
<file path=[Content_Types].xml><?xml version="1.0" encoding="utf-8"?>
<Types xmlns="http://schemas.openxmlformats.org/package/2006/content-types">
  <Default Extension="bin" ContentType="application/vnd.openxmlformats-officedocument.oleObject"/>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Lst>
  <p:notesMasterIdLst>
    <p:notesMasterId r:id="rId34"/>
  </p:notesMasterIdLst>
  <p:sldIdLst>
    <p:sldId id="535" r:id="rId3"/>
    <p:sldId id="534" r:id="rId4"/>
    <p:sldId id="556" r:id="rId5"/>
    <p:sldId id="298" r:id="rId6"/>
    <p:sldId id="622" r:id="rId7"/>
    <p:sldId id="333" r:id="rId8"/>
    <p:sldId id="296" r:id="rId9"/>
    <p:sldId id="536" r:id="rId10"/>
    <p:sldId id="328" r:id="rId11"/>
    <p:sldId id="538" r:id="rId12"/>
    <p:sldId id="275" r:id="rId13"/>
    <p:sldId id="369" r:id="rId14"/>
    <p:sldId id="289" r:id="rId15"/>
    <p:sldId id="314" r:id="rId16"/>
    <p:sldId id="552" r:id="rId17"/>
    <p:sldId id="539" r:id="rId18"/>
    <p:sldId id="595" r:id="rId19"/>
    <p:sldId id="554" r:id="rId20"/>
    <p:sldId id="555" r:id="rId21"/>
    <p:sldId id="311" r:id="rId22"/>
    <p:sldId id="537" r:id="rId23"/>
    <p:sldId id="367" r:id="rId24"/>
    <p:sldId id="543" r:id="rId25"/>
    <p:sldId id="545" r:id="rId26"/>
    <p:sldId id="546" r:id="rId27"/>
    <p:sldId id="547" r:id="rId28"/>
    <p:sldId id="548" r:id="rId29"/>
    <p:sldId id="550" r:id="rId30"/>
    <p:sldId id="549" r:id="rId31"/>
    <p:sldId id="551" r:id="rId32"/>
    <p:sldId id="533"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Josefin Sans" pitchFamily="2" charset="0"/>
      <p:regular r:id="rId39"/>
      <p:bold r:id="rId40"/>
      <p:italic r:id="rId41"/>
      <p:boldItalic r:id="rId42"/>
    </p:embeddedFont>
    <p:embeddedFont>
      <p:font typeface="Kanit" panose="020B0604020202020204" charset="-34"/>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3A1A1"/>
    <a:srgbClr val="586E75"/>
    <a:srgbClr val="FDC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snapToGrid="0">
      <p:cViewPr varScale="1">
        <p:scale>
          <a:sx n="86" d="100"/>
          <a:sy n="86" d="100"/>
        </p:scale>
        <p:origin x="514" y="67"/>
      </p:cViewPr>
      <p:guideLst/>
    </p:cSldViewPr>
  </p:slideViewPr>
  <p:notesTextViewPr>
    <p:cViewPr>
      <p:scale>
        <a:sx n="1" d="1"/>
        <a:sy n="1" d="1"/>
      </p:scale>
      <p:origin x="0" y="0"/>
    </p:cViewPr>
  </p:notesTextViewPr>
  <p:notesViewPr>
    <p:cSldViewPr snapToGrid="0">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E6314-8D13-304B-AFB6-56DA768F4AB8}" type="doc">
      <dgm:prSet loTypeId="urn:microsoft.com/office/officeart/2005/8/layout/matrix2" loCatId="" qsTypeId="urn:microsoft.com/office/officeart/2005/8/quickstyle/simple1" qsCatId="simple" csTypeId="urn:microsoft.com/office/officeart/2005/8/colors/accent1_2" csCatId="accent1" phldr="1"/>
      <dgm:spPr/>
      <dgm:t>
        <a:bodyPr/>
        <a:lstStyle/>
        <a:p>
          <a:endParaRPr lang="fr-FR"/>
        </a:p>
      </dgm:t>
    </dgm:pt>
    <dgm:pt modelId="{029CDE51-DE50-0340-8F70-5257CEA19C53}">
      <dgm:prSet phldrT="[Texte]" custT="1"/>
      <dgm:spPr>
        <a:solidFill>
          <a:srgbClr val="FACB26"/>
        </a:solidFill>
        <a:ln>
          <a:noFill/>
        </a:ln>
      </dgm:spPr>
      <dgm:t>
        <a:bodyPr/>
        <a:lstStyle/>
        <a:p>
          <a:r>
            <a:rPr lang="en-US" sz="1800" noProof="0" dirty="0">
              <a:solidFill>
                <a:schemeClr val="accent5">
                  <a:lumMod val="50000"/>
                </a:schemeClr>
              </a:solidFill>
              <a:latin typeface="Josefin Sans" pitchFamily="2" charset="77"/>
            </a:rPr>
            <a:t>Reduced</a:t>
          </a:r>
          <a:br>
            <a:rPr lang="en-US" sz="1800" noProof="0" dirty="0">
              <a:solidFill>
                <a:schemeClr val="accent5">
                  <a:lumMod val="50000"/>
                </a:schemeClr>
              </a:solidFill>
              <a:latin typeface="Josefin Sans" pitchFamily="2" charset="77"/>
            </a:rPr>
          </a:br>
          <a:r>
            <a:rPr lang="en-US" sz="1800" noProof="0" dirty="0">
              <a:solidFill>
                <a:schemeClr val="accent5">
                  <a:lumMod val="50000"/>
                </a:schemeClr>
              </a:solidFill>
              <a:latin typeface="Josefin Sans" pitchFamily="2" charset="77"/>
            </a:rPr>
            <a:t>Go-To- Market Time </a:t>
          </a:r>
        </a:p>
      </dgm:t>
    </dgm:pt>
    <dgm:pt modelId="{D2396C7E-295F-7741-A082-6C8F2CA320C4}" type="parTrans" cxnId="{E00396FB-AA32-BB42-8103-13C034E60289}">
      <dgm:prSet/>
      <dgm:spPr/>
      <dgm:t>
        <a:bodyPr/>
        <a:lstStyle/>
        <a:p>
          <a:endParaRPr lang="fr-FR"/>
        </a:p>
      </dgm:t>
    </dgm:pt>
    <dgm:pt modelId="{58350D76-C6E6-BB49-8097-D7190284EC11}" type="sibTrans" cxnId="{E00396FB-AA32-BB42-8103-13C034E60289}">
      <dgm:prSet/>
      <dgm:spPr/>
      <dgm:t>
        <a:bodyPr/>
        <a:lstStyle/>
        <a:p>
          <a:endParaRPr lang="fr-FR"/>
        </a:p>
      </dgm:t>
    </dgm:pt>
    <dgm:pt modelId="{27EA6EA4-534D-D848-8657-8C6F8F92129B}">
      <dgm:prSet custT="1"/>
      <dgm:spPr>
        <a:solidFill>
          <a:srgbClr val="FACB26"/>
        </a:solidFill>
        <a:ln w="25400" cap="flat" cmpd="sng" algn="ctr">
          <a:no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fr-FR" sz="2000" kern="1200" dirty="0">
              <a:solidFill>
                <a:srgbClr val="4472C4">
                  <a:lumMod val="50000"/>
                </a:srgbClr>
              </a:solidFill>
              <a:latin typeface="Josefin Sans" pitchFamily="2" charset="77"/>
              <a:ea typeface="+mn-ea"/>
              <a:cs typeface="+mn-cs"/>
            </a:rPr>
            <a:t>Innovation Driven</a:t>
          </a:r>
        </a:p>
      </dgm:t>
    </dgm:pt>
    <dgm:pt modelId="{EAA90386-E031-964F-B5D0-1007B5470EF5}" type="parTrans" cxnId="{A3C5A11A-9231-234E-9D7E-477D60CF8338}">
      <dgm:prSet/>
      <dgm:spPr/>
      <dgm:t>
        <a:bodyPr/>
        <a:lstStyle/>
        <a:p>
          <a:endParaRPr lang="fr-FR"/>
        </a:p>
      </dgm:t>
    </dgm:pt>
    <dgm:pt modelId="{C3EBB25E-D2DE-1346-BB3B-821347029342}" type="sibTrans" cxnId="{A3C5A11A-9231-234E-9D7E-477D60CF8338}">
      <dgm:prSet/>
      <dgm:spPr/>
      <dgm:t>
        <a:bodyPr/>
        <a:lstStyle/>
        <a:p>
          <a:endParaRPr lang="fr-FR"/>
        </a:p>
      </dgm:t>
    </dgm:pt>
    <dgm:pt modelId="{817FB955-D80F-B147-8A63-1FF225FEF704}">
      <dgm:prSet custT="1"/>
      <dgm:spPr>
        <a:solidFill>
          <a:srgbClr val="FACB26"/>
        </a:solidFill>
        <a:ln w="25400" cap="flat" cmpd="sng" algn="ctr">
          <a:noFill/>
          <a:prstDash val="solid"/>
        </a:ln>
        <a:effectLst/>
      </dgm:spPr>
      <dgm:t>
        <a:bodyPr spcFirstLastPara="0" vert="horz" wrap="square" lIns="76200" tIns="76200" rIns="76200" bIns="76200" numCol="1" spcCol="1270" anchor="ctr" anchorCtr="0"/>
        <a:lstStyle/>
        <a:p>
          <a:pPr marL="0" lvl="0" indent="0" algn="ctr" defTabSz="889000">
            <a:lnSpc>
              <a:spcPct val="90000"/>
            </a:lnSpc>
            <a:spcBef>
              <a:spcPct val="0"/>
            </a:spcBef>
            <a:spcAft>
              <a:spcPct val="35000"/>
            </a:spcAft>
            <a:buNone/>
          </a:pPr>
          <a:r>
            <a:rPr lang="en-US" sz="2000" kern="1200" noProof="0" dirty="0">
              <a:solidFill>
                <a:srgbClr val="4472C4">
                  <a:lumMod val="50000"/>
                </a:srgbClr>
              </a:solidFill>
              <a:latin typeface="Josefin Sans" pitchFamily="2" charset="77"/>
              <a:ea typeface="+mn-ea"/>
              <a:cs typeface="+mn-cs"/>
            </a:rPr>
            <a:t>Cost Efficient</a:t>
          </a:r>
        </a:p>
      </dgm:t>
    </dgm:pt>
    <dgm:pt modelId="{7D9C8C04-45F0-D14A-941D-8FC7A832A46E}" type="parTrans" cxnId="{B727D7F6-C683-5A4C-953B-E5887A0D4E5D}">
      <dgm:prSet/>
      <dgm:spPr/>
      <dgm:t>
        <a:bodyPr/>
        <a:lstStyle/>
        <a:p>
          <a:endParaRPr lang="fr-FR"/>
        </a:p>
      </dgm:t>
    </dgm:pt>
    <dgm:pt modelId="{8793BBAD-D1B2-6345-B9B3-1911E540E5B1}" type="sibTrans" cxnId="{B727D7F6-C683-5A4C-953B-E5887A0D4E5D}">
      <dgm:prSet/>
      <dgm:spPr/>
      <dgm:t>
        <a:bodyPr/>
        <a:lstStyle/>
        <a:p>
          <a:endParaRPr lang="fr-FR"/>
        </a:p>
      </dgm:t>
    </dgm:pt>
    <dgm:pt modelId="{7B86AABA-B408-6C49-9937-0A63C034110E}">
      <dgm:prSet custT="1"/>
      <dgm:spPr>
        <a:solidFill>
          <a:srgbClr val="FACB26"/>
        </a:solidFill>
        <a:ln w="25400" cap="flat" cmpd="sng" algn="ctr">
          <a:noFill/>
          <a:prstDash val="solid"/>
        </a:ln>
        <a:effectLst/>
      </dgm:spPr>
      <dgm:t>
        <a:bodyPr spcFirstLastPara="0" vert="horz" wrap="square" lIns="76200" tIns="76200" rIns="76200" bIns="76200" numCol="1" spcCol="1270" anchor="ctr" anchorCtr="0"/>
        <a:lstStyle/>
        <a:p>
          <a:r>
            <a:rPr lang="en-US" sz="2000" kern="1200" noProof="0" dirty="0">
              <a:solidFill>
                <a:schemeClr val="accent5">
                  <a:lumMod val="50000"/>
                </a:schemeClr>
              </a:solidFill>
              <a:latin typeface="Josefin Sans" pitchFamily="2" charset="77"/>
            </a:rPr>
            <a:t>Improved</a:t>
          </a:r>
          <a:r>
            <a:rPr lang="en-US" sz="2300" kern="1200" noProof="0" dirty="0">
              <a:latin typeface="Josefin Sans" pitchFamily="2" charset="77"/>
            </a:rPr>
            <a:t> </a:t>
          </a:r>
          <a:r>
            <a:rPr lang="en-US" sz="2000" kern="1200" noProof="0" dirty="0">
              <a:solidFill>
                <a:schemeClr val="accent5">
                  <a:lumMod val="50000"/>
                </a:schemeClr>
              </a:solidFill>
              <a:latin typeface="Josefin Sans" pitchFamily="2" charset="77"/>
              <a:ea typeface="+mn-ea"/>
              <a:cs typeface="+mn-cs"/>
            </a:rPr>
            <a:t>Business</a:t>
          </a:r>
          <a:r>
            <a:rPr lang="en-US" sz="2000" kern="1200" noProof="0" dirty="0">
              <a:solidFill>
                <a:schemeClr val="accent5">
                  <a:lumMod val="50000"/>
                </a:schemeClr>
              </a:solidFill>
              <a:latin typeface="Josefin Sans" pitchFamily="2" charset="77"/>
            </a:rPr>
            <a:t> Process</a:t>
          </a:r>
        </a:p>
      </dgm:t>
    </dgm:pt>
    <dgm:pt modelId="{75720AEA-3B29-9447-8F0E-658388059DB9}" type="parTrans" cxnId="{D67EE6F9-09D7-8844-A92F-9006F2EEF1E8}">
      <dgm:prSet/>
      <dgm:spPr/>
      <dgm:t>
        <a:bodyPr/>
        <a:lstStyle/>
        <a:p>
          <a:endParaRPr lang="fr-FR"/>
        </a:p>
      </dgm:t>
    </dgm:pt>
    <dgm:pt modelId="{E34A2B8C-36D6-334A-8209-398FED85B852}" type="sibTrans" cxnId="{D67EE6F9-09D7-8844-A92F-9006F2EEF1E8}">
      <dgm:prSet/>
      <dgm:spPr/>
      <dgm:t>
        <a:bodyPr/>
        <a:lstStyle/>
        <a:p>
          <a:endParaRPr lang="fr-FR"/>
        </a:p>
      </dgm:t>
    </dgm:pt>
    <dgm:pt modelId="{0A5F5F27-71AA-5C48-BB57-CD27E5979F24}" type="pres">
      <dgm:prSet presAssocID="{581E6314-8D13-304B-AFB6-56DA768F4AB8}" presName="matrix" presStyleCnt="0">
        <dgm:presLayoutVars>
          <dgm:chMax val="1"/>
          <dgm:dir/>
          <dgm:resizeHandles val="exact"/>
        </dgm:presLayoutVars>
      </dgm:prSet>
      <dgm:spPr/>
    </dgm:pt>
    <dgm:pt modelId="{40F8A42D-F52B-9640-BB55-FE0A8DB75F60}" type="pres">
      <dgm:prSet presAssocID="{581E6314-8D13-304B-AFB6-56DA768F4AB8}" presName="axisShape" presStyleLbl="bgShp" presStyleIdx="0" presStyleCnt="1" custScaleX="220020"/>
      <dgm:spPr>
        <a:solidFill>
          <a:schemeClr val="accent5">
            <a:lumMod val="50000"/>
          </a:schemeClr>
        </a:solidFill>
      </dgm:spPr>
    </dgm:pt>
    <dgm:pt modelId="{218A7115-4C05-8943-840F-C2C1410039D2}" type="pres">
      <dgm:prSet presAssocID="{581E6314-8D13-304B-AFB6-56DA768F4AB8}" presName="rect1" presStyleLbl="node1" presStyleIdx="0" presStyleCnt="4">
        <dgm:presLayoutVars>
          <dgm:chMax val="0"/>
          <dgm:chPref val="0"/>
          <dgm:bulletEnabled val="1"/>
        </dgm:presLayoutVars>
      </dgm:prSet>
      <dgm:spPr/>
    </dgm:pt>
    <dgm:pt modelId="{A88CBB7F-1488-D24B-AE55-ECB98E4AF1B2}" type="pres">
      <dgm:prSet presAssocID="{581E6314-8D13-304B-AFB6-56DA768F4AB8}" presName="rect2" presStyleLbl="node1" presStyleIdx="1" presStyleCnt="4">
        <dgm:presLayoutVars>
          <dgm:chMax val="0"/>
          <dgm:chPref val="0"/>
          <dgm:bulletEnabled val="1"/>
        </dgm:presLayoutVars>
      </dgm:prSet>
      <dgm:spPr>
        <a:xfrm>
          <a:off x="4409127" y="249428"/>
          <a:ext cx="1534943" cy="1534943"/>
        </a:xfrm>
        <a:prstGeom prst="roundRect">
          <a:avLst/>
        </a:prstGeom>
      </dgm:spPr>
    </dgm:pt>
    <dgm:pt modelId="{8F8438A6-0695-774E-978C-8BF88E1BA0EF}" type="pres">
      <dgm:prSet presAssocID="{581E6314-8D13-304B-AFB6-56DA768F4AB8}" presName="rect3" presStyleLbl="node1" presStyleIdx="2" presStyleCnt="4">
        <dgm:presLayoutVars>
          <dgm:chMax val="0"/>
          <dgm:chPref val="0"/>
          <dgm:bulletEnabled val="1"/>
        </dgm:presLayoutVars>
      </dgm:prSet>
      <dgm:spPr>
        <a:xfrm>
          <a:off x="2605569" y="2052986"/>
          <a:ext cx="1534943" cy="1534943"/>
        </a:xfrm>
        <a:prstGeom prst="roundRect">
          <a:avLst/>
        </a:prstGeom>
      </dgm:spPr>
    </dgm:pt>
    <dgm:pt modelId="{06549E7E-9BD9-794F-923B-0C239773CBEA}" type="pres">
      <dgm:prSet presAssocID="{581E6314-8D13-304B-AFB6-56DA768F4AB8}" presName="rect4" presStyleLbl="node1" presStyleIdx="3" presStyleCnt="4">
        <dgm:presLayoutVars>
          <dgm:chMax val="0"/>
          <dgm:chPref val="0"/>
          <dgm:bulletEnabled val="1"/>
        </dgm:presLayoutVars>
      </dgm:prSet>
      <dgm:spPr>
        <a:xfrm>
          <a:off x="4409127" y="2052986"/>
          <a:ext cx="1534943" cy="1534943"/>
        </a:xfrm>
        <a:prstGeom prst="roundRect">
          <a:avLst/>
        </a:prstGeom>
      </dgm:spPr>
    </dgm:pt>
  </dgm:ptLst>
  <dgm:cxnLst>
    <dgm:cxn modelId="{B3F70710-37F4-4C4A-B1BF-9CE55E975E88}" type="presOf" srcId="{817FB955-D80F-B147-8A63-1FF225FEF704}" destId="{8F8438A6-0695-774E-978C-8BF88E1BA0EF}" srcOrd="0" destOrd="0" presId="urn:microsoft.com/office/officeart/2005/8/layout/matrix2"/>
    <dgm:cxn modelId="{A3C5A11A-9231-234E-9D7E-477D60CF8338}" srcId="{581E6314-8D13-304B-AFB6-56DA768F4AB8}" destId="{27EA6EA4-534D-D848-8657-8C6F8F92129B}" srcOrd="1" destOrd="0" parTransId="{EAA90386-E031-964F-B5D0-1007B5470EF5}" sibTransId="{C3EBB25E-D2DE-1346-BB3B-821347029342}"/>
    <dgm:cxn modelId="{08AAA264-22B7-234B-9D85-425F95A88711}" type="presOf" srcId="{7B86AABA-B408-6C49-9937-0A63C034110E}" destId="{06549E7E-9BD9-794F-923B-0C239773CBEA}" srcOrd="0" destOrd="0" presId="urn:microsoft.com/office/officeart/2005/8/layout/matrix2"/>
    <dgm:cxn modelId="{D530FEAC-7053-7845-85AE-7DE24B09C0C9}" type="presOf" srcId="{581E6314-8D13-304B-AFB6-56DA768F4AB8}" destId="{0A5F5F27-71AA-5C48-BB57-CD27E5979F24}" srcOrd="0" destOrd="0" presId="urn:microsoft.com/office/officeart/2005/8/layout/matrix2"/>
    <dgm:cxn modelId="{04E649B1-F9C5-4B44-9405-9E0B33551D60}" type="presOf" srcId="{029CDE51-DE50-0340-8F70-5257CEA19C53}" destId="{218A7115-4C05-8943-840F-C2C1410039D2}" srcOrd="0" destOrd="0" presId="urn:microsoft.com/office/officeart/2005/8/layout/matrix2"/>
    <dgm:cxn modelId="{2B17D1B2-3D23-CC4B-AFA5-AB6F797E8B69}" type="presOf" srcId="{27EA6EA4-534D-D848-8657-8C6F8F92129B}" destId="{A88CBB7F-1488-D24B-AE55-ECB98E4AF1B2}" srcOrd="0" destOrd="0" presId="urn:microsoft.com/office/officeart/2005/8/layout/matrix2"/>
    <dgm:cxn modelId="{B727D7F6-C683-5A4C-953B-E5887A0D4E5D}" srcId="{581E6314-8D13-304B-AFB6-56DA768F4AB8}" destId="{817FB955-D80F-B147-8A63-1FF225FEF704}" srcOrd="2" destOrd="0" parTransId="{7D9C8C04-45F0-D14A-941D-8FC7A832A46E}" sibTransId="{8793BBAD-D1B2-6345-B9B3-1911E540E5B1}"/>
    <dgm:cxn modelId="{D67EE6F9-09D7-8844-A92F-9006F2EEF1E8}" srcId="{581E6314-8D13-304B-AFB6-56DA768F4AB8}" destId="{7B86AABA-B408-6C49-9937-0A63C034110E}" srcOrd="3" destOrd="0" parTransId="{75720AEA-3B29-9447-8F0E-658388059DB9}" sibTransId="{E34A2B8C-36D6-334A-8209-398FED85B852}"/>
    <dgm:cxn modelId="{E00396FB-AA32-BB42-8103-13C034E60289}" srcId="{581E6314-8D13-304B-AFB6-56DA768F4AB8}" destId="{029CDE51-DE50-0340-8F70-5257CEA19C53}" srcOrd="0" destOrd="0" parTransId="{D2396C7E-295F-7741-A082-6C8F2CA320C4}" sibTransId="{58350D76-C6E6-BB49-8097-D7190284EC11}"/>
    <dgm:cxn modelId="{8D4DF33E-847F-7C4D-B106-426986D2F2FB}" type="presParOf" srcId="{0A5F5F27-71AA-5C48-BB57-CD27E5979F24}" destId="{40F8A42D-F52B-9640-BB55-FE0A8DB75F60}" srcOrd="0" destOrd="0" presId="urn:microsoft.com/office/officeart/2005/8/layout/matrix2"/>
    <dgm:cxn modelId="{73F9C77D-5F80-2642-8A5F-ABCF258B16DD}" type="presParOf" srcId="{0A5F5F27-71AA-5C48-BB57-CD27E5979F24}" destId="{218A7115-4C05-8943-840F-C2C1410039D2}" srcOrd="1" destOrd="0" presId="urn:microsoft.com/office/officeart/2005/8/layout/matrix2"/>
    <dgm:cxn modelId="{35AB7735-D8B0-5E40-9952-89648C4B7504}" type="presParOf" srcId="{0A5F5F27-71AA-5C48-BB57-CD27E5979F24}" destId="{A88CBB7F-1488-D24B-AE55-ECB98E4AF1B2}" srcOrd="2" destOrd="0" presId="urn:microsoft.com/office/officeart/2005/8/layout/matrix2"/>
    <dgm:cxn modelId="{33A60191-BF60-894A-803B-780214ADDF55}" type="presParOf" srcId="{0A5F5F27-71AA-5C48-BB57-CD27E5979F24}" destId="{8F8438A6-0695-774E-978C-8BF88E1BA0EF}" srcOrd="3" destOrd="0" presId="urn:microsoft.com/office/officeart/2005/8/layout/matrix2"/>
    <dgm:cxn modelId="{050CDB91-A5E9-4942-89A8-8E610B34B791}" type="presParOf" srcId="{0A5F5F27-71AA-5C48-BB57-CD27E5979F24}" destId="{06549E7E-9BD9-794F-923B-0C239773CBEA}"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8A42D-F52B-9640-BB55-FE0A8DB75F60}">
      <dsp:nvSpPr>
        <dsp:cNvPr id="0" name=""/>
        <dsp:cNvSpPr/>
      </dsp:nvSpPr>
      <dsp:spPr>
        <a:xfrm>
          <a:off x="71123" y="0"/>
          <a:ext cx="11257272" cy="5116477"/>
        </a:xfrm>
        <a:prstGeom prst="quadArrow">
          <a:avLst>
            <a:gd name="adj1" fmla="val 2000"/>
            <a:gd name="adj2" fmla="val 4000"/>
            <a:gd name="adj3" fmla="val 5000"/>
          </a:avLst>
        </a:prstGeom>
        <a:solidFill>
          <a:schemeClr val="accent5">
            <a:lumMod val="50000"/>
          </a:schemeClr>
        </a:solidFill>
        <a:ln>
          <a:noFill/>
        </a:ln>
        <a:effectLst/>
      </dsp:spPr>
      <dsp:style>
        <a:lnRef idx="0">
          <a:scrgbClr r="0" g="0" b="0"/>
        </a:lnRef>
        <a:fillRef idx="1">
          <a:scrgbClr r="0" g="0" b="0"/>
        </a:fillRef>
        <a:effectRef idx="0">
          <a:scrgbClr r="0" g="0" b="0"/>
        </a:effectRef>
        <a:fontRef idx="minor"/>
      </dsp:style>
    </dsp:sp>
    <dsp:sp modelId="{218A7115-4C05-8943-840F-C2C1410039D2}">
      <dsp:nvSpPr>
        <dsp:cNvPr id="0" name=""/>
        <dsp:cNvSpPr/>
      </dsp:nvSpPr>
      <dsp:spPr>
        <a:xfrm>
          <a:off x="3474092" y="332571"/>
          <a:ext cx="2046590" cy="2046590"/>
        </a:xfrm>
        <a:prstGeom prst="roundRect">
          <a:avLst/>
        </a:prstGeom>
        <a:solidFill>
          <a:srgbClr val="FACB2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noProof="0" dirty="0">
              <a:solidFill>
                <a:schemeClr val="accent5">
                  <a:lumMod val="50000"/>
                </a:schemeClr>
              </a:solidFill>
              <a:latin typeface="Josefin Sans" pitchFamily="2" charset="77"/>
            </a:rPr>
            <a:t>Reduced</a:t>
          </a:r>
          <a:br>
            <a:rPr lang="en-US" sz="1800" kern="1200" noProof="0" dirty="0">
              <a:solidFill>
                <a:schemeClr val="accent5">
                  <a:lumMod val="50000"/>
                </a:schemeClr>
              </a:solidFill>
              <a:latin typeface="Josefin Sans" pitchFamily="2" charset="77"/>
            </a:rPr>
          </a:br>
          <a:r>
            <a:rPr lang="en-US" sz="1800" kern="1200" noProof="0" dirty="0">
              <a:solidFill>
                <a:schemeClr val="accent5">
                  <a:lumMod val="50000"/>
                </a:schemeClr>
              </a:solidFill>
              <a:latin typeface="Josefin Sans" pitchFamily="2" charset="77"/>
            </a:rPr>
            <a:t>Go-To- Market Time </a:t>
          </a:r>
        </a:p>
      </dsp:txBody>
      <dsp:txXfrm>
        <a:off x="3573998" y="432477"/>
        <a:ext cx="1846778" cy="1846778"/>
      </dsp:txXfrm>
    </dsp:sp>
    <dsp:sp modelId="{A88CBB7F-1488-D24B-AE55-ECB98E4AF1B2}">
      <dsp:nvSpPr>
        <dsp:cNvPr id="0" name=""/>
        <dsp:cNvSpPr/>
      </dsp:nvSpPr>
      <dsp:spPr>
        <a:xfrm>
          <a:off x="5878836" y="332571"/>
          <a:ext cx="2046590" cy="2046590"/>
        </a:xfrm>
        <a:prstGeom prst="roundRect">
          <a:avLst/>
        </a:prstGeom>
        <a:solidFill>
          <a:srgbClr val="FACB26"/>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rgbClr val="4472C4">
                  <a:lumMod val="50000"/>
                </a:srgbClr>
              </a:solidFill>
              <a:latin typeface="Josefin Sans" pitchFamily="2" charset="77"/>
              <a:ea typeface="+mn-ea"/>
              <a:cs typeface="+mn-cs"/>
            </a:rPr>
            <a:t>Innovation Driven</a:t>
          </a:r>
        </a:p>
      </dsp:txBody>
      <dsp:txXfrm>
        <a:off x="5978742" y="432477"/>
        <a:ext cx="1846778" cy="1846778"/>
      </dsp:txXfrm>
    </dsp:sp>
    <dsp:sp modelId="{8F8438A6-0695-774E-978C-8BF88E1BA0EF}">
      <dsp:nvSpPr>
        <dsp:cNvPr id="0" name=""/>
        <dsp:cNvSpPr/>
      </dsp:nvSpPr>
      <dsp:spPr>
        <a:xfrm>
          <a:off x="3474092" y="2737315"/>
          <a:ext cx="2046590" cy="2046590"/>
        </a:xfrm>
        <a:prstGeom prst="roundRect">
          <a:avLst/>
        </a:prstGeom>
        <a:solidFill>
          <a:srgbClr val="FACB26"/>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rgbClr val="4472C4">
                  <a:lumMod val="50000"/>
                </a:srgbClr>
              </a:solidFill>
              <a:latin typeface="Josefin Sans" pitchFamily="2" charset="77"/>
              <a:ea typeface="+mn-ea"/>
              <a:cs typeface="+mn-cs"/>
            </a:rPr>
            <a:t>Cost Efficient</a:t>
          </a:r>
        </a:p>
      </dsp:txBody>
      <dsp:txXfrm>
        <a:off x="3573998" y="2837221"/>
        <a:ext cx="1846778" cy="1846778"/>
      </dsp:txXfrm>
    </dsp:sp>
    <dsp:sp modelId="{06549E7E-9BD9-794F-923B-0C239773CBEA}">
      <dsp:nvSpPr>
        <dsp:cNvPr id="0" name=""/>
        <dsp:cNvSpPr/>
      </dsp:nvSpPr>
      <dsp:spPr>
        <a:xfrm>
          <a:off x="5878836" y="2737315"/>
          <a:ext cx="2046590" cy="2046590"/>
        </a:xfrm>
        <a:prstGeom prst="roundRect">
          <a:avLst/>
        </a:prstGeom>
        <a:solidFill>
          <a:srgbClr val="FACB26"/>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solidFill>
                <a:schemeClr val="accent5">
                  <a:lumMod val="50000"/>
                </a:schemeClr>
              </a:solidFill>
              <a:latin typeface="Josefin Sans" pitchFamily="2" charset="77"/>
            </a:rPr>
            <a:t>Improved</a:t>
          </a:r>
          <a:r>
            <a:rPr lang="en-US" sz="2300" kern="1200" noProof="0" dirty="0">
              <a:latin typeface="Josefin Sans" pitchFamily="2" charset="77"/>
            </a:rPr>
            <a:t> </a:t>
          </a:r>
          <a:r>
            <a:rPr lang="en-US" sz="2000" kern="1200" noProof="0" dirty="0">
              <a:solidFill>
                <a:schemeClr val="accent5">
                  <a:lumMod val="50000"/>
                </a:schemeClr>
              </a:solidFill>
              <a:latin typeface="Josefin Sans" pitchFamily="2" charset="77"/>
              <a:ea typeface="+mn-ea"/>
              <a:cs typeface="+mn-cs"/>
            </a:rPr>
            <a:t>Business</a:t>
          </a:r>
          <a:r>
            <a:rPr lang="en-US" sz="2000" kern="1200" noProof="0" dirty="0">
              <a:solidFill>
                <a:schemeClr val="accent5">
                  <a:lumMod val="50000"/>
                </a:schemeClr>
              </a:solidFill>
              <a:latin typeface="Josefin Sans" pitchFamily="2" charset="77"/>
            </a:rPr>
            <a:t> Process</a:t>
          </a:r>
        </a:p>
      </dsp:txBody>
      <dsp:txXfrm>
        <a:off x="5978742" y="2837221"/>
        <a:ext cx="1846778" cy="184677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been central to the ethos of the company since it’s beginning. </a:t>
            </a:r>
          </a:p>
          <a:p>
            <a:endParaRPr lang="en-US" dirty="0"/>
          </a:p>
          <a:p>
            <a:r>
              <a:rPr lang="en-US" dirty="0"/>
              <a:t>We’ve been in business for 13 years. We may still be small compared to others in the market, but we believe we truly punch above our weight.</a:t>
            </a:r>
          </a:p>
          <a:p>
            <a:endParaRPr lang="en-US" dirty="0"/>
          </a:p>
          <a:p>
            <a:r>
              <a:rPr lang="en-US" dirty="0"/>
              <a:t>A large part of that is because we focus on developing features for us and our users, not to please short term investors. This may impact our company growth – but it also makes us a sustainable grounded business.</a:t>
            </a:r>
          </a:p>
          <a:p>
            <a:endParaRPr lang="en-US" dirty="0"/>
          </a:p>
          <a:p>
            <a:r>
              <a:rPr lang="en-US" dirty="0"/>
              <a:t>That’s why we are never in maintenance mode. We are always pushing ourselves to improve our products, help our customers wherever they are</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4</a:t>
            </a:fld>
            <a:endParaRPr lang="en-US"/>
          </a:p>
        </p:txBody>
      </p:sp>
    </p:spTree>
    <p:extLst>
      <p:ext uri="{BB962C8B-B14F-4D97-AF65-F5344CB8AC3E}">
        <p14:creationId xmlns:p14="http://schemas.microsoft.com/office/powerpoint/2010/main" val="3305162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800" kern="1200" dirty="0">
                <a:solidFill>
                  <a:schemeClr val="tx1"/>
                </a:solidFill>
                <a:latin typeface="+mn-lt"/>
                <a:ea typeface="+mn-ea"/>
                <a:cs typeface="+mn-cs"/>
              </a:rPr>
              <a:t>Make great products</a:t>
            </a:r>
          </a:p>
          <a:p>
            <a:pPr marL="0" indent="0">
              <a:buNone/>
            </a:pPr>
            <a:r>
              <a:rPr lang="en-US" sz="800" kern="1200" dirty="0">
                <a:solidFill>
                  <a:schemeClr val="tx1"/>
                </a:solidFill>
                <a:latin typeface="+mn-lt"/>
                <a:ea typeface="+mn-ea"/>
                <a:cs typeface="+mn-cs"/>
              </a:rPr>
              <a:t>Help you work together</a:t>
            </a:r>
          </a:p>
          <a:p>
            <a:pPr marL="0" indent="0">
              <a:buNone/>
            </a:pPr>
            <a:r>
              <a:rPr lang="en-US" sz="800" kern="1200" dirty="0">
                <a:solidFill>
                  <a:schemeClr val="tx1"/>
                </a:solidFill>
                <a:latin typeface="+mn-lt"/>
                <a:ea typeface="+mn-ea"/>
                <a:cs typeface="+mn-cs"/>
              </a:rPr>
              <a:t>Help you deliver your products faster, more easily, with less pain, and less stress</a:t>
            </a:r>
          </a:p>
          <a:p>
            <a:endParaRPr lang="en-US" dirty="0"/>
          </a:p>
          <a:p>
            <a:r>
              <a:rPr lang="en-US" dirty="0"/>
              <a:t>At a grand scale – we’re passionate about making products that you will find transformative to how you work. </a:t>
            </a:r>
          </a:p>
          <a:p>
            <a:endParaRPr lang="en-US" dirty="0"/>
          </a:p>
          <a:p>
            <a:r>
              <a:rPr lang="en-US" dirty="0"/>
              <a:t>We both want to use our tools every day to help you do a whole number of complex things, and at the same time get out of your way so you don’t need to worry about </a:t>
            </a:r>
            <a:r>
              <a:rPr lang="en-US" dirty="0" err="1"/>
              <a:t>SpiraPlan</a:t>
            </a:r>
            <a:r>
              <a:rPr lang="en-US" dirty="0"/>
              <a:t> and can instead focus on helping your own customers</a:t>
            </a:r>
          </a:p>
          <a:p>
            <a:endParaRPr lang="en-US" dirty="0"/>
          </a:p>
        </p:txBody>
      </p:sp>
      <p:sp>
        <p:nvSpPr>
          <p:cNvPr id="4" name="Slide Number Placeholder 3"/>
          <p:cNvSpPr>
            <a:spLocks noGrp="1"/>
          </p:cNvSpPr>
          <p:nvPr>
            <p:ph type="sldNum" sz="quarter" idx="5"/>
          </p:nvPr>
        </p:nvSpPr>
        <p:spPr/>
        <p:txBody>
          <a:bodyPr/>
          <a:lstStyle/>
          <a:p>
            <a:fld id="{4FB4103B-8296-4801-B849-D9F9F8D6883D}" type="slidenum">
              <a:rPr lang="en-US" smtClean="0"/>
              <a:t>9</a:t>
            </a:fld>
            <a:endParaRPr lang="en-US"/>
          </a:p>
        </p:txBody>
      </p:sp>
    </p:spTree>
    <p:extLst>
      <p:ext uri="{BB962C8B-B14F-4D97-AF65-F5344CB8AC3E}">
        <p14:creationId xmlns:p14="http://schemas.microsoft.com/office/powerpoint/2010/main" val="882119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273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10"/>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5" name="Google Shape;45;p10"/>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46" name="Google Shape;46;p10"/>
          <p:cNvPicPr preferRelativeResize="0"/>
          <p:nvPr/>
        </p:nvPicPr>
        <p:blipFill rotWithShape="1">
          <a:blip r:embed="rId2">
            <a:alphaModFix/>
          </a:blip>
          <a:srcRect/>
          <a:stretch/>
        </p:blipFill>
        <p:spPr>
          <a:xfrm>
            <a:off x="10320266" y="6202536"/>
            <a:ext cx="1689452" cy="573701"/>
          </a:xfrm>
          <a:prstGeom prst="rect">
            <a:avLst/>
          </a:prstGeom>
          <a:noFill/>
          <a:ln>
            <a:noFill/>
          </a:ln>
        </p:spPr>
      </p:pic>
      <p:sp>
        <p:nvSpPr>
          <p:cNvPr id="47" name="Google Shape;47;p10"/>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67">
                <a:solidFill>
                  <a:schemeClr val="dk1"/>
                </a:solidFill>
                <a:latin typeface="Kanit"/>
                <a:ea typeface="Kanit"/>
                <a:cs typeface="Kanit"/>
                <a:sym typeface="Kanit"/>
              </a:rPr>
              <a:t>®</a:t>
            </a:r>
            <a:endParaRPr sz="1467"/>
          </a:p>
        </p:txBody>
      </p:sp>
    </p:spTree>
    <p:extLst>
      <p:ext uri="{BB962C8B-B14F-4D97-AF65-F5344CB8AC3E}">
        <p14:creationId xmlns:p14="http://schemas.microsoft.com/office/powerpoint/2010/main" val="339175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1/25/2022</a:t>
            </a:fld>
            <a:r>
              <a:rPr lang="en-US" sz="1000" dirty="0"/>
              <a:t>  </a:t>
            </a:r>
            <a:r>
              <a:rPr lang="en-US" sz="1000" dirty="0">
                <a:solidFill>
                  <a:srgbClr val="93A1A1"/>
                </a:solidFill>
              </a:rPr>
              <a:t>  © Copyright 2006-2022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8" r:id="rId14"/>
    <p:sldLayoutId id="2147483719" r:id="rId15"/>
    <p:sldLayoutId id="2147483720" r:id="rId16"/>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37.xml"/><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jpeg"/><Relationship Id="rId12"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40.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jpe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svg"/><Relationship Id="rId3" Type="http://schemas.openxmlformats.org/officeDocument/2006/relationships/image" Target="../media/image17.svg"/><Relationship Id="rId7" Type="http://schemas.openxmlformats.org/officeDocument/2006/relationships/image" Target="../media/image102.svg"/><Relationship Id="rId12"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101.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10.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6.svg"/><Relationship Id="rId1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7.xml"/><Relationship Id="rId5" Type="http://schemas.openxmlformats.org/officeDocument/2006/relationships/image" Target="../media/image104.png"/><Relationship Id="rId4" Type="http://schemas.openxmlformats.org/officeDocument/2006/relationships/image" Target="../media/image103.pn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37.xml"/><Relationship Id="rId5" Type="http://schemas.openxmlformats.org/officeDocument/2006/relationships/image" Target="../media/image106.png"/><Relationship Id="rId4" Type="http://schemas.openxmlformats.org/officeDocument/2006/relationships/image" Target="../media/image105.png"/></Relationships>
</file>

<file path=ppt/slides/_rels/slide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7.xml"/><Relationship Id="rId5" Type="http://schemas.openxmlformats.org/officeDocument/2006/relationships/image" Target="../media/image108.png"/><Relationship Id="rId4" Type="http://schemas.openxmlformats.org/officeDocument/2006/relationships/image" Target="../media/image107.png"/></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7.xml"/><Relationship Id="rId5" Type="http://schemas.openxmlformats.org/officeDocument/2006/relationships/image" Target="../media/image110.png"/><Relationship Id="rId4" Type="http://schemas.openxmlformats.org/officeDocument/2006/relationships/image" Target="../media/image109.png"/></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37.xml"/><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37.xml"/><Relationship Id="rId5" Type="http://schemas.openxmlformats.org/officeDocument/2006/relationships/image" Target="../media/image112.png"/><Relationship Id="rId4" Type="http://schemas.openxmlformats.org/officeDocument/2006/relationships/image" Target="../media/image111.png"/></Relationships>
</file>

<file path=ppt/slides/_rels/slide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7.xml"/><Relationship Id="rId4" Type="http://schemas.openxmlformats.org/officeDocument/2006/relationships/image" Target="../media/image1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image" Target="../media/image5.png"/><Relationship Id="rId16" Type="http://schemas.openxmlformats.org/officeDocument/2006/relationships/image" Target="../media/image19.svg"/><Relationship Id="rId1" Type="http://schemas.openxmlformats.org/officeDocument/2006/relationships/slideLayout" Target="../slideLayouts/slideLayout3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hyperlink" Target="http://www.swisslife.com/" TargetMode="External"/><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9" Type="http://schemas.openxmlformats.org/officeDocument/2006/relationships/image" Target="../media/image54.png"/><Relationship Id="rId3" Type="http://schemas.openxmlformats.org/officeDocument/2006/relationships/image" Target="../media/image22.jpeg"/><Relationship Id="rId21" Type="http://schemas.openxmlformats.org/officeDocument/2006/relationships/image" Target="../media/image37.png"/><Relationship Id="rId34" Type="http://schemas.openxmlformats.org/officeDocument/2006/relationships/image" Target="../media/image49.gif"/><Relationship Id="rId7" Type="http://schemas.openxmlformats.org/officeDocument/2006/relationships/image" Target="../media/image24.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8.png"/><Relationship Id="rId38" Type="http://schemas.openxmlformats.org/officeDocument/2006/relationships/image" Target="../media/image53.png"/><Relationship Id="rId2" Type="http://schemas.openxmlformats.org/officeDocument/2006/relationships/hyperlink" Target="http://www.alcatel-lucent.com/" TargetMode="Externa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gif"/><Relationship Id="rId1" Type="http://schemas.openxmlformats.org/officeDocument/2006/relationships/slideLayout" Target="../slideLayouts/slideLayout37.xml"/><Relationship Id="rId6" Type="http://schemas.openxmlformats.org/officeDocument/2006/relationships/hyperlink" Target="http://www.db.com/" TargetMode="External"/><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hyperlink" Target="http://www.ermscorp.com/" TargetMode="External"/><Relationship Id="rId37" Type="http://schemas.openxmlformats.org/officeDocument/2006/relationships/image" Target="../media/image52.jpeg"/><Relationship Id="rId5" Type="http://schemas.openxmlformats.org/officeDocument/2006/relationships/image" Target="../media/image23.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36" Type="http://schemas.openxmlformats.org/officeDocument/2006/relationships/image" Target="../media/image51.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 Type="http://schemas.openxmlformats.org/officeDocument/2006/relationships/hyperlink" Target="http://www.rockybrands.com/" TargetMode="External"/><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 Id="rId35" Type="http://schemas.openxmlformats.org/officeDocument/2006/relationships/image" Target="../media/image50.jpg"/></Relationships>
</file>

<file path=ppt/slides/_rels/slide7.xml.rels><?xml version="1.0" encoding="UTF-8" standalone="yes"?>
<Relationships xmlns="http://schemas.openxmlformats.org/package/2006/relationships"><Relationship Id="rId8" Type="http://schemas.openxmlformats.org/officeDocument/2006/relationships/image" Target="../media/image61.jp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media/image77.png"/><Relationship Id="rId3" Type="http://schemas.openxmlformats.org/officeDocument/2006/relationships/image" Target="../media/image56.png"/><Relationship Id="rId21" Type="http://schemas.openxmlformats.org/officeDocument/2006/relationships/oleObject" Target="../embeddings/oleObject1.bin"/><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70.png"/><Relationship Id="rId25" Type="http://schemas.openxmlformats.org/officeDocument/2006/relationships/image" Target="../media/image76.png"/><Relationship Id="rId2" Type="http://schemas.openxmlformats.org/officeDocument/2006/relationships/slideLayout" Target="../slideLayouts/slideLayout37.xml"/><Relationship Id="rId16" Type="http://schemas.openxmlformats.org/officeDocument/2006/relationships/image" Target="../media/image69.png"/><Relationship Id="rId20" Type="http://schemas.openxmlformats.org/officeDocument/2006/relationships/image" Target="../media/image73.png"/><Relationship Id="rId29" Type="http://schemas.openxmlformats.org/officeDocument/2006/relationships/image" Target="../media/image80.png"/><Relationship Id="rId1" Type="http://schemas.openxmlformats.org/officeDocument/2006/relationships/vmlDrawing" Target="../drawings/vmlDrawing1.vml"/><Relationship Id="rId6" Type="http://schemas.openxmlformats.org/officeDocument/2006/relationships/image" Target="../media/image59.png"/><Relationship Id="rId11" Type="http://schemas.openxmlformats.org/officeDocument/2006/relationships/image" Target="../media/image64.png"/><Relationship Id="rId24" Type="http://schemas.openxmlformats.org/officeDocument/2006/relationships/image" Target="../media/image75.png"/><Relationship Id="rId5" Type="http://schemas.openxmlformats.org/officeDocument/2006/relationships/image" Target="../media/image58.jpeg"/><Relationship Id="rId15" Type="http://schemas.openxmlformats.org/officeDocument/2006/relationships/image" Target="../media/image68.png"/><Relationship Id="rId23" Type="http://schemas.openxmlformats.org/officeDocument/2006/relationships/image" Target="../media/image74.jpeg"/><Relationship Id="rId28" Type="http://schemas.openxmlformats.org/officeDocument/2006/relationships/image" Target="../media/image79.jpeg"/><Relationship Id="rId10" Type="http://schemas.openxmlformats.org/officeDocument/2006/relationships/image" Target="../media/image63.jpg"/><Relationship Id="rId19" Type="http://schemas.openxmlformats.org/officeDocument/2006/relationships/image" Target="../media/image72.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7.png"/><Relationship Id="rId22" Type="http://schemas.openxmlformats.org/officeDocument/2006/relationships/image" Target="../media/image55.wmf"/><Relationship Id="rId27" Type="http://schemas.openxmlformats.org/officeDocument/2006/relationships/image" Target="../media/image78.jpeg"/><Relationship Id="rId30" Type="http://schemas.openxmlformats.org/officeDocument/2006/relationships/image" Target="../media/image8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4637841" y="4321162"/>
            <a:ext cx="4861264" cy="1325563"/>
          </a:xfrm>
        </p:spPr>
        <p:txBody>
          <a:bodyPr/>
          <a:lstStyle/>
          <a:p>
            <a:pPr algn="l"/>
            <a:r>
              <a:rPr lang="en-US" dirty="0">
                <a:solidFill>
                  <a:schemeClr val="tx2"/>
                </a:solidFill>
              </a:rPr>
              <a:t>Company Overview</a:t>
            </a:r>
          </a:p>
        </p:txBody>
      </p:sp>
      <p:grpSp>
        <p:nvGrpSpPr>
          <p:cNvPr id="4" name="Group 3">
            <a:extLst>
              <a:ext uri="{FF2B5EF4-FFF2-40B4-BE49-F238E27FC236}">
                <a16:creationId xmlns:a16="http://schemas.microsoft.com/office/drawing/2014/main" id="{F1C2E9BA-727C-48FF-9493-AF3465E598D1}"/>
              </a:ext>
            </a:extLst>
          </p:cNvPr>
          <p:cNvGrpSpPr/>
          <p:nvPr/>
        </p:nvGrpSpPr>
        <p:grpSpPr>
          <a:xfrm>
            <a:off x="2173809" y="1637682"/>
            <a:ext cx="8678881" cy="2946480"/>
            <a:chOff x="2173809" y="1637682"/>
            <a:chExt cx="8678881" cy="2946480"/>
          </a:xfrm>
        </p:grpSpPr>
        <p:pic>
          <p:nvPicPr>
            <p:cNvPr id="5" name="Picture 4">
              <a:extLst>
                <a:ext uri="{FF2B5EF4-FFF2-40B4-BE49-F238E27FC236}">
                  <a16:creationId xmlns:a16="http://schemas.microsoft.com/office/drawing/2014/main" id="{490A8F18-D2A8-42ED-A18E-18BA7330C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809" y="1637682"/>
              <a:ext cx="8678881" cy="2946480"/>
            </a:xfrm>
            <a:prstGeom prst="rect">
              <a:avLst/>
            </a:prstGeom>
          </p:spPr>
        </p:pic>
        <p:sp>
          <p:nvSpPr>
            <p:cNvPr id="3" name="TextBox 2">
              <a:extLst>
                <a:ext uri="{FF2B5EF4-FFF2-40B4-BE49-F238E27FC236}">
                  <a16:creationId xmlns:a16="http://schemas.microsoft.com/office/drawing/2014/main" id="{BBE4C9EA-717E-4C1B-8DDE-53140D95644B}"/>
                </a:ext>
              </a:extLst>
            </p:cNvPr>
            <p:cNvSpPr txBox="1"/>
            <p:nvPr/>
          </p:nvSpPr>
          <p:spPr>
            <a:xfrm>
              <a:off x="9760399" y="4001566"/>
              <a:ext cx="415498" cy="461665"/>
            </a:xfrm>
            <a:prstGeom prst="rect">
              <a:avLst/>
            </a:prstGeom>
            <a:noFill/>
          </p:spPr>
          <p:txBody>
            <a:bodyPr wrap="none" rtlCol="0">
              <a:spAutoFit/>
            </a:bodyPr>
            <a:lstStyle/>
            <a:p>
              <a:r>
                <a:rPr lang="en-US" sz="2400" dirty="0">
                  <a:solidFill>
                    <a:schemeClr val="accent4">
                      <a:lumMod val="20000"/>
                      <a:lumOff val="80000"/>
                    </a:schemeClr>
                  </a:solidFill>
                </a:rPr>
                <a:t>®</a:t>
              </a:r>
            </a:p>
          </p:txBody>
        </p:sp>
      </p:gr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1B4C1F-C664-4383-B843-2272B63A86F6}"/>
              </a:ext>
            </a:extLst>
          </p:cNvPr>
          <p:cNvSpPr>
            <a:spLocks noGrp="1"/>
          </p:cNvSpPr>
          <p:nvPr>
            <p:ph type="title"/>
          </p:nvPr>
        </p:nvSpPr>
        <p:spPr/>
        <p:txBody>
          <a:bodyPr/>
          <a:lstStyle/>
          <a:p>
            <a:r>
              <a:rPr lang="en-US" dirty="0"/>
              <a:t>How Do We Foster Harmony?</a:t>
            </a:r>
          </a:p>
        </p:txBody>
      </p:sp>
      <p:sp>
        <p:nvSpPr>
          <p:cNvPr id="4" name="Content Placeholder 3">
            <a:extLst>
              <a:ext uri="{FF2B5EF4-FFF2-40B4-BE49-F238E27FC236}">
                <a16:creationId xmlns:a16="http://schemas.microsoft.com/office/drawing/2014/main" id="{CCDC61FE-2311-482E-A59F-978A70FE5B5E}"/>
              </a:ext>
            </a:extLst>
          </p:cNvPr>
          <p:cNvSpPr>
            <a:spLocks noGrp="1"/>
          </p:cNvSpPr>
          <p:nvPr>
            <p:ph idx="1"/>
          </p:nvPr>
        </p:nvSpPr>
        <p:spPr/>
        <p:txBody>
          <a:bodyPr>
            <a:normAutofit/>
          </a:bodyPr>
          <a:lstStyle/>
          <a:p>
            <a:pPr marL="514350" indent="-514350">
              <a:spcAft>
                <a:spcPts val="1200"/>
              </a:spcAft>
              <a:buFont typeface="+mj-lt"/>
              <a:buAutoNum type="arabicPeriod"/>
            </a:pPr>
            <a:r>
              <a:rPr lang="en-US" sz="5400" dirty="0">
                <a:latin typeface="+mj-lt"/>
              </a:rPr>
              <a:t>Across Disciplines</a:t>
            </a:r>
          </a:p>
          <a:p>
            <a:pPr marL="514350" indent="-514350">
              <a:spcAft>
                <a:spcPts val="1200"/>
              </a:spcAft>
              <a:buFont typeface="+mj-lt"/>
              <a:buAutoNum type="arabicPeriod"/>
            </a:pPr>
            <a:r>
              <a:rPr lang="en-US" sz="5400" dirty="0">
                <a:latin typeface="+mj-lt"/>
              </a:rPr>
              <a:t>Through Simplicity </a:t>
            </a:r>
          </a:p>
          <a:p>
            <a:pPr marL="514350" indent="-514350">
              <a:spcAft>
                <a:spcPts val="1200"/>
              </a:spcAft>
              <a:buFont typeface="+mj-lt"/>
              <a:buAutoNum type="arabicPeriod"/>
            </a:pPr>
            <a:r>
              <a:rPr lang="en-US" sz="5400" dirty="0">
                <a:latin typeface="+mj-lt"/>
              </a:rPr>
              <a:t>Across Ecosystems</a:t>
            </a:r>
          </a:p>
        </p:txBody>
      </p:sp>
    </p:spTree>
    <p:extLst>
      <p:ext uri="{BB962C8B-B14F-4D97-AF65-F5344CB8AC3E}">
        <p14:creationId xmlns:p14="http://schemas.microsoft.com/office/powerpoint/2010/main" val="324131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Harmony Across the Disciplines</a:t>
            </a:r>
          </a:p>
        </p:txBody>
      </p:sp>
      <p:pic>
        <p:nvPicPr>
          <p:cNvPr id="13" name="Picture 12">
            <a:extLst>
              <a:ext uri="{FF2B5EF4-FFF2-40B4-BE49-F238E27FC236}">
                <a16:creationId xmlns:a16="http://schemas.microsoft.com/office/drawing/2014/main" id="{30A73BC0-82F1-492C-9EAA-B00CB145DD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1752600"/>
            <a:ext cx="2552700" cy="1905000"/>
          </a:xfrm>
          <a:prstGeom prst="rect">
            <a:avLst/>
          </a:prstGeom>
        </p:spPr>
      </p:pic>
      <p:pic>
        <p:nvPicPr>
          <p:cNvPr id="15" name="Picture 14">
            <a:extLst>
              <a:ext uri="{FF2B5EF4-FFF2-40B4-BE49-F238E27FC236}">
                <a16:creationId xmlns:a16="http://schemas.microsoft.com/office/drawing/2014/main" id="{2B56AD0C-A120-4589-9A67-609A5B44C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2533650" cy="1905000"/>
          </a:xfrm>
          <a:prstGeom prst="rect">
            <a:avLst/>
          </a:prstGeom>
        </p:spPr>
      </p:pic>
      <p:pic>
        <p:nvPicPr>
          <p:cNvPr id="17" name="Picture 16">
            <a:extLst>
              <a:ext uri="{FF2B5EF4-FFF2-40B4-BE49-F238E27FC236}">
                <a16:creationId xmlns:a16="http://schemas.microsoft.com/office/drawing/2014/main" id="{26ECB399-5AB0-4E70-8E75-88B62BC640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0" y="1678800"/>
            <a:ext cx="2609850" cy="2055000"/>
          </a:xfrm>
          <a:prstGeom prst="rect">
            <a:avLst/>
          </a:prstGeom>
        </p:spPr>
      </p:pic>
      <p:sp>
        <p:nvSpPr>
          <p:cNvPr id="18" name="TextBox 17">
            <a:extLst>
              <a:ext uri="{FF2B5EF4-FFF2-40B4-BE49-F238E27FC236}">
                <a16:creationId xmlns:a16="http://schemas.microsoft.com/office/drawing/2014/main" id="{07852057-710D-44AB-AB19-A68C01885619}"/>
              </a:ext>
            </a:extLst>
          </p:cNvPr>
          <p:cNvSpPr txBox="1"/>
          <p:nvPr/>
        </p:nvSpPr>
        <p:spPr>
          <a:xfrm>
            <a:off x="2362200" y="3669438"/>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Testers</a:t>
            </a:r>
          </a:p>
        </p:txBody>
      </p:sp>
      <p:sp>
        <p:nvSpPr>
          <p:cNvPr id="19" name="TextBox 18">
            <a:extLst>
              <a:ext uri="{FF2B5EF4-FFF2-40B4-BE49-F238E27FC236}">
                <a16:creationId xmlns:a16="http://schemas.microsoft.com/office/drawing/2014/main" id="{C7CE3791-2C19-4774-8FCD-0C622434AC74}"/>
              </a:ext>
            </a:extLst>
          </p:cNvPr>
          <p:cNvSpPr txBox="1"/>
          <p:nvPr/>
        </p:nvSpPr>
        <p:spPr>
          <a:xfrm>
            <a:off x="474345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Developers</a:t>
            </a:r>
          </a:p>
        </p:txBody>
      </p:sp>
      <p:sp>
        <p:nvSpPr>
          <p:cNvPr id="20" name="TextBox 19">
            <a:extLst>
              <a:ext uri="{FF2B5EF4-FFF2-40B4-BE49-F238E27FC236}">
                <a16:creationId xmlns:a16="http://schemas.microsoft.com/office/drawing/2014/main" id="{C5E35398-5D2E-48DA-A434-BAFADD68E772}"/>
              </a:ext>
            </a:extLst>
          </p:cNvPr>
          <p:cNvSpPr txBox="1"/>
          <p:nvPr/>
        </p:nvSpPr>
        <p:spPr>
          <a:xfrm>
            <a:off x="7086600" y="3657601"/>
            <a:ext cx="2419350" cy="646331"/>
          </a:xfrm>
          <a:prstGeom prst="rect">
            <a:avLst/>
          </a:prstGeom>
          <a:noFill/>
        </p:spPr>
        <p:txBody>
          <a:bodyPr wrap="square" rtlCol="0">
            <a:spAutoFit/>
          </a:bodyPr>
          <a:lstStyle/>
          <a:p>
            <a:pPr algn="ctr"/>
            <a:r>
              <a:rPr lang="en-US" sz="3600" dirty="0">
                <a:solidFill>
                  <a:schemeClr val="bg1">
                    <a:lumMod val="50000"/>
                  </a:schemeClr>
                </a:solidFill>
                <a:latin typeface="Josefin Sans" pitchFamily="2" charset="0"/>
              </a:rPr>
              <a:t>Managers</a:t>
            </a:r>
          </a:p>
        </p:txBody>
      </p:sp>
      <p:sp>
        <p:nvSpPr>
          <p:cNvPr id="21" name="TextBox 20">
            <a:extLst>
              <a:ext uri="{FF2B5EF4-FFF2-40B4-BE49-F238E27FC236}">
                <a16:creationId xmlns:a16="http://schemas.microsoft.com/office/drawing/2014/main" id="{6BD21891-C233-439A-9101-66E0BB1EF2D6}"/>
              </a:ext>
            </a:extLst>
          </p:cNvPr>
          <p:cNvSpPr txBox="1"/>
          <p:nvPr/>
        </p:nvSpPr>
        <p:spPr>
          <a:xfrm>
            <a:off x="1349406" y="4840069"/>
            <a:ext cx="9889724" cy="1200329"/>
          </a:xfrm>
          <a:prstGeom prst="rect">
            <a:avLst/>
          </a:prstGeom>
          <a:noFill/>
        </p:spPr>
        <p:txBody>
          <a:bodyPr wrap="square" rtlCol="0">
            <a:spAutoFit/>
          </a:bodyPr>
          <a:lstStyle/>
          <a:p>
            <a:r>
              <a:rPr lang="en-US" sz="2400" dirty="0"/>
              <a:t>We consider each of these three stakeholders groups when designing our products, so that everyone in teams can get the most out of our products.</a:t>
            </a:r>
          </a:p>
        </p:txBody>
      </p:sp>
    </p:spTree>
    <p:extLst>
      <p:ext uri="{BB962C8B-B14F-4D97-AF65-F5344CB8AC3E}">
        <p14:creationId xmlns:p14="http://schemas.microsoft.com/office/powerpoint/2010/main" val="1891088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E65C29-421C-4DB8-B339-302B8F69A0DA}"/>
              </a:ext>
            </a:extLst>
          </p:cNvPr>
          <p:cNvSpPr>
            <a:spLocks noGrp="1"/>
          </p:cNvSpPr>
          <p:nvPr>
            <p:ph type="title"/>
          </p:nvPr>
        </p:nvSpPr>
        <p:spPr/>
        <p:txBody>
          <a:bodyPr/>
          <a:lstStyle/>
          <a:p>
            <a:r>
              <a:rPr lang="en-US" dirty="0"/>
              <a:t>Simplicity = Productivity from Day </a:t>
            </a:r>
            <a:r>
              <a:rPr lang="en-US" dirty="0">
                <a:solidFill>
                  <a:srgbClr val="FF0000"/>
                </a:solidFill>
              </a:rPr>
              <a:t>One</a:t>
            </a:r>
          </a:p>
        </p:txBody>
      </p:sp>
      <p:sp>
        <p:nvSpPr>
          <p:cNvPr id="4" name="Content Placeholder 3">
            <a:extLst>
              <a:ext uri="{FF2B5EF4-FFF2-40B4-BE49-F238E27FC236}">
                <a16:creationId xmlns:a16="http://schemas.microsoft.com/office/drawing/2014/main" id="{F801AE25-EC2C-4D3D-9F18-6350433C5606}"/>
              </a:ext>
            </a:extLst>
          </p:cNvPr>
          <p:cNvSpPr>
            <a:spLocks noGrp="1"/>
          </p:cNvSpPr>
          <p:nvPr>
            <p:ph sz="half" idx="1"/>
          </p:nvPr>
        </p:nvSpPr>
        <p:spPr/>
        <p:txBody>
          <a:bodyPr/>
          <a:lstStyle/>
          <a:p>
            <a:r>
              <a:rPr lang="en-US" dirty="0"/>
              <a:t>Less Time Doing:</a:t>
            </a:r>
          </a:p>
        </p:txBody>
      </p:sp>
      <p:sp>
        <p:nvSpPr>
          <p:cNvPr id="5" name="Content Placeholder 4">
            <a:extLst>
              <a:ext uri="{FF2B5EF4-FFF2-40B4-BE49-F238E27FC236}">
                <a16:creationId xmlns:a16="http://schemas.microsoft.com/office/drawing/2014/main" id="{427857A7-DC1A-4815-8361-22FD87BBD46F}"/>
              </a:ext>
            </a:extLst>
          </p:cNvPr>
          <p:cNvSpPr>
            <a:spLocks noGrp="1"/>
          </p:cNvSpPr>
          <p:nvPr>
            <p:ph sz="half" idx="2"/>
          </p:nvPr>
        </p:nvSpPr>
        <p:spPr/>
        <p:txBody>
          <a:bodyPr/>
          <a:lstStyle/>
          <a:p>
            <a:r>
              <a:rPr lang="en-US" dirty="0"/>
              <a:t>More Time Doing:</a:t>
            </a:r>
          </a:p>
        </p:txBody>
      </p:sp>
      <p:pic>
        <p:nvPicPr>
          <p:cNvPr id="7" name="Picture 6">
            <a:extLst>
              <a:ext uri="{FF2B5EF4-FFF2-40B4-BE49-F238E27FC236}">
                <a16:creationId xmlns:a16="http://schemas.microsoft.com/office/drawing/2014/main" id="{3E4DB348-8F0B-4263-AB81-B4634E2FC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76" y="2430248"/>
            <a:ext cx="5076824" cy="2538412"/>
          </a:xfrm>
          <a:prstGeom prst="rect">
            <a:avLst/>
          </a:prstGeom>
        </p:spPr>
      </p:pic>
      <p:pic>
        <p:nvPicPr>
          <p:cNvPr id="11" name="Picture 10">
            <a:extLst>
              <a:ext uri="{FF2B5EF4-FFF2-40B4-BE49-F238E27FC236}">
                <a16:creationId xmlns:a16="http://schemas.microsoft.com/office/drawing/2014/main" id="{B29761D6-82D3-4ABE-8DD0-07A1E8D61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2433422"/>
            <a:ext cx="5364956" cy="3576637"/>
          </a:xfrm>
          <a:prstGeom prst="rect">
            <a:avLst/>
          </a:prstGeom>
        </p:spPr>
      </p:pic>
      <p:sp>
        <p:nvSpPr>
          <p:cNvPr id="12" name="TextBox 11">
            <a:extLst>
              <a:ext uri="{FF2B5EF4-FFF2-40B4-BE49-F238E27FC236}">
                <a16:creationId xmlns:a16="http://schemas.microsoft.com/office/drawing/2014/main" id="{7E0DA48B-E386-4EC4-8496-05F6226651BC}"/>
              </a:ext>
            </a:extLst>
          </p:cNvPr>
          <p:cNvSpPr txBox="1"/>
          <p:nvPr/>
        </p:nvSpPr>
        <p:spPr>
          <a:xfrm>
            <a:off x="2486025" y="5238471"/>
            <a:ext cx="3533775" cy="646331"/>
          </a:xfrm>
          <a:prstGeom prst="rect">
            <a:avLst/>
          </a:prstGeom>
          <a:noFill/>
        </p:spPr>
        <p:txBody>
          <a:bodyPr wrap="square" rtlCol="0">
            <a:spAutoFit/>
          </a:bodyPr>
          <a:lstStyle/>
          <a:p>
            <a:r>
              <a:rPr lang="en-US" dirty="0"/>
              <a:t>No plugins, customization or configuration needed day </a:t>
            </a:r>
            <a:r>
              <a:rPr lang="en-US" dirty="0">
                <a:solidFill>
                  <a:srgbClr val="FF0000"/>
                </a:solidFill>
              </a:rPr>
              <a:t>one</a:t>
            </a:r>
          </a:p>
        </p:txBody>
      </p:sp>
    </p:spTree>
    <p:extLst>
      <p:ext uri="{BB962C8B-B14F-4D97-AF65-F5344CB8AC3E}">
        <p14:creationId xmlns:p14="http://schemas.microsoft.com/office/powerpoint/2010/main" val="3457641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64BE00-F2CB-489B-BF22-1C33BD852A0F}"/>
              </a:ext>
            </a:extLst>
          </p:cNvPr>
          <p:cNvSpPr>
            <a:spLocks noGrp="1"/>
          </p:cNvSpPr>
          <p:nvPr>
            <p:ph type="title"/>
          </p:nvPr>
        </p:nvSpPr>
        <p:spPr/>
        <p:txBody>
          <a:bodyPr/>
          <a:lstStyle/>
          <a:p>
            <a:r>
              <a:rPr lang="en-US" dirty="0"/>
              <a:t>Harmony Across Ecosystems</a:t>
            </a:r>
          </a:p>
        </p:txBody>
      </p:sp>
      <p:sp>
        <p:nvSpPr>
          <p:cNvPr id="4" name="Content Placeholder 3">
            <a:extLst>
              <a:ext uri="{FF2B5EF4-FFF2-40B4-BE49-F238E27FC236}">
                <a16:creationId xmlns:a16="http://schemas.microsoft.com/office/drawing/2014/main" id="{BBABA465-C5CD-4A89-B232-B0D7505FA93D}"/>
              </a:ext>
            </a:extLst>
          </p:cNvPr>
          <p:cNvSpPr>
            <a:spLocks noGrp="1"/>
          </p:cNvSpPr>
          <p:nvPr>
            <p:ph idx="1"/>
          </p:nvPr>
        </p:nvSpPr>
        <p:spPr>
          <a:xfrm>
            <a:off x="6919404" y="1819922"/>
            <a:ext cx="5065450" cy="4282212"/>
          </a:xfrm>
        </p:spPr>
        <p:txBody>
          <a:bodyPr>
            <a:normAutofit/>
          </a:bodyPr>
          <a:lstStyle/>
          <a:p>
            <a:pPr marL="0" indent="0">
              <a:spcAft>
                <a:spcPts val="1200"/>
              </a:spcAft>
              <a:buNone/>
            </a:pPr>
            <a:r>
              <a:rPr lang="en-US" sz="3600" dirty="0">
                <a:latin typeface="+mj-lt"/>
              </a:rPr>
              <a:t>We recognize that you need to integrate our solutions with other tools and systems</a:t>
            </a:r>
          </a:p>
          <a:p>
            <a:pPr marL="0" indent="0">
              <a:spcAft>
                <a:spcPts val="1200"/>
              </a:spcAft>
              <a:buNone/>
            </a:pPr>
            <a:r>
              <a:rPr lang="en-US" sz="3600" dirty="0">
                <a:latin typeface="+mj-lt"/>
              </a:rPr>
              <a:t>We make this easy and straightforward so you can get working faster &amp; easier</a:t>
            </a:r>
          </a:p>
        </p:txBody>
      </p:sp>
      <p:pic>
        <p:nvPicPr>
          <p:cNvPr id="6" name="Picture 5">
            <a:extLst>
              <a:ext uri="{FF2B5EF4-FFF2-40B4-BE49-F238E27FC236}">
                <a16:creationId xmlns:a16="http://schemas.microsoft.com/office/drawing/2014/main" id="{109261A7-7638-476A-AB58-0C9FE8B08D35}"/>
              </a:ext>
            </a:extLst>
          </p:cNvPr>
          <p:cNvPicPr>
            <a:picLocks noChangeAspect="1"/>
          </p:cNvPicPr>
          <p:nvPr/>
        </p:nvPicPr>
        <p:blipFill>
          <a:blip r:embed="rId2"/>
          <a:stretch>
            <a:fillRect/>
          </a:stretch>
        </p:blipFill>
        <p:spPr>
          <a:xfrm>
            <a:off x="1415249" y="1606858"/>
            <a:ext cx="4953740" cy="4953740"/>
          </a:xfrm>
          <a:prstGeom prst="rect">
            <a:avLst/>
          </a:prstGeom>
        </p:spPr>
      </p:pic>
    </p:spTree>
    <p:extLst>
      <p:ext uri="{BB962C8B-B14F-4D97-AF65-F5344CB8AC3E}">
        <p14:creationId xmlns:p14="http://schemas.microsoft.com/office/powerpoint/2010/main" val="146460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a:extLst>
              <a:ext uri="{FF2B5EF4-FFF2-40B4-BE49-F238E27FC236}">
                <a16:creationId xmlns:a16="http://schemas.microsoft.com/office/drawing/2014/main" id="{288FD16E-4851-A344-AF3E-083A74A5E21A}"/>
              </a:ext>
            </a:extLst>
          </p:cNvPr>
          <p:cNvGraphicFramePr/>
          <p:nvPr/>
        </p:nvGraphicFramePr>
        <p:xfrm>
          <a:off x="396240" y="1270000"/>
          <a:ext cx="11399520" cy="5116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Google Shape;43;p28">
            <a:extLst>
              <a:ext uri="{FF2B5EF4-FFF2-40B4-BE49-F238E27FC236}">
                <a16:creationId xmlns:a16="http://schemas.microsoft.com/office/drawing/2014/main" id="{DDBDE0D0-67AA-8349-8F61-D37DCDC455E5}"/>
              </a:ext>
            </a:extLst>
          </p:cNvPr>
          <p:cNvSpPr txBox="1"/>
          <p:nvPr/>
        </p:nvSpPr>
        <p:spPr>
          <a:xfrm>
            <a:off x="442725" y="1723352"/>
            <a:ext cx="3407916" cy="1705648"/>
          </a:xfrm>
          <a:prstGeom prst="rect">
            <a:avLst/>
          </a:prstGeom>
          <a:noFill/>
          <a:ln>
            <a:noFill/>
          </a:ln>
        </p:spPr>
        <p:txBody>
          <a:bodyPr spcFirstLastPara="1" wrap="square" lIns="106675" tIns="106675" rIns="106675" bIns="106675" anchor="t" anchorCtr="0">
            <a:noAutofit/>
          </a:bodyPr>
          <a:lstStyle/>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Short learning curve, easy deployment </a:t>
            </a:r>
          </a:p>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Easy and intuitive </a:t>
            </a:r>
          </a:p>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SaaS option</a:t>
            </a:r>
          </a:p>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Seamless migration/Import</a:t>
            </a:r>
          </a:p>
          <a:p>
            <a:pPr marL="380990" indent="-380990">
              <a:buFont typeface="Arial" panose="020B0604020202020204" pitchFamily="34" charset="0"/>
              <a:buChar char="•"/>
            </a:pPr>
            <a:r>
              <a:rPr lang="en-US" sz="1600">
                <a:solidFill>
                  <a:schemeClr val="dk1"/>
                </a:solidFill>
                <a:latin typeface="Kanit" panose="020B0604020202020204" charset="-34"/>
                <a:cs typeface="Kanit" panose="020B0604020202020204" charset="-34"/>
              </a:rPr>
              <a:t>Inflectra’s lightning fast response times &amp; reactivity</a:t>
            </a:r>
            <a:br>
              <a:rPr lang="en-US" sz="1600">
                <a:solidFill>
                  <a:schemeClr val="dk1"/>
                </a:solidFill>
                <a:latin typeface="Kanit" panose="020B0604020202020204" charset="-34"/>
                <a:cs typeface="Kanit" panose="020B0604020202020204" charset="-34"/>
              </a:rPr>
            </a:br>
            <a:br>
              <a:rPr lang="en-US" sz="1600">
                <a:solidFill>
                  <a:schemeClr val="dk1"/>
                </a:solidFill>
                <a:latin typeface="Kanit" panose="020B0604020202020204" charset="-34"/>
                <a:cs typeface="Kanit" panose="020B0604020202020204" charset="-34"/>
              </a:rPr>
            </a:br>
            <a:br>
              <a:rPr lang="en-US" sz="1600">
                <a:solidFill>
                  <a:schemeClr val="dk1"/>
                </a:solidFill>
                <a:latin typeface="Kanit" panose="020B0604020202020204" charset="-34"/>
                <a:cs typeface="Kanit" panose="020B0604020202020204" charset="-34"/>
              </a:rPr>
            </a:br>
            <a:endParaRPr lang="en-US" sz="1600">
              <a:solidFill>
                <a:schemeClr val="dk1"/>
              </a:solidFill>
              <a:latin typeface="Kanit" panose="020B0604020202020204" charset="-34"/>
              <a:cs typeface="Kanit" panose="020B0604020202020204" charset="-34"/>
            </a:endParaRPr>
          </a:p>
          <a:p>
            <a:pPr marL="380990" indent="-380990">
              <a:buFont typeface="Arial" panose="020B0604020202020204" pitchFamily="34" charset="0"/>
              <a:buChar char="•"/>
            </a:pPr>
            <a:endParaRPr lang="en-US" sz="1600">
              <a:solidFill>
                <a:schemeClr val="dk1"/>
              </a:solidFill>
              <a:latin typeface="Kanit" panose="020B0604020202020204" charset="-34"/>
              <a:cs typeface="Kanit" panose="020B0604020202020204" charset="-34"/>
              <a:sym typeface="Josefin Sans"/>
            </a:endParaRPr>
          </a:p>
          <a:p>
            <a:pPr marL="228594" indent="-228594" algn="ctr">
              <a:lnSpc>
                <a:spcPct val="90000"/>
              </a:lnSpc>
              <a:buClr>
                <a:schemeClr val="lt1"/>
              </a:buClr>
              <a:buSzPts val="2400"/>
              <a:buFont typeface="Arial" panose="020B0604020202020204" pitchFamily="34" charset="0"/>
              <a:buChar char="•"/>
            </a:pPr>
            <a:endParaRPr lang="en-US" sz="1067">
              <a:solidFill>
                <a:schemeClr val="tx1"/>
              </a:solidFill>
              <a:latin typeface="Kanit" panose="020B0604020202020204" charset="-34"/>
              <a:ea typeface="Josefin Sans"/>
              <a:cs typeface="Kanit" panose="020B0604020202020204" charset="-34"/>
              <a:sym typeface="Josefin Sans"/>
            </a:endParaRPr>
          </a:p>
        </p:txBody>
      </p:sp>
      <p:sp>
        <p:nvSpPr>
          <p:cNvPr id="2" name="Titre 1">
            <a:extLst>
              <a:ext uri="{FF2B5EF4-FFF2-40B4-BE49-F238E27FC236}">
                <a16:creationId xmlns:a16="http://schemas.microsoft.com/office/drawing/2014/main" id="{E631C8D7-8F37-A34E-96F4-80376725EC58}"/>
              </a:ext>
            </a:extLst>
          </p:cNvPr>
          <p:cNvSpPr>
            <a:spLocks noGrp="1"/>
          </p:cNvSpPr>
          <p:nvPr>
            <p:ph type="title"/>
          </p:nvPr>
        </p:nvSpPr>
        <p:spPr>
          <a:xfrm>
            <a:off x="533400" y="365125"/>
            <a:ext cx="10515600" cy="1325600"/>
          </a:xfrm>
          <a:effectLst/>
        </p:spPr>
        <p:txBody>
          <a:bodyPr/>
          <a:lstStyle/>
          <a:p>
            <a:r>
              <a:rPr lang="fr-FR" dirty="0"/>
              <a:t>Our Unique Sales Proposition</a:t>
            </a:r>
          </a:p>
        </p:txBody>
      </p:sp>
      <p:sp>
        <p:nvSpPr>
          <p:cNvPr id="7" name="Google Shape;43;p28">
            <a:extLst>
              <a:ext uri="{FF2B5EF4-FFF2-40B4-BE49-F238E27FC236}">
                <a16:creationId xmlns:a16="http://schemas.microsoft.com/office/drawing/2014/main" id="{EC6BFA21-C22C-5A46-AA85-EF4A89BD1840}"/>
              </a:ext>
            </a:extLst>
          </p:cNvPr>
          <p:cNvSpPr txBox="1"/>
          <p:nvPr/>
        </p:nvSpPr>
        <p:spPr>
          <a:xfrm>
            <a:off x="442725" y="4161752"/>
            <a:ext cx="3509516" cy="1705648"/>
          </a:xfrm>
          <a:prstGeom prst="rect">
            <a:avLst/>
          </a:prstGeom>
          <a:noFill/>
          <a:ln>
            <a:noFill/>
          </a:ln>
        </p:spPr>
        <p:txBody>
          <a:bodyPr spcFirstLastPara="1" wrap="square" lIns="106675" tIns="106675" rIns="106675" bIns="106675" anchor="t" anchorCtr="0">
            <a:noAutofit/>
          </a:bodyPr>
          <a:lstStyle/>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No extra modules to purchase</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Simple concurrent licensing</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Unlimited everything (storage, API calls, Projects, Products)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Single &amp; transparent pricing</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Cost vs. equivalent alternatives</a:t>
            </a:r>
          </a:p>
        </p:txBody>
      </p:sp>
      <p:sp>
        <p:nvSpPr>
          <p:cNvPr id="8" name="Google Shape;43;p28">
            <a:extLst>
              <a:ext uri="{FF2B5EF4-FFF2-40B4-BE49-F238E27FC236}">
                <a16:creationId xmlns:a16="http://schemas.microsoft.com/office/drawing/2014/main" id="{E839EA08-5718-4E4A-9E54-EBAFEEE76D52}"/>
              </a:ext>
            </a:extLst>
          </p:cNvPr>
          <p:cNvSpPr txBox="1"/>
          <p:nvPr/>
        </p:nvSpPr>
        <p:spPr>
          <a:xfrm>
            <a:off x="8387846" y="1611592"/>
            <a:ext cx="3361431" cy="1705648"/>
          </a:xfrm>
          <a:prstGeom prst="rect">
            <a:avLst/>
          </a:prstGeom>
          <a:noFill/>
          <a:ln>
            <a:noFill/>
          </a:ln>
        </p:spPr>
        <p:txBody>
          <a:bodyPr spcFirstLastPara="1" wrap="square" lIns="106675" tIns="106675" rIns="106675" bIns="106675" anchor="t" anchorCtr="0">
            <a:noAutofit/>
          </a:bodyPr>
          <a:lstStyle/>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Focus on new technologies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Responsive to market &amp; customers needs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Integration with 3rd party tools</a:t>
            </a:r>
            <a:br>
              <a:rPr lang="en-US" sz="1600" dirty="0">
                <a:solidFill>
                  <a:schemeClr val="dk1"/>
                </a:solidFill>
                <a:latin typeface="Kanit" panose="020B0604020202020204" charset="-34"/>
                <a:cs typeface="Kanit" panose="020B0604020202020204" charset="-34"/>
              </a:rPr>
            </a:br>
            <a:endParaRPr lang="en-US" sz="1600" dirty="0">
              <a:solidFill>
                <a:schemeClr val="dk1"/>
              </a:solidFill>
              <a:latin typeface="Kanit" panose="020B0604020202020204" charset="-34"/>
              <a:cs typeface="Kanit" panose="020B0604020202020204" charset="-34"/>
            </a:endParaRPr>
          </a:p>
          <a:p>
            <a:pPr marL="380990" indent="-380990">
              <a:buFont typeface="Arial" panose="020B0604020202020204" pitchFamily="34" charset="0"/>
              <a:buChar char="•"/>
            </a:pPr>
            <a:endParaRPr lang="en-US" sz="1600" dirty="0">
              <a:solidFill>
                <a:schemeClr val="dk1"/>
              </a:solidFill>
              <a:latin typeface="Kanit" panose="020B0604020202020204" charset="-34"/>
              <a:cs typeface="Kanit" panose="020B0604020202020204" charset="-34"/>
              <a:sym typeface="Josefin Sans"/>
            </a:endParaRPr>
          </a:p>
          <a:p>
            <a:pPr algn="ctr">
              <a:lnSpc>
                <a:spcPct val="90000"/>
              </a:lnSpc>
              <a:buClr>
                <a:schemeClr val="lt1"/>
              </a:buClr>
              <a:buSzPts val="2400"/>
            </a:pPr>
            <a:endParaRPr lang="en-US" sz="1067" dirty="0">
              <a:solidFill>
                <a:schemeClr val="tx1"/>
              </a:solidFill>
              <a:latin typeface="Kanit" panose="020B0604020202020204" charset="-34"/>
              <a:ea typeface="Josefin Sans"/>
              <a:cs typeface="Kanit" panose="020B0604020202020204" charset="-34"/>
              <a:sym typeface="Josefin Sans"/>
            </a:endParaRPr>
          </a:p>
        </p:txBody>
      </p:sp>
      <p:sp>
        <p:nvSpPr>
          <p:cNvPr id="9" name="Google Shape;43;p28">
            <a:extLst>
              <a:ext uri="{FF2B5EF4-FFF2-40B4-BE49-F238E27FC236}">
                <a16:creationId xmlns:a16="http://schemas.microsoft.com/office/drawing/2014/main" id="{2B4783EE-7137-D04B-B811-3F2F4D99E452}"/>
              </a:ext>
            </a:extLst>
          </p:cNvPr>
          <p:cNvSpPr txBox="1"/>
          <p:nvPr/>
        </p:nvSpPr>
        <p:spPr>
          <a:xfrm>
            <a:off x="8434329" y="4161752"/>
            <a:ext cx="3509516" cy="2331123"/>
          </a:xfrm>
          <a:prstGeom prst="rect">
            <a:avLst/>
          </a:prstGeom>
          <a:noFill/>
          <a:ln>
            <a:noFill/>
          </a:ln>
        </p:spPr>
        <p:txBody>
          <a:bodyPr spcFirstLastPara="1" wrap="square" lIns="106675" tIns="106675" rIns="106675" bIns="106675" anchor="t" anchorCtr="0">
            <a:noAutofit/>
          </a:bodyPr>
          <a:lstStyle/>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One integrated tool, no</a:t>
            </a:r>
            <a:br>
              <a:rPr lang="en-US" sz="1600" dirty="0">
                <a:solidFill>
                  <a:schemeClr val="dk1"/>
                </a:solidFill>
                <a:latin typeface="Kanit" panose="020B0604020202020204" charset="-34"/>
                <a:cs typeface="Kanit" panose="020B0604020202020204" charset="-34"/>
              </a:rPr>
            </a:br>
            <a:r>
              <a:rPr lang="en-US" sz="1600" dirty="0">
                <a:solidFill>
                  <a:schemeClr val="dk1"/>
                </a:solidFill>
                <a:latin typeface="Kanit" panose="020B0604020202020204" charset="-34"/>
                <a:cs typeface="Kanit" panose="020B0604020202020204" charset="-34"/>
              </a:rPr>
              <a:t>add-ons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Fully customizable</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For Devs, Testers &amp; Managers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Powerful reporting features</a:t>
            </a:r>
          </a:p>
          <a:p>
            <a:pPr marL="380990" indent="-380990">
              <a:buFont typeface="Arial" panose="020B0604020202020204" pitchFamily="34" charset="0"/>
              <a:buChar char="•"/>
            </a:pPr>
            <a:r>
              <a:rPr lang="en-US" sz="1600" dirty="0">
                <a:solidFill>
                  <a:schemeClr val="dk1"/>
                </a:solidFill>
                <a:latin typeface="Kanit" panose="020B0604020202020204" charset="-34"/>
                <a:cs typeface="Kanit" panose="020B0604020202020204" charset="-34"/>
              </a:rPr>
              <a:t>Integration with 3rd party tools</a:t>
            </a:r>
            <a:br>
              <a:rPr lang="en-US" sz="2400" dirty="0">
                <a:solidFill>
                  <a:schemeClr val="dk1"/>
                </a:solidFill>
                <a:latin typeface="Kanit" panose="020B0604020202020204" charset="-34"/>
                <a:cs typeface="Kanit" panose="020B0604020202020204" charset="-34"/>
              </a:rPr>
            </a:br>
            <a:endParaRPr lang="en-US" sz="2400" dirty="0">
              <a:solidFill>
                <a:schemeClr val="dk1"/>
              </a:solidFill>
              <a:latin typeface="Kanit" panose="020B0604020202020204" charset="-34"/>
              <a:cs typeface="Kanit" panose="020B0604020202020204" charset="-34"/>
            </a:endParaRPr>
          </a:p>
          <a:p>
            <a:endParaRPr lang="en-US" sz="2400" dirty="0">
              <a:solidFill>
                <a:schemeClr val="dk1"/>
              </a:solidFill>
              <a:latin typeface="Kanit" panose="020B0604020202020204" charset="-34"/>
              <a:cs typeface="Kanit" panose="020B0604020202020204" charset="-34"/>
              <a:sym typeface="Josefin Sans"/>
            </a:endParaRPr>
          </a:p>
          <a:p>
            <a:pPr algn="ctr">
              <a:lnSpc>
                <a:spcPct val="90000"/>
              </a:lnSpc>
              <a:buClr>
                <a:schemeClr val="lt1"/>
              </a:buClr>
              <a:buSzPts val="2400"/>
            </a:pPr>
            <a:endParaRPr lang="en-US" dirty="0">
              <a:solidFill>
                <a:schemeClr val="tx1"/>
              </a:solidFill>
              <a:latin typeface="Kanit" panose="020B0604020202020204" charset="-34"/>
              <a:ea typeface="Josefin Sans"/>
              <a:cs typeface="Kanit" panose="020B0604020202020204" charset="-34"/>
              <a:sym typeface="Josefin Sans"/>
            </a:endParaRPr>
          </a:p>
        </p:txBody>
      </p:sp>
    </p:spTree>
    <p:extLst>
      <p:ext uri="{BB962C8B-B14F-4D97-AF65-F5344CB8AC3E}">
        <p14:creationId xmlns:p14="http://schemas.microsoft.com/office/powerpoint/2010/main" val="340368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6CC20F-D93A-4B9E-9423-1933540D56E3}"/>
              </a:ext>
            </a:extLst>
          </p:cNvPr>
          <p:cNvSpPr>
            <a:spLocks noGrp="1"/>
          </p:cNvSpPr>
          <p:nvPr>
            <p:ph type="ctrTitle"/>
          </p:nvPr>
        </p:nvSpPr>
        <p:spPr/>
        <p:txBody>
          <a:bodyPr/>
          <a:lstStyle/>
          <a:p>
            <a:r>
              <a:rPr lang="en-US" dirty="0">
                <a:solidFill>
                  <a:srgbClr val="FFFFFF"/>
                </a:solidFill>
              </a:rPr>
              <a:t>We offer unique features for different industries</a:t>
            </a:r>
          </a:p>
        </p:txBody>
      </p:sp>
      <p:sp>
        <p:nvSpPr>
          <p:cNvPr id="5" name="Subtitle 4">
            <a:extLst>
              <a:ext uri="{FF2B5EF4-FFF2-40B4-BE49-F238E27FC236}">
                <a16:creationId xmlns:a16="http://schemas.microsoft.com/office/drawing/2014/main" id="{99BB2F6A-09F3-465B-987E-D1A7F9A299AE}"/>
              </a:ext>
            </a:extLst>
          </p:cNvPr>
          <p:cNvSpPr>
            <a:spLocks noGrp="1"/>
          </p:cNvSpPr>
          <p:nvPr>
            <p:ph type="subTitle" idx="1"/>
          </p:nvPr>
        </p:nvSpPr>
        <p:spPr/>
        <p:txBody>
          <a:bodyPr/>
          <a:lstStyle/>
          <a:p>
            <a:r>
              <a:rPr lang="en-US" dirty="0"/>
              <a:t>While offering simplicity and usability for everyone</a:t>
            </a:r>
          </a:p>
        </p:txBody>
      </p:sp>
    </p:spTree>
    <p:extLst>
      <p:ext uri="{BB962C8B-B14F-4D97-AF65-F5344CB8AC3E}">
        <p14:creationId xmlns:p14="http://schemas.microsoft.com/office/powerpoint/2010/main" val="1717270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863B-B928-4759-82D3-B70459BAD35D}"/>
              </a:ext>
            </a:extLst>
          </p:cNvPr>
          <p:cNvSpPr>
            <a:spLocks noGrp="1"/>
          </p:cNvSpPr>
          <p:nvPr>
            <p:ph type="title"/>
          </p:nvPr>
        </p:nvSpPr>
        <p:spPr/>
        <p:txBody>
          <a:bodyPr/>
          <a:lstStyle/>
          <a:p>
            <a:r>
              <a:rPr lang="en-US" dirty="0"/>
              <a:t>Specific Features for Regulated Industries</a:t>
            </a:r>
          </a:p>
        </p:txBody>
      </p:sp>
      <p:grpSp>
        <p:nvGrpSpPr>
          <p:cNvPr id="4" name="Group 3">
            <a:extLst>
              <a:ext uri="{FF2B5EF4-FFF2-40B4-BE49-F238E27FC236}">
                <a16:creationId xmlns:a16="http://schemas.microsoft.com/office/drawing/2014/main" id="{99993858-C648-4563-966B-C6367997A1F3}"/>
              </a:ext>
            </a:extLst>
          </p:cNvPr>
          <p:cNvGrpSpPr/>
          <p:nvPr/>
        </p:nvGrpSpPr>
        <p:grpSpPr>
          <a:xfrm>
            <a:off x="838200" y="1967721"/>
            <a:ext cx="3286125" cy="1971675"/>
            <a:chOff x="0" y="39687"/>
            <a:chExt cx="3286125" cy="1971675"/>
          </a:xfrm>
          <a:scene3d>
            <a:camera prst="orthographicFront"/>
            <a:lightRig rig="flat" dir="t"/>
          </a:scene3d>
        </p:grpSpPr>
        <p:sp>
          <p:nvSpPr>
            <p:cNvPr id="17" name="Rectangle 16">
              <a:extLst>
                <a:ext uri="{FF2B5EF4-FFF2-40B4-BE49-F238E27FC236}">
                  <a16:creationId xmlns:a16="http://schemas.microsoft.com/office/drawing/2014/main" id="{71F80664-8037-4BC8-B913-9BC2253AA429}"/>
                </a:ext>
              </a:extLst>
            </p:cNvPr>
            <p:cNvSpPr/>
            <p:nvPr/>
          </p:nvSpPr>
          <p:spPr>
            <a:xfrm>
              <a:off x="0" y="39687"/>
              <a:ext cx="3286125" cy="1971675"/>
            </a:xfrm>
            <a:prstGeom prst="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8" name="TextBox 17">
              <a:extLst>
                <a:ext uri="{FF2B5EF4-FFF2-40B4-BE49-F238E27FC236}">
                  <a16:creationId xmlns:a16="http://schemas.microsoft.com/office/drawing/2014/main" id="{199705FB-9773-461E-94F0-CB72D4E83F6C}"/>
                </a:ext>
              </a:extLst>
            </p:cNvPr>
            <p:cNvSpPr txBox="1"/>
            <p:nvPr/>
          </p:nvSpPr>
          <p:spPr>
            <a:xfrm>
              <a:off x="0"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Auditability and end-to-end traceability</a:t>
              </a:r>
            </a:p>
          </p:txBody>
        </p:sp>
      </p:grpSp>
      <p:grpSp>
        <p:nvGrpSpPr>
          <p:cNvPr id="5" name="Group 4">
            <a:extLst>
              <a:ext uri="{FF2B5EF4-FFF2-40B4-BE49-F238E27FC236}">
                <a16:creationId xmlns:a16="http://schemas.microsoft.com/office/drawing/2014/main" id="{AA9C5EDC-E8D3-4AC9-BB56-375DA4877C06}"/>
              </a:ext>
            </a:extLst>
          </p:cNvPr>
          <p:cNvGrpSpPr/>
          <p:nvPr/>
        </p:nvGrpSpPr>
        <p:grpSpPr>
          <a:xfrm>
            <a:off x="4452937" y="1967721"/>
            <a:ext cx="3286125" cy="1971675"/>
            <a:chOff x="3614737" y="39687"/>
            <a:chExt cx="3286125" cy="1971675"/>
          </a:xfrm>
          <a:scene3d>
            <a:camera prst="orthographicFront"/>
            <a:lightRig rig="flat" dir="t"/>
          </a:scene3d>
        </p:grpSpPr>
        <p:sp>
          <p:nvSpPr>
            <p:cNvPr id="15" name="Rectangle 14">
              <a:extLst>
                <a:ext uri="{FF2B5EF4-FFF2-40B4-BE49-F238E27FC236}">
                  <a16:creationId xmlns:a16="http://schemas.microsoft.com/office/drawing/2014/main" id="{ED8A47E9-2B9A-4CD1-9569-E185CC1E3118}"/>
                </a:ext>
              </a:extLst>
            </p:cNvPr>
            <p:cNvSpPr/>
            <p:nvPr/>
          </p:nvSpPr>
          <p:spPr>
            <a:xfrm>
              <a:off x="3614737" y="39687"/>
              <a:ext cx="3286125" cy="1971675"/>
            </a:xfrm>
            <a:prstGeom prst="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TextBox 15">
              <a:extLst>
                <a:ext uri="{FF2B5EF4-FFF2-40B4-BE49-F238E27FC236}">
                  <a16:creationId xmlns:a16="http://schemas.microsoft.com/office/drawing/2014/main" id="{E4A94BDB-CAA1-4D7E-9EB5-4E162993F07C}"/>
                </a:ext>
              </a:extLst>
            </p:cNvPr>
            <p:cNvSpPr txBox="1"/>
            <p:nvPr/>
          </p:nvSpPr>
          <p:spPr>
            <a:xfrm>
              <a:off x="3614737"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Data Privacy, Security</a:t>
              </a:r>
              <a:br>
                <a:rPr lang="en-US" sz="2800" kern="1200" dirty="0"/>
              </a:br>
              <a:r>
                <a:rPr lang="en-US" sz="2800" kern="1200" dirty="0"/>
                <a:t>baked in</a:t>
              </a:r>
            </a:p>
          </p:txBody>
        </p:sp>
      </p:grpSp>
      <p:grpSp>
        <p:nvGrpSpPr>
          <p:cNvPr id="6" name="Group 5">
            <a:extLst>
              <a:ext uri="{FF2B5EF4-FFF2-40B4-BE49-F238E27FC236}">
                <a16:creationId xmlns:a16="http://schemas.microsoft.com/office/drawing/2014/main" id="{9B1ED431-F2F1-4E73-A7F6-93F072DA6092}"/>
              </a:ext>
            </a:extLst>
          </p:cNvPr>
          <p:cNvGrpSpPr/>
          <p:nvPr/>
        </p:nvGrpSpPr>
        <p:grpSpPr>
          <a:xfrm>
            <a:off x="8067675" y="1967721"/>
            <a:ext cx="3286125" cy="1971675"/>
            <a:chOff x="7229475" y="39687"/>
            <a:chExt cx="3286125" cy="1971675"/>
          </a:xfrm>
          <a:scene3d>
            <a:camera prst="orthographicFront"/>
            <a:lightRig rig="flat" dir="t"/>
          </a:scene3d>
        </p:grpSpPr>
        <p:sp>
          <p:nvSpPr>
            <p:cNvPr id="13" name="Rectangle 12">
              <a:extLst>
                <a:ext uri="{FF2B5EF4-FFF2-40B4-BE49-F238E27FC236}">
                  <a16:creationId xmlns:a16="http://schemas.microsoft.com/office/drawing/2014/main" id="{C4870A2A-10AA-4283-9C77-2A78568BD79B}"/>
                </a:ext>
              </a:extLst>
            </p:cNvPr>
            <p:cNvSpPr/>
            <p:nvPr/>
          </p:nvSpPr>
          <p:spPr>
            <a:xfrm>
              <a:off x="7229475" y="39687"/>
              <a:ext cx="3286125" cy="1971675"/>
            </a:xfrm>
            <a:prstGeom prst="rect">
              <a:avLst/>
            </a:prstGeom>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4" name="TextBox 13">
              <a:extLst>
                <a:ext uri="{FF2B5EF4-FFF2-40B4-BE49-F238E27FC236}">
                  <a16:creationId xmlns:a16="http://schemas.microsoft.com/office/drawing/2014/main" id="{AF7D0008-B2F1-4BCC-90A8-9341192F01E4}"/>
                </a:ext>
              </a:extLst>
            </p:cNvPr>
            <p:cNvSpPr txBox="1"/>
            <p:nvPr/>
          </p:nvSpPr>
          <p:spPr>
            <a:xfrm>
              <a:off x="7229475" y="39687"/>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Generation of Compliance Documentation</a:t>
              </a:r>
            </a:p>
          </p:txBody>
        </p:sp>
      </p:grpSp>
      <p:grpSp>
        <p:nvGrpSpPr>
          <p:cNvPr id="7" name="Group 6">
            <a:extLst>
              <a:ext uri="{FF2B5EF4-FFF2-40B4-BE49-F238E27FC236}">
                <a16:creationId xmlns:a16="http://schemas.microsoft.com/office/drawing/2014/main" id="{1ADF958D-674E-4255-B67C-92B58AAAC48A}"/>
              </a:ext>
            </a:extLst>
          </p:cNvPr>
          <p:cNvGrpSpPr/>
          <p:nvPr/>
        </p:nvGrpSpPr>
        <p:grpSpPr>
          <a:xfrm>
            <a:off x="2645568" y="4268009"/>
            <a:ext cx="3286125" cy="1971675"/>
            <a:chOff x="1807368" y="2339975"/>
            <a:chExt cx="3286125" cy="1971675"/>
          </a:xfrm>
          <a:scene3d>
            <a:camera prst="orthographicFront"/>
            <a:lightRig rig="flat" dir="t"/>
          </a:scene3d>
        </p:grpSpPr>
        <p:sp>
          <p:nvSpPr>
            <p:cNvPr id="11" name="Rectangle 10">
              <a:extLst>
                <a:ext uri="{FF2B5EF4-FFF2-40B4-BE49-F238E27FC236}">
                  <a16:creationId xmlns:a16="http://schemas.microsoft.com/office/drawing/2014/main" id="{BF335972-C0E5-48AD-BE53-D57776F61E70}"/>
                </a:ext>
              </a:extLst>
            </p:cNvPr>
            <p:cNvSpPr/>
            <p:nvPr/>
          </p:nvSpPr>
          <p:spPr>
            <a:xfrm>
              <a:off x="1807368" y="2339975"/>
              <a:ext cx="3286125" cy="1971675"/>
            </a:xfrm>
            <a:prstGeom prst="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2" name="TextBox 11">
              <a:extLst>
                <a:ext uri="{FF2B5EF4-FFF2-40B4-BE49-F238E27FC236}">
                  <a16:creationId xmlns:a16="http://schemas.microsoft.com/office/drawing/2014/main" id="{D39CCF1D-14B9-479B-8A38-BBBB5CB0B5CA}"/>
                </a:ext>
              </a:extLst>
            </p:cNvPr>
            <p:cNvSpPr txBox="1"/>
            <p:nvPr/>
          </p:nvSpPr>
          <p:spPr>
            <a:xfrm>
              <a:off x="1807368"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Workflows &amp; Electronic Signatures</a:t>
              </a:r>
            </a:p>
          </p:txBody>
        </p:sp>
      </p:grpSp>
      <p:grpSp>
        <p:nvGrpSpPr>
          <p:cNvPr id="8" name="Group 7">
            <a:extLst>
              <a:ext uri="{FF2B5EF4-FFF2-40B4-BE49-F238E27FC236}">
                <a16:creationId xmlns:a16="http://schemas.microsoft.com/office/drawing/2014/main" id="{C35E382E-BECD-46CA-A616-D6AE0D7FFA40}"/>
              </a:ext>
            </a:extLst>
          </p:cNvPr>
          <p:cNvGrpSpPr/>
          <p:nvPr/>
        </p:nvGrpSpPr>
        <p:grpSpPr>
          <a:xfrm>
            <a:off x="6260306" y="4268009"/>
            <a:ext cx="3286125" cy="1971675"/>
            <a:chOff x="5422106" y="2339975"/>
            <a:chExt cx="3286125" cy="1971675"/>
          </a:xfrm>
          <a:scene3d>
            <a:camera prst="orthographicFront"/>
            <a:lightRig rig="flat" dir="t"/>
          </a:scene3d>
        </p:grpSpPr>
        <p:sp>
          <p:nvSpPr>
            <p:cNvPr id="9" name="Rectangle 8">
              <a:extLst>
                <a:ext uri="{FF2B5EF4-FFF2-40B4-BE49-F238E27FC236}">
                  <a16:creationId xmlns:a16="http://schemas.microsoft.com/office/drawing/2014/main" id="{F6749A23-3167-48F0-9DBA-234BFADD90B8}"/>
                </a:ext>
              </a:extLst>
            </p:cNvPr>
            <p:cNvSpPr/>
            <p:nvPr/>
          </p:nvSpPr>
          <p:spPr>
            <a:xfrm>
              <a:off x="5422106" y="2339975"/>
              <a:ext cx="3286125" cy="1971675"/>
            </a:xfrm>
            <a:prstGeom prst="rect">
              <a:avLst/>
            </a:prstGeom>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0" name="TextBox 9">
              <a:extLst>
                <a:ext uri="{FF2B5EF4-FFF2-40B4-BE49-F238E27FC236}">
                  <a16:creationId xmlns:a16="http://schemas.microsoft.com/office/drawing/2014/main" id="{BAB1BB1C-3276-435C-BBA2-16D26E691F8C}"/>
                </a:ext>
              </a:extLst>
            </p:cNvPr>
            <p:cNvSpPr txBox="1"/>
            <p:nvPr/>
          </p:nvSpPr>
          <p:spPr>
            <a:xfrm>
              <a:off x="5422106" y="2339975"/>
              <a:ext cx="3286125" cy="19716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Risk </a:t>
              </a:r>
              <a:r>
                <a:rPr lang="en-US" sz="2800" kern="1200"/>
                <a:t>Analysis and Management</a:t>
              </a:r>
              <a:endParaRPr lang="en-US" sz="2800" kern="1200" dirty="0"/>
            </a:p>
          </p:txBody>
        </p:sp>
      </p:grpSp>
    </p:spTree>
    <p:extLst>
      <p:ext uri="{BB962C8B-B14F-4D97-AF65-F5344CB8AC3E}">
        <p14:creationId xmlns:p14="http://schemas.microsoft.com/office/powerpoint/2010/main" val="411335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309DD6-E68B-4811-B1A2-760B0FC85FCE}"/>
              </a:ext>
            </a:extLst>
          </p:cNvPr>
          <p:cNvSpPr>
            <a:spLocks noGrp="1"/>
          </p:cNvSpPr>
          <p:nvPr>
            <p:ph type="title"/>
          </p:nvPr>
        </p:nvSpPr>
        <p:spPr/>
        <p:txBody>
          <a:bodyPr/>
          <a:lstStyle/>
          <a:p>
            <a:r>
              <a:rPr lang="en-US" dirty="0"/>
              <a:t>Bridging Between Agile and Compliance</a:t>
            </a:r>
          </a:p>
        </p:txBody>
      </p:sp>
      <p:sp>
        <p:nvSpPr>
          <p:cNvPr id="6" name="Rectangle 5">
            <a:extLst>
              <a:ext uri="{FF2B5EF4-FFF2-40B4-BE49-F238E27FC236}">
                <a16:creationId xmlns:a16="http://schemas.microsoft.com/office/drawing/2014/main" id="{CB16E572-C5D8-4718-B75C-A5722C7A3ADF}"/>
              </a:ext>
            </a:extLst>
          </p:cNvPr>
          <p:cNvSpPr/>
          <p:nvPr/>
        </p:nvSpPr>
        <p:spPr>
          <a:xfrm>
            <a:off x="7662908" y="2024111"/>
            <a:ext cx="3842551" cy="3941685"/>
          </a:xfrm>
          <a:prstGeom prst="rect">
            <a:avLst/>
          </a:prstGeom>
          <a:solidFill>
            <a:srgbClr val="F2F2F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Kanit" panose="020B0604020202020204" charset="-34"/>
              <a:cs typeface="Kanit" panose="020B0604020202020204" charset="-34"/>
            </a:endParaRPr>
          </a:p>
        </p:txBody>
      </p:sp>
      <p:sp>
        <p:nvSpPr>
          <p:cNvPr id="7" name="Rectangle 6">
            <a:extLst>
              <a:ext uri="{FF2B5EF4-FFF2-40B4-BE49-F238E27FC236}">
                <a16:creationId xmlns:a16="http://schemas.microsoft.com/office/drawing/2014/main" id="{1BC5F740-2576-4458-AC36-A2D2E9E02434}"/>
              </a:ext>
            </a:extLst>
          </p:cNvPr>
          <p:cNvSpPr/>
          <p:nvPr/>
        </p:nvSpPr>
        <p:spPr>
          <a:xfrm>
            <a:off x="942511" y="2024111"/>
            <a:ext cx="3842551" cy="3941685"/>
          </a:xfrm>
          <a:prstGeom prst="rect">
            <a:avLst/>
          </a:prstGeom>
          <a:solidFill>
            <a:srgbClr val="F2F2F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Kanit" panose="020B0604020202020204" charset="-34"/>
              <a:cs typeface="Kanit" panose="020B0604020202020204" charset="-34"/>
            </a:endParaRPr>
          </a:p>
        </p:txBody>
      </p:sp>
      <p:sp>
        <p:nvSpPr>
          <p:cNvPr id="8" name="TextBox 7">
            <a:extLst>
              <a:ext uri="{FF2B5EF4-FFF2-40B4-BE49-F238E27FC236}">
                <a16:creationId xmlns:a16="http://schemas.microsoft.com/office/drawing/2014/main" id="{035EAD34-EB23-48E7-BB56-1096CE2F052B}"/>
              </a:ext>
            </a:extLst>
          </p:cNvPr>
          <p:cNvSpPr txBox="1"/>
          <p:nvPr/>
        </p:nvSpPr>
        <p:spPr>
          <a:xfrm>
            <a:off x="958787" y="1597981"/>
            <a:ext cx="3844031" cy="369332"/>
          </a:xfrm>
          <a:prstGeom prst="rect">
            <a:avLst/>
          </a:prstGeom>
          <a:noFill/>
        </p:spPr>
        <p:txBody>
          <a:bodyPr wrap="square" rtlCol="0">
            <a:spAutoFit/>
          </a:bodyPr>
          <a:lstStyle/>
          <a:p>
            <a:pPr algn="ctr"/>
            <a:r>
              <a:rPr lang="en-US" sz="1800" dirty="0">
                <a:latin typeface="Kanit" panose="020B0604020202020204" charset="-34"/>
                <a:cs typeface="Kanit" panose="020B0604020202020204" charset="-34"/>
              </a:rPr>
              <a:t>Support for Regulated Processes</a:t>
            </a:r>
          </a:p>
        </p:txBody>
      </p:sp>
      <p:sp>
        <p:nvSpPr>
          <p:cNvPr id="9" name="TextBox 8">
            <a:extLst>
              <a:ext uri="{FF2B5EF4-FFF2-40B4-BE49-F238E27FC236}">
                <a16:creationId xmlns:a16="http://schemas.microsoft.com/office/drawing/2014/main" id="{5F066A93-190E-4A2A-8ADE-AF2B003DF899}"/>
              </a:ext>
            </a:extLst>
          </p:cNvPr>
          <p:cNvSpPr txBox="1"/>
          <p:nvPr/>
        </p:nvSpPr>
        <p:spPr>
          <a:xfrm>
            <a:off x="7717657" y="1605444"/>
            <a:ext cx="3844031" cy="369332"/>
          </a:xfrm>
          <a:prstGeom prst="rect">
            <a:avLst/>
          </a:prstGeom>
          <a:noFill/>
        </p:spPr>
        <p:txBody>
          <a:bodyPr wrap="square" rtlCol="0">
            <a:spAutoFit/>
          </a:bodyPr>
          <a:lstStyle/>
          <a:p>
            <a:pPr algn="ctr"/>
            <a:r>
              <a:rPr lang="en-US" sz="1800" dirty="0">
                <a:latin typeface="Kanit" panose="020B0604020202020204" charset="-34"/>
                <a:cs typeface="Kanit" panose="020B0604020202020204" charset="-34"/>
              </a:rPr>
              <a:t>Modern, Agile Processes</a:t>
            </a:r>
          </a:p>
        </p:txBody>
      </p:sp>
      <p:sp>
        <p:nvSpPr>
          <p:cNvPr id="10" name="Arrow: Left-Right 9">
            <a:extLst>
              <a:ext uri="{FF2B5EF4-FFF2-40B4-BE49-F238E27FC236}">
                <a16:creationId xmlns:a16="http://schemas.microsoft.com/office/drawing/2014/main" id="{2F6E597F-ABF8-46C7-8B47-4394D24B9407}"/>
              </a:ext>
            </a:extLst>
          </p:cNvPr>
          <p:cNvSpPr/>
          <p:nvPr/>
        </p:nvSpPr>
        <p:spPr>
          <a:xfrm>
            <a:off x="1793289" y="2521258"/>
            <a:ext cx="8549196" cy="488272"/>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62CE4BC-5516-4348-BCCD-1640AA2A2CA4}"/>
              </a:ext>
            </a:extLst>
          </p:cNvPr>
          <p:cNvSpPr txBox="1"/>
          <p:nvPr/>
        </p:nvSpPr>
        <p:spPr>
          <a:xfrm>
            <a:off x="1242872" y="3360199"/>
            <a:ext cx="324035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Kanit" panose="020B0604020202020204" charset="-34"/>
                <a:cs typeface="Kanit" panose="020B0604020202020204" charset="-34"/>
              </a:rPr>
              <a:t>Baselining</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Risk Management</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Electronic Signatures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Data Privacy</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Compliance</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Workflow</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Requirements Mgt</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On-Premise</a:t>
            </a:r>
          </a:p>
        </p:txBody>
      </p:sp>
      <p:sp>
        <p:nvSpPr>
          <p:cNvPr id="13" name="TextBox 12">
            <a:extLst>
              <a:ext uri="{FF2B5EF4-FFF2-40B4-BE49-F238E27FC236}">
                <a16:creationId xmlns:a16="http://schemas.microsoft.com/office/drawing/2014/main" id="{2530D1D9-FCCC-4546-B38A-A1D311491C4B}"/>
              </a:ext>
            </a:extLst>
          </p:cNvPr>
          <p:cNvSpPr txBox="1"/>
          <p:nvPr/>
        </p:nvSpPr>
        <p:spPr>
          <a:xfrm>
            <a:off x="8035770" y="3338333"/>
            <a:ext cx="324035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Kanit" panose="020B0604020202020204" charset="-34"/>
                <a:cs typeface="Kanit" panose="020B0604020202020204" charset="-34"/>
              </a:rPr>
              <a:t>CI / CD</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Scrum</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Kanban</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Scaled Agile</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DevOps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Distributed Teams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Remote Working</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Cloud-Based</a:t>
            </a:r>
          </a:p>
        </p:txBody>
      </p:sp>
      <p:pic>
        <p:nvPicPr>
          <p:cNvPr id="3" name="Picture 2">
            <a:extLst>
              <a:ext uri="{FF2B5EF4-FFF2-40B4-BE49-F238E27FC236}">
                <a16:creationId xmlns:a16="http://schemas.microsoft.com/office/drawing/2014/main" id="{E65B1D61-A6B2-4BD4-B708-B29D3E63758F}"/>
              </a:ext>
            </a:extLst>
          </p:cNvPr>
          <p:cNvPicPr>
            <a:picLocks noChangeAspect="1"/>
          </p:cNvPicPr>
          <p:nvPr/>
        </p:nvPicPr>
        <p:blipFill>
          <a:blip r:embed="rId2"/>
          <a:stretch>
            <a:fillRect/>
          </a:stretch>
        </p:blipFill>
        <p:spPr>
          <a:xfrm>
            <a:off x="5091384" y="3113677"/>
            <a:ext cx="2315556" cy="786000"/>
          </a:xfrm>
          <a:prstGeom prst="rect">
            <a:avLst/>
          </a:prstGeom>
        </p:spPr>
      </p:pic>
    </p:spTree>
    <p:extLst>
      <p:ext uri="{BB962C8B-B14F-4D97-AF65-F5344CB8AC3E}">
        <p14:creationId xmlns:p14="http://schemas.microsoft.com/office/powerpoint/2010/main" val="194365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What Do Our Customers Say?</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2031325"/>
          </a:xfrm>
          <a:prstGeom prst="rect">
            <a:avLst/>
          </a:prstGeom>
        </p:spPr>
        <p:txBody>
          <a:bodyPr wrap="square">
            <a:spAutoFit/>
          </a:bodyPr>
          <a:lstStyle/>
          <a:p>
            <a:pPr algn="ctr"/>
            <a:r>
              <a:rPr lang="en-US" dirty="0">
                <a:latin typeface="+mj-lt"/>
              </a:rPr>
              <a:t>Working with enterprise software in the Finance/Accounting area, I open many support tickets for issues. This time, it's different. I just had to let your team know what a great product </a:t>
            </a:r>
            <a:r>
              <a:rPr lang="en-US" dirty="0" err="1">
                <a:latin typeface="+mj-lt"/>
              </a:rPr>
              <a:t>Spira</a:t>
            </a:r>
            <a:r>
              <a:rPr lang="en-US" dirty="0">
                <a:latin typeface="+mj-lt"/>
              </a:rPr>
              <a:t> is. We mostly need to perform manual tests of key system controls during the SaaS provider's upgrades throughout the year. I'm still learning the product. But, *every single time* I've thought "gee, I bet it doesn't do [fill in blank]," I'm proven wrong. Not only have I not experienced any pain points, but it's almost fun to use such a well-designed product that lets me get to work and get my job done efficiently. So, thank you.</a:t>
            </a:r>
          </a:p>
          <a:p>
            <a:pPr algn="ctr"/>
            <a:r>
              <a:rPr lang="en-US" dirty="0">
                <a:latin typeface="+mj-lt"/>
              </a:rPr>
              <a:t> </a:t>
            </a:r>
            <a:r>
              <a:rPr lang="en-US" b="1" i="1" dirty="0">
                <a:latin typeface="+mj-lt"/>
              </a:rPr>
              <a:t>	- Michael Aust, </a:t>
            </a:r>
            <a:r>
              <a:rPr lang="en-US" i="1" dirty="0">
                <a:latin typeface="+mj-lt"/>
              </a:rPr>
              <a:t>Plenty Unlimited Inc.</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63914"/>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347319"/>
            <a:ext cx="9703294" cy="1754326"/>
          </a:xfrm>
          <a:prstGeom prst="rect">
            <a:avLst/>
          </a:prstGeom>
        </p:spPr>
        <p:txBody>
          <a:bodyPr wrap="square">
            <a:spAutoFit/>
          </a:bodyPr>
          <a:lstStyle/>
          <a:p>
            <a:pPr algn="ctr"/>
            <a:r>
              <a:rPr lang="en-US" dirty="0">
                <a:latin typeface="+mj-lt"/>
              </a:rPr>
              <a:t>The Customer Service is always quick and efficient to answers questions or issues, which have been few in the 4 years we have been on the product. They continue to develop new features and add to the base product, which is only helping it to grow and stay current with the latest development trends. I love that we have a turn-key solution hosted for us at an affordable price, something no other product we looked at could provide us for the money we had to spend. </a:t>
            </a:r>
          </a:p>
          <a:p>
            <a:pPr algn="ctr"/>
            <a:r>
              <a:rPr lang="en-US" b="1" i="1" dirty="0">
                <a:latin typeface="+mj-lt"/>
              </a:rPr>
              <a:t>	- Vanessa Smith, </a:t>
            </a:r>
            <a:r>
              <a:rPr lang="en-US" i="1" dirty="0">
                <a:latin typeface="+mj-lt"/>
              </a:rPr>
              <a:t>Advent Health</a:t>
            </a:r>
          </a:p>
        </p:txBody>
      </p:sp>
    </p:spTree>
    <p:extLst>
      <p:ext uri="{BB962C8B-B14F-4D97-AF65-F5344CB8AC3E}">
        <p14:creationId xmlns:p14="http://schemas.microsoft.com/office/powerpoint/2010/main" val="2729888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5A5A-178E-4FF6-AB8D-F905ADD389E2}"/>
              </a:ext>
            </a:extLst>
          </p:cNvPr>
          <p:cNvSpPr>
            <a:spLocks noGrp="1"/>
          </p:cNvSpPr>
          <p:nvPr>
            <p:ph type="title"/>
          </p:nvPr>
        </p:nvSpPr>
        <p:spPr/>
        <p:txBody>
          <a:bodyPr/>
          <a:lstStyle/>
          <a:p>
            <a:r>
              <a:rPr lang="en-US" dirty="0"/>
              <a:t>What People Say</a:t>
            </a:r>
          </a:p>
        </p:txBody>
      </p:sp>
      <p:pic>
        <p:nvPicPr>
          <p:cNvPr id="7" name="Picture 6">
            <a:extLst>
              <a:ext uri="{FF2B5EF4-FFF2-40B4-BE49-F238E27FC236}">
                <a16:creationId xmlns:a16="http://schemas.microsoft.com/office/drawing/2014/main" id="{D6841414-1D13-4CAE-BCE1-86B943AC8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954"/>
          </a:xfrm>
          <a:prstGeom prst="rect">
            <a:avLst/>
          </a:prstGeom>
          <a:ln>
            <a:solidFill>
              <a:srgbClr val="586E75"/>
            </a:solidFill>
          </a:ln>
        </p:spPr>
      </p:pic>
    </p:spTree>
    <p:extLst>
      <p:ext uri="{BB962C8B-B14F-4D97-AF65-F5344CB8AC3E}">
        <p14:creationId xmlns:p14="http://schemas.microsoft.com/office/powerpoint/2010/main" val="282976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Who Are We?</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9271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7622B-A667-374A-99E0-EC7D05E505A4}"/>
              </a:ext>
            </a:extLst>
          </p:cNvPr>
          <p:cNvSpPr>
            <a:spLocks noGrp="1"/>
          </p:cNvSpPr>
          <p:nvPr>
            <p:ph type="title"/>
          </p:nvPr>
        </p:nvSpPr>
        <p:spPr>
          <a:xfrm>
            <a:off x="540690" y="365125"/>
            <a:ext cx="10813111" cy="1325600"/>
          </a:xfrm>
          <a:effectLst/>
        </p:spPr>
        <p:txBody>
          <a:bodyPr/>
          <a:lstStyle/>
          <a:p>
            <a:r>
              <a:rPr lang="fr-FR" spc="-150" dirty="0"/>
              <a:t>Compliance </a:t>
            </a:r>
            <a:r>
              <a:rPr lang="en-US" spc="-150" dirty="0"/>
              <a:t>with</a:t>
            </a:r>
            <a:r>
              <a:rPr lang="fr-FR" spc="-150" dirty="0"/>
              <a:t> International Standards</a:t>
            </a:r>
          </a:p>
        </p:txBody>
      </p:sp>
      <p:pic>
        <p:nvPicPr>
          <p:cNvPr id="2052" name="Picture 4" descr="Norme 21 CFR Part 11, le guide COMPLET pour les industriels">
            <a:extLst>
              <a:ext uri="{FF2B5EF4-FFF2-40B4-BE49-F238E27FC236}">
                <a16:creationId xmlns:a16="http://schemas.microsoft.com/office/drawing/2014/main" id="{FC93B4C5-B375-2D4C-ACAE-7B6CA6F90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61" y="2010939"/>
            <a:ext cx="1606248" cy="101193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709DACE0-FFD3-6D4E-94F5-AE302504EFAF}"/>
              </a:ext>
            </a:extLst>
          </p:cNvPr>
          <p:cNvGrpSpPr/>
          <p:nvPr/>
        </p:nvGrpSpPr>
        <p:grpSpPr>
          <a:xfrm>
            <a:off x="2174627" y="1992966"/>
            <a:ext cx="3414776" cy="1012368"/>
            <a:chOff x="2477200" y="2000463"/>
            <a:chExt cx="2267600" cy="655984"/>
          </a:xfrm>
        </p:grpSpPr>
        <p:pic>
          <p:nvPicPr>
            <p:cNvPr id="7" name="Image 6">
              <a:extLst>
                <a:ext uri="{FF2B5EF4-FFF2-40B4-BE49-F238E27FC236}">
                  <a16:creationId xmlns:a16="http://schemas.microsoft.com/office/drawing/2014/main" id="{873FE71D-ADFC-0D4A-8F48-21940E8E4873}"/>
                </a:ext>
              </a:extLst>
            </p:cNvPr>
            <p:cNvPicPr>
              <a:picLocks noChangeAspect="1"/>
            </p:cNvPicPr>
            <p:nvPr/>
          </p:nvPicPr>
          <p:blipFill>
            <a:blip r:embed="rId3"/>
            <a:stretch>
              <a:fillRect/>
            </a:stretch>
          </p:blipFill>
          <p:spPr>
            <a:xfrm>
              <a:off x="2477200" y="2000463"/>
              <a:ext cx="2267600" cy="655984"/>
            </a:xfrm>
            <a:prstGeom prst="rect">
              <a:avLst/>
            </a:prstGeom>
          </p:spPr>
        </p:pic>
        <p:sp>
          <p:nvSpPr>
            <p:cNvPr id="6" name="ZoneTexte 5">
              <a:extLst>
                <a:ext uri="{FF2B5EF4-FFF2-40B4-BE49-F238E27FC236}">
                  <a16:creationId xmlns:a16="http://schemas.microsoft.com/office/drawing/2014/main" id="{E002736B-C33D-2E47-B5D7-FBD835DE197F}"/>
                </a:ext>
              </a:extLst>
            </p:cNvPr>
            <p:cNvSpPr txBox="1"/>
            <p:nvPr/>
          </p:nvSpPr>
          <p:spPr>
            <a:xfrm>
              <a:off x="3631355" y="2012108"/>
              <a:ext cx="922874" cy="618358"/>
            </a:xfrm>
            <a:prstGeom prst="rect">
              <a:avLst/>
            </a:prstGeom>
            <a:solidFill>
              <a:schemeClr val="lt2"/>
            </a:solidFill>
          </p:spPr>
          <p:txBody>
            <a:bodyPr wrap="square" rtlCol="0">
              <a:spAutoFit/>
            </a:bodyPr>
            <a:lstStyle/>
            <a:p>
              <a:r>
                <a:rPr lang="fr-FR" sz="1867" spc="-133" dirty="0" err="1">
                  <a:solidFill>
                    <a:schemeClr val="accent3">
                      <a:lumMod val="50000"/>
                    </a:schemeClr>
                  </a:solidFill>
                  <a:latin typeface="Josefin Sans" pitchFamily="2" charset="77"/>
                  <a:cs typeface="Damascus" pitchFamily="2" charset="-78"/>
                </a:rPr>
                <a:t>EudraLex</a:t>
              </a:r>
              <a:br>
                <a:rPr lang="fr-FR" sz="1867" spc="-133" dirty="0">
                  <a:solidFill>
                    <a:schemeClr val="accent3">
                      <a:lumMod val="50000"/>
                    </a:schemeClr>
                  </a:solidFill>
                  <a:latin typeface="Josefin Sans" pitchFamily="2" charset="77"/>
                  <a:cs typeface="Damascus" pitchFamily="2" charset="-78"/>
                </a:rPr>
              </a:br>
              <a:r>
                <a:rPr lang="fr-FR" sz="1867" spc="-133" dirty="0">
                  <a:solidFill>
                    <a:schemeClr val="accent3">
                      <a:lumMod val="50000"/>
                    </a:schemeClr>
                  </a:solidFill>
                  <a:latin typeface="Josefin Sans" pitchFamily="2" charset="77"/>
                  <a:cs typeface="Damascus" pitchFamily="2" charset="-78"/>
                </a:rPr>
                <a:t>Volume 4</a:t>
              </a:r>
              <a:br>
                <a:rPr lang="fr-FR" sz="1867" spc="-133" dirty="0">
                  <a:solidFill>
                    <a:schemeClr val="accent3">
                      <a:lumMod val="50000"/>
                    </a:schemeClr>
                  </a:solidFill>
                  <a:latin typeface="Josefin Sans" pitchFamily="2" charset="77"/>
                  <a:cs typeface="Damascus" pitchFamily="2" charset="-78"/>
                </a:rPr>
              </a:br>
              <a:r>
                <a:rPr lang="fr-FR" sz="1867" spc="-133" dirty="0">
                  <a:solidFill>
                    <a:schemeClr val="accent3">
                      <a:lumMod val="50000"/>
                    </a:schemeClr>
                  </a:solidFill>
                  <a:latin typeface="Josefin Sans" pitchFamily="2" charset="77"/>
                  <a:cs typeface="Damascus" pitchFamily="2" charset="-78"/>
                </a:rPr>
                <a:t>Part I &amp; II</a:t>
              </a:r>
            </a:p>
          </p:txBody>
        </p:sp>
      </p:grpSp>
      <p:pic>
        <p:nvPicPr>
          <p:cNvPr id="2056" name="Picture 8" descr="CERTIFICATION ISO 9001 | SMQ | Qualité | Management de la Qualité">
            <a:extLst>
              <a:ext uri="{FF2B5EF4-FFF2-40B4-BE49-F238E27FC236}">
                <a16:creationId xmlns:a16="http://schemas.microsoft.com/office/drawing/2014/main" id="{8F97032C-06BC-F74D-AF55-AE9679A7A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749" y="1817863"/>
            <a:ext cx="1328928" cy="13289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udit pour ISO13485 fournisseurs dispositifs médicaux| Cplus">
            <a:extLst>
              <a:ext uri="{FF2B5EF4-FFF2-40B4-BE49-F238E27FC236}">
                <a16:creationId xmlns:a16="http://schemas.microsoft.com/office/drawing/2014/main" id="{D7243000-374C-CD4B-802A-EB7EFE232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8092" y="1906330"/>
            <a:ext cx="1187861" cy="111944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a sécurité chez Ping Identity">
            <a:extLst>
              <a:ext uri="{FF2B5EF4-FFF2-40B4-BE49-F238E27FC236}">
                <a16:creationId xmlns:a16="http://schemas.microsoft.com/office/drawing/2014/main" id="{5039BB53-2AC9-4348-AB79-9D30BE62A2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857" r="15615"/>
          <a:stretch/>
        </p:blipFill>
        <p:spPr bwMode="auto">
          <a:xfrm>
            <a:off x="8784835" y="1744242"/>
            <a:ext cx="1325600" cy="143041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a:extLst>
              <a:ext uri="{FF2B5EF4-FFF2-40B4-BE49-F238E27FC236}">
                <a16:creationId xmlns:a16="http://schemas.microsoft.com/office/drawing/2014/main" id="{DD94C362-1A10-2542-A0F0-AAEC3EAB6A60}"/>
              </a:ext>
            </a:extLst>
          </p:cNvPr>
          <p:cNvGrpSpPr/>
          <p:nvPr/>
        </p:nvGrpSpPr>
        <p:grpSpPr>
          <a:xfrm>
            <a:off x="458262" y="3969765"/>
            <a:ext cx="1664533" cy="1279120"/>
            <a:chOff x="2677200" y="2629719"/>
            <a:chExt cx="1248400" cy="959340"/>
          </a:xfrm>
        </p:grpSpPr>
        <p:pic>
          <p:nvPicPr>
            <p:cNvPr id="18" name="Picture 4" descr="Norme 21 CFR Part 11, le guide COMPLET pour les industriels">
              <a:extLst>
                <a:ext uri="{FF2B5EF4-FFF2-40B4-BE49-F238E27FC236}">
                  <a16:creationId xmlns:a16="http://schemas.microsoft.com/office/drawing/2014/main" id="{60EF8A41-9D5F-9B42-B418-9B34F9863C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093"/>
            <a:stretch/>
          </p:blipFill>
          <p:spPr bwMode="auto">
            <a:xfrm>
              <a:off x="2677200" y="2629719"/>
              <a:ext cx="1205200" cy="508010"/>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29C636B1-3D58-894F-9E24-BC075096D345}"/>
                </a:ext>
              </a:extLst>
            </p:cNvPr>
            <p:cNvSpPr txBox="1"/>
            <p:nvPr/>
          </p:nvSpPr>
          <p:spPr>
            <a:xfrm>
              <a:off x="2677200" y="3088826"/>
              <a:ext cx="1248400" cy="500233"/>
            </a:xfrm>
            <a:prstGeom prst="rect">
              <a:avLst/>
            </a:prstGeom>
            <a:noFill/>
          </p:spPr>
          <p:txBody>
            <a:bodyPr wrap="square" rtlCol="0">
              <a:spAutoFit/>
            </a:bodyPr>
            <a:lstStyle/>
            <a:p>
              <a:r>
                <a:rPr lang="fr-FR" sz="1867" spc="-133" dirty="0">
                  <a:latin typeface="Josefin Sans" pitchFamily="2" charset="77"/>
                  <a:cs typeface="Damascus" pitchFamily="2" charset="-78"/>
                </a:rPr>
                <a:t>Guidance on Data Integrity</a:t>
              </a:r>
              <a:endParaRPr lang="fr-FR" sz="1600" spc="-133" dirty="0">
                <a:latin typeface="Josefin Sans" pitchFamily="2" charset="77"/>
                <a:cs typeface="Damascus" pitchFamily="2" charset="-78"/>
              </a:endParaRPr>
            </a:p>
          </p:txBody>
        </p:sp>
      </p:grpSp>
      <p:pic>
        <p:nvPicPr>
          <p:cNvPr id="2064" name="Picture 16" descr="National Institute of Standards and Technology - NIST - Intelligence  artificielle">
            <a:extLst>
              <a:ext uri="{FF2B5EF4-FFF2-40B4-BE49-F238E27FC236}">
                <a16:creationId xmlns:a16="http://schemas.microsoft.com/office/drawing/2014/main" id="{AEDF2074-EA4D-3940-96FA-D081AEF43C6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3390"/>
          <a:stretch/>
        </p:blipFill>
        <p:spPr bwMode="auto">
          <a:xfrm>
            <a:off x="2577994" y="4158412"/>
            <a:ext cx="2663773" cy="9753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GDPR, une opportunité à ne pas manquer - Netheos">
            <a:extLst>
              <a:ext uri="{FF2B5EF4-FFF2-40B4-BE49-F238E27FC236}">
                <a16:creationId xmlns:a16="http://schemas.microsoft.com/office/drawing/2014/main" id="{BDCD49C0-6207-4A44-B8DE-D8AD9AA23E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0138" y="3832223"/>
            <a:ext cx="2163103" cy="1447312"/>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IPAA Logo - HIPAA-Compliant-Logo - DivvyCloud">
            <a:extLst>
              <a:ext uri="{FF2B5EF4-FFF2-40B4-BE49-F238E27FC236}">
                <a16:creationId xmlns:a16="http://schemas.microsoft.com/office/drawing/2014/main" id="{7A2E1153-B905-E043-94CC-5E061DCD0F9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39564" y="3875480"/>
            <a:ext cx="2830057" cy="154326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ISO 14971 Definition | Arena">
            <a:extLst>
              <a:ext uri="{FF2B5EF4-FFF2-40B4-BE49-F238E27FC236}">
                <a16:creationId xmlns:a16="http://schemas.microsoft.com/office/drawing/2014/main" id="{94636824-D674-8C49-A38F-B5B84B2A779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09315" y="1817863"/>
            <a:ext cx="1229452" cy="132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6AA173-0E6C-47A2-901D-31350FD987C9}"/>
              </a:ext>
            </a:extLst>
          </p:cNvPr>
          <p:cNvPicPr>
            <a:picLocks noChangeAspect="1"/>
          </p:cNvPicPr>
          <p:nvPr/>
        </p:nvPicPr>
        <p:blipFill>
          <a:blip r:embed="rId11"/>
          <a:stretch>
            <a:fillRect/>
          </a:stretch>
        </p:blipFill>
        <p:spPr>
          <a:xfrm>
            <a:off x="584277" y="5594770"/>
            <a:ext cx="2166067" cy="703972"/>
          </a:xfrm>
          <a:prstGeom prst="rect">
            <a:avLst/>
          </a:prstGeom>
        </p:spPr>
      </p:pic>
      <p:pic>
        <p:nvPicPr>
          <p:cNvPr id="5" name="Picture 4">
            <a:extLst>
              <a:ext uri="{FF2B5EF4-FFF2-40B4-BE49-F238E27FC236}">
                <a16:creationId xmlns:a16="http://schemas.microsoft.com/office/drawing/2014/main" id="{F9FFAA1F-758E-47D0-8183-80A92EC67AE3}"/>
              </a:ext>
            </a:extLst>
          </p:cNvPr>
          <p:cNvPicPr>
            <a:picLocks noChangeAspect="1"/>
          </p:cNvPicPr>
          <p:nvPr/>
        </p:nvPicPr>
        <p:blipFill>
          <a:blip r:embed="rId12"/>
          <a:stretch>
            <a:fillRect/>
          </a:stretch>
        </p:blipFill>
        <p:spPr>
          <a:xfrm>
            <a:off x="3079111" y="5298058"/>
            <a:ext cx="1010350" cy="1097861"/>
          </a:xfrm>
          <a:prstGeom prst="rect">
            <a:avLst/>
          </a:prstGeom>
        </p:spPr>
      </p:pic>
    </p:spTree>
    <p:extLst>
      <p:ext uri="{BB962C8B-B14F-4D97-AF65-F5344CB8AC3E}">
        <p14:creationId xmlns:p14="http://schemas.microsoft.com/office/powerpoint/2010/main" val="3269768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What do we do?</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3936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EB2F4088-A691-4C07-8E8B-D4358D49393D}"/>
              </a:ext>
            </a:extLst>
          </p:cNvPr>
          <p:cNvSpPr>
            <a:spLocks noChangeArrowheads="1"/>
          </p:cNvSpPr>
          <p:nvPr/>
        </p:nvSpPr>
        <p:spPr bwMode="auto">
          <a:xfrm>
            <a:off x="1313895" y="2430026"/>
            <a:ext cx="8243133" cy="3162300"/>
          </a:xfrm>
          <a:prstGeom prst="rect">
            <a:avLst/>
          </a:prstGeom>
          <a:solidFill>
            <a:srgbClr val="D9D9D9"/>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SpiraPlan®</a:t>
            </a:r>
          </a:p>
          <a:p>
            <a:pPr algn="ctr">
              <a:defRPr/>
            </a:pPr>
            <a:r>
              <a:rPr lang="en-US" dirty="0">
                <a:solidFill>
                  <a:srgbClr val="5F5F5F"/>
                </a:solidFill>
                <a:latin typeface="Arial" panose="020B0604020202020204" pitchFamily="34" charset="0"/>
                <a:cs typeface="Arial" panose="020B0604020202020204" pitchFamily="34" charset="0"/>
              </a:rPr>
              <a:t>Agile Program &amp; Portfolio Management</a:t>
            </a:r>
          </a:p>
        </p:txBody>
      </p:sp>
      <p:sp>
        <p:nvSpPr>
          <p:cNvPr id="10244" name="Rectangle 2">
            <a:extLst>
              <a:ext uri="{FF2B5EF4-FFF2-40B4-BE49-F238E27FC236}">
                <a16:creationId xmlns:a16="http://schemas.microsoft.com/office/drawing/2014/main" id="{756D4A94-446B-4F50-BE06-E119926CDFB8}"/>
              </a:ext>
            </a:extLst>
          </p:cNvPr>
          <p:cNvSpPr>
            <a:spLocks noChangeArrowheads="1"/>
          </p:cNvSpPr>
          <p:nvPr/>
        </p:nvSpPr>
        <p:spPr bwMode="auto">
          <a:xfrm>
            <a:off x="1535837" y="3230126"/>
            <a:ext cx="7792591" cy="2324100"/>
          </a:xfrm>
          <a:prstGeom prst="rect">
            <a:avLst/>
          </a:prstGeom>
          <a:solidFill>
            <a:srgbClr val="F2F2F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lstStyle/>
          <a:p>
            <a:pPr algn="ctr">
              <a:defRPr/>
            </a:pPr>
            <a:r>
              <a:rPr lang="en-US" b="1" dirty="0">
                <a:solidFill>
                  <a:srgbClr val="F79910"/>
                </a:solidFill>
                <a:latin typeface="Arial" panose="020B0604020202020204" pitchFamily="34" charset="0"/>
                <a:cs typeface="Arial" panose="020B0604020202020204" pitchFamily="34" charset="0"/>
              </a:rPr>
              <a:t>SpiraTeam®</a:t>
            </a:r>
          </a:p>
          <a:p>
            <a:pPr algn="ctr">
              <a:defRPr/>
            </a:pPr>
            <a:r>
              <a:rPr lang="en-US" dirty="0">
                <a:solidFill>
                  <a:srgbClr val="5F5F5F"/>
                </a:solidFill>
                <a:latin typeface="Arial" panose="020B0604020202020204" pitchFamily="34" charset="0"/>
                <a:cs typeface="Arial" panose="020B0604020202020204" pitchFamily="34" charset="0"/>
              </a:rPr>
              <a:t>Application Lifecycle Management (ALM)</a:t>
            </a:r>
          </a:p>
        </p:txBody>
      </p:sp>
      <p:sp>
        <p:nvSpPr>
          <p:cNvPr id="27652" name="Rectangle 3">
            <a:extLst>
              <a:ext uri="{FF2B5EF4-FFF2-40B4-BE49-F238E27FC236}">
                <a16:creationId xmlns:a16="http://schemas.microsoft.com/office/drawing/2014/main" id="{1E24CA4F-AF86-4466-A86F-A60D48E0317D}"/>
              </a:ext>
            </a:extLst>
          </p:cNvPr>
          <p:cNvSpPr>
            <a:spLocks noGrp="1" noChangeArrowheads="1"/>
          </p:cNvSpPr>
          <p:nvPr>
            <p:ph type="title"/>
          </p:nvPr>
        </p:nvSpPr>
        <p:spPr/>
        <p:txBody>
          <a:bodyPr/>
          <a:lstStyle/>
          <a:p>
            <a:pPr eaLnBrk="1" hangingPunct="1"/>
            <a:r>
              <a:rPr lang="en-US" altLang="en-US" dirty="0"/>
              <a:t>The Inflectra® Platform</a:t>
            </a:r>
          </a:p>
        </p:txBody>
      </p:sp>
      <p:sp>
        <p:nvSpPr>
          <p:cNvPr id="10246" name="Rectangle 4">
            <a:extLst>
              <a:ext uri="{FF2B5EF4-FFF2-40B4-BE49-F238E27FC236}">
                <a16:creationId xmlns:a16="http://schemas.microsoft.com/office/drawing/2014/main" id="{9055E9EA-EFB1-4AD8-B39C-B8236A33F016}"/>
              </a:ext>
            </a:extLst>
          </p:cNvPr>
          <p:cNvSpPr>
            <a:spLocks noChangeArrowheads="1"/>
          </p:cNvSpPr>
          <p:nvPr/>
        </p:nvSpPr>
        <p:spPr bwMode="auto">
          <a:xfrm>
            <a:off x="1819922" y="3951620"/>
            <a:ext cx="7337056" cy="97155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SpiraTest®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Requirements, Test Management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&amp; Bug Tracking</a:t>
            </a:r>
          </a:p>
        </p:txBody>
      </p:sp>
      <p:sp>
        <p:nvSpPr>
          <p:cNvPr id="10249" name="Rectangle 7">
            <a:extLst>
              <a:ext uri="{FF2B5EF4-FFF2-40B4-BE49-F238E27FC236}">
                <a16:creationId xmlns:a16="http://schemas.microsoft.com/office/drawing/2014/main" id="{54426C5B-A3BD-4222-AE5E-473B2D3765C8}"/>
              </a:ext>
            </a:extLst>
          </p:cNvPr>
          <p:cNvSpPr>
            <a:spLocks noChangeArrowheads="1"/>
          </p:cNvSpPr>
          <p:nvPr/>
        </p:nvSpPr>
        <p:spPr bwMode="auto">
          <a:xfrm>
            <a:off x="1313895" y="1591826"/>
            <a:ext cx="4110361"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KronoDesk</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IT Support &amp; Help Desk</a:t>
            </a:r>
          </a:p>
        </p:txBody>
      </p:sp>
      <p:sp>
        <p:nvSpPr>
          <p:cNvPr id="10" name="Rectangle 6">
            <a:extLst>
              <a:ext uri="{FF2B5EF4-FFF2-40B4-BE49-F238E27FC236}">
                <a16:creationId xmlns:a16="http://schemas.microsoft.com/office/drawing/2014/main" id="{64874D4B-79BB-478C-9C2A-57D283484541}"/>
              </a:ext>
            </a:extLst>
          </p:cNvPr>
          <p:cNvSpPr>
            <a:spLocks noChangeArrowheads="1"/>
          </p:cNvSpPr>
          <p:nvPr/>
        </p:nvSpPr>
        <p:spPr bwMode="auto">
          <a:xfrm>
            <a:off x="1313895" y="5706626"/>
            <a:ext cx="8243133"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Rapise® </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Test Automation (Web, GUI, Services)</a:t>
            </a:r>
          </a:p>
        </p:txBody>
      </p:sp>
      <p:sp>
        <p:nvSpPr>
          <p:cNvPr id="9" name="Rectangle 4">
            <a:extLst>
              <a:ext uri="{FF2B5EF4-FFF2-40B4-BE49-F238E27FC236}">
                <a16:creationId xmlns:a16="http://schemas.microsoft.com/office/drawing/2014/main" id="{9BF977E3-A468-491D-BCAB-E6FB723BD6D1}"/>
              </a:ext>
            </a:extLst>
          </p:cNvPr>
          <p:cNvSpPr>
            <a:spLocks noChangeArrowheads="1"/>
          </p:cNvSpPr>
          <p:nvPr/>
        </p:nvSpPr>
        <p:spPr bwMode="auto">
          <a:xfrm>
            <a:off x="1819922" y="5037470"/>
            <a:ext cx="7337056" cy="402456"/>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a:solidFill>
                  <a:srgbClr val="F79910"/>
                </a:solidFill>
                <a:latin typeface="Arial" panose="020B0604020202020204" pitchFamily="34" charset="0"/>
                <a:cs typeface="Arial" panose="020B0604020202020204" pitchFamily="34" charset="0"/>
              </a:rPr>
              <a:t>TaraVault® </a:t>
            </a:r>
            <a:r>
              <a:rPr lang="en-US" dirty="0">
                <a:solidFill>
                  <a:schemeClr val="tx1">
                    <a:lumMod val="95000"/>
                    <a:lumOff val="5000"/>
                  </a:schemeClr>
                </a:solidFill>
                <a:latin typeface="Arial" panose="020B0604020202020204" pitchFamily="34" charset="0"/>
                <a:cs typeface="Arial" panose="020B0604020202020204" pitchFamily="34" charset="0"/>
              </a:rPr>
              <a:t>- Source Code Management</a:t>
            </a:r>
          </a:p>
        </p:txBody>
      </p:sp>
      <p:sp>
        <p:nvSpPr>
          <p:cNvPr id="12" name="Rectangle 7">
            <a:extLst>
              <a:ext uri="{FF2B5EF4-FFF2-40B4-BE49-F238E27FC236}">
                <a16:creationId xmlns:a16="http://schemas.microsoft.com/office/drawing/2014/main" id="{C3B48694-C8AB-4A87-812E-EE76FABFED71}"/>
              </a:ext>
            </a:extLst>
          </p:cNvPr>
          <p:cNvSpPr>
            <a:spLocks noChangeArrowheads="1"/>
          </p:cNvSpPr>
          <p:nvPr/>
        </p:nvSpPr>
        <p:spPr bwMode="auto">
          <a:xfrm>
            <a:off x="5567779" y="1601071"/>
            <a:ext cx="3989250" cy="685800"/>
          </a:xfrm>
          <a:prstGeom prst="rect">
            <a:avLst/>
          </a:prstGeom>
          <a:solidFill>
            <a:schemeClr val="bg2"/>
          </a:solidFill>
          <a:ln w="25400">
            <a:solidFill>
              <a:srgbClr val="BBE0E3"/>
            </a:solidFill>
            <a:headEnd/>
            <a:tailEnd/>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US" b="1" dirty="0" err="1">
                <a:solidFill>
                  <a:srgbClr val="F79910"/>
                </a:solidFill>
                <a:latin typeface="Arial" panose="020B0604020202020204" pitchFamily="34" charset="0"/>
                <a:cs typeface="Arial" panose="020B0604020202020204" pitchFamily="34" charset="0"/>
              </a:rPr>
              <a:t>SpiraCapture</a:t>
            </a:r>
            <a:r>
              <a:rPr lang="en-US" b="1" baseline="30000" dirty="0">
                <a:solidFill>
                  <a:srgbClr val="F79910"/>
                </a:solidFill>
                <a:latin typeface="Arial" panose="020B0604020202020204" pitchFamily="34" charset="0"/>
                <a:cs typeface="Arial" panose="020B0604020202020204" pitchFamily="34" charset="0"/>
              </a:rPr>
              <a:t>™</a:t>
            </a:r>
          </a:p>
          <a:p>
            <a:pPr algn="ctr">
              <a:defRPr/>
            </a:pPr>
            <a:r>
              <a:rPr lang="en-US" dirty="0">
                <a:solidFill>
                  <a:schemeClr val="tx1">
                    <a:lumMod val="95000"/>
                    <a:lumOff val="5000"/>
                  </a:schemeClr>
                </a:solidFill>
                <a:latin typeface="Arial" panose="020B0604020202020204" pitchFamily="34" charset="0"/>
                <a:cs typeface="Arial" panose="020B0604020202020204" pitchFamily="34" charset="0"/>
              </a:rPr>
              <a:t>Exploratory Testing</a:t>
            </a:r>
          </a:p>
        </p:txBody>
      </p:sp>
      <p:pic>
        <p:nvPicPr>
          <p:cNvPr id="13" name="Graphic 12">
            <a:extLst>
              <a:ext uri="{FF2B5EF4-FFF2-40B4-BE49-F238E27FC236}">
                <a16:creationId xmlns:a16="http://schemas.microsoft.com/office/drawing/2014/main" id="{AE29B516-FD82-4BA5-B4A4-4B397B2EB5B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0067" y="1687046"/>
            <a:ext cx="532373" cy="532373"/>
          </a:xfrm>
          <a:prstGeom prst="rect">
            <a:avLst/>
          </a:prstGeom>
        </p:spPr>
      </p:pic>
      <p:pic>
        <p:nvPicPr>
          <p:cNvPr id="14" name="Graphic 13">
            <a:extLst>
              <a:ext uri="{FF2B5EF4-FFF2-40B4-BE49-F238E27FC236}">
                <a16:creationId xmlns:a16="http://schemas.microsoft.com/office/drawing/2014/main" id="{15C076DA-656D-41D1-9976-569CEA33E9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7490" y="5074277"/>
            <a:ext cx="296778" cy="342900"/>
          </a:xfrm>
          <a:prstGeom prst="rect">
            <a:avLst/>
          </a:prstGeom>
        </p:spPr>
      </p:pic>
      <p:pic>
        <p:nvPicPr>
          <p:cNvPr id="15" name="Graphic 14">
            <a:extLst>
              <a:ext uri="{FF2B5EF4-FFF2-40B4-BE49-F238E27FC236}">
                <a16:creationId xmlns:a16="http://schemas.microsoft.com/office/drawing/2014/main" id="{52CC6793-0F44-4B22-9ACC-F5209D570C2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3252" y="4167412"/>
            <a:ext cx="506815" cy="506815"/>
          </a:xfrm>
          <a:prstGeom prst="rect">
            <a:avLst/>
          </a:prstGeom>
        </p:spPr>
      </p:pic>
      <p:pic>
        <p:nvPicPr>
          <p:cNvPr id="16" name="Graphic 15">
            <a:extLst>
              <a:ext uri="{FF2B5EF4-FFF2-40B4-BE49-F238E27FC236}">
                <a16:creationId xmlns:a16="http://schemas.microsoft.com/office/drawing/2014/main" id="{96AE8223-6343-4B81-A3F1-EE1E33DB87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38947" y="5778896"/>
            <a:ext cx="506815" cy="506815"/>
          </a:xfrm>
          <a:prstGeom prst="rect">
            <a:avLst/>
          </a:prstGeom>
        </p:spPr>
      </p:pic>
      <p:pic>
        <p:nvPicPr>
          <p:cNvPr id="3" name="Graphic 2">
            <a:extLst>
              <a:ext uri="{FF2B5EF4-FFF2-40B4-BE49-F238E27FC236}">
                <a16:creationId xmlns:a16="http://schemas.microsoft.com/office/drawing/2014/main" id="{6E57CE5A-CF95-4433-9F15-D3C455D8A5B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797657" y="1702104"/>
            <a:ext cx="465574" cy="465574"/>
          </a:xfrm>
          <a:prstGeom prst="rect">
            <a:avLst/>
          </a:prstGeom>
        </p:spPr>
      </p:pic>
      <p:pic>
        <p:nvPicPr>
          <p:cNvPr id="5" name="Graphic 4">
            <a:extLst>
              <a:ext uri="{FF2B5EF4-FFF2-40B4-BE49-F238E27FC236}">
                <a16:creationId xmlns:a16="http://schemas.microsoft.com/office/drawing/2014/main" id="{AC25DE11-49E3-44A9-8F86-18E1BD12141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23252" y="3361578"/>
            <a:ext cx="445135" cy="513842"/>
          </a:xfrm>
          <a:prstGeom prst="rect">
            <a:avLst/>
          </a:prstGeom>
        </p:spPr>
      </p:pic>
      <p:pic>
        <p:nvPicPr>
          <p:cNvPr id="7" name="Graphic 6">
            <a:extLst>
              <a:ext uri="{FF2B5EF4-FFF2-40B4-BE49-F238E27FC236}">
                <a16:creationId xmlns:a16="http://schemas.microsoft.com/office/drawing/2014/main" id="{BE00F379-6897-470D-AD03-E2F045125F4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12380" y="2552235"/>
            <a:ext cx="456007" cy="52729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SpiraTest</a:t>
            </a:r>
            <a:r>
              <a:rPr lang="en-US" dirty="0"/>
              <a:t>® - Requirements &amp; Test Mgt</a:t>
            </a:r>
          </a:p>
        </p:txBody>
      </p:sp>
      <p:pic>
        <p:nvPicPr>
          <p:cNvPr id="5" name="Content Placeholder 4">
            <a:extLst>
              <a:ext uri="{FF2B5EF4-FFF2-40B4-BE49-F238E27FC236}">
                <a16:creationId xmlns:a16="http://schemas.microsoft.com/office/drawing/2014/main" id="{44416153-9549-4252-A9BD-50AA159F13D3}"/>
              </a:ext>
            </a:extLst>
          </p:cNvPr>
          <p:cNvPicPr>
            <a:picLocks noGrp="1" noChangeAspect="1"/>
          </p:cNvPicPr>
          <p:nvPr>
            <p:ph idx="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5180" y="365125"/>
            <a:ext cx="884980" cy="1020185"/>
          </a:xfrm>
        </p:spPr>
      </p:pic>
      <p:sp>
        <p:nvSpPr>
          <p:cNvPr id="20" name="Content Placeholder 2">
            <a:extLst>
              <a:ext uri="{FF2B5EF4-FFF2-40B4-BE49-F238E27FC236}">
                <a16:creationId xmlns:a16="http://schemas.microsoft.com/office/drawing/2014/main" id="{662B41F7-9016-429E-9F43-5A507D66FCAE}"/>
              </a:ext>
            </a:extLst>
          </p:cNvPr>
          <p:cNvSpPr txBox="1">
            <a:spLocks/>
          </p:cNvSpPr>
          <p:nvPr/>
        </p:nvSpPr>
        <p:spPr>
          <a:xfrm>
            <a:off x="838200" y="5557422"/>
            <a:ext cx="10515600" cy="1065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Requirements, test and defect management - integrated</a:t>
            </a:r>
          </a:p>
          <a:p>
            <a:r>
              <a:rPr lang="en-US" dirty="0"/>
              <a:t>End-to-end traceability and real-time reporting</a:t>
            </a:r>
          </a:p>
        </p:txBody>
      </p:sp>
      <p:pic>
        <p:nvPicPr>
          <p:cNvPr id="4" name="Picture 3">
            <a:extLst>
              <a:ext uri="{FF2B5EF4-FFF2-40B4-BE49-F238E27FC236}">
                <a16:creationId xmlns:a16="http://schemas.microsoft.com/office/drawing/2014/main" id="{67EC3887-71B9-4E8E-8074-C5B819B17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882" y="1613311"/>
            <a:ext cx="7407761" cy="3124601"/>
          </a:xfrm>
          <a:prstGeom prst="rect">
            <a:avLst/>
          </a:prstGeom>
          <a:ln>
            <a:solidFill>
              <a:srgbClr val="93A1A1"/>
            </a:solidFill>
          </a:ln>
        </p:spPr>
      </p:pic>
      <p:pic>
        <p:nvPicPr>
          <p:cNvPr id="7" name="Picture 6">
            <a:extLst>
              <a:ext uri="{FF2B5EF4-FFF2-40B4-BE49-F238E27FC236}">
                <a16:creationId xmlns:a16="http://schemas.microsoft.com/office/drawing/2014/main" id="{ADF43067-5DF0-4388-AF3B-9FB572F71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039" y="3001806"/>
            <a:ext cx="7407761" cy="2145861"/>
          </a:xfrm>
          <a:prstGeom prst="rect">
            <a:avLst/>
          </a:prstGeom>
          <a:ln>
            <a:solidFill>
              <a:srgbClr val="93A1A1"/>
            </a:solidFill>
          </a:ln>
        </p:spPr>
      </p:pic>
    </p:spTree>
    <p:extLst>
      <p:ext uri="{BB962C8B-B14F-4D97-AF65-F5344CB8AC3E}">
        <p14:creationId xmlns:p14="http://schemas.microsoft.com/office/powerpoint/2010/main" val="298054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SpiraTeam</a:t>
            </a:r>
            <a:r>
              <a:rPr lang="en-US" dirty="0"/>
              <a:t>® - Application Lifecycle Mgt</a:t>
            </a:r>
          </a:p>
        </p:txBody>
      </p:sp>
      <p:pic>
        <p:nvPicPr>
          <p:cNvPr id="4" name="Graphic 3">
            <a:extLst>
              <a:ext uri="{FF2B5EF4-FFF2-40B4-BE49-F238E27FC236}">
                <a16:creationId xmlns:a16="http://schemas.microsoft.com/office/drawing/2014/main" id="{788FF16F-33F9-49D5-8770-14B7B492F0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0" y="365125"/>
            <a:ext cx="884980" cy="1021578"/>
          </a:xfrm>
          <a:prstGeom prst="rect">
            <a:avLst/>
          </a:prstGeom>
        </p:spPr>
      </p:pic>
      <p:sp>
        <p:nvSpPr>
          <p:cNvPr id="5" name="Content Placeholder 2">
            <a:extLst>
              <a:ext uri="{FF2B5EF4-FFF2-40B4-BE49-F238E27FC236}">
                <a16:creationId xmlns:a16="http://schemas.microsoft.com/office/drawing/2014/main" id="{743BECAE-8B23-4FC6-8CD0-9C8C805007F4}"/>
              </a:ext>
            </a:extLst>
          </p:cNvPr>
          <p:cNvSpPr>
            <a:spLocks noGrp="1"/>
          </p:cNvSpPr>
          <p:nvPr>
            <p:ph idx="1"/>
          </p:nvPr>
        </p:nvSpPr>
        <p:spPr>
          <a:xfrm>
            <a:off x="838200" y="5557422"/>
            <a:ext cx="10515600" cy="1065320"/>
          </a:xfrm>
        </p:spPr>
        <p:txBody>
          <a:bodyPr>
            <a:normAutofit/>
          </a:bodyPr>
          <a:lstStyle/>
          <a:p>
            <a:r>
              <a:rPr lang="en-US" dirty="0"/>
              <a:t>All of the </a:t>
            </a:r>
            <a:r>
              <a:rPr lang="en-US" dirty="0" err="1"/>
              <a:t>SpiraTest</a:t>
            </a:r>
            <a:r>
              <a:rPr lang="en-US" dirty="0"/>
              <a:t> features, plus agile project management</a:t>
            </a:r>
          </a:p>
          <a:p>
            <a:r>
              <a:rPr lang="en-US" dirty="0"/>
              <a:t>Supports Scrum, Kanban, waterfall &amp; hybrid projects</a:t>
            </a:r>
          </a:p>
        </p:txBody>
      </p:sp>
      <p:pic>
        <p:nvPicPr>
          <p:cNvPr id="7" name="Picture 6">
            <a:extLst>
              <a:ext uri="{FF2B5EF4-FFF2-40B4-BE49-F238E27FC236}">
                <a16:creationId xmlns:a16="http://schemas.microsoft.com/office/drawing/2014/main" id="{8DAE52A5-B312-4AC6-951B-7C3E9A2E2D74}"/>
              </a:ext>
            </a:extLst>
          </p:cNvPr>
          <p:cNvPicPr>
            <a:picLocks noChangeAspect="1"/>
          </p:cNvPicPr>
          <p:nvPr/>
        </p:nvPicPr>
        <p:blipFill>
          <a:blip r:embed="rId4"/>
          <a:stretch>
            <a:fillRect/>
          </a:stretch>
        </p:blipFill>
        <p:spPr>
          <a:xfrm>
            <a:off x="685937" y="1427451"/>
            <a:ext cx="6371228" cy="3064641"/>
          </a:xfrm>
          <a:prstGeom prst="rect">
            <a:avLst/>
          </a:prstGeom>
          <a:ln>
            <a:solidFill>
              <a:schemeClr val="accent3"/>
            </a:solidFill>
          </a:ln>
        </p:spPr>
      </p:pic>
      <p:pic>
        <p:nvPicPr>
          <p:cNvPr id="6" name="Picture 5">
            <a:extLst>
              <a:ext uri="{FF2B5EF4-FFF2-40B4-BE49-F238E27FC236}">
                <a16:creationId xmlns:a16="http://schemas.microsoft.com/office/drawing/2014/main" id="{002BB23E-AD56-4A27-9D18-77F5002352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0563" y="2095130"/>
            <a:ext cx="7604977" cy="3158307"/>
          </a:xfrm>
          <a:prstGeom prst="rect">
            <a:avLst/>
          </a:prstGeom>
          <a:ln>
            <a:solidFill>
              <a:srgbClr val="93A1A1"/>
            </a:solidFill>
          </a:ln>
        </p:spPr>
      </p:pic>
    </p:spTree>
    <p:extLst>
      <p:ext uri="{BB962C8B-B14F-4D97-AF65-F5344CB8AC3E}">
        <p14:creationId xmlns:p14="http://schemas.microsoft.com/office/powerpoint/2010/main" val="2905440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SpiraPlan</a:t>
            </a:r>
            <a:r>
              <a:rPr lang="en-US" dirty="0"/>
              <a:t>® - Program &amp; Portfolio Mgt</a:t>
            </a:r>
          </a:p>
        </p:txBody>
      </p:sp>
      <p:pic>
        <p:nvPicPr>
          <p:cNvPr id="4" name="Graphic 3">
            <a:extLst>
              <a:ext uri="{FF2B5EF4-FFF2-40B4-BE49-F238E27FC236}">
                <a16:creationId xmlns:a16="http://schemas.microsoft.com/office/drawing/2014/main" id="{BD028787-A834-43AF-955E-7B0C75A1B2F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27277" y="365125"/>
            <a:ext cx="926523" cy="1071362"/>
          </a:xfrm>
          <a:prstGeom prst="rect">
            <a:avLst/>
          </a:prstGeom>
        </p:spPr>
      </p:pic>
      <p:sp>
        <p:nvSpPr>
          <p:cNvPr id="5" name="Content Placeholder 2">
            <a:extLst>
              <a:ext uri="{FF2B5EF4-FFF2-40B4-BE49-F238E27FC236}">
                <a16:creationId xmlns:a16="http://schemas.microsoft.com/office/drawing/2014/main" id="{0FC22FD6-D591-4CF0-AA0D-E95A0CEE11F4}"/>
              </a:ext>
            </a:extLst>
          </p:cNvPr>
          <p:cNvSpPr>
            <a:spLocks noGrp="1"/>
          </p:cNvSpPr>
          <p:nvPr>
            <p:ph idx="1"/>
          </p:nvPr>
        </p:nvSpPr>
        <p:spPr>
          <a:xfrm>
            <a:off x="838200" y="5557422"/>
            <a:ext cx="10515600" cy="1065320"/>
          </a:xfrm>
        </p:spPr>
        <p:txBody>
          <a:bodyPr>
            <a:normAutofit/>
          </a:bodyPr>
          <a:lstStyle/>
          <a:p>
            <a:r>
              <a:rPr lang="en-US" dirty="0"/>
              <a:t>Extends </a:t>
            </a:r>
            <a:r>
              <a:rPr lang="en-US" dirty="0" err="1"/>
              <a:t>SpiraTeam</a:t>
            </a:r>
            <a:r>
              <a:rPr lang="en-US" dirty="0"/>
              <a:t> with program &amp; portfolio management</a:t>
            </a:r>
          </a:p>
          <a:p>
            <a:r>
              <a:rPr lang="en-US" dirty="0"/>
              <a:t>Integrated enterprise risk management &amp; tracking</a:t>
            </a:r>
          </a:p>
        </p:txBody>
      </p:sp>
      <p:pic>
        <p:nvPicPr>
          <p:cNvPr id="7" name="Picture 6">
            <a:extLst>
              <a:ext uri="{FF2B5EF4-FFF2-40B4-BE49-F238E27FC236}">
                <a16:creationId xmlns:a16="http://schemas.microsoft.com/office/drawing/2014/main" id="{B5DA6B5A-5FD2-4067-9496-5E825C10EC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703" y="1517919"/>
            <a:ext cx="7244179" cy="3568655"/>
          </a:xfrm>
          <a:prstGeom prst="rect">
            <a:avLst/>
          </a:prstGeom>
          <a:ln>
            <a:solidFill>
              <a:srgbClr val="93A1A1"/>
            </a:solidFill>
          </a:ln>
        </p:spPr>
      </p:pic>
      <p:pic>
        <p:nvPicPr>
          <p:cNvPr id="9" name="Picture 8">
            <a:extLst>
              <a:ext uri="{FF2B5EF4-FFF2-40B4-BE49-F238E27FC236}">
                <a16:creationId xmlns:a16="http://schemas.microsoft.com/office/drawing/2014/main" id="{27AFA819-0779-484A-949D-3CCE7F2E2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1571" y="2957152"/>
            <a:ext cx="8584709" cy="2448232"/>
          </a:xfrm>
          <a:prstGeom prst="rect">
            <a:avLst/>
          </a:prstGeom>
          <a:ln>
            <a:solidFill>
              <a:srgbClr val="93A1A1"/>
            </a:solidFill>
          </a:ln>
        </p:spPr>
      </p:pic>
    </p:spTree>
    <p:extLst>
      <p:ext uri="{BB962C8B-B14F-4D97-AF65-F5344CB8AC3E}">
        <p14:creationId xmlns:p14="http://schemas.microsoft.com/office/powerpoint/2010/main" val="224609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a:t>Rapise® - Intelligent Test Automation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308847"/>
            <a:ext cx="10515600" cy="1184028"/>
          </a:xfrm>
        </p:spPr>
        <p:txBody>
          <a:bodyPr>
            <a:normAutofit fontScale="92500"/>
          </a:bodyPr>
          <a:lstStyle/>
          <a:p>
            <a:r>
              <a:rPr lang="en-US" dirty="0"/>
              <a:t>Codeless test automation and RPA platform using AI insights</a:t>
            </a:r>
          </a:p>
          <a:p>
            <a:r>
              <a:rPr lang="en-US" dirty="0"/>
              <a:t>Handles web, mobile, desktop, and APIs in one system</a:t>
            </a:r>
          </a:p>
        </p:txBody>
      </p:sp>
      <p:pic>
        <p:nvPicPr>
          <p:cNvPr id="4" name="Graphic 3">
            <a:extLst>
              <a:ext uri="{FF2B5EF4-FFF2-40B4-BE49-F238E27FC236}">
                <a16:creationId xmlns:a16="http://schemas.microsoft.com/office/drawing/2014/main" id="{13EBEB2F-B486-432B-BB21-9371BDF3C3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0" y="585416"/>
            <a:ext cx="884980" cy="884980"/>
          </a:xfrm>
          <a:prstGeom prst="rect">
            <a:avLst/>
          </a:prstGeom>
        </p:spPr>
      </p:pic>
      <p:pic>
        <p:nvPicPr>
          <p:cNvPr id="5" name="Picture 4">
            <a:extLst>
              <a:ext uri="{FF2B5EF4-FFF2-40B4-BE49-F238E27FC236}">
                <a16:creationId xmlns:a16="http://schemas.microsoft.com/office/drawing/2014/main" id="{F5359C40-C925-432D-9ED1-B67C2F36E305}"/>
              </a:ext>
            </a:extLst>
          </p:cNvPr>
          <p:cNvPicPr>
            <a:picLocks noChangeAspect="1"/>
          </p:cNvPicPr>
          <p:nvPr/>
        </p:nvPicPr>
        <p:blipFill>
          <a:blip r:embed="rId4"/>
          <a:stretch>
            <a:fillRect/>
          </a:stretch>
        </p:blipFill>
        <p:spPr>
          <a:xfrm>
            <a:off x="1015755" y="1470396"/>
            <a:ext cx="7125070" cy="3671693"/>
          </a:xfrm>
          <a:prstGeom prst="rect">
            <a:avLst/>
          </a:prstGeom>
          <a:ln>
            <a:solidFill>
              <a:srgbClr val="93A1A1"/>
            </a:solidFill>
          </a:ln>
        </p:spPr>
      </p:pic>
      <p:pic>
        <p:nvPicPr>
          <p:cNvPr id="7" name="Picture 6">
            <a:extLst>
              <a:ext uri="{FF2B5EF4-FFF2-40B4-BE49-F238E27FC236}">
                <a16:creationId xmlns:a16="http://schemas.microsoft.com/office/drawing/2014/main" id="{F7B25E89-5746-458E-B905-1AC33E4853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9341" y="2427660"/>
            <a:ext cx="2974459" cy="2002679"/>
          </a:xfrm>
          <a:prstGeom prst="rect">
            <a:avLst/>
          </a:prstGeom>
        </p:spPr>
      </p:pic>
    </p:spTree>
    <p:extLst>
      <p:ext uri="{BB962C8B-B14F-4D97-AF65-F5344CB8AC3E}">
        <p14:creationId xmlns:p14="http://schemas.microsoft.com/office/powerpoint/2010/main" val="255505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6063449"/>
            <a:ext cx="10515600" cy="575153"/>
          </a:xfrm>
        </p:spPr>
        <p:txBody>
          <a:bodyPr/>
          <a:lstStyle/>
          <a:p>
            <a:r>
              <a:rPr lang="en-US" dirty="0"/>
              <a:t>Integrate automated testing tools with </a:t>
            </a:r>
            <a:r>
              <a:rPr lang="en-US" dirty="0" err="1"/>
              <a:t>Spira</a:t>
            </a:r>
            <a:endParaRPr lang="en-US" dirty="0"/>
          </a:p>
        </p:txBody>
      </p:sp>
      <p:pic>
        <p:nvPicPr>
          <p:cNvPr id="4" name="Graphic 3">
            <a:extLst>
              <a:ext uri="{FF2B5EF4-FFF2-40B4-BE49-F238E27FC236}">
                <a16:creationId xmlns:a16="http://schemas.microsoft.com/office/drawing/2014/main" id="{5C055A89-9AB8-4928-B25E-B2C541AF58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627081"/>
            <a:ext cx="884979" cy="801650"/>
          </a:xfrm>
          <a:prstGeom prst="rect">
            <a:avLst/>
          </a:prstGeom>
        </p:spPr>
      </p:pic>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SpiraTeam</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pic>
          <p:nvPicPr>
            <p:cNvPr id="23" name="Graphic 22">
              <a:extLst>
                <a:ext uri="{FF2B5EF4-FFF2-40B4-BE49-F238E27FC236}">
                  <a16:creationId xmlns:a16="http://schemas.microsoft.com/office/drawing/2014/main" id="{2B917749-3772-4578-9F1B-609C9FB621F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7609" y="2877705"/>
              <a:ext cx="569828" cy="657781"/>
            </a:xfrm>
            <a:prstGeom prst="rect">
              <a:avLst/>
            </a:prstGeom>
          </p:spPr>
        </p:pic>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spTree>
    <p:extLst>
      <p:ext uri="{BB962C8B-B14F-4D97-AF65-F5344CB8AC3E}">
        <p14:creationId xmlns:p14="http://schemas.microsoft.com/office/powerpoint/2010/main" val="406257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TaraVault</a:t>
            </a:r>
            <a:r>
              <a:rPr lang="en-US" dirty="0"/>
              <a:t>® - Source Code Management</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199" y="5351867"/>
            <a:ext cx="9397753" cy="1430674"/>
          </a:xfrm>
        </p:spPr>
        <p:txBody>
          <a:bodyPr>
            <a:normAutofit/>
          </a:bodyPr>
          <a:lstStyle/>
          <a:p>
            <a:r>
              <a:rPr lang="en-US" sz="2400" dirty="0"/>
              <a:t>Cloud-hosted code repositories (Git &amp; Subversion)</a:t>
            </a:r>
          </a:p>
          <a:p>
            <a:r>
              <a:rPr lang="en-US" sz="2400" dirty="0"/>
              <a:t>Integrated code viewing and artifact traceability</a:t>
            </a:r>
          </a:p>
          <a:p>
            <a:r>
              <a:rPr lang="en-US" sz="2400" dirty="0"/>
              <a:t>Support for pull requests and merge workflows</a:t>
            </a:r>
          </a:p>
        </p:txBody>
      </p:sp>
      <p:pic>
        <p:nvPicPr>
          <p:cNvPr id="4" name="Graphic 3">
            <a:extLst>
              <a:ext uri="{FF2B5EF4-FFF2-40B4-BE49-F238E27FC236}">
                <a16:creationId xmlns:a16="http://schemas.microsoft.com/office/drawing/2014/main" id="{9F3219F8-CE5A-439C-9485-164986A9A06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70837" y="517813"/>
            <a:ext cx="882963" cy="1020185"/>
          </a:xfrm>
          <a:prstGeom prst="rect">
            <a:avLst/>
          </a:prstGeom>
        </p:spPr>
      </p:pic>
      <p:pic>
        <p:nvPicPr>
          <p:cNvPr id="9" name="Picture 8">
            <a:extLst>
              <a:ext uri="{FF2B5EF4-FFF2-40B4-BE49-F238E27FC236}">
                <a16:creationId xmlns:a16="http://schemas.microsoft.com/office/drawing/2014/main" id="{59D9CF6A-E405-4950-BF9A-14CD73E54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73" y="1506134"/>
            <a:ext cx="6070349" cy="3438728"/>
          </a:xfrm>
          <a:prstGeom prst="rect">
            <a:avLst/>
          </a:prstGeom>
          <a:ln>
            <a:solidFill>
              <a:srgbClr val="93A1A1"/>
            </a:solidFill>
          </a:ln>
        </p:spPr>
      </p:pic>
      <p:pic>
        <p:nvPicPr>
          <p:cNvPr id="15" name="Picture 14">
            <a:extLst>
              <a:ext uri="{FF2B5EF4-FFF2-40B4-BE49-F238E27FC236}">
                <a16:creationId xmlns:a16="http://schemas.microsoft.com/office/drawing/2014/main" id="{270E9F88-ED05-40AE-983B-C993B5084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278" y="2203834"/>
            <a:ext cx="6161103" cy="3033408"/>
          </a:xfrm>
          <a:prstGeom prst="rect">
            <a:avLst/>
          </a:prstGeom>
          <a:ln>
            <a:solidFill>
              <a:srgbClr val="93A1A1"/>
            </a:solidFill>
          </a:ln>
        </p:spPr>
      </p:pic>
    </p:spTree>
    <p:extLst>
      <p:ext uri="{BB962C8B-B14F-4D97-AF65-F5344CB8AC3E}">
        <p14:creationId xmlns:p14="http://schemas.microsoft.com/office/powerpoint/2010/main" val="979388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SpiraCapture</a:t>
            </a:r>
            <a:r>
              <a:rPr lang="en-US" dirty="0"/>
              <a:t>™ - Exploratory Testing</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557422"/>
            <a:ext cx="10515600" cy="1065320"/>
          </a:xfrm>
        </p:spPr>
        <p:txBody>
          <a:bodyPr/>
          <a:lstStyle/>
          <a:p>
            <a:r>
              <a:rPr lang="en-US" dirty="0"/>
              <a:t>Chrome extension that captures activity &amp; screenshots</a:t>
            </a:r>
          </a:p>
          <a:p>
            <a:r>
              <a:rPr lang="en-US" dirty="0"/>
              <a:t>Records and organizes your testing sessions</a:t>
            </a:r>
          </a:p>
        </p:txBody>
      </p:sp>
      <p:pic>
        <p:nvPicPr>
          <p:cNvPr id="4" name="Graphic 3">
            <a:extLst>
              <a:ext uri="{FF2B5EF4-FFF2-40B4-BE49-F238E27FC236}">
                <a16:creationId xmlns:a16="http://schemas.microsoft.com/office/drawing/2014/main" id="{8729BCAE-5C87-46BE-98FB-667D2006755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3615" y="517813"/>
            <a:ext cx="1020185" cy="1020185"/>
          </a:xfrm>
          <a:prstGeom prst="rect">
            <a:avLst/>
          </a:prstGeom>
        </p:spPr>
      </p:pic>
      <p:pic>
        <p:nvPicPr>
          <p:cNvPr id="6" name="Picture 5">
            <a:extLst>
              <a:ext uri="{FF2B5EF4-FFF2-40B4-BE49-F238E27FC236}">
                <a16:creationId xmlns:a16="http://schemas.microsoft.com/office/drawing/2014/main" id="{79A03D9E-7C11-477D-8F81-E5EF9BD4C5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909" y="1475431"/>
            <a:ext cx="7448367" cy="3775391"/>
          </a:xfrm>
          <a:prstGeom prst="rect">
            <a:avLst/>
          </a:prstGeom>
          <a:ln>
            <a:solidFill>
              <a:srgbClr val="93A1A1"/>
            </a:solidFill>
          </a:ln>
        </p:spPr>
      </p:pic>
    </p:spTree>
    <p:extLst>
      <p:ext uri="{BB962C8B-B14F-4D97-AF65-F5344CB8AC3E}">
        <p14:creationId xmlns:p14="http://schemas.microsoft.com/office/powerpoint/2010/main" val="3993966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AB00B7-2D5C-4ABB-A75E-7334D99886DC}"/>
              </a:ext>
            </a:extLst>
          </p:cNvPr>
          <p:cNvSpPr>
            <a:spLocks noGrp="1"/>
          </p:cNvSpPr>
          <p:nvPr>
            <p:ph type="title"/>
          </p:nvPr>
        </p:nvSpPr>
        <p:spPr/>
        <p:txBody>
          <a:bodyPr/>
          <a:lstStyle/>
          <a:p>
            <a:r>
              <a:rPr lang="en-US" dirty="0"/>
              <a:t>Inflectra Core Values</a:t>
            </a:r>
          </a:p>
        </p:txBody>
      </p:sp>
      <p:sp>
        <p:nvSpPr>
          <p:cNvPr id="5" name="Content Placeholder 4">
            <a:extLst>
              <a:ext uri="{FF2B5EF4-FFF2-40B4-BE49-F238E27FC236}">
                <a16:creationId xmlns:a16="http://schemas.microsoft.com/office/drawing/2014/main" id="{324CB4CD-BA6D-43CA-98FC-B16302A40CCE}"/>
              </a:ext>
            </a:extLst>
          </p:cNvPr>
          <p:cNvSpPr>
            <a:spLocks noGrp="1"/>
          </p:cNvSpPr>
          <p:nvPr>
            <p:ph idx="1"/>
          </p:nvPr>
        </p:nvSpPr>
        <p:spPr/>
        <p:txBody>
          <a:bodyPr/>
          <a:lstStyle/>
          <a:p>
            <a:r>
              <a:rPr lang="en-US" dirty="0"/>
              <a:t>Great Products: Build for Our Users Not Investors</a:t>
            </a:r>
          </a:p>
          <a:p>
            <a:pPr lvl="1"/>
            <a:r>
              <a:rPr lang="en-US" dirty="0">
                <a:solidFill>
                  <a:srgbClr val="FFFFFF"/>
                </a:solidFill>
              </a:rPr>
              <a:t>Building great software for customers, not chasing the latest fad.</a:t>
            </a:r>
          </a:p>
          <a:p>
            <a:pPr>
              <a:spcBef>
                <a:spcPts val="1800"/>
              </a:spcBef>
            </a:pPr>
            <a:r>
              <a:rPr lang="en-US" dirty="0"/>
              <a:t>Great Team: We Just Get it Done</a:t>
            </a:r>
          </a:p>
          <a:p>
            <a:pPr lvl="1"/>
            <a:r>
              <a:rPr lang="en-US" dirty="0">
                <a:solidFill>
                  <a:srgbClr val="FFFFFF"/>
                </a:solidFill>
              </a:rPr>
              <a:t>Treat customers well, solve their problems, no drama or red tape.</a:t>
            </a:r>
          </a:p>
          <a:p>
            <a:pPr>
              <a:spcBef>
                <a:spcPts val="1800"/>
              </a:spcBef>
            </a:pPr>
            <a:r>
              <a:rPr lang="en-US" dirty="0"/>
              <a:t>Great Workplace: Family and Life Flexibility</a:t>
            </a:r>
          </a:p>
          <a:p>
            <a:pPr lvl="1"/>
            <a:r>
              <a:rPr lang="en-US" dirty="0">
                <a:solidFill>
                  <a:srgbClr val="FFFFFF"/>
                </a:solidFill>
              </a:rPr>
              <a:t>Unlimited vacation, amazing benefits, flex/part time welcomed.</a:t>
            </a:r>
          </a:p>
          <a:p>
            <a:pPr>
              <a:spcBef>
                <a:spcPts val="1800"/>
              </a:spcBef>
            </a:pPr>
            <a:r>
              <a:rPr lang="en-US" dirty="0"/>
              <a:t>Great Community: Enabling Second Acts</a:t>
            </a:r>
          </a:p>
          <a:p>
            <a:pPr lvl="1"/>
            <a:r>
              <a:rPr lang="en-US" dirty="0">
                <a:solidFill>
                  <a:srgbClr val="FFFFFF"/>
                </a:solidFill>
              </a:rPr>
              <a:t>Expanding opportunities for new/second careers in technology.</a:t>
            </a:r>
          </a:p>
          <a:p>
            <a:endParaRPr lang="en-US" dirty="0"/>
          </a:p>
          <a:p>
            <a:endParaRPr lang="en-US" dirty="0"/>
          </a:p>
        </p:txBody>
      </p:sp>
    </p:spTree>
    <p:extLst>
      <p:ext uri="{BB962C8B-B14F-4D97-AF65-F5344CB8AC3E}">
        <p14:creationId xmlns:p14="http://schemas.microsoft.com/office/powerpoint/2010/main" val="922334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KronoDesk</a:t>
            </a:r>
            <a:r>
              <a:rPr lang="en-US" dirty="0"/>
              <a:t>® - Support &amp; Help Desk</a:t>
            </a:r>
          </a:p>
        </p:txBody>
      </p:sp>
      <p:pic>
        <p:nvPicPr>
          <p:cNvPr id="4" name="Graphic 3">
            <a:extLst>
              <a:ext uri="{FF2B5EF4-FFF2-40B4-BE49-F238E27FC236}">
                <a16:creationId xmlns:a16="http://schemas.microsoft.com/office/drawing/2014/main" id="{B3ED7404-4EA9-487C-8D5F-D96D20DE81E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68821" y="585416"/>
            <a:ext cx="884979" cy="884979"/>
          </a:xfrm>
          <a:prstGeom prst="rect">
            <a:avLst/>
          </a:prstGeom>
        </p:spPr>
      </p:pic>
      <p:pic>
        <p:nvPicPr>
          <p:cNvPr id="5" name="Picture 4">
            <a:extLst>
              <a:ext uri="{FF2B5EF4-FFF2-40B4-BE49-F238E27FC236}">
                <a16:creationId xmlns:a16="http://schemas.microsoft.com/office/drawing/2014/main" id="{A0BDDC76-3A39-4640-950B-DF1BE6B399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091" y="1622997"/>
            <a:ext cx="7998781" cy="3185131"/>
          </a:xfrm>
          <a:prstGeom prst="rect">
            <a:avLst/>
          </a:prstGeom>
          <a:ln>
            <a:solidFill>
              <a:srgbClr val="93A1A1"/>
            </a:solidFill>
          </a:ln>
        </p:spPr>
      </p:pic>
      <p:pic>
        <p:nvPicPr>
          <p:cNvPr id="6" name="Picture 5">
            <a:extLst>
              <a:ext uri="{FF2B5EF4-FFF2-40B4-BE49-F238E27FC236}">
                <a16:creationId xmlns:a16="http://schemas.microsoft.com/office/drawing/2014/main" id="{65EB8A3B-9C39-472C-BF54-FE364A6C39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29901" y="3725506"/>
            <a:ext cx="5663953" cy="3018994"/>
          </a:xfrm>
          <a:prstGeom prst="rect">
            <a:avLst/>
          </a:prstGeom>
          <a:ln>
            <a:solidFill>
              <a:srgbClr val="93A1A1"/>
            </a:solidFill>
          </a:ln>
        </p:spPr>
      </p:pic>
      <p:pic>
        <p:nvPicPr>
          <p:cNvPr id="7" name="Picture 6">
            <a:extLst>
              <a:ext uri="{FF2B5EF4-FFF2-40B4-BE49-F238E27FC236}">
                <a16:creationId xmlns:a16="http://schemas.microsoft.com/office/drawing/2014/main" id="{B34F9DDF-4920-43D6-9868-57F33FD18A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1273" y="2156151"/>
            <a:ext cx="6391922" cy="3138710"/>
          </a:xfrm>
          <a:prstGeom prst="rect">
            <a:avLst/>
          </a:prstGeom>
          <a:ln>
            <a:solidFill>
              <a:srgbClr val="93A1A1"/>
            </a:solidFill>
          </a:ln>
        </p:spPr>
      </p:pic>
    </p:spTree>
    <p:extLst>
      <p:ext uri="{BB962C8B-B14F-4D97-AF65-F5344CB8AC3E}">
        <p14:creationId xmlns:p14="http://schemas.microsoft.com/office/powerpoint/2010/main" val="2878264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7ECE-8281-4ADE-9781-3722AA5C2BC6}"/>
              </a:ext>
            </a:extLst>
          </p:cNvPr>
          <p:cNvSpPr>
            <a:spLocks noGrp="1"/>
          </p:cNvSpPr>
          <p:nvPr>
            <p:ph type="title"/>
          </p:nvPr>
        </p:nvSpPr>
        <p:spPr/>
        <p:txBody>
          <a:bodyPr/>
          <a:lstStyle/>
          <a:p>
            <a:r>
              <a:rPr lang="en-US" dirty="0"/>
              <a:t>Inflectra, by the numbers</a:t>
            </a:r>
          </a:p>
        </p:txBody>
      </p:sp>
      <p:sp>
        <p:nvSpPr>
          <p:cNvPr id="4" name="Content Placeholder 3">
            <a:extLst>
              <a:ext uri="{FF2B5EF4-FFF2-40B4-BE49-F238E27FC236}">
                <a16:creationId xmlns:a16="http://schemas.microsoft.com/office/drawing/2014/main" id="{97DDCE70-9C97-4861-BD18-4586571EC7A0}"/>
              </a:ext>
            </a:extLst>
          </p:cNvPr>
          <p:cNvSpPr>
            <a:spLocks noGrp="1"/>
          </p:cNvSpPr>
          <p:nvPr>
            <p:ph idx="1"/>
          </p:nvPr>
        </p:nvSpPr>
        <p:spPr/>
        <p:txBody>
          <a:bodyPr>
            <a:normAutofit/>
          </a:bodyPr>
          <a:lstStyle/>
          <a:p>
            <a:r>
              <a:rPr lang="en-US" sz="3200" dirty="0">
                <a:latin typeface="+mj-lt"/>
              </a:rPr>
              <a:t>Founded in 2006 to make software creation easier</a:t>
            </a:r>
          </a:p>
          <a:p>
            <a:r>
              <a:rPr lang="en-US" sz="3200" dirty="0">
                <a:latin typeface="+mj-lt"/>
              </a:rPr>
              <a:t>80,000 users in over 5,000 companies worldwide</a:t>
            </a:r>
          </a:p>
          <a:p>
            <a:r>
              <a:rPr lang="en-US" sz="3200" dirty="0">
                <a:latin typeface="+mj-lt"/>
              </a:rPr>
              <a:t>We Focus on our customers – not pleasing investors</a:t>
            </a:r>
          </a:p>
          <a:p>
            <a:r>
              <a:rPr lang="en-US" sz="3200" dirty="0">
                <a:latin typeface="+mj-lt"/>
              </a:rPr>
              <a:t>11 global sales offices and partners across the globe</a:t>
            </a:r>
          </a:p>
          <a:p>
            <a:pPr>
              <a:lnSpc>
                <a:spcPct val="100000"/>
              </a:lnSpc>
            </a:pPr>
            <a:r>
              <a:rPr lang="en-US" sz="3200" dirty="0">
                <a:latin typeface="+mj-lt"/>
              </a:rPr>
              <a:t>Delivering frequent releases both cloud and on-premise</a:t>
            </a:r>
          </a:p>
          <a:p>
            <a:r>
              <a:rPr lang="en-US" sz="3200" dirty="0">
                <a:latin typeface="+mj-lt"/>
              </a:rPr>
              <a:t>Data centers where customers need them most</a:t>
            </a:r>
          </a:p>
          <a:p>
            <a:pPr lvl="1"/>
            <a:r>
              <a:rPr lang="en-US" sz="2800" dirty="0">
                <a:latin typeface="+mj-lt"/>
              </a:rPr>
              <a:t>North America, Europe, India, Asia-Pacific, Australia</a:t>
            </a:r>
          </a:p>
          <a:p>
            <a:endParaRPr lang="en-US" sz="3200" dirty="0">
              <a:latin typeface="+mj-lt"/>
            </a:endParaRPr>
          </a:p>
        </p:txBody>
      </p:sp>
    </p:spTree>
    <p:extLst>
      <p:ext uri="{BB962C8B-B14F-4D97-AF65-F5344CB8AC3E}">
        <p14:creationId xmlns:p14="http://schemas.microsoft.com/office/powerpoint/2010/main" val="933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A228E8-C0AA-40AA-8E4A-B16591F906DC}"/>
              </a:ext>
            </a:extLst>
          </p:cNvPr>
          <p:cNvSpPr/>
          <p:nvPr/>
        </p:nvSpPr>
        <p:spPr>
          <a:xfrm>
            <a:off x="783771" y="2580971"/>
            <a:ext cx="10916817" cy="830425"/>
          </a:xfrm>
          <a:prstGeom prst="rect">
            <a:avLst/>
          </a:prstGeom>
          <a:solidFill>
            <a:srgbClr val="07364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b="1" dirty="0">
                <a:solidFill>
                  <a:srgbClr val="FFFFFF"/>
                </a:solidFill>
                <a:latin typeface="Josefin Sans" pitchFamily="2" charset="0"/>
              </a:rPr>
              <a:t>Inflectra End to End Capabilities</a:t>
            </a:r>
          </a:p>
        </p:txBody>
      </p:sp>
      <p:sp>
        <p:nvSpPr>
          <p:cNvPr id="3" name="TextBox 2">
            <a:extLst>
              <a:ext uri="{FF2B5EF4-FFF2-40B4-BE49-F238E27FC236}">
                <a16:creationId xmlns:a16="http://schemas.microsoft.com/office/drawing/2014/main" id="{5B00B984-DD94-4ED7-A91C-A898A641D8E8}"/>
              </a:ext>
            </a:extLst>
          </p:cNvPr>
          <p:cNvSpPr txBox="1"/>
          <p:nvPr/>
        </p:nvSpPr>
        <p:spPr>
          <a:xfrm>
            <a:off x="904672"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Program</a:t>
            </a:r>
          </a:p>
          <a:p>
            <a:pPr algn="ctr"/>
            <a:r>
              <a:rPr lang="en-US" sz="1600" dirty="0">
                <a:latin typeface="Kanit" panose="020B0604020202020204" charset="-34"/>
                <a:cs typeface="Kanit" panose="020B0604020202020204" charset="-34"/>
              </a:rPr>
              <a:t>Management</a:t>
            </a:r>
          </a:p>
        </p:txBody>
      </p:sp>
      <p:sp>
        <p:nvSpPr>
          <p:cNvPr id="4" name="TextBox 3">
            <a:extLst>
              <a:ext uri="{FF2B5EF4-FFF2-40B4-BE49-F238E27FC236}">
                <a16:creationId xmlns:a16="http://schemas.microsoft.com/office/drawing/2014/main" id="{42D4278E-A92E-403E-9208-4A6DC9A7494B}"/>
              </a:ext>
            </a:extLst>
          </p:cNvPr>
          <p:cNvSpPr txBox="1"/>
          <p:nvPr/>
        </p:nvSpPr>
        <p:spPr>
          <a:xfrm>
            <a:off x="2701046"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IT Service Management</a:t>
            </a:r>
          </a:p>
        </p:txBody>
      </p:sp>
      <p:sp>
        <p:nvSpPr>
          <p:cNvPr id="5" name="TextBox 4">
            <a:extLst>
              <a:ext uri="{FF2B5EF4-FFF2-40B4-BE49-F238E27FC236}">
                <a16:creationId xmlns:a16="http://schemas.microsoft.com/office/drawing/2014/main" id="{150EC302-BC4B-40BD-A963-8B6DCB20EE39}"/>
              </a:ext>
            </a:extLst>
          </p:cNvPr>
          <p:cNvSpPr txBox="1"/>
          <p:nvPr/>
        </p:nvSpPr>
        <p:spPr>
          <a:xfrm>
            <a:off x="4364476"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Process Automation</a:t>
            </a:r>
          </a:p>
        </p:txBody>
      </p:sp>
      <p:sp>
        <p:nvSpPr>
          <p:cNvPr id="6" name="TextBox 5">
            <a:extLst>
              <a:ext uri="{FF2B5EF4-FFF2-40B4-BE49-F238E27FC236}">
                <a16:creationId xmlns:a16="http://schemas.microsoft.com/office/drawing/2014/main" id="{442BD5BC-0466-4587-ADB5-67C76BCD0B4E}"/>
              </a:ext>
            </a:extLst>
          </p:cNvPr>
          <p:cNvSpPr txBox="1"/>
          <p:nvPr/>
        </p:nvSpPr>
        <p:spPr>
          <a:xfrm>
            <a:off x="6027906"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Exploratory Testing</a:t>
            </a:r>
          </a:p>
        </p:txBody>
      </p:sp>
      <p:sp>
        <p:nvSpPr>
          <p:cNvPr id="7" name="TextBox 6">
            <a:extLst>
              <a:ext uri="{FF2B5EF4-FFF2-40B4-BE49-F238E27FC236}">
                <a16:creationId xmlns:a16="http://schemas.microsoft.com/office/drawing/2014/main" id="{1C4FDDD9-F389-434C-A055-5CCF2EFD8C82}"/>
              </a:ext>
            </a:extLst>
          </p:cNvPr>
          <p:cNvSpPr txBox="1"/>
          <p:nvPr/>
        </p:nvSpPr>
        <p:spPr>
          <a:xfrm>
            <a:off x="7921557"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Integration Services</a:t>
            </a:r>
          </a:p>
        </p:txBody>
      </p:sp>
      <p:sp>
        <p:nvSpPr>
          <p:cNvPr id="8" name="TextBox 7">
            <a:extLst>
              <a:ext uri="{FF2B5EF4-FFF2-40B4-BE49-F238E27FC236}">
                <a16:creationId xmlns:a16="http://schemas.microsoft.com/office/drawing/2014/main" id="{3C255C5C-1902-4FB7-9121-B27F5B9573CB}"/>
              </a:ext>
            </a:extLst>
          </p:cNvPr>
          <p:cNvSpPr txBox="1"/>
          <p:nvPr/>
        </p:nvSpPr>
        <p:spPr>
          <a:xfrm>
            <a:off x="9873574" y="4086372"/>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Agile &amp;</a:t>
            </a:r>
          </a:p>
          <a:p>
            <a:pPr algn="ctr"/>
            <a:r>
              <a:rPr lang="en-US" sz="1600" dirty="0">
                <a:latin typeface="Kanit" panose="020B0604020202020204" charset="-34"/>
                <a:cs typeface="Kanit" panose="020B0604020202020204" charset="-34"/>
              </a:rPr>
              <a:t>DevOps</a:t>
            </a:r>
          </a:p>
        </p:txBody>
      </p:sp>
      <p:grpSp>
        <p:nvGrpSpPr>
          <p:cNvPr id="44" name="Group 43">
            <a:extLst>
              <a:ext uri="{FF2B5EF4-FFF2-40B4-BE49-F238E27FC236}">
                <a16:creationId xmlns:a16="http://schemas.microsoft.com/office/drawing/2014/main" id="{273968DE-8279-4191-8B14-13F9A5D5EB6F}"/>
              </a:ext>
            </a:extLst>
          </p:cNvPr>
          <p:cNvGrpSpPr/>
          <p:nvPr/>
        </p:nvGrpSpPr>
        <p:grpSpPr>
          <a:xfrm>
            <a:off x="2701046" y="3638903"/>
            <a:ext cx="6952058" cy="2441642"/>
            <a:chOff x="2701046" y="3443591"/>
            <a:chExt cx="6952058" cy="2441642"/>
          </a:xfrm>
        </p:grpSpPr>
        <p:cxnSp>
          <p:nvCxnSpPr>
            <p:cNvPr id="10" name="Straight Connector 9">
              <a:extLst>
                <a:ext uri="{FF2B5EF4-FFF2-40B4-BE49-F238E27FC236}">
                  <a16:creationId xmlns:a16="http://schemas.microsoft.com/office/drawing/2014/main" id="{485A7DC9-C95C-4588-98C5-39591331FA62}"/>
                </a:ext>
              </a:extLst>
            </p:cNvPr>
            <p:cNvCxnSpPr>
              <a:cxnSpLocks/>
            </p:cNvCxnSpPr>
            <p:nvPr/>
          </p:nvCxnSpPr>
          <p:spPr>
            <a:xfrm>
              <a:off x="2701046"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0BBBEAD-9FFC-432A-A9DA-D1A0E4C315A1}"/>
                </a:ext>
              </a:extLst>
            </p:cNvPr>
            <p:cNvCxnSpPr>
              <a:cxnSpLocks/>
            </p:cNvCxnSpPr>
            <p:nvPr/>
          </p:nvCxnSpPr>
          <p:spPr>
            <a:xfrm>
              <a:off x="4370963"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534C0D1-D2CA-451B-8852-F403E63E0613}"/>
                </a:ext>
              </a:extLst>
            </p:cNvPr>
            <p:cNvCxnSpPr>
              <a:cxnSpLocks/>
            </p:cNvCxnSpPr>
            <p:nvPr/>
          </p:nvCxnSpPr>
          <p:spPr>
            <a:xfrm>
              <a:off x="5985763"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9C3D8D-5C18-4023-9AD0-BA8EB958BB7C}"/>
                </a:ext>
              </a:extLst>
            </p:cNvPr>
            <p:cNvCxnSpPr>
              <a:cxnSpLocks/>
            </p:cNvCxnSpPr>
            <p:nvPr/>
          </p:nvCxnSpPr>
          <p:spPr>
            <a:xfrm>
              <a:off x="7795115"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263321-8A82-4FB3-BC27-95CC438DBEC3}"/>
                </a:ext>
              </a:extLst>
            </p:cNvPr>
            <p:cNvCxnSpPr>
              <a:cxnSpLocks/>
            </p:cNvCxnSpPr>
            <p:nvPr/>
          </p:nvCxnSpPr>
          <p:spPr>
            <a:xfrm>
              <a:off x="9653104" y="3443591"/>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19CAE37E-6175-436E-9120-B624D44477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50487" y="4932192"/>
            <a:ext cx="821177" cy="821177"/>
          </a:xfrm>
          <a:prstGeom prst="rect">
            <a:avLst/>
          </a:prstGeom>
        </p:spPr>
      </p:pic>
      <p:pic>
        <p:nvPicPr>
          <p:cNvPr id="20" name="Graphic 19">
            <a:extLst>
              <a:ext uri="{FF2B5EF4-FFF2-40B4-BE49-F238E27FC236}">
                <a16:creationId xmlns:a16="http://schemas.microsoft.com/office/drawing/2014/main" id="{F7F7F2FD-319D-436F-912B-EAA8DAA348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5611" y="4866208"/>
            <a:ext cx="691778" cy="798555"/>
          </a:xfrm>
          <a:prstGeom prst="rect">
            <a:avLst/>
          </a:prstGeom>
        </p:spPr>
      </p:pic>
      <p:pic>
        <p:nvPicPr>
          <p:cNvPr id="24" name="Graphic 23">
            <a:extLst>
              <a:ext uri="{FF2B5EF4-FFF2-40B4-BE49-F238E27FC236}">
                <a16:creationId xmlns:a16="http://schemas.microsoft.com/office/drawing/2014/main" id="{B231606F-CA94-4F12-8759-24A312D718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50626" y="4833397"/>
            <a:ext cx="756843" cy="875157"/>
          </a:xfrm>
          <a:prstGeom prst="rect">
            <a:avLst/>
          </a:prstGeom>
        </p:spPr>
      </p:pic>
      <p:grpSp>
        <p:nvGrpSpPr>
          <p:cNvPr id="37" name="Group 36">
            <a:extLst>
              <a:ext uri="{FF2B5EF4-FFF2-40B4-BE49-F238E27FC236}">
                <a16:creationId xmlns:a16="http://schemas.microsoft.com/office/drawing/2014/main" id="{B451FA8B-7B11-4210-B9D5-FD5A976D21E0}"/>
              </a:ext>
            </a:extLst>
          </p:cNvPr>
          <p:cNvGrpSpPr/>
          <p:nvPr/>
        </p:nvGrpSpPr>
        <p:grpSpPr>
          <a:xfrm>
            <a:off x="2701046" y="639541"/>
            <a:ext cx="6952058" cy="1785445"/>
            <a:chOff x="2710775" y="444230"/>
            <a:chExt cx="6952058" cy="2441642"/>
          </a:xfrm>
        </p:grpSpPr>
        <p:cxnSp>
          <p:nvCxnSpPr>
            <p:cNvPr id="27" name="Straight Connector 26">
              <a:extLst>
                <a:ext uri="{FF2B5EF4-FFF2-40B4-BE49-F238E27FC236}">
                  <a16:creationId xmlns:a16="http://schemas.microsoft.com/office/drawing/2014/main" id="{F41FF651-2E07-4987-BA8C-5102AA08E127}"/>
                </a:ext>
              </a:extLst>
            </p:cNvPr>
            <p:cNvCxnSpPr>
              <a:cxnSpLocks/>
            </p:cNvCxnSpPr>
            <p:nvPr/>
          </p:nvCxnSpPr>
          <p:spPr>
            <a:xfrm>
              <a:off x="2710775"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268ED9E-B355-4F82-8398-6504DF1ADE2A}"/>
                </a:ext>
              </a:extLst>
            </p:cNvPr>
            <p:cNvCxnSpPr>
              <a:cxnSpLocks/>
            </p:cNvCxnSpPr>
            <p:nvPr/>
          </p:nvCxnSpPr>
          <p:spPr>
            <a:xfrm>
              <a:off x="4380692"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B102C6B-3888-4E84-9AAA-3EB5C17AB59B}"/>
                </a:ext>
              </a:extLst>
            </p:cNvPr>
            <p:cNvCxnSpPr>
              <a:cxnSpLocks/>
            </p:cNvCxnSpPr>
            <p:nvPr/>
          </p:nvCxnSpPr>
          <p:spPr>
            <a:xfrm>
              <a:off x="5995492"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F83D97-D348-4620-BAE2-66D6259A62F8}"/>
                </a:ext>
              </a:extLst>
            </p:cNvPr>
            <p:cNvCxnSpPr>
              <a:cxnSpLocks/>
            </p:cNvCxnSpPr>
            <p:nvPr/>
          </p:nvCxnSpPr>
          <p:spPr>
            <a:xfrm>
              <a:off x="7804844"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DA7E37B-FD6A-4379-B51D-3D52AC7AD1DE}"/>
                </a:ext>
              </a:extLst>
            </p:cNvPr>
            <p:cNvCxnSpPr>
              <a:cxnSpLocks/>
            </p:cNvCxnSpPr>
            <p:nvPr/>
          </p:nvCxnSpPr>
          <p:spPr>
            <a:xfrm>
              <a:off x="9662833" y="444230"/>
              <a:ext cx="0" cy="24416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A9B154C6-6B8C-44D6-9B9E-E979FFA3B70A}"/>
              </a:ext>
            </a:extLst>
          </p:cNvPr>
          <p:cNvSpPr txBox="1"/>
          <p:nvPr/>
        </p:nvSpPr>
        <p:spPr>
          <a:xfrm>
            <a:off x="901432"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Requirements</a:t>
            </a:r>
          </a:p>
          <a:p>
            <a:pPr algn="ctr"/>
            <a:r>
              <a:rPr lang="en-US" sz="1600" dirty="0">
                <a:latin typeface="Kanit" panose="020B0604020202020204" charset="-34"/>
                <a:cs typeface="Kanit" panose="020B0604020202020204" charset="-34"/>
              </a:rPr>
              <a:t>Management</a:t>
            </a:r>
          </a:p>
        </p:txBody>
      </p:sp>
      <p:sp>
        <p:nvSpPr>
          <p:cNvPr id="39" name="TextBox 38">
            <a:extLst>
              <a:ext uri="{FF2B5EF4-FFF2-40B4-BE49-F238E27FC236}">
                <a16:creationId xmlns:a16="http://schemas.microsoft.com/office/drawing/2014/main" id="{DD872201-9047-442B-ACE0-F90FCFC63C79}"/>
              </a:ext>
            </a:extLst>
          </p:cNvPr>
          <p:cNvSpPr txBox="1"/>
          <p:nvPr/>
        </p:nvSpPr>
        <p:spPr>
          <a:xfrm>
            <a:off x="2697806"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Quality</a:t>
            </a:r>
          </a:p>
          <a:p>
            <a:pPr algn="ctr"/>
            <a:r>
              <a:rPr lang="en-US" sz="1600" dirty="0">
                <a:latin typeface="Kanit" panose="020B0604020202020204" charset="-34"/>
                <a:cs typeface="Kanit" panose="020B0604020202020204" charset="-34"/>
              </a:rPr>
              <a:t>Assurance</a:t>
            </a:r>
          </a:p>
        </p:txBody>
      </p:sp>
      <p:sp>
        <p:nvSpPr>
          <p:cNvPr id="40" name="TextBox 39">
            <a:extLst>
              <a:ext uri="{FF2B5EF4-FFF2-40B4-BE49-F238E27FC236}">
                <a16:creationId xmlns:a16="http://schemas.microsoft.com/office/drawing/2014/main" id="{C6F2D65C-22BD-47A4-9226-F9D315087085}"/>
              </a:ext>
            </a:extLst>
          </p:cNvPr>
          <p:cNvSpPr txBox="1"/>
          <p:nvPr/>
        </p:nvSpPr>
        <p:spPr>
          <a:xfrm>
            <a:off x="4361236"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Risk Management</a:t>
            </a:r>
          </a:p>
        </p:txBody>
      </p:sp>
      <p:sp>
        <p:nvSpPr>
          <p:cNvPr id="41" name="TextBox 40">
            <a:extLst>
              <a:ext uri="{FF2B5EF4-FFF2-40B4-BE49-F238E27FC236}">
                <a16:creationId xmlns:a16="http://schemas.microsoft.com/office/drawing/2014/main" id="{AA0DEDB8-769A-43EE-A98A-88576374E60C}"/>
              </a:ext>
            </a:extLst>
          </p:cNvPr>
          <p:cNvSpPr txBox="1"/>
          <p:nvPr/>
        </p:nvSpPr>
        <p:spPr>
          <a:xfrm>
            <a:off x="6024666"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Software</a:t>
            </a:r>
          </a:p>
          <a:p>
            <a:pPr algn="ctr"/>
            <a:r>
              <a:rPr lang="en-US" sz="1600" dirty="0">
                <a:latin typeface="Kanit" panose="020B0604020202020204" charset="-34"/>
                <a:cs typeface="Kanit" panose="020B0604020202020204" charset="-34"/>
              </a:rPr>
              <a:t>Development</a:t>
            </a:r>
          </a:p>
        </p:txBody>
      </p:sp>
      <p:sp>
        <p:nvSpPr>
          <p:cNvPr id="42" name="TextBox 41">
            <a:extLst>
              <a:ext uri="{FF2B5EF4-FFF2-40B4-BE49-F238E27FC236}">
                <a16:creationId xmlns:a16="http://schemas.microsoft.com/office/drawing/2014/main" id="{DD4A4F9D-B596-4FFA-9028-B382DE07A033}"/>
              </a:ext>
            </a:extLst>
          </p:cNvPr>
          <p:cNvSpPr txBox="1"/>
          <p:nvPr/>
        </p:nvSpPr>
        <p:spPr>
          <a:xfrm>
            <a:off x="7918317"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Project Management</a:t>
            </a:r>
          </a:p>
        </p:txBody>
      </p:sp>
      <p:sp>
        <p:nvSpPr>
          <p:cNvPr id="43" name="TextBox 42">
            <a:extLst>
              <a:ext uri="{FF2B5EF4-FFF2-40B4-BE49-F238E27FC236}">
                <a16:creationId xmlns:a16="http://schemas.microsoft.com/office/drawing/2014/main" id="{5FDED58D-10BB-4942-8AF8-9FC38FBF998D}"/>
              </a:ext>
            </a:extLst>
          </p:cNvPr>
          <p:cNvSpPr txBox="1"/>
          <p:nvPr/>
        </p:nvSpPr>
        <p:spPr>
          <a:xfrm>
            <a:off x="9870334" y="581164"/>
            <a:ext cx="1663430" cy="584775"/>
          </a:xfrm>
          <a:prstGeom prst="rect">
            <a:avLst/>
          </a:prstGeom>
          <a:noFill/>
        </p:spPr>
        <p:txBody>
          <a:bodyPr wrap="square" rtlCol="0">
            <a:spAutoFit/>
          </a:bodyPr>
          <a:lstStyle/>
          <a:p>
            <a:pPr algn="ctr"/>
            <a:r>
              <a:rPr lang="en-US" sz="1600" dirty="0">
                <a:latin typeface="Kanit" panose="020B0604020202020204" charset="-34"/>
                <a:cs typeface="Kanit" panose="020B0604020202020204" charset="-34"/>
              </a:rPr>
              <a:t>Test</a:t>
            </a:r>
          </a:p>
          <a:p>
            <a:pPr algn="ctr"/>
            <a:r>
              <a:rPr lang="en-US" sz="1600" dirty="0">
                <a:latin typeface="Kanit" panose="020B0604020202020204" charset="-34"/>
                <a:cs typeface="Kanit" panose="020B0604020202020204" charset="-34"/>
              </a:rPr>
              <a:t>Automation</a:t>
            </a:r>
          </a:p>
        </p:txBody>
      </p:sp>
      <p:pic>
        <p:nvPicPr>
          <p:cNvPr id="46" name="Picture 45">
            <a:extLst>
              <a:ext uri="{FF2B5EF4-FFF2-40B4-BE49-F238E27FC236}">
                <a16:creationId xmlns:a16="http://schemas.microsoft.com/office/drawing/2014/main" id="{F2B43BB7-41D9-4B86-B6B1-097FD7C2CEB8}"/>
              </a:ext>
            </a:extLst>
          </p:cNvPr>
          <p:cNvPicPr>
            <a:picLocks noChangeAspect="1"/>
          </p:cNvPicPr>
          <p:nvPr/>
        </p:nvPicPr>
        <p:blipFill>
          <a:blip r:embed="rId8"/>
          <a:stretch>
            <a:fillRect/>
          </a:stretch>
        </p:blipFill>
        <p:spPr>
          <a:xfrm>
            <a:off x="958621" y="2676199"/>
            <a:ext cx="636715" cy="636715"/>
          </a:xfrm>
          <a:prstGeom prst="rect">
            <a:avLst/>
          </a:prstGeom>
        </p:spPr>
      </p:pic>
      <p:pic>
        <p:nvPicPr>
          <p:cNvPr id="47" name="Graphic 46">
            <a:extLst>
              <a:ext uri="{FF2B5EF4-FFF2-40B4-BE49-F238E27FC236}">
                <a16:creationId xmlns:a16="http://schemas.microsoft.com/office/drawing/2014/main" id="{79AEC74E-2B51-4056-BC7E-EF3FA77BEB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0912" y="1481778"/>
            <a:ext cx="821177" cy="821177"/>
          </a:xfrm>
          <a:prstGeom prst="rect">
            <a:avLst/>
          </a:prstGeom>
        </p:spPr>
      </p:pic>
      <p:pic>
        <p:nvPicPr>
          <p:cNvPr id="48" name="Graphic 47">
            <a:extLst>
              <a:ext uri="{FF2B5EF4-FFF2-40B4-BE49-F238E27FC236}">
                <a16:creationId xmlns:a16="http://schemas.microsoft.com/office/drawing/2014/main" id="{36EB2374-E182-49F3-B523-15A4D764D9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39195" y="1404789"/>
            <a:ext cx="764432" cy="881220"/>
          </a:xfrm>
          <a:prstGeom prst="rect">
            <a:avLst/>
          </a:prstGeom>
        </p:spPr>
      </p:pic>
      <p:pic>
        <p:nvPicPr>
          <p:cNvPr id="49" name="Graphic 48">
            <a:extLst>
              <a:ext uri="{FF2B5EF4-FFF2-40B4-BE49-F238E27FC236}">
                <a16:creationId xmlns:a16="http://schemas.microsoft.com/office/drawing/2014/main" id="{ED478D15-36B2-42EB-95CA-7EA15C11A1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68623" y="1429086"/>
            <a:ext cx="691778" cy="798555"/>
          </a:xfrm>
          <a:prstGeom prst="rect">
            <a:avLst/>
          </a:prstGeom>
        </p:spPr>
      </p:pic>
      <p:pic>
        <p:nvPicPr>
          <p:cNvPr id="50" name="Graphic 49">
            <a:extLst>
              <a:ext uri="{FF2B5EF4-FFF2-40B4-BE49-F238E27FC236}">
                <a16:creationId xmlns:a16="http://schemas.microsoft.com/office/drawing/2014/main" id="{44772FBA-04AC-44BC-BBC7-ABA4E103FC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14821" y="1399904"/>
            <a:ext cx="756843" cy="875157"/>
          </a:xfrm>
          <a:prstGeom prst="rect">
            <a:avLst/>
          </a:prstGeom>
        </p:spPr>
      </p:pic>
      <p:pic>
        <p:nvPicPr>
          <p:cNvPr id="51" name="Graphic 50">
            <a:extLst>
              <a:ext uri="{FF2B5EF4-FFF2-40B4-BE49-F238E27FC236}">
                <a16:creationId xmlns:a16="http://schemas.microsoft.com/office/drawing/2014/main" id="{3B66668E-6242-4133-8199-A59FD05A1D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91062" y="1390176"/>
            <a:ext cx="756843" cy="875157"/>
          </a:xfrm>
          <a:prstGeom prst="rect">
            <a:avLst/>
          </a:prstGeom>
        </p:spPr>
      </p:pic>
      <p:pic>
        <p:nvPicPr>
          <p:cNvPr id="52" name="Graphic 51">
            <a:extLst>
              <a:ext uri="{FF2B5EF4-FFF2-40B4-BE49-F238E27FC236}">
                <a16:creationId xmlns:a16="http://schemas.microsoft.com/office/drawing/2014/main" id="{57046F1A-DC3D-4782-9B5A-48EBECAFDD8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61372" y="1351099"/>
            <a:ext cx="809159" cy="934910"/>
          </a:xfrm>
          <a:prstGeom prst="rect">
            <a:avLst/>
          </a:prstGeom>
        </p:spPr>
      </p:pic>
      <p:pic>
        <p:nvPicPr>
          <p:cNvPr id="55" name="Graphic 54">
            <a:extLst>
              <a:ext uri="{FF2B5EF4-FFF2-40B4-BE49-F238E27FC236}">
                <a16:creationId xmlns:a16="http://schemas.microsoft.com/office/drawing/2014/main" id="{A55A43DC-BDAE-4BD1-8F4D-237140372D6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81468" y="4936714"/>
            <a:ext cx="817817" cy="817817"/>
          </a:xfrm>
          <a:prstGeom prst="rect">
            <a:avLst/>
          </a:prstGeom>
        </p:spPr>
      </p:pic>
      <p:pic>
        <p:nvPicPr>
          <p:cNvPr id="57" name="Graphic 56">
            <a:extLst>
              <a:ext uri="{FF2B5EF4-FFF2-40B4-BE49-F238E27FC236}">
                <a16:creationId xmlns:a16="http://schemas.microsoft.com/office/drawing/2014/main" id="{5BF008EB-42A2-42AF-B659-0C572573552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352375" y="4958121"/>
            <a:ext cx="759497" cy="687983"/>
          </a:xfrm>
          <a:prstGeom prst="rect">
            <a:avLst/>
          </a:prstGeom>
        </p:spPr>
      </p:pic>
      <p:pic>
        <p:nvPicPr>
          <p:cNvPr id="59" name="Graphic 58">
            <a:extLst>
              <a:ext uri="{FF2B5EF4-FFF2-40B4-BE49-F238E27FC236}">
                <a16:creationId xmlns:a16="http://schemas.microsoft.com/office/drawing/2014/main" id="{59B59538-2345-4071-A624-00EEDE2F630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144569" y="4903559"/>
            <a:ext cx="729574" cy="729574"/>
          </a:xfrm>
          <a:prstGeom prst="rect">
            <a:avLst/>
          </a:prstGeom>
        </p:spPr>
      </p:pic>
    </p:spTree>
    <p:extLst>
      <p:ext uri="{BB962C8B-B14F-4D97-AF65-F5344CB8AC3E}">
        <p14:creationId xmlns:p14="http://schemas.microsoft.com/office/powerpoint/2010/main" val="1513576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7">
            <a:extLst>
              <a:ext uri="{FF2B5EF4-FFF2-40B4-BE49-F238E27FC236}">
                <a16:creationId xmlns:a16="http://schemas.microsoft.com/office/drawing/2014/main" id="{A64BD954-5848-46B0-BD6E-D6B3D5304606}"/>
              </a:ext>
            </a:extLst>
          </p:cNvPr>
          <p:cNvSpPr>
            <a:spLocks noGrp="1" noChangeArrowheads="1"/>
          </p:cNvSpPr>
          <p:nvPr>
            <p:ph type="title"/>
          </p:nvPr>
        </p:nvSpPr>
        <p:spPr/>
        <p:txBody>
          <a:bodyPr/>
          <a:lstStyle/>
          <a:p>
            <a:pPr eaLnBrk="1" hangingPunct="1"/>
            <a:r>
              <a:rPr lang="en-US" altLang="en-US" dirty="0"/>
              <a:t>Representative Customers</a:t>
            </a:r>
          </a:p>
        </p:txBody>
      </p:sp>
      <p:sp>
        <p:nvSpPr>
          <p:cNvPr id="24582" name="Rectangle 8">
            <a:extLst>
              <a:ext uri="{FF2B5EF4-FFF2-40B4-BE49-F238E27FC236}">
                <a16:creationId xmlns:a16="http://schemas.microsoft.com/office/drawing/2014/main" id="{9F2EB3BA-F3C5-4B07-A1AE-27DAF3FBD62F}"/>
              </a:ext>
            </a:extLst>
          </p:cNvPr>
          <p:cNvSpPr>
            <a:spLocks noGrp="1" noChangeArrowheads="1"/>
          </p:cNvSpPr>
          <p:nvPr>
            <p:ph idx="1"/>
          </p:nvPr>
        </p:nvSpPr>
        <p:spPr>
          <a:xfrm>
            <a:off x="838200" y="1482571"/>
            <a:ext cx="10515600" cy="357098"/>
          </a:xfrm>
        </p:spPr>
        <p:txBody>
          <a:bodyPr>
            <a:normAutofit lnSpcReduction="10000"/>
          </a:bodyPr>
          <a:lstStyle/>
          <a:p>
            <a:pPr eaLnBrk="1" hangingPunct="1"/>
            <a:r>
              <a:rPr lang="en-US" altLang="en-US" sz="2000" dirty="0"/>
              <a:t>We have ~ 80,000 users in 5,000+ companies worldwide:</a:t>
            </a:r>
          </a:p>
        </p:txBody>
      </p:sp>
      <p:sp>
        <p:nvSpPr>
          <p:cNvPr id="24616" name="Line 3">
            <a:extLst>
              <a:ext uri="{FF2B5EF4-FFF2-40B4-BE49-F238E27FC236}">
                <a16:creationId xmlns:a16="http://schemas.microsoft.com/office/drawing/2014/main" id="{BBCC6C8C-7E94-4963-83D9-57F2A36B5D94}"/>
              </a:ext>
            </a:extLst>
          </p:cNvPr>
          <p:cNvSpPr>
            <a:spLocks noChangeShapeType="1"/>
          </p:cNvSpPr>
          <p:nvPr/>
        </p:nvSpPr>
        <p:spPr bwMode="auto">
          <a:xfrm>
            <a:off x="1012054" y="4246320"/>
            <a:ext cx="10341746"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
            <a:extLst>
              <a:ext uri="{FF2B5EF4-FFF2-40B4-BE49-F238E27FC236}">
                <a16:creationId xmlns:a16="http://schemas.microsoft.com/office/drawing/2014/main" id="{B057A248-6E63-4852-86D7-E3434C8890DC}"/>
              </a:ext>
            </a:extLst>
          </p:cNvPr>
          <p:cNvSpPr>
            <a:spLocks noChangeShapeType="1"/>
          </p:cNvSpPr>
          <p:nvPr/>
        </p:nvSpPr>
        <p:spPr bwMode="auto">
          <a:xfrm>
            <a:off x="1038686" y="5297245"/>
            <a:ext cx="10315114"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5">
            <a:extLst>
              <a:ext uri="{FF2B5EF4-FFF2-40B4-BE49-F238E27FC236}">
                <a16:creationId xmlns:a16="http://schemas.microsoft.com/office/drawing/2014/main" id="{DC135AF7-FA72-4B9C-9962-277980676F83}"/>
              </a:ext>
            </a:extLst>
          </p:cNvPr>
          <p:cNvSpPr>
            <a:spLocks noChangeShapeType="1"/>
          </p:cNvSpPr>
          <p:nvPr/>
        </p:nvSpPr>
        <p:spPr bwMode="auto">
          <a:xfrm>
            <a:off x="966668" y="3195395"/>
            <a:ext cx="10387132"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4" name="Text Box 11">
            <a:extLst>
              <a:ext uri="{FF2B5EF4-FFF2-40B4-BE49-F238E27FC236}">
                <a16:creationId xmlns:a16="http://schemas.microsoft.com/office/drawing/2014/main" id="{11E76993-FF47-4C4E-84D6-6CAD5B87226D}"/>
              </a:ext>
            </a:extLst>
          </p:cNvPr>
          <p:cNvSpPr txBox="1">
            <a:spLocks noChangeArrowheads="1"/>
          </p:cNvSpPr>
          <p:nvPr/>
        </p:nvSpPr>
        <p:spPr bwMode="auto">
          <a:xfrm>
            <a:off x="977566"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Energy &amp; Industrial</a:t>
            </a:r>
          </a:p>
        </p:txBody>
      </p:sp>
      <p:sp>
        <p:nvSpPr>
          <p:cNvPr id="24585" name="Text Box 12">
            <a:extLst>
              <a:ext uri="{FF2B5EF4-FFF2-40B4-BE49-F238E27FC236}">
                <a16:creationId xmlns:a16="http://schemas.microsoft.com/office/drawing/2014/main" id="{01FED695-9B3E-4435-B619-F93A758F4115}"/>
              </a:ext>
            </a:extLst>
          </p:cNvPr>
          <p:cNvSpPr txBox="1">
            <a:spLocks noChangeArrowheads="1"/>
          </p:cNvSpPr>
          <p:nvPr/>
        </p:nvSpPr>
        <p:spPr bwMode="auto">
          <a:xfrm>
            <a:off x="977566"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Government &amp; Defense</a:t>
            </a:r>
          </a:p>
        </p:txBody>
      </p:sp>
      <p:sp>
        <p:nvSpPr>
          <p:cNvPr id="24586" name="Text Box 13">
            <a:extLst>
              <a:ext uri="{FF2B5EF4-FFF2-40B4-BE49-F238E27FC236}">
                <a16:creationId xmlns:a16="http://schemas.microsoft.com/office/drawing/2014/main" id="{5064DCF7-A252-4218-AC9E-FB3DBAF4C065}"/>
              </a:ext>
            </a:extLst>
          </p:cNvPr>
          <p:cNvSpPr txBox="1">
            <a:spLocks noChangeArrowheads="1"/>
          </p:cNvSpPr>
          <p:nvPr/>
        </p:nvSpPr>
        <p:spPr bwMode="auto">
          <a:xfrm>
            <a:off x="977566"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dirty="0">
                <a:solidFill>
                  <a:srgbClr val="586E75"/>
                </a:solidFill>
                <a:latin typeface="+mj-lt"/>
              </a:rPr>
              <a:t>Retail &amp; Consumer Goods</a:t>
            </a:r>
          </a:p>
        </p:txBody>
      </p:sp>
      <p:sp>
        <p:nvSpPr>
          <p:cNvPr id="24587" name="Text Box 14">
            <a:extLst>
              <a:ext uri="{FF2B5EF4-FFF2-40B4-BE49-F238E27FC236}">
                <a16:creationId xmlns:a16="http://schemas.microsoft.com/office/drawing/2014/main" id="{CCE08E57-308E-4165-982F-788ECC0622EF}"/>
              </a:ext>
            </a:extLst>
          </p:cNvPr>
          <p:cNvSpPr txBox="1">
            <a:spLocks noChangeArrowheads="1"/>
          </p:cNvSpPr>
          <p:nvPr/>
        </p:nvSpPr>
        <p:spPr bwMode="auto">
          <a:xfrm>
            <a:off x="977566"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Healthcare &amp; Bio-Technology</a:t>
            </a:r>
          </a:p>
        </p:txBody>
      </p:sp>
      <p:sp>
        <p:nvSpPr>
          <p:cNvPr id="24588" name="Text Box 15">
            <a:extLst>
              <a:ext uri="{FF2B5EF4-FFF2-40B4-BE49-F238E27FC236}">
                <a16:creationId xmlns:a16="http://schemas.microsoft.com/office/drawing/2014/main" id="{D9FF2599-1951-4D79-B284-6F3C7A717038}"/>
              </a:ext>
            </a:extLst>
          </p:cNvPr>
          <p:cNvSpPr txBox="1">
            <a:spLocks noChangeArrowheads="1"/>
          </p:cNvSpPr>
          <p:nvPr/>
        </p:nvSpPr>
        <p:spPr bwMode="auto">
          <a:xfrm>
            <a:off x="5486400" y="213653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Financial &amp; Business Services </a:t>
            </a:r>
          </a:p>
        </p:txBody>
      </p:sp>
      <p:sp>
        <p:nvSpPr>
          <p:cNvPr id="24589" name="Text Box 16">
            <a:extLst>
              <a:ext uri="{FF2B5EF4-FFF2-40B4-BE49-F238E27FC236}">
                <a16:creationId xmlns:a16="http://schemas.microsoft.com/office/drawing/2014/main" id="{01D8D5AE-25DD-44BC-A731-1454549AFF24}"/>
              </a:ext>
            </a:extLst>
          </p:cNvPr>
          <p:cNvSpPr txBox="1">
            <a:spLocks noChangeArrowheads="1"/>
          </p:cNvSpPr>
          <p:nvPr/>
        </p:nvSpPr>
        <p:spPr bwMode="auto">
          <a:xfrm>
            <a:off x="5486400" y="3212857"/>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Information Technology</a:t>
            </a:r>
          </a:p>
        </p:txBody>
      </p:sp>
      <p:sp>
        <p:nvSpPr>
          <p:cNvPr id="24590" name="Text Box 17">
            <a:extLst>
              <a:ext uri="{FF2B5EF4-FFF2-40B4-BE49-F238E27FC236}">
                <a16:creationId xmlns:a16="http://schemas.microsoft.com/office/drawing/2014/main" id="{E56CACC1-3CD2-43AF-A7FF-26631229B1E7}"/>
              </a:ext>
            </a:extLst>
          </p:cNvPr>
          <p:cNvSpPr txBox="1">
            <a:spLocks noChangeArrowheads="1"/>
          </p:cNvSpPr>
          <p:nvPr/>
        </p:nvSpPr>
        <p:spPr bwMode="auto">
          <a:xfrm>
            <a:off x="5486400" y="5367096"/>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Transportation &amp; Hospitality</a:t>
            </a:r>
          </a:p>
        </p:txBody>
      </p:sp>
      <p:sp>
        <p:nvSpPr>
          <p:cNvPr id="24591" name="Text Box 18">
            <a:extLst>
              <a:ext uri="{FF2B5EF4-FFF2-40B4-BE49-F238E27FC236}">
                <a16:creationId xmlns:a16="http://schemas.microsoft.com/office/drawing/2014/main" id="{083299BE-8EAE-413B-BE9F-67309BA19B92}"/>
              </a:ext>
            </a:extLst>
          </p:cNvPr>
          <p:cNvSpPr txBox="1">
            <a:spLocks noChangeArrowheads="1"/>
          </p:cNvSpPr>
          <p:nvPr/>
        </p:nvSpPr>
        <p:spPr bwMode="auto">
          <a:xfrm>
            <a:off x="5486400" y="4289182"/>
            <a:ext cx="2667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400" b="1">
                <a:solidFill>
                  <a:srgbClr val="586E75"/>
                </a:solidFill>
                <a:latin typeface="+mj-lt"/>
              </a:rPr>
              <a:t>Telecommunications</a:t>
            </a:r>
          </a:p>
        </p:txBody>
      </p:sp>
      <p:pic>
        <p:nvPicPr>
          <p:cNvPr id="24594" name="Picture 33" descr="Alcatel-Lucent">
            <a:hlinkClick r:id="rId2"/>
            <a:extLst>
              <a:ext uri="{FF2B5EF4-FFF2-40B4-BE49-F238E27FC236}">
                <a16:creationId xmlns:a16="http://schemas.microsoft.com/office/drawing/2014/main" id="{1AE3D3BD-D748-4615-A238-32C49ED83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54" y="2517533"/>
            <a:ext cx="17621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6" descr="Rocky Brands">
            <a:hlinkClick r:id="rId4"/>
            <a:extLst>
              <a:ext uri="{FF2B5EF4-FFF2-40B4-BE49-F238E27FC236}">
                <a16:creationId xmlns:a16="http://schemas.microsoft.com/office/drawing/2014/main" id="{59D6EB7A-33C8-413E-90DF-670107783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180" y="5750477"/>
            <a:ext cx="615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8" descr="Deutsch Bank">
            <a:hlinkClick r:id="rId6"/>
            <a:extLst>
              <a:ext uri="{FF2B5EF4-FFF2-40B4-BE49-F238E27FC236}">
                <a16:creationId xmlns:a16="http://schemas.microsoft.com/office/drawing/2014/main" id="{8C78F9CA-A1A4-497F-99FF-BF0F3A664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1501" y="2517533"/>
            <a:ext cx="19050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9" descr="Swiss Life Group">
            <a:hlinkClick r:id="rId8"/>
            <a:extLst>
              <a:ext uri="{FF2B5EF4-FFF2-40B4-BE49-F238E27FC236}">
                <a16:creationId xmlns:a16="http://schemas.microsoft.com/office/drawing/2014/main" id="{75E38330-814A-4699-8B1A-0C43C72E77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92702" y="2441332"/>
            <a:ext cx="790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1">
            <a:extLst>
              <a:ext uri="{FF2B5EF4-FFF2-40B4-BE49-F238E27FC236}">
                <a16:creationId xmlns:a16="http://schemas.microsoft.com/office/drawing/2014/main" id="{08C5B682-9715-412D-88EE-CE634B6FF32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799817" y="2541346"/>
            <a:ext cx="12493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43">
            <a:extLst>
              <a:ext uri="{FF2B5EF4-FFF2-40B4-BE49-F238E27FC236}">
                <a16:creationId xmlns:a16="http://schemas.microsoft.com/office/drawing/2014/main" id="{1D8A9893-A9C5-49A7-B090-6F2C0230F5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430" y="1987308"/>
            <a:ext cx="9810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44">
            <a:extLst>
              <a:ext uri="{FF2B5EF4-FFF2-40B4-BE49-F238E27FC236}">
                <a16:creationId xmlns:a16="http://schemas.microsoft.com/office/drawing/2014/main" id="{1373D622-C621-4CDF-BE38-070EE51BED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49900" y="2472397"/>
            <a:ext cx="1668222" cy="55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2" name="Picture 45">
            <a:extLst>
              <a:ext uri="{FF2B5EF4-FFF2-40B4-BE49-F238E27FC236}">
                <a16:creationId xmlns:a16="http://schemas.microsoft.com/office/drawing/2014/main" id="{86F8C112-A546-43F3-B4BF-BCF5E6B2B6C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8718" y="3289057"/>
            <a:ext cx="16192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46">
            <a:extLst>
              <a:ext uri="{FF2B5EF4-FFF2-40B4-BE49-F238E27FC236}">
                <a16:creationId xmlns:a16="http://schemas.microsoft.com/office/drawing/2014/main" id="{DD851A41-2069-48AA-8CCC-F2D28F89FB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01894" y="3870083"/>
            <a:ext cx="15414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47">
            <a:extLst>
              <a:ext uri="{FF2B5EF4-FFF2-40B4-BE49-F238E27FC236}">
                <a16:creationId xmlns:a16="http://schemas.microsoft.com/office/drawing/2014/main" id="{9B7B5AC6-82F2-43CD-85B4-EEB89D750D7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368" y="3654182"/>
            <a:ext cx="1619250" cy="10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2" descr="Active Network LLC">
            <a:extLst>
              <a:ext uri="{FF2B5EF4-FFF2-40B4-BE49-F238E27FC236}">
                <a16:creationId xmlns:a16="http://schemas.microsoft.com/office/drawing/2014/main" id="{B99F2179-A585-4793-AADF-AF81D195F43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99101" y="5716224"/>
            <a:ext cx="15287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49">
            <a:extLst>
              <a:ext uri="{FF2B5EF4-FFF2-40B4-BE49-F238E27FC236}">
                <a16:creationId xmlns:a16="http://schemas.microsoft.com/office/drawing/2014/main" id="{266B2849-353F-4FE8-9E97-6E846B821E1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6" y="5659075"/>
            <a:ext cx="6699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50">
            <a:extLst>
              <a:ext uri="{FF2B5EF4-FFF2-40B4-BE49-F238E27FC236}">
                <a16:creationId xmlns:a16="http://schemas.microsoft.com/office/drawing/2014/main" id="{6F18241D-1D71-4F0E-966A-579D83938D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3400" y="5730511"/>
            <a:ext cx="1887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51">
            <a:extLst>
              <a:ext uri="{FF2B5EF4-FFF2-40B4-BE49-F238E27FC236}">
                <a16:creationId xmlns:a16="http://schemas.microsoft.com/office/drawing/2014/main" id="{8354C5C8-E58B-40D2-BF93-4CE97625908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251316" y="4558227"/>
            <a:ext cx="15446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52">
            <a:extLst>
              <a:ext uri="{FF2B5EF4-FFF2-40B4-BE49-F238E27FC236}">
                <a16:creationId xmlns:a16="http://schemas.microsoft.com/office/drawing/2014/main" id="{4B21088C-85CD-4495-9532-BCED2B170B95}"/>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9113" y="4671586"/>
            <a:ext cx="14271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1" name="Picture 54">
            <a:extLst>
              <a:ext uri="{FF2B5EF4-FFF2-40B4-BE49-F238E27FC236}">
                <a16:creationId xmlns:a16="http://schemas.microsoft.com/office/drawing/2014/main" id="{0BF58D5F-B810-4A1C-8636-E10312BC7AA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02894" y="4633670"/>
            <a:ext cx="908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2" name="Picture 55">
            <a:extLst>
              <a:ext uri="{FF2B5EF4-FFF2-40B4-BE49-F238E27FC236}">
                <a16:creationId xmlns:a16="http://schemas.microsoft.com/office/drawing/2014/main" id="{AFB72B2A-E28C-4899-A0A3-6CB517B0AF2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051860" y="5834468"/>
            <a:ext cx="14827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3" name="Picture 56">
            <a:extLst>
              <a:ext uri="{FF2B5EF4-FFF2-40B4-BE49-F238E27FC236}">
                <a16:creationId xmlns:a16="http://schemas.microsoft.com/office/drawing/2014/main" id="{EADC4F08-2CC6-435A-AD21-D42B4404697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899388" y="3380244"/>
            <a:ext cx="1409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4" name="Picture 57">
            <a:extLst>
              <a:ext uri="{FF2B5EF4-FFF2-40B4-BE49-F238E27FC236}">
                <a16:creationId xmlns:a16="http://schemas.microsoft.com/office/drawing/2014/main" id="{3BE5B2A9-0684-4532-A740-569E581DC8F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71131" y="3279343"/>
            <a:ext cx="14287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5" name="Picture 58">
            <a:extLst>
              <a:ext uri="{FF2B5EF4-FFF2-40B4-BE49-F238E27FC236}">
                <a16:creationId xmlns:a16="http://schemas.microsoft.com/office/drawing/2014/main" id="{6B1DCE60-3DBF-4AA9-81CB-ABD553C6B78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902433" y="3736732"/>
            <a:ext cx="1709738"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Line 6">
            <a:extLst>
              <a:ext uri="{FF2B5EF4-FFF2-40B4-BE49-F238E27FC236}">
                <a16:creationId xmlns:a16="http://schemas.microsoft.com/office/drawing/2014/main" id="{2F35BC21-423A-4B88-8A80-F05EE3A365AB}"/>
              </a:ext>
            </a:extLst>
          </p:cNvPr>
          <p:cNvSpPr>
            <a:spLocks noChangeShapeType="1"/>
          </p:cNvSpPr>
          <p:nvPr/>
        </p:nvSpPr>
        <p:spPr bwMode="auto">
          <a:xfrm flipH="1">
            <a:off x="5378733" y="1987307"/>
            <a:ext cx="0" cy="449339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 name="Picture 2">
            <a:extLst>
              <a:ext uri="{FF2B5EF4-FFF2-40B4-BE49-F238E27FC236}">
                <a16:creationId xmlns:a16="http://schemas.microsoft.com/office/drawing/2014/main" id="{CC10DE99-E35B-4C92-8BB1-F3324B2A7C1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256555" y="2301631"/>
            <a:ext cx="1043942" cy="652464"/>
          </a:xfrm>
          <a:prstGeom prst="rect">
            <a:avLst/>
          </a:prstGeom>
        </p:spPr>
      </p:pic>
      <p:pic>
        <p:nvPicPr>
          <p:cNvPr id="5" name="Picture 4">
            <a:extLst>
              <a:ext uri="{FF2B5EF4-FFF2-40B4-BE49-F238E27FC236}">
                <a16:creationId xmlns:a16="http://schemas.microsoft.com/office/drawing/2014/main" id="{9E34792C-7C4F-4F7F-A598-E2112F094D9C}"/>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052455" y="2384426"/>
            <a:ext cx="511006" cy="631581"/>
          </a:xfrm>
          <a:prstGeom prst="rect">
            <a:avLst/>
          </a:prstGeom>
        </p:spPr>
      </p:pic>
      <p:pic>
        <p:nvPicPr>
          <p:cNvPr id="7" name="Picture 6">
            <a:extLst>
              <a:ext uri="{FF2B5EF4-FFF2-40B4-BE49-F238E27FC236}">
                <a16:creationId xmlns:a16="http://schemas.microsoft.com/office/drawing/2014/main" id="{B5F342B0-CE3F-400D-8E91-E5687B008C4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38686" y="3552887"/>
            <a:ext cx="1666875" cy="552450"/>
          </a:xfrm>
          <a:prstGeom prst="rect">
            <a:avLst/>
          </a:prstGeom>
        </p:spPr>
      </p:pic>
      <p:pic>
        <p:nvPicPr>
          <p:cNvPr id="11" name="Picture 10">
            <a:extLst>
              <a:ext uri="{FF2B5EF4-FFF2-40B4-BE49-F238E27FC236}">
                <a16:creationId xmlns:a16="http://schemas.microsoft.com/office/drawing/2014/main" id="{3E46DDA4-F76E-41F6-BD19-2F21FDE418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77273" y="3534326"/>
            <a:ext cx="952500" cy="676275"/>
          </a:xfrm>
          <a:prstGeom prst="rect">
            <a:avLst/>
          </a:prstGeom>
        </p:spPr>
      </p:pic>
      <p:pic>
        <p:nvPicPr>
          <p:cNvPr id="13" name="Picture 12">
            <a:extLst>
              <a:ext uri="{FF2B5EF4-FFF2-40B4-BE49-F238E27FC236}">
                <a16:creationId xmlns:a16="http://schemas.microsoft.com/office/drawing/2014/main" id="{3F7665E4-4E17-4AEE-B2CF-8FBBDEBD92AA}"/>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622342" y="3598620"/>
            <a:ext cx="1161224" cy="504880"/>
          </a:xfrm>
          <a:prstGeom prst="rect">
            <a:avLst/>
          </a:prstGeom>
        </p:spPr>
      </p:pic>
      <p:pic>
        <p:nvPicPr>
          <p:cNvPr id="15" name="Picture 14">
            <a:extLst>
              <a:ext uri="{FF2B5EF4-FFF2-40B4-BE49-F238E27FC236}">
                <a16:creationId xmlns:a16="http://schemas.microsoft.com/office/drawing/2014/main" id="{6AC98598-E8CD-4629-96DF-62C05857BBBD}"/>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021279" y="4563820"/>
            <a:ext cx="1388354" cy="460228"/>
          </a:xfrm>
          <a:prstGeom prst="rect">
            <a:avLst/>
          </a:prstGeom>
        </p:spPr>
      </p:pic>
      <p:pic>
        <p:nvPicPr>
          <p:cNvPr id="24583" name="Picture 9" descr="Emergency Response Management Services">
            <a:hlinkClick r:id="rId32"/>
            <a:extLst>
              <a:ext uri="{FF2B5EF4-FFF2-40B4-BE49-F238E27FC236}">
                <a16:creationId xmlns:a16="http://schemas.microsoft.com/office/drawing/2014/main" id="{A5D5540C-44CF-46BD-8661-2D129B2ADB43}"/>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169689" y="4541721"/>
            <a:ext cx="11525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FE257865-6D69-4869-8A32-12A1AA72E7C6}"/>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42394" y="5357512"/>
            <a:ext cx="1552575" cy="476250"/>
          </a:xfrm>
          <a:prstGeom prst="rect">
            <a:avLst/>
          </a:prstGeom>
        </p:spPr>
      </p:pic>
      <p:pic>
        <p:nvPicPr>
          <p:cNvPr id="19" name="Picture 18">
            <a:extLst>
              <a:ext uri="{FF2B5EF4-FFF2-40B4-BE49-F238E27FC236}">
                <a16:creationId xmlns:a16="http://schemas.microsoft.com/office/drawing/2014/main" id="{C64F1988-366B-4B40-9949-6554D3C33D28}"/>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153421" y="5548811"/>
            <a:ext cx="1124069" cy="479498"/>
          </a:xfrm>
          <a:prstGeom prst="rect">
            <a:avLst/>
          </a:prstGeom>
        </p:spPr>
      </p:pic>
      <p:pic>
        <p:nvPicPr>
          <p:cNvPr id="48" name="Picture 4" descr="AdventHealth | A Leader in Whole-Person Health Care">
            <a:extLst>
              <a:ext uri="{FF2B5EF4-FFF2-40B4-BE49-F238E27FC236}">
                <a16:creationId xmlns:a16="http://schemas.microsoft.com/office/drawing/2014/main" id="{603071A4-5BBF-40AE-B6BA-8FC25B5F997C}"/>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69785" y="4752029"/>
            <a:ext cx="1706317" cy="4744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a:extLst>
              <a:ext uri="{FF2B5EF4-FFF2-40B4-BE49-F238E27FC236}">
                <a16:creationId xmlns:a16="http://schemas.microsoft.com/office/drawing/2014/main" id="{5DA47B96-73D4-473A-A318-1E3B13DEA140}"/>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194656" y="4387409"/>
            <a:ext cx="1438275" cy="4191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B0C2C718-B90B-4729-92D1-56361C964768}"/>
              </a:ext>
            </a:extLst>
          </p:cNvPr>
          <p:cNvPicPr>
            <a:picLocks noChangeAspect="1"/>
          </p:cNvPicPr>
          <p:nvPr/>
        </p:nvPicPr>
        <p:blipFill>
          <a:blip r:embed="rId38"/>
          <a:stretch>
            <a:fillRect/>
          </a:stretch>
        </p:blipFill>
        <p:spPr>
          <a:xfrm>
            <a:off x="2236270" y="4709699"/>
            <a:ext cx="981075" cy="473815"/>
          </a:xfrm>
          <a:prstGeom prst="rect">
            <a:avLst/>
          </a:prstGeom>
        </p:spPr>
      </p:pic>
      <p:pic>
        <p:nvPicPr>
          <p:cNvPr id="51" name="Picture 6">
            <a:extLst>
              <a:ext uri="{FF2B5EF4-FFF2-40B4-BE49-F238E27FC236}">
                <a16:creationId xmlns:a16="http://schemas.microsoft.com/office/drawing/2014/main" id="{2DF95EE4-EB6F-49FE-BBA4-B5AD9EF50240}"/>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3879403" y="5859652"/>
            <a:ext cx="1097292" cy="55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39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7"/>
          <p:cNvSpPr>
            <a:spLocks noGrp="1" noChangeArrowheads="1"/>
          </p:cNvSpPr>
          <p:nvPr>
            <p:ph type="title"/>
          </p:nvPr>
        </p:nvSpPr>
        <p:spPr/>
        <p:txBody>
          <a:bodyPr/>
          <a:lstStyle/>
          <a:p>
            <a:pPr eaLnBrk="1" hangingPunct="1"/>
            <a:r>
              <a:rPr lang="en-US" dirty="0"/>
              <a:t>Global Partner Network</a:t>
            </a:r>
          </a:p>
        </p:txBody>
      </p:sp>
      <p:sp>
        <p:nvSpPr>
          <p:cNvPr id="39" name="Line 4"/>
          <p:cNvSpPr>
            <a:spLocks noChangeShapeType="1"/>
          </p:cNvSpPr>
          <p:nvPr/>
        </p:nvSpPr>
        <p:spPr bwMode="auto">
          <a:xfrm flipV="1">
            <a:off x="838199" y="4841555"/>
            <a:ext cx="10587359" cy="5021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
          <p:cNvSpPr>
            <a:spLocks noChangeShapeType="1"/>
          </p:cNvSpPr>
          <p:nvPr/>
        </p:nvSpPr>
        <p:spPr bwMode="auto">
          <a:xfrm flipV="1">
            <a:off x="838201" y="3052764"/>
            <a:ext cx="10587360" cy="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6"/>
          <p:cNvSpPr>
            <a:spLocks noChangeShapeType="1"/>
          </p:cNvSpPr>
          <p:nvPr/>
        </p:nvSpPr>
        <p:spPr bwMode="auto">
          <a:xfrm flipH="1">
            <a:off x="5791200" y="1676400"/>
            <a:ext cx="0" cy="47244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613" y="3559322"/>
            <a:ext cx="958544" cy="89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47" descr="ValueLabs Global Solutions Pte L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1102" y="4138423"/>
            <a:ext cx="1911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49" descr="Access H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0772" y="5050183"/>
            <a:ext cx="1561941" cy="46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51" descr="Linksoft In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3243" y="4091928"/>
            <a:ext cx="128111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5"/>
          <p:cNvSpPr>
            <a:spLocks noGrp="1"/>
          </p:cNvSpPr>
          <p:nvPr>
            <p:ph type="sldNum" sz="quarter" idx="12"/>
          </p:nvPr>
        </p:nvSpPr>
        <p:spPr bwMode="auto">
          <a:xfrm>
            <a:off x="5638800" y="6400800"/>
            <a:ext cx="99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a:t>Page: </a:t>
            </a:r>
            <a:fld id="{069E4B69-3EC5-465B-9719-354D7C91A9F6}" type="slidenum">
              <a:rPr lang="en-US" altLang="en-US" smtClean="0"/>
              <a:pPr/>
              <a:t>7</a:t>
            </a:fld>
            <a:endParaRPr lang="en-US" altLang="en-US" dirty="0"/>
          </a:p>
        </p:txBody>
      </p:sp>
      <p:pic>
        <p:nvPicPr>
          <p:cNvPr id="74" name="Picture 73">
            <a:extLst>
              <a:ext uri="{FF2B5EF4-FFF2-40B4-BE49-F238E27FC236}">
                <a16:creationId xmlns:a16="http://schemas.microsoft.com/office/drawing/2014/main" id="{70706015-06FB-4327-9B89-61B7FDEF9D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535" y="2106011"/>
            <a:ext cx="1246629" cy="630648"/>
          </a:xfrm>
          <a:prstGeom prst="rect">
            <a:avLst/>
          </a:prstGeom>
        </p:spPr>
      </p:pic>
      <p:pic>
        <p:nvPicPr>
          <p:cNvPr id="76" name="Picture 75">
            <a:extLst>
              <a:ext uri="{FF2B5EF4-FFF2-40B4-BE49-F238E27FC236}">
                <a16:creationId xmlns:a16="http://schemas.microsoft.com/office/drawing/2014/main" id="{6D4974A1-1F0E-447D-BEE8-90FF83641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68441" y="3365792"/>
            <a:ext cx="1061189" cy="579952"/>
          </a:xfrm>
          <a:prstGeom prst="rect">
            <a:avLst/>
          </a:prstGeom>
        </p:spPr>
      </p:pic>
      <p:pic>
        <p:nvPicPr>
          <p:cNvPr id="77" name="Picture 76">
            <a:extLst>
              <a:ext uri="{FF2B5EF4-FFF2-40B4-BE49-F238E27FC236}">
                <a16:creationId xmlns:a16="http://schemas.microsoft.com/office/drawing/2014/main" id="{0A78368E-9151-495B-8437-72A65BFD43C5}"/>
              </a:ext>
            </a:extLst>
          </p:cNvPr>
          <p:cNvPicPr>
            <a:picLocks noChangeAspect="1"/>
          </p:cNvPicPr>
          <p:nvPr/>
        </p:nvPicPr>
        <p:blipFill>
          <a:blip r:embed="rId9"/>
          <a:stretch>
            <a:fillRect/>
          </a:stretch>
        </p:blipFill>
        <p:spPr>
          <a:xfrm>
            <a:off x="8522246" y="3332520"/>
            <a:ext cx="1440201" cy="489334"/>
          </a:xfrm>
          <a:prstGeom prst="rect">
            <a:avLst/>
          </a:prstGeom>
        </p:spPr>
      </p:pic>
      <p:pic>
        <p:nvPicPr>
          <p:cNvPr id="5" name="Picture 4">
            <a:extLst>
              <a:ext uri="{FF2B5EF4-FFF2-40B4-BE49-F238E27FC236}">
                <a16:creationId xmlns:a16="http://schemas.microsoft.com/office/drawing/2014/main" id="{B924088B-1411-4EB8-8E99-DF419B4055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80656" y="1957938"/>
            <a:ext cx="1598934" cy="351765"/>
          </a:xfrm>
          <a:prstGeom prst="rect">
            <a:avLst/>
          </a:prstGeom>
        </p:spPr>
      </p:pic>
      <p:pic>
        <p:nvPicPr>
          <p:cNvPr id="7" name="Picture 6">
            <a:extLst>
              <a:ext uri="{FF2B5EF4-FFF2-40B4-BE49-F238E27FC236}">
                <a16:creationId xmlns:a16="http://schemas.microsoft.com/office/drawing/2014/main" id="{DA11349D-E71A-445B-823D-B5655D19EB3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24585" y="2328021"/>
            <a:ext cx="2292668" cy="683947"/>
          </a:xfrm>
          <a:prstGeom prst="rect">
            <a:avLst/>
          </a:prstGeom>
        </p:spPr>
      </p:pic>
      <p:pic>
        <p:nvPicPr>
          <p:cNvPr id="11" name="Picture 10">
            <a:extLst>
              <a:ext uri="{FF2B5EF4-FFF2-40B4-BE49-F238E27FC236}">
                <a16:creationId xmlns:a16="http://schemas.microsoft.com/office/drawing/2014/main" id="{F2B75D0D-3EBA-49C8-A1D3-50C01A4116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01891" y="2072955"/>
            <a:ext cx="1136582" cy="828081"/>
          </a:xfrm>
          <a:prstGeom prst="rect">
            <a:avLst/>
          </a:prstGeom>
        </p:spPr>
      </p:pic>
      <p:pic>
        <p:nvPicPr>
          <p:cNvPr id="13" name="Picture 12">
            <a:extLst>
              <a:ext uri="{FF2B5EF4-FFF2-40B4-BE49-F238E27FC236}">
                <a16:creationId xmlns:a16="http://schemas.microsoft.com/office/drawing/2014/main" id="{E1D9D089-6EDA-4530-BAE4-69D25463DE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9585" y="4134881"/>
            <a:ext cx="2040616" cy="326499"/>
          </a:xfrm>
          <a:prstGeom prst="rect">
            <a:avLst/>
          </a:prstGeom>
        </p:spPr>
      </p:pic>
      <p:pic>
        <p:nvPicPr>
          <p:cNvPr id="15" name="Picture 14">
            <a:extLst>
              <a:ext uri="{FF2B5EF4-FFF2-40B4-BE49-F238E27FC236}">
                <a16:creationId xmlns:a16="http://schemas.microsoft.com/office/drawing/2014/main" id="{DEEBB101-932B-46B5-9368-5F12FE20F4F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537441" y="4030342"/>
            <a:ext cx="1671406" cy="484708"/>
          </a:xfrm>
          <a:prstGeom prst="rect">
            <a:avLst/>
          </a:prstGeom>
        </p:spPr>
      </p:pic>
      <p:pic>
        <p:nvPicPr>
          <p:cNvPr id="17" name="Picture 16">
            <a:extLst>
              <a:ext uri="{FF2B5EF4-FFF2-40B4-BE49-F238E27FC236}">
                <a16:creationId xmlns:a16="http://schemas.microsoft.com/office/drawing/2014/main" id="{324DB97E-6EFF-4C2F-9C8E-77FCF7E4FE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682155" y="3314292"/>
            <a:ext cx="1795937" cy="592659"/>
          </a:xfrm>
          <a:prstGeom prst="rect">
            <a:avLst/>
          </a:prstGeom>
        </p:spPr>
      </p:pic>
      <p:sp>
        <p:nvSpPr>
          <p:cNvPr id="42" name="Text Box 11"/>
          <p:cNvSpPr txBox="1">
            <a:spLocks noChangeArrowheads="1"/>
          </p:cNvSpPr>
          <p:nvPr/>
        </p:nvSpPr>
        <p:spPr bwMode="auto">
          <a:xfrm>
            <a:off x="839682"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North America</a:t>
            </a:r>
          </a:p>
        </p:txBody>
      </p:sp>
      <p:sp>
        <p:nvSpPr>
          <p:cNvPr id="43" name="Text Box 12"/>
          <p:cNvSpPr txBox="1">
            <a:spLocks noChangeArrowheads="1"/>
          </p:cNvSpPr>
          <p:nvPr/>
        </p:nvSpPr>
        <p:spPr bwMode="auto">
          <a:xfrm>
            <a:off x="839682"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Asia</a:t>
            </a:r>
          </a:p>
        </p:txBody>
      </p:sp>
      <p:sp>
        <p:nvSpPr>
          <p:cNvPr id="44" name="Text Box 14"/>
          <p:cNvSpPr txBox="1">
            <a:spLocks noChangeArrowheads="1"/>
          </p:cNvSpPr>
          <p:nvPr/>
        </p:nvSpPr>
        <p:spPr bwMode="auto">
          <a:xfrm>
            <a:off x="839682" y="490787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Australia</a:t>
            </a:r>
          </a:p>
        </p:txBody>
      </p:sp>
      <p:sp>
        <p:nvSpPr>
          <p:cNvPr id="45" name="Text Box 15"/>
          <p:cNvSpPr txBox="1">
            <a:spLocks noChangeArrowheads="1"/>
          </p:cNvSpPr>
          <p:nvPr/>
        </p:nvSpPr>
        <p:spPr bwMode="auto">
          <a:xfrm>
            <a:off x="5867400" y="1676400"/>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South America &amp; Mexico</a:t>
            </a:r>
          </a:p>
        </p:txBody>
      </p:sp>
      <p:sp>
        <p:nvSpPr>
          <p:cNvPr id="46" name="Text Box 16"/>
          <p:cNvSpPr txBox="1">
            <a:spLocks noChangeArrowheads="1"/>
          </p:cNvSpPr>
          <p:nvPr/>
        </p:nvSpPr>
        <p:spPr bwMode="auto">
          <a:xfrm>
            <a:off x="5867400" y="3078164"/>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a:solidFill>
                  <a:srgbClr val="93A1A1"/>
                </a:solidFill>
                <a:latin typeface="+mj-lt"/>
              </a:rPr>
              <a:t>Europe</a:t>
            </a:r>
          </a:p>
        </p:txBody>
      </p:sp>
      <p:pic>
        <p:nvPicPr>
          <p:cNvPr id="35" name="Picture 34">
            <a:extLst>
              <a:ext uri="{FF2B5EF4-FFF2-40B4-BE49-F238E27FC236}">
                <a16:creationId xmlns:a16="http://schemas.microsoft.com/office/drawing/2014/main" id="{A6904531-24E3-49FC-B1BC-C2300257039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84889" y="1876743"/>
            <a:ext cx="1507105" cy="387021"/>
          </a:xfrm>
          <a:prstGeom prst="rect">
            <a:avLst/>
          </a:prstGeom>
        </p:spPr>
      </p:pic>
      <p:pic>
        <p:nvPicPr>
          <p:cNvPr id="36" name="Picture 35">
            <a:extLst>
              <a:ext uri="{FF2B5EF4-FFF2-40B4-BE49-F238E27FC236}">
                <a16:creationId xmlns:a16="http://schemas.microsoft.com/office/drawing/2014/main" id="{392F80CD-AB76-4450-9E93-CC753E84BAA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839292" y="2125073"/>
            <a:ext cx="1733782" cy="326217"/>
          </a:xfrm>
          <a:prstGeom prst="rect">
            <a:avLst/>
          </a:prstGeom>
        </p:spPr>
      </p:pic>
      <p:pic>
        <p:nvPicPr>
          <p:cNvPr id="37" name="Picture 36">
            <a:extLst>
              <a:ext uri="{FF2B5EF4-FFF2-40B4-BE49-F238E27FC236}">
                <a16:creationId xmlns:a16="http://schemas.microsoft.com/office/drawing/2014/main" id="{6DF4491D-9BEA-493B-A723-50BCA19B458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75850" y="3279308"/>
            <a:ext cx="1672313" cy="652202"/>
          </a:xfrm>
          <a:prstGeom prst="rect">
            <a:avLst/>
          </a:prstGeom>
        </p:spPr>
      </p:pic>
      <p:pic>
        <p:nvPicPr>
          <p:cNvPr id="2" name="Picture 1">
            <a:extLst>
              <a:ext uri="{FF2B5EF4-FFF2-40B4-BE49-F238E27FC236}">
                <a16:creationId xmlns:a16="http://schemas.microsoft.com/office/drawing/2014/main" id="{71B8B5D6-29D2-4929-A9BC-390EEB1711F3}"/>
              </a:ext>
            </a:extLst>
          </p:cNvPr>
          <p:cNvPicPr>
            <a:picLocks noChangeAspect="1"/>
          </p:cNvPicPr>
          <p:nvPr/>
        </p:nvPicPr>
        <p:blipFill>
          <a:blip r:embed="rId19"/>
          <a:stretch>
            <a:fillRect/>
          </a:stretch>
        </p:blipFill>
        <p:spPr>
          <a:xfrm>
            <a:off x="3309727" y="4041362"/>
            <a:ext cx="933305" cy="642604"/>
          </a:xfrm>
          <a:prstGeom prst="rect">
            <a:avLst/>
          </a:prstGeom>
        </p:spPr>
      </p:pic>
      <p:pic>
        <p:nvPicPr>
          <p:cNvPr id="4" name="Picture 3">
            <a:extLst>
              <a:ext uri="{FF2B5EF4-FFF2-40B4-BE49-F238E27FC236}">
                <a16:creationId xmlns:a16="http://schemas.microsoft.com/office/drawing/2014/main" id="{B11EC7B6-5130-4208-930D-24333F05E0E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45205" y="2457130"/>
            <a:ext cx="1559883" cy="451306"/>
          </a:xfrm>
          <a:prstGeom prst="rect">
            <a:avLst/>
          </a:prstGeom>
        </p:spPr>
      </p:pic>
      <p:graphicFrame>
        <p:nvGraphicFramePr>
          <p:cNvPr id="10" name="Object 9">
            <a:extLst>
              <a:ext uri="{FF2B5EF4-FFF2-40B4-BE49-F238E27FC236}">
                <a16:creationId xmlns:a16="http://schemas.microsoft.com/office/drawing/2014/main" id="{D7F8FDED-EF34-4E64-AA65-1872E7FA12E6}"/>
              </a:ext>
            </a:extLst>
          </p:cNvPr>
          <p:cNvGraphicFramePr>
            <a:graphicFrameLocks noChangeAspect="1"/>
          </p:cNvGraphicFramePr>
          <p:nvPr>
            <p:extLst>
              <p:ext uri="{D42A27DB-BD31-4B8C-83A1-F6EECF244321}">
                <p14:modId xmlns:p14="http://schemas.microsoft.com/office/powerpoint/2010/main" val="2280641615"/>
              </p:ext>
            </p:extLst>
          </p:nvPr>
        </p:nvGraphicFramePr>
        <p:xfrm>
          <a:off x="3482376" y="5588603"/>
          <a:ext cx="905222" cy="645725"/>
        </p:xfrm>
        <a:graphic>
          <a:graphicData uri="http://schemas.openxmlformats.org/presentationml/2006/ole">
            <mc:AlternateContent xmlns:mc="http://schemas.openxmlformats.org/markup-compatibility/2006">
              <mc:Choice xmlns:v="urn:schemas-microsoft-com:vml" Requires="v">
                <p:oleObj spid="_x0000_s1029" r:id="rId21" imgW="1904760" imgH="1358640" progId="">
                  <p:embed/>
                </p:oleObj>
              </mc:Choice>
              <mc:Fallback>
                <p:oleObj r:id="rId21" imgW="1904760" imgH="1358640" progId="">
                  <p:embed/>
                  <p:pic>
                    <p:nvPicPr>
                      <p:cNvPr id="0" name=""/>
                      <p:cNvPicPr/>
                      <p:nvPr/>
                    </p:nvPicPr>
                    <p:blipFill>
                      <a:blip r:embed="rId22"/>
                      <a:stretch>
                        <a:fillRect/>
                      </a:stretch>
                    </p:blipFill>
                    <p:spPr>
                      <a:xfrm>
                        <a:off x="3482376" y="5588603"/>
                        <a:ext cx="905222" cy="645725"/>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77A5056E-9FE7-40A6-8A84-0BE7FCC7750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39938" y="1927226"/>
            <a:ext cx="920496" cy="304800"/>
          </a:xfrm>
          <a:prstGeom prst="rect">
            <a:avLst/>
          </a:prstGeom>
        </p:spPr>
      </p:pic>
      <p:pic>
        <p:nvPicPr>
          <p:cNvPr id="18" name="Picture 17">
            <a:extLst>
              <a:ext uri="{FF2B5EF4-FFF2-40B4-BE49-F238E27FC236}">
                <a16:creationId xmlns:a16="http://schemas.microsoft.com/office/drawing/2014/main" id="{F4A1FAFB-0560-45D1-9315-E792702F0DC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00796" y="2411652"/>
            <a:ext cx="499185" cy="499185"/>
          </a:xfrm>
          <a:prstGeom prst="rect">
            <a:avLst/>
          </a:prstGeom>
        </p:spPr>
      </p:pic>
      <p:pic>
        <p:nvPicPr>
          <p:cNvPr id="49" name="Picture 48">
            <a:extLst>
              <a:ext uri="{FF2B5EF4-FFF2-40B4-BE49-F238E27FC236}">
                <a16:creationId xmlns:a16="http://schemas.microsoft.com/office/drawing/2014/main" id="{5ACC3FB3-4694-4098-B85B-EC0980C55E13}"/>
              </a:ext>
            </a:extLst>
          </p:cNvPr>
          <p:cNvPicPr>
            <a:picLocks noChangeAspect="1"/>
          </p:cNvPicPr>
          <p:nvPr/>
        </p:nvPicPr>
        <p:blipFill>
          <a:blip r:embed="rId25"/>
          <a:stretch>
            <a:fillRect/>
          </a:stretch>
        </p:blipFill>
        <p:spPr>
          <a:xfrm>
            <a:off x="10003421" y="3308469"/>
            <a:ext cx="1161905" cy="476191"/>
          </a:xfrm>
          <a:prstGeom prst="rect">
            <a:avLst/>
          </a:prstGeom>
        </p:spPr>
      </p:pic>
      <p:pic>
        <p:nvPicPr>
          <p:cNvPr id="50" name="Picture 57" descr="Rubric Consulting (Pty) Ltd">
            <a:extLst>
              <a:ext uri="{FF2B5EF4-FFF2-40B4-BE49-F238E27FC236}">
                <a16:creationId xmlns:a16="http://schemas.microsoft.com/office/drawing/2014/main" id="{347BA8D0-41E3-4C98-BFA6-49C469D8A6A4}"/>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187859" y="5676244"/>
            <a:ext cx="1521865" cy="69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40" descr="ESL">
            <a:extLst>
              <a:ext uri="{FF2B5EF4-FFF2-40B4-BE49-F238E27FC236}">
                <a16:creationId xmlns:a16="http://schemas.microsoft.com/office/drawing/2014/main" id="{8BD3AE73-F9B4-492A-9BFC-D89DF485FB7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07396" y="5272917"/>
            <a:ext cx="1521865" cy="53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9" descr="Tezza Business Solutions">
            <a:extLst>
              <a:ext uri="{FF2B5EF4-FFF2-40B4-BE49-F238E27FC236}">
                <a16:creationId xmlns:a16="http://schemas.microsoft.com/office/drawing/2014/main" id="{8BAD7ABA-D2C2-4D2E-9C9E-D052750B6E6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975532" y="5106104"/>
            <a:ext cx="1793867" cy="7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51F7FE0C-910E-43C8-8C94-DF9B5D43E1FB}"/>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943601" y="5218270"/>
            <a:ext cx="946586" cy="946586"/>
          </a:xfrm>
          <a:prstGeom prst="rect">
            <a:avLst/>
          </a:prstGeom>
        </p:spPr>
      </p:pic>
      <p:pic>
        <p:nvPicPr>
          <p:cNvPr id="6" name="Picture 5">
            <a:extLst>
              <a:ext uri="{FF2B5EF4-FFF2-40B4-BE49-F238E27FC236}">
                <a16:creationId xmlns:a16="http://schemas.microsoft.com/office/drawing/2014/main" id="{ECC4757A-DA56-4FCF-B482-80684C053378}"/>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250279" y="5143909"/>
            <a:ext cx="1670877" cy="1160820"/>
          </a:xfrm>
          <a:prstGeom prst="rect">
            <a:avLst/>
          </a:prstGeom>
        </p:spPr>
      </p:pic>
      <p:sp>
        <p:nvSpPr>
          <p:cNvPr id="47" name="Text Box 18"/>
          <p:cNvSpPr txBox="1">
            <a:spLocks noChangeArrowheads="1"/>
          </p:cNvSpPr>
          <p:nvPr/>
        </p:nvSpPr>
        <p:spPr bwMode="auto">
          <a:xfrm>
            <a:off x="5867400" y="4925629"/>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600" b="1" dirty="0">
                <a:solidFill>
                  <a:srgbClr val="93A1A1"/>
                </a:solidFill>
                <a:latin typeface="+mj-lt"/>
              </a:rPr>
              <a:t>Middle East &amp; Africa</a:t>
            </a:r>
          </a:p>
        </p:txBody>
      </p:sp>
    </p:spTree>
    <p:extLst>
      <p:ext uri="{BB962C8B-B14F-4D97-AF65-F5344CB8AC3E}">
        <p14:creationId xmlns:p14="http://schemas.microsoft.com/office/powerpoint/2010/main" val="13313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Are We Different?</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3257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C277-E490-4557-B6BB-D9FA3666E83B}"/>
              </a:ext>
            </a:extLst>
          </p:cNvPr>
          <p:cNvSpPr>
            <a:spLocks noGrp="1"/>
          </p:cNvSpPr>
          <p:nvPr>
            <p:ph type="title"/>
          </p:nvPr>
        </p:nvSpPr>
        <p:spPr/>
        <p:txBody>
          <a:bodyPr>
            <a:noAutofit/>
          </a:bodyPr>
          <a:lstStyle/>
          <a:p>
            <a:r>
              <a:rPr lang="en-US" sz="17900" dirty="0">
                <a:solidFill>
                  <a:schemeClr val="bg2">
                    <a:lumMod val="65000"/>
                  </a:schemeClr>
                </a:solidFill>
              </a:rPr>
              <a:t>harmony</a:t>
            </a:r>
          </a:p>
        </p:txBody>
      </p:sp>
    </p:spTree>
    <p:extLst>
      <p:ext uri="{BB962C8B-B14F-4D97-AF65-F5344CB8AC3E}">
        <p14:creationId xmlns:p14="http://schemas.microsoft.com/office/powerpoint/2010/main" val="45200802"/>
      </p:ext>
    </p:extLst>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1507</TotalTime>
  <Words>1265</Words>
  <Application>Microsoft Office PowerPoint</Application>
  <PresentationFormat>Widescreen</PresentationFormat>
  <Paragraphs>212</Paragraphs>
  <Slides>31</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0</vt:i4>
      </vt:variant>
      <vt:variant>
        <vt:lpstr>Slide Titles</vt:lpstr>
      </vt:variant>
      <vt:variant>
        <vt:i4>31</vt:i4>
      </vt:variant>
    </vt:vector>
  </HeadingPairs>
  <TitlesOfParts>
    <vt:vector size="38" baseType="lpstr">
      <vt:lpstr>Arial</vt:lpstr>
      <vt:lpstr>Calibri</vt:lpstr>
      <vt:lpstr>Kanit</vt:lpstr>
      <vt:lpstr>Josefin Sans</vt:lpstr>
      <vt:lpstr>Wingdings</vt:lpstr>
      <vt:lpstr>Inflectra content</vt:lpstr>
      <vt:lpstr>Inflectra titles</vt:lpstr>
      <vt:lpstr>Company Overview</vt:lpstr>
      <vt:lpstr>Who Are We?</vt:lpstr>
      <vt:lpstr>Inflectra Core Values</vt:lpstr>
      <vt:lpstr>Inflectra, by the numbers</vt:lpstr>
      <vt:lpstr>PowerPoint Presentation</vt:lpstr>
      <vt:lpstr>Representative Customers</vt:lpstr>
      <vt:lpstr>Global Partner Network</vt:lpstr>
      <vt:lpstr>How Are We Different?</vt:lpstr>
      <vt:lpstr>harmony</vt:lpstr>
      <vt:lpstr>How Do We Foster Harmony?</vt:lpstr>
      <vt:lpstr>Harmony Across the Disciplines</vt:lpstr>
      <vt:lpstr>Simplicity = Productivity from Day One</vt:lpstr>
      <vt:lpstr>Harmony Across Ecosystems</vt:lpstr>
      <vt:lpstr>Our Unique Sales Proposition</vt:lpstr>
      <vt:lpstr>We offer unique features for different industries</vt:lpstr>
      <vt:lpstr>Specific Features for Regulated Industries</vt:lpstr>
      <vt:lpstr>Bridging Between Agile and Compliance</vt:lpstr>
      <vt:lpstr>What Do Our Customers Say?</vt:lpstr>
      <vt:lpstr>What People Say</vt:lpstr>
      <vt:lpstr>Compliance with International Standards</vt:lpstr>
      <vt:lpstr>What do we do?</vt:lpstr>
      <vt:lpstr>The Inflectra® Platform</vt:lpstr>
      <vt:lpstr>SpiraTest® - Requirements &amp; Test Mgt</vt:lpstr>
      <vt:lpstr>SpiraTeam® - Application Lifecycle Mgt</vt:lpstr>
      <vt:lpstr>SpiraPlan® - Program &amp; Portfolio Mgt</vt:lpstr>
      <vt:lpstr>Rapise® - Intelligent Test Automation</vt:lpstr>
      <vt:lpstr>RemoteLaunch® - Automation Integration</vt:lpstr>
      <vt:lpstr>TaraVault® - Source Code Management</vt:lpstr>
      <vt:lpstr>SpiraCapture™ - Exploratory Testing</vt:lpstr>
      <vt:lpstr>KronoDesk® - Support &amp; Help Desk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M. Sandman</cp:lastModifiedBy>
  <cp:revision>92</cp:revision>
  <cp:lastPrinted>2017-03-07T16:58:37Z</cp:lastPrinted>
  <dcterms:created xsi:type="dcterms:W3CDTF">2018-04-12T05:30:22Z</dcterms:created>
  <dcterms:modified xsi:type="dcterms:W3CDTF">2022-01-25T18:52:15Z</dcterms:modified>
</cp:coreProperties>
</file>