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46"/>
  </p:notesMasterIdLst>
  <p:sldIdLst>
    <p:sldId id="259" r:id="rId3"/>
    <p:sldId id="262" r:id="rId4"/>
    <p:sldId id="287" r:id="rId5"/>
    <p:sldId id="288" r:id="rId6"/>
    <p:sldId id="291" r:id="rId7"/>
    <p:sldId id="260" r:id="rId8"/>
    <p:sldId id="480" r:id="rId9"/>
    <p:sldId id="478" r:id="rId10"/>
    <p:sldId id="479" r:id="rId11"/>
    <p:sldId id="481" r:id="rId12"/>
    <p:sldId id="483" r:id="rId13"/>
    <p:sldId id="484" r:id="rId14"/>
    <p:sldId id="482" r:id="rId15"/>
    <p:sldId id="485" r:id="rId16"/>
    <p:sldId id="486" r:id="rId17"/>
    <p:sldId id="487" r:id="rId18"/>
    <p:sldId id="488" r:id="rId19"/>
    <p:sldId id="292" r:id="rId20"/>
    <p:sldId id="477" r:id="rId21"/>
    <p:sldId id="489" r:id="rId22"/>
    <p:sldId id="490" r:id="rId23"/>
    <p:sldId id="293" r:id="rId24"/>
    <p:sldId id="491" r:id="rId25"/>
    <p:sldId id="492" r:id="rId26"/>
    <p:sldId id="495" r:id="rId27"/>
    <p:sldId id="498" r:id="rId28"/>
    <p:sldId id="500" r:id="rId29"/>
    <p:sldId id="499" r:id="rId30"/>
    <p:sldId id="501" r:id="rId31"/>
    <p:sldId id="295" r:id="rId32"/>
    <p:sldId id="502" r:id="rId33"/>
    <p:sldId id="493" r:id="rId34"/>
    <p:sldId id="503" r:id="rId35"/>
    <p:sldId id="504" r:id="rId36"/>
    <p:sldId id="505" r:id="rId37"/>
    <p:sldId id="294" r:id="rId38"/>
    <p:sldId id="494" r:id="rId39"/>
    <p:sldId id="506" r:id="rId40"/>
    <p:sldId id="507" r:id="rId41"/>
    <p:sldId id="289" r:id="rId42"/>
    <p:sldId id="261" r:id="rId43"/>
    <p:sldId id="263" r:id="rId44"/>
    <p:sldId id="475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Josefin Sans" pitchFamily="2" charset="0"/>
      <p:regular r:id="rId51"/>
      <p:bold r:id="rId52"/>
      <p:italic r:id="rId53"/>
      <p:boldItalic r:id="rId54"/>
    </p:embeddedFont>
    <p:embeddedFont>
      <p:font typeface="Kanit" panose="020B0604020202020204" charset="-34"/>
      <p:regular r:id="rId55"/>
      <p:bold r:id="rId56"/>
      <p:italic r:id="rId57"/>
      <p:boldItalic r:id="rId58"/>
    </p:embeddedFont>
    <p:embeddedFont>
      <p:font typeface="Kanit Light" panose="020B0604020202020204" charset="-34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586E75"/>
    <a:srgbClr val="777777"/>
    <a:srgbClr val="FFFFFF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83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57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7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92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2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  <p:sldLayoutId id="214748371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dotnet/framework/data/adonet/ef/language-reference/entity-sql-overview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lectra.com/Support/Forum/spirateam/reports/List.aspx" TargetMode="External"/><Relationship Id="rId2" Type="http://schemas.openxmlformats.org/officeDocument/2006/relationships/hyperlink" Target="https://www.inflectra.com/Ideas/Entry/301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lectra.com/Support/KnowledgeBase/Tag/custom%20repor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 err="1"/>
              <a:t>Spira</a:t>
            </a:r>
            <a:r>
              <a:rPr lang="en-US" dirty="0"/>
              <a:t>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Intelligence &amp; Custom Reporting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746767" y="6096897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3887-8E9A-4B28-885C-FF055625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52808-8284-4F46-A63C-73958D01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2" y="1601690"/>
            <a:ext cx="10421570" cy="5021052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D7580-63B6-491F-A0BD-CD8C5E6F53A9}"/>
              </a:ext>
            </a:extLst>
          </p:cNvPr>
          <p:cNvSpPr/>
          <p:nvPr/>
        </p:nvSpPr>
        <p:spPr>
          <a:xfrm>
            <a:off x="3517204" y="2511972"/>
            <a:ext cx="7967660" cy="4212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43C9C-CDDE-428F-AEFB-FEC9E05DB3DF}"/>
              </a:ext>
            </a:extLst>
          </p:cNvPr>
          <p:cNvSpPr txBox="1"/>
          <p:nvPr/>
        </p:nvSpPr>
        <p:spPr>
          <a:xfrm>
            <a:off x="8613890" y="63620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Graphs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0205D4-F543-4F2F-B5EE-3C7DEBB4D9E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096000" y="820868"/>
            <a:ext cx="2517890" cy="165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6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BEF8-DCBC-4BB7-AE0C-0E876329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40BFF-90B1-47AB-8F7D-DBB47AAD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0503"/>
            <a:ext cx="5766786" cy="1995880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98AEDB-C9B5-44E4-B203-4E2CCC8E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684232"/>
            <a:ext cx="3895334" cy="3009530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F8C52E-8DF8-47BA-AB72-42CD14B20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862" y="3684232"/>
            <a:ext cx="4037314" cy="300953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3CCEB-D3CC-422B-B5EE-5DC155F1D43C}"/>
              </a:ext>
            </a:extLst>
          </p:cNvPr>
          <p:cNvSpPr txBox="1"/>
          <p:nvPr/>
        </p:nvSpPr>
        <p:spPr>
          <a:xfrm>
            <a:off x="5317724" y="1144969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Date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806CC-9EF3-409F-B32F-B9B58DDE6AEE}"/>
              </a:ext>
            </a:extLst>
          </p:cNvPr>
          <p:cNvSpPr txBox="1"/>
          <p:nvPr/>
        </p:nvSpPr>
        <p:spPr>
          <a:xfrm>
            <a:off x="3490518" y="3693110"/>
            <a:ext cx="118974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411BB-A845-477C-BAB2-D73788F9DDD8}"/>
              </a:ext>
            </a:extLst>
          </p:cNvPr>
          <p:cNvSpPr txBox="1"/>
          <p:nvPr/>
        </p:nvSpPr>
        <p:spPr>
          <a:xfrm>
            <a:off x="7853472" y="33149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8C564-3A75-4241-98E2-3B4F53FCC272}"/>
              </a:ext>
            </a:extLst>
          </p:cNvPr>
          <p:cNvSpPr txBox="1"/>
          <p:nvPr/>
        </p:nvSpPr>
        <p:spPr>
          <a:xfrm>
            <a:off x="7173157" y="1514301"/>
            <a:ext cx="374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 data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as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as CSV</a:t>
            </a:r>
          </a:p>
        </p:txBody>
      </p:sp>
    </p:spTree>
    <p:extLst>
      <p:ext uri="{BB962C8B-B14F-4D97-AF65-F5344CB8AC3E}">
        <p14:creationId xmlns:p14="http://schemas.microsoft.com/office/powerpoint/2010/main" val="244201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BEF8-DCBC-4BB7-AE0C-0E876329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40BFF-90B1-47AB-8F7D-DBB47AAD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0503"/>
            <a:ext cx="5766786" cy="1995880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98AEDB-C9B5-44E4-B203-4E2CCC8E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684232"/>
            <a:ext cx="3895334" cy="3009530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F8C52E-8DF8-47BA-AB72-42CD14B20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862" y="3684232"/>
            <a:ext cx="4037314" cy="300953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3CCEB-D3CC-422B-B5EE-5DC155F1D43C}"/>
              </a:ext>
            </a:extLst>
          </p:cNvPr>
          <p:cNvSpPr txBox="1"/>
          <p:nvPr/>
        </p:nvSpPr>
        <p:spPr>
          <a:xfrm>
            <a:off x="5317724" y="1144969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Date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806CC-9EF3-409F-B32F-B9B58DDE6AEE}"/>
              </a:ext>
            </a:extLst>
          </p:cNvPr>
          <p:cNvSpPr txBox="1"/>
          <p:nvPr/>
        </p:nvSpPr>
        <p:spPr>
          <a:xfrm>
            <a:off x="3490518" y="3693110"/>
            <a:ext cx="118974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411BB-A845-477C-BAB2-D73788F9DDD8}"/>
              </a:ext>
            </a:extLst>
          </p:cNvPr>
          <p:cNvSpPr txBox="1"/>
          <p:nvPr/>
        </p:nvSpPr>
        <p:spPr>
          <a:xfrm>
            <a:off x="7853472" y="33149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Snapshot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8C564-3A75-4241-98E2-3B4F53FCC272}"/>
              </a:ext>
            </a:extLst>
          </p:cNvPr>
          <p:cNvSpPr txBox="1"/>
          <p:nvPr/>
        </p:nvSpPr>
        <p:spPr>
          <a:xfrm>
            <a:off x="7173157" y="1514301"/>
            <a:ext cx="374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Display data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as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as CSV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D18768-08DA-4E24-9A1A-20C057C51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519" y="2891910"/>
            <a:ext cx="3952342" cy="3256386"/>
          </a:xfrm>
          <a:prstGeom prst="rect">
            <a:avLst/>
          </a:prstGeom>
          <a:ln>
            <a:solidFill>
              <a:srgbClr val="93A1A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B7C780-C7E2-4305-828F-B6ECC62E5FA8}"/>
              </a:ext>
            </a:extLst>
          </p:cNvPr>
          <p:cNvCxnSpPr/>
          <p:nvPr/>
        </p:nvCxnSpPr>
        <p:spPr>
          <a:xfrm flipV="1">
            <a:off x="5317724" y="2891910"/>
            <a:ext cx="1682795" cy="350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FF5383-3F0F-4042-B546-43AF731D9223}"/>
              </a:ext>
            </a:extLst>
          </p:cNvPr>
          <p:cNvCxnSpPr>
            <a:cxnSpLocks/>
          </p:cNvCxnSpPr>
          <p:nvPr/>
        </p:nvCxnSpPr>
        <p:spPr>
          <a:xfrm flipV="1">
            <a:off x="5317724" y="6148296"/>
            <a:ext cx="1682795" cy="252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2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3887-8E9A-4B28-885C-FF055625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52808-8284-4F46-A63C-73958D01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2" y="1601690"/>
            <a:ext cx="10421570" cy="5021052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D7580-63B6-491F-A0BD-CD8C5E6F53A9}"/>
              </a:ext>
            </a:extLst>
          </p:cNvPr>
          <p:cNvSpPr/>
          <p:nvPr/>
        </p:nvSpPr>
        <p:spPr>
          <a:xfrm>
            <a:off x="838200" y="2499570"/>
            <a:ext cx="2840115" cy="4212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43C9C-CDDE-428F-AEFB-FEC9E05DB3DF}"/>
              </a:ext>
            </a:extLst>
          </p:cNvPr>
          <p:cNvSpPr txBox="1"/>
          <p:nvPr/>
        </p:nvSpPr>
        <p:spPr>
          <a:xfrm>
            <a:off x="6196207" y="65857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0205D4-F543-4F2F-B5EE-3C7DEBB4D9E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678317" y="843240"/>
            <a:ext cx="2517890" cy="165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1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B387-8FD1-47E1-842B-A36B0F48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Report Generation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848E2-5727-4C98-B2A5-C7A02466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49" y="1580226"/>
            <a:ext cx="6548580" cy="5122416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E9FAE-3006-47E6-967A-36EB81AFE3C3}"/>
              </a:ext>
            </a:extLst>
          </p:cNvPr>
          <p:cNvSpPr txBox="1"/>
          <p:nvPr/>
        </p:nvSpPr>
        <p:spPr>
          <a:xfrm>
            <a:off x="9711764" y="189295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Formats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64DDE2-3C72-4539-9261-BEE38A9F640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093258" y="2077624"/>
            <a:ext cx="2618506" cy="165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39C9EAD-8CD3-46D2-B6E3-F90C5D1472B1}"/>
              </a:ext>
            </a:extLst>
          </p:cNvPr>
          <p:cNvSpPr/>
          <p:nvPr/>
        </p:nvSpPr>
        <p:spPr>
          <a:xfrm>
            <a:off x="1154097" y="2592280"/>
            <a:ext cx="5868140" cy="1917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B387-8FD1-47E1-842B-A36B0F48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Report Generation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848E2-5727-4C98-B2A5-C7A02466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49" y="1580226"/>
            <a:ext cx="6548580" cy="5122416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E9FAE-3006-47E6-967A-36EB81AFE3C3}"/>
              </a:ext>
            </a:extLst>
          </p:cNvPr>
          <p:cNvSpPr txBox="1"/>
          <p:nvPr/>
        </p:nvSpPr>
        <p:spPr>
          <a:xfrm>
            <a:off x="9620914" y="2510763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Report Elements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64DDE2-3C72-4539-9261-BEE38A9F640F}"/>
              </a:ext>
            </a:extLst>
          </p:cNvPr>
          <p:cNvCxnSpPr>
            <a:cxnSpLocks/>
          </p:cNvCxnSpPr>
          <p:nvPr/>
        </p:nvCxnSpPr>
        <p:spPr>
          <a:xfrm flipH="1">
            <a:off x="7002408" y="2782504"/>
            <a:ext cx="2618506" cy="165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39C9EAD-8CD3-46D2-B6E3-F90C5D1472B1}"/>
              </a:ext>
            </a:extLst>
          </p:cNvPr>
          <p:cNvSpPr/>
          <p:nvPr/>
        </p:nvSpPr>
        <p:spPr>
          <a:xfrm>
            <a:off x="1065321" y="4438834"/>
            <a:ext cx="5868140" cy="2334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0DFB41-91A2-4CBD-A12C-A3AC2AAD8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1690688"/>
            <a:ext cx="6187465" cy="4438834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DB387-8FD1-47E1-842B-A36B0F48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Report Generation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12308-0E57-44A9-B192-98A6A61A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4" y="2556768"/>
            <a:ext cx="4885763" cy="414744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9675CE-4EA9-4C2A-BE87-74AE538BFDD0}"/>
              </a:ext>
            </a:extLst>
          </p:cNvPr>
          <p:cNvSpPr txBox="1"/>
          <p:nvPr/>
        </p:nvSpPr>
        <p:spPr>
          <a:xfrm>
            <a:off x="9951868" y="2635307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Save/Share</a:t>
            </a:r>
          </a:p>
          <a:p>
            <a:r>
              <a:rPr lang="en-US" dirty="0">
                <a:solidFill>
                  <a:srgbClr val="FF0000"/>
                </a:solidFill>
              </a:rPr>
              <a:t>Report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AC2473-8EEC-44BD-A14B-4E70B4CB8AC4}"/>
              </a:ext>
            </a:extLst>
          </p:cNvPr>
          <p:cNvCxnSpPr>
            <a:cxnSpLocks/>
          </p:cNvCxnSpPr>
          <p:nvPr/>
        </p:nvCxnSpPr>
        <p:spPr>
          <a:xfrm flipH="1">
            <a:off x="8939814" y="2952356"/>
            <a:ext cx="1020932" cy="2008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5BC60-2F04-4FF1-A2DB-1E4C452DF0EE}"/>
              </a:ext>
            </a:extLst>
          </p:cNvPr>
          <p:cNvSpPr/>
          <p:nvPr/>
        </p:nvSpPr>
        <p:spPr>
          <a:xfrm>
            <a:off x="4643022" y="5004274"/>
            <a:ext cx="4296792" cy="165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B387-8FD1-47E1-842B-A36B0F48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9D388-7396-4C36-A834-2EA201E8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15" y="1447060"/>
            <a:ext cx="5529441" cy="504581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A453F-55DA-48D8-B857-AE40FBE6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323" y="1922024"/>
            <a:ext cx="6933553" cy="4785054"/>
          </a:xfrm>
          <a:prstGeom prst="rect">
            <a:avLst/>
          </a:prstGeom>
          <a:ln>
            <a:solidFill>
              <a:srgbClr val="93A1A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7287B2-C840-446E-9A42-220BF3FD37A7}"/>
              </a:ext>
            </a:extLst>
          </p:cNvPr>
          <p:cNvCxnSpPr/>
          <p:nvPr/>
        </p:nvCxnSpPr>
        <p:spPr>
          <a:xfrm flipV="1">
            <a:off x="4199138" y="3684233"/>
            <a:ext cx="1384916" cy="1233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1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Custom Reporting Overview</a:t>
            </a:r>
          </a:p>
        </p:txBody>
      </p:sp>
    </p:spTree>
    <p:extLst>
      <p:ext uri="{BB962C8B-B14F-4D97-AF65-F5344CB8AC3E}">
        <p14:creationId xmlns:p14="http://schemas.microsoft.com/office/powerpoint/2010/main" val="132302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ACCD33F-9D6D-4D8C-9117-AB08B8E88F8B}"/>
              </a:ext>
            </a:extLst>
          </p:cNvPr>
          <p:cNvSpPr/>
          <p:nvPr/>
        </p:nvSpPr>
        <p:spPr>
          <a:xfrm>
            <a:off x="4343400" y="1740026"/>
            <a:ext cx="3276600" cy="4953000"/>
          </a:xfrm>
          <a:prstGeom prst="rect">
            <a:avLst/>
          </a:prstGeom>
          <a:noFill/>
          <a:ln w="28575">
            <a:solidFill>
              <a:srgbClr val="F9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3ABF6-B1F3-42C8-8214-8C2CA452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sefin Sans" pitchFamily="2" charset="0"/>
              </a:rPr>
              <a:t>Reporting Overview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15F5686C-BD3B-43CF-A227-EC03FFEE38F6}"/>
              </a:ext>
            </a:extLst>
          </p:cNvPr>
          <p:cNvSpPr/>
          <p:nvPr/>
        </p:nvSpPr>
        <p:spPr>
          <a:xfrm>
            <a:off x="762000" y="5016626"/>
            <a:ext cx="2895600" cy="1295400"/>
          </a:xfrm>
          <a:prstGeom prst="can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SpiraTeam</a:t>
            </a:r>
            <a:endParaRPr lang="en-US" dirty="0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Project Data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44F96BC6-C45B-46FB-8D43-7AB6B5581FC7}"/>
              </a:ext>
            </a:extLst>
          </p:cNvPr>
          <p:cNvSpPr/>
          <p:nvPr/>
        </p:nvSpPr>
        <p:spPr>
          <a:xfrm>
            <a:off x="8172450" y="4121276"/>
            <a:ext cx="2800350" cy="2114550"/>
          </a:xfrm>
          <a:prstGeom prst="flowChartDocument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Target Format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Templates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DE0854E-56AA-4797-9D5F-274F233F9D2B}"/>
              </a:ext>
            </a:extLst>
          </p:cNvPr>
          <p:cNvSpPr/>
          <p:nvPr/>
        </p:nvSpPr>
        <p:spPr>
          <a:xfrm>
            <a:off x="762000" y="4102226"/>
            <a:ext cx="3048000" cy="762000"/>
          </a:xfrm>
          <a:prstGeom prst="flowChartProcess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SpiraTeam</a:t>
            </a:r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Query Engine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465A5CD-0C88-4007-AD9B-07CF99359E6C}"/>
              </a:ext>
            </a:extLst>
          </p:cNvPr>
          <p:cNvSpPr/>
          <p:nvPr/>
        </p:nvSpPr>
        <p:spPr>
          <a:xfrm>
            <a:off x="762000" y="2425826"/>
            <a:ext cx="3048000" cy="1447800"/>
          </a:xfrm>
          <a:prstGeom prst="flowChartProcess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 Data Set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(XML)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5841058-5E79-44C6-A2E8-5ABD7CEB55F9}"/>
              </a:ext>
            </a:extLst>
          </p:cNvPr>
          <p:cNvSpPr/>
          <p:nvPr/>
        </p:nvSpPr>
        <p:spPr>
          <a:xfrm>
            <a:off x="4572000" y="2425826"/>
            <a:ext cx="2819400" cy="1447800"/>
          </a:xfrm>
          <a:prstGeom prst="flowChartProcess">
            <a:avLst/>
          </a:prstGeom>
          <a:solidFill>
            <a:srgbClr val="FFC57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Intermediate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Output (HTML)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F255DF62-C6A2-45A6-B895-21ABAD45599B}"/>
              </a:ext>
            </a:extLst>
          </p:cNvPr>
          <p:cNvSpPr/>
          <p:nvPr/>
        </p:nvSpPr>
        <p:spPr>
          <a:xfrm>
            <a:off x="4486275" y="5016626"/>
            <a:ext cx="2895600" cy="1295400"/>
          </a:xfrm>
          <a:prstGeom prst="can">
            <a:avLst/>
          </a:prstGeom>
          <a:solidFill>
            <a:srgbClr val="FFC57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SpiraTeam</a:t>
            </a:r>
            <a:endParaRPr lang="en-US" dirty="0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 Templates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8125A576-F581-4F98-A4FD-D6C285419654}"/>
              </a:ext>
            </a:extLst>
          </p:cNvPr>
          <p:cNvSpPr/>
          <p:nvPr/>
        </p:nvSpPr>
        <p:spPr>
          <a:xfrm>
            <a:off x="4572000" y="4121276"/>
            <a:ext cx="2819400" cy="762000"/>
          </a:xfrm>
          <a:prstGeom prst="flowChartProcess">
            <a:avLst/>
          </a:prstGeom>
          <a:solidFill>
            <a:srgbClr val="FFC57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 Engine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04938C79-48BE-417D-9319-1DF8A4D1463E}"/>
              </a:ext>
            </a:extLst>
          </p:cNvPr>
          <p:cNvSpPr/>
          <p:nvPr/>
        </p:nvSpPr>
        <p:spPr>
          <a:xfrm>
            <a:off x="8153400" y="2421858"/>
            <a:ext cx="2819400" cy="1447800"/>
          </a:xfrm>
          <a:prstGeom prst="flowChartProcess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Final Report Output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(HTML, PDF, Word, Excel, etc.)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8A766E-668F-4799-9B6A-31A30293C2E4}"/>
              </a:ext>
            </a:extLst>
          </p:cNvPr>
          <p:cNvSpPr/>
          <p:nvPr/>
        </p:nvSpPr>
        <p:spPr>
          <a:xfrm>
            <a:off x="3962400" y="2917158"/>
            <a:ext cx="457200" cy="457200"/>
          </a:xfrm>
          <a:prstGeom prst="rightArrow">
            <a:avLst/>
          </a:prstGeom>
          <a:solidFill>
            <a:srgbClr val="F9661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E03CFD8-08C8-4B40-B52E-C48C0C1D961A}"/>
              </a:ext>
            </a:extLst>
          </p:cNvPr>
          <p:cNvSpPr/>
          <p:nvPr/>
        </p:nvSpPr>
        <p:spPr>
          <a:xfrm>
            <a:off x="7562850" y="2917158"/>
            <a:ext cx="457200" cy="457200"/>
          </a:xfrm>
          <a:prstGeom prst="rightArrow">
            <a:avLst/>
          </a:prstGeom>
          <a:solidFill>
            <a:srgbClr val="F9661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3BD4D-666F-4748-BB2D-5D56702DBF7A}"/>
              </a:ext>
            </a:extLst>
          </p:cNvPr>
          <p:cNvSpPr txBox="1"/>
          <p:nvPr/>
        </p:nvSpPr>
        <p:spPr>
          <a:xfrm>
            <a:off x="4724400" y="189242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9661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Focus of this talk</a:t>
            </a:r>
          </a:p>
        </p:txBody>
      </p:sp>
    </p:spTree>
    <p:extLst>
      <p:ext uri="{BB962C8B-B14F-4D97-AF65-F5344CB8AC3E}">
        <p14:creationId xmlns:p14="http://schemas.microsoft.com/office/powerpoint/2010/main" val="38666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Adam Sandman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8704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Director,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39AA-B274-4462-A5AF-0AEE6C80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8DF34-04AF-4EFD-B7AF-818A57A765E5}"/>
              </a:ext>
            </a:extLst>
          </p:cNvPr>
          <p:cNvSpPr txBox="1">
            <a:spLocks/>
          </p:cNvSpPr>
          <p:nvPr/>
        </p:nvSpPr>
        <p:spPr>
          <a:xfrm>
            <a:off x="518746" y="2944683"/>
            <a:ext cx="706608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Programmer from the age of 10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Working in the IT industry for over 20 years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Adam lives in Washington, DC, USA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E57F99-8529-4307-9DC4-3B513AFB822E}"/>
              </a:ext>
            </a:extLst>
          </p:cNvPr>
          <p:cNvSpPr txBox="1">
            <a:spLocks/>
          </p:cNvSpPr>
          <p:nvPr/>
        </p:nvSpPr>
        <p:spPr>
          <a:xfrm>
            <a:off x="8677922" y="5817762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@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adammarksandman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Kanit" panose="00000500000000000000" pitchFamily="2" charset="-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3EEF62-698D-41CE-B9CC-61ED8E0E8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882" y="5901064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73CD-1C88-459E-AFE8-5BF9ABA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B900F-1EC0-41F7-8E1F-28AB4674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35" y="1485869"/>
            <a:ext cx="6152760" cy="428461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19110F-2326-44EC-B0F4-E7D1B06BB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457" y="2170539"/>
            <a:ext cx="6805380" cy="4322336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142E81-4016-437F-9EAA-F0DEE47BF75C}"/>
              </a:ext>
            </a:extLst>
          </p:cNvPr>
          <p:cNvSpPr/>
          <p:nvPr/>
        </p:nvSpPr>
        <p:spPr>
          <a:xfrm>
            <a:off x="4030462" y="6022018"/>
            <a:ext cx="1988597" cy="367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71218-429D-4D8E-A54E-D40A8CDDADBA}"/>
              </a:ext>
            </a:extLst>
          </p:cNvPr>
          <p:cNvSpPr/>
          <p:nvPr/>
        </p:nvSpPr>
        <p:spPr>
          <a:xfrm>
            <a:off x="9498369" y="5654161"/>
            <a:ext cx="986160" cy="367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73CD-1C88-459E-AFE8-5BF9ABA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11B82-7B10-43BF-B953-3E205A73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20" y="1509204"/>
            <a:ext cx="7624327" cy="447434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51C2A-0D50-4757-A0D1-DBED12BC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42" y="1690687"/>
            <a:ext cx="6234710" cy="497644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80150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Custom Reporting: Using Templates</a:t>
            </a:r>
          </a:p>
        </p:txBody>
      </p:sp>
    </p:spTree>
    <p:extLst>
      <p:ext uri="{BB962C8B-B14F-4D97-AF65-F5344CB8AC3E}">
        <p14:creationId xmlns:p14="http://schemas.microsoft.com/office/powerpoint/2010/main" val="2746423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E74C91-8C5B-40BA-87A6-0555ED13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Section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3635D-1277-4132-862F-29EC84E7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1927203"/>
            <a:ext cx="8939813" cy="47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2B99-F499-443E-8E90-F159A726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805AD65-DC76-40C7-9296-3D8860A04F86}"/>
              </a:ext>
            </a:extLst>
          </p:cNvPr>
          <p:cNvSpPr/>
          <p:nvPr/>
        </p:nvSpPr>
        <p:spPr>
          <a:xfrm>
            <a:off x="762000" y="2425826"/>
            <a:ext cx="3048000" cy="1447800"/>
          </a:xfrm>
          <a:prstGeom prst="flowChartProcess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 Data Set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(XML)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F3E3433-1027-4E18-B672-0BCA419A556E}"/>
              </a:ext>
            </a:extLst>
          </p:cNvPr>
          <p:cNvSpPr/>
          <p:nvPr/>
        </p:nvSpPr>
        <p:spPr>
          <a:xfrm>
            <a:off x="3962400" y="2917158"/>
            <a:ext cx="457200" cy="457200"/>
          </a:xfrm>
          <a:prstGeom prst="rightArrow">
            <a:avLst/>
          </a:prstGeom>
          <a:solidFill>
            <a:srgbClr val="F9661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D64C06DF-6E36-4F2B-8B9B-16C9E8DD6D20}"/>
              </a:ext>
            </a:extLst>
          </p:cNvPr>
          <p:cNvSpPr/>
          <p:nvPr/>
        </p:nvSpPr>
        <p:spPr>
          <a:xfrm>
            <a:off x="4572000" y="2425826"/>
            <a:ext cx="2819400" cy="1447800"/>
          </a:xfrm>
          <a:prstGeom prst="flowChartProcess">
            <a:avLst/>
          </a:prstGeom>
          <a:solidFill>
            <a:srgbClr val="FFC57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 Template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(XSLT)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720D7B5-200F-4AA9-9BF1-93612FE8ACA6}"/>
              </a:ext>
            </a:extLst>
          </p:cNvPr>
          <p:cNvSpPr/>
          <p:nvPr/>
        </p:nvSpPr>
        <p:spPr>
          <a:xfrm>
            <a:off x="8153400" y="2421858"/>
            <a:ext cx="2819400" cy="1447800"/>
          </a:xfrm>
          <a:prstGeom prst="flowChartProcess">
            <a:avLst/>
          </a:prstGeom>
          <a:solidFill>
            <a:srgbClr val="FFC576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Intermediate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Report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Output (HTML)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C047724-4491-4B77-8162-A5BAD04C7759}"/>
              </a:ext>
            </a:extLst>
          </p:cNvPr>
          <p:cNvSpPr/>
          <p:nvPr/>
        </p:nvSpPr>
        <p:spPr>
          <a:xfrm>
            <a:off x="7543800" y="2917158"/>
            <a:ext cx="457200" cy="457200"/>
          </a:xfrm>
          <a:prstGeom prst="rightArrow">
            <a:avLst/>
          </a:prstGeom>
          <a:solidFill>
            <a:srgbClr val="F9661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DAC0AD6-F8A0-4AE3-8516-F4C9CCE52B97}"/>
              </a:ext>
            </a:extLst>
          </p:cNvPr>
          <p:cNvSpPr/>
          <p:nvPr/>
        </p:nvSpPr>
        <p:spPr>
          <a:xfrm>
            <a:off x="8153400" y="4600828"/>
            <a:ext cx="2819400" cy="1447800"/>
          </a:xfrm>
          <a:prstGeom prst="flowChartProcess">
            <a:avLst/>
          </a:prstGeom>
          <a:solidFill>
            <a:srgbClr val="FEE79C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Final Report Output</a:t>
            </a:r>
          </a:p>
          <a:p>
            <a:pPr algn="ctr"/>
            <a:r>
              <a:rPr lang="en-US" dirty="0">
                <a:solidFill>
                  <a:srgbClr val="586E75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(HTML, PDF, Word, Excel, etc.)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B214FA-8F8A-4CA9-9E88-CFE2EC8934A9}"/>
              </a:ext>
            </a:extLst>
          </p:cNvPr>
          <p:cNvSpPr/>
          <p:nvPr/>
        </p:nvSpPr>
        <p:spPr>
          <a:xfrm rot="5400000">
            <a:off x="9334500" y="3965069"/>
            <a:ext cx="457200" cy="457200"/>
          </a:xfrm>
          <a:prstGeom prst="rightArrow">
            <a:avLst/>
          </a:prstGeom>
          <a:solidFill>
            <a:srgbClr val="F9661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6E75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BD662-6D47-41DA-A152-7C7C7EE1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07172"/>
            <a:ext cx="3149988" cy="196137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E34068-3EDC-40C5-8A98-F56DF243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682" y="4276392"/>
            <a:ext cx="3608574" cy="1772236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7424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CF78-26F0-46C8-82C6-7561ADE0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8EE76-AD4D-4EED-8EE1-EC4A2644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9" y="1482572"/>
            <a:ext cx="7256300" cy="5010303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935AE-AD51-4499-9519-41D6AE963C16}"/>
              </a:ext>
            </a:extLst>
          </p:cNvPr>
          <p:cNvSpPr txBox="1"/>
          <p:nvPr/>
        </p:nvSpPr>
        <p:spPr>
          <a:xfrm>
            <a:off x="8250598" y="1757779"/>
            <a:ext cx="3941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TestCaseData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TestCase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Attributes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Custom Properties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TestCase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Attributes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Custom Properties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TestCase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Attributes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Custom Properties</a:t>
            </a:r>
          </a:p>
        </p:txBody>
      </p:sp>
    </p:spTree>
    <p:extLst>
      <p:ext uri="{BB962C8B-B14F-4D97-AF65-F5344CB8AC3E}">
        <p14:creationId xmlns:p14="http://schemas.microsoft.com/office/powerpoint/2010/main" val="328424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DB614-0897-4102-AEC4-02C088C0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as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45B3-9E50-4538-8A4E-99F0E569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match="/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&lt;table&gt;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&lt;tr&gt;&lt;td&gt;ID&lt;/td&gt;&lt;td&gt;Name&lt;/td&gt;&lt;/tr&gt;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&lt;tr&gt;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&lt;td&gt;&lt;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"/&gt;&lt;/td&gt;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&lt;td&gt;&lt;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"/&gt;&lt;/td&gt;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&lt;/tr&gt;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&lt;/table&gt;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333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DB614-0897-4102-AEC4-02C088C0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as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45B3-9E50-4538-8A4E-99F0E569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match="/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&lt;table&gt;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&lt;tr&gt;&lt;td&gt;ID&lt;/td&gt;&lt;td&gt;Name&lt;/td&gt;&lt;/tr&gt;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&lt;tr&gt;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&lt;td&gt;&lt;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"/&gt;&lt;/td&gt;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&lt;td&gt;&lt;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"/&gt;&lt;/td&gt;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&lt;/tr&gt;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&lt;/table&gt;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FBF8ED-CDEF-4C7D-8DFD-9BEC816B7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47700"/>
              </p:ext>
            </p:extLst>
          </p:nvPr>
        </p:nvGraphicFramePr>
        <p:xfrm>
          <a:off x="5863454" y="4966431"/>
          <a:ext cx="5490346" cy="11030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2156">
                  <a:extLst>
                    <a:ext uri="{9D8B030D-6E8A-4147-A177-3AD203B41FA5}">
                      <a16:colId xmlns:a16="http://schemas.microsoft.com/office/drawing/2014/main" val="4211886617"/>
                    </a:ext>
                  </a:extLst>
                </a:gridCol>
                <a:gridCol w="4558190">
                  <a:extLst>
                    <a:ext uri="{9D8B030D-6E8A-4147-A177-3AD203B41FA5}">
                      <a16:colId xmlns:a16="http://schemas.microsoft.com/office/drawing/2014/main" val="4199052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36627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Tests Creating New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815198"/>
                  </a:ext>
                </a:extLst>
              </a:tr>
              <a:tr h="368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Tests Editing Existing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6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18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DB614-0897-4102-AEC4-02C088C0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as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45B3-9E50-4538-8A4E-99F0E569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match="/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&lt;ul&gt;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&lt;li&gt;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&lt;b&gt;TC&lt;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"/&gt;&lt;/b&gt; -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&lt;/li&gt;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&lt;/ul&gt;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14788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DB614-0897-4102-AEC4-02C088C0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as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45B3-9E50-4538-8A4E-99F0E569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match="/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TestCaseData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&lt;ul&gt;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&lt;li&gt;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&lt;b&gt;TC&lt;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TestCaseId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"/&gt;&lt;/b&gt; -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xsl:value-of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select="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&lt;/li&gt;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xsl:for-each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&lt;/ul&gt;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xsl:template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1246E-5344-4373-814D-37AC3B33CAC4}"/>
              </a:ext>
            </a:extLst>
          </p:cNvPr>
          <p:cNvSpPr txBox="1"/>
          <p:nvPr/>
        </p:nvSpPr>
        <p:spPr>
          <a:xfrm>
            <a:off x="6782540" y="4563122"/>
            <a:ext cx="4909351" cy="12926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93A1A1"/>
            </a:solidFill>
          </a:ln>
        </p:spPr>
        <p:txBody>
          <a:bodyPr wrap="square" lIns="274320" tIns="365760" bIns="36576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TC1</a:t>
            </a:r>
            <a:r>
              <a:rPr lang="en-US" dirty="0"/>
              <a:t> – Tests Creating New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TC2</a:t>
            </a:r>
            <a:r>
              <a:rPr lang="en-US" dirty="0"/>
              <a:t> – Tests Editing Existing Book</a:t>
            </a:r>
          </a:p>
        </p:txBody>
      </p:sp>
    </p:spTree>
    <p:extLst>
      <p:ext uri="{BB962C8B-B14F-4D97-AF65-F5344CB8AC3E}">
        <p14:creationId xmlns:p14="http://schemas.microsoft.com/office/powerpoint/2010/main" val="17967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7066085" cy="46855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Director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Custom Reporting: Using Queries</a:t>
            </a:r>
          </a:p>
        </p:txBody>
      </p:sp>
    </p:spTree>
    <p:extLst>
      <p:ext uri="{BB962C8B-B14F-4D97-AF65-F5344CB8AC3E}">
        <p14:creationId xmlns:p14="http://schemas.microsoft.com/office/powerpoint/2010/main" val="3569966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7C9D8-DCD7-4079-B0D0-C449A324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3" y="1521193"/>
            <a:ext cx="9443241" cy="51110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E74C91-8C5B-40BA-87A6-0555ED13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Custom Section</a:t>
            </a:r>
          </a:p>
        </p:txBody>
      </p:sp>
    </p:spTree>
    <p:extLst>
      <p:ext uri="{BB962C8B-B14F-4D97-AF65-F5344CB8AC3E}">
        <p14:creationId xmlns:p14="http://schemas.microsoft.com/office/powerpoint/2010/main" val="93509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E74C91-8C5B-40BA-87A6-0555ED13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Custom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52A2EB-DF6B-46F8-9B25-E055B75C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3" y="1521193"/>
            <a:ext cx="9436963" cy="51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0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08DF-1651-4F52-9EEF-CC002338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Query and See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C5733-7BBB-4BB0-B656-3C6F53C3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40" y="1571625"/>
            <a:ext cx="8482103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12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0020C-A279-4A08-AE0D-1068E052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SQL Language (ESQL)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78EE9-FE83-4A1C-AF65-0B82E6E4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Similar to database SQL, but object-based: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Reportable objects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SpiraTestEntities.R_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Requirements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Differences between SQL and Entity SQL: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SELECT * FROM REQUIREMENTS AS R becomes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select value R from </a:t>
            </a:r>
            <a:r>
              <a:rPr lang="en-US" sz="2400" dirty="0" err="1"/>
              <a:t>SpiraTestEntities.R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2400" dirty="0" err="1"/>
              <a:t>Requirements</a:t>
            </a:r>
            <a:r>
              <a:rPr lang="en-US" sz="2400" dirty="0"/>
              <a:t> as 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Similarities with database SQL: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You can do JOINs (inner and outer), aggregations (GROUP BY), calculations and sub-queries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hlinkClick r:id="rId2"/>
              </a:rPr>
              <a:t>https://docs.microsoft.com/en-us/dotnet/framework/data/adonet/ef/language-reference/entity-sql-overview</a:t>
            </a:r>
            <a:r>
              <a:rPr lang="en-US" sz="1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619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0020C-A279-4A08-AE0D-1068E052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Extensions to ESQL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78EE9-FE83-4A1C-AF65-0B82E6E4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There are currently two special parameters you can use in your report queries: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${</a:t>
            </a:r>
            <a:r>
              <a:rPr lang="en-US" sz="2000" dirty="0" err="1"/>
              <a:t>ProjectId</a:t>
            </a:r>
            <a:r>
              <a:rPr lang="en-US" sz="2000" dirty="0"/>
              <a:t>} – the ID of the current product (formerly project)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${</a:t>
            </a:r>
            <a:r>
              <a:rPr lang="en-US" sz="2000" dirty="0" err="1"/>
              <a:t>ProjectGroupId</a:t>
            </a:r>
            <a:r>
              <a:rPr lang="en-US" sz="2000" dirty="0"/>
              <a:t>} – the ID of the current program (formerly project group)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They are often used in WHERE clauses to limit the data to the current product or program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In the future we’re planning on adding similar functionality for Component and Release.</a:t>
            </a:r>
          </a:p>
        </p:txBody>
      </p:sp>
    </p:spTree>
    <p:extLst>
      <p:ext uri="{BB962C8B-B14F-4D97-AF65-F5344CB8AC3E}">
        <p14:creationId xmlns:p14="http://schemas.microsoft.com/office/powerpoint/2010/main" val="57311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Writing Custom Graphs</a:t>
            </a:r>
          </a:p>
        </p:txBody>
      </p:sp>
    </p:spTree>
    <p:extLst>
      <p:ext uri="{BB962C8B-B14F-4D97-AF65-F5344CB8AC3E}">
        <p14:creationId xmlns:p14="http://schemas.microsoft.com/office/powerpoint/2010/main" val="2776658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CDA4-4964-4ADA-B7A4-49C3E31B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Graphs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4DCB6-1932-44C2-A2FA-8977EE779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0" y="2567632"/>
            <a:ext cx="7598472" cy="414718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FBCA3-5C96-427D-A0DF-18843109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95" y="1509207"/>
            <a:ext cx="7105367" cy="421131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777239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2EBF-65DB-4A1A-8888-56FA6159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 Graphs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164F2-AFC9-468A-B3DD-8AE139FC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89" y="1476375"/>
            <a:ext cx="8612682" cy="5191125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62F08D-AD95-48C0-A2ED-4FA0328F4E52}"/>
              </a:ext>
            </a:extLst>
          </p:cNvPr>
          <p:cNvSpPr/>
          <p:nvPr/>
        </p:nvSpPr>
        <p:spPr>
          <a:xfrm>
            <a:off x="4030462" y="1409700"/>
            <a:ext cx="1294013" cy="367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3035B-9057-4187-94AF-18066B4689F2}"/>
              </a:ext>
            </a:extLst>
          </p:cNvPr>
          <p:cNvSpPr/>
          <p:nvPr/>
        </p:nvSpPr>
        <p:spPr>
          <a:xfrm>
            <a:off x="6030713" y="1387032"/>
            <a:ext cx="1017788" cy="367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9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1978-96AB-4143-B73F-0CA87D16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ESQL for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8194-60AF-4175-AD5D-78591A38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You need to have at least two columns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first one </a:t>
            </a:r>
            <a:r>
              <a:rPr lang="en-US" sz="3200" dirty="0"/>
              <a:t>needs to be the axis labels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The </a:t>
            </a:r>
            <a:r>
              <a:rPr lang="en-US" sz="3200" dirty="0">
                <a:solidFill>
                  <a:srgbClr val="0070C0"/>
                </a:solidFill>
              </a:rPr>
              <a:t>others are the data series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Donut (pie) charts can only have a single series, line/bar charts support multiple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52920-FE9A-41E9-A3FD-6537D9D8539A}"/>
              </a:ext>
            </a:extLst>
          </p:cNvPr>
          <p:cNvSpPr txBox="1"/>
          <p:nvPr/>
        </p:nvSpPr>
        <p:spPr>
          <a:xfrm>
            <a:off x="1352550" y="4848225"/>
            <a:ext cx="9153525" cy="1200329"/>
          </a:xfrm>
          <a:prstGeom prst="rect">
            <a:avLst/>
          </a:prstGeom>
          <a:noFill/>
          <a:ln>
            <a:solidFill>
              <a:srgbClr val="93A1A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R.EXECUTION_STATUS_NAME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(R.TEST_RUN_ID) as COUNT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SpiraTestEntities.R_TestRuns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R.PROJECT_ID = ${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group by R.EXECUTION_STATUS_NAME</a:t>
            </a:r>
          </a:p>
        </p:txBody>
      </p:sp>
    </p:spTree>
    <p:extLst>
      <p:ext uri="{BB962C8B-B14F-4D97-AF65-F5344CB8AC3E}">
        <p14:creationId xmlns:p14="http://schemas.microsoft.com/office/powerpoint/2010/main" val="4653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Dive into the features available in </a:t>
            </a:r>
            <a:r>
              <a:rPr lang="en-US" dirty="0" err="1"/>
              <a:t>Spira</a:t>
            </a:r>
            <a:r>
              <a:rPr lang="en-US" dirty="0"/>
              <a:t> for business intelligence and reporting.</a:t>
            </a:r>
          </a:p>
          <a:p>
            <a:pPr>
              <a:lnSpc>
                <a:spcPct val="140000"/>
              </a:lnSpc>
            </a:pPr>
            <a:r>
              <a:rPr lang="en-US" dirty="0"/>
              <a:t>We will include an overview of running the built-in graphs and reports before diving deeper into the different types of custom reporting and graphing that are available.</a:t>
            </a:r>
          </a:p>
          <a:p>
            <a:pPr>
              <a:lnSpc>
                <a:spcPct val="140000"/>
              </a:lnSpc>
            </a:pPr>
            <a:r>
              <a:rPr lang="en-US" dirty="0"/>
              <a:t>We will provide examples using Entity SQL and the XSLT based report templates.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671059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Using the many built-in dashboards, graphs and reports out of the box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How to modify or write your own reports using templates and queries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How to create your own graphs and charts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sefin Sans" pitchFamily="2" charset="0"/>
              </a:rPr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Josefin Sans" pitchFamily="2" charset="0"/>
              </a:rPr>
              <a:t>Blog on Writing Custom Reports:</a:t>
            </a:r>
            <a:br>
              <a:rPr lang="en-US" sz="2400" dirty="0">
                <a:latin typeface="Josefin Sans" pitchFamily="2" charset="0"/>
              </a:rPr>
            </a:br>
            <a:r>
              <a:rPr lang="en-US" sz="2400" dirty="0">
                <a:latin typeface="Josefin Sans" pitchFamily="2" charset="0"/>
                <a:hlinkClick r:id="rId2"/>
              </a:rPr>
              <a:t>https://www.inflectra.com/Ideas/Entry/301.aspx</a:t>
            </a:r>
            <a:endParaRPr lang="en-US" sz="2400" dirty="0">
              <a:latin typeface="Josefin Sans" pitchFamily="2" charset="0"/>
            </a:endParaRPr>
          </a:p>
          <a:p>
            <a:r>
              <a:rPr lang="en-US" sz="2400" dirty="0">
                <a:latin typeface="Josefin Sans" pitchFamily="2" charset="0"/>
              </a:rPr>
              <a:t>Forum of User Supplied Custom Reports:</a:t>
            </a:r>
            <a:br>
              <a:rPr lang="en-US" sz="2400" dirty="0">
                <a:latin typeface="Josefin Sans" pitchFamily="2" charset="0"/>
              </a:rPr>
            </a:br>
            <a:r>
              <a:rPr lang="en-US" sz="2400" dirty="0">
                <a:latin typeface="Josefin Sans" pitchFamily="2" charset="0"/>
                <a:hlinkClick r:id="rId3"/>
              </a:rPr>
              <a:t>https://www.inflectra.com/Support/Forum/spirateam/reports/List.aspx</a:t>
            </a:r>
            <a:endParaRPr lang="en-US" sz="2400" dirty="0">
              <a:latin typeface="Josefin Sans" pitchFamily="2" charset="0"/>
            </a:endParaRPr>
          </a:p>
          <a:p>
            <a:r>
              <a:rPr lang="en-US" sz="2400" dirty="0">
                <a:latin typeface="Josefin Sans" pitchFamily="2" charset="0"/>
              </a:rPr>
              <a:t>KB Support Articles on Custom Reports: </a:t>
            </a:r>
            <a:r>
              <a:rPr lang="en-US" sz="2400" dirty="0">
                <a:latin typeface="Josefin Sans" pitchFamily="2" charset="0"/>
                <a:hlinkClick r:id="rId4"/>
              </a:rPr>
              <a:t>https://www.inflectra.com/Support/KnowledgeBase/Tag/custom%20reports</a:t>
            </a:r>
            <a:r>
              <a:rPr lang="en-US" sz="2400" dirty="0">
                <a:latin typeface="Josefin Sans" pitchFamily="2" charset="0"/>
              </a:rPr>
              <a:t> </a:t>
            </a:r>
          </a:p>
          <a:p>
            <a:pPr lvl="1"/>
            <a:endParaRPr lang="en-US" sz="1600" dirty="0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7F30-D8AA-4969-85E7-8FA652BE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1278-AD3A-404F-A93B-7EC68226B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Standard Reports &amp; Graphs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Custom Reports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Templates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Queries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Custom Graphs</a:t>
            </a:r>
          </a:p>
        </p:txBody>
      </p:sp>
    </p:spTree>
    <p:extLst>
      <p:ext uri="{BB962C8B-B14F-4D97-AF65-F5344CB8AC3E}">
        <p14:creationId xmlns:p14="http://schemas.microsoft.com/office/powerpoint/2010/main" val="381092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Standard Reporting &amp; BI</a:t>
            </a:r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1AB7-0215-4BC5-9789-161E81CE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Dashboards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1E6F-4074-4AFB-871E-56362751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75" y="1524929"/>
            <a:ext cx="10187866" cy="5015979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16693F-E3CD-43AB-857E-8EAC187C2D3E}"/>
              </a:ext>
            </a:extLst>
          </p:cNvPr>
          <p:cNvSpPr/>
          <p:nvPr/>
        </p:nvSpPr>
        <p:spPr>
          <a:xfrm>
            <a:off x="8513685" y="1988598"/>
            <a:ext cx="2840115" cy="55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EA295-3AE1-4205-9A35-A12E704405F4}"/>
              </a:ext>
            </a:extLst>
          </p:cNvPr>
          <p:cNvSpPr txBox="1"/>
          <p:nvPr/>
        </p:nvSpPr>
        <p:spPr>
          <a:xfrm>
            <a:off x="8717871" y="2590112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Different views &amp; settings</a:t>
            </a:r>
          </a:p>
        </p:txBody>
      </p:sp>
    </p:spTree>
    <p:extLst>
      <p:ext uri="{BB962C8B-B14F-4D97-AF65-F5344CB8AC3E}">
        <p14:creationId xmlns:p14="http://schemas.microsoft.com/office/powerpoint/2010/main" val="393887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1AB7-0215-4BC5-9789-161E81CE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Dashboards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97D27-A05A-4A65-A739-D93C112E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10329909" cy="4964692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1AB7-0215-4BC5-9789-161E81CE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Dashboards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46BA42-CC16-4860-AADD-E0AF97CD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3" y="1610033"/>
            <a:ext cx="9991494" cy="49119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3651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10861</TotalTime>
  <Words>974</Words>
  <Application>Microsoft Office PowerPoint</Application>
  <PresentationFormat>Widescreen</PresentationFormat>
  <Paragraphs>192</Paragraphs>
  <Slides>43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Kanit Light</vt:lpstr>
      <vt:lpstr>Calibri</vt:lpstr>
      <vt:lpstr>Courier New</vt:lpstr>
      <vt:lpstr>Josefin Sans</vt:lpstr>
      <vt:lpstr>Arial</vt:lpstr>
      <vt:lpstr>Kanit</vt:lpstr>
      <vt:lpstr>Wingdings</vt:lpstr>
      <vt:lpstr>Inflectra titles</vt:lpstr>
      <vt:lpstr>1_Inflectra titles</vt:lpstr>
      <vt:lpstr>Spira Concepts</vt:lpstr>
      <vt:lpstr>Adam Sandman</vt:lpstr>
      <vt:lpstr>About Me</vt:lpstr>
      <vt:lpstr>Session  Objectives</vt:lpstr>
      <vt:lpstr>Agenda</vt:lpstr>
      <vt:lpstr>Standard Reporting &amp; BI</vt:lpstr>
      <vt:lpstr>Product Dashboards</vt:lpstr>
      <vt:lpstr>Product Dashboards</vt:lpstr>
      <vt:lpstr>Program Dashboards</vt:lpstr>
      <vt:lpstr>Reporting Center</vt:lpstr>
      <vt:lpstr>Graph Types</vt:lpstr>
      <vt:lpstr>Graph Types</vt:lpstr>
      <vt:lpstr>Reporting Center</vt:lpstr>
      <vt:lpstr>Configuring Report Generation</vt:lpstr>
      <vt:lpstr>Configuring Report Generation</vt:lpstr>
      <vt:lpstr>Configuring Report Generation</vt:lpstr>
      <vt:lpstr>Report Output</vt:lpstr>
      <vt:lpstr>Custom Reporting Overview</vt:lpstr>
      <vt:lpstr>Reporting Overview</vt:lpstr>
      <vt:lpstr>The Basics</vt:lpstr>
      <vt:lpstr>The Basics</vt:lpstr>
      <vt:lpstr>Custom Reporting: Using Templates</vt:lpstr>
      <vt:lpstr>Editing a Section Template</vt:lpstr>
      <vt:lpstr>How it Works</vt:lpstr>
      <vt:lpstr>Simplified Example</vt:lpstr>
      <vt:lpstr>Display as Table</vt:lpstr>
      <vt:lpstr>Display as Table</vt:lpstr>
      <vt:lpstr>Display as List</vt:lpstr>
      <vt:lpstr>Display as List</vt:lpstr>
      <vt:lpstr>Custom Reporting: Using Queries</vt:lpstr>
      <vt:lpstr>Editing a Custom Section</vt:lpstr>
      <vt:lpstr>Editing a Custom Section</vt:lpstr>
      <vt:lpstr>Preview Query and See Data</vt:lpstr>
      <vt:lpstr>Entity SQL Language (ESQL)</vt:lpstr>
      <vt:lpstr>Spira Extensions to ESQL</vt:lpstr>
      <vt:lpstr>Writing Custom Graphs</vt:lpstr>
      <vt:lpstr>Creating Custom Graphs</vt:lpstr>
      <vt:lpstr>Creating Custom Graphs</vt:lpstr>
      <vt:lpstr>Using ESQL for Graphs</vt:lpstr>
      <vt:lpstr>Wrap Up</vt:lpstr>
      <vt:lpstr>Key Takeaways</vt:lpstr>
      <vt:lpstr>Questions?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143</cp:revision>
  <cp:lastPrinted>2017-03-07T16:58:37Z</cp:lastPrinted>
  <dcterms:created xsi:type="dcterms:W3CDTF">2017-03-01T18:42:32Z</dcterms:created>
  <dcterms:modified xsi:type="dcterms:W3CDTF">2019-09-10T03:06:43Z</dcterms:modified>
</cp:coreProperties>
</file>