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handoutMasterIdLst>
    <p:handoutMasterId r:id="rId28"/>
  </p:handoutMasterIdLst>
  <p:sldIdLst>
    <p:sldId id="256" r:id="rId2"/>
    <p:sldId id="284" r:id="rId3"/>
    <p:sldId id="257" r:id="rId4"/>
    <p:sldId id="261" r:id="rId5"/>
    <p:sldId id="262" r:id="rId6"/>
    <p:sldId id="27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83" r:id="rId15"/>
    <p:sldId id="282" r:id="rId16"/>
    <p:sldId id="281" r:id="rId17"/>
    <p:sldId id="270" r:id="rId18"/>
    <p:sldId id="271" r:id="rId19"/>
    <p:sldId id="279" r:id="rId20"/>
    <p:sldId id="273" r:id="rId21"/>
    <p:sldId id="280" r:id="rId22"/>
    <p:sldId id="274" r:id="rId23"/>
    <p:sldId id="275" r:id="rId24"/>
    <p:sldId id="278" r:id="rId25"/>
    <p:sldId id="260" r:id="rId26"/>
    <p:sldId id="259" r:id="rId27"/>
  </p:sldIdLst>
  <p:sldSz cx="9144000" cy="6858000" type="screen4x3"/>
  <p:notesSz cx="6858000" cy="9144000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615BEE-B2ED-4F83-8EB4-DEBED1637B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63A86C-7B82-4038-BA20-B2CF51D7B2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hangingPunct="1">
              <a:defRPr sz="1200"/>
            </a:lvl1pPr>
          </a:lstStyle>
          <a:p>
            <a:pPr>
              <a:defRPr/>
            </a:pPr>
            <a:fld id="{13C0A3EF-9FB9-4C77-A71D-E804B7C0144F}" type="datetimeFigureOut">
              <a:rPr lang="he-IL"/>
              <a:pPr>
                <a:defRPr/>
              </a:pPr>
              <a:t>כ"ז/סיון/תשע"ז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A43FB3-035C-4F49-B885-FE72BE41B7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50A753-5AE1-4B8C-9E28-87E54F73FB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fld id="{3B0B8D64-0892-4EAE-B964-AF79938E4081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276872"/>
            <a:ext cx="8208912" cy="12241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4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7802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064896" cy="5760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32856"/>
            <a:ext cx="8496944" cy="3816424"/>
          </a:xfrm>
        </p:spPr>
        <p:txBody>
          <a:bodyPr/>
          <a:lstStyle>
            <a:lvl1pPr>
              <a:buClr>
                <a:srgbClr val="7030A0"/>
              </a:buCl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7030A0"/>
              </a:buCl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7030A0"/>
              </a:buCl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rgbClr val="7030A0"/>
              </a:buCl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rgbClr val="7030A0"/>
              </a:buCl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5834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320480"/>
          </a:xfrm>
        </p:spPr>
        <p:txBody>
          <a:bodyPr/>
          <a:lstStyle>
            <a:lvl1pPr>
              <a:buClr>
                <a:srgbClr val="7030A0"/>
              </a:buCl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7030A0"/>
              </a:buCl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7030A0"/>
              </a:buCl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rgbClr val="7030A0"/>
              </a:buCl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rgbClr val="7030A0"/>
              </a:buCl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57920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359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id="{F5C270F4-5E22-455B-B192-16FB340986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23850" y="1628775"/>
            <a:ext cx="84963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293BAD02-61CF-441E-A9EE-2E872F785423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68313" y="2133600"/>
            <a:ext cx="8207375" cy="1223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he-IL" dirty="0"/>
              <a:t>Real Testing Scenario Strategy:</a:t>
            </a:r>
            <a:br>
              <a:rPr lang="en-US" altLang="he-IL" dirty="0"/>
            </a:br>
            <a:r>
              <a:rPr lang="en-US" altLang="he-IL" b="0" dirty="0"/>
              <a:t>A Real-life </a:t>
            </a:r>
            <a:r>
              <a:rPr lang="en-US" altLang="he-IL" b="0" dirty="0" err="1"/>
              <a:t>TestOps</a:t>
            </a:r>
            <a:r>
              <a:rPr lang="en-US" altLang="he-IL" b="0" dirty="0"/>
              <a:t> Environment</a:t>
            </a:r>
            <a:endParaRPr lang="he-IL" altLang="he-IL" b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C9BBEE-FE97-423A-A257-428C83B9BE8D}"/>
              </a:ext>
            </a:extLst>
          </p:cNvPr>
          <p:cNvSpPr txBox="1"/>
          <p:nvPr/>
        </p:nvSpPr>
        <p:spPr>
          <a:xfrm>
            <a:off x="1907704" y="4149080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By Adam Sandman</a:t>
            </a:r>
          </a:p>
          <a:p>
            <a:r>
              <a:rPr lang="en-US" sz="2400" dirty="0"/>
              <a:t>Inflectra Corporation</a:t>
            </a:r>
          </a:p>
          <a:p>
            <a:endParaRPr lang="en-US" sz="2400" dirty="0"/>
          </a:p>
          <a:p>
            <a:r>
              <a:rPr lang="en-US" sz="2400" dirty="0"/>
              <a:t>June 21</a:t>
            </a:r>
            <a:r>
              <a:rPr lang="en-US" sz="2400" baseline="30000" dirty="0"/>
              <a:t>st</a:t>
            </a:r>
            <a:r>
              <a:rPr lang="en-US" sz="2400" dirty="0"/>
              <a:t>,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9C97C-335D-40FF-B611-ADFB6D0B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What’s Our Test &amp; Dev. Strategy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1B41D4-8226-4779-B071-8018029A35BE}"/>
              </a:ext>
            </a:extLst>
          </p:cNvPr>
          <p:cNvSpPr/>
          <p:nvPr/>
        </p:nvSpPr>
        <p:spPr>
          <a:xfrm>
            <a:off x="672751" y="3251389"/>
            <a:ext cx="2514600" cy="24999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 Code Mgt.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53819C-5731-4C09-AE2C-195F50C78295}"/>
              </a:ext>
            </a:extLst>
          </p:cNvPr>
          <p:cNvSpPr/>
          <p:nvPr/>
        </p:nvSpPr>
        <p:spPr>
          <a:xfrm>
            <a:off x="599481" y="1772816"/>
            <a:ext cx="2587869" cy="854319"/>
          </a:xfrm>
          <a:prstGeom prst="rect">
            <a:avLst/>
          </a:prstGeom>
          <a:solidFill>
            <a:srgbClr val="FFE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Requirements, User Stories, etc.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F45580-6DEE-44F2-A456-3D063097657F}"/>
              </a:ext>
            </a:extLst>
          </p:cNvPr>
          <p:cNvSpPr/>
          <p:nvPr/>
        </p:nvSpPr>
        <p:spPr>
          <a:xfrm>
            <a:off x="901352" y="3465335"/>
            <a:ext cx="2133600" cy="76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Subversion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4D0814-9FF1-4213-94D2-0313BB595C21}"/>
              </a:ext>
            </a:extLst>
          </p:cNvPr>
          <p:cNvSpPr/>
          <p:nvPr/>
        </p:nvSpPr>
        <p:spPr>
          <a:xfrm>
            <a:off x="901351" y="4441281"/>
            <a:ext cx="2133601" cy="76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Git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87947EFD-368E-44AB-A00A-B2A8D0C70FAA}"/>
              </a:ext>
            </a:extLst>
          </p:cNvPr>
          <p:cNvSpPr/>
          <p:nvPr/>
        </p:nvSpPr>
        <p:spPr>
          <a:xfrm>
            <a:off x="1739551" y="2703335"/>
            <a:ext cx="304800" cy="4572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4F311D-9124-4E41-9B4C-C8AA34B3C87C}"/>
              </a:ext>
            </a:extLst>
          </p:cNvPr>
          <p:cNvSpPr/>
          <p:nvPr/>
        </p:nvSpPr>
        <p:spPr>
          <a:xfrm>
            <a:off x="3908320" y="4318189"/>
            <a:ext cx="1946031" cy="14331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Continuous Integration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(Jenkins)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2D0251-335C-49C2-AA91-9AB7321F0386}"/>
              </a:ext>
            </a:extLst>
          </p:cNvPr>
          <p:cNvSpPr/>
          <p:nvPr/>
        </p:nvSpPr>
        <p:spPr>
          <a:xfrm>
            <a:off x="3908319" y="3251389"/>
            <a:ext cx="1946031" cy="8850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Automated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Tests (Checks)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74F13DA-F4B4-4513-832F-580B423383DD}"/>
              </a:ext>
            </a:extLst>
          </p:cNvPr>
          <p:cNvSpPr/>
          <p:nvPr/>
        </p:nvSpPr>
        <p:spPr>
          <a:xfrm>
            <a:off x="3263551" y="4989335"/>
            <a:ext cx="609600" cy="21394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F92C81B-E63B-4812-B974-CEB667EBBFDC}"/>
              </a:ext>
            </a:extLst>
          </p:cNvPr>
          <p:cNvSpPr/>
          <p:nvPr/>
        </p:nvSpPr>
        <p:spPr>
          <a:xfrm>
            <a:off x="6006751" y="4951235"/>
            <a:ext cx="609600" cy="21394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67D266-F474-4303-BB68-9141968898B5}"/>
              </a:ext>
            </a:extLst>
          </p:cNvPr>
          <p:cNvSpPr/>
          <p:nvPr/>
        </p:nvSpPr>
        <p:spPr>
          <a:xfrm>
            <a:off x="6651520" y="3242597"/>
            <a:ext cx="1946031" cy="14331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 Environments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7CBFF6C-8F43-4CC1-B2E7-562D914F6D26}"/>
              </a:ext>
            </a:extLst>
          </p:cNvPr>
          <p:cNvSpPr/>
          <p:nvPr/>
        </p:nvSpPr>
        <p:spPr>
          <a:xfrm>
            <a:off x="3263551" y="2108389"/>
            <a:ext cx="609600" cy="213946"/>
          </a:xfrm>
          <a:prstGeom prst="rightArrow">
            <a:avLst/>
          </a:prstGeom>
          <a:solidFill>
            <a:srgbClr val="FFE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73C568-B0F9-4075-8E53-41E679545861}"/>
              </a:ext>
            </a:extLst>
          </p:cNvPr>
          <p:cNvSpPr/>
          <p:nvPr/>
        </p:nvSpPr>
        <p:spPr>
          <a:xfrm>
            <a:off x="3893665" y="1772816"/>
            <a:ext cx="1946031" cy="885092"/>
          </a:xfrm>
          <a:prstGeom prst="rect">
            <a:avLst/>
          </a:prstGeom>
          <a:solidFill>
            <a:srgbClr val="FFE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Acceptance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Tests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6F4401B5-92F4-416E-861B-E6E19EF1C7D0}"/>
              </a:ext>
            </a:extLst>
          </p:cNvPr>
          <p:cNvSpPr/>
          <p:nvPr/>
        </p:nvSpPr>
        <p:spPr>
          <a:xfrm>
            <a:off x="4711351" y="2748762"/>
            <a:ext cx="304800" cy="4572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E7CC2C-DE99-4624-9302-F47D489E9415}"/>
              </a:ext>
            </a:extLst>
          </p:cNvPr>
          <p:cNvSpPr/>
          <p:nvPr/>
        </p:nvSpPr>
        <p:spPr>
          <a:xfrm>
            <a:off x="6651520" y="4866243"/>
            <a:ext cx="1946031" cy="8850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Installation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Process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61E1EC-9289-4D2A-B4FA-DCE87ED27366}"/>
              </a:ext>
            </a:extLst>
          </p:cNvPr>
          <p:cNvSpPr/>
          <p:nvPr/>
        </p:nvSpPr>
        <p:spPr>
          <a:xfrm>
            <a:off x="6648589" y="1772816"/>
            <a:ext cx="1946031" cy="885092"/>
          </a:xfrm>
          <a:prstGeom prst="rect">
            <a:avLst/>
          </a:prstGeom>
          <a:solidFill>
            <a:srgbClr val="FFE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Session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Testing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B25EE3E-456E-464B-961F-AB30F0189C29}"/>
              </a:ext>
            </a:extLst>
          </p:cNvPr>
          <p:cNvSpPr/>
          <p:nvPr/>
        </p:nvSpPr>
        <p:spPr>
          <a:xfrm>
            <a:off x="5936411" y="2101062"/>
            <a:ext cx="609600" cy="213946"/>
          </a:xfrm>
          <a:prstGeom prst="rightArrow">
            <a:avLst/>
          </a:prstGeom>
          <a:solidFill>
            <a:srgbClr val="FFE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F7168FC7-A6FF-4D77-92EE-73267B309EA5}"/>
              </a:ext>
            </a:extLst>
          </p:cNvPr>
          <p:cNvSpPr/>
          <p:nvPr/>
        </p:nvSpPr>
        <p:spPr>
          <a:xfrm>
            <a:off x="7530751" y="2721652"/>
            <a:ext cx="304800" cy="4572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57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9C97C-335D-40FF-B611-ADFB6D0B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Tests Should We Automate?</a:t>
            </a:r>
          </a:p>
        </p:txBody>
      </p:sp>
      <p:pic>
        <p:nvPicPr>
          <p:cNvPr id="4" name="Picture 2" descr="part2">
            <a:extLst>
              <a:ext uri="{FF2B5EF4-FFF2-40B4-BE49-F238E27FC236}">
                <a16:creationId xmlns:a16="http://schemas.microsoft.com/office/drawing/2014/main" id="{AE9EA2E6-019E-4398-8B18-E9A7229DA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44824"/>
            <a:ext cx="7467600" cy="411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204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9C97C-335D-40FF-B611-ADFB6D0B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Never Enough Time for Testing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950018-BD84-40D0-8D8E-39BC9297E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988840"/>
            <a:ext cx="7642256" cy="23762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9F5119-E96B-4832-A789-66EBC317B211}"/>
              </a:ext>
            </a:extLst>
          </p:cNvPr>
          <p:cNvSpPr txBox="1"/>
          <p:nvPr/>
        </p:nvSpPr>
        <p:spPr>
          <a:xfrm>
            <a:off x="827584" y="4653136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You should not seek to automate 100% of all your tests, because manual testing and automated testing are more efficient at different things</a:t>
            </a:r>
          </a:p>
        </p:txBody>
      </p:sp>
    </p:spTree>
    <p:extLst>
      <p:ext uri="{BB962C8B-B14F-4D97-AF65-F5344CB8AC3E}">
        <p14:creationId xmlns:p14="http://schemas.microsoft.com/office/powerpoint/2010/main" val="3324525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9C97C-335D-40FF-B611-ADFB6D0B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Tests Should We Automate?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F6D61A-E919-48FC-AF2B-46F3AD157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844824"/>
            <a:ext cx="5688632" cy="18789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C8A34D-E67B-429C-8458-51D40A3D11AF}"/>
              </a:ext>
            </a:extLst>
          </p:cNvPr>
          <p:cNvSpPr txBox="1"/>
          <p:nvPr/>
        </p:nvSpPr>
        <p:spPr>
          <a:xfrm>
            <a:off x="755576" y="3917374"/>
            <a:ext cx="79208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Automate the repetitive, stable, unchanging, boring things that are ideal for automated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Let manual testing find the lurking items that you don’t even know exist (yet!) and cannot automate.</a:t>
            </a:r>
          </a:p>
        </p:txBody>
      </p:sp>
    </p:spTree>
    <p:extLst>
      <p:ext uri="{BB962C8B-B14F-4D97-AF65-F5344CB8AC3E}">
        <p14:creationId xmlns:p14="http://schemas.microsoft.com/office/powerpoint/2010/main" val="1078565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8D94C-F277-4180-880F-8F41D9C7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Integration (CI)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8F190-4CEA-498E-9632-6E46DB1C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581128"/>
            <a:ext cx="8496944" cy="1368152"/>
          </a:xfrm>
        </p:spPr>
        <p:txBody>
          <a:bodyPr/>
          <a:lstStyle/>
          <a:p>
            <a:r>
              <a:rPr lang="en-US" sz="2800" dirty="0"/>
              <a:t>Ensure that you have a robust set of “smoke” tests that can run after every CI build</a:t>
            </a:r>
          </a:p>
          <a:p>
            <a:pPr lvl="1"/>
            <a:r>
              <a:rPr lang="en-US" sz="2400" dirty="0"/>
              <a:t>Unit, API and Automated UI tests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F642F3-C803-4E6B-B863-1F041DF7A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43010"/>
            <a:ext cx="6948264" cy="28519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1C2424-77E6-4E38-A1E3-E12A43F73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844824"/>
            <a:ext cx="5868144" cy="273355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82856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9C97C-335D-40FF-B611-ADFB6D0B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Test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07538-B57D-4831-A0E6-D1D907A0A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next sections we will discuss the different types of testing.</a:t>
            </a:r>
          </a:p>
          <a:p>
            <a:r>
              <a:rPr lang="en-US" dirty="0"/>
              <a:t>It is important to be able to monitor all testing activities and track key metrics</a:t>
            </a:r>
          </a:p>
          <a:p>
            <a:pPr lvl="1"/>
            <a:r>
              <a:rPr lang="en-US" dirty="0"/>
              <a:t>Requirements test coverage</a:t>
            </a:r>
          </a:p>
          <a:p>
            <a:pPr lvl="1"/>
            <a:r>
              <a:rPr lang="en-US" dirty="0"/>
              <a:t>Code test coverage</a:t>
            </a:r>
          </a:p>
          <a:p>
            <a:pPr lvl="1"/>
            <a:r>
              <a:rPr lang="en-US" dirty="0"/>
              <a:t>Regression coverage of at-risk areas</a:t>
            </a:r>
          </a:p>
        </p:txBody>
      </p:sp>
    </p:spTree>
    <p:extLst>
      <p:ext uri="{BB962C8B-B14F-4D97-AF65-F5344CB8AC3E}">
        <p14:creationId xmlns:p14="http://schemas.microsoft.com/office/powerpoint/2010/main" val="1648777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9C97C-335D-40FF-B611-ADFB6D0B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Test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07538-B57D-4831-A0E6-D1D907A0A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5013176"/>
            <a:ext cx="8496944" cy="936104"/>
          </a:xfrm>
        </p:spPr>
        <p:txBody>
          <a:bodyPr/>
          <a:lstStyle/>
          <a:p>
            <a:r>
              <a:rPr lang="en-US" sz="2800" dirty="0"/>
              <a:t>Modern test management tools include powerful dashboards and reports.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F977B3-6FFA-4D7E-BE28-7B00C203F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704421"/>
            <a:ext cx="6660232" cy="31611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16411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9C97C-335D-40FF-B611-ADFB6D0B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Testing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CB4E9D-1616-48C1-9745-4E949E0F5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72816"/>
            <a:ext cx="8108934" cy="25922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CF99F2-45C5-4892-8904-C72F52189552}"/>
              </a:ext>
            </a:extLst>
          </p:cNvPr>
          <p:cNvSpPr txBox="1"/>
          <p:nvPr/>
        </p:nvSpPr>
        <p:spPr>
          <a:xfrm>
            <a:off x="827584" y="4581128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Unit test frameworks are chosen for each technology you use: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Java Development – </a:t>
            </a:r>
            <a:r>
              <a:rPr lang="en-US" dirty="0" err="1"/>
              <a:t>jUnit</a:t>
            </a:r>
            <a:r>
              <a:rPr lang="en-US" dirty="0"/>
              <a:t> or TestNG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.NET Development – </a:t>
            </a:r>
            <a:r>
              <a:rPr lang="en-US" dirty="0" err="1"/>
              <a:t>NUnit</a:t>
            </a:r>
            <a:r>
              <a:rPr lang="en-US" dirty="0"/>
              <a:t> or MS-Test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Similar frameworks for Ruby, Perl, Python, JS,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Tie them into your test management platform if possible</a:t>
            </a:r>
          </a:p>
        </p:txBody>
      </p:sp>
    </p:spTree>
    <p:extLst>
      <p:ext uri="{BB962C8B-B14F-4D97-AF65-F5344CB8AC3E}">
        <p14:creationId xmlns:p14="http://schemas.microsoft.com/office/powerpoint/2010/main" val="1717099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9C97C-335D-40FF-B611-ADFB6D0B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 / Service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07538-B57D-4831-A0E6-D1D907A0A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941168"/>
            <a:ext cx="8496944" cy="1008112"/>
          </a:xfrm>
        </p:spPr>
        <p:txBody>
          <a:bodyPr/>
          <a:lstStyle/>
          <a:p>
            <a:r>
              <a:rPr lang="en-US" sz="2000" dirty="0"/>
              <a:t>APIs are now more important than the applications</a:t>
            </a:r>
          </a:p>
          <a:p>
            <a:r>
              <a:rPr lang="en-US" sz="2000" dirty="0"/>
              <a:t>Business Models such as UBER or AWS Rely on APIs</a:t>
            </a:r>
          </a:p>
          <a:p>
            <a:r>
              <a:rPr lang="en-US" sz="2000" dirty="0"/>
              <a:t>You need to regression every version of  the API you support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5FC2A0-3AFF-4024-97E9-E19BE3DAE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71" y="2067095"/>
            <a:ext cx="8142857" cy="27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67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9C97C-335D-40FF-B611-ADFB6D0B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 / Service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07538-B57D-4831-A0E6-D1D907A0A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941168"/>
            <a:ext cx="8496944" cy="1008112"/>
          </a:xfrm>
        </p:spPr>
        <p:txBody>
          <a:bodyPr/>
          <a:lstStyle/>
          <a:p>
            <a:r>
              <a:rPr lang="en-US" sz="2000" dirty="0"/>
              <a:t>Tools such as SOAP-UI, Rapise, </a:t>
            </a:r>
            <a:r>
              <a:rPr lang="en-US" sz="2000" dirty="0" err="1"/>
              <a:t>POSTman</a:t>
            </a:r>
            <a:r>
              <a:rPr lang="en-US" sz="2000" dirty="0"/>
              <a:t> can test different APIs</a:t>
            </a:r>
          </a:p>
          <a:p>
            <a:r>
              <a:rPr lang="en-US" sz="2000" dirty="0"/>
              <a:t>Some are limited to SOAP, REST, etc. others cover multiple types</a:t>
            </a:r>
          </a:p>
          <a:p>
            <a:r>
              <a:rPr lang="en-US" sz="2000" dirty="0"/>
              <a:t>Make sure you tie them back into your test management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7F6EE1-A0E5-4DC7-A07A-3B4F2FDF8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661370"/>
            <a:ext cx="6444208" cy="311801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27633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4DE9B-3A87-44DA-B790-B7B1029EB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7E01D-5CE6-4486-B9BA-2350DEDAD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00808"/>
            <a:ext cx="4824536" cy="3816424"/>
          </a:xfrm>
        </p:spPr>
        <p:txBody>
          <a:bodyPr/>
          <a:lstStyle/>
          <a:p>
            <a:r>
              <a:rPr lang="en-US" sz="2000" dirty="0"/>
              <a:t>Adam Sandman was a programmer from the age of 10 and has been working in the IT industry for the past 20 years.</a:t>
            </a:r>
          </a:p>
          <a:p>
            <a:r>
              <a:rPr lang="en-US" sz="2000" dirty="0"/>
              <a:t>Currently Adam is a Director of Technology at Inflectra Corporation, where he is interested in technology, business and innovation.</a:t>
            </a:r>
          </a:p>
          <a:p>
            <a:r>
              <a:rPr lang="en-US" sz="2000" dirty="0"/>
              <a:t>Adam lives in Washington, DC with his family and is excited to be visiting Israel after an absence of 35 years.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CBDA20-8FB2-4E6A-83E7-F0296A26C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728192"/>
            <a:ext cx="3165448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20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9C97C-335D-40FF-B611-ADFB6D0B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User Interface (UI)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07538-B57D-4831-A0E6-D1D907A0A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581128"/>
            <a:ext cx="8496944" cy="1080120"/>
          </a:xfrm>
        </p:spPr>
        <p:txBody>
          <a:bodyPr/>
          <a:lstStyle/>
          <a:p>
            <a:r>
              <a:rPr lang="en-US" sz="2000" dirty="0"/>
              <a:t>A lot of business rules, functionality still in the UI layer</a:t>
            </a:r>
          </a:p>
          <a:p>
            <a:r>
              <a:rPr lang="en-US" sz="2000" dirty="0"/>
              <a:t>Automate the parts that are stable and time consuming to manually test. Beware the negative ROI of testing 100% of a highly changing UI. Humans deal with change better*</a:t>
            </a:r>
            <a:br>
              <a:rPr lang="en-US" sz="2000" dirty="0"/>
            </a:br>
            <a:r>
              <a:rPr lang="en-US" sz="2000" dirty="0"/>
              <a:t>(*until AI solves it!)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4B55A4-BFDA-4EC3-A4D6-4ECBC3661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54" y="1700808"/>
            <a:ext cx="8142857" cy="27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13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9C97C-335D-40FF-B611-ADFB6D0B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User Interface (UI)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07538-B57D-4831-A0E6-D1D907A0A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581128"/>
            <a:ext cx="8496944" cy="1080120"/>
          </a:xfrm>
        </p:spPr>
        <p:txBody>
          <a:bodyPr/>
          <a:lstStyle/>
          <a:p>
            <a:r>
              <a:rPr lang="en-US" sz="2000" dirty="0"/>
              <a:t>There are various UI testing tools available:</a:t>
            </a:r>
          </a:p>
          <a:p>
            <a:pPr lvl="1"/>
            <a:r>
              <a:rPr lang="en-US" sz="1600" dirty="0"/>
              <a:t>Free tools such as Selenium, Appium, etc. require you to be a programmer</a:t>
            </a:r>
          </a:p>
          <a:p>
            <a:pPr lvl="1"/>
            <a:r>
              <a:rPr lang="en-US" sz="1600" dirty="0"/>
              <a:t>Commercial tools such as Rapise, </a:t>
            </a:r>
            <a:r>
              <a:rPr lang="en-US" sz="1600" dirty="0" err="1"/>
              <a:t>Ranorex</a:t>
            </a:r>
            <a:r>
              <a:rPr lang="en-US" sz="1600" dirty="0"/>
              <a:t>, UFT, </a:t>
            </a:r>
            <a:r>
              <a:rPr lang="en-US" sz="1600" dirty="0" err="1"/>
              <a:t>TestComplete</a:t>
            </a:r>
            <a:r>
              <a:rPr lang="en-US" sz="1600" dirty="0"/>
              <a:t> make it easier for the non-programmer</a:t>
            </a:r>
          </a:p>
          <a:p>
            <a:pPr lvl="1"/>
            <a:r>
              <a:rPr lang="en-US" sz="1600" dirty="0"/>
              <a:t>Choose the tool(s) that work with your application and your testing team’s skill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0F2438-6CEB-41D4-AD1D-29DE545E6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572162"/>
            <a:ext cx="7200800" cy="292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41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9C97C-335D-40FF-B611-ADFB6D0B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Non-Functional Testing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B3011BB-1744-4E7C-BD82-7D2BEE06733F}"/>
              </a:ext>
            </a:extLst>
          </p:cNvPr>
          <p:cNvGrpSpPr/>
          <p:nvPr/>
        </p:nvGrpSpPr>
        <p:grpSpPr>
          <a:xfrm>
            <a:off x="971600" y="1700808"/>
            <a:ext cx="7416824" cy="3200780"/>
            <a:chOff x="539552" y="1668380"/>
            <a:chExt cx="8064896" cy="38397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EEF0B2B-E4CC-4E2F-B1D5-EEC7E97A1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552" y="1668380"/>
              <a:ext cx="8064896" cy="383977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7D1171F-1C08-405D-BC44-E9A5DD0E888E}"/>
                </a:ext>
              </a:extLst>
            </p:cNvPr>
            <p:cNvSpPr/>
            <p:nvPr/>
          </p:nvSpPr>
          <p:spPr>
            <a:xfrm>
              <a:off x="755576" y="4005064"/>
              <a:ext cx="1872208" cy="136815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F4AB0AB-0B6B-47A3-9F6C-2BF1631BA89C}"/>
              </a:ext>
            </a:extLst>
          </p:cNvPr>
          <p:cNvSpPr txBox="1"/>
          <p:nvPr/>
        </p:nvSpPr>
        <p:spPr>
          <a:xfrm>
            <a:off x="395536" y="5229200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Don’t leave Performance Testing Until the End (*Big Mistake*)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are many tools to choose from (JMeter, </a:t>
            </a:r>
            <a:r>
              <a:rPr lang="en-US" dirty="0" err="1"/>
              <a:t>NeoLoad</a:t>
            </a:r>
            <a:r>
              <a:rPr lang="en-US" dirty="0"/>
              <a:t>, LoadRunner,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sure you tie it into your test management platform</a:t>
            </a:r>
          </a:p>
        </p:txBody>
      </p:sp>
    </p:spTree>
    <p:extLst>
      <p:ext uri="{BB962C8B-B14F-4D97-AF65-F5344CB8AC3E}">
        <p14:creationId xmlns:p14="http://schemas.microsoft.com/office/powerpoint/2010/main" val="133638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9C97C-335D-40FF-B611-ADFB6D0B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 Testing / User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07538-B57D-4831-A0E6-D1D907A0A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509120"/>
            <a:ext cx="8496944" cy="1440160"/>
          </a:xfrm>
        </p:spPr>
        <p:txBody>
          <a:bodyPr/>
          <a:lstStyle/>
          <a:p>
            <a:r>
              <a:rPr lang="en-US" sz="2400" dirty="0"/>
              <a:t>There are many good test management tools to choose from. Don’t default to using Excel, Google Sheets</a:t>
            </a:r>
          </a:p>
          <a:p>
            <a:r>
              <a:rPr lang="en-US" sz="2400" dirty="0"/>
              <a:t>Understand UAT manual testing vs. Exploratory Testing</a:t>
            </a:r>
          </a:p>
          <a:p>
            <a:pPr lvl="1"/>
            <a:r>
              <a:rPr lang="en-US" sz="2000" dirty="0"/>
              <a:t>They are different and should be used appropriately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021F07-A7B4-48C1-917B-A2C62C168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548864"/>
            <a:ext cx="5804991" cy="28162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69447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AAFB3-0C96-4D33-8E27-C041A65EC5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Practical Example in Action</a:t>
            </a:r>
          </a:p>
        </p:txBody>
      </p:sp>
    </p:spTree>
    <p:extLst>
      <p:ext uri="{BB962C8B-B14F-4D97-AF65-F5344CB8AC3E}">
        <p14:creationId xmlns:p14="http://schemas.microsoft.com/office/powerpoint/2010/main" val="1029660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CFD6C-837D-4BC8-B1E5-D6D4EAF13C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44315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F7B0F8F6-9C6C-464F-B495-558E69508B6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39750" y="981075"/>
            <a:ext cx="8064500" cy="574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he-IL" dirty="0"/>
              <a:t>Objectives</a:t>
            </a:r>
            <a:endParaRPr lang="he-IL" alt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17404-AEC0-4498-8D65-25027B795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916113"/>
            <a:ext cx="8496300" cy="3816350"/>
          </a:xfrm>
        </p:spPr>
        <p:txBody>
          <a:bodyPr/>
          <a:lstStyle/>
          <a:p>
            <a:pPr>
              <a:defRPr/>
            </a:pPr>
            <a:r>
              <a:rPr lang="en-US" dirty="0"/>
              <a:t>Learn about the different tiers of testing</a:t>
            </a:r>
          </a:p>
          <a:p>
            <a:pPr>
              <a:defRPr/>
            </a:pPr>
            <a:r>
              <a:rPr lang="en-US" dirty="0"/>
              <a:t>Understand how tools can address the challenges of testing each tier</a:t>
            </a:r>
          </a:p>
          <a:p>
            <a:pPr>
              <a:defRPr/>
            </a:pPr>
            <a:r>
              <a:rPr lang="en-US" dirty="0"/>
              <a:t>See a sample architecture for a typical web-based multi-tier application</a:t>
            </a:r>
          </a:p>
          <a:p>
            <a:pPr>
              <a:defRPr/>
            </a:pPr>
            <a:r>
              <a:rPr lang="en-US" dirty="0"/>
              <a:t>Ask me lots of challenging questions, so that I get over my jet lag!</a:t>
            </a:r>
            <a:endParaRPr lang="he-I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A12B6-6B41-4FF9-8CDD-C811A7E47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9F63A-5642-44AE-9E84-01A5E5144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Requirements Discovery and management, linked to: </a:t>
            </a:r>
          </a:p>
          <a:p>
            <a:pPr lvl="1"/>
            <a:r>
              <a:rPr lang="en-US" sz="2000" dirty="0"/>
              <a:t>Manual testing</a:t>
            </a:r>
          </a:p>
          <a:p>
            <a:pPr lvl="1"/>
            <a:r>
              <a:rPr lang="en-US" sz="2000" dirty="0"/>
              <a:t>Unit testing (e.g. </a:t>
            </a:r>
            <a:r>
              <a:rPr lang="en-US" sz="2000" dirty="0" err="1"/>
              <a:t>NUnit</a:t>
            </a:r>
            <a:r>
              <a:rPr lang="en-US" sz="2000" dirty="0"/>
              <a:t>, MS-Test, Junit)</a:t>
            </a:r>
          </a:p>
          <a:p>
            <a:pPr lvl="1"/>
            <a:r>
              <a:rPr lang="en-US" sz="2000" dirty="0"/>
              <a:t>UI testing with Rapise</a:t>
            </a:r>
          </a:p>
          <a:p>
            <a:pPr lvl="1"/>
            <a:r>
              <a:rPr lang="en-US" sz="2000" dirty="0"/>
              <a:t>Load testing with </a:t>
            </a:r>
            <a:r>
              <a:rPr lang="en-US" sz="2000" dirty="0" err="1"/>
              <a:t>NeoLoad</a:t>
            </a:r>
            <a:r>
              <a:rPr lang="en-US" sz="2000" dirty="0"/>
              <a:t> or JMeter</a:t>
            </a:r>
          </a:p>
          <a:p>
            <a:pPr lvl="1"/>
            <a:r>
              <a:rPr lang="en-US" sz="2000" dirty="0"/>
              <a:t>API Testing with Rapise</a:t>
            </a:r>
          </a:p>
          <a:p>
            <a:r>
              <a:rPr lang="en-US" sz="2400" dirty="0"/>
              <a:t>Connecting to CI server such as Jenkins.</a:t>
            </a:r>
          </a:p>
          <a:p>
            <a:r>
              <a:rPr lang="en-US" sz="2400" dirty="0"/>
              <a:t>Dashboards and reporting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1917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2C561-193B-45ED-BA2A-FD5CA0CFE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Going to Test?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08CCCB-8827-4FE6-84C1-DDD070695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776" y="2348880"/>
            <a:ext cx="6108447" cy="34353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CFEEDB-690D-4FC6-976E-848AB4E37587}"/>
              </a:ext>
            </a:extLst>
          </p:cNvPr>
          <p:cNvSpPr txBox="1"/>
          <p:nvPr/>
        </p:nvSpPr>
        <p:spPr>
          <a:xfrm>
            <a:off x="539552" y="170080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simple n-tier ASP.NET web application:</a:t>
            </a:r>
          </a:p>
        </p:txBody>
      </p:sp>
    </p:spTree>
    <p:extLst>
      <p:ext uri="{BB962C8B-B14F-4D97-AF65-F5344CB8AC3E}">
        <p14:creationId xmlns:p14="http://schemas.microsoft.com/office/powerpoint/2010/main" val="904613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2C561-193B-45ED-BA2A-FD5CA0CFE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Going to Test?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CFEEDB-690D-4FC6-976E-848AB4E37587}"/>
              </a:ext>
            </a:extLst>
          </p:cNvPr>
          <p:cNvSpPr txBox="1"/>
          <p:nvPr/>
        </p:nvSpPr>
        <p:spPr>
          <a:xfrm>
            <a:off x="539552" y="170080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 We Need to Test Its RESTful APIs: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79AE50-B1FA-443E-A093-D4F0C9FAA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226124"/>
            <a:ext cx="6264696" cy="363994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4265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9C97C-335D-40FF-B611-ADFB6D0B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Do We Need to Do First?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07538-B57D-4831-A0E6-D1D907A0A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509120"/>
            <a:ext cx="8496944" cy="1440160"/>
          </a:xfrm>
        </p:spPr>
        <p:txBody>
          <a:bodyPr/>
          <a:lstStyle/>
          <a:p>
            <a:r>
              <a:rPr lang="en-US" dirty="0"/>
              <a:t>Define Our Requirements</a:t>
            </a:r>
          </a:p>
          <a:p>
            <a:r>
              <a:rPr lang="en-US" dirty="0"/>
              <a:t>Develop Our Test Strategy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4AF0FE-CE73-4973-AC60-CDD2C092E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748046"/>
            <a:ext cx="7632848" cy="247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45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9C97C-335D-40FF-B611-ADFB6D0B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Requirements?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07538-B57D-4831-A0E6-D1D907A0A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581128"/>
            <a:ext cx="8280920" cy="1368152"/>
          </a:xfrm>
        </p:spPr>
        <p:txBody>
          <a:bodyPr/>
          <a:lstStyle/>
          <a:p>
            <a:r>
              <a:rPr lang="en-US" sz="2800" dirty="0"/>
              <a:t>We need a set of “requirements” to write our tests, regardless of whether we’re using an Agile or Waterfall methodology.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3F84A6-29AE-4110-8D6C-6F4A7E551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00808"/>
            <a:ext cx="764225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52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9C97C-335D-40FF-B611-ADFB6D0B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Our </a:t>
            </a:r>
            <a:r>
              <a:rPr lang="en-US" dirty="0" err="1"/>
              <a:t>Our</a:t>
            </a:r>
            <a:r>
              <a:rPr lang="en-US" dirty="0"/>
              <a:t> Requirements?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82B18B-1332-445C-A083-027D6BBAB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132856"/>
            <a:ext cx="5934222" cy="367240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FFA376-B11A-41A7-B8CF-10474233D81B}"/>
              </a:ext>
            </a:extLst>
          </p:cNvPr>
          <p:cNvSpPr txBox="1"/>
          <p:nvPr/>
        </p:nvSpPr>
        <p:spPr>
          <a:xfrm>
            <a:off x="395536" y="177281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Traditional Requirements Matrix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1AD349-7682-47A8-A2EB-F2FF58C1D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3068960"/>
            <a:ext cx="6228184" cy="284779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CC6CDA-D1A5-4547-AD74-36A8A2047878}"/>
              </a:ext>
            </a:extLst>
          </p:cNvPr>
          <p:cNvSpPr txBox="1"/>
          <p:nvPr/>
        </p:nvSpPr>
        <p:spPr>
          <a:xfrm>
            <a:off x="6444208" y="2708920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Agile User Stories</a:t>
            </a:r>
          </a:p>
        </p:txBody>
      </p:sp>
    </p:spTree>
    <p:extLst>
      <p:ext uri="{BB962C8B-B14F-4D97-AF65-F5344CB8AC3E}">
        <p14:creationId xmlns:p14="http://schemas.microsoft.com/office/powerpoint/2010/main" val="2660553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796</Words>
  <Application>Microsoft Office PowerPoint</Application>
  <PresentationFormat>On-screen Show (4:3)</PresentationFormat>
  <Paragraphs>100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Real Testing Scenario Strategy: A Real-life TestOps Environment</vt:lpstr>
      <vt:lpstr>About Me</vt:lpstr>
      <vt:lpstr>Objectives</vt:lpstr>
      <vt:lpstr>Agenda</vt:lpstr>
      <vt:lpstr>What Are We Going to Test?</vt:lpstr>
      <vt:lpstr>What Are We Going to Test?</vt:lpstr>
      <vt:lpstr>So What Do We Need to Do First?</vt:lpstr>
      <vt:lpstr>What Are The Requirements?</vt:lpstr>
      <vt:lpstr>What Our Our Requirements?</vt:lpstr>
      <vt:lpstr>Now What’s Our Test &amp; Dev. Strategy</vt:lpstr>
      <vt:lpstr>What Tests Should We Automate?</vt:lpstr>
      <vt:lpstr>There Is Never Enough Time for Testing</vt:lpstr>
      <vt:lpstr>What Tests Should We Automate?</vt:lpstr>
      <vt:lpstr>Continuous Integration (CI)</vt:lpstr>
      <vt:lpstr>Monitoring Test Activities</vt:lpstr>
      <vt:lpstr>Monitoring Test Activities</vt:lpstr>
      <vt:lpstr>Unit Testing</vt:lpstr>
      <vt:lpstr>API / Service Testing</vt:lpstr>
      <vt:lpstr>API / Service Testing</vt:lpstr>
      <vt:lpstr>Automated User Interface (UI) Testing</vt:lpstr>
      <vt:lpstr>Automated User Interface (UI) Testing</vt:lpstr>
      <vt:lpstr>Non-Functional Testing</vt:lpstr>
      <vt:lpstr>Manual Testing / User Testing</vt:lpstr>
      <vt:lpstr>A Practical Example in Action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Diego Jaitt</dc:creator>
  <cp:lastModifiedBy>Adam Sandman</cp:lastModifiedBy>
  <cp:revision>75</cp:revision>
  <dcterms:created xsi:type="dcterms:W3CDTF">2011-08-21T08:30:37Z</dcterms:created>
  <dcterms:modified xsi:type="dcterms:W3CDTF">2017-06-21T07:05:28Z</dcterms:modified>
</cp:coreProperties>
</file>