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1"/>
  </p:notesMasterIdLst>
  <p:sldIdLst>
    <p:sldId id="261" r:id="rId3"/>
    <p:sldId id="278" r:id="rId4"/>
    <p:sldId id="257" r:id="rId5"/>
    <p:sldId id="294" r:id="rId6"/>
    <p:sldId id="262" r:id="rId7"/>
    <p:sldId id="291" r:id="rId8"/>
    <p:sldId id="290" r:id="rId9"/>
    <p:sldId id="292" r:id="rId10"/>
    <p:sldId id="293" r:id="rId11"/>
    <p:sldId id="279" r:id="rId12"/>
    <p:sldId id="286" r:id="rId13"/>
    <p:sldId id="287" r:id="rId14"/>
    <p:sldId id="288" r:id="rId15"/>
    <p:sldId id="332" r:id="rId16"/>
    <p:sldId id="264" r:id="rId17"/>
    <p:sldId id="276" r:id="rId18"/>
    <p:sldId id="331" r:id="rId19"/>
    <p:sldId id="267" r:id="rId20"/>
    <p:sldId id="270" r:id="rId21"/>
    <p:sldId id="282" r:id="rId22"/>
    <p:sldId id="271" r:id="rId23"/>
    <p:sldId id="285" r:id="rId24"/>
    <p:sldId id="284" r:id="rId25"/>
    <p:sldId id="272" r:id="rId26"/>
    <p:sldId id="275" r:id="rId27"/>
    <p:sldId id="277" r:id="rId28"/>
    <p:sldId id="260" r:id="rId29"/>
    <p:sldId id="258" r:id="rId30"/>
  </p:sldIdLst>
  <p:sldSz cx="12192000" cy="6858000"/>
  <p:notesSz cx="7010400" cy="923607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Josefin Sans" pitchFamily="2" charset="0"/>
      <p:regular r:id="rId36"/>
      <p:bold r:id="rId37"/>
      <p:italic r:id="rId38"/>
      <p:boldItalic r:id="rId39"/>
    </p:embeddedFont>
    <p:embeddedFont>
      <p:font typeface="Kanit" panose="020B0604020202020204" charset="-34"/>
      <p:regular r:id="rId40"/>
      <p:bold r:id="rId41"/>
      <p:italic r:id="rId42"/>
      <p:boldItalic r:id="rId43"/>
    </p:embeddedFont>
    <p:embeddedFont>
      <p:font typeface="Kanit Light" panose="00000400000000000000" pitchFamily="2" charset="-34"/>
      <p:regular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E75"/>
    <a:srgbClr val="93A1A1"/>
    <a:srgbClr val="FFFFFF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3.gi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2.gif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32" Type="http://schemas.openxmlformats.org/officeDocument/2006/relationships/image" Target="../media/image4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28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35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6515"/>
            <a:ext cx="10515600" cy="25324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WEBINAR:</a:t>
            </a:r>
            <a:br>
              <a:rPr lang="en-US" dirty="0"/>
            </a:br>
            <a:r>
              <a:rPr lang="en-US" dirty="0"/>
              <a:t>Becoming Agile In Software Testing:</a:t>
            </a:r>
            <a:br>
              <a:rPr lang="en-US" dirty="0"/>
            </a:br>
            <a:r>
              <a:rPr lang="en-US" dirty="0"/>
              <a:t>The Government Edition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891" y="6227931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Josefin Sans" pitchFamily="2" charset="0"/>
              </a:rPr>
              <a:t>June 12th, 2018 – Adam Sandman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749D-E884-48A3-98C7-2A0903D7C4F3}"/>
              </a:ext>
            </a:extLst>
          </p:cNvPr>
          <p:cNvSpPr txBox="1"/>
          <p:nvPr/>
        </p:nvSpPr>
        <p:spPr>
          <a:xfrm>
            <a:off x="2247900" y="4187181"/>
            <a:ext cx="76962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Josefin Sans" pitchFamily="2" charset="0"/>
              </a:rPr>
              <a:t>We will be starting the webinar shortly, please stand by…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Josefin Sans" pitchFamily="2" charset="0"/>
              </a:rPr>
              <a:t>All phones will be automatically on mute until the Q&amp;A.</a:t>
            </a:r>
          </a:p>
        </p:txBody>
      </p:sp>
    </p:spTree>
    <p:extLst>
      <p:ext uri="{BB962C8B-B14F-4D97-AF65-F5344CB8AC3E}">
        <p14:creationId xmlns:p14="http://schemas.microsoft.com/office/powerpoint/2010/main" val="302701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CAF80-D7CF-446C-90B7-E09BCF86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in Government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52BBFB-9DAC-47B8-B35E-619D6C61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Unique Considerations when Adopting Agile</a:t>
            </a:r>
          </a:p>
        </p:txBody>
      </p:sp>
    </p:spTree>
    <p:extLst>
      <p:ext uri="{BB962C8B-B14F-4D97-AF65-F5344CB8AC3E}">
        <p14:creationId xmlns:p14="http://schemas.microsoft.com/office/powerpoint/2010/main" val="79972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54CE9-6D17-456E-9F58-FC337749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Methodology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6777F4-BAAE-4483-A5A7-BB880B44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0023"/>
            <a:ext cx="10515600" cy="716940"/>
          </a:xfrm>
        </p:spPr>
        <p:txBody>
          <a:bodyPr/>
          <a:lstStyle/>
          <a:p>
            <a:r>
              <a:rPr lang="en-US" dirty="0"/>
              <a:t>How to make it agile?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33A005-18C8-4973-B085-0765C0D50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05" y="1447068"/>
            <a:ext cx="6757988" cy="36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54CE9-6D17-456E-9F58-FC337749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A04465-EA0E-4BEE-BE29-1BE7C83DA839}"/>
              </a:ext>
            </a:extLst>
          </p:cNvPr>
          <p:cNvSpPr/>
          <p:nvPr/>
        </p:nvSpPr>
        <p:spPr>
          <a:xfrm>
            <a:off x="3991708" y="1424354"/>
            <a:ext cx="369277" cy="506852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BDA005-BB04-4BB9-AD10-D8522B23BB7B}"/>
              </a:ext>
            </a:extLst>
          </p:cNvPr>
          <p:cNvSpPr/>
          <p:nvPr/>
        </p:nvSpPr>
        <p:spPr>
          <a:xfrm>
            <a:off x="4724402" y="4917439"/>
            <a:ext cx="3355730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8CE02-2A91-40D4-BC44-984325D7E7E6}"/>
              </a:ext>
            </a:extLst>
          </p:cNvPr>
          <p:cNvSpPr txBox="1"/>
          <p:nvPr/>
        </p:nvSpPr>
        <p:spPr>
          <a:xfrm>
            <a:off x="5275384" y="1424354"/>
            <a:ext cx="219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“Development”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2ABF5-98D4-4DAF-8496-47FB58EEDB1A}"/>
              </a:ext>
            </a:extLst>
          </p:cNvPr>
          <p:cNvSpPr txBox="1"/>
          <p:nvPr/>
        </p:nvSpPr>
        <p:spPr>
          <a:xfrm>
            <a:off x="1887416" y="1424354"/>
            <a:ext cx="219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“Requirements”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8FE05-5168-4FB1-A785-0DAF407FBC65}"/>
              </a:ext>
            </a:extLst>
          </p:cNvPr>
          <p:cNvSpPr/>
          <p:nvPr/>
        </p:nvSpPr>
        <p:spPr>
          <a:xfrm>
            <a:off x="4724402" y="3741345"/>
            <a:ext cx="3355730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A883D-97A6-433A-8984-9992C87989B6}"/>
              </a:ext>
            </a:extLst>
          </p:cNvPr>
          <p:cNvSpPr/>
          <p:nvPr/>
        </p:nvSpPr>
        <p:spPr>
          <a:xfrm>
            <a:off x="4724402" y="2565251"/>
            <a:ext cx="3355730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A5B92-4112-4741-A2F8-444F3C543E41}"/>
              </a:ext>
            </a:extLst>
          </p:cNvPr>
          <p:cNvSpPr/>
          <p:nvPr/>
        </p:nvSpPr>
        <p:spPr>
          <a:xfrm>
            <a:off x="580293" y="3132564"/>
            <a:ext cx="2839915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5559FC-F3A8-4EFC-8769-D7D467AB2E2E}"/>
              </a:ext>
            </a:extLst>
          </p:cNvPr>
          <p:cNvSpPr/>
          <p:nvPr/>
        </p:nvSpPr>
        <p:spPr>
          <a:xfrm>
            <a:off x="8443549" y="1424354"/>
            <a:ext cx="369277" cy="506852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152D8C-0514-47F7-AEFA-563422D26CDE}"/>
              </a:ext>
            </a:extLst>
          </p:cNvPr>
          <p:cNvSpPr/>
          <p:nvPr/>
        </p:nvSpPr>
        <p:spPr>
          <a:xfrm>
            <a:off x="580293" y="4369175"/>
            <a:ext cx="2839915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683E7B-36FD-4CEE-AC5F-6BFC12D44764}"/>
              </a:ext>
            </a:extLst>
          </p:cNvPr>
          <p:cNvSpPr/>
          <p:nvPr/>
        </p:nvSpPr>
        <p:spPr>
          <a:xfrm>
            <a:off x="9053151" y="4369175"/>
            <a:ext cx="2913180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ABA32-FA7D-4AC9-847E-AC094D297955}"/>
              </a:ext>
            </a:extLst>
          </p:cNvPr>
          <p:cNvSpPr/>
          <p:nvPr/>
        </p:nvSpPr>
        <p:spPr>
          <a:xfrm>
            <a:off x="9053151" y="3193081"/>
            <a:ext cx="2913180" cy="95921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Vendor 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85D19-0F03-4425-9F4C-1CF431F26ACF}"/>
              </a:ext>
            </a:extLst>
          </p:cNvPr>
          <p:cNvSpPr txBox="1"/>
          <p:nvPr/>
        </p:nvSpPr>
        <p:spPr>
          <a:xfrm>
            <a:off x="9357948" y="1424354"/>
            <a:ext cx="219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“IV&amp;V”</a:t>
            </a:r>
          </a:p>
        </p:txBody>
      </p:sp>
    </p:spTree>
    <p:extLst>
      <p:ext uri="{BB962C8B-B14F-4D97-AF65-F5344CB8AC3E}">
        <p14:creationId xmlns:p14="http://schemas.microsoft.com/office/powerpoint/2010/main" val="56967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54CE9-6D17-456E-9F58-FC337749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 &amp; Compliance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6777F4-BAAE-4483-A5A7-BB880B44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come in many forms</a:t>
            </a:r>
          </a:p>
          <a:p>
            <a:pPr lvl="1"/>
            <a:r>
              <a:rPr lang="en-US" dirty="0"/>
              <a:t>Overarching policy goals</a:t>
            </a:r>
          </a:p>
          <a:p>
            <a:pPr lvl="1"/>
            <a:r>
              <a:rPr lang="en-US" dirty="0"/>
              <a:t>Statutes, laws and regulations</a:t>
            </a:r>
          </a:p>
          <a:p>
            <a:pPr lvl="1"/>
            <a:r>
              <a:rPr lang="en-US" dirty="0"/>
              <a:t>Functional requirements (“user stories”)</a:t>
            </a:r>
          </a:p>
          <a:p>
            <a:r>
              <a:rPr lang="en-US" dirty="0"/>
              <a:t>Unlike in commercial software, mission systems are required to have traceability from each test step to each requirement.</a:t>
            </a:r>
          </a:p>
          <a:p>
            <a:r>
              <a:rPr lang="en-US" dirty="0"/>
              <a:t>You need to be agile, with flexibility to “change requirements”, but you have to compliant!</a:t>
            </a:r>
          </a:p>
        </p:txBody>
      </p:sp>
    </p:spTree>
    <p:extLst>
      <p:ext uri="{BB962C8B-B14F-4D97-AF65-F5344CB8AC3E}">
        <p14:creationId xmlns:p14="http://schemas.microsoft.com/office/powerpoint/2010/main" val="297222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54CE9-6D17-456E-9F58-FC337749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Tools in Silos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8848D-950C-4A15-9B3A-A8DDB4CFB559}"/>
              </a:ext>
            </a:extLst>
          </p:cNvPr>
          <p:cNvSpPr/>
          <p:nvPr/>
        </p:nvSpPr>
        <p:spPr>
          <a:xfrm>
            <a:off x="1186962" y="1793630"/>
            <a:ext cx="9724292" cy="95836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Program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8E168-08CA-4C7F-BF04-ADC545A85BB3}"/>
              </a:ext>
            </a:extLst>
          </p:cNvPr>
          <p:cNvSpPr/>
          <p:nvPr/>
        </p:nvSpPr>
        <p:spPr>
          <a:xfrm>
            <a:off x="1257300" y="3130061"/>
            <a:ext cx="1186962" cy="27168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Team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CF37A-5B22-4EF0-8F68-7E5EC49F9FF9}"/>
              </a:ext>
            </a:extLst>
          </p:cNvPr>
          <p:cNvSpPr/>
          <p:nvPr/>
        </p:nvSpPr>
        <p:spPr>
          <a:xfrm>
            <a:off x="2886808" y="3130061"/>
            <a:ext cx="1186962" cy="27168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Team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1E91C-1186-41F6-A749-8F8510FC458A}"/>
              </a:ext>
            </a:extLst>
          </p:cNvPr>
          <p:cNvSpPr/>
          <p:nvPr/>
        </p:nvSpPr>
        <p:spPr>
          <a:xfrm>
            <a:off x="4516316" y="3130060"/>
            <a:ext cx="1186962" cy="27168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Team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7D6203-B365-4E7D-8FFB-5B372A13C5F4}"/>
              </a:ext>
            </a:extLst>
          </p:cNvPr>
          <p:cNvSpPr/>
          <p:nvPr/>
        </p:nvSpPr>
        <p:spPr>
          <a:xfrm>
            <a:off x="6236677" y="3130059"/>
            <a:ext cx="1186962" cy="27168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Team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3E545-9C9C-4D4D-AAC0-6191FC678411}"/>
              </a:ext>
            </a:extLst>
          </p:cNvPr>
          <p:cNvSpPr/>
          <p:nvPr/>
        </p:nvSpPr>
        <p:spPr>
          <a:xfrm>
            <a:off x="8001000" y="3130058"/>
            <a:ext cx="1186962" cy="27168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Team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CE70B-8D14-419A-A486-EBAECE363FD7}"/>
              </a:ext>
            </a:extLst>
          </p:cNvPr>
          <p:cNvSpPr/>
          <p:nvPr/>
        </p:nvSpPr>
        <p:spPr>
          <a:xfrm>
            <a:off x="9747738" y="3130058"/>
            <a:ext cx="1186962" cy="27168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Team 6</a:t>
            </a:r>
          </a:p>
        </p:txBody>
      </p:sp>
      <p:pic>
        <p:nvPicPr>
          <p:cNvPr id="13" name="Picture 10" descr="https://www.inflectra.com/GraphicsViewer.aspx?url=SpiraPlan/Integrations/Software-Configuration-Management.xml&amp;name=wordml://03000005.png">
            <a:extLst>
              <a:ext uri="{FF2B5EF4-FFF2-40B4-BE49-F238E27FC236}">
                <a16:creationId xmlns:a16="http://schemas.microsoft.com/office/drawing/2014/main" id="{7826FF01-0505-4D3A-95A4-5C6BA692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05" y="5038112"/>
            <a:ext cx="595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ttps://www.inflectra.com/GraphicsViewer.aspx?url=SpiraPlan/Integrations/Software-Configuration-Management.xml&amp;name=wordml://03000005.png">
            <a:extLst>
              <a:ext uri="{FF2B5EF4-FFF2-40B4-BE49-F238E27FC236}">
                <a16:creationId xmlns:a16="http://schemas.microsoft.com/office/drawing/2014/main" id="{4D627BF0-5B67-48C5-ACD2-F0203934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14" y="5038112"/>
            <a:ext cx="595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5B2368-6CFB-4290-90AF-2F26B542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84" y="4923691"/>
            <a:ext cx="773724" cy="773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1002B5-2656-4E31-A02F-757C89B50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92" y="4941762"/>
            <a:ext cx="773724" cy="773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DE3B46-64C8-4735-98E3-DA7434584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09" y="4977981"/>
            <a:ext cx="980336" cy="6227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EA81A5-FCC4-4FAF-9A84-75D723015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39" y="5038112"/>
            <a:ext cx="573699" cy="5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CAF80-D7CF-446C-90B7-E09BCF86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Inflectra Solution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52BBFB-9DAC-47B8-B35E-619D6C61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we can we can help!</a:t>
            </a:r>
          </a:p>
        </p:txBody>
      </p:sp>
    </p:spTree>
    <p:extLst>
      <p:ext uri="{BB962C8B-B14F-4D97-AF65-F5344CB8AC3E}">
        <p14:creationId xmlns:p14="http://schemas.microsoft.com/office/powerpoint/2010/main" val="166867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9F1E8D-A7CB-4EB1-B34A-0655E78E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Inflectra Product Suite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FABC49-7B9C-4F8D-BDCF-DD0E819E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77" y="1502245"/>
            <a:ext cx="6175783" cy="4883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6EBA9C-B82C-4C6B-BE67-F420617586EF}"/>
              </a:ext>
            </a:extLst>
          </p:cNvPr>
          <p:cNvSpPr txBox="1"/>
          <p:nvPr/>
        </p:nvSpPr>
        <p:spPr>
          <a:xfrm>
            <a:off x="7698420" y="3324207"/>
            <a:ext cx="407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and Test Validation  Platform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DBEBA-E906-4B13-8944-655A9E08C273}"/>
              </a:ext>
            </a:extLst>
          </p:cNvPr>
          <p:cNvSpPr txBox="1"/>
          <p:nvPr/>
        </p:nvSpPr>
        <p:spPr>
          <a:xfrm>
            <a:off x="7940394" y="5760053"/>
            <a:ext cx="407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&amp; Process Automation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F67CC1C-194C-4F0D-90F6-E07A8FD704DD}"/>
              </a:ext>
            </a:extLst>
          </p:cNvPr>
          <p:cNvSpPr/>
          <p:nvPr/>
        </p:nvSpPr>
        <p:spPr>
          <a:xfrm>
            <a:off x="7323337" y="2379216"/>
            <a:ext cx="357327" cy="26366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AC92542-A7C7-4C29-8A0D-C8D9ACB3957F}"/>
              </a:ext>
            </a:extLst>
          </p:cNvPr>
          <p:cNvSpPr/>
          <p:nvPr/>
        </p:nvSpPr>
        <p:spPr>
          <a:xfrm>
            <a:off x="7323337" y="5503875"/>
            <a:ext cx="462380" cy="881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>
            <a:extLst>
              <a:ext uri="{FF2B5EF4-FFF2-40B4-BE49-F238E27FC236}">
                <a16:creationId xmlns:a16="http://schemas.microsoft.com/office/drawing/2014/main" id="{4E9979E1-8F40-4D01-B2B2-B9B47CF6C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Integration Options</a:t>
            </a:r>
          </a:p>
        </p:txBody>
      </p:sp>
      <p:grpSp>
        <p:nvGrpSpPr>
          <p:cNvPr id="65539" name="Group 39">
            <a:extLst>
              <a:ext uri="{FF2B5EF4-FFF2-40B4-BE49-F238E27FC236}">
                <a16:creationId xmlns:a16="http://schemas.microsoft.com/office/drawing/2014/main" id="{A1406726-B654-4C41-AD8F-574F878ED3B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71420"/>
            <a:ext cx="8229600" cy="2103438"/>
            <a:chOff x="288" y="1818"/>
            <a:chExt cx="5424" cy="1325"/>
          </a:xfrm>
        </p:grpSpPr>
        <p:sp>
          <p:nvSpPr>
            <p:cNvPr id="65582" name="Line 35">
              <a:extLst>
                <a:ext uri="{FF2B5EF4-FFF2-40B4-BE49-F238E27FC236}">
                  <a16:creationId xmlns:a16="http://schemas.microsoft.com/office/drawing/2014/main" id="{53A0596C-C351-4D5D-808C-8193524CC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36">
              <a:extLst>
                <a:ext uri="{FF2B5EF4-FFF2-40B4-BE49-F238E27FC236}">
                  <a16:creationId xmlns:a16="http://schemas.microsoft.com/office/drawing/2014/main" id="{EB34D1B3-6BB3-4489-A43E-E301948F8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Line 37">
              <a:extLst>
                <a:ext uri="{FF2B5EF4-FFF2-40B4-BE49-F238E27FC236}">
                  <a16:creationId xmlns:a16="http://schemas.microsoft.com/office/drawing/2014/main" id="{2F7D8538-3072-4C5E-AA6A-4FC30E7D2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0" name="Line 38">
            <a:extLst>
              <a:ext uri="{FF2B5EF4-FFF2-40B4-BE49-F238E27FC236}">
                <a16:creationId xmlns:a16="http://schemas.microsoft.com/office/drawing/2014/main" id="{3ED76B09-EE74-4B0F-86E9-F92AADC82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0569" y="1814145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16">
            <a:extLst>
              <a:ext uri="{FF2B5EF4-FFF2-40B4-BE49-F238E27FC236}">
                <a16:creationId xmlns:a16="http://schemas.microsoft.com/office/drawing/2014/main" id="{D40B9BAF-2685-42AB-9A0E-01FBF40E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83" y="181414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Developer IDEs</a:t>
            </a:r>
          </a:p>
        </p:txBody>
      </p:sp>
      <p:sp>
        <p:nvSpPr>
          <p:cNvPr id="65544" name="Text Box 17">
            <a:extLst>
              <a:ext uri="{FF2B5EF4-FFF2-40B4-BE49-F238E27FC236}">
                <a16:creationId xmlns:a16="http://schemas.microsoft.com/office/drawing/2014/main" id="{E4A3B788-A980-4233-A858-18EABAB3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289047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Build Servers</a:t>
            </a:r>
          </a:p>
        </p:txBody>
      </p:sp>
      <p:sp>
        <p:nvSpPr>
          <p:cNvPr id="65545" name="Text Box 18">
            <a:extLst>
              <a:ext uri="{FF2B5EF4-FFF2-40B4-BE49-F238E27FC236}">
                <a16:creationId xmlns:a16="http://schemas.microsoft.com/office/drawing/2014/main" id="{FDC9201F-9BCC-4484-A279-5BAE18E9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504470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Source Code Management</a:t>
            </a:r>
          </a:p>
        </p:txBody>
      </p:sp>
      <p:sp>
        <p:nvSpPr>
          <p:cNvPr id="65546" name="Text Box 19">
            <a:extLst>
              <a:ext uri="{FF2B5EF4-FFF2-40B4-BE49-F238E27FC236}">
                <a16:creationId xmlns:a16="http://schemas.microsoft.com/office/drawing/2014/main" id="{B811C9F9-0AFF-4B34-9B25-1138D240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396679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Modelling Tools</a:t>
            </a:r>
          </a:p>
        </p:txBody>
      </p:sp>
      <p:sp>
        <p:nvSpPr>
          <p:cNvPr id="65547" name="Text Box 20">
            <a:extLst>
              <a:ext uri="{FF2B5EF4-FFF2-40B4-BE49-F238E27FC236}">
                <a16:creationId xmlns:a16="http://schemas.microsoft.com/office/drawing/2014/main" id="{9AC632A7-EFBD-49CA-9CB3-311C39AD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1414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Unit Test Frameworks</a:t>
            </a:r>
          </a:p>
        </p:txBody>
      </p:sp>
      <p:sp>
        <p:nvSpPr>
          <p:cNvPr id="65548" name="Text Box 21">
            <a:extLst>
              <a:ext uri="{FF2B5EF4-FFF2-40B4-BE49-F238E27FC236}">
                <a16:creationId xmlns:a16="http://schemas.microsoft.com/office/drawing/2014/main" id="{F941B172-D98D-45C7-AE52-E047252C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9047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Bug-Tracking Tools</a:t>
            </a:r>
          </a:p>
        </p:txBody>
      </p:sp>
      <p:sp>
        <p:nvSpPr>
          <p:cNvPr id="65549" name="Text Box 22">
            <a:extLst>
              <a:ext uri="{FF2B5EF4-FFF2-40B4-BE49-F238E27FC236}">
                <a16:creationId xmlns:a16="http://schemas.microsoft.com/office/drawing/2014/main" id="{98F56F7A-47E2-4226-8E22-21AD289B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4470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Performance Testing Tools</a:t>
            </a:r>
          </a:p>
        </p:txBody>
      </p:sp>
      <p:sp>
        <p:nvSpPr>
          <p:cNvPr id="65550" name="Text Box 23">
            <a:extLst>
              <a:ext uri="{FF2B5EF4-FFF2-40B4-BE49-F238E27FC236}">
                <a16:creationId xmlns:a16="http://schemas.microsoft.com/office/drawing/2014/main" id="{39C5BD68-50CC-4BE1-B81B-292D3450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679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Functional Testing Tools</a:t>
            </a:r>
          </a:p>
        </p:txBody>
      </p:sp>
      <p:pic>
        <p:nvPicPr>
          <p:cNvPr id="65552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96A98556-71BE-4A7E-B3AE-511C0CC0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4" y="5409834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8" descr="https://www.inflectra.com/GraphicsViewer.aspx?url=SpiraTest/Integrations/Automated-Testing-Tools.xml&amp;name=wordml://03000005.png">
            <a:extLst>
              <a:ext uri="{FF2B5EF4-FFF2-40B4-BE49-F238E27FC236}">
                <a16:creationId xmlns:a16="http://schemas.microsoft.com/office/drawing/2014/main" id="{743B4BC9-EAC5-418D-908F-0DB40E4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365383"/>
            <a:ext cx="71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14" descr="https://www.inflectra.com/GraphicsViewer.aspx?url=SpiraTest/Integrations/Automated-Testing-Tools.xml&amp;name=wordml://0300000F.png">
            <a:extLst>
              <a:ext uri="{FF2B5EF4-FFF2-40B4-BE49-F238E27FC236}">
                <a16:creationId xmlns:a16="http://schemas.microsoft.com/office/drawing/2014/main" id="{3E0B4813-945B-497A-ABDB-68F40611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4" y="5359034"/>
            <a:ext cx="1063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38EDA7D8-9AAC-4372-BC58-0AC073D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2214196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0" descr="https://www.inflectra.com/GraphicsViewer.aspx?url=SpiraTest/Integrations/Unit-Test-Frameworks.xml&amp;name=wordml://03000003.png">
            <a:extLst>
              <a:ext uri="{FF2B5EF4-FFF2-40B4-BE49-F238E27FC236}">
                <a16:creationId xmlns:a16="http://schemas.microsoft.com/office/drawing/2014/main" id="{CE1B46C5-0027-416B-821A-78987C89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199909"/>
            <a:ext cx="7699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2" descr="https://www.inflectra.com/GraphicsViewer.aspx?url=SpiraTest/Integrations/Unit-Test-Frameworks.xml&amp;name=wordml://03000006.png">
            <a:extLst>
              <a:ext uri="{FF2B5EF4-FFF2-40B4-BE49-F238E27FC236}">
                <a16:creationId xmlns:a16="http://schemas.microsoft.com/office/drawing/2014/main" id="{CBD31758-5D59-4E29-AA44-C96ADE1A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2212609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24" descr="https://www.inflectra.com/GraphicsViewer.aspx?url=SpiraTest/Integrations/Unit-Test-Frameworks.xml&amp;name=wordml://03000008.png">
            <a:extLst>
              <a:ext uri="{FF2B5EF4-FFF2-40B4-BE49-F238E27FC236}">
                <a16:creationId xmlns:a16="http://schemas.microsoft.com/office/drawing/2014/main" id="{4CB42D6F-4169-46ED-B76B-E60BA53F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4" y="2125296"/>
            <a:ext cx="59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6" descr="https://www.inflectra.com/GraphicsViewer.aspx?url=SpiraTest/Integrations/Unit-Test-Frameworks.xml&amp;name=wordml://03000005.png">
            <a:extLst>
              <a:ext uri="{FF2B5EF4-FFF2-40B4-BE49-F238E27FC236}">
                <a16:creationId xmlns:a16="http://schemas.microsoft.com/office/drawing/2014/main" id="{190B2427-E4F4-4430-B31B-3C0D99B4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212608"/>
            <a:ext cx="1255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28" descr="https://www.inflectra.com/GraphicsViewer.aspx?url=SpiraTest/Integrations/Defect-Tracking-Tools.xml&amp;name=wordml://03000002.png">
            <a:extLst>
              <a:ext uri="{FF2B5EF4-FFF2-40B4-BE49-F238E27FC236}">
                <a16:creationId xmlns:a16="http://schemas.microsoft.com/office/drawing/2014/main" id="{F57CAC07-E7BE-4357-89F1-F246C01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3234958"/>
            <a:ext cx="1063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32" descr="https://www.inflectra.com/GraphicsViewer.aspx?url=SpiraTest/Integrations/Defect-Tracking-Tools.xml&amp;name=wordml://03000006.png">
            <a:extLst>
              <a:ext uri="{FF2B5EF4-FFF2-40B4-BE49-F238E27FC236}">
                <a16:creationId xmlns:a16="http://schemas.microsoft.com/office/drawing/2014/main" id="{CBFB2EB0-8F11-4A70-8781-018124C0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6" y="3219084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34" descr="https://www.inflectra.com/GraphicsViewer.aspx?url=SpiraTest/Integrations/Defect-Tracking-Tools.xml&amp;name=wordml://03000008.png">
            <a:extLst>
              <a:ext uri="{FF2B5EF4-FFF2-40B4-BE49-F238E27FC236}">
                <a16:creationId xmlns:a16="http://schemas.microsoft.com/office/drawing/2014/main" id="{40FD184E-B3CE-4533-898B-E572A91B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317622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36" descr="https://www.inflectra.com/GraphicsViewer.aspx?url=SpiraTest/Integrations/Defect-Tracking-Tools.xml&amp;name=wordml://03000009.png">
            <a:extLst>
              <a:ext uri="{FF2B5EF4-FFF2-40B4-BE49-F238E27FC236}">
                <a16:creationId xmlns:a16="http://schemas.microsoft.com/office/drawing/2014/main" id="{B1EF7B3C-F9DC-4F8A-9827-6E500073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4" y="3244483"/>
            <a:ext cx="433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38" descr="https://wiki.bitnami.com/@api/deki/files/335/=redmine.png?size=thumb">
            <a:extLst>
              <a:ext uri="{FF2B5EF4-FFF2-40B4-BE49-F238E27FC236}">
                <a16:creationId xmlns:a16="http://schemas.microsoft.com/office/drawing/2014/main" id="{6FE7287B-ECA1-4CE8-AD4A-7643B377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308414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40" descr="https://encrypted-tbn1.gstatic.com/images?q=tbn:ANd9GcS_UHVJ_lMaHoSLfrwnC_R7owYfEPmSfPT8HbtrD6zeSyIPdjef">
            <a:extLst>
              <a:ext uri="{FF2B5EF4-FFF2-40B4-BE49-F238E27FC236}">
                <a16:creationId xmlns:a16="http://schemas.microsoft.com/office/drawing/2014/main" id="{313D7FE0-AD52-4D1F-B9A2-2C57E189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6" y="3104783"/>
            <a:ext cx="530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0" name="Picture 42" descr="https://www.inflectra.com/GraphicsViewer.aspx?url=SpiraTest/Integrations/Requirements-Management-Systems.xml&amp;name=wordml://03000001.png">
            <a:extLst>
              <a:ext uri="{FF2B5EF4-FFF2-40B4-BE49-F238E27FC236}">
                <a16:creationId xmlns:a16="http://schemas.microsoft.com/office/drawing/2014/main" id="{292D098E-2DFB-480D-90E6-84FF85D8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3" y="4290645"/>
            <a:ext cx="1905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1" name="Picture 44" descr="https://www.inflectra.com/GraphicsViewer.aspx?url=SpiraTest/Integrations/Requirements-Management-Systems.xml&amp;name=wordml://03000005.png">
            <a:extLst>
              <a:ext uri="{FF2B5EF4-FFF2-40B4-BE49-F238E27FC236}">
                <a16:creationId xmlns:a16="http://schemas.microsoft.com/office/drawing/2014/main" id="{C7FA1EDC-3E49-4BAE-A82C-BCC5CDB6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9" y="4222383"/>
            <a:ext cx="549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2" name="Picture 46" descr="https://www.inflectra.com/GraphicsViewer.aspx?url=SpiraTest/Integrations/Requirements-Management-Systems.xml&amp;name=wordml://03000003.png">
            <a:extLst>
              <a:ext uri="{FF2B5EF4-FFF2-40B4-BE49-F238E27FC236}">
                <a16:creationId xmlns:a16="http://schemas.microsoft.com/office/drawing/2014/main" id="{6044D96E-7E61-4B1C-BA37-F2A8F1BE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9" y="4235083"/>
            <a:ext cx="5254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3" name="Picture 48" descr="https://www.inflectra.com/GraphicsViewer.aspx?url=SpiraTest/Integrations/Continuous-Integration-Build-Servers.xml&amp;name=wordml://03000001.png">
            <a:extLst>
              <a:ext uri="{FF2B5EF4-FFF2-40B4-BE49-F238E27FC236}">
                <a16:creationId xmlns:a16="http://schemas.microsoft.com/office/drawing/2014/main" id="{DC03F6AF-AB19-49E7-B47F-19F1C132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83" y="303810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4" name="Picture 50" descr="https://www.inflectra.com/GraphicsViewer.aspx?url=SpiraTest/Integrations/Continuous-Integration-Build-Servers.xml&amp;name=wordml://03000002.png">
            <a:extLst>
              <a:ext uri="{FF2B5EF4-FFF2-40B4-BE49-F238E27FC236}">
                <a16:creationId xmlns:a16="http://schemas.microsoft.com/office/drawing/2014/main" id="{8B8A8088-518B-410E-AF8E-D2AF6920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96" y="3149234"/>
            <a:ext cx="16303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5" name="Picture 52" descr="https://www.inflectra.com/GraphicsViewer.aspx?url=SpiraTest/Integrations/Continuous-Integration-Build-Servers.xml&amp;name=wordml://03000004.png">
            <a:extLst>
              <a:ext uri="{FF2B5EF4-FFF2-40B4-BE49-F238E27FC236}">
                <a16:creationId xmlns:a16="http://schemas.microsoft.com/office/drawing/2014/main" id="{19B76545-C430-4E43-B5FA-DCBCFFD9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6" y="3192096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6" name="Picture 56" descr="https://www.inflectra.com/GraphicsViewer.aspx?url=SpiraTeam/Integrations/Integrated-Development-Environments.xml&amp;name=wordml://03000001.png">
            <a:extLst>
              <a:ext uri="{FF2B5EF4-FFF2-40B4-BE49-F238E27FC236}">
                <a16:creationId xmlns:a16="http://schemas.microsoft.com/office/drawing/2014/main" id="{4193FBEA-31FF-4002-BA79-C4FD3178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8" y="2163395"/>
            <a:ext cx="971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7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0DFC9BFB-9AA1-48DB-AACB-F783CFBB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09" y="2158633"/>
            <a:ext cx="1444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C36EF-6AA3-4975-BF3C-6A4B01A377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5" y="2163395"/>
            <a:ext cx="542924" cy="542924"/>
          </a:xfrm>
          <a:prstGeom prst="rect">
            <a:avLst/>
          </a:prstGeom>
        </p:spPr>
      </p:pic>
      <p:pic>
        <p:nvPicPr>
          <p:cNvPr id="49" name="Picture 4" descr="https://www.inflectra.com/GraphicsViewer.aspx?url=SpiraPlan/Integrations/Software-Configuration-Management.xml&amp;name=wordml://03000001.png">
            <a:extLst>
              <a:ext uri="{FF2B5EF4-FFF2-40B4-BE49-F238E27FC236}">
                <a16:creationId xmlns:a16="http://schemas.microsoft.com/office/drawing/2014/main" id="{248C9C2E-4D86-47B1-BCA1-CCD3F169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71" y="5463807"/>
            <a:ext cx="8429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https://www.inflectra.com/GraphicsViewer.aspx?url=SpiraPlan/Integrations/Software-Configuration-Management.xml&amp;name=wordml://03000002.png">
            <a:extLst>
              <a:ext uri="{FF2B5EF4-FFF2-40B4-BE49-F238E27FC236}">
                <a16:creationId xmlns:a16="http://schemas.microsoft.com/office/drawing/2014/main" id="{C67CA188-447A-40D7-8AD7-0F934991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33" y="5438407"/>
            <a:ext cx="63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https://www.inflectra.com/GraphicsViewer.aspx?url=SpiraPlan/Integrations/Software-Configuration-Management.xml&amp;name=wordml://03000003.png">
            <a:extLst>
              <a:ext uri="{FF2B5EF4-FFF2-40B4-BE49-F238E27FC236}">
                <a16:creationId xmlns:a16="http://schemas.microsoft.com/office/drawing/2014/main" id="{9024FC6C-228D-41D3-A3CD-8A517400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21" y="5432057"/>
            <a:ext cx="444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https://www.inflectra.com/GraphicsViewer.aspx?url=SpiraPlan/Integrations/Software-Configuration-Management.xml&amp;name=wordml://03000005.png">
            <a:extLst>
              <a:ext uri="{FF2B5EF4-FFF2-40B4-BE49-F238E27FC236}">
                <a16:creationId xmlns:a16="http://schemas.microsoft.com/office/drawing/2014/main" id="{3CAD64CD-7DBE-4466-A5C3-15943075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71" y="5416182"/>
            <a:ext cx="595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2" descr="https://www.inflectra.com/GraphicsViewer.aspx?url=SpiraPlan/Integrations/Software-Configuration-Management.xml&amp;name=wordml://03000006.png">
            <a:extLst>
              <a:ext uri="{FF2B5EF4-FFF2-40B4-BE49-F238E27FC236}">
                <a16:creationId xmlns:a16="http://schemas.microsoft.com/office/drawing/2014/main" id="{05D003D6-E852-4DE8-80FC-8FDE1715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96" y="6086107"/>
            <a:ext cx="16779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8B705D25-C773-4030-814B-B8D7D58D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298583"/>
            <a:ext cx="623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https://www.inflectra.com/GraphicsViewer.aspx?url=SpiraTest/Integrations/Automated-Testing-Tools.xml&amp;name=wordml://03000003.png">
            <a:extLst>
              <a:ext uri="{FF2B5EF4-FFF2-40B4-BE49-F238E27FC236}">
                <a16:creationId xmlns:a16="http://schemas.microsoft.com/office/drawing/2014/main" id="{27AE1D96-7D41-4FF6-9871-1EC2540C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76383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 descr="https://www.inflectra.com/GraphicsViewer.aspx?url=SpiraTest/Integrations/Automated-Testing-Tools.xml&amp;name=wordml://02000006.jpg">
            <a:extLst>
              <a:ext uri="{FF2B5EF4-FFF2-40B4-BE49-F238E27FC236}">
                <a16:creationId xmlns:a16="http://schemas.microsoft.com/office/drawing/2014/main" id="{D04494C9-3FF8-4636-BE65-40855387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006483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67BC0D-CB66-40DD-8D53-B2D415F6E26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4266039"/>
            <a:ext cx="477834" cy="4778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77EEC74-EB67-4130-B449-19E2C2C82E4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69" y="4327158"/>
            <a:ext cx="477835" cy="47783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1154A9E-AB39-4948-A9B9-F7A962082D5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3" y="4320808"/>
            <a:ext cx="451642" cy="4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Test Validation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59D6F-AE19-419D-B414-B45B0ED2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4" y="1549046"/>
            <a:ext cx="9648548" cy="4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B63DF-809F-4969-A7A0-A043F94E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1923803"/>
            <a:ext cx="10577146" cy="337443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0318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9592"/>
            <a:ext cx="10515600" cy="25324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WEBINAR:</a:t>
            </a:r>
            <a:br>
              <a:rPr lang="en-US" dirty="0"/>
            </a:br>
            <a:r>
              <a:rPr lang="en-US" dirty="0"/>
              <a:t>Becoming Agile In Software Testing:</a:t>
            </a:r>
            <a:br>
              <a:rPr lang="en-US" dirty="0"/>
            </a:br>
            <a:r>
              <a:rPr lang="en-US" dirty="0"/>
              <a:t>The Government Edition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891" y="6227931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Josefin Sans" pitchFamily="2" charset="0"/>
              </a:rPr>
              <a:t>June 12th, 2018 – Adam Sandman</a:t>
            </a:r>
          </a:p>
        </p:txBody>
      </p:sp>
    </p:spTree>
    <p:extLst>
      <p:ext uri="{BB962C8B-B14F-4D97-AF65-F5344CB8AC3E}">
        <p14:creationId xmlns:p14="http://schemas.microsoft.com/office/powerpoint/2010/main" val="121097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737E2-2B3A-4A53-9D15-15E9AC3C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17" y="1620716"/>
            <a:ext cx="9629775" cy="2982533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00B84-67FC-4078-B2FD-89A33DF78360}"/>
              </a:ext>
            </a:extLst>
          </p:cNvPr>
          <p:cNvSpPr txBox="1"/>
          <p:nvPr/>
        </p:nvSpPr>
        <p:spPr>
          <a:xfrm>
            <a:off x="838200" y="4985238"/>
            <a:ext cx="10723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Ability to define core mandated requirements that are shared between projects as well as project-specific features, use cases, and user stories.</a:t>
            </a:r>
          </a:p>
        </p:txBody>
      </p:sp>
    </p:spTree>
    <p:extLst>
      <p:ext uri="{BB962C8B-B14F-4D97-AF65-F5344CB8AC3E}">
        <p14:creationId xmlns:p14="http://schemas.microsoft.com/office/powerpoint/2010/main" val="135632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Logging &amp; Trail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59B3E-F9EF-4FAE-A18F-861F33241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4" y="1514687"/>
            <a:ext cx="9266912" cy="42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Step Level Traceability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89FE9-C00B-4E69-8939-005FDD3A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8" y="1831502"/>
            <a:ext cx="11453022" cy="3909876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976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and Agility with Compliance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41267-FD15-4278-89D1-0637D3DB3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031"/>
            <a:ext cx="10090638" cy="44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Management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B14EAE-AF80-4098-94FE-BDB6F4E1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7962"/>
            <a:ext cx="7696200" cy="324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A733B46-B08D-476E-AF37-E6717592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2286612"/>
            <a:ext cx="7158038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Testing &amp; 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9D391-4558-41B6-9CD1-B58B938C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3376"/>
            <a:ext cx="10733103" cy="43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2C4C-A5AE-4F10-8EFD-49B69476F3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3CA38-753E-4F25-8A67-7B1CE1C2C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628F-B6FA-46A6-9103-5866C4B5D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B5E4-3E68-4191-AC46-A9C9BFA48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feel free to unmute your line, raise your hand, or simply write your question in the Chat window.</a:t>
            </a:r>
          </a:p>
        </p:txBody>
      </p:sp>
    </p:spTree>
    <p:extLst>
      <p:ext uri="{BB962C8B-B14F-4D97-AF65-F5344CB8AC3E}">
        <p14:creationId xmlns:p14="http://schemas.microsoft.com/office/powerpoint/2010/main" val="621995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66267"/>
            <a:ext cx="10515600" cy="37106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50644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Thanks for Watching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8721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Subscribe to Our Channel for More Videos on Software Testing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101130-B7EF-4146-BCA6-CE5C587DC580}"/>
              </a:ext>
            </a:extLst>
          </p:cNvPr>
          <p:cNvGrpSpPr/>
          <p:nvPr/>
        </p:nvGrpSpPr>
        <p:grpSpPr>
          <a:xfrm>
            <a:off x="3628016" y="4123564"/>
            <a:ext cx="4935967" cy="1351251"/>
            <a:chOff x="3055891" y="4321615"/>
            <a:chExt cx="4935967" cy="1351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77AC1F-433B-4D08-B5C9-808E544FCBAB}"/>
                </a:ext>
              </a:extLst>
            </p:cNvPr>
            <p:cNvSpPr/>
            <p:nvPr/>
          </p:nvSpPr>
          <p:spPr>
            <a:xfrm>
              <a:off x="3055891" y="5303534"/>
              <a:ext cx="4935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Kanit Light" panose="00000400000000000000" pitchFamily="2" charset="-34"/>
                  <a:cs typeface="Kanit Light" panose="00000400000000000000" pitchFamily="2" charset="-34"/>
                </a:rPr>
                <a:t>http://www.youtube.com/inflectracorporation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9AE80E-04B5-46D1-9ABC-D03462FD0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944" y="4321615"/>
              <a:ext cx="3717860" cy="92946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CD88BF7-21C8-4077-AD39-D4837755D784}"/>
              </a:ext>
            </a:extLst>
          </p:cNvPr>
          <p:cNvSpPr/>
          <p:nvPr/>
        </p:nvSpPr>
        <p:spPr>
          <a:xfrm>
            <a:off x="461394" y="6241409"/>
            <a:ext cx="4874004" cy="54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Agile Manifesto and Testing</a:t>
            </a:r>
          </a:p>
          <a:p>
            <a:r>
              <a:rPr lang="en-US" dirty="0"/>
              <a:t>Challenges in Government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Acquisition Rules</a:t>
            </a:r>
          </a:p>
          <a:p>
            <a:pPr lvl="1"/>
            <a:r>
              <a:rPr lang="en-US" dirty="0"/>
              <a:t>Traceability &amp; IV&amp;V</a:t>
            </a:r>
          </a:p>
          <a:p>
            <a:r>
              <a:rPr lang="en-US" dirty="0"/>
              <a:t>Managing Testing &amp; Compliance with SpiraTeam</a:t>
            </a:r>
          </a:p>
          <a:p>
            <a:r>
              <a:rPr lang="en-US" dirty="0"/>
              <a:t>Automating Test Cases with Rapise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E1856-B306-4225-8CAC-AB9C8362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2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CAF80-D7CF-446C-90B7-E09BCF86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Agile?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52BBFB-9DAC-47B8-B35E-619D6C61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Why Testing is So Important</a:t>
            </a:r>
          </a:p>
        </p:txBody>
      </p:sp>
    </p:spTree>
    <p:extLst>
      <p:ext uri="{BB962C8B-B14F-4D97-AF65-F5344CB8AC3E}">
        <p14:creationId xmlns:p14="http://schemas.microsoft.com/office/powerpoint/2010/main" val="139685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EC46-02CF-40B8-91DD-84B56D49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Risks Cause Projects to Fail?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66C9-3214-4CE9-ABB1-C7EDF1CC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1346" cy="4351338"/>
          </a:xfrm>
        </p:spPr>
        <p:txBody>
          <a:bodyPr/>
          <a:lstStyle/>
          <a:p>
            <a:r>
              <a:rPr lang="en-US" dirty="0"/>
              <a:t>Conceptual</a:t>
            </a:r>
          </a:p>
          <a:p>
            <a:pPr lvl="1"/>
            <a:r>
              <a:rPr lang="en-US" dirty="0"/>
              <a:t>Are we building the right thing?</a:t>
            </a:r>
          </a:p>
          <a:p>
            <a:r>
              <a:rPr lang="en-US" dirty="0"/>
              <a:t>Technical</a:t>
            </a:r>
          </a:p>
          <a:p>
            <a:pPr lvl="1"/>
            <a:r>
              <a:rPr lang="en-US" dirty="0"/>
              <a:t>Will it technically work?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Will it be delivered ‘on-time’</a:t>
            </a:r>
          </a:p>
          <a:p>
            <a:pPr lvl="1"/>
            <a:endParaRPr lang="en-US" dirty="0"/>
          </a:p>
          <a:p>
            <a:r>
              <a:rPr lang="en-US" dirty="0"/>
              <a:t>Agile Can Help!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4DD70-0906-4F6D-8F45-E66D83D16BFE}"/>
              </a:ext>
            </a:extLst>
          </p:cNvPr>
          <p:cNvSpPr/>
          <p:nvPr/>
        </p:nvSpPr>
        <p:spPr>
          <a:xfrm>
            <a:off x="7323992" y="1802423"/>
            <a:ext cx="4149970" cy="123092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586E75"/>
                </a:solidFill>
              </a:rPr>
              <a:t>Conceptual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48037-5A85-4FFD-92BB-EC3D2FB525B5}"/>
              </a:ext>
            </a:extLst>
          </p:cNvPr>
          <p:cNvSpPr/>
          <p:nvPr/>
        </p:nvSpPr>
        <p:spPr>
          <a:xfrm>
            <a:off x="7323992" y="3033346"/>
            <a:ext cx="4149970" cy="123092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586E75"/>
                </a:solidFill>
              </a:rPr>
              <a:t>Technical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39A5B-4013-42A0-A92C-9667DAB64B87}"/>
              </a:ext>
            </a:extLst>
          </p:cNvPr>
          <p:cNvSpPr/>
          <p:nvPr/>
        </p:nvSpPr>
        <p:spPr>
          <a:xfrm>
            <a:off x="7323992" y="4264269"/>
            <a:ext cx="4149970" cy="1230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586E75"/>
                </a:solidFill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29215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EC46-02CF-40B8-91DD-84B56D49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Risks with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66C9-3214-4CE9-ABB1-C7EDF1CC1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Risk</a:t>
            </a:r>
          </a:p>
          <a:p>
            <a:pPr lvl="1"/>
            <a:r>
              <a:rPr lang="en-US" dirty="0"/>
              <a:t>Deliver small increments &amp; get feedback</a:t>
            </a:r>
          </a:p>
          <a:p>
            <a:pPr lvl="1"/>
            <a:r>
              <a:rPr lang="en-US" dirty="0"/>
              <a:t>Stakeholders can “see” something tangible, grasp the concept</a:t>
            </a:r>
          </a:p>
          <a:p>
            <a:r>
              <a:rPr lang="en-US" dirty="0"/>
              <a:t>Technical Risk</a:t>
            </a:r>
          </a:p>
          <a:p>
            <a:pPr lvl="1"/>
            <a:r>
              <a:rPr lang="en-US" dirty="0"/>
              <a:t>Use ‘spike’ solutions to provide out the technical risks early</a:t>
            </a:r>
          </a:p>
          <a:p>
            <a:pPr lvl="1"/>
            <a:r>
              <a:rPr lang="en-US" dirty="0"/>
              <a:t>Change course before too much has been invested</a:t>
            </a:r>
          </a:p>
          <a:p>
            <a:r>
              <a:rPr lang="en-US" dirty="0"/>
              <a:t>Schedule Risk</a:t>
            </a:r>
          </a:p>
          <a:p>
            <a:pPr lvl="1"/>
            <a:r>
              <a:rPr lang="en-US" dirty="0"/>
              <a:t>Release in small increments, adjust scope vs. dates</a:t>
            </a:r>
          </a:p>
        </p:txBody>
      </p:sp>
    </p:spTree>
    <p:extLst>
      <p:ext uri="{BB962C8B-B14F-4D97-AF65-F5344CB8AC3E}">
        <p14:creationId xmlns:p14="http://schemas.microsoft.com/office/powerpoint/2010/main" val="69568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EC46-02CF-40B8-91DD-84B56D49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66C9-3214-4CE9-ABB1-C7EDF1CC1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User Stories / Requirements Need to be Tested</a:t>
            </a:r>
          </a:p>
          <a:p>
            <a:pPr lvl="1"/>
            <a:r>
              <a:rPr lang="en-US" dirty="0"/>
              <a:t>Acceptance tests that can be understood by the users</a:t>
            </a:r>
          </a:p>
          <a:p>
            <a:pPr lvl="1"/>
            <a:r>
              <a:rPr lang="en-US" dirty="0"/>
              <a:t>Automated unit tests that run with Continuous Integration</a:t>
            </a:r>
          </a:p>
          <a:p>
            <a:pPr lvl="1"/>
            <a:r>
              <a:rPr lang="en-US" dirty="0"/>
              <a:t>Automated scenario, UI, API, tests where possible</a:t>
            </a:r>
          </a:p>
          <a:p>
            <a:r>
              <a:rPr lang="en-US" dirty="0"/>
              <a:t>Test-Driven Development</a:t>
            </a:r>
          </a:p>
          <a:p>
            <a:r>
              <a:rPr lang="en-US" dirty="0"/>
              <a:t>Structural Testing Done Early</a:t>
            </a:r>
          </a:p>
          <a:p>
            <a:pPr lvl="1"/>
            <a:r>
              <a:rPr lang="en-US" dirty="0"/>
              <a:t>Don’t leave performance, security, etc. to the end</a:t>
            </a:r>
          </a:p>
        </p:txBody>
      </p:sp>
    </p:spTree>
    <p:extLst>
      <p:ext uri="{BB962C8B-B14F-4D97-AF65-F5344CB8AC3E}">
        <p14:creationId xmlns:p14="http://schemas.microsoft.com/office/powerpoint/2010/main" val="175945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EC46-02CF-40B8-91DD-84B56D49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69E79-4B32-4C6A-844E-32D94999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8" y="1514856"/>
            <a:ext cx="4629828" cy="22043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9C9B948-D185-4A18-BF96-C94E77AA5536}"/>
              </a:ext>
            </a:extLst>
          </p:cNvPr>
          <p:cNvGrpSpPr/>
          <p:nvPr/>
        </p:nvGrpSpPr>
        <p:grpSpPr>
          <a:xfrm>
            <a:off x="762000" y="2486025"/>
            <a:ext cx="7924800" cy="3271838"/>
            <a:chOff x="762000" y="2486025"/>
            <a:chExt cx="7924800" cy="3271838"/>
          </a:xfrm>
        </p:grpSpPr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id="{32D8693D-C500-4C89-B2E7-EE59D0F39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000" y="4127500"/>
              <a:ext cx="1447800" cy="990600"/>
              <a:chOff x="2784" y="3168"/>
              <a:chExt cx="912" cy="624"/>
            </a:xfrm>
          </p:grpSpPr>
          <p:sp>
            <p:nvSpPr>
              <p:cNvPr id="56" name="AutoShape 5">
                <a:extLst>
                  <a:ext uri="{FF2B5EF4-FFF2-40B4-BE49-F238E27FC236}">
                    <a16:creationId xmlns:a16="http://schemas.microsoft.com/office/drawing/2014/main" id="{9FBDFED1-9B3B-47C3-8493-85E2269A9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16"/>
                <a:ext cx="672" cy="478"/>
              </a:xfrm>
              <a:prstGeom prst="rightArrow">
                <a:avLst>
                  <a:gd name="adj1" fmla="val 50000"/>
                  <a:gd name="adj2" fmla="val 35146"/>
                </a:avLst>
              </a:prstGeom>
              <a:solidFill>
                <a:srgbClr val="F9661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 sz="24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0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6">
                <a:extLst>
                  <a:ext uri="{FF2B5EF4-FFF2-40B4-BE49-F238E27FC236}">
                    <a16:creationId xmlns:a16="http://schemas.microsoft.com/office/drawing/2014/main" id="{D7591CCD-4DA8-44BC-882C-C1A2F0192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576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 sz="24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0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19A695C0-22A5-4F20-BD3A-BBCAF5ADE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4210050"/>
              <a:ext cx="1066800" cy="758825"/>
            </a:xfrm>
            <a:prstGeom prst="rightArrow">
              <a:avLst>
                <a:gd name="adj1" fmla="val 50000"/>
                <a:gd name="adj2" fmla="val 35146"/>
              </a:avLst>
            </a:prstGeom>
            <a:solidFill>
              <a:srgbClr val="F96611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25D07B01-B19F-46AC-852D-AB9530ED4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650" y="4419600"/>
              <a:ext cx="838200" cy="381000"/>
            </a:xfrm>
            <a:prstGeom prst="rect">
              <a:avLst/>
            </a:prstGeom>
            <a:solidFill>
              <a:srgbClr val="F96611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7" name="AutoShape 10">
              <a:extLst>
                <a:ext uri="{FF2B5EF4-FFF2-40B4-BE49-F238E27FC236}">
                  <a16:creationId xmlns:a16="http://schemas.microsoft.com/office/drawing/2014/main" id="{2808BDED-AACB-4183-8E56-4D5538C7B5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2000" y="4953000"/>
              <a:ext cx="919163" cy="517525"/>
            </a:xfrm>
            <a:prstGeom prst="cube">
              <a:avLst>
                <a:gd name="adj" fmla="val 25000"/>
              </a:avLst>
            </a:prstGeom>
            <a:solidFill>
              <a:srgbClr val="FECC82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AutoShape 11">
              <a:extLst>
                <a:ext uri="{FF2B5EF4-FFF2-40B4-BE49-F238E27FC236}">
                  <a16:creationId xmlns:a16="http://schemas.microsoft.com/office/drawing/2014/main" id="{694597C5-74B0-4C05-89E6-D191F28CF4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3150" y="4537075"/>
              <a:ext cx="919163" cy="517525"/>
            </a:xfrm>
            <a:prstGeom prst="cube">
              <a:avLst>
                <a:gd name="adj" fmla="val 25000"/>
              </a:avLst>
            </a:prstGeom>
            <a:solidFill>
              <a:srgbClr val="FECC82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" name="AutoShape 12">
              <a:extLst>
                <a:ext uri="{FF2B5EF4-FFF2-40B4-BE49-F238E27FC236}">
                  <a16:creationId xmlns:a16="http://schemas.microsoft.com/office/drawing/2014/main" id="{BA03AB67-8B35-4F17-B92F-F1555CB9ED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2963" y="4135438"/>
              <a:ext cx="919162" cy="517525"/>
            </a:xfrm>
            <a:prstGeom prst="cube">
              <a:avLst>
                <a:gd name="adj" fmla="val 25000"/>
              </a:avLst>
            </a:prstGeom>
            <a:solidFill>
              <a:srgbClr val="FECC82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0" name="AutoShape 13">
              <a:extLst>
                <a:ext uri="{FF2B5EF4-FFF2-40B4-BE49-F238E27FC236}">
                  <a16:creationId xmlns:a16="http://schemas.microsoft.com/office/drawing/2014/main" id="{02678836-2638-4F2B-9C30-04141E5814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0163" y="3733800"/>
              <a:ext cx="919162" cy="517525"/>
            </a:xfrm>
            <a:prstGeom prst="cube">
              <a:avLst>
                <a:gd name="adj" fmla="val 25000"/>
              </a:avLst>
            </a:prstGeom>
            <a:solidFill>
              <a:srgbClr val="F7991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41" name="Group 14">
              <a:extLst>
                <a:ext uri="{FF2B5EF4-FFF2-40B4-BE49-F238E27FC236}">
                  <a16:creationId xmlns:a16="http://schemas.microsoft.com/office/drawing/2014/main" id="{B0B52FCF-66E6-4579-8F7E-AC7CDF578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0" y="4276725"/>
              <a:ext cx="895350" cy="665163"/>
              <a:chOff x="2229" y="2790"/>
              <a:chExt cx="564" cy="419"/>
            </a:xfrm>
          </p:grpSpPr>
          <p:sp>
            <p:nvSpPr>
              <p:cNvPr id="52" name="AutoShape 15">
                <a:extLst>
                  <a:ext uri="{FF2B5EF4-FFF2-40B4-BE49-F238E27FC236}">
                    <a16:creationId xmlns:a16="http://schemas.microsoft.com/office/drawing/2014/main" id="{2C18C8C6-EE40-46AE-9CF4-729FD728D2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5" y="2981"/>
                <a:ext cx="468" cy="228"/>
              </a:xfrm>
              <a:prstGeom prst="cube">
                <a:avLst>
                  <a:gd name="adj" fmla="val 81991"/>
                </a:avLst>
              </a:prstGeom>
              <a:solidFill>
                <a:srgbClr val="F7991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 sz="24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0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AutoShape 16">
                <a:extLst>
                  <a:ext uri="{FF2B5EF4-FFF2-40B4-BE49-F238E27FC236}">
                    <a16:creationId xmlns:a16="http://schemas.microsoft.com/office/drawing/2014/main" id="{DA7EA7D7-FE8D-4B88-9E39-3794FB36D3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3" y="2917"/>
                <a:ext cx="468" cy="229"/>
              </a:xfrm>
              <a:prstGeom prst="cube">
                <a:avLst>
                  <a:gd name="adj" fmla="val 81991"/>
                </a:avLst>
              </a:prstGeom>
              <a:solidFill>
                <a:srgbClr val="F7991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 sz="24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0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AutoShape 17">
                <a:extLst>
                  <a:ext uri="{FF2B5EF4-FFF2-40B4-BE49-F238E27FC236}">
                    <a16:creationId xmlns:a16="http://schemas.microsoft.com/office/drawing/2014/main" id="{34B7FB50-B648-4DB5-BAFF-BF52141E66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61" y="2854"/>
                <a:ext cx="468" cy="228"/>
              </a:xfrm>
              <a:prstGeom prst="cube">
                <a:avLst>
                  <a:gd name="adj" fmla="val 81991"/>
                </a:avLst>
              </a:prstGeom>
              <a:solidFill>
                <a:srgbClr val="F7991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 sz="24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0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AutoShape 18">
                <a:extLst>
                  <a:ext uri="{FF2B5EF4-FFF2-40B4-BE49-F238E27FC236}">
                    <a16:creationId xmlns:a16="http://schemas.microsoft.com/office/drawing/2014/main" id="{65FD42BB-4244-4F4D-B4E0-F5B64B636E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29" y="2790"/>
                <a:ext cx="468" cy="228"/>
              </a:xfrm>
              <a:prstGeom prst="cube">
                <a:avLst>
                  <a:gd name="adj" fmla="val 81991"/>
                </a:avLst>
              </a:prstGeom>
              <a:solidFill>
                <a:srgbClr val="F7991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 sz="24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 sz="20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CC12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6611"/>
                  </a:buClr>
                  <a:buSzPct val="80000"/>
                  <a:buFont typeface="Wingdings" panose="05000000000000000000" pitchFamily="2" charset="2"/>
                  <a:buChar char="n"/>
                  <a:defRPr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 Box 19">
              <a:extLst>
                <a:ext uri="{FF2B5EF4-FFF2-40B4-BE49-F238E27FC236}">
                  <a16:creationId xmlns:a16="http://schemas.microsoft.com/office/drawing/2014/main" id="{4C0A3A74-4FFD-4185-81AD-BE012CB98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025" y="3478213"/>
              <a:ext cx="9874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Iteration</a:t>
              </a:r>
            </a:p>
          </p:txBody>
        </p:sp>
        <p:sp>
          <p:nvSpPr>
            <p:cNvPr id="43" name="AutoShape 21">
              <a:extLst>
                <a:ext uri="{FF2B5EF4-FFF2-40B4-BE49-F238E27FC236}">
                  <a16:creationId xmlns:a16="http://schemas.microsoft.com/office/drawing/2014/main" id="{33BEF0E1-7BF6-44CB-B89C-07736D5BF0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490853" flipV="1">
              <a:off x="4220369" y="2599531"/>
              <a:ext cx="2312988" cy="2085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7273" y="17146"/>
                  </a:moveTo>
                  <a:cubicBezTo>
                    <a:pt x="8351" y="17746"/>
                    <a:pt x="9565" y="18061"/>
                    <a:pt x="10800" y="18061"/>
                  </a:cubicBezTo>
                  <a:cubicBezTo>
                    <a:pt x="14810" y="18061"/>
                    <a:pt x="18061" y="14810"/>
                    <a:pt x="18061" y="10800"/>
                  </a:cubicBezTo>
                  <a:cubicBezTo>
                    <a:pt x="18061" y="6789"/>
                    <a:pt x="14810" y="3539"/>
                    <a:pt x="10800" y="3539"/>
                  </a:cubicBezTo>
                  <a:cubicBezTo>
                    <a:pt x="6789" y="3539"/>
                    <a:pt x="3539" y="6789"/>
                    <a:pt x="3539" y="10800"/>
                  </a:cubicBezTo>
                  <a:cubicBezTo>
                    <a:pt x="3538" y="11333"/>
                    <a:pt x="3597" y="11866"/>
                    <a:pt x="3714" y="12386"/>
                  </a:cubicBezTo>
                  <a:lnTo>
                    <a:pt x="261" y="13160"/>
                  </a:lnTo>
                  <a:cubicBezTo>
                    <a:pt x="87" y="12385"/>
                    <a:pt x="0" y="1159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8964" y="21600"/>
                    <a:pt x="7158" y="21132"/>
                    <a:pt x="5554" y="20240"/>
                  </a:cubicBezTo>
                  <a:lnTo>
                    <a:pt x="4242" y="22600"/>
                  </a:lnTo>
                  <a:lnTo>
                    <a:pt x="2505" y="16523"/>
                  </a:lnTo>
                  <a:lnTo>
                    <a:pt x="8584" y="14786"/>
                  </a:lnTo>
                  <a:lnTo>
                    <a:pt x="7273" y="17146"/>
                  </a:lnTo>
                  <a:close/>
                </a:path>
              </a:pathLst>
            </a:custGeom>
            <a:solidFill>
              <a:srgbClr val="F96611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22">
              <a:extLst>
                <a:ext uri="{FF2B5EF4-FFF2-40B4-BE49-F238E27FC236}">
                  <a16:creationId xmlns:a16="http://schemas.microsoft.com/office/drawing/2014/main" id="{42E36934-6671-4388-9EC7-9DBE146B2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4210050"/>
              <a:ext cx="1066800" cy="758825"/>
            </a:xfrm>
            <a:prstGeom prst="rightArrow">
              <a:avLst>
                <a:gd name="adj1" fmla="val 50000"/>
                <a:gd name="adj2" fmla="val 35146"/>
              </a:avLst>
            </a:prstGeom>
            <a:solidFill>
              <a:srgbClr val="F96611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AutoShape 23">
              <a:extLst>
                <a:ext uri="{FF2B5EF4-FFF2-40B4-BE49-F238E27FC236}">
                  <a16:creationId xmlns:a16="http://schemas.microsoft.com/office/drawing/2014/main" id="{8E18FA65-3D6A-48E9-951F-8F6F691B77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2288" y="4352925"/>
              <a:ext cx="919162" cy="517525"/>
            </a:xfrm>
            <a:prstGeom prst="cube">
              <a:avLst>
                <a:gd name="adj" fmla="val 25000"/>
              </a:avLst>
            </a:prstGeom>
            <a:solidFill>
              <a:srgbClr val="F7991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AutoShape 24">
              <a:extLst>
                <a:ext uri="{FF2B5EF4-FFF2-40B4-BE49-F238E27FC236}">
                  <a16:creationId xmlns:a16="http://schemas.microsoft.com/office/drawing/2014/main" id="{A11B0919-97D1-4979-B39E-945277F0E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4614863"/>
              <a:ext cx="304800" cy="1143000"/>
            </a:xfrm>
            <a:prstGeom prst="rightBrace">
              <a:avLst>
                <a:gd name="adj1" fmla="val 3125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7" name="Text Box 28">
              <a:extLst>
                <a:ext uri="{FF2B5EF4-FFF2-40B4-BE49-F238E27FC236}">
                  <a16:creationId xmlns:a16="http://schemas.microsoft.com/office/drawing/2014/main" id="{B617EEEF-6944-468D-BA35-6F7379ACF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4953000"/>
              <a:ext cx="785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Iteration</a:t>
              </a:r>
              <a:endParaRPr lang="en-US" altLang="en-US" sz="1200" b="1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Scope</a:t>
              </a:r>
              <a:endParaRPr lang="en-US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8" name="Text Box 30">
              <a:extLst>
                <a:ext uri="{FF2B5EF4-FFF2-40B4-BE49-F238E27FC236}">
                  <a16:creationId xmlns:a16="http://schemas.microsoft.com/office/drawing/2014/main" id="{C28EBD53-3014-45F1-997F-F25088A61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4862513"/>
              <a:ext cx="92075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Tested,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Integrated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Working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System</a:t>
              </a:r>
              <a:endParaRPr lang="en-US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9" name="Text Box 31">
              <a:extLst>
                <a:ext uri="{FF2B5EF4-FFF2-40B4-BE49-F238E27FC236}">
                  <a16:creationId xmlns:a16="http://schemas.microsoft.com/office/drawing/2014/main" id="{0621FE61-B985-4CEA-9D1F-F550F3304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588" y="4943475"/>
              <a:ext cx="785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Iteration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Plan</a:t>
              </a:r>
              <a:endParaRPr lang="en-US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AutoShape 34">
              <a:extLst>
                <a:ext uri="{FF2B5EF4-FFF2-40B4-BE49-F238E27FC236}">
                  <a16:creationId xmlns:a16="http://schemas.microsoft.com/office/drawing/2014/main" id="{56C9DA49-BEE5-4ADB-AADC-469263CE41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33500" y="2781300"/>
              <a:ext cx="304800" cy="1143000"/>
            </a:xfrm>
            <a:prstGeom prst="rightBrace">
              <a:avLst>
                <a:gd name="adj1" fmla="val 3125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1" name="Text Box 35">
              <a:extLst>
                <a:ext uri="{FF2B5EF4-FFF2-40B4-BE49-F238E27FC236}">
                  <a16:creationId xmlns:a16="http://schemas.microsoft.com/office/drawing/2014/main" id="{434F9623-2A03-4269-B746-BFF0DA6FF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773363"/>
              <a:ext cx="1295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200" b="1">
                  <a:solidFill>
                    <a:schemeClr val="tx1"/>
                  </a:solidFill>
                </a:rPr>
                <a:t>Release Plan</a:t>
              </a:r>
              <a:endParaRPr lang="en-US" alt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89F4CA1-4085-4B0F-8782-90AE6B7D1860}"/>
              </a:ext>
            </a:extLst>
          </p:cNvPr>
          <p:cNvCxnSpPr>
            <a:cxnSpLocks/>
          </p:cNvCxnSpPr>
          <p:nvPr/>
        </p:nvCxnSpPr>
        <p:spPr>
          <a:xfrm flipH="1">
            <a:off x="5169878" y="1514856"/>
            <a:ext cx="1702410" cy="1837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05D7A7-30B0-47DD-885D-F52594519F79}"/>
              </a:ext>
            </a:extLst>
          </p:cNvPr>
          <p:cNvCxnSpPr/>
          <p:nvPr/>
        </p:nvCxnSpPr>
        <p:spPr>
          <a:xfrm flipH="1">
            <a:off x="5392737" y="3719160"/>
            <a:ext cx="1479551" cy="303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49832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-Wide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2137</TotalTime>
  <Words>515</Words>
  <Application>Microsoft Office PowerPoint</Application>
  <PresentationFormat>Widescreen</PresentationFormat>
  <Paragraphs>119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Kanit Light</vt:lpstr>
      <vt:lpstr>Josefin Sans</vt:lpstr>
      <vt:lpstr>Wingdings</vt:lpstr>
      <vt:lpstr>Arial</vt:lpstr>
      <vt:lpstr>Calibri</vt:lpstr>
      <vt:lpstr>Kanit</vt:lpstr>
      <vt:lpstr>Inflectra Powerpoint Template-Wide</vt:lpstr>
      <vt:lpstr>Inflectra titles</vt:lpstr>
      <vt:lpstr>WEBINAR: Becoming Agile In Software Testing: The Government Edition</vt:lpstr>
      <vt:lpstr>WEBINAR: Becoming Agile In Software Testing: The Government Edition</vt:lpstr>
      <vt:lpstr>Agenda</vt:lpstr>
      <vt:lpstr>PowerPoint Presentation</vt:lpstr>
      <vt:lpstr>Why Agile?</vt:lpstr>
      <vt:lpstr>What Risks Cause Projects to Fail?</vt:lpstr>
      <vt:lpstr>Reduce Risks with Agile</vt:lpstr>
      <vt:lpstr>Software Testing</vt:lpstr>
      <vt:lpstr>Software Testing</vt:lpstr>
      <vt:lpstr>Challenges in Government</vt:lpstr>
      <vt:lpstr>The Methodology Challenges</vt:lpstr>
      <vt:lpstr>Acquisition Rules</vt:lpstr>
      <vt:lpstr>Requirements Traceability &amp; Compliance</vt:lpstr>
      <vt:lpstr>Too Many Tools in Silos</vt:lpstr>
      <vt:lpstr>The Inflectra Solution</vt:lpstr>
      <vt:lpstr>Inflectra Product Suite</vt:lpstr>
      <vt:lpstr>Integration Options</vt:lpstr>
      <vt:lpstr>Requirements &amp; Test Validation</vt:lpstr>
      <vt:lpstr>Requirements Traceability</vt:lpstr>
      <vt:lpstr>Shared Requirements</vt:lpstr>
      <vt:lpstr>Audit Logging &amp; Trail</vt:lpstr>
      <vt:lpstr>Test Step Level Traceability</vt:lpstr>
      <vt:lpstr>Speed and Agility with Compliance</vt:lpstr>
      <vt:lpstr>Program Management</vt:lpstr>
      <vt:lpstr>Automated Testing &amp; Validation</vt:lpstr>
      <vt:lpstr>Application Demo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Adam Sandman</cp:lastModifiedBy>
  <cp:revision>75</cp:revision>
  <cp:lastPrinted>2018-05-10T16:50:50Z</cp:lastPrinted>
  <dcterms:created xsi:type="dcterms:W3CDTF">2018-02-28T10:45:00Z</dcterms:created>
  <dcterms:modified xsi:type="dcterms:W3CDTF">2018-06-12T15:21:27Z</dcterms:modified>
</cp:coreProperties>
</file>