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342" r:id="rId5"/>
    <p:sldId id="459" r:id="rId6"/>
    <p:sldId id="453" r:id="rId7"/>
    <p:sldId id="460" r:id="rId8"/>
    <p:sldId id="454" r:id="rId9"/>
    <p:sldId id="359" r:id="rId10"/>
    <p:sldId id="461" r:id="rId11"/>
    <p:sldId id="456" r:id="rId12"/>
    <p:sldId id="462" r:id="rId13"/>
    <p:sldId id="451" r:id="rId14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4" userDrawn="1">
          <p15:clr>
            <a:srgbClr val="A4A3A4"/>
          </p15:clr>
        </p15:guide>
        <p15:guide id="2" pos="2404" userDrawn="1">
          <p15:clr>
            <a:srgbClr val="A4A3A4"/>
          </p15:clr>
        </p15:guide>
        <p15:guide id="3" orient="horz" pos="3025" userDrawn="1">
          <p15:clr>
            <a:srgbClr val="A4A3A4"/>
          </p15:clr>
        </p15:guide>
        <p15:guide id="4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ug Weich" initials="DW" lastIdx="18" clrIdx="0"/>
  <p:cmAuthor id="1" name="Paula Levy" initials="PL" lastIdx="16" clrIdx="1"/>
  <p:cmAuthor id="2" name="Bev Dantz" initials="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7E56"/>
    <a:srgbClr val="5275B6"/>
    <a:srgbClr val="9D3232"/>
    <a:srgbClr val="FFFF99"/>
    <a:srgbClr val="6EFF48"/>
    <a:srgbClr val="A7CC38"/>
    <a:srgbClr val="FFFF81"/>
    <a:srgbClr val="3898B2"/>
    <a:srgbClr val="3371CB"/>
    <a:srgbClr val="F9FD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9" autoAdjust="0"/>
    <p:restoredTop sz="96911" autoAdjust="0"/>
  </p:normalViewPr>
  <p:slideViewPr>
    <p:cSldViewPr>
      <p:cViewPr varScale="1">
        <p:scale>
          <a:sx n="102" d="100"/>
          <a:sy n="102" d="100"/>
        </p:scale>
        <p:origin x="75" y="165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31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2600" y="36"/>
      </p:cViewPr>
      <p:guideLst>
        <p:guide orient="horz" pos="3124"/>
        <p:guide pos="2404"/>
        <p:guide orient="horz" pos="3025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170238" cy="479425"/>
          </a:xfrm>
          <a:prstGeom prst="rect">
            <a:avLst/>
          </a:prstGeom>
        </p:spPr>
        <p:txBody>
          <a:bodyPr vert="horz" lIns="91416" tIns="45709" rIns="91416" bIns="4570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3"/>
            <a:ext cx="3170238" cy="479425"/>
          </a:xfrm>
          <a:prstGeom prst="rect">
            <a:avLst/>
          </a:prstGeom>
        </p:spPr>
        <p:txBody>
          <a:bodyPr vert="horz" lIns="91416" tIns="45709" rIns="91416" bIns="45709" rtlCol="0"/>
          <a:lstStyle>
            <a:lvl1pPr algn="r">
              <a:defRPr sz="1200"/>
            </a:lvl1pPr>
          </a:lstStyle>
          <a:p>
            <a:fld id="{4FE4CAD9-BDBA-4F4C-ACA6-F6D518DB984A}" type="datetimeFigureOut">
              <a:rPr lang="en-US" smtClean="0"/>
              <a:pPr/>
              <a:t>5/16/2017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90"/>
            <a:ext cx="3170238" cy="479425"/>
          </a:xfrm>
          <a:prstGeom prst="rect">
            <a:avLst/>
          </a:prstGeom>
        </p:spPr>
        <p:txBody>
          <a:bodyPr vert="horz" lIns="91416" tIns="45709" rIns="91416" bIns="4570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90"/>
            <a:ext cx="3170238" cy="479425"/>
          </a:xfrm>
          <a:prstGeom prst="rect">
            <a:avLst/>
          </a:prstGeom>
        </p:spPr>
        <p:txBody>
          <a:bodyPr vert="horz" lIns="91416" tIns="45709" rIns="91416" bIns="45709" rtlCol="0" anchor="b"/>
          <a:lstStyle>
            <a:lvl1pPr algn="r">
              <a:defRPr sz="1200"/>
            </a:lvl1pPr>
          </a:lstStyle>
          <a:p>
            <a:fld id="{094F44F8-54E1-4BB8-A0F8-C0A75B77DB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49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21" cy="480060"/>
          </a:xfrm>
          <a:prstGeom prst="rect">
            <a:avLst/>
          </a:prstGeom>
        </p:spPr>
        <p:txBody>
          <a:bodyPr vert="horz" lIns="96636" tIns="48317" rIns="96636" bIns="48317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1" cy="480060"/>
          </a:xfrm>
          <a:prstGeom prst="rect">
            <a:avLst/>
          </a:prstGeom>
        </p:spPr>
        <p:txBody>
          <a:bodyPr vert="horz" lIns="96636" tIns="48317" rIns="96636" bIns="48317" rtlCol="0"/>
          <a:lstStyle>
            <a:lvl1pPr algn="r">
              <a:defRPr sz="1300"/>
            </a:lvl1pPr>
          </a:lstStyle>
          <a:p>
            <a:fld id="{5640173A-0A79-488C-990A-B3C89AC0B49C}" type="datetimeFigureOut">
              <a:rPr lang="en-US" smtClean="0"/>
              <a:pPr/>
              <a:t>5/16/2017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6" tIns="48317" rIns="96636" bIns="4831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vert="horz" lIns="96636" tIns="48317" rIns="96636" bIns="4831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4"/>
            <a:ext cx="3169921" cy="480060"/>
          </a:xfrm>
          <a:prstGeom prst="rect">
            <a:avLst/>
          </a:prstGeom>
        </p:spPr>
        <p:txBody>
          <a:bodyPr vert="horz" lIns="96636" tIns="48317" rIns="96636" bIns="48317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1" cy="480060"/>
          </a:xfrm>
          <a:prstGeom prst="rect">
            <a:avLst/>
          </a:prstGeom>
        </p:spPr>
        <p:txBody>
          <a:bodyPr vert="horz" lIns="96636" tIns="48317" rIns="96636" bIns="48317" rtlCol="0" anchor="b"/>
          <a:lstStyle>
            <a:lvl1pPr algn="r">
              <a:defRPr sz="1300"/>
            </a:lvl1pPr>
          </a:lstStyle>
          <a:p>
            <a:fld id="{821F01E8-CF19-4DA8-9A97-DD63DDB19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735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F01E8-CF19-4DA8-9A97-DD63DDB1926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50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F01E8-CF19-4DA8-9A97-DD63DDB1926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982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-1526" y="1676400"/>
            <a:ext cx="12193525" cy="2011679"/>
          </a:xfrm>
          <a:prstGeom prst="rect">
            <a:avLst/>
          </a:prstGeom>
          <a:solidFill>
            <a:srgbClr val="08396B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5" name="Rectangle 5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711200" y="2387026"/>
            <a:ext cx="10464800" cy="584775"/>
          </a:xfrm>
          <a:ln/>
        </p:spPr>
        <p:txBody>
          <a:bodyPr anchor="ctr"/>
          <a:lstStyle>
            <a:lvl1pPr algn="r">
              <a:defRPr sz="3200" b="0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Project Title</a:t>
            </a:r>
            <a:endParaRPr lang="en-US" dirty="0"/>
          </a:p>
        </p:txBody>
      </p:sp>
      <p:sp>
        <p:nvSpPr>
          <p:cNvPr id="36" name="Rectangle 6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840160" y="5257800"/>
            <a:ext cx="5335840" cy="457200"/>
          </a:xfrm>
        </p:spPr>
        <p:txBody>
          <a:bodyPr>
            <a:normAutofit/>
          </a:bodyPr>
          <a:lstStyle>
            <a:lvl1pPr marL="6350" indent="0" algn="r">
              <a:buNone/>
              <a:defRPr sz="1600" b="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6" name="Picture 62" descr="new_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200" y="1028738"/>
            <a:ext cx="1463040" cy="299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609600" y="1295400"/>
            <a:ext cx="109728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491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09600" y="1295400"/>
            <a:ext cx="2235200" cy="25146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3657601" y="1295399"/>
            <a:ext cx="7924799" cy="4800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1200"/>
            </a:lvl1pPr>
          </a:lstStyle>
          <a:p>
            <a:pPr lvl="0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860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295400"/>
            <a:ext cx="7924800" cy="4800601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Font typeface="Arial" pitchFamily="34" charset="0"/>
              <a:buNone/>
              <a:defRPr lang="en-US" sz="1600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688975" indent="-231775">
              <a:buFont typeface="Arial" pitchFamily="34" charset="0"/>
              <a:buChar char="•"/>
              <a:defRPr/>
            </a:lvl2pPr>
            <a:lvl3pPr marL="1143000" indent="-228600">
              <a:buFont typeface="Arial" pitchFamily="34" charset="0"/>
              <a:buChar char="•"/>
              <a:defRPr/>
            </a:lvl3pPr>
            <a:lvl4pPr marL="1600200" indent="-228600">
              <a:buFont typeface="Arial" pitchFamily="34" charset="0"/>
              <a:buChar char="•"/>
              <a:defRPr/>
            </a:lvl4pPr>
            <a:lvl5pPr marL="2057400" indent="-228600"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09600" y="1295400"/>
            <a:ext cx="2844800" cy="480060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734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95400"/>
            <a:ext cx="5384800" cy="4800601"/>
          </a:xfrm>
        </p:spPr>
        <p:txBody>
          <a:bodyPr>
            <a:normAutofit/>
          </a:bodyPr>
          <a:lstStyle>
            <a:lvl1pPr marL="225425" indent="-225425">
              <a:buFont typeface="Arial" pitchFamily="34" charset="0"/>
              <a:buChar char="•"/>
              <a:defRPr sz="1600"/>
            </a:lvl1pPr>
            <a:lvl2pPr marL="688975" indent="-231775">
              <a:buFont typeface="Arial" pitchFamily="34" charset="0"/>
              <a:buChar char="•"/>
              <a:defRPr sz="1600"/>
            </a:lvl2pPr>
            <a:lvl3pPr marL="1143000" indent="-228600">
              <a:buFont typeface="Arial" pitchFamily="34" charset="0"/>
              <a:buChar char="•"/>
              <a:defRPr sz="1600"/>
            </a:lvl3pPr>
            <a:lvl4pPr marL="1600200" indent="-228600">
              <a:buFont typeface="Arial" pitchFamily="34" charset="0"/>
              <a:buChar char="•"/>
              <a:defRPr sz="1600"/>
            </a:lvl4pPr>
            <a:lvl5pPr marL="2057400" indent="-228600">
              <a:buFont typeface="Arial" pitchFamily="34" charset="0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95400"/>
            <a:ext cx="5384800" cy="4800601"/>
          </a:xfrm>
        </p:spPr>
        <p:txBody>
          <a:bodyPr>
            <a:normAutofit/>
          </a:bodyPr>
          <a:lstStyle>
            <a:lvl1pPr marL="225425" indent="-225425">
              <a:buFont typeface="Arial" pitchFamily="34" charset="0"/>
              <a:buChar char="•"/>
              <a:defRPr sz="1600"/>
            </a:lvl1pPr>
            <a:lvl2pPr marL="688975" indent="-231775">
              <a:buFont typeface="Arial" pitchFamily="34" charset="0"/>
              <a:buChar char="•"/>
              <a:defRPr sz="1600"/>
            </a:lvl2pPr>
            <a:lvl3pPr marL="1143000" indent="-228600">
              <a:buFont typeface="Arial" pitchFamily="34" charset="0"/>
              <a:buChar char="•"/>
              <a:defRPr sz="1600"/>
            </a:lvl3pPr>
            <a:lvl4pPr marL="1600200" indent="-228600">
              <a:buFont typeface="Arial" pitchFamily="34" charset="0"/>
              <a:buChar char="•"/>
              <a:defRPr sz="1600"/>
            </a:lvl4pPr>
            <a:lvl5pPr marL="2057400" indent="-228600">
              <a:buFont typeface="Arial" pitchFamily="34" charset="0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95400"/>
            <a:ext cx="5386917" cy="422274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828801"/>
            <a:ext cx="5386917" cy="4267200"/>
          </a:xfrm>
        </p:spPr>
        <p:txBody>
          <a:bodyPr>
            <a:normAutofit/>
          </a:bodyPr>
          <a:lstStyle>
            <a:lvl1pPr marL="225425" indent="-225425">
              <a:buFont typeface="Arial" pitchFamily="34" charset="0"/>
              <a:buChar char="•"/>
              <a:defRPr sz="1600"/>
            </a:lvl1pPr>
            <a:lvl2pPr marL="688975" indent="-231775">
              <a:buFont typeface="Arial" pitchFamily="34" charset="0"/>
              <a:buChar char="•"/>
              <a:defRPr sz="1600"/>
            </a:lvl2pPr>
            <a:lvl3pPr marL="1143000" indent="-228600">
              <a:buFont typeface="Arial" pitchFamily="34" charset="0"/>
              <a:buChar char="•"/>
              <a:defRPr sz="1600"/>
            </a:lvl3pPr>
            <a:lvl4pPr marL="1600200" indent="-228600">
              <a:buFont typeface="Arial" pitchFamily="34" charset="0"/>
              <a:buChar char="•"/>
              <a:defRPr sz="1600"/>
            </a:lvl4pPr>
            <a:lvl5pPr marL="2057400" indent="-228600">
              <a:buFont typeface="Arial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95400"/>
            <a:ext cx="5389033" cy="422274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828801"/>
            <a:ext cx="5389033" cy="4267200"/>
          </a:xfrm>
        </p:spPr>
        <p:txBody>
          <a:bodyPr>
            <a:normAutofit/>
          </a:bodyPr>
          <a:lstStyle>
            <a:lvl1pPr marL="225425" indent="-225425">
              <a:buFont typeface="Arial" pitchFamily="34" charset="0"/>
              <a:buChar char="•"/>
              <a:defRPr sz="1600"/>
            </a:lvl1pPr>
            <a:lvl2pPr marL="688975" indent="-231775">
              <a:buFont typeface="Arial" pitchFamily="34" charset="0"/>
              <a:buChar char="•"/>
              <a:defRPr sz="1600"/>
            </a:lvl2pPr>
            <a:lvl3pPr marL="1143000" indent="-228600">
              <a:buFont typeface="Arial" pitchFamily="34" charset="0"/>
              <a:buChar char="•"/>
              <a:defRPr sz="1600"/>
            </a:lvl3pPr>
            <a:lvl4pPr marL="1600200" indent="-228600">
              <a:buFont typeface="Arial" pitchFamily="34" charset="0"/>
              <a:buChar char="•"/>
              <a:defRPr sz="1600"/>
            </a:lvl4pPr>
            <a:lvl5pPr marL="2057400" indent="-228600">
              <a:buFont typeface="Arial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04800" y="228600"/>
            <a:ext cx="11582400" cy="6096000"/>
          </a:xfrm>
          <a:prstGeom prst="rect">
            <a:avLst/>
          </a:prstGeom>
          <a:solidFill>
            <a:schemeClr val="bg1"/>
          </a:solidFill>
          <a:ln w="9525">
            <a:solidFill>
              <a:srgbClr val="DED6C8"/>
            </a:solidFill>
            <a:round/>
            <a:headEnd/>
            <a:tailEnd/>
          </a:ln>
          <a:effectLst>
            <a:outerShdw blurRad="50800" dist="63500" dir="2700000" algn="ctr" rotWithShape="0">
              <a:schemeClr val="bg1">
                <a:lumMod val="85000"/>
              </a:schemeClr>
            </a:outerShdw>
          </a:effectLst>
        </p:spPr>
        <p:txBody>
          <a:bodyPr/>
          <a:lstStyle/>
          <a:p>
            <a:pPr lvl="0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64920"/>
            <a:ext cx="10972800" cy="4907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609600" y="990600"/>
            <a:ext cx="1219200" cy="45720"/>
          </a:xfrm>
          <a:prstGeom prst="rect">
            <a:avLst/>
          </a:prstGeom>
          <a:solidFill>
            <a:srgbClr val="A7CC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noFill/>
              </a:ln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1828800" y="990600"/>
            <a:ext cx="9753600" cy="45720"/>
          </a:xfrm>
          <a:prstGeom prst="rect">
            <a:avLst/>
          </a:prstGeom>
          <a:solidFill>
            <a:srgbClr val="1A3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noFill/>
              </a:ln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5589238" y="6477001"/>
            <a:ext cx="76014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Page </a:t>
            </a:r>
            <a:fld id="{00C2B47D-4E54-42C4-8900-905CF3DE858A}" type="slidenum">
              <a:rPr lang="en-US" sz="100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l">
                <a:defRPr/>
              </a:pPr>
              <a:t>‹#›</a:t>
            </a:fld>
            <a:endParaRPr lang="en-US" sz="1000" dirty="0" smtClean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62" descr="new_logo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9600" y="6504665"/>
            <a:ext cx="933791" cy="190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1" r:id="rId3"/>
    <p:sldLayoutId id="2147483660" r:id="rId4"/>
    <p:sldLayoutId id="2147483652" r:id="rId5"/>
    <p:sldLayoutId id="2147483653" r:id="rId6"/>
    <p:sldLayoutId id="2147483654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225425" indent="-225425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688975" indent="-231775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jpe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21" Type="http://schemas.openxmlformats.org/officeDocument/2006/relationships/image" Target="../media/image22.png"/><Relationship Id="rId34" Type="http://schemas.openxmlformats.org/officeDocument/2006/relationships/image" Target="../media/image35.jpeg"/><Relationship Id="rId7" Type="http://schemas.openxmlformats.org/officeDocument/2006/relationships/image" Target="../media/image8.png"/><Relationship Id="rId12" Type="http://schemas.openxmlformats.org/officeDocument/2006/relationships/image" Target="../media/image13.jp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34.png"/><Relationship Id="rId38" Type="http://schemas.openxmlformats.org/officeDocument/2006/relationships/image" Target="../media/image39.gif"/><Relationship Id="rId2" Type="http://schemas.openxmlformats.org/officeDocument/2006/relationships/image" Target="../media/image3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37" Type="http://schemas.openxmlformats.org/officeDocument/2006/relationships/image" Target="../media/image38.png"/><Relationship Id="rId5" Type="http://schemas.openxmlformats.org/officeDocument/2006/relationships/image" Target="../media/image6.jpe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36" Type="http://schemas.openxmlformats.org/officeDocument/2006/relationships/image" Target="../media/image37.jpe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31" Type="http://schemas.openxmlformats.org/officeDocument/2006/relationships/image" Target="../media/image3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jpeg"/><Relationship Id="rId22" Type="http://schemas.openxmlformats.org/officeDocument/2006/relationships/image" Target="../media/image23.jpg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6.png"/><Relationship Id="rId8" Type="http://schemas.openxmlformats.org/officeDocument/2006/relationships/image" Target="../media/image9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Inflectra</a:t>
            </a:r>
            <a:r>
              <a:rPr lang="en-US" dirty="0" smtClean="0"/>
              <a:t> User Summit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May 18, 2017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343400"/>
            <a:ext cx="359172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43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523220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mtClean="0">
                <a:ea typeface="Verdana" pitchFamily="34" charset="0"/>
                <a:cs typeface="Verdana" pitchFamily="34" charset="0"/>
              </a:rPr>
              <a:t>Thank You</a:t>
            </a:r>
            <a:endParaRPr lang="en-US" dirty="0"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564" y="1536192"/>
            <a:ext cx="6214872" cy="448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68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pitchFamily="34" charset="0"/>
              </a:rPr>
              <a:t>Sophelle Overview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spcAft>
                <a:spcPts val="300"/>
              </a:spcAft>
            </a:pPr>
            <a:r>
              <a:rPr lang="en-US" dirty="0"/>
              <a:t>Retail-centric management and technology consultancy</a:t>
            </a:r>
          </a:p>
          <a:p>
            <a:pPr>
              <a:spcAft>
                <a:spcPts val="300"/>
              </a:spcAft>
              <a:buFont typeface="Arial"/>
              <a:buChar char="•"/>
            </a:pPr>
            <a:r>
              <a:rPr lang="en-US" dirty="0"/>
              <a:t>Strategy and implementation</a:t>
            </a:r>
          </a:p>
          <a:p>
            <a:pPr>
              <a:spcAft>
                <a:spcPts val="300"/>
              </a:spcAft>
              <a:buFont typeface="Arial"/>
              <a:buChar char="•"/>
            </a:pPr>
            <a:r>
              <a:rPr lang="en-US" dirty="0"/>
              <a:t>Clients</a:t>
            </a:r>
          </a:p>
          <a:p>
            <a:pPr lvl="1">
              <a:spcAft>
                <a:spcPts val="300"/>
              </a:spcAft>
              <a:buFont typeface="Arial"/>
              <a:buChar char="•"/>
            </a:pPr>
            <a:r>
              <a:rPr lang="en-US" dirty="0"/>
              <a:t>Retailers and vertically integrated manufacturers</a:t>
            </a:r>
          </a:p>
          <a:p>
            <a:pPr lvl="1">
              <a:spcAft>
                <a:spcPts val="300"/>
              </a:spcAft>
              <a:buFont typeface="Arial"/>
              <a:buChar char="•"/>
            </a:pPr>
            <a:r>
              <a:rPr lang="en-US" dirty="0"/>
              <a:t>Start-up to Fortune 50</a:t>
            </a:r>
          </a:p>
          <a:p>
            <a:pPr lvl="1">
              <a:spcAft>
                <a:spcPts val="300"/>
              </a:spcAft>
              <a:buFont typeface="Arial"/>
              <a:buChar char="•"/>
            </a:pPr>
            <a:r>
              <a:rPr lang="en-US" dirty="0"/>
              <a:t>Stores and online</a:t>
            </a:r>
          </a:p>
          <a:p>
            <a:pPr>
              <a:spcAft>
                <a:spcPts val="300"/>
              </a:spcAft>
              <a:buFont typeface="Arial"/>
              <a:buChar char="•"/>
            </a:pPr>
            <a:r>
              <a:rPr lang="en-US" dirty="0"/>
              <a:t>Founded in 1995</a:t>
            </a:r>
          </a:p>
          <a:p>
            <a:pPr>
              <a:spcAft>
                <a:spcPts val="300"/>
              </a:spcAft>
              <a:buFont typeface="Arial"/>
              <a:buChar char="•"/>
            </a:pPr>
            <a:r>
              <a:rPr lang="en-US" dirty="0"/>
              <a:t>50+ retail industry experts</a:t>
            </a:r>
          </a:p>
          <a:p>
            <a:pPr>
              <a:spcAft>
                <a:spcPts val="300"/>
              </a:spcAft>
            </a:pPr>
            <a:r>
              <a:rPr lang="en-US" dirty="0"/>
              <a:t>Committed to client success and satisfaction</a:t>
            </a:r>
          </a:p>
          <a:p>
            <a:pPr>
              <a:spcAft>
                <a:spcPts val="300"/>
              </a:spcAft>
            </a:pPr>
            <a:r>
              <a:rPr lang="en-US" dirty="0"/>
              <a:t>Sophelle has helped hundreds of retailers on thousands of </a:t>
            </a:r>
            <a:r>
              <a:rPr lang="en-US" dirty="0" smtClean="0"/>
              <a:t>projects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77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Sophelle / </a:t>
            </a:r>
            <a:r>
              <a:rPr lang="en-US" dirty="0" err="1" smtClean="0"/>
              <a:t>Inflectra</a:t>
            </a:r>
            <a:r>
              <a:rPr lang="en-US" dirty="0" smtClean="0"/>
              <a:t> Partnership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>
              <a:spcAft>
                <a:spcPts val="300"/>
              </a:spcAft>
            </a:pPr>
            <a:r>
              <a:rPr lang="en-US" dirty="0"/>
              <a:t>Sophelle has been an </a:t>
            </a:r>
            <a:r>
              <a:rPr lang="en-US" dirty="0" err="1"/>
              <a:t>Inflectra</a:t>
            </a:r>
            <a:r>
              <a:rPr lang="en-US" dirty="0"/>
              <a:t> partner since 2009</a:t>
            </a:r>
          </a:p>
          <a:p>
            <a:pPr>
              <a:spcAft>
                <a:spcPts val="300"/>
              </a:spcAft>
            </a:pPr>
            <a:r>
              <a:rPr lang="en-US" dirty="0"/>
              <a:t>We have helped </a:t>
            </a:r>
            <a:r>
              <a:rPr lang="en-US" dirty="0" err="1"/>
              <a:t>Inflectra’s</a:t>
            </a:r>
            <a:r>
              <a:rPr lang="en-US" dirty="0"/>
              <a:t> customers with a variety of product related services, including:</a:t>
            </a:r>
          </a:p>
          <a:p>
            <a:pPr marL="679450" lvl="2" indent="-225425">
              <a:spcAft>
                <a:spcPts val="300"/>
              </a:spcAft>
            </a:pPr>
            <a:r>
              <a:rPr lang="en-US" dirty="0"/>
              <a:t>Installation and configuration</a:t>
            </a:r>
          </a:p>
          <a:p>
            <a:pPr marL="679450" lvl="2" indent="-225425">
              <a:spcAft>
                <a:spcPts val="300"/>
              </a:spcAft>
            </a:pPr>
            <a:r>
              <a:rPr lang="en-US" dirty="0"/>
              <a:t>Application hosting</a:t>
            </a:r>
          </a:p>
          <a:p>
            <a:pPr marL="679450" lvl="2" indent="-225425">
              <a:spcAft>
                <a:spcPts val="300"/>
              </a:spcAft>
            </a:pPr>
            <a:r>
              <a:rPr lang="en-US" dirty="0"/>
              <a:t>Training</a:t>
            </a:r>
          </a:p>
          <a:p>
            <a:pPr marL="679450" lvl="2" indent="-225425">
              <a:spcAft>
                <a:spcPts val="300"/>
              </a:spcAft>
            </a:pPr>
            <a:r>
              <a:rPr lang="en-US" dirty="0"/>
              <a:t>Quality Management assessment and optimization</a:t>
            </a:r>
          </a:p>
          <a:p>
            <a:pPr>
              <a:spcAft>
                <a:spcPts val="300"/>
              </a:spcAft>
            </a:pPr>
            <a:r>
              <a:rPr lang="en-US" dirty="0"/>
              <a:t>Sophelle has also adopted </a:t>
            </a:r>
            <a:r>
              <a:rPr lang="en-US" dirty="0" err="1"/>
              <a:t>SpiraTeam</a:t>
            </a:r>
            <a:r>
              <a:rPr lang="en-US" dirty="0"/>
              <a:t> as a standard tool for our projects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72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Sophelle Has Deep Retail Expertise</a:t>
            </a:r>
          </a:p>
        </p:txBody>
      </p:sp>
      <p:pic>
        <p:nvPicPr>
          <p:cNvPr id="10" name="Picture 8" descr="BJs_LOGO_CMYK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15998" y="5403450"/>
            <a:ext cx="532607" cy="507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b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10800" y="1504792"/>
            <a:ext cx="1143000" cy="229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5" descr="colehaan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1812" y="2227345"/>
            <a:ext cx="982162" cy="431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4" descr="SteveMadden_logo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22085" y="2192120"/>
            <a:ext cx="836404" cy="501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55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541" y="4742554"/>
            <a:ext cx="1143000" cy="356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56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36183" y="3965269"/>
            <a:ext cx="1143000" cy="23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787" y="3204867"/>
            <a:ext cx="1143000" cy="18918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3985482"/>
            <a:ext cx="1143000" cy="190399"/>
          </a:xfrm>
          <a:prstGeom prst="rect">
            <a:avLst/>
          </a:prstGeom>
        </p:spPr>
      </p:pic>
      <p:pic>
        <p:nvPicPr>
          <p:cNvPr id="23" name="Picture 133" descr="coach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7541" y="3886963"/>
            <a:ext cx="1143000" cy="387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144" y="1368109"/>
            <a:ext cx="459078" cy="50292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4749997"/>
            <a:ext cx="1143000" cy="34158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89" y="5587373"/>
            <a:ext cx="1138707" cy="14010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430" y="4669329"/>
            <a:ext cx="716929" cy="50292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787" y="5582090"/>
            <a:ext cx="1143000" cy="15066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994" y="3829599"/>
            <a:ext cx="865801" cy="5021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616" y="3048000"/>
            <a:ext cx="1093309" cy="5029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684" y="3048000"/>
            <a:ext cx="792001" cy="50292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393" y="1345249"/>
            <a:ext cx="1143000" cy="54864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41" y="1465266"/>
            <a:ext cx="1143000" cy="30860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760" y="5405963"/>
            <a:ext cx="756269" cy="50292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769" y="3943520"/>
            <a:ext cx="1143000" cy="274320"/>
          </a:xfrm>
          <a:prstGeom prst="rect">
            <a:avLst/>
          </a:prstGeom>
        </p:spPr>
      </p:pic>
      <p:pic>
        <p:nvPicPr>
          <p:cNvPr id="49" name="Picture 9" descr="tjx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07541" y="2274954"/>
            <a:ext cx="1143000" cy="336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120" descr="steinmartlogo.gif"/>
          <p:cNvPicPr>
            <a:picLocks noChangeAspect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8336183" y="5482821"/>
            <a:ext cx="1143000" cy="325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157" descr="Century_21_logo.png"/>
          <p:cNvPicPr>
            <a:picLocks noChangeAspect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409869" y="1368109"/>
            <a:ext cx="1122800" cy="50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778" y="2191582"/>
            <a:ext cx="785813" cy="50292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892" y="5502932"/>
            <a:ext cx="1076757" cy="296108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1481" y="2365982"/>
            <a:ext cx="1141638" cy="15412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787" y="3218478"/>
            <a:ext cx="1143000" cy="1619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876" y="1461803"/>
            <a:ext cx="888822" cy="3155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956" y="4668676"/>
            <a:ext cx="571454" cy="5042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90" y="2932009"/>
            <a:ext cx="1029705" cy="73490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290" y="4715417"/>
            <a:ext cx="977961" cy="41074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592" y="2371722"/>
            <a:ext cx="1159354" cy="14264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891" y="3124742"/>
            <a:ext cx="1112821" cy="34943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235" y="4831705"/>
            <a:ext cx="1142104" cy="17816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330" y="3162355"/>
            <a:ext cx="1131126" cy="2742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507" y="3958822"/>
            <a:ext cx="1259560" cy="16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32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Sophelle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Our core business is the selection, implementation and support of retail and digital commerce technology solutions</a:t>
            </a:r>
          </a:p>
          <a:p>
            <a:r>
              <a:rPr lang="en-US" dirty="0" smtClean="0"/>
              <a:t>Our team includes professionals spanning retail business and technology</a:t>
            </a:r>
          </a:p>
          <a:p>
            <a:pPr lvl="1"/>
            <a:r>
              <a:rPr lang="en-US" dirty="0" err="1" smtClean="0"/>
              <a:t>Omnichannel</a:t>
            </a:r>
            <a:r>
              <a:rPr lang="en-US" dirty="0" smtClean="0"/>
              <a:t> Strategy</a:t>
            </a:r>
          </a:p>
          <a:p>
            <a:pPr lvl="1"/>
            <a:r>
              <a:rPr lang="en-US" dirty="0" smtClean="0"/>
              <a:t>Store Systems</a:t>
            </a:r>
          </a:p>
          <a:p>
            <a:pPr lvl="1"/>
            <a:r>
              <a:rPr lang="en-US" dirty="0" smtClean="0"/>
              <a:t>Merchandising and Planning</a:t>
            </a:r>
          </a:p>
          <a:p>
            <a:pPr lvl="1"/>
            <a:r>
              <a:rPr lang="en-US" dirty="0" err="1" smtClean="0"/>
              <a:t>eCommerce</a:t>
            </a:r>
            <a:r>
              <a:rPr lang="en-US" dirty="0" smtClean="0"/>
              <a:t> Technology and Operations</a:t>
            </a:r>
          </a:p>
          <a:p>
            <a:pPr lvl="1"/>
            <a:r>
              <a:rPr lang="en-US" dirty="0" smtClean="0"/>
              <a:t>Digital Marketing</a:t>
            </a:r>
          </a:p>
          <a:p>
            <a:pPr lvl="1"/>
            <a:r>
              <a:rPr lang="en-US" dirty="0" smtClean="0"/>
              <a:t>Application Development and Systems Integration</a:t>
            </a:r>
          </a:p>
          <a:p>
            <a:pPr>
              <a:defRPr/>
            </a:pPr>
            <a:r>
              <a:rPr lang="en-US" dirty="0" smtClean="0"/>
              <a:t>Nimble Organization</a:t>
            </a:r>
          </a:p>
          <a:p>
            <a:pPr lvl="1">
              <a:defRPr/>
            </a:pPr>
            <a:r>
              <a:rPr lang="en-US" dirty="0" smtClean="0"/>
              <a:t>Sophelle </a:t>
            </a:r>
            <a:r>
              <a:rPr lang="en-US" dirty="0"/>
              <a:t>offers the optimal balance between size and agility </a:t>
            </a:r>
            <a:r>
              <a:rPr lang="en-US" dirty="0" smtClean="0"/>
              <a:t>to </a:t>
            </a:r>
            <a:r>
              <a:rPr lang="en-US" i="1" dirty="0" smtClean="0"/>
              <a:t>provide </a:t>
            </a:r>
            <a:r>
              <a:rPr lang="en-US" i="1" dirty="0"/>
              <a:t>value </a:t>
            </a:r>
            <a:r>
              <a:rPr lang="en-US" i="1" dirty="0" smtClean="0"/>
              <a:t>fast</a:t>
            </a:r>
            <a:endParaRPr lang="en-US" dirty="0"/>
          </a:p>
          <a:p>
            <a:pPr>
              <a:defRPr/>
            </a:pPr>
            <a:r>
              <a:rPr lang="en-US" dirty="0"/>
              <a:t>Deep Domain Expertise and Holistic Approach</a:t>
            </a:r>
          </a:p>
          <a:p>
            <a:pPr marL="742950" lvl="1" indent="-285750">
              <a:defRPr/>
            </a:pPr>
            <a:r>
              <a:rPr lang="en-US" dirty="0" err="1"/>
              <a:t>Sophelle’s</a:t>
            </a:r>
            <a:r>
              <a:rPr lang="en-US" dirty="0"/>
              <a:t> understanding of interdependencies across the enterprise enable us to </a:t>
            </a:r>
            <a:r>
              <a:rPr lang="en-US" i="1" dirty="0"/>
              <a:t>develop strategies that minimize </a:t>
            </a:r>
            <a:r>
              <a:rPr lang="en-US" i="1" dirty="0" smtClean="0"/>
              <a:t>risk</a:t>
            </a:r>
            <a:endParaRPr lang="en-US" dirty="0"/>
          </a:p>
          <a:p>
            <a:pPr marL="285750" lvl="1" indent="-285750">
              <a:defRPr/>
            </a:pPr>
            <a:r>
              <a:rPr lang="en-US" dirty="0"/>
              <a:t>Flexible Solutions</a:t>
            </a:r>
          </a:p>
          <a:p>
            <a:pPr marL="742950" lvl="1" indent="-285750">
              <a:defRPr/>
            </a:pPr>
            <a:r>
              <a:rPr lang="en-US" dirty="0" err="1"/>
              <a:t>Sophelle’s</a:t>
            </a:r>
            <a:r>
              <a:rPr lang="en-US" dirty="0"/>
              <a:t> processes are based on best practices, tailored to each client to </a:t>
            </a:r>
            <a:r>
              <a:rPr lang="en-US" i="1" dirty="0"/>
              <a:t>deliver efficient, effective </a:t>
            </a:r>
            <a:r>
              <a:rPr lang="en-US" i="1" dirty="0" smtClean="0"/>
              <a:t>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88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Guiding Principle – No Surprises.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en-US" sz="1500" dirty="0"/>
              <a:t>Surprises are costly in both their direct and indirect impact.</a:t>
            </a:r>
          </a:p>
          <a:p>
            <a:pPr marL="0" indent="0">
              <a:buNone/>
              <a:defRPr/>
            </a:pPr>
            <a:r>
              <a:rPr lang="en-US" sz="1500" dirty="0"/>
              <a:t>Sophelle does everything possible to eliminate surprises.</a:t>
            </a:r>
          </a:p>
          <a:p>
            <a:pPr marL="0" indent="0">
              <a:buNone/>
              <a:defRPr/>
            </a:pPr>
            <a:endParaRPr lang="en-US" sz="1500" dirty="0"/>
          </a:p>
          <a:p>
            <a:pPr>
              <a:defRPr/>
            </a:pPr>
            <a:r>
              <a:rPr lang="en-US" sz="1500" dirty="0"/>
              <a:t>Shared Expectations</a:t>
            </a:r>
          </a:p>
          <a:p>
            <a:pPr marL="688975" indent="-219075">
              <a:defRPr/>
            </a:pPr>
            <a:r>
              <a:rPr lang="en-US" sz="1500" dirty="0"/>
              <a:t>Common understanding of project status at all levels</a:t>
            </a:r>
          </a:p>
          <a:p>
            <a:pPr marL="688975" indent="-219075">
              <a:defRPr/>
            </a:pPr>
            <a:r>
              <a:rPr lang="en-US" sz="1500" dirty="0"/>
              <a:t>Visibility to true progress against agreed upon milestones</a:t>
            </a:r>
          </a:p>
          <a:p>
            <a:pPr marL="688975" indent="-219075">
              <a:defRPr/>
            </a:pPr>
            <a:r>
              <a:rPr lang="en-US" sz="1500" dirty="0"/>
              <a:t>Time to plan for and react to anticipated resource, timeline, and budget issues</a:t>
            </a:r>
          </a:p>
          <a:p>
            <a:pPr lvl="1" indent="-219075">
              <a:defRPr/>
            </a:pPr>
            <a:r>
              <a:rPr lang="en-US" sz="1500"/>
              <a:t>On-time and on-budget commitments</a:t>
            </a:r>
          </a:p>
          <a:p>
            <a:pPr marL="0" indent="0">
              <a:buNone/>
              <a:defRPr/>
            </a:pPr>
            <a:endParaRPr lang="en-US" sz="1500" dirty="0"/>
          </a:p>
          <a:p>
            <a:pPr>
              <a:defRPr/>
            </a:pPr>
            <a:r>
              <a:rPr lang="en-US" sz="1500" dirty="0" smtClean="0"/>
              <a:t>Operational Discipline</a:t>
            </a:r>
            <a:endParaRPr lang="en-US" sz="1500" dirty="0"/>
          </a:p>
          <a:p>
            <a:pPr lvl="1">
              <a:defRPr/>
            </a:pPr>
            <a:r>
              <a:rPr lang="en-US" sz="1500" dirty="0"/>
              <a:t>Project Management </a:t>
            </a:r>
          </a:p>
          <a:p>
            <a:pPr lvl="1">
              <a:defRPr/>
            </a:pPr>
            <a:r>
              <a:rPr lang="en-US" sz="1500" dirty="0"/>
              <a:t>Change Management</a:t>
            </a:r>
          </a:p>
          <a:p>
            <a:pPr lvl="1">
              <a:defRPr/>
            </a:pPr>
            <a:r>
              <a:rPr lang="en-US" sz="1500" dirty="0"/>
              <a:t>Risk Management</a:t>
            </a:r>
          </a:p>
          <a:p>
            <a:pPr lvl="1">
              <a:defRPr/>
            </a:pPr>
            <a:r>
              <a:rPr lang="en-US" sz="1500" dirty="0"/>
              <a:t>Quality Management</a:t>
            </a:r>
          </a:p>
          <a:p>
            <a:pPr marL="457200" lvl="1" indent="0">
              <a:buNone/>
              <a:defRPr/>
            </a:pPr>
            <a:endParaRPr lang="en-US" sz="1500" dirty="0"/>
          </a:p>
          <a:p>
            <a:pPr>
              <a:defRPr/>
            </a:pPr>
            <a:r>
              <a:rPr lang="en-US" sz="1500" dirty="0" smtClean="0"/>
              <a:t>Complete Transparency</a:t>
            </a:r>
            <a:endParaRPr lang="en-US" sz="1500" dirty="0"/>
          </a:p>
          <a:p>
            <a:pPr marL="688975" indent="-219075">
              <a:defRPr/>
            </a:pPr>
            <a:r>
              <a:rPr lang="en-US" sz="1500" dirty="0"/>
              <a:t>Realistic project planning</a:t>
            </a:r>
          </a:p>
          <a:p>
            <a:pPr marL="688975" indent="-219075">
              <a:defRPr/>
            </a:pPr>
            <a:r>
              <a:rPr lang="en-US" sz="1500" dirty="0"/>
              <a:t>Clear, structured and frequent communications</a:t>
            </a:r>
          </a:p>
          <a:p>
            <a:pPr marL="688975" indent="-219075">
              <a:defRPr/>
            </a:pPr>
            <a:r>
              <a:rPr lang="en-US" sz="1500" dirty="0"/>
              <a:t>Objectivity and transparency in progress and status reporting</a:t>
            </a:r>
          </a:p>
          <a:p>
            <a:pPr marL="688975" indent="-219075">
              <a:defRPr/>
            </a:pPr>
            <a:r>
              <a:rPr lang="en-US" sz="1500" dirty="0"/>
              <a:t>Early identification and escalation of project risks and </a:t>
            </a:r>
            <a:r>
              <a:rPr lang="en-US" sz="1500" dirty="0" smtClean="0"/>
              <a:t>issues</a:t>
            </a:r>
            <a:endParaRPr lang="en-US" sz="15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3962400"/>
            <a:ext cx="2190750" cy="41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0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/>
              <a:t>Guiding Principle – No Surprises.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371600"/>
            <a:ext cx="9833125" cy="4800600"/>
          </a:xfrm>
        </p:spPr>
      </p:pic>
    </p:spTree>
    <p:extLst>
      <p:ext uri="{BB962C8B-B14F-4D97-AF65-F5344CB8AC3E}">
        <p14:creationId xmlns:p14="http://schemas.microsoft.com/office/powerpoint/2010/main" val="416510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 err="1" smtClean="0"/>
              <a:t>SpiraTeam</a:t>
            </a:r>
            <a:r>
              <a:rPr lang="en-US" sz="2500" dirty="0" smtClean="0"/>
              <a:t> </a:t>
            </a:r>
            <a:r>
              <a:rPr lang="en-US" sz="2500" dirty="0"/>
              <a:t>– No Surprises.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err="1" smtClean="0"/>
              <a:t>SpiraTeam</a:t>
            </a:r>
            <a:r>
              <a:rPr lang="en-US" dirty="0" smtClean="0"/>
              <a:t> is a critical component of No Surprises.</a:t>
            </a:r>
          </a:p>
          <a:p>
            <a:r>
              <a:rPr lang="en-US" dirty="0"/>
              <a:t>Sophelle </a:t>
            </a:r>
            <a:r>
              <a:rPr lang="en-US"/>
              <a:t>has </a:t>
            </a:r>
            <a:r>
              <a:rPr lang="en-US" smtClean="0"/>
              <a:t>adopted </a:t>
            </a:r>
            <a:r>
              <a:rPr lang="en-US" dirty="0" err="1"/>
              <a:t>SpiraTeam</a:t>
            </a:r>
            <a:r>
              <a:rPr lang="en-US" dirty="0"/>
              <a:t> as a standard tool for our </a:t>
            </a:r>
            <a:r>
              <a:rPr lang="en-US" dirty="0" smtClean="0"/>
              <a:t>projects</a:t>
            </a:r>
          </a:p>
          <a:p>
            <a:pPr lvl="1"/>
            <a:r>
              <a:rPr lang="en-US" dirty="0" smtClean="0"/>
              <a:t>We offer user licenses to all project team members – including Sophelle, client and other third parties for the duration of a project</a:t>
            </a:r>
          </a:p>
          <a:p>
            <a:pPr lvl="1"/>
            <a:r>
              <a:rPr lang="en-US" dirty="0" smtClean="0"/>
              <a:t>At project completion, we offer the </a:t>
            </a:r>
            <a:r>
              <a:rPr lang="en-US" dirty="0" err="1" smtClean="0"/>
              <a:t>SpiraTeam</a:t>
            </a:r>
            <a:r>
              <a:rPr lang="en-US" dirty="0" smtClean="0"/>
              <a:t> project data to our client, and we have a standard process for transferring to our client’s </a:t>
            </a:r>
            <a:r>
              <a:rPr lang="en-US" dirty="0" err="1" smtClean="0"/>
              <a:t>SpiraTeam</a:t>
            </a:r>
            <a:r>
              <a:rPr lang="en-US" dirty="0" smtClean="0"/>
              <a:t> instance</a:t>
            </a:r>
          </a:p>
          <a:p>
            <a:r>
              <a:rPr lang="en-US" dirty="0" smtClean="0"/>
              <a:t>Using </a:t>
            </a:r>
            <a:r>
              <a:rPr lang="en-US" dirty="0" err="1" smtClean="0"/>
              <a:t>SpiraTeam</a:t>
            </a:r>
            <a:r>
              <a:rPr lang="en-US" dirty="0" smtClean="0"/>
              <a:t> helps us with No Surprises.</a:t>
            </a:r>
          </a:p>
          <a:p>
            <a:pPr lvl="1"/>
            <a:r>
              <a:rPr lang="en-US" dirty="0" smtClean="0"/>
              <a:t>Shared Expectations – planning and tracking</a:t>
            </a:r>
          </a:p>
          <a:p>
            <a:pPr lvl="1"/>
            <a:r>
              <a:rPr lang="en-US" dirty="0" smtClean="0"/>
              <a:t>Operational Discipline – requirements, test cases, reporting</a:t>
            </a:r>
          </a:p>
          <a:p>
            <a:pPr lvl="1"/>
            <a:r>
              <a:rPr lang="en-US" dirty="0" smtClean="0"/>
              <a:t>Complete Transparency – defect management and more reporting</a:t>
            </a:r>
          </a:p>
          <a:p>
            <a:r>
              <a:rPr lang="en-US" dirty="0" smtClean="0"/>
              <a:t>Effective communication throughout project allows for delivery not only on-time and on-budget, but also within expected quality metrics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38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 err="1" smtClean="0"/>
              <a:t>SpiraTeam</a:t>
            </a:r>
            <a:r>
              <a:rPr lang="en-US" sz="2500" dirty="0" smtClean="0"/>
              <a:t> </a:t>
            </a:r>
            <a:r>
              <a:rPr lang="en-US" sz="2500" dirty="0"/>
              <a:t>– No Surprises.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We have integrated </a:t>
            </a:r>
            <a:r>
              <a:rPr lang="en-US" dirty="0" err="1" smtClean="0"/>
              <a:t>SpiraTeam</a:t>
            </a:r>
            <a:r>
              <a:rPr lang="en-US" dirty="0" smtClean="0"/>
              <a:t> into our project methodology</a:t>
            </a:r>
          </a:p>
          <a:p>
            <a:r>
              <a:rPr lang="en-US" dirty="0" smtClean="0"/>
              <a:t>This includes documentation of</a:t>
            </a:r>
          </a:p>
          <a:p>
            <a:pPr lvl="1"/>
            <a:r>
              <a:rPr lang="en-US" dirty="0" smtClean="0"/>
              <a:t>Processes</a:t>
            </a:r>
          </a:p>
          <a:p>
            <a:pPr lvl="1"/>
            <a:r>
              <a:rPr lang="en-US" dirty="0" smtClean="0"/>
              <a:t>Roles</a:t>
            </a:r>
          </a:p>
          <a:p>
            <a:pPr lvl="1"/>
            <a:r>
              <a:rPr lang="en-US" dirty="0" smtClean="0"/>
              <a:t>Templates and sample documents</a:t>
            </a:r>
          </a:p>
          <a:p>
            <a:pPr lvl="1"/>
            <a:r>
              <a:rPr lang="en-US" dirty="0" smtClean="0"/>
              <a:t>Training materials</a:t>
            </a:r>
          </a:p>
          <a:p>
            <a:r>
              <a:rPr lang="en-US" dirty="0" smtClean="0"/>
              <a:t>Our methodology allows for efficient on-boarding of project resources, and for instructing client team members on implementation processes</a:t>
            </a:r>
          </a:p>
          <a:p>
            <a:r>
              <a:rPr lang="en-US" dirty="0" smtClean="0"/>
              <a:t>For system testing, we have developed libraries of standard test scenarios and test cases</a:t>
            </a:r>
          </a:p>
          <a:p>
            <a:pPr lvl="1"/>
            <a:r>
              <a:rPr lang="en-US" dirty="0" smtClean="0"/>
              <a:t>These can be quickly and effectively customized for a specific client’s operational environment</a:t>
            </a:r>
          </a:p>
          <a:p>
            <a:pPr lvl="1"/>
            <a:r>
              <a:rPr lang="en-US" dirty="0" smtClean="0"/>
              <a:t>Test cases are often used as the basis for client facing training materials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i="1" dirty="0" err="1" smtClean="0"/>
              <a:t>SpiraTeam</a:t>
            </a:r>
            <a:r>
              <a:rPr lang="en-US" i="1" dirty="0" smtClean="0"/>
              <a:t> has helped Sophelle apply discipline and deliver on our guiding principle of No Surprises.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45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ophell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2E75B5"/>
      </a:hlink>
      <a:folHlink>
        <a:srgbClr val="2E75B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2B945682E9264A94D9DA8985350D66" ma:contentTypeVersion="0" ma:contentTypeDescription="Create a new document." ma:contentTypeScope="" ma:versionID="7f9dc9aa26c18a224780581dc0065d90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DDFB4530-88CA-4868-8446-F42F7CF1C65E}">
  <ds:schemaRefs>
    <ds:schemaRef ds:uri="http://schemas.microsoft.com/office/2006/documentManagement/types"/>
    <ds:schemaRef ds:uri="http://www.w3.org/XML/1998/namespace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3C51E3B-D07D-49CC-A362-361ED20CC5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42707A6-B324-4643-96FA-449DC44FC5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95713</TotalTime>
  <Words>532</Words>
  <Application>Microsoft Office PowerPoint</Application>
  <PresentationFormat>Widescreen</PresentationFormat>
  <Paragraphs>84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Verdana</vt:lpstr>
      <vt:lpstr>Office Theme</vt:lpstr>
      <vt:lpstr>Inflectra User Summit</vt:lpstr>
      <vt:lpstr>Sophelle Overview</vt:lpstr>
      <vt:lpstr>Sophelle / Inflectra Partnership</vt:lpstr>
      <vt:lpstr>Sophelle Has Deep Retail Expertise</vt:lpstr>
      <vt:lpstr>Sophelle Projects</vt:lpstr>
      <vt:lpstr>Guiding Principle – No Surprises.</vt:lpstr>
      <vt:lpstr>Guiding Principle – No Surprises.</vt:lpstr>
      <vt:lpstr>SpiraTeam – No Surprises.</vt:lpstr>
      <vt:lpstr>SpiraTeam – No Surprises.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Joe Dela Cruz</dc:creator>
  <cp:lastModifiedBy>Eric Johnson</cp:lastModifiedBy>
  <cp:revision>1747</cp:revision>
  <cp:lastPrinted>2017-02-06T22:22:42Z</cp:lastPrinted>
  <dcterms:created xsi:type="dcterms:W3CDTF">2010-12-12T16:44:34Z</dcterms:created>
  <dcterms:modified xsi:type="dcterms:W3CDTF">2017-05-16T12:53:11Z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0x010100182B945682E9264A94D9DA8985350D66</vt:lpwstr>
  </property>
</Properties>
</file>