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92" r:id="rId2"/>
  </p:sldMasterIdLst>
  <p:notesMasterIdLst>
    <p:notesMasterId r:id="rId14"/>
  </p:notesMasterIdLst>
  <p:sldIdLst>
    <p:sldId id="258" r:id="rId3"/>
    <p:sldId id="340" r:id="rId4"/>
    <p:sldId id="335" r:id="rId5"/>
    <p:sldId id="339" r:id="rId6"/>
    <p:sldId id="336" r:id="rId7"/>
    <p:sldId id="337" r:id="rId8"/>
    <p:sldId id="338" r:id="rId9"/>
    <p:sldId id="341" r:id="rId10"/>
    <p:sldId id="330" r:id="rId11"/>
    <p:sldId id="331" r:id="rId12"/>
    <p:sldId id="334" r:id="rId13"/>
  </p:sldIdLst>
  <p:sldSz cx="12192000" cy="6858000"/>
  <p:notesSz cx="6858000" cy="9144000"/>
  <p:embeddedFontLst>
    <p:embeddedFont>
      <p:font typeface="Kanit" panose="020B0604020202020204" charset="-34"/>
      <p:regular r:id="rId15"/>
      <p:bold r:id="rId16"/>
      <p:italic r:id="rId17"/>
      <p:boldItalic r:id="rId18"/>
    </p:embeddedFont>
    <p:embeddedFont>
      <p:font typeface="Josefin Sans" pitchFamily="2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6E75"/>
    <a:srgbClr val="FFFFFF"/>
    <a:srgbClr val="FDCB26"/>
    <a:srgbClr val="93A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 autoAdjust="0"/>
    <p:restoredTop sz="95820" autoAdjust="0"/>
  </p:normalViewPr>
  <p:slideViewPr>
    <p:cSldViewPr snapToGrid="0">
      <p:cViewPr varScale="1">
        <p:scale>
          <a:sx n="82" d="100"/>
          <a:sy n="82" d="100"/>
        </p:scale>
        <p:origin x="84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58EEC-8263-439B-8673-DDEFCBAD3A93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4103B-8296-4801-B849-D9F9F8D68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147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1274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40BFE7-216F-4BD5-BAA5-3D72B2900E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73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7D1C10-9DF2-48CB-8F0C-A5304B31B7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8E39AC-8862-450C-A349-E3C9481FE2D9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69364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2787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445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968AE6-0857-4224-9EE2-34FF77D785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8F748F-DAD7-40DA-BD4D-3784C10E4A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F22CC5-A30F-4E65-B9D3-181473A241E1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694259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9249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631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9D3BA8-4802-4F5B-B889-F5F43175F2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1C719D-6813-4566-8D6F-2AA2147828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A7FB36-AF06-4234-9979-599DDA24802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247944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604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7663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7989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66301D-6688-4CC7-B5B7-5F33F447C4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EA25E4-F60B-4C9C-BBDE-32C6763D2E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CE89BC-A3C1-4465-A2DF-152EB92895EF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021887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6024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8399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DCF253-9C6A-4026-8868-C8244144D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98655D-E3E0-438C-A34B-8D421B0209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399E9C-9465-434B-A7D7-AE3BDE41EF9F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573208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4361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79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06766E-FB35-4606-8CAE-08C6294C36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519EAF-800D-434C-856B-26AE45E447D4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042321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2322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74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B2D81F-5FF3-4EC4-905F-F66AB1235E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BCB100-20C9-4AAC-8399-DCAB64D621A4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51237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180E51-002E-4CDA-9FF3-0BC0F50755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26707F-D24A-4AAA-BC07-F9404EF8CE70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587377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1378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8860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C40739-0A60-4A68-AE91-F6957930B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7709E5-EE39-489C-86E1-67F953F0E48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62839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420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708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822737-3403-4E4E-97FA-DD67FE6F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EF1D94-856A-45A0-8C4D-2F603644BFAC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288083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89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44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3283F6-49A1-41A3-AA01-AF24D564F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213BD6-1DDE-4C11-9D3B-F9325C09CB2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62953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8378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331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5D2E43-E794-4452-9ED3-665DAB782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324876-EC72-4CE9-9481-340E0EFD25D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477192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37BA77-6ACA-496F-9308-EA3A00D73AB3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B5EDC6-E01D-44EB-A03F-BD9BB310D8EA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7" y="6202535"/>
            <a:ext cx="1689452" cy="5737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09E5E9-118C-4B1E-B3A3-60AF8DE7E81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F29F9C-7538-46C5-9B3E-2EA73F61640A}"/>
              </a:ext>
            </a:extLst>
          </p:cNvPr>
          <p:cNvSpPr txBox="1"/>
          <p:nvPr userDrawn="1"/>
        </p:nvSpPr>
        <p:spPr>
          <a:xfrm>
            <a:off x="838200" y="6396335"/>
            <a:ext cx="6827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792D4-7F8A-4118-98CD-7F56A285D539}" type="slidenum">
              <a:rPr lang="en-US" sz="1200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dirty="0">
                <a:solidFill>
                  <a:srgbClr val="93A1A1"/>
                </a:solidFill>
              </a:rPr>
              <a:t>  |  </a:t>
            </a:r>
            <a:fld id="{AEFFB1E4-9BDB-4B08-8D8D-2B25DF1C9305}" type="datetime1">
              <a:rPr lang="en-US" sz="1000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4/16/2018</a:t>
            </a:fld>
            <a:r>
              <a:rPr lang="en-US" sz="1000" dirty="0"/>
              <a:t>  </a:t>
            </a:r>
            <a:r>
              <a:rPr lang="en-US" sz="1000" dirty="0">
                <a:solidFill>
                  <a:srgbClr val="93A1A1"/>
                </a:solidFill>
              </a:rPr>
              <a:t>  © Copyright 2006-2018 </a:t>
            </a:r>
            <a:r>
              <a:rPr lang="en-US" sz="1000" dirty="0" err="1">
                <a:solidFill>
                  <a:srgbClr val="93A1A1"/>
                </a:solidFill>
              </a:rPr>
              <a:t>Inflectra</a:t>
            </a:r>
            <a:r>
              <a:rPr lang="en-US" sz="1000" dirty="0">
                <a:solidFill>
                  <a:srgbClr val="93A1A1"/>
                </a:solidFill>
              </a:rPr>
              <a:t> Corporation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64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5" r:id="rId2"/>
    <p:sldLayoutId id="2147483716" r:id="rId3"/>
    <p:sldLayoutId id="2147483673" r:id="rId4"/>
    <p:sldLayoutId id="2147483660" r:id="rId5"/>
    <p:sldLayoutId id="2147483709" r:id="rId6"/>
    <p:sldLayoutId id="2147483652" r:id="rId7"/>
    <p:sldLayoutId id="2147483674" r:id="rId8"/>
    <p:sldLayoutId id="2147483663" r:id="rId9"/>
    <p:sldLayoutId id="2147483653" r:id="rId10"/>
    <p:sldLayoutId id="2147483675" r:id="rId11"/>
    <p:sldLayoutId id="2147483710" r:id="rId12"/>
    <p:sldLayoutId id="2147483656" r:id="rId13"/>
    <p:sldLayoutId id="2147483676" r:id="rId14"/>
    <p:sldLayoutId id="2147483711" r:id="rId15"/>
    <p:sldLayoutId id="2147483657" r:id="rId16"/>
    <p:sldLayoutId id="2147483677" r:id="rId17"/>
    <p:sldLayoutId id="2147483712" r:id="rId18"/>
    <p:sldLayoutId id="2147483658" r:id="rId19"/>
    <p:sldLayoutId id="2147483678" r:id="rId20"/>
    <p:sldLayoutId id="2147483713" r:id="rId21"/>
    <p:sldLayoutId id="2147483659" r:id="rId22"/>
    <p:sldLayoutId id="2147483679" r:id="rId23"/>
    <p:sldLayoutId id="2147483714" r:id="rId2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C23B726-209D-4554-B472-76CF768A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498183-2849-4ACD-A774-3B0DF4A2E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E97783-AB4C-4ACD-A270-4A4DCB75F5F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7" y="6202535"/>
            <a:ext cx="1689452" cy="5737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F2E3DA-8A09-40A3-BBD4-63E8A4249472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13445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0" r:id="rId2"/>
    <p:sldLayoutId id="2147483701" r:id="rId3"/>
    <p:sldLayoutId id="2147483695" r:id="rId4"/>
    <p:sldLayoutId id="2147483704" r:id="rId5"/>
    <p:sldLayoutId id="2147483703" r:id="rId6"/>
    <p:sldLayoutId id="2147483654" r:id="rId7"/>
    <p:sldLayoutId id="2147483705" r:id="rId8"/>
    <p:sldLayoutId id="2147483706" r:id="rId9"/>
    <p:sldLayoutId id="2147483699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2" Type="http://schemas.openxmlformats.org/officeDocument/2006/relationships/image" Target="../media/image6.png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1A74EE-8D2C-40DA-AB3B-DDA32DFCA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328"/>
            <a:ext cx="9144000" cy="380132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Lunch &amp; Learn: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Are you letting your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users be your testers?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23ACFFC-C9EF-4C25-9556-7B08FE849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54415"/>
            <a:ext cx="9144000" cy="2097180"/>
          </a:xfrm>
        </p:spPr>
        <p:txBody>
          <a:bodyPr>
            <a:normAutofit/>
          </a:bodyPr>
          <a:lstStyle/>
          <a:p>
            <a:r>
              <a:rPr lang="en-US" dirty="0"/>
              <a:t>Presented by</a:t>
            </a:r>
          </a:p>
          <a:p>
            <a:r>
              <a:rPr lang="en-US" dirty="0"/>
              <a:t>Adam Sandman</a:t>
            </a:r>
          </a:p>
          <a:p>
            <a:r>
              <a:rPr lang="en-US" dirty="0"/>
              <a:t>Inflectra Corporation</a:t>
            </a:r>
          </a:p>
          <a:p>
            <a:r>
              <a:rPr lang="en-US" dirty="0"/>
              <a:t>Monday, April 16</a:t>
            </a:r>
            <a:r>
              <a:rPr lang="en-US" baseline="30000" dirty="0"/>
              <a:t>th</a:t>
            </a:r>
            <a:r>
              <a:rPr lang="en-US" dirty="0"/>
              <a:t> @ 12:00pm</a:t>
            </a:r>
          </a:p>
        </p:txBody>
      </p:sp>
    </p:spTree>
    <p:extLst>
      <p:ext uri="{BB962C8B-B14F-4D97-AF65-F5344CB8AC3E}">
        <p14:creationId xmlns:p14="http://schemas.microsoft.com/office/powerpoint/2010/main" val="10068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2">
            <a:extLst>
              <a:ext uri="{FF2B5EF4-FFF2-40B4-BE49-F238E27FC236}">
                <a16:creationId xmlns:a16="http://schemas.microsoft.com/office/drawing/2014/main" id="{4E9979E1-8F40-4D01-B2B2-B9B47CF6C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Integration Options</a:t>
            </a:r>
          </a:p>
        </p:txBody>
      </p:sp>
      <p:sp>
        <p:nvSpPr>
          <p:cNvPr id="65542" name="Rectangle 3">
            <a:extLst>
              <a:ext uri="{FF2B5EF4-FFF2-40B4-BE49-F238E27FC236}">
                <a16:creationId xmlns:a16="http://schemas.microsoft.com/office/drawing/2014/main" id="{7576122A-34AD-4315-A183-0EF0C6D65D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433146"/>
            <a:ext cx="10515600" cy="4743817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SpiraTest comes with a wide variety of plugins and connectors:</a:t>
            </a:r>
          </a:p>
        </p:txBody>
      </p:sp>
      <p:grpSp>
        <p:nvGrpSpPr>
          <p:cNvPr id="65539" name="Group 39">
            <a:extLst>
              <a:ext uri="{FF2B5EF4-FFF2-40B4-BE49-F238E27FC236}">
                <a16:creationId xmlns:a16="http://schemas.microsoft.com/office/drawing/2014/main" id="{A1406726-B654-4C41-AD8F-574F878ED3B7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2871420"/>
            <a:ext cx="8229600" cy="2103438"/>
            <a:chOff x="288" y="1818"/>
            <a:chExt cx="5424" cy="1325"/>
          </a:xfrm>
        </p:grpSpPr>
        <p:sp>
          <p:nvSpPr>
            <p:cNvPr id="65582" name="Line 35">
              <a:extLst>
                <a:ext uri="{FF2B5EF4-FFF2-40B4-BE49-F238E27FC236}">
                  <a16:creationId xmlns:a16="http://schemas.microsoft.com/office/drawing/2014/main" id="{53A0596C-C351-4D5D-808C-8193524CC8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2480"/>
              <a:ext cx="5424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3" name="Line 36">
              <a:extLst>
                <a:ext uri="{FF2B5EF4-FFF2-40B4-BE49-F238E27FC236}">
                  <a16:creationId xmlns:a16="http://schemas.microsoft.com/office/drawing/2014/main" id="{EB34D1B3-6BB3-4489-A43E-E301948F87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3142"/>
              <a:ext cx="5424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4" name="Line 37">
              <a:extLst>
                <a:ext uri="{FF2B5EF4-FFF2-40B4-BE49-F238E27FC236}">
                  <a16:creationId xmlns:a16="http://schemas.microsoft.com/office/drawing/2014/main" id="{2F7D8538-3072-4C5E-AA6A-4FC30E7D22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1818"/>
              <a:ext cx="5424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40" name="Line 38">
            <a:extLst>
              <a:ext uri="{FF2B5EF4-FFF2-40B4-BE49-F238E27FC236}">
                <a16:creationId xmlns:a16="http://schemas.microsoft.com/office/drawing/2014/main" id="{3ED76B09-EE74-4B0F-86E9-F92AADC82D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0569" y="1814145"/>
            <a:ext cx="0" cy="41148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3" name="Text Box 16">
            <a:extLst>
              <a:ext uri="{FF2B5EF4-FFF2-40B4-BE49-F238E27FC236}">
                <a16:creationId xmlns:a16="http://schemas.microsoft.com/office/drawing/2014/main" id="{D40B9BAF-2685-42AB-9A0E-01FBF40EF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183" y="1814145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 dirty="0">
                <a:solidFill>
                  <a:srgbClr val="586E75"/>
                </a:solidFill>
              </a:rPr>
              <a:t>Developer IDEs</a:t>
            </a:r>
          </a:p>
        </p:txBody>
      </p:sp>
      <p:sp>
        <p:nvSpPr>
          <p:cNvPr id="65544" name="Text Box 17">
            <a:extLst>
              <a:ext uri="{FF2B5EF4-FFF2-40B4-BE49-F238E27FC236}">
                <a16:creationId xmlns:a16="http://schemas.microsoft.com/office/drawing/2014/main" id="{E4A3B788-A980-4233-A858-18EABAB3E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008" y="2890470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586E75"/>
                </a:solidFill>
              </a:rPr>
              <a:t>Build Servers</a:t>
            </a:r>
          </a:p>
        </p:txBody>
      </p:sp>
      <p:sp>
        <p:nvSpPr>
          <p:cNvPr id="65545" name="Text Box 18">
            <a:extLst>
              <a:ext uri="{FF2B5EF4-FFF2-40B4-BE49-F238E27FC236}">
                <a16:creationId xmlns:a16="http://schemas.microsoft.com/office/drawing/2014/main" id="{FDC9201F-9BCC-4484-A279-5BAE18E91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008" y="5044709"/>
            <a:ext cx="266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586E75"/>
                </a:solidFill>
              </a:rPr>
              <a:t>Legacy Test Management</a:t>
            </a:r>
          </a:p>
        </p:txBody>
      </p:sp>
      <p:sp>
        <p:nvSpPr>
          <p:cNvPr id="65546" name="Text Box 19">
            <a:extLst>
              <a:ext uri="{FF2B5EF4-FFF2-40B4-BE49-F238E27FC236}">
                <a16:creationId xmlns:a16="http://schemas.microsoft.com/office/drawing/2014/main" id="{B811C9F9-0AFF-4B34-9B25-1138D2403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008" y="3966795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586E75"/>
                </a:solidFill>
              </a:rPr>
              <a:t>Modelling Tools</a:t>
            </a:r>
          </a:p>
        </p:txBody>
      </p:sp>
      <p:sp>
        <p:nvSpPr>
          <p:cNvPr id="65547" name="Text Box 20">
            <a:extLst>
              <a:ext uri="{FF2B5EF4-FFF2-40B4-BE49-F238E27FC236}">
                <a16:creationId xmlns:a16="http://schemas.microsoft.com/office/drawing/2014/main" id="{9AC632A7-EFBD-49CA-9CB3-311C39ADD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814145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586E75"/>
                </a:solidFill>
              </a:rPr>
              <a:t>Unit Test Frameworks</a:t>
            </a:r>
          </a:p>
        </p:txBody>
      </p:sp>
      <p:sp>
        <p:nvSpPr>
          <p:cNvPr id="65548" name="Text Box 21">
            <a:extLst>
              <a:ext uri="{FF2B5EF4-FFF2-40B4-BE49-F238E27FC236}">
                <a16:creationId xmlns:a16="http://schemas.microsoft.com/office/drawing/2014/main" id="{F941B172-D98D-45C7-AE52-E047252C1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890470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586E75"/>
                </a:solidFill>
              </a:rPr>
              <a:t>Bug-Tracking Tools</a:t>
            </a:r>
          </a:p>
        </p:txBody>
      </p:sp>
      <p:sp>
        <p:nvSpPr>
          <p:cNvPr id="65549" name="Text Box 22">
            <a:extLst>
              <a:ext uri="{FF2B5EF4-FFF2-40B4-BE49-F238E27FC236}">
                <a16:creationId xmlns:a16="http://schemas.microsoft.com/office/drawing/2014/main" id="{98F56F7A-47E2-4226-8E22-21AD289B6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044709"/>
            <a:ext cx="266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586E75"/>
                </a:solidFill>
              </a:rPr>
              <a:t>Performance Testing Tools</a:t>
            </a:r>
          </a:p>
        </p:txBody>
      </p:sp>
      <p:sp>
        <p:nvSpPr>
          <p:cNvPr id="65550" name="Text Box 23">
            <a:extLst>
              <a:ext uri="{FF2B5EF4-FFF2-40B4-BE49-F238E27FC236}">
                <a16:creationId xmlns:a16="http://schemas.microsoft.com/office/drawing/2014/main" id="{39C5BD68-50CC-4BE1-B81B-292D34509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966795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586E75"/>
                </a:solidFill>
              </a:rPr>
              <a:t>Functional Testing Tools</a:t>
            </a:r>
          </a:p>
        </p:txBody>
      </p:sp>
      <p:pic>
        <p:nvPicPr>
          <p:cNvPr id="65551" name="Picture 2" descr="https://www.inflectra.com/GraphicsViewer.aspx?url=SpiraTest/Integrations/Automated-Testing-Tools.xml&amp;name=wordml://03000001.png">
            <a:extLst>
              <a:ext uri="{FF2B5EF4-FFF2-40B4-BE49-F238E27FC236}">
                <a16:creationId xmlns:a16="http://schemas.microsoft.com/office/drawing/2014/main" id="{66881E4D-3C9C-46F3-8EAF-FFB3DBC80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9" y="4300171"/>
            <a:ext cx="6238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2" name="Picture 4" descr="https://www.inflectra.com/GraphicsViewer.aspx?url=SpiraTest/Integrations/Automated-Testing-Tools.xml&amp;name=wordml://03000002.png">
            <a:extLst>
              <a:ext uri="{FF2B5EF4-FFF2-40B4-BE49-F238E27FC236}">
                <a16:creationId xmlns:a16="http://schemas.microsoft.com/office/drawing/2014/main" id="{96A98556-71BE-4A7E-B3AE-511C0CC01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4" y="5409834"/>
            <a:ext cx="14382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3" name="Picture 6" descr="https://www.inflectra.com/GraphicsViewer.aspx?url=SpiraTest/Integrations/Automated-Testing-Tools.xml&amp;name=wordml://03000003.png">
            <a:extLst>
              <a:ext uri="{FF2B5EF4-FFF2-40B4-BE49-F238E27FC236}">
                <a16:creationId xmlns:a16="http://schemas.microsoft.com/office/drawing/2014/main" id="{7F4C6314-1B04-45A1-8942-50ADD0137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4392245"/>
            <a:ext cx="137001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4" name="Picture 8" descr="https://www.inflectra.com/GraphicsViewer.aspx?url=SpiraTest/Integrations/Automated-Testing-Tools.xml&amp;name=wordml://03000005.png">
            <a:extLst>
              <a:ext uri="{FF2B5EF4-FFF2-40B4-BE49-F238E27FC236}">
                <a16:creationId xmlns:a16="http://schemas.microsoft.com/office/drawing/2014/main" id="{743B4BC9-EAC5-418D-908F-0DB40E414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5365383"/>
            <a:ext cx="711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5" name="Picture 10" descr="https://www.inflectra.com/GraphicsViewer.aspx?url=SpiraTest/Integrations/Automated-Testing-Tools.xml&amp;name=wordml://02000006.jpg">
            <a:extLst>
              <a:ext uri="{FF2B5EF4-FFF2-40B4-BE49-F238E27FC236}">
                <a16:creationId xmlns:a16="http://schemas.microsoft.com/office/drawing/2014/main" id="{43B205AC-848E-4508-9E2D-9B9575D92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4008071"/>
            <a:ext cx="14319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6" name="Picture 12" descr="https://yt3.ggpht.com/-Sv7becnu9sI/AAAAAAAAAAI/AAAAAAAAAAA/OCDkFWGCKBw/s900-c-k-no-rj-c0xffffff/photo.jpg">
            <a:extLst>
              <a:ext uri="{FF2B5EF4-FFF2-40B4-BE49-F238E27FC236}">
                <a16:creationId xmlns:a16="http://schemas.microsoft.com/office/drawing/2014/main" id="{2D1BF8F8-1D73-4399-B8C9-38B264311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738" y="4235083"/>
            <a:ext cx="47466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7" name="Picture 14" descr="https://www.inflectra.com/GraphicsViewer.aspx?url=SpiraTest/Integrations/Automated-Testing-Tools.xml&amp;name=wordml://0300000F.png">
            <a:extLst>
              <a:ext uri="{FF2B5EF4-FFF2-40B4-BE49-F238E27FC236}">
                <a16:creationId xmlns:a16="http://schemas.microsoft.com/office/drawing/2014/main" id="{3E0B4813-945B-497A-ABDB-68F406114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4" y="5359034"/>
            <a:ext cx="10636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8" name="Picture 16" descr="https://www.inflectra.com/GraphicsViewer.aspx?url=SpiraTest/Integrations/Automated-Testing-Tools.xml&amp;name=wordml://0300000C.png">
            <a:extLst>
              <a:ext uri="{FF2B5EF4-FFF2-40B4-BE49-F238E27FC236}">
                <a16:creationId xmlns:a16="http://schemas.microsoft.com/office/drawing/2014/main" id="{0C62091A-DFE6-4A5B-9D14-C4D9D55B3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1" y="4436695"/>
            <a:ext cx="12922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9" name="Picture 18" descr="https://www.inflectra.com/GraphicsViewer.aspx?url=SpiraTest/Integrations/Unit-Test-Frameworks.xml&amp;name=wordml://03000001.png">
            <a:extLst>
              <a:ext uri="{FF2B5EF4-FFF2-40B4-BE49-F238E27FC236}">
                <a16:creationId xmlns:a16="http://schemas.microsoft.com/office/drawing/2014/main" id="{38EDA7D8-9AAC-4372-BC58-0AC073D90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9" y="2214196"/>
            <a:ext cx="8350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0" name="Picture 20" descr="https://www.inflectra.com/GraphicsViewer.aspx?url=SpiraTest/Integrations/Unit-Test-Frameworks.xml&amp;name=wordml://03000003.png">
            <a:extLst>
              <a:ext uri="{FF2B5EF4-FFF2-40B4-BE49-F238E27FC236}">
                <a16:creationId xmlns:a16="http://schemas.microsoft.com/office/drawing/2014/main" id="{CE1B46C5-0027-416B-821A-78987C895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2199909"/>
            <a:ext cx="7699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1" name="Picture 22" descr="https://www.inflectra.com/GraphicsViewer.aspx?url=SpiraTest/Integrations/Unit-Test-Frameworks.xml&amp;name=wordml://03000006.png">
            <a:extLst>
              <a:ext uri="{FF2B5EF4-FFF2-40B4-BE49-F238E27FC236}">
                <a16:creationId xmlns:a16="http://schemas.microsoft.com/office/drawing/2014/main" id="{CBD31758-5D59-4E29-AA44-C96ADE1AC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4" y="2212609"/>
            <a:ext cx="835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2" name="Picture 24" descr="https://www.inflectra.com/GraphicsViewer.aspx?url=SpiraTest/Integrations/Unit-Test-Frameworks.xml&amp;name=wordml://03000008.png">
            <a:extLst>
              <a:ext uri="{FF2B5EF4-FFF2-40B4-BE49-F238E27FC236}">
                <a16:creationId xmlns:a16="http://schemas.microsoft.com/office/drawing/2014/main" id="{4CB42D6F-4169-46ED-B76B-E60BA53F9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264" y="2125296"/>
            <a:ext cx="5921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3" name="Picture 26" descr="https://www.inflectra.com/GraphicsViewer.aspx?url=SpiraTest/Integrations/Unit-Test-Frameworks.xml&amp;name=wordml://03000005.png">
            <a:extLst>
              <a:ext uri="{FF2B5EF4-FFF2-40B4-BE49-F238E27FC236}">
                <a16:creationId xmlns:a16="http://schemas.microsoft.com/office/drawing/2014/main" id="{190B2427-E4F4-4430-B31B-3C0D99B42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2212608"/>
            <a:ext cx="12557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4" name="Picture 28" descr="https://www.inflectra.com/GraphicsViewer.aspx?url=SpiraTest/Integrations/Defect-Tracking-Tools.xml&amp;name=wordml://03000002.png">
            <a:extLst>
              <a:ext uri="{FF2B5EF4-FFF2-40B4-BE49-F238E27FC236}">
                <a16:creationId xmlns:a16="http://schemas.microsoft.com/office/drawing/2014/main" id="{F57CAC07-E7BE-4357-89F1-F246C017D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1" y="3234958"/>
            <a:ext cx="10636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5" name="Picture 32" descr="https://www.inflectra.com/GraphicsViewer.aspx?url=SpiraTest/Integrations/Defect-Tracking-Tools.xml&amp;name=wordml://03000006.png">
            <a:extLst>
              <a:ext uri="{FF2B5EF4-FFF2-40B4-BE49-F238E27FC236}">
                <a16:creationId xmlns:a16="http://schemas.microsoft.com/office/drawing/2014/main" id="{CBFB2EB0-8F11-4A70-8781-018124C0C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6" y="3219084"/>
            <a:ext cx="5302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6" name="Picture 34" descr="https://www.inflectra.com/GraphicsViewer.aspx?url=SpiraTest/Integrations/Defect-Tracking-Tools.xml&amp;name=wordml://03000008.png">
            <a:extLst>
              <a:ext uri="{FF2B5EF4-FFF2-40B4-BE49-F238E27FC236}">
                <a16:creationId xmlns:a16="http://schemas.microsoft.com/office/drawing/2014/main" id="{40FD184E-B3CE-4533-898B-E572A91B6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6" y="3176221"/>
            <a:ext cx="614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7" name="Picture 36" descr="https://www.inflectra.com/GraphicsViewer.aspx?url=SpiraTest/Integrations/Defect-Tracking-Tools.xml&amp;name=wordml://03000009.png">
            <a:extLst>
              <a:ext uri="{FF2B5EF4-FFF2-40B4-BE49-F238E27FC236}">
                <a16:creationId xmlns:a16="http://schemas.microsoft.com/office/drawing/2014/main" id="{B1EF7B3C-F9DC-4F8A-9827-6E500073C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4" y="3244483"/>
            <a:ext cx="4333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8" name="Picture 38" descr="https://wiki.bitnami.com/@api/deki/files/335/=redmine.png?size=thumb">
            <a:extLst>
              <a:ext uri="{FF2B5EF4-FFF2-40B4-BE49-F238E27FC236}">
                <a16:creationId xmlns:a16="http://schemas.microsoft.com/office/drawing/2014/main" id="{6FE7287B-ECA1-4CE8-AD4A-7643B3770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1" y="3084146"/>
            <a:ext cx="53022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9" name="Picture 40" descr="https://encrypted-tbn1.gstatic.com/images?q=tbn:ANd9GcS_UHVJ_lMaHoSLfrwnC_R7owYfEPmSfPT8HbtrD6zeSyIPdjef">
            <a:extLst>
              <a:ext uri="{FF2B5EF4-FFF2-40B4-BE49-F238E27FC236}">
                <a16:creationId xmlns:a16="http://schemas.microsoft.com/office/drawing/2014/main" id="{313D7FE0-AD52-4D1F-B9A2-2C57E1898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726" y="3104783"/>
            <a:ext cx="5302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70" name="Picture 42" descr="https://www.inflectra.com/GraphicsViewer.aspx?url=SpiraTest/Integrations/Requirements-Management-Systems.xml&amp;name=wordml://03000001.png">
            <a:extLst>
              <a:ext uri="{FF2B5EF4-FFF2-40B4-BE49-F238E27FC236}">
                <a16:creationId xmlns:a16="http://schemas.microsoft.com/office/drawing/2014/main" id="{292D098E-2DFB-480D-90E6-84FF85D88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333" y="4290645"/>
            <a:ext cx="1905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71" name="Picture 44" descr="https://www.inflectra.com/GraphicsViewer.aspx?url=SpiraTest/Integrations/Requirements-Management-Systems.xml&amp;name=wordml://03000005.png">
            <a:extLst>
              <a:ext uri="{FF2B5EF4-FFF2-40B4-BE49-F238E27FC236}">
                <a16:creationId xmlns:a16="http://schemas.microsoft.com/office/drawing/2014/main" id="{C7FA1EDC-3E49-4BAE-A82C-BCC5CDB65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309" y="4222383"/>
            <a:ext cx="5492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72" name="Picture 46" descr="https://www.inflectra.com/GraphicsViewer.aspx?url=SpiraTest/Integrations/Requirements-Management-Systems.xml&amp;name=wordml://03000003.png">
            <a:extLst>
              <a:ext uri="{FF2B5EF4-FFF2-40B4-BE49-F238E27FC236}">
                <a16:creationId xmlns:a16="http://schemas.microsoft.com/office/drawing/2014/main" id="{6044D96E-7E61-4B1C-BA37-F2A8F1BE7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009" y="4235083"/>
            <a:ext cx="5254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73" name="Picture 48" descr="https://www.inflectra.com/GraphicsViewer.aspx?url=SpiraTest/Integrations/Continuous-Integration-Build-Servers.xml&amp;name=wordml://03000001.png">
            <a:extLst>
              <a:ext uri="{FF2B5EF4-FFF2-40B4-BE49-F238E27FC236}">
                <a16:creationId xmlns:a16="http://schemas.microsoft.com/office/drawing/2014/main" id="{DC03F6AF-AB19-49E7-B47F-19F1C1321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883" y="3038109"/>
            <a:ext cx="719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74" name="Picture 50" descr="https://www.inflectra.com/GraphicsViewer.aspx?url=SpiraTest/Integrations/Continuous-Integration-Build-Servers.xml&amp;name=wordml://03000002.png">
            <a:extLst>
              <a:ext uri="{FF2B5EF4-FFF2-40B4-BE49-F238E27FC236}">
                <a16:creationId xmlns:a16="http://schemas.microsoft.com/office/drawing/2014/main" id="{8B8A8088-518B-410E-AF8E-D2AF6920F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196" y="3149234"/>
            <a:ext cx="16303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75" name="Picture 52" descr="https://www.inflectra.com/GraphicsViewer.aspx?url=SpiraTest/Integrations/Continuous-Integration-Build-Servers.xml&amp;name=wordml://03000004.png">
            <a:extLst>
              <a:ext uri="{FF2B5EF4-FFF2-40B4-BE49-F238E27FC236}">
                <a16:creationId xmlns:a16="http://schemas.microsoft.com/office/drawing/2014/main" id="{19B76545-C430-4E43-B5FA-DCBCFFD98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196" y="3192096"/>
            <a:ext cx="609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76" name="Picture 56" descr="https://www.inflectra.com/GraphicsViewer.aspx?url=SpiraTeam/Integrations/Integrated-Development-Environments.xml&amp;name=wordml://03000001.png">
            <a:extLst>
              <a:ext uri="{FF2B5EF4-FFF2-40B4-BE49-F238E27FC236}">
                <a16:creationId xmlns:a16="http://schemas.microsoft.com/office/drawing/2014/main" id="{4193FBEA-31FF-4002-BA79-C4FD31780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208" y="2163395"/>
            <a:ext cx="9715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77" name="Picture 58" descr="https://www.inflectra.com/GraphicsViewer.aspx?url=SpiraTeam/Integrations/Integrated-Development-Environments.xml&amp;name=wordml://03000007.png">
            <a:extLst>
              <a:ext uri="{FF2B5EF4-FFF2-40B4-BE49-F238E27FC236}">
                <a16:creationId xmlns:a16="http://schemas.microsoft.com/office/drawing/2014/main" id="{0DFC9BFB-9AA1-48DB-AACB-F783CFBBA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909" y="2158633"/>
            <a:ext cx="144462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78" name="Picture 60" descr="http://www.edsquared.com/content/binary/Windows-Live-Writer/Difference-Between-Microsoft-Test-Manage_6064/image_4.png">
            <a:extLst>
              <a:ext uri="{FF2B5EF4-FFF2-40B4-BE49-F238E27FC236}">
                <a16:creationId xmlns:a16="http://schemas.microsoft.com/office/drawing/2014/main" id="{806A3956-036D-46F8-A76E-9F811C674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933" y="5246321"/>
            <a:ext cx="6937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79" name="Picture 62" descr="https://encrypted-tbn1.gstatic.com/images?q=tbn:ANd9GcT-9IjmzStACzDRK4KyQ3cWPTZx73Ku5MjEBlcXdVfQgIWYhZXLjw">
            <a:extLst>
              <a:ext uri="{FF2B5EF4-FFF2-40B4-BE49-F238E27FC236}">
                <a16:creationId xmlns:a16="http://schemas.microsoft.com/office/drawing/2014/main" id="{69E24C17-3706-4EB9-9F10-68A461226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746" y="5255846"/>
            <a:ext cx="938212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80" name="Picture 66" descr="http://www.qualitydigest.com/IQedit/Images/Company%20Logos/Mercury.gif">
            <a:extLst>
              <a:ext uri="{FF2B5EF4-FFF2-40B4-BE49-F238E27FC236}">
                <a16:creationId xmlns:a16="http://schemas.microsoft.com/office/drawing/2014/main" id="{FD8E49ED-0BFF-499D-8505-232F89282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434" y="5378084"/>
            <a:ext cx="11461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81" name="Picture 70" descr="https://encrypted-tbn0.gstatic.com/images?q=tbn:ANd9GcSlTwiHjPckIg4BfohpKfgVddyiM5E4whiiDzVrCPN9uS4tDSV0tQ">
            <a:extLst>
              <a:ext uri="{FF2B5EF4-FFF2-40B4-BE49-F238E27FC236}">
                <a16:creationId xmlns:a16="http://schemas.microsoft.com/office/drawing/2014/main" id="{669AE904-B741-460A-9098-06A8F1EDC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559" y="5733684"/>
            <a:ext cx="1230313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1C36EF-6AA3-4975-BF3C-6A4B01A3771B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15" y="2163395"/>
            <a:ext cx="542924" cy="54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63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EA40A5-E62E-4853-8267-E0E48384A2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Product Demo…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9356B01-3DD7-4298-9C86-B2216045D9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68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BE75AF-5765-4D17-9237-E5095AC3F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053" y="350069"/>
            <a:ext cx="9747893" cy="31583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6B44AB-1444-44BB-B408-126437C7E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661" y="3661491"/>
            <a:ext cx="8725004" cy="271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93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B4BBC-B138-43B0-80E4-E75C00C6C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test your software?</a:t>
            </a:r>
          </a:p>
        </p:txBody>
      </p:sp>
    </p:spTree>
    <p:extLst>
      <p:ext uri="{BB962C8B-B14F-4D97-AF65-F5344CB8AC3E}">
        <p14:creationId xmlns:p14="http://schemas.microsoft.com/office/powerpoint/2010/main" val="333595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B4BBC-B138-43B0-80E4-E75C00C6C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actually mean by testing?</a:t>
            </a:r>
          </a:p>
        </p:txBody>
      </p:sp>
    </p:spTree>
    <p:extLst>
      <p:ext uri="{BB962C8B-B14F-4D97-AF65-F5344CB8AC3E}">
        <p14:creationId xmlns:p14="http://schemas.microsoft.com/office/powerpoint/2010/main" val="3508976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B4BBC-B138-43B0-80E4-E75C00C6C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owns testing?</a:t>
            </a:r>
          </a:p>
        </p:txBody>
      </p:sp>
    </p:spTree>
    <p:extLst>
      <p:ext uri="{BB962C8B-B14F-4D97-AF65-F5344CB8AC3E}">
        <p14:creationId xmlns:p14="http://schemas.microsoft.com/office/powerpoint/2010/main" val="2430124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B4BBC-B138-43B0-80E4-E75C00C6C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my tests pass, should I ship?</a:t>
            </a:r>
          </a:p>
        </p:txBody>
      </p:sp>
    </p:spTree>
    <p:extLst>
      <p:ext uri="{BB962C8B-B14F-4D97-AF65-F5344CB8AC3E}">
        <p14:creationId xmlns:p14="http://schemas.microsoft.com/office/powerpoint/2010/main" val="1637584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B4BBC-B138-43B0-80E4-E75C00C6C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= Manage Technical Risk</a:t>
            </a:r>
          </a:p>
        </p:txBody>
      </p:sp>
    </p:spTree>
    <p:extLst>
      <p:ext uri="{BB962C8B-B14F-4D97-AF65-F5344CB8AC3E}">
        <p14:creationId xmlns:p14="http://schemas.microsoft.com/office/powerpoint/2010/main" val="680495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9C398B-2689-41F9-B6E3-A935281A6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all the pieces together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133D5B-195D-484F-885A-DD2862460FD6}"/>
              </a:ext>
            </a:extLst>
          </p:cNvPr>
          <p:cNvSpPr/>
          <p:nvPr/>
        </p:nvSpPr>
        <p:spPr>
          <a:xfrm>
            <a:off x="1877298" y="3400857"/>
            <a:ext cx="2514600" cy="24999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 Code Mgt.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DBF1B1-FC28-45B3-BF5B-1C5446422C9E}"/>
              </a:ext>
            </a:extLst>
          </p:cNvPr>
          <p:cNvSpPr/>
          <p:nvPr/>
        </p:nvSpPr>
        <p:spPr>
          <a:xfrm>
            <a:off x="1804028" y="1922284"/>
            <a:ext cx="2587869" cy="854319"/>
          </a:xfrm>
          <a:prstGeom prst="rect">
            <a:avLst/>
          </a:prstGeom>
          <a:solidFill>
            <a:srgbClr val="FFE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Requirements, User Stories, etc.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F5D069-6CE6-4955-B93E-664169D12D70}"/>
              </a:ext>
            </a:extLst>
          </p:cNvPr>
          <p:cNvSpPr/>
          <p:nvPr/>
        </p:nvSpPr>
        <p:spPr>
          <a:xfrm>
            <a:off x="2105899" y="3614803"/>
            <a:ext cx="2133600" cy="76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Subversion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E7406E-7508-42DB-8836-91529133895C}"/>
              </a:ext>
            </a:extLst>
          </p:cNvPr>
          <p:cNvSpPr/>
          <p:nvPr/>
        </p:nvSpPr>
        <p:spPr>
          <a:xfrm>
            <a:off x="2105898" y="4590749"/>
            <a:ext cx="2133601" cy="76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Git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43D4D480-4FD3-40AE-8336-E3B4379615BC}"/>
              </a:ext>
            </a:extLst>
          </p:cNvPr>
          <p:cNvSpPr/>
          <p:nvPr/>
        </p:nvSpPr>
        <p:spPr>
          <a:xfrm>
            <a:off x="2944098" y="2852803"/>
            <a:ext cx="304800" cy="4572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1A6467-5184-4F8E-B030-9A6ADFF04E74}"/>
              </a:ext>
            </a:extLst>
          </p:cNvPr>
          <p:cNvSpPr/>
          <p:nvPr/>
        </p:nvSpPr>
        <p:spPr>
          <a:xfrm>
            <a:off x="5112867" y="4467657"/>
            <a:ext cx="1946031" cy="14331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Continuous Integration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(Jenkins)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E4C53B-244A-4D0D-BD96-2543BBF0B984}"/>
              </a:ext>
            </a:extLst>
          </p:cNvPr>
          <p:cNvSpPr/>
          <p:nvPr/>
        </p:nvSpPr>
        <p:spPr>
          <a:xfrm>
            <a:off x="5112866" y="3400857"/>
            <a:ext cx="1946031" cy="8850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Automated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Tests (Checks)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9B350016-E97F-4C2E-BEF7-E10DD57827C8}"/>
              </a:ext>
            </a:extLst>
          </p:cNvPr>
          <p:cNvSpPr/>
          <p:nvPr/>
        </p:nvSpPr>
        <p:spPr>
          <a:xfrm>
            <a:off x="4468098" y="5138803"/>
            <a:ext cx="609600" cy="21394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4154720-18D0-4132-923E-8C1F97A2F11D}"/>
              </a:ext>
            </a:extLst>
          </p:cNvPr>
          <p:cNvSpPr/>
          <p:nvPr/>
        </p:nvSpPr>
        <p:spPr>
          <a:xfrm>
            <a:off x="7211298" y="5100703"/>
            <a:ext cx="609600" cy="21394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BA6CE3-47BD-4C8F-B87F-EE2C9BEFCAED}"/>
              </a:ext>
            </a:extLst>
          </p:cNvPr>
          <p:cNvSpPr/>
          <p:nvPr/>
        </p:nvSpPr>
        <p:spPr>
          <a:xfrm>
            <a:off x="7856067" y="3392065"/>
            <a:ext cx="1946031" cy="14331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 Environments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FA695BB4-2B2B-4E74-9440-D6AC3A2BA01C}"/>
              </a:ext>
            </a:extLst>
          </p:cNvPr>
          <p:cNvSpPr/>
          <p:nvPr/>
        </p:nvSpPr>
        <p:spPr>
          <a:xfrm>
            <a:off x="4468098" y="2257857"/>
            <a:ext cx="609600" cy="213946"/>
          </a:xfrm>
          <a:prstGeom prst="rightArrow">
            <a:avLst/>
          </a:prstGeom>
          <a:solidFill>
            <a:srgbClr val="FFE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30FE8B-6693-4ED3-9178-43B392FA7C3E}"/>
              </a:ext>
            </a:extLst>
          </p:cNvPr>
          <p:cNvSpPr/>
          <p:nvPr/>
        </p:nvSpPr>
        <p:spPr>
          <a:xfrm>
            <a:off x="5098212" y="1922284"/>
            <a:ext cx="1946031" cy="885092"/>
          </a:xfrm>
          <a:prstGeom prst="rect">
            <a:avLst/>
          </a:prstGeom>
          <a:solidFill>
            <a:srgbClr val="FFE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Acceptance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Tests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FF21F413-B865-4397-9969-8DCD41733D8B}"/>
              </a:ext>
            </a:extLst>
          </p:cNvPr>
          <p:cNvSpPr/>
          <p:nvPr/>
        </p:nvSpPr>
        <p:spPr>
          <a:xfrm>
            <a:off x="5915898" y="2898230"/>
            <a:ext cx="304800" cy="4572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79DEDA-7E68-4576-998F-FF1C8223D123}"/>
              </a:ext>
            </a:extLst>
          </p:cNvPr>
          <p:cNvSpPr/>
          <p:nvPr/>
        </p:nvSpPr>
        <p:spPr>
          <a:xfrm>
            <a:off x="7856067" y="5015711"/>
            <a:ext cx="1946031" cy="8850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Installation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B70859-9BCC-4FA4-824B-42119EF20586}"/>
              </a:ext>
            </a:extLst>
          </p:cNvPr>
          <p:cNvSpPr/>
          <p:nvPr/>
        </p:nvSpPr>
        <p:spPr>
          <a:xfrm>
            <a:off x="7853136" y="1922284"/>
            <a:ext cx="1946031" cy="885092"/>
          </a:xfrm>
          <a:prstGeom prst="rect">
            <a:avLst/>
          </a:prstGeom>
          <a:solidFill>
            <a:srgbClr val="FFE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Exploratory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Testing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B5D8D187-68E2-4F90-93AE-F5016BBCCF96}"/>
              </a:ext>
            </a:extLst>
          </p:cNvPr>
          <p:cNvSpPr/>
          <p:nvPr/>
        </p:nvSpPr>
        <p:spPr>
          <a:xfrm>
            <a:off x="7140958" y="2250530"/>
            <a:ext cx="609600" cy="213946"/>
          </a:xfrm>
          <a:prstGeom prst="rightArrow">
            <a:avLst/>
          </a:prstGeom>
          <a:solidFill>
            <a:srgbClr val="FFE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A5FD6C2B-A0EF-4D76-AABE-4A4FDFF630A0}"/>
              </a:ext>
            </a:extLst>
          </p:cNvPr>
          <p:cNvSpPr/>
          <p:nvPr/>
        </p:nvSpPr>
        <p:spPr>
          <a:xfrm>
            <a:off x="8735298" y="2871120"/>
            <a:ext cx="304800" cy="4572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54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2BAE208-5A86-4AFE-9676-0D8E64BDFC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SpiraTest?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B2F5F53-1F9E-46EB-9923-4D3363285D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91408"/>
            <a:ext cx="10515600" cy="4585555"/>
          </a:xfrm>
        </p:spPr>
        <p:txBody>
          <a:bodyPr/>
          <a:lstStyle/>
          <a:p>
            <a:pPr eaLnBrk="1" hangingPunct="1"/>
            <a:r>
              <a:rPr lang="en-US" altLang="en-US" sz="1800" dirty="0"/>
              <a:t>A complete QA solution in one, integrated package </a:t>
            </a:r>
          </a:p>
          <a:p>
            <a:pPr eaLnBrk="1" hangingPunct="1"/>
            <a:r>
              <a:rPr lang="en-US" altLang="en-US" sz="1800" dirty="0"/>
              <a:t>No need to buy separate requirements capture, bug tracking, and testing tools:</a:t>
            </a:r>
          </a:p>
          <a:p>
            <a:pPr eaLnBrk="1" hangingPunct="1"/>
            <a:endParaRPr lang="en-US" altLang="en-US" sz="1800" dirty="0"/>
          </a:p>
          <a:p>
            <a:pPr eaLnBrk="1" hangingPunct="1"/>
            <a:endParaRPr lang="en-US" altLang="en-US" sz="1800" dirty="0"/>
          </a:p>
          <a:p>
            <a:pPr eaLnBrk="1" hangingPunct="1"/>
            <a:endParaRPr lang="en-US" altLang="en-US" sz="1800" dirty="0"/>
          </a:p>
          <a:p>
            <a:pPr eaLnBrk="1" hangingPunct="1"/>
            <a:endParaRPr lang="en-US" altLang="en-US" sz="1800" dirty="0"/>
          </a:p>
          <a:p>
            <a:pPr eaLnBrk="1" hangingPunct="1"/>
            <a:endParaRPr lang="en-US" altLang="en-US" sz="1800" dirty="0"/>
          </a:p>
        </p:txBody>
      </p:sp>
      <p:grpSp>
        <p:nvGrpSpPr>
          <p:cNvPr id="20484" name="Group 5">
            <a:extLst>
              <a:ext uri="{FF2B5EF4-FFF2-40B4-BE49-F238E27FC236}">
                <a16:creationId xmlns:a16="http://schemas.microsoft.com/office/drawing/2014/main" id="{602565CF-A582-414A-BCCE-0F042F5FB681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2716826"/>
            <a:ext cx="7086600" cy="3200400"/>
            <a:chOff x="457200" y="1096963"/>
            <a:chExt cx="8153400" cy="3779837"/>
          </a:xfrm>
        </p:grpSpPr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7EAA339A-3EFE-49F4-AEC3-E701AB519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2056922"/>
              <a:ext cx="8153400" cy="167617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500" dirty="0"/>
                <a:t>Quality Assurance Management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FA19E7-9AE7-4108-91C2-1439F0675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1104463"/>
              <a:ext cx="5258432" cy="72371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/>
                <a:t>Web-based User Interface</a:t>
              </a: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293210BD-04C8-4399-8669-BF4A08C67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3961839"/>
              <a:ext cx="8153400" cy="914961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/>
                <a:t>Project and User Management Core Functionality</a:t>
              </a: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AD8014C8-1900-4E30-91A5-650608F5B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3941" y="1096963"/>
              <a:ext cx="2666659" cy="72371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/>
                <a:t>Robust APIs</a:t>
              </a: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6BFD7297-F594-41ED-8A04-609019794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510" y="2666271"/>
              <a:ext cx="2438348" cy="723719"/>
            </a:xfrm>
            <a:prstGeom prst="rect">
              <a:avLst/>
            </a:prstGeom>
            <a:solidFill>
              <a:srgbClr val="FEE79C"/>
            </a:solidFill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solidFill>
                    <a:srgbClr val="586E75"/>
                  </a:solidFill>
                </a:rPr>
                <a:t>Requirements</a:t>
              </a:r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C2339D90-6425-43B8-ADB9-C3F769C02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169" y="2666271"/>
              <a:ext cx="2438348" cy="723719"/>
            </a:xfrm>
            <a:prstGeom prst="rect">
              <a:avLst/>
            </a:prstGeom>
            <a:solidFill>
              <a:srgbClr val="FEE79C"/>
            </a:solidFill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solidFill>
                    <a:srgbClr val="586E75"/>
                  </a:solidFill>
                </a:rPr>
                <a:t>Test Cases</a:t>
              </a:r>
            </a:p>
          </p:txBody>
        </p:sp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572CE7BC-7917-42CA-B24E-718FF14C6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0653" y="2666271"/>
              <a:ext cx="2438349" cy="723719"/>
            </a:xfrm>
            <a:prstGeom prst="rect">
              <a:avLst/>
            </a:prstGeom>
            <a:solidFill>
              <a:srgbClr val="FEE79C"/>
            </a:solidFill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solidFill>
                    <a:srgbClr val="586E75"/>
                  </a:solidFill>
                </a:rPr>
                <a:t>Defects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643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>
</file>

<file path=ppt/theme/theme1.xml><?xml version="1.0" encoding="utf-8"?>
<a:theme xmlns:a="http://schemas.openxmlformats.org/drawingml/2006/main" name="Inflectra content">
  <a:themeElements>
    <a:clrScheme name="Custom 3">
      <a:dk1>
        <a:srgbClr val="073642"/>
      </a:dk1>
      <a:lt1>
        <a:srgbClr val="FDCB26"/>
      </a:lt1>
      <a:dk2>
        <a:srgbClr val="073642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lectra Powerpoint Template-Wide.potx" id="{C60C6943-42C1-4A19-9661-13C4386DFE4D}" vid="{069FC592-E20D-44F7-BA8A-96969F8231E4}"/>
    </a:ext>
  </a:extLst>
</a:theme>
</file>

<file path=ppt/theme/theme2.xml><?xml version="1.0" encoding="utf-8"?>
<a:theme xmlns:a="http://schemas.openxmlformats.org/drawingml/2006/main" name="Inflectra titles">
  <a:themeElements>
    <a:clrScheme name="Inflectra Colors">
      <a:dk1>
        <a:srgbClr val="073642"/>
      </a:dk1>
      <a:lt1>
        <a:srgbClr val="FDCB26"/>
      </a:lt1>
      <a:dk2>
        <a:srgbClr val="586E75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lectra Powerpoint Template-Wide.potx" id="{C60C6943-42C1-4A19-9661-13C4386DFE4D}" vid="{EB6E1207-8B08-4C7E-98F5-7D295CC2580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Inflectra Powerpoint Template-Wide</Template>
  <TotalTime>230</TotalTime>
  <Words>165</Words>
  <Application>Microsoft Office PowerPoint</Application>
  <PresentationFormat>Widescreen</PresentationFormat>
  <Paragraphs>50</Paragraphs>
  <Slides>11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Wingdings</vt:lpstr>
      <vt:lpstr>Kanit</vt:lpstr>
      <vt:lpstr>Arial</vt:lpstr>
      <vt:lpstr>Josefin Sans</vt:lpstr>
      <vt:lpstr>Calibri</vt:lpstr>
      <vt:lpstr>Inflectra content</vt:lpstr>
      <vt:lpstr>Inflectra titles</vt:lpstr>
      <vt:lpstr>Lunch &amp; Learn: Are you letting your users be your testers?</vt:lpstr>
      <vt:lpstr>PowerPoint Presentation</vt:lpstr>
      <vt:lpstr>Why test your software?</vt:lpstr>
      <vt:lpstr>What do we actually mean by testing?</vt:lpstr>
      <vt:lpstr>Who owns testing?</vt:lpstr>
      <vt:lpstr>All my tests pass, should I ship?</vt:lpstr>
      <vt:lpstr>Testing = Manage Technical Risk</vt:lpstr>
      <vt:lpstr>Putting all the pieces together</vt:lpstr>
      <vt:lpstr>What is SpiraTest?</vt:lpstr>
      <vt:lpstr>Integration Options</vt:lpstr>
      <vt:lpstr>Product Demo…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Sandman</dc:creator>
  <cp:lastModifiedBy>Adam Sandman</cp:lastModifiedBy>
  <cp:revision>16</cp:revision>
  <cp:lastPrinted>2017-03-07T16:58:37Z</cp:lastPrinted>
  <dcterms:created xsi:type="dcterms:W3CDTF">2018-04-12T05:30:22Z</dcterms:created>
  <dcterms:modified xsi:type="dcterms:W3CDTF">2018-04-16T20:35:38Z</dcterms:modified>
</cp:coreProperties>
</file>