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9" r:id="rId6"/>
    <p:sldId id="259" r:id="rId7"/>
    <p:sldId id="265" r:id="rId8"/>
    <p:sldId id="266" r:id="rId9"/>
    <p:sldId id="267" r:id="rId10"/>
    <p:sldId id="264" r:id="rId11"/>
    <p:sldId id="268" r:id="rId12"/>
    <p:sldId id="262" r:id="rId13"/>
    <p:sldId id="274" r:id="rId14"/>
    <p:sldId id="270" r:id="rId15"/>
    <p:sldId id="275" r:id="rId16"/>
    <p:sldId id="273" r:id="rId17"/>
    <p:sldId id="272" r:id="rId18"/>
    <p:sldId id="261" r:id="rId19"/>
    <p:sldId id="276" r:id="rId20"/>
    <p:sldId id="277" r:id="rId21"/>
    <p:sldId id="278" r:id="rId22"/>
    <p:sldId id="279" r:id="rId23"/>
    <p:sldId id="280" r:id="rId24"/>
    <p:sldId id="26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96611"/>
    <a:srgbClr val="F79910"/>
    <a:srgbClr val="FECC82"/>
    <a:srgbClr val="FFE389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6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source=images&amp;cd=&amp;docid=AL7FutS0XddNZM&amp;tbnid=0u7MM9nPHQXbFM:&amp;ved=0CAgQjRwwAA&amp;url=http://cloudtimes.org/2012/12/14/gartner-cloud-security-predictions-for-2013/&amp;ei=j263UZTdBtPV0gGA8ICYBg&amp;psig=AFQjCNHkcdzKTmJjcfBvclSFVIq8Xe4JGQ&amp;ust=1371062287143953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248" name="Picture 32" descr="Inflectra Logo-Lar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98438"/>
            <a:ext cx="3144837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2006-2016, Inflectra Corporation</a:t>
            </a:r>
          </a:p>
        </p:txBody>
      </p:sp>
      <p:pic>
        <p:nvPicPr>
          <p:cNvPr id="8" name="Picture 6" descr="http://cloudtimes.org/wp-content/uploads/2012/04/Gartner_logo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1934"/>
            <a:ext cx="2286000" cy="5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AE65F09C-2FED-4E88-91F5-14E01C2D05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3505200"/>
            <a:ext cx="8229600" cy="0"/>
          </a:xfrm>
          <a:prstGeom prst="line">
            <a:avLst/>
          </a:prstGeom>
          <a:ln>
            <a:solidFill>
              <a:srgbClr val="F7991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19600" y="1066800"/>
            <a:ext cx="0" cy="4953000"/>
          </a:xfrm>
          <a:prstGeom prst="line">
            <a:avLst/>
          </a:prstGeom>
          <a:ln>
            <a:solidFill>
              <a:srgbClr val="F7991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57200" y="1066800"/>
            <a:ext cx="2057400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96611"/>
                </a:solidFill>
              </a:rPr>
              <a:t>Goal</a:t>
            </a:r>
            <a:r>
              <a:rPr lang="en-US" sz="1600" baseline="0" dirty="0">
                <a:solidFill>
                  <a:srgbClr val="F96611"/>
                </a:solidFill>
              </a:rPr>
              <a:t> / Objectives</a:t>
            </a:r>
            <a:endParaRPr lang="en-US" sz="1600" dirty="0">
              <a:solidFill>
                <a:srgbClr val="F9661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33900" y="1066800"/>
            <a:ext cx="2057400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96611"/>
                </a:solidFill>
              </a:rPr>
              <a:t>Concept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3581400"/>
            <a:ext cx="2057400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96611"/>
                </a:solidFill>
              </a:rPr>
              <a:t>Challenges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0" y="3581400"/>
            <a:ext cx="2057400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baseline="0" dirty="0">
                <a:solidFill>
                  <a:srgbClr val="F96611"/>
                </a:solidFill>
              </a:rPr>
              <a:t>Capabilities</a:t>
            </a:r>
            <a:endParaRPr lang="en-US" sz="1600" b="1" dirty="0">
              <a:solidFill>
                <a:srgbClr val="F9661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54415" y="4053890"/>
            <a:ext cx="3810001" cy="17982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8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7" name="Picture 13" descr="Inflectra Logo-Larg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8827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2006-2016, Inflectra Corporation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google.com/url?sa=i&amp;rct=j&amp;q=&amp;esrc=s&amp;source=images&amp;cd=&amp;cad=rja&amp;uact=8&amp;docid=kI3EVC0LX8gnGM&amp;tbnid=vHsZUK4VOQ0zMM:&amp;ved=0CAUQjRw&amp;url=http://projectlocker.com/&amp;ei=iLzyU-jBFqfgsASUnoCgAQ&amp;bvm=bv.73231344,d.cWc&amp;psig=AFQjCNGX_L5zD8WiL1BXI-i6lpZG1j_lDQ&amp;ust=140850329855750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Enterprise Agile Planning Tools MQ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Vendor Briefing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Solution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Inflectra solutions cover the following: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048000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Brainstorming &amp; Idea Discovery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7100" y="4114800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Testing &amp; Quality Assurance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048000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3048000"/>
            <a:ext cx="2133600" cy="914400"/>
          </a:xfrm>
          <a:prstGeom prst="rect">
            <a:avLst/>
          </a:prstGeom>
          <a:solidFill>
            <a:srgbClr val="FEC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Operations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4114800"/>
            <a:ext cx="2133600" cy="914400"/>
          </a:xfrm>
          <a:prstGeom prst="rect">
            <a:avLst/>
          </a:prstGeom>
          <a:solidFill>
            <a:srgbClr val="FEC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2362200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114800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Management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95600" y="3733800"/>
            <a:ext cx="381000" cy="381000"/>
          </a:xfrm>
          <a:prstGeom prst="rightArrow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867400" y="3771900"/>
            <a:ext cx="381000" cy="381000"/>
          </a:xfrm>
          <a:prstGeom prst="rightArrow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1752600"/>
            <a:ext cx="8077200" cy="457200"/>
          </a:xfrm>
          <a:prstGeom prst="rect">
            <a:avLst/>
          </a:prstGeom>
          <a:solidFill>
            <a:srgbClr val="FEC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 &amp; Portfolio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800" y="5257800"/>
            <a:ext cx="8077200" cy="457200"/>
          </a:xfrm>
          <a:prstGeom prst="rect">
            <a:avLst/>
          </a:prstGeom>
          <a:solidFill>
            <a:srgbClr val="FEC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Collaboration and Communication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417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Roadmap for 2016 /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SpiraTeam</a:t>
            </a:r>
            <a:r>
              <a:rPr lang="en-US" sz="2400" baseline="30000" dirty="0"/>
              <a:t>®</a:t>
            </a:r>
          </a:p>
          <a:p>
            <a:pPr lvl="1"/>
            <a:r>
              <a:rPr lang="en-US" sz="2000" dirty="0"/>
              <a:t>Business operations and financials</a:t>
            </a:r>
          </a:p>
          <a:p>
            <a:pPr lvl="1"/>
            <a:r>
              <a:rPr lang="en-US" sz="2000" dirty="0"/>
              <a:t>Program management extensions</a:t>
            </a:r>
          </a:p>
          <a:p>
            <a:pPr lvl="1"/>
            <a:r>
              <a:rPr lang="en-US" sz="2000" dirty="0"/>
              <a:t>Enhanced UI visualizations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Rapise</a:t>
            </a:r>
            <a:r>
              <a:rPr lang="en-US" sz="2400" baseline="30000" dirty="0"/>
              <a:t> ®</a:t>
            </a:r>
            <a:endParaRPr lang="en-US" sz="2400" dirty="0"/>
          </a:p>
          <a:p>
            <a:pPr lvl="1"/>
            <a:r>
              <a:rPr lang="en-US" sz="2000" dirty="0"/>
              <a:t>Support for additional ERP products (SAP, etc.)</a:t>
            </a:r>
          </a:p>
          <a:p>
            <a:pPr lvl="1"/>
            <a:r>
              <a:rPr lang="en-US" sz="2000" dirty="0" err="1"/>
              <a:t>Scriptless</a:t>
            </a:r>
            <a:r>
              <a:rPr lang="en-US" sz="2000" dirty="0"/>
              <a:t>, keyword based testing</a:t>
            </a:r>
          </a:p>
          <a:p>
            <a:pPr lvl="1"/>
            <a:r>
              <a:rPr lang="en-US" sz="2000" dirty="0"/>
              <a:t>Enhanced support for mobile devices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KronoDesk</a:t>
            </a:r>
            <a:r>
              <a:rPr lang="en-US" sz="2400" baseline="30000" dirty="0"/>
              <a:t> ®</a:t>
            </a:r>
            <a:endParaRPr lang="en-US" sz="2400" dirty="0"/>
          </a:p>
          <a:p>
            <a:pPr lvl="1"/>
            <a:r>
              <a:rPr lang="en-US" sz="2000" dirty="0"/>
              <a:t>Complete UI overhaul with 100% mobile responsive design</a:t>
            </a:r>
          </a:p>
          <a:p>
            <a:pPr lvl="1"/>
            <a:r>
              <a:rPr lang="en-US" sz="2000" dirty="0"/>
              <a:t>Enhanced workflows, custom reporting &amp; SLA management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297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 Strategy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1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96611"/>
                </a:solidFill>
              </a:rPr>
              <a:t>Solution</a:t>
            </a:r>
            <a:r>
              <a:rPr lang="en-US" sz="2400" dirty="0"/>
              <a:t> partners provide services (training, consulting) and act as local sales channel.</a:t>
            </a:r>
          </a:p>
          <a:p>
            <a:r>
              <a:rPr lang="en-US" sz="2400" b="1" dirty="0">
                <a:solidFill>
                  <a:srgbClr val="F96611"/>
                </a:solidFill>
              </a:rPr>
              <a:t>Technology</a:t>
            </a:r>
            <a:r>
              <a:rPr lang="en-US" sz="2400" dirty="0"/>
              <a:t> partners provide complimentary software that augments our core technology platform</a:t>
            </a:r>
          </a:p>
          <a:p>
            <a:r>
              <a:rPr lang="en-US" sz="2400" b="1" dirty="0">
                <a:solidFill>
                  <a:srgbClr val="F96611"/>
                </a:solidFill>
              </a:rPr>
              <a:t>Hosting</a:t>
            </a:r>
            <a:r>
              <a:rPr lang="en-US" sz="2400" dirty="0"/>
              <a:t> partners provide alternate cloud hosting options to augment our own cloud platform</a:t>
            </a:r>
          </a:p>
          <a:p>
            <a:r>
              <a:rPr lang="en-US" sz="2400" b="1" dirty="0">
                <a:solidFill>
                  <a:srgbClr val="F96611"/>
                </a:solidFill>
              </a:rPr>
              <a:t>Industry</a:t>
            </a:r>
            <a:r>
              <a:rPr lang="en-US" sz="2400" dirty="0"/>
              <a:t> partners provide unique solutions based on our products to handle specific use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12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Solution / Service Partners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000" dirty="0"/>
              <a:t>We have an extensive worldwide partner network that is used to provide global consulting and training services:</a:t>
            </a:r>
          </a:p>
        </p:txBody>
      </p:sp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457200" y="3046413"/>
            <a:ext cx="8229600" cy="1374775"/>
            <a:chOff x="288" y="2015"/>
            <a:chExt cx="5424" cy="866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288" y="28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288" y="2015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4267200" y="1676400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81000" y="16764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81000" y="3078163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81000" y="4419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4343400" y="16764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343400" y="3078163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Europe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4343400" y="4419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Middle East &amp; Africa</a:t>
            </a:r>
          </a:p>
        </p:txBody>
      </p:sp>
      <p:pic>
        <p:nvPicPr>
          <p:cNvPr id="48" name="Picture 2" descr="Soph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1038"/>
            <a:ext cx="1609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54263"/>
            <a:ext cx="1162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Nexion 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33588"/>
            <a:ext cx="1428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 descr="Verinit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03563"/>
            <a:ext cx="13970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2" descr="PTA Gmb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816350"/>
            <a:ext cx="1263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8" descr="Comm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40338"/>
            <a:ext cx="11509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0" descr="ES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79938"/>
            <a:ext cx="1311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2" descr="Software Sources Lt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5989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275013"/>
            <a:ext cx="8572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Soflab Technology Sp. z o.o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436938"/>
            <a:ext cx="1509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 descr="BW Meil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814513"/>
            <a:ext cx="1400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1" descr="Devote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856038"/>
            <a:ext cx="13477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3" descr="Attra Infotech Pvt Lt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732213"/>
            <a:ext cx="98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5" descr="Resolvex Gmb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3257550"/>
            <a:ext cx="1901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68725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6950"/>
            <a:ext cx="2025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75000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3" descr="InfluenceIT Consulti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72000"/>
            <a:ext cx="1452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5" descr="e-navik Group (Testnerds)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349875"/>
            <a:ext cx="1444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7" descr="Rubric Consulting (Pty) Lt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632325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9" descr="Tezza Business Solution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5133975"/>
            <a:ext cx="15414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076450"/>
            <a:ext cx="1123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1" descr="TenXLabs Technologie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662113"/>
            <a:ext cx="9874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3" descr="Software Development Technologies (SDT)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457450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89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Inflectra has been pursuing strategic technology partnerships to support our vision</a:t>
            </a:r>
          </a:p>
          <a:p>
            <a:pPr lvl="1"/>
            <a:r>
              <a:rPr lang="en-US" b="1" dirty="0" err="1"/>
              <a:t>Exgence</a:t>
            </a:r>
            <a:br>
              <a:rPr lang="en-US" dirty="0"/>
            </a:br>
            <a:r>
              <a:rPr lang="en-US" dirty="0"/>
              <a:t>Artificial Intelligence (AI) technology</a:t>
            </a:r>
            <a:br>
              <a:rPr lang="en-US" dirty="0"/>
            </a:br>
            <a:r>
              <a:rPr lang="en-US" dirty="0"/>
              <a:t>developed by Univ. of Manchester, UK</a:t>
            </a:r>
          </a:p>
          <a:p>
            <a:pPr lvl="1"/>
            <a:r>
              <a:rPr lang="en-US" b="1" dirty="0"/>
              <a:t>Neotys</a:t>
            </a:r>
            <a:br>
              <a:rPr lang="en-US" dirty="0"/>
            </a:br>
            <a:r>
              <a:rPr lang="en-US" dirty="0"/>
              <a:t>Leader in performance and load testing</a:t>
            </a:r>
            <a:br>
              <a:rPr lang="en-US" dirty="0"/>
            </a:br>
            <a:r>
              <a:rPr lang="en-US" dirty="0"/>
              <a:t>Seamless integration of </a:t>
            </a:r>
            <a:r>
              <a:rPr lang="en-US" dirty="0" err="1"/>
              <a:t>SpiraTest</a:t>
            </a:r>
            <a:r>
              <a:rPr lang="en-US" dirty="0"/>
              <a:t> &amp;</a:t>
            </a:r>
            <a:br>
              <a:rPr lang="en-US" dirty="0"/>
            </a:br>
            <a:r>
              <a:rPr lang="en-US" dirty="0" err="1"/>
              <a:t>Rapise</a:t>
            </a:r>
            <a:r>
              <a:rPr lang="en-US" dirty="0"/>
              <a:t> with </a:t>
            </a:r>
            <a:r>
              <a:rPr lang="en-US" dirty="0" err="1"/>
              <a:t>NeoLoad</a:t>
            </a:r>
            <a:r>
              <a:rPr lang="en-US" dirty="0"/>
              <a:t> platform</a:t>
            </a:r>
          </a:p>
          <a:p>
            <a:pPr lvl="1">
              <a:spcBef>
                <a:spcPts val="1200"/>
              </a:spcBef>
            </a:pPr>
            <a:r>
              <a:rPr lang="en-US" b="1" dirty="0" err="1"/>
              <a:t>Qualitia</a:t>
            </a:r>
            <a:br>
              <a:rPr lang="en-US" b="1" dirty="0"/>
            </a:br>
            <a:r>
              <a:rPr lang="en-US" dirty="0"/>
              <a:t>Leader in </a:t>
            </a:r>
            <a:r>
              <a:rPr lang="en-US" dirty="0" err="1"/>
              <a:t>scriptless</a:t>
            </a:r>
            <a:r>
              <a:rPr lang="en-US" dirty="0"/>
              <a:t> test automation.</a:t>
            </a:r>
            <a:br>
              <a:rPr lang="en-US" dirty="0"/>
            </a:br>
            <a:r>
              <a:rPr lang="en-US" dirty="0"/>
              <a:t>Extending partnership in 2016/2017</a:t>
            </a:r>
          </a:p>
          <a:p>
            <a:pPr lvl="1"/>
            <a:endParaRPr lang="en-US" sz="2000" dirty="0"/>
          </a:p>
        </p:txBody>
      </p:sp>
      <p:pic>
        <p:nvPicPr>
          <p:cNvPr id="7" name="Picture 2" descr="Quali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956390"/>
            <a:ext cx="2451100" cy="6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eot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77" y="3796812"/>
            <a:ext cx="20383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MTExQWFRQXFxwaGRgXGB8eHhkcJBwiJx8cHx4eHSgsJCQsHyAiJjEqJSkvLi4uGh81ODYsOCg5LysBCgoKDg0OGxAQGzAiHiYyLy80MCs1LywwNCwsLC0sLCwsLCwsLCwsLCwsLCwsLCwsLCwsNCwsLCwsLCwsLCwsLP/AABEIABoA2gMBEQACEQEDEQH/xAAbAAACAgMBAAAAAAAAAAAAAAAABQMEAQIGB//EADgQAAIBAgMGAwUECwAAAAAAAAECAwARBAUSISIxQVFhBhNxMoGh0fAVYpHBByQzNEJDkrGywvH/xAAZAQEAAwEBAAAAAAAAAAAAAAAAAQIDBAX/xAAoEQACAwABAwIFBQAAAAAAAAAAAQIDESESMUEEUSIyQmGhExRxgZH/2gAMAwEAAhEDEQA/APa8TikjGqR1QdWIA+NSk32IbSOezDx1hY7hWaU/cGz8Tb4XrRUyZR2xQgxHjrEyG0EIUdSC3yFXVUV3ZR2t9hvNn0ron8s6RrsR7XOx6VXoSZLm2aZPEZZ1JJbTvEkkke896SeIRWs7KsTYXZxmogC3UsWNgBWtVX6m8mN1yrzjSi3iQrbzIJUXqR8wK0/bb8skzJ+qz5otDyKQMoZTcEXB7VztY8Z1JprUb1BIUBVzDFmMKVjaS7AWXl3NXhFS7vDOybili0tVQ0CgCgCgKOWZkJtdgRoYrt5960srcM3yZVWqzc8BicxCTRxab6+fSszUvUAUAUAUBWzDFeVGz2vblQEmFm1or2tqANvWgJaAKAKAKA8Q8QQSJiJUlZnZWO8xvccQdva1dsGmuDjkmnyMsjwKCMSOASeF+QqsnzhMUSZ1iTpVUOkXsbbD7qR7ks1SbSNIJIHU399Q+Qeg+FMvMUIZhvybx7DkPw+JNYTes3gsQ6qhc5rxkbeQQLnXw68K6/S/UcXrPp/k1zGTE4hPKEGgEi5Y9KmCrrfV1aRY7bY9PTgZ4rwxYWNHIIIW45m39qU9M5Sk0L+quMIxZtmEb4WNpBK7s9lsxuATxI/Cog1bLGswmxSpi5KTe+4YnLJEiMwnkMgXUbndPUWpG2MpdPSsEqpRh1qT0jzTMnfD4eQEqWcXsbXtf4Xqa60rJL7FbbZSrjJcckmeY8mZIS7Rx2uxQEse2wE1FNfwOWay19j61DcX2I8vxJXEIsTySRN7QcNun1YVM4pwbkkn9itc2rEottP30lGvFYiVPMZI47CyGxJ+gajiqCea2W+K6xrcS9i3gsBMpkjaQtEV3Wvvg/X5VnOyDySXP4NIVzTcW+PyLvCeE35G1vuORa+xu571t6mfCWdzH0kPib3sy3mf75B9da4jvH9AII9eJlkBdkRDYBTYk0Bvgp2inaFmLrp1AniKAhy+B8SGkeR12kKENgKA3xscq4WVZSGIIsRzFxxoClhcY0phhDGNAACebEDlQFzNcbefyi7JGoudANyfcKAxluIInCIzvEw/jB3T6kfV6AjwsTzTToZHVQ54HuQB6UA3TAsAB5z7B2+VAcb+k7Kv2eIUfcb/AFP5V0Uy8GF0fIhh1EKigmwsABerP3KDrA+E55CGcBBxBfaR3C/OquxIuq2zpcu8JwR2LXkbq3D+kfnes3Y2aKtIf1mXCgFOe5Y0xi0kDQ9zfpW9NihunPfU7MzwNqwOgVZ5lrTGLSQND3N+lbU2KG75ML6nPpzwyzmuAE0ZjJtfaD0NUrm4S0vbWrI9LFUmX4t08lpI9FrFgDcjpW6sqT6knpzuu6S6G1hW8RxpHFBEhB0uNl9vDiavQ3KUpP2KeoUYxjFeGM8yyt2kSaJgsii1m4MKxrtSi4S7G9lMnJTg+TOGw2IaRXmdVVeCR3sT3vSUq1HIr/RGFrls3/SIZ8rlSZpcOy7/ALStwq0bYSioz8FZUzjNzrff3J8ry+RZGlmfU7C1l9kD6FUssi4qMVwWqqkpOc3yVsvy2eGRtDR+Wz6je97X4etqvOyE4rd0pXVZCTzMbJ81y2R5UkjZQVHP/lcx1hFDi9Q1SIRcX2cufKgMS5dIkjSQMu/7StwvQEmX5awdpZWDORaw4AUBXhy6eHUsLIUJuA3EUBv9kP5EiF9Ujm5J4XoDOLyfVDGqkCSMCxHXnQGcRl0mtJkZfNCgMD7LbNtATYXDzFw8rgADYiXt770BjLcA0ckzkiztcW9b0AyoBN4wH6nN6D/IVev5kUn8rJfD2HRYUKqoJUEkAAn1qJvkmK4GlVLBQBQBQBQBQBQBQBQHHyRL9oWsLXvw59a703+gec0v3B2FcB6IUAUAUAUAUAUAUAUAUAUAUAUAUAUAUB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6525"/>
            <a:ext cx="23241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5" y="2285016"/>
            <a:ext cx="2104875" cy="6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29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-  -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Hosting Partners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dirty="0"/>
              <a:t>In addition to our own cloud service for our products, we have partnered with companies for alternate hosting:</a:t>
            </a:r>
          </a:p>
          <a:p>
            <a:pPr lvl="1"/>
            <a:r>
              <a:rPr lang="en-US" b="1" dirty="0"/>
              <a:t>DATIS GmbH</a:t>
            </a:r>
            <a:br>
              <a:rPr lang="en-US" dirty="0"/>
            </a:br>
            <a:r>
              <a:rPr lang="en-US" dirty="0"/>
              <a:t>German hosting for DACH region,</a:t>
            </a:r>
            <a:br>
              <a:rPr lang="en-US" dirty="0"/>
            </a:br>
            <a:r>
              <a:rPr lang="en-US" dirty="0"/>
              <a:t>for customers where EU-US privacy</a:t>
            </a:r>
            <a:br>
              <a:rPr lang="en-US" dirty="0"/>
            </a:br>
            <a:r>
              <a:rPr lang="en-US" dirty="0"/>
              <a:t>shield agreement insufficient.</a:t>
            </a:r>
          </a:p>
          <a:p>
            <a:pPr lvl="1">
              <a:spcBef>
                <a:spcPts val="1200"/>
              </a:spcBef>
            </a:pPr>
            <a:r>
              <a:rPr lang="en-US" b="1" dirty="0" err="1"/>
              <a:t>InfluenceIT</a:t>
            </a:r>
            <a:r>
              <a:rPr lang="en-US" b="1" dirty="0"/>
              <a:t> &amp; </a:t>
            </a:r>
            <a:r>
              <a:rPr lang="en-US" b="1" dirty="0" err="1"/>
              <a:t>NextDC</a:t>
            </a:r>
            <a:br>
              <a:rPr lang="en-US" b="1" dirty="0"/>
            </a:br>
            <a:r>
              <a:rPr lang="en-US" dirty="0"/>
              <a:t>Australian government and medical</a:t>
            </a:r>
            <a:br>
              <a:rPr lang="en-US" dirty="0"/>
            </a:br>
            <a:r>
              <a:rPr lang="en-US" dirty="0"/>
              <a:t>certified hosting for sensitive data.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Amazon Web Services (AWS)</a:t>
            </a:r>
            <a:br>
              <a:rPr lang="en-US" dirty="0"/>
            </a:br>
            <a:r>
              <a:rPr lang="en-US" dirty="0"/>
              <a:t>Global alternate hosting and cloud</a:t>
            </a:r>
            <a:br>
              <a:rPr lang="en-US" dirty="0"/>
            </a:br>
            <a:r>
              <a:rPr lang="en-US" dirty="0"/>
              <a:t>option for </a:t>
            </a:r>
            <a:r>
              <a:rPr lang="en-US" dirty="0" err="1"/>
              <a:t>Rapise</a:t>
            </a:r>
            <a:r>
              <a:rPr lang="en-US" dirty="0"/>
              <a:t> automation solution.</a:t>
            </a:r>
          </a:p>
          <a:p>
            <a:pPr eaLnBrk="1" hangingPunct="1"/>
            <a:endParaRPr lang="en-US" sz="2400" dirty="0"/>
          </a:p>
        </p:txBody>
      </p:sp>
      <p:pic>
        <p:nvPicPr>
          <p:cNvPr id="2052" name="Picture 4" descr="D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400300"/>
            <a:ext cx="16192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azon Web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547820"/>
            <a:ext cx="2162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t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06762"/>
            <a:ext cx="952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8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Industry Partners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sz="2400" dirty="0"/>
              <a:t>Industry partners provide unique solutions based on our products to handle specific use cases:</a:t>
            </a:r>
          </a:p>
          <a:p>
            <a:pPr lvl="1"/>
            <a:r>
              <a:rPr lang="en-US" sz="2000" b="1" dirty="0" err="1"/>
              <a:t>ValidationMaster</a:t>
            </a:r>
            <a:r>
              <a:rPr lang="en-US" sz="2000" b="1" dirty="0"/>
              <a:t> by </a:t>
            </a:r>
            <a:r>
              <a:rPr lang="en-US" sz="2000" b="1" dirty="0" err="1"/>
              <a:t>OnShore</a:t>
            </a:r>
            <a:r>
              <a:rPr lang="en-US" sz="2000" b="1" dirty="0"/>
              <a:t> Tech</a:t>
            </a:r>
            <a:br>
              <a:rPr lang="en-US" sz="2000" dirty="0"/>
            </a:br>
            <a:r>
              <a:rPr lang="en-US" sz="2000" dirty="0"/>
              <a:t>Extension of </a:t>
            </a:r>
            <a:r>
              <a:rPr lang="en-US" sz="2000" dirty="0" err="1"/>
              <a:t>SpiraTeam</a:t>
            </a:r>
            <a:r>
              <a:rPr lang="en-US" sz="2000" dirty="0"/>
              <a:t> and </a:t>
            </a:r>
            <a:r>
              <a:rPr lang="en-US" sz="2000" dirty="0" err="1"/>
              <a:t>Rapise</a:t>
            </a:r>
            <a:br>
              <a:rPr lang="en-US" sz="2000" dirty="0"/>
            </a:br>
            <a:r>
              <a:rPr lang="en-US" sz="2000" dirty="0"/>
              <a:t>platforms to handle unique needs</a:t>
            </a:r>
            <a:br>
              <a:rPr lang="en-US" sz="2000" dirty="0"/>
            </a:br>
            <a:r>
              <a:rPr lang="en-US" sz="2000" dirty="0"/>
              <a:t>of system validation in regulated</a:t>
            </a:r>
            <a:br>
              <a:rPr lang="en-US" sz="2000" dirty="0"/>
            </a:br>
            <a:r>
              <a:rPr lang="en-US" sz="2000" dirty="0"/>
              <a:t>life sciences industry.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b="1" dirty="0" err="1"/>
              <a:t>SmarteSoft</a:t>
            </a:r>
            <a:br>
              <a:rPr lang="en-US" sz="2000" dirty="0"/>
            </a:br>
            <a:r>
              <a:rPr lang="en-US" sz="2000" dirty="0"/>
              <a:t>Provides medical testing solutions</a:t>
            </a:r>
            <a:br>
              <a:rPr lang="en-US" sz="2000" dirty="0"/>
            </a:br>
            <a:r>
              <a:rPr lang="en-US" sz="2000" dirty="0"/>
              <a:t>based on Inflectra platform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b="1" dirty="0"/>
              <a:t>Core Banking Group</a:t>
            </a:r>
            <a:br>
              <a:rPr lang="en-US" sz="2000" dirty="0"/>
            </a:br>
            <a:r>
              <a:rPr lang="en-US" sz="2000" dirty="0"/>
              <a:t>Financial Services &amp; Banking</a:t>
            </a:r>
            <a:br>
              <a:rPr lang="en-US" sz="2000" dirty="0"/>
            </a:br>
            <a:r>
              <a:rPr lang="en-US" sz="2000" dirty="0"/>
              <a:t>Solutions based on </a:t>
            </a:r>
            <a:r>
              <a:rPr lang="en-US" sz="2000" dirty="0" err="1"/>
              <a:t>SpiraTeam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43450"/>
            <a:ext cx="1714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Validation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19" y="2133600"/>
            <a:ext cx="3137981" cy="5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marteSoft – Smarte QA Automation for Smarter Busi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6" y="3733007"/>
            <a:ext cx="21431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34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8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Agile (Waterfall Replacement)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Traditional Organization</a:t>
            </a:r>
          </a:p>
          <a:p>
            <a:r>
              <a:rPr lang="en-US" dirty="0"/>
              <a:t>Transitioning to agile/hybrid</a:t>
            </a:r>
          </a:p>
          <a:p>
            <a:r>
              <a:rPr lang="en-US" dirty="0"/>
              <a:t>Reporting &amp; Traceability</a:t>
            </a:r>
          </a:p>
          <a:p>
            <a:r>
              <a:rPr lang="en-US" dirty="0"/>
              <a:t>Process-heavy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Blending iterative approach with upfront activities</a:t>
            </a:r>
          </a:p>
          <a:p>
            <a:r>
              <a:rPr lang="en-US" dirty="0"/>
              <a:t>Reporting across phases</a:t>
            </a:r>
          </a:p>
          <a:p>
            <a:r>
              <a:rPr lang="en-US" dirty="0"/>
              <a:t>Customizable processes</a:t>
            </a:r>
          </a:p>
          <a:p>
            <a:r>
              <a:rPr lang="en-US" dirty="0"/>
              <a:t>Explicit milestones and quality gates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378570" cy="2118310"/>
          </a:xfrm>
        </p:spPr>
        <p:txBody>
          <a:bodyPr/>
          <a:lstStyle/>
          <a:p>
            <a:r>
              <a:rPr lang="en-US" dirty="0"/>
              <a:t>Multi-level releases, phases &amp; iterations</a:t>
            </a:r>
          </a:p>
          <a:p>
            <a:r>
              <a:rPr lang="en-US" dirty="0"/>
              <a:t>Support for stories, use cases and traditional requirements</a:t>
            </a:r>
          </a:p>
          <a:p>
            <a:r>
              <a:rPr lang="en-US" dirty="0"/>
              <a:t>Dependent artifacts and cross project visibility &amp; linking</a:t>
            </a:r>
          </a:p>
        </p:txBody>
      </p:sp>
      <p:pic>
        <p:nvPicPr>
          <p:cNvPr id="3074" name="Picture 2" descr="https://www.inflectra.com/GraphicsViewer.aspx?url=Methodologies/Waterfall.xml&amp;name=wordml://0300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1728192"/>
            <a:ext cx="3429000" cy="16246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inflectra.com/GraphicsViewer.aspx?url=Methodologies/Waterfall.xml&amp;name=wordml://03000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54579"/>
            <a:ext cx="3751385" cy="12940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1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Company Overview</a:t>
            </a:r>
          </a:p>
          <a:p>
            <a:r>
              <a:rPr lang="en-US" altLang="en-US" sz="2400" dirty="0"/>
              <a:t>Marketing &amp; Positioning</a:t>
            </a:r>
          </a:p>
          <a:p>
            <a:pPr lvl="1"/>
            <a:r>
              <a:rPr lang="en-US" altLang="en-US" sz="2000" dirty="0"/>
              <a:t>Key Message</a:t>
            </a:r>
          </a:p>
          <a:p>
            <a:pPr lvl="1"/>
            <a:r>
              <a:rPr lang="en-US" altLang="en-US" sz="2000" dirty="0"/>
              <a:t>Differentiators</a:t>
            </a:r>
          </a:p>
          <a:p>
            <a:r>
              <a:rPr lang="en-US" altLang="en-US" sz="2400" dirty="0"/>
              <a:t>Use Cases</a:t>
            </a:r>
          </a:p>
          <a:p>
            <a:pPr lvl="1"/>
            <a:r>
              <a:rPr lang="en-US" altLang="en-US" sz="2000" dirty="0"/>
              <a:t>Large Scale Agile</a:t>
            </a:r>
          </a:p>
          <a:p>
            <a:pPr lvl="1"/>
            <a:r>
              <a:rPr lang="en-US" altLang="en-US" sz="2000" dirty="0"/>
              <a:t>Digital Business</a:t>
            </a:r>
          </a:p>
          <a:p>
            <a:pPr lvl="1"/>
            <a:r>
              <a:rPr lang="en-US" altLang="en-US" sz="2000" dirty="0"/>
              <a:t>Outsourced Development</a:t>
            </a:r>
          </a:p>
          <a:p>
            <a:pPr lvl="1"/>
            <a:r>
              <a:rPr lang="en-US" altLang="en-US" sz="2000" dirty="0"/>
              <a:t>Regulated Business</a:t>
            </a:r>
          </a:p>
          <a:p>
            <a:pPr lvl="1"/>
            <a:r>
              <a:rPr lang="en-US" altLang="en-US" sz="2000" dirty="0"/>
              <a:t>Product Development</a:t>
            </a:r>
          </a:p>
          <a:p>
            <a:r>
              <a:rPr lang="en-US" altLang="en-US" sz="2400" dirty="0"/>
              <a:t>Future Direction &amp; Vision</a:t>
            </a:r>
          </a:p>
          <a:p>
            <a:r>
              <a:rPr lang="en-US" altLang="en-US" sz="2400" dirty="0"/>
              <a:t>Questions</a:t>
            </a:r>
          </a:p>
          <a:p>
            <a:pPr lvl="1"/>
            <a:endParaRPr lang="en-US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Business (Continuous Delivery)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Using continuous delivery &amp; DevOps principles</a:t>
            </a:r>
          </a:p>
          <a:p>
            <a:r>
              <a:rPr lang="en-US" dirty="0"/>
              <a:t>Evolutionary agile with MVP</a:t>
            </a:r>
          </a:p>
          <a:p>
            <a:r>
              <a:rPr lang="en-US" dirty="0"/>
              <a:t>High degree of automation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Evolving requirements</a:t>
            </a:r>
          </a:p>
          <a:p>
            <a:r>
              <a:rPr lang="en-US" dirty="0"/>
              <a:t>Minimize process “friction”</a:t>
            </a:r>
          </a:p>
          <a:p>
            <a:r>
              <a:rPr lang="en-US" dirty="0"/>
              <a:t>Integration with other business functions</a:t>
            </a:r>
          </a:p>
          <a:p>
            <a:r>
              <a:rPr lang="en-US" dirty="0"/>
              <a:t>Time to market, infrastructure “light”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360985" cy="1798221"/>
          </a:xfrm>
        </p:spPr>
        <p:txBody>
          <a:bodyPr/>
          <a:lstStyle/>
          <a:p>
            <a:r>
              <a:rPr lang="en-US" dirty="0"/>
              <a:t>Ability to streamline processes</a:t>
            </a:r>
          </a:p>
          <a:p>
            <a:r>
              <a:rPr lang="en-US" dirty="0"/>
              <a:t>Integration w/ CI, test automation</a:t>
            </a:r>
          </a:p>
          <a:p>
            <a:r>
              <a:rPr lang="en-US" dirty="0"/>
              <a:t>REST &amp; SOAP APIs</a:t>
            </a:r>
          </a:p>
          <a:p>
            <a:r>
              <a:rPr lang="en-US" dirty="0"/>
              <a:t>Data integration architecture</a:t>
            </a:r>
          </a:p>
          <a:p>
            <a:r>
              <a:rPr lang="en-US" dirty="0"/>
              <a:t>Complete cloud environment</a:t>
            </a:r>
          </a:p>
        </p:txBody>
      </p:sp>
      <p:pic>
        <p:nvPicPr>
          <p:cNvPr id="1030" name="Picture 6" descr="https://www.inflectra.com/GraphicsViewer.aspx?url=Methodologies/Agile-Development.xml&amp;name=wordml://030000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1823403"/>
            <a:ext cx="3276600" cy="16132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nflectra.com/GraphicsViewer.aspx?url=SpiraTeam/Highlights/Planning-Board.xml&amp;name=wordml://0300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3089"/>
            <a:ext cx="3539265" cy="15668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9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Outsourced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Distributed resources</a:t>
            </a:r>
          </a:p>
          <a:p>
            <a:r>
              <a:rPr lang="en-US" dirty="0"/>
              <a:t>Collaboration &amp; shared goals</a:t>
            </a:r>
          </a:p>
          <a:p>
            <a:r>
              <a:rPr lang="en-US" dirty="0"/>
              <a:t>Real-time reporting</a:t>
            </a:r>
          </a:p>
          <a:p>
            <a:r>
              <a:rPr lang="en-US" dirty="0"/>
              <a:t>Complete visibility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Lack of common culture</a:t>
            </a:r>
          </a:p>
          <a:p>
            <a:r>
              <a:rPr lang="en-US" dirty="0"/>
              <a:t>Miscommunications and </a:t>
            </a:r>
            <a:r>
              <a:rPr lang="en-US" dirty="0" err="1"/>
              <a:t>mis</a:t>
            </a:r>
            <a:r>
              <a:rPr lang="en-US" dirty="0"/>
              <a:t>-aligned expectations</a:t>
            </a:r>
          </a:p>
          <a:p>
            <a:r>
              <a:rPr lang="en-US" dirty="0"/>
              <a:t>Blocking issues &amp; tasks</a:t>
            </a:r>
          </a:p>
          <a:p>
            <a:r>
              <a:rPr lang="en-US" dirty="0"/>
              <a:t>Diverse IT environments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208585" cy="1798221"/>
          </a:xfrm>
        </p:spPr>
        <p:txBody>
          <a:bodyPr/>
          <a:lstStyle/>
          <a:p>
            <a:r>
              <a:rPr lang="en-US" dirty="0"/>
              <a:t>Enterprise instant messaging</a:t>
            </a:r>
          </a:p>
          <a:p>
            <a:r>
              <a:rPr lang="en-US" dirty="0"/>
              <a:t>Global source code hosting</a:t>
            </a:r>
          </a:p>
          <a:p>
            <a:r>
              <a:rPr lang="en-US" dirty="0"/>
              <a:t>Multi-language, </a:t>
            </a:r>
            <a:r>
              <a:rPr lang="en-US" dirty="0" err="1"/>
              <a:t>timezones</a:t>
            </a:r>
            <a:endParaRPr lang="en-US" dirty="0"/>
          </a:p>
          <a:p>
            <a:r>
              <a:rPr lang="en-US" dirty="0"/>
              <a:t>Cross-project reporting</a:t>
            </a:r>
          </a:p>
          <a:p>
            <a:r>
              <a:rPr lang="en-US" dirty="0"/>
              <a:t>Scheduling &amp; notifications/alerts</a:t>
            </a:r>
          </a:p>
        </p:txBody>
      </p:sp>
      <p:pic>
        <p:nvPicPr>
          <p:cNvPr id="2052" name="Picture 4" descr="https://www.inflectra.com/GraphicsViewer.aspx?url=SpiraTeam/Highlights/Instant-Messaging.xml&amp;name=wordml://03000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1554580"/>
            <a:ext cx="4437185" cy="17579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8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Processes legally mandated</a:t>
            </a:r>
          </a:p>
          <a:p>
            <a:r>
              <a:rPr lang="en-US" dirty="0"/>
              <a:t>Change control highly disciplined</a:t>
            </a:r>
          </a:p>
          <a:p>
            <a:r>
              <a:rPr lang="en-US" dirty="0"/>
              <a:t>Traceability &amp; Reporting</a:t>
            </a:r>
          </a:p>
          <a:p>
            <a:r>
              <a:rPr lang="en-US" dirty="0"/>
              <a:t>Complete Auditability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Complex, laborious process</a:t>
            </a:r>
          </a:p>
          <a:p>
            <a:r>
              <a:rPr lang="en-US" dirty="0"/>
              <a:t>Data retained forever</a:t>
            </a:r>
          </a:p>
          <a:p>
            <a:r>
              <a:rPr lang="en-US" dirty="0"/>
              <a:t>Data integrity legal mandate</a:t>
            </a:r>
          </a:p>
          <a:p>
            <a:r>
              <a:rPr lang="en-US" dirty="0"/>
              <a:t>Security and privacy rules</a:t>
            </a:r>
          </a:p>
          <a:p>
            <a:r>
              <a:rPr lang="en-US" dirty="0"/>
              <a:t>End to end traceability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284785" cy="1798221"/>
          </a:xfrm>
        </p:spPr>
        <p:txBody>
          <a:bodyPr/>
          <a:lstStyle/>
          <a:p>
            <a:r>
              <a:rPr lang="en-US" dirty="0"/>
              <a:t>Digital Signatures &amp; workflows</a:t>
            </a:r>
          </a:p>
          <a:p>
            <a:r>
              <a:rPr lang="en-US" dirty="0"/>
              <a:t>Auditing &amp; change history</a:t>
            </a:r>
          </a:p>
          <a:p>
            <a:r>
              <a:rPr lang="en-US" dirty="0"/>
              <a:t>Automated regression testing</a:t>
            </a:r>
          </a:p>
          <a:p>
            <a:r>
              <a:rPr lang="en-US" dirty="0"/>
              <a:t>Flexible hosting/deployment</a:t>
            </a:r>
          </a:p>
          <a:p>
            <a:r>
              <a:rPr lang="en-US" dirty="0"/>
              <a:t>Validation partner &amp; certification</a:t>
            </a:r>
          </a:p>
        </p:txBody>
      </p:sp>
      <p:pic>
        <p:nvPicPr>
          <p:cNvPr id="4098" name="Picture 2" descr="https://www.inflectra.com/GraphicsViewer.aspx?url=Industries/Healthcare-And-Bio-Technology.xml&amp;name=wordml://03000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18" y="1524000"/>
            <a:ext cx="4224782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nflectra.com/GraphicsViewer.aspx?url=Industries/Healthcare-And-Bio-Technology.xml&amp;name=wordml://03000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51741"/>
            <a:ext cx="3048000" cy="1032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0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Hardware &amp; software components</a:t>
            </a:r>
          </a:p>
          <a:p>
            <a:r>
              <a:rPr lang="en-US" dirty="0"/>
              <a:t>Coordination across supply chain and lifecycle</a:t>
            </a:r>
          </a:p>
          <a:p>
            <a:r>
              <a:rPr lang="en-US" dirty="0"/>
              <a:t>System of systems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Hierarchy of components, assemblies &amp; parts</a:t>
            </a:r>
          </a:p>
          <a:p>
            <a:r>
              <a:rPr lang="en-US" dirty="0"/>
              <a:t>Serial-number level tracking</a:t>
            </a:r>
          </a:p>
          <a:p>
            <a:r>
              <a:rPr lang="en-US" dirty="0"/>
              <a:t>Integration with PLM tools</a:t>
            </a:r>
          </a:p>
          <a:p>
            <a:r>
              <a:rPr lang="en-US" dirty="0"/>
              <a:t>Cross-project aggregations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360985" cy="1798221"/>
          </a:xfrm>
        </p:spPr>
        <p:txBody>
          <a:bodyPr/>
          <a:lstStyle/>
          <a:p>
            <a:r>
              <a:rPr lang="en-US" dirty="0"/>
              <a:t>Cross-project components</a:t>
            </a:r>
          </a:p>
          <a:p>
            <a:r>
              <a:rPr lang="en-US" dirty="0"/>
              <a:t>Customizable workflows</a:t>
            </a:r>
          </a:p>
          <a:p>
            <a:r>
              <a:rPr lang="en-US" dirty="0"/>
              <a:t>Parameterized data</a:t>
            </a:r>
          </a:p>
          <a:p>
            <a:r>
              <a:rPr lang="en-US" dirty="0"/>
              <a:t>Robust, versioned APIs</a:t>
            </a:r>
          </a:p>
          <a:p>
            <a:r>
              <a:rPr lang="en-US" dirty="0"/>
              <a:t>Multi-level release scheduling</a:t>
            </a:r>
          </a:p>
        </p:txBody>
      </p:sp>
      <p:pic>
        <p:nvPicPr>
          <p:cNvPr id="5122" name="Picture 2" descr="https://www.inflectra.com/GraphicsViewer.aspx?url=SpiraTeam/Highlights/Release-Planning.xml&amp;name=wordml://0300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1682354"/>
            <a:ext cx="3505200" cy="16704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inflectra.com/GraphicsViewer.aspx?url=SpiraTeam/Highlights/Release-Planning.xml&amp;name=wordml://0300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9977"/>
            <a:ext cx="3810000" cy="14618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7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7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10 years ago to address the lack of comprehensive tooling across the lifecycle</a:t>
            </a:r>
          </a:p>
          <a:p>
            <a:pPr lvl="1"/>
            <a:r>
              <a:rPr lang="en-US" dirty="0"/>
              <a:t>Initial focus on the QA domain</a:t>
            </a:r>
          </a:p>
          <a:p>
            <a:pPr lvl="1"/>
            <a:r>
              <a:rPr lang="en-US" dirty="0"/>
              <a:t>Broadened to include project management, development, IT service management </a:t>
            </a:r>
          </a:p>
          <a:p>
            <a:r>
              <a:rPr lang="en-US" dirty="0"/>
              <a:t>Currently 10,000+ customers using our products in over 100 countries</a:t>
            </a:r>
          </a:p>
          <a:p>
            <a:pPr lvl="1"/>
            <a:r>
              <a:rPr lang="en-US" dirty="0"/>
              <a:t>Mix of direct sales and channel partners (70:30)</a:t>
            </a:r>
          </a:p>
          <a:p>
            <a:pPr lvl="1"/>
            <a:r>
              <a:rPr lang="en-US" dirty="0"/>
              <a:t>Maintain both Cloud and On-Premise options</a:t>
            </a:r>
          </a:p>
          <a:p>
            <a:r>
              <a:rPr lang="en-US" dirty="0"/>
              <a:t>Privately held, no VC funding to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44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Highlights  2015 /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SpiraTeam</a:t>
            </a:r>
            <a:r>
              <a:rPr lang="en-US" sz="2400" dirty="0"/>
              <a:t> 5.0 </a:t>
            </a:r>
            <a:r>
              <a:rPr lang="en-US" sz="2400" baseline="30000" dirty="0"/>
              <a:t>®</a:t>
            </a:r>
          </a:p>
          <a:p>
            <a:pPr lvl="1"/>
            <a:r>
              <a:rPr lang="en-US" sz="2000" dirty="0"/>
              <a:t>Enhanced estimation and planning</a:t>
            </a:r>
          </a:p>
          <a:p>
            <a:pPr lvl="1"/>
            <a:r>
              <a:rPr lang="en-US" sz="2000" dirty="0"/>
              <a:t>Support for Kanban and additional agile methodologies</a:t>
            </a:r>
          </a:p>
          <a:p>
            <a:pPr lvl="1"/>
            <a:r>
              <a:rPr lang="en-US" sz="2000" dirty="0"/>
              <a:t>Complete UI overhaul with 100% mobile responsive design</a:t>
            </a:r>
          </a:p>
          <a:p>
            <a:r>
              <a:rPr lang="en-US" sz="2400" dirty="0" err="1"/>
              <a:t>TaraVault</a:t>
            </a:r>
            <a:r>
              <a:rPr lang="en-US" sz="2400" dirty="0"/>
              <a:t>™</a:t>
            </a:r>
          </a:p>
          <a:p>
            <a:pPr lvl="1"/>
            <a:r>
              <a:rPr lang="en-US" sz="2000" dirty="0"/>
              <a:t>Enterprise </a:t>
            </a:r>
            <a:r>
              <a:rPr lang="en-US" sz="2000" dirty="0" err="1"/>
              <a:t>Git</a:t>
            </a:r>
            <a:r>
              <a:rPr lang="en-US" sz="2000" dirty="0"/>
              <a:t> &amp; Subversion SCM hosting &amp; integration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Rapise</a:t>
            </a:r>
            <a:r>
              <a:rPr lang="en-US" sz="2400" baseline="30000" dirty="0"/>
              <a:t> ®</a:t>
            </a:r>
            <a:endParaRPr lang="en-US" sz="2400" dirty="0"/>
          </a:p>
          <a:p>
            <a:pPr lvl="1"/>
            <a:r>
              <a:rPr lang="en-US" sz="2000" dirty="0"/>
              <a:t>Support for testing mobile devices</a:t>
            </a:r>
          </a:p>
          <a:p>
            <a:pPr lvl="1"/>
            <a:r>
              <a:rPr lang="en-US" sz="2000" dirty="0"/>
              <a:t>Load / performance testing support</a:t>
            </a:r>
          </a:p>
          <a:p>
            <a:pPr lvl="1"/>
            <a:r>
              <a:rPr lang="en-US" sz="2000" dirty="0"/>
              <a:t>API Testing Capabilities – SOAP &amp; REST</a:t>
            </a:r>
          </a:p>
          <a:p>
            <a:pPr lvl="1"/>
            <a:r>
              <a:rPr lang="en-US" sz="2000" dirty="0"/>
              <a:t>Pre-defined support for ERP (Dynamics AX &amp; CRM)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59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Positioning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97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Development is everywhere, hardware and software is being increasingly blurred</a:t>
            </a:r>
          </a:p>
          <a:p>
            <a:pPr lvl="1"/>
            <a:r>
              <a:rPr lang="en-US" sz="2000" dirty="0"/>
              <a:t>Need for system of systems support</a:t>
            </a:r>
          </a:p>
          <a:p>
            <a:pPr lvl="1"/>
            <a:r>
              <a:rPr lang="en-US" sz="2000" dirty="0"/>
              <a:t>PLM/ALM feature sets are becoming integrated</a:t>
            </a:r>
          </a:p>
          <a:p>
            <a:r>
              <a:rPr lang="en-US" sz="2400" dirty="0"/>
              <a:t>Agile has gone mainstream and enterprise</a:t>
            </a:r>
          </a:p>
          <a:p>
            <a:pPr lvl="1"/>
            <a:r>
              <a:rPr lang="en-US" sz="2000" dirty="0"/>
              <a:t>Large-scale, distributed agile is the norm</a:t>
            </a:r>
          </a:p>
          <a:p>
            <a:pPr lvl="1"/>
            <a:r>
              <a:rPr lang="en-US" sz="2000" dirty="0"/>
              <a:t>Cloud delivery and rapid deployment meets regulation and process.</a:t>
            </a:r>
          </a:p>
          <a:p>
            <a:r>
              <a:rPr lang="en-US" sz="2400" dirty="0"/>
              <a:t>There is no typical project and customer</a:t>
            </a:r>
          </a:p>
          <a:p>
            <a:pPr lvl="1"/>
            <a:r>
              <a:rPr lang="en-US" sz="2000" dirty="0"/>
              <a:t>Tools need to be flexible to handle different classes of project with ‘just enough process’</a:t>
            </a:r>
          </a:p>
          <a:p>
            <a:pPr lvl="1"/>
            <a:r>
              <a:rPr lang="en-US" sz="2000" dirty="0"/>
              <a:t>Usability and process need to be optimized</a:t>
            </a:r>
          </a:p>
          <a:p>
            <a:pPr lvl="1"/>
            <a:r>
              <a:rPr lang="en-US" sz="2000" dirty="0"/>
              <a:t>Every industry is unique yet the same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Lifecycle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sz="2400" dirty="0"/>
              <a:t>Software is the engine of companies; what we thought of as ALM is now being baked into their operations. The new “ERP”</a:t>
            </a:r>
          </a:p>
          <a:p>
            <a:pPr lvl="1"/>
            <a:r>
              <a:rPr lang="en-US" sz="2000" dirty="0"/>
              <a:t>Software is the product</a:t>
            </a:r>
          </a:p>
          <a:p>
            <a:pPr lvl="1"/>
            <a:r>
              <a:rPr lang="en-US" sz="2000" dirty="0"/>
              <a:t>Information is the</a:t>
            </a:r>
            <a:br>
              <a:rPr lang="en-US" sz="2000" dirty="0"/>
            </a:br>
            <a:r>
              <a:rPr lang="en-US" sz="2000" dirty="0"/>
              <a:t>inventory</a:t>
            </a:r>
          </a:p>
          <a:p>
            <a:pPr lvl="1"/>
            <a:r>
              <a:rPr lang="en-US" sz="2000" dirty="0"/>
              <a:t>Traditional PLM needs</a:t>
            </a:r>
            <a:br>
              <a:rPr lang="en-US" sz="2000" dirty="0"/>
            </a:br>
            <a:r>
              <a:rPr lang="en-US" sz="2000" dirty="0"/>
              <a:t>to include software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026" name="Picture 2" descr="https://www.inflectra.com/Ideas/Images/ALM-PLM-ELM-Rec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762500" cy="40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Market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Continue to create a strong core Enterprise-grade program and project management solution</a:t>
            </a:r>
          </a:p>
          <a:p>
            <a:pPr lvl="1"/>
            <a:r>
              <a:rPr lang="en-US" sz="2000" dirty="0"/>
              <a:t>Technology and industry agnostic</a:t>
            </a:r>
          </a:p>
          <a:p>
            <a:pPr lvl="1"/>
            <a:r>
              <a:rPr lang="en-US" sz="2000" dirty="0"/>
              <a:t>Mobile-first and deployment agnostic</a:t>
            </a:r>
          </a:p>
          <a:p>
            <a:pPr lvl="1"/>
            <a:r>
              <a:rPr lang="en-US" sz="2000" dirty="0"/>
              <a:t>Integrated into all functions in an organization</a:t>
            </a:r>
          </a:p>
          <a:p>
            <a:r>
              <a:rPr lang="en-US" sz="2400" dirty="0"/>
              <a:t>Partnerships to extend core product to provide industry-specific solutions as appropriate</a:t>
            </a:r>
          </a:p>
          <a:p>
            <a:pPr lvl="1"/>
            <a:r>
              <a:rPr lang="en-US" sz="2000" dirty="0"/>
              <a:t>Support for different use cases</a:t>
            </a:r>
          </a:p>
          <a:p>
            <a:pPr lvl="1"/>
            <a:r>
              <a:rPr lang="en-US" sz="2000" dirty="0"/>
              <a:t>Address local restrictions and cultural norms</a:t>
            </a:r>
          </a:p>
          <a:p>
            <a:r>
              <a:rPr lang="en-US" sz="2400" dirty="0"/>
              <a:t>Extend solutions to enable business operations</a:t>
            </a:r>
          </a:p>
          <a:p>
            <a:pPr lvl="1"/>
            <a:r>
              <a:rPr lang="en-US" sz="2000" dirty="0"/>
              <a:t>Project, Product &amp; Program Financials</a:t>
            </a:r>
          </a:p>
          <a:p>
            <a:pPr lvl="1"/>
            <a:r>
              <a:rPr lang="en-US" sz="2000" dirty="0"/>
              <a:t>Human Resource Functions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179647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1C28E931-ED02-4852-BD71-1AC424246586}" vid="{28E2C563-D314-4F3D-83D7-DFC0CBC7F6A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249</TotalTime>
  <Words>944</Words>
  <Application>Microsoft Office PowerPoint</Application>
  <PresentationFormat>On-screen Show (4:3)</PresentationFormat>
  <Paragraphs>210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Inflectra Powerpoint Template</vt:lpstr>
      <vt:lpstr>Enterprise Agile Planning Tools MQ</vt:lpstr>
      <vt:lpstr>Agenda</vt:lpstr>
      <vt:lpstr>Company Overview</vt:lpstr>
      <vt:lpstr>Company Overview</vt:lpstr>
      <vt:lpstr>Product Highlights  2015 / 2016</vt:lpstr>
      <vt:lpstr>Market Positioning</vt:lpstr>
      <vt:lpstr>Issues in the Market</vt:lpstr>
      <vt:lpstr>Enterprise Lifecycle Management?</vt:lpstr>
      <vt:lpstr>Go To Market Strategy</vt:lpstr>
      <vt:lpstr>Product Solution Portfolio</vt:lpstr>
      <vt:lpstr>Product Roadmap for 2016 / 2017</vt:lpstr>
      <vt:lpstr>Partner Strategy</vt:lpstr>
      <vt:lpstr>Partner Strategy</vt:lpstr>
      <vt:lpstr>Solution / Service Partners</vt:lpstr>
      <vt:lpstr>Technology Partnerships</vt:lpstr>
      <vt:lpstr>Hosting Partners</vt:lpstr>
      <vt:lpstr>Industry Partners</vt:lpstr>
      <vt:lpstr>Use Cases</vt:lpstr>
      <vt:lpstr>Large Scale Agile (Waterfall Replacement)</vt:lpstr>
      <vt:lpstr>Digital Business (Continuous Delivery)</vt:lpstr>
      <vt:lpstr>Outsourced Development</vt:lpstr>
      <vt:lpstr>Regulated Business</vt:lpstr>
      <vt:lpstr>Product Development</vt:lpstr>
      <vt:lpstr>Questions?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M. Sandman</dc:creator>
  <cp:lastModifiedBy>Adam M. Sandman</cp:lastModifiedBy>
  <cp:revision>51</cp:revision>
  <cp:lastPrinted>1601-01-01T00:00:00Z</cp:lastPrinted>
  <dcterms:created xsi:type="dcterms:W3CDTF">2016-10-19T01:41:13Z</dcterms:created>
  <dcterms:modified xsi:type="dcterms:W3CDTF">2016-10-20T16:20:06Z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