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92" r:id="rId3"/>
    <p:sldId id="293" r:id="rId4"/>
    <p:sldId id="294" r:id="rId5"/>
    <p:sldId id="295" r:id="rId6"/>
    <p:sldId id="296" r:id="rId7"/>
    <p:sldId id="297" r:id="rId8"/>
    <p:sldId id="298" r:id="rId9"/>
    <p:sldId id="299" r:id="rId10"/>
    <p:sldId id="300" r:id="rId11"/>
    <p:sldId id="301" r:id="rId12"/>
    <p:sldId id="302" r:id="rId13"/>
    <p:sldId id="315" r:id="rId14"/>
    <p:sldId id="316" r:id="rId15"/>
    <p:sldId id="304" r:id="rId16"/>
    <p:sldId id="305" r:id="rId17"/>
    <p:sldId id="306" r:id="rId18"/>
    <p:sldId id="307" r:id="rId19"/>
    <p:sldId id="308" r:id="rId20"/>
    <p:sldId id="309" r:id="rId21"/>
    <p:sldId id="311" r:id="rId22"/>
    <p:sldId id="312" r:id="rId23"/>
    <p:sldId id="313" r:id="rId24"/>
    <p:sldId id="314" r:id="rId25"/>
    <p:sldId id="290" r:id="rId26"/>
    <p:sldId id="264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6611"/>
    <a:srgbClr val="F79910"/>
    <a:srgbClr val="FFE389"/>
    <a:srgbClr val="FECC82"/>
    <a:srgbClr val="FDCC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46" autoAdjust="0"/>
  </p:normalViewPr>
  <p:slideViewPr>
    <p:cSldViewPr>
      <p:cViewPr varScale="1">
        <p:scale>
          <a:sx n="87" d="100"/>
          <a:sy n="87" d="100"/>
        </p:scale>
        <p:origin x="135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5C15051-BD10-411A-A227-A2435FB0F84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531" b="39348"/>
          <a:stretch>
            <a:fillRect/>
          </a:stretch>
        </p:blipFill>
        <p:spPr bwMode="auto">
          <a:xfrm>
            <a:off x="0" y="3124200"/>
            <a:ext cx="91440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886200"/>
            <a:ext cx="8305800" cy="533400"/>
          </a:xfrm>
        </p:spPr>
        <p:txBody>
          <a:bodyPr/>
          <a:lstStyle>
            <a:lvl1pPr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en-US" noProof="0" dirty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4441825"/>
            <a:ext cx="8305800" cy="3048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Page: </a:t>
            </a:r>
            <a:fld id="{58C7B032-94E3-493C-885E-653F534D5C8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2" name="TextBox 13"/>
          <p:cNvSpPr txBox="1">
            <a:spLocks noChangeArrowheads="1"/>
          </p:cNvSpPr>
          <p:nvPr userDrawn="1"/>
        </p:nvSpPr>
        <p:spPr bwMode="auto">
          <a:xfrm>
            <a:off x="457200" y="6400800"/>
            <a:ext cx="46482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200" dirty="0"/>
              <a:t>© Copyright 2006-2017, Inflectra Corporation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743080021"/>
              </p:ext>
            </p:extLst>
          </p:nvPr>
        </p:nvGraphicFramePr>
        <p:xfrm>
          <a:off x="304800" y="177781"/>
          <a:ext cx="3067023" cy="10414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" r:id="rId4" imgW="8677080" imgH="2946600" progId="">
                  <p:embed/>
                </p:oleObj>
              </mc:Choice>
              <mc:Fallback>
                <p:oleObj r:id="rId4" imgW="8677080" imgH="2946600" progId="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4800" y="177781"/>
                        <a:ext cx="3067023" cy="10414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 userDrawn="1"/>
        </p:nvSpPr>
        <p:spPr>
          <a:xfrm>
            <a:off x="2971800" y="916479"/>
            <a:ext cx="2888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®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June 5th, 2006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400800"/>
            <a:ext cx="2895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Inflectra Proprietary Information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Page: </a:t>
            </a:r>
            <a:fld id="{ADE5CEF1-93AC-42D7-B4BC-492E024066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8529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7451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74516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June 5th, 2006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400800"/>
            <a:ext cx="2895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Inflectra Proprietary Information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Page: </a:t>
            </a:r>
            <a:fld id="{76CBB50A-6195-45B8-AE02-79F9FDA74F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205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Page: </a:t>
            </a:r>
            <a:fld id="{069E4B69-3EC5-465B-9719-354D7C91A9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4801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June 5th, 2006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400800"/>
            <a:ext cx="2895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Inflectra Proprietary Information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Page: </a:t>
            </a:r>
            <a:fld id="{B585FE93-19F0-4D0C-BC3E-E4016760AC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0647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4953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4953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June 5th, 2006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67000" y="6400800"/>
            <a:ext cx="2895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Inflectra Proprietary Information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Page: </a:t>
            </a:r>
            <a:fld id="{59B16F20-21EC-42F8-A9DE-CED16F1BAA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6189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June 5th, 2006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667000" y="6400800"/>
            <a:ext cx="2895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Inflectra Proprietary Information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Page: </a:t>
            </a:r>
            <a:fld id="{082CB30B-0879-4300-BBA0-29FB92615A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8114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June 5th, 2006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67000" y="6400800"/>
            <a:ext cx="2895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Inflectra Proprietary Information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Page: </a:t>
            </a:r>
            <a:fld id="{53D6F28E-B15A-492E-9ECF-F322A3E688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3671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June 5th, 2006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67000" y="6400800"/>
            <a:ext cx="2895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Inflectra Proprietary Information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Page: </a:t>
            </a:r>
            <a:fld id="{57511DD5-287E-43C2-B756-C96A8277E7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4785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June 5th, 2006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67000" y="6400800"/>
            <a:ext cx="2895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Inflectra Proprietary Information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Page: </a:t>
            </a:r>
            <a:fld id="{5C812E32-FC33-4387-B584-F67C5AF21D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2275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June 5th, 2006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67000" y="6400800"/>
            <a:ext cx="2895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Inflectra Proprietary Information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Page: </a:t>
            </a:r>
            <a:fld id="{2E146844-AF4A-44B5-83EE-4DCA2A40F2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1861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2" t="-2" b="42091"/>
          <a:stretch>
            <a:fillRect/>
          </a:stretch>
        </p:blipFill>
        <p:spPr bwMode="auto">
          <a:xfrm>
            <a:off x="0" y="4038600"/>
            <a:ext cx="9144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6800"/>
            <a:ext cx="82296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638800" y="6400800"/>
            <a:ext cx="990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r>
              <a:rPr lang="en-US" altLang="en-US"/>
              <a:t>Page: </a:t>
            </a:r>
            <a:fld id="{AE65F09C-2FED-4E88-91F5-14E01C2D051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1" name="TextBox 13"/>
          <p:cNvSpPr txBox="1">
            <a:spLocks noChangeArrowheads="1"/>
          </p:cNvSpPr>
          <p:nvPr userDrawn="1"/>
        </p:nvSpPr>
        <p:spPr bwMode="auto">
          <a:xfrm>
            <a:off x="457200" y="6400800"/>
            <a:ext cx="46482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200" dirty="0"/>
              <a:t>© Copyright 2006-2017, Inflectra Corporation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6077436"/>
            <a:ext cx="2128896" cy="722927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8778938" y="6520190"/>
            <a:ext cx="2888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®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96611"/>
        </a:buClr>
        <a:buSzPct val="80000"/>
        <a:buFont typeface="Wingdings" panose="05000000000000000000" pitchFamily="2" charset="2"/>
        <a:buChar char="n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DCC12"/>
        </a:buClr>
        <a:buSzPct val="80000"/>
        <a:buFont typeface="Wingdings" panose="05000000000000000000" pitchFamily="2" charset="2"/>
        <a:buChar char="n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96611"/>
        </a:buClr>
        <a:buSzPct val="80000"/>
        <a:buFont typeface="Wingdings" panose="05000000000000000000" pitchFamily="2" charset="2"/>
        <a:buChar char="n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DCC12"/>
        </a:buClr>
        <a:buSzPct val="80000"/>
        <a:buFont typeface="Wingdings" panose="05000000000000000000" pitchFamily="2" charset="2"/>
        <a:buChar char="n"/>
        <a:defRPr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F96611"/>
        </a:buClr>
        <a:buSzPct val="80000"/>
        <a:buFont typeface="Wingdings" panose="05000000000000000000" pitchFamily="2" charset="2"/>
        <a:buChar char="n"/>
        <a:defRPr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en-US"/>
              <a:t>Page: </a:t>
            </a:r>
            <a:fld id="{9FC55F7F-DC15-4D79-91E5-5B50DFFDBFFC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z="2800" dirty="0"/>
              <a:t>Mannheim User Summit: 2017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PTA GmbH, </a:t>
            </a:r>
            <a:r>
              <a:rPr lang="en-US" dirty="0" err="1"/>
              <a:t>Seckenheimer</a:t>
            </a:r>
            <a:r>
              <a:rPr lang="en-US" dirty="0"/>
              <a:t> </a:t>
            </a:r>
            <a:r>
              <a:rPr lang="en-US" dirty="0" err="1"/>
              <a:t>Straße</a:t>
            </a:r>
            <a:r>
              <a:rPr lang="en-US" dirty="0"/>
              <a:t> 65-67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1400" y="381000"/>
            <a:ext cx="1495238" cy="57142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Initiatives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648200"/>
            <a:ext cx="8229600" cy="1447800"/>
          </a:xfrm>
        </p:spPr>
        <p:txBody>
          <a:bodyPr/>
          <a:lstStyle/>
          <a:p>
            <a:r>
              <a:rPr lang="en-US" sz="2400" dirty="0"/>
              <a:t>Developing curricula and training guides (see above)</a:t>
            </a:r>
          </a:p>
          <a:p>
            <a:r>
              <a:rPr lang="en-US" sz="2400" dirty="0"/>
              <a:t>Working w/ partners to create online courses using LMS</a:t>
            </a:r>
          </a:p>
          <a:p>
            <a:r>
              <a:rPr lang="en-US" sz="2400" dirty="0"/>
              <a:t>Free YouTube based videos for self-training</a:t>
            </a:r>
            <a:endParaRPr lang="en-US" sz="20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Page: </a:t>
            </a:r>
            <a:fld id="{069E4B69-3EC5-465B-9719-354D7C91A9F6}" type="slidenum">
              <a:rPr lang="en-US" altLang="en-US" smtClean="0"/>
              <a:pPr/>
              <a:t>10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914910"/>
            <a:ext cx="8610600" cy="361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9053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Demo of </a:t>
            </a:r>
            <a:r>
              <a:rPr lang="en-US" dirty="0" err="1"/>
              <a:t>Velpic</a:t>
            </a:r>
            <a:r>
              <a:rPr lang="en-US" dirty="0"/>
              <a:t> LMS Platform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en-US"/>
              <a:t>Page: </a:t>
            </a:r>
            <a:fld id="{58C7B032-94E3-493C-885E-653F534D5C8C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93853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Screenshot of </a:t>
            </a:r>
            <a:r>
              <a:rPr lang="en-US" dirty="0" err="1"/>
              <a:t>Velpic</a:t>
            </a:r>
            <a:r>
              <a:rPr lang="en-US" dirty="0"/>
              <a:t> LMS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Page: </a:t>
            </a:r>
            <a:fld id="{069E4B69-3EC5-465B-9719-354D7C91A9F6}" type="slidenum">
              <a:rPr lang="en-US" altLang="en-US" smtClean="0"/>
              <a:pPr/>
              <a:t>12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5850"/>
            <a:ext cx="9144000" cy="447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8211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PTA Overview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en-US"/>
              <a:t>Page: </a:t>
            </a:r>
            <a:fld id="{58C7B032-94E3-493C-885E-653F534D5C8C}" type="slidenum">
              <a:rPr lang="en-US" altLang="en-US" smtClean="0"/>
              <a:pPr/>
              <a:t>13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1400" y="381000"/>
            <a:ext cx="1495238" cy="5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4637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PTA </a:t>
            </a:r>
            <a:r>
              <a:rPr lang="en-US"/>
              <a:t>Customer Success Story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en-US"/>
              <a:t>Page: </a:t>
            </a:r>
            <a:fld id="{58C7B032-94E3-493C-885E-653F534D5C8C}" type="slidenum">
              <a:rPr lang="en-US" altLang="en-US" smtClean="0"/>
              <a:pPr/>
              <a:t>14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1400" y="381000"/>
            <a:ext cx="1495238" cy="5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5985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Product Showcases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en-US"/>
              <a:t>Page: </a:t>
            </a:r>
            <a:fld id="{58C7B032-94E3-493C-885E-653F534D5C8C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98623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Page: </a:t>
            </a:r>
            <a:fld id="{4973ED17-A421-4D07-8055-7D427CFBC3FE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Overview: The Inflectra® Platform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533400" y="2133600"/>
            <a:ext cx="8153400" cy="2667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t"/>
          <a:lstStyle/>
          <a:p>
            <a:pPr algn="ctr"/>
            <a:r>
              <a:rPr lang="en-US" sz="2400" b="1" dirty="0">
                <a:solidFill>
                  <a:srgbClr val="F79910"/>
                </a:solidFill>
              </a:rPr>
              <a:t>SpiraTeam®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914400" y="2743200"/>
            <a:ext cx="3505200" cy="129540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400" b="1" dirty="0">
                <a:solidFill>
                  <a:srgbClr val="F79910"/>
                </a:solidFill>
              </a:rPr>
              <a:t>SpiraTest®</a:t>
            </a:r>
          </a:p>
          <a:p>
            <a:pPr algn="ctr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Requirements &amp; Test Management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4648200" y="2743200"/>
            <a:ext cx="3505200" cy="129540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400" b="1" dirty="0">
                <a:solidFill>
                  <a:srgbClr val="F79910"/>
                </a:solidFill>
              </a:rPr>
              <a:t>SpiraPlan®</a:t>
            </a:r>
          </a:p>
          <a:p>
            <a:pPr algn="ctr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Project Management &amp; Defect Tracking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533400" y="990600"/>
            <a:ext cx="8153400" cy="914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400" b="1" dirty="0">
                <a:solidFill>
                  <a:srgbClr val="F79910"/>
                </a:solidFill>
              </a:rPr>
              <a:t>KronoDesk</a:t>
            </a:r>
            <a:r>
              <a:rPr lang="en-US" sz="2400" b="1" baseline="30000" dirty="0">
                <a:solidFill>
                  <a:srgbClr val="F79910"/>
                </a:solidFill>
              </a:rPr>
              <a:t>®</a:t>
            </a:r>
          </a:p>
          <a:p>
            <a:pPr algn="ctr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IT Support &amp; Help Desk Ticketing</a:t>
            </a: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533400" y="5029200"/>
            <a:ext cx="8153400" cy="91440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400" b="1" dirty="0">
                <a:solidFill>
                  <a:srgbClr val="F79910"/>
                </a:solidFill>
              </a:rPr>
              <a:t>Rapise® </a:t>
            </a:r>
          </a:p>
          <a:p>
            <a:pPr algn="ctr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Test Automation Platform (Web, GUI, Services)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914400" y="4191000"/>
            <a:ext cx="7239000" cy="45720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400" b="1" dirty="0" err="1">
                <a:solidFill>
                  <a:srgbClr val="F79910"/>
                </a:solidFill>
              </a:rPr>
              <a:t>TaraVault</a:t>
            </a:r>
            <a:r>
              <a:rPr lang="en-US" sz="2400" b="1" dirty="0">
                <a:solidFill>
                  <a:srgbClr val="F79910"/>
                </a:solidFill>
              </a:rPr>
              <a:t>™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Source Code Hosting</a:t>
            </a:r>
          </a:p>
        </p:txBody>
      </p:sp>
    </p:spTree>
    <p:extLst>
      <p:ext uri="{BB962C8B-B14F-4D97-AF65-F5344CB8AC3E}">
        <p14:creationId xmlns:p14="http://schemas.microsoft.com/office/powerpoint/2010/main" val="6760676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Spira</a:t>
            </a:r>
            <a:r>
              <a:rPr lang="en-US" dirty="0"/>
              <a:t> Show Case &amp; Roadmap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en-US"/>
              <a:t>Page: </a:t>
            </a:r>
            <a:fld id="{58C7B032-94E3-493C-885E-653F534D5C8C}" type="slidenum">
              <a:rPr lang="en-US" altLang="en-US" smtClean="0"/>
              <a:pPr/>
              <a:t>17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998539"/>
            <a:ext cx="2961123" cy="10877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1338" y="2095225"/>
            <a:ext cx="1956155" cy="7727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6469" y="2064640"/>
            <a:ext cx="2076292" cy="80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9078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SpiraTeam</a:t>
            </a:r>
            <a:r>
              <a:rPr lang="en-US" dirty="0"/>
              <a:t> 5.2 Showcase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New incident list / detail page</a:t>
            </a:r>
          </a:p>
          <a:p>
            <a:pPr lvl="1"/>
            <a:r>
              <a:rPr lang="en-US" dirty="0"/>
              <a:t>Followers</a:t>
            </a:r>
          </a:p>
          <a:p>
            <a:pPr lvl="1"/>
            <a:r>
              <a:rPr lang="en-US" dirty="0"/>
              <a:t>UI Updates</a:t>
            </a:r>
          </a:p>
          <a:p>
            <a:pPr lvl="1"/>
            <a:r>
              <a:rPr lang="en-US" dirty="0"/>
              <a:t>Associations</a:t>
            </a:r>
          </a:p>
          <a:p>
            <a:r>
              <a:rPr lang="en-US" dirty="0"/>
              <a:t>Program planning board</a:t>
            </a:r>
          </a:p>
          <a:p>
            <a:r>
              <a:rPr lang="en-US" dirty="0"/>
              <a:t>Testing enhancements</a:t>
            </a:r>
          </a:p>
          <a:p>
            <a:pPr lvl="1"/>
            <a:r>
              <a:rPr lang="en-US" dirty="0"/>
              <a:t>Auto-suspect</a:t>
            </a:r>
          </a:p>
          <a:p>
            <a:pPr lvl="1"/>
            <a:r>
              <a:rPr lang="en-US" dirty="0"/>
              <a:t>Test set auto-scheduling on build</a:t>
            </a:r>
          </a:p>
          <a:p>
            <a:pPr lvl="1"/>
            <a:r>
              <a:rPr lang="en-US" dirty="0"/>
              <a:t>Ability to ‘hand-off’ pending test runs</a:t>
            </a:r>
          </a:p>
          <a:p>
            <a:r>
              <a:rPr lang="en-US" dirty="0"/>
              <a:t>Scheduled Release - April 7</a:t>
            </a:r>
            <a:r>
              <a:rPr lang="en-US" baseline="30000" dirty="0"/>
              <a:t>th</a:t>
            </a:r>
            <a:r>
              <a:rPr lang="en-US" dirty="0"/>
              <a:t>,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Page: </a:t>
            </a:r>
            <a:fld id="{069E4B69-3EC5-465B-9719-354D7C91A9F6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3162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SpiraTeam</a:t>
            </a:r>
            <a:r>
              <a:rPr lang="en-US" dirty="0"/>
              <a:t> – Near-Term Roadmap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F96611"/>
                </a:solidFill>
              </a:rPr>
              <a:t>Version 5.3 – Summer 2017</a:t>
            </a:r>
          </a:p>
          <a:p>
            <a:pPr lvl="1"/>
            <a:r>
              <a:rPr lang="en-US" sz="2000" dirty="0"/>
              <a:t>Personalized dashboards for developers, testers and managers</a:t>
            </a:r>
          </a:p>
          <a:p>
            <a:pPr lvl="1"/>
            <a:r>
              <a:rPr lang="en-US" sz="2000" dirty="0"/>
              <a:t>Tasks pages UI redesign to include new layout &amp; fast loading</a:t>
            </a:r>
          </a:p>
          <a:p>
            <a:pPr lvl="1"/>
            <a:r>
              <a:rPr lang="en-US" sz="2000" dirty="0"/>
              <a:t>Tasks cross-project associations functionality</a:t>
            </a:r>
          </a:p>
          <a:p>
            <a:pPr lvl="1"/>
            <a:r>
              <a:rPr lang="en-US" sz="2000" dirty="0"/>
              <a:t>Instant Messenger Enhancements</a:t>
            </a:r>
          </a:p>
          <a:p>
            <a:pPr lvl="1"/>
            <a:r>
              <a:rPr lang="en-US" sz="2000" dirty="0"/>
              <a:t>New charts and graphs added to dashboards &amp; core pages</a:t>
            </a:r>
          </a:p>
          <a:p>
            <a:pPr lvl="1"/>
            <a:r>
              <a:rPr lang="en-US" sz="2000" dirty="0"/>
              <a:t>High-level program planning milestone-views</a:t>
            </a:r>
          </a:p>
          <a:p>
            <a:r>
              <a:rPr lang="en-US" sz="2400" dirty="0">
                <a:solidFill>
                  <a:srgbClr val="F96611"/>
                </a:solidFill>
              </a:rPr>
              <a:t>Version 5.4 – Autumn 2017</a:t>
            </a:r>
          </a:p>
          <a:p>
            <a:pPr lvl="1"/>
            <a:r>
              <a:rPr lang="en-US" sz="2000" dirty="0"/>
              <a:t>Test configuration management, with support grid test data</a:t>
            </a:r>
          </a:p>
          <a:p>
            <a:pPr lvl="1"/>
            <a:r>
              <a:rPr lang="en-US" sz="2000" dirty="0"/>
              <a:t>Enhancements for exploratory and session-based testing</a:t>
            </a:r>
          </a:p>
          <a:p>
            <a:pPr lvl="1"/>
            <a:r>
              <a:rPr lang="en-US" sz="2000" dirty="0"/>
              <a:t>Cross-project associations for test cases</a:t>
            </a:r>
          </a:p>
          <a:p>
            <a:pPr lvl="1"/>
            <a:r>
              <a:rPr lang="en-US" sz="2000" dirty="0"/>
              <a:t>Test pages UI redesigns to include </a:t>
            </a:r>
            <a:r>
              <a:rPr lang="en-US" sz="2000"/>
              <a:t>new layout </a:t>
            </a:r>
            <a:r>
              <a:rPr lang="en-US" sz="2000" dirty="0"/>
              <a:t>and fast loading</a:t>
            </a:r>
            <a:endParaRPr lang="en-US" sz="16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534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Page: </a:t>
            </a:r>
            <a:fld id="{4973ED17-A421-4D07-8055-7D427CFBC3FE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Agenda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12:00 – 12:10 Introductions</a:t>
            </a:r>
          </a:p>
          <a:p>
            <a:r>
              <a:rPr lang="en-US" sz="2400" dirty="0">
                <a:solidFill>
                  <a:srgbClr val="F96611"/>
                </a:solidFill>
              </a:rPr>
              <a:t>12:10 - </a:t>
            </a:r>
            <a:r>
              <a:rPr lang="en-US" sz="2400">
                <a:solidFill>
                  <a:srgbClr val="F96611"/>
                </a:solidFill>
              </a:rPr>
              <a:t>12:40 Lunch</a:t>
            </a:r>
            <a:endParaRPr lang="en-US" sz="2400" dirty="0">
              <a:solidFill>
                <a:srgbClr val="F96611"/>
              </a:solidFill>
            </a:endParaRPr>
          </a:p>
          <a:p>
            <a:r>
              <a:rPr lang="en-US" sz="2400" dirty="0"/>
              <a:t>12:40 - 12:55 Company News</a:t>
            </a:r>
          </a:p>
          <a:p>
            <a:r>
              <a:rPr lang="en-US" sz="2400" dirty="0"/>
              <a:t>12:55 – 13:10 PTA Overview </a:t>
            </a:r>
          </a:p>
          <a:p>
            <a:r>
              <a:rPr lang="en-US" sz="2400" dirty="0"/>
              <a:t>13:10 – 13:40 PTA Case Study</a:t>
            </a:r>
          </a:p>
          <a:p>
            <a:r>
              <a:rPr lang="en-US" sz="2400" dirty="0">
                <a:solidFill>
                  <a:srgbClr val="F96611"/>
                </a:solidFill>
              </a:rPr>
              <a:t>13:40 - 13:55 Coffee Break </a:t>
            </a:r>
          </a:p>
          <a:p>
            <a:r>
              <a:rPr lang="en-US" sz="2400" dirty="0"/>
              <a:t>13:55 - 14:45 </a:t>
            </a:r>
            <a:r>
              <a:rPr lang="en-US" sz="2400" dirty="0" err="1"/>
              <a:t>Spira</a:t>
            </a:r>
            <a:r>
              <a:rPr lang="en-US" sz="2400" dirty="0"/>
              <a:t> Showcase</a:t>
            </a:r>
          </a:p>
          <a:p>
            <a:r>
              <a:rPr lang="en-US" sz="2400" dirty="0">
                <a:solidFill>
                  <a:srgbClr val="F96611"/>
                </a:solidFill>
              </a:rPr>
              <a:t>14:45 - 15:00 Coffee Break</a:t>
            </a:r>
          </a:p>
          <a:p>
            <a:r>
              <a:rPr lang="en-US" sz="2400" dirty="0"/>
              <a:t>15:00 - 15:30 Rapise Showcase</a:t>
            </a:r>
          </a:p>
          <a:p>
            <a:r>
              <a:rPr lang="en-US" sz="2400" dirty="0"/>
              <a:t>15:30 – 15:50 Open Forum Discussion</a:t>
            </a:r>
          </a:p>
          <a:p>
            <a:r>
              <a:rPr lang="en-US" sz="2400" dirty="0"/>
              <a:t>15:50 – 16:00 Feedback &amp; Wrap Up</a:t>
            </a:r>
          </a:p>
        </p:txBody>
      </p:sp>
    </p:spTree>
    <p:extLst>
      <p:ext uri="{BB962C8B-B14F-4D97-AF65-F5344CB8AC3E}">
        <p14:creationId xmlns:p14="http://schemas.microsoft.com/office/powerpoint/2010/main" val="31321099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SpiraTeam</a:t>
            </a:r>
            <a:r>
              <a:rPr lang="en-US" dirty="0"/>
              <a:t> – Versions 6.x – Ideas for 2018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000" dirty="0"/>
              <a:t>Document workflow functionality with steps, types, transitions and states, with electronic-signature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Major reporting and graphing enhancements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Integrated intelligent alerting system with AI diagnostics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Enhanced timecard management with support for hours-per-day level reporting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Support for financial estimations and tracking, and budget forecasting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Support for Earned Value Management reporting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Program Portfolio Management (PPM) Enhancements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Project Tracks and Personnel Groups for enhanced planning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Features for storing and managing freeform documentation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Support for custom plugins and widgets in </a:t>
            </a:r>
            <a:r>
              <a:rPr lang="en-US" sz="2000" dirty="0" err="1"/>
              <a:t>Spira</a:t>
            </a:r>
            <a:r>
              <a:rPr lang="en-US" sz="2000" dirty="0"/>
              <a:t> platform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5916711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Rapise Show Case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en-US"/>
              <a:t>Page: </a:t>
            </a:r>
            <a:fld id="{58C7B032-94E3-493C-885E-653F534D5C8C}" type="slidenum">
              <a:rPr lang="en-US" altLang="en-US" smtClean="0"/>
              <a:pPr/>
              <a:t>21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642305"/>
            <a:ext cx="2971800" cy="1208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3508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Rapise – Version 5.1 – Spring 2017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Specialized support for testing Microsoft web applications</a:t>
            </a:r>
          </a:p>
          <a:p>
            <a:pPr lvl="1"/>
            <a:r>
              <a:rPr lang="en-US" sz="2000" dirty="0"/>
              <a:t>Office365</a:t>
            </a:r>
          </a:p>
          <a:p>
            <a:pPr lvl="1"/>
            <a:r>
              <a:rPr lang="en-US" sz="2000" dirty="0"/>
              <a:t>Dynamics365</a:t>
            </a:r>
          </a:p>
          <a:p>
            <a:r>
              <a:rPr lang="en-US" sz="2400" dirty="0"/>
              <a:t>Rapise Visual Language – </a:t>
            </a:r>
            <a:r>
              <a:rPr lang="en-US" sz="2400" dirty="0" err="1"/>
              <a:t>scriptless</a:t>
            </a:r>
            <a:r>
              <a:rPr lang="en-US" sz="2400" dirty="0"/>
              <a:t> test design</a:t>
            </a:r>
          </a:p>
          <a:p>
            <a:r>
              <a:rPr lang="en-US" sz="2400" dirty="0"/>
              <a:t>General usability updates to streamline record/playback</a:t>
            </a:r>
          </a:p>
          <a:p>
            <a:r>
              <a:rPr lang="en-US" sz="2400" dirty="0"/>
              <a:t>Enhances REST API testing validation functionality</a:t>
            </a:r>
          </a:p>
          <a:p>
            <a:r>
              <a:rPr lang="en-US" sz="2400" dirty="0"/>
              <a:t>Sample frameworks using Rapise with </a:t>
            </a:r>
            <a:r>
              <a:rPr lang="en-US" sz="2400" dirty="0" err="1"/>
              <a:t>Git</a:t>
            </a:r>
            <a:r>
              <a:rPr lang="en-US" sz="2400" dirty="0"/>
              <a:t> or Microsoft TFS</a:t>
            </a:r>
          </a:p>
          <a:p>
            <a:r>
              <a:rPr lang="en-US" sz="2400" dirty="0"/>
              <a:t>Global File Object to streamline file handling</a:t>
            </a:r>
          </a:p>
        </p:txBody>
      </p:sp>
    </p:spTree>
    <p:extLst>
      <p:ext uri="{BB962C8B-B14F-4D97-AF65-F5344CB8AC3E}">
        <p14:creationId xmlns:p14="http://schemas.microsoft.com/office/powerpoint/2010/main" val="36242557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Rapise Showcase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Overview of Rapise</a:t>
            </a:r>
          </a:p>
          <a:p>
            <a:pPr lvl="1"/>
            <a:r>
              <a:rPr lang="en-US" dirty="0"/>
              <a:t>Record, Learn &amp; Play</a:t>
            </a:r>
          </a:p>
          <a:p>
            <a:pPr lvl="1"/>
            <a:r>
              <a:rPr lang="en-US" dirty="0"/>
              <a:t>The SPY tools</a:t>
            </a:r>
          </a:p>
          <a:p>
            <a:r>
              <a:rPr lang="en-US" dirty="0"/>
              <a:t>Showcase of 5.0 and 5.1</a:t>
            </a:r>
          </a:p>
          <a:p>
            <a:pPr lvl="1"/>
            <a:r>
              <a:rPr lang="en-US" dirty="0"/>
              <a:t>5.1 - Rapise Visual Language</a:t>
            </a:r>
          </a:p>
          <a:p>
            <a:pPr lvl="1"/>
            <a:r>
              <a:rPr lang="en-US" dirty="0"/>
              <a:t>5.0 - SOAP and REST</a:t>
            </a:r>
          </a:p>
          <a:p>
            <a:r>
              <a:rPr lang="en-US" dirty="0"/>
              <a:t>Integration with </a:t>
            </a:r>
            <a:r>
              <a:rPr lang="en-US" dirty="0" err="1"/>
              <a:t>NeoLoad</a:t>
            </a:r>
            <a:endParaRPr lang="en-US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Page: </a:t>
            </a:r>
            <a:fld id="{069E4B69-3EC5-465B-9719-354D7C91A9F6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00171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Rapise – Future Development Roadmap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F96611"/>
                </a:solidFill>
              </a:rPr>
              <a:t>Version 5.2 – Mobile &amp; Web Enhancements</a:t>
            </a:r>
          </a:p>
          <a:p>
            <a:pPr lvl="1"/>
            <a:r>
              <a:rPr lang="en-US" sz="2000" dirty="0"/>
              <a:t>Integration with </a:t>
            </a:r>
            <a:r>
              <a:rPr lang="en-US" sz="2000" dirty="0" err="1"/>
              <a:t>Kobiton</a:t>
            </a:r>
            <a:r>
              <a:rPr lang="en-US" sz="2000" dirty="0"/>
              <a:t> mobile device cloud</a:t>
            </a:r>
          </a:p>
          <a:p>
            <a:pPr lvl="1"/>
            <a:r>
              <a:rPr lang="en-US" sz="2000" dirty="0"/>
              <a:t>Support for Apple </a:t>
            </a:r>
            <a:r>
              <a:rPr lang="en-US" sz="2000" dirty="0" err="1"/>
              <a:t>Xcode</a:t>
            </a:r>
            <a:r>
              <a:rPr lang="en-US" sz="2000" dirty="0"/>
              <a:t> </a:t>
            </a:r>
            <a:r>
              <a:rPr lang="en-US" sz="2000" dirty="0" err="1"/>
              <a:t>XCUITest</a:t>
            </a:r>
            <a:r>
              <a:rPr lang="en-US" sz="2000" dirty="0"/>
              <a:t> and </a:t>
            </a:r>
            <a:r>
              <a:rPr lang="en-US" sz="2000" dirty="0" err="1"/>
              <a:t>Appium</a:t>
            </a:r>
            <a:r>
              <a:rPr lang="en-US" sz="2000" dirty="0"/>
              <a:t> 1.6 (replaces </a:t>
            </a:r>
            <a:r>
              <a:rPr lang="en-US" sz="2000" dirty="0" err="1"/>
              <a:t>UIAutomation</a:t>
            </a:r>
            <a:r>
              <a:rPr lang="en-US" sz="2000" dirty="0"/>
              <a:t>)</a:t>
            </a:r>
          </a:p>
          <a:p>
            <a:pPr lvl="1"/>
            <a:r>
              <a:rPr lang="en-US" sz="2000" dirty="0"/>
              <a:t>Support for recording with Microsoft Edge Web on Windows 10</a:t>
            </a:r>
          </a:p>
          <a:p>
            <a:pPr lvl="1"/>
            <a:r>
              <a:rPr lang="en-US" sz="2000" dirty="0"/>
              <a:t>Support for recording test scripts during mobile testing when sending events</a:t>
            </a:r>
          </a:p>
          <a:p>
            <a:r>
              <a:rPr lang="en-US" sz="2400" dirty="0">
                <a:solidFill>
                  <a:srgbClr val="F96611"/>
                </a:solidFill>
              </a:rPr>
              <a:t>Version 5.3 – Data-Driven</a:t>
            </a:r>
          </a:p>
          <a:p>
            <a:pPr lvl="1"/>
            <a:r>
              <a:rPr lang="en-US" sz="2000" dirty="0"/>
              <a:t>Data-driven testing, integrated with planned </a:t>
            </a:r>
            <a:r>
              <a:rPr lang="en-US" sz="2000" dirty="0" err="1"/>
              <a:t>SpiraTeam</a:t>
            </a:r>
            <a:r>
              <a:rPr lang="en-US" sz="2000" dirty="0"/>
              <a:t> data-tables</a:t>
            </a:r>
          </a:p>
          <a:p>
            <a:pPr lvl="1"/>
            <a:r>
              <a:rPr lang="en-US" sz="2000" dirty="0"/>
              <a:t>Support for additional packaged applications based on customer feedback</a:t>
            </a:r>
          </a:p>
          <a:p>
            <a:pPr lvl="1"/>
            <a:r>
              <a:rPr lang="en-US" sz="2000" dirty="0"/>
              <a:t>Smart-Learn functionality for learning complex compound objects</a:t>
            </a:r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359663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Wrap-Up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en-US"/>
              <a:t>Page: </a:t>
            </a:r>
            <a:fld id="{58C7B032-94E3-493C-885E-653F534D5C8C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1616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 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Feedback (+s and deltas)</a:t>
            </a:r>
          </a:p>
          <a:p>
            <a:r>
              <a:rPr lang="en-US" dirty="0"/>
              <a:t>Was this useful?</a:t>
            </a:r>
          </a:p>
          <a:p>
            <a:r>
              <a:rPr lang="en-US" dirty="0"/>
              <a:t>How can be harness this group going forward</a:t>
            </a:r>
          </a:p>
          <a:p>
            <a:pPr lvl="1"/>
            <a:r>
              <a:rPr lang="en-US" dirty="0"/>
              <a:t>Local meeting</a:t>
            </a:r>
          </a:p>
          <a:p>
            <a:pPr lvl="1"/>
            <a:r>
              <a:rPr lang="en-US" dirty="0"/>
              <a:t>Annual user summits</a:t>
            </a:r>
          </a:p>
          <a:p>
            <a:pPr lvl="1"/>
            <a:r>
              <a:rPr lang="en-US" dirty="0"/>
              <a:t>Other ideas?</a:t>
            </a:r>
          </a:p>
          <a:p>
            <a:pPr lvl="1"/>
            <a:r>
              <a:rPr lang="en-US" dirty="0"/>
              <a:t>Blogging opportunities</a:t>
            </a:r>
          </a:p>
          <a:p>
            <a:pPr lvl="1"/>
            <a:r>
              <a:rPr lang="en-US" dirty="0"/>
              <a:t>Other </a:t>
            </a:r>
            <a:r>
              <a:rPr lang="en-US"/>
              <a:t>online platforms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Page: </a:t>
            </a:r>
            <a:fld id="{069E4B69-3EC5-465B-9719-354D7C91A9F6}" type="slidenum">
              <a:rPr lang="en-US" altLang="en-US" smtClean="0"/>
              <a:pPr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423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en-US"/>
              <a:t>Page: </a:t>
            </a:r>
            <a:fld id="{9FC55F7F-DC15-4D79-91E5-5B50DFFDBFFC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z="2800" dirty="0"/>
              <a:t>Company News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/>
              <a:t>Secondary Title</a:t>
            </a:r>
          </a:p>
        </p:txBody>
      </p:sp>
    </p:spTree>
    <p:extLst>
      <p:ext uri="{BB962C8B-B14F-4D97-AF65-F5344CB8AC3E}">
        <p14:creationId xmlns:p14="http://schemas.microsoft.com/office/powerpoint/2010/main" val="2058768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last few months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Big releases across our product line:</a:t>
            </a:r>
          </a:p>
          <a:p>
            <a:pPr lvl="1"/>
            <a:r>
              <a:rPr lang="en-US" dirty="0"/>
              <a:t>SpiraTeam 5.1</a:t>
            </a:r>
          </a:p>
          <a:p>
            <a:pPr lvl="1"/>
            <a:r>
              <a:rPr lang="en-US" dirty="0" err="1"/>
              <a:t>Rapise</a:t>
            </a:r>
            <a:r>
              <a:rPr lang="en-US" dirty="0"/>
              <a:t> 5.0</a:t>
            </a:r>
          </a:p>
          <a:p>
            <a:pPr lvl="1"/>
            <a:r>
              <a:rPr lang="en-US" dirty="0" err="1"/>
              <a:t>KronoDesk</a:t>
            </a:r>
            <a:r>
              <a:rPr lang="en-US" dirty="0"/>
              <a:t> 2.0</a:t>
            </a:r>
          </a:p>
          <a:p>
            <a:pPr lvl="1"/>
            <a:r>
              <a:rPr lang="en-US" dirty="0"/>
              <a:t>Updates to plugins (Excel, Jira)</a:t>
            </a:r>
          </a:p>
          <a:p>
            <a:pPr lvl="1"/>
            <a:r>
              <a:rPr lang="en-US" dirty="0"/>
              <a:t>Open sourcing a number of plugins</a:t>
            </a:r>
          </a:p>
          <a:p>
            <a:r>
              <a:rPr lang="en-US" dirty="0"/>
              <a:t>New company strategy to make our tools better, faster</a:t>
            </a:r>
          </a:p>
          <a:p>
            <a:r>
              <a:rPr lang="en-US" dirty="0"/>
              <a:t>New initiatives (like today) to engage and help our customers beyond traditional support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Page: </a:t>
            </a:r>
            <a:fld id="{069E4B69-3EC5-465B-9719-354D7C91A9F6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8027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do we want Inflectra to go next?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Accelerate growth (in response to user demand, not VC rounds)</a:t>
            </a:r>
          </a:p>
          <a:p>
            <a:r>
              <a:rPr lang="en-US" dirty="0"/>
              <a:t>Release updates across our product line on a consistent basis</a:t>
            </a:r>
          </a:p>
          <a:p>
            <a:r>
              <a:rPr lang="en-US" dirty="0"/>
              <a:t>Develop features faster that make our tools ever easier to use, and ever more powerful (it’s a tightrope)</a:t>
            </a:r>
          </a:p>
          <a:p>
            <a:r>
              <a:rPr lang="en-US" dirty="0"/>
              <a:t>Stay true to who we are and why we get up in the morning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Page: </a:t>
            </a:r>
            <a:fld id="{069E4B69-3EC5-465B-9719-354D7C91A9F6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738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this mean for you?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are focusing on three groups of people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Each release will balance how we can help each group, so everyone in your teams can get the most out of our products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Page: </a:t>
            </a:r>
            <a:fld id="{069E4B69-3EC5-465B-9719-354D7C91A9F6}" type="slidenum">
              <a:rPr lang="en-US" altLang="en-US" smtClean="0"/>
              <a:pPr/>
              <a:t>6</a:t>
            </a:fld>
            <a:endParaRPr lang="en-US" altLang="en-US"/>
          </a:p>
        </p:txBody>
      </p:sp>
      <p:grpSp>
        <p:nvGrpSpPr>
          <p:cNvPr id="11" name="Group 10"/>
          <p:cNvGrpSpPr/>
          <p:nvPr/>
        </p:nvGrpSpPr>
        <p:grpSpPr>
          <a:xfrm>
            <a:off x="533400" y="1905000"/>
            <a:ext cx="8153400" cy="2133600"/>
            <a:chOff x="533400" y="1905000"/>
            <a:chExt cx="8153400" cy="2133600"/>
          </a:xfrm>
        </p:grpSpPr>
        <p:sp>
          <p:nvSpPr>
            <p:cNvPr id="4" name="Oval 3"/>
            <p:cNvSpPr/>
            <p:nvPr/>
          </p:nvSpPr>
          <p:spPr>
            <a:xfrm>
              <a:off x="533400" y="1905000"/>
              <a:ext cx="2133600" cy="2133600"/>
            </a:xfrm>
            <a:prstGeom prst="ellipse">
              <a:avLst/>
            </a:prstGeom>
            <a:solidFill>
              <a:srgbClr val="FFE389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Isosceles Triangle 4"/>
            <p:cNvSpPr/>
            <p:nvPr/>
          </p:nvSpPr>
          <p:spPr>
            <a:xfrm>
              <a:off x="3334512" y="1905000"/>
              <a:ext cx="2474976" cy="2133600"/>
            </a:xfrm>
            <a:prstGeom prst="triangle">
              <a:avLst/>
            </a:prstGeom>
            <a:solidFill>
              <a:srgbClr val="FECC82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Hexagon 6"/>
            <p:cNvSpPr/>
            <p:nvPr/>
          </p:nvSpPr>
          <p:spPr>
            <a:xfrm>
              <a:off x="6211824" y="1905000"/>
              <a:ext cx="2474976" cy="2133600"/>
            </a:xfrm>
            <a:prstGeom prst="hexagon">
              <a:avLst/>
            </a:prstGeom>
            <a:solidFill>
              <a:srgbClr val="F7991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90600" y="3162300"/>
              <a:ext cx="1219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Testers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839712" y="3124200"/>
              <a:ext cx="1219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Managers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962400" y="3124200"/>
              <a:ext cx="1219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Developers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00679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Branding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In late 2016 we brought in a new head of marketing to better communicate with our users.</a:t>
            </a:r>
          </a:p>
          <a:p>
            <a:r>
              <a:rPr lang="en-US" sz="2400" dirty="0"/>
              <a:t>We have a new brand and identity that is simpler and more cohesive across our products: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Page: </a:t>
            </a:r>
            <a:fld id="{069E4B69-3EC5-465B-9719-354D7C91A9F6}" type="slidenum">
              <a:rPr lang="en-US" altLang="en-US" smtClean="0"/>
              <a:pPr/>
              <a:t>7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756" y="2698180"/>
            <a:ext cx="3662489" cy="12434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452" y="4009554"/>
            <a:ext cx="2013948" cy="8191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056084"/>
            <a:ext cx="2941352" cy="6684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439" y="3921772"/>
            <a:ext cx="2961123" cy="10877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64177" y="5018458"/>
            <a:ext cx="1956155" cy="7727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29308" y="4987873"/>
            <a:ext cx="2076292" cy="80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52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Nurturing the Inflectra Community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Sponsoring Local Meetups</a:t>
            </a:r>
          </a:p>
          <a:p>
            <a:pPr lvl="1"/>
            <a:r>
              <a:rPr lang="en-US" sz="2200" dirty="0"/>
              <a:t>DC Agile Testing Community</a:t>
            </a:r>
          </a:p>
          <a:p>
            <a:pPr lvl="1"/>
            <a:r>
              <a:rPr lang="en-US" sz="2200" dirty="0"/>
              <a:t>DC Coding Community</a:t>
            </a:r>
          </a:p>
          <a:p>
            <a:r>
              <a:rPr lang="en-US" sz="2600" dirty="0"/>
              <a:t>Inflectra User Summits</a:t>
            </a:r>
          </a:p>
          <a:p>
            <a:pPr lvl="1"/>
            <a:r>
              <a:rPr lang="en-US" sz="2200" dirty="0"/>
              <a:t>Europe – This Week</a:t>
            </a:r>
          </a:p>
          <a:p>
            <a:pPr lvl="2"/>
            <a:r>
              <a:rPr lang="en-US" sz="1800" dirty="0"/>
              <a:t>London</a:t>
            </a:r>
          </a:p>
          <a:p>
            <a:pPr lvl="2"/>
            <a:r>
              <a:rPr lang="en-US" sz="1800" dirty="0"/>
              <a:t>Zürich</a:t>
            </a:r>
          </a:p>
          <a:p>
            <a:pPr lvl="2"/>
            <a:r>
              <a:rPr lang="en-US" sz="1800" dirty="0"/>
              <a:t>Germany</a:t>
            </a:r>
          </a:p>
          <a:p>
            <a:pPr lvl="1"/>
            <a:r>
              <a:rPr lang="en-US" sz="2200" dirty="0"/>
              <a:t>North America</a:t>
            </a:r>
          </a:p>
          <a:p>
            <a:pPr lvl="2"/>
            <a:r>
              <a:rPr lang="en-US" sz="1800" dirty="0"/>
              <a:t>Boston, MA – May 18</a:t>
            </a:r>
            <a:r>
              <a:rPr lang="en-US" sz="1800" baseline="30000" dirty="0"/>
              <a:t>th</a:t>
            </a:r>
            <a:endParaRPr lang="en-US" sz="1800" dirty="0"/>
          </a:p>
          <a:p>
            <a:pPr lvl="2"/>
            <a:r>
              <a:rPr lang="en-US" sz="1800" dirty="0"/>
              <a:t>San Francisco, CA – September 28</a:t>
            </a:r>
            <a:r>
              <a:rPr lang="en-US" sz="1800" baseline="30000" dirty="0"/>
              <a:t>th</a:t>
            </a:r>
            <a:r>
              <a:rPr lang="en-US" sz="1800" dirty="0"/>
              <a:t> </a:t>
            </a:r>
          </a:p>
          <a:p>
            <a:pPr lvl="1"/>
            <a:r>
              <a:rPr lang="en-US" sz="2200" dirty="0"/>
              <a:t>Future</a:t>
            </a:r>
          </a:p>
          <a:p>
            <a:pPr lvl="2"/>
            <a:r>
              <a:rPr lang="en-US" sz="1800" dirty="0"/>
              <a:t>2018 – Europe-Wide Event?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Page: </a:t>
            </a:r>
            <a:fld id="{069E4B69-3EC5-465B-9719-354D7C91A9F6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5688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Social with Inflectra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953000"/>
          </a:xfrm>
        </p:spPr>
        <p:txBody>
          <a:bodyPr/>
          <a:lstStyle/>
          <a:p>
            <a:r>
              <a:rPr lang="en-US" sz="2600" dirty="0">
                <a:solidFill>
                  <a:srgbClr val="F96611"/>
                </a:solidFill>
              </a:rPr>
              <a:t>Website – Blog, Support Forums</a:t>
            </a:r>
          </a:p>
          <a:p>
            <a:r>
              <a:rPr lang="en-US" sz="2600" dirty="0"/>
              <a:t>Twitter – Latest News &amp; Info</a:t>
            </a:r>
          </a:p>
          <a:p>
            <a:r>
              <a:rPr lang="en-US" sz="2600" dirty="0"/>
              <a:t>Facebook – News &amp; Industry</a:t>
            </a:r>
          </a:p>
          <a:p>
            <a:r>
              <a:rPr lang="en-US" sz="2600" dirty="0"/>
              <a:t>LinkedIn – In Depth Coverage</a:t>
            </a:r>
          </a:p>
          <a:p>
            <a:r>
              <a:rPr lang="en-US" sz="2600" dirty="0"/>
              <a:t>Google+ - Industry &amp; Background</a:t>
            </a:r>
          </a:p>
          <a:p>
            <a:r>
              <a:rPr lang="en-US" sz="2600" dirty="0"/>
              <a:t>YouTube – Product Videos</a:t>
            </a:r>
          </a:p>
          <a:p>
            <a:r>
              <a:rPr lang="en-US" sz="2600" dirty="0"/>
              <a:t>Pinterest – Diagrams and Infographics</a:t>
            </a:r>
          </a:p>
          <a:p>
            <a:r>
              <a:rPr lang="en-US" sz="2600" dirty="0"/>
              <a:t>Instagram – People &amp; Events</a:t>
            </a:r>
          </a:p>
          <a:p>
            <a:r>
              <a:rPr lang="en-US" sz="2600" dirty="0"/>
              <a:t>Other Places?</a:t>
            </a:r>
          </a:p>
          <a:p>
            <a:pPr lvl="1"/>
            <a:r>
              <a:rPr lang="en-US" sz="1400" dirty="0" err="1"/>
              <a:t>SnapChat</a:t>
            </a:r>
            <a:r>
              <a:rPr lang="en-US" sz="1400" dirty="0"/>
              <a:t>? XING? VK ? </a:t>
            </a:r>
            <a:r>
              <a:rPr lang="en-US" sz="1400" dirty="0" err="1"/>
              <a:t>Dzone</a:t>
            </a:r>
            <a:r>
              <a:rPr lang="en-US" sz="1400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Page: </a:t>
            </a:r>
            <a:fld id="{069E4B69-3EC5-465B-9719-354D7C91A9F6}" type="slidenum">
              <a:rPr lang="en-US" altLang="en-US" smtClean="0"/>
              <a:pPr/>
              <a:t>9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1073" y="152400"/>
            <a:ext cx="2977319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45485"/>
      </p:ext>
    </p:extLst>
  </p:cSld>
  <p:clrMapOvr>
    <a:masterClrMapping/>
  </p:clrMapOvr>
</p:sld>
</file>

<file path=ppt/theme/theme1.xml><?xml version="1.0" encoding="utf-8"?>
<a:theme xmlns:a="http://schemas.openxmlformats.org/drawingml/2006/main" name="Inflectra Powerpoint Template">
  <a:themeElements>
    <a:clrScheme name="Inflectra Powerpoint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nflectra Powerpoint Templa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Inflectra Powerpoint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flectra Powerpoint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flectra Powerpoint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flectra Powerpoint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flectra Powerpoint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flectra Powerpoint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flectra Powerpoint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flectra Powerpoint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flectra Powerpoint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flectra Powerpoint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flectra Powerpoint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flectra Powerpoint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Inflectra Powerpoint Template.potx" id="{1E4D0D90-2386-4A4E-8BF2-A94352C0CC00}" vid="{2443A358-78F8-422A-97AB-5BFDD195EE1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Inflectra Powerpoint Template</Template>
  <TotalTime>4020</TotalTime>
  <Words>916</Words>
  <Application>Microsoft Office PowerPoint</Application>
  <PresentationFormat>On-screen Show (4:3)</PresentationFormat>
  <Paragraphs>186</Paragraphs>
  <Slides>26</Slides>
  <Notes>0</Notes>
  <HiddenSlides>1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Arial</vt:lpstr>
      <vt:lpstr>Wingdings</vt:lpstr>
      <vt:lpstr>Inflectra Powerpoint Template</vt:lpstr>
      <vt:lpstr>Mannheim User Summit: 2017</vt:lpstr>
      <vt:lpstr>Agenda</vt:lpstr>
      <vt:lpstr>Company News</vt:lpstr>
      <vt:lpstr>The last few months</vt:lpstr>
      <vt:lpstr>Where do we want Inflectra to go next?</vt:lpstr>
      <vt:lpstr>What does this mean for you?</vt:lpstr>
      <vt:lpstr>Branding Changes</vt:lpstr>
      <vt:lpstr>Nurturing the Inflectra Community</vt:lpstr>
      <vt:lpstr>Getting Social with Inflectra</vt:lpstr>
      <vt:lpstr>Training Initiatives</vt:lpstr>
      <vt:lpstr>Demo of Velpic LMS Platform</vt:lpstr>
      <vt:lpstr>Screenshot of Velpic LMS</vt:lpstr>
      <vt:lpstr>PTA Overview</vt:lpstr>
      <vt:lpstr>PTA Customer Success Story</vt:lpstr>
      <vt:lpstr>Product Showcases</vt:lpstr>
      <vt:lpstr>Overview: The Inflectra® Platform</vt:lpstr>
      <vt:lpstr>Spira Show Case &amp; Roadmap</vt:lpstr>
      <vt:lpstr>SpiraTeam 5.2 Showcase</vt:lpstr>
      <vt:lpstr>SpiraTeam – Near-Term Roadmap</vt:lpstr>
      <vt:lpstr>SpiraTeam – Versions 6.x – Ideas for 2018</vt:lpstr>
      <vt:lpstr>Rapise Show Case</vt:lpstr>
      <vt:lpstr>Rapise – Version 5.1 – Spring 2017</vt:lpstr>
      <vt:lpstr>Rapise Showcase</vt:lpstr>
      <vt:lpstr>Rapise – Future Development Roadmap</vt:lpstr>
      <vt:lpstr>Wrap-Up</vt:lpstr>
      <vt:lpstr>Wrap Up</vt:lpstr>
    </vt:vector>
  </TitlesOfParts>
  <Company>Inflectra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Primary Title</dc:title>
  <dc:creator>Adam Sandman</dc:creator>
  <cp:lastModifiedBy>Adam Sandman</cp:lastModifiedBy>
  <cp:revision>57</cp:revision>
  <cp:lastPrinted>1601-01-01T00:00:00Z</cp:lastPrinted>
  <dcterms:created xsi:type="dcterms:W3CDTF">2017-03-09T16:12:33Z</dcterms:created>
  <dcterms:modified xsi:type="dcterms:W3CDTF">2017-03-23T10:55:59Z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