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34"/>
  </p:notesMasterIdLst>
  <p:sldIdLst>
    <p:sldId id="535" r:id="rId3"/>
    <p:sldId id="534" r:id="rId4"/>
    <p:sldId id="556" r:id="rId5"/>
    <p:sldId id="298" r:id="rId6"/>
    <p:sldId id="333" r:id="rId7"/>
    <p:sldId id="296" r:id="rId8"/>
    <p:sldId id="536" r:id="rId9"/>
    <p:sldId id="328" r:id="rId10"/>
    <p:sldId id="538" r:id="rId11"/>
    <p:sldId id="275" r:id="rId12"/>
    <p:sldId id="369" r:id="rId13"/>
    <p:sldId id="289" r:id="rId14"/>
    <p:sldId id="552" r:id="rId15"/>
    <p:sldId id="539" r:id="rId16"/>
    <p:sldId id="554" r:id="rId17"/>
    <p:sldId id="555" r:id="rId18"/>
    <p:sldId id="537" r:id="rId19"/>
    <p:sldId id="508" r:id="rId20"/>
    <p:sldId id="367" r:id="rId21"/>
    <p:sldId id="300" r:id="rId22"/>
    <p:sldId id="301" r:id="rId23"/>
    <p:sldId id="544" r:id="rId24"/>
    <p:sldId id="543" r:id="rId25"/>
    <p:sldId id="545" r:id="rId26"/>
    <p:sldId id="546" r:id="rId27"/>
    <p:sldId id="547" r:id="rId28"/>
    <p:sldId id="548" r:id="rId29"/>
    <p:sldId id="550" r:id="rId30"/>
    <p:sldId id="549" r:id="rId31"/>
    <p:sldId id="551" r:id="rId32"/>
    <p:sldId id="533"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Josefin Sans" pitchFamily="2" charset="0"/>
      <p:regular r:id="rId39"/>
      <p:bold r:id="rId40"/>
      <p:italic r:id="rId41"/>
      <p:boldItalic r:id="rId42"/>
    </p:embeddedFont>
    <p:embeddedFont>
      <p:font typeface="Kanit" panose="020B0604020202020204" charset="-34"/>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1A1"/>
    <a:srgbClr val="586E75"/>
    <a:srgbClr val="FFFFFF"/>
    <a:srgbClr val="FDC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central to the ethos of the company since it’s beginning. </a:t>
            </a:r>
          </a:p>
          <a:p>
            <a:endParaRPr lang="en-US" dirty="0"/>
          </a:p>
          <a:p>
            <a:r>
              <a:rPr lang="en-US" dirty="0"/>
              <a:t>We’ve been in business for 13 years. We may still be small compared to others in the market, but we believe we truly punch above our weight.</a:t>
            </a:r>
          </a:p>
          <a:p>
            <a:endParaRPr lang="en-US" dirty="0"/>
          </a:p>
          <a:p>
            <a:r>
              <a:rPr lang="en-US" dirty="0"/>
              <a:t>A large part of that is because we focus on developing features for us and our users, not to please short term investors. This may impact our company growth – but it also makes us a sustainable grounded business.</a:t>
            </a:r>
          </a:p>
          <a:p>
            <a:endParaRPr lang="en-US" dirty="0"/>
          </a:p>
          <a:p>
            <a:r>
              <a:rPr lang="en-US" dirty="0"/>
              <a:t>That’s why we are never in maintenance mode. We are always pushing ourselves to improve our products, help our customers wherever they are</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4</a:t>
            </a:fld>
            <a:endParaRPr lang="en-US"/>
          </a:p>
        </p:txBody>
      </p:sp>
    </p:spTree>
    <p:extLst>
      <p:ext uri="{BB962C8B-B14F-4D97-AF65-F5344CB8AC3E}">
        <p14:creationId xmlns:p14="http://schemas.microsoft.com/office/powerpoint/2010/main" val="330516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SpiraPlan</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8</a:t>
            </a:fld>
            <a:endParaRPr lang="en-US"/>
          </a:p>
        </p:txBody>
      </p:sp>
    </p:spTree>
    <p:extLst>
      <p:ext uri="{BB962C8B-B14F-4D97-AF65-F5344CB8AC3E}">
        <p14:creationId xmlns:p14="http://schemas.microsoft.com/office/powerpoint/2010/main" val="88211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our focus on these groups in our flagship application </a:t>
            </a:r>
            <a:r>
              <a:rPr lang="en-US" dirty="0" err="1"/>
              <a:t>SpiraPlan</a:t>
            </a:r>
            <a:r>
              <a:rPr lang="en-US" dirty="0"/>
              <a:t>. We make sure that each group is helped in a balanced way. And over the course of a few releases we aim to roll out features that each group can benefit from</a:t>
            </a:r>
          </a:p>
        </p:txBody>
      </p:sp>
      <p:sp>
        <p:nvSpPr>
          <p:cNvPr id="4" name="Slide Number Placeholder 3"/>
          <p:cNvSpPr>
            <a:spLocks noGrp="1"/>
          </p:cNvSpPr>
          <p:nvPr>
            <p:ph type="sldNum" sz="quarter" idx="5"/>
          </p:nvPr>
        </p:nvSpPr>
        <p:spPr/>
        <p:txBody>
          <a:bodyPr/>
          <a:lstStyle/>
          <a:p>
            <a:fld id="{4FB4103B-8296-4801-B849-D9F9F8D6883D}" type="slidenum">
              <a:rPr lang="en-US" smtClean="0"/>
              <a:t>20</a:t>
            </a:fld>
            <a:endParaRPr lang="en-US"/>
          </a:p>
        </p:txBody>
      </p:sp>
    </p:spTree>
    <p:extLst>
      <p:ext uri="{BB962C8B-B14F-4D97-AF65-F5344CB8AC3E}">
        <p14:creationId xmlns:p14="http://schemas.microsoft.com/office/powerpoint/2010/main" val="62542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adopt the same pattern across all the wider </a:t>
            </a:r>
            <a:r>
              <a:rPr lang="en-US" dirty="0" err="1"/>
              <a:t>Spira</a:t>
            </a:r>
            <a:r>
              <a:rPr lang="en-US" dirty="0"/>
              <a:t> ecosystem of products and services</a:t>
            </a:r>
          </a:p>
          <a:p>
            <a:endParaRPr lang="en-US" dirty="0"/>
          </a:p>
          <a:p>
            <a:r>
              <a:rPr lang="en-US" dirty="0"/>
              <a:t>We have integrations, dedicated applications, and addons that meet the needs of each core group</a:t>
            </a:r>
          </a:p>
        </p:txBody>
      </p:sp>
      <p:sp>
        <p:nvSpPr>
          <p:cNvPr id="4" name="Slide Number Placeholder 3"/>
          <p:cNvSpPr>
            <a:spLocks noGrp="1"/>
          </p:cNvSpPr>
          <p:nvPr>
            <p:ph type="sldNum" sz="quarter" idx="5"/>
          </p:nvPr>
        </p:nvSpPr>
        <p:spPr/>
        <p:txBody>
          <a:bodyPr/>
          <a:lstStyle/>
          <a:p>
            <a:fld id="{4FB4103B-8296-4801-B849-D9F9F8D6883D}" type="slidenum">
              <a:rPr lang="en-US" smtClean="0"/>
              <a:t>21</a:t>
            </a:fld>
            <a:endParaRPr lang="en-US"/>
          </a:p>
        </p:txBody>
      </p:sp>
    </p:spTree>
    <p:extLst>
      <p:ext uri="{BB962C8B-B14F-4D97-AF65-F5344CB8AC3E}">
        <p14:creationId xmlns:p14="http://schemas.microsoft.com/office/powerpoint/2010/main" val="41927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273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5/6/2021</a:t>
            </a:fld>
            <a:r>
              <a:rPr lang="en-US" sz="1000" dirty="0"/>
              <a:t>  </a:t>
            </a:r>
            <a:r>
              <a:rPr lang="en-US" sz="1000" dirty="0">
                <a:solidFill>
                  <a:srgbClr val="93A1A1"/>
                </a:solidFill>
              </a:rPr>
              <a:t>  © Copyright 2006-2019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8" r:id="rId14"/>
    <p:sldLayoutId id="2147483719" r:id="rId15"/>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7.xml"/><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svg"/><Relationship Id="rId3" Type="http://schemas.openxmlformats.org/officeDocument/2006/relationships/image" Target="../media/image74.svg"/><Relationship Id="rId7" Type="http://schemas.openxmlformats.org/officeDocument/2006/relationships/image" Target="../media/image78.svg"/><Relationship Id="rId12" Type="http://schemas.openxmlformats.org/officeDocument/2006/relationships/image" Target="../media/image83.png"/><Relationship Id="rId2" Type="http://schemas.openxmlformats.org/officeDocument/2006/relationships/image" Target="../media/image73.png"/><Relationship Id="rId1" Type="http://schemas.openxmlformats.org/officeDocument/2006/relationships/slideLayout" Target="../slideLayouts/slideLayout37.xml"/><Relationship Id="rId6" Type="http://schemas.openxmlformats.org/officeDocument/2006/relationships/image" Target="../media/image77.png"/><Relationship Id="rId11" Type="http://schemas.openxmlformats.org/officeDocument/2006/relationships/image" Target="../media/image82.svg"/><Relationship Id="rId5" Type="http://schemas.openxmlformats.org/officeDocument/2006/relationships/image" Target="../media/image76.svg"/><Relationship Id="rId15" Type="http://schemas.openxmlformats.org/officeDocument/2006/relationships/image" Target="../media/image86.sv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svg"/><Relationship Id="rId14" Type="http://schemas.openxmlformats.org/officeDocument/2006/relationships/image" Target="../media/image8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66.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image" Target="../media/image66.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37.xml"/><Relationship Id="rId5" Type="http://schemas.openxmlformats.org/officeDocument/2006/relationships/image" Target="../media/image90.png"/><Relationship Id="rId4" Type="http://schemas.openxmlformats.org/officeDocument/2006/relationships/image" Target="../media/image89.png"/></Relationships>
</file>

<file path=ppt/slides/_rels/slide24.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37.xml"/><Relationship Id="rId5" Type="http://schemas.openxmlformats.org/officeDocument/2006/relationships/image" Target="../media/image92.png"/><Relationship Id="rId4" Type="http://schemas.openxmlformats.org/officeDocument/2006/relationships/image" Target="../media/image91.png"/></Relationships>
</file>

<file path=ppt/slides/_rels/slide25.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37.xml"/><Relationship Id="rId5" Type="http://schemas.openxmlformats.org/officeDocument/2006/relationships/image" Target="../media/image94.png"/><Relationship Id="rId4" Type="http://schemas.openxmlformats.org/officeDocument/2006/relationships/image" Target="../media/image93.png"/></Relationships>
</file>

<file path=ppt/slides/_rels/slide26.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37.xml"/><Relationship Id="rId5" Type="http://schemas.openxmlformats.org/officeDocument/2006/relationships/image" Target="../media/image96.png"/><Relationship Id="rId4" Type="http://schemas.openxmlformats.org/officeDocument/2006/relationships/image" Target="../media/image95.png"/></Relationships>
</file>

<file path=ppt/slides/_rels/slide27.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Layout" Target="../slideLayouts/slideLayout37.xml"/><Relationship Id="rId5" Type="http://schemas.openxmlformats.org/officeDocument/2006/relationships/image" Target="../media/image84.svg"/><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37.xml"/><Relationship Id="rId5" Type="http://schemas.openxmlformats.org/officeDocument/2006/relationships/image" Target="../media/image100.png"/><Relationship Id="rId4" Type="http://schemas.openxmlformats.org/officeDocument/2006/relationships/image" Target="../media/image99.png"/></Relationships>
</file>

<file path=ppt/slides/_rels/slide29.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37.xml"/><Relationship Id="rId4" Type="http://schemas.openxmlformats.org/officeDocument/2006/relationships/image" Target="../media/image1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3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8" Type="http://schemas.openxmlformats.org/officeDocument/2006/relationships/hyperlink" Target="http://www.swisslife.com/" TargetMode="External"/><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7.png"/><Relationship Id="rId3" Type="http://schemas.openxmlformats.org/officeDocument/2006/relationships/image" Target="../media/image5.jpeg"/><Relationship Id="rId21" Type="http://schemas.openxmlformats.org/officeDocument/2006/relationships/image" Target="../media/image20.png"/><Relationship Id="rId34" Type="http://schemas.openxmlformats.org/officeDocument/2006/relationships/image" Target="../media/image32.gif"/><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1.png"/><Relationship Id="rId38" Type="http://schemas.openxmlformats.org/officeDocument/2006/relationships/image" Target="../media/image36.png"/><Relationship Id="rId2" Type="http://schemas.openxmlformats.org/officeDocument/2006/relationships/hyperlink" Target="http://www.alcatel-lucent.com/" TargetMode="Externa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gif"/><Relationship Id="rId1" Type="http://schemas.openxmlformats.org/officeDocument/2006/relationships/slideLayout" Target="../slideLayouts/slideLayout37.xml"/><Relationship Id="rId6" Type="http://schemas.openxmlformats.org/officeDocument/2006/relationships/hyperlink" Target="http://www.db.com/" TargetMode="External"/><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hyperlink" Target="http://www.ermscorp.com/" TargetMode="External"/><Relationship Id="rId37" Type="http://schemas.openxmlformats.org/officeDocument/2006/relationships/image" Target="../media/image35.jpeg"/><Relationship Id="rId5" Type="http://schemas.openxmlformats.org/officeDocument/2006/relationships/image" Target="../media/image6.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4.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hyperlink" Target="http://www.rockybrands.com/" TargetMode="External"/><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3.jp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1.jpeg"/><Relationship Id="rId3" Type="http://schemas.openxmlformats.org/officeDocument/2006/relationships/image" Target="../media/image39.png"/><Relationship Id="rId21" Type="http://schemas.openxmlformats.org/officeDocument/2006/relationships/image" Target="../media/image56.wmf"/><Relationship Id="rId7" Type="http://schemas.openxmlformats.org/officeDocument/2006/relationships/image" Target="../media/image43.jp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0.png"/><Relationship Id="rId2" Type="http://schemas.openxmlformats.org/officeDocument/2006/relationships/image" Target="../media/image38.png"/><Relationship Id="rId16" Type="http://schemas.openxmlformats.org/officeDocument/2006/relationships/image" Target="../media/image52.png"/><Relationship Id="rId20" Type="http://schemas.openxmlformats.org/officeDocument/2006/relationships/oleObject" Target="../embeddings/oleObject1.bin"/><Relationship Id="rId29" Type="http://schemas.openxmlformats.org/officeDocument/2006/relationships/image" Target="../media/image64.png"/><Relationship Id="rId1" Type="http://schemas.openxmlformats.org/officeDocument/2006/relationships/slideLayout" Target="../slideLayouts/slideLayout37.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59.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8.png"/><Relationship Id="rId28" Type="http://schemas.openxmlformats.org/officeDocument/2006/relationships/image" Target="../media/image63.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jpeg"/><Relationship Id="rId9" Type="http://schemas.openxmlformats.org/officeDocument/2006/relationships/image" Target="../media/image45.jpg"/><Relationship Id="rId14" Type="http://schemas.openxmlformats.org/officeDocument/2006/relationships/image" Target="../media/image50.png"/><Relationship Id="rId22" Type="http://schemas.openxmlformats.org/officeDocument/2006/relationships/image" Target="../media/image57.jpeg"/><Relationship Id="rId27" Type="http://schemas.openxmlformats.org/officeDocument/2006/relationships/image" Target="../media/image6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4637841" y="4321162"/>
            <a:ext cx="4861264" cy="1325563"/>
          </a:xfrm>
        </p:spPr>
        <p:txBody>
          <a:bodyPr/>
          <a:lstStyle/>
          <a:p>
            <a:pPr algn="l"/>
            <a:r>
              <a:rPr lang="en-US" dirty="0">
                <a:solidFill>
                  <a:schemeClr val="tx2"/>
                </a:solidFill>
              </a:rPr>
              <a:t>Company Overview</a:t>
            </a:r>
          </a:p>
        </p:txBody>
      </p:sp>
      <p:grpSp>
        <p:nvGrpSpPr>
          <p:cNvPr id="4" name="Group 3">
            <a:extLst>
              <a:ext uri="{FF2B5EF4-FFF2-40B4-BE49-F238E27FC236}">
                <a16:creationId xmlns:a16="http://schemas.microsoft.com/office/drawing/2014/main" id="{F1C2E9BA-727C-48FF-9493-AF3465E598D1}"/>
              </a:ext>
            </a:extLst>
          </p:cNvPr>
          <p:cNvGrpSpPr/>
          <p:nvPr/>
        </p:nvGrpSpPr>
        <p:grpSpPr>
          <a:xfrm>
            <a:off x="2173809" y="1637682"/>
            <a:ext cx="8678881" cy="2946480"/>
            <a:chOff x="2173809" y="1637682"/>
            <a:chExt cx="8678881" cy="2946480"/>
          </a:xfrm>
        </p:grpSpPr>
        <p:pic>
          <p:nvPicPr>
            <p:cNvPr id="5" name="Picture 4">
              <a:extLst>
                <a:ext uri="{FF2B5EF4-FFF2-40B4-BE49-F238E27FC236}">
                  <a16:creationId xmlns:a16="http://schemas.microsoft.com/office/drawing/2014/main" id="{490A8F18-D2A8-42ED-A18E-18BA7330C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809" y="1637682"/>
              <a:ext cx="8678881" cy="2946480"/>
            </a:xfrm>
            <a:prstGeom prst="rect">
              <a:avLst/>
            </a:prstGeom>
          </p:spPr>
        </p:pic>
        <p:sp>
          <p:nvSpPr>
            <p:cNvPr id="3" name="TextBox 2">
              <a:extLst>
                <a:ext uri="{FF2B5EF4-FFF2-40B4-BE49-F238E27FC236}">
                  <a16:creationId xmlns:a16="http://schemas.microsoft.com/office/drawing/2014/main" id="{BBE4C9EA-717E-4C1B-8DDE-53140D95644B}"/>
                </a:ext>
              </a:extLst>
            </p:cNvPr>
            <p:cNvSpPr txBox="1"/>
            <p:nvPr/>
          </p:nvSpPr>
          <p:spPr>
            <a:xfrm>
              <a:off x="9760399" y="4001566"/>
              <a:ext cx="415498" cy="461665"/>
            </a:xfrm>
            <a:prstGeom prst="rect">
              <a:avLst/>
            </a:prstGeom>
            <a:noFill/>
          </p:spPr>
          <p:txBody>
            <a:bodyPr wrap="none" rtlCol="0">
              <a:spAutoFit/>
            </a:bodyPr>
            <a:lstStyle/>
            <a:p>
              <a:r>
                <a:rPr lang="en-US" sz="2400" dirty="0">
                  <a:solidFill>
                    <a:schemeClr val="accent4">
                      <a:lumMod val="20000"/>
                      <a:lumOff val="80000"/>
                    </a:schemeClr>
                  </a:solidFill>
                </a:rPr>
                <a:t>®</a:t>
              </a:r>
            </a:p>
          </p:txBody>
        </p:sp>
      </p:gr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stakeholders groups when designing our products, so that everyone in teams can get the most out of our products.</a:t>
            </a:r>
          </a:p>
        </p:txBody>
      </p:sp>
    </p:spTree>
    <p:extLst>
      <p:ext uri="{BB962C8B-B14F-4D97-AF65-F5344CB8AC3E}">
        <p14:creationId xmlns:p14="http://schemas.microsoft.com/office/powerpoint/2010/main" val="189108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45764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our solutions with other tools and systems</a:t>
            </a:r>
          </a:p>
          <a:p>
            <a:pPr marL="0" indent="0">
              <a:spcAft>
                <a:spcPts val="1200"/>
              </a:spcAft>
              <a:buNone/>
            </a:pPr>
            <a:r>
              <a:rPr lang="en-US" sz="3600" dirty="0">
                <a:latin typeface="+mj-lt"/>
              </a:rPr>
              <a:t>We make this easy and straightforward so you can get working faster &amp; easier</a:t>
            </a:r>
          </a:p>
        </p:txBody>
      </p:sp>
      <p:pic>
        <p:nvPicPr>
          <p:cNvPr id="6" name="Picture 5">
            <a:extLst>
              <a:ext uri="{FF2B5EF4-FFF2-40B4-BE49-F238E27FC236}">
                <a16:creationId xmlns:a16="http://schemas.microsoft.com/office/drawing/2014/main" id="{109261A7-7638-476A-AB58-0C9FE8B08D35}"/>
              </a:ext>
            </a:extLst>
          </p:cNvPr>
          <p:cNvPicPr>
            <a:picLocks noChangeAspect="1"/>
          </p:cNvPicPr>
          <p:nvPr/>
        </p:nvPicPr>
        <p:blipFill>
          <a:blip r:embed="rId2"/>
          <a:stretch>
            <a:fillRect/>
          </a:stretch>
        </p:blipFill>
        <p:spPr>
          <a:xfrm>
            <a:off x="1415249" y="1606858"/>
            <a:ext cx="4953740" cy="4953740"/>
          </a:xfrm>
          <a:prstGeom prst="rect">
            <a:avLst/>
          </a:prstGeom>
        </p:spPr>
      </p:pic>
    </p:spTree>
    <p:extLst>
      <p:ext uri="{BB962C8B-B14F-4D97-AF65-F5344CB8AC3E}">
        <p14:creationId xmlns:p14="http://schemas.microsoft.com/office/powerpoint/2010/main" val="146460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CC20F-D93A-4B9E-9423-1933540D56E3}"/>
              </a:ext>
            </a:extLst>
          </p:cNvPr>
          <p:cNvSpPr>
            <a:spLocks noGrp="1"/>
          </p:cNvSpPr>
          <p:nvPr>
            <p:ph type="ctrTitle"/>
          </p:nvPr>
        </p:nvSpPr>
        <p:spPr/>
        <p:txBody>
          <a:bodyPr/>
          <a:lstStyle/>
          <a:p>
            <a:r>
              <a:rPr lang="en-US" dirty="0">
                <a:solidFill>
                  <a:srgbClr val="FFFFFF"/>
                </a:solidFill>
              </a:rPr>
              <a:t>We offer unique features for different industries</a:t>
            </a:r>
          </a:p>
        </p:txBody>
      </p:sp>
      <p:sp>
        <p:nvSpPr>
          <p:cNvPr id="5" name="Subtitle 4">
            <a:extLst>
              <a:ext uri="{FF2B5EF4-FFF2-40B4-BE49-F238E27FC236}">
                <a16:creationId xmlns:a16="http://schemas.microsoft.com/office/drawing/2014/main" id="{99BB2F6A-09F3-465B-987E-D1A7F9A299AE}"/>
              </a:ext>
            </a:extLst>
          </p:cNvPr>
          <p:cNvSpPr>
            <a:spLocks noGrp="1"/>
          </p:cNvSpPr>
          <p:nvPr>
            <p:ph type="subTitle" idx="1"/>
          </p:nvPr>
        </p:nvSpPr>
        <p:spPr/>
        <p:txBody>
          <a:bodyPr/>
          <a:lstStyle/>
          <a:p>
            <a:r>
              <a:rPr lang="en-US" dirty="0"/>
              <a:t>While offering simplicity and usability for everyone</a:t>
            </a:r>
          </a:p>
        </p:txBody>
      </p:sp>
    </p:spTree>
    <p:extLst>
      <p:ext uri="{BB962C8B-B14F-4D97-AF65-F5344CB8AC3E}">
        <p14:creationId xmlns:p14="http://schemas.microsoft.com/office/powerpoint/2010/main" val="1717270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863B-B928-4759-82D3-B70459BAD35D}"/>
              </a:ext>
            </a:extLst>
          </p:cNvPr>
          <p:cNvSpPr>
            <a:spLocks noGrp="1"/>
          </p:cNvSpPr>
          <p:nvPr>
            <p:ph type="title"/>
          </p:nvPr>
        </p:nvSpPr>
        <p:spPr/>
        <p:txBody>
          <a:bodyPr/>
          <a:lstStyle/>
          <a:p>
            <a:r>
              <a:rPr lang="en-US" dirty="0"/>
              <a:t>Specific Features for Regulated Industries</a:t>
            </a:r>
          </a:p>
        </p:txBody>
      </p:sp>
      <p:grpSp>
        <p:nvGrpSpPr>
          <p:cNvPr id="4" name="Group 3">
            <a:extLst>
              <a:ext uri="{FF2B5EF4-FFF2-40B4-BE49-F238E27FC236}">
                <a16:creationId xmlns:a16="http://schemas.microsoft.com/office/drawing/2014/main" id="{99993858-C648-4563-966B-C6367997A1F3}"/>
              </a:ext>
            </a:extLst>
          </p:cNvPr>
          <p:cNvGrpSpPr/>
          <p:nvPr/>
        </p:nvGrpSpPr>
        <p:grpSpPr>
          <a:xfrm>
            <a:off x="838200" y="1967721"/>
            <a:ext cx="3286125" cy="1971675"/>
            <a:chOff x="0" y="39687"/>
            <a:chExt cx="3286125" cy="1971675"/>
          </a:xfrm>
          <a:scene3d>
            <a:camera prst="orthographicFront"/>
            <a:lightRig rig="flat" dir="t"/>
          </a:scene3d>
        </p:grpSpPr>
        <p:sp>
          <p:nvSpPr>
            <p:cNvPr id="17" name="Rectangle 16">
              <a:extLst>
                <a:ext uri="{FF2B5EF4-FFF2-40B4-BE49-F238E27FC236}">
                  <a16:creationId xmlns:a16="http://schemas.microsoft.com/office/drawing/2014/main" id="{71F80664-8037-4BC8-B913-9BC2253AA429}"/>
                </a:ext>
              </a:extLst>
            </p:cNvPr>
            <p:cNvSpPr/>
            <p:nvPr/>
          </p:nvSpPr>
          <p:spPr>
            <a:xfrm>
              <a:off x="0" y="39687"/>
              <a:ext cx="3286125" cy="19716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TextBox 17">
              <a:extLst>
                <a:ext uri="{FF2B5EF4-FFF2-40B4-BE49-F238E27FC236}">
                  <a16:creationId xmlns:a16="http://schemas.microsoft.com/office/drawing/2014/main" id="{199705FB-9773-461E-94F0-CB72D4E83F6C}"/>
                </a:ext>
              </a:extLst>
            </p:cNvPr>
            <p:cNvSpPr txBox="1"/>
            <p:nvPr/>
          </p:nvSpPr>
          <p:spPr>
            <a:xfrm>
              <a:off x="0"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Auditability and end-to-end traceability</a:t>
              </a:r>
            </a:p>
          </p:txBody>
        </p:sp>
      </p:grpSp>
      <p:grpSp>
        <p:nvGrpSpPr>
          <p:cNvPr id="5" name="Group 4">
            <a:extLst>
              <a:ext uri="{FF2B5EF4-FFF2-40B4-BE49-F238E27FC236}">
                <a16:creationId xmlns:a16="http://schemas.microsoft.com/office/drawing/2014/main" id="{AA9C5EDC-E8D3-4AC9-BB56-375DA4877C06}"/>
              </a:ext>
            </a:extLst>
          </p:cNvPr>
          <p:cNvGrpSpPr/>
          <p:nvPr/>
        </p:nvGrpSpPr>
        <p:grpSpPr>
          <a:xfrm>
            <a:off x="4452937" y="1967721"/>
            <a:ext cx="3286125" cy="1971675"/>
            <a:chOff x="3614737" y="39687"/>
            <a:chExt cx="3286125" cy="1971675"/>
          </a:xfrm>
          <a:scene3d>
            <a:camera prst="orthographicFront"/>
            <a:lightRig rig="flat" dir="t"/>
          </a:scene3d>
        </p:grpSpPr>
        <p:sp>
          <p:nvSpPr>
            <p:cNvPr id="15" name="Rectangle 14">
              <a:extLst>
                <a:ext uri="{FF2B5EF4-FFF2-40B4-BE49-F238E27FC236}">
                  <a16:creationId xmlns:a16="http://schemas.microsoft.com/office/drawing/2014/main" id="{ED8A47E9-2B9A-4CD1-9569-E185CC1E3118}"/>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E4A94BDB-CAA1-4D7E-9EB5-4E162993F07C}"/>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Privacy, Security</a:t>
              </a:r>
              <a:br>
                <a:rPr lang="en-US" sz="2800" kern="1200" dirty="0"/>
              </a:br>
              <a:r>
                <a:rPr lang="en-US" sz="2800" kern="1200" dirty="0"/>
                <a:t>baked in</a:t>
              </a:r>
            </a:p>
          </p:txBody>
        </p:sp>
      </p:grpSp>
      <p:grpSp>
        <p:nvGrpSpPr>
          <p:cNvPr id="6" name="Group 5">
            <a:extLst>
              <a:ext uri="{FF2B5EF4-FFF2-40B4-BE49-F238E27FC236}">
                <a16:creationId xmlns:a16="http://schemas.microsoft.com/office/drawing/2014/main" id="{9B1ED431-F2F1-4E73-A7F6-93F072DA6092}"/>
              </a:ext>
            </a:extLst>
          </p:cNvPr>
          <p:cNvGrpSpPr/>
          <p:nvPr/>
        </p:nvGrpSpPr>
        <p:grpSpPr>
          <a:xfrm>
            <a:off x="8067675" y="1967721"/>
            <a:ext cx="3286125" cy="1971675"/>
            <a:chOff x="7229475" y="39687"/>
            <a:chExt cx="3286125" cy="1971675"/>
          </a:xfrm>
          <a:scene3d>
            <a:camera prst="orthographicFront"/>
            <a:lightRig rig="flat" dir="t"/>
          </a:scene3d>
        </p:grpSpPr>
        <p:sp>
          <p:nvSpPr>
            <p:cNvPr id="13" name="Rectangle 12">
              <a:extLst>
                <a:ext uri="{FF2B5EF4-FFF2-40B4-BE49-F238E27FC236}">
                  <a16:creationId xmlns:a16="http://schemas.microsoft.com/office/drawing/2014/main" id="{C4870A2A-10AA-4283-9C77-2A78568BD79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TextBox 13">
              <a:extLst>
                <a:ext uri="{FF2B5EF4-FFF2-40B4-BE49-F238E27FC236}">
                  <a16:creationId xmlns:a16="http://schemas.microsoft.com/office/drawing/2014/main" id="{AF7D0008-B2F1-4BCC-90A8-9341192F01E4}"/>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Generation of Compliance Documentation</a:t>
              </a:r>
            </a:p>
          </p:txBody>
        </p:sp>
      </p:grpSp>
      <p:grpSp>
        <p:nvGrpSpPr>
          <p:cNvPr id="7" name="Group 6">
            <a:extLst>
              <a:ext uri="{FF2B5EF4-FFF2-40B4-BE49-F238E27FC236}">
                <a16:creationId xmlns:a16="http://schemas.microsoft.com/office/drawing/2014/main" id="{1ADF958D-674E-4255-B67C-92B58AAAC48A}"/>
              </a:ext>
            </a:extLst>
          </p:cNvPr>
          <p:cNvGrpSpPr/>
          <p:nvPr/>
        </p:nvGrpSpPr>
        <p:grpSpPr>
          <a:xfrm>
            <a:off x="2645568" y="4268009"/>
            <a:ext cx="3286125" cy="1971675"/>
            <a:chOff x="1807368" y="2339975"/>
            <a:chExt cx="3286125" cy="1971675"/>
          </a:xfrm>
          <a:scene3d>
            <a:camera prst="orthographicFront"/>
            <a:lightRig rig="flat" dir="t"/>
          </a:scene3d>
        </p:grpSpPr>
        <p:sp>
          <p:nvSpPr>
            <p:cNvPr id="11" name="Rectangle 10">
              <a:extLst>
                <a:ext uri="{FF2B5EF4-FFF2-40B4-BE49-F238E27FC236}">
                  <a16:creationId xmlns:a16="http://schemas.microsoft.com/office/drawing/2014/main" id="{BF335972-C0E5-48AD-BE53-D57776F61E70}"/>
                </a:ext>
              </a:extLst>
            </p:cNvPr>
            <p:cNvSpPr/>
            <p:nvPr/>
          </p:nvSpPr>
          <p:spPr>
            <a:xfrm>
              <a:off x="1807368" y="2339975"/>
              <a:ext cx="3286125" cy="197167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39CCF1D-14B9-479B-8A38-BBBB5CB0B5CA}"/>
                </a:ext>
              </a:extLst>
            </p:cNvPr>
            <p:cNvSpPr txBox="1"/>
            <p:nvPr/>
          </p:nvSpPr>
          <p:spPr>
            <a:xfrm>
              <a:off x="1807368"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Workflows &amp; Electronic Signatures</a:t>
              </a:r>
            </a:p>
          </p:txBody>
        </p:sp>
      </p:grpSp>
      <p:grpSp>
        <p:nvGrpSpPr>
          <p:cNvPr id="8" name="Group 7">
            <a:extLst>
              <a:ext uri="{FF2B5EF4-FFF2-40B4-BE49-F238E27FC236}">
                <a16:creationId xmlns:a16="http://schemas.microsoft.com/office/drawing/2014/main" id="{C35E382E-BECD-46CA-A616-D6AE0D7FFA40}"/>
              </a:ext>
            </a:extLst>
          </p:cNvPr>
          <p:cNvGrpSpPr/>
          <p:nvPr/>
        </p:nvGrpSpPr>
        <p:grpSpPr>
          <a:xfrm>
            <a:off x="6260306" y="4268009"/>
            <a:ext cx="3286125" cy="1971675"/>
            <a:chOff x="5422106" y="2339975"/>
            <a:chExt cx="3286125" cy="1971675"/>
          </a:xfrm>
          <a:scene3d>
            <a:camera prst="orthographicFront"/>
            <a:lightRig rig="flat" dir="t"/>
          </a:scene3d>
        </p:grpSpPr>
        <p:sp>
          <p:nvSpPr>
            <p:cNvPr id="9" name="Rectangle 8">
              <a:extLst>
                <a:ext uri="{FF2B5EF4-FFF2-40B4-BE49-F238E27FC236}">
                  <a16:creationId xmlns:a16="http://schemas.microsoft.com/office/drawing/2014/main" id="{F6749A23-3167-48F0-9DBA-234BFADD90B8}"/>
                </a:ext>
              </a:extLst>
            </p:cNvPr>
            <p:cNvSpPr/>
            <p:nvPr/>
          </p:nvSpPr>
          <p:spPr>
            <a:xfrm>
              <a:off x="5422106" y="2339975"/>
              <a:ext cx="3286125" cy="1971675"/>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BAB1BB1C-3276-435C-BBA2-16D26E691F8C}"/>
                </a:ext>
              </a:extLst>
            </p:cNvPr>
            <p:cNvSpPr txBox="1"/>
            <p:nvPr/>
          </p:nvSpPr>
          <p:spPr>
            <a:xfrm>
              <a:off x="5422106"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Risk </a:t>
              </a:r>
              <a:r>
                <a:rPr lang="en-US" sz="2800" kern="1200"/>
                <a:t>Analysis and Management</a:t>
              </a:r>
              <a:endParaRPr lang="en-US" sz="2800" kern="1200" dirty="0"/>
            </a:p>
          </p:txBody>
        </p:sp>
      </p:grpSp>
    </p:spTree>
    <p:extLst>
      <p:ext uri="{BB962C8B-B14F-4D97-AF65-F5344CB8AC3E}">
        <p14:creationId xmlns:p14="http://schemas.microsoft.com/office/powerpoint/2010/main" val="411335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What Do Our Customers Say?</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84185"/>
            <a:ext cx="9703294" cy="2031325"/>
          </a:xfrm>
          <a:prstGeom prst="rect">
            <a:avLst/>
          </a:prstGeom>
        </p:spPr>
        <p:txBody>
          <a:bodyPr wrap="square">
            <a:spAutoFit/>
          </a:bodyPr>
          <a:lstStyle/>
          <a:p>
            <a:pPr algn="ctr"/>
            <a:r>
              <a:rPr lang="en-US" dirty="0">
                <a:latin typeface="+mj-lt"/>
              </a:rPr>
              <a:t>Working with enterprise software in the Finance/Accounting area, I open many support tickets for issues. This time, it's different. I just had to let your team know what a great product </a:t>
            </a:r>
            <a:r>
              <a:rPr lang="en-US" dirty="0" err="1">
                <a:latin typeface="+mj-lt"/>
              </a:rPr>
              <a:t>Spira</a:t>
            </a:r>
            <a:r>
              <a:rPr lang="en-US" dirty="0">
                <a:latin typeface="+mj-lt"/>
              </a:rPr>
              <a:t> is. We mostly need to perform manual tests of key system controls during the SaaS provider's upgrades throughout the year. I'm still learning the product. But, *every single time* I've thought "gee, I bet it doesn't do [fill in blank]," I'm proven wrong. Not only have I not experienced any pain points, but it's almost fun to use such a well-designed product that lets me get to work and get my job done efficiently. So, thank you.</a:t>
            </a:r>
          </a:p>
          <a:p>
            <a:pPr algn="ctr"/>
            <a:r>
              <a:rPr lang="en-US" dirty="0">
                <a:latin typeface="+mj-lt"/>
              </a:rPr>
              <a:t> </a:t>
            </a:r>
            <a:r>
              <a:rPr lang="en-US" b="1" i="1" dirty="0">
                <a:latin typeface="+mj-lt"/>
              </a:rPr>
              <a:t>	- Michael Aust, </a:t>
            </a:r>
            <a:r>
              <a:rPr lang="en-US" i="1" dirty="0">
                <a:latin typeface="+mj-lt"/>
              </a:rPr>
              <a:t>Plenty Unlimited Inc.</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63914"/>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347319"/>
            <a:ext cx="9703294" cy="1754326"/>
          </a:xfrm>
          <a:prstGeom prst="rect">
            <a:avLst/>
          </a:prstGeom>
        </p:spPr>
        <p:txBody>
          <a:bodyPr wrap="square">
            <a:spAutoFit/>
          </a:bodyPr>
          <a:lstStyle/>
          <a:p>
            <a:pPr algn="ctr"/>
            <a:r>
              <a:rPr lang="en-US" dirty="0">
                <a:latin typeface="+mj-lt"/>
              </a:rPr>
              <a:t>The Customer Service is always quick and efficient to answers questions or issues, which have been few in the 4 years we have been on the product. They continue to develop new features and add to the base product, which is only helping it to grow and stay current with the latest development trends. I love that we have a turn-key solution hosted for us at an affordable price, something no other product we looked at could provide us for the money we had to spend. </a:t>
            </a:r>
          </a:p>
          <a:p>
            <a:pPr algn="ctr"/>
            <a:r>
              <a:rPr lang="en-US" b="1" i="1" dirty="0">
                <a:latin typeface="+mj-lt"/>
              </a:rPr>
              <a:t>	- Vanessa Smith, </a:t>
            </a:r>
            <a:r>
              <a:rPr lang="en-US" i="1" dirty="0">
                <a:latin typeface="+mj-lt"/>
              </a:rPr>
              <a:t>Advent Health</a:t>
            </a:r>
          </a:p>
        </p:txBody>
      </p:sp>
    </p:spTree>
    <p:extLst>
      <p:ext uri="{BB962C8B-B14F-4D97-AF65-F5344CB8AC3E}">
        <p14:creationId xmlns:p14="http://schemas.microsoft.com/office/powerpoint/2010/main" val="2729888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5A5A-178E-4FF6-AB8D-F905ADD389E2}"/>
              </a:ext>
            </a:extLst>
          </p:cNvPr>
          <p:cNvSpPr>
            <a:spLocks noGrp="1"/>
          </p:cNvSpPr>
          <p:nvPr>
            <p:ph type="title"/>
          </p:nvPr>
        </p:nvSpPr>
        <p:spPr/>
        <p:txBody>
          <a:bodyPr/>
          <a:lstStyle/>
          <a:p>
            <a:r>
              <a:rPr lang="en-US" dirty="0"/>
              <a:t>What People Say</a:t>
            </a:r>
          </a:p>
        </p:txBody>
      </p:sp>
      <p:pic>
        <p:nvPicPr>
          <p:cNvPr id="7" name="Picture 6">
            <a:extLst>
              <a:ext uri="{FF2B5EF4-FFF2-40B4-BE49-F238E27FC236}">
                <a16:creationId xmlns:a16="http://schemas.microsoft.com/office/drawing/2014/main" id="{D6841414-1D13-4CAE-BCE1-86B943AC8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954"/>
          </a:xfrm>
          <a:prstGeom prst="rect">
            <a:avLst/>
          </a:prstGeom>
          <a:ln>
            <a:solidFill>
              <a:srgbClr val="586E75"/>
            </a:solidFill>
          </a:ln>
        </p:spPr>
      </p:pic>
    </p:spTree>
    <p:extLst>
      <p:ext uri="{BB962C8B-B14F-4D97-AF65-F5344CB8AC3E}">
        <p14:creationId xmlns:p14="http://schemas.microsoft.com/office/powerpoint/2010/main" val="2829768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What do we do?</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3936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E8C301-0192-4924-AE51-CB781CBC8279}"/>
              </a:ext>
            </a:extLst>
          </p:cNvPr>
          <p:cNvSpPr>
            <a:spLocks noGrp="1"/>
          </p:cNvSpPr>
          <p:nvPr>
            <p:ph type="title"/>
          </p:nvPr>
        </p:nvSpPr>
        <p:spPr/>
        <p:txBody>
          <a:bodyPr/>
          <a:lstStyle/>
          <a:p>
            <a:r>
              <a:rPr lang="en-US" dirty="0"/>
              <a:t>Our Products</a:t>
            </a:r>
          </a:p>
        </p:txBody>
      </p:sp>
      <p:pic>
        <p:nvPicPr>
          <p:cNvPr id="2" name="Picture 1">
            <a:extLst>
              <a:ext uri="{FF2B5EF4-FFF2-40B4-BE49-F238E27FC236}">
                <a16:creationId xmlns:a16="http://schemas.microsoft.com/office/drawing/2014/main" id="{63198209-28D5-406C-949C-30CD5DBD4808}"/>
              </a:ext>
            </a:extLst>
          </p:cNvPr>
          <p:cNvPicPr>
            <a:picLocks noChangeAspect="1"/>
          </p:cNvPicPr>
          <p:nvPr/>
        </p:nvPicPr>
        <p:blipFill>
          <a:blip r:embed="rId2"/>
          <a:stretch>
            <a:fillRect/>
          </a:stretch>
        </p:blipFill>
        <p:spPr>
          <a:xfrm>
            <a:off x="1003177" y="1384875"/>
            <a:ext cx="10350623" cy="4827428"/>
          </a:xfrm>
          <a:prstGeom prst="rect">
            <a:avLst/>
          </a:prstGeom>
        </p:spPr>
      </p:pic>
    </p:spTree>
    <p:extLst>
      <p:ext uri="{BB962C8B-B14F-4D97-AF65-F5344CB8AC3E}">
        <p14:creationId xmlns:p14="http://schemas.microsoft.com/office/powerpoint/2010/main" val="27511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How the Inflectra</a:t>
            </a:r>
            <a:r>
              <a:rPr lang="en-US" altLang="en-US" baseline="30000" dirty="0"/>
              <a:t>®</a:t>
            </a:r>
            <a:r>
              <a:rPr lang="en-US" altLang="en-US" dirty="0"/>
              <a:t> Suite Fits Together</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Who Are We?</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788E-2A28-4AA6-8660-A107A3C60D9B}"/>
              </a:ext>
            </a:extLst>
          </p:cNvPr>
          <p:cNvSpPr>
            <a:spLocks noGrp="1"/>
          </p:cNvSpPr>
          <p:nvPr>
            <p:ph type="title"/>
          </p:nvPr>
        </p:nvSpPr>
        <p:spPr/>
        <p:txBody>
          <a:bodyPr/>
          <a:lstStyle/>
          <a:p>
            <a:r>
              <a:rPr lang="en-US" dirty="0"/>
              <a:t>Core </a:t>
            </a:r>
            <a:r>
              <a:rPr lang="en-US" dirty="0" err="1"/>
              <a:t>Spira</a:t>
            </a:r>
            <a:r>
              <a:rPr lang="en-US" dirty="0"/>
              <a:t>™ Platform</a:t>
            </a:r>
          </a:p>
        </p:txBody>
      </p:sp>
      <p:grpSp>
        <p:nvGrpSpPr>
          <p:cNvPr id="4" name="Group 3">
            <a:extLst>
              <a:ext uri="{FF2B5EF4-FFF2-40B4-BE49-F238E27FC236}">
                <a16:creationId xmlns:a16="http://schemas.microsoft.com/office/drawing/2014/main" id="{F1431D37-C865-457E-88CD-3D30F6952AD6}"/>
              </a:ext>
            </a:extLst>
          </p:cNvPr>
          <p:cNvGrpSpPr/>
          <p:nvPr/>
        </p:nvGrpSpPr>
        <p:grpSpPr>
          <a:xfrm>
            <a:off x="2566554" y="1690688"/>
            <a:ext cx="7585682" cy="1738312"/>
            <a:chOff x="2299875" y="722853"/>
            <a:chExt cx="8628250" cy="1977224"/>
          </a:xfrm>
        </p:grpSpPr>
        <p:pic>
          <p:nvPicPr>
            <p:cNvPr id="5" name="Picture 4">
              <a:extLst>
                <a:ext uri="{FF2B5EF4-FFF2-40B4-BE49-F238E27FC236}">
                  <a16:creationId xmlns:a16="http://schemas.microsoft.com/office/drawing/2014/main" id="{3AE74BD1-F4DC-4EC7-B7AF-50A14B4BD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875" y="795077"/>
              <a:ext cx="2552700" cy="1905000"/>
            </a:xfrm>
            <a:prstGeom prst="rect">
              <a:avLst/>
            </a:prstGeom>
          </p:spPr>
        </p:pic>
        <p:sp>
          <p:nvSpPr>
            <p:cNvPr id="6" name="Subtitle 2">
              <a:extLst>
                <a:ext uri="{FF2B5EF4-FFF2-40B4-BE49-F238E27FC236}">
                  <a16:creationId xmlns:a16="http://schemas.microsoft.com/office/drawing/2014/main" id="{D49891CC-5790-4DCA-AA60-1A61AFF7E092}"/>
                </a:ext>
              </a:extLst>
            </p:cNvPr>
            <p:cNvSpPr txBox="1">
              <a:spLocks/>
            </p:cNvSpPr>
            <p:nvPr/>
          </p:nvSpPr>
          <p:spPr>
            <a:xfrm>
              <a:off x="4385282" y="722853"/>
              <a:ext cx="6542843" cy="177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mj-lt"/>
                </a:rPr>
                <a:t>QA tools</a:t>
              </a:r>
            </a:p>
            <a:p>
              <a:pPr marL="0" indent="0">
                <a:buNone/>
              </a:pPr>
              <a:r>
                <a:rPr lang="en-US" sz="3600" dirty="0">
                  <a:latin typeface="+mj-lt"/>
                </a:rPr>
                <a:t>Product management</a:t>
              </a:r>
            </a:p>
          </p:txBody>
        </p:sp>
      </p:grpSp>
      <p:grpSp>
        <p:nvGrpSpPr>
          <p:cNvPr id="7" name="Group 6">
            <a:extLst>
              <a:ext uri="{FF2B5EF4-FFF2-40B4-BE49-F238E27FC236}">
                <a16:creationId xmlns:a16="http://schemas.microsoft.com/office/drawing/2014/main" id="{8BE96065-CACF-4774-9C41-571FD4059FFF}"/>
              </a:ext>
            </a:extLst>
          </p:cNvPr>
          <p:cNvGrpSpPr/>
          <p:nvPr/>
        </p:nvGrpSpPr>
        <p:grpSpPr>
          <a:xfrm>
            <a:off x="2563902" y="5181817"/>
            <a:ext cx="7588333" cy="1752820"/>
            <a:chOff x="2321820" y="3587467"/>
            <a:chExt cx="8631265" cy="1993726"/>
          </a:xfrm>
        </p:grpSpPr>
        <p:pic>
          <p:nvPicPr>
            <p:cNvPr id="8" name="Picture 7">
              <a:extLst>
                <a:ext uri="{FF2B5EF4-FFF2-40B4-BE49-F238E27FC236}">
                  <a16:creationId xmlns:a16="http://schemas.microsoft.com/office/drawing/2014/main" id="{6C2231AD-6B4F-44EC-83E4-5D1C96491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1820" y="3676193"/>
              <a:ext cx="2419350" cy="1905000"/>
            </a:xfrm>
            <a:prstGeom prst="rect">
              <a:avLst/>
            </a:prstGeom>
          </p:spPr>
        </p:pic>
        <p:sp>
          <p:nvSpPr>
            <p:cNvPr id="9" name="Subtitle 2">
              <a:extLst>
                <a:ext uri="{FF2B5EF4-FFF2-40B4-BE49-F238E27FC236}">
                  <a16:creationId xmlns:a16="http://schemas.microsoft.com/office/drawing/2014/main" id="{B86A673B-8869-4353-9E43-3DD363DC5563}"/>
                </a:ext>
              </a:extLst>
            </p:cNvPr>
            <p:cNvSpPr txBox="1">
              <a:spLocks/>
            </p:cNvSpPr>
            <p:nvPr/>
          </p:nvSpPr>
          <p:spPr>
            <a:xfrm>
              <a:off x="4410242" y="3587467"/>
              <a:ext cx="6542843" cy="1643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mj-lt"/>
                </a:rPr>
                <a:t>Programs &amp; portfolios</a:t>
              </a:r>
            </a:p>
            <a:p>
              <a:pPr marL="0" indent="0">
                <a:buNone/>
              </a:pPr>
              <a:r>
                <a:rPr lang="en-US" sz="3600" dirty="0">
                  <a:latin typeface="+mj-lt"/>
                </a:rPr>
                <a:t>Risk management</a:t>
              </a:r>
            </a:p>
          </p:txBody>
        </p:sp>
      </p:grpSp>
      <p:grpSp>
        <p:nvGrpSpPr>
          <p:cNvPr id="10" name="Group 9">
            <a:extLst>
              <a:ext uri="{FF2B5EF4-FFF2-40B4-BE49-F238E27FC236}">
                <a16:creationId xmlns:a16="http://schemas.microsoft.com/office/drawing/2014/main" id="{CC712A64-7506-4DF9-B144-57ED9E8F9B48}"/>
              </a:ext>
            </a:extLst>
          </p:cNvPr>
          <p:cNvGrpSpPr/>
          <p:nvPr/>
        </p:nvGrpSpPr>
        <p:grpSpPr>
          <a:xfrm>
            <a:off x="2566554" y="3427993"/>
            <a:ext cx="7585681" cy="1753827"/>
            <a:chOff x="2299875" y="2209308"/>
            <a:chExt cx="8628249" cy="1994871"/>
          </a:xfrm>
        </p:grpSpPr>
        <p:pic>
          <p:nvPicPr>
            <p:cNvPr id="11" name="Picture 10">
              <a:extLst>
                <a:ext uri="{FF2B5EF4-FFF2-40B4-BE49-F238E27FC236}">
                  <a16:creationId xmlns:a16="http://schemas.microsoft.com/office/drawing/2014/main" id="{90243122-D290-463A-96E0-0ACAB6DBEE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875" y="2299179"/>
              <a:ext cx="2533650" cy="1905000"/>
            </a:xfrm>
            <a:prstGeom prst="rect">
              <a:avLst/>
            </a:prstGeom>
          </p:spPr>
        </p:pic>
        <p:sp>
          <p:nvSpPr>
            <p:cNvPr id="12" name="Subtitle 2">
              <a:extLst>
                <a:ext uri="{FF2B5EF4-FFF2-40B4-BE49-F238E27FC236}">
                  <a16:creationId xmlns:a16="http://schemas.microsoft.com/office/drawing/2014/main" id="{A74634B9-0FD7-4C5C-B0C2-820267179DBC}"/>
                </a:ext>
              </a:extLst>
            </p:cNvPr>
            <p:cNvSpPr txBox="1">
              <a:spLocks/>
            </p:cNvSpPr>
            <p:nvPr/>
          </p:nvSpPr>
          <p:spPr>
            <a:xfrm>
              <a:off x="4385281" y="2209308"/>
              <a:ext cx="6542843" cy="14662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latin typeface="+mj-lt"/>
                </a:rPr>
                <a:t>Agile planning</a:t>
              </a:r>
            </a:p>
            <a:p>
              <a:pPr marL="0" indent="0">
                <a:buFont typeface="Arial" panose="020B0604020202020204" pitchFamily="34" charset="0"/>
                <a:buNone/>
              </a:pPr>
              <a:r>
                <a:rPr lang="en-US" sz="3600" dirty="0">
                  <a:latin typeface="+mj-lt"/>
                </a:rPr>
                <a:t>Source code</a:t>
              </a:r>
            </a:p>
          </p:txBody>
        </p:sp>
      </p:grpSp>
    </p:spTree>
    <p:extLst>
      <p:ext uri="{BB962C8B-B14F-4D97-AF65-F5344CB8AC3E}">
        <p14:creationId xmlns:p14="http://schemas.microsoft.com/office/powerpoint/2010/main" val="402215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788E-2A28-4AA6-8660-A107A3C60D9B}"/>
              </a:ext>
            </a:extLst>
          </p:cNvPr>
          <p:cNvSpPr>
            <a:spLocks noGrp="1"/>
          </p:cNvSpPr>
          <p:nvPr>
            <p:ph type="title"/>
          </p:nvPr>
        </p:nvSpPr>
        <p:spPr/>
        <p:txBody>
          <a:bodyPr/>
          <a:lstStyle/>
          <a:p>
            <a:r>
              <a:rPr lang="en-US" dirty="0"/>
              <a:t>The Wider Inflectra® Ecosystem</a:t>
            </a:r>
          </a:p>
        </p:txBody>
      </p:sp>
      <p:grpSp>
        <p:nvGrpSpPr>
          <p:cNvPr id="4" name="Group 3">
            <a:extLst>
              <a:ext uri="{FF2B5EF4-FFF2-40B4-BE49-F238E27FC236}">
                <a16:creationId xmlns:a16="http://schemas.microsoft.com/office/drawing/2014/main" id="{F1431D37-C865-457E-88CD-3D30F6952AD6}"/>
              </a:ext>
            </a:extLst>
          </p:cNvPr>
          <p:cNvGrpSpPr/>
          <p:nvPr/>
        </p:nvGrpSpPr>
        <p:grpSpPr>
          <a:xfrm>
            <a:off x="2566554" y="1690688"/>
            <a:ext cx="9050482" cy="1738312"/>
            <a:chOff x="2299875" y="722853"/>
            <a:chExt cx="10294371" cy="1977224"/>
          </a:xfrm>
        </p:grpSpPr>
        <p:pic>
          <p:nvPicPr>
            <p:cNvPr id="5" name="Picture 4">
              <a:extLst>
                <a:ext uri="{FF2B5EF4-FFF2-40B4-BE49-F238E27FC236}">
                  <a16:creationId xmlns:a16="http://schemas.microsoft.com/office/drawing/2014/main" id="{3AE74BD1-F4DC-4EC7-B7AF-50A14B4BD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875" y="795077"/>
              <a:ext cx="2552700" cy="1905000"/>
            </a:xfrm>
            <a:prstGeom prst="rect">
              <a:avLst/>
            </a:prstGeom>
          </p:spPr>
        </p:pic>
        <p:sp>
          <p:nvSpPr>
            <p:cNvPr id="6" name="Subtitle 2">
              <a:extLst>
                <a:ext uri="{FF2B5EF4-FFF2-40B4-BE49-F238E27FC236}">
                  <a16:creationId xmlns:a16="http://schemas.microsoft.com/office/drawing/2014/main" id="{D49891CC-5790-4DCA-AA60-1A61AFF7E092}"/>
                </a:ext>
              </a:extLst>
            </p:cNvPr>
            <p:cNvSpPr txBox="1">
              <a:spLocks/>
            </p:cNvSpPr>
            <p:nvPr/>
          </p:nvSpPr>
          <p:spPr>
            <a:xfrm>
              <a:off x="4385282" y="722853"/>
              <a:ext cx="8208964" cy="177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mj-lt"/>
                </a:rPr>
                <a:t>Test automation: </a:t>
              </a:r>
              <a:r>
                <a:rPr lang="en-US" sz="3600" dirty="0" err="1">
                  <a:latin typeface="+mj-lt"/>
                </a:rPr>
                <a:t>Rapise</a:t>
              </a:r>
              <a:endParaRPr lang="en-US" sz="3600" dirty="0">
                <a:latin typeface="+mj-lt"/>
              </a:endParaRPr>
            </a:p>
            <a:p>
              <a:pPr marL="0" indent="0">
                <a:buNone/>
              </a:pPr>
              <a:r>
                <a:rPr lang="en-US" sz="3600" dirty="0">
                  <a:latin typeface="+mj-lt"/>
                </a:rPr>
                <a:t>Test integration: </a:t>
              </a:r>
              <a:r>
                <a:rPr lang="en-US" sz="3600" dirty="0" err="1">
                  <a:latin typeface="+mj-lt"/>
                </a:rPr>
                <a:t>RemoteLaunch</a:t>
              </a:r>
              <a:endParaRPr lang="en-US" sz="3600" dirty="0">
                <a:latin typeface="+mj-lt"/>
              </a:endParaRPr>
            </a:p>
          </p:txBody>
        </p:sp>
      </p:grpSp>
      <p:grpSp>
        <p:nvGrpSpPr>
          <p:cNvPr id="7" name="Group 6">
            <a:extLst>
              <a:ext uri="{FF2B5EF4-FFF2-40B4-BE49-F238E27FC236}">
                <a16:creationId xmlns:a16="http://schemas.microsoft.com/office/drawing/2014/main" id="{8BE96065-CACF-4774-9C41-571FD4059FFF}"/>
              </a:ext>
            </a:extLst>
          </p:cNvPr>
          <p:cNvGrpSpPr/>
          <p:nvPr/>
        </p:nvGrpSpPr>
        <p:grpSpPr>
          <a:xfrm>
            <a:off x="2563902" y="5181817"/>
            <a:ext cx="9053134" cy="1752820"/>
            <a:chOff x="2321820" y="3587467"/>
            <a:chExt cx="10297387" cy="1993726"/>
          </a:xfrm>
        </p:grpSpPr>
        <p:pic>
          <p:nvPicPr>
            <p:cNvPr id="8" name="Picture 7">
              <a:extLst>
                <a:ext uri="{FF2B5EF4-FFF2-40B4-BE49-F238E27FC236}">
                  <a16:creationId xmlns:a16="http://schemas.microsoft.com/office/drawing/2014/main" id="{6C2231AD-6B4F-44EC-83E4-5D1C96491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1820" y="3676193"/>
              <a:ext cx="2419350" cy="1905000"/>
            </a:xfrm>
            <a:prstGeom prst="rect">
              <a:avLst/>
            </a:prstGeom>
          </p:spPr>
        </p:pic>
        <p:sp>
          <p:nvSpPr>
            <p:cNvPr id="9" name="Subtitle 2">
              <a:extLst>
                <a:ext uri="{FF2B5EF4-FFF2-40B4-BE49-F238E27FC236}">
                  <a16:creationId xmlns:a16="http://schemas.microsoft.com/office/drawing/2014/main" id="{B86A673B-8869-4353-9E43-3DD363DC5563}"/>
                </a:ext>
              </a:extLst>
            </p:cNvPr>
            <p:cNvSpPr txBox="1">
              <a:spLocks/>
            </p:cNvSpPr>
            <p:nvPr/>
          </p:nvSpPr>
          <p:spPr>
            <a:xfrm>
              <a:off x="4410242" y="3587467"/>
              <a:ext cx="8208965" cy="1643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3600" dirty="0">
                  <a:latin typeface="+mj-lt"/>
                </a:rPr>
                <a:t>Syncing: Jira, Azure, HP, ServiceNow</a:t>
              </a:r>
            </a:p>
            <a:p>
              <a:pPr marL="0" indent="0">
                <a:buNone/>
              </a:pPr>
              <a:r>
                <a:rPr lang="en-US" sz="3600" dirty="0">
                  <a:latin typeface="+mj-lt"/>
                </a:rPr>
                <a:t>Helpdesk support: </a:t>
              </a:r>
              <a:r>
                <a:rPr lang="en-US" sz="3600" dirty="0" err="1">
                  <a:latin typeface="+mj-lt"/>
                </a:rPr>
                <a:t>KronoDesk</a:t>
              </a:r>
              <a:endParaRPr lang="en-US" sz="3600" dirty="0">
                <a:latin typeface="+mj-lt"/>
              </a:endParaRPr>
            </a:p>
          </p:txBody>
        </p:sp>
      </p:grpSp>
      <p:grpSp>
        <p:nvGrpSpPr>
          <p:cNvPr id="10" name="Group 9">
            <a:extLst>
              <a:ext uri="{FF2B5EF4-FFF2-40B4-BE49-F238E27FC236}">
                <a16:creationId xmlns:a16="http://schemas.microsoft.com/office/drawing/2014/main" id="{CC712A64-7506-4DF9-B144-57ED9E8F9B48}"/>
              </a:ext>
            </a:extLst>
          </p:cNvPr>
          <p:cNvGrpSpPr/>
          <p:nvPr/>
        </p:nvGrpSpPr>
        <p:grpSpPr>
          <a:xfrm>
            <a:off x="2566554" y="3427993"/>
            <a:ext cx="9050482" cy="1753827"/>
            <a:chOff x="2299875" y="2209308"/>
            <a:chExt cx="10294371" cy="1994871"/>
          </a:xfrm>
        </p:grpSpPr>
        <p:pic>
          <p:nvPicPr>
            <p:cNvPr id="11" name="Picture 10">
              <a:extLst>
                <a:ext uri="{FF2B5EF4-FFF2-40B4-BE49-F238E27FC236}">
                  <a16:creationId xmlns:a16="http://schemas.microsoft.com/office/drawing/2014/main" id="{90243122-D290-463A-96E0-0ACAB6DBEE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875" y="2299179"/>
              <a:ext cx="2533650" cy="1905000"/>
            </a:xfrm>
            <a:prstGeom prst="rect">
              <a:avLst/>
            </a:prstGeom>
          </p:spPr>
        </p:pic>
        <p:sp>
          <p:nvSpPr>
            <p:cNvPr id="12" name="Subtitle 2">
              <a:extLst>
                <a:ext uri="{FF2B5EF4-FFF2-40B4-BE49-F238E27FC236}">
                  <a16:creationId xmlns:a16="http://schemas.microsoft.com/office/drawing/2014/main" id="{A74634B9-0FD7-4C5C-B0C2-820267179DBC}"/>
                </a:ext>
              </a:extLst>
            </p:cNvPr>
            <p:cNvSpPr txBox="1">
              <a:spLocks/>
            </p:cNvSpPr>
            <p:nvPr/>
          </p:nvSpPr>
          <p:spPr>
            <a:xfrm>
              <a:off x="4385281" y="2209308"/>
              <a:ext cx="8208965" cy="14662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3600" dirty="0">
                  <a:latin typeface="+mj-lt"/>
                </a:rPr>
                <a:t>Integrations: CI/CD, IDEs, unit tests</a:t>
              </a:r>
            </a:p>
            <a:p>
              <a:pPr marL="0" indent="0">
                <a:buFont typeface="Arial" panose="020B0604020202020204" pitchFamily="34" charset="0"/>
                <a:buNone/>
              </a:pPr>
              <a:r>
                <a:rPr lang="en-US" sz="3600" dirty="0">
                  <a:latin typeface="+mj-lt"/>
                </a:rPr>
                <a:t>Source code hosting: </a:t>
              </a:r>
              <a:r>
                <a:rPr lang="en-US" sz="3600" dirty="0" err="1">
                  <a:latin typeface="+mj-lt"/>
                </a:rPr>
                <a:t>TaraVault</a:t>
              </a:r>
              <a:endParaRPr lang="en-US" sz="3600" dirty="0">
                <a:latin typeface="+mj-lt"/>
              </a:endParaRPr>
            </a:p>
          </p:txBody>
        </p:sp>
      </p:grpSp>
    </p:spTree>
    <p:extLst>
      <p:ext uri="{BB962C8B-B14F-4D97-AF65-F5344CB8AC3E}">
        <p14:creationId xmlns:p14="http://schemas.microsoft.com/office/powerpoint/2010/main" val="19953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Overview of our products</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00660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SpiraTest</a:t>
            </a:r>
            <a:r>
              <a:rPr lang="en-US" dirty="0"/>
              <a:t>® - Requirements &amp; Test Mgt</a:t>
            </a:r>
          </a:p>
        </p:txBody>
      </p:sp>
      <p:pic>
        <p:nvPicPr>
          <p:cNvPr id="5" name="Content Placeholder 4">
            <a:extLst>
              <a:ext uri="{FF2B5EF4-FFF2-40B4-BE49-F238E27FC236}">
                <a16:creationId xmlns:a16="http://schemas.microsoft.com/office/drawing/2014/main" id="{44416153-9549-4252-A9BD-50AA159F13D3}"/>
              </a:ext>
            </a:extLst>
          </p:cNvPr>
          <p:cNvPicPr>
            <a:picLocks noGrp="1" noChangeAspect="1"/>
          </p:cNvPicPr>
          <p:nvPr>
            <p:ph idx="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5180" y="365125"/>
            <a:ext cx="884980" cy="1020185"/>
          </a:xfrm>
        </p:spPr>
      </p:pic>
      <p:sp>
        <p:nvSpPr>
          <p:cNvPr id="20" name="Content Placeholder 2">
            <a:extLst>
              <a:ext uri="{FF2B5EF4-FFF2-40B4-BE49-F238E27FC236}">
                <a16:creationId xmlns:a16="http://schemas.microsoft.com/office/drawing/2014/main" id="{662B41F7-9016-429E-9F43-5A507D66FCAE}"/>
              </a:ext>
            </a:extLst>
          </p:cNvPr>
          <p:cNvSpPr txBox="1">
            <a:spLocks/>
          </p:cNvSpPr>
          <p:nvPr/>
        </p:nvSpPr>
        <p:spPr>
          <a:xfrm>
            <a:off x="838200" y="5557422"/>
            <a:ext cx="10515600" cy="1065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Requirements, test and defect management - integrated</a:t>
            </a:r>
          </a:p>
          <a:p>
            <a:r>
              <a:rPr lang="en-US" dirty="0"/>
              <a:t>End-to-end traceability and real-time reporting</a:t>
            </a:r>
          </a:p>
        </p:txBody>
      </p:sp>
      <p:pic>
        <p:nvPicPr>
          <p:cNvPr id="4" name="Picture 3">
            <a:extLst>
              <a:ext uri="{FF2B5EF4-FFF2-40B4-BE49-F238E27FC236}">
                <a16:creationId xmlns:a16="http://schemas.microsoft.com/office/drawing/2014/main" id="{67EC3887-71B9-4E8E-8074-C5B819B17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882" y="1613311"/>
            <a:ext cx="7407761" cy="3124601"/>
          </a:xfrm>
          <a:prstGeom prst="rect">
            <a:avLst/>
          </a:prstGeom>
          <a:ln>
            <a:solidFill>
              <a:srgbClr val="93A1A1"/>
            </a:solidFill>
          </a:ln>
        </p:spPr>
      </p:pic>
      <p:pic>
        <p:nvPicPr>
          <p:cNvPr id="7" name="Picture 6">
            <a:extLst>
              <a:ext uri="{FF2B5EF4-FFF2-40B4-BE49-F238E27FC236}">
                <a16:creationId xmlns:a16="http://schemas.microsoft.com/office/drawing/2014/main" id="{ADF43067-5DF0-4388-AF3B-9FB572F71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6039" y="3001806"/>
            <a:ext cx="7407761" cy="2145861"/>
          </a:xfrm>
          <a:prstGeom prst="rect">
            <a:avLst/>
          </a:prstGeom>
          <a:ln>
            <a:solidFill>
              <a:srgbClr val="93A1A1"/>
            </a:solidFill>
          </a:ln>
        </p:spPr>
      </p:pic>
    </p:spTree>
    <p:extLst>
      <p:ext uri="{BB962C8B-B14F-4D97-AF65-F5344CB8AC3E}">
        <p14:creationId xmlns:p14="http://schemas.microsoft.com/office/powerpoint/2010/main" val="2980545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SpiraTeam</a:t>
            </a:r>
            <a:r>
              <a:rPr lang="en-US" dirty="0"/>
              <a:t>® - Application Lifecycle Mgt</a:t>
            </a:r>
          </a:p>
        </p:txBody>
      </p:sp>
      <p:pic>
        <p:nvPicPr>
          <p:cNvPr id="4" name="Graphic 3">
            <a:extLst>
              <a:ext uri="{FF2B5EF4-FFF2-40B4-BE49-F238E27FC236}">
                <a16:creationId xmlns:a16="http://schemas.microsoft.com/office/drawing/2014/main" id="{788FF16F-33F9-49D5-8770-14B7B492F0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0" y="365125"/>
            <a:ext cx="884980" cy="1021578"/>
          </a:xfrm>
          <a:prstGeom prst="rect">
            <a:avLst/>
          </a:prstGeom>
        </p:spPr>
      </p:pic>
      <p:sp>
        <p:nvSpPr>
          <p:cNvPr id="5" name="Content Placeholder 2">
            <a:extLst>
              <a:ext uri="{FF2B5EF4-FFF2-40B4-BE49-F238E27FC236}">
                <a16:creationId xmlns:a16="http://schemas.microsoft.com/office/drawing/2014/main" id="{743BECAE-8B23-4FC6-8CD0-9C8C805007F4}"/>
              </a:ext>
            </a:extLst>
          </p:cNvPr>
          <p:cNvSpPr>
            <a:spLocks noGrp="1"/>
          </p:cNvSpPr>
          <p:nvPr>
            <p:ph idx="1"/>
          </p:nvPr>
        </p:nvSpPr>
        <p:spPr>
          <a:xfrm>
            <a:off x="838200" y="5557422"/>
            <a:ext cx="10515600" cy="1065320"/>
          </a:xfrm>
        </p:spPr>
        <p:txBody>
          <a:bodyPr>
            <a:normAutofit/>
          </a:bodyPr>
          <a:lstStyle/>
          <a:p>
            <a:r>
              <a:rPr lang="en-US" dirty="0"/>
              <a:t>All of the </a:t>
            </a:r>
            <a:r>
              <a:rPr lang="en-US" dirty="0" err="1"/>
              <a:t>SpiraTest</a:t>
            </a:r>
            <a:r>
              <a:rPr lang="en-US" dirty="0"/>
              <a:t> features, plus agile project management</a:t>
            </a:r>
          </a:p>
          <a:p>
            <a:r>
              <a:rPr lang="en-US" dirty="0"/>
              <a:t>Supports Scrum, Kanban, waterfall &amp; hybrid projects</a:t>
            </a:r>
          </a:p>
        </p:txBody>
      </p:sp>
      <p:pic>
        <p:nvPicPr>
          <p:cNvPr id="7" name="Picture 6">
            <a:extLst>
              <a:ext uri="{FF2B5EF4-FFF2-40B4-BE49-F238E27FC236}">
                <a16:creationId xmlns:a16="http://schemas.microsoft.com/office/drawing/2014/main" id="{8DAE52A5-B312-4AC6-951B-7C3E9A2E2D74}"/>
              </a:ext>
            </a:extLst>
          </p:cNvPr>
          <p:cNvPicPr>
            <a:picLocks noChangeAspect="1"/>
          </p:cNvPicPr>
          <p:nvPr/>
        </p:nvPicPr>
        <p:blipFill>
          <a:blip r:embed="rId4"/>
          <a:stretch>
            <a:fillRect/>
          </a:stretch>
        </p:blipFill>
        <p:spPr>
          <a:xfrm>
            <a:off x="685937" y="1427451"/>
            <a:ext cx="6371228" cy="3064641"/>
          </a:xfrm>
          <a:prstGeom prst="rect">
            <a:avLst/>
          </a:prstGeom>
          <a:ln>
            <a:solidFill>
              <a:schemeClr val="accent3"/>
            </a:solidFill>
          </a:ln>
        </p:spPr>
      </p:pic>
      <p:pic>
        <p:nvPicPr>
          <p:cNvPr id="6" name="Picture 5">
            <a:extLst>
              <a:ext uri="{FF2B5EF4-FFF2-40B4-BE49-F238E27FC236}">
                <a16:creationId xmlns:a16="http://schemas.microsoft.com/office/drawing/2014/main" id="{002BB23E-AD56-4A27-9D18-77F5002352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0563" y="2095130"/>
            <a:ext cx="7604977" cy="3158307"/>
          </a:xfrm>
          <a:prstGeom prst="rect">
            <a:avLst/>
          </a:prstGeom>
          <a:ln>
            <a:solidFill>
              <a:srgbClr val="93A1A1"/>
            </a:solidFill>
          </a:ln>
        </p:spPr>
      </p:pic>
    </p:spTree>
    <p:extLst>
      <p:ext uri="{BB962C8B-B14F-4D97-AF65-F5344CB8AC3E}">
        <p14:creationId xmlns:p14="http://schemas.microsoft.com/office/powerpoint/2010/main" val="2905440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SpiraPlan</a:t>
            </a:r>
            <a:r>
              <a:rPr lang="en-US" dirty="0"/>
              <a:t>® - Program &amp; Portfolio Mgt</a:t>
            </a:r>
          </a:p>
        </p:txBody>
      </p:sp>
      <p:pic>
        <p:nvPicPr>
          <p:cNvPr id="4" name="Graphic 3">
            <a:extLst>
              <a:ext uri="{FF2B5EF4-FFF2-40B4-BE49-F238E27FC236}">
                <a16:creationId xmlns:a16="http://schemas.microsoft.com/office/drawing/2014/main" id="{BD028787-A834-43AF-955E-7B0C75A1B2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277" y="365125"/>
            <a:ext cx="926523" cy="1071362"/>
          </a:xfrm>
          <a:prstGeom prst="rect">
            <a:avLst/>
          </a:prstGeom>
        </p:spPr>
      </p:pic>
      <p:sp>
        <p:nvSpPr>
          <p:cNvPr id="5" name="Content Placeholder 2">
            <a:extLst>
              <a:ext uri="{FF2B5EF4-FFF2-40B4-BE49-F238E27FC236}">
                <a16:creationId xmlns:a16="http://schemas.microsoft.com/office/drawing/2014/main" id="{0FC22FD6-D591-4CF0-AA0D-E95A0CEE11F4}"/>
              </a:ext>
            </a:extLst>
          </p:cNvPr>
          <p:cNvSpPr>
            <a:spLocks noGrp="1"/>
          </p:cNvSpPr>
          <p:nvPr>
            <p:ph idx="1"/>
          </p:nvPr>
        </p:nvSpPr>
        <p:spPr>
          <a:xfrm>
            <a:off x="838200" y="5557422"/>
            <a:ext cx="10515600" cy="1065320"/>
          </a:xfrm>
        </p:spPr>
        <p:txBody>
          <a:bodyPr>
            <a:normAutofit/>
          </a:bodyPr>
          <a:lstStyle/>
          <a:p>
            <a:r>
              <a:rPr lang="en-US" dirty="0"/>
              <a:t>Extends </a:t>
            </a:r>
            <a:r>
              <a:rPr lang="en-US" dirty="0" err="1"/>
              <a:t>SpiraTeam</a:t>
            </a:r>
            <a:r>
              <a:rPr lang="en-US" dirty="0"/>
              <a:t> with program &amp; portfolio management</a:t>
            </a:r>
          </a:p>
          <a:p>
            <a:r>
              <a:rPr lang="en-US" dirty="0"/>
              <a:t>Integrated enterprise risk management &amp; tracking</a:t>
            </a:r>
          </a:p>
        </p:txBody>
      </p:sp>
      <p:pic>
        <p:nvPicPr>
          <p:cNvPr id="7" name="Picture 6">
            <a:extLst>
              <a:ext uri="{FF2B5EF4-FFF2-40B4-BE49-F238E27FC236}">
                <a16:creationId xmlns:a16="http://schemas.microsoft.com/office/drawing/2014/main" id="{B5DA6B5A-5FD2-4067-9496-5E825C10EC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703" y="1517919"/>
            <a:ext cx="7244179" cy="3568655"/>
          </a:xfrm>
          <a:prstGeom prst="rect">
            <a:avLst/>
          </a:prstGeom>
          <a:ln>
            <a:solidFill>
              <a:srgbClr val="93A1A1"/>
            </a:solidFill>
          </a:ln>
        </p:spPr>
      </p:pic>
      <p:pic>
        <p:nvPicPr>
          <p:cNvPr id="9" name="Picture 8">
            <a:extLst>
              <a:ext uri="{FF2B5EF4-FFF2-40B4-BE49-F238E27FC236}">
                <a16:creationId xmlns:a16="http://schemas.microsoft.com/office/drawing/2014/main" id="{27AFA819-0779-484A-949D-3CCE7F2E2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1571" y="2957152"/>
            <a:ext cx="8584709" cy="2448232"/>
          </a:xfrm>
          <a:prstGeom prst="rect">
            <a:avLst/>
          </a:prstGeom>
          <a:ln>
            <a:solidFill>
              <a:srgbClr val="93A1A1"/>
            </a:solidFill>
          </a:ln>
        </p:spPr>
      </p:pic>
    </p:spTree>
    <p:extLst>
      <p:ext uri="{BB962C8B-B14F-4D97-AF65-F5344CB8AC3E}">
        <p14:creationId xmlns:p14="http://schemas.microsoft.com/office/powerpoint/2010/main" val="2246096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a:t>Rapise® - Intelligent Test Automation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308847"/>
            <a:ext cx="10515600" cy="1184028"/>
          </a:xfrm>
        </p:spPr>
        <p:txBody>
          <a:bodyPr>
            <a:normAutofit fontScale="92500"/>
          </a:bodyPr>
          <a:lstStyle/>
          <a:p>
            <a:r>
              <a:rPr lang="en-US" dirty="0"/>
              <a:t>Codeless test automation and RPA platform using AI insights</a:t>
            </a:r>
          </a:p>
          <a:p>
            <a:r>
              <a:rPr lang="en-US" dirty="0"/>
              <a:t>Handles web, mobile, desktop, and APIs in one system</a:t>
            </a:r>
          </a:p>
        </p:txBody>
      </p:sp>
      <p:pic>
        <p:nvPicPr>
          <p:cNvPr id="4" name="Graphic 3">
            <a:extLst>
              <a:ext uri="{FF2B5EF4-FFF2-40B4-BE49-F238E27FC236}">
                <a16:creationId xmlns:a16="http://schemas.microsoft.com/office/drawing/2014/main" id="{13EBEB2F-B486-432B-BB21-9371BDF3C3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0" y="585416"/>
            <a:ext cx="884980" cy="884980"/>
          </a:xfrm>
          <a:prstGeom prst="rect">
            <a:avLst/>
          </a:prstGeom>
        </p:spPr>
      </p:pic>
      <p:pic>
        <p:nvPicPr>
          <p:cNvPr id="5" name="Picture 4">
            <a:extLst>
              <a:ext uri="{FF2B5EF4-FFF2-40B4-BE49-F238E27FC236}">
                <a16:creationId xmlns:a16="http://schemas.microsoft.com/office/drawing/2014/main" id="{F5359C40-C925-432D-9ED1-B67C2F36E305}"/>
              </a:ext>
            </a:extLst>
          </p:cNvPr>
          <p:cNvPicPr>
            <a:picLocks noChangeAspect="1"/>
          </p:cNvPicPr>
          <p:nvPr/>
        </p:nvPicPr>
        <p:blipFill>
          <a:blip r:embed="rId4"/>
          <a:stretch>
            <a:fillRect/>
          </a:stretch>
        </p:blipFill>
        <p:spPr>
          <a:xfrm>
            <a:off x="1015755" y="1470396"/>
            <a:ext cx="7125070" cy="3671693"/>
          </a:xfrm>
          <a:prstGeom prst="rect">
            <a:avLst/>
          </a:prstGeom>
          <a:ln>
            <a:solidFill>
              <a:srgbClr val="93A1A1"/>
            </a:solidFill>
          </a:ln>
        </p:spPr>
      </p:pic>
      <p:pic>
        <p:nvPicPr>
          <p:cNvPr id="7" name="Picture 6">
            <a:extLst>
              <a:ext uri="{FF2B5EF4-FFF2-40B4-BE49-F238E27FC236}">
                <a16:creationId xmlns:a16="http://schemas.microsoft.com/office/drawing/2014/main" id="{F7B25E89-5746-458E-B905-1AC33E4853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9341" y="2427660"/>
            <a:ext cx="2974459" cy="2002679"/>
          </a:xfrm>
          <a:prstGeom prst="rect">
            <a:avLst/>
          </a:prstGeom>
        </p:spPr>
      </p:pic>
    </p:spTree>
    <p:extLst>
      <p:ext uri="{BB962C8B-B14F-4D97-AF65-F5344CB8AC3E}">
        <p14:creationId xmlns:p14="http://schemas.microsoft.com/office/powerpoint/2010/main" val="255505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RemoteLaunch</a:t>
            </a:r>
            <a:r>
              <a:rPr lang="en-US" dirty="0"/>
              <a:t>® - Automation Integration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6063449"/>
            <a:ext cx="10515600" cy="575153"/>
          </a:xfrm>
        </p:spPr>
        <p:txBody>
          <a:bodyPr/>
          <a:lstStyle/>
          <a:p>
            <a:r>
              <a:rPr lang="en-US" dirty="0"/>
              <a:t>Integrate automated testing tools with </a:t>
            </a:r>
            <a:r>
              <a:rPr lang="en-US" dirty="0" err="1"/>
              <a:t>Spira</a:t>
            </a:r>
            <a:endParaRPr lang="en-US" dirty="0"/>
          </a:p>
        </p:txBody>
      </p:sp>
      <p:pic>
        <p:nvPicPr>
          <p:cNvPr id="4" name="Graphic 3">
            <a:extLst>
              <a:ext uri="{FF2B5EF4-FFF2-40B4-BE49-F238E27FC236}">
                <a16:creationId xmlns:a16="http://schemas.microsoft.com/office/drawing/2014/main" id="{5C055A89-9AB8-4928-B25E-B2C541AF58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1" y="627081"/>
            <a:ext cx="884979" cy="801650"/>
          </a:xfrm>
          <a:prstGeom prst="rect">
            <a:avLst/>
          </a:prstGeom>
        </p:spPr>
      </p:pic>
      <p:grpSp>
        <p:nvGrpSpPr>
          <p:cNvPr id="5" name="Group 4">
            <a:extLst>
              <a:ext uri="{FF2B5EF4-FFF2-40B4-BE49-F238E27FC236}">
                <a16:creationId xmlns:a16="http://schemas.microsoft.com/office/drawing/2014/main" id="{A5EFAF9E-F74F-4B6E-A00D-19B706DB8DC1}"/>
              </a:ext>
            </a:extLst>
          </p:cNvPr>
          <p:cNvGrpSpPr/>
          <p:nvPr/>
        </p:nvGrpSpPr>
        <p:grpSpPr>
          <a:xfrm>
            <a:off x="1477392" y="1549893"/>
            <a:ext cx="7696200" cy="4250173"/>
            <a:chOff x="2374037" y="2011532"/>
            <a:chExt cx="7696200" cy="4250173"/>
          </a:xfrm>
        </p:grpSpPr>
        <p:sp>
          <p:nvSpPr>
            <p:cNvPr id="6" name="AutoShape 6">
              <a:extLst>
                <a:ext uri="{FF2B5EF4-FFF2-40B4-BE49-F238E27FC236}">
                  <a16:creationId xmlns:a16="http://schemas.microsoft.com/office/drawing/2014/main" id="{31C97BA4-241F-4B9B-B021-5A9BAF339A9D}"/>
                </a:ext>
              </a:extLst>
            </p:cNvPr>
            <p:cNvSpPr>
              <a:spLocks noChangeArrowheads="1"/>
            </p:cNvSpPr>
            <p:nvPr/>
          </p:nvSpPr>
          <p:spPr bwMode="auto">
            <a:xfrm>
              <a:off x="2907437" y="20115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a:solidFill>
                    <a:schemeClr val="tx1"/>
                  </a:solidFill>
                </a:rPr>
                <a:t>Host #1</a:t>
              </a:r>
            </a:p>
            <a:p>
              <a:pPr algn="ctr" eaLnBrk="1" hangingPunct="1">
                <a:spcBef>
                  <a:spcPct val="0"/>
                </a:spcBef>
                <a:buClrTx/>
                <a:buSzTx/>
                <a:buFontTx/>
                <a:buNone/>
              </a:pPr>
              <a:r>
                <a:rPr lang="en-US" altLang="en-US" sz="1600" dirty="0">
                  <a:solidFill>
                    <a:schemeClr val="tx1"/>
                  </a:solidFill>
                </a:rPr>
                <a:t>Windows 2008</a:t>
              </a:r>
            </a:p>
            <a:p>
              <a:pPr algn="ctr" eaLnBrk="1" hangingPunct="1">
                <a:spcBef>
                  <a:spcPct val="0"/>
                </a:spcBef>
                <a:buClrTx/>
                <a:buSzTx/>
                <a:buFontTx/>
                <a:buNone/>
              </a:pPr>
              <a:r>
                <a:rPr lang="en-US" altLang="en-US" sz="1600" dirty="0">
                  <a:solidFill>
                    <a:schemeClr val="tx1"/>
                  </a:solidFill>
                </a:rPr>
                <a:t>IE 8.0</a:t>
              </a:r>
            </a:p>
          </p:txBody>
        </p:sp>
        <p:sp>
          <p:nvSpPr>
            <p:cNvPr id="7" name="Rectangle 9">
              <a:extLst>
                <a:ext uri="{FF2B5EF4-FFF2-40B4-BE49-F238E27FC236}">
                  <a16:creationId xmlns:a16="http://schemas.microsoft.com/office/drawing/2014/main" id="{7D9EB64C-95F4-4A15-8F9C-7291863D2E5A}"/>
                </a:ext>
              </a:extLst>
            </p:cNvPr>
            <p:cNvSpPr>
              <a:spLocks noChangeArrowheads="1"/>
            </p:cNvSpPr>
            <p:nvPr/>
          </p:nvSpPr>
          <p:spPr bwMode="auto">
            <a:xfrm>
              <a:off x="3212237" y="28497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err="1">
                  <a:solidFill>
                    <a:schemeClr val="tx1"/>
                  </a:solidFill>
                </a:rPr>
                <a:t>RemoteLaunch</a:t>
              </a:r>
              <a:r>
                <a:rPr lang="en-US" altLang="en-US" sz="1600" baseline="30000" dirty="0">
                  <a:solidFill>
                    <a:schemeClr val="tx1"/>
                  </a:solidFill>
                </a:rPr>
                <a:t>®</a:t>
              </a:r>
              <a:endParaRPr lang="en-US" altLang="en-US" sz="1600" b="1" dirty="0">
                <a:solidFill>
                  <a:schemeClr val="tx1"/>
                </a:solidFill>
              </a:endParaRPr>
            </a:p>
          </p:txBody>
        </p:sp>
        <p:sp>
          <p:nvSpPr>
            <p:cNvPr id="8" name="AutoShape 4">
              <a:extLst>
                <a:ext uri="{FF2B5EF4-FFF2-40B4-BE49-F238E27FC236}">
                  <a16:creationId xmlns:a16="http://schemas.microsoft.com/office/drawing/2014/main" id="{DCB716CB-45B1-46BD-A4D1-40C55D1A59B2}"/>
                </a:ext>
              </a:extLst>
            </p:cNvPr>
            <p:cNvSpPr>
              <a:spLocks noChangeArrowheads="1"/>
            </p:cNvSpPr>
            <p:nvPr/>
          </p:nvSpPr>
          <p:spPr bwMode="auto">
            <a:xfrm>
              <a:off x="5574437" y="3383132"/>
              <a:ext cx="1905000" cy="1066800"/>
            </a:xfrm>
            <a:prstGeom prst="can">
              <a:avLst>
                <a:gd name="adj" fmla="val 25000"/>
              </a:avLst>
            </a:prstGeom>
            <a:solidFill>
              <a:schemeClr val="accent6">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err="1">
                  <a:solidFill>
                    <a:schemeClr val="tx1"/>
                  </a:solidFill>
                </a:rPr>
                <a:t>SpiraTeam</a:t>
              </a:r>
              <a:r>
                <a:rPr lang="en-US" altLang="en-US" sz="1800" b="1" dirty="0">
                  <a:solidFill>
                    <a:schemeClr val="tx1"/>
                  </a:solidFill>
                </a:rPr>
                <a:t>®</a:t>
              </a:r>
            </a:p>
            <a:p>
              <a:pPr algn="ctr" eaLnBrk="1" hangingPunct="1">
                <a:spcBef>
                  <a:spcPct val="0"/>
                </a:spcBef>
                <a:buClrTx/>
                <a:buSzTx/>
                <a:buFontTx/>
                <a:buNone/>
              </a:pPr>
              <a:r>
                <a:rPr lang="en-US" altLang="en-US" sz="1800" dirty="0">
                  <a:solidFill>
                    <a:schemeClr val="tx1"/>
                  </a:solidFill>
                </a:rPr>
                <a:t>Repository</a:t>
              </a:r>
            </a:p>
          </p:txBody>
        </p:sp>
        <p:sp>
          <p:nvSpPr>
            <p:cNvPr id="9" name="AutoShape 7">
              <a:extLst>
                <a:ext uri="{FF2B5EF4-FFF2-40B4-BE49-F238E27FC236}">
                  <a16:creationId xmlns:a16="http://schemas.microsoft.com/office/drawing/2014/main" id="{79A0C7BD-88BF-40DD-8476-CAC18971B555}"/>
                </a:ext>
              </a:extLst>
            </p:cNvPr>
            <p:cNvSpPr>
              <a:spLocks noChangeArrowheads="1"/>
            </p:cNvSpPr>
            <p:nvPr/>
          </p:nvSpPr>
          <p:spPr bwMode="auto">
            <a:xfrm>
              <a:off x="2374037" y="34593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#2</a:t>
              </a:r>
            </a:p>
            <a:p>
              <a:pPr algn="ctr" eaLnBrk="1" hangingPunct="1">
                <a:spcBef>
                  <a:spcPct val="0"/>
                </a:spcBef>
                <a:buClrTx/>
                <a:buSzTx/>
                <a:buFontTx/>
                <a:buNone/>
              </a:pPr>
              <a:r>
                <a:rPr lang="en-US" altLang="en-US" sz="1600">
                  <a:solidFill>
                    <a:schemeClr val="tx1"/>
                  </a:solidFill>
                </a:rPr>
                <a:t>Windows Vista</a:t>
              </a:r>
            </a:p>
            <a:p>
              <a:pPr algn="ctr" eaLnBrk="1" hangingPunct="1">
                <a:spcBef>
                  <a:spcPct val="0"/>
                </a:spcBef>
                <a:buClrTx/>
                <a:buSzTx/>
                <a:buFontTx/>
                <a:buNone/>
              </a:pPr>
              <a:r>
                <a:rPr lang="en-US" altLang="en-US" sz="1600">
                  <a:solidFill>
                    <a:schemeClr val="tx1"/>
                  </a:solidFill>
                </a:rPr>
                <a:t>Mozilla Firefox</a:t>
              </a:r>
            </a:p>
          </p:txBody>
        </p:sp>
        <p:sp>
          <p:nvSpPr>
            <p:cNvPr id="10" name="AutoShape 8">
              <a:extLst>
                <a:ext uri="{FF2B5EF4-FFF2-40B4-BE49-F238E27FC236}">
                  <a16:creationId xmlns:a16="http://schemas.microsoft.com/office/drawing/2014/main" id="{C8A14784-083D-41B3-95C6-6E9F94640EB8}"/>
                </a:ext>
              </a:extLst>
            </p:cNvPr>
            <p:cNvSpPr>
              <a:spLocks noChangeArrowheads="1"/>
            </p:cNvSpPr>
            <p:nvPr/>
          </p:nvSpPr>
          <p:spPr bwMode="auto">
            <a:xfrm>
              <a:off x="3212237" y="49071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#3</a:t>
              </a:r>
            </a:p>
            <a:p>
              <a:pPr algn="ctr" eaLnBrk="1" hangingPunct="1">
                <a:spcBef>
                  <a:spcPct val="0"/>
                </a:spcBef>
                <a:buClrTx/>
                <a:buSzTx/>
                <a:buFontTx/>
                <a:buNone/>
              </a:pPr>
              <a:r>
                <a:rPr lang="en-US" altLang="en-US" sz="1600">
                  <a:solidFill>
                    <a:schemeClr val="tx1"/>
                  </a:solidFill>
                </a:rPr>
                <a:t>Ubuntu Linux</a:t>
              </a:r>
            </a:p>
            <a:p>
              <a:pPr algn="ctr" eaLnBrk="1" hangingPunct="1">
                <a:spcBef>
                  <a:spcPct val="0"/>
                </a:spcBef>
                <a:buClrTx/>
                <a:buSzTx/>
                <a:buFontTx/>
                <a:buNone/>
              </a:pPr>
              <a:r>
                <a:rPr lang="en-US" altLang="en-US" sz="1600">
                  <a:solidFill>
                    <a:schemeClr val="tx1"/>
                  </a:solidFill>
                </a:rPr>
                <a:t>Google Chrome</a:t>
              </a:r>
            </a:p>
          </p:txBody>
        </p:sp>
        <p:sp>
          <p:nvSpPr>
            <p:cNvPr id="11" name="Rectangle 10">
              <a:extLst>
                <a:ext uri="{FF2B5EF4-FFF2-40B4-BE49-F238E27FC236}">
                  <a16:creationId xmlns:a16="http://schemas.microsoft.com/office/drawing/2014/main" id="{855854E2-31BD-449E-A7D4-80E3A958C202}"/>
                </a:ext>
              </a:extLst>
            </p:cNvPr>
            <p:cNvSpPr>
              <a:spLocks noChangeArrowheads="1"/>
            </p:cNvSpPr>
            <p:nvPr/>
          </p:nvSpPr>
          <p:spPr bwMode="auto">
            <a:xfrm>
              <a:off x="2678837" y="42975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a:t>
              </a:r>
              <a:r>
                <a:rPr lang="en-US" altLang="en-US" sz="1600" baseline="30000">
                  <a:solidFill>
                    <a:schemeClr val="tx1"/>
                  </a:solidFill>
                </a:rPr>
                <a:t>®</a:t>
              </a:r>
              <a:endParaRPr lang="en-US" altLang="en-US" sz="1600" b="1">
                <a:solidFill>
                  <a:schemeClr val="tx1"/>
                </a:solidFill>
              </a:endParaRPr>
            </a:p>
          </p:txBody>
        </p:sp>
        <p:sp>
          <p:nvSpPr>
            <p:cNvPr id="12" name="Rectangle 11">
              <a:extLst>
                <a:ext uri="{FF2B5EF4-FFF2-40B4-BE49-F238E27FC236}">
                  <a16:creationId xmlns:a16="http://schemas.microsoft.com/office/drawing/2014/main" id="{CE16B124-BD93-429D-8700-E0EF4F9EEC84}"/>
                </a:ext>
              </a:extLst>
            </p:cNvPr>
            <p:cNvSpPr>
              <a:spLocks noChangeArrowheads="1"/>
            </p:cNvSpPr>
            <p:nvPr/>
          </p:nvSpPr>
          <p:spPr bwMode="auto">
            <a:xfrm>
              <a:off x="3593237" y="57453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RemoteLaunchX</a:t>
              </a:r>
              <a:r>
                <a:rPr lang="en-US" altLang="en-US" sz="1600" baseline="30000">
                  <a:solidFill>
                    <a:schemeClr val="tx1"/>
                  </a:solidFill>
                </a:rPr>
                <a:t>®</a:t>
              </a:r>
              <a:endParaRPr lang="en-US" altLang="en-US" sz="1600" b="1">
                <a:solidFill>
                  <a:schemeClr val="tx1"/>
                </a:solidFill>
              </a:endParaRPr>
            </a:p>
          </p:txBody>
        </p:sp>
        <p:sp>
          <p:nvSpPr>
            <p:cNvPr id="13" name="AutoShape 17">
              <a:extLst>
                <a:ext uri="{FF2B5EF4-FFF2-40B4-BE49-F238E27FC236}">
                  <a16:creationId xmlns:a16="http://schemas.microsoft.com/office/drawing/2014/main" id="{D6051B00-8B11-45CC-B3B0-97C69424F564}"/>
                </a:ext>
              </a:extLst>
            </p:cNvPr>
            <p:cNvSpPr>
              <a:spLocks noChangeArrowheads="1"/>
            </p:cNvSpPr>
            <p:nvPr/>
          </p:nvSpPr>
          <p:spPr bwMode="auto">
            <a:xfrm>
              <a:off x="7784237" y="49071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#3</a:t>
              </a:r>
            </a:p>
          </p:txBody>
        </p:sp>
        <p:sp>
          <p:nvSpPr>
            <p:cNvPr id="14" name="AutoShape 18">
              <a:extLst>
                <a:ext uri="{FF2B5EF4-FFF2-40B4-BE49-F238E27FC236}">
                  <a16:creationId xmlns:a16="http://schemas.microsoft.com/office/drawing/2014/main" id="{4B5544E9-300D-4CFC-99EC-8A0E77877BCC}"/>
                </a:ext>
              </a:extLst>
            </p:cNvPr>
            <p:cNvSpPr>
              <a:spLocks noChangeArrowheads="1"/>
            </p:cNvSpPr>
            <p:nvPr/>
          </p:nvSpPr>
          <p:spPr bwMode="auto">
            <a:xfrm>
              <a:off x="8165237" y="34593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#2</a:t>
              </a:r>
            </a:p>
          </p:txBody>
        </p:sp>
        <p:sp>
          <p:nvSpPr>
            <p:cNvPr id="15" name="AutoShape 19">
              <a:extLst>
                <a:ext uri="{FF2B5EF4-FFF2-40B4-BE49-F238E27FC236}">
                  <a16:creationId xmlns:a16="http://schemas.microsoft.com/office/drawing/2014/main" id="{B753A649-6D3F-4540-A7BB-FE26F415F613}"/>
                </a:ext>
              </a:extLst>
            </p:cNvPr>
            <p:cNvSpPr>
              <a:spLocks noChangeArrowheads="1"/>
            </p:cNvSpPr>
            <p:nvPr/>
          </p:nvSpPr>
          <p:spPr bwMode="auto">
            <a:xfrm>
              <a:off x="7708037" y="20115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#1</a:t>
              </a:r>
            </a:p>
          </p:txBody>
        </p:sp>
        <p:sp>
          <p:nvSpPr>
            <p:cNvPr id="16" name="Line 33">
              <a:extLst>
                <a:ext uri="{FF2B5EF4-FFF2-40B4-BE49-F238E27FC236}">
                  <a16:creationId xmlns:a16="http://schemas.microsoft.com/office/drawing/2014/main" id="{F64F084E-8848-4B15-BF1C-AD7F7BFF0296}"/>
                </a:ext>
              </a:extLst>
            </p:cNvPr>
            <p:cNvSpPr>
              <a:spLocks noChangeShapeType="1"/>
            </p:cNvSpPr>
            <p:nvPr/>
          </p:nvSpPr>
          <p:spPr bwMode="auto">
            <a:xfrm flipH="1">
              <a:off x="7479437" y="3916532"/>
              <a:ext cx="685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4">
              <a:extLst>
                <a:ext uri="{FF2B5EF4-FFF2-40B4-BE49-F238E27FC236}">
                  <a16:creationId xmlns:a16="http://schemas.microsoft.com/office/drawing/2014/main" id="{576B3A9D-F82B-4E5B-956B-1B72A122FAB3}"/>
                </a:ext>
              </a:extLst>
            </p:cNvPr>
            <p:cNvSpPr>
              <a:spLocks noChangeShapeType="1"/>
            </p:cNvSpPr>
            <p:nvPr/>
          </p:nvSpPr>
          <p:spPr bwMode="auto">
            <a:xfrm flipV="1">
              <a:off x="4812437" y="4068932"/>
              <a:ext cx="7620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a:extLst>
                <a:ext uri="{FF2B5EF4-FFF2-40B4-BE49-F238E27FC236}">
                  <a16:creationId xmlns:a16="http://schemas.microsoft.com/office/drawing/2014/main" id="{F531A605-EFC2-4703-8DF3-9C1DDA8982F4}"/>
                </a:ext>
              </a:extLst>
            </p:cNvPr>
            <p:cNvSpPr>
              <a:spLocks noChangeShapeType="1"/>
            </p:cNvSpPr>
            <p:nvPr/>
          </p:nvSpPr>
          <p:spPr bwMode="auto">
            <a:xfrm>
              <a:off x="5345837" y="3002132"/>
              <a:ext cx="6858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6">
              <a:extLst>
                <a:ext uri="{FF2B5EF4-FFF2-40B4-BE49-F238E27FC236}">
                  <a16:creationId xmlns:a16="http://schemas.microsoft.com/office/drawing/2014/main" id="{5433A798-F00C-4694-84F9-0C49B7B3C111}"/>
                </a:ext>
              </a:extLst>
            </p:cNvPr>
            <p:cNvSpPr>
              <a:spLocks noChangeShapeType="1"/>
            </p:cNvSpPr>
            <p:nvPr/>
          </p:nvSpPr>
          <p:spPr bwMode="auto">
            <a:xfrm flipH="1">
              <a:off x="6717437" y="2468732"/>
              <a:ext cx="9906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7">
              <a:extLst>
                <a:ext uri="{FF2B5EF4-FFF2-40B4-BE49-F238E27FC236}">
                  <a16:creationId xmlns:a16="http://schemas.microsoft.com/office/drawing/2014/main" id="{72CE4500-A476-4877-A3B4-26899A352433}"/>
                </a:ext>
              </a:extLst>
            </p:cNvPr>
            <p:cNvSpPr>
              <a:spLocks noChangeShapeType="1"/>
            </p:cNvSpPr>
            <p:nvPr/>
          </p:nvSpPr>
          <p:spPr bwMode="auto">
            <a:xfrm flipV="1">
              <a:off x="5726837" y="4449932"/>
              <a:ext cx="533400" cy="1447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a:extLst>
                <a:ext uri="{FF2B5EF4-FFF2-40B4-BE49-F238E27FC236}">
                  <a16:creationId xmlns:a16="http://schemas.microsoft.com/office/drawing/2014/main" id="{5DB45C67-354A-493D-9B94-F532197414B8}"/>
                </a:ext>
              </a:extLst>
            </p:cNvPr>
            <p:cNvSpPr>
              <a:spLocks noChangeShapeType="1"/>
            </p:cNvSpPr>
            <p:nvPr/>
          </p:nvSpPr>
          <p:spPr bwMode="auto">
            <a:xfrm flipH="1" flipV="1">
              <a:off x="6946037" y="4449932"/>
              <a:ext cx="8382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BCB01F12-42B2-4EAB-B302-BCE064F5DF31}"/>
                </a:ext>
              </a:extLst>
            </p:cNvPr>
            <p:cNvGrpSpPr/>
            <p:nvPr/>
          </p:nvGrpSpPr>
          <p:grpSpPr>
            <a:xfrm>
              <a:off x="2969286" y="2925909"/>
              <a:ext cx="485902" cy="440173"/>
              <a:chOff x="2969286" y="2925909"/>
              <a:chExt cx="485902" cy="440173"/>
            </a:xfrm>
          </p:grpSpPr>
          <p:sp>
            <p:nvSpPr>
              <p:cNvPr id="30" name="Rectangle 29">
                <a:extLst>
                  <a:ext uri="{FF2B5EF4-FFF2-40B4-BE49-F238E27FC236}">
                    <a16:creationId xmlns:a16="http://schemas.microsoft.com/office/drawing/2014/main" id="{6588F7FA-1E6D-4761-A4AF-5D1A67C1988C}"/>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5925CFC7-5CB0-4841-9C4E-385151109B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pic>
          <p:nvPicPr>
            <p:cNvPr id="23" name="Graphic 22">
              <a:extLst>
                <a:ext uri="{FF2B5EF4-FFF2-40B4-BE49-F238E27FC236}">
                  <a16:creationId xmlns:a16="http://schemas.microsoft.com/office/drawing/2014/main" id="{2B917749-3772-4578-9F1B-609C9FB621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47609" y="2877705"/>
              <a:ext cx="569828" cy="657781"/>
            </a:xfrm>
            <a:prstGeom prst="rect">
              <a:avLst/>
            </a:prstGeom>
          </p:spPr>
        </p:pic>
        <p:grpSp>
          <p:nvGrpSpPr>
            <p:cNvPr id="24" name="Group 23">
              <a:extLst>
                <a:ext uri="{FF2B5EF4-FFF2-40B4-BE49-F238E27FC236}">
                  <a16:creationId xmlns:a16="http://schemas.microsoft.com/office/drawing/2014/main" id="{60270CBD-0016-4638-9322-0DDFFA73637B}"/>
                </a:ext>
              </a:extLst>
            </p:cNvPr>
            <p:cNvGrpSpPr/>
            <p:nvPr/>
          </p:nvGrpSpPr>
          <p:grpSpPr>
            <a:xfrm>
              <a:off x="2450237" y="4373732"/>
              <a:ext cx="485902" cy="440173"/>
              <a:chOff x="2969286" y="2925909"/>
              <a:chExt cx="485902" cy="440173"/>
            </a:xfrm>
          </p:grpSpPr>
          <p:sp>
            <p:nvSpPr>
              <p:cNvPr id="28" name="Rectangle 27">
                <a:extLst>
                  <a:ext uri="{FF2B5EF4-FFF2-40B4-BE49-F238E27FC236}">
                    <a16:creationId xmlns:a16="http://schemas.microsoft.com/office/drawing/2014/main" id="{0C7A3520-F7FE-4287-AF2F-F081873B6C92}"/>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C4C64580-6021-48D5-9B68-6BAD1AA61E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5" name="Group 24">
              <a:extLst>
                <a:ext uri="{FF2B5EF4-FFF2-40B4-BE49-F238E27FC236}">
                  <a16:creationId xmlns:a16="http://schemas.microsoft.com/office/drawing/2014/main" id="{A2E1A14B-7F8C-4E4E-B795-C3A8E045D663}"/>
                </a:ext>
              </a:extLst>
            </p:cNvPr>
            <p:cNvGrpSpPr/>
            <p:nvPr/>
          </p:nvGrpSpPr>
          <p:grpSpPr>
            <a:xfrm>
              <a:off x="3270680" y="5821532"/>
              <a:ext cx="485902" cy="440173"/>
              <a:chOff x="2969286" y="2925909"/>
              <a:chExt cx="485902" cy="440173"/>
            </a:xfrm>
          </p:grpSpPr>
          <p:sp>
            <p:nvSpPr>
              <p:cNvPr id="26" name="Rectangle 25">
                <a:extLst>
                  <a:ext uri="{FF2B5EF4-FFF2-40B4-BE49-F238E27FC236}">
                    <a16:creationId xmlns:a16="http://schemas.microsoft.com/office/drawing/2014/main" id="{236215A0-DFD8-4769-9049-E995BC3679EE}"/>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86762479-484F-4E70-878F-7F3F783CDC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spTree>
    <p:extLst>
      <p:ext uri="{BB962C8B-B14F-4D97-AF65-F5344CB8AC3E}">
        <p14:creationId xmlns:p14="http://schemas.microsoft.com/office/powerpoint/2010/main" val="4062572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TaraVault</a:t>
            </a:r>
            <a:r>
              <a:rPr lang="en-US" dirty="0"/>
              <a:t>® - Source Code Management</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199" y="5351867"/>
            <a:ext cx="9397753" cy="1430674"/>
          </a:xfrm>
        </p:spPr>
        <p:txBody>
          <a:bodyPr>
            <a:normAutofit/>
          </a:bodyPr>
          <a:lstStyle/>
          <a:p>
            <a:r>
              <a:rPr lang="en-US" sz="2400" dirty="0"/>
              <a:t>Cloud-hosted code repositories (Git &amp; Subversion)</a:t>
            </a:r>
          </a:p>
          <a:p>
            <a:r>
              <a:rPr lang="en-US" sz="2400" dirty="0"/>
              <a:t>Integrated code viewing and artifact traceability</a:t>
            </a:r>
          </a:p>
          <a:p>
            <a:r>
              <a:rPr lang="en-US" sz="2400" dirty="0"/>
              <a:t>Support for pull requests and merge workflows</a:t>
            </a:r>
          </a:p>
        </p:txBody>
      </p:sp>
      <p:pic>
        <p:nvPicPr>
          <p:cNvPr id="4" name="Graphic 3">
            <a:extLst>
              <a:ext uri="{FF2B5EF4-FFF2-40B4-BE49-F238E27FC236}">
                <a16:creationId xmlns:a16="http://schemas.microsoft.com/office/drawing/2014/main" id="{9F3219F8-CE5A-439C-9485-164986A9A0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0837" y="517813"/>
            <a:ext cx="882963" cy="1020185"/>
          </a:xfrm>
          <a:prstGeom prst="rect">
            <a:avLst/>
          </a:prstGeom>
        </p:spPr>
      </p:pic>
      <p:pic>
        <p:nvPicPr>
          <p:cNvPr id="9" name="Picture 8">
            <a:extLst>
              <a:ext uri="{FF2B5EF4-FFF2-40B4-BE49-F238E27FC236}">
                <a16:creationId xmlns:a16="http://schemas.microsoft.com/office/drawing/2014/main" id="{59D9CF6A-E405-4950-BF9A-14CD73E54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73" y="1506134"/>
            <a:ext cx="6070349" cy="3438728"/>
          </a:xfrm>
          <a:prstGeom prst="rect">
            <a:avLst/>
          </a:prstGeom>
          <a:ln>
            <a:solidFill>
              <a:srgbClr val="93A1A1"/>
            </a:solidFill>
          </a:ln>
        </p:spPr>
      </p:pic>
      <p:pic>
        <p:nvPicPr>
          <p:cNvPr id="15" name="Picture 14">
            <a:extLst>
              <a:ext uri="{FF2B5EF4-FFF2-40B4-BE49-F238E27FC236}">
                <a16:creationId xmlns:a16="http://schemas.microsoft.com/office/drawing/2014/main" id="{270E9F88-ED05-40AE-983B-C993B5084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78" y="2203834"/>
            <a:ext cx="6161103" cy="3033408"/>
          </a:xfrm>
          <a:prstGeom prst="rect">
            <a:avLst/>
          </a:prstGeom>
          <a:ln>
            <a:solidFill>
              <a:srgbClr val="93A1A1"/>
            </a:solidFill>
          </a:ln>
        </p:spPr>
      </p:pic>
    </p:spTree>
    <p:extLst>
      <p:ext uri="{BB962C8B-B14F-4D97-AF65-F5344CB8AC3E}">
        <p14:creationId xmlns:p14="http://schemas.microsoft.com/office/powerpoint/2010/main" val="979388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SpiraCapture</a:t>
            </a:r>
            <a:r>
              <a:rPr lang="en-US" dirty="0"/>
              <a:t>™ - Exploratory Testing</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557422"/>
            <a:ext cx="10515600" cy="1065320"/>
          </a:xfrm>
        </p:spPr>
        <p:txBody>
          <a:bodyPr/>
          <a:lstStyle/>
          <a:p>
            <a:r>
              <a:rPr lang="en-US" dirty="0"/>
              <a:t>Chrome extension that captures activity &amp; screenshots</a:t>
            </a:r>
          </a:p>
          <a:p>
            <a:r>
              <a:rPr lang="en-US" dirty="0"/>
              <a:t>Records and organizes your testing sessions</a:t>
            </a:r>
          </a:p>
        </p:txBody>
      </p:sp>
      <p:pic>
        <p:nvPicPr>
          <p:cNvPr id="4" name="Graphic 3">
            <a:extLst>
              <a:ext uri="{FF2B5EF4-FFF2-40B4-BE49-F238E27FC236}">
                <a16:creationId xmlns:a16="http://schemas.microsoft.com/office/drawing/2014/main" id="{8729BCAE-5C87-46BE-98FB-667D200675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3615" y="517813"/>
            <a:ext cx="1020185" cy="1020185"/>
          </a:xfrm>
          <a:prstGeom prst="rect">
            <a:avLst/>
          </a:prstGeom>
        </p:spPr>
      </p:pic>
      <p:pic>
        <p:nvPicPr>
          <p:cNvPr id="6" name="Picture 5">
            <a:extLst>
              <a:ext uri="{FF2B5EF4-FFF2-40B4-BE49-F238E27FC236}">
                <a16:creationId xmlns:a16="http://schemas.microsoft.com/office/drawing/2014/main" id="{79A03D9E-7C11-477D-8F81-E5EF9BD4C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909" y="1475431"/>
            <a:ext cx="7448367" cy="3775391"/>
          </a:xfrm>
          <a:prstGeom prst="rect">
            <a:avLst/>
          </a:prstGeom>
          <a:ln>
            <a:solidFill>
              <a:srgbClr val="93A1A1"/>
            </a:solidFill>
          </a:ln>
        </p:spPr>
      </p:pic>
    </p:spTree>
    <p:extLst>
      <p:ext uri="{BB962C8B-B14F-4D97-AF65-F5344CB8AC3E}">
        <p14:creationId xmlns:p14="http://schemas.microsoft.com/office/powerpoint/2010/main" val="399396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B00B7-2D5C-4ABB-A75E-7334D99886DC}"/>
              </a:ext>
            </a:extLst>
          </p:cNvPr>
          <p:cNvSpPr>
            <a:spLocks noGrp="1"/>
          </p:cNvSpPr>
          <p:nvPr>
            <p:ph type="title"/>
          </p:nvPr>
        </p:nvSpPr>
        <p:spPr/>
        <p:txBody>
          <a:bodyPr/>
          <a:lstStyle/>
          <a:p>
            <a:r>
              <a:rPr lang="en-US" dirty="0"/>
              <a:t>Inflectra Core Values</a:t>
            </a:r>
          </a:p>
        </p:txBody>
      </p:sp>
      <p:sp>
        <p:nvSpPr>
          <p:cNvPr id="5" name="Content Placeholder 4">
            <a:extLst>
              <a:ext uri="{FF2B5EF4-FFF2-40B4-BE49-F238E27FC236}">
                <a16:creationId xmlns:a16="http://schemas.microsoft.com/office/drawing/2014/main" id="{324CB4CD-BA6D-43CA-98FC-B16302A40CCE}"/>
              </a:ext>
            </a:extLst>
          </p:cNvPr>
          <p:cNvSpPr>
            <a:spLocks noGrp="1"/>
          </p:cNvSpPr>
          <p:nvPr>
            <p:ph idx="1"/>
          </p:nvPr>
        </p:nvSpPr>
        <p:spPr/>
        <p:txBody>
          <a:bodyPr/>
          <a:lstStyle/>
          <a:p>
            <a:r>
              <a:rPr lang="en-US" dirty="0"/>
              <a:t>Great Products: Build for Our Users Not Investors</a:t>
            </a:r>
          </a:p>
          <a:p>
            <a:pPr lvl="1"/>
            <a:r>
              <a:rPr lang="en-US" dirty="0">
                <a:solidFill>
                  <a:srgbClr val="FFFFFF"/>
                </a:solidFill>
              </a:rPr>
              <a:t>Building great software for customers, not chasing the latest fad.</a:t>
            </a:r>
          </a:p>
          <a:p>
            <a:pPr>
              <a:spcBef>
                <a:spcPts val="1800"/>
              </a:spcBef>
            </a:pPr>
            <a:r>
              <a:rPr lang="en-US" dirty="0"/>
              <a:t>Great Team: We Just Get it Done</a:t>
            </a:r>
          </a:p>
          <a:p>
            <a:pPr lvl="1"/>
            <a:r>
              <a:rPr lang="en-US" dirty="0">
                <a:solidFill>
                  <a:srgbClr val="FFFFFF"/>
                </a:solidFill>
              </a:rPr>
              <a:t>Treat customers well, solve their problems, no drama or red tape.</a:t>
            </a:r>
          </a:p>
          <a:p>
            <a:pPr>
              <a:spcBef>
                <a:spcPts val="1800"/>
              </a:spcBef>
            </a:pPr>
            <a:r>
              <a:rPr lang="en-US" dirty="0"/>
              <a:t>Great Workplace: Family and Life Flexibility</a:t>
            </a:r>
          </a:p>
          <a:p>
            <a:pPr lvl="1"/>
            <a:r>
              <a:rPr lang="en-US" dirty="0">
                <a:solidFill>
                  <a:srgbClr val="FFFFFF"/>
                </a:solidFill>
              </a:rPr>
              <a:t>Unlimited vacation, amazing benefits, flex/part time welcomed.</a:t>
            </a:r>
          </a:p>
          <a:p>
            <a:pPr>
              <a:spcBef>
                <a:spcPts val="1800"/>
              </a:spcBef>
            </a:pPr>
            <a:r>
              <a:rPr lang="en-US" dirty="0"/>
              <a:t>Great Community: Enabling Second Acts</a:t>
            </a:r>
          </a:p>
          <a:p>
            <a:pPr lvl="1"/>
            <a:r>
              <a:rPr lang="en-US" dirty="0">
                <a:solidFill>
                  <a:srgbClr val="FFFFFF"/>
                </a:solidFill>
              </a:rPr>
              <a:t>Expanding opportunities for new/second careers in technology.</a:t>
            </a:r>
          </a:p>
          <a:p>
            <a:endParaRPr lang="en-US" dirty="0"/>
          </a:p>
          <a:p>
            <a:endParaRPr lang="en-US" dirty="0"/>
          </a:p>
        </p:txBody>
      </p:sp>
    </p:spTree>
    <p:extLst>
      <p:ext uri="{BB962C8B-B14F-4D97-AF65-F5344CB8AC3E}">
        <p14:creationId xmlns:p14="http://schemas.microsoft.com/office/powerpoint/2010/main" val="922334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KronoDesk</a:t>
            </a:r>
            <a:r>
              <a:rPr lang="en-US" dirty="0"/>
              <a:t>® - Support &amp; Help Desk</a:t>
            </a:r>
          </a:p>
        </p:txBody>
      </p:sp>
      <p:pic>
        <p:nvPicPr>
          <p:cNvPr id="4" name="Graphic 3">
            <a:extLst>
              <a:ext uri="{FF2B5EF4-FFF2-40B4-BE49-F238E27FC236}">
                <a16:creationId xmlns:a16="http://schemas.microsoft.com/office/drawing/2014/main" id="{B3ED7404-4EA9-487C-8D5F-D96D20DE81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1" y="585416"/>
            <a:ext cx="884979" cy="884979"/>
          </a:xfrm>
          <a:prstGeom prst="rect">
            <a:avLst/>
          </a:prstGeom>
        </p:spPr>
      </p:pic>
      <p:pic>
        <p:nvPicPr>
          <p:cNvPr id="5" name="Picture 4">
            <a:extLst>
              <a:ext uri="{FF2B5EF4-FFF2-40B4-BE49-F238E27FC236}">
                <a16:creationId xmlns:a16="http://schemas.microsoft.com/office/drawing/2014/main" id="{A0BDDC76-3A39-4640-950B-DF1BE6B39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91" y="1622997"/>
            <a:ext cx="7998781" cy="3185131"/>
          </a:xfrm>
          <a:prstGeom prst="rect">
            <a:avLst/>
          </a:prstGeom>
          <a:ln>
            <a:solidFill>
              <a:srgbClr val="93A1A1"/>
            </a:solidFill>
          </a:ln>
        </p:spPr>
      </p:pic>
      <p:pic>
        <p:nvPicPr>
          <p:cNvPr id="6" name="Picture 5">
            <a:extLst>
              <a:ext uri="{FF2B5EF4-FFF2-40B4-BE49-F238E27FC236}">
                <a16:creationId xmlns:a16="http://schemas.microsoft.com/office/drawing/2014/main" id="{65EB8A3B-9C39-472C-BF54-FE364A6C39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9901" y="3725506"/>
            <a:ext cx="5663953" cy="3018994"/>
          </a:xfrm>
          <a:prstGeom prst="rect">
            <a:avLst/>
          </a:prstGeom>
          <a:ln>
            <a:solidFill>
              <a:srgbClr val="93A1A1"/>
            </a:solidFill>
          </a:ln>
        </p:spPr>
      </p:pic>
      <p:pic>
        <p:nvPicPr>
          <p:cNvPr id="7" name="Picture 6">
            <a:extLst>
              <a:ext uri="{FF2B5EF4-FFF2-40B4-BE49-F238E27FC236}">
                <a16:creationId xmlns:a16="http://schemas.microsoft.com/office/drawing/2014/main" id="{B34F9DDF-4920-43D6-9868-57F33FD18A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1273" y="2156151"/>
            <a:ext cx="6391922" cy="3138710"/>
          </a:xfrm>
          <a:prstGeom prst="rect">
            <a:avLst/>
          </a:prstGeom>
          <a:ln>
            <a:solidFill>
              <a:srgbClr val="93A1A1"/>
            </a:solidFill>
          </a:ln>
        </p:spPr>
      </p:pic>
    </p:spTree>
    <p:extLst>
      <p:ext uri="{BB962C8B-B14F-4D97-AF65-F5344CB8AC3E}">
        <p14:creationId xmlns:p14="http://schemas.microsoft.com/office/powerpoint/2010/main" val="2878264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7ECE-8281-4ADE-9781-3722AA5C2BC6}"/>
              </a:ext>
            </a:extLst>
          </p:cNvPr>
          <p:cNvSpPr>
            <a:spLocks noGrp="1"/>
          </p:cNvSpPr>
          <p:nvPr>
            <p:ph type="title"/>
          </p:nvPr>
        </p:nvSpPr>
        <p:spPr/>
        <p:txBody>
          <a:bodyPr/>
          <a:lstStyle/>
          <a:p>
            <a:r>
              <a:rPr lang="en-US" dirty="0"/>
              <a:t>Inflectra, by the numbers</a:t>
            </a:r>
          </a:p>
        </p:txBody>
      </p:sp>
      <p:sp>
        <p:nvSpPr>
          <p:cNvPr id="4" name="Content Placeholder 3">
            <a:extLst>
              <a:ext uri="{FF2B5EF4-FFF2-40B4-BE49-F238E27FC236}">
                <a16:creationId xmlns:a16="http://schemas.microsoft.com/office/drawing/2014/main" id="{97DDCE70-9C97-4861-BD18-4586571EC7A0}"/>
              </a:ext>
            </a:extLst>
          </p:cNvPr>
          <p:cNvSpPr>
            <a:spLocks noGrp="1"/>
          </p:cNvSpPr>
          <p:nvPr>
            <p:ph idx="1"/>
          </p:nvPr>
        </p:nvSpPr>
        <p:spPr/>
        <p:txBody>
          <a:bodyPr>
            <a:normAutofit/>
          </a:bodyPr>
          <a:lstStyle/>
          <a:p>
            <a:r>
              <a:rPr lang="en-US" sz="3200" dirty="0">
                <a:latin typeface="+mj-lt"/>
              </a:rPr>
              <a:t>Founded in 2006 to make software creation easier</a:t>
            </a:r>
          </a:p>
          <a:p>
            <a:r>
              <a:rPr lang="en-US" sz="3200" dirty="0">
                <a:latin typeface="+mj-lt"/>
              </a:rPr>
              <a:t>80,000 users in over 5,000 companies worldwide</a:t>
            </a:r>
          </a:p>
          <a:p>
            <a:r>
              <a:rPr lang="en-US" sz="3200" dirty="0">
                <a:latin typeface="+mj-lt"/>
              </a:rPr>
              <a:t>We Focus on our customers – not pleasing investors</a:t>
            </a:r>
          </a:p>
          <a:p>
            <a:r>
              <a:rPr lang="en-US" sz="3200" dirty="0">
                <a:latin typeface="+mj-lt"/>
              </a:rPr>
              <a:t>11 global sales offices and partners across the globe</a:t>
            </a:r>
          </a:p>
          <a:p>
            <a:pPr>
              <a:lnSpc>
                <a:spcPct val="100000"/>
              </a:lnSpc>
            </a:pPr>
            <a:r>
              <a:rPr lang="en-US" sz="3200" dirty="0">
                <a:latin typeface="+mj-lt"/>
              </a:rPr>
              <a:t>Delivering frequent releases both cloud and on-premise</a:t>
            </a:r>
          </a:p>
          <a:p>
            <a:r>
              <a:rPr lang="en-US" sz="3200" dirty="0">
                <a:latin typeface="+mj-lt"/>
              </a:rPr>
              <a:t>Data centers where customers need them most</a:t>
            </a:r>
          </a:p>
          <a:p>
            <a:pPr lvl="1"/>
            <a:r>
              <a:rPr lang="en-US" sz="2800" dirty="0">
                <a:latin typeface="+mj-lt"/>
              </a:rPr>
              <a:t>North America, Europe, India, Asia-Pacific, Australia</a:t>
            </a:r>
          </a:p>
          <a:p>
            <a:endParaRPr lang="en-US" sz="3200" dirty="0">
              <a:latin typeface="+mj-lt"/>
            </a:endParaRPr>
          </a:p>
        </p:txBody>
      </p:sp>
    </p:spTree>
    <p:extLst>
      <p:ext uri="{BB962C8B-B14F-4D97-AF65-F5344CB8AC3E}">
        <p14:creationId xmlns:p14="http://schemas.microsoft.com/office/powerpoint/2010/main" val="933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dirty="0"/>
              <a:t>Representative Customers</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dirty="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4"/>
            <a:extLst>
              <a:ext uri="{FF2B5EF4-FFF2-40B4-BE49-F238E27FC236}">
                <a16:creationId xmlns:a16="http://schemas.microsoft.com/office/drawing/2014/main" id="{59D6EB7A-33C8-413E-90DF-670107783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6"/>
            <a:extLst>
              <a:ext uri="{FF2B5EF4-FFF2-40B4-BE49-F238E27FC236}">
                <a16:creationId xmlns:a16="http://schemas.microsoft.com/office/drawing/2014/main" id="{8C78F9CA-A1A4-497F-99FF-BF0F3A664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8"/>
            <a:extLst>
              <a:ext uri="{FF2B5EF4-FFF2-40B4-BE49-F238E27FC236}">
                <a16:creationId xmlns:a16="http://schemas.microsoft.com/office/drawing/2014/main" id="{75E38330-814A-4699-8B1A-0C43C72E77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1860"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2"/>
            <a:extLst>
              <a:ext uri="{FF2B5EF4-FFF2-40B4-BE49-F238E27FC236}">
                <a16:creationId xmlns:a16="http://schemas.microsoft.com/office/drawing/2014/main" id="{A5D5540C-44CF-46BD-8661-2D129B2ADB4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pic>
        <p:nvPicPr>
          <p:cNvPr id="48" name="Picture 4" descr="AdventHealth | A Leader in Whole-Person Health Care">
            <a:extLst>
              <a:ext uri="{FF2B5EF4-FFF2-40B4-BE49-F238E27FC236}">
                <a16:creationId xmlns:a16="http://schemas.microsoft.com/office/drawing/2014/main" id="{603071A4-5BBF-40AE-B6BA-8FC25B5F997C}"/>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569785" y="4752029"/>
            <a:ext cx="1706317" cy="4744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5DA47B96-73D4-473A-A318-1E3B13DEA14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194656" y="4387409"/>
            <a:ext cx="1438275" cy="4191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B0C2C718-B90B-4729-92D1-56361C964768}"/>
              </a:ext>
            </a:extLst>
          </p:cNvPr>
          <p:cNvPicPr>
            <a:picLocks noChangeAspect="1"/>
          </p:cNvPicPr>
          <p:nvPr/>
        </p:nvPicPr>
        <p:blipFill>
          <a:blip r:embed="rId38"/>
          <a:stretch>
            <a:fillRect/>
          </a:stretch>
        </p:blipFill>
        <p:spPr>
          <a:xfrm>
            <a:off x="2236270" y="4709699"/>
            <a:ext cx="981075" cy="473815"/>
          </a:xfrm>
          <a:prstGeom prst="rect">
            <a:avLst/>
          </a:prstGeom>
        </p:spPr>
      </p:pic>
      <p:pic>
        <p:nvPicPr>
          <p:cNvPr id="51" name="Picture 6">
            <a:extLst>
              <a:ext uri="{FF2B5EF4-FFF2-40B4-BE49-F238E27FC236}">
                <a16:creationId xmlns:a16="http://schemas.microsoft.com/office/drawing/2014/main" id="{2DF95EE4-EB6F-49FE-BBA4-B5AD9EF5024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879403" y="5859652"/>
            <a:ext cx="1097292" cy="55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9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Global Partner Network</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613" y="3559322"/>
            <a:ext cx="958544" cy="89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47" descr="ValueLabs Global Solutions Pte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102" y="4138423"/>
            <a:ext cx="1911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descr="Access H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772" y="5050183"/>
            <a:ext cx="1561941" cy="46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descr="Linksoft I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43" y="4091928"/>
            <a:ext cx="1281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6</a:t>
            </a:fld>
            <a:endParaRPr lang="en-US" altLang="en-US" dirty="0"/>
          </a:p>
        </p:txBody>
      </p:sp>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35" y="2106011"/>
            <a:ext cx="1246629" cy="630648"/>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8441" y="3365792"/>
            <a:ext cx="1061189" cy="579952"/>
          </a:xfrm>
          <a:prstGeom prst="rect">
            <a:avLst/>
          </a:prstGeom>
        </p:spPr>
      </p:pic>
      <p:pic>
        <p:nvPicPr>
          <p:cNvPr id="77" name="Picture 76">
            <a:extLst>
              <a:ext uri="{FF2B5EF4-FFF2-40B4-BE49-F238E27FC236}">
                <a16:creationId xmlns:a16="http://schemas.microsoft.com/office/drawing/2014/main" id="{0A78368E-9151-495B-8437-72A65BFD43C5}"/>
              </a:ext>
            </a:extLst>
          </p:cNvPr>
          <p:cNvPicPr>
            <a:picLocks noChangeAspect="1"/>
          </p:cNvPicPr>
          <p:nvPr/>
        </p:nvPicPr>
        <p:blipFill>
          <a:blip r:embed="rId8"/>
          <a:stretch>
            <a:fillRect/>
          </a:stretch>
        </p:blipFill>
        <p:spPr>
          <a:xfrm>
            <a:off x="8522246" y="3332520"/>
            <a:ext cx="1440201" cy="489334"/>
          </a:xfrm>
          <a:prstGeom prst="rect">
            <a:avLst/>
          </a:prstGeom>
        </p:spPr>
      </p:pic>
      <p:pic>
        <p:nvPicPr>
          <p:cNvPr id="5" name="Picture 4">
            <a:extLst>
              <a:ext uri="{FF2B5EF4-FFF2-40B4-BE49-F238E27FC236}">
                <a16:creationId xmlns:a16="http://schemas.microsoft.com/office/drawing/2014/main" id="{B924088B-1411-4EB8-8E99-DF419B4055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0656" y="1957938"/>
            <a:ext cx="1598934" cy="351765"/>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24585" y="2328021"/>
            <a:ext cx="2292668" cy="683947"/>
          </a:xfrm>
          <a:prstGeom prst="rect">
            <a:avLst/>
          </a:prstGeom>
        </p:spPr>
      </p:pic>
      <p:pic>
        <p:nvPicPr>
          <p:cNvPr id="11" name="Picture 10">
            <a:extLst>
              <a:ext uri="{FF2B5EF4-FFF2-40B4-BE49-F238E27FC236}">
                <a16:creationId xmlns:a16="http://schemas.microsoft.com/office/drawing/2014/main" id="{F2B75D0D-3EBA-49C8-A1D3-50C01A41166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01891" y="2072955"/>
            <a:ext cx="1136582" cy="828081"/>
          </a:xfrm>
          <a:prstGeom prst="rect">
            <a:avLst/>
          </a:prstGeom>
        </p:spPr>
      </p:pic>
      <p:pic>
        <p:nvPicPr>
          <p:cNvPr id="13" name="Picture 12">
            <a:extLst>
              <a:ext uri="{FF2B5EF4-FFF2-40B4-BE49-F238E27FC236}">
                <a16:creationId xmlns:a16="http://schemas.microsoft.com/office/drawing/2014/main" id="{E1D9D089-6EDA-4530-BAE4-69D25463DE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99585" y="4134881"/>
            <a:ext cx="2040616" cy="326499"/>
          </a:xfrm>
          <a:prstGeom prst="rect">
            <a:avLst/>
          </a:prstGeom>
        </p:spPr>
      </p:pic>
      <p:pic>
        <p:nvPicPr>
          <p:cNvPr id="15" name="Picture 14">
            <a:extLst>
              <a:ext uri="{FF2B5EF4-FFF2-40B4-BE49-F238E27FC236}">
                <a16:creationId xmlns:a16="http://schemas.microsoft.com/office/drawing/2014/main" id="{DEEBB101-932B-46B5-9368-5F12FE20F4F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37441" y="4030342"/>
            <a:ext cx="1671406" cy="484708"/>
          </a:xfrm>
          <a:prstGeom prst="rect">
            <a:avLst/>
          </a:prstGeom>
        </p:spPr>
      </p:pic>
      <p:pic>
        <p:nvPicPr>
          <p:cNvPr id="17" name="Picture 16">
            <a:extLst>
              <a:ext uri="{FF2B5EF4-FFF2-40B4-BE49-F238E27FC236}">
                <a16:creationId xmlns:a16="http://schemas.microsoft.com/office/drawing/2014/main" id="{324DB97E-6EFF-4C2F-9C8E-77FCF7E4FEF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82155" y="3314292"/>
            <a:ext cx="1795937" cy="592659"/>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pic>
        <p:nvPicPr>
          <p:cNvPr id="35" name="Picture 34">
            <a:extLst>
              <a:ext uri="{FF2B5EF4-FFF2-40B4-BE49-F238E27FC236}">
                <a16:creationId xmlns:a16="http://schemas.microsoft.com/office/drawing/2014/main" id="{A6904531-24E3-49FC-B1BC-C2300257039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84889" y="1876743"/>
            <a:ext cx="1507105" cy="387021"/>
          </a:xfrm>
          <a:prstGeom prst="rect">
            <a:avLst/>
          </a:prstGeom>
        </p:spPr>
      </p:pic>
      <p:pic>
        <p:nvPicPr>
          <p:cNvPr id="36" name="Picture 35">
            <a:extLst>
              <a:ext uri="{FF2B5EF4-FFF2-40B4-BE49-F238E27FC236}">
                <a16:creationId xmlns:a16="http://schemas.microsoft.com/office/drawing/2014/main" id="{392F80CD-AB76-4450-9E93-CC753E84BAA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39292" y="2125073"/>
            <a:ext cx="1733782" cy="326217"/>
          </a:xfrm>
          <a:prstGeom prst="rect">
            <a:avLst/>
          </a:prstGeom>
        </p:spPr>
      </p:pic>
      <p:pic>
        <p:nvPicPr>
          <p:cNvPr id="37" name="Picture 36">
            <a:extLst>
              <a:ext uri="{FF2B5EF4-FFF2-40B4-BE49-F238E27FC236}">
                <a16:creationId xmlns:a16="http://schemas.microsoft.com/office/drawing/2014/main" id="{6DF4491D-9BEA-493B-A723-50BCA19B458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75850" y="3279308"/>
            <a:ext cx="1672313" cy="652202"/>
          </a:xfrm>
          <a:prstGeom prst="rect">
            <a:avLst/>
          </a:prstGeom>
        </p:spPr>
      </p:pic>
      <p:pic>
        <p:nvPicPr>
          <p:cNvPr id="2" name="Picture 1">
            <a:extLst>
              <a:ext uri="{FF2B5EF4-FFF2-40B4-BE49-F238E27FC236}">
                <a16:creationId xmlns:a16="http://schemas.microsoft.com/office/drawing/2014/main" id="{71B8B5D6-29D2-4929-A9BC-390EEB1711F3}"/>
              </a:ext>
            </a:extLst>
          </p:cNvPr>
          <p:cNvPicPr>
            <a:picLocks noChangeAspect="1"/>
          </p:cNvPicPr>
          <p:nvPr/>
        </p:nvPicPr>
        <p:blipFill>
          <a:blip r:embed="rId18"/>
          <a:stretch>
            <a:fillRect/>
          </a:stretch>
        </p:blipFill>
        <p:spPr>
          <a:xfrm>
            <a:off x="3309727" y="4041362"/>
            <a:ext cx="933305" cy="642604"/>
          </a:xfrm>
          <a:prstGeom prst="rect">
            <a:avLst/>
          </a:prstGeom>
        </p:spPr>
      </p:pic>
      <p:pic>
        <p:nvPicPr>
          <p:cNvPr id="4" name="Picture 3">
            <a:extLst>
              <a:ext uri="{FF2B5EF4-FFF2-40B4-BE49-F238E27FC236}">
                <a16:creationId xmlns:a16="http://schemas.microsoft.com/office/drawing/2014/main" id="{B11EC7B6-5130-4208-930D-24333F05E0E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45205" y="2457130"/>
            <a:ext cx="1559883" cy="451306"/>
          </a:xfrm>
          <a:prstGeom prst="rect">
            <a:avLst/>
          </a:prstGeom>
        </p:spPr>
      </p:pic>
      <p:graphicFrame>
        <p:nvGraphicFramePr>
          <p:cNvPr id="10" name="Object 9">
            <a:extLst>
              <a:ext uri="{FF2B5EF4-FFF2-40B4-BE49-F238E27FC236}">
                <a16:creationId xmlns:a16="http://schemas.microsoft.com/office/drawing/2014/main" id="{D7F8FDED-EF34-4E64-AA65-1872E7FA12E6}"/>
              </a:ext>
            </a:extLst>
          </p:cNvPr>
          <p:cNvGraphicFramePr>
            <a:graphicFrameLocks noChangeAspect="1"/>
          </p:cNvGraphicFramePr>
          <p:nvPr>
            <p:extLst>
              <p:ext uri="{D42A27DB-BD31-4B8C-83A1-F6EECF244321}">
                <p14:modId xmlns:p14="http://schemas.microsoft.com/office/powerpoint/2010/main" val="2280641615"/>
              </p:ext>
            </p:extLst>
          </p:nvPr>
        </p:nvGraphicFramePr>
        <p:xfrm>
          <a:off x="3482376" y="5588603"/>
          <a:ext cx="905222" cy="645725"/>
        </p:xfrm>
        <a:graphic>
          <a:graphicData uri="http://schemas.openxmlformats.org/presentationml/2006/ole">
            <mc:AlternateContent xmlns:mc="http://schemas.openxmlformats.org/markup-compatibility/2006">
              <mc:Choice xmlns:v="urn:schemas-microsoft-com:vml" Requires="v">
                <p:oleObj r:id="rId20" imgW="1904760" imgH="1358640" progId="">
                  <p:embed/>
                </p:oleObj>
              </mc:Choice>
              <mc:Fallback>
                <p:oleObj r:id="rId20" imgW="1904760" imgH="1358640" progId="">
                  <p:embed/>
                  <p:pic>
                    <p:nvPicPr>
                      <p:cNvPr id="0" name=""/>
                      <p:cNvPicPr/>
                      <p:nvPr/>
                    </p:nvPicPr>
                    <p:blipFill>
                      <a:blip r:embed="rId21"/>
                      <a:stretch>
                        <a:fillRect/>
                      </a:stretch>
                    </p:blipFill>
                    <p:spPr>
                      <a:xfrm>
                        <a:off x="3482376" y="5588603"/>
                        <a:ext cx="905222" cy="645725"/>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77A5056E-9FE7-40A6-8A84-0BE7FCC7750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439938" y="1927226"/>
            <a:ext cx="920496" cy="304800"/>
          </a:xfrm>
          <a:prstGeom prst="rect">
            <a:avLst/>
          </a:prstGeom>
        </p:spPr>
      </p:pic>
      <p:pic>
        <p:nvPicPr>
          <p:cNvPr id="18" name="Picture 17">
            <a:extLst>
              <a:ext uri="{FF2B5EF4-FFF2-40B4-BE49-F238E27FC236}">
                <a16:creationId xmlns:a16="http://schemas.microsoft.com/office/drawing/2014/main" id="{F4A1FAFB-0560-45D1-9315-E792702F0DC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700796" y="2411652"/>
            <a:ext cx="499185" cy="499185"/>
          </a:xfrm>
          <a:prstGeom prst="rect">
            <a:avLst/>
          </a:prstGeom>
        </p:spPr>
      </p:pic>
      <p:pic>
        <p:nvPicPr>
          <p:cNvPr id="49" name="Picture 48">
            <a:extLst>
              <a:ext uri="{FF2B5EF4-FFF2-40B4-BE49-F238E27FC236}">
                <a16:creationId xmlns:a16="http://schemas.microsoft.com/office/drawing/2014/main" id="{5ACC3FB3-4694-4098-B85B-EC0980C55E13}"/>
              </a:ext>
            </a:extLst>
          </p:cNvPr>
          <p:cNvPicPr>
            <a:picLocks noChangeAspect="1"/>
          </p:cNvPicPr>
          <p:nvPr/>
        </p:nvPicPr>
        <p:blipFill>
          <a:blip r:embed="rId24"/>
          <a:stretch>
            <a:fillRect/>
          </a:stretch>
        </p:blipFill>
        <p:spPr>
          <a:xfrm>
            <a:off x="10003421" y="3308469"/>
            <a:ext cx="1161905" cy="476191"/>
          </a:xfrm>
          <a:prstGeom prst="rect">
            <a:avLst/>
          </a:prstGeom>
        </p:spPr>
      </p:pic>
      <p:pic>
        <p:nvPicPr>
          <p:cNvPr id="50" name="Picture 57" descr="Rubric Consulting (Pty) Ltd">
            <a:extLst>
              <a:ext uri="{FF2B5EF4-FFF2-40B4-BE49-F238E27FC236}">
                <a16:creationId xmlns:a16="http://schemas.microsoft.com/office/drawing/2014/main" id="{347BA8D0-41E3-4C98-BFA6-49C469D8A6A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187859" y="5676244"/>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0" descr="ESL">
            <a:extLst>
              <a:ext uri="{FF2B5EF4-FFF2-40B4-BE49-F238E27FC236}">
                <a16:creationId xmlns:a16="http://schemas.microsoft.com/office/drawing/2014/main" id="{8BD3AE73-F9B4-492A-9BFC-D89DF485FB7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07396" y="5272917"/>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9" descr="Tezza Business Solutions">
            <a:extLst>
              <a:ext uri="{FF2B5EF4-FFF2-40B4-BE49-F238E27FC236}">
                <a16:creationId xmlns:a16="http://schemas.microsoft.com/office/drawing/2014/main" id="{8BAD7ABA-D2C2-4D2E-9C9E-D052750B6E6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75532" y="5106104"/>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51F7FE0C-910E-43C8-8C94-DF9B5D43E1F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943601" y="5218270"/>
            <a:ext cx="946586" cy="946586"/>
          </a:xfrm>
          <a:prstGeom prst="rect">
            <a:avLst/>
          </a:prstGeom>
        </p:spPr>
      </p:pic>
      <p:pic>
        <p:nvPicPr>
          <p:cNvPr id="6" name="Picture 5">
            <a:extLst>
              <a:ext uri="{FF2B5EF4-FFF2-40B4-BE49-F238E27FC236}">
                <a16:creationId xmlns:a16="http://schemas.microsoft.com/office/drawing/2014/main" id="{ECC4757A-DA56-4FCF-B482-80684C053378}"/>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250279" y="5143909"/>
            <a:ext cx="1670877" cy="1160820"/>
          </a:xfrm>
          <a:prstGeom prst="rect">
            <a:avLst/>
          </a:prstGeom>
        </p:spPr>
      </p:pic>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spTree>
    <p:extLst>
      <p:ext uri="{BB962C8B-B14F-4D97-AF65-F5344CB8AC3E}">
        <p14:creationId xmlns:p14="http://schemas.microsoft.com/office/powerpoint/2010/main" val="133137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How Are We Different?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257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1373</TotalTime>
  <Words>1217</Words>
  <Application>Microsoft Office PowerPoint</Application>
  <PresentationFormat>Widescreen</PresentationFormat>
  <Paragraphs>170</Paragraphs>
  <Slides>31</Slides>
  <Notes>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0</vt:i4>
      </vt:variant>
      <vt:variant>
        <vt:lpstr>Slide Titles</vt:lpstr>
      </vt:variant>
      <vt:variant>
        <vt:i4>31</vt:i4>
      </vt:variant>
    </vt:vector>
  </HeadingPairs>
  <TitlesOfParts>
    <vt:vector size="38" baseType="lpstr">
      <vt:lpstr>Josefin Sans</vt:lpstr>
      <vt:lpstr>Arial</vt:lpstr>
      <vt:lpstr>Wingdings</vt:lpstr>
      <vt:lpstr>Calibri</vt:lpstr>
      <vt:lpstr>Kanit</vt:lpstr>
      <vt:lpstr>Inflectra content</vt:lpstr>
      <vt:lpstr>Inflectra titles</vt:lpstr>
      <vt:lpstr>Company Overview</vt:lpstr>
      <vt:lpstr>Who Are We?</vt:lpstr>
      <vt:lpstr>Inflectra Core Values</vt:lpstr>
      <vt:lpstr>Inflectra, by the numbers</vt:lpstr>
      <vt:lpstr>Representative Customers</vt:lpstr>
      <vt:lpstr>Global Partner Network</vt:lpstr>
      <vt:lpstr>How Are We Different?</vt:lpstr>
      <vt:lpstr>harmony</vt:lpstr>
      <vt:lpstr>How Do We Foster Harmony?</vt:lpstr>
      <vt:lpstr>Harmony Across the Disciplines</vt:lpstr>
      <vt:lpstr>Simplicity = Productivity from Day One</vt:lpstr>
      <vt:lpstr>Harmony Across Ecosystems</vt:lpstr>
      <vt:lpstr>We offer unique features for different industries</vt:lpstr>
      <vt:lpstr>Specific Features for Regulated Industries</vt:lpstr>
      <vt:lpstr>What Do Our Customers Say?</vt:lpstr>
      <vt:lpstr>What People Say</vt:lpstr>
      <vt:lpstr>What do we do?</vt:lpstr>
      <vt:lpstr>Our Products</vt:lpstr>
      <vt:lpstr>How the Inflectra® Suite Fits Together</vt:lpstr>
      <vt:lpstr>Core Spira™ Platform</vt:lpstr>
      <vt:lpstr>The Wider Inflectra® Ecosystem</vt:lpstr>
      <vt:lpstr>Overview of our products</vt:lpstr>
      <vt:lpstr>SpiraTest® - Requirements &amp; Test Mgt</vt:lpstr>
      <vt:lpstr>SpiraTeam® - Application Lifecycle Mgt</vt:lpstr>
      <vt:lpstr>SpiraPlan® - Program &amp; Portfolio Mgt</vt:lpstr>
      <vt:lpstr>Rapise® - Intelligent Test Automation</vt:lpstr>
      <vt:lpstr>RemoteLaunch® - Automation Integration</vt:lpstr>
      <vt:lpstr>TaraVault® - Source Code Management</vt:lpstr>
      <vt:lpstr>SpiraCapture™ - Exploratory Testing</vt:lpstr>
      <vt:lpstr>KronoDesk® - Support &amp; Help Desk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88</cp:revision>
  <cp:lastPrinted>2017-03-07T16:58:37Z</cp:lastPrinted>
  <dcterms:created xsi:type="dcterms:W3CDTF">2018-04-12T05:30:22Z</dcterms:created>
  <dcterms:modified xsi:type="dcterms:W3CDTF">2021-05-06T20:56:30Z</dcterms:modified>
</cp:coreProperties>
</file>