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3" r:id="rId2"/>
    <p:sldMasterId id="2147483662" r:id="rId3"/>
  </p:sldMasterIdLst>
  <p:notesMasterIdLst>
    <p:notesMasterId r:id="rId67"/>
  </p:notesMasterIdLst>
  <p:sldIdLst>
    <p:sldId id="256" r:id="rId4"/>
    <p:sldId id="257"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329" r:id="rId28"/>
    <p:sldId id="282" r:id="rId29"/>
    <p:sldId id="283" r:id="rId30"/>
    <p:sldId id="286" r:id="rId31"/>
    <p:sldId id="289" r:id="rId32"/>
    <p:sldId id="292" r:id="rId33"/>
    <p:sldId id="295" r:id="rId34"/>
    <p:sldId id="296" r:id="rId35"/>
    <p:sldId id="297" r:id="rId36"/>
    <p:sldId id="299" r:id="rId37"/>
    <p:sldId id="300" r:id="rId38"/>
    <p:sldId id="301" r:id="rId39"/>
    <p:sldId id="302" r:id="rId40"/>
    <p:sldId id="303" r:id="rId41"/>
    <p:sldId id="304" r:id="rId42"/>
    <p:sldId id="305" r:id="rId43"/>
    <p:sldId id="306" r:id="rId44"/>
    <p:sldId id="330"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Lst>
  <p:sldSz cx="12192000" cy="6858000"/>
  <p:notesSz cx="6858000" cy="9144000"/>
  <p:embeddedFontLst>
    <p:embeddedFont>
      <p:font typeface="Josefin Sans" pitchFamily="2" charset="0"/>
      <p:regular r:id="rId68"/>
      <p:bold r:id="rId69"/>
      <p:italic r:id="rId70"/>
      <p:boldItalic r:id="rId71"/>
    </p:embeddedFont>
    <p:embeddedFont>
      <p:font typeface="Kanit" panose="00000500000000000000" pitchFamily="2" charset="-34"/>
      <p:regular r:id="rId72"/>
      <p:bold r:id="rId73"/>
      <p:italic r:id="rId74"/>
      <p:boldItalic r:id="rId75"/>
    </p:embeddedFont>
    <p:embeddedFont>
      <p:font typeface="Noto Sans Symbols" pitchFamily="2" charset="0"/>
      <p:regular r:id="rId76"/>
      <p:bold r:id="rId77"/>
    </p:embeddedFont>
    <p:embeddedFont>
      <p:font typeface="Poppins Medium" panose="00000600000000000000" pitchFamily="2"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2" roundtripDataSignature="AMtx7mi+kjfzO6X8i4md5wrWXCtaln7Ql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4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26" autoAdjust="0"/>
    <p:restoredTop sz="94660"/>
  </p:normalViewPr>
  <p:slideViewPr>
    <p:cSldViewPr snapToGrid="0">
      <p:cViewPr varScale="1">
        <p:scale>
          <a:sx n="87" d="100"/>
          <a:sy n="87" d="100"/>
        </p:scale>
        <p:origin x="67" y="1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font" Target="fonts/font1.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 Target="slides/slide2.xml"/><Relationship Id="rId95"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5.fntdata"/><Relationship Id="rId80" Type="http://schemas.openxmlformats.org/officeDocument/2006/relationships/font" Target="fonts/font13.fntdata"/><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3.fntdata"/><Relationship Id="rId75" Type="http://schemas.openxmlformats.org/officeDocument/2006/relationships/font" Target="fonts/font8.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9.fntdata"/><Relationship Id="rId7" Type="http://schemas.openxmlformats.org/officeDocument/2006/relationships/slide" Target="slides/slide4.xml"/><Relationship Id="rId71" Type="http://schemas.openxmlformats.org/officeDocument/2006/relationships/font" Target="fonts/font4.fntdata"/><Relationship Id="rId92" Type="http://customschemas.google.com/relationships/presentationmetadata" Target="meta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3" name="Google Shape;47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7" name="Google Shape;57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3" name="Google Shape;583;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6" name="Google Shape;60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1" name="Google Shape;68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4" name="Google Shape;79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7" name="Google Shape;90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1" name="Google Shape;102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4" name="Google Shape;112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p1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8" name="Google Shape;1158;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2" name="Google Shape;119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4" name="Google Shape;124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p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9" name="Google Shape;1269;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9" name="Google Shape;128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5" name="Google Shape;129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g3252b91723e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1" name="Google Shape;1341;g3252b91723e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g328b6a20f2d_2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7" name="Google Shape;1357;g328b6a20f2d_2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1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2" name="Google Shape;1372;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2" name="Google Shape;139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d7803205c5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5" name="Google Shape;1415;g2d7803205c5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16" name="Google Shape;1416;g2d7803205c5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p1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4" name="Google Shape;1424;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0" name="Google Shape;143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7" name="Google Shape;143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8" name="Google Shape;144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4" name="Google Shape;145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p:cNvGrpSpPr/>
        <p:nvPr/>
      </p:nvGrpSpPr>
      <p:grpSpPr>
        <a:xfrm>
          <a:off x="0" y="0"/>
          <a:ext cx="0" cy="0"/>
          <a:chOff x="0" y="0"/>
          <a:chExt cx="0" cy="0"/>
        </a:xfrm>
      </p:grpSpPr>
      <p:sp>
        <p:nvSpPr>
          <p:cNvPr id="1464" name="Google Shape;146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5" name="Google Shape;146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1"/>
        <p:cNvGrpSpPr/>
        <p:nvPr/>
      </p:nvGrpSpPr>
      <p:grpSpPr>
        <a:xfrm>
          <a:off x="0" y="0"/>
          <a:ext cx="0" cy="0"/>
          <a:chOff x="0" y="0"/>
          <a:chExt cx="0" cy="0"/>
        </a:xfrm>
      </p:grpSpPr>
      <p:sp>
        <p:nvSpPr>
          <p:cNvPr id="1472" name="Google Shape;147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3" name="Google Shape;147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9" name="Google Shape;147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1" name="Google Shape;149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
        <p:cNvGrpSpPr/>
        <p:nvPr/>
      </p:nvGrpSpPr>
      <p:grpSpPr>
        <a:xfrm>
          <a:off x="0" y="0"/>
          <a:ext cx="0" cy="0"/>
          <a:chOff x="0" y="0"/>
          <a:chExt cx="0" cy="0"/>
        </a:xfrm>
      </p:grpSpPr>
      <p:sp>
        <p:nvSpPr>
          <p:cNvPr id="1502" name="Google Shape;1502;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3" name="Google Shape;150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Google Shape;151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7" name="Google Shape;151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0" name="Google Shape;153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0" name="Google Shape;1540;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3" name="Google Shape;155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Google Shape;1563;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4" name="Google Shape;156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7" name="Google Shape;157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0" name="Google Shape;159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4"/>
        <p:cNvGrpSpPr/>
        <p:nvPr/>
      </p:nvGrpSpPr>
      <p:grpSpPr>
        <a:xfrm>
          <a:off x="0" y="0"/>
          <a:ext cx="0" cy="0"/>
          <a:chOff x="0" y="0"/>
          <a:chExt cx="0" cy="0"/>
        </a:xfrm>
      </p:grpSpPr>
      <p:sp>
        <p:nvSpPr>
          <p:cNvPr id="1595" name="Google Shape;1595;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596" name="Google Shape;1596;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700" name="Google Shape;1700;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9"/>
        <p:cNvGrpSpPr/>
        <p:nvPr/>
      </p:nvGrpSpPr>
      <p:grpSpPr>
        <a:xfrm>
          <a:off x="0" y="0"/>
          <a:ext cx="0" cy="0"/>
          <a:chOff x="0" y="0"/>
          <a:chExt cx="0" cy="0"/>
        </a:xfrm>
      </p:grpSpPr>
      <p:sp>
        <p:nvSpPr>
          <p:cNvPr id="1790" name="Google Shape;1790;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791" name="Google Shape;1791;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Only" type="titleOnly">
  <p:cSld name="TITLE_ONLY">
    <p:bg>
      <p:bgPr>
        <a:solidFill>
          <a:srgbClr val="233442"/>
        </a:solidFill>
        <a:effectLst/>
      </p:bgPr>
    </p:bg>
    <p:spTree>
      <p:nvGrpSpPr>
        <p:cNvPr id="1" name="Shape 15"/>
        <p:cNvGrpSpPr/>
        <p:nvPr/>
      </p:nvGrpSpPr>
      <p:grpSpPr>
        <a:xfrm>
          <a:off x="0" y="0"/>
          <a:ext cx="0" cy="0"/>
          <a:chOff x="0" y="0"/>
          <a:chExt cx="0" cy="0"/>
        </a:xfrm>
      </p:grpSpPr>
      <p:sp>
        <p:nvSpPr>
          <p:cNvPr id="16" name="Google Shape;16;p64"/>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Josefin Sans"/>
              <a:buNone/>
              <a:defRPr>
                <a:solidFill>
                  <a:schemeClr val="accent4"/>
                </a:solidFill>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rgbClr val="FDCB26"/>
        </a:solidFill>
        <a:effectLst/>
      </p:bgPr>
    </p:bg>
    <p:spTree>
      <p:nvGrpSpPr>
        <p:cNvPr id="1" name="Shape 45"/>
        <p:cNvGrpSpPr/>
        <p:nvPr/>
      </p:nvGrpSpPr>
      <p:grpSpPr>
        <a:xfrm>
          <a:off x="0" y="0"/>
          <a:ext cx="0" cy="0"/>
          <a:chOff x="0" y="0"/>
          <a:chExt cx="0" cy="0"/>
        </a:xfrm>
      </p:grpSpPr>
      <p:sp>
        <p:nvSpPr>
          <p:cNvPr id="46" name="Google Shape;46;p71"/>
          <p:cNvSpPr txBox="1">
            <a:spLocks noGrp="1"/>
          </p:cNvSpPr>
          <p:nvPr>
            <p:ph type="title"/>
          </p:nvPr>
        </p:nvSpPr>
        <p:spPr>
          <a:xfrm>
            <a:off x="596900" y="365125"/>
            <a:ext cx="11087100" cy="79460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71"/>
          <p:cNvSpPr txBox="1">
            <a:spLocks noGrp="1"/>
          </p:cNvSpPr>
          <p:nvPr>
            <p:ph type="body" idx="1"/>
          </p:nvPr>
        </p:nvSpPr>
        <p:spPr>
          <a:xfrm>
            <a:off x="596899" y="1338146"/>
            <a:ext cx="5422901" cy="483867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8" name="Google Shape;48;p71"/>
          <p:cNvSpPr txBox="1">
            <a:spLocks noGrp="1"/>
          </p:cNvSpPr>
          <p:nvPr>
            <p:ph type="body" idx="2"/>
          </p:nvPr>
        </p:nvSpPr>
        <p:spPr>
          <a:xfrm>
            <a:off x="6172200" y="1338146"/>
            <a:ext cx="5511800" cy="483867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9" name="Google Shape;49;p71"/>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 Content">
  <p:cSld name="2_Two Content 2">
    <p:bg>
      <p:bgPr>
        <a:solidFill>
          <a:srgbClr val="FDCB26"/>
        </a:solidFill>
        <a:effectLst/>
      </p:bgPr>
    </p:bg>
    <p:spTree>
      <p:nvGrpSpPr>
        <p:cNvPr id="1" name="Shape 50"/>
        <p:cNvGrpSpPr/>
        <p:nvPr/>
      </p:nvGrpSpPr>
      <p:grpSpPr>
        <a:xfrm>
          <a:off x="0" y="0"/>
          <a:ext cx="0" cy="0"/>
          <a:chOff x="0" y="0"/>
          <a:chExt cx="0" cy="0"/>
        </a:xfrm>
      </p:grpSpPr>
      <p:sp>
        <p:nvSpPr>
          <p:cNvPr id="51" name="Google Shape;51;p127"/>
          <p:cNvSpPr txBox="1">
            <a:spLocks noGrp="1"/>
          </p:cNvSpPr>
          <p:nvPr>
            <p:ph type="title"/>
          </p:nvPr>
        </p:nvSpPr>
        <p:spPr>
          <a:xfrm>
            <a:off x="520700" y="365125"/>
            <a:ext cx="5181600" cy="101397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127"/>
          <p:cNvSpPr txBox="1">
            <a:spLocks noGrp="1"/>
          </p:cNvSpPr>
          <p:nvPr>
            <p:ph type="body" idx="1"/>
          </p:nvPr>
        </p:nvSpPr>
        <p:spPr>
          <a:xfrm>
            <a:off x="520700" y="1484026"/>
            <a:ext cx="5181600" cy="469279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53" name="Google Shape;53;p127"/>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54" name="Google Shape;54;p127"/>
          <p:cNvSpPr>
            <a:spLocks noGrp="1"/>
          </p:cNvSpPr>
          <p:nvPr>
            <p:ph type="pic" idx="2"/>
          </p:nvPr>
        </p:nvSpPr>
        <p:spPr>
          <a:xfrm>
            <a:off x="6172202" y="0"/>
            <a:ext cx="6019798" cy="68580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and Content">
  <p:cSld name="4_Title and Content">
    <p:bg>
      <p:bgPr>
        <a:solidFill>
          <a:schemeClr val="lt2"/>
        </a:solidFill>
        <a:effectLst/>
      </p:bgPr>
    </p:bg>
    <p:spTree>
      <p:nvGrpSpPr>
        <p:cNvPr id="1" name="Shape 61"/>
        <p:cNvGrpSpPr/>
        <p:nvPr/>
      </p:nvGrpSpPr>
      <p:grpSpPr>
        <a:xfrm>
          <a:off x="0" y="0"/>
          <a:ext cx="0" cy="0"/>
          <a:chOff x="0" y="0"/>
          <a:chExt cx="0" cy="0"/>
        </a:xfrm>
      </p:grpSpPr>
      <p:sp>
        <p:nvSpPr>
          <p:cNvPr id="62" name="Google Shape;62;p122"/>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and Content" type="obj">
  <p:cSld name="OBJECT">
    <p:bg>
      <p:bgPr>
        <a:solidFill>
          <a:schemeClr val="lt2"/>
        </a:solidFill>
        <a:effectLst/>
      </p:bgPr>
    </p:bg>
    <p:spTree>
      <p:nvGrpSpPr>
        <p:cNvPr id="1" name="Shape 63"/>
        <p:cNvGrpSpPr/>
        <p:nvPr/>
      </p:nvGrpSpPr>
      <p:grpSpPr>
        <a:xfrm>
          <a:off x="0" y="0"/>
          <a:ext cx="0" cy="0"/>
          <a:chOff x="0" y="0"/>
          <a:chExt cx="0" cy="0"/>
        </a:xfrm>
      </p:grpSpPr>
      <p:sp>
        <p:nvSpPr>
          <p:cNvPr id="64" name="Google Shape;64;p123"/>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23"/>
          <p:cNvSpPr txBox="1">
            <a:spLocks noGrp="1"/>
          </p:cNvSpPr>
          <p:nvPr>
            <p:ph type="body" idx="1"/>
          </p:nvPr>
        </p:nvSpPr>
        <p:spPr>
          <a:xfrm>
            <a:off x="341376" y="1263316"/>
            <a:ext cx="11012424" cy="491364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solidFill>
                  <a:schemeClr val="dk1"/>
                </a:solidFill>
                <a:latin typeface="Josefin Sans"/>
                <a:ea typeface="Josefin Sans"/>
                <a:cs typeface="Josefin Sans"/>
                <a:sym typeface="Josefin Sans"/>
              </a:defRPr>
            </a:lvl1pPr>
            <a:lvl2pPr marL="914400" lvl="1" indent="-381000" algn="l">
              <a:lnSpc>
                <a:spcPct val="90000"/>
              </a:lnSpc>
              <a:spcBef>
                <a:spcPts val="500"/>
              </a:spcBef>
              <a:spcAft>
                <a:spcPts val="0"/>
              </a:spcAft>
              <a:buClr>
                <a:schemeClr val="dk1"/>
              </a:buClr>
              <a:buSzPts val="2400"/>
              <a:buFont typeface="Noto Sans Symbols"/>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Noto Sans Symbols"/>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Noto Sans Symbols"/>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wo Content">
  <p:cSld name="2_Two Content">
    <p:spTree>
      <p:nvGrpSpPr>
        <p:cNvPr id="1" name="Shape 66"/>
        <p:cNvGrpSpPr/>
        <p:nvPr/>
      </p:nvGrpSpPr>
      <p:grpSpPr>
        <a:xfrm>
          <a:off x="0" y="0"/>
          <a:ext cx="0" cy="0"/>
          <a:chOff x="0" y="0"/>
          <a:chExt cx="0" cy="0"/>
        </a:xfrm>
      </p:grpSpPr>
      <p:sp>
        <p:nvSpPr>
          <p:cNvPr id="67" name="Google Shape;67;p69"/>
          <p:cNvSpPr txBox="1">
            <a:spLocks noGrp="1"/>
          </p:cNvSpPr>
          <p:nvPr>
            <p:ph type="title"/>
          </p:nvPr>
        </p:nvSpPr>
        <p:spPr>
          <a:xfrm>
            <a:off x="493426" y="350135"/>
            <a:ext cx="5412698" cy="99444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69"/>
          <p:cNvSpPr txBox="1">
            <a:spLocks noGrp="1"/>
          </p:cNvSpPr>
          <p:nvPr>
            <p:ph type="body" idx="1"/>
          </p:nvPr>
        </p:nvSpPr>
        <p:spPr>
          <a:xfrm>
            <a:off x="493425" y="1482843"/>
            <a:ext cx="5412699"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69" name="Google Shape;69;p6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70" name="Google Shape;70;p69"/>
          <p:cNvSpPr>
            <a:spLocks noGrp="1"/>
          </p:cNvSpPr>
          <p:nvPr>
            <p:ph type="pic" idx="2"/>
          </p:nvPr>
        </p:nvSpPr>
        <p:spPr>
          <a:xfrm>
            <a:off x="6172202" y="0"/>
            <a:ext cx="6019798" cy="68580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28"/>
          <p:cNvSpPr txBox="1">
            <a:spLocks noGrp="1"/>
          </p:cNvSpPr>
          <p:nvPr>
            <p:ph type="title"/>
          </p:nvPr>
        </p:nvSpPr>
        <p:spPr>
          <a:xfrm>
            <a:off x="457095" y="173672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8"/>
          <p:cNvSpPr txBox="1">
            <a:spLocks noGrp="1"/>
          </p:cNvSpPr>
          <p:nvPr>
            <p:ph type="body" idx="1"/>
          </p:nvPr>
        </p:nvSpPr>
        <p:spPr>
          <a:xfrm>
            <a:off x="457095"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E91"/>
              </a:buClr>
              <a:buSzPts val="2400"/>
              <a:buNone/>
              <a:defRPr sz="2400">
                <a:solidFill>
                  <a:srgbClr val="23344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888E91"/>
              </a:buClr>
              <a:buSzPts val="2000"/>
              <a:buNone/>
              <a:defRPr sz="2000">
                <a:solidFill>
                  <a:srgbClr val="888E91"/>
                </a:solidFill>
              </a:defRPr>
            </a:lvl2pPr>
            <a:lvl3pPr marL="1371600" lvl="2" indent="-228600" algn="l">
              <a:lnSpc>
                <a:spcPct val="90000"/>
              </a:lnSpc>
              <a:spcBef>
                <a:spcPts val="500"/>
              </a:spcBef>
              <a:spcAft>
                <a:spcPts val="0"/>
              </a:spcAft>
              <a:buClr>
                <a:srgbClr val="888E91"/>
              </a:buClr>
              <a:buSzPts val="1800"/>
              <a:buNone/>
              <a:defRPr sz="1800">
                <a:solidFill>
                  <a:srgbClr val="888E91"/>
                </a:solidFill>
              </a:defRPr>
            </a:lvl3pPr>
            <a:lvl4pPr marL="1828800" lvl="3" indent="-228600" algn="l">
              <a:lnSpc>
                <a:spcPct val="90000"/>
              </a:lnSpc>
              <a:spcBef>
                <a:spcPts val="500"/>
              </a:spcBef>
              <a:spcAft>
                <a:spcPts val="0"/>
              </a:spcAft>
              <a:buClr>
                <a:srgbClr val="888E91"/>
              </a:buClr>
              <a:buSzPts val="1600"/>
              <a:buNone/>
              <a:defRPr sz="1600">
                <a:solidFill>
                  <a:srgbClr val="888E91"/>
                </a:solidFill>
              </a:defRPr>
            </a:lvl4pPr>
            <a:lvl5pPr marL="2286000" lvl="4" indent="-228600" algn="l">
              <a:lnSpc>
                <a:spcPct val="90000"/>
              </a:lnSpc>
              <a:spcBef>
                <a:spcPts val="500"/>
              </a:spcBef>
              <a:spcAft>
                <a:spcPts val="0"/>
              </a:spcAft>
              <a:buClr>
                <a:srgbClr val="888E91"/>
              </a:buClr>
              <a:buSzPts val="1600"/>
              <a:buNone/>
              <a:defRPr sz="1600">
                <a:solidFill>
                  <a:srgbClr val="888E91"/>
                </a:solidFill>
              </a:defRPr>
            </a:lvl5pPr>
            <a:lvl6pPr marL="2743200" lvl="5" indent="-228600" algn="l">
              <a:lnSpc>
                <a:spcPct val="90000"/>
              </a:lnSpc>
              <a:spcBef>
                <a:spcPts val="500"/>
              </a:spcBef>
              <a:spcAft>
                <a:spcPts val="0"/>
              </a:spcAft>
              <a:buClr>
                <a:srgbClr val="888E91"/>
              </a:buClr>
              <a:buSzPts val="1600"/>
              <a:buNone/>
              <a:defRPr sz="1600">
                <a:solidFill>
                  <a:srgbClr val="888E91"/>
                </a:solidFill>
              </a:defRPr>
            </a:lvl6pPr>
            <a:lvl7pPr marL="3200400" lvl="6" indent="-228600" algn="l">
              <a:lnSpc>
                <a:spcPct val="90000"/>
              </a:lnSpc>
              <a:spcBef>
                <a:spcPts val="500"/>
              </a:spcBef>
              <a:spcAft>
                <a:spcPts val="0"/>
              </a:spcAft>
              <a:buClr>
                <a:srgbClr val="888E91"/>
              </a:buClr>
              <a:buSzPts val="1600"/>
              <a:buNone/>
              <a:defRPr sz="1600">
                <a:solidFill>
                  <a:srgbClr val="888E91"/>
                </a:solidFill>
              </a:defRPr>
            </a:lvl7pPr>
            <a:lvl8pPr marL="3657600" lvl="7" indent="-228600" algn="l">
              <a:lnSpc>
                <a:spcPct val="90000"/>
              </a:lnSpc>
              <a:spcBef>
                <a:spcPts val="500"/>
              </a:spcBef>
              <a:spcAft>
                <a:spcPts val="0"/>
              </a:spcAft>
              <a:buClr>
                <a:srgbClr val="888E91"/>
              </a:buClr>
              <a:buSzPts val="1600"/>
              <a:buNone/>
              <a:defRPr sz="1600">
                <a:solidFill>
                  <a:srgbClr val="888E91"/>
                </a:solidFill>
              </a:defRPr>
            </a:lvl8pPr>
            <a:lvl9pPr marL="4114800" lvl="8" indent="-228600" algn="l">
              <a:lnSpc>
                <a:spcPct val="90000"/>
              </a:lnSpc>
              <a:spcBef>
                <a:spcPts val="500"/>
              </a:spcBef>
              <a:spcAft>
                <a:spcPts val="0"/>
              </a:spcAft>
              <a:buClr>
                <a:srgbClr val="888E91"/>
              </a:buClr>
              <a:buSzPts val="1600"/>
              <a:buNone/>
              <a:defRPr sz="1600">
                <a:solidFill>
                  <a:srgbClr val="888E9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chemeClr val="lt2"/>
        </a:solidFill>
        <a:effectLst/>
      </p:bgPr>
    </p:bg>
    <p:spTree>
      <p:nvGrpSpPr>
        <p:cNvPr id="1" name="Shape 75"/>
        <p:cNvGrpSpPr/>
        <p:nvPr/>
      </p:nvGrpSpPr>
      <p:grpSpPr>
        <a:xfrm>
          <a:off x="0" y="0"/>
          <a:ext cx="0" cy="0"/>
          <a:chOff x="0" y="0"/>
          <a:chExt cx="0" cy="0"/>
        </a:xfrm>
      </p:grpSpPr>
      <p:sp>
        <p:nvSpPr>
          <p:cNvPr id="76" name="Google Shape;76;p129"/>
          <p:cNvSpPr txBox="1">
            <a:spLocks noGrp="1"/>
          </p:cNvSpPr>
          <p:nvPr>
            <p:ph type="title"/>
          </p:nvPr>
        </p:nvSpPr>
        <p:spPr>
          <a:xfrm>
            <a:off x="487680" y="365125"/>
            <a:ext cx="11241024" cy="922254"/>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29"/>
          <p:cNvSpPr txBox="1">
            <a:spLocks noGrp="1"/>
          </p:cNvSpPr>
          <p:nvPr>
            <p:ph type="body" idx="1"/>
          </p:nvPr>
        </p:nvSpPr>
        <p:spPr>
          <a:xfrm>
            <a:off x="487679" y="1467853"/>
            <a:ext cx="5532121"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8" name="Google Shape;78;p129"/>
          <p:cNvSpPr txBox="1">
            <a:spLocks noGrp="1"/>
          </p:cNvSpPr>
          <p:nvPr>
            <p:ph type="body" idx="2"/>
          </p:nvPr>
        </p:nvSpPr>
        <p:spPr>
          <a:xfrm>
            <a:off x="6172200" y="1467853"/>
            <a:ext cx="5544312"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9" name="Google Shape;79;p12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endParaRPr sz="1467" b="0" i="0" u="none" strike="noStrike" cap="none">
              <a:solidFill>
                <a:schemeClr val="dk1"/>
              </a:solidFill>
              <a:latin typeface="Kanit"/>
              <a:ea typeface="Kanit"/>
              <a:cs typeface="Kanit"/>
              <a:sym typeface="Kani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0"/>
        <p:cNvGrpSpPr/>
        <p:nvPr/>
      </p:nvGrpSpPr>
      <p:grpSpPr>
        <a:xfrm>
          <a:off x="0" y="0"/>
          <a:ext cx="0" cy="0"/>
          <a:chOff x="0" y="0"/>
          <a:chExt cx="0" cy="0"/>
        </a:xfrm>
      </p:grpSpPr>
      <p:sp>
        <p:nvSpPr>
          <p:cNvPr id="81" name="Google Shape;81;p1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Josefin Sans"/>
                <a:ea typeface="Josefin Sans"/>
                <a:cs typeface="Josefin Sans"/>
                <a:sym typeface="Josefi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type="title">
  <p:cSld name="TITLE">
    <p:bg>
      <p:bgPr>
        <a:solidFill>
          <a:srgbClr val="233442"/>
        </a:solidFill>
        <a:effectLst/>
      </p:bgPr>
    </p:bg>
    <p:spTree>
      <p:nvGrpSpPr>
        <p:cNvPr id="1" name="Shape 17"/>
        <p:cNvGrpSpPr/>
        <p:nvPr/>
      </p:nvGrpSpPr>
      <p:grpSpPr>
        <a:xfrm>
          <a:off x="0" y="0"/>
          <a:ext cx="0" cy="0"/>
          <a:chOff x="0" y="0"/>
          <a:chExt cx="0" cy="0"/>
        </a:xfrm>
      </p:grpSpPr>
      <p:sp>
        <p:nvSpPr>
          <p:cNvPr id="18" name="Google Shape;18;p7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Josefin Sans"/>
              <a:buNone/>
              <a:defRPr sz="6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2"/>
                </a:solidFill>
                <a:latin typeface="Josefin Sans"/>
                <a:ea typeface="Josefin Sans"/>
                <a:cs typeface="Josefin Sans"/>
                <a:sym typeface="Josefi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84" name="Google Shape;84;p131"/>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Josefin Sans"/>
              <a:buNone/>
              <a:defRPr>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type="secHead">
  <p:cSld name="SECTION_HEADER">
    <p:bg>
      <p:bgPr>
        <a:solidFill>
          <a:srgbClr val="233442"/>
        </a:solidFill>
        <a:effectLst/>
      </p:bgPr>
    </p:bg>
    <p:spTree>
      <p:nvGrpSpPr>
        <p:cNvPr id="1" name="Shape 20"/>
        <p:cNvGrpSpPr/>
        <p:nvPr/>
      </p:nvGrpSpPr>
      <p:grpSpPr>
        <a:xfrm>
          <a:off x="0" y="0"/>
          <a:ext cx="0" cy="0"/>
          <a:chOff x="0" y="0"/>
          <a:chExt cx="0" cy="0"/>
        </a:xfrm>
      </p:grpSpPr>
      <p:sp>
        <p:nvSpPr>
          <p:cNvPr id="21" name="Google Shape;21;p75"/>
          <p:cNvSpPr txBox="1">
            <a:spLocks noGrp="1"/>
          </p:cNvSpPr>
          <p:nvPr>
            <p:ph type="title"/>
          </p:nvPr>
        </p:nvSpPr>
        <p:spPr>
          <a:xfrm>
            <a:off x="590550" y="173672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Josefin Sans"/>
              <a:buNone/>
              <a:defRPr sz="6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75"/>
          <p:cNvSpPr txBox="1">
            <a:spLocks noGrp="1"/>
          </p:cNvSpPr>
          <p:nvPr>
            <p:ph type="body" idx="1"/>
          </p:nvPr>
        </p:nvSpPr>
        <p:spPr>
          <a:xfrm>
            <a:off x="5905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98B"/>
              </a:buClr>
              <a:buSzPts val="2400"/>
              <a:buNone/>
              <a:defRPr sz="2400">
                <a:solidFill>
                  <a:schemeClr val="lt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FED98B"/>
              </a:buClr>
              <a:buSzPts val="2000"/>
              <a:buNone/>
              <a:defRPr sz="2000">
                <a:solidFill>
                  <a:srgbClr val="FED98B"/>
                </a:solidFill>
              </a:defRPr>
            </a:lvl2pPr>
            <a:lvl3pPr marL="1371600" lvl="2" indent="-228600" algn="l">
              <a:lnSpc>
                <a:spcPct val="90000"/>
              </a:lnSpc>
              <a:spcBef>
                <a:spcPts val="500"/>
              </a:spcBef>
              <a:spcAft>
                <a:spcPts val="0"/>
              </a:spcAft>
              <a:buClr>
                <a:srgbClr val="FED98B"/>
              </a:buClr>
              <a:buSzPts val="1800"/>
              <a:buNone/>
              <a:defRPr sz="1800">
                <a:solidFill>
                  <a:srgbClr val="FED98B"/>
                </a:solidFill>
              </a:defRPr>
            </a:lvl3pPr>
            <a:lvl4pPr marL="1828800" lvl="3" indent="-228600" algn="l">
              <a:lnSpc>
                <a:spcPct val="90000"/>
              </a:lnSpc>
              <a:spcBef>
                <a:spcPts val="500"/>
              </a:spcBef>
              <a:spcAft>
                <a:spcPts val="0"/>
              </a:spcAft>
              <a:buClr>
                <a:srgbClr val="FED98B"/>
              </a:buClr>
              <a:buSzPts val="1600"/>
              <a:buNone/>
              <a:defRPr sz="1600">
                <a:solidFill>
                  <a:srgbClr val="FED98B"/>
                </a:solidFill>
              </a:defRPr>
            </a:lvl4pPr>
            <a:lvl5pPr marL="2286000" lvl="4" indent="-228600" algn="l">
              <a:lnSpc>
                <a:spcPct val="90000"/>
              </a:lnSpc>
              <a:spcBef>
                <a:spcPts val="500"/>
              </a:spcBef>
              <a:spcAft>
                <a:spcPts val="0"/>
              </a:spcAft>
              <a:buClr>
                <a:srgbClr val="FED98B"/>
              </a:buClr>
              <a:buSzPts val="1600"/>
              <a:buNone/>
              <a:defRPr sz="1600">
                <a:solidFill>
                  <a:srgbClr val="FED98B"/>
                </a:solidFill>
              </a:defRPr>
            </a:lvl5pPr>
            <a:lvl6pPr marL="2743200" lvl="5" indent="-228600" algn="l">
              <a:lnSpc>
                <a:spcPct val="90000"/>
              </a:lnSpc>
              <a:spcBef>
                <a:spcPts val="500"/>
              </a:spcBef>
              <a:spcAft>
                <a:spcPts val="0"/>
              </a:spcAft>
              <a:buClr>
                <a:srgbClr val="FED98B"/>
              </a:buClr>
              <a:buSzPts val="1600"/>
              <a:buNone/>
              <a:defRPr sz="1600">
                <a:solidFill>
                  <a:srgbClr val="FED98B"/>
                </a:solidFill>
              </a:defRPr>
            </a:lvl6pPr>
            <a:lvl7pPr marL="3200400" lvl="6" indent="-228600" algn="l">
              <a:lnSpc>
                <a:spcPct val="90000"/>
              </a:lnSpc>
              <a:spcBef>
                <a:spcPts val="500"/>
              </a:spcBef>
              <a:spcAft>
                <a:spcPts val="0"/>
              </a:spcAft>
              <a:buClr>
                <a:srgbClr val="FED98B"/>
              </a:buClr>
              <a:buSzPts val="1600"/>
              <a:buNone/>
              <a:defRPr sz="1600">
                <a:solidFill>
                  <a:srgbClr val="FED98B"/>
                </a:solidFill>
              </a:defRPr>
            </a:lvl7pPr>
            <a:lvl8pPr marL="3657600" lvl="7" indent="-228600" algn="l">
              <a:lnSpc>
                <a:spcPct val="90000"/>
              </a:lnSpc>
              <a:spcBef>
                <a:spcPts val="500"/>
              </a:spcBef>
              <a:spcAft>
                <a:spcPts val="0"/>
              </a:spcAft>
              <a:buClr>
                <a:srgbClr val="FED98B"/>
              </a:buClr>
              <a:buSzPts val="1600"/>
              <a:buNone/>
              <a:defRPr sz="1600">
                <a:solidFill>
                  <a:srgbClr val="FED98B"/>
                </a:solidFill>
              </a:defRPr>
            </a:lvl8pPr>
            <a:lvl9pPr marL="4114800" lvl="8" indent="-228600" algn="l">
              <a:lnSpc>
                <a:spcPct val="90000"/>
              </a:lnSpc>
              <a:spcBef>
                <a:spcPts val="500"/>
              </a:spcBef>
              <a:spcAft>
                <a:spcPts val="0"/>
              </a:spcAft>
              <a:buClr>
                <a:srgbClr val="FED98B"/>
              </a:buClr>
              <a:buSzPts val="1600"/>
              <a:buNone/>
              <a:defRPr sz="1600">
                <a:solidFill>
                  <a:srgbClr val="FED98B"/>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p:cSld name="2_Title Only">
    <p:bg>
      <p:bgPr>
        <a:solidFill>
          <a:srgbClr val="233442"/>
        </a:solidFill>
        <a:effectLst/>
      </p:bgPr>
    </p:bg>
    <p:spTree>
      <p:nvGrpSpPr>
        <p:cNvPr id="1" name="Shape 23"/>
        <p:cNvGrpSpPr/>
        <p:nvPr/>
      </p:nvGrpSpPr>
      <p:grpSpPr>
        <a:xfrm>
          <a:off x="0" y="0"/>
          <a:ext cx="0" cy="0"/>
          <a:chOff x="0" y="0"/>
          <a:chExt cx="0" cy="0"/>
        </a:xfrm>
      </p:grpSpPr>
      <p:sp>
        <p:nvSpPr>
          <p:cNvPr id="24" name="Google Shape;24;p125"/>
          <p:cNvSpPr txBox="1">
            <a:spLocks noGrp="1"/>
          </p:cNvSpPr>
          <p:nvPr>
            <p:ph type="title"/>
          </p:nvPr>
        </p:nvSpPr>
        <p:spPr>
          <a:xfrm>
            <a:off x="514815" y="198454"/>
            <a:ext cx="10515600" cy="83860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Josefin Sans"/>
              <a:buNone/>
              <a:defRPr>
                <a:solidFill>
                  <a:schemeClr val="accent4"/>
                </a:solidFill>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65"/>
          <p:cNvSpPr txBox="1">
            <a:spLocks noGrp="1"/>
          </p:cNvSpPr>
          <p:nvPr>
            <p:ph type="title"/>
          </p:nvPr>
        </p:nvSpPr>
        <p:spPr>
          <a:xfrm>
            <a:off x="514350" y="16462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5"/>
          <p:cNvSpPr txBox="1">
            <a:spLocks noGrp="1"/>
          </p:cNvSpPr>
          <p:nvPr>
            <p:ph type="body" idx="1"/>
          </p:nvPr>
        </p:nvSpPr>
        <p:spPr>
          <a:xfrm>
            <a:off x="514350" y="4498975"/>
            <a:ext cx="108331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E91"/>
              </a:buClr>
              <a:buSzPts val="2400"/>
              <a:buNone/>
              <a:defRPr sz="2400">
                <a:solidFill>
                  <a:srgbClr val="23344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888E91"/>
              </a:buClr>
              <a:buSzPts val="2000"/>
              <a:buNone/>
              <a:defRPr sz="2000">
                <a:solidFill>
                  <a:srgbClr val="888E91"/>
                </a:solidFill>
              </a:defRPr>
            </a:lvl2pPr>
            <a:lvl3pPr marL="1371600" lvl="2" indent="-228600" algn="l">
              <a:lnSpc>
                <a:spcPct val="90000"/>
              </a:lnSpc>
              <a:spcBef>
                <a:spcPts val="500"/>
              </a:spcBef>
              <a:spcAft>
                <a:spcPts val="0"/>
              </a:spcAft>
              <a:buClr>
                <a:srgbClr val="888E91"/>
              </a:buClr>
              <a:buSzPts val="1800"/>
              <a:buNone/>
              <a:defRPr sz="1800">
                <a:solidFill>
                  <a:srgbClr val="888E91"/>
                </a:solidFill>
              </a:defRPr>
            </a:lvl3pPr>
            <a:lvl4pPr marL="1828800" lvl="3" indent="-228600" algn="l">
              <a:lnSpc>
                <a:spcPct val="90000"/>
              </a:lnSpc>
              <a:spcBef>
                <a:spcPts val="500"/>
              </a:spcBef>
              <a:spcAft>
                <a:spcPts val="0"/>
              </a:spcAft>
              <a:buClr>
                <a:srgbClr val="888E91"/>
              </a:buClr>
              <a:buSzPts val="1600"/>
              <a:buNone/>
              <a:defRPr sz="1600">
                <a:solidFill>
                  <a:srgbClr val="888E91"/>
                </a:solidFill>
              </a:defRPr>
            </a:lvl4pPr>
            <a:lvl5pPr marL="2286000" lvl="4" indent="-228600" algn="l">
              <a:lnSpc>
                <a:spcPct val="90000"/>
              </a:lnSpc>
              <a:spcBef>
                <a:spcPts val="500"/>
              </a:spcBef>
              <a:spcAft>
                <a:spcPts val="0"/>
              </a:spcAft>
              <a:buClr>
                <a:srgbClr val="888E91"/>
              </a:buClr>
              <a:buSzPts val="1600"/>
              <a:buNone/>
              <a:defRPr sz="1600">
                <a:solidFill>
                  <a:srgbClr val="888E91"/>
                </a:solidFill>
              </a:defRPr>
            </a:lvl5pPr>
            <a:lvl6pPr marL="2743200" lvl="5" indent="-228600" algn="l">
              <a:lnSpc>
                <a:spcPct val="90000"/>
              </a:lnSpc>
              <a:spcBef>
                <a:spcPts val="500"/>
              </a:spcBef>
              <a:spcAft>
                <a:spcPts val="0"/>
              </a:spcAft>
              <a:buClr>
                <a:srgbClr val="888E91"/>
              </a:buClr>
              <a:buSzPts val="1600"/>
              <a:buNone/>
              <a:defRPr sz="1600">
                <a:solidFill>
                  <a:srgbClr val="888E91"/>
                </a:solidFill>
              </a:defRPr>
            </a:lvl6pPr>
            <a:lvl7pPr marL="3200400" lvl="6" indent="-228600" algn="l">
              <a:lnSpc>
                <a:spcPct val="90000"/>
              </a:lnSpc>
              <a:spcBef>
                <a:spcPts val="500"/>
              </a:spcBef>
              <a:spcAft>
                <a:spcPts val="0"/>
              </a:spcAft>
              <a:buClr>
                <a:srgbClr val="888E91"/>
              </a:buClr>
              <a:buSzPts val="1600"/>
              <a:buNone/>
              <a:defRPr sz="1600">
                <a:solidFill>
                  <a:srgbClr val="888E91"/>
                </a:solidFill>
              </a:defRPr>
            </a:lvl7pPr>
            <a:lvl8pPr marL="3657600" lvl="7" indent="-228600" algn="l">
              <a:lnSpc>
                <a:spcPct val="90000"/>
              </a:lnSpc>
              <a:spcBef>
                <a:spcPts val="500"/>
              </a:spcBef>
              <a:spcAft>
                <a:spcPts val="0"/>
              </a:spcAft>
              <a:buClr>
                <a:srgbClr val="888E91"/>
              </a:buClr>
              <a:buSzPts val="1600"/>
              <a:buNone/>
              <a:defRPr sz="1600">
                <a:solidFill>
                  <a:srgbClr val="888E91"/>
                </a:solidFill>
              </a:defRPr>
            </a:lvl8pPr>
            <a:lvl9pPr marL="4114800" lvl="8" indent="-228600" algn="l">
              <a:lnSpc>
                <a:spcPct val="90000"/>
              </a:lnSpc>
              <a:spcBef>
                <a:spcPts val="500"/>
              </a:spcBef>
              <a:spcAft>
                <a:spcPts val="0"/>
              </a:spcAft>
              <a:buClr>
                <a:srgbClr val="888E91"/>
              </a:buClr>
              <a:buSzPts val="1600"/>
              <a:buNone/>
              <a:defRPr sz="1600">
                <a:solidFill>
                  <a:srgbClr val="888E9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type="obj">
  <p:cSld name="OBJECT">
    <p:bg>
      <p:bgPr>
        <a:solidFill>
          <a:srgbClr val="FDCB26"/>
        </a:solidFill>
        <a:effectLst/>
      </p:bgPr>
    </p:bg>
    <p:spTree>
      <p:nvGrpSpPr>
        <p:cNvPr id="1" name="Shape 33"/>
        <p:cNvGrpSpPr/>
        <p:nvPr/>
      </p:nvGrpSpPr>
      <p:grpSpPr>
        <a:xfrm>
          <a:off x="0" y="0"/>
          <a:ext cx="0" cy="0"/>
          <a:chOff x="0" y="0"/>
          <a:chExt cx="0" cy="0"/>
        </a:xfrm>
      </p:grpSpPr>
      <p:sp>
        <p:nvSpPr>
          <p:cNvPr id="34" name="Google Shape;34;p70"/>
          <p:cNvSpPr txBox="1">
            <a:spLocks noGrp="1"/>
          </p:cNvSpPr>
          <p:nvPr>
            <p:ph type="title"/>
          </p:nvPr>
        </p:nvSpPr>
        <p:spPr>
          <a:xfrm>
            <a:off x="508000" y="377826"/>
            <a:ext cx="10515600" cy="8726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0"/>
          <p:cNvSpPr txBox="1">
            <a:spLocks noGrp="1"/>
          </p:cNvSpPr>
          <p:nvPr>
            <p:ph type="body" idx="1"/>
          </p:nvPr>
        </p:nvSpPr>
        <p:spPr>
          <a:xfrm>
            <a:off x="508000" y="1419726"/>
            <a:ext cx="10845800" cy="47572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solidFill>
                  <a:schemeClr val="dk1"/>
                </a:solidFill>
                <a:latin typeface="Josefin Sans"/>
                <a:ea typeface="Josefin Sans"/>
                <a:cs typeface="Josefin Sans"/>
                <a:sym typeface="Josefin Sans"/>
              </a:defRPr>
            </a:lvl1pPr>
            <a:lvl2pPr marL="914400" lvl="1" indent="-381000" algn="l">
              <a:lnSpc>
                <a:spcPct val="90000"/>
              </a:lnSpc>
              <a:spcBef>
                <a:spcPts val="500"/>
              </a:spcBef>
              <a:spcAft>
                <a:spcPts val="0"/>
              </a:spcAft>
              <a:buClr>
                <a:schemeClr val="dk1"/>
              </a:buClr>
              <a:buSzPts val="2400"/>
              <a:buFont typeface="Noto Sans Symbols"/>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Noto Sans Symbols"/>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Noto Sans Symbols"/>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0"/>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
        <p:cNvGrpSpPr/>
        <p:nvPr/>
      </p:nvGrpSpPr>
      <p:grpSpPr>
        <a:xfrm>
          <a:off x="0" y="0"/>
          <a:ext cx="0" cy="0"/>
          <a:chOff x="0" y="0"/>
          <a:chExt cx="0" cy="0"/>
        </a:xfrm>
      </p:grpSpPr>
      <p:sp>
        <p:nvSpPr>
          <p:cNvPr id="38" name="Google Shape;38;p7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Josefin Sans"/>
                <a:ea typeface="Josefin Sans"/>
                <a:cs typeface="Josefin Sans"/>
                <a:sym typeface="Josefi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79"/>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Josefin Sans"/>
              <a:buNone/>
              <a:defRPr>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and Content">
  <p:cSld name="5_Title and Content">
    <p:bg>
      <p:bgPr>
        <a:solidFill>
          <a:srgbClr val="FDCB26"/>
        </a:solidFill>
        <a:effectLst/>
      </p:bgPr>
    </p:bg>
    <p:spTree>
      <p:nvGrpSpPr>
        <p:cNvPr id="1" name="Shape 42"/>
        <p:cNvGrpSpPr/>
        <p:nvPr/>
      </p:nvGrpSpPr>
      <p:grpSpPr>
        <a:xfrm>
          <a:off x="0" y="0"/>
          <a:ext cx="0" cy="0"/>
          <a:chOff x="0" y="0"/>
          <a:chExt cx="0" cy="0"/>
        </a:xfrm>
      </p:grpSpPr>
      <p:sp>
        <p:nvSpPr>
          <p:cNvPr id="43" name="Google Shape;43;p126"/>
          <p:cNvSpPr txBox="1">
            <a:spLocks noGrp="1"/>
          </p:cNvSpPr>
          <p:nvPr>
            <p:ph type="title"/>
          </p:nvPr>
        </p:nvSpPr>
        <p:spPr>
          <a:xfrm>
            <a:off x="469900" y="365126"/>
            <a:ext cx="10883900" cy="8726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6"/>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2.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33442"/>
        </a:solidFill>
        <a:effectLst/>
      </p:bgPr>
    </p:bg>
    <p:spTree>
      <p:nvGrpSpPr>
        <p:cNvPr id="1" name="Shape 9"/>
        <p:cNvGrpSpPr/>
        <p:nvPr/>
      </p:nvGrpSpPr>
      <p:grpSpPr>
        <a:xfrm>
          <a:off x="0" y="0"/>
          <a:ext cx="0" cy="0"/>
          <a:chOff x="0" y="0"/>
          <a:chExt cx="0" cy="0"/>
        </a:xfrm>
      </p:grpSpPr>
      <p:sp>
        <p:nvSpPr>
          <p:cNvPr id="10" name="Google Shape;10;p62"/>
          <p:cNvSpPr txBox="1">
            <a:spLocks noGrp="1"/>
          </p:cNvSpPr>
          <p:nvPr>
            <p:ph type="title"/>
          </p:nvPr>
        </p:nvSpPr>
        <p:spPr>
          <a:xfrm>
            <a:off x="584200" y="284490"/>
            <a:ext cx="11137900" cy="8667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Josefin Sans"/>
              <a:buNone/>
              <a:defRPr sz="4400" b="1" i="0" u="none" strike="noStrike" cap="none">
                <a:solidFill>
                  <a:schemeClr val="lt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2"/>
          <p:cNvSpPr txBox="1">
            <a:spLocks noGrp="1"/>
          </p:cNvSpPr>
          <p:nvPr>
            <p:ph type="body" idx="1"/>
          </p:nvPr>
        </p:nvSpPr>
        <p:spPr>
          <a:xfrm>
            <a:off x="584200" y="1343025"/>
            <a:ext cx="11137900" cy="484981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Kanit"/>
                <a:ea typeface="Kanit"/>
                <a:cs typeface="Kanit"/>
                <a:sym typeface="Kani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Kanit"/>
                <a:ea typeface="Kanit"/>
                <a:cs typeface="Kanit"/>
                <a:sym typeface="Kanit"/>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Kanit"/>
                <a:ea typeface="Kanit"/>
                <a:cs typeface="Kanit"/>
                <a:sym typeface="Kanit"/>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9pPr>
          </a:lstStyle>
          <a:p>
            <a:endParaRPr/>
          </a:p>
        </p:txBody>
      </p:sp>
      <p:sp>
        <p:nvSpPr>
          <p:cNvPr id="12" name="Google Shape;12;p62"/>
          <p:cNvSpPr txBox="1"/>
          <p:nvPr/>
        </p:nvSpPr>
        <p:spPr>
          <a:xfrm>
            <a:off x="11843463" y="6551335"/>
            <a:ext cx="105382"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pic>
        <p:nvPicPr>
          <p:cNvPr id="13" name="Google Shape;13;p6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930639" y="6350583"/>
            <a:ext cx="986532" cy="319312"/>
          </a:xfrm>
          <a:prstGeom prst="rect">
            <a:avLst/>
          </a:prstGeom>
          <a:noFill/>
          <a:ln>
            <a:noFill/>
          </a:ln>
        </p:spPr>
      </p:pic>
      <p:sp>
        <p:nvSpPr>
          <p:cNvPr id="14" name="Google Shape;14;p62"/>
          <p:cNvSpPr txBox="1"/>
          <p:nvPr/>
        </p:nvSpPr>
        <p:spPr>
          <a:xfrm>
            <a:off x="491518" y="6289725"/>
            <a:ext cx="587542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chemeClr val="lt1"/>
                </a:solidFill>
                <a:latin typeface="Josefin Sans"/>
                <a:ea typeface="Josefin Sans"/>
                <a:cs typeface="Josefin Sans"/>
                <a:sym typeface="Josefin Sans"/>
              </a:rPr>
              <a:t>‹#›</a:t>
            </a:fld>
            <a:r>
              <a:rPr lang="en-US" sz="1100" b="0" i="0" u="none" strike="noStrike" cap="none">
                <a:solidFill>
                  <a:srgbClr val="93A1A1"/>
                </a:solidFill>
                <a:latin typeface="Josefin Sans"/>
                <a:ea typeface="Josefin Sans"/>
                <a:cs typeface="Josefin Sans"/>
                <a:sym typeface="Josefin Sans"/>
              </a:rPr>
              <a:t>  |  </a:t>
            </a:r>
            <a:r>
              <a:rPr lang="en-US" sz="1100" b="0" i="0" u="none" strike="noStrike" cap="none">
                <a:solidFill>
                  <a:schemeClr val="lt1"/>
                </a:solidFill>
                <a:latin typeface="Josefin Sans"/>
                <a:ea typeface="Josefin Sans"/>
                <a:cs typeface="Josefin Sans"/>
                <a:sym typeface="Josefin Sans"/>
              </a:rPr>
              <a:t>01/05/2025</a:t>
            </a:r>
            <a:r>
              <a:rPr lang="en-US" sz="1100" b="0" i="0" u="none" strike="noStrike" cap="none">
                <a:solidFill>
                  <a:srgbClr val="93A1A1"/>
                </a:solidFill>
                <a:latin typeface="Josefin Sans"/>
                <a:ea typeface="Josefin Sans"/>
                <a:cs typeface="Josefin Sans"/>
                <a:sym typeface="Josefin Sans"/>
              </a:rPr>
              <a:t>  © Copyright 2006-2025 Inflectra Corporation</a:t>
            </a:r>
            <a:endParaRPr sz="1100" b="0" i="0" u="none" strike="noStrike" cap="none">
              <a:solidFill>
                <a:schemeClr val="lt1"/>
              </a:solidFill>
              <a:latin typeface="Josefin Sans"/>
              <a:ea typeface="Josefin Sans"/>
              <a:cs typeface="Josefin Sans"/>
              <a:sym typeface="Josefin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CB26"/>
        </a:solidFill>
        <a:effectLst/>
      </p:bgPr>
    </p:bg>
    <p:spTree>
      <p:nvGrpSpPr>
        <p:cNvPr id="1" name="Shape 25"/>
        <p:cNvGrpSpPr/>
        <p:nvPr/>
      </p:nvGrpSpPr>
      <p:grpSpPr>
        <a:xfrm>
          <a:off x="0" y="0"/>
          <a:ext cx="0" cy="0"/>
          <a:chOff x="0" y="0"/>
          <a:chExt cx="0" cy="0"/>
        </a:xfrm>
      </p:grpSpPr>
      <p:sp>
        <p:nvSpPr>
          <p:cNvPr id="26" name="Google Shape;26;p61"/>
          <p:cNvSpPr txBox="1">
            <a:spLocks noGrp="1"/>
          </p:cNvSpPr>
          <p:nvPr>
            <p:ph type="title"/>
          </p:nvPr>
        </p:nvSpPr>
        <p:spPr>
          <a:xfrm>
            <a:off x="508000" y="365126"/>
            <a:ext cx="11176000" cy="93428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Josefin Sans"/>
              <a:buNone/>
              <a:defRPr sz="44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61"/>
          <p:cNvSpPr txBox="1">
            <a:spLocks noGrp="1"/>
          </p:cNvSpPr>
          <p:nvPr>
            <p:ph type="body" idx="1"/>
          </p:nvPr>
        </p:nvSpPr>
        <p:spPr>
          <a:xfrm>
            <a:off x="508000" y="1419726"/>
            <a:ext cx="11176000" cy="475723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Kanit"/>
                <a:ea typeface="Kanit"/>
                <a:cs typeface="Kanit"/>
                <a:sym typeface="Kani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Kanit"/>
                <a:ea typeface="Kanit"/>
                <a:cs typeface="Kanit"/>
                <a:sym typeface="Kani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Kanit"/>
                <a:ea typeface="Kanit"/>
                <a:cs typeface="Kanit"/>
                <a:sym typeface="Kani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9pPr>
          </a:lstStyle>
          <a:p>
            <a:endParaRPr/>
          </a:p>
        </p:txBody>
      </p:sp>
      <p:pic>
        <p:nvPicPr>
          <p:cNvPr id="28" name="Google Shape;28;p61" descr="A black background with a black square&#10;&#10;Description automatically generated with medium confidence"/>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0919015" y="6473029"/>
            <a:ext cx="869570" cy="281455"/>
          </a:xfrm>
          <a:prstGeom prst="rect">
            <a:avLst/>
          </a:prstGeom>
          <a:noFill/>
          <a:ln>
            <a:noFill/>
          </a:ln>
        </p:spPr>
      </p:pic>
      <p:sp>
        <p:nvSpPr>
          <p:cNvPr id="29" name="Google Shape;29;p61"/>
          <p:cNvSpPr txBox="1"/>
          <p:nvPr/>
        </p:nvSpPr>
        <p:spPr>
          <a:xfrm>
            <a:off x="403415" y="6481758"/>
            <a:ext cx="610001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rgbClr val="001F2D"/>
                </a:solidFill>
                <a:latin typeface="Josefin Sans"/>
                <a:ea typeface="Josefin Sans"/>
                <a:cs typeface="Josefin Sans"/>
                <a:sym typeface="Josefin Sans"/>
              </a:rPr>
              <a:t>‹#›</a:t>
            </a:fld>
            <a:r>
              <a:rPr lang="en-US" sz="1100" b="0" i="0" u="none" strike="noStrike" cap="none">
                <a:solidFill>
                  <a:srgbClr val="001F2D"/>
                </a:solidFill>
                <a:latin typeface="Josefin Sans"/>
                <a:ea typeface="Josefin Sans"/>
                <a:cs typeface="Josefin Sans"/>
                <a:sym typeface="Josefin Sans"/>
              </a:rPr>
              <a:t>  |  </a:t>
            </a:r>
            <a:r>
              <a:rPr lang="en-US" sz="1100" b="0" i="0" u="none" strike="noStrike" cap="none">
                <a:solidFill>
                  <a:schemeClr val="lt2"/>
                </a:solidFill>
                <a:latin typeface="Josefin Sans"/>
                <a:ea typeface="Josefin Sans"/>
                <a:cs typeface="Josefin Sans"/>
                <a:sym typeface="Josefin Sans"/>
              </a:rPr>
              <a:t>01/05/2025</a:t>
            </a:r>
            <a:r>
              <a:rPr lang="en-US" sz="1100" b="0" i="0" u="none" strike="noStrike" cap="none">
                <a:solidFill>
                  <a:srgbClr val="001F2D"/>
                </a:solidFill>
                <a:latin typeface="Josefin Sans"/>
                <a:ea typeface="Josefin Sans"/>
                <a:cs typeface="Josefin Sans"/>
                <a:sym typeface="Josefin Sans"/>
              </a:rPr>
              <a:t>  © Copyright 2006-2025 Inflectra Corporation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6"/>
        <p:cNvGrpSpPr/>
        <p:nvPr/>
      </p:nvGrpSpPr>
      <p:grpSpPr>
        <a:xfrm>
          <a:off x="0" y="0"/>
          <a:ext cx="0" cy="0"/>
          <a:chOff x="0" y="0"/>
          <a:chExt cx="0" cy="0"/>
        </a:xfrm>
      </p:grpSpPr>
      <p:sp>
        <p:nvSpPr>
          <p:cNvPr id="57" name="Google Shape;57;p121"/>
          <p:cNvSpPr txBox="1">
            <a:spLocks noGrp="1"/>
          </p:cNvSpPr>
          <p:nvPr>
            <p:ph type="title"/>
          </p:nvPr>
        </p:nvSpPr>
        <p:spPr>
          <a:xfrm>
            <a:off x="419724" y="365126"/>
            <a:ext cx="11347555" cy="85006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Josefin Sans"/>
              <a:buNone/>
              <a:defRPr sz="44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Google Shape;58;p121"/>
          <p:cNvSpPr txBox="1">
            <a:spLocks noGrp="1"/>
          </p:cNvSpPr>
          <p:nvPr>
            <p:ph type="body" idx="1"/>
          </p:nvPr>
        </p:nvSpPr>
        <p:spPr>
          <a:xfrm>
            <a:off x="419724" y="1359568"/>
            <a:ext cx="11347554" cy="481739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Kanit"/>
                <a:ea typeface="Kanit"/>
                <a:cs typeface="Kanit"/>
                <a:sym typeface="Kani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Kanit"/>
                <a:ea typeface="Kanit"/>
                <a:cs typeface="Kanit"/>
                <a:sym typeface="Kani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Kanit"/>
                <a:ea typeface="Kanit"/>
                <a:cs typeface="Kanit"/>
                <a:sym typeface="Kani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9pPr>
          </a:lstStyle>
          <a:p>
            <a:endParaRPr/>
          </a:p>
        </p:txBody>
      </p:sp>
      <p:pic>
        <p:nvPicPr>
          <p:cNvPr id="59" name="Google Shape;59;p121" descr="A black background with yellow lines&#10;&#10;Description automatically generated"/>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0813774" y="6371167"/>
            <a:ext cx="1080052" cy="366333"/>
          </a:xfrm>
          <a:prstGeom prst="rect">
            <a:avLst/>
          </a:prstGeom>
          <a:noFill/>
          <a:ln>
            <a:noFill/>
          </a:ln>
        </p:spPr>
      </p:pic>
      <p:sp>
        <p:nvSpPr>
          <p:cNvPr id="60" name="Google Shape;60;p121"/>
          <p:cNvSpPr txBox="1"/>
          <p:nvPr/>
        </p:nvSpPr>
        <p:spPr>
          <a:xfrm>
            <a:off x="298174" y="6475890"/>
            <a:ext cx="610001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rgbClr val="001F2D"/>
                </a:solidFill>
                <a:latin typeface="Josefin Sans"/>
                <a:ea typeface="Josefin Sans"/>
                <a:cs typeface="Josefin Sans"/>
                <a:sym typeface="Josefin Sans"/>
              </a:rPr>
              <a:t>‹#›</a:t>
            </a:fld>
            <a:r>
              <a:rPr lang="en-US" sz="1100" b="0" i="0" u="none" strike="noStrike" cap="none">
                <a:solidFill>
                  <a:srgbClr val="001F2D"/>
                </a:solidFill>
                <a:latin typeface="Josefin Sans"/>
                <a:ea typeface="Josefin Sans"/>
                <a:cs typeface="Josefin Sans"/>
                <a:sym typeface="Josefin Sans"/>
              </a:rPr>
              <a:t>  |  </a:t>
            </a:r>
            <a:r>
              <a:rPr lang="en-US" sz="1100" b="0" i="0" u="none" strike="noStrike" cap="none">
                <a:solidFill>
                  <a:schemeClr val="accent5"/>
                </a:solidFill>
                <a:latin typeface="Josefin Sans"/>
                <a:ea typeface="Josefin Sans"/>
                <a:cs typeface="Josefin Sans"/>
                <a:sym typeface="Josefin Sans"/>
              </a:rPr>
              <a:t>01/05/2025</a:t>
            </a:r>
            <a:r>
              <a:rPr lang="en-US" sz="1100" b="0" i="0" u="none" strike="noStrike" cap="none">
                <a:solidFill>
                  <a:srgbClr val="001F2D"/>
                </a:solidFill>
                <a:latin typeface="Josefin Sans"/>
                <a:ea typeface="Josefin Sans"/>
                <a:cs typeface="Josefin Sans"/>
                <a:sym typeface="Josefin Sans"/>
              </a:rPr>
              <a:t>  © Copyright 2006-2025 Inflectra Corporation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pn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2" Type="http://schemas.openxmlformats.org/officeDocument/2006/relationships/notesSlide" Target="../notesSlides/notesSlide12.xml"/><Relationship Id="rId16" Type="http://schemas.openxmlformats.org/officeDocument/2006/relationships/image" Target="../media/image41.png"/><Relationship Id="rId20" Type="http://schemas.openxmlformats.org/officeDocument/2006/relationships/image" Target="../media/image45.png"/><Relationship Id="rId29" Type="http://schemas.openxmlformats.org/officeDocument/2006/relationships/image" Target="../media/image54.png"/><Relationship Id="rId1" Type="http://schemas.openxmlformats.org/officeDocument/2006/relationships/slideLayout" Target="../slideLayouts/slideLayout14.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png"/><Relationship Id="rId10" Type="http://schemas.openxmlformats.org/officeDocument/2006/relationships/image" Target="../media/image35.png"/><Relationship Id="rId19" Type="http://schemas.openxmlformats.org/officeDocument/2006/relationships/image" Target="../media/image44.png"/><Relationship Id="rId31" Type="http://schemas.openxmlformats.org/officeDocument/2006/relationships/image" Target="../media/image56.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png"/><Relationship Id="rId30" Type="http://schemas.openxmlformats.org/officeDocument/2006/relationships/image" Target="../media/image5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58.png"/><Relationship Id="rId4" Type="http://schemas.openxmlformats.org/officeDocument/2006/relationships/hyperlink" Target="https://www.inflectra.com/Solutions/Industries/Healthcare-And-Bio-Technology.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58.png"/><Relationship Id="rId4" Type="http://schemas.openxmlformats.org/officeDocument/2006/relationships/hyperlink" Target="https://www.inflectra.com/Solutions/Industries/Financial-Services.asp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hyperlink" Target="https://www.inflectra.com/Solutions/Industries/Healthcare-And-Bio-Technology.aspx" TargetMode="External"/><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hyperlink" Target="https://www.inflectra.com/Solutions/Industries/Healthcare-And-Bio-Technology.aspx" TargetMode="External"/><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hyperlink" Target="https://www.inflectra.com/Company/Security.aspx" TargetMode="External"/><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20.xml"/><Relationship Id="rId16" Type="http://schemas.openxmlformats.org/officeDocument/2006/relationships/image" Target="../media/image78.png"/><Relationship Id="rId1" Type="http://schemas.openxmlformats.org/officeDocument/2006/relationships/slideLayout" Target="../slideLayouts/slideLayout16.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www.inflectra.com/Products/Cloud-Services.aspx" TargetMode="External"/></Relationships>
</file>

<file path=ppt/slides/_rels/slide22.xml.rels><?xml version="1.0" encoding="UTF-8" standalone="yes"?>
<Relationships xmlns="http://schemas.openxmlformats.org/package/2006/relationships"><Relationship Id="rId13" Type="http://schemas.openxmlformats.org/officeDocument/2006/relationships/image" Target="../media/image90.png"/><Relationship Id="rId18" Type="http://schemas.openxmlformats.org/officeDocument/2006/relationships/image" Target="../media/image95.png"/><Relationship Id="rId26" Type="http://schemas.openxmlformats.org/officeDocument/2006/relationships/image" Target="../media/image103.png"/><Relationship Id="rId3" Type="http://schemas.openxmlformats.org/officeDocument/2006/relationships/image" Target="../media/image80.png"/><Relationship Id="rId21" Type="http://schemas.openxmlformats.org/officeDocument/2006/relationships/image" Target="../media/image98.png"/><Relationship Id="rId7" Type="http://schemas.openxmlformats.org/officeDocument/2006/relationships/image" Target="../media/image84.png"/><Relationship Id="rId12" Type="http://schemas.openxmlformats.org/officeDocument/2006/relationships/image" Target="../media/image89.png"/><Relationship Id="rId17" Type="http://schemas.openxmlformats.org/officeDocument/2006/relationships/image" Target="../media/image94.png"/><Relationship Id="rId25" Type="http://schemas.openxmlformats.org/officeDocument/2006/relationships/image" Target="../media/image102.png"/><Relationship Id="rId33" Type="http://schemas.openxmlformats.org/officeDocument/2006/relationships/image" Target="../media/image110.png"/><Relationship Id="rId2" Type="http://schemas.openxmlformats.org/officeDocument/2006/relationships/notesSlide" Target="../notesSlides/notesSlide22.xml"/><Relationship Id="rId16" Type="http://schemas.openxmlformats.org/officeDocument/2006/relationships/image" Target="../media/image93.png"/><Relationship Id="rId20" Type="http://schemas.openxmlformats.org/officeDocument/2006/relationships/image" Target="../media/image97.png"/><Relationship Id="rId29" Type="http://schemas.openxmlformats.org/officeDocument/2006/relationships/image" Target="../media/image106.png"/><Relationship Id="rId1" Type="http://schemas.openxmlformats.org/officeDocument/2006/relationships/slideLayout" Target="../slideLayouts/slideLayout14.xml"/><Relationship Id="rId6" Type="http://schemas.openxmlformats.org/officeDocument/2006/relationships/image" Target="../media/image83.png"/><Relationship Id="rId11" Type="http://schemas.openxmlformats.org/officeDocument/2006/relationships/image" Target="../media/image88.png"/><Relationship Id="rId24" Type="http://schemas.openxmlformats.org/officeDocument/2006/relationships/image" Target="../media/image101.png"/><Relationship Id="rId32" Type="http://schemas.openxmlformats.org/officeDocument/2006/relationships/image" Target="../media/image109.png"/><Relationship Id="rId5" Type="http://schemas.openxmlformats.org/officeDocument/2006/relationships/image" Target="../media/image82.png"/><Relationship Id="rId15" Type="http://schemas.openxmlformats.org/officeDocument/2006/relationships/image" Target="../media/image92.png"/><Relationship Id="rId23" Type="http://schemas.openxmlformats.org/officeDocument/2006/relationships/image" Target="../media/image100.png"/><Relationship Id="rId28" Type="http://schemas.openxmlformats.org/officeDocument/2006/relationships/image" Target="../media/image105.png"/><Relationship Id="rId10" Type="http://schemas.openxmlformats.org/officeDocument/2006/relationships/image" Target="../media/image87.png"/><Relationship Id="rId19" Type="http://schemas.openxmlformats.org/officeDocument/2006/relationships/image" Target="../media/image96.png"/><Relationship Id="rId31" Type="http://schemas.openxmlformats.org/officeDocument/2006/relationships/image" Target="../media/image108.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 Id="rId22" Type="http://schemas.openxmlformats.org/officeDocument/2006/relationships/image" Target="../media/image99.png"/><Relationship Id="rId27" Type="http://schemas.openxmlformats.org/officeDocument/2006/relationships/image" Target="../media/image104.png"/><Relationship Id="rId30" Type="http://schemas.openxmlformats.org/officeDocument/2006/relationships/image" Target="../media/image107.png"/><Relationship Id="rId8" Type="http://schemas.openxmlformats.org/officeDocument/2006/relationships/image" Target="../media/image8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114.png"/><Relationship Id="rId11" Type="http://schemas.openxmlformats.org/officeDocument/2006/relationships/image" Target="../media/image21.png"/><Relationship Id="rId5" Type="http://schemas.openxmlformats.org/officeDocument/2006/relationships/image" Target="../media/image113.png"/><Relationship Id="rId10" Type="http://schemas.openxmlformats.org/officeDocument/2006/relationships/image" Target="../media/image117.png"/><Relationship Id="rId4" Type="http://schemas.openxmlformats.org/officeDocument/2006/relationships/image" Target="../media/image112.png"/><Relationship Id="rId9" Type="http://schemas.openxmlformats.org/officeDocument/2006/relationships/image" Target="../media/image116.png"/></Relationships>
</file>

<file path=ppt/slides/_rels/slide2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19.png"/></Relationships>
</file>

<file path=ppt/slides/_rels/slide2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27.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4.png"/><Relationship Id="rId3" Type="http://schemas.openxmlformats.org/officeDocument/2006/relationships/image" Target="../media/image124.png"/><Relationship Id="rId7" Type="http://schemas.openxmlformats.org/officeDocument/2006/relationships/image" Target="../media/image128.png"/><Relationship Id="rId12" Type="http://schemas.openxmlformats.org/officeDocument/2006/relationships/image" Target="../media/image133.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27.png"/><Relationship Id="rId11" Type="http://schemas.openxmlformats.org/officeDocument/2006/relationships/image" Target="../media/image132.png"/><Relationship Id="rId5" Type="http://schemas.openxmlformats.org/officeDocument/2006/relationships/image" Target="../media/image126.png"/><Relationship Id="rId10" Type="http://schemas.openxmlformats.org/officeDocument/2006/relationships/image" Target="../media/image131.png"/><Relationship Id="rId4" Type="http://schemas.openxmlformats.org/officeDocument/2006/relationships/image" Target="../media/image125.png"/><Relationship Id="rId9" Type="http://schemas.openxmlformats.org/officeDocument/2006/relationships/image" Target="../media/image130.png"/></Relationships>
</file>

<file path=ppt/slides/_rels/slide28.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5.png"/><Relationship Id="rId7" Type="http://schemas.openxmlformats.org/officeDocument/2006/relationships/image" Target="../media/image139.png"/><Relationship Id="rId12" Type="http://schemas.openxmlformats.org/officeDocument/2006/relationships/image" Target="../media/image144.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138.png"/><Relationship Id="rId11" Type="http://schemas.openxmlformats.org/officeDocument/2006/relationships/image" Target="../media/image143.png"/><Relationship Id="rId5" Type="http://schemas.openxmlformats.org/officeDocument/2006/relationships/image" Target="../media/image137.png"/><Relationship Id="rId10" Type="http://schemas.openxmlformats.org/officeDocument/2006/relationships/image" Target="../media/image142.png"/><Relationship Id="rId4" Type="http://schemas.openxmlformats.org/officeDocument/2006/relationships/image" Target="../media/image136.png"/><Relationship Id="rId9" Type="http://schemas.openxmlformats.org/officeDocument/2006/relationships/image" Target="../media/image141.png"/></Relationships>
</file>

<file path=ppt/slides/_rels/slide29.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48.png"/><Relationship Id="rId3" Type="http://schemas.openxmlformats.org/officeDocument/2006/relationships/image" Target="../media/image145.png"/><Relationship Id="rId7" Type="http://schemas.openxmlformats.org/officeDocument/2006/relationships/image" Target="../media/image149.png"/><Relationship Id="rId12"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148.png"/><Relationship Id="rId11" Type="http://schemas.openxmlformats.org/officeDocument/2006/relationships/image" Target="../media/image151.png"/><Relationship Id="rId5" Type="http://schemas.openxmlformats.org/officeDocument/2006/relationships/image" Target="../media/image147.png"/><Relationship Id="rId10" Type="http://schemas.openxmlformats.org/officeDocument/2006/relationships/image" Target="../media/image150.png"/><Relationship Id="rId4" Type="http://schemas.openxmlformats.org/officeDocument/2006/relationships/image" Target="../media/image146.png"/><Relationship Id="rId9" Type="http://schemas.openxmlformats.org/officeDocument/2006/relationships/image" Target="../media/image1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52.png"/><Relationship Id="rId7" Type="http://schemas.openxmlformats.org/officeDocument/2006/relationships/image" Target="../media/image139.png"/><Relationship Id="rId12" Type="http://schemas.openxmlformats.org/officeDocument/2006/relationships/image" Target="../media/image159.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154.png"/><Relationship Id="rId11" Type="http://schemas.openxmlformats.org/officeDocument/2006/relationships/image" Target="../media/image158.png"/><Relationship Id="rId5" Type="http://schemas.openxmlformats.org/officeDocument/2006/relationships/image" Target="../media/image136.png"/><Relationship Id="rId10" Type="http://schemas.openxmlformats.org/officeDocument/2006/relationships/image" Target="../media/image157.png"/><Relationship Id="rId4" Type="http://schemas.openxmlformats.org/officeDocument/2006/relationships/image" Target="../media/image153.png"/><Relationship Id="rId9" Type="http://schemas.openxmlformats.org/officeDocument/2006/relationships/image" Target="../media/image156.png"/></Relationships>
</file>

<file path=ppt/slides/_rels/slide3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162.png"/><Relationship Id="rId4" Type="http://schemas.openxmlformats.org/officeDocument/2006/relationships/image" Target="../media/image161.png"/></Relationships>
</file>

<file path=ppt/slides/_rels/slide32.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33.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168.png"/></Relationships>
</file>

<file path=ppt/slides/_rels/slide34.xml.rels><?xml version="1.0" encoding="UTF-8" standalone="yes"?>
<Relationships xmlns="http://schemas.openxmlformats.org/package/2006/relationships"><Relationship Id="rId8" Type="http://schemas.openxmlformats.org/officeDocument/2006/relationships/hyperlink" Target="https://inflectra.com/Ideas/VideosAllPlaylists.aspx" TargetMode="External"/><Relationship Id="rId3" Type="http://schemas.openxmlformats.org/officeDocument/2006/relationships/image" Target="../media/image169.png"/><Relationship Id="rId7" Type="http://schemas.openxmlformats.org/officeDocument/2006/relationships/image" Target="../media/image173.png"/><Relationship Id="rId12" Type="http://schemas.openxmlformats.org/officeDocument/2006/relationships/hyperlink" Target="https://www.inflectracon.com/"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172.png"/><Relationship Id="rId11" Type="http://schemas.openxmlformats.org/officeDocument/2006/relationships/hyperlink" Target="https://www.youtube.com/@Inflectra_Tech" TargetMode="External"/><Relationship Id="rId5" Type="http://schemas.openxmlformats.org/officeDocument/2006/relationships/image" Target="../media/image171.png"/><Relationship Id="rId10" Type="http://schemas.openxmlformats.org/officeDocument/2006/relationships/hyperlink" Target="https://inflectra.com/Company/Events.aspx" TargetMode="External"/><Relationship Id="rId4" Type="http://schemas.openxmlformats.org/officeDocument/2006/relationships/image" Target="../media/image170.png"/><Relationship Id="rId9" Type="http://schemas.openxmlformats.org/officeDocument/2006/relationships/hyperlink" Target="https://campus.inflectra.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74.png"/><Relationship Id="rId7" Type="http://schemas.openxmlformats.org/officeDocument/2006/relationships/image" Target="../media/image178.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177.png"/><Relationship Id="rId5" Type="http://schemas.openxmlformats.org/officeDocument/2006/relationships/image" Target="../media/image176.png"/><Relationship Id="rId4" Type="http://schemas.openxmlformats.org/officeDocument/2006/relationships/image" Target="../media/image17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image" Target="../media/image182.png"/><Relationship Id="rId13" Type="http://schemas.openxmlformats.org/officeDocument/2006/relationships/image" Target="../media/image187.png"/><Relationship Id="rId18" Type="http://schemas.openxmlformats.org/officeDocument/2006/relationships/image" Target="../media/image192.png"/><Relationship Id="rId26" Type="http://schemas.openxmlformats.org/officeDocument/2006/relationships/image" Target="../media/image200.png"/><Relationship Id="rId3" Type="http://schemas.openxmlformats.org/officeDocument/2006/relationships/image" Target="../media/image179.png"/><Relationship Id="rId21" Type="http://schemas.openxmlformats.org/officeDocument/2006/relationships/image" Target="../media/image195.png"/><Relationship Id="rId7" Type="http://schemas.openxmlformats.org/officeDocument/2006/relationships/image" Target="../media/image52.png"/><Relationship Id="rId12" Type="http://schemas.openxmlformats.org/officeDocument/2006/relationships/image" Target="../media/image186.png"/><Relationship Id="rId17" Type="http://schemas.openxmlformats.org/officeDocument/2006/relationships/image" Target="../media/image191.png"/><Relationship Id="rId25" Type="http://schemas.openxmlformats.org/officeDocument/2006/relationships/image" Target="../media/image199.png"/><Relationship Id="rId2" Type="http://schemas.openxmlformats.org/officeDocument/2006/relationships/notesSlide" Target="../notesSlides/notesSlide37.xml"/><Relationship Id="rId16" Type="http://schemas.openxmlformats.org/officeDocument/2006/relationships/image" Target="../media/image190.png"/><Relationship Id="rId20" Type="http://schemas.openxmlformats.org/officeDocument/2006/relationships/image" Target="../media/image194.png"/><Relationship Id="rId1" Type="http://schemas.openxmlformats.org/officeDocument/2006/relationships/slideLayout" Target="../slideLayouts/slideLayout13.xml"/><Relationship Id="rId6" Type="http://schemas.openxmlformats.org/officeDocument/2006/relationships/image" Target="../media/image181.png"/><Relationship Id="rId11" Type="http://schemas.openxmlformats.org/officeDocument/2006/relationships/image" Target="../media/image185.png"/><Relationship Id="rId24" Type="http://schemas.openxmlformats.org/officeDocument/2006/relationships/image" Target="../media/image198.png"/><Relationship Id="rId5" Type="http://schemas.openxmlformats.org/officeDocument/2006/relationships/image" Target="../media/image180.png"/><Relationship Id="rId15" Type="http://schemas.openxmlformats.org/officeDocument/2006/relationships/image" Target="../media/image189.png"/><Relationship Id="rId23" Type="http://schemas.openxmlformats.org/officeDocument/2006/relationships/image" Target="../media/image197.png"/><Relationship Id="rId28" Type="http://schemas.openxmlformats.org/officeDocument/2006/relationships/image" Target="../media/image202.png"/><Relationship Id="rId10" Type="http://schemas.openxmlformats.org/officeDocument/2006/relationships/image" Target="../media/image184.png"/><Relationship Id="rId19" Type="http://schemas.openxmlformats.org/officeDocument/2006/relationships/image" Target="../media/image193.png"/><Relationship Id="rId4" Type="http://schemas.openxmlformats.org/officeDocument/2006/relationships/image" Target="../media/image30.png"/><Relationship Id="rId9" Type="http://schemas.openxmlformats.org/officeDocument/2006/relationships/image" Target="../media/image183.png"/><Relationship Id="rId14" Type="http://schemas.openxmlformats.org/officeDocument/2006/relationships/image" Target="../media/image188.png"/><Relationship Id="rId22" Type="http://schemas.openxmlformats.org/officeDocument/2006/relationships/image" Target="../media/image196.png"/><Relationship Id="rId27" Type="http://schemas.openxmlformats.org/officeDocument/2006/relationships/image" Target="../media/image20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208.png"/><Relationship Id="rId3" Type="http://schemas.openxmlformats.org/officeDocument/2006/relationships/image" Target="../media/image203.png"/><Relationship Id="rId7" Type="http://schemas.openxmlformats.org/officeDocument/2006/relationships/image" Target="../media/image207.pn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206.png"/><Relationship Id="rId5" Type="http://schemas.openxmlformats.org/officeDocument/2006/relationships/image" Target="../media/image205.png"/><Relationship Id="rId4" Type="http://schemas.openxmlformats.org/officeDocument/2006/relationships/image" Target="../media/image20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9.png"/><Relationship Id="rId1" Type="http://schemas.openxmlformats.org/officeDocument/2006/relationships/slideLayout" Target="../slideLayouts/slideLayout4.xml"/><Relationship Id="rId5" Type="http://schemas.openxmlformats.org/officeDocument/2006/relationships/image" Target="../media/image212.png"/><Relationship Id="rId4" Type="http://schemas.openxmlformats.org/officeDocument/2006/relationships/image" Target="../media/image211.png"/></Relationships>
</file>

<file path=ppt/slides/_rels/slide43.xml.rels><?xml version="1.0" encoding="UTF-8" standalone="yes"?>
<Relationships xmlns="http://schemas.openxmlformats.org/package/2006/relationships"><Relationship Id="rId3" Type="http://schemas.openxmlformats.org/officeDocument/2006/relationships/hyperlink" Target="https://www.inflectra.com/Company/Article/test-configurations-spiraapp-data-driven-testing-1828.aspx"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213.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216.png"/></Relationships>
</file>

<file path=ppt/slides/_rels/slide47.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notesSlide" Target="../notesSlides/notesSlide47.xml"/><Relationship Id="rId1" Type="http://schemas.openxmlformats.org/officeDocument/2006/relationships/slideLayout" Target="../slideLayouts/slideLayout13.xml"/><Relationship Id="rId5" Type="http://schemas.openxmlformats.org/officeDocument/2006/relationships/hyperlink" Target="https://www.infotech.com/software-reviews/categories/application-lifecycle-management" TargetMode="External"/><Relationship Id="rId4" Type="http://schemas.openxmlformats.org/officeDocument/2006/relationships/image" Target="../media/image219.png"/></Relationships>
</file>

<file path=ppt/slides/_rels/slide49.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222.png"/></Relationships>
</file>

<file path=ppt/slides/_rels/slide52.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223.png"/></Relationships>
</file>

<file path=ppt/slides/_rels/slide53.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25.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image" Target="../media/image227.png"/></Relationships>
</file>

<file path=ppt/slides/_rels/slide58.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hyperlink" Target="mailto:Sales@Inflectra.com" TargetMode="External"/><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6" Type="http://schemas.openxmlformats.org/officeDocument/2006/relationships/image" Target="../media/image252.png"/><Relationship Id="rId21" Type="http://schemas.openxmlformats.org/officeDocument/2006/relationships/image" Target="../media/image247.png"/><Relationship Id="rId42" Type="http://schemas.openxmlformats.org/officeDocument/2006/relationships/image" Target="../media/image268.png"/><Relationship Id="rId47" Type="http://schemas.openxmlformats.org/officeDocument/2006/relationships/image" Target="../media/image273.png"/><Relationship Id="rId63" Type="http://schemas.openxmlformats.org/officeDocument/2006/relationships/image" Target="../media/image288.png"/><Relationship Id="rId68" Type="http://schemas.openxmlformats.org/officeDocument/2006/relationships/image" Target="../media/image293.png"/><Relationship Id="rId84" Type="http://schemas.openxmlformats.org/officeDocument/2006/relationships/image" Target="../media/image308.png"/><Relationship Id="rId89" Type="http://schemas.openxmlformats.org/officeDocument/2006/relationships/image" Target="../media/image313.png"/><Relationship Id="rId16" Type="http://schemas.openxmlformats.org/officeDocument/2006/relationships/image" Target="../media/image242.png"/><Relationship Id="rId11" Type="http://schemas.openxmlformats.org/officeDocument/2006/relationships/image" Target="../media/image237.png"/><Relationship Id="rId32" Type="http://schemas.openxmlformats.org/officeDocument/2006/relationships/image" Target="../media/image258.png"/><Relationship Id="rId37" Type="http://schemas.openxmlformats.org/officeDocument/2006/relationships/image" Target="../media/image263.png"/><Relationship Id="rId53" Type="http://schemas.openxmlformats.org/officeDocument/2006/relationships/image" Target="../media/image278.png"/><Relationship Id="rId58" Type="http://schemas.openxmlformats.org/officeDocument/2006/relationships/image" Target="../media/image283.png"/><Relationship Id="rId74" Type="http://schemas.openxmlformats.org/officeDocument/2006/relationships/image" Target="../media/image298.png"/><Relationship Id="rId79" Type="http://schemas.openxmlformats.org/officeDocument/2006/relationships/image" Target="../media/image303.png"/><Relationship Id="rId5" Type="http://schemas.openxmlformats.org/officeDocument/2006/relationships/image" Target="../media/image232.png"/><Relationship Id="rId90" Type="http://schemas.openxmlformats.org/officeDocument/2006/relationships/image" Target="../media/image314.png"/><Relationship Id="rId14" Type="http://schemas.openxmlformats.org/officeDocument/2006/relationships/image" Target="../media/image240.jpeg"/><Relationship Id="rId22" Type="http://schemas.openxmlformats.org/officeDocument/2006/relationships/image" Target="../media/image248.png"/><Relationship Id="rId27" Type="http://schemas.openxmlformats.org/officeDocument/2006/relationships/image" Target="../media/image253.jpeg"/><Relationship Id="rId30" Type="http://schemas.openxmlformats.org/officeDocument/2006/relationships/image" Target="../media/image256.png"/><Relationship Id="rId35" Type="http://schemas.openxmlformats.org/officeDocument/2006/relationships/image" Target="../media/image261.jpeg"/><Relationship Id="rId43" Type="http://schemas.openxmlformats.org/officeDocument/2006/relationships/image" Target="../media/image269.png"/><Relationship Id="rId48" Type="http://schemas.openxmlformats.org/officeDocument/2006/relationships/image" Target="../media/image274.png"/><Relationship Id="rId56" Type="http://schemas.openxmlformats.org/officeDocument/2006/relationships/image" Target="../media/image281.png"/><Relationship Id="rId64" Type="http://schemas.openxmlformats.org/officeDocument/2006/relationships/image" Target="../media/image289.png"/><Relationship Id="rId69" Type="http://schemas.openxmlformats.org/officeDocument/2006/relationships/image" Target="../media/image294.png"/><Relationship Id="rId77" Type="http://schemas.openxmlformats.org/officeDocument/2006/relationships/image" Target="../media/image301.png"/><Relationship Id="rId8" Type="http://schemas.openxmlformats.org/officeDocument/2006/relationships/image" Target="../media/image106.png"/><Relationship Id="rId51" Type="http://schemas.openxmlformats.org/officeDocument/2006/relationships/image" Target="../media/image94.png"/><Relationship Id="rId72" Type="http://schemas.openxmlformats.org/officeDocument/2006/relationships/oleObject" Target="../embeddings/oleObject1.bin"/><Relationship Id="rId80" Type="http://schemas.openxmlformats.org/officeDocument/2006/relationships/image" Target="../media/image304.png"/><Relationship Id="rId85" Type="http://schemas.openxmlformats.org/officeDocument/2006/relationships/image" Target="../media/image309.png"/><Relationship Id="rId3" Type="http://schemas.openxmlformats.org/officeDocument/2006/relationships/image" Target="../media/image230.jpg"/><Relationship Id="rId12" Type="http://schemas.openxmlformats.org/officeDocument/2006/relationships/image" Target="../media/image238.png"/><Relationship Id="rId17" Type="http://schemas.openxmlformats.org/officeDocument/2006/relationships/image" Target="../media/image243.png"/><Relationship Id="rId25" Type="http://schemas.openxmlformats.org/officeDocument/2006/relationships/image" Target="../media/image251.png"/><Relationship Id="rId33" Type="http://schemas.openxmlformats.org/officeDocument/2006/relationships/image" Target="../media/image259.png"/><Relationship Id="rId38" Type="http://schemas.openxmlformats.org/officeDocument/2006/relationships/image" Target="../media/image264.png"/><Relationship Id="rId46" Type="http://schemas.openxmlformats.org/officeDocument/2006/relationships/image" Target="../media/image272.png"/><Relationship Id="rId59" Type="http://schemas.openxmlformats.org/officeDocument/2006/relationships/image" Target="../media/image284.png"/><Relationship Id="rId67" Type="http://schemas.openxmlformats.org/officeDocument/2006/relationships/image" Target="../media/image292.png"/><Relationship Id="rId20" Type="http://schemas.openxmlformats.org/officeDocument/2006/relationships/image" Target="../media/image246.png"/><Relationship Id="rId41" Type="http://schemas.openxmlformats.org/officeDocument/2006/relationships/image" Target="../media/image267.png"/><Relationship Id="rId54" Type="http://schemas.openxmlformats.org/officeDocument/2006/relationships/image" Target="../media/image279.png"/><Relationship Id="rId62" Type="http://schemas.openxmlformats.org/officeDocument/2006/relationships/image" Target="../media/image287.png"/><Relationship Id="rId70" Type="http://schemas.openxmlformats.org/officeDocument/2006/relationships/image" Target="../media/image295.png"/><Relationship Id="rId75" Type="http://schemas.openxmlformats.org/officeDocument/2006/relationships/image" Target="../media/image299.png"/><Relationship Id="rId83" Type="http://schemas.openxmlformats.org/officeDocument/2006/relationships/image" Target="../media/image307.png"/><Relationship Id="rId88" Type="http://schemas.openxmlformats.org/officeDocument/2006/relationships/image" Target="../media/image312.png"/><Relationship Id="rId1" Type="http://schemas.openxmlformats.org/officeDocument/2006/relationships/slideLayout" Target="../slideLayouts/slideLayout13.xml"/><Relationship Id="rId6" Type="http://schemas.openxmlformats.org/officeDocument/2006/relationships/image" Target="../media/image233.png"/><Relationship Id="rId15" Type="http://schemas.openxmlformats.org/officeDocument/2006/relationships/image" Target="../media/image241.png"/><Relationship Id="rId23" Type="http://schemas.openxmlformats.org/officeDocument/2006/relationships/image" Target="../media/image249.png"/><Relationship Id="rId28" Type="http://schemas.openxmlformats.org/officeDocument/2006/relationships/image" Target="../media/image254.png"/><Relationship Id="rId36" Type="http://schemas.openxmlformats.org/officeDocument/2006/relationships/image" Target="../media/image262.jpeg"/><Relationship Id="rId49" Type="http://schemas.openxmlformats.org/officeDocument/2006/relationships/image" Target="../media/image275.png"/><Relationship Id="rId57" Type="http://schemas.openxmlformats.org/officeDocument/2006/relationships/image" Target="../media/image282.png"/><Relationship Id="rId10" Type="http://schemas.openxmlformats.org/officeDocument/2006/relationships/image" Target="../media/image236.png"/><Relationship Id="rId31" Type="http://schemas.openxmlformats.org/officeDocument/2006/relationships/image" Target="../media/image257.png"/><Relationship Id="rId44" Type="http://schemas.openxmlformats.org/officeDocument/2006/relationships/image" Target="../media/image270.jpeg"/><Relationship Id="rId52" Type="http://schemas.openxmlformats.org/officeDocument/2006/relationships/image" Target="../media/image277.png"/><Relationship Id="rId60" Type="http://schemas.openxmlformats.org/officeDocument/2006/relationships/image" Target="../media/image285.png"/><Relationship Id="rId65" Type="http://schemas.openxmlformats.org/officeDocument/2006/relationships/image" Target="../media/image290.png"/><Relationship Id="rId73" Type="http://schemas.openxmlformats.org/officeDocument/2006/relationships/image" Target="../media/image297.png"/><Relationship Id="rId78" Type="http://schemas.openxmlformats.org/officeDocument/2006/relationships/image" Target="../media/image302.png"/><Relationship Id="rId81" Type="http://schemas.openxmlformats.org/officeDocument/2006/relationships/image" Target="../media/image305.png"/><Relationship Id="rId86" Type="http://schemas.openxmlformats.org/officeDocument/2006/relationships/image" Target="../media/image310.png"/><Relationship Id="rId4" Type="http://schemas.openxmlformats.org/officeDocument/2006/relationships/image" Target="../media/image231.png"/><Relationship Id="rId9" Type="http://schemas.openxmlformats.org/officeDocument/2006/relationships/image" Target="../media/image235.png"/><Relationship Id="rId13" Type="http://schemas.openxmlformats.org/officeDocument/2006/relationships/image" Target="../media/image239.png"/><Relationship Id="rId18" Type="http://schemas.openxmlformats.org/officeDocument/2006/relationships/image" Target="../media/image244.png"/><Relationship Id="rId39" Type="http://schemas.openxmlformats.org/officeDocument/2006/relationships/image" Target="../media/image265.png"/><Relationship Id="rId34" Type="http://schemas.openxmlformats.org/officeDocument/2006/relationships/image" Target="../media/image260.png"/><Relationship Id="rId50" Type="http://schemas.openxmlformats.org/officeDocument/2006/relationships/image" Target="../media/image276.png"/><Relationship Id="rId55" Type="http://schemas.openxmlformats.org/officeDocument/2006/relationships/image" Target="../media/image280.jpg"/><Relationship Id="rId76" Type="http://schemas.openxmlformats.org/officeDocument/2006/relationships/image" Target="../media/image300.png"/><Relationship Id="rId7" Type="http://schemas.openxmlformats.org/officeDocument/2006/relationships/image" Target="../media/image234.png"/><Relationship Id="rId71" Type="http://schemas.openxmlformats.org/officeDocument/2006/relationships/image" Target="../media/image296.png"/><Relationship Id="rId2" Type="http://schemas.openxmlformats.org/officeDocument/2006/relationships/notesSlide" Target="../notesSlides/notesSlide60.xml"/><Relationship Id="rId29" Type="http://schemas.openxmlformats.org/officeDocument/2006/relationships/image" Target="../media/image255.png"/><Relationship Id="rId24" Type="http://schemas.openxmlformats.org/officeDocument/2006/relationships/image" Target="../media/image250.png"/><Relationship Id="rId40" Type="http://schemas.openxmlformats.org/officeDocument/2006/relationships/image" Target="../media/image266.png"/><Relationship Id="rId45" Type="http://schemas.openxmlformats.org/officeDocument/2006/relationships/image" Target="../media/image271.png"/><Relationship Id="rId66" Type="http://schemas.openxmlformats.org/officeDocument/2006/relationships/image" Target="../media/image291.jpeg"/><Relationship Id="rId87" Type="http://schemas.openxmlformats.org/officeDocument/2006/relationships/image" Target="../media/image311.jpeg"/><Relationship Id="rId61" Type="http://schemas.openxmlformats.org/officeDocument/2006/relationships/image" Target="../media/image286.png"/><Relationship Id="rId82" Type="http://schemas.openxmlformats.org/officeDocument/2006/relationships/image" Target="../media/image306.png"/><Relationship Id="rId19" Type="http://schemas.openxmlformats.org/officeDocument/2006/relationships/image" Target="../media/image245.png"/></Relationships>
</file>

<file path=ppt/slides/_rels/slide62.xml.rels><?xml version="1.0" encoding="UTF-8" standalone="yes"?>
<Relationships xmlns="http://schemas.openxmlformats.org/package/2006/relationships"><Relationship Id="rId26" Type="http://schemas.openxmlformats.org/officeDocument/2006/relationships/image" Target="../media/image334.jpeg"/><Relationship Id="rId21" Type="http://schemas.openxmlformats.org/officeDocument/2006/relationships/image" Target="../media/image330.png"/><Relationship Id="rId42" Type="http://schemas.openxmlformats.org/officeDocument/2006/relationships/image" Target="../media/image346.png"/><Relationship Id="rId47" Type="http://schemas.openxmlformats.org/officeDocument/2006/relationships/image" Target="../media/image351.png"/><Relationship Id="rId63" Type="http://schemas.openxmlformats.org/officeDocument/2006/relationships/image" Target="../media/image365.jpeg"/><Relationship Id="rId68" Type="http://schemas.openxmlformats.org/officeDocument/2006/relationships/image" Target="../media/image370.png"/><Relationship Id="rId7" Type="http://schemas.openxmlformats.org/officeDocument/2006/relationships/image" Target="../media/image319.png"/><Relationship Id="rId71" Type="http://schemas.openxmlformats.org/officeDocument/2006/relationships/image" Target="../media/image373.png"/><Relationship Id="rId2" Type="http://schemas.openxmlformats.org/officeDocument/2006/relationships/notesSlide" Target="../notesSlides/notesSlide61.xml"/><Relationship Id="rId16" Type="http://schemas.openxmlformats.org/officeDocument/2006/relationships/image" Target="../media/image326.png"/><Relationship Id="rId29" Type="http://schemas.openxmlformats.org/officeDocument/2006/relationships/image" Target="../media/image337.png"/><Relationship Id="rId11" Type="http://schemas.openxmlformats.org/officeDocument/2006/relationships/image" Target="../media/image322.png"/><Relationship Id="rId24" Type="http://schemas.openxmlformats.org/officeDocument/2006/relationships/image" Target="../media/image332.png"/><Relationship Id="rId32" Type="http://schemas.openxmlformats.org/officeDocument/2006/relationships/image" Target="../media/image340.png"/><Relationship Id="rId37" Type="http://schemas.openxmlformats.org/officeDocument/2006/relationships/image" Target="../media/image343.png"/><Relationship Id="rId40" Type="http://schemas.openxmlformats.org/officeDocument/2006/relationships/image" Target="../media/image237.png"/><Relationship Id="rId45" Type="http://schemas.openxmlformats.org/officeDocument/2006/relationships/image" Target="../media/image349.png"/><Relationship Id="rId53" Type="http://schemas.openxmlformats.org/officeDocument/2006/relationships/image" Target="../media/image239.png"/><Relationship Id="rId58" Type="http://schemas.openxmlformats.org/officeDocument/2006/relationships/image" Target="../media/image361.png"/><Relationship Id="rId66" Type="http://schemas.openxmlformats.org/officeDocument/2006/relationships/image" Target="../media/image368.png"/><Relationship Id="rId5" Type="http://schemas.openxmlformats.org/officeDocument/2006/relationships/image" Target="../media/image317.png"/><Relationship Id="rId61" Type="http://schemas.openxmlformats.org/officeDocument/2006/relationships/image" Target="../media/image363.png"/><Relationship Id="rId19" Type="http://schemas.openxmlformats.org/officeDocument/2006/relationships/image" Target="../media/image328.png"/><Relationship Id="rId14" Type="http://schemas.openxmlformats.org/officeDocument/2006/relationships/image" Target="../media/image324.png"/><Relationship Id="rId22" Type="http://schemas.openxmlformats.org/officeDocument/2006/relationships/image" Target="../media/image331.png"/><Relationship Id="rId27" Type="http://schemas.openxmlformats.org/officeDocument/2006/relationships/image" Target="../media/image335.png"/><Relationship Id="rId30" Type="http://schemas.openxmlformats.org/officeDocument/2006/relationships/image" Target="../media/image338.png"/><Relationship Id="rId35" Type="http://schemas.openxmlformats.org/officeDocument/2006/relationships/image" Target="../media/image99.png"/><Relationship Id="rId43" Type="http://schemas.openxmlformats.org/officeDocument/2006/relationships/image" Target="../media/image347.png"/><Relationship Id="rId48" Type="http://schemas.openxmlformats.org/officeDocument/2006/relationships/image" Target="../media/image352.png"/><Relationship Id="rId56" Type="http://schemas.openxmlformats.org/officeDocument/2006/relationships/image" Target="../media/image359.png"/><Relationship Id="rId64" Type="http://schemas.openxmlformats.org/officeDocument/2006/relationships/image" Target="../media/image366.png"/><Relationship Id="rId69" Type="http://schemas.openxmlformats.org/officeDocument/2006/relationships/image" Target="../media/image371.png"/><Relationship Id="rId8" Type="http://schemas.openxmlformats.org/officeDocument/2006/relationships/image" Target="../media/image320.png"/><Relationship Id="rId51" Type="http://schemas.openxmlformats.org/officeDocument/2006/relationships/image" Target="../media/image355.png"/><Relationship Id="rId72" Type="http://schemas.openxmlformats.org/officeDocument/2006/relationships/image" Target="../media/image374.png"/><Relationship Id="rId3" Type="http://schemas.openxmlformats.org/officeDocument/2006/relationships/image" Target="../media/image315.png"/><Relationship Id="rId12" Type="http://schemas.openxmlformats.org/officeDocument/2006/relationships/image" Target="../media/image233.png"/><Relationship Id="rId17" Type="http://schemas.openxmlformats.org/officeDocument/2006/relationships/image" Target="../media/image327.png"/><Relationship Id="rId25" Type="http://schemas.openxmlformats.org/officeDocument/2006/relationships/image" Target="../media/image333.png"/><Relationship Id="rId33" Type="http://schemas.openxmlformats.org/officeDocument/2006/relationships/image" Target="../media/image341.png"/><Relationship Id="rId38" Type="http://schemas.openxmlformats.org/officeDocument/2006/relationships/image" Target="../media/image236.png"/><Relationship Id="rId46" Type="http://schemas.openxmlformats.org/officeDocument/2006/relationships/image" Target="../media/image350.png"/><Relationship Id="rId59" Type="http://schemas.openxmlformats.org/officeDocument/2006/relationships/image" Target="../media/image241.png"/><Relationship Id="rId67" Type="http://schemas.openxmlformats.org/officeDocument/2006/relationships/image" Target="../media/image369.png"/><Relationship Id="rId20" Type="http://schemas.openxmlformats.org/officeDocument/2006/relationships/image" Target="../media/image329.png"/><Relationship Id="rId41" Type="http://schemas.openxmlformats.org/officeDocument/2006/relationships/image" Target="../media/image345.png"/><Relationship Id="rId54" Type="http://schemas.openxmlformats.org/officeDocument/2006/relationships/image" Target="../media/image357.png"/><Relationship Id="rId62" Type="http://schemas.openxmlformats.org/officeDocument/2006/relationships/image" Target="../media/image364.png"/><Relationship Id="rId70" Type="http://schemas.openxmlformats.org/officeDocument/2006/relationships/image" Target="../media/image372.png"/><Relationship Id="rId1" Type="http://schemas.openxmlformats.org/officeDocument/2006/relationships/slideLayout" Target="../slideLayouts/slideLayout13.xml"/><Relationship Id="rId6" Type="http://schemas.openxmlformats.org/officeDocument/2006/relationships/image" Target="../media/image318.jpeg"/><Relationship Id="rId15" Type="http://schemas.openxmlformats.org/officeDocument/2006/relationships/image" Target="../media/image325.png"/><Relationship Id="rId23" Type="http://schemas.openxmlformats.org/officeDocument/2006/relationships/image" Target="../media/image234.png"/><Relationship Id="rId28" Type="http://schemas.openxmlformats.org/officeDocument/2006/relationships/image" Target="../media/image336.png"/><Relationship Id="rId36" Type="http://schemas.openxmlformats.org/officeDocument/2006/relationships/image" Target="../media/image235.png"/><Relationship Id="rId49" Type="http://schemas.openxmlformats.org/officeDocument/2006/relationships/image" Target="../media/image353.png"/><Relationship Id="rId57" Type="http://schemas.openxmlformats.org/officeDocument/2006/relationships/image" Target="../media/image360.jpeg"/><Relationship Id="rId10" Type="http://schemas.openxmlformats.org/officeDocument/2006/relationships/image" Target="../media/image232.png"/><Relationship Id="rId31" Type="http://schemas.openxmlformats.org/officeDocument/2006/relationships/image" Target="../media/image339.png"/><Relationship Id="rId44" Type="http://schemas.openxmlformats.org/officeDocument/2006/relationships/image" Target="../media/image348.png"/><Relationship Id="rId52" Type="http://schemas.openxmlformats.org/officeDocument/2006/relationships/image" Target="../media/image356.png"/><Relationship Id="rId60" Type="http://schemas.openxmlformats.org/officeDocument/2006/relationships/image" Target="../media/image362.png"/><Relationship Id="rId65" Type="http://schemas.openxmlformats.org/officeDocument/2006/relationships/image" Target="../media/image367.png"/><Relationship Id="rId4" Type="http://schemas.openxmlformats.org/officeDocument/2006/relationships/image" Target="../media/image316.png"/><Relationship Id="rId9" Type="http://schemas.openxmlformats.org/officeDocument/2006/relationships/image" Target="../media/image321.png"/><Relationship Id="rId13" Type="http://schemas.openxmlformats.org/officeDocument/2006/relationships/image" Target="../media/image323.gif"/><Relationship Id="rId18" Type="http://schemas.openxmlformats.org/officeDocument/2006/relationships/image" Target="../media/image106.png"/><Relationship Id="rId39" Type="http://schemas.openxmlformats.org/officeDocument/2006/relationships/image" Target="../media/image344.jpeg"/><Relationship Id="rId34" Type="http://schemas.openxmlformats.org/officeDocument/2006/relationships/image" Target="../media/image342.png"/><Relationship Id="rId50" Type="http://schemas.openxmlformats.org/officeDocument/2006/relationships/image" Target="../media/image354.png"/><Relationship Id="rId55" Type="http://schemas.openxmlformats.org/officeDocument/2006/relationships/image" Target="../media/image358.png"/></Relationships>
</file>

<file path=ppt/slides/_rels/slide63.xml.rels><?xml version="1.0" encoding="UTF-8" standalone="yes"?>
<Relationships xmlns="http://schemas.openxmlformats.org/package/2006/relationships"><Relationship Id="rId13" Type="http://schemas.openxmlformats.org/officeDocument/2006/relationships/image" Target="../media/image385.png"/><Relationship Id="rId18" Type="http://schemas.openxmlformats.org/officeDocument/2006/relationships/image" Target="../media/image390.png"/><Relationship Id="rId26" Type="http://schemas.openxmlformats.org/officeDocument/2006/relationships/image" Target="../media/image397.png"/><Relationship Id="rId39" Type="http://schemas.openxmlformats.org/officeDocument/2006/relationships/image" Target="../media/image410.png"/><Relationship Id="rId21" Type="http://schemas.openxmlformats.org/officeDocument/2006/relationships/image" Target="../media/image393.png"/><Relationship Id="rId34" Type="http://schemas.openxmlformats.org/officeDocument/2006/relationships/image" Target="../media/image405.png"/><Relationship Id="rId42" Type="http://schemas.openxmlformats.org/officeDocument/2006/relationships/image" Target="../media/image413.png"/><Relationship Id="rId47" Type="http://schemas.openxmlformats.org/officeDocument/2006/relationships/image" Target="../media/image418.png"/><Relationship Id="rId50" Type="http://schemas.openxmlformats.org/officeDocument/2006/relationships/image" Target="../media/image421.png"/><Relationship Id="rId7" Type="http://schemas.openxmlformats.org/officeDocument/2006/relationships/image" Target="../media/image379.png"/><Relationship Id="rId2" Type="http://schemas.openxmlformats.org/officeDocument/2006/relationships/notesSlide" Target="../notesSlides/notesSlide62.xml"/><Relationship Id="rId16" Type="http://schemas.openxmlformats.org/officeDocument/2006/relationships/image" Target="../media/image388.png"/><Relationship Id="rId29" Type="http://schemas.openxmlformats.org/officeDocument/2006/relationships/image" Target="../media/image400.png"/><Relationship Id="rId11" Type="http://schemas.openxmlformats.org/officeDocument/2006/relationships/image" Target="../media/image383.png"/><Relationship Id="rId24" Type="http://schemas.openxmlformats.org/officeDocument/2006/relationships/image" Target="../media/image396.png"/><Relationship Id="rId32" Type="http://schemas.openxmlformats.org/officeDocument/2006/relationships/image" Target="../media/image403.png"/><Relationship Id="rId37" Type="http://schemas.openxmlformats.org/officeDocument/2006/relationships/image" Target="../media/image408.png"/><Relationship Id="rId40" Type="http://schemas.openxmlformats.org/officeDocument/2006/relationships/image" Target="../media/image411.png"/><Relationship Id="rId45" Type="http://schemas.openxmlformats.org/officeDocument/2006/relationships/image" Target="../media/image416.png"/><Relationship Id="rId5" Type="http://schemas.openxmlformats.org/officeDocument/2006/relationships/image" Target="../media/image377.png"/><Relationship Id="rId15" Type="http://schemas.openxmlformats.org/officeDocument/2006/relationships/image" Target="../media/image387.png"/><Relationship Id="rId23" Type="http://schemas.openxmlformats.org/officeDocument/2006/relationships/image" Target="../media/image395.png"/><Relationship Id="rId28" Type="http://schemas.openxmlformats.org/officeDocument/2006/relationships/image" Target="../media/image399.png"/><Relationship Id="rId36" Type="http://schemas.openxmlformats.org/officeDocument/2006/relationships/image" Target="../media/image407.png"/><Relationship Id="rId49" Type="http://schemas.openxmlformats.org/officeDocument/2006/relationships/image" Target="../media/image420.png"/><Relationship Id="rId10" Type="http://schemas.openxmlformats.org/officeDocument/2006/relationships/image" Target="../media/image382.png"/><Relationship Id="rId19" Type="http://schemas.openxmlformats.org/officeDocument/2006/relationships/image" Target="../media/image391.png"/><Relationship Id="rId31" Type="http://schemas.openxmlformats.org/officeDocument/2006/relationships/image" Target="../media/image402.png"/><Relationship Id="rId44" Type="http://schemas.openxmlformats.org/officeDocument/2006/relationships/image" Target="../media/image415.png"/><Relationship Id="rId4" Type="http://schemas.openxmlformats.org/officeDocument/2006/relationships/image" Target="../media/image376.png"/><Relationship Id="rId9" Type="http://schemas.openxmlformats.org/officeDocument/2006/relationships/image" Target="../media/image381.png"/><Relationship Id="rId14" Type="http://schemas.openxmlformats.org/officeDocument/2006/relationships/image" Target="../media/image386.png"/><Relationship Id="rId22" Type="http://schemas.openxmlformats.org/officeDocument/2006/relationships/image" Target="../media/image394.png"/><Relationship Id="rId27" Type="http://schemas.openxmlformats.org/officeDocument/2006/relationships/image" Target="../media/image398.png"/><Relationship Id="rId30" Type="http://schemas.openxmlformats.org/officeDocument/2006/relationships/image" Target="../media/image401.jpeg"/><Relationship Id="rId35" Type="http://schemas.openxmlformats.org/officeDocument/2006/relationships/image" Target="../media/image406.png"/><Relationship Id="rId43" Type="http://schemas.openxmlformats.org/officeDocument/2006/relationships/image" Target="../media/image414.png"/><Relationship Id="rId48" Type="http://schemas.openxmlformats.org/officeDocument/2006/relationships/image" Target="../media/image419.png"/><Relationship Id="rId8" Type="http://schemas.openxmlformats.org/officeDocument/2006/relationships/image" Target="../media/image380.png"/><Relationship Id="rId51" Type="http://schemas.openxmlformats.org/officeDocument/2006/relationships/image" Target="../media/image422.png"/><Relationship Id="rId3" Type="http://schemas.openxmlformats.org/officeDocument/2006/relationships/image" Target="../media/image375.png"/><Relationship Id="rId12" Type="http://schemas.openxmlformats.org/officeDocument/2006/relationships/image" Target="../media/image384.png"/><Relationship Id="rId17" Type="http://schemas.openxmlformats.org/officeDocument/2006/relationships/image" Target="../media/image389.png"/><Relationship Id="rId25" Type="http://schemas.openxmlformats.org/officeDocument/2006/relationships/image" Target="../media/image85.png"/><Relationship Id="rId33" Type="http://schemas.openxmlformats.org/officeDocument/2006/relationships/image" Target="../media/image404.png"/><Relationship Id="rId38" Type="http://schemas.openxmlformats.org/officeDocument/2006/relationships/image" Target="../media/image409.png"/><Relationship Id="rId46" Type="http://schemas.openxmlformats.org/officeDocument/2006/relationships/image" Target="../media/image417.png"/><Relationship Id="rId20" Type="http://schemas.openxmlformats.org/officeDocument/2006/relationships/image" Target="../media/image392.png"/><Relationship Id="rId41" Type="http://schemas.openxmlformats.org/officeDocument/2006/relationships/image" Target="../media/image412.png"/><Relationship Id="rId1" Type="http://schemas.openxmlformats.org/officeDocument/2006/relationships/slideLayout" Target="../slideLayouts/slideLayout13.xml"/><Relationship Id="rId6" Type="http://schemas.openxmlformats.org/officeDocument/2006/relationships/image" Target="../media/image37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4624250" y="4232365"/>
            <a:ext cx="5003076" cy="69233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2"/>
              </a:buClr>
              <a:buSzPts val="4400"/>
              <a:buFont typeface="Josefin Sans"/>
              <a:buNone/>
            </a:pPr>
            <a:r>
              <a:rPr lang="en-US" sz="3200">
                <a:solidFill>
                  <a:schemeClr val="lt2"/>
                </a:solidFill>
                <a:latin typeface="Poppins Medium"/>
                <a:ea typeface="Poppins Medium"/>
                <a:cs typeface="Poppins Medium"/>
                <a:sym typeface="Poppins Medium"/>
              </a:rPr>
              <a:t>COMPANY OVERVIEW</a:t>
            </a:r>
            <a:endParaRPr sz="3200">
              <a:latin typeface="Poppins Medium"/>
              <a:ea typeface="Poppins Medium"/>
              <a:cs typeface="Poppins Medium"/>
              <a:sym typeface="Poppins Medium"/>
            </a:endParaRPr>
          </a:p>
        </p:txBody>
      </p:sp>
      <p:grpSp>
        <p:nvGrpSpPr>
          <p:cNvPr id="90" name="Google Shape;90;p1"/>
          <p:cNvGrpSpPr/>
          <p:nvPr/>
        </p:nvGrpSpPr>
        <p:grpSpPr>
          <a:xfrm>
            <a:off x="2173810" y="1776046"/>
            <a:ext cx="8359376" cy="2808116"/>
            <a:chOff x="2173809" y="1637682"/>
            <a:chExt cx="8678881" cy="2946480"/>
          </a:xfrm>
        </p:grpSpPr>
        <p:pic>
          <p:nvPicPr>
            <p:cNvPr id="91" name="Google Shape;91;p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173809" y="1637682"/>
              <a:ext cx="8678881" cy="2946480"/>
            </a:xfrm>
            <a:prstGeom prst="rect">
              <a:avLst/>
            </a:prstGeom>
            <a:noFill/>
            <a:ln>
              <a:noFill/>
            </a:ln>
          </p:spPr>
        </p:pic>
        <p:sp>
          <p:nvSpPr>
            <p:cNvPr id="92" name="Google Shape;92;p1"/>
            <p:cNvSpPr txBox="1"/>
            <p:nvPr/>
          </p:nvSpPr>
          <p:spPr>
            <a:xfrm>
              <a:off x="9760399" y="4001566"/>
              <a:ext cx="41549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F2CC"/>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9"/>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t>Our Core Values</a:t>
            </a:r>
            <a:endParaRPr/>
          </a:p>
        </p:txBody>
      </p:sp>
      <p:grpSp>
        <p:nvGrpSpPr>
          <p:cNvPr id="259" name="Google Shape;259;p9"/>
          <p:cNvGrpSpPr/>
          <p:nvPr/>
        </p:nvGrpSpPr>
        <p:grpSpPr>
          <a:xfrm>
            <a:off x="561318" y="1541417"/>
            <a:ext cx="10999311" cy="4496997"/>
            <a:chOff x="-1" y="-147466"/>
            <a:chExt cx="10999311" cy="4496997"/>
          </a:xfrm>
        </p:grpSpPr>
        <p:sp>
          <p:nvSpPr>
            <p:cNvPr id="260" name="Google Shape;260;p9"/>
            <p:cNvSpPr/>
            <p:nvPr/>
          </p:nvSpPr>
          <p:spPr>
            <a:xfrm>
              <a:off x="-1" y="-147466"/>
              <a:ext cx="10999308" cy="1064581"/>
            </a:xfrm>
            <a:prstGeom prst="roundRect">
              <a:avLst>
                <a:gd name="adj" fmla="val 10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9"/>
            <p:cNvSpPr/>
            <p:nvPr/>
          </p:nvSpPr>
          <p:spPr>
            <a:xfrm>
              <a:off x="1057183" y="1805"/>
              <a:ext cx="4732020"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9"/>
            <p:cNvSpPr txBox="1"/>
            <p:nvPr/>
          </p:nvSpPr>
          <p:spPr>
            <a:xfrm>
              <a:off x="220734" y="-71427"/>
              <a:ext cx="4545032"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2200"/>
                <a:buFont typeface="Josefin Sans"/>
                <a:buNone/>
              </a:pPr>
              <a:r>
                <a:rPr lang="en-US" sz="2200" b="1" i="0" u="none" strike="noStrike" cap="none">
                  <a:solidFill>
                    <a:schemeClr val="dk1"/>
                  </a:solidFill>
                  <a:latin typeface="Josefin Sans"/>
                  <a:ea typeface="Josefin Sans"/>
                  <a:cs typeface="Josefin Sans"/>
                  <a:sym typeface="Josefin Sans"/>
                </a:rPr>
                <a:t>Built for Customers not Wall Street</a:t>
              </a:r>
              <a:endParaRPr sz="1400" b="0" i="0" u="none" strike="noStrike" cap="none">
                <a:solidFill>
                  <a:srgbClr val="000000"/>
                </a:solidFill>
                <a:latin typeface="Arial"/>
                <a:ea typeface="Arial"/>
                <a:cs typeface="Arial"/>
                <a:sym typeface="Arial"/>
              </a:endParaRPr>
            </a:p>
          </p:txBody>
        </p:sp>
        <p:sp>
          <p:nvSpPr>
            <p:cNvPr id="263" name="Google Shape;263;p9"/>
            <p:cNvSpPr/>
            <p:nvPr/>
          </p:nvSpPr>
          <p:spPr>
            <a:xfrm>
              <a:off x="5789203" y="1805"/>
              <a:ext cx="4726396"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9"/>
            <p:cNvSpPr txBox="1"/>
            <p:nvPr/>
          </p:nvSpPr>
          <p:spPr>
            <a:xfrm>
              <a:off x="5157646" y="-72831"/>
              <a:ext cx="5841661"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1400"/>
                <a:buFont typeface="Josefin Sans"/>
                <a:buNone/>
              </a:pPr>
              <a:r>
                <a:rPr lang="en-US" sz="1700" b="0" i="0" u="none" strike="noStrike" cap="none">
                  <a:solidFill>
                    <a:schemeClr val="dk1"/>
                  </a:solidFill>
                  <a:latin typeface="Josefin Sans"/>
                  <a:ea typeface="Josefin Sans"/>
                  <a:cs typeface="Josefin Sans"/>
                  <a:sym typeface="Josefin Sans"/>
                </a:rPr>
                <a:t>Building great software for customers, not chasing the latest fad. Your feedback and ideas are directly incorporated into the product roadmap.</a:t>
              </a:r>
              <a:endParaRPr sz="1700" b="0" i="0" u="none" strike="noStrike" cap="none">
                <a:solidFill>
                  <a:srgbClr val="000000"/>
                </a:solidFill>
                <a:latin typeface="Arial"/>
                <a:ea typeface="Arial"/>
                <a:cs typeface="Arial"/>
                <a:sym typeface="Arial"/>
              </a:endParaRPr>
            </a:p>
          </p:txBody>
        </p:sp>
        <p:sp>
          <p:nvSpPr>
            <p:cNvPr id="265" name="Google Shape;265;p9"/>
            <p:cNvSpPr/>
            <p:nvPr/>
          </p:nvSpPr>
          <p:spPr>
            <a:xfrm>
              <a:off x="0" y="1066386"/>
              <a:ext cx="10999308" cy="994868"/>
            </a:xfrm>
            <a:prstGeom prst="roundRect">
              <a:avLst>
                <a:gd name="adj" fmla="val 10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9"/>
            <p:cNvSpPr/>
            <p:nvPr/>
          </p:nvSpPr>
          <p:spPr>
            <a:xfrm>
              <a:off x="1057183" y="1145944"/>
              <a:ext cx="4732020"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9"/>
            <p:cNvSpPr txBox="1"/>
            <p:nvPr/>
          </p:nvSpPr>
          <p:spPr>
            <a:xfrm>
              <a:off x="220735" y="1062940"/>
              <a:ext cx="4283242"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2200"/>
                <a:buFont typeface="Josefin Sans"/>
                <a:buNone/>
              </a:pPr>
              <a:r>
                <a:rPr lang="en-US" sz="2200" b="1" i="0" u="none" strike="noStrike" cap="none">
                  <a:solidFill>
                    <a:schemeClr val="dk1"/>
                  </a:solidFill>
                  <a:latin typeface="Josefin Sans"/>
                  <a:ea typeface="Josefin Sans"/>
                  <a:cs typeface="Josefin Sans"/>
                  <a:sym typeface="Josefin Sans"/>
                </a:rPr>
                <a:t>Supported by Experts </a:t>
              </a:r>
              <a:endParaRPr sz="2200" b="1" i="0" u="none" strike="noStrike" cap="none">
                <a:solidFill>
                  <a:schemeClr val="dk1"/>
                </a:solidFill>
                <a:latin typeface="Josefin Sans"/>
                <a:ea typeface="Josefin Sans"/>
                <a:cs typeface="Josefin Sans"/>
                <a:sym typeface="Josefin Sans"/>
              </a:endParaRPr>
            </a:p>
          </p:txBody>
        </p:sp>
        <p:sp>
          <p:nvSpPr>
            <p:cNvPr id="268" name="Google Shape;268;p9"/>
            <p:cNvSpPr/>
            <p:nvPr/>
          </p:nvSpPr>
          <p:spPr>
            <a:xfrm>
              <a:off x="5789203" y="1145944"/>
              <a:ext cx="4726396"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9"/>
            <p:cNvSpPr txBox="1"/>
            <p:nvPr/>
          </p:nvSpPr>
          <p:spPr>
            <a:xfrm>
              <a:off x="5157651" y="1145944"/>
              <a:ext cx="5841655"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1400"/>
                <a:buFont typeface="Josefin Sans"/>
                <a:buNone/>
              </a:pPr>
              <a:r>
                <a:rPr lang="en-US" sz="1700" b="0" i="0" u="none" strike="noStrike" cap="none">
                  <a:solidFill>
                    <a:schemeClr val="dk1"/>
                  </a:solidFill>
                  <a:latin typeface="Josefin Sans"/>
                  <a:ea typeface="Josefin Sans"/>
                  <a:cs typeface="Josefin Sans"/>
                  <a:sym typeface="Josefin Sans"/>
                </a:rPr>
                <a:t>The engineering experts who built the software directly support customers and solve their problems</a:t>
              </a:r>
              <a:endParaRPr sz="1700" b="0" i="0" u="none" strike="noStrike" cap="none">
                <a:solidFill>
                  <a:srgbClr val="000000"/>
                </a:solidFill>
                <a:latin typeface="Arial"/>
                <a:ea typeface="Arial"/>
                <a:cs typeface="Arial"/>
                <a:sym typeface="Arial"/>
              </a:endParaRPr>
            </a:p>
          </p:txBody>
        </p:sp>
        <p:sp>
          <p:nvSpPr>
            <p:cNvPr id="270" name="Google Shape;270;p9"/>
            <p:cNvSpPr/>
            <p:nvPr/>
          </p:nvSpPr>
          <p:spPr>
            <a:xfrm>
              <a:off x="-1" y="2210524"/>
              <a:ext cx="10999311" cy="994868"/>
            </a:xfrm>
            <a:prstGeom prst="roundRect">
              <a:avLst>
                <a:gd name="adj" fmla="val 10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9"/>
            <p:cNvSpPr/>
            <p:nvPr/>
          </p:nvSpPr>
          <p:spPr>
            <a:xfrm>
              <a:off x="1057183" y="2290082"/>
              <a:ext cx="4732020"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9"/>
            <p:cNvSpPr txBox="1"/>
            <p:nvPr/>
          </p:nvSpPr>
          <p:spPr>
            <a:xfrm>
              <a:off x="220734" y="2220205"/>
              <a:ext cx="4545032"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Josefin Sans"/>
                  <a:ea typeface="Josefin Sans"/>
                  <a:cs typeface="Josefin Sans"/>
                  <a:sym typeface="Josefin Sans"/>
                </a:rPr>
                <a:t>Family and Life Flexibility</a:t>
              </a:r>
              <a:endParaRPr sz="2200" b="1" i="0" u="none" strike="noStrike" cap="none">
                <a:solidFill>
                  <a:schemeClr val="dk1"/>
                </a:solidFill>
                <a:latin typeface="Josefin Sans"/>
                <a:ea typeface="Josefin Sans"/>
                <a:cs typeface="Josefin Sans"/>
                <a:sym typeface="Josefin Sans"/>
              </a:endParaRPr>
            </a:p>
          </p:txBody>
        </p:sp>
        <p:sp>
          <p:nvSpPr>
            <p:cNvPr id="273" name="Google Shape;273;p9"/>
            <p:cNvSpPr/>
            <p:nvPr/>
          </p:nvSpPr>
          <p:spPr>
            <a:xfrm>
              <a:off x="5789203" y="2290082"/>
              <a:ext cx="4726396"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9"/>
            <p:cNvSpPr txBox="1"/>
            <p:nvPr/>
          </p:nvSpPr>
          <p:spPr>
            <a:xfrm>
              <a:off x="5157647" y="2210523"/>
              <a:ext cx="5841659"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1400"/>
                <a:buFont typeface="Josefin Sans"/>
                <a:buNone/>
              </a:pPr>
              <a:r>
                <a:rPr lang="en-US" sz="1700" b="0" i="0" u="none" strike="noStrike" cap="none">
                  <a:solidFill>
                    <a:schemeClr val="dk1"/>
                  </a:solidFill>
                  <a:latin typeface="Josefin Sans"/>
                  <a:ea typeface="Josefin Sans"/>
                  <a:cs typeface="Josefin Sans"/>
                  <a:sym typeface="Josefin Sans"/>
                </a:rPr>
                <a:t>Team enjoy unlimited vacation, flexible hours and other benefits. Low staff turnover benefits customers with knowledgeable support and assistance year after year.</a:t>
              </a:r>
              <a:endParaRPr sz="1700" b="0" i="0" u="none" strike="noStrike" cap="none">
                <a:solidFill>
                  <a:srgbClr val="000000"/>
                </a:solidFill>
                <a:latin typeface="Arial"/>
                <a:ea typeface="Arial"/>
                <a:cs typeface="Arial"/>
                <a:sym typeface="Arial"/>
              </a:endParaRPr>
            </a:p>
          </p:txBody>
        </p:sp>
        <p:sp>
          <p:nvSpPr>
            <p:cNvPr id="275" name="Google Shape;275;p9"/>
            <p:cNvSpPr/>
            <p:nvPr/>
          </p:nvSpPr>
          <p:spPr>
            <a:xfrm>
              <a:off x="-1" y="3354662"/>
              <a:ext cx="10999309" cy="994869"/>
            </a:xfrm>
            <a:prstGeom prst="roundRect">
              <a:avLst>
                <a:gd name="adj" fmla="val 10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9"/>
            <p:cNvSpPr/>
            <p:nvPr/>
          </p:nvSpPr>
          <p:spPr>
            <a:xfrm>
              <a:off x="1057183" y="3434221"/>
              <a:ext cx="4732020"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9"/>
            <p:cNvSpPr txBox="1"/>
            <p:nvPr/>
          </p:nvSpPr>
          <p:spPr>
            <a:xfrm>
              <a:off x="220734" y="3364344"/>
              <a:ext cx="4545032"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Josefin Sans"/>
                  <a:ea typeface="Josefin Sans"/>
                  <a:cs typeface="Josefin Sans"/>
                  <a:sym typeface="Josefin Sans"/>
                </a:rPr>
                <a:t>Continuous Community Enablement</a:t>
              </a:r>
              <a:endParaRPr sz="2200" b="1" i="0" u="none" strike="noStrike" cap="none">
                <a:solidFill>
                  <a:schemeClr val="dk1"/>
                </a:solidFill>
                <a:latin typeface="Josefin Sans"/>
                <a:ea typeface="Josefin Sans"/>
                <a:cs typeface="Josefin Sans"/>
                <a:sym typeface="Josefin Sans"/>
              </a:endParaRPr>
            </a:p>
          </p:txBody>
        </p:sp>
        <p:sp>
          <p:nvSpPr>
            <p:cNvPr id="278" name="Google Shape;278;p9"/>
            <p:cNvSpPr/>
            <p:nvPr/>
          </p:nvSpPr>
          <p:spPr>
            <a:xfrm>
              <a:off x="5789203" y="3434221"/>
              <a:ext cx="4726396" cy="915310"/>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9"/>
            <p:cNvSpPr txBox="1"/>
            <p:nvPr/>
          </p:nvSpPr>
          <p:spPr>
            <a:xfrm>
              <a:off x="5157646" y="3354663"/>
              <a:ext cx="5841662" cy="915310"/>
            </a:xfrm>
            <a:prstGeom prst="rect">
              <a:avLst/>
            </a:prstGeom>
            <a:noFill/>
            <a:ln>
              <a:noFill/>
            </a:ln>
            <a:effectLst>
              <a:outerShdw blurRad="63500" sx="102000" sy="102000" algn="ctr" rotWithShape="0">
                <a:srgbClr val="000000">
                  <a:alpha val="40000"/>
                </a:srgbClr>
              </a:outerShdw>
            </a:effectLst>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1400"/>
                <a:buFont typeface="Josefin Sans"/>
                <a:buNone/>
              </a:pPr>
              <a:r>
                <a:rPr lang="en-US" sz="1700" b="0" i="0" u="none" strike="noStrike" cap="none">
                  <a:solidFill>
                    <a:schemeClr val="dk1"/>
                  </a:solidFill>
                  <a:latin typeface="Josefin Sans"/>
                  <a:ea typeface="Josefin Sans"/>
                  <a:cs typeface="Josefin Sans"/>
                  <a:sym typeface="Josefin Sans"/>
                </a:rPr>
                <a:t>Invests in Knowledge Sharing, University Students, Career second acts of employees and sponsorships of various meetups and events that focus on technology quality</a:t>
              </a:r>
              <a:endParaRPr sz="1700"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0"/>
          <p:cNvSpPr/>
          <p:nvPr/>
        </p:nvSpPr>
        <p:spPr>
          <a:xfrm>
            <a:off x="6155105" y="6000286"/>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85" name="Google Shape;285;p10"/>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 Complete, Out of The Box Solution</a:t>
            </a:r>
            <a:endParaRPr>
              <a:latin typeface="Josefin Sans"/>
              <a:ea typeface="Josefin Sans"/>
              <a:cs typeface="Josefin Sans"/>
              <a:sym typeface="Josefin Sans"/>
            </a:endParaRPr>
          </a:p>
        </p:txBody>
      </p:sp>
      <p:sp>
        <p:nvSpPr>
          <p:cNvPr id="286" name="Google Shape;286;p10"/>
          <p:cNvSpPr/>
          <p:nvPr/>
        </p:nvSpPr>
        <p:spPr>
          <a:xfrm>
            <a:off x="4274934" y="1454627"/>
            <a:ext cx="1858409" cy="432014"/>
          </a:xfrm>
          <a:prstGeom prst="chevron">
            <a:avLst>
              <a:gd name="adj" fmla="val 50000"/>
            </a:avLst>
          </a:prstGeom>
          <a:solidFill>
            <a:srgbClr val="BEC4C7"/>
          </a:solidFill>
          <a:ln w="9525" cap="flat" cmpd="sng">
            <a:solidFill>
              <a:srgbClr val="344B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pic>
        <p:nvPicPr>
          <p:cNvPr id="287" name="Google Shape;287;p10" descr="Atlassian | Software Development and Collaboration Tools"/>
          <p:cNvPicPr preferRelativeResize="0"/>
          <p:nvPr/>
        </p:nvPicPr>
        <p:blipFill rotWithShape="1">
          <a:blip r:embed="rId3" cstate="screen">
            <a:alphaModFix/>
            <a:extLst>
              <a:ext uri="{28A0092B-C50C-407E-A947-70E740481C1C}">
                <a14:useLocalDpi xmlns:a14="http://schemas.microsoft.com/office/drawing/2010/main"/>
              </a:ext>
            </a:extLst>
          </a:blip>
          <a:srcRect t="23443" b="32458"/>
          <a:stretch/>
        </p:blipFill>
        <p:spPr>
          <a:xfrm>
            <a:off x="4395032" y="1443417"/>
            <a:ext cx="1527251" cy="385316"/>
          </a:xfrm>
          <a:prstGeom prst="rect">
            <a:avLst/>
          </a:prstGeom>
          <a:noFill/>
          <a:ln>
            <a:noFill/>
          </a:ln>
        </p:spPr>
      </p:pic>
      <p:sp>
        <p:nvSpPr>
          <p:cNvPr id="288" name="Google Shape;288;p10"/>
          <p:cNvSpPr/>
          <p:nvPr/>
        </p:nvSpPr>
        <p:spPr>
          <a:xfrm>
            <a:off x="2343092" y="1985582"/>
            <a:ext cx="1828408" cy="730718"/>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89" name="Google Shape;289;p10"/>
          <p:cNvSpPr/>
          <p:nvPr/>
        </p:nvSpPr>
        <p:spPr>
          <a:xfrm>
            <a:off x="2343091" y="2786928"/>
            <a:ext cx="1828408" cy="731838"/>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0" name="Google Shape;290;p10"/>
          <p:cNvSpPr/>
          <p:nvPr/>
        </p:nvSpPr>
        <p:spPr>
          <a:xfrm>
            <a:off x="2342630" y="3588375"/>
            <a:ext cx="1828408" cy="730250"/>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1" name="Google Shape;291;p10"/>
          <p:cNvSpPr/>
          <p:nvPr/>
        </p:nvSpPr>
        <p:spPr>
          <a:xfrm>
            <a:off x="2342630" y="4394897"/>
            <a:ext cx="1828408" cy="730250"/>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2" name="Google Shape;292;p10"/>
          <p:cNvSpPr/>
          <p:nvPr/>
        </p:nvSpPr>
        <p:spPr>
          <a:xfrm>
            <a:off x="4252227" y="1985582"/>
            <a:ext cx="1828408" cy="73071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3" name="Google Shape;293;p10"/>
          <p:cNvSpPr/>
          <p:nvPr/>
        </p:nvSpPr>
        <p:spPr>
          <a:xfrm>
            <a:off x="4237990" y="2794345"/>
            <a:ext cx="1828408" cy="73183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4" name="Google Shape;294;p10"/>
          <p:cNvSpPr/>
          <p:nvPr/>
        </p:nvSpPr>
        <p:spPr>
          <a:xfrm>
            <a:off x="4236721" y="3589480"/>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5" name="Google Shape;295;p10"/>
          <p:cNvSpPr/>
          <p:nvPr/>
        </p:nvSpPr>
        <p:spPr>
          <a:xfrm>
            <a:off x="4245040" y="4405149"/>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6" name="Google Shape;296;p10"/>
          <p:cNvSpPr/>
          <p:nvPr/>
        </p:nvSpPr>
        <p:spPr>
          <a:xfrm>
            <a:off x="6161360" y="1985582"/>
            <a:ext cx="1828408" cy="73071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7" name="Google Shape;297;p10"/>
          <p:cNvSpPr/>
          <p:nvPr/>
        </p:nvSpPr>
        <p:spPr>
          <a:xfrm>
            <a:off x="6161360" y="2792902"/>
            <a:ext cx="1828408" cy="73183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8" name="Google Shape;298;p10"/>
          <p:cNvSpPr/>
          <p:nvPr/>
        </p:nvSpPr>
        <p:spPr>
          <a:xfrm>
            <a:off x="6151177" y="3587245"/>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9" name="Google Shape;299;p10"/>
          <p:cNvSpPr/>
          <p:nvPr/>
        </p:nvSpPr>
        <p:spPr>
          <a:xfrm>
            <a:off x="6151190" y="4404606"/>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0" name="Google Shape;300;p10"/>
          <p:cNvSpPr/>
          <p:nvPr/>
        </p:nvSpPr>
        <p:spPr>
          <a:xfrm>
            <a:off x="8070497" y="1985582"/>
            <a:ext cx="1828408" cy="73071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1" name="Google Shape;301;p10"/>
          <p:cNvSpPr/>
          <p:nvPr/>
        </p:nvSpPr>
        <p:spPr>
          <a:xfrm>
            <a:off x="8070497" y="2792902"/>
            <a:ext cx="1828408" cy="73183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2" name="Google Shape;302;p10"/>
          <p:cNvSpPr/>
          <p:nvPr/>
        </p:nvSpPr>
        <p:spPr>
          <a:xfrm>
            <a:off x="8070497" y="3595865"/>
            <a:ext cx="1828408" cy="72163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3" name="Google Shape;303;p10"/>
          <p:cNvSpPr/>
          <p:nvPr/>
        </p:nvSpPr>
        <p:spPr>
          <a:xfrm>
            <a:off x="8069454" y="4400224"/>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4" name="Google Shape;304;p10"/>
          <p:cNvSpPr/>
          <p:nvPr/>
        </p:nvSpPr>
        <p:spPr>
          <a:xfrm>
            <a:off x="9975134" y="1985582"/>
            <a:ext cx="1828800" cy="73071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5" name="Google Shape;305;p10"/>
          <p:cNvSpPr/>
          <p:nvPr/>
        </p:nvSpPr>
        <p:spPr>
          <a:xfrm>
            <a:off x="9984953" y="2792133"/>
            <a:ext cx="1828408" cy="73183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6" name="Google Shape;306;p10"/>
          <p:cNvSpPr/>
          <p:nvPr/>
        </p:nvSpPr>
        <p:spPr>
          <a:xfrm>
            <a:off x="9984953" y="3599137"/>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7" name="Google Shape;307;p10"/>
          <p:cNvSpPr/>
          <p:nvPr/>
        </p:nvSpPr>
        <p:spPr>
          <a:xfrm>
            <a:off x="9975134" y="4406961"/>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8" name="Google Shape;308;p10"/>
          <p:cNvSpPr/>
          <p:nvPr/>
        </p:nvSpPr>
        <p:spPr>
          <a:xfrm>
            <a:off x="2335567" y="5197434"/>
            <a:ext cx="1828408" cy="730250"/>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9" name="Google Shape;309;p10"/>
          <p:cNvSpPr/>
          <p:nvPr/>
        </p:nvSpPr>
        <p:spPr>
          <a:xfrm>
            <a:off x="4237698" y="5207267"/>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10" name="Google Shape;310;p10"/>
          <p:cNvSpPr/>
          <p:nvPr/>
        </p:nvSpPr>
        <p:spPr>
          <a:xfrm>
            <a:off x="6143375" y="5207020"/>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11" name="Google Shape;311;p10"/>
          <p:cNvSpPr/>
          <p:nvPr/>
        </p:nvSpPr>
        <p:spPr>
          <a:xfrm>
            <a:off x="8062392" y="5208904"/>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12" name="Google Shape;312;p10"/>
          <p:cNvSpPr/>
          <p:nvPr/>
        </p:nvSpPr>
        <p:spPr>
          <a:xfrm>
            <a:off x="9975134" y="5205884"/>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13" name="Google Shape;313;p10"/>
          <p:cNvSpPr/>
          <p:nvPr/>
        </p:nvSpPr>
        <p:spPr>
          <a:xfrm>
            <a:off x="362815" y="1985582"/>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Test</a:t>
            </a:r>
            <a:r>
              <a:rPr lang="en-US" sz="1600" b="1" i="0" u="none" strike="noStrike" cap="none">
                <a:solidFill>
                  <a:schemeClr val="lt1"/>
                </a:solidFill>
                <a:latin typeface="Josefin Sans"/>
                <a:ea typeface="Josefin Sans"/>
                <a:cs typeface="Josefin Sans"/>
                <a:sym typeface="Josefin Sans"/>
              </a:rPr>
              <a:t> </a:t>
            </a:r>
            <a:endParaRPr sz="16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ECF1F2"/>
                </a:solidFill>
                <a:latin typeface="Josefin Sans"/>
                <a:ea typeface="Josefin Sans"/>
                <a:cs typeface="Josefin Sans"/>
                <a:sym typeface="Josefin Sans"/>
              </a:rPr>
              <a:t>Management</a:t>
            </a:r>
            <a:endParaRPr sz="1600" b="0" i="0" u="none" strike="noStrike" cap="none">
              <a:solidFill>
                <a:srgbClr val="ECF1F2"/>
              </a:solidFill>
              <a:latin typeface="Josefin Sans"/>
              <a:ea typeface="Josefin Sans"/>
              <a:cs typeface="Josefin Sans"/>
              <a:sym typeface="Josefin Sans"/>
            </a:endParaRPr>
          </a:p>
        </p:txBody>
      </p:sp>
      <p:sp>
        <p:nvSpPr>
          <p:cNvPr id="314" name="Google Shape;314;p10"/>
          <p:cNvSpPr/>
          <p:nvPr/>
        </p:nvSpPr>
        <p:spPr>
          <a:xfrm>
            <a:off x="6161359" y="1454627"/>
            <a:ext cx="1909137" cy="432014"/>
          </a:xfrm>
          <a:prstGeom prst="chevron">
            <a:avLst>
              <a:gd name="adj" fmla="val 50000"/>
            </a:avLst>
          </a:prstGeom>
          <a:solidFill>
            <a:srgbClr val="BEC4C7"/>
          </a:solidFill>
          <a:ln w="9525" cap="flat" cmpd="sng">
            <a:solidFill>
              <a:srgbClr val="344B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sp>
        <p:nvSpPr>
          <p:cNvPr id="315" name="Google Shape;315;p10"/>
          <p:cNvSpPr/>
          <p:nvPr/>
        </p:nvSpPr>
        <p:spPr>
          <a:xfrm>
            <a:off x="8070496" y="1454627"/>
            <a:ext cx="1904637" cy="432014"/>
          </a:xfrm>
          <a:prstGeom prst="chevron">
            <a:avLst>
              <a:gd name="adj" fmla="val 50000"/>
            </a:avLst>
          </a:prstGeom>
          <a:solidFill>
            <a:srgbClr val="BEC4C7"/>
          </a:solidFill>
          <a:ln w="9525" cap="flat" cmpd="sng">
            <a:solidFill>
              <a:srgbClr val="344B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sp>
        <p:nvSpPr>
          <p:cNvPr id="316" name="Google Shape;316;p10"/>
          <p:cNvSpPr/>
          <p:nvPr/>
        </p:nvSpPr>
        <p:spPr>
          <a:xfrm>
            <a:off x="362814" y="2786928"/>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Requirements</a:t>
            </a:r>
            <a:r>
              <a:rPr lang="en-US" sz="1400" b="1" i="0" u="none" strike="noStrike" cap="none">
                <a:solidFill>
                  <a:schemeClr val="lt2"/>
                </a:solidFill>
                <a:latin typeface="Josefin Sans"/>
                <a:ea typeface="Josefin Sans"/>
                <a:cs typeface="Josefin Sans"/>
                <a:sym typeface="Josefin Sans"/>
              </a:rPr>
              <a:t> </a:t>
            </a:r>
            <a:r>
              <a:rPr lang="en-US" sz="1600" b="1" i="0" u="none" strike="noStrike" cap="none">
                <a:solidFill>
                  <a:schemeClr val="lt2"/>
                </a:solidFill>
                <a:latin typeface="Josefin Sans"/>
                <a:ea typeface="Josefin Sans"/>
                <a:cs typeface="Josefin Sans"/>
                <a:sym typeface="Josefin Sans"/>
              </a:rPr>
              <a:t>Management</a:t>
            </a:r>
            <a:endParaRPr sz="1600" b="1" i="0" u="none" strike="noStrike" cap="none">
              <a:solidFill>
                <a:schemeClr val="lt2"/>
              </a:solidFill>
              <a:latin typeface="Josefin Sans"/>
              <a:ea typeface="Josefin Sans"/>
              <a:cs typeface="Josefin Sans"/>
              <a:sym typeface="Josefin Sans"/>
            </a:endParaRPr>
          </a:p>
        </p:txBody>
      </p:sp>
      <p:sp>
        <p:nvSpPr>
          <p:cNvPr id="317" name="Google Shape;317;p10"/>
          <p:cNvSpPr/>
          <p:nvPr/>
        </p:nvSpPr>
        <p:spPr>
          <a:xfrm>
            <a:off x="362815" y="3588294"/>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Program</a:t>
            </a:r>
            <a:r>
              <a:rPr lang="en-US" sz="1400" b="1" i="0" u="none" strike="noStrike" cap="none">
                <a:solidFill>
                  <a:schemeClr val="lt2"/>
                </a:solidFill>
                <a:latin typeface="Josefin Sans"/>
                <a:ea typeface="Josefin Sans"/>
                <a:cs typeface="Josefin Sans"/>
                <a:sym typeface="Josefin Sans"/>
              </a:rPr>
              <a:t> </a:t>
            </a:r>
            <a:endParaRPr sz="14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Management</a:t>
            </a:r>
            <a:endParaRPr sz="1600" b="1" i="0" u="none" strike="noStrike" cap="none">
              <a:solidFill>
                <a:schemeClr val="lt2"/>
              </a:solidFill>
              <a:latin typeface="Josefin Sans"/>
              <a:ea typeface="Josefin Sans"/>
              <a:cs typeface="Josefin Sans"/>
              <a:sym typeface="Josefin Sans"/>
            </a:endParaRPr>
          </a:p>
        </p:txBody>
      </p:sp>
      <p:sp>
        <p:nvSpPr>
          <p:cNvPr id="318" name="Google Shape;318;p10"/>
          <p:cNvSpPr/>
          <p:nvPr/>
        </p:nvSpPr>
        <p:spPr>
          <a:xfrm>
            <a:off x="362815" y="4390139"/>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Automated</a:t>
            </a:r>
            <a:r>
              <a:rPr lang="en-US" sz="1400" b="1" i="0" u="none" strike="noStrike" cap="none">
                <a:solidFill>
                  <a:schemeClr val="lt2"/>
                </a:solidFill>
                <a:latin typeface="Josefin Sans"/>
                <a:ea typeface="Josefin Sans"/>
                <a:cs typeface="Josefin Sans"/>
                <a:sym typeface="Josefin Sans"/>
              </a:rPr>
              <a:t> </a:t>
            </a:r>
            <a:endParaRPr sz="14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Testing</a:t>
            </a:r>
            <a:endParaRPr sz="1600" b="1" i="0" u="none" strike="noStrike" cap="none">
              <a:solidFill>
                <a:schemeClr val="lt2"/>
              </a:solidFill>
              <a:latin typeface="Josefin Sans"/>
              <a:ea typeface="Josefin Sans"/>
              <a:cs typeface="Josefin Sans"/>
              <a:sym typeface="Josefin Sans"/>
            </a:endParaRPr>
          </a:p>
        </p:txBody>
      </p:sp>
      <p:sp>
        <p:nvSpPr>
          <p:cNvPr id="319" name="Google Shape;319;p10"/>
          <p:cNvSpPr/>
          <p:nvPr/>
        </p:nvSpPr>
        <p:spPr>
          <a:xfrm>
            <a:off x="362815" y="5190750"/>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Risk</a:t>
            </a:r>
            <a:r>
              <a:rPr lang="en-US" sz="1400" b="1" i="0" u="none" strike="noStrike" cap="none">
                <a:solidFill>
                  <a:schemeClr val="lt2"/>
                </a:solidFill>
                <a:latin typeface="Josefin Sans"/>
                <a:ea typeface="Josefin Sans"/>
                <a:cs typeface="Josefin Sans"/>
                <a:sym typeface="Josefin Sans"/>
              </a:rPr>
              <a:t> </a:t>
            </a:r>
            <a:r>
              <a:rPr lang="en-US" sz="1600" b="1" i="0" u="none" strike="noStrike" cap="none">
                <a:solidFill>
                  <a:schemeClr val="lt2"/>
                </a:solidFill>
                <a:latin typeface="Josefin Sans"/>
                <a:ea typeface="Josefin Sans"/>
                <a:cs typeface="Josefin Sans"/>
                <a:sym typeface="Josefin Sans"/>
              </a:rPr>
              <a:t>Management</a:t>
            </a:r>
            <a:endParaRPr sz="1600" b="1" i="0" u="none" strike="noStrike" cap="none">
              <a:solidFill>
                <a:schemeClr val="lt2"/>
              </a:solidFill>
              <a:latin typeface="Josefin Sans"/>
              <a:ea typeface="Josefin Sans"/>
              <a:cs typeface="Josefin Sans"/>
              <a:sym typeface="Josefin Sans"/>
            </a:endParaRPr>
          </a:p>
        </p:txBody>
      </p:sp>
      <p:sp>
        <p:nvSpPr>
          <p:cNvPr id="320" name="Google Shape;320;p10"/>
          <p:cNvSpPr/>
          <p:nvPr/>
        </p:nvSpPr>
        <p:spPr>
          <a:xfrm>
            <a:off x="2310019" y="1434895"/>
            <a:ext cx="1964915" cy="461976"/>
          </a:xfrm>
          <a:prstGeom prst="chevron">
            <a:avLst>
              <a:gd name="adj" fmla="val 50000"/>
            </a:avLst>
          </a:prstGeom>
          <a:solidFill>
            <a:srgbClr val="FDCB26"/>
          </a:solidFill>
          <a:ln w="9525" cap="flat" cmpd="sng">
            <a:solidFill>
              <a:srgbClr val="344B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sp>
        <p:nvSpPr>
          <p:cNvPr id="321" name="Google Shape;321;p10"/>
          <p:cNvSpPr/>
          <p:nvPr/>
        </p:nvSpPr>
        <p:spPr>
          <a:xfrm>
            <a:off x="10003149" y="1454627"/>
            <a:ext cx="1828800" cy="432014"/>
          </a:xfrm>
          <a:prstGeom prst="chevron">
            <a:avLst>
              <a:gd name="adj" fmla="val 50000"/>
            </a:avLst>
          </a:prstGeom>
          <a:solidFill>
            <a:srgbClr val="BEC4C7"/>
          </a:solidFill>
          <a:ln w="9525" cap="flat" cmpd="sng">
            <a:solidFill>
              <a:srgbClr val="344B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sp>
        <p:nvSpPr>
          <p:cNvPr id="322" name="Google Shape;322;p10"/>
          <p:cNvSpPr/>
          <p:nvPr/>
        </p:nvSpPr>
        <p:spPr>
          <a:xfrm>
            <a:off x="3020378" y="2163005"/>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23" name="Google Shape;323;p10"/>
          <p:cNvSpPr/>
          <p:nvPr/>
        </p:nvSpPr>
        <p:spPr>
          <a:xfrm>
            <a:off x="3017579" y="2957024"/>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44A5E"/>
              </a:solidFill>
              <a:latin typeface="Josefin Sans"/>
              <a:ea typeface="Josefin Sans"/>
              <a:cs typeface="Josefin Sans"/>
              <a:sym typeface="Josefin Sans"/>
            </a:endParaRPr>
          </a:p>
        </p:txBody>
      </p:sp>
      <p:sp>
        <p:nvSpPr>
          <p:cNvPr id="324" name="Google Shape;324;p10"/>
          <p:cNvSpPr/>
          <p:nvPr/>
        </p:nvSpPr>
        <p:spPr>
          <a:xfrm>
            <a:off x="3020139" y="3760230"/>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25" name="Google Shape;325;p10"/>
          <p:cNvSpPr/>
          <p:nvPr/>
        </p:nvSpPr>
        <p:spPr>
          <a:xfrm>
            <a:off x="3020140" y="4560235"/>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26" name="Google Shape;326;p10"/>
          <p:cNvSpPr/>
          <p:nvPr/>
        </p:nvSpPr>
        <p:spPr>
          <a:xfrm>
            <a:off x="3020141" y="5367296"/>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EAEBFF"/>
              </a:highlight>
              <a:latin typeface="Josefin Sans"/>
              <a:ea typeface="Josefin Sans"/>
              <a:cs typeface="Josefin Sans"/>
              <a:sym typeface="Josefin Sans"/>
            </a:endParaRPr>
          </a:p>
        </p:txBody>
      </p:sp>
      <p:sp>
        <p:nvSpPr>
          <p:cNvPr id="327" name="Google Shape;327;p10"/>
          <p:cNvSpPr/>
          <p:nvPr/>
        </p:nvSpPr>
        <p:spPr>
          <a:xfrm>
            <a:off x="4963397" y="215627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28" name="Google Shape;328;p10"/>
          <p:cNvSpPr/>
          <p:nvPr/>
        </p:nvSpPr>
        <p:spPr>
          <a:xfrm>
            <a:off x="4955662" y="2156273"/>
            <a:ext cx="390525" cy="390525"/>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29" name="Google Shape;329;p10"/>
          <p:cNvSpPr/>
          <p:nvPr/>
        </p:nvSpPr>
        <p:spPr>
          <a:xfrm>
            <a:off x="4963396" y="4572777"/>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30" name="Google Shape;330;p10"/>
          <p:cNvSpPr/>
          <p:nvPr/>
        </p:nvSpPr>
        <p:spPr>
          <a:xfrm>
            <a:off x="4963396" y="4576619"/>
            <a:ext cx="390525" cy="390525"/>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1" name="Google Shape;331;p10"/>
          <p:cNvSpPr/>
          <p:nvPr/>
        </p:nvSpPr>
        <p:spPr>
          <a:xfrm>
            <a:off x="6911677" y="3755126"/>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32" name="Google Shape;332;p10"/>
          <p:cNvSpPr/>
          <p:nvPr/>
        </p:nvSpPr>
        <p:spPr>
          <a:xfrm>
            <a:off x="8781334" y="2156273"/>
            <a:ext cx="390525" cy="390525"/>
          </a:xfrm>
          <a:prstGeom prst="ellipse">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3" name="Google Shape;333;p10"/>
          <p:cNvSpPr/>
          <p:nvPr/>
        </p:nvSpPr>
        <p:spPr>
          <a:xfrm>
            <a:off x="8778196" y="2956071"/>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34" name="Google Shape;334;p10"/>
          <p:cNvSpPr/>
          <p:nvPr/>
        </p:nvSpPr>
        <p:spPr>
          <a:xfrm>
            <a:off x="8777181" y="2952922"/>
            <a:ext cx="390524" cy="390525"/>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5" name="Google Shape;335;p10"/>
          <p:cNvSpPr/>
          <p:nvPr/>
        </p:nvSpPr>
        <p:spPr>
          <a:xfrm>
            <a:off x="8785568" y="3766202"/>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6" name="Google Shape;336;p10"/>
          <p:cNvSpPr/>
          <p:nvPr/>
        </p:nvSpPr>
        <p:spPr>
          <a:xfrm>
            <a:off x="8790617" y="3767131"/>
            <a:ext cx="390524" cy="390524"/>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7" name="Google Shape;337;p10"/>
          <p:cNvSpPr/>
          <p:nvPr/>
        </p:nvSpPr>
        <p:spPr>
          <a:xfrm>
            <a:off x="8778196" y="4560234"/>
            <a:ext cx="390525" cy="390525"/>
          </a:xfrm>
          <a:prstGeom prst="ellipse">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8" name="Google Shape;338;p10"/>
          <p:cNvSpPr/>
          <p:nvPr/>
        </p:nvSpPr>
        <p:spPr>
          <a:xfrm>
            <a:off x="8768480" y="5367295"/>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39" name="Google Shape;339;p10"/>
          <p:cNvSpPr/>
          <p:nvPr/>
        </p:nvSpPr>
        <p:spPr>
          <a:xfrm>
            <a:off x="8776636" y="5368791"/>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40" name="Google Shape;340;p10"/>
          <p:cNvSpPr/>
          <p:nvPr/>
        </p:nvSpPr>
        <p:spPr>
          <a:xfrm>
            <a:off x="10722286" y="3756988"/>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41" name="Google Shape;341;p10"/>
          <p:cNvSpPr/>
          <p:nvPr/>
        </p:nvSpPr>
        <p:spPr>
          <a:xfrm>
            <a:off x="10722579" y="3756988"/>
            <a:ext cx="390524" cy="390524"/>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pic>
        <p:nvPicPr>
          <p:cNvPr id="342" name="Google Shape;342;p10" descr="Tricentis Logo PNG Vector (PDF) Free Downloa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369249" y="1545877"/>
            <a:ext cx="1223164" cy="252786"/>
          </a:xfrm>
          <a:prstGeom prst="rect">
            <a:avLst/>
          </a:prstGeom>
          <a:noFill/>
          <a:ln>
            <a:noFill/>
          </a:ln>
        </p:spPr>
      </p:pic>
      <p:pic>
        <p:nvPicPr>
          <p:cNvPr id="343" name="Google Shape;343;p10" descr="A black and grey logo&#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380048" y="1537302"/>
            <a:ext cx="973752" cy="269405"/>
          </a:xfrm>
          <a:prstGeom prst="rect">
            <a:avLst/>
          </a:prstGeom>
          <a:noFill/>
          <a:ln>
            <a:noFill/>
          </a:ln>
        </p:spPr>
      </p:pic>
      <p:sp>
        <p:nvSpPr>
          <p:cNvPr id="344" name="Google Shape;344;p10"/>
          <p:cNvSpPr/>
          <p:nvPr/>
        </p:nvSpPr>
        <p:spPr>
          <a:xfrm>
            <a:off x="6914429" y="3755316"/>
            <a:ext cx="390525" cy="390525"/>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45" name="Google Shape;345;p10"/>
          <p:cNvSpPr/>
          <p:nvPr/>
        </p:nvSpPr>
        <p:spPr>
          <a:xfrm>
            <a:off x="6928766" y="4576619"/>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46" name="Google Shape;346;p10"/>
          <p:cNvSpPr/>
          <p:nvPr/>
        </p:nvSpPr>
        <p:spPr>
          <a:xfrm>
            <a:off x="6934152" y="4585186"/>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pic>
        <p:nvPicPr>
          <p:cNvPr id="347" name="Google Shape;347;p10" descr="A black and white logo&#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545674" y="1557395"/>
            <a:ext cx="1147094" cy="244952"/>
          </a:xfrm>
          <a:prstGeom prst="rect">
            <a:avLst/>
          </a:prstGeom>
          <a:noFill/>
          <a:ln>
            <a:noFill/>
          </a:ln>
        </p:spPr>
      </p:pic>
      <p:sp>
        <p:nvSpPr>
          <p:cNvPr id="348" name="Google Shape;348;p10"/>
          <p:cNvSpPr/>
          <p:nvPr/>
        </p:nvSpPr>
        <p:spPr>
          <a:xfrm>
            <a:off x="10703796" y="5360846"/>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49" name="Google Shape;349;p10"/>
          <p:cNvSpPr/>
          <p:nvPr/>
        </p:nvSpPr>
        <p:spPr>
          <a:xfrm>
            <a:off x="10702443" y="5352678"/>
            <a:ext cx="390524" cy="390524"/>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0" name="Google Shape;350;p10"/>
          <p:cNvSpPr/>
          <p:nvPr/>
        </p:nvSpPr>
        <p:spPr>
          <a:xfrm>
            <a:off x="6920664" y="5386460"/>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51" name="Google Shape;351;p10"/>
          <p:cNvSpPr/>
          <p:nvPr/>
        </p:nvSpPr>
        <p:spPr>
          <a:xfrm>
            <a:off x="6911677" y="5386460"/>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2" name="Google Shape;352;p10"/>
          <p:cNvSpPr/>
          <p:nvPr/>
        </p:nvSpPr>
        <p:spPr>
          <a:xfrm>
            <a:off x="4955662" y="5387722"/>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53" name="Google Shape;353;p10"/>
          <p:cNvSpPr/>
          <p:nvPr/>
        </p:nvSpPr>
        <p:spPr>
          <a:xfrm>
            <a:off x="4959866" y="5390138"/>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4" name="Google Shape;354;p10"/>
          <p:cNvSpPr/>
          <p:nvPr/>
        </p:nvSpPr>
        <p:spPr>
          <a:xfrm>
            <a:off x="10703796" y="215910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55" name="Google Shape;355;p10"/>
          <p:cNvSpPr/>
          <p:nvPr/>
        </p:nvSpPr>
        <p:spPr>
          <a:xfrm>
            <a:off x="10705486" y="2166454"/>
            <a:ext cx="390524" cy="390524"/>
          </a:xfrm>
          <a:prstGeom prst="arc">
            <a:avLst>
              <a:gd name="adj1" fmla="val 16200000"/>
              <a:gd name="adj2" fmla="val 108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6" name="Google Shape;356;p10"/>
          <p:cNvSpPr/>
          <p:nvPr/>
        </p:nvSpPr>
        <p:spPr>
          <a:xfrm>
            <a:off x="10694075" y="2962456"/>
            <a:ext cx="390525" cy="390525"/>
          </a:xfrm>
          <a:prstGeom prst="ellipse">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7" name="Google Shape;357;p10"/>
          <p:cNvSpPr/>
          <p:nvPr/>
        </p:nvSpPr>
        <p:spPr>
          <a:xfrm>
            <a:off x="4963396" y="296976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8" name="Google Shape;358;p10"/>
          <p:cNvSpPr/>
          <p:nvPr/>
        </p:nvSpPr>
        <p:spPr>
          <a:xfrm>
            <a:off x="4970285" y="2969762"/>
            <a:ext cx="390524" cy="390524"/>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9" name="Google Shape;359;p10"/>
          <p:cNvSpPr/>
          <p:nvPr/>
        </p:nvSpPr>
        <p:spPr>
          <a:xfrm>
            <a:off x="4963396" y="3771984"/>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60" name="Google Shape;360;p10"/>
          <p:cNvSpPr/>
          <p:nvPr/>
        </p:nvSpPr>
        <p:spPr>
          <a:xfrm>
            <a:off x="4970285" y="3778861"/>
            <a:ext cx="390524" cy="390524"/>
          </a:xfrm>
          <a:prstGeom prst="arc">
            <a:avLst>
              <a:gd name="adj1" fmla="val 16200000"/>
              <a:gd name="adj2" fmla="val 108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61" name="Google Shape;361;p10"/>
          <p:cNvSpPr/>
          <p:nvPr/>
        </p:nvSpPr>
        <p:spPr>
          <a:xfrm>
            <a:off x="6881201" y="2161577"/>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DDEAF6"/>
                </a:solidFill>
                <a:latin typeface="Josefin Sans"/>
                <a:ea typeface="Josefin Sans"/>
                <a:cs typeface="Josefin Sans"/>
                <a:sym typeface="Josefin Sans"/>
              </a:rPr>
              <a:t>3</a:t>
            </a:r>
            <a:endParaRPr sz="1400" b="0" i="0" u="none" strike="noStrike" cap="none">
              <a:solidFill>
                <a:srgbClr val="000000"/>
              </a:solidFill>
              <a:latin typeface="Josefin Sans"/>
              <a:ea typeface="Josefin Sans"/>
              <a:cs typeface="Josefin Sans"/>
              <a:sym typeface="Josefin Sans"/>
            </a:endParaRPr>
          </a:p>
        </p:txBody>
      </p:sp>
      <p:sp>
        <p:nvSpPr>
          <p:cNvPr id="362" name="Google Shape;362;p10"/>
          <p:cNvSpPr/>
          <p:nvPr/>
        </p:nvSpPr>
        <p:spPr>
          <a:xfrm>
            <a:off x="6879648" y="2159895"/>
            <a:ext cx="390524" cy="390524"/>
          </a:xfrm>
          <a:prstGeom prst="arc">
            <a:avLst>
              <a:gd name="adj1" fmla="val 16200000"/>
              <a:gd name="adj2" fmla="val 108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63" name="Google Shape;363;p10"/>
          <p:cNvSpPr/>
          <p:nvPr/>
        </p:nvSpPr>
        <p:spPr>
          <a:xfrm>
            <a:off x="6885762" y="296934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64" name="Google Shape;364;p10"/>
          <p:cNvSpPr/>
          <p:nvPr/>
        </p:nvSpPr>
        <p:spPr>
          <a:xfrm>
            <a:off x="6881665" y="2966589"/>
            <a:ext cx="390524" cy="390524"/>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65" name="Google Shape;365;p10"/>
          <p:cNvSpPr/>
          <p:nvPr/>
        </p:nvSpPr>
        <p:spPr>
          <a:xfrm>
            <a:off x="10703796" y="4559488"/>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66" name="Google Shape;366;p10"/>
          <p:cNvSpPr/>
          <p:nvPr/>
        </p:nvSpPr>
        <p:spPr>
          <a:xfrm>
            <a:off x="10702883" y="4561652"/>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67" name="Google Shape;367;p10"/>
          <p:cNvSpPr/>
          <p:nvPr/>
        </p:nvSpPr>
        <p:spPr>
          <a:xfrm>
            <a:off x="362813" y="5991361"/>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AI-Powered</a:t>
            </a:r>
            <a:r>
              <a:rPr lang="en-US" sz="1400" b="1" i="0" u="none" strike="noStrike" cap="none">
                <a:solidFill>
                  <a:schemeClr val="lt2"/>
                </a:solidFill>
                <a:latin typeface="Josefin Sans"/>
                <a:ea typeface="Josefin Sans"/>
                <a:cs typeface="Josefin Sans"/>
                <a:sym typeface="Josefin Sans"/>
              </a:rPr>
              <a:t> </a:t>
            </a:r>
            <a:r>
              <a:rPr lang="en-US" sz="1600" b="1" i="0" u="none" strike="noStrike" cap="none">
                <a:solidFill>
                  <a:schemeClr val="lt2"/>
                </a:solidFill>
                <a:latin typeface="Josefin Sans"/>
                <a:ea typeface="Josefin Sans"/>
                <a:cs typeface="Josefin Sans"/>
                <a:sym typeface="Josefin Sans"/>
              </a:rPr>
              <a:t>Functionality</a:t>
            </a:r>
            <a:endParaRPr sz="1600" b="1" i="0" u="none" strike="noStrike" cap="none">
              <a:solidFill>
                <a:schemeClr val="lt2"/>
              </a:solidFill>
              <a:latin typeface="Josefin Sans"/>
              <a:ea typeface="Josefin Sans"/>
              <a:cs typeface="Josefin Sans"/>
              <a:sym typeface="Josefin Sans"/>
            </a:endParaRPr>
          </a:p>
        </p:txBody>
      </p:sp>
      <p:sp>
        <p:nvSpPr>
          <p:cNvPr id="368" name="Google Shape;368;p10"/>
          <p:cNvSpPr/>
          <p:nvPr/>
        </p:nvSpPr>
        <p:spPr>
          <a:xfrm>
            <a:off x="2334815" y="5997293"/>
            <a:ext cx="1828408" cy="730250"/>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69" name="Google Shape;369;p10"/>
          <p:cNvSpPr/>
          <p:nvPr/>
        </p:nvSpPr>
        <p:spPr>
          <a:xfrm>
            <a:off x="3027204" y="6167155"/>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EAEBFF"/>
              </a:highlight>
              <a:latin typeface="Josefin Sans"/>
              <a:ea typeface="Josefin Sans"/>
              <a:cs typeface="Josefin Sans"/>
              <a:sym typeface="Josefin Sans"/>
            </a:endParaRPr>
          </a:p>
        </p:txBody>
      </p:sp>
      <p:sp>
        <p:nvSpPr>
          <p:cNvPr id="370" name="Google Shape;370;p10"/>
          <p:cNvSpPr/>
          <p:nvPr/>
        </p:nvSpPr>
        <p:spPr>
          <a:xfrm>
            <a:off x="4241613" y="6000526"/>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71" name="Google Shape;371;p10"/>
          <p:cNvSpPr/>
          <p:nvPr/>
        </p:nvSpPr>
        <p:spPr>
          <a:xfrm>
            <a:off x="4955662" y="613189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72" name="Google Shape;372;p10"/>
          <p:cNvSpPr/>
          <p:nvPr/>
        </p:nvSpPr>
        <p:spPr>
          <a:xfrm>
            <a:off x="4955662" y="6117972"/>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73" name="Google Shape;373;p10"/>
          <p:cNvSpPr/>
          <p:nvPr/>
        </p:nvSpPr>
        <p:spPr>
          <a:xfrm>
            <a:off x="6920664" y="614753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74" name="Google Shape;374;p10"/>
          <p:cNvSpPr/>
          <p:nvPr/>
        </p:nvSpPr>
        <p:spPr>
          <a:xfrm>
            <a:off x="6923175" y="6156282"/>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75" name="Google Shape;375;p10"/>
          <p:cNvSpPr/>
          <p:nvPr/>
        </p:nvSpPr>
        <p:spPr>
          <a:xfrm>
            <a:off x="8058146" y="6004201"/>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76" name="Google Shape;376;p10"/>
          <p:cNvSpPr/>
          <p:nvPr/>
        </p:nvSpPr>
        <p:spPr>
          <a:xfrm>
            <a:off x="8777181" y="6170148"/>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77" name="Google Shape;377;p10"/>
          <p:cNvSpPr/>
          <p:nvPr/>
        </p:nvSpPr>
        <p:spPr>
          <a:xfrm>
            <a:off x="8780442" y="6174711"/>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78" name="Google Shape;378;p10"/>
          <p:cNvSpPr/>
          <p:nvPr/>
        </p:nvSpPr>
        <p:spPr>
          <a:xfrm>
            <a:off x="9972921" y="6004200"/>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79" name="Google Shape;379;p10"/>
          <p:cNvSpPr/>
          <p:nvPr/>
        </p:nvSpPr>
        <p:spPr>
          <a:xfrm>
            <a:off x="10671661" y="6170148"/>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80" name="Google Shape;380;p10"/>
          <p:cNvSpPr/>
          <p:nvPr/>
        </p:nvSpPr>
        <p:spPr>
          <a:xfrm>
            <a:off x="10670655" y="6168011"/>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pic>
        <p:nvPicPr>
          <p:cNvPr id="381" name="Google Shape;381;p10" descr="A black background with a black square&#10;&#10;Description automatically generated with medium confidence"/>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870774" y="1481158"/>
            <a:ext cx="927932" cy="30034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1"/>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Extensive Integrations &amp; Migrations</a:t>
            </a:r>
            <a:endParaRPr>
              <a:latin typeface="Josefin Sans"/>
              <a:ea typeface="Josefin Sans"/>
              <a:cs typeface="Josefin Sans"/>
              <a:sym typeface="Josefin Sans"/>
            </a:endParaRPr>
          </a:p>
        </p:txBody>
      </p:sp>
      <p:sp>
        <p:nvSpPr>
          <p:cNvPr id="387" name="Google Shape;387;p11"/>
          <p:cNvSpPr/>
          <p:nvPr/>
        </p:nvSpPr>
        <p:spPr>
          <a:xfrm>
            <a:off x="2042051" y="2961309"/>
            <a:ext cx="1493397" cy="1304672"/>
          </a:xfrm>
          <a:prstGeom prst="hexagon">
            <a:avLst>
              <a:gd name="adj" fmla="val 25000"/>
              <a:gd name="vf" fmla="val 115470"/>
            </a:avLst>
          </a:prstGeom>
          <a:solidFill>
            <a:srgbClr val="07364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88" name="Google Shape;388;p11"/>
          <p:cNvSpPr/>
          <p:nvPr/>
        </p:nvSpPr>
        <p:spPr>
          <a:xfrm>
            <a:off x="2029213" y="4389062"/>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89" name="Google Shape;389;p11"/>
          <p:cNvSpPr/>
          <p:nvPr/>
        </p:nvSpPr>
        <p:spPr>
          <a:xfrm>
            <a:off x="741289" y="3675186"/>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90" name="Google Shape;390;p11"/>
          <p:cNvSpPr/>
          <p:nvPr/>
        </p:nvSpPr>
        <p:spPr>
          <a:xfrm>
            <a:off x="3344756" y="3675186"/>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91" name="Google Shape;391;p11"/>
          <p:cNvSpPr/>
          <p:nvPr/>
        </p:nvSpPr>
        <p:spPr>
          <a:xfrm>
            <a:off x="741289" y="2247432"/>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92" name="Google Shape;392;p11"/>
          <p:cNvSpPr/>
          <p:nvPr/>
        </p:nvSpPr>
        <p:spPr>
          <a:xfrm>
            <a:off x="3344756" y="2247432"/>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93" name="Google Shape;393;p11"/>
          <p:cNvSpPr/>
          <p:nvPr/>
        </p:nvSpPr>
        <p:spPr>
          <a:xfrm>
            <a:off x="2042051" y="1533555"/>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394" name="Google Shape;394;p11" descr="ServiceNow Partner | Cognizan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9143" y="2773263"/>
            <a:ext cx="1297689" cy="253009"/>
          </a:xfrm>
          <a:prstGeom prst="rect">
            <a:avLst/>
          </a:prstGeom>
          <a:noFill/>
          <a:ln>
            <a:noFill/>
          </a:ln>
        </p:spPr>
      </p:pic>
      <p:pic>
        <p:nvPicPr>
          <p:cNvPr id="395" name="Google Shape;395;p11" descr="Salesforce · GitHub"/>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53434" y="3938579"/>
            <a:ext cx="1067165" cy="773233"/>
          </a:xfrm>
          <a:prstGeom prst="rect">
            <a:avLst/>
          </a:prstGeom>
          <a:noFill/>
          <a:ln>
            <a:noFill/>
          </a:ln>
        </p:spPr>
      </p:pic>
      <p:pic>
        <p:nvPicPr>
          <p:cNvPr id="396" name="Google Shape;396;p11" descr="Why use Gitlab?. This post is about my personal… | by Irtiza | Medium"/>
          <p:cNvPicPr preferRelativeResize="0"/>
          <p:nvPr/>
        </p:nvPicPr>
        <p:blipFill rotWithShape="1">
          <a:blip r:embed="rId5" cstate="screen">
            <a:alphaModFix/>
            <a:extLst>
              <a:ext uri="{28A0092B-C50C-407E-A947-70E740481C1C}">
                <a14:useLocalDpi xmlns:a14="http://schemas.microsoft.com/office/drawing/2010/main"/>
              </a:ext>
            </a:extLst>
          </a:blip>
          <a:srcRect l="8972" t="18860" r="9063" b="20718"/>
          <a:stretch/>
        </p:blipFill>
        <p:spPr>
          <a:xfrm>
            <a:off x="2193056" y="4847249"/>
            <a:ext cx="1193331" cy="388298"/>
          </a:xfrm>
          <a:prstGeom prst="rect">
            <a:avLst/>
          </a:prstGeom>
          <a:noFill/>
          <a:ln>
            <a:noFill/>
          </a:ln>
        </p:spPr>
      </p:pic>
      <p:pic>
        <p:nvPicPr>
          <p:cNvPr id="397" name="Google Shape;397;p11" descr="Integrations | Resmo"/>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440101" y="2783849"/>
            <a:ext cx="1302705" cy="251648"/>
          </a:xfrm>
          <a:prstGeom prst="rect">
            <a:avLst/>
          </a:prstGeom>
          <a:noFill/>
          <a:ln>
            <a:noFill/>
          </a:ln>
        </p:spPr>
      </p:pic>
      <p:pic>
        <p:nvPicPr>
          <p:cNvPr id="398" name="Google Shape;398;p11" descr="Sharing Is At The Core Of Open Source Strategies | RefinePro"/>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464901" y="4177634"/>
            <a:ext cx="1253105" cy="296856"/>
          </a:xfrm>
          <a:prstGeom prst="rect">
            <a:avLst/>
          </a:prstGeom>
          <a:noFill/>
          <a:ln>
            <a:noFill/>
          </a:ln>
        </p:spPr>
      </p:pic>
      <p:pic>
        <p:nvPicPr>
          <p:cNvPr id="399" name="Google Shape;399;p11"/>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2257492" y="3334855"/>
            <a:ext cx="1114854" cy="378580"/>
          </a:xfrm>
          <a:prstGeom prst="rect">
            <a:avLst/>
          </a:prstGeom>
          <a:noFill/>
          <a:ln>
            <a:noFill/>
          </a:ln>
        </p:spPr>
      </p:pic>
      <p:sp>
        <p:nvSpPr>
          <p:cNvPr id="400" name="Google Shape;400;p11"/>
          <p:cNvSpPr/>
          <p:nvPr/>
        </p:nvSpPr>
        <p:spPr>
          <a:xfrm>
            <a:off x="5920775" y="1439696"/>
            <a:ext cx="5802302" cy="534493"/>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800"/>
              <a:buFont typeface="Arial"/>
              <a:buNone/>
            </a:pPr>
            <a:r>
              <a:rPr lang="en-US" sz="1800" b="1" i="0" u="none" strike="noStrike" cap="none">
                <a:solidFill>
                  <a:srgbClr val="073642"/>
                </a:solidFill>
                <a:latin typeface="Poppins Medium"/>
                <a:ea typeface="Poppins Medium"/>
                <a:cs typeface="Poppins Medium"/>
                <a:sym typeface="Poppins Medium"/>
              </a:rPr>
              <a:t>80+ INTEGRATIONS</a:t>
            </a:r>
            <a:endParaRPr sz="1400" b="0" i="0" u="none" strike="noStrike" cap="none">
              <a:solidFill>
                <a:srgbClr val="000000"/>
              </a:solidFill>
              <a:latin typeface="Poppins Medium"/>
              <a:ea typeface="Poppins Medium"/>
              <a:cs typeface="Poppins Medium"/>
              <a:sym typeface="Poppins Medium"/>
            </a:endParaRPr>
          </a:p>
        </p:txBody>
      </p:sp>
      <p:sp>
        <p:nvSpPr>
          <p:cNvPr id="401" name="Google Shape;401;p11"/>
          <p:cNvSpPr/>
          <p:nvPr/>
        </p:nvSpPr>
        <p:spPr>
          <a:xfrm>
            <a:off x="5902502" y="4062231"/>
            <a:ext cx="5820404" cy="491479"/>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800"/>
              <a:buFont typeface="Arial"/>
              <a:buNone/>
            </a:pPr>
            <a:r>
              <a:rPr lang="en-US" sz="1800" b="1" i="0" u="none" strike="noStrike" cap="none">
                <a:solidFill>
                  <a:srgbClr val="073642"/>
                </a:solidFill>
                <a:latin typeface="Poppins Medium"/>
                <a:ea typeface="Poppins Medium"/>
                <a:cs typeface="Poppins Medium"/>
                <a:sym typeface="Poppins Medium"/>
              </a:rPr>
              <a:t>35+ BUILT-IN MIGRATIONS</a:t>
            </a:r>
            <a:endParaRPr sz="1400" b="0" i="0" u="none" strike="noStrike" cap="none">
              <a:solidFill>
                <a:srgbClr val="000000"/>
              </a:solidFill>
              <a:latin typeface="Poppins Medium"/>
              <a:ea typeface="Poppins Medium"/>
              <a:cs typeface="Poppins Medium"/>
              <a:sym typeface="Poppins Medium"/>
            </a:endParaRPr>
          </a:p>
        </p:txBody>
      </p:sp>
      <p:sp>
        <p:nvSpPr>
          <p:cNvPr id="402" name="Google Shape;402;p11"/>
          <p:cNvSpPr/>
          <p:nvPr/>
        </p:nvSpPr>
        <p:spPr>
          <a:xfrm>
            <a:off x="5920604" y="2029469"/>
            <a:ext cx="5802302" cy="188113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Kanit"/>
              <a:buNone/>
            </a:pPr>
            <a:endParaRPr sz="1800" b="0" i="0" u="none" strike="noStrike" cap="none">
              <a:solidFill>
                <a:srgbClr val="FFFFFF"/>
              </a:solidFill>
              <a:latin typeface="Josefin Sans"/>
              <a:ea typeface="Josefin Sans"/>
              <a:cs typeface="Josefin Sans"/>
              <a:sym typeface="Josefin Sans"/>
            </a:endParaRPr>
          </a:p>
        </p:txBody>
      </p:sp>
      <p:pic>
        <p:nvPicPr>
          <p:cNvPr id="403" name="Google Shape;403;p11" descr="Atlassian Jira and Jira Plugins - CCD Support"/>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806410" y="2149493"/>
            <a:ext cx="978097" cy="383115"/>
          </a:xfrm>
          <a:prstGeom prst="rect">
            <a:avLst/>
          </a:prstGeom>
          <a:noFill/>
          <a:ln>
            <a:noFill/>
          </a:ln>
        </p:spPr>
      </p:pic>
      <p:pic>
        <p:nvPicPr>
          <p:cNvPr id="404" name="Google Shape;404;p11" descr="Pros and Cons of Tricentis Tosca - Reviews &amp; General Overview"/>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962444" y="2191873"/>
            <a:ext cx="1170191" cy="331928"/>
          </a:xfrm>
          <a:prstGeom prst="rect">
            <a:avLst/>
          </a:prstGeom>
          <a:noFill/>
          <a:ln>
            <a:noFill/>
          </a:ln>
        </p:spPr>
      </p:pic>
      <p:pic>
        <p:nvPicPr>
          <p:cNvPr id="405" name="Google Shape;405;p11" descr="Continuous Integration and Delivery - CircleCI"/>
          <p:cNvPicPr preferRelativeResize="0"/>
          <p:nvPr/>
        </p:nvPicPr>
        <p:blipFill rotWithShape="1">
          <a:blip r:embed="rId11" cstate="screen">
            <a:alphaModFix/>
            <a:extLst>
              <a:ext uri="{28A0092B-C50C-407E-A947-70E740481C1C}">
                <a14:useLocalDpi xmlns:a14="http://schemas.microsoft.com/office/drawing/2010/main"/>
              </a:ext>
            </a:extLst>
          </a:blip>
          <a:srcRect l="10310" t="17000" r="10557" b="16710"/>
          <a:stretch/>
        </p:blipFill>
        <p:spPr>
          <a:xfrm>
            <a:off x="6063907" y="2105018"/>
            <a:ext cx="658583" cy="551072"/>
          </a:xfrm>
          <a:prstGeom prst="rect">
            <a:avLst/>
          </a:prstGeom>
          <a:noFill/>
          <a:ln>
            <a:noFill/>
          </a:ln>
        </p:spPr>
      </p:pic>
      <p:sp>
        <p:nvSpPr>
          <p:cNvPr id="406" name="Google Shape;406;p11"/>
          <p:cNvSpPr/>
          <p:nvPr/>
        </p:nvSpPr>
        <p:spPr>
          <a:xfrm>
            <a:off x="5901971" y="4608990"/>
            <a:ext cx="5820404" cy="1520534"/>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Kanit"/>
              <a:buNone/>
            </a:pPr>
            <a:endParaRPr sz="1800" b="0" i="0" u="none" strike="noStrike" cap="none">
              <a:solidFill>
                <a:srgbClr val="FFFFFF"/>
              </a:solidFill>
              <a:latin typeface="Josefin Sans"/>
              <a:ea typeface="Josefin Sans"/>
              <a:cs typeface="Josefin Sans"/>
              <a:sym typeface="Josefin Sans"/>
            </a:endParaRPr>
          </a:p>
        </p:txBody>
      </p:sp>
      <p:pic>
        <p:nvPicPr>
          <p:cNvPr id="407" name="Google Shape;407;p11" descr="Building CI/CD With Jenkins - AgileSparks"/>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10219059" y="2070560"/>
            <a:ext cx="779217" cy="731630"/>
          </a:xfrm>
          <a:prstGeom prst="rect">
            <a:avLst/>
          </a:prstGeom>
          <a:noFill/>
          <a:ln>
            <a:noFill/>
          </a:ln>
        </p:spPr>
      </p:pic>
      <p:pic>
        <p:nvPicPr>
          <p:cNvPr id="408" name="Google Shape;408;p11" descr="OctoPerf · GitHub"/>
          <p:cNvPicPr preferRelativeResize="0"/>
          <p:nvPr/>
        </p:nvPicPr>
        <p:blipFill rotWithShape="1">
          <a:blip r:embed="rId13" cstate="screen">
            <a:alphaModFix/>
            <a:extLst>
              <a:ext uri="{28A0092B-C50C-407E-A947-70E740481C1C}">
                <a14:useLocalDpi xmlns:a14="http://schemas.microsoft.com/office/drawing/2010/main"/>
              </a:ext>
            </a:extLst>
          </a:blip>
          <a:srcRect t="8559" b="9616"/>
          <a:stretch/>
        </p:blipFill>
        <p:spPr>
          <a:xfrm>
            <a:off x="9146438" y="2038360"/>
            <a:ext cx="928715" cy="759035"/>
          </a:xfrm>
          <a:prstGeom prst="rect">
            <a:avLst/>
          </a:prstGeom>
          <a:noFill/>
          <a:ln>
            <a:noFill/>
          </a:ln>
        </p:spPr>
      </p:pic>
      <p:pic>
        <p:nvPicPr>
          <p:cNvPr id="409" name="Google Shape;409;p11"/>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9136810" y="5186797"/>
            <a:ext cx="1983669" cy="440295"/>
          </a:xfrm>
          <a:prstGeom prst="rect">
            <a:avLst/>
          </a:prstGeom>
          <a:noFill/>
          <a:ln>
            <a:noFill/>
          </a:ln>
        </p:spPr>
      </p:pic>
      <p:pic>
        <p:nvPicPr>
          <p:cNvPr id="410" name="Google Shape;410;p11"/>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8720028" y="3015270"/>
            <a:ext cx="844265" cy="785474"/>
          </a:xfrm>
          <a:prstGeom prst="rect">
            <a:avLst/>
          </a:prstGeom>
          <a:noFill/>
          <a:ln>
            <a:noFill/>
          </a:ln>
        </p:spPr>
      </p:pic>
      <p:pic>
        <p:nvPicPr>
          <p:cNvPr id="411" name="Google Shape;411;p11"/>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6195061" y="5646169"/>
            <a:ext cx="1276687" cy="368045"/>
          </a:xfrm>
          <a:prstGeom prst="rect">
            <a:avLst/>
          </a:prstGeom>
          <a:noFill/>
          <a:ln>
            <a:noFill/>
          </a:ln>
        </p:spPr>
      </p:pic>
      <p:pic>
        <p:nvPicPr>
          <p:cNvPr id="412" name="Google Shape;412;p11"/>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7925443" y="5806757"/>
            <a:ext cx="1127168" cy="246652"/>
          </a:xfrm>
          <a:prstGeom prst="rect">
            <a:avLst/>
          </a:prstGeom>
          <a:noFill/>
          <a:ln>
            <a:noFill/>
          </a:ln>
        </p:spPr>
      </p:pic>
      <p:pic>
        <p:nvPicPr>
          <p:cNvPr id="413" name="Google Shape;413;p11"/>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9584409" y="5523617"/>
            <a:ext cx="1404955" cy="530528"/>
          </a:xfrm>
          <a:prstGeom prst="rect">
            <a:avLst/>
          </a:prstGeom>
          <a:noFill/>
          <a:ln>
            <a:noFill/>
          </a:ln>
        </p:spPr>
      </p:pic>
      <p:pic>
        <p:nvPicPr>
          <p:cNvPr id="414" name="Google Shape;414;p11" descr="GitHub — A Beginner's Introduction | by Thiago Marsal Farias | Medium"/>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6139107" y="3325359"/>
            <a:ext cx="1366710" cy="413049"/>
          </a:xfrm>
          <a:prstGeom prst="rect">
            <a:avLst/>
          </a:prstGeom>
          <a:noFill/>
          <a:ln>
            <a:noFill/>
          </a:ln>
        </p:spPr>
      </p:pic>
      <p:pic>
        <p:nvPicPr>
          <p:cNvPr id="415" name="Google Shape;415;p11" descr="IBM - Wikipedia"/>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8501569" y="4704907"/>
            <a:ext cx="898947" cy="359903"/>
          </a:xfrm>
          <a:prstGeom prst="rect">
            <a:avLst/>
          </a:prstGeom>
          <a:noFill/>
          <a:ln>
            <a:noFill/>
          </a:ln>
        </p:spPr>
      </p:pic>
      <p:pic>
        <p:nvPicPr>
          <p:cNvPr id="416" name="Google Shape;416;p11" descr="TestRail Features | G2"/>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7091697" y="4683899"/>
            <a:ext cx="1194525" cy="322778"/>
          </a:xfrm>
          <a:prstGeom prst="rect">
            <a:avLst/>
          </a:prstGeom>
          <a:noFill/>
          <a:ln>
            <a:noFill/>
          </a:ln>
        </p:spPr>
      </p:pic>
      <p:pic>
        <p:nvPicPr>
          <p:cNvPr id="417" name="Google Shape;417;p11" descr="PractiTest Reviews 2024: Details, Pricing, &amp; Features | G2"/>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6181531" y="4689765"/>
            <a:ext cx="820310" cy="841095"/>
          </a:xfrm>
          <a:prstGeom prst="rect">
            <a:avLst/>
          </a:prstGeom>
          <a:noFill/>
          <a:ln>
            <a:noFill/>
          </a:ln>
        </p:spPr>
      </p:pic>
      <p:pic>
        <p:nvPicPr>
          <p:cNvPr id="418" name="Google Shape;418;p11"/>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7350941" y="5094339"/>
            <a:ext cx="711795" cy="575872"/>
          </a:xfrm>
          <a:prstGeom prst="rect">
            <a:avLst/>
          </a:prstGeom>
          <a:noFill/>
          <a:ln>
            <a:noFill/>
          </a:ln>
        </p:spPr>
      </p:pic>
      <p:pic>
        <p:nvPicPr>
          <p:cNvPr id="419" name="Google Shape;419;p11" descr="ChatGPT Icon Logo"/>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7639076" y="2675433"/>
            <a:ext cx="1291556" cy="397410"/>
          </a:xfrm>
          <a:prstGeom prst="rect">
            <a:avLst/>
          </a:prstGeom>
          <a:noFill/>
          <a:ln>
            <a:noFill/>
          </a:ln>
        </p:spPr>
      </p:pic>
      <p:pic>
        <p:nvPicPr>
          <p:cNvPr id="420" name="Google Shape;420;p11" descr="Load Testing from Neotys - Fully Integrated with Inflectra Products"/>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6023952" y="2787685"/>
            <a:ext cx="1390053" cy="402657"/>
          </a:xfrm>
          <a:prstGeom prst="rect">
            <a:avLst/>
          </a:prstGeom>
          <a:noFill/>
          <a:ln>
            <a:noFill/>
          </a:ln>
        </p:spPr>
      </p:pic>
      <p:pic>
        <p:nvPicPr>
          <p:cNvPr id="421" name="Google Shape;421;p11"/>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8097618" y="5075459"/>
            <a:ext cx="1020346" cy="743438"/>
          </a:xfrm>
          <a:prstGeom prst="rect">
            <a:avLst/>
          </a:prstGeom>
          <a:noFill/>
          <a:ln>
            <a:noFill/>
          </a:ln>
        </p:spPr>
      </p:pic>
      <p:pic>
        <p:nvPicPr>
          <p:cNvPr id="422" name="Google Shape;422;p11"/>
          <p:cNvPicPr preferRelativeResize="0"/>
          <p:nvPr/>
        </p:nvPicPr>
        <p:blipFill rotWithShape="1">
          <a:blip r:embed="rId27">
            <a:alphaModFix/>
          </a:blip>
          <a:srcRect/>
          <a:stretch/>
        </p:blipFill>
        <p:spPr>
          <a:xfrm>
            <a:off x="9706411" y="2822229"/>
            <a:ext cx="1359960" cy="451469"/>
          </a:xfrm>
          <a:prstGeom prst="rect">
            <a:avLst/>
          </a:prstGeom>
          <a:noFill/>
          <a:ln>
            <a:noFill/>
          </a:ln>
        </p:spPr>
      </p:pic>
      <p:pic>
        <p:nvPicPr>
          <p:cNvPr id="423" name="Google Shape;423;p11"/>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9538191" y="4774074"/>
            <a:ext cx="1469401" cy="270384"/>
          </a:xfrm>
          <a:prstGeom prst="rect">
            <a:avLst/>
          </a:prstGeom>
          <a:noFill/>
          <a:ln>
            <a:noFill/>
          </a:ln>
        </p:spPr>
      </p:pic>
      <p:pic>
        <p:nvPicPr>
          <p:cNvPr id="424" name="Google Shape;424;p11"/>
          <p:cNvPicPr preferRelativeResize="0"/>
          <p:nvPr/>
        </p:nvPicPr>
        <p:blipFill rotWithShape="1">
          <a:blip r:embed="rId29" cstate="screen">
            <a:alphaModFix/>
            <a:extLst>
              <a:ext uri="{28A0092B-C50C-407E-A947-70E740481C1C}">
                <a14:useLocalDpi xmlns:a14="http://schemas.microsoft.com/office/drawing/2010/main"/>
              </a:ext>
            </a:extLst>
          </a:blip>
          <a:srcRect/>
          <a:stretch/>
        </p:blipFill>
        <p:spPr>
          <a:xfrm>
            <a:off x="7731206" y="3201361"/>
            <a:ext cx="550483" cy="575250"/>
          </a:xfrm>
          <a:prstGeom prst="rect">
            <a:avLst/>
          </a:prstGeom>
          <a:noFill/>
          <a:ln>
            <a:noFill/>
          </a:ln>
        </p:spPr>
      </p:pic>
      <p:pic>
        <p:nvPicPr>
          <p:cNvPr id="425" name="Google Shape;425;p11" descr="Technology Partners | Inflectra"/>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9904678" y="3228580"/>
            <a:ext cx="962750" cy="608938"/>
          </a:xfrm>
          <a:prstGeom prst="rect">
            <a:avLst/>
          </a:prstGeom>
          <a:noFill/>
          <a:ln>
            <a:noFill/>
          </a:ln>
        </p:spPr>
      </p:pic>
      <p:pic>
        <p:nvPicPr>
          <p:cNvPr id="5" name="Picture 4" descr="A blue triangle logo with text&#10;&#10;AI-generated content may be incorrect.">
            <a:extLst>
              <a:ext uri="{FF2B5EF4-FFF2-40B4-BE49-F238E27FC236}">
                <a16:creationId xmlns:a16="http://schemas.microsoft.com/office/drawing/2014/main" id="{5C58EBE5-3AF0-4EA3-C017-711DBB4A209C}"/>
              </a:ext>
            </a:extLst>
          </p:cNvPr>
          <p:cNvPicPr>
            <a:picLocks noChangeAspect="1"/>
          </p:cNvPicPr>
          <p:nvPr/>
        </p:nvPicPr>
        <p:blipFill>
          <a:blip r:embed="rId31"/>
          <a:stretch>
            <a:fillRect/>
          </a:stretch>
        </p:blipFill>
        <p:spPr>
          <a:xfrm>
            <a:off x="2130905" y="1755271"/>
            <a:ext cx="1333996" cy="75037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2"/>
          <p:cNvSpPr txBox="1">
            <a:spLocks noGrp="1"/>
          </p:cNvSpPr>
          <p:nvPr>
            <p:ph type="title"/>
          </p:nvPr>
        </p:nvSpPr>
        <p:spPr>
          <a:xfrm>
            <a:off x="590550" y="1736726"/>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6000"/>
              <a:buFont typeface="Josefin Sans"/>
              <a:buNone/>
            </a:pPr>
            <a:r>
              <a:rPr lang="en-US">
                <a:solidFill>
                  <a:srgbClr val="FFFFFF"/>
                </a:solidFill>
              </a:rPr>
              <a:t>Industry-Specific Use Cases</a:t>
            </a:r>
            <a:endParaRPr/>
          </a:p>
        </p:txBody>
      </p:sp>
      <p:sp>
        <p:nvSpPr>
          <p:cNvPr id="432" name="Google Shape;432;p12"/>
          <p:cNvSpPr txBox="1">
            <a:spLocks noGrp="1"/>
          </p:cNvSpPr>
          <p:nvPr>
            <p:ph type="body" idx="1"/>
          </p:nvPr>
        </p:nvSpPr>
        <p:spPr>
          <a:xfrm>
            <a:off x="5905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a:solidFill>
                  <a:schemeClr val="accent4"/>
                </a:solidFill>
                <a:latin typeface="Poppins Medium"/>
                <a:ea typeface="Poppins Medium"/>
                <a:cs typeface="Poppins Medium"/>
                <a:sym typeface="Poppins Medium"/>
              </a:rPr>
              <a:t>WHILE OFFERING FLEXIBILITY AND USABILITY FOR EVERYONE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36"/>
        <p:cNvGrpSpPr/>
        <p:nvPr/>
      </p:nvGrpSpPr>
      <p:grpSpPr>
        <a:xfrm>
          <a:off x="0" y="0"/>
          <a:ext cx="0" cy="0"/>
          <a:chOff x="0" y="0"/>
          <a:chExt cx="0" cy="0"/>
        </a:xfrm>
      </p:grpSpPr>
      <p:sp>
        <p:nvSpPr>
          <p:cNvPr id="437" name="Google Shape;437;p13"/>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sz="4300">
                <a:latin typeface="Josefin Sans"/>
                <a:ea typeface="Josefin Sans"/>
                <a:cs typeface="Josefin Sans"/>
                <a:sym typeface="Josefin Sans"/>
              </a:rPr>
              <a:t>Features for Regulated Industries</a:t>
            </a:r>
            <a:endParaRPr sz="4300">
              <a:latin typeface="Josefin Sans"/>
              <a:ea typeface="Josefin Sans"/>
              <a:cs typeface="Josefin Sans"/>
              <a:sym typeface="Josefin Sans"/>
            </a:endParaRPr>
          </a:p>
        </p:txBody>
      </p:sp>
      <p:grpSp>
        <p:nvGrpSpPr>
          <p:cNvPr id="438" name="Google Shape;438;p13"/>
          <p:cNvGrpSpPr/>
          <p:nvPr/>
        </p:nvGrpSpPr>
        <p:grpSpPr>
          <a:xfrm>
            <a:off x="808946" y="1967721"/>
            <a:ext cx="3404136" cy="1971675"/>
            <a:chOff x="0" y="39687"/>
            <a:chExt cx="3286125" cy="1971675"/>
          </a:xfrm>
        </p:grpSpPr>
        <p:sp>
          <p:nvSpPr>
            <p:cNvPr id="439" name="Google Shape;439;p13"/>
            <p:cNvSpPr/>
            <p:nvPr/>
          </p:nvSpPr>
          <p:spPr>
            <a:xfrm>
              <a:off x="0" y="39687"/>
              <a:ext cx="3286125" cy="1971675"/>
            </a:xfrm>
            <a:prstGeom prst="rect">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Josefin Sans"/>
                <a:ea typeface="Josefin Sans"/>
                <a:cs typeface="Josefin Sans"/>
                <a:sym typeface="Josefin Sans"/>
              </a:endParaRPr>
            </a:p>
          </p:txBody>
        </p:sp>
        <p:sp>
          <p:nvSpPr>
            <p:cNvPr id="440" name="Google Shape;440;p13"/>
            <p:cNvSpPr txBox="1"/>
            <p:nvPr/>
          </p:nvSpPr>
          <p:spPr>
            <a:xfrm>
              <a:off x="0" y="39687"/>
              <a:ext cx="3286125" cy="1971675"/>
            </a:xfrm>
            <a:prstGeom prst="rect">
              <a:avLst/>
            </a:prstGeom>
            <a:solidFill>
              <a:schemeClr val="accent2"/>
            </a:solidFill>
            <a:ln>
              <a:noFill/>
            </a:ln>
            <a:effectLst>
              <a:outerShdw blurRad="63500" sx="102000" sy="102000" algn="ctr" rotWithShape="0">
                <a:srgbClr val="000000">
                  <a:alpha val="40000"/>
                </a:srgbClr>
              </a:outerShdw>
            </a:effectLst>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Kanit"/>
                <a:buNone/>
              </a:pPr>
              <a:r>
                <a:rPr lang="en-US" sz="2800" b="0" i="0" u="none" strike="noStrike" cap="none">
                  <a:solidFill>
                    <a:schemeClr val="lt2"/>
                  </a:solidFill>
                  <a:latin typeface="Josefin Sans"/>
                  <a:ea typeface="Josefin Sans"/>
                  <a:cs typeface="Josefin Sans"/>
                  <a:sym typeface="Josefin Sans"/>
                </a:rPr>
                <a:t>Auditability and end-to-end traceability</a:t>
              </a:r>
              <a:endParaRPr sz="1400" b="0" i="0" u="none" strike="noStrike" cap="none">
                <a:solidFill>
                  <a:schemeClr val="lt2"/>
                </a:solidFill>
                <a:latin typeface="Josefin Sans"/>
                <a:ea typeface="Josefin Sans"/>
                <a:cs typeface="Josefin Sans"/>
                <a:sym typeface="Josefin Sans"/>
              </a:endParaRPr>
            </a:p>
          </p:txBody>
        </p:sp>
      </p:grpSp>
      <p:grpSp>
        <p:nvGrpSpPr>
          <p:cNvPr id="441" name="Google Shape;441;p13"/>
          <p:cNvGrpSpPr/>
          <p:nvPr/>
        </p:nvGrpSpPr>
        <p:grpSpPr>
          <a:xfrm>
            <a:off x="4423683" y="1967721"/>
            <a:ext cx="3404136" cy="1971675"/>
            <a:chOff x="3614737" y="39687"/>
            <a:chExt cx="3286125" cy="1971675"/>
          </a:xfrm>
        </p:grpSpPr>
        <p:sp>
          <p:nvSpPr>
            <p:cNvPr id="442" name="Google Shape;442;p13"/>
            <p:cNvSpPr/>
            <p:nvPr/>
          </p:nvSpPr>
          <p:spPr>
            <a:xfrm>
              <a:off x="3614737" y="39687"/>
              <a:ext cx="3286125" cy="1971675"/>
            </a:xfrm>
            <a:prstGeom prst="rect">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Josefin Sans"/>
                <a:ea typeface="Josefin Sans"/>
                <a:cs typeface="Josefin Sans"/>
                <a:sym typeface="Josefin Sans"/>
              </a:endParaRPr>
            </a:p>
          </p:txBody>
        </p:sp>
        <p:sp>
          <p:nvSpPr>
            <p:cNvPr id="443" name="Google Shape;443;p13"/>
            <p:cNvSpPr txBox="1"/>
            <p:nvPr/>
          </p:nvSpPr>
          <p:spPr>
            <a:xfrm>
              <a:off x="3614737" y="39687"/>
              <a:ext cx="3286125" cy="1971675"/>
            </a:xfrm>
            <a:prstGeom prst="rect">
              <a:avLst/>
            </a:prstGeom>
            <a:solidFill>
              <a:srgbClr val="BEC4C7"/>
            </a:solidFill>
            <a:ln>
              <a:noFill/>
            </a:ln>
            <a:effectLst>
              <a:outerShdw blurRad="63500" sx="102000" sy="102000" algn="ctr" rotWithShape="0">
                <a:srgbClr val="000000">
                  <a:alpha val="40000"/>
                </a:srgbClr>
              </a:outerShdw>
            </a:effectLst>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Kanit"/>
                <a:buNone/>
              </a:pPr>
              <a:r>
                <a:rPr lang="en-US" sz="2800" b="0" i="0" u="none" strike="noStrike" cap="none">
                  <a:solidFill>
                    <a:schemeClr val="dk1"/>
                  </a:solidFill>
                  <a:latin typeface="Josefin Sans"/>
                  <a:ea typeface="Josefin Sans"/>
                  <a:cs typeface="Josefin Sans"/>
                  <a:sym typeface="Josefin Sans"/>
                </a:rPr>
                <a:t>Data Privacy, Security</a:t>
              </a:r>
              <a:br>
                <a:rPr lang="en-US" sz="2800" b="0" i="0" u="none" strike="noStrike" cap="none">
                  <a:solidFill>
                    <a:schemeClr val="dk1"/>
                  </a:solidFill>
                  <a:latin typeface="Josefin Sans"/>
                  <a:ea typeface="Josefin Sans"/>
                  <a:cs typeface="Josefin Sans"/>
                  <a:sym typeface="Josefin Sans"/>
                </a:rPr>
              </a:br>
              <a:r>
                <a:rPr lang="en-US" sz="2800" b="0" i="0" u="none" strike="noStrike" cap="none">
                  <a:solidFill>
                    <a:schemeClr val="dk1"/>
                  </a:solidFill>
                  <a:latin typeface="Josefin Sans"/>
                  <a:ea typeface="Josefin Sans"/>
                  <a:cs typeface="Josefin Sans"/>
                  <a:sym typeface="Josefin Sans"/>
                </a:rPr>
                <a:t>baked in</a:t>
              </a:r>
              <a:endParaRPr sz="1400" b="0" i="0" u="none" strike="noStrike" cap="none">
                <a:solidFill>
                  <a:srgbClr val="000000"/>
                </a:solidFill>
                <a:latin typeface="Josefin Sans"/>
                <a:ea typeface="Josefin Sans"/>
                <a:cs typeface="Josefin Sans"/>
                <a:sym typeface="Josefin Sans"/>
              </a:endParaRPr>
            </a:p>
          </p:txBody>
        </p:sp>
      </p:grpSp>
      <p:grpSp>
        <p:nvGrpSpPr>
          <p:cNvPr id="444" name="Google Shape;444;p13"/>
          <p:cNvGrpSpPr/>
          <p:nvPr/>
        </p:nvGrpSpPr>
        <p:grpSpPr>
          <a:xfrm>
            <a:off x="8038421" y="1967721"/>
            <a:ext cx="3404136" cy="1971675"/>
            <a:chOff x="7229475" y="39687"/>
            <a:chExt cx="3286125" cy="1971675"/>
          </a:xfrm>
        </p:grpSpPr>
        <p:sp>
          <p:nvSpPr>
            <p:cNvPr id="445" name="Google Shape;445;p13"/>
            <p:cNvSpPr/>
            <p:nvPr/>
          </p:nvSpPr>
          <p:spPr>
            <a:xfrm>
              <a:off x="7229475" y="39687"/>
              <a:ext cx="3286125" cy="1971675"/>
            </a:xfrm>
            <a:prstGeom prst="rect">
              <a:avLst/>
            </a:prstGeom>
            <a:solidFill>
              <a:srgbClr val="344B5F"/>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Josefin Sans"/>
                <a:ea typeface="Josefin Sans"/>
                <a:cs typeface="Josefin Sans"/>
                <a:sym typeface="Josefin Sans"/>
              </a:endParaRPr>
            </a:p>
          </p:txBody>
        </p:sp>
        <p:sp>
          <p:nvSpPr>
            <p:cNvPr id="446" name="Google Shape;446;p13"/>
            <p:cNvSpPr txBox="1"/>
            <p:nvPr/>
          </p:nvSpPr>
          <p:spPr>
            <a:xfrm>
              <a:off x="7229475" y="39687"/>
              <a:ext cx="3286125" cy="1971675"/>
            </a:xfrm>
            <a:prstGeom prst="rect">
              <a:avLst/>
            </a:prstGeom>
            <a:solidFill>
              <a:srgbClr val="344B5F"/>
            </a:solidFill>
            <a:ln>
              <a:noFill/>
            </a:ln>
            <a:effectLst>
              <a:outerShdw blurRad="63500" sx="102000" sy="102000" algn="ctr" rotWithShape="0">
                <a:srgbClr val="000000">
                  <a:alpha val="40000"/>
                </a:srgbClr>
              </a:outerShdw>
            </a:effectLst>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Kanit"/>
                <a:buNone/>
              </a:pPr>
              <a:r>
                <a:rPr lang="en-US" sz="2800" b="0" i="0" u="none" strike="noStrike" cap="none">
                  <a:solidFill>
                    <a:schemeClr val="lt2"/>
                  </a:solidFill>
                  <a:latin typeface="Josefin Sans"/>
                  <a:ea typeface="Josefin Sans"/>
                  <a:cs typeface="Josefin Sans"/>
                  <a:sym typeface="Josefin Sans"/>
                </a:rPr>
                <a:t>Generation of Compliance Documentation</a:t>
              </a:r>
              <a:endParaRPr sz="1400" b="0" i="0" u="none" strike="noStrike" cap="none">
                <a:solidFill>
                  <a:schemeClr val="lt2"/>
                </a:solidFill>
                <a:latin typeface="Josefin Sans"/>
                <a:ea typeface="Josefin Sans"/>
                <a:cs typeface="Josefin Sans"/>
                <a:sym typeface="Josefin Sans"/>
              </a:endParaRPr>
            </a:p>
          </p:txBody>
        </p:sp>
      </p:grpSp>
      <p:grpSp>
        <p:nvGrpSpPr>
          <p:cNvPr id="447" name="Google Shape;447;p13"/>
          <p:cNvGrpSpPr/>
          <p:nvPr/>
        </p:nvGrpSpPr>
        <p:grpSpPr>
          <a:xfrm>
            <a:off x="2616314" y="4268009"/>
            <a:ext cx="3404136" cy="1971675"/>
            <a:chOff x="1807368" y="2339975"/>
            <a:chExt cx="3286125" cy="1971675"/>
          </a:xfrm>
        </p:grpSpPr>
        <p:sp>
          <p:nvSpPr>
            <p:cNvPr id="448" name="Google Shape;448;p13"/>
            <p:cNvSpPr/>
            <p:nvPr/>
          </p:nvSpPr>
          <p:spPr>
            <a:xfrm>
              <a:off x="1807368" y="2339975"/>
              <a:ext cx="3286125" cy="1971675"/>
            </a:xfrm>
            <a:prstGeom prst="rect">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Josefin Sans"/>
                <a:ea typeface="Josefin Sans"/>
                <a:cs typeface="Josefin Sans"/>
                <a:sym typeface="Josefin Sans"/>
              </a:endParaRPr>
            </a:p>
          </p:txBody>
        </p:sp>
        <p:sp>
          <p:nvSpPr>
            <p:cNvPr id="449" name="Google Shape;449;p13"/>
            <p:cNvSpPr txBox="1"/>
            <p:nvPr/>
          </p:nvSpPr>
          <p:spPr>
            <a:xfrm>
              <a:off x="1807368" y="2339975"/>
              <a:ext cx="3286125" cy="1971675"/>
            </a:xfrm>
            <a:prstGeom prst="rect">
              <a:avLst/>
            </a:prstGeom>
            <a:solidFill>
              <a:srgbClr val="FFC000"/>
            </a:solidFill>
            <a:ln>
              <a:noFill/>
            </a:ln>
            <a:effectLst>
              <a:outerShdw blurRad="63500" sx="102000" sy="102000" algn="ctr" rotWithShape="0">
                <a:srgbClr val="000000">
                  <a:alpha val="40000"/>
                </a:srgbClr>
              </a:outerShdw>
            </a:effectLst>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Kanit"/>
                <a:buNone/>
              </a:pPr>
              <a:r>
                <a:rPr lang="en-US" sz="2800" b="0" i="0" u="none" strike="noStrike" cap="none">
                  <a:solidFill>
                    <a:srgbClr val="344B5F"/>
                  </a:solidFill>
                  <a:latin typeface="Josefin Sans"/>
                  <a:ea typeface="Josefin Sans"/>
                  <a:cs typeface="Josefin Sans"/>
                  <a:sym typeface="Josefin Sans"/>
                </a:rPr>
                <a:t>Workflows &amp; Electronic Signatures</a:t>
              </a:r>
              <a:endParaRPr sz="1400" b="0" i="0" u="none" strike="noStrike" cap="none">
                <a:solidFill>
                  <a:srgbClr val="344B5F"/>
                </a:solidFill>
                <a:latin typeface="Josefin Sans"/>
                <a:ea typeface="Josefin Sans"/>
                <a:cs typeface="Josefin Sans"/>
                <a:sym typeface="Josefin Sans"/>
              </a:endParaRPr>
            </a:p>
          </p:txBody>
        </p:sp>
      </p:grpSp>
      <p:grpSp>
        <p:nvGrpSpPr>
          <p:cNvPr id="450" name="Google Shape;450;p13"/>
          <p:cNvGrpSpPr/>
          <p:nvPr/>
        </p:nvGrpSpPr>
        <p:grpSpPr>
          <a:xfrm>
            <a:off x="6231052" y="4268009"/>
            <a:ext cx="3404136" cy="1971675"/>
            <a:chOff x="5422106" y="2339975"/>
            <a:chExt cx="3286125" cy="1971675"/>
          </a:xfrm>
        </p:grpSpPr>
        <p:sp>
          <p:nvSpPr>
            <p:cNvPr id="451" name="Google Shape;451;p13"/>
            <p:cNvSpPr/>
            <p:nvPr/>
          </p:nvSpPr>
          <p:spPr>
            <a:xfrm>
              <a:off x="5422106" y="2339975"/>
              <a:ext cx="3286125" cy="1971675"/>
            </a:xfrm>
            <a:prstGeom prst="rect">
              <a:avLst/>
            </a:prstGeom>
            <a:solidFill>
              <a:srgbClr val="055174"/>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Josefin Sans"/>
                <a:ea typeface="Josefin Sans"/>
                <a:cs typeface="Josefin Sans"/>
                <a:sym typeface="Josefin Sans"/>
              </a:endParaRPr>
            </a:p>
          </p:txBody>
        </p:sp>
        <p:sp>
          <p:nvSpPr>
            <p:cNvPr id="452" name="Google Shape;452;p13"/>
            <p:cNvSpPr txBox="1"/>
            <p:nvPr/>
          </p:nvSpPr>
          <p:spPr>
            <a:xfrm>
              <a:off x="5422106" y="2339975"/>
              <a:ext cx="3286125" cy="1971675"/>
            </a:xfrm>
            <a:prstGeom prst="rect">
              <a:avLst/>
            </a:prstGeom>
            <a:solidFill>
              <a:srgbClr val="5B6B7F"/>
            </a:solidFill>
            <a:ln>
              <a:noFill/>
            </a:ln>
            <a:effectLst>
              <a:outerShdw blurRad="63500" sx="102000" sy="102000" algn="ctr" rotWithShape="0">
                <a:srgbClr val="000000">
                  <a:alpha val="40000"/>
                </a:srgbClr>
              </a:outerShdw>
            </a:effectLst>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Kanit"/>
                <a:buNone/>
              </a:pPr>
              <a:r>
                <a:rPr lang="en-US" sz="2800" b="0" i="0" u="none" strike="noStrike" cap="none">
                  <a:solidFill>
                    <a:schemeClr val="lt2"/>
                  </a:solidFill>
                  <a:latin typeface="Josefin Sans"/>
                  <a:ea typeface="Josefin Sans"/>
                  <a:cs typeface="Josefin Sans"/>
                  <a:sym typeface="Josefin Sans"/>
                </a:rPr>
                <a:t>Integrated Risk Analysis and Management</a:t>
              </a:r>
              <a:endParaRPr sz="2800" b="0" i="0" u="none" strike="noStrike" cap="none">
                <a:solidFill>
                  <a:schemeClr val="lt2"/>
                </a:solidFill>
                <a:latin typeface="Josefin Sans"/>
                <a:ea typeface="Josefin Sans"/>
                <a:cs typeface="Josefin Sans"/>
                <a:sym typeface="Josefin San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56"/>
        <p:cNvGrpSpPr/>
        <p:nvPr/>
      </p:nvGrpSpPr>
      <p:grpSpPr>
        <a:xfrm>
          <a:off x="0" y="0"/>
          <a:ext cx="0" cy="0"/>
          <a:chOff x="0" y="0"/>
          <a:chExt cx="0" cy="0"/>
        </a:xfrm>
      </p:grpSpPr>
      <p:pic>
        <p:nvPicPr>
          <p:cNvPr id="5" name="Picture 4" descr="A person in scrubs touching a screen&#10;&#10;AI-generated content may be incorrect.">
            <a:extLst>
              <a:ext uri="{FF2B5EF4-FFF2-40B4-BE49-F238E27FC236}">
                <a16:creationId xmlns:a16="http://schemas.microsoft.com/office/drawing/2014/main" id="{8D48EAA1-637B-9364-2207-914676B9A336}"/>
              </a:ext>
            </a:extLst>
          </p:cNvPr>
          <p:cNvPicPr>
            <a:picLocks noChangeAspect="1"/>
          </p:cNvPicPr>
          <p:nvPr/>
        </p:nvPicPr>
        <p:blipFill>
          <a:blip r:embed="rId3"/>
          <a:stretch>
            <a:fillRect/>
          </a:stretch>
        </p:blipFill>
        <p:spPr>
          <a:xfrm>
            <a:off x="5797506" y="0"/>
            <a:ext cx="6394494" cy="6858000"/>
          </a:xfrm>
          <a:prstGeom prst="rect">
            <a:avLst/>
          </a:prstGeom>
        </p:spPr>
      </p:pic>
      <p:sp>
        <p:nvSpPr>
          <p:cNvPr id="458" name="Google Shape;458;p14"/>
          <p:cNvSpPr txBox="1">
            <a:spLocks noGrp="1"/>
          </p:cNvSpPr>
          <p:nvPr>
            <p:ph type="title"/>
          </p:nvPr>
        </p:nvSpPr>
        <p:spPr>
          <a:xfrm>
            <a:off x="493426" y="350135"/>
            <a:ext cx="5412698" cy="9944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83333"/>
              <a:buFont typeface="Josefin Sans"/>
              <a:buNone/>
            </a:pPr>
            <a:r>
              <a:rPr lang="en-US">
                <a:solidFill>
                  <a:schemeClr val="dk1"/>
                </a:solidFill>
                <a:latin typeface="Josefin Sans"/>
                <a:ea typeface="Josefin Sans"/>
                <a:cs typeface="Josefin Sans"/>
                <a:sym typeface="Josefin Sans"/>
              </a:rPr>
              <a:t>Healthcare, </a:t>
            </a:r>
            <a:r>
              <a:rPr lang="en-US" i="0">
                <a:solidFill>
                  <a:schemeClr val="dk1"/>
                </a:solidFill>
                <a:latin typeface="Josefin Sans"/>
                <a:ea typeface="Josefin Sans"/>
                <a:cs typeface="Josefin Sans"/>
                <a:sym typeface="Josefin Sans"/>
              </a:rPr>
              <a:t>Life Sciences &amp; Bio-Tech</a:t>
            </a:r>
            <a:endParaRPr>
              <a:solidFill>
                <a:schemeClr val="dk1"/>
              </a:solidFill>
              <a:latin typeface="Josefin Sans"/>
              <a:ea typeface="Josefin Sans"/>
              <a:cs typeface="Josefin Sans"/>
              <a:sym typeface="Josefin Sans"/>
            </a:endParaRPr>
          </a:p>
        </p:txBody>
      </p:sp>
      <p:sp>
        <p:nvSpPr>
          <p:cNvPr id="459" name="Google Shape;459;p14"/>
          <p:cNvSpPr txBox="1">
            <a:spLocks noGrp="1"/>
          </p:cNvSpPr>
          <p:nvPr>
            <p:ph type="body" idx="1"/>
          </p:nvPr>
        </p:nvSpPr>
        <p:spPr>
          <a:xfrm>
            <a:off x="493425" y="1482843"/>
            <a:ext cx="5412699" cy="4708972"/>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Electronic signatures for FDA 21 Part 11 compliance</a:t>
            </a:r>
            <a:endParaRPr sz="2000">
              <a:solidFill>
                <a:schemeClr val="dk1"/>
              </a:solidFill>
              <a:latin typeface="Josefin Sans"/>
              <a:ea typeface="Josefin Sans"/>
              <a:cs typeface="Josefin Sans"/>
              <a:sym typeface="Josefin Sans"/>
            </a:endParaRPr>
          </a:p>
          <a:p>
            <a:pPr marL="457200" lvl="0" indent="-4572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Secure hosting with support for HIPAA BAA agreements</a:t>
            </a:r>
            <a:endParaRPr sz="2000">
              <a:solidFill>
                <a:schemeClr val="dk1"/>
              </a:solidFill>
              <a:latin typeface="Josefin Sans"/>
              <a:ea typeface="Josefin Sans"/>
              <a:cs typeface="Josefin Sans"/>
              <a:sym typeface="Josefin Sans"/>
            </a:endParaRPr>
          </a:p>
          <a:p>
            <a:pPr marL="457200" lvl="0" indent="-4572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End to end traceability of requirements, tests, and code</a:t>
            </a:r>
            <a:endParaRPr sz="2000">
              <a:solidFill>
                <a:schemeClr val="dk1"/>
              </a:solidFill>
              <a:latin typeface="Josefin Sans"/>
              <a:ea typeface="Josefin Sans"/>
              <a:cs typeface="Josefin Sans"/>
              <a:sym typeface="Josefin Sans"/>
            </a:endParaRPr>
          </a:p>
          <a:p>
            <a:pPr marL="457200" lvl="0" indent="-4572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Validated platform where you control update cadence</a:t>
            </a:r>
            <a:endParaRPr sz="2000">
              <a:solidFill>
                <a:schemeClr val="dk1"/>
              </a:solidFill>
              <a:latin typeface="Josefin Sans"/>
              <a:ea typeface="Josefin Sans"/>
              <a:cs typeface="Josefin Sans"/>
              <a:sym typeface="Josefin Sans"/>
            </a:endParaRPr>
          </a:p>
        </p:txBody>
      </p:sp>
      <p:sp>
        <p:nvSpPr>
          <p:cNvPr id="460" name="Google Shape;460;p14"/>
          <p:cNvSpPr/>
          <p:nvPr/>
        </p:nvSpPr>
        <p:spPr>
          <a:xfrm>
            <a:off x="493425" y="5760006"/>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4">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pic>
        <p:nvPicPr>
          <p:cNvPr id="461" name="Google Shape;461;p1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021568" y="275082"/>
            <a:ext cx="1073658" cy="3475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3" name="Picture 2" descr="A graph and diagram of a stock market&#10;&#10;AI-generated content may be incorrect.">
            <a:extLst>
              <a:ext uri="{FF2B5EF4-FFF2-40B4-BE49-F238E27FC236}">
                <a16:creationId xmlns:a16="http://schemas.microsoft.com/office/drawing/2014/main" id="{F0B76D11-8E66-FFE7-96A0-A3D9F203AA8E}"/>
              </a:ext>
            </a:extLst>
          </p:cNvPr>
          <p:cNvPicPr>
            <a:picLocks noChangeAspect="1"/>
          </p:cNvPicPr>
          <p:nvPr/>
        </p:nvPicPr>
        <p:blipFill>
          <a:blip r:embed="rId3"/>
          <a:stretch>
            <a:fillRect/>
          </a:stretch>
        </p:blipFill>
        <p:spPr>
          <a:xfrm>
            <a:off x="5906124" y="0"/>
            <a:ext cx="6267450" cy="6848475"/>
          </a:xfrm>
          <a:prstGeom prst="rect">
            <a:avLst/>
          </a:prstGeom>
        </p:spPr>
      </p:pic>
      <p:sp>
        <p:nvSpPr>
          <p:cNvPr id="467" name="Google Shape;467;p15"/>
          <p:cNvSpPr txBox="1">
            <a:spLocks noGrp="1"/>
          </p:cNvSpPr>
          <p:nvPr>
            <p:ph type="title"/>
          </p:nvPr>
        </p:nvSpPr>
        <p:spPr>
          <a:xfrm>
            <a:off x="493426" y="350135"/>
            <a:ext cx="5412698" cy="9944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t>Financial Services &amp; Insurance</a:t>
            </a:r>
            <a:endParaRPr/>
          </a:p>
        </p:txBody>
      </p:sp>
      <p:sp>
        <p:nvSpPr>
          <p:cNvPr id="468" name="Google Shape;468;p15"/>
          <p:cNvSpPr txBox="1">
            <a:spLocks noGrp="1"/>
          </p:cNvSpPr>
          <p:nvPr>
            <p:ph type="body" idx="1"/>
          </p:nvPr>
        </p:nvSpPr>
        <p:spPr>
          <a:xfrm>
            <a:off x="493425" y="1482843"/>
            <a:ext cx="5412699" cy="4708972"/>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Secure cloud platform (SOC2) or on-premise deployment</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Integrated enterprise risk management</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Integration with automated testing and compliance tools</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End-to-end traceability and auditability of testing</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Helps You Manage Compliance: DORA, SOX, BASEL III</a:t>
            </a:r>
            <a:endParaRPr sz="2000">
              <a:solidFill>
                <a:schemeClr val="dk1"/>
              </a:solidFill>
              <a:latin typeface="Josefin Sans"/>
              <a:ea typeface="Josefin Sans"/>
              <a:cs typeface="Josefin Sans"/>
              <a:sym typeface="Josefin Sans"/>
            </a:endParaRPr>
          </a:p>
          <a:p>
            <a:pPr marL="463550" lvl="0" indent="-107950" algn="l" rtl="0">
              <a:lnSpc>
                <a:spcPct val="90000"/>
              </a:lnSpc>
              <a:spcBef>
                <a:spcPts val="1000"/>
              </a:spcBef>
              <a:spcAft>
                <a:spcPts val="0"/>
              </a:spcAft>
              <a:buClr>
                <a:schemeClr val="dk1"/>
              </a:buClr>
              <a:buSzPts val="2800"/>
              <a:buFont typeface="Arial"/>
              <a:buNone/>
            </a:pPr>
            <a:endParaRPr sz="2000">
              <a:solidFill>
                <a:schemeClr val="dk1"/>
              </a:solidFill>
              <a:latin typeface="Josefin Sans"/>
              <a:ea typeface="Josefin Sans"/>
              <a:cs typeface="Josefin Sans"/>
              <a:sym typeface="Josefin Sans"/>
            </a:endParaRPr>
          </a:p>
        </p:txBody>
      </p:sp>
      <p:sp>
        <p:nvSpPr>
          <p:cNvPr id="469" name="Google Shape;469;p15"/>
          <p:cNvSpPr/>
          <p:nvPr/>
        </p:nvSpPr>
        <p:spPr>
          <a:xfrm>
            <a:off x="493425" y="5621741"/>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4">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pic>
        <p:nvPicPr>
          <p:cNvPr id="470" name="Google Shape;470;p1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680192" y="275082"/>
            <a:ext cx="1073658" cy="3475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3" name="Picture 2" descr="A person holding a tablet&#10;&#10;AI-generated content may be incorrect.">
            <a:extLst>
              <a:ext uri="{FF2B5EF4-FFF2-40B4-BE49-F238E27FC236}">
                <a16:creationId xmlns:a16="http://schemas.microsoft.com/office/drawing/2014/main" id="{8E93C389-9305-4353-020A-0AA95F46534D}"/>
              </a:ext>
            </a:extLst>
          </p:cNvPr>
          <p:cNvPicPr>
            <a:picLocks noChangeAspect="1"/>
          </p:cNvPicPr>
          <p:nvPr/>
        </p:nvPicPr>
        <p:blipFill>
          <a:blip r:embed="rId3"/>
          <a:stretch>
            <a:fillRect/>
          </a:stretch>
        </p:blipFill>
        <p:spPr>
          <a:xfrm>
            <a:off x="5851223" y="0"/>
            <a:ext cx="6340777" cy="6858000"/>
          </a:xfrm>
          <a:prstGeom prst="rect">
            <a:avLst/>
          </a:prstGeom>
        </p:spPr>
      </p:pic>
      <p:sp>
        <p:nvSpPr>
          <p:cNvPr id="476" name="Google Shape;476;p16"/>
          <p:cNvSpPr txBox="1">
            <a:spLocks noGrp="1"/>
          </p:cNvSpPr>
          <p:nvPr>
            <p:ph type="title"/>
          </p:nvPr>
        </p:nvSpPr>
        <p:spPr>
          <a:xfrm>
            <a:off x="493426" y="350135"/>
            <a:ext cx="5412698" cy="9944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t>Energy, Industrial &amp; Automotive</a:t>
            </a:r>
            <a:endParaRPr/>
          </a:p>
        </p:txBody>
      </p:sp>
      <p:sp>
        <p:nvSpPr>
          <p:cNvPr id="477" name="Google Shape;477;p16"/>
          <p:cNvSpPr txBox="1">
            <a:spLocks noGrp="1"/>
          </p:cNvSpPr>
          <p:nvPr>
            <p:ph type="body" idx="1"/>
          </p:nvPr>
        </p:nvSpPr>
        <p:spPr>
          <a:xfrm>
            <a:off x="493425" y="1482843"/>
            <a:ext cx="5412699" cy="470897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Testing for public safety with world class test management</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Define requirements and test for compliance</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Integrate standards and regulations into your test plans</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Understand and manage risk of critical systems</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Support for Failure Mode &amp; Effects Analysis (FMEA)</a:t>
            </a:r>
            <a:endParaRPr sz="2000">
              <a:solidFill>
                <a:schemeClr val="dk1"/>
              </a:solidFill>
              <a:latin typeface="Josefin Sans"/>
              <a:ea typeface="Josefin Sans"/>
              <a:cs typeface="Josefin Sans"/>
              <a:sym typeface="Josefin Sans"/>
            </a:endParaRPr>
          </a:p>
        </p:txBody>
      </p:sp>
      <p:pic>
        <p:nvPicPr>
          <p:cNvPr id="478" name="Google Shape;478;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021568" y="275082"/>
            <a:ext cx="1073658" cy="347512"/>
          </a:xfrm>
          <a:prstGeom prst="rect">
            <a:avLst/>
          </a:prstGeom>
          <a:noFill/>
          <a:ln>
            <a:noFill/>
          </a:ln>
        </p:spPr>
      </p:pic>
      <p:sp>
        <p:nvSpPr>
          <p:cNvPr id="479" name="Google Shape;479;p16"/>
          <p:cNvSpPr/>
          <p:nvPr/>
        </p:nvSpPr>
        <p:spPr>
          <a:xfrm>
            <a:off x="493425" y="5760006"/>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5">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5" name="Picture 4" descr="The cockpit of an airplane&#10;&#10;AI-generated content may be incorrect.">
            <a:extLst>
              <a:ext uri="{FF2B5EF4-FFF2-40B4-BE49-F238E27FC236}">
                <a16:creationId xmlns:a16="http://schemas.microsoft.com/office/drawing/2014/main" id="{6F4ABC4E-56AC-BDDE-A5D7-D0A35D4410E6}"/>
              </a:ext>
            </a:extLst>
          </p:cNvPr>
          <p:cNvPicPr>
            <a:picLocks noChangeAspect="1"/>
          </p:cNvPicPr>
          <p:nvPr/>
        </p:nvPicPr>
        <p:blipFill>
          <a:blip r:embed="rId3"/>
          <a:stretch>
            <a:fillRect/>
          </a:stretch>
        </p:blipFill>
        <p:spPr>
          <a:xfrm>
            <a:off x="5886450" y="0"/>
            <a:ext cx="6305550" cy="6858000"/>
          </a:xfrm>
          <a:prstGeom prst="rect">
            <a:avLst/>
          </a:prstGeom>
        </p:spPr>
      </p:pic>
      <p:sp>
        <p:nvSpPr>
          <p:cNvPr id="484" name="Google Shape;484;p17"/>
          <p:cNvSpPr txBox="1">
            <a:spLocks noGrp="1"/>
          </p:cNvSpPr>
          <p:nvPr>
            <p:ph type="title"/>
          </p:nvPr>
        </p:nvSpPr>
        <p:spPr>
          <a:xfrm>
            <a:off x="493426" y="350135"/>
            <a:ext cx="5412698" cy="9944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t>Defense, Government </a:t>
            </a:r>
            <a:br>
              <a:rPr lang="en-US"/>
            </a:br>
            <a:r>
              <a:rPr lang="en-US"/>
              <a:t>&amp; Aerospace</a:t>
            </a:r>
            <a:endParaRPr/>
          </a:p>
        </p:txBody>
      </p:sp>
      <p:sp>
        <p:nvSpPr>
          <p:cNvPr id="485" name="Google Shape;485;p17"/>
          <p:cNvSpPr txBox="1">
            <a:spLocks noGrp="1"/>
          </p:cNvSpPr>
          <p:nvPr>
            <p:ph type="body" idx="1"/>
          </p:nvPr>
        </p:nvSpPr>
        <p:spPr>
          <a:xfrm>
            <a:off x="493425" y="1482843"/>
            <a:ext cx="5412699" cy="4708972"/>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800"/>
              <a:buFont typeface="Arial"/>
              <a:buChar char="•"/>
            </a:pPr>
            <a:r>
              <a:rPr lang="en-US" sz="2000" dirty="0">
                <a:latin typeface="Josefin Sans"/>
                <a:ea typeface="Josefin Sans"/>
                <a:cs typeface="Josefin Sans"/>
                <a:sym typeface="Josefin Sans"/>
              </a:rPr>
              <a:t>Manage programs and portfolios across platforms</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Test step level traceability for mission systems</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Automate testing and compliance with RemoteLaunch</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Orchestrate System of Systems (SoS) development</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Security and privacy with on-premise and AWS GovCloud</a:t>
            </a:r>
            <a:endParaRPr sz="2000" dirty="0">
              <a:latin typeface="Josefin Sans"/>
              <a:ea typeface="Josefin Sans"/>
              <a:cs typeface="Josefin Sans"/>
              <a:sym typeface="Josefin Sans"/>
            </a:endParaRPr>
          </a:p>
        </p:txBody>
      </p:sp>
      <p:pic>
        <p:nvPicPr>
          <p:cNvPr id="488" name="Google Shape;488;p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021568" y="275082"/>
            <a:ext cx="1073658" cy="347512"/>
          </a:xfrm>
          <a:prstGeom prst="rect">
            <a:avLst/>
          </a:prstGeom>
          <a:noFill/>
          <a:ln>
            <a:noFill/>
          </a:ln>
        </p:spPr>
      </p:pic>
      <p:sp>
        <p:nvSpPr>
          <p:cNvPr id="489" name="Google Shape;489;p17"/>
          <p:cNvSpPr/>
          <p:nvPr/>
        </p:nvSpPr>
        <p:spPr>
          <a:xfrm>
            <a:off x="493425" y="5760006"/>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5">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8"/>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t>Security &amp; Compliance</a:t>
            </a:r>
            <a:endParaRPr/>
          </a:p>
        </p:txBody>
      </p:sp>
      <p:sp>
        <p:nvSpPr>
          <p:cNvPr id="495" name="Google Shape;495;p38"/>
          <p:cNvSpPr txBox="1">
            <a:spLocks noGrp="1"/>
          </p:cNvSpPr>
          <p:nvPr>
            <p:ph type="body" idx="1"/>
          </p:nvPr>
        </p:nvSpPr>
        <p:spPr>
          <a:xfrm>
            <a:off x="838200" y="1209457"/>
            <a:ext cx="6723743" cy="3932994"/>
          </a:xfrm>
          <a:prstGeom prst="rect">
            <a:avLst/>
          </a:prstGeom>
          <a:noFill/>
          <a:ln>
            <a:noFill/>
          </a:ln>
        </p:spPr>
        <p:txBody>
          <a:bodyPr spcFirstLastPara="1" wrap="square" lIns="91425" tIns="45700" rIns="91425" bIns="45700" anchor="t" anchorCtr="0">
            <a:normAutofit fontScale="92500"/>
          </a:bodyPr>
          <a:lstStyle/>
          <a:p>
            <a:pPr marL="457200" lvl="0" indent="-457200" algn="l" rtl="0">
              <a:lnSpc>
                <a:spcPct val="90000"/>
              </a:lnSpc>
              <a:spcBef>
                <a:spcPts val="0"/>
              </a:spcBef>
              <a:spcAft>
                <a:spcPts val="0"/>
              </a:spcAft>
              <a:buClr>
                <a:schemeClr val="dk1"/>
              </a:buClr>
              <a:buSzPct val="108108"/>
              <a:buFont typeface="Arial"/>
              <a:buChar char="•"/>
            </a:pPr>
            <a:r>
              <a:rPr lang="en-US">
                <a:latin typeface="Josefin Sans"/>
                <a:ea typeface="Josefin Sans"/>
                <a:cs typeface="Josefin Sans"/>
                <a:sym typeface="Josefin Sans"/>
              </a:rPr>
              <a:t>Our cloud platform is SOC2 Type II certified</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Our website and payment systems are PCI-DSS certified</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Data encrypted in transit and at rest using strong ciphers</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Multi-factor authentication (MFA) and Single Sign On (SSO)</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Physical infrastructure provided by Amazon Web Services.</a:t>
            </a:r>
            <a:endParaRPr>
              <a:latin typeface="Josefin Sans"/>
              <a:ea typeface="Josefin Sans"/>
              <a:cs typeface="Josefin Sans"/>
              <a:sym typeface="Josefin Sans"/>
            </a:endParaRPr>
          </a:p>
        </p:txBody>
      </p:sp>
      <p:pic>
        <p:nvPicPr>
          <p:cNvPr id="496" name="Google Shape;496;p38" descr="A blue circle with white text&#10;&#10;Description automatically generated"/>
          <p:cNvPicPr preferRelativeResize="0"/>
          <p:nvPr/>
        </p:nvPicPr>
        <p:blipFill rotWithShape="1">
          <a:blip r:embed="rId3">
            <a:alphaModFix/>
          </a:blip>
          <a:srcRect/>
          <a:stretch/>
        </p:blipFill>
        <p:spPr>
          <a:xfrm>
            <a:off x="9132125" y="2289393"/>
            <a:ext cx="1673959" cy="1627355"/>
          </a:xfrm>
          <a:prstGeom prst="rect">
            <a:avLst/>
          </a:prstGeom>
          <a:noFill/>
          <a:ln>
            <a:noFill/>
          </a:ln>
          <a:effectLst>
            <a:outerShdw blurRad="50800" dist="38100" algn="l" rotWithShape="0">
              <a:srgbClr val="000000">
                <a:alpha val="40000"/>
              </a:srgbClr>
            </a:outerShdw>
          </a:effectLst>
        </p:spPr>
      </p:pic>
      <p:pic>
        <p:nvPicPr>
          <p:cNvPr id="497" name="Google Shape;497;p38" descr="A green check mark and white text&#10;&#10;Description automatically generated"/>
          <p:cNvPicPr preferRelativeResize="0"/>
          <p:nvPr/>
        </p:nvPicPr>
        <p:blipFill rotWithShape="1">
          <a:blip r:embed="rId4">
            <a:alphaModFix/>
          </a:blip>
          <a:srcRect/>
          <a:stretch/>
        </p:blipFill>
        <p:spPr>
          <a:xfrm>
            <a:off x="9132125" y="4018349"/>
            <a:ext cx="1673959" cy="1627355"/>
          </a:xfrm>
          <a:prstGeom prst="rect">
            <a:avLst/>
          </a:prstGeom>
          <a:noFill/>
          <a:ln>
            <a:noFill/>
          </a:ln>
          <a:effectLst>
            <a:outerShdw blurRad="50800" dist="38100" dir="2700000" algn="tl" rotWithShape="0">
              <a:srgbClr val="000000">
                <a:alpha val="40000"/>
              </a:srgbClr>
            </a:outerShdw>
          </a:effectLst>
        </p:spPr>
      </p:pic>
      <p:pic>
        <p:nvPicPr>
          <p:cNvPr id="498" name="Google Shape;498;p3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132125" y="510361"/>
            <a:ext cx="1673959" cy="1677431"/>
          </a:xfrm>
          <a:prstGeom prst="rect">
            <a:avLst/>
          </a:prstGeom>
          <a:noFill/>
          <a:ln>
            <a:noFill/>
          </a:ln>
          <a:effectLst>
            <a:outerShdw blurRad="50800" dist="38100" dir="2700000" algn="tl" rotWithShape="0">
              <a:srgbClr val="000000">
                <a:alpha val="40000"/>
              </a:srgbClr>
            </a:outerShdw>
          </a:effectLst>
        </p:spPr>
      </p:pic>
      <p:sp>
        <p:nvSpPr>
          <p:cNvPr id="499" name="Google Shape;499;p38"/>
          <p:cNvSpPr/>
          <p:nvPr/>
        </p:nvSpPr>
        <p:spPr>
          <a:xfrm>
            <a:off x="630936" y="5665467"/>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6">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a:solidFill>
                  <a:schemeClr val="dk1"/>
                </a:solidFill>
              </a:rPr>
              <a:t>Why Inflectra?</a:t>
            </a:r>
            <a:endParaRPr>
              <a:solidFill>
                <a:schemeClr val="dk1"/>
              </a:solidFill>
            </a:endParaRPr>
          </a:p>
        </p:txBody>
      </p:sp>
      <p:sp>
        <p:nvSpPr>
          <p:cNvPr id="98" name="Google Shape;98;p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a:solidFill>
                  <a:schemeClr val="dk2"/>
                </a:solidFill>
                <a:latin typeface="Poppins Medium"/>
                <a:ea typeface="Poppins Medium"/>
                <a:cs typeface="Poppins Medium"/>
                <a:sym typeface="Poppins Medium"/>
              </a:rPr>
              <a:t>WE BELIEVE QUALITY SHOULD BE AT THE CORE, DO YOU?</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8"/>
          <p:cNvSpPr txBox="1">
            <a:spLocks noGrp="1"/>
          </p:cNvSpPr>
          <p:nvPr>
            <p:ph type="title" idx="4294967295"/>
          </p:nvPr>
        </p:nvSpPr>
        <p:spPr>
          <a:xfrm>
            <a:off x="452691" y="365125"/>
            <a:ext cx="11739310" cy="889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Josefin Sans"/>
              <a:buNone/>
            </a:pPr>
            <a:r>
              <a:rPr lang="en-US"/>
              <a:t>Compliance with International Standards</a:t>
            </a:r>
            <a:endParaRPr/>
          </a:p>
        </p:txBody>
      </p:sp>
      <p:grpSp>
        <p:nvGrpSpPr>
          <p:cNvPr id="16" name="Group 15">
            <a:extLst>
              <a:ext uri="{FF2B5EF4-FFF2-40B4-BE49-F238E27FC236}">
                <a16:creationId xmlns:a16="http://schemas.microsoft.com/office/drawing/2014/main" id="{FE9CFECB-12C5-C281-CF70-8A17FF1AFFC7}"/>
              </a:ext>
            </a:extLst>
          </p:cNvPr>
          <p:cNvGrpSpPr/>
          <p:nvPr/>
        </p:nvGrpSpPr>
        <p:grpSpPr>
          <a:xfrm>
            <a:off x="7430048" y="5348924"/>
            <a:ext cx="3414780" cy="1012381"/>
            <a:chOff x="5685136" y="5382480"/>
            <a:chExt cx="3414780" cy="1012381"/>
          </a:xfrm>
        </p:grpSpPr>
        <p:pic>
          <p:nvPicPr>
            <p:cNvPr id="506" name="Google Shape;506;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85136" y="5382480"/>
              <a:ext cx="3414780" cy="1012381"/>
            </a:xfrm>
            <a:prstGeom prst="rect">
              <a:avLst/>
            </a:prstGeom>
            <a:noFill/>
            <a:ln>
              <a:noFill/>
            </a:ln>
          </p:spPr>
        </p:pic>
        <p:sp>
          <p:nvSpPr>
            <p:cNvPr id="507" name="Google Shape;507;p18"/>
            <p:cNvSpPr txBox="1"/>
            <p:nvPr/>
          </p:nvSpPr>
          <p:spPr>
            <a:xfrm>
              <a:off x="7423174" y="5400415"/>
              <a:ext cx="1389755"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rgbClr val="525252"/>
                  </a:solidFill>
                  <a:latin typeface="Josefin Sans"/>
                  <a:ea typeface="Josefin Sans"/>
                  <a:cs typeface="Josefin Sans"/>
                  <a:sym typeface="Josefin Sans"/>
                </a:rPr>
                <a:t>EudraLex</a:t>
              </a:r>
              <a:br>
                <a:rPr lang="en-US" sz="1867" b="0" i="0" u="none" strike="noStrike" cap="none">
                  <a:solidFill>
                    <a:srgbClr val="525252"/>
                  </a:solidFill>
                  <a:latin typeface="Josefin Sans"/>
                  <a:ea typeface="Josefin Sans"/>
                  <a:cs typeface="Josefin Sans"/>
                  <a:sym typeface="Josefin Sans"/>
                </a:rPr>
              </a:br>
              <a:r>
                <a:rPr lang="en-US" sz="1867" b="0" i="0" u="none" strike="noStrike" cap="none">
                  <a:solidFill>
                    <a:srgbClr val="525252"/>
                  </a:solidFill>
                  <a:latin typeface="Josefin Sans"/>
                  <a:ea typeface="Josefin Sans"/>
                  <a:cs typeface="Josefin Sans"/>
                  <a:sym typeface="Josefin Sans"/>
                </a:rPr>
                <a:t>Volume 4</a:t>
              </a:r>
              <a:br>
                <a:rPr lang="en-US" sz="1867" b="0" i="0" u="none" strike="noStrike" cap="none">
                  <a:solidFill>
                    <a:srgbClr val="525252"/>
                  </a:solidFill>
                  <a:latin typeface="Josefin Sans"/>
                  <a:ea typeface="Josefin Sans"/>
                  <a:cs typeface="Josefin Sans"/>
                  <a:sym typeface="Josefin Sans"/>
                </a:rPr>
              </a:br>
              <a:r>
                <a:rPr lang="en-US" sz="1867" b="0" i="0" u="none" strike="noStrike" cap="none">
                  <a:solidFill>
                    <a:srgbClr val="525252"/>
                  </a:solidFill>
                  <a:latin typeface="Josefin Sans"/>
                  <a:ea typeface="Josefin Sans"/>
                  <a:cs typeface="Josefin Sans"/>
                  <a:sym typeface="Josefin Sans"/>
                </a:rPr>
                <a:t>Part I &amp; II</a:t>
              </a:r>
              <a:endParaRPr sz="1400" b="0" i="0" u="none" strike="noStrike" cap="none">
                <a:solidFill>
                  <a:srgbClr val="000000"/>
                </a:solidFill>
                <a:latin typeface="Arial"/>
                <a:ea typeface="Arial"/>
                <a:cs typeface="Arial"/>
                <a:sym typeface="Arial"/>
              </a:endParaRPr>
            </a:p>
          </p:txBody>
        </p:sp>
      </p:grpSp>
      <p:pic>
        <p:nvPicPr>
          <p:cNvPr id="508" name="Google Shape;508;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649011" y="1601469"/>
            <a:ext cx="1445428" cy="1430413"/>
          </a:xfrm>
          <a:prstGeom prst="rect">
            <a:avLst/>
          </a:prstGeom>
          <a:noFill/>
          <a:ln>
            <a:noFill/>
          </a:ln>
        </p:spPr>
      </p:pic>
      <p:grpSp>
        <p:nvGrpSpPr>
          <p:cNvPr id="511" name="Google Shape;511;p18"/>
          <p:cNvGrpSpPr/>
          <p:nvPr/>
        </p:nvGrpSpPr>
        <p:grpSpPr>
          <a:xfrm>
            <a:off x="408742" y="2958788"/>
            <a:ext cx="1798141" cy="1370353"/>
            <a:chOff x="2673021" y="2561294"/>
            <a:chExt cx="1348606" cy="1027765"/>
          </a:xfrm>
        </p:grpSpPr>
        <p:pic>
          <p:nvPicPr>
            <p:cNvPr id="512" name="Google Shape;512;p18" descr="Norme 21 CFR Part 11, le guide COMPLET pour les industriels"/>
            <p:cNvPicPr preferRelativeResize="0"/>
            <p:nvPr/>
          </p:nvPicPr>
          <p:blipFill rotWithShape="1">
            <a:blip r:embed="rId5" cstate="screen">
              <a:alphaModFix/>
              <a:extLst>
                <a:ext uri="{28A0092B-C50C-407E-A947-70E740481C1C}">
                  <a14:useLocalDpi xmlns:a14="http://schemas.microsoft.com/office/drawing/2010/main"/>
                </a:ext>
              </a:extLst>
            </a:blip>
            <a:srcRect b="33092"/>
            <a:stretch/>
          </p:blipFill>
          <p:spPr>
            <a:xfrm>
              <a:off x="2673021" y="2561294"/>
              <a:ext cx="1205200" cy="508010"/>
            </a:xfrm>
            <a:prstGeom prst="rect">
              <a:avLst/>
            </a:prstGeom>
            <a:noFill/>
            <a:ln>
              <a:noFill/>
            </a:ln>
          </p:spPr>
        </p:pic>
        <p:sp>
          <p:nvSpPr>
            <p:cNvPr id="513" name="Google Shape;513;p18"/>
            <p:cNvSpPr txBox="1"/>
            <p:nvPr/>
          </p:nvSpPr>
          <p:spPr>
            <a:xfrm>
              <a:off x="2677200" y="3088826"/>
              <a:ext cx="1344427" cy="500233"/>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chemeClr val="dk1"/>
                  </a:solidFill>
                  <a:latin typeface="Josefin Sans"/>
                  <a:ea typeface="Josefin Sans"/>
                  <a:cs typeface="Josefin Sans"/>
                  <a:sym typeface="Josefin Sans"/>
                </a:rPr>
                <a:t>Guidance on Data Integrity</a:t>
              </a:r>
              <a:endParaRPr sz="1600" b="0" i="0" u="none" strike="noStrike" cap="none">
                <a:solidFill>
                  <a:schemeClr val="dk1"/>
                </a:solidFill>
                <a:latin typeface="Josefin Sans"/>
                <a:ea typeface="Josefin Sans"/>
                <a:cs typeface="Josefin Sans"/>
                <a:sym typeface="Josefin Sans"/>
              </a:endParaRPr>
            </a:p>
          </p:txBody>
        </p:sp>
      </p:grpSp>
      <p:pic>
        <p:nvPicPr>
          <p:cNvPr id="515" name="Google Shape;515;p18" descr="GDPR, une opportunité à ne pas manquer - Netheos"/>
          <p:cNvPicPr preferRelativeResize="0"/>
          <p:nvPr/>
        </p:nvPicPr>
        <p:blipFill rotWithShape="1">
          <a:blip r:embed="rId6">
            <a:alphaModFix/>
          </a:blip>
          <a:srcRect/>
          <a:stretch/>
        </p:blipFill>
        <p:spPr>
          <a:xfrm>
            <a:off x="5754567" y="3643966"/>
            <a:ext cx="2163103" cy="1447312"/>
          </a:xfrm>
          <a:prstGeom prst="rect">
            <a:avLst/>
          </a:prstGeom>
          <a:noFill/>
          <a:ln>
            <a:noFill/>
          </a:ln>
        </p:spPr>
      </p:pic>
      <p:pic>
        <p:nvPicPr>
          <p:cNvPr id="520" name="Google Shape;520;p1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389232" y="3643965"/>
            <a:ext cx="2984150" cy="1447312"/>
          </a:xfrm>
          <a:prstGeom prst="rect">
            <a:avLst/>
          </a:prstGeom>
          <a:noFill/>
          <a:ln>
            <a:noFill/>
          </a:ln>
        </p:spPr>
      </p:pic>
      <p:pic>
        <p:nvPicPr>
          <p:cNvPr id="3" name="Picture 2" descr="A blue text on a black background&#10;&#10;AI-generated content may be incorrect.">
            <a:extLst>
              <a:ext uri="{FF2B5EF4-FFF2-40B4-BE49-F238E27FC236}">
                <a16:creationId xmlns:a16="http://schemas.microsoft.com/office/drawing/2014/main" id="{DB258934-39B6-D554-9DD8-DD4AB56DBA6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80726" y="1629606"/>
            <a:ext cx="1394771" cy="1394771"/>
          </a:xfrm>
          <a:prstGeom prst="rect">
            <a:avLst/>
          </a:prstGeom>
        </p:spPr>
      </p:pic>
      <p:pic>
        <p:nvPicPr>
          <p:cNvPr id="5" name="Picture 4" descr="A blue text on a black background&#10;&#10;AI-generated content may be incorrect.">
            <a:extLst>
              <a:ext uri="{FF2B5EF4-FFF2-40B4-BE49-F238E27FC236}">
                <a16:creationId xmlns:a16="http://schemas.microsoft.com/office/drawing/2014/main" id="{25B8BC04-766D-B02D-4342-0B672DF287F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61783" y="1629605"/>
            <a:ext cx="1394771" cy="1394771"/>
          </a:xfrm>
          <a:prstGeom prst="rect">
            <a:avLst/>
          </a:prstGeom>
        </p:spPr>
      </p:pic>
      <p:pic>
        <p:nvPicPr>
          <p:cNvPr id="7" name="Picture 6" descr="A blue text and globe on a black background&#10;&#10;AI-generated content may be incorrect.">
            <a:extLst>
              <a:ext uri="{FF2B5EF4-FFF2-40B4-BE49-F238E27FC236}">
                <a16:creationId xmlns:a16="http://schemas.microsoft.com/office/drawing/2014/main" id="{2FB64510-954A-CE4E-28EF-929A532A41E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22979" y="1637330"/>
            <a:ext cx="1324401" cy="1324401"/>
          </a:xfrm>
          <a:prstGeom prst="rect">
            <a:avLst/>
          </a:prstGeom>
        </p:spPr>
      </p:pic>
      <p:pic>
        <p:nvPicPr>
          <p:cNvPr id="9" name="Picture 8" descr="A blue square with white text&#10;&#10;AI-generated content may be incorrect.">
            <a:extLst>
              <a:ext uri="{FF2B5EF4-FFF2-40B4-BE49-F238E27FC236}">
                <a16:creationId xmlns:a16="http://schemas.microsoft.com/office/drawing/2014/main" id="{70C85069-7445-7D42-663A-DF19AC72139F}"/>
              </a:ext>
            </a:extLst>
          </p:cNvPr>
          <p:cNvPicPr>
            <a:picLocks noChangeAspect="1"/>
          </p:cNvPicPr>
          <p:nvPr/>
        </p:nvPicPr>
        <p:blipFill>
          <a:blip r:embed="rId11"/>
          <a:stretch>
            <a:fillRect/>
          </a:stretch>
        </p:blipFill>
        <p:spPr>
          <a:xfrm>
            <a:off x="3308212" y="3427463"/>
            <a:ext cx="2119896" cy="1722415"/>
          </a:xfrm>
          <a:prstGeom prst="rect">
            <a:avLst/>
          </a:prstGeom>
        </p:spPr>
      </p:pic>
      <p:pic>
        <p:nvPicPr>
          <p:cNvPr id="11" name="Picture 10" descr="A blue stamp with text&#10;&#10;AI-generated content may be incorrect.">
            <a:extLst>
              <a:ext uri="{FF2B5EF4-FFF2-40B4-BE49-F238E27FC236}">
                <a16:creationId xmlns:a16="http://schemas.microsoft.com/office/drawing/2014/main" id="{C93DD550-4273-DA24-EE37-5EB2F402874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494988" y="5259372"/>
            <a:ext cx="1169274" cy="1169274"/>
          </a:xfrm>
          <a:prstGeom prst="rect">
            <a:avLst/>
          </a:prstGeom>
        </p:spPr>
      </p:pic>
      <p:pic>
        <p:nvPicPr>
          <p:cNvPr id="13" name="Picture 12" descr="A blue and black logo&#10;&#10;AI-generated content may be incorrect.">
            <a:extLst>
              <a:ext uri="{FF2B5EF4-FFF2-40B4-BE49-F238E27FC236}">
                <a16:creationId xmlns:a16="http://schemas.microsoft.com/office/drawing/2014/main" id="{B4C1FF08-73E0-BC36-024B-81523A735C67}"/>
              </a:ext>
            </a:extLst>
          </p:cNvPr>
          <p:cNvPicPr>
            <a:picLocks noChangeAspect="1"/>
          </p:cNvPicPr>
          <p:nvPr/>
        </p:nvPicPr>
        <p:blipFill>
          <a:blip r:embed="rId13"/>
          <a:stretch>
            <a:fillRect/>
          </a:stretch>
        </p:blipFill>
        <p:spPr>
          <a:xfrm>
            <a:off x="487734" y="1364753"/>
            <a:ext cx="1614227" cy="1614227"/>
          </a:xfrm>
          <a:prstGeom prst="rect">
            <a:avLst/>
          </a:prstGeom>
        </p:spPr>
      </p:pic>
      <p:pic>
        <p:nvPicPr>
          <p:cNvPr id="15" name="Picture 14" descr="A blue medical symbol with text&#10;&#10;AI-generated content may be incorrect.">
            <a:extLst>
              <a:ext uri="{FF2B5EF4-FFF2-40B4-BE49-F238E27FC236}">
                <a16:creationId xmlns:a16="http://schemas.microsoft.com/office/drawing/2014/main" id="{DF7FBE23-097B-92F1-6561-652FBCE2D963}"/>
              </a:ext>
            </a:extLst>
          </p:cNvPr>
          <p:cNvPicPr>
            <a:picLocks noChangeAspect="1"/>
          </p:cNvPicPr>
          <p:nvPr/>
        </p:nvPicPr>
        <p:blipFill>
          <a:blip r:embed="rId14"/>
          <a:stretch>
            <a:fillRect/>
          </a:stretch>
        </p:blipFill>
        <p:spPr>
          <a:xfrm>
            <a:off x="2913929" y="1513569"/>
            <a:ext cx="2318155" cy="1783892"/>
          </a:xfrm>
          <a:prstGeom prst="rect">
            <a:avLst/>
          </a:prstGeom>
        </p:spPr>
      </p:pic>
      <p:pic>
        <p:nvPicPr>
          <p:cNvPr id="18" name="Picture 17" descr="A white circle with black text&#10;&#10;AI-generated content may be incorrect.">
            <a:extLst>
              <a:ext uri="{FF2B5EF4-FFF2-40B4-BE49-F238E27FC236}">
                <a16:creationId xmlns:a16="http://schemas.microsoft.com/office/drawing/2014/main" id="{19925694-6BE8-9439-479B-F3BEBA007DF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977479" y="5299059"/>
            <a:ext cx="1167100" cy="1167100"/>
          </a:xfrm>
          <a:prstGeom prst="rect">
            <a:avLst/>
          </a:prstGeom>
        </p:spPr>
      </p:pic>
      <p:pic>
        <p:nvPicPr>
          <p:cNvPr id="20" name="Picture 19" descr="A black background with white text&#10;&#10;AI-generated content may be incorrect.">
            <a:extLst>
              <a:ext uri="{FF2B5EF4-FFF2-40B4-BE49-F238E27FC236}">
                <a16:creationId xmlns:a16="http://schemas.microsoft.com/office/drawing/2014/main" id="{0033D266-C6EE-F191-931A-0C1B7ED364AF}"/>
              </a:ext>
            </a:extLst>
          </p:cNvPr>
          <p:cNvPicPr>
            <a:picLocks noChangeAspect="1"/>
          </p:cNvPicPr>
          <p:nvPr/>
        </p:nvPicPr>
        <p:blipFill>
          <a:blip r:embed="rId16"/>
          <a:stretch>
            <a:fillRect/>
          </a:stretch>
        </p:blipFill>
        <p:spPr>
          <a:xfrm>
            <a:off x="634336" y="4054780"/>
            <a:ext cx="2438095" cy="243809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endParaRPr>
              <a:latin typeface="Josefin Sans"/>
              <a:ea typeface="Josefin Sans"/>
              <a:cs typeface="Josefin Sans"/>
              <a:sym typeface="Josefin Sans"/>
            </a:endParaRPr>
          </a:p>
        </p:txBody>
      </p:sp>
      <p:pic>
        <p:nvPicPr>
          <p:cNvPr id="526" name="Google Shape;526;p19" descr="A map of the world&#10;&#10;Description automatically generated"/>
          <p:cNvPicPr preferRelativeResize="0"/>
          <p:nvPr/>
        </p:nvPicPr>
        <p:blipFill rotWithShape="1">
          <a:blip r:embed="rId3">
            <a:alphaModFix/>
          </a:blip>
          <a:srcRect/>
          <a:stretch/>
        </p:blipFill>
        <p:spPr>
          <a:xfrm>
            <a:off x="0" y="0"/>
            <a:ext cx="12191337" cy="5899759"/>
          </a:xfrm>
          <a:prstGeom prst="rect">
            <a:avLst/>
          </a:prstGeom>
          <a:noFill/>
          <a:ln>
            <a:noFill/>
          </a:ln>
        </p:spPr>
      </p:pic>
      <p:sp>
        <p:nvSpPr>
          <p:cNvPr id="527" name="Google Shape;527;p19"/>
          <p:cNvSpPr txBox="1"/>
          <p:nvPr/>
        </p:nvSpPr>
        <p:spPr>
          <a:xfrm>
            <a:off x="444137" y="6045886"/>
            <a:ext cx="10774196" cy="446989"/>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chemeClr val="dk1"/>
              </a:buClr>
              <a:buSzPct val="108107"/>
              <a:buFont typeface="Josefin Sans"/>
              <a:buNone/>
            </a:pPr>
            <a:r>
              <a:rPr lang="en-US" sz="3200" b="1" i="0" u="sng" strike="noStrike" cap="none">
                <a:solidFill>
                  <a:schemeClr val="dk1"/>
                </a:solidFill>
                <a:latin typeface="Josefin Sans"/>
                <a:ea typeface="Josefin Sans"/>
                <a:cs typeface="Josefin Sans"/>
                <a:sym typeface="Josefin Sans"/>
                <a:hlinkClick r:id="rId4">
                  <a:extLst>
                    <a:ext uri="{A12FA001-AC4F-418D-AE19-62706E023703}">
                      <ahyp:hlinkClr xmlns:ahyp="http://schemas.microsoft.com/office/drawing/2018/hyperlinkcolor" val="tx"/>
                    </a:ext>
                  </a:extLst>
                </a:hlinkClick>
              </a:rPr>
              <a:t>Hosting</a:t>
            </a:r>
            <a:r>
              <a:rPr lang="en-US" sz="3200" b="1" i="0" u="none" strike="noStrike" cap="none">
                <a:solidFill>
                  <a:schemeClr val="dk1"/>
                </a:solidFill>
                <a:latin typeface="Josefin Sans"/>
                <a:ea typeface="Josefin Sans"/>
                <a:cs typeface="Josefin Sans"/>
                <a:sym typeface="Josefin Sans"/>
              </a:rPr>
              <a:t>: Data Privacy and Sovereignty Built In</a:t>
            </a:r>
            <a:endParaRPr sz="14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20"/>
          <p:cNvSpPr/>
          <p:nvPr/>
        </p:nvSpPr>
        <p:spPr>
          <a:xfrm>
            <a:off x="10479819" y="5982542"/>
            <a:ext cx="1624090" cy="8595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533" name="Google Shape;533;p20"/>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Representative Customers</a:t>
            </a:r>
            <a:endParaRPr>
              <a:latin typeface="Josefin Sans"/>
              <a:ea typeface="Josefin Sans"/>
              <a:cs typeface="Josefin Sans"/>
              <a:sym typeface="Josefin Sans"/>
            </a:endParaRPr>
          </a:p>
        </p:txBody>
      </p:sp>
      <p:sp>
        <p:nvSpPr>
          <p:cNvPr id="534" name="Google Shape;534;p20"/>
          <p:cNvSpPr/>
          <p:nvPr/>
        </p:nvSpPr>
        <p:spPr>
          <a:xfrm>
            <a:off x="380997" y="3275242"/>
            <a:ext cx="11430002" cy="853171"/>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535" name="Google Shape;535;p20"/>
          <p:cNvSpPr/>
          <p:nvPr/>
        </p:nvSpPr>
        <p:spPr>
          <a:xfrm>
            <a:off x="381000" y="2201002"/>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536" name="Google Shape;536;p20"/>
          <p:cNvSpPr/>
          <p:nvPr/>
        </p:nvSpPr>
        <p:spPr>
          <a:xfrm>
            <a:off x="380999" y="1124497"/>
            <a:ext cx="11429996"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537" name="Google Shape;537;p20"/>
          <p:cNvSpPr/>
          <p:nvPr/>
        </p:nvSpPr>
        <p:spPr>
          <a:xfrm>
            <a:off x="381000" y="4354012"/>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538" name="Google Shape;538;p20"/>
          <p:cNvSpPr/>
          <p:nvPr/>
        </p:nvSpPr>
        <p:spPr>
          <a:xfrm>
            <a:off x="380996" y="5430515"/>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539" name="Google Shape;539;p20"/>
          <p:cNvSpPr/>
          <p:nvPr/>
        </p:nvSpPr>
        <p:spPr>
          <a:xfrm>
            <a:off x="369881" y="1123887"/>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Josefin Sans"/>
                <a:ea typeface="Josefin Sans"/>
                <a:cs typeface="Josefin Sans"/>
                <a:sym typeface="Josefin Sans"/>
              </a:rPr>
              <a:t>Energy, Industrial &amp; Transport</a:t>
            </a:r>
            <a:endParaRPr sz="1400" b="0" i="0" u="none" strike="noStrike" cap="none">
              <a:solidFill>
                <a:srgbClr val="000000"/>
              </a:solidFill>
              <a:latin typeface="Josefin Sans"/>
              <a:ea typeface="Josefin Sans"/>
              <a:cs typeface="Josefin Sans"/>
              <a:sym typeface="Josefin Sans"/>
            </a:endParaRPr>
          </a:p>
        </p:txBody>
      </p:sp>
      <p:sp>
        <p:nvSpPr>
          <p:cNvPr id="540" name="Google Shape;540;p20"/>
          <p:cNvSpPr/>
          <p:nvPr/>
        </p:nvSpPr>
        <p:spPr>
          <a:xfrm>
            <a:off x="369881" y="2200544"/>
            <a:ext cx="1457131" cy="859524"/>
          </a:xfrm>
          <a:prstGeom prst="rect">
            <a:avLst/>
          </a:prstGeom>
          <a:solidFill>
            <a:srgbClr val="FDCB26"/>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Josefin Sans"/>
                <a:ea typeface="Josefin Sans"/>
                <a:cs typeface="Josefin Sans"/>
                <a:sym typeface="Josefin Sans"/>
              </a:rPr>
              <a:t>Financial &amp; Business Services</a:t>
            </a:r>
            <a:endParaRPr sz="1400" b="0" i="0" u="none" strike="noStrike" cap="none">
              <a:solidFill>
                <a:srgbClr val="000000"/>
              </a:solidFill>
              <a:latin typeface="Josefin Sans"/>
              <a:ea typeface="Josefin Sans"/>
              <a:cs typeface="Josefin Sans"/>
              <a:sym typeface="Josefin Sans"/>
            </a:endParaRPr>
          </a:p>
        </p:txBody>
      </p:sp>
      <p:sp>
        <p:nvSpPr>
          <p:cNvPr id="541" name="Google Shape;541;p20"/>
          <p:cNvSpPr/>
          <p:nvPr/>
        </p:nvSpPr>
        <p:spPr>
          <a:xfrm>
            <a:off x="369881" y="3268057"/>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Josefin Sans"/>
                <a:ea typeface="Josefin Sans"/>
                <a:cs typeface="Josefin Sans"/>
                <a:sym typeface="Josefin Sans"/>
              </a:rPr>
              <a:t>Media &amp; Telecom</a:t>
            </a:r>
            <a:endParaRPr sz="1400" b="0" i="0" u="none" strike="noStrike" cap="none">
              <a:solidFill>
                <a:srgbClr val="000000"/>
              </a:solidFill>
              <a:latin typeface="Josefin Sans"/>
              <a:ea typeface="Josefin Sans"/>
              <a:cs typeface="Josefin Sans"/>
              <a:sym typeface="Josefin Sans"/>
            </a:endParaRPr>
          </a:p>
        </p:txBody>
      </p:sp>
      <p:sp>
        <p:nvSpPr>
          <p:cNvPr id="542" name="Google Shape;542;p20"/>
          <p:cNvSpPr/>
          <p:nvPr/>
        </p:nvSpPr>
        <p:spPr>
          <a:xfrm>
            <a:off x="369881" y="4353858"/>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Josefin Sans"/>
                <a:ea typeface="Josefin Sans"/>
                <a:cs typeface="Josefin Sans"/>
                <a:sym typeface="Josefin Sans"/>
              </a:rPr>
              <a:t>Government &amp; Defense</a:t>
            </a:r>
            <a:endParaRPr sz="1400" b="0" i="0" u="none" strike="noStrike" cap="none">
              <a:solidFill>
                <a:srgbClr val="000000"/>
              </a:solidFill>
              <a:latin typeface="Josefin Sans"/>
              <a:ea typeface="Josefin Sans"/>
              <a:cs typeface="Josefin Sans"/>
              <a:sym typeface="Josefin Sans"/>
            </a:endParaRPr>
          </a:p>
        </p:txBody>
      </p:sp>
      <p:sp>
        <p:nvSpPr>
          <p:cNvPr id="543" name="Google Shape;543;p20"/>
          <p:cNvSpPr/>
          <p:nvPr/>
        </p:nvSpPr>
        <p:spPr>
          <a:xfrm>
            <a:off x="369881" y="5430516"/>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Josefin Sans"/>
                <a:ea typeface="Josefin Sans"/>
                <a:cs typeface="Josefin Sans"/>
                <a:sym typeface="Josefin Sans"/>
              </a:rPr>
              <a:t>Healthcare &amp; Bio-Technology</a:t>
            </a:r>
            <a:endParaRPr sz="1400" b="0" i="0" u="none" strike="noStrike" cap="none">
              <a:solidFill>
                <a:srgbClr val="000000"/>
              </a:solidFill>
              <a:latin typeface="Josefin Sans"/>
              <a:ea typeface="Josefin Sans"/>
              <a:cs typeface="Josefin Sans"/>
              <a:sym typeface="Josefin Sans"/>
            </a:endParaRPr>
          </a:p>
        </p:txBody>
      </p:sp>
      <p:pic>
        <p:nvPicPr>
          <p:cNvPr id="544" name="Google Shape;544;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89936" y="1347793"/>
            <a:ext cx="1797784" cy="431167"/>
          </a:xfrm>
          <a:prstGeom prst="rect">
            <a:avLst/>
          </a:prstGeom>
          <a:noFill/>
          <a:ln>
            <a:noFill/>
          </a:ln>
        </p:spPr>
      </p:pic>
      <p:pic>
        <p:nvPicPr>
          <p:cNvPr id="545" name="Google Shape;545;p2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965355" y="1311622"/>
            <a:ext cx="1757055" cy="503511"/>
          </a:xfrm>
          <a:prstGeom prst="rect">
            <a:avLst/>
          </a:prstGeom>
          <a:noFill/>
          <a:ln>
            <a:noFill/>
          </a:ln>
        </p:spPr>
      </p:pic>
      <p:pic>
        <p:nvPicPr>
          <p:cNvPr id="546" name="Google Shape;546;p2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800901" y="1209500"/>
            <a:ext cx="1067393" cy="707754"/>
          </a:xfrm>
          <a:prstGeom prst="rect">
            <a:avLst/>
          </a:prstGeom>
          <a:noFill/>
          <a:ln>
            <a:noFill/>
          </a:ln>
        </p:spPr>
      </p:pic>
      <p:pic>
        <p:nvPicPr>
          <p:cNvPr id="547" name="Google Shape;547;p20"/>
          <p:cNvPicPr preferRelativeResize="0"/>
          <p:nvPr/>
        </p:nvPicPr>
        <p:blipFill rotWithShape="1">
          <a:blip r:embed="rId6" cstate="screen">
            <a:alphaModFix/>
            <a:extLst>
              <a:ext uri="{28A0092B-C50C-407E-A947-70E740481C1C}">
                <a14:useLocalDpi xmlns:a14="http://schemas.microsoft.com/office/drawing/2010/main"/>
              </a:ext>
            </a:extLst>
          </a:blip>
          <a:srcRect l="-969" t="-19517" r="-1050"/>
          <a:stretch/>
        </p:blipFill>
        <p:spPr>
          <a:xfrm>
            <a:off x="9981472" y="1277605"/>
            <a:ext cx="1737904" cy="521194"/>
          </a:xfrm>
          <a:prstGeom prst="rect">
            <a:avLst/>
          </a:prstGeom>
          <a:noFill/>
          <a:ln>
            <a:noFill/>
          </a:ln>
        </p:spPr>
      </p:pic>
      <p:pic>
        <p:nvPicPr>
          <p:cNvPr id="548" name="Google Shape;548;p20"/>
          <p:cNvPicPr preferRelativeResize="0"/>
          <p:nvPr/>
        </p:nvPicPr>
        <p:blipFill rotWithShape="1">
          <a:blip r:embed="rId7" cstate="screen">
            <a:alphaModFix/>
            <a:extLst>
              <a:ext uri="{28A0092B-C50C-407E-A947-70E740481C1C}">
                <a14:useLocalDpi xmlns:a14="http://schemas.microsoft.com/office/drawing/2010/main"/>
              </a:ext>
            </a:extLst>
          </a:blip>
          <a:srcRect t="-593"/>
          <a:stretch/>
        </p:blipFill>
        <p:spPr>
          <a:xfrm>
            <a:off x="3815900" y="1265775"/>
            <a:ext cx="1085123" cy="544848"/>
          </a:xfrm>
          <a:prstGeom prst="rect">
            <a:avLst/>
          </a:prstGeom>
          <a:noFill/>
          <a:ln>
            <a:noFill/>
          </a:ln>
        </p:spPr>
      </p:pic>
      <p:pic>
        <p:nvPicPr>
          <p:cNvPr id="549" name="Google Shape;549;p20" descr="THE NEW TELSTRA LOGO PNG 2021"/>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929243" y="3403877"/>
            <a:ext cx="1350699" cy="489927"/>
          </a:xfrm>
          <a:prstGeom prst="rect">
            <a:avLst/>
          </a:prstGeom>
          <a:noFill/>
          <a:ln>
            <a:noFill/>
          </a:ln>
        </p:spPr>
      </p:pic>
      <p:pic>
        <p:nvPicPr>
          <p:cNvPr id="550" name="Google Shape;550;p20"/>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3342537" y="2480221"/>
            <a:ext cx="1550876" cy="341194"/>
          </a:xfrm>
          <a:prstGeom prst="rect">
            <a:avLst/>
          </a:prstGeom>
          <a:noFill/>
          <a:ln>
            <a:noFill/>
          </a:ln>
        </p:spPr>
      </p:pic>
      <p:pic>
        <p:nvPicPr>
          <p:cNvPr id="551" name="Google Shape;551;p20"/>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959640" y="2301983"/>
            <a:ext cx="1610576" cy="697671"/>
          </a:xfrm>
          <a:prstGeom prst="rect">
            <a:avLst/>
          </a:prstGeom>
          <a:noFill/>
          <a:ln>
            <a:noFill/>
          </a:ln>
        </p:spPr>
      </p:pic>
      <p:pic>
        <p:nvPicPr>
          <p:cNvPr id="552" name="Google Shape;552;p20"/>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8537972" y="2442873"/>
            <a:ext cx="1478961" cy="415891"/>
          </a:xfrm>
          <a:prstGeom prst="rect">
            <a:avLst/>
          </a:prstGeom>
          <a:noFill/>
          <a:ln>
            <a:noFill/>
          </a:ln>
        </p:spPr>
      </p:pic>
      <p:pic>
        <p:nvPicPr>
          <p:cNvPr id="553" name="Google Shape;553;p20"/>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7837355" y="2343149"/>
            <a:ext cx="615340" cy="615339"/>
          </a:xfrm>
          <a:prstGeom prst="rect">
            <a:avLst/>
          </a:prstGeom>
          <a:noFill/>
          <a:ln>
            <a:noFill/>
          </a:ln>
        </p:spPr>
      </p:pic>
      <p:pic>
        <p:nvPicPr>
          <p:cNvPr id="554" name="Google Shape;554;p20"/>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1929243" y="2406991"/>
            <a:ext cx="1308968" cy="487654"/>
          </a:xfrm>
          <a:prstGeom prst="rect">
            <a:avLst/>
          </a:prstGeom>
          <a:noFill/>
          <a:ln>
            <a:noFill/>
          </a:ln>
        </p:spPr>
      </p:pic>
      <p:pic>
        <p:nvPicPr>
          <p:cNvPr id="555" name="Google Shape;555;p20"/>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10102208" y="2520906"/>
            <a:ext cx="1622579" cy="259824"/>
          </a:xfrm>
          <a:prstGeom prst="rect">
            <a:avLst/>
          </a:prstGeom>
          <a:noFill/>
          <a:ln>
            <a:noFill/>
          </a:ln>
        </p:spPr>
      </p:pic>
      <p:pic>
        <p:nvPicPr>
          <p:cNvPr id="556" name="Google Shape;556;p20"/>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6598343" y="2264388"/>
            <a:ext cx="1096584" cy="772860"/>
          </a:xfrm>
          <a:prstGeom prst="rect">
            <a:avLst/>
          </a:prstGeom>
          <a:noFill/>
          <a:ln>
            <a:noFill/>
          </a:ln>
        </p:spPr>
      </p:pic>
      <p:pic>
        <p:nvPicPr>
          <p:cNvPr id="557" name="Google Shape;557;p20"/>
          <p:cNvPicPr preferRelativeResize="0"/>
          <p:nvPr/>
        </p:nvPicPr>
        <p:blipFill rotWithShape="1">
          <a:blip r:embed="rId16">
            <a:alphaModFix/>
          </a:blip>
          <a:srcRect/>
          <a:stretch/>
        </p:blipFill>
        <p:spPr>
          <a:xfrm>
            <a:off x="8261783" y="3394976"/>
            <a:ext cx="1686135" cy="631484"/>
          </a:xfrm>
          <a:prstGeom prst="rect">
            <a:avLst/>
          </a:prstGeom>
          <a:noFill/>
          <a:ln>
            <a:noFill/>
          </a:ln>
        </p:spPr>
      </p:pic>
      <p:pic>
        <p:nvPicPr>
          <p:cNvPr id="558" name="Google Shape;558;p20"/>
          <p:cNvPicPr preferRelativeResize="0"/>
          <p:nvPr/>
        </p:nvPicPr>
        <p:blipFill rotWithShape="1">
          <a:blip r:embed="rId17">
            <a:alphaModFix/>
          </a:blip>
          <a:srcRect/>
          <a:stretch/>
        </p:blipFill>
        <p:spPr>
          <a:xfrm>
            <a:off x="10070363" y="3526053"/>
            <a:ext cx="1629963" cy="369330"/>
          </a:xfrm>
          <a:prstGeom prst="rect">
            <a:avLst/>
          </a:prstGeom>
          <a:noFill/>
          <a:ln>
            <a:noFill/>
          </a:ln>
          <a:effectLst>
            <a:outerShdw blurRad="63500" sx="102000" sy="102000" algn="ctr" rotWithShape="0">
              <a:srgbClr val="000000">
                <a:alpha val="40000"/>
              </a:srgbClr>
            </a:outerShdw>
          </a:effectLst>
        </p:spPr>
      </p:pic>
      <p:pic>
        <p:nvPicPr>
          <p:cNvPr id="559" name="Google Shape;559;p20"/>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7445322" y="3368337"/>
            <a:ext cx="694016" cy="684763"/>
          </a:xfrm>
          <a:prstGeom prst="rect">
            <a:avLst/>
          </a:prstGeom>
          <a:noFill/>
          <a:ln>
            <a:noFill/>
          </a:ln>
        </p:spPr>
      </p:pic>
      <p:pic>
        <p:nvPicPr>
          <p:cNvPr id="560" name="Google Shape;560;p20"/>
          <p:cNvPicPr preferRelativeResize="0"/>
          <p:nvPr/>
        </p:nvPicPr>
        <p:blipFill rotWithShape="1">
          <a:blip r:embed="rId19">
            <a:alphaModFix/>
          </a:blip>
          <a:srcRect/>
          <a:stretch/>
        </p:blipFill>
        <p:spPr>
          <a:xfrm>
            <a:off x="3444857" y="3499724"/>
            <a:ext cx="1350698" cy="421988"/>
          </a:xfrm>
          <a:prstGeom prst="rect">
            <a:avLst/>
          </a:prstGeom>
          <a:noFill/>
          <a:ln>
            <a:noFill/>
          </a:ln>
        </p:spPr>
      </p:pic>
      <p:pic>
        <p:nvPicPr>
          <p:cNvPr id="561" name="Google Shape;561;p20"/>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4444106" y="4406516"/>
            <a:ext cx="1028773" cy="751408"/>
          </a:xfrm>
          <a:prstGeom prst="rect">
            <a:avLst/>
          </a:prstGeom>
          <a:noFill/>
          <a:ln>
            <a:noFill/>
          </a:ln>
        </p:spPr>
      </p:pic>
      <p:pic>
        <p:nvPicPr>
          <p:cNvPr id="562" name="Google Shape;562;p20"/>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5512918" y="4509799"/>
            <a:ext cx="2241515" cy="544843"/>
          </a:xfrm>
          <a:prstGeom prst="rect">
            <a:avLst/>
          </a:prstGeom>
          <a:noFill/>
          <a:ln>
            <a:noFill/>
          </a:ln>
        </p:spPr>
      </p:pic>
      <p:pic>
        <p:nvPicPr>
          <p:cNvPr id="563" name="Google Shape;563;p20" descr="Norwegian Ministry of Foreign Affairs (MFA) – design.dep.no"/>
          <p:cNvPicPr preferRelativeResize="0"/>
          <p:nvPr/>
        </p:nvPicPr>
        <p:blipFill rotWithShape="1">
          <a:blip r:embed="rId22" cstate="screen">
            <a:alphaModFix/>
            <a:extLst>
              <a:ext uri="{28A0092B-C50C-407E-A947-70E740481C1C}">
                <a14:useLocalDpi xmlns:a14="http://schemas.microsoft.com/office/drawing/2010/main"/>
              </a:ext>
            </a:extLst>
          </a:blip>
          <a:srcRect r="4391" b="3507"/>
          <a:stretch/>
        </p:blipFill>
        <p:spPr>
          <a:xfrm>
            <a:off x="9585427" y="4520272"/>
            <a:ext cx="2199582" cy="507044"/>
          </a:xfrm>
          <a:prstGeom prst="rect">
            <a:avLst/>
          </a:prstGeom>
          <a:noFill/>
          <a:ln>
            <a:noFill/>
          </a:ln>
        </p:spPr>
      </p:pic>
      <p:pic>
        <p:nvPicPr>
          <p:cNvPr id="564" name="Google Shape;564;p20"/>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7737322" y="4477241"/>
            <a:ext cx="1794004" cy="609959"/>
          </a:xfrm>
          <a:prstGeom prst="rect">
            <a:avLst/>
          </a:prstGeom>
          <a:noFill/>
          <a:ln>
            <a:noFill/>
          </a:ln>
        </p:spPr>
      </p:pic>
      <p:pic>
        <p:nvPicPr>
          <p:cNvPr id="565" name="Google Shape;565;p20"/>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2808877" y="4558841"/>
            <a:ext cx="1600329" cy="446759"/>
          </a:xfrm>
          <a:prstGeom prst="rect">
            <a:avLst/>
          </a:prstGeom>
          <a:noFill/>
          <a:ln>
            <a:noFill/>
          </a:ln>
        </p:spPr>
      </p:pic>
      <p:pic>
        <p:nvPicPr>
          <p:cNvPr id="566" name="Google Shape;566;p20"/>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1988536" y="4446650"/>
            <a:ext cx="671141" cy="671141"/>
          </a:xfrm>
          <a:prstGeom prst="rect">
            <a:avLst/>
          </a:prstGeom>
          <a:noFill/>
          <a:ln>
            <a:noFill/>
          </a:ln>
        </p:spPr>
      </p:pic>
      <p:pic>
        <p:nvPicPr>
          <p:cNvPr id="567" name="Google Shape;567;p20"/>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6489418" y="5637154"/>
            <a:ext cx="1523857" cy="465296"/>
          </a:xfrm>
          <a:prstGeom prst="rect">
            <a:avLst/>
          </a:prstGeom>
          <a:noFill/>
          <a:ln>
            <a:noFill/>
          </a:ln>
        </p:spPr>
      </p:pic>
      <p:pic>
        <p:nvPicPr>
          <p:cNvPr id="568" name="Google Shape;568;p20"/>
          <p:cNvPicPr preferRelativeResize="0"/>
          <p:nvPr/>
        </p:nvPicPr>
        <p:blipFill rotWithShape="1">
          <a:blip r:embed="rId27" cstate="screen">
            <a:alphaModFix/>
            <a:extLst>
              <a:ext uri="{28A0092B-C50C-407E-A947-70E740481C1C}">
                <a14:useLocalDpi xmlns:a14="http://schemas.microsoft.com/office/drawing/2010/main"/>
              </a:ext>
            </a:extLst>
          </a:blip>
          <a:srcRect/>
          <a:stretch/>
        </p:blipFill>
        <p:spPr>
          <a:xfrm>
            <a:off x="1967887" y="5619518"/>
            <a:ext cx="1404361" cy="500569"/>
          </a:xfrm>
          <a:prstGeom prst="rect">
            <a:avLst/>
          </a:prstGeom>
          <a:noFill/>
          <a:ln>
            <a:noFill/>
          </a:ln>
        </p:spPr>
      </p:pic>
      <p:pic>
        <p:nvPicPr>
          <p:cNvPr id="569" name="Google Shape;569;p20"/>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8157253" y="5651767"/>
            <a:ext cx="1744278" cy="436071"/>
          </a:xfrm>
          <a:prstGeom prst="rect">
            <a:avLst/>
          </a:prstGeom>
          <a:noFill/>
          <a:ln>
            <a:noFill/>
          </a:ln>
        </p:spPr>
      </p:pic>
      <p:pic>
        <p:nvPicPr>
          <p:cNvPr id="570" name="Google Shape;570;p20" descr="La France - IQVIA"/>
          <p:cNvPicPr preferRelativeResize="0"/>
          <p:nvPr/>
        </p:nvPicPr>
        <p:blipFill rotWithShape="1">
          <a:blip r:embed="rId29" cstate="screen">
            <a:alphaModFix/>
            <a:extLst>
              <a:ext uri="{28A0092B-C50C-407E-A947-70E740481C1C}">
                <a14:useLocalDpi xmlns:a14="http://schemas.microsoft.com/office/drawing/2010/main"/>
              </a:ext>
            </a:extLst>
          </a:blip>
          <a:srcRect/>
          <a:stretch/>
        </p:blipFill>
        <p:spPr>
          <a:xfrm>
            <a:off x="3428381" y="5713309"/>
            <a:ext cx="1761848" cy="312986"/>
          </a:xfrm>
          <a:prstGeom prst="rect">
            <a:avLst/>
          </a:prstGeom>
          <a:noFill/>
          <a:ln>
            <a:noFill/>
          </a:ln>
        </p:spPr>
      </p:pic>
      <p:pic>
        <p:nvPicPr>
          <p:cNvPr id="571" name="Google Shape;571;p20"/>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5303513" y="5541594"/>
            <a:ext cx="1041927" cy="656416"/>
          </a:xfrm>
          <a:prstGeom prst="rect">
            <a:avLst/>
          </a:prstGeom>
          <a:noFill/>
          <a:ln>
            <a:noFill/>
          </a:ln>
        </p:spPr>
      </p:pic>
      <p:pic>
        <p:nvPicPr>
          <p:cNvPr id="572" name="Google Shape;572;p20"/>
          <p:cNvPicPr preferRelativeResize="0"/>
          <p:nvPr/>
        </p:nvPicPr>
        <p:blipFill rotWithShape="1">
          <a:blip r:embed="rId31" cstate="screen">
            <a:alphaModFix/>
            <a:extLst>
              <a:ext uri="{28A0092B-C50C-407E-A947-70E740481C1C}">
                <a14:useLocalDpi xmlns:a14="http://schemas.microsoft.com/office/drawing/2010/main"/>
              </a:ext>
            </a:extLst>
          </a:blip>
          <a:srcRect/>
          <a:stretch/>
        </p:blipFill>
        <p:spPr>
          <a:xfrm>
            <a:off x="10045508" y="5585940"/>
            <a:ext cx="1624090" cy="567725"/>
          </a:xfrm>
          <a:prstGeom prst="rect">
            <a:avLst/>
          </a:prstGeom>
          <a:noFill/>
          <a:ln>
            <a:noFill/>
          </a:ln>
        </p:spPr>
      </p:pic>
      <p:pic>
        <p:nvPicPr>
          <p:cNvPr id="573" name="Google Shape;573;p20"/>
          <p:cNvPicPr preferRelativeResize="0"/>
          <p:nvPr/>
        </p:nvPicPr>
        <p:blipFill rotWithShape="1">
          <a:blip r:embed="rId32" cstate="screen">
            <a:alphaModFix/>
            <a:extLst>
              <a:ext uri="{28A0092B-C50C-407E-A947-70E740481C1C}">
                <a14:useLocalDpi xmlns:a14="http://schemas.microsoft.com/office/drawing/2010/main"/>
              </a:ext>
            </a:extLst>
          </a:blip>
          <a:srcRect/>
          <a:stretch/>
        </p:blipFill>
        <p:spPr>
          <a:xfrm>
            <a:off x="4805926" y="3450936"/>
            <a:ext cx="2552824" cy="519564"/>
          </a:xfrm>
          <a:prstGeom prst="rect">
            <a:avLst/>
          </a:prstGeom>
          <a:noFill/>
          <a:ln>
            <a:noFill/>
          </a:ln>
        </p:spPr>
      </p:pic>
      <p:pic>
        <p:nvPicPr>
          <p:cNvPr id="574" name="Google Shape;574;p20"/>
          <p:cNvPicPr preferRelativeResize="0"/>
          <p:nvPr/>
        </p:nvPicPr>
        <p:blipFill rotWithShape="1">
          <a:blip r:embed="rId33" cstate="screen">
            <a:alphaModFix/>
            <a:extLst>
              <a:ext uri="{28A0092B-C50C-407E-A947-70E740481C1C}">
                <a14:useLocalDpi xmlns:a14="http://schemas.microsoft.com/office/drawing/2010/main"/>
              </a:ext>
            </a:extLst>
          </a:blip>
          <a:srcRect l="238" r="238"/>
          <a:stretch/>
        </p:blipFill>
        <p:spPr>
          <a:xfrm>
            <a:off x="5302065" y="1284785"/>
            <a:ext cx="1251034" cy="55718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a:t>What Do We Do?</a:t>
            </a:r>
            <a:endParaRPr/>
          </a:p>
        </p:txBody>
      </p:sp>
      <p:sp>
        <p:nvSpPr>
          <p:cNvPr id="580" name="Google Shape;580;p21"/>
          <p:cNvSpPr txBox="1">
            <a:spLocks noGrp="1"/>
          </p:cNvSpPr>
          <p:nvPr>
            <p:ph type="body" idx="1"/>
          </p:nvPr>
        </p:nvSpPr>
        <p:spPr>
          <a:xfrm>
            <a:off x="831849" y="4589463"/>
            <a:ext cx="10602863"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a:solidFill>
                  <a:srgbClr val="344B5F"/>
                </a:solidFill>
                <a:latin typeface="Poppins Medium"/>
                <a:ea typeface="Poppins Medium"/>
                <a:cs typeface="Poppins Medium"/>
                <a:sym typeface="Poppins Medium"/>
              </a:rPr>
              <a:t>THE INFLECTRA PLATFORM, PRODUCTS &amp; SERVICES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108"/>
          <p:cNvSpPr/>
          <p:nvPr/>
        </p:nvSpPr>
        <p:spPr>
          <a:xfrm>
            <a:off x="601434" y="1071100"/>
            <a:ext cx="11249190" cy="3494307"/>
          </a:xfrm>
          <a:prstGeom prst="rect">
            <a:avLst/>
          </a:prstGeom>
          <a:solidFill>
            <a:srgbClr val="344A5E"/>
          </a:solidFill>
          <a:ln w="12700" cap="flat" cmpd="sng">
            <a:solidFill>
              <a:schemeClr val="dk1"/>
            </a:solidFill>
            <a:prstDash val="solid"/>
            <a:miter lim="800000"/>
            <a:headEnd type="none" w="sm" len="sm"/>
            <a:tailEnd type="none" w="sm" len="sm"/>
          </a:ln>
          <a:effectLst>
            <a:outerShdw blurRad="38100" sx="101000" sy="101000" algn="ctr" rotWithShape="0">
              <a:srgbClr val="000000">
                <a:alpha val="40000"/>
              </a:srgbClr>
            </a:outerShdw>
          </a:effectLst>
        </p:spPr>
        <p:txBody>
          <a:bodyPr spcFirstLastPara="1" wrap="square" lIns="91425" tIns="274300" rIns="91425" bIns="182875" anchor="t"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2000" b="1" i="0" u="none" strike="noStrike" cap="none">
                <a:solidFill>
                  <a:srgbClr val="F79910"/>
                </a:solidFill>
                <a:latin typeface="Josefin Sans"/>
                <a:ea typeface="Josefin Sans"/>
                <a:cs typeface="Josefin Sans"/>
                <a:sym typeface="Josefin Sans"/>
              </a:rPr>
              <a:t>SpiraPlan®</a:t>
            </a:r>
            <a:r>
              <a:rPr lang="en-US" sz="2000" b="0" i="0" u="none" strike="noStrike" cap="none">
                <a:solidFill>
                  <a:srgbClr val="000000"/>
                </a:solidFill>
                <a:latin typeface="Josefin Sans"/>
                <a:ea typeface="Josefin Sans"/>
                <a:cs typeface="Josefin Sans"/>
                <a:sym typeface="Josefin Sans"/>
              </a:rPr>
              <a:t> </a:t>
            </a:r>
            <a:r>
              <a:rPr lang="en-US" sz="2000" b="0" i="0" u="none" strike="noStrike" cap="none">
                <a:solidFill>
                  <a:schemeClr val="lt2"/>
                </a:solidFill>
                <a:latin typeface="Josefin Sans"/>
                <a:ea typeface="Josefin Sans"/>
                <a:cs typeface="Josefin Sans"/>
                <a:sym typeface="Josefin Sans"/>
              </a:rPr>
              <a:t>- Agile Program &amp; Portfolio Management for the Enterprise</a:t>
            </a:r>
            <a:endParaRPr sz="2000" b="0" i="0" u="none" strike="noStrike" cap="none">
              <a:solidFill>
                <a:schemeClr val="lt2"/>
              </a:solidFill>
              <a:latin typeface="Josefin Sans"/>
              <a:ea typeface="Josefin Sans"/>
              <a:cs typeface="Josefin Sans"/>
              <a:sym typeface="Josefin Sans"/>
            </a:endParaRPr>
          </a:p>
        </p:txBody>
      </p:sp>
      <p:sp>
        <p:nvSpPr>
          <p:cNvPr id="586" name="Google Shape;586;p108"/>
          <p:cNvSpPr/>
          <p:nvPr/>
        </p:nvSpPr>
        <p:spPr>
          <a:xfrm>
            <a:off x="755904" y="1899899"/>
            <a:ext cx="10972800" cy="2515984"/>
          </a:xfrm>
          <a:prstGeom prst="rect">
            <a:avLst/>
          </a:prstGeom>
          <a:solidFill>
            <a:srgbClr val="5B6B7F"/>
          </a:solidFill>
          <a:ln>
            <a:noFill/>
          </a:ln>
          <a:effectLst>
            <a:outerShdw blurRad="50800" sx="101000" sy="101000" algn="ctr" rotWithShape="0">
              <a:srgbClr val="000000">
                <a:alpha val="40000"/>
              </a:srgbClr>
            </a:outerShdw>
          </a:effectLst>
        </p:spPr>
        <p:txBody>
          <a:bodyPr spcFirstLastPara="1" wrap="square" lIns="91425" tIns="182875" rIns="91425" bIns="182875" anchor="t"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2000" b="1" i="0" u="none" strike="noStrike" cap="none">
                <a:solidFill>
                  <a:srgbClr val="F79910"/>
                </a:solidFill>
                <a:latin typeface="Josefin Sans"/>
                <a:ea typeface="Josefin Sans"/>
                <a:cs typeface="Josefin Sans"/>
                <a:sym typeface="Josefin Sans"/>
              </a:rPr>
              <a:t>SpiraTeam®</a:t>
            </a:r>
            <a:r>
              <a:rPr lang="en-US" sz="2000" b="0" i="0" u="none" strike="noStrike" cap="none">
                <a:solidFill>
                  <a:srgbClr val="000000"/>
                </a:solidFill>
                <a:latin typeface="Josefin Sans"/>
                <a:ea typeface="Josefin Sans"/>
                <a:cs typeface="Josefin Sans"/>
                <a:sym typeface="Josefin Sans"/>
              </a:rPr>
              <a:t> </a:t>
            </a:r>
            <a:r>
              <a:rPr lang="en-US" sz="2000" b="0" i="0" u="none" strike="noStrike" cap="none">
                <a:solidFill>
                  <a:schemeClr val="lt2"/>
                </a:solidFill>
                <a:latin typeface="Josefin Sans"/>
                <a:ea typeface="Josefin Sans"/>
                <a:cs typeface="Josefin Sans"/>
                <a:sym typeface="Josefin Sans"/>
              </a:rPr>
              <a:t>- Agile Lifecycle Management for Teams</a:t>
            </a:r>
            <a:endParaRPr sz="2000" b="0" i="0" u="none" strike="noStrike" cap="none">
              <a:solidFill>
                <a:schemeClr val="lt2"/>
              </a:solidFill>
              <a:latin typeface="Josefin Sans"/>
              <a:ea typeface="Josefin Sans"/>
              <a:cs typeface="Josefin Sans"/>
              <a:sym typeface="Josefin Sans"/>
            </a:endParaRPr>
          </a:p>
        </p:txBody>
      </p:sp>
      <p:sp>
        <p:nvSpPr>
          <p:cNvPr id="587" name="Google Shape;587;p108"/>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The Inflectra® Platform</a:t>
            </a:r>
            <a:endParaRPr>
              <a:latin typeface="Josefin Sans"/>
              <a:ea typeface="Josefin Sans"/>
              <a:cs typeface="Josefin Sans"/>
              <a:sym typeface="Josefin Sans"/>
            </a:endParaRPr>
          </a:p>
        </p:txBody>
      </p:sp>
      <p:sp>
        <p:nvSpPr>
          <p:cNvPr id="588" name="Google Shape;588;p108"/>
          <p:cNvSpPr/>
          <p:nvPr/>
        </p:nvSpPr>
        <p:spPr>
          <a:xfrm>
            <a:off x="2084832" y="2597906"/>
            <a:ext cx="8452034" cy="724170"/>
          </a:xfrm>
          <a:prstGeom prst="rect">
            <a:avLst/>
          </a:prstGeom>
          <a:solidFill>
            <a:srgbClr val="748697"/>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2000" b="1" i="0" u="none" strike="noStrike" cap="none" dirty="0">
                <a:solidFill>
                  <a:srgbClr val="F79910"/>
                </a:solidFill>
                <a:latin typeface="Josefin Sans"/>
                <a:ea typeface="Josefin Sans"/>
                <a:cs typeface="Josefin Sans"/>
                <a:sym typeface="Josefin Sans"/>
              </a:rPr>
              <a:t>SpiraTest® </a:t>
            </a:r>
            <a:r>
              <a:rPr lang="en-US" sz="2000" b="0" i="0" u="none" strike="noStrike" cap="none" dirty="0">
                <a:solidFill>
                  <a:schemeClr val="lt2"/>
                </a:solidFill>
                <a:latin typeface="Josefin Sans"/>
                <a:ea typeface="Josefin Sans"/>
                <a:cs typeface="Josefin Sans"/>
                <a:sym typeface="Josefin Sans"/>
              </a:rPr>
              <a:t>- Test Management for Teams</a:t>
            </a:r>
            <a:endParaRPr sz="2000" b="0" i="0" u="none" strike="noStrike" cap="none" dirty="0">
              <a:solidFill>
                <a:schemeClr val="lt2"/>
              </a:solidFill>
              <a:latin typeface="Josefin Sans"/>
              <a:ea typeface="Josefin Sans"/>
              <a:cs typeface="Josefin Sans"/>
              <a:sym typeface="Josefin Sans"/>
            </a:endParaRPr>
          </a:p>
        </p:txBody>
      </p:sp>
      <p:sp>
        <p:nvSpPr>
          <p:cNvPr id="589" name="Google Shape;589;p108"/>
          <p:cNvSpPr/>
          <p:nvPr/>
        </p:nvSpPr>
        <p:spPr>
          <a:xfrm>
            <a:off x="601434" y="5589450"/>
            <a:ext cx="5714699" cy="802504"/>
          </a:xfrm>
          <a:prstGeom prst="rect">
            <a:avLst/>
          </a:prstGeom>
          <a:solidFill>
            <a:srgbClr val="ECF1F2"/>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Josefin Sans"/>
                <a:ea typeface="Josefin Sans"/>
                <a:cs typeface="Josefin Sans"/>
                <a:sym typeface="Josefin Sans"/>
              </a:rPr>
              <a:t>KronoDesk</a:t>
            </a:r>
            <a:r>
              <a:rPr lang="en-US" sz="1800" b="1" i="0" u="none" strike="noStrike" cap="none" baseline="30000">
                <a:solidFill>
                  <a:srgbClr val="F79910"/>
                </a:solidFill>
                <a:latin typeface="Josefin Sans"/>
                <a:ea typeface="Josefin Sans"/>
                <a:cs typeface="Josefin Sans"/>
                <a:sym typeface="Josefin Sans"/>
              </a:rPr>
              <a:t>®</a:t>
            </a:r>
            <a:r>
              <a:rPr lang="en-US" sz="1800" b="0" i="0" u="none" strike="noStrike" cap="none">
                <a:solidFill>
                  <a:srgbClr val="084655"/>
                </a:solidFill>
                <a:latin typeface="Josefin Sans"/>
                <a:ea typeface="Josefin Sans"/>
                <a:cs typeface="Josefin Sans"/>
                <a:sym typeface="Josefin Sans"/>
              </a:rPr>
              <a:t>- Customer Service Desk</a:t>
            </a:r>
            <a:endParaRPr sz="1800" b="0" i="0" u="none" strike="noStrike" cap="none">
              <a:solidFill>
                <a:srgbClr val="000000"/>
              </a:solidFill>
              <a:latin typeface="Josefin Sans"/>
              <a:ea typeface="Josefin Sans"/>
              <a:cs typeface="Josefin Sans"/>
              <a:sym typeface="Josefin Sans"/>
            </a:endParaRPr>
          </a:p>
        </p:txBody>
      </p:sp>
      <p:sp>
        <p:nvSpPr>
          <p:cNvPr id="590" name="Google Shape;590;p108"/>
          <p:cNvSpPr/>
          <p:nvPr/>
        </p:nvSpPr>
        <p:spPr>
          <a:xfrm>
            <a:off x="601434" y="4669489"/>
            <a:ext cx="11249190" cy="802504"/>
          </a:xfrm>
          <a:prstGeom prst="rect">
            <a:avLst/>
          </a:prstGeom>
          <a:solidFill>
            <a:srgbClr val="EADFFF"/>
          </a:solidFill>
          <a:ln>
            <a:noFill/>
          </a:ln>
          <a:effectLst>
            <a:outerShdw blurRad="50800" sx="101000" sy="101000" algn="ctr" rotWithShape="0">
              <a:srgbClr val="000000">
                <a:alpha val="40000"/>
              </a:srgbClr>
            </a:outerShdw>
          </a:effectLst>
        </p:spPr>
        <p:txBody>
          <a:bodyPr spcFirstLastPara="1" wrap="square" lIns="91425" tIns="182875" rIns="91425" bIns="182875"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2000" b="1" i="0" u="none" strike="noStrike" cap="none">
                <a:solidFill>
                  <a:srgbClr val="F79910"/>
                </a:solidFill>
                <a:latin typeface="Josefin Sans"/>
                <a:ea typeface="Josefin Sans"/>
                <a:cs typeface="Josefin Sans"/>
                <a:sym typeface="Josefin Sans"/>
              </a:rPr>
              <a:t>Rapise® </a:t>
            </a:r>
            <a:r>
              <a:rPr lang="en-US" sz="2000" b="0" i="0" u="none" strike="noStrike" cap="none">
                <a:solidFill>
                  <a:srgbClr val="084655"/>
                </a:solidFill>
                <a:latin typeface="Josefin Sans"/>
                <a:ea typeface="Josefin Sans"/>
                <a:cs typeface="Josefin Sans"/>
                <a:sym typeface="Josefin Sans"/>
              </a:rPr>
              <a:t>- AI-Powered Test Automation         </a:t>
            </a:r>
            <a:endParaRPr sz="1400" b="0" i="0" u="none" strike="noStrike" cap="none">
              <a:solidFill>
                <a:srgbClr val="000000"/>
              </a:solidFill>
              <a:latin typeface="Arial"/>
              <a:ea typeface="Arial"/>
              <a:cs typeface="Arial"/>
              <a:sym typeface="Arial"/>
            </a:endParaRPr>
          </a:p>
        </p:txBody>
      </p:sp>
      <p:sp>
        <p:nvSpPr>
          <p:cNvPr id="591" name="Google Shape;591;p108"/>
          <p:cNvSpPr/>
          <p:nvPr/>
        </p:nvSpPr>
        <p:spPr>
          <a:xfrm>
            <a:off x="946626" y="3503288"/>
            <a:ext cx="3430502" cy="724169"/>
          </a:xfrm>
          <a:prstGeom prst="rect">
            <a:avLst/>
          </a:prstGeom>
          <a:solidFill>
            <a:srgbClr val="D8D8D8"/>
          </a:solidFill>
          <a:ln>
            <a:noFill/>
          </a:ln>
          <a:effectLst>
            <a:outerShdw blurRad="50800" sx="101000" sy="101000" algn="ctr" rotWithShape="0">
              <a:srgbClr val="000000">
                <a:alpha val="40000"/>
              </a:srgbClr>
            </a:outerShdw>
          </a:effectLst>
        </p:spPr>
        <p:txBody>
          <a:bodyPr spcFirstLastPara="1" wrap="square" lIns="182875" tIns="182875" rIns="91425" bIns="182875" anchor="ctr" anchorCtr="0">
            <a:noAutofit/>
          </a:bodyPr>
          <a:lstStyle/>
          <a:p>
            <a:pPr marL="0" marR="0" lvl="0" indent="0" algn="l" rtl="0">
              <a:lnSpc>
                <a:spcPct val="100000"/>
              </a:lnSpc>
              <a:spcBef>
                <a:spcPts val="0"/>
              </a:spcBef>
              <a:spcAft>
                <a:spcPts val="0"/>
              </a:spcAft>
              <a:buClr>
                <a:srgbClr val="F79910"/>
              </a:buClr>
              <a:buSzPts val="1800"/>
              <a:buFont typeface="Arial"/>
              <a:buNone/>
            </a:pPr>
            <a:r>
              <a:rPr lang="en-US" sz="1800" b="1" i="0" u="none" strike="noStrike" cap="none" dirty="0">
                <a:solidFill>
                  <a:srgbClr val="F79910"/>
                </a:solidFill>
                <a:latin typeface="Josefin Sans"/>
                <a:ea typeface="Josefin Sans"/>
                <a:cs typeface="Josefin Sans"/>
                <a:sym typeface="Josefin Sans"/>
              </a:rPr>
              <a:t>DataSync</a:t>
            </a:r>
            <a:r>
              <a:rPr lang="en-US" sz="1800" b="1" i="0" u="none" strike="noStrike" cap="none" baseline="30000" dirty="0">
                <a:solidFill>
                  <a:srgbClr val="F79910"/>
                </a:solidFill>
                <a:latin typeface="Josefin Sans"/>
                <a:ea typeface="Josefin Sans"/>
                <a:cs typeface="Josefin Sans"/>
                <a:sym typeface="Josefin Sans"/>
              </a:rPr>
              <a:t>™</a:t>
            </a:r>
            <a:r>
              <a:rPr lang="en-US" sz="1800" b="1" i="0" u="none" strike="noStrike" cap="none" dirty="0">
                <a:solidFill>
                  <a:srgbClr val="F79910"/>
                </a:solidFill>
                <a:latin typeface="Josefin Sans"/>
                <a:ea typeface="Josefin Sans"/>
                <a:cs typeface="Josefin Sans"/>
                <a:sym typeface="Josefin Sans"/>
              </a:rPr>
              <a:t> </a:t>
            </a:r>
            <a:r>
              <a:rPr lang="en-US" sz="1800" b="0" i="0" u="none" strike="noStrike" cap="none" dirty="0">
                <a:solidFill>
                  <a:srgbClr val="084655"/>
                </a:solidFill>
                <a:latin typeface="Josefin Sans"/>
                <a:ea typeface="Josefin Sans"/>
                <a:cs typeface="Josefin Sans"/>
                <a:sym typeface="Josefin Sans"/>
              </a:rPr>
              <a:t>- Seamless</a:t>
            </a:r>
            <a:br>
              <a:rPr lang="en-US" sz="1800" b="0" i="0" u="none" strike="noStrike" cap="none" dirty="0">
                <a:solidFill>
                  <a:srgbClr val="084655"/>
                </a:solidFill>
                <a:latin typeface="Josefin Sans"/>
                <a:ea typeface="Josefin Sans"/>
                <a:cs typeface="Josefin Sans"/>
                <a:sym typeface="Josefin Sans"/>
              </a:rPr>
            </a:br>
            <a:r>
              <a:rPr lang="en-US" sz="1800" b="0" i="0" u="none" strike="noStrike" cap="none" dirty="0">
                <a:solidFill>
                  <a:srgbClr val="084655"/>
                </a:solidFill>
                <a:latin typeface="Josefin Sans"/>
                <a:ea typeface="Josefin Sans"/>
                <a:cs typeface="Josefin Sans"/>
                <a:sym typeface="Josefin Sans"/>
              </a:rPr>
              <a:t>Data Synchronization</a:t>
            </a:r>
            <a:endParaRPr sz="1800" b="0" i="0" u="none" strike="noStrike" cap="none" dirty="0">
              <a:solidFill>
                <a:srgbClr val="000000"/>
              </a:solidFill>
              <a:latin typeface="Josefin Sans"/>
              <a:ea typeface="Josefin Sans"/>
              <a:cs typeface="Josefin Sans"/>
              <a:sym typeface="Josefin Sans"/>
            </a:endParaRPr>
          </a:p>
        </p:txBody>
      </p:sp>
      <p:sp>
        <p:nvSpPr>
          <p:cNvPr id="592" name="Google Shape;592;p108"/>
          <p:cNvSpPr/>
          <p:nvPr/>
        </p:nvSpPr>
        <p:spPr>
          <a:xfrm>
            <a:off x="6552618" y="5589450"/>
            <a:ext cx="5298006" cy="802504"/>
          </a:xfrm>
          <a:prstGeom prst="rect">
            <a:avLst/>
          </a:prstGeom>
          <a:solidFill>
            <a:srgbClr val="ECF1F2"/>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dirty="0">
                <a:solidFill>
                  <a:srgbClr val="F79910"/>
                </a:solidFill>
                <a:latin typeface="Josefin Sans"/>
                <a:ea typeface="Josefin Sans"/>
                <a:cs typeface="Josefin Sans"/>
                <a:sym typeface="Josefin Sans"/>
              </a:rPr>
              <a:t>RemoteLaunch® </a:t>
            </a:r>
            <a:r>
              <a:rPr lang="en-US" sz="1800" b="0" i="0" u="none" strike="noStrike" cap="none" dirty="0">
                <a:solidFill>
                  <a:srgbClr val="084655"/>
                </a:solidFill>
                <a:latin typeface="Josefin Sans"/>
                <a:ea typeface="Josefin Sans"/>
                <a:cs typeface="Josefin Sans"/>
                <a:sym typeface="Josefin Sans"/>
              </a:rPr>
              <a:t>- Test Orchestration</a:t>
            </a:r>
            <a:endParaRPr sz="1800" b="0" i="0" u="none" strike="noStrike" cap="none" dirty="0">
              <a:solidFill>
                <a:srgbClr val="000000"/>
              </a:solidFill>
              <a:latin typeface="Josefin Sans"/>
              <a:ea typeface="Josefin Sans"/>
              <a:cs typeface="Josefin Sans"/>
              <a:sym typeface="Josefin Sans"/>
            </a:endParaRPr>
          </a:p>
        </p:txBody>
      </p:sp>
      <p:pic>
        <p:nvPicPr>
          <p:cNvPr id="594" name="Google Shape;594;p10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49676" y="2698861"/>
            <a:ext cx="506827" cy="522293"/>
          </a:xfrm>
          <a:prstGeom prst="rect">
            <a:avLst/>
          </a:prstGeom>
          <a:noFill/>
          <a:ln>
            <a:noFill/>
          </a:ln>
          <a:effectLst>
            <a:outerShdw blurRad="63500" sx="102000" sy="102000" algn="ctr" rotWithShape="0">
              <a:srgbClr val="000000">
                <a:alpha val="40000"/>
              </a:srgbClr>
            </a:outerShdw>
          </a:effectLst>
        </p:spPr>
      </p:pic>
      <p:pic>
        <p:nvPicPr>
          <p:cNvPr id="595" name="Google Shape;595;p10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592572" y="4827376"/>
            <a:ext cx="506815" cy="506815"/>
          </a:xfrm>
          <a:prstGeom prst="rect">
            <a:avLst/>
          </a:prstGeom>
          <a:noFill/>
          <a:ln>
            <a:noFill/>
          </a:ln>
          <a:effectLst>
            <a:outerShdw blurRad="63500" sx="102000" sy="102000" algn="ctr" rotWithShape="0">
              <a:srgbClr val="000000">
                <a:alpha val="40000"/>
              </a:srgbClr>
            </a:outerShdw>
          </a:effectLst>
        </p:spPr>
      </p:pic>
      <p:pic>
        <p:nvPicPr>
          <p:cNvPr id="596" name="Google Shape;596;p10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594644" y="5757103"/>
            <a:ext cx="465574" cy="465574"/>
          </a:xfrm>
          <a:prstGeom prst="rect">
            <a:avLst/>
          </a:prstGeom>
          <a:noFill/>
          <a:ln>
            <a:noFill/>
          </a:ln>
          <a:effectLst>
            <a:outerShdw blurRad="63500" sx="102000" sy="102000" algn="ctr" rotWithShape="0">
              <a:srgbClr val="000000">
                <a:alpha val="40000"/>
              </a:srgbClr>
            </a:outerShdw>
          </a:effectLst>
        </p:spPr>
      </p:pic>
      <p:pic>
        <p:nvPicPr>
          <p:cNvPr id="597" name="Google Shape;597;p10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864661" y="1999034"/>
            <a:ext cx="477133" cy="513842"/>
          </a:xfrm>
          <a:prstGeom prst="rect">
            <a:avLst/>
          </a:prstGeom>
          <a:noFill/>
          <a:ln>
            <a:noFill/>
          </a:ln>
          <a:effectLst>
            <a:outerShdw blurRad="63500" sx="102000" sy="102000" algn="ctr" rotWithShape="0">
              <a:srgbClr val="000000">
                <a:alpha val="40000"/>
              </a:srgbClr>
            </a:outerShdw>
          </a:effectLst>
        </p:spPr>
      </p:pic>
      <p:sp>
        <p:nvSpPr>
          <p:cNvPr id="598" name="Google Shape;598;p108"/>
          <p:cNvSpPr/>
          <p:nvPr/>
        </p:nvSpPr>
        <p:spPr>
          <a:xfrm>
            <a:off x="8189282" y="3506121"/>
            <a:ext cx="3350757" cy="724169"/>
          </a:xfrm>
          <a:prstGeom prst="rect">
            <a:avLst/>
          </a:prstGeom>
          <a:solidFill>
            <a:srgbClr val="D8D8D8"/>
          </a:solidFill>
          <a:ln>
            <a:noFill/>
          </a:ln>
          <a:effectLst>
            <a:outerShdw blurRad="50800" sx="101000" sy="101000" algn="ctr" rotWithShape="0">
              <a:srgbClr val="000000">
                <a:alpha val="40000"/>
              </a:srgbClr>
            </a:outerShdw>
          </a:effectLst>
        </p:spPr>
        <p:txBody>
          <a:bodyPr spcFirstLastPara="1" wrap="square" lIns="182875" tIns="182875" rIns="91425" bIns="182875" anchor="ctr" anchorCtr="0">
            <a:noAutofit/>
          </a:bodyPr>
          <a:lstStyle/>
          <a:p>
            <a:pPr marL="0" marR="0" lvl="0" indent="0" algn="l" rtl="0">
              <a:lnSpc>
                <a:spcPct val="100000"/>
              </a:lnSpc>
              <a:spcBef>
                <a:spcPts val="0"/>
              </a:spcBef>
              <a:spcAft>
                <a:spcPts val="0"/>
              </a:spcAft>
              <a:buClr>
                <a:srgbClr val="F79910"/>
              </a:buClr>
              <a:buSzPts val="1800"/>
              <a:buFont typeface="Arial"/>
              <a:buNone/>
            </a:pPr>
            <a:r>
              <a:rPr lang="en-US" sz="1800" b="1" i="0" u="none" strike="noStrike" cap="none" dirty="0">
                <a:solidFill>
                  <a:srgbClr val="F79910"/>
                </a:solidFill>
                <a:latin typeface="Josefin Sans"/>
                <a:ea typeface="Josefin Sans"/>
                <a:cs typeface="Josefin Sans"/>
                <a:sym typeface="Josefin Sans"/>
              </a:rPr>
              <a:t>SpiraCapture</a:t>
            </a:r>
            <a:r>
              <a:rPr lang="en-US" sz="1800" b="1" i="0" u="none" strike="noStrike" cap="none" baseline="30000" dirty="0">
                <a:solidFill>
                  <a:srgbClr val="F79910"/>
                </a:solidFill>
                <a:latin typeface="Josefin Sans"/>
                <a:ea typeface="Josefin Sans"/>
                <a:cs typeface="Josefin Sans"/>
                <a:sym typeface="Josefin Sans"/>
              </a:rPr>
              <a:t>™</a:t>
            </a:r>
            <a:r>
              <a:rPr lang="en-US" sz="1800" b="0" i="0" u="none" strike="noStrike" cap="none" dirty="0">
                <a:solidFill>
                  <a:srgbClr val="084655"/>
                </a:solidFill>
                <a:latin typeface="Josefin Sans"/>
                <a:ea typeface="Josefin Sans"/>
                <a:cs typeface="Josefin Sans"/>
                <a:sym typeface="Josefin Sans"/>
              </a:rPr>
              <a:t>- Free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79910"/>
              </a:buClr>
              <a:buSzPts val="1800"/>
              <a:buFont typeface="Arial"/>
              <a:buNone/>
            </a:pPr>
            <a:r>
              <a:rPr lang="en-US" sz="1800" b="0" i="0" u="none" strike="noStrike" cap="none" dirty="0">
                <a:solidFill>
                  <a:srgbClr val="084655"/>
                </a:solidFill>
                <a:latin typeface="Josefin Sans"/>
                <a:ea typeface="Josefin Sans"/>
                <a:cs typeface="Josefin Sans"/>
                <a:sym typeface="Josefin Sans"/>
              </a:rPr>
              <a:t>Exploratory Testing</a:t>
            </a:r>
            <a:endParaRPr sz="1800" b="0" i="0" u="none" strike="noStrike" cap="none" dirty="0">
              <a:solidFill>
                <a:srgbClr val="000000"/>
              </a:solidFill>
              <a:latin typeface="Josefin Sans"/>
              <a:ea typeface="Josefin Sans"/>
              <a:cs typeface="Josefin Sans"/>
              <a:sym typeface="Josefin Sans"/>
            </a:endParaRPr>
          </a:p>
        </p:txBody>
      </p:sp>
      <p:pic>
        <p:nvPicPr>
          <p:cNvPr id="599" name="Google Shape;599;p10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0538665" y="1238772"/>
            <a:ext cx="488787" cy="527293"/>
          </a:xfrm>
          <a:prstGeom prst="rect">
            <a:avLst/>
          </a:prstGeom>
          <a:noFill/>
          <a:ln>
            <a:noFill/>
          </a:ln>
          <a:effectLst>
            <a:outerShdw blurRad="63500" sx="102000" sy="102000" algn="ctr" rotWithShape="0">
              <a:srgbClr val="000000">
                <a:alpha val="40000"/>
              </a:srgbClr>
            </a:outerShdw>
          </a:effectLst>
        </p:spPr>
      </p:pic>
      <p:sp>
        <p:nvSpPr>
          <p:cNvPr id="600" name="Google Shape;600;p108"/>
          <p:cNvSpPr/>
          <p:nvPr/>
        </p:nvSpPr>
        <p:spPr>
          <a:xfrm>
            <a:off x="4531598" y="3506121"/>
            <a:ext cx="3535763" cy="724169"/>
          </a:xfrm>
          <a:prstGeom prst="rect">
            <a:avLst/>
          </a:prstGeom>
          <a:solidFill>
            <a:srgbClr val="D8D8D8"/>
          </a:solidFill>
          <a:ln>
            <a:noFill/>
          </a:ln>
          <a:effectLst>
            <a:outerShdw blurRad="50800" sx="101000" sy="101000" algn="ctr" rotWithShape="0">
              <a:srgbClr val="000000">
                <a:alpha val="40000"/>
              </a:srgbClr>
            </a:outerShdw>
          </a:effectLst>
        </p:spPr>
        <p:txBody>
          <a:bodyPr spcFirstLastPara="1" wrap="square" lIns="182875" tIns="182875" rIns="91425" bIns="18287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F89910"/>
                </a:solidFill>
                <a:latin typeface="Josefin Sans"/>
                <a:ea typeface="Josefin Sans"/>
                <a:cs typeface="Josefin Sans"/>
                <a:sym typeface="Josefin Sans"/>
              </a:rPr>
              <a:t>SpiraApps</a:t>
            </a:r>
            <a:r>
              <a:rPr lang="en-US" sz="1800" b="1" i="0" u="none" strike="noStrike" cap="none" baseline="30000" dirty="0">
                <a:solidFill>
                  <a:srgbClr val="F79910"/>
                </a:solidFill>
                <a:latin typeface="Josefin Sans"/>
                <a:ea typeface="Josefin Sans"/>
                <a:cs typeface="Josefin Sans"/>
                <a:sym typeface="Josefin Sans"/>
              </a:rPr>
              <a:t>™</a:t>
            </a:r>
            <a:r>
              <a:rPr lang="en-US" sz="1800" b="1" i="0" u="none" strike="noStrike" cap="none" dirty="0">
                <a:solidFill>
                  <a:srgbClr val="F79910"/>
                </a:solidFill>
                <a:latin typeface="Josefin Sans"/>
                <a:ea typeface="Josefin Sans"/>
                <a:cs typeface="Josefin Sans"/>
                <a:sym typeface="Josefin Sans"/>
              </a:rPr>
              <a:t> </a:t>
            </a:r>
            <a:r>
              <a:rPr lang="en-US" sz="1800" b="1" i="0" u="none" strike="noStrike" cap="none" dirty="0">
                <a:solidFill>
                  <a:srgbClr val="055174"/>
                </a:solidFill>
                <a:latin typeface="Josefin Sans"/>
                <a:ea typeface="Josefin Sans"/>
                <a:cs typeface="Josefin Sans"/>
                <a:sym typeface="Josefin Sans"/>
              </a:rPr>
              <a:t>- </a:t>
            </a:r>
            <a:r>
              <a:rPr lang="en-US" sz="1800" b="0" i="0" u="none" strike="noStrike" cap="none" dirty="0">
                <a:solidFill>
                  <a:schemeClr val="dk1"/>
                </a:solidFill>
                <a:latin typeface="Josefin Sans"/>
                <a:ea typeface="Josefin Sans"/>
                <a:cs typeface="Josefin Sans"/>
                <a:sym typeface="Josefin Sans"/>
              </a:rPr>
              <a:t>Spira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Josefin Sans"/>
                <a:ea typeface="Josefin Sans"/>
                <a:cs typeface="Josefin Sans"/>
                <a:sym typeface="Josefin Sans"/>
              </a:rPr>
              <a:t>Extensibility Framework</a:t>
            </a:r>
            <a:endParaRPr sz="1800" b="0" i="0" u="none" strike="noStrike" cap="none" dirty="0">
              <a:solidFill>
                <a:srgbClr val="000000"/>
              </a:solidFill>
              <a:latin typeface="Josefin Sans"/>
              <a:ea typeface="Josefin Sans"/>
              <a:cs typeface="Josefin Sans"/>
              <a:sym typeface="Josefin Sans"/>
            </a:endParaRPr>
          </a:p>
        </p:txBody>
      </p:sp>
      <p:pic>
        <p:nvPicPr>
          <p:cNvPr id="601" name="Google Shape;601;p108" descr="A group of hexagons with different colors&#10;&#10;Description automatically generated"/>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336258" y="3609644"/>
            <a:ext cx="507492" cy="507492"/>
          </a:xfrm>
          <a:prstGeom prst="rect">
            <a:avLst/>
          </a:prstGeom>
          <a:noFill/>
          <a:ln>
            <a:noFill/>
          </a:ln>
          <a:effectLst>
            <a:outerShdw blurRad="63500" sx="102000" sy="102000" algn="ctr" rotWithShape="0">
              <a:srgbClr val="000000">
                <a:alpha val="40000"/>
              </a:srgbClr>
            </a:outerShdw>
          </a:effectLst>
        </p:spPr>
      </p:pic>
      <p:pic>
        <p:nvPicPr>
          <p:cNvPr id="602" name="Google Shape;602;p108"/>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0848153" y="3574333"/>
            <a:ext cx="532373" cy="532373"/>
          </a:xfrm>
          <a:prstGeom prst="rect">
            <a:avLst/>
          </a:prstGeom>
          <a:noFill/>
          <a:ln>
            <a:noFill/>
          </a:ln>
          <a:effectLst>
            <a:outerShdw blurRad="63500" sx="102000" sy="102000" algn="ctr" rotWithShape="0">
              <a:srgbClr val="000000">
                <a:alpha val="40000"/>
              </a:srgbClr>
            </a:outerShdw>
          </a:effectLst>
        </p:spPr>
      </p:pic>
      <p:pic>
        <p:nvPicPr>
          <p:cNvPr id="603" name="Google Shape;603;p108"/>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1214939" y="5757915"/>
            <a:ext cx="513765" cy="465574"/>
          </a:xfrm>
          <a:prstGeom prst="rect">
            <a:avLst/>
          </a:prstGeom>
          <a:noFill/>
          <a:ln>
            <a:noFill/>
          </a:ln>
          <a:effectLst>
            <a:outerShdw blurRad="63500" sx="102000" sy="102000" algn="ctr" rotWithShape="0">
              <a:srgbClr val="000000">
                <a:alpha val="40000"/>
              </a:srgbClr>
            </a:outerShdw>
          </a:effectLst>
        </p:spPr>
      </p:pic>
      <p:pic>
        <p:nvPicPr>
          <p:cNvPr id="3" name="Picture 2" descr="A colorful pinwheel on a black background&#10;&#10;Description automatically generated">
            <a:extLst>
              <a:ext uri="{FF2B5EF4-FFF2-40B4-BE49-F238E27FC236}">
                <a16:creationId xmlns:a16="http://schemas.microsoft.com/office/drawing/2014/main" id="{536D1044-994B-B026-11A9-AEF5C0D7AB6D}"/>
              </a:ext>
            </a:extLst>
          </p:cNvPr>
          <p:cNvPicPr>
            <a:picLocks noChangeAspect="1"/>
          </p:cNvPicPr>
          <p:nvPr/>
        </p:nvPicPr>
        <p:blipFill>
          <a:blip r:embed="rId11" cstate="screen">
            <a:alphaModFix/>
            <a:extLst>
              <a:ext uri="{28A0092B-C50C-407E-A947-70E740481C1C}">
                <a14:useLocalDpi xmlns:a14="http://schemas.microsoft.com/office/drawing/2010/main"/>
              </a:ext>
            </a:extLst>
          </a:blip>
          <a:stretch>
            <a:fillRect/>
          </a:stretch>
        </p:blipFill>
        <p:spPr>
          <a:xfrm>
            <a:off x="3672146" y="3574333"/>
            <a:ext cx="544525" cy="520566"/>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23"/>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Generative AI Capabilities</a:t>
            </a:r>
            <a:endParaRPr>
              <a:latin typeface="Josefin Sans"/>
              <a:ea typeface="Josefin Sans"/>
              <a:cs typeface="Josefin Sans"/>
              <a:sym typeface="Josefin Sans"/>
            </a:endParaRPr>
          </a:p>
        </p:txBody>
      </p:sp>
      <p:sp>
        <p:nvSpPr>
          <p:cNvPr id="609" name="Google Shape;609;p23"/>
          <p:cNvSpPr txBox="1">
            <a:spLocks noGrp="1"/>
          </p:cNvSpPr>
          <p:nvPr>
            <p:ph type="body" idx="1"/>
          </p:nvPr>
        </p:nvSpPr>
        <p:spPr>
          <a:xfrm>
            <a:off x="341376" y="1036320"/>
            <a:ext cx="11509248" cy="5140643"/>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700"/>
              <a:buNone/>
            </a:pPr>
            <a:r>
              <a:rPr lang="en-US" sz="1700">
                <a:latin typeface="Josefin Sans"/>
                <a:ea typeface="Josefin Sans"/>
                <a:cs typeface="Josefin Sans"/>
                <a:sym typeface="Josefin Sans"/>
              </a:rPr>
              <a:t>Spira and Rapise leverage Generative AI to enable autonomous testing, eliminating the need for hand-written automation scripts and driving increased efficiency</a:t>
            </a:r>
            <a:endParaRPr sz="1700">
              <a:latin typeface="Josefin Sans"/>
              <a:ea typeface="Josefin Sans"/>
              <a:cs typeface="Josefin Sans"/>
              <a:sym typeface="Josefin Sans"/>
            </a:endParaRPr>
          </a:p>
          <a:p>
            <a:pPr marL="0" lvl="0" indent="0" algn="l" rtl="0">
              <a:lnSpc>
                <a:spcPct val="120000"/>
              </a:lnSpc>
              <a:spcBef>
                <a:spcPts val="1000"/>
              </a:spcBef>
              <a:spcAft>
                <a:spcPts val="0"/>
              </a:spcAft>
              <a:buClr>
                <a:schemeClr val="dk1"/>
              </a:buClr>
              <a:buSzPts val="1700"/>
              <a:buNone/>
            </a:pPr>
            <a:endParaRPr sz="1700">
              <a:latin typeface="Josefin Sans"/>
              <a:ea typeface="Josefin Sans"/>
              <a:cs typeface="Josefin Sans"/>
              <a:sym typeface="Josefin Sans"/>
            </a:endParaRPr>
          </a:p>
        </p:txBody>
      </p:sp>
      <p:grpSp>
        <p:nvGrpSpPr>
          <p:cNvPr id="610" name="Google Shape;610;p23"/>
          <p:cNvGrpSpPr/>
          <p:nvPr/>
        </p:nvGrpSpPr>
        <p:grpSpPr>
          <a:xfrm>
            <a:off x="622119" y="2007610"/>
            <a:ext cx="10947761" cy="4645304"/>
            <a:chOff x="1997717" y="1505173"/>
            <a:chExt cx="8192456" cy="4522261"/>
          </a:xfrm>
        </p:grpSpPr>
        <p:sp>
          <p:nvSpPr>
            <p:cNvPr id="611" name="Google Shape;611;p23"/>
            <p:cNvSpPr/>
            <p:nvPr/>
          </p:nvSpPr>
          <p:spPr>
            <a:xfrm>
              <a:off x="5636746" y="1924707"/>
              <a:ext cx="914400" cy="4102727"/>
            </a:xfrm>
            <a:custGeom>
              <a:avLst/>
              <a:gdLst/>
              <a:ahLst/>
              <a:cxnLst/>
              <a:rect l="l" t="t" r="r" b="b"/>
              <a:pathLst>
                <a:path w="914400" h="4102727" extrusionOk="0">
                  <a:moveTo>
                    <a:pt x="457200" y="152714"/>
                  </a:moveTo>
                  <a:cubicBezTo>
                    <a:pt x="289037" y="152714"/>
                    <a:pt x="152714" y="289037"/>
                    <a:pt x="152714" y="457200"/>
                  </a:cubicBezTo>
                  <a:lnTo>
                    <a:pt x="146304" y="457200"/>
                  </a:lnTo>
                  <a:lnTo>
                    <a:pt x="146304" y="3645527"/>
                  </a:lnTo>
                  <a:lnTo>
                    <a:pt x="152714" y="3645527"/>
                  </a:lnTo>
                  <a:cubicBezTo>
                    <a:pt x="152714" y="3813690"/>
                    <a:pt x="289037" y="3950013"/>
                    <a:pt x="457200" y="3950013"/>
                  </a:cubicBezTo>
                  <a:cubicBezTo>
                    <a:pt x="604342" y="3950013"/>
                    <a:pt x="727108" y="3845641"/>
                    <a:pt x="755500" y="3706892"/>
                  </a:cubicBezTo>
                  <a:lnTo>
                    <a:pt x="761641" y="3645971"/>
                  </a:lnTo>
                  <a:lnTo>
                    <a:pt x="758670" y="3645971"/>
                  </a:lnTo>
                  <a:lnTo>
                    <a:pt x="758670" y="445571"/>
                  </a:lnTo>
                  <a:lnTo>
                    <a:pt x="760514" y="445571"/>
                  </a:lnTo>
                  <a:lnTo>
                    <a:pt x="755500" y="395835"/>
                  </a:lnTo>
                  <a:cubicBezTo>
                    <a:pt x="727108" y="257086"/>
                    <a:pt x="604342" y="152714"/>
                    <a:pt x="457200" y="152714"/>
                  </a:cubicBezTo>
                  <a:close/>
                  <a:moveTo>
                    <a:pt x="457200" y="0"/>
                  </a:moveTo>
                  <a:cubicBezTo>
                    <a:pt x="678142" y="0"/>
                    <a:pt x="862479" y="156720"/>
                    <a:pt x="905112" y="365058"/>
                  </a:cubicBezTo>
                  <a:lnTo>
                    <a:pt x="913228" y="445571"/>
                  </a:lnTo>
                  <a:lnTo>
                    <a:pt x="914118" y="445571"/>
                  </a:lnTo>
                  <a:lnTo>
                    <a:pt x="914118" y="454403"/>
                  </a:lnTo>
                  <a:lnTo>
                    <a:pt x="914400" y="457200"/>
                  </a:lnTo>
                  <a:lnTo>
                    <a:pt x="914118" y="457200"/>
                  </a:lnTo>
                  <a:lnTo>
                    <a:pt x="914118" y="3645527"/>
                  </a:lnTo>
                  <a:lnTo>
                    <a:pt x="914400" y="3645527"/>
                  </a:lnTo>
                  <a:cubicBezTo>
                    <a:pt x="914400" y="3898032"/>
                    <a:pt x="709705" y="4102727"/>
                    <a:pt x="457200" y="4102727"/>
                  </a:cubicBezTo>
                  <a:cubicBezTo>
                    <a:pt x="236258" y="4102727"/>
                    <a:pt x="51921" y="3946008"/>
                    <a:pt x="9288" y="3737669"/>
                  </a:cubicBezTo>
                  <a:lnTo>
                    <a:pt x="45" y="3645971"/>
                  </a:lnTo>
                  <a:lnTo>
                    <a:pt x="0" y="3645971"/>
                  </a:lnTo>
                  <a:lnTo>
                    <a:pt x="0" y="3645527"/>
                  </a:lnTo>
                  <a:lnTo>
                    <a:pt x="0" y="457200"/>
                  </a:lnTo>
                  <a:lnTo>
                    <a:pt x="0" y="445571"/>
                  </a:lnTo>
                  <a:lnTo>
                    <a:pt x="1172" y="445571"/>
                  </a:lnTo>
                  <a:lnTo>
                    <a:pt x="9288" y="365058"/>
                  </a:lnTo>
                  <a:cubicBezTo>
                    <a:pt x="51921" y="156720"/>
                    <a:pt x="236258" y="0"/>
                    <a:pt x="457200" y="0"/>
                  </a:cubicBezTo>
                  <a:close/>
                </a:path>
              </a:pathLst>
            </a:custGeom>
            <a:solidFill>
              <a:srgbClr val="344B5F"/>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12" name="Google Shape;612;p23"/>
            <p:cNvSpPr/>
            <p:nvPr/>
          </p:nvSpPr>
          <p:spPr>
            <a:xfrm>
              <a:off x="5591497" y="2406065"/>
              <a:ext cx="237367" cy="735291"/>
            </a:xfrm>
            <a:prstGeom prst="can">
              <a:avLst>
                <a:gd name="adj" fmla="val 25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13" name="Google Shape;613;p23"/>
            <p:cNvSpPr/>
            <p:nvPr/>
          </p:nvSpPr>
          <p:spPr>
            <a:xfrm>
              <a:off x="5591497" y="3609208"/>
              <a:ext cx="237367" cy="735291"/>
            </a:xfrm>
            <a:prstGeom prst="can">
              <a:avLst>
                <a:gd name="adj" fmla="val 25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14" name="Google Shape;614;p23"/>
            <p:cNvSpPr/>
            <p:nvPr/>
          </p:nvSpPr>
          <p:spPr>
            <a:xfrm>
              <a:off x="5591497" y="4804317"/>
              <a:ext cx="237367" cy="735291"/>
            </a:xfrm>
            <a:prstGeom prst="can">
              <a:avLst>
                <a:gd name="adj" fmla="val 2500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15" name="Google Shape;615;p23"/>
            <p:cNvSpPr/>
            <p:nvPr/>
          </p:nvSpPr>
          <p:spPr>
            <a:xfrm>
              <a:off x="6349601" y="2406065"/>
              <a:ext cx="237367" cy="735291"/>
            </a:xfrm>
            <a:prstGeom prst="can">
              <a:avLst>
                <a:gd name="adj" fmla="val 25000"/>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16" name="Google Shape;616;p23"/>
            <p:cNvSpPr/>
            <p:nvPr/>
          </p:nvSpPr>
          <p:spPr>
            <a:xfrm>
              <a:off x="6349601" y="3609208"/>
              <a:ext cx="237367" cy="735291"/>
            </a:xfrm>
            <a:prstGeom prst="can">
              <a:avLst>
                <a:gd name="adj" fmla="val 25000"/>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17" name="Google Shape;617;p23"/>
            <p:cNvSpPr/>
            <p:nvPr/>
          </p:nvSpPr>
          <p:spPr>
            <a:xfrm>
              <a:off x="6349601" y="4804317"/>
              <a:ext cx="237367" cy="735291"/>
            </a:xfrm>
            <a:prstGeom prst="can">
              <a:avLst>
                <a:gd name="adj" fmla="val 25000"/>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18" name="Google Shape;618;p23"/>
            <p:cNvSpPr/>
            <p:nvPr/>
          </p:nvSpPr>
          <p:spPr>
            <a:xfrm rot="-5400000">
              <a:off x="3457160" y="997591"/>
              <a:ext cx="674895" cy="3593780"/>
            </a:xfrm>
            <a:prstGeom prst="round2SameRect">
              <a:avLst>
                <a:gd name="adj1" fmla="val 16667"/>
                <a:gd name="adj2" fmla="val 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19" name="Google Shape;619;p23"/>
            <p:cNvSpPr txBox="1"/>
            <p:nvPr/>
          </p:nvSpPr>
          <p:spPr>
            <a:xfrm>
              <a:off x="2030653" y="2489963"/>
              <a:ext cx="3560834" cy="609004"/>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sng" strike="noStrike" kern="0" cap="none" spc="0" normalizeH="0" baseline="0" noProof="0">
                  <a:ln>
                    <a:noFill/>
                  </a:ln>
                  <a:solidFill>
                    <a:srgbClr val="073642"/>
                  </a:solidFill>
                  <a:effectLst/>
                  <a:uLnTx/>
                  <a:uFillTx/>
                  <a:latin typeface="Josefin Sans"/>
                  <a:ea typeface="Josefin Sans"/>
                  <a:cs typeface="Josefin Sans"/>
                  <a:sym typeface="Josefin Sans"/>
                </a:rPr>
                <a:t>AI Overview:</a:t>
              </a:r>
              <a:r>
                <a:rPr kumimoji="0" lang="en-US" sz="1700" b="0" i="0" u="none" strike="noStrike" kern="0" cap="none" spc="0" normalizeH="0" baseline="0" noProof="0">
                  <a:ln>
                    <a:noFill/>
                  </a:ln>
                  <a:solidFill>
                    <a:srgbClr val="073642"/>
                  </a:solidFill>
                  <a:effectLst/>
                  <a:uLnTx/>
                  <a:uFillTx/>
                  <a:latin typeface="Josefin Sans"/>
                  <a:ea typeface="Josefin Sans"/>
                  <a:cs typeface="Josefin Sans"/>
                  <a:sym typeface="Josefin Sans"/>
                </a:rPr>
                <a:t> Generates downstream artifacts from requirements and user stories</a:t>
              </a: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20" name="Google Shape;620;p23"/>
            <p:cNvSpPr/>
            <p:nvPr/>
          </p:nvSpPr>
          <p:spPr>
            <a:xfrm rot="-5400000">
              <a:off x="3457160" y="2186792"/>
              <a:ext cx="674895" cy="3593780"/>
            </a:xfrm>
            <a:prstGeom prst="round2SameRect">
              <a:avLst>
                <a:gd name="adj1" fmla="val 16667"/>
                <a:gd name="adj2" fmla="val 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21" name="Google Shape;621;p23"/>
            <p:cNvSpPr txBox="1"/>
            <p:nvPr/>
          </p:nvSpPr>
          <p:spPr>
            <a:xfrm>
              <a:off x="2030653" y="3679163"/>
              <a:ext cx="3560834" cy="609004"/>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sng" strike="noStrike" kern="0" cap="none" spc="0" normalizeH="0" baseline="0" noProof="0">
                  <a:ln>
                    <a:noFill/>
                  </a:ln>
                  <a:solidFill>
                    <a:srgbClr val="073642"/>
                  </a:solidFill>
                  <a:effectLst/>
                  <a:uLnTx/>
                  <a:uFillTx/>
                  <a:latin typeface="Josefin Sans"/>
                  <a:ea typeface="Josefin Sans"/>
                  <a:cs typeface="Josefin Sans"/>
                  <a:sym typeface="Josefin Sans"/>
                </a:rPr>
                <a:t>Use Cases:</a:t>
              </a:r>
              <a:r>
                <a:rPr kumimoji="0" lang="en-US" sz="1700" b="0" i="0" u="none" strike="noStrike" kern="0" cap="none" spc="0" normalizeH="0" baseline="0" noProof="0">
                  <a:ln>
                    <a:noFill/>
                  </a:ln>
                  <a:solidFill>
                    <a:srgbClr val="073642"/>
                  </a:solidFill>
                  <a:effectLst/>
                  <a:uLnTx/>
                  <a:uFillTx/>
                  <a:latin typeface="Josefin Sans"/>
                  <a:ea typeface="Josefin Sans"/>
                  <a:cs typeface="Josefin Sans"/>
                  <a:sym typeface="Josefin Sans"/>
                </a:rPr>
                <a:t> Test cases, test steps, tasks, BDD scenarios, and risks</a:t>
              </a: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22" name="Google Shape;622;p23"/>
            <p:cNvSpPr/>
            <p:nvPr/>
          </p:nvSpPr>
          <p:spPr>
            <a:xfrm rot="-5400000">
              <a:off x="3457160" y="3382674"/>
              <a:ext cx="674895" cy="3593780"/>
            </a:xfrm>
            <a:prstGeom prst="round2SameRect">
              <a:avLst>
                <a:gd name="adj1" fmla="val 16667"/>
                <a:gd name="adj2" fmla="val 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23" name="Google Shape;623;p23"/>
            <p:cNvSpPr txBox="1"/>
            <p:nvPr/>
          </p:nvSpPr>
          <p:spPr>
            <a:xfrm>
              <a:off x="2030653" y="4875038"/>
              <a:ext cx="3560834" cy="609004"/>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sng" strike="noStrike" kern="0" cap="none" spc="0" normalizeH="0" baseline="0" noProof="0">
                  <a:ln>
                    <a:noFill/>
                  </a:ln>
                  <a:solidFill>
                    <a:srgbClr val="073642"/>
                  </a:solidFill>
                  <a:effectLst/>
                  <a:uLnTx/>
                  <a:uFillTx/>
                  <a:latin typeface="Josefin Sans"/>
                  <a:ea typeface="Josefin Sans"/>
                  <a:cs typeface="Josefin Sans"/>
                  <a:sym typeface="Josefin Sans"/>
                </a:rPr>
                <a:t>Future Roadmap:</a:t>
              </a:r>
              <a:r>
                <a:rPr kumimoji="0" lang="en-US" sz="1700" b="0" i="0" u="none" strike="noStrike" kern="0" cap="none" spc="0" normalizeH="0" baseline="0" noProof="0">
                  <a:ln>
                    <a:noFill/>
                  </a:ln>
                  <a:solidFill>
                    <a:srgbClr val="073642"/>
                  </a:solidFill>
                  <a:effectLst/>
                  <a:uLnTx/>
                  <a:uFillTx/>
                  <a:latin typeface="Josefin Sans"/>
                  <a:ea typeface="Josefin Sans"/>
                  <a:cs typeface="Josefin Sans"/>
                  <a:sym typeface="Josefin Sans"/>
                </a:rPr>
                <a:t> Expand upon types of data created and models supported</a:t>
              </a: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24" name="Google Shape;624;p23"/>
            <p:cNvSpPr/>
            <p:nvPr/>
          </p:nvSpPr>
          <p:spPr>
            <a:xfrm rot="5400000">
              <a:off x="8055836" y="997593"/>
              <a:ext cx="674895" cy="3593780"/>
            </a:xfrm>
            <a:prstGeom prst="round2SameRect">
              <a:avLst>
                <a:gd name="adj1" fmla="val 16667"/>
                <a:gd name="adj2" fmla="val 0"/>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25" name="Google Shape;625;p23"/>
            <p:cNvSpPr txBox="1"/>
            <p:nvPr/>
          </p:nvSpPr>
          <p:spPr>
            <a:xfrm>
              <a:off x="6596382" y="2489963"/>
              <a:ext cx="3560834" cy="609004"/>
            </a:xfrm>
            <a:prstGeom prst="rect">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sng" strike="noStrike" kern="0" cap="none" spc="0" normalizeH="0" baseline="0" noProof="0" dirty="0">
                  <a:ln>
                    <a:noFill/>
                  </a:ln>
                  <a:solidFill>
                    <a:srgbClr val="073642"/>
                  </a:solidFill>
                  <a:effectLst/>
                  <a:uLnTx/>
                  <a:uFillTx/>
                  <a:latin typeface="Josefin Sans"/>
                  <a:ea typeface="Josefin Sans"/>
                  <a:cs typeface="Josefin Sans"/>
                  <a:sym typeface="Josefin Sans"/>
                </a:rPr>
                <a:t>AI Overview:</a:t>
              </a:r>
              <a:r>
                <a:rPr kumimoji="0" lang="en-US" sz="1700" b="0" i="0" u="none" strike="noStrike" kern="0" cap="none" spc="0" normalizeH="0" baseline="0" noProof="0" dirty="0">
                  <a:ln>
                    <a:noFill/>
                  </a:ln>
                  <a:solidFill>
                    <a:srgbClr val="073642"/>
                  </a:solidFill>
                  <a:effectLst/>
                  <a:uLnTx/>
                  <a:uFillTx/>
                  <a:latin typeface="Josefin Sans"/>
                  <a:ea typeface="Josefin Sans"/>
                  <a:cs typeface="Josefin Sans"/>
                  <a:sym typeface="Josefin Sans"/>
                </a:rPr>
                <a:t> Creates automated test scripts from manual tests, perform autonomous testing</a:t>
              </a:r>
              <a:endParaRPr kumimoji="0" sz="1700" b="0" i="0" u="none" strike="noStrike" kern="0" cap="none" spc="0" normalizeH="0" baseline="0" noProof="0" dirty="0">
                <a:ln>
                  <a:noFill/>
                </a:ln>
                <a:solidFill>
                  <a:srgbClr val="073642"/>
                </a:solidFill>
                <a:effectLst/>
                <a:uLnTx/>
                <a:uFillTx/>
                <a:latin typeface="Josefin Sans"/>
                <a:ea typeface="Josefin Sans"/>
                <a:cs typeface="Josefin Sans"/>
                <a:sym typeface="Josefin Sans"/>
              </a:endParaRPr>
            </a:p>
          </p:txBody>
        </p:sp>
        <p:sp>
          <p:nvSpPr>
            <p:cNvPr id="626" name="Google Shape;626;p23"/>
            <p:cNvSpPr/>
            <p:nvPr/>
          </p:nvSpPr>
          <p:spPr>
            <a:xfrm rot="5400000">
              <a:off x="8055836" y="2186794"/>
              <a:ext cx="674895" cy="3593780"/>
            </a:xfrm>
            <a:prstGeom prst="round2SameRect">
              <a:avLst>
                <a:gd name="adj1" fmla="val 16667"/>
                <a:gd name="adj2" fmla="val 0"/>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27" name="Google Shape;627;p23"/>
            <p:cNvSpPr txBox="1"/>
            <p:nvPr/>
          </p:nvSpPr>
          <p:spPr>
            <a:xfrm>
              <a:off x="6596382" y="3679163"/>
              <a:ext cx="3560834" cy="609004"/>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sng" strike="noStrike" kern="0" cap="none" spc="0" normalizeH="0" baseline="0" noProof="0" dirty="0">
                  <a:ln>
                    <a:noFill/>
                  </a:ln>
                  <a:solidFill>
                    <a:srgbClr val="073642"/>
                  </a:solidFill>
                  <a:effectLst/>
                  <a:uLnTx/>
                  <a:uFillTx/>
                  <a:latin typeface="Josefin Sans"/>
                  <a:ea typeface="Josefin Sans"/>
                  <a:cs typeface="Josefin Sans"/>
                  <a:sym typeface="Josefin Sans"/>
                </a:rPr>
                <a:t>Use Cases:</a:t>
              </a:r>
              <a:r>
                <a:rPr kumimoji="0" lang="en-US" sz="1700" b="0" i="0" u="none" strike="noStrike" kern="0" cap="none" spc="0" normalizeH="0" baseline="0" noProof="0" dirty="0">
                  <a:ln>
                    <a:noFill/>
                  </a:ln>
                  <a:solidFill>
                    <a:srgbClr val="073642"/>
                  </a:solidFill>
                  <a:effectLst/>
                  <a:uLnTx/>
                  <a:uFillTx/>
                  <a:latin typeface="Josefin Sans"/>
                  <a:ea typeface="Josefin Sans"/>
                  <a:cs typeface="Josefin Sans"/>
                  <a:sym typeface="Josefin Sans"/>
                </a:rPr>
                <a:t> Generate test data, navigate application, run manual tests as automated, execution analysis.</a:t>
              </a:r>
              <a:endParaRPr kumimoji="0" sz="17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p:txBody>
        </p:sp>
        <p:sp>
          <p:nvSpPr>
            <p:cNvPr id="628" name="Google Shape;628;p23"/>
            <p:cNvSpPr/>
            <p:nvPr/>
          </p:nvSpPr>
          <p:spPr>
            <a:xfrm rot="5400000">
              <a:off x="8055836" y="3382676"/>
              <a:ext cx="674895" cy="3593780"/>
            </a:xfrm>
            <a:prstGeom prst="round2SameRect">
              <a:avLst>
                <a:gd name="adj1" fmla="val 16667"/>
                <a:gd name="adj2" fmla="val 0"/>
              </a:avLst>
            </a:prstGeom>
            <a:solidFill>
              <a:srgbClr val="D3D4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7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29" name="Google Shape;629;p23"/>
            <p:cNvSpPr txBox="1"/>
            <p:nvPr/>
          </p:nvSpPr>
          <p:spPr>
            <a:xfrm>
              <a:off x="6596381" y="4875063"/>
              <a:ext cx="3560834" cy="609004"/>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sng" strike="noStrike" kern="0" cap="none" spc="0" normalizeH="0" baseline="0" noProof="0" dirty="0">
                  <a:ln>
                    <a:noFill/>
                  </a:ln>
                  <a:solidFill>
                    <a:srgbClr val="073642"/>
                  </a:solidFill>
                  <a:effectLst/>
                  <a:uLnTx/>
                  <a:uFillTx/>
                  <a:latin typeface="Josefin Sans"/>
                  <a:ea typeface="Josefin Sans"/>
                  <a:cs typeface="Josefin Sans"/>
                  <a:sym typeface="Josefin Sans"/>
                </a:rPr>
                <a:t>Future Roadmap:</a:t>
              </a:r>
              <a:r>
                <a:rPr kumimoji="0" lang="en-US" sz="1700" b="0" i="0" u="none" strike="noStrike" kern="0" cap="none" spc="0" normalizeH="0" baseline="0" noProof="0" dirty="0">
                  <a:ln>
                    <a:noFill/>
                  </a:ln>
                  <a:solidFill>
                    <a:srgbClr val="073642"/>
                  </a:solidFill>
                  <a:effectLst/>
                  <a:uLnTx/>
                  <a:uFillTx/>
                  <a:latin typeface="Josefin Sans"/>
                  <a:ea typeface="Josefin Sans"/>
                  <a:cs typeface="Josefin Sans"/>
                  <a:sym typeface="Josefin Sans"/>
                </a:rPr>
                <a:t> Additional agentic workflows that further leverage application contextual data.</a:t>
              </a:r>
              <a:endParaRPr kumimoji="0" sz="17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p:txBody>
        </p:sp>
        <p:sp>
          <p:nvSpPr>
            <p:cNvPr id="630" name="Google Shape;630;p23"/>
            <p:cNvSpPr/>
            <p:nvPr/>
          </p:nvSpPr>
          <p:spPr>
            <a:xfrm>
              <a:off x="2278011" y="1516252"/>
              <a:ext cx="2814204" cy="674896"/>
            </a:xfrm>
            <a:prstGeom prst="roundRect">
              <a:avLst>
                <a:gd name="adj" fmla="val 16667"/>
              </a:avLst>
            </a:prstGeom>
            <a:solidFill>
              <a:srgbClr val="344B5F"/>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    SPIRA PLATFORM</a:t>
              </a:r>
              <a:endParaRPr kumimoji="0" sz="20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pic>
          <p:nvPicPr>
            <p:cNvPr id="631" name="Google Shape;631;p2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441742" y="1613619"/>
              <a:ext cx="290230" cy="458002"/>
            </a:xfrm>
            <a:prstGeom prst="rect">
              <a:avLst/>
            </a:prstGeom>
            <a:noFill/>
            <a:ln>
              <a:noFill/>
            </a:ln>
            <a:effectLst>
              <a:outerShdw blurRad="63500" sx="102000" sy="102000" algn="ctr" rotWithShape="0">
                <a:srgbClr val="000000">
                  <a:alpha val="40000"/>
                </a:srgbClr>
              </a:outerShdw>
            </a:effectLst>
          </p:spPr>
        </p:pic>
        <p:sp>
          <p:nvSpPr>
            <p:cNvPr id="632" name="Google Shape;632;p23"/>
            <p:cNvSpPr/>
            <p:nvPr/>
          </p:nvSpPr>
          <p:spPr>
            <a:xfrm>
              <a:off x="7095677" y="1505173"/>
              <a:ext cx="2650474" cy="674896"/>
            </a:xfrm>
            <a:prstGeom prst="roundRect">
              <a:avLst>
                <a:gd name="adj" fmla="val 16667"/>
              </a:avLst>
            </a:prstGeom>
            <a:solidFill>
              <a:srgbClr val="344B5F"/>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a:ln>
                    <a:noFill/>
                  </a:ln>
                  <a:solidFill>
                    <a:srgbClr val="FFFFFF"/>
                  </a:solidFill>
                  <a:effectLst/>
                  <a:uLnTx/>
                  <a:uFillTx/>
                  <a:latin typeface="Josefin Sans"/>
                  <a:ea typeface="Josefin Sans"/>
                  <a:cs typeface="Josefin Sans"/>
                  <a:sym typeface="Josefin Sans"/>
                </a:rPr>
                <a:t>    RAPISE PLATFORM</a:t>
              </a:r>
              <a:endParaRPr kumimoji="0" sz="20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grpSp>
      <p:pic>
        <p:nvPicPr>
          <p:cNvPr id="633" name="Google Shape;633;p2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644889" y="2140154"/>
            <a:ext cx="412187" cy="412187"/>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24"/>
          <p:cNvSpPr/>
          <p:nvPr/>
        </p:nvSpPr>
        <p:spPr>
          <a:xfrm>
            <a:off x="10168467" y="6074990"/>
            <a:ext cx="1955800" cy="723744"/>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39" name="Google Shape;639;p24"/>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Spira Platform Snapshot</a:t>
            </a:r>
            <a:endParaRPr>
              <a:latin typeface="Josefin Sans"/>
              <a:ea typeface="Josefin Sans"/>
              <a:cs typeface="Josefin Sans"/>
              <a:sym typeface="Josefin Sans"/>
            </a:endParaRPr>
          </a:p>
        </p:txBody>
      </p:sp>
      <p:sp>
        <p:nvSpPr>
          <p:cNvPr id="640" name="Google Shape;640;p24"/>
          <p:cNvSpPr/>
          <p:nvPr/>
        </p:nvSpPr>
        <p:spPr>
          <a:xfrm flipH="1">
            <a:off x="380995" y="1413404"/>
            <a:ext cx="2374477" cy="588394"/>
          </a:xfrm>
          <a:prstGeom prst="round1Rect">
            <a:avLst>
              <a:gd name="adj" fmla="val 50000"/>
            </a:avLst>
          </a:prstGeom>
          <a:solidFill>
            <a:srgbClr val="344B5F"/>
          </a:solidFill>
          <a:ln w="12700" cap="flat" cmpd="sng">
            <a:solidFill>
              <a:srgbClr val="BFBFBF"/>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Capabilities</a:t>
            </a:r>
            <a:endParaRPr sz="1400" b="0" i="0" u="none" strike="noStrike" cap="none">
              <a:solidFill>
                <a:schemeClr val="lt2"/>
              </a:solidFill>
              <a:latin typeface="Josefin Sans"/>
              <a:ea typeface="Josefin Sans"/>
              <a:cs typeface="Josefin Sans"/>
              <a:sym typeface="Josefin Sans"/>
            </a:endParaRPr>
          </a:p>
        </p:txBody>
      </p:sp>
      <p:sp>
        <p:nvSpPr>
          <p:cNvPr id="641" name="Google Shape;641;p24"/>
          <p:cNvSpPr/>
          <p:nvPr/>
        </p:nvSpPr>
        <p:spPr>
          <a:xfrm>
            <a:off x="8877162" y="1413404"/>
            <a:ext cx="2933842" cy="588394"/>
          </a:xfrm>
          <a:prstGeom prst="round1Rect">
            <a:avLst>
              <a:gd name="adj" fmla="val 50000"/>
            </a:avLst>
          </a:prstGeom>
          <a:solidFill>
            <a:srgbClr val="344B5F"/>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Josefin Sans"/>
                <a:ea typeface="Josefin Sans"/>
                <a:cs typeface="Josefin Sans"/>
                <a:sym typeface="Josefin Sans"/>
              </a:rPr>
              <a:t>SpiraPlan</a:t>
            </a:r>
            <a:endParaRPr sz="2000" b="0" i="0" u="none" strike="noStrike" cap="none">
              <a:solidFill>
                <a:srgbClr val="000000"/>
              </a:solidFill>
              <a:latin typeface="Josefin Sans"/>
              <a:ea typeface="Josefin Sans"/>
              <a:cs typeface="Josefin Sans"/>
              <a:sym typeface="Josefin Sans"/>
            </a:endParaRPr>
          </a:p>
        </p:txBody>
      </p:sp>
      <p:sp>
        <p:nvSpPr>
          <p:cNvPr id="642" name="Google Shape;642;p24"/>
          <p:cNvSpPr/>
          <p:nvPr/>
        </p:nvSpPr>
        <p:spPr>
          <a:xfrm>
            <a:off x="2837855" y="1413404"/>
            <a:ext cx="2937272" cy="588394"/>
          </a:xfrm>
          <a:prstGeom prst="rect">
            <a:avLst/>
          </a:prstGeom>
          <a:solidFill>
            <a:srgbClr val="344B5F"/>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Josefin Sans"/>
                <a:ea typeface="Josefin Sans"/>
                <a:cs typeface="Josefin Sans"/>
                <a:sym typeface="Josefin Sans"/>
              </a:rPr>
              <a:t>SpiraTest</a:t>
            </a:r>
            <a:endParaRPr sz="2000" b="0" i="0" u="none" strike="noStrike" cap="none">
              <a:solidFill>
                <a:srgbClr val="000000"/>
              </a:solidFill>
              <a:latin typeface="Josefin Sans"/>
              <a:ea typeface="Josefin Sans"/>
              <a:cs typeface="Josefin Sans"/>
              <a:sym typeface="Josefin Sans"/>
            </a:endParaRPr>
          </a:p>
        </p:txBody>
      </p:sp>
      <p:sp>
        <p:nvSpPr>
          <p:cNvPr id="643" name="Google Shape;643;p24"/>
          <p:cNvSpPr/>
          <p:nvPr/>
        </p:nvSpPr>
        <p:spPr>
          <a:xfrm>
            <a:off x="5857509" y="1413404"/>
            <a:ext cx="2937272" cy="588394"/>
          </a:xfrm>
          <a:prstGeom prst="rect">
            <a:avLst/>
          </a:prstGeom>
          <a:solidFill>
            <a:srgbClr val="344B5F"/>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Josefin Sans"/>
                <a:ea typeface="Josefin Sans"/>
                <a:cs typeface="Josefin Sans"/>
                <a:sym typeface="Josefin Sans"/>
              </a:rPr>
              <a:t>SpiraTeam</a:t>
            </a:r>
            <a:endParaRPr sz="2000" b="0" i="0" u="none" strike="noStrike" cap="none">
              <a:solidFill>
                <a:srgbClr val="000000"/>
              </a:solidFill>
              <a:latin typeface="Josefin Sans"/>
              <a:ea typeface="Josefin Sans"/>
              <a:cs typeface="Josefin Sans"/>
              <a:sym typeface="Josefin Sans"/>
            </a:endParaRPr>
          </a:p>
        </p:txBody>
      </p:sp>
      <p:sp>
        <p:nvSpPr>
          <p:cNvPr id="644" name="Google Shape;644;p24"/>
          <p:cNvSpPr/>
          <p:nvPr/>
        </p:nvSpPr>
        <p:spPr>
          <a:xfrm>
            <a:off x="2837855" y="2065146"/>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5" name="Google Shape;645;p24"/>
          <p:cNvSpPr/>
          <p:nvPr/>
        </p:nvSpPr>
        <p:spPr>
          <a:xfrm>
            <a:off x="2837855" y="2924610"/>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6" name="Google Shape;646;p24"/>
          <p:cNvSpPr/>
          <p:nvPr/>
        </p:nvSpPr>
        <p:spPr>
          <a:xfrm>
            <a:off x="2837855" y="3784074"/>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7" name="Google Shape;647;p24"/>
          <p:cNvSpPr/>
          <p:nvPr/>
        </p:nvSpPr>
        <p:spPr>
          <a:xfrm>
            <a:off x="2837855" y="4643538"/>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8" name="Google Shape;648;p24"/>
          <p:cNvSpPr/>
          <p:nvPr/>
        </p:nvSpPr>
        <p:spPr>
          <a:xfrm>
            <a:off x="2837855" y="5503002"/>
            <a:ext cx="2926080" cy="810705"/>
          </a:xfrm>
          <a:prstGeom prst="rect">
            <a:avLst/>
          </a:prstGeom>
          <a:solidFill>
            <a:srgbClr val="FDCB2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9" name="Google Shape;649;p24"/>
          <p:cNvSpPr/>
          <p:nvPr/>
        </p:nvSpPr>
        <p:spPr>
          <a:xfrm rot="10800000" flipH="1">
            <a:off x="8875779" y="5502999"/>
            <a:ext cx="2930139" cy="810705"/>
          </a:xfrm>
          <a:prstGeom prst="round1Rect">
            <a:avLst>
              <a:gd name="adj" fmla="val 50000"/>
            </a:avLst>
          </a:prstGeom>
          <a:solidFill>
            <a:srgbClr val="FDCB2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Josefin Sans"/>
              <a:ea typeface="Josefin Sans"/>
              <a:cs typeface="Josefin Sans"/>
              <a:sym typeface="Josefin Sans"/>
            </a:endParaRPr>
          </a:p>
        </p:txBody>
      </p:sp>
      <p:sp>
        <p:nvSpPr>
          <p:cNvPr id="650" name="Google Shape;650;p24"/>
          <p:cNvSpPr/>
          <p:nvPr/>
        </p:nvSpPr>
        <p:spPr>
          <a:xfrm>
            <a:off x="5856817" y="2065146"/>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1" name="Google Shape;651;p24"/>
          <p:cNvSpPr/>
          <p:nvPr/>
        </p:nvSpPr>
        <p:spPr>
          <a:xfrm>
            <a:off x="5857509" y="2924610"/>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2" name="Google Shape;652;p24"/>
          <p:cNvSpPr/>
          <p:nvPr/>
        </p:nvSpPr>
        <p:spPr>
          <a:xfrm>
            <a:off x="5857509" y="3784074"/>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3" name="Google Shape;653;p24"/>
          <p:cNvSpPr/>
          <p:nvPr/>
        </p:nvSpPr>
        <p:spPr>
          <a:xfrm>
            <a:off x="5857509" y="4643538"/>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4" name="Google Shape;654;p24"/>
          <p:cNvSpPr/>
          <p:nvPr/>
        </p:nvSpPr>
        <p:spPr>
          <a:xfrm>
            <a:off x="5857509" y="5503002"/>
            <a:ext cx="2926080" cy="810705"/>
          </a:xfrm>
          <a:prstGeom prst="rect">
            <a:avLst/>
          </a:prstGeom>
          <a:solidFill>
            <a:srgbClr val="FDCB2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5" name="Google Shape;655;p24"/>
          <p:cNvSpPr/>
          <p:nvPr/>
        </p:nvSpPr>
        <p:spPr>
          <a:xfrm>
            <a:off x="8875780" y="2924610"/>
            <a:ext cx="2932184"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6" name="Google Shape;656;p24"/>
          <p:cNvSpPr/>
          <p:nvPr/>
        </p:nvSpPr>
        <p:spPr>
          <a:xfrm>
            <a:off x="8875780" y="3784074"/>
            <a:ext cx="2932184"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7" name="Google Shape;657;p24"/>
          <p:cNvSpPr/>
          <p:nvPr/>
        </p:nvSpPr>
        <p:spPr>
          <a:xfrm>
            <a:off x="8875780" y="4643538"/>
            <a:ext cx="2932184"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8" name="Google Shape;658;p24"/>
          <p:cNvSpPr/>
          <p:nvPr/>
        </p:nvSpPr>
        <p:spPr>
          <a:xfrm>
            <a:off x="8875779" y="2065146"/>
            <a:ext cx="2930139"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9" name="Google Shape;659;p24"/>
          <p:cNvSpPr/>
          <p:nvPr/>
        </p:nvSpPr>
        <p:spPr>
          <a:xfrm>
            <a:off x="386080" y="2065145"/>
            <a:ext cx="2369392" cy="810705"/>
          </a:xfrm>
          <a:prstGeom prst="rect">
            <a:avLst/>
          </a:prstGeom>
          <a:solidFill>
            <a:srgbClr val="728596"/>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Requirements Management</a:t>
            </a:r>
            <a:endParaRPr sz="1400" b="1" i="0" u="none" strike="noStrike" cap="none">
              <a:solidFill>
                <a:schemeClr val="lt2"/>
              </a:solidFill>
              <a:latin typeface="Josefin Sans"/>
              <a:ea typeface="Josefin Sans"/>
              <a:cs typeface="Josefin Sans"/>
              <a:sym typeface="Josefin Sans"/>
            </a:endParaRPr>
          </a:p>
        </p:txBody>
      </p:sp>
      <p:sp>
        <p:nvSpPr>
          <p:cNvPr id="660" name="Google Shape;660;p24"/>
          <p:cNvSpPr/>
          <p:nvPr/>
        </p:nvSpPr>
        <p:spPr>
          <a:xfrm>
            <a:off x="386080" y="2924610"/>
            <a:ext cx="2369392" cy="810704"/>
          </a:xfrm>
          <a:prstGeom prst="rect">
            <a:avLst/>
          </a:prstGeom>
          <a:solidFill>
            <a:srgbClr val="748697"/>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Test Management &amp; Traceability</a:t>
            </a:r>
            <a:endParaRPr sz="1400" b="1" i="0" u="none" strike="noStrike" cap="none">
              <a:solidFill>
                <a:schemeClr val="lt2"/>
              </a:solidFill>
              <a:latin typeface="Josefin Sans"/>
              <a:ea typeface="Josefin Sans"/>
              <a:cs typeface="Josefin Sans"/>
              <a:sym typeface="Josefin Sans"/>
            </a:endParaRPr>
          </a:p>
        </p:txBody>
      </p:sp>
      <p:sp>
        <p:nvSpPr>
          <p:cNvPr id="661" name="Google Shape;661;p24"/>
          <p:cNvSpPr/>
          <p:nvPr/>
        </p:nvSpPr>
        <p:spPr>
          <a:xfrm>
            <a:off x="386080" y="3784074"/>
            <a:ext cx="2369392" cy="810704"/>
          </a:xfrm>
          <a:prstGeom prst="rect">
            <a:avLst/>
          </a:prstGeom>
          <a:solidFill>
            <a:srgbClr val="748697"/>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Defect &amp; Issue Tracking</a:t>
            </a:r>
            <a:endParaRPr sz="1800" b="1" i="0" u="none" strike="noStrike" cap="none">
              <a:solidFill>
                <a:schemeClr val="lt2"/>
              </a:solidFill>
              <a:latin typeface="Josefin Sans"/>
              <a:ea typeface="Josefin Sans"/>
              <a:cs typeface="Josefin Sans"/>
              <a:sym typeface="Josefin Sans"/>
            </a:endParaRPr>
          </a:p>
        </p:txBody>
      </p:sp>
      <p:sp>
        <p:nvSpPr>
          <p:cNvPr id="662" name="Google Shape;662;p24"/>
          <p:cNvSpPr/>
          <p:nvPr/>
        </p:nvSpPr>
        <p:spPr>
          <a:xfrm>
            <a:off x="386080" y="4643538"/>
            <a:ext cx="2369392" cy="810704"/>
          </a:xfrm>
          <a:prstGeom prst="rect">
            <a:avLst/>
          </a:prstGeom>
          <a:solidFill>
            <a:srgbClr val="748697"/>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Agile Planning Tools</a:t>
            </a:r>
            <a:endParaRPr sz="1800" b="1" i="0" u="none" strike="noStrike" cap="none">
              <a:solidFill>
                <a:schemeClr val="lt2"/>
              </a:solidFill>
              <a:latin typeface="Josefin Sans"/>
              <a:ea typeface="Josefin Sans"/>
              <a:cs typeface="Josefin Sans"/>
              <a:sym typeface="Josefin Sans"/>
            </a:endParaRPr>
          </a:p>
        </p:txBody>
      </p:sp>
      <p:sp>
        <p:nvSpPr>
          <p:cNvPr id="663" name="Google Shape;663;p24"/>
          <p:cNvSpPr txBox="1"/>
          <p:nvPr/>
        </p:nvSpPr>
        <p:spPr>
          <a:xfrm flipH="1">
            <a:off x="386079" y="5500919"/>
            <a:ext cx="2364293" cy="810704"/>
          </a:xfrm>
          <a:prstGeom prst="rect">
            <a:avLst/>
          </a:prstGeom>
          <a:solidFill>
            <a:srgbClr val="748697"/>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Program &amp; Portfolio Planning</a:t>
            </a:r>
            <a:endParaRPr sz="1800" b="1" i="0" u="none" strike="noStrike" cap="none">
              <a:solidFill>
                <a:schemeClr val="lt2"/>
              </a:solidFill>
              <a:latin typeface="Josefin Sans"/>
              <a:ea typeface="Josefin Sans"/>
              <a:cs typeface="Josefin Sans"/>
              <a:sym typeface="Josefin Sans"/>
            </a:endParaRPr>
          </a:p>
        </p:txBody>
      </p:sp>
      <p:pic>
        <p:nvPicPr>
          <p:cNvPr id="664" name="Google Shape;664;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80229" y="2260900"/>
            <a:ext cx="449568" cy="412726"/>
          </a:xfrm>
          <a:prstGeom prst="rect">
            <a:avLst/>
          </a:prstGeom>
          <a:noFill/>
          <a:ln>
            <a:noFill/>
          </a:ln>
          <a:effectLst>
            <a:outerShdw blurRad="50800" dist="38100" dir="13500000" algn="br" rotWithShape="0">
              <a:srgbClr val="000000">
                <a:alpha val="40000"/>
              </a:srgbClr>
            </a:outerShdw>
          </a:effectLst>
        </p:spPr>
      </p:pic>
      <p:pic>
        <p:nvPicPr>
          <p:cNvPr id="665" name="Google Shape;665;p2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15520" y="1499364"/>
            <a:ext cx="433191" cy="433191"/>
          </a:xfrm>
          <a:prstGeom prst="rect">
            <a:avLst/>
          </a:prstGeom>
          <a:noFill/>
          <a:ln>
            <a:noFill/>
          </a:ln>
        </p:spPr>
      </p:pic>
      <p:pic>
        <p:nvPicPr>
          <p:cNvPr id="666" name="Google Shape;666;p2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094496" y="1500599"/>
            <a:ext cx="373128" cy="430720"/>
          </a:xfrm>
          <a:prstGeom prst="rect">
            <a:avLst/>
          </a:prstGeom>
          <a:noFill/>
          <a:ln>
            <a:noFill/>
          </a:ln>
        </p:spPr>
      </p:pic>
      <p:pic>
        <p:nvPicPr>
          <p:cNvPr id="667" name="Google Shape;667;p2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1022375" y="1502366"/>
            <a:ext cx="369434" cy="427186"/>
          </a:xfrm>
          <a:prstGeom prst="rect">
            <a:avLst/>
          </a:prstGeom>
          <a:noFill/>
          <a:ln>
            <a:noFill/>
          </a:ln>
        </p:spPr>
      </p:pic>
      <p:pic>
        <p:nvPicPr>
          <p:cNvPr id="668" name="Google Shape;668;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76111" y="3116305"/>
            <a:ext cx="449568" cy="412726"/>
          </a:xfrm>
          <a:prstGeom prst="rect">
            <a:avLst/>
          </a:prstGeom>
          <a:noFill/>
          <a:ln>
            <a:noFill/>
          </a:ln>
          <a:effectLst>
            <a:outerShdw blurRad="50800" dist="38100" dir="13500000" algn="br" rotWithShape="0">
              <a:srgbClr val="000000">
                <a:alpha val="40000"/>
              </a:srgbClr>
            </a:outerShdw>
          </a:effectLst>
        </p:spPr>
      </p:pic>
      <p:pic>
        <p:nvPicPr>
          <p:cNvPr id="669" name="Google Shape;669;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76111" y="3927010"/>
            <a:ext cx="449568" cy="412726"/>
          </a:xfrm>
          <a:prstGeom prst="rect">
            <a:avLst/>
          </a:prstGeom>
          <a:noFill/>
          <a:ln>
            <a:noFill/>
          </a:ln>
          <a:effectLst>
            <a:outerShdw blurRad="50800" dist="38100" dir="13500000" algn="br" rotWithShape="0">
              <a:srgbClr val="000000">
                <a:alpha val="40000"/>
              </a:srgbClr>
            </a:outerShdw>
          </a:effectLst>
        </p:spPr>
      </p:pic>
      <p:pic>
        <p:nvPicPr>
          <p:cNvPr id="670" name="Google Shape;670;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6309" y="2218878"/>
            <a:ext cx="449568" cy="412726"/>
          </a:xfrm>
          <a:prstGeom prst="rect">
            <a:avLst/>
          </a:prstGeom>
          <a:noFill/>
          <a:ln>
            <a:noFill/>
          </a:ln>
          <a:effectLst>
            <a:outerShdw blurRad="50800" dist="38100" dir="13500000" algn="br" rotWithShape="0">
              <a:srgbClr val="000000">
                <a:alpha val="40000"/>
              </a:srgbClr>
            </a:outerShdw>
          </a:effectLst>
        </p:spPr>
      </p:pic>
      <p:pic>
        <p:nvPicPr>
          <p:cNvPr id="671" name="Google Shape;671;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2191" y="3108990"/>
            <a:ext cx="449568" cy="412726"/>
          </a:xfrm>
          <a:prstGeom prst="rect">
            <a:avLst/>
          </a:prstGeom>
          <a:noFill/>
          <a:ln>
            <a:noFill/>
          </a:ln>
          <a:effectLst>
            <a:outerShdw blurRad="50800" dist="38100" dir="13500000" algn="br" rotWithShape="0">
              <a:srgbClr val="000000">
                <a:alpha val="40000"/>
              </a:srgbClr>
            </a:outerShdw>
          </a:effectLst>
        </p:spPr>
      </p:pic>
      <p:pic>
        <p:nvPicPr>
          <p:cNvPr id="672" name="Google Shape;672;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2191" y="3981748"/>
            <a:ext cx="449568" cy="412726"/>
          </a:xfrm>
          <a:prstGeom prst="rect">
            <a:avLst/>
          </a:prstGeom>
          <a:noFill/>
          <a:ln>
            <a:noFill/>
          </a:ln>
          <a:effectLst>
            <a:outerShdw blurRad="50800" dist="38100" dir="13500000" algn="br" rotWithShape="0">
              <a:srgbClr val="000000">
                <a:alpha val="40000"/>
              </a:srgbClr>
            </a:outerShdw>
          </a:effectLst>
        </p:spPr>
      </p:pic>
      <p:pic>
        <p:nvPicPr>
          <p:cNvPr id="673" name="Google Shape;673;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2191" y="4859534"/>
            <a:ext cx="449568" cy="412726"/>
          </a:xfrm>
          <a:prstGeom prst="rect">
            <a:avLst/>
          </a:prstGeom>
          <a:noFill/>
          <a:ln>
            <a:noFill/>
          </a:ln>
          <a:effectLst>
            <a:outerShdw blurRad="50800" dist="38100" dir="13500000" algn="br" rotWithShape="0">
              <a:srgbClr val="000000">
                <a:alpha val="40000"/>
              </a:srgbClr>
            </a:outerShdw>
          </a:effectLst>
        </p:spPr>
      </p:pic>
      <p:pic>
        <p:nvPicPr>
          <p:cNvPr id="674" name="Google Shape;674;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2233218"/>
            <a:ext cx="449568" cy="412726"/>
          </a:xfrm>
          <a:prstGeom prst="rect">
            <a:avLst/>
          </a:prstGeom>
          <a:noFill/>
          <a:ln>
            <a:noFill/>
          </a:ln>
          <a:effectLst>
            <a:outerShdw blurRad="50800" dist="38100" dir="13500000" algn="br" rotWithShape="0">
              <a:srgbClr val="000000">
                <a:alpha val="40000"/>
              </a:srgbClr>
            </a:outerShdw>
          </a:effectLst>
        </p:spPr>
      </p:pic>
      <p:pic>
        <p:nvPicPr>
          <p:cNvPr id="675" name="Google Shape;675;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3060328"/>
            <a:ext cx="449568" cy="412726"/>
          </a:xfrm>
          <a:prstGeom prst="rect">
            <a:avLst/>
          </a:prstGeom>
          <a:noFill/>
          <a:ln>
            <a:noFill/>
          </a:ln>
          <a:effectLst>
            <a:outerShdw blurRad="50800" dist="38100" dir="13500000" algn="br" rotWithShape="0">
              <a:srgbClr val="000000">
                <a:alpha val="40000"/>
              </a:srgbClr>
            </a:outerShdw>
          </a:effectLst>
        </p:spPr>
      </p:pic>
      <p:pic>
        <p:nvPicPr>
          <p:cNvPr id="676" name="Google Shape;676;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4030596"/>
            <a:ext cx="449568" cy="412726"/>
          </a:xfrm>
          <a:prstGeom prst="rect">
            <a:avLst/>
          </a:prstGeom>
          <a:noFill/>
          <a:ln>
            <a:noFill/>
          </a:ln>
          <a:effectLst>
            <a:outerShdw blurRad="50800" dist="38100" dir="13500000" algn="br" rotWithShape="0">
              <a:srgbClr val="000000">
                <a:alpha val="40000"/>
              </a:srgbClr>
            </a:outerShdw>
          </a:effectLst>
        </p:spPr>
      </p:pic>
      <p:pic>
        <p:nvPicPr>
          <p:cNvPr id="677" name="Google Shape;677;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4857706"/>
            <a:ext cx="449568" cy="412726"/>
          </a:xfrm>
          <a:prstGeom prst="rect">
            <a:avLst/>
          </a:prstGeom>
          <a:noFill/>
          <a:ln>
            <a:noFill/>
          </a:ln>
          <a:effectLst>
            <a:outerShdw blurRad="50800" dist="38100" dir="13500000" algn="br" rotWithShape="0">
              <a:srgbClr val="000000">
                <a:alpha val="40000"/>
              </a:srgbClr>
            </a:outerShdw>
          </a:effectLst>
        </p:spPr>
      </p:pic>
      <p:pic>
        <p:nvPicPr>
          <p:cNvPr id="678" name="Google Shape;678;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5652510"/>
            <a:ext cx="449568" cy="412726"/>
          </a:xfrm>
          <a:prstGeom prst="rect">
            <a:avLst/>
          </a:prstGeom>
          <a:noFill/>
          <a:ln>
            <a:noFill/>
          </a:ln>
          <a:effectLst>
            <a:outerShdw blurRad="50800" dist="38100" dir="13500000" algn="br" rotWithShape="0">
              <a:srgbClr val="000000">
                <a:alpha val="4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82"/>
        <p:cNvGrpSpPr/>
        <p:nvPr/>
      </p:nvGrpSpPr>
      <p:grpSpPr>
        <a:xfrm>
          <a:off x="0" y="0"/>
          <a:ext cx="0" cy="0"/>
          <a:chOff x="0" y="0"/>
          <a:chExt cx="0" cy="0"/>
        </a:xfrm>
      </p:grpSpPr>
      <p:sp>
        <p:nvSpPr>
          <p:cNvPr id="683" name="Google Shape;683;p25"/>
          <p:cNvSpPr txBox="1">
            <a:spLocks noGrp="1"/>
          </p:cNvSpPr>
          <p:nvPr>
            <p:ph type="title"/>
          </p:nvPr>
        </p:nvSpPr>
        <p:spPr>
          <a:xfrm>
            <a:off x="370392" y="365126"/>
            <a:ext cx="10983408" cy="712673"/>
          </a:xfrm>
          <a:prstGeom prst="rect">
            <a:avLst/>
          </a:prstGeom>
          <a:solidFill>
            <a:schemeClr val="lt2"/>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latin typeface="Josefin Sans"/>
                <a:ea typeface="Josefin Sans"/>
                <a:cs typeface="Josefin Sans"/>
                <a:sym typeface="Josefin Sans"/>
              </a:rPr>
              <a:t>SpiraTest® - Requirements &amp; Test Management</a:t>
            </a:r>
            <a:endParaRPr>
              <a:latin typeface="Josefin Sans"/>
              <a:ea typeface="Josefin Sans"/>
              <a:cs typeface="Josefin Sans"/>
              <a:sym typeface="Josefin Sans"/>
            </a:endParaRPr>
          </a:p>
        </p:txBody>
      </p:sp>
      <p:pic>
        <p:nvPicPr>
          <p:cNvPr id="684" name="Google Shape;684;p25"/>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11221555" y="382218"/>
            <a:ext cx="748954" cy="740850"/>
          </a:xfrm>
          <a:prstGeom prst="rect">
            <a:avLst/>
          </a:prstGeom>
          <a:noFill/>
          <a:ln>
            <a:noFill/>
          </a:ln>
        </p:spPr>
      </p:pic>
      <p:sp>
        <p:nvSpPr>
          <p:cNvPr id="685" name="Google Shape;685;p25"/>
          <p:cNvSpPr/>
          <p:nvPr/>
        </p:nvSpPr>
        <p:spPr>
          <a:xfrm>
            <a:off x="371573" y="1660720"/>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686" name="Google Shape;686;p25" descr="Clipboard Mixed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9391" y="1710961"/>
            <a:ext cx="466363" cy="466363"/>
          </a:xfrm>
          <a:prstGeom prst="rect">
            <a:avLst/>
          </a:prstGeom>
          <a:noFill/>
          <a:ln>
            <a:noFill/>
          </a:ln>
        </p:spPr>
      </p:pic>
      <p:sp>
        <p:nvSpPr>
          <p:cNvPr id="687" name="Google Shape;687;p25"/>
          <p:cNvSpPr/>
          <p:nvPr/>
        </p:nvSpPr>
        <p:spPr>
          <a:xfrm>
            <a:off x="6286501" y="4687726"/>
            <a:ext cx="2940935"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POPULAR INTEGRATIONS</a:t>
            </a:r>
            <a:endParaRPr sz="1600" b="1" i="0" u="none" strike="noStrike" cap="none" baseline="30000">
              <a:solidFill>
                <a:schemeClr val="dk1"/>
              </a:solidFill>
              <a:latin typeface="Poppins Medium"/>
              <a:ea typeface="Poppins Medium"/>
              <a:cs typeface="Poppins Medium"/>
              <a:sym typeface="Poppins Medium"/>
            </a:endParaRPr>
          </a:p>
        </p:txBody>
      </p:sp>
      <p:sp>
        <p:nvSpPr>
          <p:cNvPr id="688" name="Google Shape;688;p25"/>
          <p:cNvSpPr/>
          <p:nvPr/>
        </p:nvSpPr>
        <p:spPr>
          <a:xfrm>
            <a:off x="9419928" y="4673650"/>
            <a:ext cx="2400300"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Poppins Medium"/>
                <a:ea typeface="Poppins Medium"/>
                <a:cs typeface="Poppins Medium"/>
                <a:sym typeface="Poppins Medium"/>
              </a:rPr>
              <a:t>END USER(S)</a:t>
            </a:r>
            <a:endParaRPr sz="1400" b="0" i="0" u="none" strike="noStrike" cap="none">
              <a:solidFill>
                <a:srgbClr val="000000"/>
              </a:solidFill>
              <a:latin typeface="Poppins Medium"/>
              <a:ea typeface="Poppins Medium"/>
              <a:cs typeface="Poppins Medium"/>
              <a:sym typeface="Poppins Medium"/>
            </a:endParaRPr>
          </a:p>
        </p:txBody>
      </p:sp>
      <p:sp>
        <p:nvSpPr>
          <p:cNvPr id="689" name="Google Shape;689;p25"/>
          <p:cNvSpPr/>
          <p:nvPr/>
        </p:nvSpPr>
        <p:spPr>
          <a:xfrm>
            <a:off x="371573" y="1178167"/>
            <a:ext cx="5535106"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Poppins Medium"/>
                <a:ea typeface="Poppins Medium"/>
                <a:cs typeface="Poppins Medium"/>
                <a:sym typeface="Poppins Medium"/>
              </a:rPr>
              <a:t>KEY FEATURES &amp; BENEFITS</a:t>
            </a:r>
            <a:endParaRPr sz="1400" b="0" i="0" u="none" strike="noStrike" cap="none">
              <a:solidFill>
                <a:srgbClr val="000000"/>
              </a:solidFill>
              <a:latin typeface="Poppins Medium"/>
              <a:ea typeface="Poppins Medium"/>
              <a:cs typeface="Poppins Medium"/>
              <a:sym typeface="Poppins Medium"/>
            </a:endParaRPr>
          </a:p>
        </p:txBody>
      </p:sp>
      <p:sp>
        <p:nvSpPr>
          <p:cNvPr id="690" name="Google Shape;690;p25"/>
          <p:cNvSpPr/>
          <p:nvPr/>
        </p:nvSpPr>
        <p:spPr>
          <a:xfrm>
            <a:off x="6286501" y="1178167"/>
            <a:ext cx="5535107"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Poppins Medium"/>
                <a:ea typeface="Poppins Medium"/>
                <a:cs typeface="Poppins Medium"/>
                <a:sym typeface="Poppins Medium"/>
              </a:rPr>
              <a:t>DIFFERENTIATORS</a:t>
            </a:r>
            <a:endParaRPr sz="1400" b="0" i="0" u="none" strike="noStrike" cap="none">
              <a:solidFill>
                <a:srgbClr val="000000"/>
              </a:solidFill>
              <a:latin typeface="Poppins Medium"/>
              <a:ea typeface="Poppins Medium"/>
              <a:cs typeface="Poppins Medium"/>
              <a:sym typeface="Poppins Medium"/>
            </a:endParaRPr>
          </a:p>
        </p:txBody>
      </p:sp>
      <p:sp>
        <p:nvSpPr>
          <p:cNvPr id="691" name="Google Shape;691;p25"/>
          <p:cNvSpPr txBox="1"/>
          <p:nvPr/>
        </p:nvSpPr>
        <p:spPr>
          <a:xfrm>
            <a:off x="1008269" y="1642969"/>
            <a:ext cx="520598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Centralized management of all factors that impact testing, including requirements, defects, and reporting</a:t>
            </a:r>
            <a:endParaRPr sz="1600" b="0" i="0" u="none" strike="noStrike" cap="none">
              <a:solidFill>
                <a:srgbClr val="000000"/>
              </a:solidFill>
              <a:latin typeface="Josefin Sans"/>
              <a:ea typeface="Josefin Sans"/>
              <a:cs typeface="Josefin Sans"/>
              <a:sym typeface="Josefin Sans"/>
            </a:endParaRPr>
          </a:p>
        </p:txBody>
      </p:sp>
      <p:grpSp>
        <p:nvGrpSpPr>
          <p:cNvPr id="692" name="Google Shape;692;p25"/>
          <p:cNvGrpSpPr/>
          <p:nvPr/>
        </p:nvGrpSpPr>
        <p:grpSpPr>
          <a:xfrm>
            <a:off x="282429" y="5063254"/>
            <a:ext cx="1980119" cy="1393138"/>
            <a:chOff x="282429" y="4655282"/>
            <a:chExt cx="1980119" cy="1393138"/>
          </a:xfrm>
        </p:grpSpPr>
        <p:sp>
          <p:nvSpPr>
            <p:cNvPr id="693" name="Google Shape;693;p25"/>
            <p:cNvSpPr txBox="1"/>
            <p:nvPr/>
          </p:nvSpPr>
          <p:spPr>
            <a:xfrm>
              <a:off x="282429"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95%</a:t>
              </a:r>
              <a:endParaRPr sz="1400" b="0" i="0" u="none" strike="noStrike" cap="none">
                <a:solidFill>
                  <a:srgbClr val="000000"/>
                </a:solidFill>
                <a:latin typeface="Josefin Sans"/>
                <a:ea typeface="Josefin Sans"/>
                <a:cs typeface="Josefin Sans"/>
                <a:sym typeface="Josefin Sans"/>
              </a:endParaRPr>
            </a:p>
          </p:txBody>
        </p:sp>
        <p:sp>
          <p:nvSpPr>
            <p:cNvPr id="694" name="Google Shape;694;p25"/>
            <p:cNvSpPr txBox="1"/>
            <p:nvPr/>
          </p:nvSpPr>
          <p:spPr>
            <a:xfrm>
              <a:off x="282429"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requirements coverage</a:t>
              </a:r>
              <a:endParaRPr sz="1400" b="0" i="0" u="none" strike="noStrike" cap="none">
                <a:solidFill>
                  <a:srgbClr val="000000"/>
                </a:solidFill>
                <a:latin typeface="Josefin Sans"/>
                <a:ea typeface="Josefin Sans"/>
                <a:cs typeface="Josefin Sans"/>
                <a:sym typeface="Josefin Sans"/>
              </a:endParaRPr>
            </a:p>
          </p:txBody>
        </p:sp>
        <p:sp>
          <p:nvSpPr>
            <p:cNvPr id="695" name="Google Shape;695;p25"/>
            <p:cNvSpPr/>
            <p:nvPr/>
          </p:nvSpPr>
          <p:spPr>
            <a:xfrm>
              <a:off x="372996" y="4655282"/>
              <a:ext cx="1798984" cy="1393138"/>
            </a:xfrm>
            <a:prstGeom prst="roundRect">
              <a:avLst>
                <a:gd name="adj" fmla="val 16667"/>
              </a:avLst>
            </a:prstGeom>
            <a:noFill/>
            <a:ln w="19050" cap="flat" cmpd="sng">
              <a:solidFill>
                <a:schemeClr val="lt1"/>
              </a:solidFill>
              <a:prstDash val="solid"/>
              <a:miter lim="800000"/>
              <a:headEnd type="none" w="sm" len="sm"/>
              <a:tailEnd type="none" w="sm" len="sm"/>
            </a:ln>
            <a:effectLst>
              <a:outerShdw blurRad="63500" sx="102000" sy="102000" algn="ctr" rotWithShape="0">
                <a:schemeClr val="accent3">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grpSp>
      <p:grpSp>
        <p:nvGrpSpPr>
          <p:cNvPr id="696" name="Google Shape;696;p25"/>
          <p:cNvGrpSpPr/>
          <p:nvPr/>
        </p:nvGrpSpPr>
        <p:grpSpPr>
          <a:xfrm>
            <a:off x="4024822" y="5063166"/>
            <a:ext cx="1980771" cy="1429708"/>
            <a:chOff x="4024822" y="4655194"/>
            <a:chExt cx="1980771" cy="1429708"/>
          </a:xfrm>
        </p:grpSpPr>
        <p:sp>
          <p:nvSpPr>
            <p:cNvPr id="697" name="Google Shape;697;p25"/>
            <p:cNvSpPr txBox="1"/>
            <p:nvPr/>
          </p:nvSpPr>
          <p:spPr>
            <a:xfrm>
              <a:off x="4025474"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30%</a:t>
              </a:r>
              <a:endParaRPr sz="1400" b="0" i="0" u="none" strike="noStrike" cap="none">
                <a:solidFill>
                  <a:srgbClr val="000000"/>
                </a:solidFill>
                <a:latin typeface="Josefin Sans"/>
                <a:ea typeface="Josefin Sans"/>
                <a:cs typeface="Josefin Sans"/>
                <a:sym typeface="Josefin Sans"/>
              </a:endParaRPr>
            </a:p>
          </p:txBody>
        </p:sp>
        <p:sp>
          <p:nvSpPr>
            <p:cNvPr id="698" name="Google Shape;698;p25"/>
            <p:cNvSpPr txBox="1"/>
            <p:nvPr/>
          </p:nvSpPr>
          <p:spPr>
            <a:xfrm>
              <a:off x="4024822"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cost </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reduction</a:t>
              </a:r>
              <a:endParaRPr sz="1400" b="0" i="0" u="none" strike="noStrike" cap="none">
                <a:solidFill>
                  <a:srgbClr val="000000"/>
                </a:solidFill>
                <a:latin typeface="Josefin Sans"/>
                <a:ea typeface="Josefin Sans"/>
                <a:cs typeface="Josefin Sans"/>
                <a:sym typeface="Josefin Sans"/>
              </a:endParaRPr>
            </a:p>
          </p:txBody>
        </p:sp>
        <p:sp>
          <p:nvSpPr>
            <p:cNvPr id="699" name="Google Shape;699;p25"/>
            <p:cNvSpPr/>
            <p:nvPr/>
          </p:nvSpPr>
          <p:spPr>
            <a:xfrm>
              <a:off x="4116042" y="4655194"/>
              <a:ext cx="1798984" cy="1429708"/>
            </a:xfrm>
            <a:prstGeom prst="roundRect">
              <a:avLst>
                <a:gd name="adj" fmla="val 16667"/>
              </a:avLst>
            </a:prstGeom>
            <a:noFill/>
            <a:ln w="19050" cap="flat" cmpd="sng">
              <a:solidFill>
                <a:schemeClr val="lt1"/>
              </a:solidFill>
              <a:prstDash val="solid"/>
              <a:miter lim="800000"/>
              <a:headEnd type="none" w="sm" len="sm"/>
              <a:tailEnd type="none" w="sm" len="sm"/>
            </a:ln>
            <a:effectLst>
              <a:outerShdw blurRad="63500" sx="102000" sy="102000" algn="ctr" rotWithShape="0">
                <a:schemeClr val="accent3">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grpSp>
        <p:nvGrpSpPr>
          <p:cNvPr id="700" name="Google Shape;700;p25"/>
          <p:cNvGrpSpPr/>
          <p:nvPr/>
        </p:nvGrpSpPr>
        <p:grpSpPr>
          <a:xfrm>
            <a:off x="2134504" y="5063166"/>
            <a:ext cx="1999311" cy="1393226"/>
            <a:chOff x="2153810" y="4655194"/>
            <a:chExt cx="1999311" cy="1393226"/>
          </a:xfrm>
        </p:grpSpPr>
        <p:sp>
          <p:nvSpPr>
            <p:cNvPr id="701" name="Google Shape;701;p25"/>
            <p:cNvSpPr txBox="1"/>
            <p:nvPr/>
          </p:nvSpPr>
          <p:spPr>
            <a:xfrm>
              <a:off x="2173002"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40%</a:t>
              </a:r>
              <a:endParaRPr sz="1400" b="0" i="0" u="none" strike="noStrike" cap="none">
                <a:solidFill>
                  <a:srgbClr val="000000"/>
                </a:solidFill>
                <a:latin typeface="Josefin Sans"/>
                <a:ea typeface="Josefin Sans"/>
                <a:cs typeface="Josefin Sans"/>
                <a:sym typeface="Josefin Sans"/>
              </a:endParaRPr>
            </a:p>
          </p:txBody>
        </p:sp>
        <p:sp>
          <p:nvSpPr>
            <p:cNvPr id="702" name="Google Shape;702;p25"/>
            <p:cNvSpPr txBox="1"/>
            <p:nvPr/>
          </p:nvSpPr>
          <p:spPr>
            <a:xfrm>
              <a:off x="2153810"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faster test cycles</a:t>
              </a:r>
              <a:endParaRPr sz="1400" b="0" i="0" u="none" strike="noStrike" cap="none">
                <a:solidFill>
                  <a:srgbClr val="000000"/>
                </a:solidFill>
                <a:latin typeface="Josefin Sans"/>
                <a:ea typeface="Josefin Sans"/>
                <a:cs typeface="Josefin Sans"/>
                <a:sym typeface="Josefin Sans"/>
              </a:endParaRPr>
            </a:p>
          </p:txBody>
        </p:sp>
        <p:sp>
          <p:nvSpPr>
            <p:cNvPr id="703" name="Google Shape;703;p25"/>
            <p:cNvSpPr/>
            <p:nvPr/>
          </p:nvSpPr>
          <p:spPr>
            <a:xfrm>
              <a:off x="2263569" y="4655194"/>
              <a:ext cx="1798984" cy="1393138"/>
            </a:xfrm>
            <a:prstGeom prst="roundRect">
              <a:avLst>
                <a:gd name="adj" fmla="val 16667"/>
              </a:avLst>
            </a:prstGeom>
            <a:noFill/>
            <a:ln w="19050" cap="flat" cmpd="sng">
              <a:solidFill>
                <a:schemeClr val="lt1"/>
              </a:solidFill>
              <a:prstDash val="solid"/>
              <a:miter lim="800000"/>
              <a:headEnd type="none" w="sm" len="sm"/>
              <a:tailEnd type="none" w="sm" len="sm"/>
            </a:ln>
            <a:effectLst>
              <a:outerShdw blurRad="63500" sx="102000" sy="102000" algn="ctr" rotWithShape="0">
                <a:schemeClr val="accent3">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sp>
        <p:nvSpPr>
          <p:cNvPr id="704" name="Google Shape;704;p25"/>
          <p:cNvSpPr txBox="1"/>
          <p:nvPr/>
        </p:nvSpPr>
        <p:spPr>
          <a:xfrm>
            <a:off x="1019503" y="2286386"/>
            <a:ext cx="520598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Easy-to-use, automated bug &amp; issue identification for tracking, prioritization, and resolution of defects before they impact users</a:t>
            </a:r>
            <a:endParaRPr sz="1600" b="0" i="0" u="none" strike="noStrike" cap="none">
              <a:solidFill>
                <a:srgbClr val="000000"/>
              </a:solidFill>
              <a:latin typeface="Josefin Sans"/>
              <a:ea typeface="Josefin Sans"/>
              <a:cs typeface="Josefin Sans"/>
              <a:sym typeface="Josefin Sans"/>
            </a:endParaRPr>
          </a:p>
        </p:txBody>
      </p:sp>
      <p:sp>
        <p:nvSpPr>
          <p:cNvPr id="705" name="Google Shape;705;p25"/>
          <p:cNvSpPr txBox="1"/>
          <p:nvPr/>
        </p:nvSpPr>
        <p:spPr>
          <a:xfrm>
            <a:off x="1008269" y="3225231"/>
            <a:ext cx="520598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Streamlined planning, execution, and tracking of testing, including test case management and exploratory testing</a:t>
            </a:r>
            <a:endParaRPr sz="1600" b="0" i="0" u="none" strike="noStrike" cap="none">
              <a:solidFill>
                <a:srgbClr val="000000"/>
              </a:solidFill>
              <a:latin typeface="Josefin Sans"/>
              <a:ea typeface="Josefin Sans"/>
              <a:cs typeface="Josefin Sans"/>
              <a:sym typeface="Josefin Sans"/>
            </a:endParaRPr>
          </a:p>
        </p:txBody>
      </p:sp>
      <p:sp>
        <p:nvSpPr>
          <p:cNvPr id="706" name="Google Shape;706;p25"/>
          <p:cNvSpPr txBox="1"/>
          <p:nvPr/>
        </p:nvSpPr>
        <p:spPr>
          <a:xfrm>
            <a:off x="1008268" y="4079668"/>
            <a:ext cx="520598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End-to-end traceability of product releases, tested requirements, and resolved defects, with electronic signature capabilities</a:t>
            </a:r>
            <a:endParaRPr sz="1600" b="0" i="0" u="none" strike="noStrike" cap="none">
              <a:solidFill>
                <a:srgbClr val="000000"/>
              </a:solidFill>
              <a:latin typeface="Josefin Sans"/>
              <a:ea typeface="Josefin Sans"/>
              <a:cs typeface="Josefin Sans"/>
              <a:sym typeface="Josefin Sans"/>
            </a:endParaRPr>
          </a:p>
        </p:txBody>
      </p:sp>
      <p:grpSp>
        <p:nvGrpSpPr>
          <p:cNvPr id="707" name="Google Shape;707;p25"/>
          <p:cNvGrpSpPr/>
          <p:nvPr/>
        </p:nvGrpSpPr>
        <p:grpSpPr>
          <a:xfrm>
            <a:off x="371573" y="4209963"/>
            <a:ext cx="596012" cy="594978"/>
            <a:chOff x="411097" y="3984875"/>
            <a:chExt cx="596012" cy="594978"/>
          </a:xfrm>
        </p:grpSpPr>
        <p:sp>
          <p:nvSpPr>
            <p:cNvPr id="708" name="Google Shape;708;p25"/>
            <p:cNvSpPr/>
            <p:nvPr/>
          </p:nvSpPr>
          <p:spPr>
            <a:xfrm>
              <a:off x="411097" y="3984875"/>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709" name="Google Shape;709;p25" descr="Contract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5931" y="4049192"/>
              <a:ext cx="466344" cy="466344"/>
            </a:xfrm>
            <a:prstGeom prst="rect">
              <a:avLst/>
            </a:prstGeom>
            <a:noFill/>
            <a:ln>
              <a:noFill/>
            </a:ln>
          </p:spPr>
        </p:pic>
      </p:grpSp>
      <p:grpSp>
        <p:nvGrpSpPr>
          <p:cNvPr id="710" name="Google Shape;710;p25"/>
          <p:cNvGrpSpPr/>
          <p:nvPr/>
        </p:nvGrpSpPr>
        <p:grpSpPr>
          <a:xfrm>
            <a:off x="371573" y="2402613"/>
            <a:ext cx="596012" cy="594978"/>
            <a:chOff x="411097" y="2669905"/>
            <a:chExt cx="596012" cy="594978"/>
          </a:xfrm>
        </p:grpSpPr>
        <p:sp>
          <p:nvSpPr>
            <p:cNvPr id="711" name="Google Shape;711;p25"/>
            <p:cNvSpPr/>
            <p:nvPr/>
          </p:nvSpPr>
          <p:spPr>
            <a:xfrm>
              <a:off x="411097" y="2669905"/>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712" name="Google Shape;712;p25" descr="Bug under magnifying glass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7491" y="2736758"/>
              <a:ext cx="466344" cy="466344"/>
            </a:xfrm>
            <a:prstGeom prst="rect">
              <a:avLst/>
            </a:prstGeom>
            <a:noFill/>
            <a:ln>
              <a:noFill/>
            </a:ln>
          </p:spPr>
        </p:pic>
      </p:grpSp>
      <p:grpSp>
        <p:nvGrpSpPr>
          <p:cNvPr id="713" name="Google Shape;713;p25"/>
          <p:cNvGrpSpPr/>
          <p:nvPr/>
        </p:nvGrpSpPr>
        <p:grpSpPr>
          <a:xfrm>
            <a:off x="371573" y="3341458"/>
            <a:ext cx="596012" cy="594978"/>
            <a:chOff x="411097" y="3327390"/>
            <a:chExt cx="596012" cy="594978"/>
          </a:xfrm>
        </p:grpSpPr>
        <p:sp>
          <p:nvSpPr>
            <p:cNvPr id="714" name="Google Shape;714;p25"/>
            <p:cNvSpPr/>
            <p:nvPr/>
          </p:nvSpPr>
          <p:spPr>
            <a:xfrm>
              <a:off x="411097" y="3327390"/>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715" name="Google Shape;715;p25" descr="Search Inventory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75931" y="3390713"/>
              <a:ext cx="466344" cy="466344"/>
            </a:xfrm>
            <a:prstGeom prst="rect">
              <a:avLst/>
            </a:prstGeom>
            <a:noFill/>
            <a:ln>
              <a:noFill/>
            </a:ln>
          </p:spPr>
        </p:pic>
      </p:grpSp>
      <p:sp>
        <p:nvSpPr>
          <p:cNvPr id="716" name="Google Shape;716;p25"/>
          <p:cNvSpPr/>
          <p:nvPr/>
        </p:nvSpPr>
        <p:spPr>
          <a:xfrm>
            <a:off x="6286501" y="1761532"/>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1</a:t>
            </a:r>
            <a:endParaRPr sz="1400" b="0" i="0" u="none" strike="noStrike" cap="none">
              <a:solidFill>
                <a:srgbClr val="000000"/>
              </a:solidFill>
              <a:latin typeface="Josefin Sans"/>
              <a:ea typeface="Josefin Sans"/>
              <a:cs typeface="Josefin Sans"/>
              <a:sym typeface="Josefin Sans"/>
            </a:endParaRPr>
          </a:p>
        </p:txBody>
      </p:sp>
      <p:sp>
        <p:nvSpPr>
          <p:cNvPr id="717" name="Google Shape;717;p25"/>
          <p:cNvSpPr/>
          <p:nvPr/>
        </p:nvSpPr>
        <p:spPr>
          <a:xfrm>
            <a:off x="6286501" y="2298131"/>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2</a:t>
            </a:r>
            <a:endParaRPr sz="1400" b="0" i="0" u="none" strike="noStrike" cap="none">
              <a:solidFill>
                <a:srgbClr val="000000"/>
              </a:solidFill>
              <a:latin typeface="Josefin Sans"/>
              <a:ea typeface="Josefin Sans"/>
              <a:cs typeface="Josefin Sans"/>
              <a:sym typeface="Josefin Sans"/>
            </a:endParaRPr>
          </a:p>
        </p:txBody>
      </p:sp>
      <p:sp>
        <p:nvSpPr>
          <p:cNvPr id="718" name="Google Shape;718;p25"/>
          <p:cNvSpPr/>
          <p:nvPr/>
        </p:nvSpPr>
        <p:spPr>
          <a:xfrm>
            <a:off x="6286501" y="2848799"/>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3</a:t>
            </a:r>
            <a:endParaRPr sz="1400" b="0" i="0" u="none" strike="noStrike" cap="none">
              <a:solidFill>
                <a:srgbClr val="000000"/>
              </a:solidFill>
              <a:latin typeface="Josefin Sans"/>
              <a:ea typeface="Josefin Sans"/>
              <a:cs typeface="Josefin Sans"/>
              <a:sym typeface="Josefin Sans"/>
            </a:endParaRPr>
          </a:p>
        </p:txBody>
      </p:sp>
      <p:sp>
        <p:nvSpPr>
          <p:cNvPr id="719" name="Google Shape;719;p25"/>
          <p:cNvSpPr/>
          <p:nvPr/>
        </p:nvSpPr>
        <p:spPr>
          <a:xfrm>
            <a:off x="6286501" y="3385397"/>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4</a:t>
            </a:r>
            <a:endParaRPr sz="1400" b="0" i="0" u="none" strike="noStrike" cap="none">
              <a:solidFill>
                <a:srgbClr val="000000"/>
              </a:solidFill>
              <a:latin typeface="Josefin Sans"/>
              <a:ea typeface="Josefin Sans"/>
              <a:cs typeface="Josefin Sans"/>
              <a:sym typeface="Josefin Sans"/>
            </a:endParaRPr>
          </a:p>
        </p:txBody>
      </p:sp>
      <p:sp>
        <p:nvSpPr>
          <p:cNvPr id="720" name="Google Shape;720;p25"/>
          <p:cNvSpPr/>
          <p:nvPr/>
        </p:nvSpPr>
        <p:spPr>
          <a:xfrm>
            <a:off x="6286501" y="4034542"/>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5</a:t>
            </a:r>
            <a:endParaRPr sz="1400" b="0" i="0" u="none" strike="noStrike" cap="none">
              <a:solidFill>
                <a:srgbClr val="000000"/>
              </a:solidFill>
              <a:latin typeface="Josefin Sans"/>
              <a:ea typeface="Josefin Sans"/>
              <a:cs typeface="Josefin Sans"/>
              <a:sym typeface="Josefin Sans"/>
            </a:endParaRPr>
          </a:p>
        </p:txBody>
      </p:sp>
      <p:sp>
        <p:nvSpPr>
          <p:cNvPr id="721" name="Google Shape;721;p25"/>
          <p:cNvSpPr txBox="1"/>
          <p:nvPr/>
        </p:nvSpPr>
        <p:spPr>
          <a:xfrm>
            <a:off x="6582976" y="1630081"/>
            <a:ext cx="536049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Modern UI with ease-of-use in mind; quick access to insights and consistent functionality</a:t>
            </a:r>
            <a:endParaRPr sz="1600" b="0" i="0" u="none" strike="noStrike" cap="none">
              <a:solidFill>
                <a:srgbClr val="000000"/>
              </a:solidFill>
              <a:latin typeface="Josefin Sans"/>
              <a:ea typeface="Josefin Sans"/>
              <a:cs typeface="Josefin Sans"/>
              <a:sym typeface="Josefin Sans"/>
            </a:endParaRPr>
          </a:p>
        </p:txBody>
      </p:sp>
      <p:sp>
        <p:nvSpPr>
          <p:cNvPr id="722" name="Google Shape;722;p25"/>
          <p:cNvSpPr txBox="1"/>
          <p:nvPr/>
        </p:nvSpPr>
        <p:spPr>
          <a:xfrm>
            <a:off x="6574918" y="2163762"/>
            <a:ext cx="5368553"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True “out-of-the-box” platform with a full set of capabilities that can be set up in as little as 10 minutes</a:t>
            </a:r>
            <a:endParaRPr sz="1600" b="0" i="0" u="none" strike="noStrike" cap="none">
              <a:solidFill>
                <a:srgbClr val="000000"/>
              </a:solidFill>
              <a:latin typeface="Josefin Sans"/>
              <a:ea typeface="Josefin Sans"/>
              <a:cs typeface="Josefin Sans"/>
              <a:sym typeface="Josefin Sans"/>
            </a:endParaRPr>
          </a:p>
        </p:txBody>
      </p:sp>
      <p:sp>
        <p:nvSpPr>
          <p:cNvPr id="723" name="Google Shape;723;p25"/>
          <p:cNvSpPr txBox="1"/>
          <p:nvPr/>
        </p:nvSpPr>
        <p:spPr>
          <a:xfrm>
            <a:off x="6582976" y="2686294"/>
            <a:ext cx="520598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Cross-project data storage; simple reporting across projects via pre-built dashboards</a:t>
            </a:r>
            <a:endParaRPr sz="1600" b="0" i="0" u="none" strike="noStrike" cap="none">
              <a:solidFill>
                <a:srgbClr val="000000"/>
              </a:solidFill>
              <a:latin typeface="Josefin Sans"/>
              <a:ea typeface="Josefin Sans"/>
              <a:cs typeface="Josefin Sans"/>
              <a:sym typeface="Josefin Sans"/>
            </a:endParaRPr>
          </a:p>
        </p:txBody>
      </p:sp>
      <p:sp>
        <p:nvSpPr>
          <p:cNvPr id="724" name="Google Shape;724;p25"/>
          <p:cNvSpPr txBox="1"/>
          <p:nvPr/>
        </p:nvSpPr>
        <p:spPr>
          <a:xfrm>
            <a:off x="6582976" y="3236960"/>
            <a:ext cx="520598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Robust set of default workflows for customers in highly regulated industries</a:t>
            </a:r>
            <a:endParaRPr sz="1600" b="0" i="0" u="none" strike="noStrike" cap="none">
              <a:solidFill>
                <a:srgbClr val="000000"/>
              </a:solidFill>
              <a:latin typeface="Josefin Sans"/>
              <a:ea typeface="Josefin Sans"/>
              <a:cs typeface="Josefin Sans"/>
              <a:sym typeface="Josefin Sans"/>
            </a:endParaRPr>
          </a:p>
        </p:txBody>
      </p:sp>
      <p:sp>
        <p:nvSpPr>
          <p:cNvPr id="725" name="Google Shape;725;p25"/>
          <p:cNvSpPr txBox="1"/>
          <p:nvPr/>
        </p:nvSpPr>
        <p:spPr>
          <a:xfrm>
            <a:off x="6582976" y="3801697"/>
            <a:ext cx="5473036"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Extensive and pre-built integration library bolsters in-house capabilities; no need for dedicated admin to manage plug-ins</a:t>
            </a:r>
            <a:endParaRPr sz="1600" b="0" i="0" u="none" strike="noStrike" cap="none">
              <a:solidFill>
                <a:srgbClr val="000000"/>
              </a:solidFill>
              <a:latin typeface="Josefin Sans"/>
              <a:ea typeface="Josefin Sans"/>
              <a:cs typeface="Josefin Sans"/>
              <a:sym typeface="Josefin Sans"/>
            </a:endParaRPr>
          </a:p>
        </p:txBody>
      </p:sp>
      <p:sp>
        <p:nvSpPr>
          <p:cNvPr id="726" name="Google Shape;726;p25"/>
          <p:cNvSpPr txBox="1"/>
          <p:nvPr/>
        </p:nvSpPr>
        <p:spPr>
          <a:xfrm>
            <a:off x="9448361" y="5073160"/>
            <a:ext cx="2314573" cy="1323399"/>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Test Managers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QA Managers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Software Testers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Project Managers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Developers</a:t>
            </a:r>
            <a:endParaRPr sz="1600" b="0" i="0" u="none" strike="noStrike" cap="none">
              <a:solidFill>
                <a:srgbClr val="000000"/>
              </a:solidFill>
              <a:latin typeface="Josefin Sans"/>
              <a:ea typeface="Josefin Sans"/>
              <a:cs typeface="Josefin Sans"/>
              <a:sym typeface="Josefin Sans"/>
            </a:endParaRPr>
          </a:p>
        </p:txBody>
      </p:sp>
      <p:pic>
        <p:nvPicPr>
          <p:cNvPr id="727" name="Google Shape;727;p25"/>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505977" y="5147575"/>
            <a:ext cx="1051440" cy="352282"/>
          </a:xfrm>
          <a:prstGeom prst="rect">
            <a:avLst/>
          </a:prstGeom>
          <a:noFill/>
          <a:ln>
            <a:noFill/>
          </a:ln>
        </p:spPr>
      </p:pic>
      <p:pic>
        <p:nvPicPr>
          <p:cNvPr id="728" name="Google Shape;728;p25"/>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8204538" y="5146275"/>
            <a:ext cx="869524" cy="491301"/>
          </a:xfrm>
          <a:prstGeom prst="rect">
            <a:avLst/>
          </a:prstGeom>
          <a:noFill/>
          <a:ln>
            <a:noFill/>
          </a:ln>
        </p:spPr>
      </p:pic>
      <p:pic>
        <p:nvPicPr>
          <p:cNvPr id="729" name="Google Shape;729;p25"/>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479801" y="5598741"/>
            <a:ext cx="470157" cy="491310"/>
          </a:xfrm>
          <a:prstGeom prst="rect">
            <a:avLst/>
          </a:prstGeom>
          <a:noFill/>
          <a:ln>
            <a:noFill/>
          </a:ln>
        </p:spPr>
      </p:pic>
      <p:pic>
        <p:nvPicPr>
          <p:cNvPr id="730" name="Google Shape;730;p25"/>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7152198" y="5692475"/>
            <a:ext cx="1209516" cy="390265"/>
          </a:xfrm>
          <a:prstGeom prst="rect">
            <a:avLst/>
          </a:prstGeom>
          <a:noFill/>
          <a:ln>
            <a:noFill/>
          </a:ln>
        </p:spPr>
      </p:pic>
      <p:pic>
        <p:nvPicPr>
          <p:cNvPr id="731" name="Google Shape;731;p25" descr="A black background with a black square&#10;&#10;Description automatically generated with medium confidence"/>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6489575" y="6137618"/>
            <a:ext cx="1365915" cy="439657"/>
          </a:xfrm>
          <a:prstGeom prst="rect">
            <a:avLst/>
          </a:prstGeom>
          <a:noFill/>
          <a:ln>
            <a:noFill/>
          </a:ln>
        </p:spPr>
      </p:pic>
      <p:pic>
        <p:nvPicPr>
          <p:cNvPr id="732" name="Google Shape;732;p25"/>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8460714" y="5730400"/>
            <a:ext cx="543550" cy="543550"/>
          </a:xfrm>
          <a:prstGeom prst="rect">
            <a:avLst/>
          </a:prstGeom>
          <a:noFill/>
          <a:ln>
            <a:noFill/>
          </a:ln>
        </p:spPr>
      </p:pic>
      <p:sp>
        <p:nvSpPr>
          <p:cNvPr id="733" name="Google Shape;733;p25"/>
          <p:cNvSpPr txBox="1"/>
          <p:nvPr/>
        </p:nvSpPr>
        <p:spPr>
          <a:xfrm>
            <a:off x="8104600" y="6330975"/>
            <a:ext cx="12558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a:solidFill>
                  <a:schemeClr val="dk1"/>
                </a:solidFill>
                <a:latin typeface="Josefin Sans"/>
                <a:ea typeface="Josefin Sans"/>
                <a:cs typeface="Josefin Sans"/>
                <a:sym typeface="Josefin Sans"/>
              </a:rPr>
              <a:t>AWS Bedrock</a:t>
            </a:r>
            <a:endParaRPr sz="1000" b="0" i="0" u="none" strike="noStrike" cap="none">
              <a:solidFill>
                <a:srgbClr val="000000"/>
              </a:solidFill>
              <a:latin typeface="Josefin Sans"/>
              <a:ea typeface="Josefin Sans"/>
              <a:cs typeface="Josefin Sans"/>
              <a:sym typeface="Josefin Sans"/>
            </a:endParaRPr>
          </a:p>
        </p:txBody>
      </p:sp>
      <p:sp>
        <p:nvSpPr>
          <p:cNvPr id="734" name="Google Shape;734;p25"/>
          <p:cNvSpPr txBox="1"/>
          <p:nvPr/>
        </p:nvSpPr>
        <p:spPr>
          <a:xfrm>
            <a:off x="4888125" y="-1094650"/>
            <a:ext cx="10870800" cy="126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Kanit"/>
              <a:ea typeface="Kanit"/>
              <a:cs typeface="Kanit"/>
              <a:sym typeface="Kani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7" name="Google Shape;797;p26"/>
          <p:cNvSpPr txBox="1">
            <a:spLocks noGrp="1"/>
          </p:cNvSpPr>
          <p:nvPr>
            <p:ph type="title"/>
          </p:nvPr>
        </p:nvSpPr>
        <p:spPr>
          <a:xfrm>
            <a:off x="371573" y="204712"/>
            <a:ext cx="10982227"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89"/>
              <a:buFont typeface="Josefin Sans"/>
              <a:buNone/>
            </a:pPr>
            <a:r>
              <a:rPr lang="en-US" sz="4000">
                <a:latin typeface="Josefin Sans"/>
                <a:ea typeface="Josefin Sans"/>
                <a:cs typeface="Josefin Sans"/>
                <a:sym typeface="Josefin Sans"/>
              </a:rPr>
              <a:t>SpiraTeam®- Application Lifecycle Management</a:t>
            </a:r>
            <a:endParaRPr sz="4000">
              <a:latin typeface="Josefin Sans"/>
              <a:ea typeface="Josefin Sans"/>
              <a:cs typeface="Josefin Sans"/>
              <a:sym typeface="Josefin Sans"/>
            </a:endParaRPr>
          </a:p>
        </p:txBody>
      </p:sp>
      <p:pic>
        <p:nvPicPr>
          <p:cNvPr id="798" name="Google Shape;798;p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240549" y="204712"/>
            <a:ext cx="579878" cy="698160"/>
          </a:xfrm>
          <a:prstGeom prst="rect">
            <a:avLst/>
          </a:prstGeom>
          <a:noFill/>
          <a:ln>
            <a:noFill/>
          </a:ln>
        </p:spPr>
      </p:pic>
      <p:sp>
        <p:nvSpPr>
          <p:cNvPr id="799" name="Google Shape;799;p26"/>
          <p:cNvSpPr txBox="1"/>
          <p:nvPr/>
        </p:nvSpPr>
        <p:spPr>
          <a:xfrm>
            <a:off x="1002978" y="2513303"/>
            <a:ext cx="4896431"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Quality assurance (QA), risk management, and collaboration capabilities to ensure visibility into all aspects of the software development lifecycle</a:t>
            </a:r>
            <a:endParaRPr sz="1400" b="0" i="0" u="none" strike="noStrike" cap="none">
              <a:solidFill>
                <a:srgbClr val="000000"/>
              </a:solidFill>
              <a:latin typeface="Josefin Sans"/>
              <a:ea typeface="Josefin Sans"/>
              <a:cs typeface="Josefin Sans"/>
              <a:sym typeface="Josefin Sans"/>
            </a:endParaRPr>
          </a:p>
        </p:txBody>
      </p:sp>
      <p:sp>
        <p:nvSpPr>
          <p:cNvPr id="800" name="Google Shape;800;p26"/>
          <p:cNvSpPr txBox="1"/>
          <p:nvPr/>
        </p:nvSpPr>
        <p:spPr>
          <a:xfrm>
            <a:off x="1002978" y="1722239"/>
            <a:ext cx="4903702"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Fully integrated project / requirements management and an extensive integration library to eliminate inefficiencies from overlapping tools</a:t>
            </a:r>
            <a:endParaRPr sz="1400" b="0" i="0" u="none" strike="noStrike" cap="none">
              <a:solidFill>
                <a:srgbClr val="000000"/>
              </a:solidFill>
              <a:latin typeface="Josefin Sans"/>
              <a:ea typeface="Josefin Sans"/>
              <a:cs typeface="Josefin Sans"/>
              <a:sym typeface="Josefin Sans"/>
            </a:endParaRPr>
          </a:p>
        </p:txBody>
      </p:sp>
      <p:sp>
        <p:nvSpPr>
          <p:cNvPr id="801" name="Google Shape;801;p26"/>
          <p:cNvSpPr txBox="1"/>
          <p:nvPr/>
        </p:nvSpPr>
        <p:spPr>
          <a:xfrm>
            <a:off x="1010249" y="3349444"/>
            <a:ext cx="4788386"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Specialized artifact types, built-in workflows, and advanced dashboards to provide an “out-of-the-box” experience for any team</a:t>
            </a:r>
            <a:endParaRPr sz="1400" b="0" i="0" u="none" strike="noStrike" cap="none">
              <a:solidFill>
                <a:srgbClr val="000000"/>
              </a:solidFill>
              <a:latin typeface="Josefin Sans"/>
              <a:ea typeface="Josefin Sans"/>
              <a:cs typeface="Josefin Sans"/>
              <a:sym typeface="Josefin Sans"/>
            </a:endParaRPr>
          </a:p>
        </p:txBody>
      </p:sp>
      <p:sp>
        <p:nvSpPr>
          <p:cNvPr id="802" name="Google Shape;802;p26"/>
          <p:cNvSpPr txBox="1"/>
          <p:nvPr/>
        </p:nvSpPr>
        <p:spPr>
          <a:xfrm>
            <a:off x="1007108" y="4174194"/>
            <a:ext cx="48923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Complete support of all development methodologies, whether Agile, Waterfall, or hybrid</a:t>
            </a:r>
            <a:endParaRPr sz="1400" b="0" i="0" u="none" strike="noStrike" cap="none">
              <a:solidFill>
                <a:srgbClr val="000000"/>
              </a:solidFill>
              <a:latin typeface="Josefin Sans"/>
              <a:ea typeface="Josefin Sans"/>
              <a:cs typeface="Josefin Sans"/>
              <a:sym typeface="Josefin Sans"/>
            </a:endParaRPr>
          </a:p>
        </p:txBody>
      </p:sp>
      <p:sp>
        <p:nvSpPr>
          <p:cNvPr id="803" name="Google Shape;803;p26"/>
          <p:cNvSpPr txBox="1"/>
          <p:nvPr/>
        </p:nvSpPr>
        <p:spPr>
          <a:xfrm>
            <a:off x="9420225" y="4808621"/>
            <a:ext cx="2314573" cy="1600398"/>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Project Managers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QA Managers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Business Analysts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Software Testers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Developers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Chief Information Officer (CIO)</a:t>
            </a:r>
            <a:endParaRPr sz="1600" b="0" i="0" u="none" strike="noStrike" cap="none">
              <a:solidFill>
                <a:srgbClr val="000000"/>
              </a:solidFill>
              <a:latin typeface="Josefin Sans"/>
              <a:ea typeface="Josefin Sans"/>
              <a:cs typeface="Josefin Sans"/>
              <a:sym typeface="Josefin Sans"/>
            </a:endParaRPr>
          </a:p>
        </p:txBody>
      </p:sp>
      <p:sp>
        <p:nvSpPr>
          <p:cNvPr id="804" name="Google Shape;804;p26"/>
          <p:cNvSpPr/>
          <p:nvPr/>
        </p:nvSpPr>
        <p:spPr>
          <a:xfrm>
            <a:off x="6285320" y="1831498"/>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1</a:t>
            </a:r>
            <a:endParaRPr sz="1400" b="0" i="0" u="none" strike="noStrike" cap="none">
              <a:solidFill>
                <a:srgbClr val="000000"/>
              </a:solidFill>
              <a:latin typeface="Josefin Sans"/>
              <a:ea typeface="Josefin Sans"/>
              <a:cs typeface="Josefin Sans"/>
              <a:sym typeface="Josefin Sans"/>
            </a:endParaRPr>
          </a:p>
        </p:txBody>
      </p:sp>
      <p:sp>
        <p:nvSpPr>
          <p:cNvPr id="805" name="Google Shape;805;p26"/>
          <p:cNvSpPr/>
          <p:nvPr/>
        </p:nvSpPr>
        <p:spPr>
          <a:xfrm>
            <a:off x="6285320" y="2330219"/>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2</a:t>
            </a:r>
            <a:endParaRPr sz="1400" b="0" i="0" u="none" strike="noStrike" cap="none">
              <a:solidFill>
                <a:srgbClr val="000000"/>
              </a:solidFill>
              <a:latin typeface="Josefin Sans"/>
              <a:ea typeface="Josefin Sans"/>
              <a:cs typeface="Josefin Sans"/>
              <a:sym typeface="Josefin Sans"/>
            </a:endParaRPr>
          </a:p>
        </p:txBody>
      </p:sp>
      <p:sp>
        <p:nvSpPr>
          <p:cNvPr id="806" name="Google Shape;806;p26"/>
          <p:cNvSpPr/>
          <p:nvPr/>
        </p:nvSpPr>
        <p:spPr>
          <a:xfrm>
            <a:off x="6285320" y="2907472"/>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3</a:t>
            </a:r>
            <a:endParaRPr sz="1400" b="0" i="0" u="none" strike="noStrike" cap="none">
              <a:solidFill>
                <a:srgbClr val="000000"/>
              </a:solidFill>
              <a:latin typeface="Josefin Sans"/>
              <a:ea typeface="Josefin Sans"/>
              <a:cs typeface="Josefin Sans"/>
              <a:sym typeface="Josefin Sans"/>
            </a:endParaRPr>
          </a:p>
        </p:txBody>
      </p:sp>
      <p:sp>
        <p:nvSpPr>
          <p:cNvPr id="807" name="Google Shape;807;p26"/>
          <p:cNvSpPr/>
          <p:nvPr/>
        </p:nvSpPr>
        <p:spPr>
          <a:xfrm>
            <a:off x="6285320" y="3428971"/>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4</a:t>
            </a:r>
            <a:endParaRPr sz="1400" b="0" i="0" u="none" strike="noStrike" cap="none">
              <a:solidFill>
                <a:srgbClr val="000000"/>
              </a:solidFill>
              <a:latin typeface="Josefin Sans"/>
              <a:ea typeface="Josefin Sans"/>
              <a:cs typeface="Josefin Sans"/>
              <a:sym typeface="Josefin Sans"/>
            </a:endParaRPr>
          </a:p>
        </p:txBody>
      </p:sp>
      <p:sp>
        <p:nvSpPr>
          <p:cNvPr id="808" name="Google Shape;808;p26"/>
          <p:cNvSpPr/>
          <p:nvPr/>
        </p:nvSpPr>
        <p:spPr>
          <a:xfrm>
            <a:off x="6285320" y="3939320"/>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5</a:t>
            </a:r>
            <a:endParaRPr sz="1400" b="0" i="0" u="none" strike="noStrike" cap="none">
              <a:solidFill>
                <a:srgbClr val="000000"/>
              </a:solidFill>
              <a:latin typeface="Josefin Sans"/>
              <a:ea typeface="Josefin Sans"/>
              <a:cs typeface="Josefin Sans"/>
              <a:sym typeface="Josefin Sans"/>
            </a:endParaRPr>
          </a:p>
        </p:txBody>
      </p:sp>
      <p:sp>
        <p:nvSpPr>
          <p:cNvPr id="809" name="Google Shape;809;p26"/>
          <p:cNvSpPr txBox="1"/>
          <p:nvPr/>
        </p:nvSpPr>
        <p:spPr>
          <a:xfrm>
            <a:off x="6564383" y="1719899"/>
            <a:ext cx="52059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Robust data roll-up capabilities across all dimensions – product, component, requirements, release, and team</a:t>
            </a:r>
            <a:endParaRPr sz="1600" b="0" i="0" u="none" strike="noStrike" cap="none">
              <a:solidFill>
                <a:srgbClr val="000000"/>
              </a:solidFill>
              <a:latin typeface="Josefin Sans"/>
              <a:ea typeface="Josefin Sans"/>
              <a:cs typeface="Josefin Sans"/>
              <a:sym typeface="Josefin Sans"/>
            </a:endParaRPr>
          </a:p>
        </p:txBody>
      </p:sp>
      <p:sp>
        <p:nvSpPr>
          <p:cNvPr id="810" name="Google Shape;810;p26"/>
          <p:cNvSpPr txBox="1"/>
          <p:nvPr/>
        </p:nvSpPr>
        <p:spPr>
          <a:xfrm>
            <a:off x="6578947" y="2252122"/>
            <a:ext cx="52059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Extensive built-in integration library for easy connections to all solutions with zero limitations</a:t>
            </a:r>
            <a:endParaRPr sz="1600" b="0" i="0" u="none" strike="noStrike" cap="none">
              <a:solidFill>
                <a:srgbClr val="000000"/>
              </a:solidFill>
              <a:latin typeface="Josefin Sans"/>
              <a:ea typeface="Josefin Sans"/>
              <a:cs typeface="Josefin Sans"/>
              <a:sym typeface="Josefin Sans"/>
            </a:endParaRPr>
          </a:p>
        </p:txBody>
      </p:sp>
      <p:sp>
        <p:nvSpPr>
          <p:cNvPr id="811" name="Google Shape;811;p26"/>
          <p:cNvSpPr txBox="1"/>
          <p:nvPr/>
        </p:nvSpPr>
        <p:spPr>
          <a:xfrm>
            <a:off x="6578947" y="2802631"/>
            <a:ext cx="52059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Pre-existing niche artifact types to address specific use cases and ensure adherence to best practices</a:t>
            </a:r>
            <a:endParaRPr sz="1600" b="0" i="0" u="none" strike="noStrike" cap="none">
              <a:solidFill>
                <a:srgbClr val="000000"/>
              </a:solidFill>
              <a:latin typeface="Josefin Sans"/>
              <a:ea typeface="Josefin Sans"/>
              <a:cs typeface="Josefin Sans"/>
              <a:sym typeface="Josefin Sans"/>
            </a:endParaRPr>
          </a:p>
        </p:txBody>
      </p:sp>
      <p:sp>
        <p:nvSpPr>
          <p:cNvPr id="812" name="Google Shape;812;p26"/>
          <p:cNvSpPr txBox="1"/>
          <p:nvPr/>
        </p:nvSpPr>
        <p:spPr>
          <a:xfrm>
            <a:off x="6578947" y="3323721"/>
            <a:ext cx="52059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Various project planning views for different roles within the team that can handle both planned and adaptive lifecycles</a:t>
            </a:r>
            <a:endParaRPr sz="1600" b="0" i="0" u="none" strike="noStrike" cap="none">
              <a:solidFill>
                <a:srgbClr val="000000"/>
              </a:solidFill>
              <a:latin typeface="Josefin Sans"/>
              <a:ea typeface="Josefin Sans"/>
              <a:cs typeface="Josefin Sans"/>
              <a:sym typeface="Josefin Sans"/>
            </a:endParaRPr>
          </a:p>
        </p:txBody>
      </p:sp>
      <p:sp>
        <p:nvSpPr>
          <p:cNvPr id="813" name="Google Shape;813;p26"/>
          <p:cNvSpPr txBox="1"/>
          <p:nvPr/>
        </p:nvSpPr>
        <p:spPr>
          <a:xfrm>
            <a:off x="6578947" y="3940011"/>
            <a:ext cx="520598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Operates in both cloud and on-premise hosting environments</a:t>
            </a:r>
            <a:endParaRPr sz="1600" b="0" i="0" u="none" strike="noStrike" cap="none">
              <a:solidFill>
                <a:srgbClr val="000000"/>
              </a:solidFill>
              <a:latin typeface="Josefin Sans"/>
              <a:ea typeface="Josefin Sans"/>
              <a:cs typeface="Josefin Sans"/>
              <a:sym typeface="Josefin Sans"/>
            </a:endParaRPr>
          </a:p>
        </p:txBody>
      </p:sp>
      <p:grpSp>
        <p:nvGrpSpPr>
          <p:cNvPr id="814" name="Google Shape;814;p26"/>
          <p:cNvGrpSpPr/>
          <p:nvPr/>
        </p:nvGrpSpPr>
        <p:grpSpPr>
          <a:xfrm>
            <a:off x="371573" y="4174443"/>
            <a:ext cx="596012" cy="594978"/>
            <a:chOff x="411097" y="3984876"/>
            <a:chExt cx="596012" cy="594978"/>
          </a:xfrm>
        </p:grpSpPr>
        <p:sp>
          <p:nvSpPr>
            <p:cNvPr id="815" name="Google Shape;815;p26"/>
            <p:cNvSpPr/>
            <p:nvPr/>
          </p:nvSpPr>
          <p:spPr>
            <a:xfrm>
              <a:off x="411097" y="3984876"/>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816" name="Google Shape;816;p26" descr="Qr Code outlin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75931" y="4049193"/>
              <a:ext cx="466344" cy="466344"/>
            </a:xfrm>
            <a:prstGeom prst="rect">
              <a:avLst/>
            </a:prstGeom>
            <a:noFill/>
            <a:ln>
              <a:noFill/>
            </a:ln>
          </p:spPr>
        </p:pic>
      </p:grpSp>
      <p:grpSp>
        <p:nvGrpSpPr>
          <p:cNvPr id="817" name="Google Shape;817;p26"/>
          <p:cNvGrpSpPr/>
          <p:nvPr/>
        </p:nvGrpSpPr>
        <p:grpSpPr>
          <a:xfrm>
            <a:off x="371573" y="3461203"/>
            <a:ext cx="596012" cy="594978"/>
            <a:chOff x="411097" y="3327391"/>
            <a:chExt cx="596012" cy="594978"/>
          </a:xfrm>
        </p:grpSpPr>
        <p:sp>
          <p:nvSpPr>
            <p:cNvPr id="818" name="Google Shape;818;p26"/>
            <p:cNvSpPr/>
            <p:nvPr/>
          </p:nvSpPr>
          <p:spPr>
            <a:xfrm>
              <a:off x="411097" y="3327391"/>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819" name="Google Shape;819;p26" descr="Workflow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5931" y="3391708"/>
              <a:ext cx="466344" cy="466344"/>
            </a:xfrm>
            <a:prstGeom prst="rect">
              <a:avLst/>
            </a:prstGeom>
            <a:noFill/>
            <a:ln>
              <a:noFill/>
            </a:ln>
          </p:spPr>
        </p:pic>
      </p:grpSp>
      <p:grpSp>
        <p:nvGrpSpPr>
          <p:cNvPr id="820" name="Google Shape;820;p26"/>
          <p:cNvGrpSpPr/>
          <p:nvPr/>
        </p:nvGrpSpPr>
        <p:grpSpPr>
          <a:xfrm>
            <a:off x="371573" y="2636453"/>
            <a:ext cx="596012" cy="594978"/>
            <a:chOff x="411097" y="2669906"/>
            <a:chExt cx="596012" cy="594978"/>
          </a:xfrm>
        </p:grpSpPr>
        <p:sp>
          <p:nvSpPr>
            <p:cNvPr id="821" name="Google Shape;821;p26"/>
            <p:cNvSpPr/>
            <p:nvPr/>
          </p:nvSpPr>
          <p:spPr>
            <a:xfrm>
              <a:off x="411097" y="2669906"/>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822" name="Google Shape;822;p26" descr="Radioactive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5931" y="2734223"/>
              <a:ext cx="466344" cy="466344"/>
            </a:xfrm>
            <a:prstGeom prst="rect">
              <a:avLst/>
            </a:prstGeom>
            <a:noFill/>
            <a:ln>
              <a:noFill/>
            </a:ln>
          </p:spPr>
        </p:pic>
      </p:grpSp>
      <p:grpSp>
        <p:nvGrpSpPr>
          <p:cNvPr id="823" name="Google Shape;823;p26"/>
          <p:cNvGrpSpPr/>
          <p:nvPr/>
        </p:nvGrpSpPr>
        <p:grpSpPr>
          <a:xfrm>
            <a:off x="371573" y="1822847"/>
            <a:ext cx="596012" cy="594978"/>
            <a:chOff x="411097" y="2012421"/>
            <a:chExt cx="596012" cy="594978"/>
          </a:xfrm>
        </p:grpSpPr>
        <p:sp>
          <p:nvSpPr>
            <p:cNvPr id="824" name="Google Shape;824;p26"/>
            <p:cNvSpPr/>
            <p:nvPr/>
          </p:nvSpPr>
          <p:spPr>
            <a:xfrm>
              <a:off x="411097" y="2012421"/>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825" name="Google Shape;825;p26" descr="Network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75931" y="2076738"/>
              <a:ext cx="466344" cy="466344"/>
            </a:xfrm>
            <a:prstGeom prst="rect">
              <a:avLst/>
            </a:prstGeom>
            <a:noFill/>
            <a:ln>
              <a:noFill/>
            </a:ln>
          </p:spPr>
        </p:pic>
      </p:grpSp>
      <p:sp>
        <p:nvSpPr>
          <p:cNvPr id="826" name="Google Shape;826;p26"/>
          <p:cNvSpPr/>
          <p:nvPr/>
        </p:nvSpPr>
        <p:spPr>
          <a:xfrm>
            <a:off x="371574" y="1087258"/>
            <a:ext cx="5535106"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KEY FEATURES &amp; BENEFITS</a:t>
            </a:r>
            <a:endParaRPr sz="1400" b="0" i="0" u="none" strike="noStrike" cap="none">
              <a:solidFill>
                <a:schemeClr val="lt2"/>
              </a:solidFill>
              <a:latin typeface="Poppins Medium"/>
              <a:ea typeface="Poppins Medium"/>
              <a:cs typeface="Poppins Medium"/>
              <a:sym typeface="Poppins Medium"/>
            </a:endParaRPr>
          </a:p>
        </p:txBody>
      </p:sp>
      <p:sp>
        <p:nvSpPr>
          <p:cNvPr id="827" name="Google Shape;827;p26"/>
          <p:cNvSpPr/>
          <p:nvPr/>
        </p:nvSpPr>
        <p:spPr>
          <a:xfrm>
            <a:off x="6269278" y="1087258"/>
            <a:ext cx="5535107"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DIFFERENTIATORS</a:t>
            </a:r>
            <a:endParaRPr sz="1400" b="0" i="0" u="none" strike="noStrike" cap="none">
              <a:solidFill>
                <a:schemeClr val="lt2"/>
              </a:solidFill>
              <a:latin typeface="Poppins Medium"/>
              <a:ea typeface="Poppins Medium"/>
              <a:cs typeface="Poppins Medium"/>
              <a:sym typeface="Poppins Medium"/>
            </a:endParaRPr>
          </a:p>
        </p:txBody>
      </p:sp>
      <p:grpSp>
        <p:nvGrpSpPr>
          <p:cNvPr id="828" name="Google Shape;828;p26"/>
          <p:cNvGrpSpPr/>
          <p:nvPr/>
        </p:nvGrpSpPr>
        <p:grpSpPr>
          <a:xfrm>
            <a:off x="282429" y="4956359"/>
            <a:ext cx="1980119" cy="1546874"/>
            <a:chOff x="282429" y="4655282"/>
            <a:chExt cx="1980119" cy="1546874"/>
          </a:xfrm>
        </p:grpSpPr>
        <p:sp>
          <p:nvSpPr>
            <p:cNvPr id="829" name="Google Shape;829;p26"/>
            <p:cNvSpPr txBox="1"/>
            <p:nvPr/>
          </p:nvSpPr>
          <p:spPr>
            <a:xfrm>
              <a:off x="282429"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40%</a:t>
              </a:r>
              <a:endParaRPr sz="1400" b="0" i="0" u="none" strike="noStrike" cap="none">
                <a:solidFill>
                  <a:srgbClr val="000000"/>
                </a:solidFill>
                <a:latin typeface="Josefin Sans"/>
                <a:ea typeface="Josefin Sans"/>
                <a:cs typeface="Josefin Sans"/>
                <a:sym typeface="Josefin Sans"/>
              </a:endParaRPr>
            </a:p>
          </p:txBody>
        </p:sp>
        <p:sp>
          <p:nvSpPr>
            <p:cNvPr id="830" name="Google Shape;830;p26"/>
            <p:cNvSpPr txBox="1"/>
            <p:nvPr/>
          </p:nvSpPr>
          <p:spPr>
            <a:xfrm>
              <a:off x="282429"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cost</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reduction</a:t>
              </a:r>
              <a:endParaRPr sz="1400" b="0" i="0" u="none" strike="noStrike" cap="none">
                <a:solidFill>
                  <a:srgbClr val="000000"/>
                </a:solidFill>
                <a:latin typeface="Josefin Sans"/>
                <a:ea typeface="Josefin Sans"/>
                <a:cs typeface="Josefin Sans"/>
                <a:sym typeface="Josefin Sans"/>
              </a:endParaRPr>
            </a:p>
          </p:txBody>
        </p:sp>
        <p:sp>
          <p:nvSpPr>
            <p:cNvPr id="831" name="Google Shape;831;p26"/>
            <p:cNvSpPr/>
            <p:nvPr/>
          </p:nvSpPr>
          <p:spPr>
            <a:xfrm>
              <a:off x="372996" y="4655282"/>
              <a:ext cx="1798984" cy="1546874"/>
            </a:xfrm>
            <a:prstGeom prst="roundRect">
              <a:avLst>
                <a:gd name="adj" fmla="val 16667"/>
              </a:avLst>
            </a:prstGeom>
            <a:noFill/>
            <a:ln w="19050" cap="flat" cmpd="sng">
              <a:solidFill>
                <a:srgbClr val="F7931D"/>
              </a:solidFill>
              <a:prstDash val="solid"/>
              <a:miter lim="800000"/>
              <a:headEnd type="none" w="sm" len="sm"/>
              <a:tailEnd type="none" w="sm" len="sm"/>
            </a:ln>
            <a:effectLst>
              <a:outerShdw blurRad="63500" sx="102000" sy="102000" algn="ctr" rotWithShape="0">
                <a:srgbClr val="FFC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grpSp>
      <p:grpSp>
        <p:nvGrpSpPr>
          <p:cNvPr id="832" name="Google Shape;832;p26"/>
          <p:cNvGrpSpPr/>
          <p:nvPr/>
        </p:nvGrpSpPr>
        <p:grpSpPr>
          <a:xfrm>
            <a:off x="4024822" y="4956271"/>
            <a:ext cx="1980771" cy="1546874"/>
            <a:chOff x="4024822" y="4655194"/>
            <a:chExt cx="1980771" cy="1546874"/>
          </a:xfrm>
        </p:grpSpPr>
        <p:sp>
          <p:nvSpPr>
            <p:cNvPr id="833" name="Google Shape;833;p26"/>
            <p:cNvSpPr txBox="1"/>
            <p:nvPr/>
          </p:nvSpPr>
          <p:spPr>
            <a:xfrm>
              <a:off x="4025474"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35%</a:t>
              </a:r>
              <a:endParaRPr sz="1400" b="0" i="0" u="none" strike="noStrike" cap="none">
                <a:solidFill>
                  <a:srgbClr val="000000"/>
                </a:solidFill>
                <a:latin typeface="Josefin Sans"/>
                <a:ea typeface="Josefin Sans"/>
                <a:cs typeface="Josefin Sans"/>
                <a:sym typeface="Josefin Sans"/>
              </a:endParaRPr>
            </a:p>
          </p:txBody>
        </p:sp>
        <p:sp>
          <p:nvSpPr>
            <p:cNvPr id="834" name="Google Shape;834;p26"/>
            <p:cNvSpPr txBox="1"/>
            <p:nvPr/>
          </p:nvSpPr>
          <p:spPr>
            <a:xfrm>
              <a:off x="4024822"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better</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productivity</a:t>
              </a:r>
              <a:endParaRPr sz="1400" b="0" i="0" u="none" strike="noStrike" cap="none">
                <a:solidFill>
                  <a:srgbClr val="000000"/>
                </a:solidFill>
                <a:latin typeface="Josefin Sans"/>
                <a:ea typeface="Josefin Sans"/>
                <a:cs typeface="Josefin Sans"/>
                <a:sym typeface="Josefin Sans"/>
              </a:endParaRPr>
            </a:p>
          </p:txBody>
        </p:sp>
        <p:sp>
          <p:nvSpPr>
            <p:cNvPr id="835" name="Google Shape;835;p26"/>
            <p:cNvSpPr/>
            <p:nvPr/>
          </p:nvSpPr>
          <p:spPr>
            <a:xfrm>
              <a:off x="4116042" y="4655194"/>
              <a:ext cx="1798984" cy="1546874"/>
            </a:xfrm>
            <a:prstGeom prst="roundRect">
              <a:avLst>
                <a:gd name="adj" fmla="val 16667"/>
              </a:avLst>
            </a:prstGeom>
            <a:noFill/>
            <a:ln w="19050" cap="flat" cmpd="sng">
              <a:solidFill>
                <a:srgbClr val="F7931D"/>
              </a:solidFill>
              <a:prstDash val="solid"/>
              <a:miter lim="800000"/>
              <a:headEnd type="none" w="sm" len="sm"/>
              <a:tailEnd type="none" w="sm" len="sm"/>
            </a:ln>
            <a:effectLst>
              <a:outerShdw blurRad="63500" sx="102000" sy="102000" algn="ctr" rotWithShape="0">
                <a:srgbClr val="FFC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grpSp>
        <p:nvGrpSpPr>
          <p:cNvPr id="836" name="Google Shape;836;p26"/>
          <p:cNvGrpSpPr/>
          <p:nvPr/>
        </p:nvGrpSpPr>
        <p:grpSpPr>
          <a:xfrm>
            <a:off x="2134504" y="4956271"/>
            <a:ext cx="1999311" cy="1546874"/>
            <a:chOff x="2153810" y="4655194"/>
            <a:chExt cx="1999311" cy="1546874"/>
          </a:xfrm>
        </p:grpSpPr>
        <p:sp>
          <p:nvSpPr>
            <p:cNvPr id="837" name="Google Shape;837;p26"/>
            <p:cNvSpPr txBox="1"/>
            <p:nvPr/>
          </p:nvSpPr>
          <p:spPr>
            <a:xfrm>
              <a:off x="2173002"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30%</a:t>
              </a:r>
              <a:endParaRPr sz="1400" b="0" i="0" u="none" strike="noStrike" cap="none">
                <a:solidFill>
                  <a:srgbClr val="000000"/>
                </a:solidFill>
                <a:latin typeface="Josefin Sans"/>
                <a:ea typeface="Josefin Sans"/>
                <a:cs typeface="Josefin Sans"/>
                <a:sym typeface="Josefin Sans"/>
              </a:endParaRPr>
            </a:p>
          </p:txBody>
        </p:sp>
        <p:sp>
          <p:nvSpPr>
            <p:cNvPr id="838" name="Google Shape;838;p26"/>
            <p:cNvSpPr txBox="1"/>
            <p:nvPr/>
          </p:nvSpPr>
          <p:spPr>
            <a:xfrm>
              <a:off x="2153810"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faster time</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to market</a:t>
              </a:r>
              <a:endParaRPr sz="1400" b="0" i="0" u="none" strike="noStrike" cap="none">
                <a:solidFill>
                  <a:srgbClr val="000000"/>
                </a:solidFill>
                <a:latin typeface="Josefin Sans"/>
                <a:ea typeface="Josefin Sans"/>
                <a:cs typeface="Josefin Sans"/>
                <a:sym typeface="Josefin Sans"/>
              </a:endParaRPr>
            </a:p>
          </p:txBody>
        </p:sp>
        <p:sp>
          <p:nvSpPr>
            <p:cNvPr id="839" name="Google Shape;839;p26"/>
            <p:cNvSpPr/>
            <p:nvPr/>
          </p:nvSpPr>
          <p:spPr>
            <a:xfrm>
              <a:off x="2263569" y="4655194"/>
              <a:ext cx="1798984" cy="1546874"/>
            </a:xfrm>
            <a:prstGeom prst="roundRect">
              <a:avLst>
                <a:gd name="adj" fmla="val 16667"/>
              </a:avLst>
            </a:prstGeom>
            <a:noFill/>
            <a:ln w="19050" cap="flat" cmpd="sng">
              <a:solidFill>
                <a:srgbClr val="F7931D"/>
              </a:solidFill>
              <a:prstDash val="solid"/>
              <a:miter lim="800000"/>
              <a:headEnd type="none" w="sm" len="sm"/>
              <a:tailEnd type="none" w="sm" len="sm"/>
            </a:ln>
            <a:effectLst>
              <a:outerShdw blurRad="63500" sx="102000" sy="102000" algn="ctr" rotWithShape="0">
                <a:srgbClr val="FFC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sp>
        <p:nvSpPr>
          <p:cNvPr id="840" name="Google Shape;840;p26"/>
          <p:cNvSpPr/>
          <p:nvPr/>
        </p:nvSpPr>
        <p:spPr>
          <a:xfrm>
            <a:off x="6285320" y="4437240"/>
            <a:ext cx="3134905"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POPULAR INTEGRATIONS</a:t>
            </a:r>
            <a:endParaRPr sz="1800" b="1" i="0" u="none" strike="noStrike" cap="none" baseline="30000">
              <a:solidFill>
                <a:schemeClr val="lt2"/>
              </a:solidFill>
              <a:latin typeface="Poppins Medium"/>
              <a:ea typeface="Poppins Medium"/>
              <a:cs typeface="Poppins Medium"/>
              <a:sym typeface="Poppins Medium"/>
            </a:endParaRPr>
          </a:p>
        </p:txBody>
      </p:sp>
      <p:sp>
        <p:nvSpPr>
          <p:cNvPr id="841" name="Google Shape;841;p26"/>
          <p:cNvSpPr/>
          <p:nvPr/>
        </p:nvSpPr>
        <p:spPr>
          <a:xfrm>
            <a:off x="9557619" y="4437240"/>
            <a:ext cx="2262905"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END USER(S)</a:t>
            </a:r>
            <a:endParaRPr sz="1400" b="0" i="0" u="none" strike="noStrike" cap="none">
              <a:solidFill>
                <a:schemeClr val="lt2"/>
              </a:solidFill>
              <a:latin typeface="Poppins Medium"/>
              <a:ea typeface="Poppins Medium"/>
              <a:cs typeface="Poppins Medium"/>
              <a:sym typeface="Poppins Medium"/>
            </a:endParaRPr>
          </a:p>
        </p:txBody>
      </p:sp>
      <p:pic>
        <p:nvPicPr>
          <p:cNvPr id="842" name="Google Shape;842;p26"/>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564383" y="5824284"/>
            <a:ext cx="1327760" cy="349677"/>
          </a:xfrm>
          <a:prstGeom prst="rect">
            <a:avLst/>
          </a:prstGeom>
          <a:noFill/>
          <a:ln>
            <a:noFill/>
          </a:ln>
        </p:spPr>
      </p:pic>
      <p:pic>
        <p:nvPicPr>
          <p:cNvPr id="843" name="Google Shape;843;p26"/>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538669" y="6273997"/>
            <a:ext cx="1300700" cy="460424"/>
          </a:xfrm>
          <a:prstGeom prst="rect">
            <a:avLst/>
          </a:prstGeom>
          <a:noFill/>
          <a:ln>
            <a:noFill/>
          </a:ln>
        </p:spPr>
      </p:pic>
      <p:pic>
        <p:nvPicPr>
          <p:cNvPr id="844" name="Google Shape;844;p26"/>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8150561" y="4980321"/>
            <a:ext cx="741900" cy="690237"/>
          </a:xfrm>
          <a:prstGeom prst="rect">
            <a:avLst/>
          </a:prstGeom>
          <a:noFill/>
          <a:ln>
            <a:noFill/>
          </a:ln>
        </p:spPr>
      </p:pic>
      <p:pic>
        <p:nvPicPr>
          <p:cNvPr id="3" name="Picture 2">
            <a:extLst>
              <a:ext uri="{FF2B5EF4-FFF2-40B4-BE49-F238E27FC236}">
                <a16:creationId xmlns:a16="http://schemas.microsoft.com/office/drawing/2014/main" id="{1BF9897A-012E-92BB-1EC1-822AA98C318A}"/>
              </a:ext>
            </a:extLst>
          </p:cNvPr>
          <p:cNvPicPr>
            <a:picLocks noChangeAspect="1"/>
          </p:cNvPicPr>
          <p:nvPr/>
        </p:nvPicPr>
        <p:blipFill>
          <a:blip r:embed="rId11"/>
          <a:stretch>
            <a:fillRect/>
          </a:stretch>
        </p:blipFill>
        <p:spPr>
          <a:xfrm>
            <a:off x="8246961" y="5966412"/>
            <a:ext cx="606255" cy="615170"/>
          </a:xfrm>
          <a:prstGeom prst="rect">
            <a:avLst/>
          </a:prstGeom>
        </p:spPr>
      </p:pic>
      <p:pic>
        <p:nvPicPr>
          <p:cNvPr id="5" name="Picture 4" descr="A logo of a company&#10;&#10;AI-generated content may be incorrect.">
            <a:extLst>
              <a:ext uri="{FF2B5EF4-FFF2-40B4-BE49-F238E27FC236}">
                <a16:creationId xmlns:a16="http://schemas.microsoft.com/office/drawing/2014/main" id="{3F129E7B-94AA-6D1A-6F89-D978B775EB3C}"/>
              </a:ext>
            </a:extLst>
          </p:cNvPr>
          <p:cNvPicPr>
            <a:picLocks noChangeAspect="1"/>
          </p:cNvPicPr>
          <p:nvPr/>
        </p:nvPicPr>
        <p:blipFill>
          <a:blip r:embed="rId12"/>
          <a:stretch>
            <a:fillRect/>
          </a:stretch>
        </p:blipFill>
        <p:spPr>
          <a:xfrm>
            <a:off x="6591320" y="4963449"/>
            <a:ext cx="1284041" cy="70038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27"/>
          <p:cNvSpPr txBox="1">
            <a:spLocks noGrp="1"/>
          </p:cNvSpPr>
          <p:nvPr>
            <p:ph type="title"/>
          </p:nvPr>
        </p:nvSpPr>
        <p:spPr>
          <a:xfrm>
            <a:off x="371573" y="207730"/>
            <a:ext cx="10982227" cy="76584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Josefin Sans"/>
              <a:buNone/>
            </a:pPr>
            <a:r>
              <a:rPr lang="en-US" sz="3600">
                <a:latin typeface="Josefin Sans"/>
                <a:ea typeface="Josefin Sans"/>
                <a:cs typeface="Josefin Sans"/>
                <a:sym typeface="Josefin Sans"/>
              </a:rPr>
              <a:t>SpiraPlan® - Program Management for Scaling Agile</a:t>
            </a:r>
            <a:endParaRPr sz="3600">
              <a:latin typeface="Josefin Sans"/>
              <a:ea typeface="Josefin Sans"/>
              <a:cs typeface="Josefin Sans"/>
              <a:sym typeface="Josefin Sans"/>
            </a:endParaRPr>
          </a:p>
        </p:txBody>
      </p:sp>
      <p:pic>
        <p:nvPicPr>
          <p:cNvPr id="910" name="Google Shape;910;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247171" y="231047"/>
            <a:ext cx="662400" cy="719061"/>
          </a:xfrm>
          <a:prstGeom prst="rect">
            <a:avLst/>
          </a:prstGeom>
          <a:noFill/>
          <a:ln>
            <a:noFill/>
          </a:ln>
          <a:effectLst>
            <a:outerShdw blurRad="63500" sx="102000" sy="102000" algn="ctr" rotWithShape="0">
              <a:srgbClr val="000000">
                <a:alpha val="40000"/>
              </a:srgbClr>
            </a:outerShdw>
          </a:effectLst>
        </p:spPr>
      </p:pic>
      <p:sp>
        <p:nvSpPr>
          <p:cNvPr id="911" name="Google Shape;911;p27"/>
          <p:cNvSpPr/>
          <p:nvPr/>
        </p:nvSpPr>
        <p:spPr>
          <a:xfrm>
            <a:off x="9420127" y="4438812"/>
            <a:ext cx="2489444" cy="365760"/>
          </a:xfrm>
          <a:prstGeom prst="roundRect">
            <a:avLst>
              <a:gd name="adj" fmla="val 16667"/>
            </a:avLst>
          </a:prstGeom>
          <a:solidFill>
            <a:srgbClr val="FF6F4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END USER(S)</a:t>
            </a:r>
            <a:endParaRPr sz="1400" b="0" i="0" u="none" strike="noStrike" cap="none">
              <a:solidFill>
                <a:schemeClr val="lt2"/>
              </a:solidFill>
              <a:latin typeface="Poppins Medium"/>
              <a:ea typeface="Poppins Medium"/>
              <a:cs typeface="Poppins Medium"/>
              <a:sym typeface="Poppins Medium"/>
            </a:endParaRPr>
          </a:p>
        </p:txBody>
      </p:sp>
      <p:sp>
        <p:nvSpPr>
          <p:cNvPr id="912" name="Google Shape;912;p27"/>
          <p:cNvSpPr txBox="1"/>
          <p:nvPr/>
        </p:nvSpPr>
        <p:spPr>
          <a:xfrm>
            <a:off x="1000723" y="1555099"/>
            <a:ext cx="4904778"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Enterprise-grade agile planning &amp; execution capabilities enable the user to have a 360-degree view of all projects and programs</a:t>
            </a:r>
            <a:endParaRPr sz="1400" b="0" i="0" u="none" strike="noStrike" cap="none">
              <a:solidFill>
                <a:srgbClr val="000000"/>
              </a:solidFill>
              <a:latin typeface="Josefin Sans"/>
              <a:ea typeface="Josefin Sans"/>
              <a:cs typeface="Josefin Sans"/>
              <a:sym typeface="Josefin Sans"/>
            </a:endParaRPr>
          </a:p>
        </p:txBody>
      </p:sp>
      <p:sp>
        <p:nvSpPr>
          <p:cNvPr id="913" name="Google Shape;913;p27"/>
          <p:cNvSpPr txBox="1"/>
          <p:nvPr/>
        </p:nvSpPr>
        <p:spPr>
          <a:xfrm>
            <a:off x="1007736" y="2406077"/>
            <a:ext cx="4898943"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Fine-tuned capabilities such as baseline management, configuration management, and version control that are tailored to the complex compliance &amp; quality standards of regulated industries</a:t>
            </a:r>
            <a:endParaRPr sz="1400" b="0" i="0" u="none" strike="noStrike" cap="none">
              <a:solidFill>
                <a:srgbClr val="000000"/>
              </a:solidFill>
              <a:latin typeface="Josefin Sans"/>
              <a:ea typeface="Josefin Sans"/>
              <a:cs typeface="Josefin Sans"/>
              <a:sym typeface="Josefin Sans"/>
            </a:endParaRPr>
          </a:p>
        </p:txBody>
      </p:sp>
      <p:sp>
        <p:nvSpPr>
          <p:cNvPr id="914" name="Google Shape;914;p27"/>
          <p:cNvSpPr txBox="1"/>
          <p:nvPr/>
        </p:nvSpPr>
        <p:spPr>
          <a:xfrm>
            <a:off x="1007737" y="3472107"/>
            <a:ext cx="4897764"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Fully ecosystem-agnostic integrations and various deployment options, designed to fit the needs of any enterprise</a:t>
            </a:r>
            <a:endParaRPr sz="1400" b="0" i="0" u="none" strike="noStrike" cap="none">
              <a:solidFill>
                <a:srgbClr val="000000"/>
              </a:solidFill>
              <a:latin typeface="Josefin Sans"/>
              <a:ea typeface="Josefin Sans"/>
              <a:cs typeface="Josefin Sans"/>
              <a:sym typeface="Josefin Sans"/>
            </a:endParaRPr>
          </a:p>
        </p:txBody>
      </p:sp>
      <p:sp>
        <p:nvSpPr>
          <p:cNvPr id="915" name="Google Shape;915;p27"/>
          <p:cNvSpPr txBox="1"/>
          <p:nvPr/>
        </p:nvSpPr>
        <p:spPr>
          <a:xfrm>
            <a:off x="1011167" y="4274559"/>
            <a:ext cx="4903859"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Enhanced automation through generative AI, driving efficiencies in creation of project artifacts from requirements and generation of test cases</a:t>
            </a:r>
            <a:endParaRPr sz="1400" b="0" i="0" u="none" strike="noStrike" cap="none">
              <a:solidFill>
                <a:srgbClr val="000000"/>
              </a:solidFill>
              <a:latin typeface="Josefin Sans"/>
              <a:ea typeface="Josefin Sans"/>
              <a:cs typeface="Josefin Sans"/>
              <a:sym typeface="Josefin Sans"/>
            </a:endParaRPr>
          </a:p>
        </p:txBody>
      </p:sp>
      <p:sp>
        <p:nvSpPr>
          <p:cNvPr id="916" name="Google Shape;916;p27"/>
          <p:cNvSpPr txBox="1"/>
          <p:nvPr/>
        </p:nvSpPr>
        <p:spPr>
          <a:xfrm>
            <a:off x="9420127" y="4928022"/>
            <a:ext cx="2489444" cy="1600398"/>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Program &amp; Project Managers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Risk Management Professionals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Portfolio Managers</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Chief Information Officer (CIO)</a:t>
            </a:r>
            <a:endParaRPr sz="1600" b="0" i="0" u="none" strike="noStrike" cap="none">
              <a:solidFill>
                <a:srgbClr val="000000"/>
              </a:solidFill>
              <a:latin typeface="Josefin Sans"/>
              <a:ea typeface="Josefin Sans"/>
              <a:cs typeface="Josefin Sans"/>
              <a:sym typeface="Josefin Sans"/>
            </a:endParaRPr>
          </a:p>
        </p:txBody>
      </p:sp>
      <p:sp>
        <p:nvSpPr>
          <p:cNvPr id="917" name="Google Shape;917;p27"/>
          <p:cNvSpPr txBox="1"/>
          <p:nvPr/>
        </p:nvSpPr>
        <p:spPr>
          <a:xfrm>
            <a:off x="6593455" y="2160574"/>
            <a:ext cx="531611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Focus on “built-in”; with integrations, capabilities, artifacts, and more all included to minimize limitations</a:t>
            </a:r>
            <a:endParaRPr sz="1600" b="0" i="0" u="none" strike="noStrike" cap="none">
              <a:solidFill>
                <a:srgbClr val="000000"/>
              </a:solidFill>
              <a:latin typeface="Josefin Sans"/>
              <a:ea typeface="Josefin Sans"/>
              <a:cs typeface="Josefin Sans"/>
              <a:sym typeface="Josefin Sans"/>
            </a:endParaRPr>
          </a:p>
        </p:txBody>
      </p:sp>
      <p:sp>
        <p:nvSpPr>
          <p:cNvPr id="918" name="Google Shape;918;p27"/>
          <p:cNvSpPr txBox="1"/>
          <p:nvPr/>
        </p:nvSpPr>
        <p:spPr>
          <a:xfrm>
            <a:off x="6593455" y="2648725"/>
            <a:ext cx="5316116"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Tailored for highly regulated industries, enabling customers to deliver high quality, mission-critical software without sacrificing speed for compliance</a:t>
            </a:r>
            <a:endParaRPr sz="1600" b="0" i="0" u="none" strike="noStrike" cap="none">
              <a:solidFill>
                <a:srgbClr val="000000"/>
              </a:solidFill>
              <a:latin typeface="Josefin Sans"/>
              <a:ea typeface="Josefin Sans"/>
              <a:cs typeface="Josefin Sans"/>
              <a:sym typeface="Josefin Sans"/>
            </a:endParaRPr>
          </a:p>
        </p:txBody>
      </p:sp>
      <p:sp>
        <p:nvSpPr>
          <p:cNvPr id="919" name="Google Shape;919;p27"/>
          <p:cNvSpPr txBox="1"/>
          <p:nvPr/>
        </p:nvSpPr>
        <p:spPr>
          <a:xfrm>
            <a:off x="6614442" y="3329126"/>
            <a:ext cx="529512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OData API for dashboard / report creation with customized queries from common reporting tools (e.g., Excel, PowerBI)</a:t>
            </a:r>
            <a:endParaRPr sz="1600" b="0" i="0" u="none" strike="noStrike" cap="none">
              <a:solidFill>
                <a:srgbClr val="000000"/>
              </a:solidFill>
              <a:latin typeface="Josefin Sans"/>
              <a:ea typeface="Josefin Sans"/>
              <a:cs typeface="Josefin Sans"/>
              <a:sym typeface="Josefin Sans"/>
            </a:endParaRPr>
          </a:p>
        </p:txBody>
      </p:sp>
      <p:sp>
        <p:nvSpPr>
          <p:cNvPr id="920" name="Google Shape;920;p27"/>
          <p:cNvSpPr txBox="1"/>
          <p:nvPr/>
        </p:nvSpPr>
        <p:spPr>
          <a:xfrm>
            <a:off x="6578946" y="1484171"/>
            <a:ext cx="5330625"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Truly holistic solution that allows full planning, development, and testing in one solution, eliminating the need to purchase multiple products</a:t>
            </a:r>
            <a:endParaRPr sz="1400" b="0" i="0" u="none" strike="noStrike" cap="none">
              <a:solidFill>
                <a:srgbClr val="000000"/>
              </a:solidFill>
              <a:latin typeface="Josefin Sans"/>
              <a:ea typeface="Josefin Sans"/>
              <a:cs typeface="Josefin Sans"/>
              <a:sym typeface="Josefin Sans"/>
            </a:endParaRPr>
          </a:p>
        </p:txBody>
      </p:sp>
      <p:grpSp>
        <p:nvGrpSpPr>
          <p:cNvPr id="921" name="Google Shape;921;p27"/>
          <p:cNvGrpSpPr/>
          <p:nvPr/>
        </p:nvGrpSpPr>
        <p:grpSpPr>
          <a:xfrm>
            <a:off x="371573" y="3557371"/>
            <a:ext cx="596012" cy="594978"/>
            <a:chOff x="411097" y="3327393"/>
            <a:chExt cx="596012" cy="594978"/>
          </a:xfrm>
        </p:grpSpPr>
        <p:sp>
          <p:nvSpPr>
            <p:cNvPr id="922" name="Google Shape;922;p27"/>
            <p:cNvSpPr/>
            <p:nvPr/>
          </p:nvSpPr>
          <p:spPr>
            <a:xfrm>
              <a:off x="411097" y="3327393"/>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923" name="Google Shape;923;p27" descr="Juggler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75931" y="3391710"/>
              <a:ext cx="466344" cy="466344"/>
            </a:xfrm>
            <a:prstGeom prst="rect">
              <a:avLst/>
            </a:prstGeom>
            <a:noFill/>
            <a:ln>
              <a:noFill/>
            </a:ln>
          </p:spPr>
        </p:pic>
      </p:grpSp>
      <p:grpSp>
        <p:nvGrpSpPr>
          <p:cNvPr id="924" name="Google Shape;924;p27"/>
          <p:cNvGrpSpPr/>
          <p:nvPr/>
        </p:nvGrpSpPr>
        <p:grpSpPr>
          <a:xfrm>
            <a:off x="371573" y="2591851"/>
            <a:ext cx="596012" cy="594978"/>
            <a:chOff x="411097" y="2669908"/>
            <a:chExt cx="596012" cy="594978"/>
          </a:xfrm>
        </p:grpSpPr>
        <p:sp>
          <p:nvSpPr>
            <p:cNvPr id="925" name="Google Shape;925;p27"/>
            <p:cNvSpPr/>
            <p:nvPr/>
          </p:nvSpPr>
          <p:spPr>
            <a:xfrm>
              <a:off x="411097" y="2669908"/>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926" name="Google Shape;926;p27" descr="Rating 3 Star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5931" y="2734225"/>
              <a:ext cx="466344" cy="466344"/>
            </a:xfrm>
            <a:prstGeom prst="rect">
              <a:avLst/>
            </a:prstGeom>
            <a:noFill/>
            <a:ln>
              <a:noFill/>
            </a:ln>
          </p:spPr>
        </p:pic>
      </p:grpSp>
      <p:grpSp>
        <p:nvGrpSpPr>
          <p:cNvPr id="927" name="Google Shape;927;p27"/>
          <p:cNvGrpSpPr/>
          <p:nvPr/>
        </p:nvGrpSpPr>
        <p:grpSpPr>
          <a:xfrm>
            <a:off x="371573" y="1621474"/>
            <a:ext cx="596012" cy="594978"/>
            <a:chOff x="411097" y="2012423"/>
            <a:chExt cx="596012" cy="594978"/>
          </a:xfrm>
        </p:grpSpPr>
        <p:sp>
          <p:nvSpPr>
            <p:cNvPr id="928" name="Google Shape;928;p27"/>
            <p:cNvSpPr/>
            <p:nvPr/>
          </p:nvSpPr>
          <p:spPr>
            <a:xfrm>
              <a:off x="411097" y="2012423"/>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929" name="Google Shape;929;p27" descr="Arrow circle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5931" y="2076740"/>
              <a:ext cx="466344" cy="466344"/>
            </a:xfrm>
            <a:prstGeom prst="rect">
              <a:avLst/>
            </a:prstGeom>
            <a:noFill/>
            <a:ln>
              <a:noFill/>
            </a:ln>
          </p:spPr>
        </p:pic>
      </p:grpSp>
      <p:grpSp>
        <p:nvGrpSpPr>
          <p:cNvPr id="930" name="Google Shape;930;p27"/>
          <p:cNvGrpSpPr/>
          <p:nvPr/>
        </p:nvGrpSpPr>
        <p:grpSpPr>
          <a:xfrm>
            <a:off x="371573" y="4375167"/>
            <a:ext cx="596012" cy="594978"/>
            <a:chOff x="411097" y="3984878"/>
            <a:chExt cx="596012" cy="594978"/>
          </a:xfrm>
        </p:grpSpPr>
        <p:sp>
          <p:nvSpPr>
            <p:cNvPr id="931" name="Google Shape;931;p27"/>
            <p:cNvSpPr/>
            <p:nvPr/>
          </p:nvSpPr>
          <p:spPr>
            <a:xfrm>
              <a:off x="411097" y="3984878"/>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932" name="Google Shape;932;p27" descr="Head with gears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75931" y="4049195"/>
              <a:ext cx="466344" cy="466344"/>
            </a:xfrm>
            <a:prstGeom prst="rect">
              <a:avLst/>
            </a:prstGeom>
            <a:noFill/>
            <a:ln>
              <a:noFill/>
            </a:ln>
          </p:spPr>
        </p:pic>
      </p:grpSp>
      <p:sp>
        <p:nvSpPr>
          <p:cNvPr id="933" name="Google Shape;933;p27"/>
          <p:cNvSpPr/>
          <p:nvPr/>
        </p:nvSpPr>
        <p:spPr>
          <a:xfrm>
            <a:off x="357010" y="1063195"/>
            <a:ext cx="5535106" cy="365760"/>
          </a:xfrm>
          <a:prstGeom prst="roundRect">
            <a:avLst>
              <a:gd name="adj" fmla="val 16667"/>
            </a:avLst>
          </a:prstGeom>
          <a:solidFill>
            <a:srgbClr val="FF6F4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KEY FEATURES &amp; BENEFITS</a:t>
            </a:r>
            <a:endParaRPr sz="1400" b="0" i="0" u="none" strike="noStrike" cap="none">
              <a:solidFill>
                <a:schemeClr val="lt2"/>
              </a:solidFill>
              <a:latin typeface="Poppins Medium"/>
              <a:ea typeface="Poppins Medium"/>
              <a:cs typeface="Poppins Medium"/>
              <a:sym typeface="Poppins Medium"/>
            </a:endParaRPr>
          </a:p>
        </p:txBody>
      </p:sp>
      <p:sp>
        <p:nvSpPr>
          <p:cNvPr id="934" name="Google Shape;934;p27"/>
          <p:cNvSpPr/>
          <p:nvPr/>
        </p:nvSpPr>
        <p:spPr>
          <a:xfrm>
            <a:off x="6285320" y="1064947"/>
            <a:ext cx="5624251" cy="365760"/>
          </a:xfrm>
          <a:prstGeom prst="roundRect">
            <a:avLst>
              <a:gd name="adj" fmla="val 16667"/>
            </a:avLst>
          </a:prstGeom>
          <a:solidFill>
            <a:srgbClr val="FF6F4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DIFFERENTIATORS</a:t>
            </a:r>
            <a:endParaRPr sz="1400" b="0" i="0" u="none" strike="noStrike" cap="none">
              <a:solidFill>
                <a:schemeClr val="lt2"/>
              </a:solidFill>
              <a:latin typeface="Poppins Medium"/>
              <a:ea typeface="Poppins Medium"/>
              <a:cs typeface="Poppins Medium"/>
              <a:sym typeface="Poppins Medium"/>
            </a:endParaRPr>
          </a:p>
        </p:txBody>
      </p:sp>
      <p:sp>
        <p:nvSpPr>
          <p:cNvPr id="935" name="Google Shape;935;p27"/>
          <p:cNvSpPr/>
          <p:nvPr/>
        </p:nvSpPr>
        <p:spPr>
          <a:xfrm>
            <a:off x="6286501" y="4448390"/>
            <a:ext cx="2940935" cy="365760"/>
          </a:xfrm>
          <a:prstGeom prst="roundRect">
            <a:avLst>
              <a:gd name="adj" fmla="val 16667"/>
            </a:avLst>
          </a:prstGeom>
          <a:solidFill>
            <a:srgbClr val="FF6F4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Poppins Medium"/>
                <a:ea typeface="Poppins Medium"/>
                <a:cs typeface="Poppins Medium"/>
                <a:sym typeface="Poppins Medium"/>
              </a:rPr>
              <a:t>POPULAR INTEGRATIONS</a:t>
            </a:r>
            <a:endParaRPr sz="1600" b="1" i="0" u="none" strike="noStrike" cap="none" baseline="30000">
              <a:solidFill>
                <a:schemeClr val="lt2"/>
              </a:solidFill>
              <a:latin typeface="Poppins Medium"/>
              <a:ea typeface="Poppins Medium"/>
              <a:cs typeface="Poppins Medium"/>
              <a:sym typeface="Poppins Medium"/>
            </a:endParaRPr>
          </a:p>
        </p:txBody>
      </p:sp>
      <p:sp>
        <p:nvSpPr>
          <p:cNvPr id="936" name="Google Shape;936;p27"/>
          <p:cNvSpPr txBox="1"/>
          <p:nvPr/>
        </p:nvSpPr>
        <p:spPr>
          <a:xfrm>
            <a:off x="6578947" y="3941735"/>
            <a:ext cx="5316116"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Operate in both cloud and on-premise hosting environments</a:t>
            </a:r>
            <a:endParaRPr sz="1600" b="0" i="0" u="none" strike="noStrike" cap="none">
              <a:solidFill>
                <a:srgbClr val="000000"/>
              </a:solidFill>
              <a:latin typeface="Josefin Sans"/>
              <a:ea typeface="Josefin Sans"/>
              <a:cs typeface="Josefin Sans"/>
              <a:sym typeface="Josefin Sans"/>
            </a:endParaRPr>
          </a:p>
        </p:txBody>
      </p:sp>
      <p:sp>
        <p:nvSpPr>
          <p:cNvPr id="937" name="Google Shape;937;p27"/>
          <p:cNvSpPr/>
          <p:nvPr/>
        </p:nvSpPr>
        <p:spPr>
          <a:xfrm>
            <a:off x="6285320" y="1551949"/>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1</a:t>
            </a:r>
            <a:endParaRPr sz="1400" b="0" i="0" u="none" strike="noStrike" cap="none">
              <a:solidFill>
                <a:srgbClr val="000000"/>
              </a:solidFill>
              <a:latin typeface="Josefin Sans"/>
              <a:ea typeface="Josefin Sans"/>
              <a:cs typeface="Josefin Sans"/>
              <a:sym typeface="Josefin Sans"/>
            </a:endParaRPr>
          </a:p>
        </p:txBody>
      </p:sp>
      <p:sp>
        <p:nvSpPr>
          <p:cNvPr id="938" name="Google Shape;938;p27"/>
          <p:cNvSpPr/>
          <p:nvPr/>
        </p:nvSpPr>
        <p:spPr>
          <a:xfrm>
            <a:off x="6285320" y="2165777"/>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2</a:t>
            </a:r>
            <a:endParaRPr sz="1400" b="0" i="0" u="none" strike="noStrike" cap="none">
              <a:solidFill>
                <a:srgbClr val="000000"/>
              </a:solidFill>
              <a:latin typeface="Josefin Sans"/>
              <a:ea typeface="Josefin Sans"/>
              <a:cs typeface="Josefin Sans"/>
              <a:sym typeface="Josefin Sans"/>
            </a:endParaRPr>
          </a:p>
        </p:txBody>
      </p:sp>
      <p:sp>
        <p:nvSpPr>
          <p:cNvPr id="939" name="Google Shape;939;p27"/>
          <p:cNvSpPr/>
          <p:nvPr/>
        </p:nvSpPr>
        <p:spPr>
          <a:xfrm>
            <a:off x="6285320" y="2713441"/>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3</a:t>
            </a:r>
            <a:endParaRPr sz="1400" b="0" i="0" u="none" strike="noStrike" cap="none">
              <a:solidFill>
                <a:srgbClr val="000000"/>
              </a:solidFill>
              <a:latin typeface="Josefin Sans"/>
              <a:ea typeface="Josefin Sans"/>
              <a:cs typeface="Josefin Sans"/>
              <a:sym typeface="Josefin Sans"/>
            </a:endParaRPr>
          </a:p>
        </p:txBody>
      </p:sp>
      <p:sp>
        <p:nvSpPr>
          <p:cNvPr id="940" name="Google Shape;940;p27"/>
          <p:cNvSpPr/>
          <p:nvPr/>
        </p:nvSpPr>
        <p:spPr>
          <a:xfrm>
            <a:off x="6285320" y="3342585"/>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4</a:t>
            </a:r>
            <a:endParaRPr sz="1400" b="0" i="0" u="none" strike="noStrike" cap="none">
              <a:solidFill>
                <a:srgbClr val="000000"/>
              </a:solidFill>
              <a:latin typeface="Josefin Sans"/>
              <a:ea typeface="Josefin Sans"/>
              <a:cs typeface="Josefin Sans"/>
              <a:sym typeface="Josefin Sans"/>
            </a:endParaRPr>
          </a:p>
        </p:txBody>
      </p:sp>
      <p:sp>
        <p:nvSpPr>
          <p:cNvPr id="941" name="Google Shape;941;p27"/>
          <p:cNvSpPr/>
          <p:nvPr/>
        </p:nvSpPr>
        <p:spPr>
          <a:xfrm>
            <a:off x="6286501" y="3939319"/>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5</a:t>
            </a:r>
            <a:endParaRPr sz="1400" b="0" i="0" u="none" strike="noStrike" cap="none">
              <a:solidFill>
                <a:srgbClr val="000000"/>
              </a:solidFill>
              <a:latin typeface="Josefin Sans"/>
              <a:ea typeface="Josefin Sans"/>
              <a:cs typeface="Josefin Sans"/>
              <a:sym typeface="Josefin Sans"/>
            </a:endParaRPr>
          </a:p>
        </p:txBody>
      </p:sp>
      <p:grpSp>
        <p:nvGrpSpPr>
          <p:cNvPr id="942" name="Google Shape;942;p27"/>
          <p:cNvGrpSpPr/>
          <p:nvPr/>
        </p:nvGrpSpPr>
        <p:grpSpPr>
          <a:xfrm>
            <a:off x="282429" y="5123630"/>
            <a:ext cx="1980119" cy="1393138"/>
            <a:chOff x="282429" y="4655282"/>
            <a:chExt cx="1980119" cy="1393138"/>
          </a:xfrm>
        </p:grpSpPr>
        <p:sp>
          <p:nvSpPr>
            <p:cNvPr id="943" name="Google Shape;943;p27"/>
            <p:cNvSpPr txBox="1"/>
            <p:nvPr/>
          </p:nvSpPr>
          <p:spPr>
            <a:xfrm>
              <a:off x="282429"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30%</a:t>
              </a:r>
              <a:endParaRPr sz="1400" b="0" i="0" u="none" strike="noStrike" cap="none">
                <a:solidFill>
                  <a:srgbClr val="000000"/>
                </a:solidFill>
                <a:latin typeface="Josefin Sans"/>
                <a:ea typeface="Josefin Sans"/>
                <a:cs typeface="Josefin Sans"/>
                <a:sym typeface="Josefin Sans"/>
              </a:endParaRPr>
            </a:p>
          </p:txBody>
        </p:sp>
        <p:sp>
          <p:nvSpPr>
            <p:cNvPr id="944" name="Google Shape;944;p27"/>
            <p:cNvSpPr txBox="1"/>
            <p:nvPr/>
          </p:nvSpPr>
          <p:spPr>
            <a:xfrm>
              <a:off x="282429"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faster </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delivery</a:t>
              </a:r>
              <a:endParaRPr sz="1400" b="0" i="0" u="none" strike="noStrike" cap="none">
                <a:solidFill>
                  <a:srgbClr val="000000"/>
                </a:solidFill>
                <a:latin typeface="Josefin Sans"/>
                <a:ea typeface="Josefin Sans"/>
                <a:cs typeface="Josefin Sans"/>
                <a:sym typeface="Josefin Sans"/>
              </a:endParaRPr>
            </a:p>
          </p:txBody>
        </p:sp>
        <p:sp>
          <p:nvSpPr>
            <p:cNvPr id="945" name="Google Shape;945;p27"/>
            <p:cNvSpPr/>
            <p:nvPr/>
          </p:nvSpPr>
          <p:spPr>
            <a:xfrm>
              <a:off x="372996" y="4655282"/>
              <a:ext cx="1798984" cy="1299868"/>
            </a:xfrm>
            <a:prstGeom prst="roundRect">
              <a:avLst>
                <a:gd name="adj" fmla="val 16667"/>
              </a:avLst>
            </a:prstGeom>
            <a:noFill/>
            <a:ln w="19050" cap="flat" cmpd="sng">
              <a:solidFill>
                <a:srgbClr val="FF6F43"/>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grpSp>
      <p:grpSp>
        <p:nvGrpSpPr>
          <p:cNvPr id="946" name="Google Shape;946;p27"/>
          <p:cNvGrpSpPr/>
          <p:nvPr/>
        </p:nvGrpSpPr>
        <p:grpSpPr>
          <a:xfrm>
            <a:off x="4024822" y="5123542"/>
            <a:ext cx="1980771" cy="1393226"/>
            <a:chOff x="4024822" y="4655194"/>
            <a:chExt cx="1980771" cy="1393226"/>
          </a:xfrm>
        </p:grpSpPr>
        <p:sp>
          <p:nvSpPr>
            <p:cNvPr id="947" name="Google Shape;947;p27"/>
            <p:cNvSpPr txBox="1"/>
            <p:nvPr/>
          </p:nvSpPr>
          <p:spPr>
            <a:xfrm>
              <a:off x="4025474"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30%</a:t>
              </a:r>
              <a:endParaRPr sz="1400" b="0" i="0" u="none" strike="noStrike" cap="none">
                <a:solidFill>
                  <a:srgbClr val="000000"/>
                </a:solidFill>
                <a:latin typeface="Josefin Sans"/>
                <a:ea typeface="Josefin Sans"/>
                <a:cs typeface="Josefin Sans"/>
                <a:sym typeface="Josefin Sans"/>
              </a:endParaRPr>
            </a:p>
          </p:txBody>
        </p:sp>
        <p:sp>
          <p:nvSpPr>
            <p:cNvPr id="948" name="Google Shape;948;p27"/>
            <p:cNvSpPr txBox="1"/>
            <p:nvPr/>
          </p:nvSpPr>
          <p:spPr>
            <a:xfrm>
              <a:off x="4024822"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reduced </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risk</a:t>
              </a:r>
              <a:endParaRPr sz="1400" b="0" i="0" u="none" strike="noStrike" cap="none">
                <a:solidFill>
                  <a:srgbClr val="000000"/>
                </a:solidFill>
                <a:latin typeface="Josefin Sans"/>
                <a:ea typeface="Josefin Sans"/>
                <a:cs typeface="Josefin Sans"/>
                <a:sym typeface="Josefin Sans"/>
              </a:endParaRPr>
            </a:p>
          </p:txBody>
        </p:sp>
        <p:sp>
          <p:nvSpPr>
            <p:cNvPr id="949" name="Google Shape;949;p27"/>
            <p:cNvSpPr/>
            <p:nvPr/>
          </p:nvSpPr>
          <p:spPr>
            <a:xfrm>
              <a:off x="4116042" y="4655194"/>
              <a:ext cx="1798984" cy="1299868"/>
            </a:xfrm>
            <a:prstGeom prst="roundRect">
              <a:avLst>
                <a:gd name="adj" fmla="val 16667"/>
              </a:avLst>
            </a:prstGeom>
            <a:noFill/>
            <a:ln w="19050" cap="flat" cmpd="sng">
              <a:solidFill>
                <a:srgbClr val="FF6F43"/>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grpSp>
        <p:nvGrpSpPr>
          <p:cNvPr id="950" name="Google Shape;950;p27"/>
          <p:cNvGrpSpPr/>
          <p:nvPr/>
        </p:nvGrpSpPr>
        <p:grpSpPr>
          <a:xfrm>
            <a:off x="2134504" y="5123542"/>
            <a:ext cx="1999311" cy="1393226"/>
            <a:chOff x="2153810" y="4655194"/>
            <a:chExt cx="1999311" cy="1393226"/>
          </a:xfrm>
        </p:grpSpPr>
        <p:sp>
          <p:nvSpPr>
            <p:cNvPr id="951" name="Google Shape;951;p27"/>
            <p:cNvSpPr txBox="1"/>
            <p:nvPr/>
          </p:nvSpPr>
          <p:spPr>
            <a:xfrm>
              <a:off x="2173002"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40%</a:t>
              </a:r>
              <a:endParaRPr sz="1400" b="0" i="0" u="none" strike="noStrike" cap="none">
                <a:solidFill>
                  <a:srgbClr val="000000"/>
                </a:solidFill>
                <a:latin typeface="Josefin Sans"/>
                <a:ea typeface="Josefin Sans"/>
                <a:cs typeface="Josefin Sans"/>
                <a:sym typeface="Josefin Sans"/>
              </a:endParaRPr>
            </a:p>
          </p:txBody>
        </p:sp>
        <p:sp>
          <p:nvSpPr>
            <p:cNvPr id="952" name="Google Shape;952;p27"/>
            <p:cNvSpPr txBox="1"/>
            <p:nvPr/>
          </p:nvSpPr>
          <p:spPr>
            <a:xfrm>
              <a:off x="2153810"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fewer</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defects</a:t>
              </a:r>
              <a:endParaRPr sz="1400" b="0" i="0" u="none" strike="noStrike" cap="none">
                <a:solidFill>
                  <a:srgbClr val="000000"/>
                </a:solidFill>
                <a:latin typeface="Josefin Sans"/>
                <a:ea typeface="Josefin Sans"/>
                <a:cs typeface="Josefin Sans"/>
                <a:sym typeface="Josefin Sans"/>
              </a:endParaRPr>
            </a:p>
          </p:txBody>
        </p:sp>
        <p:sp>
          <p:nvSpPr>
            <p:cNvPr id="953" name="Google Shape;953;p27"/>
            <p:cNvSpPr/>
            <p:nvPr/>
          </p:nvSpPr>
          <p:spPr>
            <a:xfrm>
              <a:off x="2263569" y="4655194"/>
              <a:ext cx="1798984" cy="1299868"/>
            </a:xfrm>
            <a:prstGeom prst="roundRect">
              <a:avLst>
                <a:gd name="adj" fmla="val 16667"/>
              </a:avLst>
            </a:prstGeom>
            <a:noFill/>
            <a:ln w="19050" cap="flat" cmpd="sng">
              <a:solidFill>
                <a:srgbClr val="FF6F43"/>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pic>
        <p:nvPicPr>
          <p:cNvPr id="954" name="Google Shape;954;p27"/>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439456" y="5011463"/>
            <a:ext cx="1327760" cy="349677"/>
          </a:xfrm>
          <a:prstGeom prst="rect">
            <a:avLst/>
          </a:prstGeom>
          <a:noFill/>
          <a:ln>
            <a:noFill/>
          </a:ln>
        </p:spPr>
      </p:pic>
      <p:pic>
        <p:nvPicPr>
          <p:cNvPr id="955" name="Google Shape;955;p27"/>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413742" y="5461176"/>
            <a:ext cx="1300700" cy="460424"/>
          </a:xfrm>
          <a:prstGeom prst="rect">
            <a:avLst/>
          </a:prstGeom>
          <a:noFill/>
          <a:ln>
            <a:noFill/>
          </a:ln>
        </p:spPr>
      </p:pic>
      <p:pic>
        <p:nvPicPr>
          <p:cNvPr id="956" name="Google Shape;956;p27"/>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959906" y="4995380"/>
            <a:ext cx="1091652" cy="365760"/>
          </a:xfrm>
          <a:prstGeom prst="rect">
            <a:avLst/>
          </a:prstGeom>
          <a:noFill/>
          <a:ln>
            <a:noFill/>
          </a:ln>
        </p:spPr>
      </p:pic>
      <p:pic>
        <p:nvPicPr>
          <p:cNvPr id="957" name="Google Shape;957;p27"/>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8122591" y="5441310"/>
            <a:ext cx="505540" cy="505541"/>
          </a:xfrm>
          <a:prstGeom prst="rect">
            <a:avLst/>
          </a:prstGeom>
          <a:noFill/>
          <a:ln>
            <a:noFill/>
          </a:ln>
        </p:spPr>
      </p:pic>
      <p:pic>
        <p:nvPicPr>
          <p:cNvPr id="958" name="Google Shape;958;p27"/>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7959906" y="6117663"/>
            <a:ext cx="1127168" cy="246652"/>
          </a:xfrm>
          <a:prstGeom prst="rect">
            <a:avLst/>
          </a:prstGeom>
          <a:noFill/>
          <a:ln>
            <a:noFill/>
          </a:ln>
        </p:spPr>
      </p:pic>
      <p:pic>
        <p:nvPicPr>
          <p:cNvPr id="959" name="Google Shape;959;p27"/>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6711461" y="5946550"/>
            <a:ext cx="711795" cy="5758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ctrTitle"/>
          </p:nvPr>
        </p:nvSpPr>
        <p:spPr>
          <a:xfrm>
            <a:off x="558141" y="1122363"/>
            <a:ext cx="10497786" cy="2048349"/>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lt2"/>
              </a:buClr>
              <a:buSzPts val="6000"/>
              <a:buFont typeface="Josefin Sans"/>
              <a:buNone/>
            </a:pPr>
            <a:r>
              <a:rPr lang="en-US" sz="5000" b="1" i="0" u="none" strike="noStrike" cap="none">
                <a:solidFill>
                  <a:schemeClr val="lt2"/>
                </a:solidFill>
                <a:latin typeface="Josefin Sans"/>
                <a:ea typeface="Josefin Sans"/>
                <a:cs typeface="Josefin Sans"/>
                <a:sym typeface="Josefin Sans"/>
              </a:rPr>
              <a:t>When A Single Point Of Failure </a:t>
            </a:r>
            <a:br>
              <a:rPr lang="en-US" sz="5000" b="1" i="0" u="none" strike="noStrike" cap="none">
                <a:solidFill>
                  <a:schemeClr val="lt2"/>
                </a:solidFill>
                <a:latin typeface="Josefin Sans"/>
                <a:ea typeface="Josefin Sans"/>
                <a:cs typeface="Josefin Sans"/>
                <a:sym typeface="Josefin Sans"/>
              </a:rPr>
            </a:br>
            <a:r>
              <a:rPr lang="en-US" sz="5000" b="1" i="0" u="none" strike="noStrike" cap="none">
                <a:solidFill>
                  <a:schemeClr val="lt2"/>
                </a:solidFill>
                <a:latin typeface="Josefin Sans"/>
                <a:ea typeface="Josefin Sans"/>
                <a:cs typeface="Josefin Sans"/>
                <a:sym typeface="Josefin Sans"/>
              </a:rPr>
              <a:t>Is Not An Option</a:t>
            </a:r>
            <a:endParaRPr sz="5000">
              <a:solidFill>
                <a:schemeClr val="lt2"/>
              </a:solidFill>
            </a:endParaRPr>
          </a:p>
        </p:txBody>
      </p:sp>
      <p:sp>
        <p:nvSpPr>
          <p:cNvPr id="104" name="Google Shape;104;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130000"/>
              </a:lnSpc>
              <a:spcBef>
                <a:spcPts val="0"/>
              </a:spcBef>
              <a:spcAft>
                <a:spcPts val="0"/>
              </a:spcAft>
              <a:buClr>
                <a:srgbClr val="FFC000"/>
              </a:buClr>
              <a:buSzPts val="4400"/>
              <a:buNone/>
            </a:pPr>
            <a:r>
              <a:rPr lang="en-US" sz="3200" b="1" i="0" u="none" strike="noStrike" cap="none">
                <a:solidFill>
                  <a:schemeClr val="accent4"/>
                </a:solidFill>
                <a:latin typeface="Poppins Medium"/>
                <a:ea typeface="Poppins Medium"/>
                <a:cs typeface="Poppins Medium"/>
                <a:sym typeface="Poppins Medium"/>
              </a:rPr>
              <a:t>INFLECTRA HELPS YOU DELIVER QUALITY SOFTWARE, FASTER AND WITH LOWER RISK</a:t>
            </a:r>
            <a:endParaRPr sz="3200" b="1">
              <a:solidFill>
                <a:schemeClr val="accent4"/>
              </a:solidFill>
              <a:latin typeface="Poppins Medium"/>
              <a:ea typeface="Poppins Medium"/>
              <a:cs typeface="Poppins Medium"/>
              <a:sym typeface="Poppins Medium"/>
            </a:endParaRPr>
          </a:p>
          <a:p>
            <a:pPr marL="0" lvl="0" indent="0" algn="ctr" rtl="0">
              <a:lnSpc>
                <a:spcPct val="90000"/>
              </a:lnSpc>
              <a:spcBef>
                <a:spcPts val="1000"/>
              </a:spcBef>
              <a:spcAft>
                <a:spcPts val="0"/>
              </a:spcAft>
              <a:buClr>
                <a:schemeClr val="lt1"/>
              </a:buClr>
              <a:buSzPts val="4400"/>
              <a:buNone/>
            </a:pPr>
            <a:endParaRPr sz="3200">
              <a:solidFill>
                <a:schemeClr val="accent4"/>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28"/>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Rapise® - Codeless Test Automation</a:t>
            </a:r>
            <a:endParaRPr>
              <a:latin typeface="Josefin Sans"/>
              <a:ea typeface="Josefin Sans"/>
              <a:cs typeface="Josefin Sans"/>
              <a:sym typeface="Josefin Sans"/>
            </a:endParaRPr>
          </a:p>
        </p:txBody>
      </p:sp>
      <p:pic>
        <p:nvPicPr>
          <p:cNvPr id="1024" name="Google Shape;1024;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928194" y="168999"/>
            <a:ext cx="713679" cy="730662"/>
          </a:xfrm>
          <a:prstGeom prst="rect">
            <a:avLst/>
          </a:prstGeom>
          <a:noFill/>
          <a:ln>
            <a:noFill/>
          </a:ln>
          <a:effectLst>
            <a:outerShdw blurRad="63500" sx="102000" sy="102000" algn="ctr" rotWithShape="0">
              <a:srgbClr val="000000">
                <a:alpha val="40000"/>
              </a:srgbClr>
            </a:outerShdw>
          </a:effectLst>
        </p:spPr>
      </p:pic>
      <p:sp>
        <p:nvSpPr>
          <p:cNvPr id="1025" name="Google Shape;1025;p28"/>
          <p:cNvSpPr/>
          <p:nvPr/>
        </p:nvSpPr>
        <p:spPr>
          <a:xfrm>
            <a:off x="9420126" y="4660265"/>
            <a:ext cx="2489375" cy="365760"/>
          </a:xfrm>
          <a:prstGeom prst="roundRect">
            <a:avLst>
              <a:gd name="adj" fmla="val 16667"/>
            </a:avLst>
          </a:prstGeom>
          <a:solidFill>
            <a:srgbClr val="8B478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END USER(S)</a:t>
            </a:r>
            <a:endParaRPr sz="1400" b="0" i="0" u="none" strike="noStrike" cap="none">
              <a:solidFill>
                <a:schemeClr val="lt2"/>
              </a:solidFill>
              <a:latin typeface="Poppins Medium"/>
              <a:ea typeface="Poppins Medium"/>
              <a:cs typeface="Poppins Medium"/>
              <a:sym typeface="Poppins Medium"/>
            </a:endParaRPr>
          </a:p>
        </p:txBody>
      </p:sp>
      <p:sp>
        <p:nvSpPr>
          <p:cNvPr id="1026" name="Google Shape;1026;p28"/>
          <p:cNvSpPr txBox="1"/>
          <p:nvPr/>
        </p:nvSpPr>
        <p:spPr>
          <a:xfrm>
            <a:off x="1010249" y="1465771"/>
            <a:ext cx="4904778" cy="738623"/>
          </a:xfrm>
          <a:prstGeom prst="rect">
            <a:avLst/>
          </a:prstGeom>
          <a:noFill/>
          <a:ln>
            <a:noFill/>
          </a:ln>
        </p:spPr>
        <p:txBody>
          <a:bodyPr spcFirstLastPara="1" wrap="square" lIns="91425" tIns="45700" rIns="91425" bIns="45700" anchor="t" anchorCtr="0">
            <a:spAutoFit/>
          </a:bodyPr>
          <a:lstStyle/>
          <a:p>
            <a:pPr marL="8466"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AI-powered test automation platform for web / mobile / desktop applications, APIs, and enterprise resource planning (ERP) systems</a:t>
            </a:r>
            <a:endParaRPr sz="1400" b="0" i="0" u="none" strike="noStrike" cap="none">
              <a:solidFill>
                <a:srgbClr val="000000"/>
              </a:solidFill>
              <a:latin typeface="Josefin Sans"/>
              <a:ea typeface="Josefin Sans"/>
              <a:cs typeface="Josefin Sans"/>
              <a:sym typeface="Josefin Sans"/>
            </a:endParaRPr>
          </a:p>
        </p:txBody>
      </p:sp>
      <p:sp>
        <p:nvSpPr>
          <p:cNvPr id="1027" name="Google Shape;1027;p28"/>
          <p:cNvSpPr txBox="1"/>
          <p:nvPr/>
        </p:nvSpPr>
        <p:spPr>
          <a:xfrm>
            <a:off x="1007737" y="2261114"/>
            <a:ext cx="490729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Ability to automate testing for both user interfaces and APIs in both a script-less and JavaScript code environment, driving flexibility in end user type and maximum ROI</a:t>
            </a:r>
            <a:endParaRPr sz="1600" b="0" i="0" u="none" strike="noStrike" cap="none">
              <a:solidFill>
                <a:srgbClr val="000000"/>
              </a:solidFill>
              <a:latin typeface="Josefin Sans"/>
              <a:ea typeface="Josefin Sans"/>
              <a:cs typeface="Josefin Sans"/>
              <a:sym typeface="Josefin Sans"/>
            </a:endParaRPr>
          </a:p>
        </p:txBody>
      </p:sp>
      <p:sp>
        <p:nvSpPr>
          <p:cNvPr id="1028" name="Google Shape;1028;p28"/>
          <p:cNvSpPr txBox="1"/>
          <p:nvPr/>
        </p:nvSpPr>
        <p:spPr>
          <a:xfrm>
            <a:off x="1007737" y="3048367"/>
            <a:ext cx="4897764" cy="954067"/>
          </a:xfrm>
          <a:prstGeom prst="rect">
            <a:avLst/>
          </a:prstGeom>
          <a:noFill/>
          <a:ln>
            <a:noFill/>
          </a:ln>
        </p:spPr>
        <p:txBody>
          <a:bodyPr spcFirstLastPara="1" wrap="square" lIns="91425" tIns="45700" rIns="91425" bIns="45700" anchor="t" anchorCtr="0">
            <a:spAutoFit/>
          </a:bodyPr>
          <a:lstStyle/>
          <a:p>
            <a:pPr marL="8466"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Extensive set of pre-existing libraries tailored to common applications / platforms such as Salesforce, Microsoft Dynamics &amp; Office, Oracle Forms, ServiceNow, and SAP HANA</a:t>
            </a:r>
            <a:endParaRPr sz="1600" b="0" i="0" u="none" strike="noStrike" cap="none">
              <a:solidFill>
                <a:srgbClr val="000000"/>
              </a:solidFill>
              <a:latin typeface="Josefin Sans"/>
              <a:ea typeface="Josefin Sans"/>
              <a:cs typeface="Josefin Sans"/>
              <a:sym typeface="Josefin Sans"/>
            </a:endParaRPr>
          </a:p>
        </p:txBody>
      </p:sp>
      <p:sp>
        <p:nvSpPr>
          <p:cNvPr id="1029" name="Google Shape;1029;p28"/>
          <p:cNvSpPr txBox="1"/>
          <p:nvPr/>
        </p:nvSpPr>
        <p:spPr>
          <a:xfrm>
            <a:off x="1011167" y="4084990"/>
            <a:ext cx="4903859" cy="954067"/>
          </a:xfrm>
          <a:prstGeom prst="rect">
            <a:avLst/>
          </a:prstGeom>
          <a:noFill/>
          <a:ln>
            <a:noFill/>
          </a:ln>
        </p:spPr>
        <p:txBody>
          <a:bodyPr spcFirstLastPara="1" wrap="square" lIns="91425" tIns="45700" rIns="91425" bIns="45700" anchor="t" anchorCtr="0">
            <a:spAutoFit/>
          </a:bodyPr>
          <a:lstStyle/>
          <a:p>
            <a:pPr marL="8466"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Utilizes AI-driven object recognition for dynamic and complex UIs. Automates the maintenance of test scripts through self-healing mechanisms that adapt to changes in application interfaces.</a:t>
            </a:r>
            <a:endParaRPr sz="1400" b="0" i="0" u="none" strike="noStrike" cap="none">
              <a:solidFill>
                <a:schemeClr val="dk1"/>
              </a:solidFill>
              <a:latin typeface="Josefin Sans"/>
              <a:ea typeface="Josefin Sans"/>
              <a:cs typeface="Josefin Sans"/>
              <a:sym typeface="Josefin Sans"/>
            </a:endParaRPr>
          </a:p>
        </p:txBody>
      </p:sp>
      <p:sp>
        <p:nvSpPr>
          <p:cNvPr id="1030" name="Google Shape;1030;p28"/>
          <p:cNvSpPr txBox="1"/>
          <p:nvPr/>
        </p:nvSpPr>
        <p:spPr>
          <a:xfrm>
            <a:off x="9438131" y="5070629"/>
            <a:ext cx="2469630" cy="1169511"/>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Automation Engineers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Test Leads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QA Engineers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SDETs</a:t>
            </a:r>
            <a:endParaRPr sz="14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a:solidFill>
                  <a:schemeClr val="dk1"/>
                </a:solidFill>
                <a:latin typeface="Josefin Sans"/>
                <a:ea typeface="Josefin Sans"/>
                <a:cs typeface="Josefin Sans"/>
                <a:sym typeface="Josefin Sans"/>
              </a:rPr>
              <a:t>Software Testers</a:t>
            </a:r>
            <a:endParaRPr sz="1400" b="0" i="0" u="none" strike="noStrike" cap="none">
              <a:solidFill>
                <a:srgbClr val="000000"/>
              </a:solidFill>
              <a:latin typeface="Josefin Sans"/>
              <a:ea typeface="Josefin Sans"/>
              <a:cs typeface="Josefin Sans"/>
              <a:sym typeface="Josefin Sans"/>
            </a:endParaRPr>
          </a:p>
        </p:txBody>
      </p:sp>
      <p:sp>
        <p:nvSpPr>
          <p:cNvPr id="1031" name="Google Shape;1031;p28"/>
          <p:cNvSpPr txBox="1"/>
          <p:nvPr/>
        </p:nvSpPr>
        <p:spPr>
          <a:xfrm>
            <a:off x="6591714" y="2194894"/>
            <a:ext cx="5316047"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Intelligent recording, spy / object manager, self-healing locators, and reusable frameworks and components allow for easy maintenance</a:t>
            </a:r>
            <a:endParaRPr sz="1600" b="0" i="0" u="none" strike="noStrike" cap="none">
              <a:solidFill>
                <a:srgbClr val="000000"/>
              </a:solidFill>
              <a:latin typeface="Josefin Sans"/>
              <a:ea typeface="Josefin Sans"/>
              <a:cs typeface="Josefin Sans"/>
              <a:sym typeface="Josefin Sans"/>
            </a:endParaRPr>
          </a:p>
        </p:txBody>
      </p:sp>
      <p:sp>
        <p:nvSpPr>
          <p:cNvPr id="1032" name="Google Shape;1032;p28"/>
          <p:cNvSpPr txBox="1"/>
          <p:nvPr/>
        </p:nvSpPr>
        <p:spPr>
          <a:xfrm>
            <a:off x="6593455" y="2960952"/>
            <a:ext cx="5316047"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Tailored for highly regulated industries, enabling customers to deliver high quality, mission-critical software without sacrificing speed for compliance</a:t>
            </a:r>
            <a:endParaRPr sz="1600" b="0" i="0" u="none" strike="noStrike" cap="none">
              <a:solidFill>
                <a:srgbClr val="000000"/>
              </a:solidFill>
              <a:latin typeface="Josefin Sans"/>
              <a:ea typeface="Josefin Sans"/>
              <a:cs typeface="Josefin Sans"/>
              <a:sym typeface="Josefin Sans"/>
            </a:endParaRPr>
          </a:p>
        </p:txBody>
      </p:sp>
      <p:sp>
        <p:nvSpPr>
          <p:cNvPr id="1033" name="Google Shape;1033;p28"/>
          <p:cNvSpPr txBox="1"/>
          <p:nvPr/>
        </p:nvSpPr>
        <p:spPr>
          <a:xfrm>
            <a:off x="6593454" y="3741137"/>
            <a:ext cx="5316047"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Translates human-readable test steps into executable scripts using AI-enhanced natural language processing, enabling less technical team members to contribute</a:t>
            </a:r>
            <a:r>
              <a:rPr lang="en-US" sz="1400" b="0" i="0" u="none" strike="noStrike" cap="none">
                <a:solidFill>
                  <a:srgbClr val="000000"/>
                </a:solidFill>
                <a:latin typeface="Josefin Sans"/>
                <a:ea typeface="Josefin Sans"/>
                <a:cs typeface="Josefin Sans"/>
                <a:sym typeface="Josefin Sans"/>
              </a:rPr>
              <a:t>.</a:t>
            </a:r>
            <a:endParaRPr sz="1600" b="0" i="0" u="none" strike="noStrike" cap="none">
              <a:solidFill>
                <a:srgbClr val="000000"/>
              </a:solidFill>
              <a:latin typeface="Josefin Sans"/>
              <a:ea typeface="Josefin Sans"/>
              <a:cs typeface="Josefin Sans"/>
              <a:sym typeface="Josefin Sans"/>
            </a:endParaRPr>
          </a:p>
        </p:txBody>
      </p:sp>
      <p:sp>
        <p:nvSpPr>
          <p:cNvPr id="1034" name="Google Shape;1034;p28"/>
          <p:cNvSpPr txBox="1"/>
          <p:nvPr/>
        </p:nvSpPr>
        <p:spPr>
          <a:xfrm>
            <a:off x="6593455" y="1483373"/>
            <a:ext cx="5316047" cy="738623"/>
          </a:xfrm>
          <a:prstGeom prst="rect">
            <a:avLst/>
          </a:prstGeom>
          <a:noFill/>
          <a:ln>
            <a:noFill/>
          </a:ln>
        </p:spPr>
        <p:txBody>
          <a:bodyPr spcFirstLastPara="1" wrap="square" lIns="91425" tIns="45700" rIns="91425" bIns="45700" anchor="t" anchorCtr="0">
            <a:spAutoFit/>
          </a:bodyPr>
          <a:lstStyle/>
          <a:p>
            <a:pPr marL="8466"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Josefin Sans"/>
                <a:ea typeface="Josefin Sans"/>
                <a:cs typeface="Josefin Sans"/>
                <a:sym typeface="Josefin Sans"/>
              </a:rPr>
              <a:t>Cross-functional capabilities that allow teams of automation engineers and testers to create highly efficient automated tests in tandem</a:t>
            </a:r>
            <a:endParaRPr sz="1600" b="0" i="0" u="none" strike="noStrike" cap="none">
              <a:solidFill>
                <a:srgbClr val="000000"/>
              </a:solidFill>
              <a:latin typeface="Josefin Sans"/>
              <a:ea typeface="Josefin Sans"/>
              <a:cs typeface="Josefin Sans"/>
              <a:sym typeface="Josefin Sans"/>
            </a:endParaRPr>
          </a:p>
        </p:txBody>
      </p:sp>
      <p:sp>
        <p:nvSpPr>
          <p:cNvPr id="1035" name="Google Shape;1035;p28"/>
          <p:cNvSpPr/>
          <p:nvPr/>
        </p:nvSpPr>
        <p:spPr>
          <a:xfrm>
            <a:off x="371573" y="3193441"/>
            <a:ext cx="596012" cy="594978"/>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036" name="Google Shape;1036;p28"/>
          <p:cNvSpPr/>
          <p:nvPr/>
        </p:nvSpPr>
        <p:spPr>
          <a:xfrm>
            <a:off x="371573" y="2313076"/>
            <a:ext cx="596012" cy="594978"/>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037" name="Google Shape;1037;p28"/>
          <p:cNvSpPr/>
          <p:nvPr/>
        </p:nvSpPr>
        <p:spPr>
          <a:xfrm>
            <a:off x="379524" y="1544293"/>
            <a:ext cx="596012" cy="594978"/>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038" name="Google Shape;1038;p28"/>
          <p:cNvSpPr/>
          <p:nvPr/>
        </p:nvSpPr>
        <p:spPr>
          <a:xfrm>
            <a:off x="360947" y="4131486"/>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039" name="Google Shape;1039;p28"/>
          <p:cNvSpPr/>
          <p:nvPr/>
        </p:nvSpPr>
        <p:spPr>
          <a:xfrm>
            <a:off x="371573" y="1020338"/>
            <a:ext cx="5535106" cy="365760"/>
          </a:xfrm>
          <a:prstGeom prst="roundRect">
            <a:avLst>
              <a:gd name="adj" fmla="val 16667"/>
            </a:avLst>
          </a:prstGeom>
          <a:solidFill>
            <a:srgbClr val="8B4789"/>
          </a:solidFill>
          <a:ln>
            <a:noFill/>
          </a:ln>
          <a:effectLst>
            <a:outerShdw blurRad="63500" sx="102000" sy="102000" algn="ctr" rotWithShape="0">
              <a:srgbClr val="7030A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KEY FEATURES &amp; BENEFITS</a:t>
            </a:r>
            <a:endParaRPr sz="1400" b="0" i="0" u="none" strike="noStrike" cap="none">
              <a:solidFill>
                <a:schemeClr val="lt2"/>
              </a:solidFill>
              <a:latin typeface="Poppins Medium"/>
              <a:ea typeface="Poppins Medium"/>
              <a:cs typeface="Poppins Medium"/>
              <a:sym typeface="Poppins Medium"/>
            </a:endParaRPr>
          </a:p>
        </p:txBody>
      </p:sp>
      <p:sp>
        <p:nvSpPr>
          <p:cNvPr id="1040" name="Google Shape;1040;p28"/>
          <p:cNvSpPr/>
          <p:nvPr/>
        </p:nvSpPr>
        <p:spPr>
          <a:xfrm>
            <a:off x="6285320" y="1020338"/>
            <a:ext cx="5624182" cy="365760"/>
          </a:xfrm>
          <a:prstGeom prst="roundRect">
            <a:avLst>
              <a:gd name="adj" fmla="val 16667"/>
            </a:avLst>
          </a:prstGeom>
          <a:solidFill>
            <a:srgbClr val="8B4789"/>
          </a:solidFill>
          <a:ln>
            <a:noFill/>
          </a:ln>
          <a:effectLst>
            <a:outerShdw blurRad="63500" sx="102000" sy="102000" algn="ctr" rotWithShape="0">
              <a:srgbClr val="7030A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Poppins Medium"/>
                <a:ea typeface="Poppins Medium"/>
                <a:cs typeface="Poppins Medium"/>
                <a:sym typeface="Poppins Medium"/>
              </a:rPr>
              <a:t>DIFFERENTIATORS</a:t>
            </a:r>
            <a:endParaRPr sz="1400" b="0" i="0" u="none" strike="noStrike" cap="none">
              <a:solidFill>
                <a:schemeClr val="lt2"/>
              </a:solidFill>
              <a:latin typeface="Poppins Medium"/>
              <a:ea typeface="Poppins Medium"/>
              <a:cs typeface="Poppins Medium"/>
              <a:sym typeface="Poppins Medium"/>
            </a:endParaRPr>
          </a:p>
        </p:txBody>
      </p:sp>
      <p:sp>
        <p:nvSpPr>
          <p:cNvPr id="1041" name="Google Shape;1041;p28"/>
          <p:cNvSpPr/>
          <p:nvPr/>
        </p:nvSpPr>
        <p:spPr>
          <a:xfrm>
            <a:off x="6286501" y="4660265"/>
            <a:ext cx="2940935" cy="365760"/>
          </a:xfrm>
          <a:prstGeom prst="roundRect">
            <a:avLst>
              <a:gd name="adj" fmla="val 16667"/>
            </a:avLst>
          </a:prstGeom>
          <a:solidFill>
            <a:srgbClr val="8B478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Poppins Medium"/>
                <a:ea typeface="Poppins Medium"/>
                <a:cs typeface="Poppins Medium"/>
                <a:sym typeface="Poppins Medium"/>
              </a:rPr>
              <a:t>POPULAR APPLICATIONS</a:t>
            </a:r>
            <a:endParaRPr sz="1600" b="1" i="0" u="none" strike="noStrike" cap="none" baseline="30000">
              <a:solidFill>
                <a:schemeClr val="lt2"/>
              </a:solidFill>
              <a:latin typeface="Poppins Medium"/>
              <a:ea typeface="Poppins Medium"/>
              <a:cs typeface="Poppins Medium"/>
              <a:sym typeface="Poppins Medium"/>
            </a:endParaRPr>
          </a:p>
        </p:txBody>
      </p:sp>
      <p:sp>
        <p:nvSpPr>
          <p:cNvPr id="1042" name="Google Shape;1042;p28"/>
          <p:cNvSpPr/>
          <p:nvPr/>
        </p:nvSpPr>
        <p:spPr>
          <a:xfrm>
            <a:off x="6285320" y="1708359"/>
            <a:ext cx="306000" cy="305470"/>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1</a:t>
            </a:r>
            <a:endParaRPr sz="1400" b="0" i="0" u="none" strike="noStrike" cap="none">
              <a:solidFill>
                <a:srgbClr val="000000"/>
              </a:solidFill>
              <a:latin typeface="Josefin Sans"/>
              <a:ea typeface="Josefin Sans"/>
              <a:cs typeface="Josefin Sans"/>
              <a:sym typeface="Josefin Sans"/>
            </a:endParaRPr>
          </a:p>
        </p:txBody>
      </p:sp>
      <p:sp>
        <p:nvSpPr>
          <p:cNvPr id="1043" name="Google Shape;1043;p28"/>
          <p:cNvSpPr/>
          <p:nvPr/>
        </p:nvSpPr>
        <p:spPr>
          <a:xfrm>
            <a:off x="6285320" y="2374824"/>
            <a:ext cx="306000" cy="305470"/>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2</a:t>
            </a:r>
            <a:endParaRPr sz="1400" b="0" i="0" u="none" strike="noStrike" cap="none">
              <a:solidFill>
                <a:srgbClr val="000000"/>
              </a:solidFill>
              <a:latin typeface="Josefin Sans"/>
              <a:ea typeface="Josefin Sans"/>
              <a:cs typeface="Josefin Sans"/>
              <a:sym typeface="Josefin Sans"/>
            </a:endParaRPr>
          </a:p>
        </p:txBody>
      </p:sp>
      <p:sp>
        <p:nvSpPr>
          <p:cNvPr id="1044" name="Google Shape;1044;p28"/>
          <p:cNvSpPr/>
          <p:nvPr/>
        </p:nvSpPr>
        <p:spPr>
          <a:xfrm>
            <a:off x="6285320" y="3152798"/>
            <a:ext cx="306000" cy="305470"/>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3</a:t>
            </a:r>
            <a:endParaRPr sz="1400" b="0" i="0" u="none" strike="noStrike" cap="none">
              <a:solidFill>
                <a:srgbClr val="000000"/>
              </a:solidFill>
              <a:latin typeface="Josefin Sans"/>
              <a:ea typeface="Josefin Sans"/>
              <a:cs typeface="Josefin Sans"/>
              <a:sym typeface="Josefin Sans"/>
            </a:endParaRPr>
          </a:p>
        </p:txBody>
      </p:sp>
      <p:sp>
        <p:nvSpPr>
          <p:cNvPr id="1045" name="Google Shape;1045;p28"/>
          <p:cNvSpPr/>
          <p:nvPr/>
        </p:nvSpPr>
        <p:spPr>
          <a:xfrm>
            <a:off x="6285320" y="3941926"/>
            <a:ext cx="306000" cy="305470"/>
          </a:xfrm>
          <a:prstGeom prst="ellipse">
            <a:avLst/>
          </a:prstGeom>
          <a:solidFill>
            <a:srgbClr val="8B4788"/>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4</a:t>
            </a:r>
            <a:endParaRPr sz="1400" b="0" i="0" u="none" strike="noStrike" cap="none">
              <a:solidFill>
                <a:srgbClr val="000000"/>
              </a:solidFill>
              <a:latin typeface="Josefin Sans"/>
              <a:ea typeface="Josefin Sans"/>
              <a:cs typeface="Josefin Sans"/>
              <a:sym typeface="Josefin Sans"/>
            </a:endParaRPr>
          </a:p>
        </p:txBody>
      </p:sp>
      <p:grpSp>
        <p:nvGrpSpPr>
          <p:cNvPr id="1046" name="Google Shape;1046;p28"/>
          <p:cNvGrpSpPr/>
          <p:nvPr/>
        </p:nvGrpSpPr>
        <p:grpSpPr>
          <a:xfrm>
            <a:off x="282429" y="5101330"/>
            <a:ext cx="1980119" cy="1393138"/>
            <a:chOff x="282429" y="4655282"/>
            <a:chExt cx="1980119" cy="1393138"/>
          </a:xfrm>
        </p:grpSpPr>
        <p:sp>
          <p:nvSpPr>
            <p:cNvPr id="1047" name="Google Shape;1047;p28"/>
            <p:cNvSpPr txBox="1"/>
            <p:nvPr/>
          </p:nvSpPr>
          <p:spPr>
            <a:xfrm>
              <a:off x="282429"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35%</a:t>
              </a:r>
              <a:endParaRPr sz="1400" b="0" i="0" u="none" strike="noStrike" cap="none">
                <a:solidFill>
                  <a:srgbClr val="000000"/>
                </a:solidFill>
                <a:latin typeface="Josefin Sans"/>
                <a:ea typeface="Josefin Sans"/>
                <a:cs typeface="Josefin Sans"/>
                <a:sym typeface="Josefin Sans"/>
              </a:endParaRPr>
            </a:p>
          </p:txBody>
        </p:sp>
        <p:sp>
          <p:nvSpPr>
            <p:cNvPr id="1048" name="Google Shape;1048;p28"/>
            <p:cNvSpPr txBox="1"/>
            <p:nvPr/>
          </p:nvSpPr>
          <p:spPr>
            <a:xfrm>
              <a:off x="282429"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faster </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testing</a:t>
              </a:r>
              <a:endParaRPr sz="1400" b="0" i="0" u="none" strike="noStrike" cap="none">
                <a:solidFill>
                  <a:srgbClr val="000000"/>
                </a:solidFill>
                <a:latin typeface="Josefin Sans"/>
                <a:ea typeface="Josefin Sans"/>
                <a:cs typeface="Josefin Sans"/>
                <a:sym typeface="Josefin Sans"/>
              </a:endParaRPr>
            </a:p>
          </p:txBody>
        </p:sp>
        <p:sp>
          <p:nvSpPr>
            <p:cNvPr id="1049" name="Google Shape;1049;p28"/>
            <p:cNvSpPr/>
            <p:nvPr/>
          </p:nvSpPr>
          <p:spPr>
            <a:xfrm>
              <a:off x="372996" y="4655282"/>
              <a:ext cx="1798984" cy="1337133"/>
            </a:xfrm>
            <a:prstGeom prst="roundRect">
              <a:avLst>
                <a:gd name="adj" fmla="val 16667"/>
              </a:avLst>
            </a:prstGeom>
            <a:noFill/>
            <a:ln w="19050" cap="flat" cmpd="sng">
              <a:solidFill>
                <a:srgbClr val="8B4788"/>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grpSp>
      <p:grpSp>
        <p:nvGrpSpPr>
          <p:cNvPr id="1050" name="Google Shape;1050;p28"/>
          <p:cNvGrpSpPr/>
          <p:nvPr/>
        </p:nvGrpSpPr>
        <p:grpSpPr>
          <a:xfrm>
            <a:off x="4024822" y="5101242"/>
            <a:ext cx="1980771" cy="1393226"/>
            <a:chOff x="4024822" y="4655194"/>
            <a:chExt cx="1980771" cy="1393226"/>
          </a:xfrm>
        </p:grpSpPr>
        <p:sp>
          <p:nvSpPr>
            <p:cNvPr id="1051" name="Google Shape;1051;p28"/>
            <p:cNvSpPr txBox="1"/>
            <p:nvPr/>
          </p:nvSpPr>
          <p:spPr>
            <a:xfrm>
              <a:off x="4025474"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45%</a:t>
              </a:r>
              <a:endParaRPr sz="1400" b="0" i="0" u="none" strike="noStrike" cap="none">
                <a:solidFill>
                  <a:srgbClr val="000000"/>
                </a:solidFill>
                <a:latin typeface="Josefin Sans"/>
                <a:ea typeface="Josefin Sans"/>
                <a:cs typeface="Josefin Sans"/>
                <a:sym typeface="Josefin Sans"/>
              </a:endParaRPr>
            </a:p>
          </p:txBody>
        </p:sp>
        <p:sp>
          <p:nvSpPr>
            <p:cNvPr id="1052" name="Google Shape;1052;p28"/>
            <p:cNvSpPr txBox="1"/>
            <p:nvPr/>
          </p:nvSpPr>
          <p:spPr>
            <a:xfrm>
              <a:off x="4024822"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better</a:t>
              </a:r>
              <a:br>
                <a:rPr lang="en-US" sz="1800" b="1" i="1" u="none" strike="noStrike" cap="none">
                  <a:solidFill>
                    <a:schemeClr val="dk1"/>
                  </a:solidFill>
                  <a:latin typeface="Josefin Sans"/>
                  <a:ea typeface="Josefin Sans"/>
                  <a:cs typeface="Josefin Sans"/>
                  <a:sym typeface="Josefin Sans"/>
                </a:rPr>
              </a:br>
              <a:r>
                <a:rPr lang="en-US" sz="1800" b="1" i="1" u="none" strike="noStrike" cap="none">
                  <a:solidFill>
                    <a:schemeClr val="dk1"/>
                  </a:solidFill>
                  <a:latin typeface="Josefin Sans"/>
                  <a:ea typeface="Josefin Sans"/>
                  <a:cs typeface="Josefin Sans"/>
                  <a:sym typeface="Josefin Sans"/>
                </a:rPr>
                <a:t>ROI</a:t>
              </a:r>
              <a:endParaRPr sz="1400" b="0" i="0" u="none" strike="noStrike" cap="none">
                <a:solidFill>
                  <a:srgbClr val="000000"/>
                </a:solidFill>
                <a:latin typeface="Josefin Sans"/>
                <a:ea typeface="Josefin Sans"/>
                <a:cs typeface="Josefin Sans"/>
                <a:sym typeface="Josefin Sans"/>
              </a:endParaRPr>
            </a:p>
          </p:txBody>
        </p:sp>
        <p:sp>
          <p:nvSpPr>
            <p:cNvPr id="1053" name="Google Shape;1053;p28"/>
            <p:cNvSpPr/>
            <p:nvPr/>
          </p:nvSpPr>
          <p:spPr>
            <a:xfrm>
              <a:off x="4116042" y="4655194"/>
              <a:ext cx="1798984" cy="1337133"/>
            </a:xfrm>
            <a:prstGeom prst="roundRect">
              <a:avLst>
                <a:gd name="adj" fmla="val 16667"/>
              </a:avLst>
            </a:prstGeom>
            <a:noFill/>
            <a:ln w="19050" cap="flat" cmpd="sng">
              <a:solidFill>
                <a:srgbClr val="8B4788"/>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grpSp>
        <p:nvGrpSpPr>
          <p:cNvPr id="1054" name="Google Shape;1054;p28"/>
          <p:cNvGrpSpPr/>
          <p:nvPr/>
        </p:nvGrpSpPr>
        <p:grpSpPr>
          <a:xfrm>
            <a:off x="2134504" y="5101242"/>
            <a:ext cx="1999311" cy="1393226"/>
            <a:chOff x="2153810" y="4655194"/>
            <a:chExt cx="1999311" cy="1393226"/>
          </a:xfrm>
        </p:grpSpPr>
        <p:sp>
          <p:nvSpPr>
            <p:cNvPr id="1055" name="Google Shape;1055;p28"/>
            <p:cNvSpPr txBox="1"/>
            <p:nvPr/>
          </p:nvSpPr>
          <p:spPr>
            <a:xfrm>
              <a:off x="2173002"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1" u="none" strike="noStrike" cap="none">
                  <a:solidFill>
                    <a:schemeClr val="dk1"/>
                  </a:solidFill>
                  <a:latin typeface="Josefin Sans"/>
                  <a:ea typeface="Josefin Sans"/>
                  <a:cs typeface="Josefin Sans"/>
                  <a:sym typeface="Josefin Sans"/>
                </a:rPr>
                <a:t>40%</a:t>
              </a:r>
              <a:endParaRPr sz="1400" b="0" i="0" u="none" strike="noStrike" cap="none">
                <a:solidFill>
                  <a:srgbClr val="000000"/>
                </a:solidFill>
                <a:latin typeface="Josefin Sans"/>
                <a:ea typeface="Josefin Sans"/>
                <a:cs typeface="Josefin Sans"/>
                <a:sym typeface="Josefin Sans"/>
              </a:endParaRPr>
            </a:p>
          </p:txBody>
        </p:sp>
        <p:sp>
          <p:nvSpPr>
            <p:cNvPr id="1056" name="Google Shape;1056;p28"/>
            <p:cNvSpPr txBox="1"/>
            <p:nvPr/>
          </p:nvSpPr>
          <p:spPr>
            <a:xfrm>
              <a:off x="2153810"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Josefin Sans"/>
                  <a:ea typeface="Josefin Sans"/>
                  <a:cs typeface="Josefin Sans"/>
                  <a:sym typeface="Josefin Sans"/>
                </a:rPr>
                <a:t>productivity boost</a:t>
              </a:r>
              <a:endParaRPr sz="1400" b="0" i="0" u="none" strike="noStrike" cap="none">
                <a:solidFill>
                  <a:srgbClr val="000000"/>
                </a:solidFill>
                <a:latin typeface="Josefin Sans"/>
                <a:ea typeface="Josefin Sans"/>
                <a:cs typeface="Josefin Sans"/>
                <a:sym typeface="Josefin Sans"/>
              </a:endParaRPr>
            </a:p>
          </p:txBody>
        </p:sp>
        <p:sp>
          <p:nvSpPr>
            <p:cNvPr id="1057" name="Google Shape;1057;p28"/>
            <p:cNvSpPr/>
            <p:nvPr/>
          </p:nvSpPr>
          <p:spPr>
            <a:xfrm>
              <a:off x="2263569" y="4655194"/>
              <a:ext cx="1798984" cy="1337133"/>
            </a:xfrm>
            <a:prstGeom prst="roundRect">
              <a:avLst>
                <a:gd name="adj" fmla="val 16667"/>
              </a:avLst>
            </a:prstGeom>
            <a:noFill/>
            <a:ln w="19050" cap="flat" cmpd="sng">
              <a:solidFill>
                <a:srgbClr val="8B4788"/>
              </a:solidFill>
              <a:prstDash val="solid"/>
              <a:miter lim="800000"/>
              <a:headEnd type="none" w="sm" len="sm"/>
              <a:tailEnd type="none" w="sm" len="sm"/>
            </a:ln>
            <a:effectLst>
              <a:outerShdw blurRad="63500" sx="102000" sy="102000" algn="ctr" rotWithShape="0">
                <a:schemeClr val="lt1">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pic>
        <p:nvPicPr>
          <p:cNvPr id="1058" name="Google Shape;1058;p28" descr="Artificial Intelligence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66405" y="1574831"/>
            <a:ext cx="463702" cy="463702"/>
          </a:xfrm>
          <a:prstGeom prst="rect">
            <a:avLst/>
          </a:prstGeom>
          <a:noFill/>
          <a:ln>
            <a:noFill/>
          </a:ln>
        </p:spPr>
      </p:pic>
      <p:pic>
        <p:nvPicPr>
          <p:cNvPr id="1059" name="Google Shape;1059;p28" descr="Qr Code outlin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36407" y="2380395"/>
            <a:ext cx="466344" cy="466344"/>
          </a:xfrm>
          <a:prstGeom prst="rect">
            <a:avLst/>
          </a:prstGeom>
          <a:noFill/>
          <a:ln>
            <a:noFill/>
          </a:ln>
        </p:spPr>
      </p:pic>
      <p:pic>
        <p:nvPicPr>
          <p:cNvPr id="1060" name="Google Shape;1060;p28" descr="Books on shelf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66405" y="3270825"/>
            <a:ext cx="422250" cy="422250"/>
          </a:xfrm>
          <a:prstGeom prst="rect">
            <a:avLst/>
          </a:prstGeom>
          <a:noFill/>
          <a:ln>
            <a:noFill/>
          </a:ln>
        </p:spPr>
      </p:pic>
      <p:pic>
        <p:nvPicPr>
          <p:cNvPr id="1061" name="Google Shape;1061;p28" descr="Network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06520" y="4193905"/>
            <a:ext cx="466344" cy="466344"/>
          </a:xfrm>
          <a:prstGeom prst="rect">
            <a:avLst/>
          </a:prstGeom>
          <a:solidFill>
            <a:srgbClr val="8B4788"/>
          </a:solidFill>
          <a:ln>
            <a:noFill/>
          </a:ln>
        </p:spPr>
      </p:pic>
      <p:pic>
        <p:nvPicPr>
          <p:cNvPr id="1062" name="Google Shape;1062;p28"/>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713527" y="5797215"/>
            <a:ext cx="844916" cy="396439"/>
          </a:xfrm>
          <a:prstGeom prst="rect">
            <a:avLst/>
          </a:prstGeom>
          <a:noFill/>
          <a:ln>
            <a:noFill/>
          </a:ln>
        </p:spPr>
      </p:pic>
      <p:pic>
        <p:nvPicPr>
          <p:cNvPr id="1063" name="Google Shape;1063;p28"/>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7638916" y="5774471"/>
            <a:ext cx="1170000" cy="363355"/>
          </a:xfrm>
          <a:prstGeom prst="rect">
            <a:avLst/>
          </a:prstGeom>
          <a:noFill/>
          <a:ln>
            <a:noFill/>
          </a:ln>
        </p:spPr>
      </p:pic>
      <p:pic>
        <p:nvPicPr>
          <p:cNvPr id="1064" name="Google Shape;1064;p28"/>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8088652" y="6224058"/>
            <a:ext cx="720263" cy="452165"/>
          </a:xfrm>
          <a:prstGeom prst="rect">
            <a:avLst/>
          </a:prstGeom>
          <a:noFill/>
          <a:ln>
            <a:noFill/>
          </a:ln>
        </p:spPr>
      </p:pic>
      <p:pic>
        <p:nvPicPr>
          <p:cNvPr id="1065" name="Google Shape;1065;p28" descr="A black background with blue text&#10;&#10;Description automatically generated"/>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6806423" y="6238876"/>
            <a:ext cx="1260673" cy="396438"/>
          </a:xfrm>
          <a:prstGeom prst="rect">
            <a:avLst/>
          </a:prstGeom>
          <a:noFill/>
          <a:ln>
            <a:noFill/>
          </a:ln>
        </p:spPr>
      </p:pic>
      <p:pic>
        <p:nvPicPr>
          <p:cNvPr id="1066" name="Google Shape;1066;p28"/>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6628232" y="5126264"/>
            <a:ext cx="2296568" cy="54715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29"/>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Add-On Products</a:t>
            </a:r>
            <a:endParaRPr>
              <a:latin typeface="Josefin Sans"/>
              <a:ea typeface="Josefin Sans"/>
              <a:cs typeface="Josefin Sans"/>
              <a:sym typeface="Josefin Sans"/>
            </a:endParaRPr>
          </a:p>
        </p:txBody>
      </p:sp>
      <p:cxnSp>
        <p:nvCxnSpPr>
          <p:cNvPr id="1127" name="Google Shape;1127;p29"/>
          <p:cNvCxnSpPr>
            <a:endCxn id="1128" idx="0"/>
          </p:cNvCxnSpPr>
          <p:nvPr/>
        </p:nvCxnSpPr>
        <p:spPr>
          <a:xfrm flipH="1">
            <a:off x="6530493" y="2143328"/>
            <a:ext cx="943800" cy="584100"/>
          </a:xfrm>
          <a:prstGeom prst="bentConnector3">
            <a:avLst>
              <a:gd name="adj1" fmla="val -5"/>
            </a:avLst>
          </a:prstGeom>
          <a:noFill/>
          <a:ln w="57150" cap="flat" cmpd="sng">
            <a:solidFill>
              <a:srgbClr val="073642"/>
            </a:solidFill>
            <a:prstDash val="solid"/>
            <a:miter lim="800000"/>
            <a:headEnd type="none" w="sm" len="sm"/>
            <a:tailEnd type="none" w="sm" len="sm"/>
          </a:ln>
        </p:spPr>
      </p:cxnSp>
      <p:cxnSp>
        <p:nvCxnSpPr>
          <p:cNvPr id="1129" name="Google Shape;1129;p29"/>
          <p:cNvCxnSpPr/>
          <p:nvPr/>
        </p:nvCxnSpPr>
        <p:spPr>
          <a:xfrm>
            <a:off x="5926665" y="1494738"/>
            <a:ext cx="0" cy="4998137"/>
          </a:xfrm>
          <a:prstGeom prst="straightConnector1">
            <a:avLst/>
          </a:prstGeom>
          <a:noFill/>
          <a:ln w="28575" cap="flat" cmpd="sng">
            <a:solidFill>
              <a:srgbClr val="073642"/>
            </a:solidFill>
            <a:prstDash val="solid"/>
            <a:miter lim="800000"/>
            <a:headEnd type="none" w="sm" len="sm"/>
            <a:tailEnd type="none" w="sm" len="sm"/>
          </a:ln>
        </p:spPr>
      </p:cxnSp>
      <p:sp>
        <p:nvSpPr>
          <p:cNvPr id="1130" name="Google Shape;1130;p29"/>
          <p:cNvSpPr/>
          <p:nvPr/>
        </p:nvSpPr>
        <p:spPr>
          <a:xfrm>
            <a:off x="6281508" y="2438337"/>
            <a:ext cx="5538919" cy="3839915"/>
          </a:xfrm>
          <a:prstGeom prst="roundRect">
            <a:avLst>
              <a:gd name="adj" fmla="val 5145"/>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28" name="Google Shape;1128;p29"/>
          <p:cNvSpPr/>
          <p:nvPr/>
        </p:nvSpPr>
        <p:spPr>
          <a:xfrm>
            <a:off x="6407247" y="272742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31" name="Google Shape;1131;p29"/>
          <p:cNvSpPr/>
          <p:nvPr/>
        </p:nvSpPr>
        <p:spPr>
          <a:xfrm>
            <a:off x="6407247" y="352259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32" name="Google Shape;1132;p29"/>
          <p:cNvSpPr/>
          <p:nvPr/>
        </p:nvSpPr>
        <p:spPr>
          <a:xfrm>
            <a:off x="6412347" y="41569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33" name="Google Shape;1133;p29"/>
          <p:cNvSpPr/>
          <p:nvPr/>
        </p:nvSpPr>
        <p:spPr>
          <a:xfrm>
            <a:off x="6407247" y="483052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34" name="Google Shape;1134;p29"/>
          <p:cNvSpPr/>
          <p:nvPr/>
        </p:nvSpPr>
        <p:spPr>
          <a:xfrm>
            <a:off x="6407247" y="560075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1135" name="Google Shape;1135;p29"/>
          <p:cNvCxnSpPr>
            <a:stCxn id="1128" idx="4"/>
            <a:endCxn id="1131" idx="0"/>
          </p:cNvCxnSpPr>
          <p:nvPr/>
        </p:nvCxnSpPr>
        <p:spPr>
          <a:xfrm>
            <a:off x="6530493" y="2973920"/>
            <a:ext cx="0" cy="548700"/>
          </a:xfrm>
          <a:prstGeom prst="straightConnector1">
            <a:avLst/>
          </a:prstGeom>
          <a:noFill/>
          <a:ln w="57150" cap="flat" cmpd="sng">
            <a:solidFill>
              <a:srgbClr val="073642"/>
            </a:solidFill>
            <a:prstDash val="solid"/>
            <a:miter lim="800000"/>
            <a:headEnd type="none" w="sm" len="sm"/>
            <a:tailEnd type="none" w="sm" len="sm"/>
          </a:ln>
        </p:spPr>
      </p:cxnSp>
      <p:cxnSp>
        <p:nvCxnSpPr>
          <p:cNvPr id="1136" name="Google Shape;1136;p29"/>
          <p:cNvCxnSpPr>
            <a:stCxn id="1131" idx="4"/>
            <a:endCxn id="1132" idx="0"/>
          </p:cNvCxnSpPr>
          <p:nvPr/>
        </p:nvCxnSpPr>
        <p:spPr>
          <a:xfrm>
            <a:off x="6530493" y="3769091"/>
            <a:ext cx="5100" cy="387900"/>
          </a:xfrm>
          <a:prstGeom prst="straightConnector1">
            <a:avLst/>
          </a:prstGeom>
          <a:noFill/>
          <a:ln w="57150" cap="flat" cmpd="sng">
            <a:solidFill>
              <a:srgbClr val="073642"/>
            </a:solidFill>
            <a:prstDash val="solid"/>
            <a:miter lim="800000"/>
            <a:headEnd type="none" w="sm" len="sm"/>
            <a:tailEnd type="none" w="sm" len="sm"/>
          </a:ln>
        </p:spPr>
      </p:cxnSp>
      <p:cxnSp>
        <p:nvCxnSpPr>
          <p:cNvPr id="1137" name="Google Shape;1137;p29"/>
          <p:cNvCxnSpPr>
            <a:stCxn id="1132" idx="4"/>
          </p:cNvCxnSpPr>
          <p:nvPr/>
        </p:nvCxnSpPr>
        <p:spPr>
          <a:xfrm flipH="1">
            <a:off x="6530493" y="4403448"/>
            <a:ext cx="5100" cy="223200"/>
          </a:xfrm>
          <a:prstGeom prst="straightConnector1">
            <a:avLst/>
          </a:prstGeom>
          <a:noFill/>
          <a:ln w="57150" cap="flat" cmpd="sng">
            <a:solidFill>
              <a:srgbClr val="073642"/>
            </a:solidFill>
            <a:prstDash val="solid"/>
            <a:miter lim="800000"/>
            <a:headEnd type="none" w="sm" len="sm"/>
            <a:tailEnd type="none" w="sm" len="sm"/>
          </a:ln>
        </p:spPr>
      </p:cxnSp>
      <p:cxnSp>
        <p:nvCxnSpPr>
          <p:cNvPr id="1138" name="Google Shape;1138;p29"/>
          <p:cNvCxnSpPr>
            <a:endCxn id="1133" idx="0"/>
          </p:cNvCxnSpPr>
          <p:nvPr/>
        </p:nvCxnSpPr>
        <p:spPr>
          <a:xfrm>
            <a:off x="6530493" y="4628928"/>
            <a:ext cx="0" cy="201600"/>
          </a:xfrm>
          <a:prstGeom prst="straightConnector1">
            <a:avLst/>
          </a:prstGeom>
          <a:noFill/>
          <a:ln w="57150" cap="flat" cmpd="sng">
            <a:solidFill>
              <a:srgbClr val="073642"/>
            </a:solidFill>
            <a:prstDash val="solid"/>
            <a:miter lim="800000"/>
            <a:headEnd type="none" w="sm" len="sm"/>
            <a:tailEnd type="none" w="sm" len="sm"/>
          </a:ln>
        </p:spPr>
      </p:cxnSp>
      <p:cxnSp>
        <p:nvCxnSpPr>
          <p:cNvPr id="1139" name="Google Shape;1139;p29"/>
          <p:cNvCxnSpPr>
            <a:stCxn id="1133" idx="4"/>
            <a:endCxn id="1134" idx="0"/>
          </p:cNvCxnSpPr>
          <p:nvPr/>
        </p:nvCxnSpPr>
        <p:spPr>
          <a:xfrm>
            <a:off x="6530493" y="5077020"/>
            <a:ext cx="0" cy="523800"/>
          </a:xfrm>
          <a:prstGeom prst="straightConnector1">
            <a:avLst/>
          </a:prstGeom>
          <a:noFill/>
          <a:ln w="57150" cap="flat" cmpd="sng">
            <a:solidFill>
              <a:srgbClr val="073642"/>
            </a:solidFill>
            <a:prstDash val="solid"/>
            <a:miter lim="800000"/>
            <a:headEnd type="none" w="sm" len="sm"/>
            <a:tailEnd type="none" w="sm" len="sm"/>
          </a:ln>
        </p:spPr>
      </p:cxnSp>
      <p:cxnSp>
        <p:nvCxnSpPr>
          <p:cNvPr id="1140" name="Google Shape;1140;p29"/>
          <p:cNvCxnSpPr/>
          <p:nvPr/>
        </p:nvCxnSpPr>
        <p:spPr>
          <a:xfrm flipH="1">
            <a:off x="761001" y="2104606"/>
            <a:ext cx="587100" cy="584100"/>
          </a:xfrm>
          <a:prstGeom prst="bentConnector3">
            <a:avLst>
              <a:gd name="adj1" fmla="val 0"/>
            </a:avLst>
          </a:prstGeom>
          <a:noFill/>
          <a:ln w="57150" cap="flat" cmpd="sng">
            <a:solidFill>
              <a:srgbClr val="073642"/>
            </a:solidFill>
            <a:prstDash val="solid"/>
            <a:miter lim="800000"/>
            <a:headEnd type="none" w="sm" len="sm"/>
            <a:tailEnd type="none" w="sm" len="sm"/>
          </a:ln>
        </p:spPr>
      </p:cxnSp>
      <p:sp>
        <p:nvSpPr>
          <p:cNvPr id="1141" name="Google Shape;1141;p29"/>
          <p:cNvSpPr/>
          <p:nvPr/>
        </p:nvSpPr>
        <p:spPr>
          <a:xfrm>
            <a:off x="496884" y="1494738"/>
            <a:ext cx="2414991" cy="609867"/>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42" name="Google Shape;1142;p29"/>
          <p:cNvSpPr txBox="1"/>
          <p:nvPr/>
        </p:nvSpPr>
        <p:spPr>
          <a:xfrm>
            <a:off x="878413" y="2773631"/>
            <a:ext cx="4881893" cy="32623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Extends Spira® Platform (SpiraTest, SpiraTeam, SpiraPlan) with customizable features to meet specific industry needs and compliance requirements.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Offers modular SpiraApps to dynamically adapt workflows, optimize SDLC processes, and maximize ROI.</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Integrates with AI solutions like ChatGPT, Azure OpenAI, and AWS Bedrock for automated test generation, risk analysis, and streamlined project management.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Quick installation with support for integrations like GitHub, GitLab, AWS Bedrock, and </a:t>
            </a:r>
            <a:r>
              <a:rPr lang="en-US" sz="1200" b="0" i="0" u="none" strike="noStrike" cap="none" dirty="0" err="1">
                <a:solidFill>
                  <a:srgbClr val="000000"/>
                </a:solidFill>
                <a:latin typeface="Josefin Sans"/>
                <a:ea typeface="Josefin Sans"/>
                <a:cs typeface="Josefin Sans"/>
                <a:sym typeface="Josefin Sans"/>
              </a:rPr>
              <a:t>CircleCI</a:t>
            </a:r>
            <a:r>
              <a:rPr lang="en-US" sz="1200" b="0" i="0" u="none" strike="noStrike" cap="none" dirty="0">
                <a:solidFill>
                  <a:srgbClr val="000000"/>
                </a:solidFill>
                <a:latin typeface="Josefin Sans"/>
                <a:ea typeface="Josefin Sans"/>
                <a:cs typeface="Josefin Sans"/>
                <a:sym typeface="Josefin Sans"/>
              </a:rPr>
              <a:t> for a unified workflow experience.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Supports third-party development and monetization of SpiraApps, expanding functionality and fostering innovation.</a:t>
            </a:r>
            <a:endParaRPr sz="1400" b="0" i="0" u="none" strike="noStrike" cap="none" dirty="0">
              <a:solidFill>
                <a:srgbClr val="000000"/>
              </a:solidFill>
              <a:latin typeface="Arial"/>
              <a:ea typeface="Arial"/>
              <a:cs typeface="Arial"/>
              <a:sym typeface="Arial"/>
            </a:endParaRPr>
          </a:p>
          <a:p>
            <a:pPr marL="5080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Josefin Sans"/>
              <a:ea typeface="Josefin Sans"/>
              <a:cs typeface="Josefin Sans"/>
              <a:sym typeface="Josefin Sans"/>
            </a:endParaRPr>
          </a:p>
        </p:txBody>
      </p:sp>
      <p:sp>
        <p:nvSpPr>
          <p:cNvPr id="1143" name="Google Shape;1143;p29"/>
          <p:cNvSpPr/>
          <p:nvPr/>
        </p:nvSpPr>
        <p:spPr>
          <a:xfrm>
            <a:off x="572439" y="2431134"/>
            <a:ext cx="5263425" cy="3679366"/>
          </a:xfrm>
          <a:prstGeom prst="roundRect">
            <a:avLst>
              <a:gd name="adj" fmla="val 5145"/>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1144" name="Google Shape;1144;p29"/>
          <p:cNvCxnSpPr>
            <a:endCxn id="1145" idx="0"/>
          </p:cNvCxnSpPr>
          <p:nvPr/>
        </p:nvCxnSpPr>
        <p:spPr>
          <a:xfrm>
            <a:off x="761001" y="2667524"/>
            <a:ext cx="0" cy="2998200"/>
          </a:xfrm>
          <a:prstGeom prst="straightConnector1">
            <a:avLst/>
          </a:prstGeom>
          <a:noFill/>
          <a:ln w="57150" cap="flat" cmpd="sng">
            <a:solidFill>
              <a:srgbClr val="073642"/>
            </a:solidFill>
            <a:prstDash val="solid"/>
            <a:miter lim="800000"/>
            <a:headEnd type="none" w="sm" len="sm"/>
            <a:tailEnd type="none" w="sm" len="sm"/>
          </a:ln>
        </p:spPr>
      </p:cxnSp>
      <p:sp>
        <p:nvSpPr>
          <p:cNvPr id="1146" name="Google Shape;1146;p29"/>
          <p:cNvSpPr/>
          <p:nvPr/>
        </p:nvSpPr>
        <p:spPr>
          <a:xfrm>
            <a:off x="637800" y="280247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47" name="Google Shape;1147;p29"/>
          <p:cNvSpPr/>
          <p:nvPr/>
        </p:nvSpPr>
        <p:spPr>
          <a:xfrm>
            <a:off x="637755" y="4226890"/>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48" name="Google Shape;1148;p29"/>
          <p:cNvSpPr/>
          <p:nvPr/>
        </p:nvSpPr>
        <p:spPr>
          <a:xfrm>
            <a:off x="637755" y="495377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45" name="Google Shape;1145;p29"/>
          <p:cNvSpPr/>
          <p:nvPr/>
        </p:nvSpPr>
        <p:spPr>
          <a:xfrm>
            <a:off x="637755" y="566572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1149" name="Google Shape;1149;p29" descr="A logo with a black background&#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4247" y="1074379"/>
            <a:ext cx="1495560" cy="1495560"/>
          </a:xfrm>
          <a:prstGeom prst="rect">
            <a:avLst/>
          </a:prstGeom>
          <a:noFill/>
          <a:ln>
            <a:noFill/>
          </a:ln>
        </p:spPr>
      </p:pic>
      <p:pic>
        <p:nvPicPr>
          <p:cNvPr id="1150" name="Google Shape;1150;p29" descr="A group of hexagons with different colors&#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113455" y="1531095"/>
            <a:ext cx="560970" cy="560970"/>
          </a:xfrm>
          <a:prstGeom prst="rect">
            <a:avLst/>
          </a:prstGeom>
          <a:noFill/>
          <a:ln>
            <a:noFill/>
          </a:ln>
          <a:effectLst>
            <a:outerShdw blurRad="63500" sx="102000" sy="102000" algn="ctr" rotWithShape="0">
              <a:srgbClr val="000000">
                <a:alpha val="40000"/>
              </a:srgbClr>
            </a:outerShdw>
          </a:effectLst>
        </p:spPr>
      </p:pic>
      <p:sp>
        <p:nvSpPr>
          <p:cNvPr id="1151" name="Google Shape;1151;p29"/>
          <p:cNvSpPr/>
          <p:nvPr/>
        </p:nvSpPr>
        <p:spPr>
          <a:xfrm>
            <a:off x="6445345" y="1464238"/>
            <a:ext cx="2337742" cy="609867"/>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1152" name="Google Shape;1152;p29" descr="A black background with yellow circles&#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653739" y="1164317"/>
            <a:ext cx="1274020" cy="1274020"/>
          </a:xfrm>
          <a:prstGeom prst="rect">
            <a:avLst/>
          </a:prstGeom>
          <a:noFill/>
          <a:ln>
            <a:noFill/>
          </a:ln>
        </p:spPr>
      </p:pic>
      <p:sp>
        <p:nvSpPr>
          <p:cNvPr id="1153" name="Google Shape;1153;p29"/>
          <p:cNvSpPr txBox="1"/>
          <p:nvPr/>
        </p:nvSpPr>
        <p:spPr>
          <a:xfrm>
            <a:off x="6696852" y="2694220"/>
            <a:ext cx="5236621" cy="3416279"/>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DataSync is a data synchronization tool designed to automate and streamline integrations between Spira and external platforms, ensuring real-time updates and consistent data across systems.</a:t>
            </a:r>
            <a:endParaRPr sz="1400" b="0" i="0" u="none" strike="noStrike" cap="none" dirty="0">
              <a:solidFill>
                <a:srgbClr val="000000"/>
              </a:solidFill>
              <a:latin typeface="Arial"/>
              <a:ea typeface="Arial"/>
              <a:cs typeface="Arial"/>
              <a:sym typeface="Arial"/>
            </a:endParaRPr>
          </a:p>
          <a:p>
            <a:pPr marL="5080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Automatically reflects changes across all connected tools, reducing </a:t>
            </a:r>
            <a:endParaRPr sz="1400" b="0" i="0" u="none" strike="noStrike" cap="none" dirty="0">
              <a:solidFill>
                <a:srgbClr val="000000"/>
              </a:solidFill>
              <a:latin typeface="Arial"/>
              <a:ea typeface="Arial"/>
              <a:cs typeface="Arial"/>
              <a:sym typeface="Arial"/>
            </a:endParaRPr>
          </a:p>
          <a:p>
            <a:pPr marL="5080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manual work and ensuring teams stay aligned.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Adapts to any operational need with cloud, on-premise, and hybrid deployment models, making it ideal for businesses of all sizes and industries.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Comprehensive and developer-friendly, DataSync offers advanced data mapping, multi-instance support, and a centralized dashboard for easy management and troubleshooting.</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Ensures data integrity with robust security features and scales effortlessly to handle growing business requirements, including complex hybrid environments.</a:t>
            </a:r>
            <a:endParaRPr sz="1400" b="0" i="0" u="none" strike="noStrike" cap="none" dirty="0">
              <a:solidFill>
                <a:srgbClr val="000000"/>
              </a:solidFill>
              <a:latin typeface="Arial"/>
              <a:ea typeface="Arial"/>
              <a:cs typeface="Arial"/>
              <a:sym typeface="Arial"/>
            </a:endParaRPr>
          </a:p>
        </p:txBody>
      </p:sp>
      <p:sp>
        <p:nvSpPr>
          <p:cNvPr id="1155" name="Google Shape;1155;p29"/>
          <p:cNvSpPr/>
          <p:nvPr/>
        </p:nvSpPr>
        <p:spPr>
          <a:xfrm>
            <a:off x="656827" y="357630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2" name="Picture 1" descr="A colorful pinwheel on a black background&#10;&#10;Description automatically generated">
            <a:extLst>
              <a:ext uri="{FF2B5EF4-FFF2-40B4-BE49-F238E27FC236}">
                <a16:creationId xmlns:a16="http://schemas.microsoft.com/office/drawing/2014/main" id="{4E8CF7B6-32C6-9D12-6E63-6F4F8105678E}"/>
              </a:ext>
            </a:extLst>
          </p:cNvPr>
          <p:cNvPicPr>
            <a:picLocks noChangeAspect="1"/>
          </p:cNvPicPr>
          <p:nvPr/>
        </p:nvPicPr>
        <p:blipFill>
          <a:blip r:embed="rId6" cstate="screen">
            <a:alphaModFix/>
            <a:extLst>
              <a:ext uri="{28A0092B-C50C-407E-A947-70E740481C1C}">
                <a14:useLocalDpi xmlns:a14="http://schemas.microsoft.com/office/drawing/2010/main"/>
              </a:ext>
            </a:extLst>
          </a:blip>
          <a:stretch>
            <a:fillRect/>
          </a:stretch>
        </p:blipFill>
        <p:spPr>
          <a:xfrm>
            <a:off x="8110307" y="1508362"/>
            <a:ext cx="544525" cy="520566"/>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117"/>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Add-On Products</a:t>
            </a:r>
            <a:endParaRPr>
              <a:latin typeface="Josefin Sans"/>
              <a:ea typeface="Josefin Sans"/>
              <a:cs typeface="Josefin Sans"/>
              <a:sym typeface="Josefin Sans"/>
            </a:endParaRPr>
          </a:p>
        </p:txBody>
      </p:sp>
      <p:cxnSp>
        <p:nvCxnSpPr>
          <p:cNvPr id="1161" name="Google Shape;1161;p117"/>
          <p:cNvCxnSpPr>
            <a:stCxn id="1162" idx="2"/>
            <a:endCxn id="1163" idx="0"/>
          </p:cNvCxnSpPr>
          <p:nvPr/>
        </p:nvCxnSpPr>
        <p:spPr>
          <a:xfrm rot="5400000">
            <a:off x="6711635" y="1924755"/>
            <a:ext cx="584100" cy="943800"/>
          </a:xfrm>
          <a:prstGeom prst="bentConnector3">
            <a:avLst>
              <a:gd name="adj1" fmla="val 50004"/>
            </a:avLst>
          </a:prstGeom>
          <a:noFill/>
          <a:ln w="57150" cap="flat" cmpd="sng">
            <a:solidFill>
              <a:srgbClr val="073642"/>
            </a:solidFill>
            <a:prstDash val="solid"/>
            <a:miter lim="800000"/>
            <a:headEnd type="none" w="sm" len="sm"/>
            <a:tailEnd type="none" w="sm" len="sm"/>
          </a:ln>
        </p:spPr>
      </p:cxnSp>
      <p:sp>
        <p:nvSpPr>
          <p:cNvPr id="1164" name="Google Shape;1164;p117"/>
          <p:cNvSpPr txBox="1"/>
          <p:nvPr/>
        </p:nvSpPr>
        <p:spPr>
          <a:xfrm>
            <a:off x="6445345" y="2658092"/>
            <a:ext cx="5133401" cy="3375283"/>
          </a:xfrm>
          <a:prstGeom prst="rect">
            <a:avLst/>
          </a:prstGeom>
          <a:noFill/>
          <a:ln>
            <a:noFill/>
          </a:ln>
        </p:spPr>
        <p:txBody>
          <a:bodyPr spcFirstLastPara="1" wrap="square" lIns="91425" tIns="45700" rIns="91425" bIns="45700" anchor="t" anchorCtr="0">
            <a:spAutoFit/>
          </a:bodyPr>
          <a:lstStyle/>
          <a:p>
            <a:pPr marL="179916" marR="0" lvl="0" indent="-171450" algn="l" rtl="0">
              <a:lnSpc>
                <a:spcPct val="100000"/>
              </a:lnSpc>
              <a:spcBef>
                <a:spcPts val="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B2B service desk solution for cloud &amp; on-premise installations that integrates tightly with all Spira products to keep product teams informed</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Built-in knowledge base, help desk, and forums capabilities with a powerful ticketing system that facilitates communication with the end customer and enables prioritization</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Centralization of all customer communications enables a streamlined approach to customer support</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Complete configurability allows for adaptability to any customer support workflow</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Quick set-up and easy-to-use ticket creation &amp; management, with an existing email integration</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Robust and customizable reports for effective visualization of the entire customer support engine with easy KPI tracking (e.g., ticket volume, resolution times, customer satisfaction, etc.)</a:t>
            </a:r>
            <a:endParaRPr sz="1400" b="0" i="0" u="none" strike="noStrike" cap="none">
              <a:solidFill>
                <a:srgbClr val="000000"/>
              </a:solidFill>
              <a:latin typeface="Josefin Sans"/>
              <a:ea typeface="Josefin Sans"/>
              <a:cs typeface="Josefin Sans"/>
              <a:sym typeface="Josefin Sans"/>
            </a:endParaRPr>
          </a:p>
        </p:txBody>
      </p:sp>
      <p:cxnSp>
        <p:nvCxnSpPr>
          <p:cNvPr id="1165" name="Google Shape;1165;p117"/>
          <p:cNvCxnSpPr/>
          <p:nvPr/>
        </p:nvCxnSpPr>
        <p:spPr>
          <a:xfrm>
            <a:off x="5926665" y="1494738"/>
            <a:ext cx="0" cy="4649891"/>
          </a:xfrm>
          <a:prstGeom prst="straightConnector1">
            <a:avLst/>
          </a:prstGeom>
          <a:noFill/>
          <a:ln w="28575" cap="flat" cmpd="sng">
            <a:solidFill>
              <a:srgbClr val="073642"/>
            </a:solidFill>
            <a:prstDash val="solid"/>
            <a:miter lim="800000"/>
            <a:headEnd type="none" w="sm" len="sm"/>
            <a:tailEnd type="none" w="sm" len="sm"/>
          </a:ln>
        </p:spPr>
      </p:cxnSp>
      <p:sp>
        <p:nvSpPr>
          <p:cNvPr id="1162" name="Google Shape;1162;p117"/>
          <p:cNvSpPr/>
          <p:nvPr/>
        </p:nvSpPr>
        <p:spPr>
          <a:xfrm>
            <a:off x="6331045" y="1543635"/>
            <a:ext cx="2289080" cy="56097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1166" name="Google Shape;1166;p1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02158" y="1631893"/>
            <a:ext cx="384048" cy="384048"/>
          </a:xfrm>
          <a:prstGeom prst="rect">
            <a:avLst/>
          </a:prstGeom>
          <a:noFill/>
          <a:ln>
            <a:noFill/>
          </a:ln>
          <a:effectLst>
            <a:outerShdw blurRad="63500" sx="102000" sy="102000" algn="ctr" rotWithShape="0">
              <a:srgbClr val="000000">
                <a:alpha val="40000"/>
              </a:srgbClr>
            </a:outerShdw>
          </a:effectLst>
        </p:spPr>
      </p:pic>
      <p:pic>
        <p:nvPicPr>
          <p:cNvPr id="1167" name="Google Shape;1167;p1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430719" y="1642075"/>
            <a:ext cx="1553415" cy="362464"/>
          </a:xfrm>
          <a:prstGeom prst="rect">
            <a:avLst/>
          </a:prstGeom>
          <a:noFill/>
          <a:ln>
            <a:noFill/>
          </a:ln>
        </p:spPr>
      </p:pic>
      <p:sp>
        <p:nvSpPr>
          <p:cNvPr id="1168" name="Google Shape;1168;p117"/>
          <p:cNvSpPr/>
          <p:nvPr/>
        </p:nvSpPr>
        <p:spPr>
          <a:xfrm>
            <a:off x="6281508" y="2572534"/>
            <a:ext cx="5538919" cy="3510191"/>
          </a:xfrm>
          <a:prstGeom prst="roundRect">
            <a:avLst>
              <a:gd name="adj" fmla="val 5145"/>
            </a:avLst>
          </a:prstGeom>
          <a:noFill/>
          <a:ln w="28575" cap="flat" cmpd="sng">
            <a:solidFill>
              <a:srgbClr val="FDCB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63" name="Google Shape;1163;p117"/>
          <p:cNvSpPr/>
          <p:nvPr/>
        </p:nvSpPr>
        <p:spPr>
          <a:xfrm>
            <a:off x="6408492" y="26887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69" name="Google Shape;1169;p117"/>
          <p:cNvSpPr/>
          <p:nvPr/>
        </p:nvSpPr>
        <p:spPr>
          <a:xfrm>
            <a:off x="6407247" y="336310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70" name="Google Shape;1170;p117"/>
          <p:cNvSpPr/>
          <p:nvPr/>
        </p:nvSpPr>
        <p:spPr>
          <a:xfrm>
            <a:off x="6412373" y="399658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71" name="Google Shape;1171;p117"/>
          <p:cNvSpPr/>
          <p:nvPr/>
        </p:nvSpPr>
        <p:spPr>
          <a:xfrm>
            <a:off x="6407247" y="4466361"/>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72" name="Google Shape;1172;p117"/>
          <p:cNvSpPr/>
          <p:nvPr/>
        </p:nvSpPr>
        <p:spPr>
          <a:xfrm>
            <a:off x="6407247" y="491439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73" name="Google Shape;1173;p117"/>
          <p:cNvSpPr/>
          <p:nvPr/>
        </p:nvSpPr>
        <p:spPr>
          <a:xfrm>
            <a:off x="6407247" y="538411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1174" name="Google Shape;1174;p117"/>
          <p:cNvCxnSpPr>
            <a:stCxn id="1163" idx="4"/>
            <a:endCxn id="1169" idx="0"/>
          </p:cNvCxnSpPr>
          <p:nvPr/>
        </p:nvCxnSpPr>
        <p:spPr>
          <a:xfrm flipH="1">
            <a:off x="6530538" y="2935248"/>
            <a:ext cx="1200" cy="427800"/>
          </a:xfrm>
          <a:prstGeom prst="straightConnector1">
            <a:avLst/>
          </a:prstGeom>
          <a:noFill/>
          <a:ln w="57150" cap="flat" cmpd="sng">
            <a:solidFill>
              <a:srgbClr val="073642"/>
            </a:solidFill>
            <a:prstDash val="solid"/>
            <a:miter lim="800000"/>
            <a:headEnd type="none" w="sm" len="sm"/>
            <a:tailEnd type="none" w="sm" len="sm"/>
          </a:ln>
        </p:spPr>
      </p:cxnSp>
      <p:cxnSp>
        <p:nvCxnSpPr>
          <p:cNvPr id="1175" name="Google Shape;1175;p117"/>
          <p:cNvCxnSpPr>
            <a:stCxn id="1169" idx="4"/>
            <a:endCxn id="1170" idx="0"/>
          </p:cNvCxnSpPr>
          <p:nvPr/>
        </p:nvCxnSpPr>
        <p:spPr>
          <a:xfrm>
            <a:off x="6530493" y="3609596"/>
            <a:ext cx="5100" cy="387000"/>
          </a:xfrm>
          <a:prstGeom prst="straightConnector1">
            <a:avLst/>
          </a:prstGeom>
          <a:noFill/>
          <a:ln w="57150" cap="flat" cmpd="sng">
            <a:solidFill>
              <a:srgbClr val="073642"/>
            </a:solidFill>
            <a:prstDash val="solid"/>
            <a:miter lim="800000"/>
            <a:headEnd type="none" w="sm" len="sm"/>
            <a:tailEnd type="none" w="sm" len="sm"/>
          </a:ln>
        </p:spPr>
      </p:cxnSp>
      <p:cxnSp>
        <p:nvCxnSpPr>
          <p:cNvPr id="1176" name="Google Shape;1176;p117"/>
          <p:cNvCxnSpPr>
            <a:stCxn id="1170" idx="4"/>
            <a:endCxn id="1171" idx="0"/>
          </p:cNvCxnSpPr>
          <p:nvPr/>
        </p:nvCxnSpPr>
        <p:spPr>
          <a:xfrm flipH="1">
            <a:off x="6530519" y="4243080"/>
            <a:ext cx="5100" cy="223200"/>
          </a:xfrm>
          <a:prstGeom prst="straightConnector1">
            <a:avLst/>
          </a:prstGeom>
          <a:noFill/>
          <a:ln w="57150" cap="flat" cmpd="sng">
            <a:solidFill>
              <a:srgbClr val="073642"/>
            </a:solidFill>
            <a:prstDash val="solid"/>
            <a:miter lim="800000"/>
            <a:headEnd type="none" w="sm" len="sm"/>
            <a:tailEnd type="none" w="sm" len="sm"/>
          </a:ln>
        </p:spPr>
      </p:cxnSp>
      <p:cxnSp>
        <p:nvCxnSpPr>
          <p:cNvPr id="1177" name="Google Shape;1177;p117"/>
          <p:cNvCxnSpPr>
            <a:stCxn id="1171" idx="4"/>
            <a:endCxn id="1172" idx="0"/>
          </p:cNvCxnSpPr>
          <p:nvPr/>
        </p:nvCxnSpPr>
        <p:spPr>
          <a:xfrm>
            <a:off x="6530493" y="4712853"/>
            <a:ext cx="0" cy="201600"/>
          </a:xfrm>
          <a:prstGeom prst="straightConnector1">
            <a:avLst/>
          </a:prstGeom>
          <a:noFill/>
          <a:ln w="57150" cap="flat" cmpd="sng">
            <a:solidFill>
              <a:srgbClr val="073642"/>
            </a:solidFill>
            <a:prstDash val="solid"/>
            <a:miter lim="800000"/>
            <a:headEnd type="none" w="sm" len="sm"/>
            <a:tailEnd type="none" w="sm" len="sm"/>
          </a:ln>
        </p:spPr>
      </p:cxnSp>
      <p:cxnSp>
        <p:nvCxnSpPr>
          <p:cNvPr id="1178" name="Google Shape;1178;p117"/>
          <p:cNvCxnSpPr>
            <a:stCxn id="1172" idx="4"/>
            <a:endCxn id="1173" idx="0"/>
          </p:cNvCxnSpPr>
          <p:nvPr/>
        </p:nvCxnSpPr>
        <p:spPr>
          <a:xfrm>
            <a:off x="6530493" y="5160890"/>
            <a:ext cx="0" cy="223200"/>
          </a:xfrm>
          <a:prstGeom prst="straightConnector1">
            <a:avLst/>
          </a:prstGeom>
          <a:noFill/>
          <a:ln w="57150" cap="flat" cmpd="sng">
            <a:solidFill>
              <a:srgbClr val="073642"/>
            </a:solidFill>
            <a:prstDash val="solid"/>
            <a:miter lim="800000"/>
            <a:headEnd type="none" w="sm" len="sm"/>
            <a:tailEnd type="none" w="sm" len="sm"/>
          </a:ln>
        </p:spPr>
      </p:cxnSp>
      <p:cxnSp>
        <p:nvCxnSpPr>
          <p:cNvPr id="1179" name="Google Shape;1179;p117"/>
          <p:cNvCxnSpPr/>
          <p:nvPr/>
        </p:nvCxnSpPr>
        <p:spPr>
          <a:xfrm flipH="1">
            <a:off x="761001" y="2104606"/>
            <a:ext cx="587100" cy="584100"/>
          </a:xfrm>
          <a:prstGeom prst="bentConnector3">
            <a:avLst>
              <a:gd name="adj1" fmla="val 0"/>
            </a:avLst>
          </a:prstGeom>
          <a:noFill/>
          <a:ln w="57150" cap="flat" cmpd="sng">
            <a:solidFill>
              <a:srgbClr val="073642"/>
            </a:solidFill>
            <a:prstDash val="solid"/>
            <a:miter lim="800000"/>
            <a:headEnd type="none" w="sm" len="sm"/>
            <a:tailEnd type="none" w="sm" len="sm"/>
          </a:ln>
        </p:spPr>
      </p:cxnSp>
      <p:sp>
        <p:nvSpPr>
          <p:cNvPr id="1180" name="Google Shape;1180;p117"/>
          <p:cNvSpPr/>
          <p:nvPr/>
        </p:nvSpPr>
        <p:spPr>
          <a:xfrm>
            <a:off x="496885" y="1543635"/>
            <a:ext cx="2013108" cy="56097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81" name="Google Shape;1181;p117"/>
          <p:cNvSpPr txBox="1"/>
          <p:nvPr/>
        </p:nvSpPr>
        <p:spPr>
          <a:xfrm>
            <a:off x="658805" y="2773631"/>
            <a:ext cx="4927837" cy="2585323"/>
          </a:xfrm>
          <a:prstGeom prst="rect">
            <a:avLst/>
          </a:prstGeom>
          <a:noFill/>
          <a:ln>
            <a:noFill/>
          </a:ln>
        </p:spPr>
        <p:txBody>
          <a:bodyPr spcFirstLastPara="1" wrap="square" lIns="91425" tIns="45700" rIns="91425" bIns="45700" anchor="t" anchorCtr="0">
            <a:spAutoFit/>
          </a:bodyPr>
          <a:lstStyle/>
          <a:p>
            <a:pPr marL="179916" marR="0" lvl="0" indent="-171450" algn="l" rtl="0">
              <a:lnSpc>
                <a:spcPct val="100000"/>
              </a:lnSpc>
              <a:spcBef>
                <a:spcPts val="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Browser-based testing capture tool that enables secure recording of exploratory testing sessions</a:t>
            </a:r>
            <a:endParaRPr sz="1400" b="0" i="0" u="none" strike="noStrike" cap="none">
              <a:solidFill>
                <a:srgbClr val="000000"/>
              </a:solidFill>
              <a:latin typeface="Josefin Sans"/>
              <a:ea typeface="Josefin Sans"/>
              <a:cs typeface="Josefin Sans"/>
              <a:sym typeface="Josefin Sans"/>
            </a:endParaRPr>
          </a:p>
          <a:p>
            <a:pPr marL="8466" marR="0" lvl="0" indent="0" algn="l" rtl="0">
              <a:lnSpc>
                <a:spcPct val="100000"/>
              </a:lnSpc>
              <a:spcBef>
                <a:spcPts val="600"/>
              </a:spcBef>
              <a:spcAft>
                <a:spcPts val="0"/>
              </a:spcAft>
              <a:buClr>
                <a:srgbClr val="000000"/>
              </a:buClr>
              <a:buSzPts val="1200"/>
              <a:buFont typeface="Arial"/>
              <a:buNone/>
            </a:pPr>
            <a:endParaRPr sz="1200" b="0" i="0" u="none" strike="noStrike" cap="none">
              <a:solidFill>
                <a:schemeClr val="dk1"/>
              </a:solidFill>
              <a:latin typeface="Josefin Sans"/>
              <a:ea typeface="Josefin Sans"/>
              <a:cs typeface="Josefin Sans"/>
              <a:sym typeface="Josefin Sans"/>
            </a:endParaRPr>
          </a:p>
          <a:p>
            <a:pPr marL="179916" marR="0" lvl="0" indent="-171450" algn="l" rtl="0">
              <a:lnSpc>
                <a:spcPct val="100000"/>
              </a:lnSpc>
              <a:spcBef>
                <a:spcPts val="6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Automated tracking of clicks &amp; keystrokes on each tab being recorded</a:t>
            </a:r>
            <a:endParaRPr sz="1400" b="0" i="0" u="none" strike="noStrike" cap="none">
              <a:solidFill>
                <a:srgbClr val="000000"/>
              </a:solidFill>
              <a:latin typeface="Josefin Sans"/>
              <a:ea typeface="Josefin Sans"/>
              <a:cs typeface="Josefin Sans"/>
              <a:sym typeface="Josefin Sans"/>
            </a:endParaRPr>
          </a:p>
          <a:p>
            <a:pPr marL="8466" marR="0" lvl="0" indent="0" algn="l" rtl="0">
              <a:lnSpc>
                <a:spcPct val="100000"/>
              </a:lnSpc>
              <a:spcBef>
                <a:spcPts val="600"/>
              </a:spcBef>
              <a:spcAft>
                <a:spcPts val="0"/>
              </a:spcAft>
              <a:buClr>
                <a:srgbClr val="000000"/>
              </a:buClr>
              <a:buSzPts val="1200"/>
              <a:buFont typeface="Arial"/>
              <a:buNone/>
            </a:pPr>
            <a:endParaRPr sz="1200" b="0" i="0" u="none" strike="noStrike" cap="none">
              <a:solidFill>
                <a:schemeClr val="dk1"/>
              </a:solidFill>
              <a:latin typeface="Josefin Sans"/>
              <a:ea typeface="Josefin Sans"/>
              <a:cs typeface="Josefin Sans"/>
              <a:sym typeface="Josefin Sans"/>
            </a:endParaRPr>
          </a:p>
          <a:p>
            <a:pPr marL="179916" marR="0" lvl="0" indent="-171450" algn="l" rtl="0">
              <a:lnSpc>
                <a:spcPct val="100000"/>
              </a:lnSpc>
              <a:spcBef>
                <a:spcPts val="6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Logging of steps for each testing session and notes for specific issues encountered</a:t>
            </a:r>
            <a:endParaRPr sz="1400" b="0" i="0" u="none" strike="noStrike" cap="none">
              <a:solidFill>
                <a:srgbClr val="000000"/>
              </a:solidFill>
              <a:latin typeface="Josefin Sans"/>
              <a:ea typeface="Josefin Sans"/>
              <a:cs typeface="Josefin Sans"/>
              <a:sym typeface="Josefin Sans"/>
            </a:endParaRPr>
          </a:p>
          <a:p>
            <a:pPr marL="8466" marR="0" lvl="0" indent="0" algn="l" rtl="0">
              <a:lnSpc>
                <a:spcPct val="100000"/>
              </a:lnSpc>
              <a:spcBef>
                <a:spcPts val="600"/>
              </a:spcBef>
              <a:spcAft>
                <a:spcPts val="0"/>
              </a:spcAft>
              <a:buClr>
                <a:srgbClr val="000000"/>
              </a:buClr>
              <a:buSzPts val="1200"/>
              <a:buFont typeface="Arial"/>
              <a:buNone/>
            </a:pPr>
            <a:endParaRPr sz="1200" b="0" i="0" u="none" strike="noStrike" cap="none">
              <a:solidFill>
                <a:schemeClr val="dk1"/>
              </a:solidFill>
              <a:latin typeface="Josefin Sans"/>
              <a:ea typeface="Josefin Sans"/>
              <a:cs typeface="Josefin Sans"/>
              <a:sym typeface="Josefin Sans"/>
            </a:endParaRPr>
          </a:p>
          <a:p>
            <a:pPr marL="179916" marR="0" lvl="0" indent="-171450" algn="l" rtl="0">
              <a:lnSpc>
                <a:spcPct val="100000"/>
              </a:lnSpc>
              <a:spcBef>
                <a:spcPts val="6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Delivered as “freemium” product; viewed as additional lever of future product-led growth for the Spira suite</a:t>
            </a:r>
            <a:endParaRPr sz="1400" b="0" i="0" u="none" strike="noStrike" cap="none">
              <a:solidFill>
                <a:srgbClr val="000000"/>
              </a:solidFill>
              <a:latin typeface="Josefin Sans"/>
              <a:ea typeface="Josefin Sans"/>
              <a:cs typeface="Josefin Sans"/>
              <a:sym typeface="Josefin Sans"/>
            </a:endParaRPr>
          </a:p>
        </p:txBody>
      </p:sp>
      <p:pic>
        <p:nvPicPr>
          <p:cNvPr id="1182" name="Google Shape;1182;p11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42329" y="1636805"/>
            <a:ext cx="1297862" cy="402336"/>
          </a:xfrm>
          <a:prstGeom prst="rect">
            <a:avLst/>
          </a:prstGeom>
          <a:noFill/>
          <a:ln>
            <a:noFill/>
          </a:ln>
        </p:spPr>
      </p:pic>
      <p:pic>
        <p:nvPicPr>
          <p:cNvPr id="1183" name="Google Shape;1183;p11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983068" y="1645949"/>
            <a:ext cx="384048" cy="384048"/>
          </a:xfrm>
          <a:prstGeom prst="rect">
            <a:avLst/>
          </a:prstGeom>
          <a:noFill/>
          <a:ln>
            <a:noFill/>
          </a:ln>
          <a:effectLst>
            <a:outerShdw blurRad="63500" sx="102000" sy="102000" algn="ctr" rotWithShape="0">
              <a:srgbClr val="000000">
                <a:alpha val="40000"/>
              </a:srgbClr>
            </a:outerShdw>
          </a:effectLst>
        </p:spPr>
      </p:pic>
      <p:sp>
        <p:nvSpPr>
          <p:cNvPr id="1184" name="Google Shape;1184;p117"/>
          <p:cNvSpPr/>
          <p:nvPr/>
        </p:nvSpPr>
        <p:spPr>
          <a:xfrm>
            <a:off x="496881" y="2572534"/>
            <a:ext cx="5188101" cy="3510191"/>
          </a:xfrm>
          <a:prstGeom prst="roundRect">
            <a:avLst>
              <a:gd name="adj" fmla="val 5145"/>
            </a:avLst>
          </a:prstGeom>
          <a:noFill/>
          <a:ln w="28575" cap="flat" cmpd="sng">
            <a:solidFill>
              <a:srgbClr val="FDCB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1185" name="Google Shape;1185;p117"/>
          <p:cNvCxnSpPr>
            <a:endCxn id="1186" idx="4"/>
          </p:cNvCxnSpPr>
          <p:nvPr/>
        </p:nvCxnSpPr>
        <p:spPr>
          <a:xfrm>
            <a:off x="761046" y="2688805"/>
            <a:ext cx="0" cy="2637000"/>
          </a:xfrm>
          <a:prstGeom prst="straightConnector1">
            <a:avLst/>
          </a:prstGeom>
          <a:noFill/>
          <a:ln w="57150" cap="flat" cmpd="sng">
            <a:solidFill>
              <a:srgbClr val="073642"/>
            </a:solidFill>
            <a:prstDash val="solid"/>
            <a:miter lim="800000"/>
            <a:headEnd type="none" w="sm" len="sm"/>
            <a:tailEnd type="none" w="sm" len="sm"/>
          </a:ln>
        </p:spPr>
      </p:cxnSp>
      <p:sp>
        <p:nvSpPr>
          <p:cNvPr id="1187" name="Google Shape;1187;p117"/>
          <p:cNvSpPr/>
          <p:nvPr/>
        </p:nvSpPr>
        <p:spPr>
          <a:xfrm>
            <a:off x="637800" y="280247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88" name="Google Shape;1188;p117"/>
          <p:cNvSpPr/>
          <p:nvPr/>
        </p:nvSpPr>
        <p:spPr>
          <a:xfrm>
            <a:off x="637800" y="367986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89" name="Google Shape;1189;p117"/>
          <p:cNvSpPr/>
          <p:nvPr/>
        </p:nvSpPr>
        <p:spPr>
          <a:xfrm>
            <a:off x="637800" y="438502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186" name="Google Shape;1186;p117"/>
          <p:cNvSpPr/>
          <p:nvPr/>
        </p:nvSpPr>
        <p:spPr>
          <a:xfrm>
            <a:off x="637800" y="5079313"/>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30"/>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Add-On Products</a:t>
            </a:r>
            <a:endParaRPr>
              <a:latin typeface="Josefin Sans"/>
              <a:ea typeface="Josefin Sans"/>
              <a:cs typeface="Josefin Sans"/>
              <a:sym typeface="Josefin Sans"/>
            </a:endParaRPr>
          </a:p>
        </p:txBody>
      </p:sp>
      <p:cxnSp>
        <p:nvCxnSpPr>
          <p:cNvPr id="1199" name="Google Shape;1199;p30"/>
          <p:cNvCxnSpPr>
            <a:stCxn id="1200" idx="2"/>
            <a:endCxn id="1201" idx="0"/>
          </p:cNvCxnSpPr>
          <p:nvPr/>
        </p:nvCxnSpPr>
        <p:spPr>
          <a:xfrm rot="5400000">
            <a:off x="6711635" y="1924755"/>
            <a:ext cx="584100" cy="943800"/>
          </a:xfrm>
          <a:prstGeom prst="bentConnector3">
            <a:avLst>
              <a:gd name="adj1" fmla="val 50004"/>
            </a:avLst>
          </a:prstGeom>
          <a:noFill/>
          <a:ln w="57150" cap="flat" cmpd="sng">
            <a:solidFill>
              <a:srgbClr val="073642"/>
            </a:solidFill>
            <a:prstDash val="solid"/>
            <a:miter lim="800000"/>
            <a:headEnd type="none" w="sm" len="sm"/>
            <a:tailEnd type="none" w="sm" len="sm"/>
          </a:ln>
        </p:spPr>
      </p:cxnSp>
      <p:sp>
        <p:nvSpPr>
          <p:cNvPr id="1203" name="Google Shape;1203;p30"/>
          <p:cNvSpPr txBox="1"/>
          <p:nvPr/>
        </p:nvSpPr>
        <p:spPr>
          <a:xfrm>
            <a:off x="6445345" y="2658092"/>
            <a:ext cx="5133401" cy="3190577"/>
          </a:xfrm>
          <a:prstGeom prst="rect">
            <a:avLst/>
          </a:prstGeom>
          <a:noFill/>
          <a:ln>
            <a:noFill/>
          </a:ln>
        </p:spPr>
        <p:txBody>
          <a:bodyPr spcFirstLastPara="1" wrap="square" lIns="91425" tIns="45700" rIns="91425" bIns="45700" anchor="t" anchorCtr="0">
            <a:spAutoFit/>
          </a:bodyPr>
          <a:lstStyle/>
          <a:p>
            <a:pPr marL="179916" marR="0" lvl="0" indent="-171450" algn="l" rtl="0">
              <a:lnSpc>
                <a:spcPct val="100000"/>
              </a:lnSpc>
              <a:spcBef>
                <a:spcPts val="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Extension of the Spira suite that enables orchestration of automated regression testing (manual &amp; automated)</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Open architecture to allow for use in tandem with SpiraTest or other test automation tools, whether commercial (HP Unified Functional Testing, TestComplete) or open source (Selenium, Playright)</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Facilitates scheduling, execution, and management of automated test scripts, allowing for full oversight of distributed test labs from a central SpiraTest server</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Flexible deployment (cloud, on-premise, hybrid) to suit the needs of all end users</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Real-time and detailed reporting delivers a holistic view of manual &amp; automated testing with screenshots, log files, and QA metrics</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chemeClr val="dk1"/>
                </a:solidFill>
                <a:latin typeface="Josefin Sans"/>
                <a:ea typeface="Josefin Sans"/>
                <a:cs typeface="Josefin Sans"/>
                <a:sym typeface="Josefin Sans"/>
              </a:rPr>
              <a:t>Primary target users are automation engineers, but also test managers and QA managers</a:t>
            </a:r>
            <a:endParaRPr sz="1400" b="0" i="0" u="none" strike="noStrike" cap="none">
              <a:solidFill>
                <a:srgbClr val="000000"/>
              </a:solidFill>
              <a:latin typeface="Josefin Sans"/>
              <a:ea typeface="Josefin Sans"/>
              <a:cs typeface="Josefin Sans"/>
              <a:sym typeface="Josefin Sans"/>
            </a:endParaRPr>
          </a:p>
        </p:txBody>
      </p:sp>
      <p:sp>
        <p:nvSpPr>
          <p:cNvPr id="1200" name="Google Shape;1200;p30"/>
          <p:cNvSpPr/>
          <p:nvPr/>
        </p:nvSpPr>
        <p:spPr>
          <a:xfrm>
            <a:off x="6331045" y="1543635"/>
            <a:ext cx="2289080" cy="56097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1204" name="Google Shape;1204;p3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416507" y="1629677"/>
            <a:ext cx="1460874" cy="404175"/>
          </a:xfrm>
          <a:prstGeom prst="rect">
            <a:avLst/>
          </a:prstGeom>
          <a:noFill/>
          <a:ln>
            <a:noFill/>
          </a:ln>
        </p:spPr>
      </p:pic>
      <p:pic>
        <p:nvPicPr>
          <p:cNvPr id="1205" name="Google Shape;1205;p30"/>
          <p:cNvPicPr preferRelativeResize="0"/>
          <p:nvPr/>
        </p:nvPicPr>
        <p:blipFill rotWithShape="1">
          <a:blip r:embed="rId4">
            <a:alphaModFix/>
          </a:blip>
          <a:srcRect/>
          <a:stretch/>
        </p:blipFill>
        <p:spPr>
          <a:xfrm>
            <a:off x="7973191" y="1623141"/>
            <a:ext cx="384048" cy="384048"/>
          </a:xfrm>
          <a:prstGeom prst="rect">
            <a:avLst/>
          </a:prstGeom>
          <a:noFill/>
          <a:ln>
            <a:noFill/>
          </a:ln>
        </p:spPr>
      </p:pic>
      <p:sp>
        <p:nvSpPr>
          <p:cNvPr id="1201" name="Google Shape;1201;p30"/>
          <p:cNvSpPr/>
          <p:nvPr/>
        </p:nvSpPr>
        <p:spPr>
          <a:xfrm>
            <a:off x="6408493" y="26887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208" name="Google Shape;1208;p30"/>
          <p:cNvSpPr/>
          <p:nvPr/>
        </p:nvSpPr>
        <p:spPr>
          <a:xfrm>
            <a:off x="6407248" y="314364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209" name="Google Shape;1209;p30"/>
          <p:cNvSpPr/>
          <p:nvPr/>
        </p:nvSpPr>
        <p:spPr>
          <a:xfrm>
            <a:off x="6412374" y="39691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210" name="Google Shape;1210;p30"/>
          <p:cNvSpPr/>
          <p:nvPr/>
        </p:nvSpPr>
        <p:spPr>
          <a:xfrm>
            <a:off x="6407248" y="462180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211" name="Google Shape;1211;p30"/>
          <p:cNvSpPr/>
          <p:nvPr/>
        </p:nvSpPr>
        <p:spPr>
          <a:xfrm>
            <a:off x="6407248" y="511556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212" name="Google Shape;1212;p30"/>
          <p:cNvSpPr/>
          <p:nvPr/>
        </p:nvSpPr>
        <p:spPr>
          <a:xfrm>
            <a:off x="6407248" y="557613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1213" name="Google Shape;1213;p30"/>
          <p:cNvCxnSpPr>
            <a:stCxn id="1201" idx="4"/>
            <a:endCxn id="1208" idx="0"/>
          </p:cNvCxnSpPr>
          <p:nvPr/>
        </p:nvCxnSpPr>
        <p:spPr>
          <a:xfrm flipH="1">
            <a:off x="6530539" y="2935248"/>
            <a:ext cx="1200" cy="208500"/>
          </a:xfrm>
          <a:prstGeom prst="straightConnector1">
            <a:avLst/>
          </a:prstGeom>
          <a:noFill/>
          <a:ln w="57150" cap="flat" cmpd="sng">
            <a:solidFill>
              <a:srgbClr val="073642"/>
            </a:solidFill>
            <a:prstDash val="solid"/>
            <a:miter lim="800000"/>
            <a:headEnd type="none" w="sm" len="sm"/>
            <a:tailEnd type="none" w="sm" len="sm"/>
          </a:ln>
        </p:spPr>
      </p:cxnSp>
      <p:cxnSp>
        <p:nvCxnSpPr>
          <p:cNvPr id="1214" name="Google Shape;1214;p30"/>
          <p:cNvCxnSpPr>
            <a:stCxn id="1208" idx="4"/>
            <a:endCxn id="1209" idx="0"/>
          </p:cNvCxnSpPr>
          <p:nvPr/>
        </p:nvCxnSpPr>
        <p:spPr>
          <a:xfrm>
            <a:off x="6530494" y="3390140"/>
            <a:ext cx="5100" cy="579000"/>
          </a:xfrm>
          <a:prstGeom prst="straightConnector1">
            <a:avLst/>
          </a:prstGeom>
          <a:noFill/>
          <a:ln w="57150" cap="flat" cmpd="sng">
            <a:solidFill>
              <a:srgbClr val="073642"/>
            </a:solidFill>
            <a:prstDash val="solid"/>
            <a:miter lim="800000"/>
            <a:headEnd type="none" w="sm" len="sm"/>
            <a:tailEnd type="none" w="sm" len="sm"/>
          </a:ln>
        </p:spPr>
      </p:cxnSp>
      <p:cxnSp>
        <p:nvCxnSpPr>
          <p:cNvPr id="1215" name="Google Shape;1215;p30"/>
          <p:cNvCxnSpPr>
            <a:stCxn id="1209" idx="4"/>
            <a:endCxn id="1210" idx="0"/>
          </p:cNvCxnSpPr>
          <p:nvPr/>
        </p:nvCxnSpPr>
        <p:spPr>
          <a:xfrm flipH="1">
            <a:off x="6530520" y="4215648"/>
            <a:ext cx="5100" cy="406200"/>
          </a:xfrm>
          <a:prstGeom prst="straightConnector1">
            <a:avLst/>
          </a:prstGeom>
          <a:noFill/>
          <a:ln w="57150" cap="flat" cmpd="sng">
            <a:solidFill>
              <a:srgbClr val="073642"/>
            </a:solidFill>
            <a:prstDash val="solid"/>
            <a:miter lim="800000"/>
            <a:headEnd type="none" w="sm" len="sm"/>
            <a:tailEnd type="none" w="sm" len="sm"/>
          </a:ln>
        </p:spPr>
      </p:cxnSp>
      <p:cxnSp>
        <p:nvCxnSpPr>
          <p:cNvPr id="1216" name="Google Shape;1216;p30"/>
          <p:cNvCxnSpPr>
            <a:stCxn id="1210" idx="4"/>
            <a:endCxn id="1211" idx="0"/>
          </p:cNvCxnSpPr>
          <p:nvPr/>
        </p:nvCxnSpPr>
        <p:spPr>
          <a:xfrm>
            <a:off x="6530494" y="4868301"/>
            <a:ext cx="0" cy="247200"/>
          </a:xfrm>
          <a:prstGeom prst="straightConnector1">
            <a:avLst/>
          </a:prstGeom>
          <a:noFill/>
          <a:ln w="57150" cap="flat" cmpd="sng">
            <a:solidFill>
              <a:srgbClr val="073642"/>
            </a:solidFill>
            <a:prstDash val="solid"/>
            <a:miter lim="800000"/>
            <a:headEnd type="none" w="sm" len="sm"/>
            <a:tailEnd type="none" w="sm" len="sm"/>
          </a:ln>
        </p:spPr>
      </p:cxnSp>
      <p:cxnSp>
        <p:nvCxnSpPr>
          <p:cNvPr id="1217" name="Google Shape;1217;p30"/>
          <p:cNvCxnSpPr>
            <a:stCxn id="1211" idx="4"/>
            <a:endCxn id="1212" idx="0"/>
          </p:cNvCxnSpPr>
          <p:nvPr/>
        </p:nvCxnSpPr>
        <p:spPr>
          <a:xfrm>
            <a:off x="6530494" y="5362058"/>
            <a:ext cx="0" cy="214200"/>
          </a:xfrm>
          <a:prstGeom prst="straightConnector1">
            <a:avLst/>
          </a:prstGeom>
          <a:noFill/>
          <a:ln w="57150" cap="flat" cmpd="sng">
            <a:solidFill>
              <a:srgbClr val="073642"/>
            </a:solidFill>
            <a:prstDash val="solid"/>
            <a:miter lim="800000"/>
            <a:headEnd type="none" w="sm" len="sm"/>
            <a:tailEnd type="none" w="sm" len="sm"/>
          </a:ln>
        </p:spPr>
      </p:cxnSp>
      <p:cxnSp>
        <p:nvCxnSpPr>
          <p:cNvPr id="1223" name="Google Shape;1223;p30"/>
          <p:cNvCxnSpPr/>
          <p:nvPr/>
        </p:nvCxnSpPr>
        <p:spPr>
          <a:xfrm>
            <a:off x="6096000" y="1494738"/>
            <a:ext cx="0" cy="4649891"/>
          </a:xfrm>
          <a:prstGeom prst="straightConnector1">
            <a:avLst/>
          </a:prstGeom>
          <a:noFill/>
          <a:ln w="28575" cap="flat" cmpd="sng">
            <a:solidFill>
              <a:srgbClr val="073642"/>
            </a:solidFill>
            <a:prstDash val="solid"/>
            <a:miter lim="800000"/>
            <a:headEnd type="none" w="sm" len="sm"/>
            <a:tailEnd type="none" w="sm" len="sm"/>
          </a:ln>
        </p:spPr>
      </p:cxnSp>
      <p:sp>
        <p:nvSpPr>
          <p:cNvPr id="1225" name="Google Shape;1225;p30"/>
          <p:cNvSpPr/>
          <p:nvPr/>
        </p:nvSpPr>
        <p:spPr>
          <a:xfrm>
            <a:off x="6281508" y="2572534"/>
            <a:ext cx="5538919" cy="3510191"/>
          </a:xfrm>
          <a:prstGeom prst="roundRect">
            <a:avLst>
              <a:gd name="adj" fmla="val 5145"/>
            </a:avLst>
          </a:prstGeom>
          <a:noFill/>
          <a:ln w="28575" cap="flat" cmpd="sng">
            <a:solidFill>
              <a:srgbClr val="FDCB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 name="Google Shape;1231;g328b6a20f2d_12_2">
            <a:extLst>
              <a:ext uri="{FF2B5EF4-FFF2-40B4-BE49-F238E27FC236}">
                <a16:creationId xmlns:a16="http://schemas.microsoft.com/office/drawing/2014/main" id="{28E1A5A3-6BED-6027-2C44-0858BF7F667D}"/>
              </a:ext>
            </a:extLst>
          </p:cNvPr>
          <p:cNvSpPr/>
          <p:nvPr/>
        </p:nvSpPr>
        <p:spPr>
          <a:xfrm>
            <a:off x="563448" y="1551797"/>
            <a:ext cx="1702500" cy="56100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Kanit"/>
              <a:ea typeface="Kanit"/>
              <a:cs typeface="Kanit"/>
              <a:sym typeface="Kanit"/>
            </a:endParaRPr>
          </a:p>
        </p:txBody>
      </p:sp>
      <p:sp>
        <p:nvSpPr>
          <p:cNvPr id="3" name="Google Shape;1232;g328b6a20f2d_12_2">
            <a:extLst>
              <a:ext uri="{FF2B5EF4-FFF2-40B4-BE49-F238E27FC236}">
                <a16:creationId xmlns:a16="http://schemas.microsoft.com/office/drawing/2014/main" id="{205857E8-932D-C9E6-F986-784524CC386B}"/>
              </a:ext>
            </a:extLst>
          </p:cNvPr>
          <p:cNvSpPr txBox="1"/>
          <p:nvPr/>
        </p:nvSpPr>
        <p:spPr>
          <a:xfrm>
            <a:off x="974378" y="2827555"/>
            <a:ext cx="4486530" cy="2631449"/>
          </a:xfrm>
          <a:prstGeom prst="rect">
            <a:avLst/>
          </a:prstGeom>
          <a:noFill/>
          <a:ln>
            <a:noFill/>
          </a:ln>
        </p:spPr>
        <p:txBody>
          <a:bodyPr spcFirstLastPara="1" wrap="square" lIns="91425" tIns="45700" rIns="91425" bIns="45700" anchor="t" anchorCtr="0">
            <a:spAutoFit/>
          </a:bodyPr>
          <a:lstStyle/>
          <a:p>
            <a:pPr marL="8465"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Josefin Sans"/>
                <a:ea typeface="Josefin Sans"/>
                <a:cs typeface="Josefin Sans"/>
                <a:sym typeface="Josefin Sans"/>
              </a:rPr>
              <a:t>Pre-defined packages of professional services for specific customer objectives</a:t>
            </a:r>
            <a:endParaRPr sz="1400" b="0" i="0" u="none" strike="noStrike" cap="none" dirty="0">
              <a:solidFill>
                <a:schemeClr val="dk1"/>
              </a:solidFill>
              <a:latin typeface="Josefin Sans"/>
              <a:ea typeface="Josefin Sans"/>
              <a:cs typeface="Josefin Sans"/>
              <a:sym typeface="Josefin Sans"/>
            </a:endParaRPr>
          </a:p>
          <a:p>
            <a:pPr marL="8465" marR="0" lvl="0" indent="0" algn="l" rtl="0">
              <a:lnSpc>
                <a:spcPct val="100000"/>
              </a:lnSpc>
              <a:spcBef>
                <a:spcPts val="600"/>
              </a:spcBef>
              <a:spcAft>
                <a:spcPts val="0"/>
              </a:spcAft>
              <a:buClr>
                <a:srgbClr val="000000"/>
              </a:buClr>
              <a:buSzPts val="1400"/>
              <a:buFont typeface="Arial"/>
              <a:buNone/>
            </a:pPr>
            <a:r>
              <a:rPr lang="en-US" sz="1400" b="0" i="0" u="none" strike="noStrike" cap="none" dirty="0">
                <a:solidFill>
                  <a:schemeClr val="dk1"/>
                </a:solidFill>
                <a:latin typeface="Josefin Sans"/>
                <a:ea typeface="Josefin Sans"/>
                <a:cs typeface="Josefin Sans"/>
                <a:sym typeface="Josefin Sans"/>
              </a:rPr>
              <a:t>Each package is associated with specific outcomes &amp; deliverables, offered at a fixed price vs. hourly</a:t>
            </a:r>
            <a:endParaRPr sz="1400" b="0" i="0" u="none" strike="noStrike" cap="none" dirty="0">
              <a:solidFill>
                <a:srgbClr val="000000"/>
              </a:solidFill>
              <a:latin typeface="Josefin Sans"/>
              <a:ea typeface="Josefin Sans"/>
              <a:cs typeface="Josefin Sans"/>
              <a:sym typeface="Josefin Sans"/>
            </a:endParaRPr>
          </a:p>
          <a:p>
            <a:pPr marL="179915" marR="0" lvl="0" indent="-107950" algn="l" rtl="0">
              <a:lnSpc>
                <a:spcPct val="100000"/>
              </a:lnSpc>
              <a:spcBef>
                <a:spcPts val="600"/>
              </a:spcBef>
              <a:spcAft>
                <a:spcPts val="0"/>
              </a:spcAft>
              <a:buClr>
                <a:srgbClr val="000000"/>
              </a:buClr>
              <a:buSzPts val="1000"/>
              <a:buFont typeface="Arial"/>
              <a:buNone/>
            </a:pPr>
            <a:endParaRPr sz="1400" b="0" i="0" u="none" strike="noStrike" cap="none" dirty="0">
              <a:solidFill>
                <a:schemeClr val="dk1"/>
              </a:solidFill>
              <a:latin typeface="Josefin Sans"/>
              <a:ea typeface="Josefin Sans"/>
              <a:cs typeface="Josefin Sans"/>
              <a:sym typeface="Josefin Sans"/>
            </a:endParaRPr>
          </a:p>
          <a:p>
            <a:pPr marL="8465" marR="0" lvl="0" indent="0" algn="l" rtl="0">
              <a:lnSpc>
                <a:spcPct val="100000"/>
              </a:lnSpc>
              <a:spcBef>
                <a:spcPts val="600"/>
              </a:spcBef>
              <a:spcAft>
                <a:spcPts val="0"/>
              </a:spcAft>
              <a:buClr>
                <a:srgbClr val="000000"/>
              </a:buClr>
              <a:buSzPts val="1400"/>
              <a:buFont typeface="Arial"/>
              <a:buNone/>
            </a:pPr>
            <a:r>
              <a:rPr lang="en-US" sz="1400" b="0" i="0" u="none" strike="noStrike" cap="none" dirty="0">
                <a:solidFill>
                  <a:schemeClr val="dk1"/>
                </a:solidFill>
                <a:latin typeface="Josefin Sans"/>
                <a:ea typeface="Josefin Sans"/>
                <a:cs typeface="Josefin Sans"/>
                <a:sym typeface="Josefin Sans"/>
              </a:rPr>
              <a:t>Provides smaller organizations &amp; teams access to the expertise of Inflectra’s global solution partner network</a:t>
            </a:r>
            <a:endParaRPr sz="1400" b="0" i="0" u="none" strike="noStrike" cap="none" dirty="0">
              <a:solidFill>
                <a:srgbClr val="000000"/>
              </a:solidFill>
              <a:latin typeface="Josefin Sans"/>
              <a:ea typeface="Josefin Sans"/>
              <a:cs typeface="Josefin Sans"/>
              <a:sym typeface="Josefin Sans"/>
            </a:endParaRPr>
          </a:p>
          <a:p>
            <a:pPr marL="8465" marR="0" lvl="0" indent="0" algn="l" rtl="0">
              <a:lnSpc>
                <a:spcPct val="100000"/>
              </a:lnSpc>
              <a:spcBef>
                <a:spcPts val="600"/>
              </a:spcBef>
              <a:spcAft>
                <a:spcPts val="0"/>
              </a:spcAft>
              <a:buClr>
                <a:srgbClr val="000000"/>
              </a:buClr>
              <a:buSzPts val="1400"/>
              <a:buFont typeface="Arial"/>
              <a:buNone/>
            </a:pPr>
            <a:endParaRPr sz="1400" b="0" i="0" u="none" strike="noStrike" cap="none" dirty="0">
              <a:solidFill>
                <a:schemeClr val="dk1"/>
              </a:solidFill>
              <a:latin typeface="Josefin Sans"/>
              <a:ea typeface="Josefin Sans"/>
              <a:cs typeface="Josefin Sans"/>
              <a:sym typeface="Josefin Sans"/>
            </a:endParaRPr>
          </a:p>
          <a:p>
            <a:pPr marL="8465" marR="0" lvl="0" indent="0" algn="l" rtl="0">
              <a:lnSpc>
                <a:spcPct val="100000"/>
              </a:lnSpc>
              <a:spcBef>
                <a:spcPts val="600"/>
              </a:spcBef>
              <a:spcAft>
                <a:spcPts val="0"/>
              </a:spcAft>
              <a:buClr>
                <a:srgbClr val="000000"/>
              </a:buClr>
              <a:buSzPts val="1400"/>
              <a:buFont typeface="Arial"/>
              <a:buNone/>
            </a:pPr>
            <a:r>
              <a:rPr lang="en-US" sz="1400" b="0" i="0" u="none" strike="noStrike" cap="none" dirty="0">
                <a:solidFill>
                  <a:schemeClr val="dk1"/>
                </a:solidFill>
                <a:latin typeface="Josefin Sans"/>
                <a:ea typeface="Josefin Sans"/>
                <a:cs typeface="Josefin Sans"/>
                <a:sym typeface="Josefin Sans"/>
              </a:rPr>
              <a:t>Offerings are incremental to Inflectra’s existing customer support and other services</a:t>
            </a:r>
            <a:endParaRPr sz="1400" b="0" i="0" u="none" strike="noStrike" cap="none" dirty="0">
              <a:solidFill>
                <a:schemeClr val="dk1"/>
              </a:solidFill>
              <a:latin typeface="Josefin Sans"/>
              <a:ea typeface="Josefin Sans"/>
              <a:cs typeface="Josefin Sans"/>
              <a:sym typeface="Josefin Sans"/>
            </a:endParaRPr>
          </a:p>
        </p:txBody>
      </p:sp>
      <p:sp>
        <p:nvSpPr>
          <p:cNvPr id="4" name="Google Shape;1233;g328b6a20f2d_12_2">
            <a:extLst>
              <a:ext uri="{FF2B5EF4-FFF2-40B4-BE49-F238E27FC236}">
                <a16:creationId xmlns:a16="http://schemas.microsoft.com/office/drawing/2014/main" id="{65DC09DD-E6F3-0900-148E-64AE74A191D3}"/>
              </a:ext>
            </a:extLst>
          </p:cNvPr>
          <p:cNvSpPr txBox="1"/>
          <p:nvPr/>
        </p:nvSpPr>
        <p:spPr>
          <a:xfrm>
            <a:off x="499531" y="1647399"/>
            <a:ext cx="1558800" cy="338700"/>
          </a:xfrm>
          <a:prstGeom prst="rect">
            <a:avLst/>
          </a:prstGeom>
          <a:noFill/>
          <a:ln>
            <a:noFill/>
          </a:ln>
        </p:spPr>
        <p:txBody>
          <a:bodyPr spcFirstLastPara="1" wrap="square" lIns="91425" tIns="45700" rIns="91425" bIns="45700" anchor="t" anchorCtr="0">
            <a:spAutoFit/>
          </a:bodyPr>
          <a:lstStyle/>
          <a:p>
            <a:pPr marL="8465"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Accelerators</a:t>
            </a:r>
            <a:endParaRPr sz="1400" b="0" i="0" u="none" strike="noStrike" cap="none">
              <a:solidFill>
                <a:srgbClr val="000000"/>
              </a:solidFill>
              <a:latin typeface="Josefin Sans"/>
              <a:ea typeface="Josefin Sans"/>
              <a:cs typeface="Josefin Sans"/>
              <a:sym typeface="Josefin Sans"/>
            </a:endParaRPr>
          </a:p>
        </p:txBody>
      </p:sp>
      <p:cxnSp>
        <p:nvCxnSpPr>
          <p:cNvPr id="5" name="Google Shape;1234;g328b6a20f2d_12_2">
            <a:extLst>
              <a:ext uri="{FF2B5EF4-FFF2-40B4-BE49-F238E27FC236}">
                <a16:creationId xmlns:a16="http://schemas.microsoft.com/office/drawing/2014/main" id="{59661E75-BEB0-DFCF-BC6C-C7CDEBD9CC85}"/>
              </a:ext>
            </a:extLst>
          </p:cNvPr>
          <p:cNvCxnSpPr>
            <a:stCxn id="2" idx="2"/>
          </p:cNvCxnSpPr>
          <p:nvPr/>
        </p:nvCxnSpPr>
        <p:spPr>
          <a:xfrm rot="5400000">
            <a:off x="829098" y="2111297"/>
            <a:ext cx="584100" cy="587100"/>
          </a:xfrm>
          <a:prstGeom prst="bentConnector3">
            <a:avLst>
              <a:gd name="adj1" fmla="val 50004"/>
            </a:avLst>
          </a:prstGeom>
          <a:noFill/>
          <a:ln w="57150" cap="flat" cmpd="sng">
            <a:solidFill>
              <a:srgbClr val="073642"/>
            </a:solidFill>
            <a:prstDash val="solid"/>
            <a:miter lim="800000"/>
            <a:headEnd type="none" w="sm" len="sm"/>
            <a:tailEnd type="none" w="sm" len="sm"/>
          </a:ln>
        </p:spPr>
      </p:cxnSp>
      <p:cxnSp>
        <p:nvCxnSpPr>
          <p:cNvPr id="6" name="Google Shape;1235;g328b6a20f2d_12_2">
            <a:extLst>
              <a:ext uri="{FF2B5EF4-FFF2-40B4-BE49-F238E27FC236}">
                <a16:creationId xmlns:a16="http://schemas.microsoft.com/office/drawing/2014/main" id="{EE8B8FC2-A9B4-E884-12A3-F4ABDF4CD089}"/>
              </a:ext>
            </a:extLst>
          </p:cNvPr>
          <p:cNvCxnSpPr/>
          <p:nvPr/>
        </p:nvCxnSpPr>
        <p:spPr>
          <a:xfrm>
            <a:off x="825839" y="2673563"/>
            <a:ext cx="0" cy="2835900"/>
          </a:xfrm>
          <a:prstGeom prst="straightConnector1">
            <a:avLst/>
          </a:prstGeom>
          <a:noFill/>
          <a:ln w="57150" cap="flat" cmpd="sng">
            <a:solidFill>
              <a:srgbClr val="073642"/>
            </a:solidFill>
            <a:prstDash val="solid"/>
            <a:miter lim="800000"/>
            <a:headEnd type="none" w="sm" len="sm"/>
            <a:tailEnd type="none" w="sm" len="sm"/>
          </a:ln>
        </p:spPr>
      </p:cxnSp>
      <p:sp>
        <p:nvSpPr>
          <p:cNvPr id="7" name="Google Shape;1236;g328b6a20f2d_12_2">
            <a:extLst>
              <a:ext uri="{FF2B5EF4-FFF2-40B4-BE49-F238E27FC236}">
                <a16:creationId xmlns:a16="http://schemas.microsoft.com/office/drawing/2014/main" id="{34F6F4BA-D680-DB39-F76F-C0B76ED0929C}"/>
              </a:ext>
            </a:extLst>
          </p:cNvPr>
          <p:cNvSpPr/>
          <p:nvPr/>
        </p:nvSpPr>
        <p:spPr>
          <a:xfrm>
            <a:off x="704365" y="2801692"/>
            <a:ext cx="246600" cy="246600"/>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Kanit"/>
              <a:ea typeface="Kanit"/>
              <a:cs typeface="Kanit"/>
              <a:sym typeface="Kanit"/>
            </a:endParaRPr>
          </a:p>
        </p:txBody>
      </p:sp>
      <p:sp>
        <p:nvSpPr>
          <p:cNvPr id="8" name="Google Shape;1237;g328b6a20f2d_12_2">
            <a:extLst>
              <a:ext uri="{FF2B5EF4-FFF2-40B4-BE49-F238E27FC236}">
                <a16:creationId xmlns:a16="http://schemas.microsoft.com/office/drawing/2014/main" id="{51EFE58C-44A4-0A28-6880-C9D571034CCF}"/>
              </a:ext>
            </a:extLst>
          </p:cNvPr>
          <p:cNvSpPr/>
          <p:nvPr/>
        </p:nvSpPr>
        <p:spPr>
          <a:xfrm>
            <a:off x="727244" y="3392875"/>
            <a:ext cx="246600" cy="246600"/>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Kanit"/>
              <a:ea typeface="Kanit"/>
              <a:cs typeface="Kanit"/>
              <a:sym typeface="Kanit"/>
            </a:endParaRPr>
          </a:p>
        </p:txBody>
      </p:sp>
      <p:sp>
        <p:nvSpPr>
          <p:cNvPr id="9" name="Google Shape;1238;g328b6a20f2d_12_2">
            <a:extLst>
              <a:ext uri="{FF2B5EF4-FFF2-40B4-BE49-F238E27FC236}">
                <a16:creationId xmlns:a16="http://schemas.microsoft.com/office/drawing/2014/main" id="{24C50CFE-0BB4-E9F3-B32E-9A3E8101CCFB}"/>
              </a:ext>
            </a:extLst>
          </p:cNvPr>
          <p:cNvSpPr/>
          <p:nvPr/>
        </p:nvSpPr>
        <p:spPr>
          <a:xfrm>
            <a:off x="691915" y="5371635"/>
            <a:ext cx="246600" cy="246600"/>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Kanit"/>
              <a:ea typeface="Kanit"/>
              <a:cs typeface="Kanit"/>
              <a:sym typeface="Kanit"/>
            </a:endParaRPr>
          </a:p>
        </p:txBody>
      </p:sp>
      <p:sp>
        <p:nvSpPr>
          <p:cNvPr id="10" name="Google Shape;1239;g328b6a20f2d_12_2">
            <a:extLst>
              <a:ext uri="{FF2B5EF4-FFF2-40B4-BE49-F238E27FC236}">
                <a16:creationId xmlns:a16="http://schemas.microsoft.com/office/drawing/2014/main" id="{A7218727-BCAF-8CC4-2CAE-5BF07906641C}"/>
              </a:ext>
            </a:extLst>
          </p:cNvPr>
          <p:cNvSpPr/>
          <p:nvPr/>
        </p:nvSpPr>
        <p:spPr>
          <a:xfrm>
            <a:off x="563446" y="2577136"/>
            <a:ext cx="5224957" cy="3510300"/>
          </a:xfrm>
          <a:prstGeom prst="roundRect">
            <a:avLst>
              <a:gd name="adj" fmla="val 5145"/>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Kanit"/>
              <a:ea typeface="Kanit"/>
              <a:cs typeface="Kanit"/>
              <a:sym typeface="Kanit"/>
            </a:endParaRPr>
          </a:p>
        </p:txBody>
      </p:sp>
      <p:sp>
        <p:nvSpPr>
          <p:cNvPr id="11" name="Google Shape;1241;g328b6a20f2d_12_2">
            <a:extLst>
              <a:ext uri="{FF2B5EF4-FFF2-40B4-BE49-F238E27FC236}">
                <a16:creationId xmlns:a16="http://schemas.microsoft.com/office/drawing/2014/main" id="{771A217D-606D-C149-BB7C-37509C9885A9}"/>
              </a:ext>
            </a:extLst>
          </p:cNvPr>
          <p:cNvSpPr/>
          <p:nvPr/>
        </p:nvSpPr>
        <p:spPr>
          <a:xfrm>
            <a:off x="691915" y="4401824"/>
            <a:ext cx="246600" cy="246600"/>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Kanit"/>
              <a:ea typeface="Kanit"/>
              <a:cs typeface="Kanit"/>
              <a:sym typeface="Kani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Google Shape;1246;p36"/>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Josefin Sans"/>
              <a:buNone/>
            </a:pPr>
            <a:r>
              <a:rPr lang="en-US"/>
              <a:t>Customer </a:t>
            </a:r>
            <a:r>
              <a:rPr lang="en-US">
                <a:latin typeface="Josefin Sans"/>
                <a:ea typeface="Josefin Sans"/>
                <a:cs typeface="Josefin Sans"/>
                <a:sym typeface="Josefin Sans"/>
              </a:rPr>
              <a:t>Onboarding &amp; Self-Guided Enablement</a:t>
            </a:r>
            <a:endParaRPr>
              <a:latin typeface="Josefin Sans"/>
              <a:ea typeface="Josefin Sans"/>
              <a:cs typeface="Josefin Sans"/>
              <a:sym typeface="Josefin Sans"/>
            </a:endParaRPr>
          </a:p>
        </p:txBody>
      </p:sp>
      <p:sp>
        <p:nvSpPr>
          <p:cNvPr id="1247" name="Google Shape;1247;p36"/>
          <p:cNvSpPr/>
          <p:nvPr/>
        </p:nvSpPr>
        <p:spPr>
          <a:xfrm>
            <a:off x="369881" y="2006608"/>
            <a:ext cx="2224650" cy="3863248"/>
          </a:xfrm>
          <a:prstGeom prst="roundRect">
            <a:avLst>
              <a:gd name="adj" fmla="val 16667"/>
            </a:avLst>
          </a:prstGeom>
          <a:solidFill>
            <a:srgbClr val="344B5F"/>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Getting Started Videos</a:t>
            </a:r>
            <a:endParaRPr sz="1400" b="0" i="0" u="none" strike="noStrike" cap="none">
              <a:solidFill>
                <a:schemeClr val="lt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2"/>
                </a:solidFill>
                <a:latin typeface="Josefin Sans"/>
                <a:ea typeface="Josefin Sans"/>
                <a:cs typeface="Josefin Sans"/>
                <a:sym typeface="Josefin Sans"/>
              </a:rPr>
              <a:t>Introduces our products and walks you through your first 10 days.</a:t>
            </a:r>
            <a:endParaRPr sz="1400" b="0" i="0" u="none" strike="noStrike" cap="none">
              <a:solidFill>
                <a:schemeClr val="lt2"/>
              </a:solidFill>
              <a:latin typeface="Josefin Sans"/>
              <a:ea typeface="Josefin Sans"/>
              <a:cs typeface="Josefin Sans"/>
              <a:sym typeface="Josefin Sans"/>
            </a:endParaRPr>
          </a:p>
        </p:txBody>
      </p:sp>
      <p:sp>
        <p:nvSpPr>
          <p:cNvPr id="1248" name="Google Shape;1248;p36"/>
          <p:cNvSpPr/>
          <p:nvPr/>
        </p:nvSpPr>
        <p:spPr>
          <a:xfrm>
            <a:off x="2676778" y="1997326"/>
            <a:ext cx="2224650" cy="3863247"/>
          </a:xfrm>
          <a:prstGeom prst="roundRect">
            <a:avLst>
              <a:gd name="adj" fmla="val 16667"/>
            </a:avLst>
          </a:prstGeom>
          <a:solidFill>
            <a:srgbClr val="E77E2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73642"/>
                </a:solidFill>
                <a:latin typeface="Josefin Sans"/>
                <a:ea typeface="Josefin Sans"/>
                <a:cs typeface="Josefin Sans"/>
                <a:sym typeface="Josefin Sans"/>
              </a:rPr>
              <a:t>Inflectra Campus</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73642"/>
                </a:solidFill>
                <a:latin typeface="Josefin Sans"/>
                <a:ea typeface="Josefin Sans"/>
                <a:cs typeface="Josefin Sans"/>
                <a:sym typeface="Josefin Sans"/>
              </a:rPr>
              <a:t>Online Training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3642"/>
                </a:solidFill>
                <a:latin typeface="Josefin Sans"/>
                <a:ea typeface="Josefin Sans"/>
                <a:cs typeface="Josefin Sans"/>
                <a:sym typeface="Josefin Sans"/>
              </a:rPr>
              <a:t>Includes free introductory courses followed by paid advanced modules and certificates</a:t>
            </a:r>
            <a:endParaRPr sz="1400" b="0" i="0" u="none" strike="noStrike" cap="none">
              <a:solidFill>
                <a:srgbClr val="000000"/>
              </a:solidFill>
              <a:latin typeface="Josefin Sans"/>
              <a:ea typeface="Josefin Sans"/>
              <a:cs typeface="Josefin Sans"/>
              <a:sym typeface="Josefin Sans"/>
            </a:endParaRPr>
          </a:p>
        </p:txBody>
      </p:sp>
      <p:sp>
        <p:nvSpPr>
          <p:cNvPr id="1249" name="Google Shape;1249;p36"/>
          <p:cNvSpPr/>
          <p:nvPr/>
        </p:nvSpPr>
        <p:spPr>
          <a:xfrm>
            <a:off x="7278837" y="2013387"/>
            <a:ext cx="2224650" cy="3863248"/>
          </a:xfrm>
          <a:prstGeom prst="roundRect">
            <a:avLst>
              <a:gd name="adj" fmla="val 16667"/>
            </a:avLst>
          </a:prstGeom>
          <a:solidFill>
            <a:srgbClr val="BEC4C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YouTube</a:t>
            </a:r>
            <a:endParaRPr sz="14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Channel</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Recordings of our webinars, advanced product insights and other key Inflectra information</a:t>
            </a:r>
            <a:endParaRPr sz="1400" b="0" i="0" u="none" strike="noStrike" cap="none">
              <a:solidFill>
                <a:schemeClr val="dk1"/>
              </a:solidFill>
              <a:latin typeface="Josefin Sans"/>
              <a:ea typeface="Josefin Sans"/>
              <a:cs typeface="Josefin Sans"/>
              <a:sym typeface="Josefin Sans"/>
            </a:endParaRPr>
          </a:p>
        </p:txBody>
      </p:sp>
      <p:sp>
        <p:nvSpPr>
          <p:cNvPr id="1250" name="Google Shape;1250;p36"/>
          <p:cNvSpPr/>
          <p:nvPr/>
        </p:nvSpPr>
        <p:spPr>
          <a:xfrm>
            <a:off x="4977596" y="2013387"/>
            <a:ext cx="2224650" cy="3863248"/>
          </a:xfrm>
          <a:prstGeom prst="roundRect">
            <a:avLst>
              <a:gd name="adj" fmla="val 16667"/>
            </a:avLst>
          </a:prstGeom>
          <a:solidFill>
            <a:srgbClr val="74829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Live Webinars</a:t>
            </a:r>
            <a:endParaRPr sz="1600" b="1">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&amp; Q&amp;A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2"/>
                </a:solidFill>
                <a:latin typeface="Josefin Sans"/>
                <a:ea typeface="Josefin Sans"/>
                <a:cs typeface="Josefin Sans"/>
                <a:sym typeface="Josefin Sans"/>
              </a:rPr>
              <a:t>Regular webinars on key product releases, customer roundtables, and other interactive sessions</a:t>
            </a:r>
            <a:endParaRPr sz="14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p:txBody>
      </p:sp>
      <p:sp>
        <p:nvSpPr>
          <p:cNvPr id="1251" name="Google Shape;1251;p36"/>
          <p:cNvSpPr/>
          <p:nvPr/>
        </p:nvSpPr>
        <p:spPr>
          <a:xfrm>
            <a:off x="9580078" y="1994575"/>
            <a:ext cx="2224650" cy="3863249"/>
          </a:xfrm>
          <a:prstGeom prst="roundRect">
            <a:avLst>
              <a:gd name="adj" fmla="val 16667"/>
            </a:avLst>
          </a:prstGeom>
          <a:solidFill>
            <a:srgbClr val="ECF1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InflectraCon360</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i="0" u="none" strike="noStrike" cap="none">
                <a:solidFill>
                  <a:schemeClr val="dk1"/>
                </a:solidFill>
                <a:latin typeface="Josefin Sans"/>
                <a:ea typeface="Josefin Sans"/>
                <a:cs typeface="Josefin Sans"/>
                <a:sym typeface="Josefin Sans"/>
              </a:rPr>
              <a:t>T</a:t>
            </a:r>
            <a:r>
              <a:rPr lang="en-US" sz="1600" b="0" i="0" u="none" strike="noStrike" cap="none">
                <a:solidFill>
                  <a:schemeClr val="dk1"/>
                </a:solidFill>
                <a:latin typeface="Josefin Sans"/>
                <a:ea typeface="Josefin Sans"/>
                <a:cs typeface="Josefin Sans"/>
                <a:sym typeface="Josefin Sans"/>
              </a:rPr>
              <a:t>hought leadership content from industry leaders, Inflectra customers and partners</a:t>
            </a:r>
            <a:endParaRPr sz="1400" b="0" i="0" u="none" strike="noStrike" cap="none">
              <a:solidFill>
                <a:schemeClr val="dk1"/>
              </a:solidFill>
              <a:latin typeface="Josefin Sans"/>
              <a:ea typeface="Josefin Sans"/>
              <a:cs typeface="Josefin Sans"/>
              <a:sym typeface="Josefin Sans"/>
            </a:endParaRPr>
          </a:p>
        </p:txBody>
      </p:sp>
      <p:sp>
        <p:nvSpPr>
          <p:cNvPr id="1252" name="Google Shape;1252;p36"/>
          <p:cNvSpPr/>
          <p:nvPr/>
        </p:nvSpPr>
        <p:spPr>
          <a:xfrm>
            <a:off x="369881" y="1720620"/>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1</a:t>
            </a:r>
            <a:endParaRPr sz="1400" b="0" i="0" u="none" strike="noStrike" cap="none">
              <a:solidFill>
                <a:srgbClr val="344B5F"/>
              </a:solidFill>
              <a:latin typeface="Josefin Sans"/>
              <a:ea typeface="Josefin Sans"/>
              <a:cs typeface="Josefin Sans"/>
              <a:sym typeface="Josefin Sans"/>
            </a:endParaRPr>
          </a:p>
        </p:txBody>
      </p:sp>
      <p:sp>
        <p:nvSpPr>
          <p:cNvPr id="1253" name="Google Shape;1253;p36"/>
          <p:cNvSpPr/>
          <p:nvPr/>
        </p:nvSpPr>
        <p:spPr>
          <a:xfrm>
            <a:off x="2676552"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2</a:t>
            </a:r>
            <a:endParaRPr sz="1400" b="0" i="0" u="none" strike="noStrike" cap="none">
              <a:solidFill>
                <a:srgbClr val="344B5F"/>
              </a:solidFill>
              <a:latin typeface="Josefin Sans"/>
              <a:ea typeface="Josefin Sans"/>
              <a:cs typeface="Josefin Sans"/>
              <a:sym typeface="Josefin Sans"/>
            </a:endParaRPr>
          </a:p>
        </p:txBody>
      </p:sp>
      <p:sp>
        <p:nvSpPr>
          <p:cNvPr id="1254" name="Google Shape;1254;p36"/>
          <p:cNvSpPr/>
          <p:nvPr/>
        </p:nvSpPr>
        <p:spPr>
          <a:xfrm>
            <a:off x="5021197"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3</a:t>
            </a:r>
            <a:endParaRPr sz="1400" b="0" i="0" u="none" strike="noStrike" cap="none">
              <a:solidFill>
                <a:srgbClr val="344B5F"/>
              </a:solidFill>
              <a:latin typeface="Josefin Sans"/>
              <a:ea typeface="Josefin Sans"/>
              <a:cs typeface="Josefin Sans"/>
              <a:sym typeface="Josefin Sans"/>
            </a:endParaRPr>
          </a:p>
        </p:txBody>
      </p:sp>
      <p:sp>
        <p:nvSpPr>
          <p:cNvPr id="1255" name="Google Shape;1255;p36"/>
          <p:cNvSpPr/>
          <p:nvPr/>
        </p:nvSpPr>
        <p:spPr>
          <a:xfrm>
            <a:off x="9592876"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5</a:t>
            </a:r>
            <a:endParaRPr sz="1400" b="0" i="0" u="none" strike="noStrike" cap="none">
              <a:solidFill>
                <a:srgbClr val="344B5F"/>
              </a:solidFill>
              <a:latin typeface="Josefin Sans"/>
              <a:ea typeface="Josefin Sans"/>
              <a:cs typeface="Josefin Sans"/>
              <a:sym typeface="Josefin Sans"/>
            </a:endParaRPr>
          </a:p>
        </p:txBody>
      </p:sp>
      <p:sp>
        <p:nvSpPr>
          <p:cNvPr id="1256" name="Google Shape;1256;p36"/>
          <p:cNvSpPr/>
          <p:nvPr/>
        </p:nvSpPr>
        <p:spPr>
          <a:xfrm>
            <a:off x="7215044"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4</a:t>
            </a:r>
            <a:endParaRPr sz="1400" b="0" i="0" u="none" strike="noStrike" cap="none">
              <a:solidFill>
                <a:srgbClr val="344B5F"/>
              </a:solidFill>
              <a:latin typeface="Josefin Sans"/>
              <a:ea typeface="Josefin Sans"/>
              <a:cs typeface="Josefin Sans"/>
              <a:sym typeface="Josefin Sans"/>
            </a:endParaRPr>
          </a:p>
        </p:txBody>
      </p:sp>
      <p:pic>
        <p:nvPicPr>
          <p:cNvPr id="1257" name="Google Shape;1257;p3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45507" y="2539250"/>
            <a:ext cx="673388" cy="609600"/>
          </a:xfrm>
          <a:prstGeom prst="rect">
            <a:avLst/>
          </a:prstGeom>
          <a:noFill/>
          <a:ln>
            <a:noFill/>
          </a:ln>
        </p:spPr>
      </p:pic>
      <p:pic>
        <p:nvPicPr>
          <p:cNvPr id="1258" name="Google Shape;1258;p3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693524" y="2539250"/>
            <a:ext cx="793190" cy="609598"/>
          </a:xfrm>
          <a:prstGeom prst="rect">
            <a:avLst/>
          </a:prstGeom>
          <a:noFill/>
          <a:ln>
            <a:noFill/>
          </a:ln>
        </p:spPr>
      </p:pic>
      <p:pic>
        <p:nvPicPr>
          <p:cNvPr id="1259" name="Google Shape;1259;p3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054474" y="2562275"/>
            <a:ext cx="673377" cy="563555"/>
          </a:xfrm>
          <a:prstGeom prst="rect">
            <a:avLst/>
          </a:prstGeom>
          <a:noFill/>
          <a:ln>
            <a:noFill/>
          </a:ln>
        </p:spPr>
      </p:pic>
      <p:pic>
        <p:nvPicPr>
          <p:cNvPr id="1260" name="Google Shape;1260;p3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449375" y="2531675"/>
            <a:ext cx="673398" cy="624729"/>
          </a:xfrm>
          <a:prstGeom prst="rect">
            <a:avLst/>
          </a:prstGeom>
          <a:noFill/>
          <a:ln>
            <a:noFill/>
          </a:ln>
        </p:spPr>
      </p:pic>
      <p:pic>
        <p:nvPicPr>
          <p:cNvPr id="1261" name="Google Shape;1261;p36"/>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0360948" y="2560350"/>
            <a:ext cx="793201" cy="567398"/>
          </a:xfrm>
          <a:prstGeom prst="rect">
            <a:avLst/>
          </a:prstGeom>
          <a:noFill/>
          <a:ln>
            <a:noFill/>
          </a:ln>
        </p:spPr>
      </p:pic>
      <p:sp>
        <p:nvSpPr>
          <p:cNvPr id="1262" name="Google Shape;1262;p36"/>
          <p:cNvSpPr/>
          <p:nvPr/>
        </p:nvSpPr>
        <p:spPr>
          <a:xfrm>
            <a:off x="60894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a:solidFill>
                  <a:schemeClr val="lt2"/>
                </a:solidFill>
                <a:latin typeface="Josefin Sans"/>
                <a:ea typeface="Josefin Sans"/>
                <a:cs typeface="Josefin Sans"/>
                <a:sym typeface="Josefin Sans"/>
                <a:hlinkClick r:id="rId8">
                  <a:extLst>
                    <a:ext uri="{A12FA001-AC4F-418D-AE19-62706E023703}">
                      <ahyp:hlinkClr xmlns:ahyp="http://schemas.microsoft.com/office/drawing/2018/hyperlinkcolor" val="tx"/>
                    </a:ext>
                  </a:extLst>
                </a:hlinkClick>
              </a:rPr>
              <a:t>Learn more</a:t>
            </a:r>
            <a:endParaRPr sz="1800" b="0" i="0" u="none" strike="noStrike" cap="none">
              <a:solidFill>
                <a:schemeClr val="lt2"/>
              </a:solidFill>
              <a:latin typeface="Josefin Sans"/>
              <a:ea typeface="Josefin Sans"/>
              <a:cs typeface="Josefin Sans"/>
              <a:sym typeface="Josefin Sans"/>
            </a:endParaRPr>
          </a:p>
        </p:txBody>
      </p:sp>
      <p:sp>
        <p:nvSpPr>
          <p:cNvPr id="1263" name="Google Shape;1263;p36"/>
          <p:cNvSpPr/>
          <p:nvPr/>
        </p:nvSpPr>
        <p:spPr>
          <a:xfrm>
            <a:off x="291584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a:solidFill>
                  <a:schemeClr val="hlink"/>
                </a:solidFill>
                <a:latin typeface="Josefin Sans"/>
                <a:ea typeface="Josefin Sans"/>
                <a:cs typeface="Josefin Sans"/>
                <a:sym typeface="Josefin Sans"/>
                <a:hlinkClick r:id="rId9"/>
              </a:rPr>
              <a:t>Learn more</a:t>
            </a:r>
            <a:endParaRPr sz="1800" b="0" i="0" u="none" strike="noStrike" cap="none">
              <a:solidFill>
                <a:schemeClr val="lt2"/>
              </a:solidFill>
              <a:latin typeface="Josefin Sans"/>
              <a:ea typeface="Josefin Sans"/>
              <a:cs typeface="Josefin Sans"/>
              <a:sym typeface="Josefin Sans"/>
            </a:endParaRPr>
          </a:p>
        </p:txBody>
      </p:sp>
      <p:sp>
        <p:nvSpPr>
          <p:cNvPr id="1264" name="Google Shape;1264;p36"/>
          <p:cNvSpPr/>
          <p:nvPr/>
        </p:nvSpPr>
        <p:spPr>
          <a:xfrm>
            <a:off x="5216874"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a:solidFill>
                  <a:schemeClr val="lt2"/>
                </a:solidFill>
                <a:latin typeface="Josefin Sans"/>
                <a:ea typeface="Josefin Sans"/>
                <a:cs typeface="Josefin Sans"/>
                <a:sym typeface="Josefin Sans"/>
                <a:hlinkClick r:id="rId10">
                  <a:extLst>
                    <a:ext uri="{A12FA001-AC4F-418D-AE19-62706E023703}">
                      <ahyp:hlinkClr xmlns:ahyp="http://schemas.microsoft.com/office/drawing/2018/hyperlinkcolor" val="tx"/>
                    </a:ext>
                  </a:extLst>
                </a:hlinkClick>
              </a:rPr>
              <a:t>Learn more</a:t>
            </a:r>
            <a:endParaRPr sz="1800" b="0" i="0" u="none" strike="noStrike" cap="none">
              <a:solidFill>
                <a:schemeClr val="lt2"/>
              </a:solidFill>
              <a:latin typeface="Josefin Sans"/>
              <a:ea typeface="Josefin Sans"/>
              <a:cs typeface="Josefin Sans"/>
              <a:sym typeface="Josefin Sans"/>
            </a:endParaRPr>
          </a:p>
        </p:txBody>
      </p:sp>
      <p:sp>
        <p:nvSpPr>
          <p:cNvPr id="1265" name="Google Shape;1265;p36"/>
          <p:cNvSpPr/>
          <p:nvPr/>
        </p:nvSpPr>
        <p:spPr>
          <a:xfrm>
            <a:off x="751789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a:solidFill>
                  <a:srgbClr val="001F2E"/>
                </a:solidFill>
                <a:latin typeface="Josefin Sans"/>
                <a:ea typeface="Josefin Sans"/>
                <a:cs typeface="Josefin Sans"/>
                <a:sym typeface="Josefin Sans"/>
                <a:hlinkClick r:id="rId11">
                  <a:extLst>
                    <a:ext uri="{A12FA001-AC4F-418D-AE19-62706E023703}">
                      <ahyp:hlinkClr xmlns:ahyp="http://schemas.microsoft.com/office/drawing/2018/hyperlinkcolor" val="tx"/>
                    </a:ext>
                  </a:extLst>
                </a:hlinkClick>
              </a:rPr>
              <a:t>Learn more</a:t>
            </a:r>
            <a:endParaRPr sz="1800" b="0" i="0" u="none" strike="noStrike" cap="none">
              <a:solidFill>
                <a:srgbClr val="001F2E"/>
              </a:solidFill>
              <a:latin typeface="Josefin Sans"/>
              <a:ea typeface="Josefin Sans"/>
              <a:cs typeface="Josefin Sans"/>
              <a:sym typeface="Josefin Sans"/>
            </a:endParaRPr>
          </a:p>
        </p:txBody>
      </p:sp>
      <p:sp>
        <p:nvSpPr>
          <p:cNvPr id="1266" name="Google Shape;1266;p36"/>
          <p:cNvSpPr/>
          <p:nvPr/>
        </p:nvSpPr>
        <p:spPr>
          <a:xfrm>
            <a:off x="9884286"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a:solidFill>
                  <a:schemeClr val="hlink"/>
                </a:solidFill>
                <a:latin typeface="Josefin Sans"/>
                <a:ea typeface="Josefin Sans"/>
                <a:cs typeface="Josefin Sans"/>
                <a:sym typeface="Josefin Sans"/>
                <a:hlinkClick r:id="rId12"/>
              </a:rPr>
              <a:t>Learn more</a:t>
            </a:r>
            <a:endParaRPr sz="1800" b="0" i="0" u="none" strike="noStrike" cap="none">
              <a:solidFill>
                <a:srgbClr val="001F2E"/>
              </a:solidFill>
              <a:latin typeface="Josefin Sans"/>
              <a:ea typeface="Josefin Sans"/>
              <a:cs typeface="Josefin Sans"/>
              <a:sym typeface="Josefi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118"/>
          <p:cNvSpPr/>
          <p:nvPr/>
        </p:nvSpPr>
        <p:spPr>
          <a:xfrm>
            <a:off x="972788" y="2025663"/>
            <a:ext cx="3976205" cy="218937"/>
          </a:xfrm>
          <a:prstGeom prst="rightArrow">
            <a:avLst>
              <a:gd name="adj1" fmla="val 50000"/>
              <a:gd name="adj2" fmla="val 50000"/>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1272" name="Google Shape;1272;p118"/>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Technical Support &amp; Customer Success</a:t>
            </a:r>
            <a:endParaRPr>
              <a:latin typeface="Josefin Sans"/>
              <a:ea typeface="Josefin Sans"/>
              <a:cs typeface="Josefin Sans"/>
              <a:sym typeface="Josefin Sans"/>
            </a:endParaRPr>
          </a:p>
        </p:txBody>
      </p:sp>
      <p:sp>
        <p:nvSpPr>
          <p:cNvPr id="1273" name="Google Shape;1273;p118"/>
          <p:cNvSpPr/>
          <p:nvPr/>
        </p:nvSpPr>
        <p:spPr>
          <a:xfrm>
            <a:off x="369881" y="2211147"/>
            <a:ext cx="2224650" cy="3863248"/>
          </a:xfrm>
          <a:prstGeom prst="roundRect">
            <a:avLst>
              <a:gd name="adj" fmla="val 16667"/>
            </a:avLst>
          </a:prstGeom>
          <a:solidFill>
            <a:srgbClr val="ECF1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Live Tech Support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Legendary technical support via email, phone, forums. Free standard support with every purchase.  </a:t>
            </a:r>
            <a:endParaRPr sz="1400" b="0" i="0" u="none" strike="noStrike" cap="none">
              <a:solidFill>
                <a:srgbClr val="000000"/>
              </a:solidFill>
              <a:latin typeface="Josefin Sans"/>
              <a:ea typeface="Josefin Sans"/>
              <a:cs typeface="Josefin Sans"/>
              <a:sym typeface="Josefin Sans"/>
            </a:endParaRPr>
          </a:p>
        </p:txBody>
      </p:sp>
      <p:sp>
        <p:nvSpPr>
          <p:cNvPr id="1274" name="Google Shape;1274;p118"/>
          <p:cNvSpPr/>
          <p:nvPr/>
        </p:nvSpPr>
        <p:spPr>
          <a:xfrm>
            <a:off x="2676778" y="2213898"/>
            <a:ext cx="2224650" cy="3863247"/>
          </a:xfrm>
          <a:prstGeom prst="roundRect">
            <a:avLst>
              <a:gd name="adj" fmla="val 16667"/>
            </a:avLst>
          </a:prstGeom>
          <a:solidFill>
            <a:srgbClr val="BEC4C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73642"/>
                </a:solidFill>
                <a:latin typeface="Josefin Sans"/>
                <a:ea typeface="Josefin Sans"/>
                <a:cs typeface="Josefin Sans"/>
                <a:sym typeface="Josefin Sans"/>
              </a:rPr>
              <a:t>Knowledge Base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Josefin Sans"/>
                <a:ea typeface="Josefin Sans"/>
                <a:cs typeface="Josefin Sans"/>
                <a:sym typeface="Josefin Sans"/>
              </a:rPr>
              <a:t>A repository of expert-written articles covering product </a:t>
            </a:r>
            <a:r>
              <a:rPr lang="en-US" sz="1600">
                <a:latin typeface="Josefin Sans"/>
                <a:ea typeface="Josefin Sans"/>
                <a:cs typeface="Josefin Sans"/>
                <a:sym typeface="Josefin Sans"/>
              </a:rPr>
              <a:t>troubleshooting</a:t>
            </a:r>
            <a:r>
              <a:rPr lang="en-US" sz="1600" b="0" i="0" u="none" strike="noStrike" cap="none">
                <a:solidFill>
                  <a:srgbClr val="000000"/>
                </a:solidFill>
                <a:latin typeface="Josefin Sans"/>
                <a:ea typeface="Josefin Sans"/>
                <a:cs typeface="Josefin Sans"/>
                <a:sym typeface="Josefin Sans"/>
              </a:rPr>
              <a:t>, best practices, and tips &amp; tricks.</a:t>
            </a:r>
            <a:endParaRPr sz="1600" b="0" i="0" u="none" strike="noStrike" cap="none">
              <a:solidFill>
                <a:srgbClr val="344B5F"/>
              </a:solidFill>
              <a:latin typeface="Josefin Sans"/>
              <a:ea typeface="Josefin Sans"/>
              <a:cs typeface="Josefin Sans"/>
              <a:sym typeface="Josefin Sans"/>
            </a:endParaRPr>
          </a:p>
        </p:txBody>
      </p:sp>
      <p:sp>
        <p:nvSpPr>
          <p:cNvPr id="1275" name="Google Shape;1275;p118"/>
          <p:cNvSpPr/>
          <p:nvPr/>
        </p:nvSpPr>
        <p:spPr>
          <a:xfrm>
            <a:off x="7278837" y="2229959"/>
            <a:ext cx="2224650" cy="3863248"/>
          </a:xfrm>
          <a:prstGeom prst="roundRect">
            <a:avLst>
              <a:gd name="adj" fmla="val 16667"/>
            </a:avLst>
          </a:prstGeom>
          <a:solidFill>
            <a:srgbClr val="E77E2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83642"/>
                </a:solidFill>
                <a:latin typeface="Josefin Sans"/>
                <a:ea typeface="Josefin Sans"/>
                <a:cs typeface="Josefin Sans"/>
                <a:sym typeface="Josefin Sans"/>
              </a:rPr>
              <a:t>Account Managers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83642"/>
                </a:solidFill>
                <a:latin typeface="Josefin Sans"/>
                <a:ea typeface="Josefin Sans"/>
                <a:cs typeface="Josefin Sans"/>
                <a:sym typeface="Josefin Sans"/>
              </a:rPr>
              <a:t>Experienced account executives providing strategic guidance from pre-sales consultations through the entire lifecycle.</a:t>
            </a:r>
            <a:endParaRPr sz="1600" b="0" i="0" u="none" strike="noStrike" cap="none">
              <a:solidFill>
                <a:srgbClr val="083642"/>
              </a:solidFill>
              <a:latin typeface="Josefin Sans"/>
              <a:ea typeface="Josefin Sans"/>
              <a:cs typeface="Josefin Sans"/>
              <a:sym typeface="Josefin Sans"/>
            </a:endParaRPr>
          </a:p>
        </p:txBody>
      </p:sp>
      <p:sp>
        <p:nvSpPr>
          <p:cNvPr id="1276" name="Google Shape;1276;p118"/>
          <p:cNvSpPr/>
          <p:nvPr/>
        </p:nvSpPr>
        <p:spPr>
          <a:xfrm>
            <a:off x="4977596" y="2229959"/>
            <a:ext cx="2224650" cy="3863248"/>
          </a:xfrm>
          <a:prstGeom prst="roundRect">
            <a:avLst>
              <a:gd name="adj" fmla="val 16667"/>
            </a:avLst>
          </a:prstGeom>
          <a:solidFill>
            <a:srgbClr val="74869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Documentation </a:t>
            </a: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2"/>
                </a:solidFill>
                <a:latin typeface="Josefin Sans"/>
                <a:ea typeface="Josefin Sans"/>
                <a:cs typeface="Josefin Sans"/>
                <a:sym typeface="Josefin Sans"/>
              </a:rPr>
              <a:t>Quick-start guides, in-depth manuals, and integration instructions for smooth deployment &amp; optimal performance.</a:t>
            </a: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p:txBody>
      </p:sp>
      <p:sp>
        <p:nvSpPr>
          <p:cNvPr id="1277" name="Google Shape;1277;p118"/>
          <p:cNvSpPr/>
          <p:nvPr/>
        </p:nvSpPr>
        <p:spPr>
          <a:xfrm>
            <a:off x="9580078" y="2211147"/>
            <a:ext cx="2224650" cy="3863249"/>
          </a:xfrm>
          <a:prstGeom prst="roundRect">
            <a:avLst>
              <a:gd name="adj" fmla="val 16667"/>
            </a:avLst>
          </a:prstGeom>
          <a:solidFill>
            <a:srgbClr val="344B5F"/>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Premium Support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2"/>
                </a:solidFill>
                <a:latin typeface="Josefin Sans"/>
                <a:ea typeface="Josefin Sans"/>
                <a:cs typeface="Josefin Sans"/>
                <a:sym typeface="Josefin Sans"/>
              </a:rPr>
              <a:t>Combined advanced customer success and tailored technical support delivered by highly skilled professionals.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p:txBody>
      </p:sp>
      <p:sp>
        <p:nvSpPr>
          <p:cNvPr id="1278" name="Google Shape;1278;p118"/>
          <p:cNvSpPr/>
          <p:nvPr/>
        </p:nvSpPr>
        <p:spPr>
          <a:xfrm>
            <a:off x="369881"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1</a:t>
            </a:r>
            <a:endParaRPr sz="1400" b="0" i="0" u="none" strike="noStrike" cap="none">
              <a:solidFill>
                <a:srgbClr val="344B5F"/>
              </a:solidFill>
              <a:latin typeface="Josefin Sans"/>
              <a:ea typeface="Josefin Sans"/>
              <a:cs typeface="Josefin Sans"/>
              <a:sym typeface="Josefin Sans"/>
            </a:endParaRPr>
          </a:p>
        </p:txBody>
      </p:sp>
      <p:sp>
        <p:nvSpPr>
          <p:cNvPr id="1279" name="Google Shape;1279;p118"/>
          <p:cNvSpPr/>
          <p:nvPr/>
        </p:nvSpPr>
        <p:spPr>
          <a:xfrm>
            <a:off x="4986057"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2</a:t>
            </a:r>
            <a:endParaRPr sz="1400" b="0" i="0" u="none" strike="noStrike" cap="none">
              <a:solidFill>
                <a:srgbClr val="344B5F"/>
              </a:solidFill>
              <a:latin typeface="Josefin Sans"/>
              <a:ea typeface="Josefin Sans"/>
              <a:cs typeface="Josefin Sans"/>
              <a:sym typeface="Josefin Sans"/>
            </a:endParaRPr>
          </a:p>
        </p:txBody>
      </p:sp>
      <p:sp>
        <p:nvSpPr>
          <p:cNvPr id="1280" name="Google Shape;1280;p118"/>
          <p:cNvSpPr/>
          <p:nvPr/>
        </p:nvSpPr>
        <p:spPr>
          <a:xfrm>
            <a:off x="7284704"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3</a:t>
            </a:r>
            <a:endParaRPr sz="1400" b="0" i="0" u="none" strike="noStrike" cap="none">
              <a:solidFill>
                <a:srgbClr val="344B5F"/>
              </a:solidFill>
              <a:latin typeface="Josefin Sans"/>
              <a:ea typeface="Josefin Sans"/>
              <a:cs typeface="Josefin Sans"/>
              <a:sym typeface="Josefin Sans"/>
            </a:endParaRPr>
          </a:p>
        </p:txBody>
      </p:sp>
      <p:sp>
        <p:nvSpPr>
          <p:cNvPr id="1281" name="Google Shape;1281;p118"/>
          <p:cNvSpPr/>
          <p:nvPr/>
        </p:nvSpPr>
        <p:spPr>
          <a:xfrm>
            <a:off x="9592876"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4</a:t>
            </a:r>
            <a:endParaRPr sz="1400" b="0" i="0" u="none" strike="noStrike" cap="none">
              <a:solidFill>
                <a:srgbClr val="344B5F"/>
              </a:solidFill>
              <a:latin typeface="Josefin Sans"/>
              <a:ea typeface="Josefin Sans"/>
              <a:cs typeface="Josefin Sans"/>
              <a:sym typeface="Josefin Sans"/>
            </a:endParaRPr>
          </a:p>
        </p:txBody>
      </p:sp>
      <p:pic>
        <p:nvPicPr>
          <p:cNvPr id="1282" name="Google Shape;1282;p1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212812" y="2852750"/>
            <a:ext cx="538774" cy="609603"/>
          </a:xfrm>
          <a:prstGeom prst="rect">
            <a:avLst/>
          </a:prstGeom>
          <a:noFill/>
          <a:ln>
            <a:noFill/>
          </a:ln>
        </p:spPr>
      </p:pic>
      <p:pic>
        <p:nvPicPr>
          <p:cNvPr id="1283" name="Google Shape;1283;p11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465785" y="2852750"/>
            <a:ext cx="640563" cy="609598"/>
          </a:xfrm>
          <a:prstGeom prst="rect">
            <a:avLst/>
          </a:prstGeom>
          <a:noFill/>
          <a:ln>
            <a:noFill/>
          </a:ln>
        </p:spPr>
      </p:pic>
      <p:pic>
        <p:nvPicPr>
          <p:cNvPr id="1284" name="Google Shape;1284;p11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20737" y="2833400"/>
            <a:ext cx="538777" cy="648300"/>
          </a:xfrm>
          <a:prstGeom prst="rect">
            <a:avLst/>
          </a:prstGeom>
          <a:noFill/>
          <a:ln>
            <a:noFill/>
          </a:ln>
        </p:spPr>
      </p:pic>
      <p:pic>
        <p:nvPicPr>
          <p:cNvPr id="1285" name="Google Shape;1285;p118"/>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8086363" y="2841800"/>
            <a:ext cx="609598" cy="631501"/>
          </a:xfrm>
          <a:prstGeom prst="rect">
            <a:avLst/>
          </a:prstGeom>
          <a:noFill/>
          <a:ln>
            <a:noFill/>
          </a:ln>
        </p:spPr>
      </p:pic>
      <p:pic>
        <p:nvPicPr>
          <p:cNvPr id="1286" name="Google Shape;1286;p118"/>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0372105" y="2840699"/>
            <a:ext cx="640573" cy="63369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Google Shape;1291;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a:t>Stronger with Partners</a:t>
            </a:r>
            <a:endParaRPr/>
          </a:p>
        </p:txBody>
      </p:sp>
      <p:sp>
        <p:nvSpPr>
          <p:cNvPr id="1292" name="Google Shape;1292;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a:solidFill>
                  <a:srgbClr val="233442"/>
                </a:solidFill>
                <a:latin typeface="Poppins Medium"/>
                <a:ea typeface="Poppins Medium"/>
                <a:cs typeface="Poppins Medium"/>
                <a:sym typeface="Poppins Medium"/>
              </a:rPr>
              <a:t>MEET OUR GLOBAL PARTNERS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35"/>
          <p:cNvSpPr/>
          <p:nvPr/>
        </p:nvSpPr>
        <p:spPr>
          <a:xfrm>
            <a:off x="6238875" y="3698550"/>
            <a:ext cx="5671200" cy="2503500"/>
          </a:xfrm>
          <a:prstGeom prst="roundRect">
            <a:avLst>
              <a:gd name="adj" fmla="val 12188"/>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Kanit"/>
              <a:buNone/>
            </a:pPr>
            <a:endParaRPr sz="1800" b="0" i="0" u="none" strike="noStrike" cap="none">
              <a:solidFill>
                <a:srgbClr val="FFFFFF"/>
              </a:solidFill>
              <a:latin typeface="Josefin Sans"/>
              <a:ea typeface="Josefin Sans"/>
              <a:cs typeface="Josefin Sans"/>
              <a:sym typeface="Josefin Sans"/>
            </a:endParaRPr>
          </a:p>
        </p:txBody>
      </p:sp>
      <p:pic>
        <p:nvPicPr>
          <p:cNvPr id="1298" name="Google Shape;1298;p3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81047" y="2298300"/>
            <a:ext cx="552350" cy="345401"/>
          </a:xfrm>
          <a:prstGeom prst="rect">
            <a:avLst/>
          </a:prstGeom>
          <a:noFill/>
          <a:ln>
            <a:noFill/>
          </a:ln>
        </p:spPr>
      </p:pic>
      <p:sp>
        <p:nvSpPr>
          <p:cNvPr id="1299" name="Google Shape;1299;p35"/>
          <p:cNvSpPr txBox="1">
            <a:spLocks noGrp="1"/>
          </p:cNvSpPr>
          <p:nvPr>
            <p:ph type="title"/>
          </p:nvPr>
        </p:nvSpPr>
        <p:spPr>
          <a:xfrm>
            <a:off x="411354" y="242460"/>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Partnership Ecosystem</a:t>
            </a:r>
            <a:endParaRPr>
              <a:latin typeface="Josefin Sans"/>
              <a:ea typeface="Josefin Sans"/>
              <a:cs typeface="Josefin Sans"/>
              <a:sym typeface="Josefin Sans"/>
            </a:endParaRPr>
          </a:p>
        </p:txBody>
      </p:sp>
      <p:sp>
        <p:nvSpPr>
          <p:cNvPr id="1300" name="Google Shape;1300;p35"/>
          <p:cNvSpPr/>
          <p:nvPr/>
        </p:nvSpPr>
        <p:spPr>
          <a:xfrm>
            <a:off x="4318187" y="4115835"/>
            <a:ext cx="1634937" cy="484632"/>
          </a:xfrm>
          <a:prstGeom prst="rect">
            <a:avLst/>
          </a:prstGeom>
          <a:solidFill>
            <a:srgbClr val="344B5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a:solidFill>
                  <a:schemeClr val="lt2"/>
                </a:solidFill>
                <a:latin typeface="Josefin Sans"/>
                <a:ea typeface="Josefin Sans"/>
                <a:cs typeface="Josefin Sans"/>
                <a:sym typeface="Josefin Sans"/>
              </a:rPr>
              <a:t>9</a:t>
            </a:r>
            <a:endParaRPr sz="1600" b="0" i="0" u="none" strike="noStrike" cap="none">
              <a:solidFill>
                <a:schemeClr val="lt2"/>
              </a:solidFill>
              <a:latin typeface="Josefin Sans"/>
              <a:ea typeface="Josefin Sans"/>
              <a:cs typeface="Josefin Sans"/>
              <a:sym typeface="Josefin Sans"/>
            </a:endParaRPr>
          </a:p>
        </p:txBody>
      </p:sp>
      <p:sp>
        <p:nvSpPr>
          <p:cNvPr id="1301" name="Google Shape;1301;p35"/>
          <p:cNvSpPr/>
          <p:nvPr/>
        </p:nvSpPr>
        <p:spPr>
          <a:xfrm>
            <a:off x="4318187" y="4649743"/>
            <a:ext cx="1634937" cy="484632"/>
          </a:xfrm>
          <a:prstGeom prst="rect">
            <a:avLst/>
          </a:prstGeom>
          <a:solidFill>
            <a:srgbClr val="5B6B7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2"/>
                </a:solidFill>
                <a:latin typeface="Josefin Sans"/>
                <a:ea typeface="Josefin Sans"/>
                <a:cs typeface="Josefin Sans"/>
                <a:sym typeface="Josefin Sans"/>
              </a:rPr>
              <a:t>1</a:t>
            </a:r>
            <a:r>
              <a:rPr lang="en-US" sz="1600">
                <a:solidFill>
                  <a:schemeClr val="lt2"/>
                </a:solidFill>
                <a:latin typeface="Josefin Sans"/>
                <a:ea typeface="Josefin Sans"/>
                <a:cs typeface="Josefin Sans"/>
                <a:sym typeface="Josefin Sans"/>
              </a:rPr>
              <a:t>0</a:t>
            </a:r>
            <a:endParaRPr sz="1600" b="0" i="0" u="none" strike="noStrike" cap="none">
              <a:solidFill>
                <a:schemeClr val="lt2"/>
              </a:solidFill>
              <a:latin typeface="Josefin Sans"/>
              <a:ea typeface="Josefin Sans"/>
              <a:cs typeface="Josefin Sans"/>
              <a:sym typeface="Josefin Sans"/>
            </a:endParaRPr>
          </a:p>
        </p:txBody>
      </p:sp>
      <p:sp>
        <p:nvSpPr>
          <p:cNvPr id="1302" name="Google Shape;1302;p35"/>
          <p:cNvSpPr/>
          <p:nvPr/>
        </p:nvSpPr>
        <p:spPr>
          <a:xfrm>
            <a:off x="4318187" y="5183651"/>
            <a:ext cx="1634937" cy="484632"/>
          </a:xfrm>
          <a:prstGeom prst="rect">
            <a:avLst/>
          </a:prstGeom>
          <a:solidFill>
            <a:srgbClr val="E77E26"/>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2"/>
                </a:solidFill>
                <a:latin typeface="Josefin Sans"/>
                <a:ea typeface="Josefin Sans"/>
                <a:cs typeface="Josefin Sans"/>
                <a:sym typeface="Josefin Sans"/>
              </a:rPr>
              <a:t>3</a:t>
            </a:r>
            <a:r>
              <a:rPr lang="en-US" sz="1600">
                <a:solidFill>
                  <a:schemeClr val="lt2"/>
                </a:solidFill>
                <a:latin typeface="Josefin Sans"/>
                <a:ea typeface="Josefin Sans"/>
                <a:cs typeface="Josefin Sans"/>
                <a:sym typeface="Josefin Sans"/>
              </a:rPr>
              <a:t>1</a:t>
            </a:r>
            <a:endParaRPr sz="1600" b="0" i="0" u="none" strike="noStrike" cap="none">
              <a:solidFill>
                <a:schemeClr val="lt2"/>
              </a:solidFill>
              <a:latin typeface="Josefin Sans"/>
              <a:ea typeface="Josefin Sans"/>
              <a:cs typeface="Josefin Sans"/>
              <a:sym typeface="Josefin Sans"/>
            </a:endParaRPr>
          </a:p>
        </p:txBody>
      </p:sp>
      <p:sp>
        <p:nvSpPr>
          <p:cNvPr id="1303" name="Google Shape;1303;p35"/>
          <p:cNvSpPr/>
          <p:nvPr/>
        </p:nvSpPr>
        <p:spPr>
          <a:xfrm>
            <a:off x="4318187" y="5717559"/>
            <a:ext cx="1634937" cy="484632"/>
          </a:xfrm>
          <a:prstGeom prst="rect">
            <a:avLst/>
          </a:prstGeom>
          <a:solidFill>
            <a:srgbClr val="055174"/>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2"/>
                </a:solidFill>
                <a:latin typeface="Josefin Sans"/>
                <a:ea typeface="Josefin Sans"/>
                <a:cs typeface="Josefin Sans"/>
                <a:sym typeface="Josefin Sans"/>
              </a:rPr>
              <a:t>6</a:t>
            </a:r>
            <a:r>
              <a:rPr lang="en-US" sz="1600">
                <a:solidFill>
                  <a:schemeClr val="lt2"/>
                </a:solidFill>
                <a:latin typeface="Josefin Sans"/>
                <a:ea typeface="Josefin Sans"/>
                <a:cs typeface="Josefin Sans"/>
                <a:sym typeface="Josefin Sans"/>
              </a:rPr>
              <a:t>9</a:t>
            </a:r>
            <a:endParaRPr sz="1600" b="0" i="0" u="none" strike="noStrike" cap="none">
              <a:solidFill>
                <a:schemeClr val="lt2"/>
              </a:solidFill>
              <a:latin typeface="Josefin Sans"/>
              <a:ea typeface="Josefin Sans"/>
              <a:cs typeface="Josefin Sans"/>
              <a:sym typeface="Josefin Sans"/>
            </a:endParaRPr>
          </a:p>
        </p:txBody>
      </p:sp>
      <p:sp>
        <p:nvSpPr>
          <p:cNvPr id="1304" name="Google Shape;1304;p35"/>
          <p:cNvSpPr/>
          <p:nvPr/>
        </p:nvSpPr>
        <p:spPr>
          <a:xfrm>
            <a:off x="4298880" y="3698560"/>
            <a:ext cx="1654244"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1" i="0" u="none" strike="noStrike" cap="none">
                <a:solidFill>
                  <a:srgbClr val="073642"/>
                </a:solidFill>
                <a:latin typeface="Josefin Sans"/>
                <a:ea typeface="Josefin Sans"/>
                <a:cs typeface="Josefin Sans"/>
                <a:sym typeface="Josefin Sans"/>
              </a:rPr>
              <a:t># </a:t>
            </a:r>
            <a:r>
              <a:rPr lang="en-US" sz="1800" b="1" i="0" u="none" strike="noStrike" cap="none">
                <a:solidFill>
                  <a:schemeClr val="dk1"/>
                </a:solidFill>
                <a:latin typeface="Poppins Medium"/>
                <a:ea typeface="Poppins Medium"/>
                <a:cs typeface="Poppins Medium"/>
                <a:sym typeface="Poppins Medium"/>
              </a:rPr>
              <a:t>PARTNERS</a:t>
            </a:r>
            <a:endParaRPr sz="1400" b="0" i="0" u="none" strike="noStrike" cap="none">
              <a:solidFill>
                <a:srgbClr val="000000"/>
              </a:solidFill>
              <a:latin typeface="Arial"/>
              <a:ea typeface="Arial"/>
              <a:cs typeface="Arial"/>
              <a:sym typeface="Arial"/>
            </a:endParaRPr>
          </a:p>
        </p:txBody>
      </p:sp>
      <p:pic>
        <p:nvPicPr>
          <p:cNvPr id="1305" name="Google Shape;1305;p35" descr="Why use Gitlab?. This post is about my personal… | by Irtiza | Medium"/>
          <p:cNvPicPr preferRelativeResize="0"/>
          <p:nvPr/>
        </p:nvPicPr>
        <p:blipFill rotWithShape="1">
          <a:blip r:embed="rId4" cstate="screen">
            <a:alphaModFix/>
            <a:extLst>
              <a:ext uri="{28A0092B-C50C-407E-A947-70E740481C1C}">
                <a14:useLocalDpi xmlns:a14="http://schemas.microsoft.com/office/drawing/2010/main"/>
              </a:ext>
            </a:extLst>
          </a:blip>
          <a:srcRect l="8972" t="18860" r="9063" b="20718"/>
          <a:stretch/>
        </p:blipFill>
        <p:spPr>
          <a:xfrm>
            <a:off x="6290837" y="1707836"/>
            <a:ext cx="1266745" cy="412187"/>
          </a:xfrm>
          <a:prstGeom prst="rect">
            <a:avLst/>
          </a:prstGeom>
          <a:noFill/>
          <a:ln>
            <a:noFill/>
          </a:ln>
        </p:spPr>
      </p:pic>
      <p:pic>
        <p:nvPicPr>
          <p:cNvPr id="1306" name="Google Shape;1306;p35" descr="GitHub — A Beginner's Introduction | by Thiago Marsal Farias | Medium"/>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761399" y="1733605"/>
            <a:ext cx="1208014" cy="365520"/>
          </a:xfrm>
          <a:prstGeom prst="rect">
            <a:avLst/>
          </a:prstGeom>
          <a:noFill/>
          <a:ln>
            <a:noFill/>
          </a:ln>
        </p:spPr>
      </p:pic>
      <p:pic>
        <p:nvPicPr>
          <p:cNvPr id="1307" name="Google Shape;1307;p35" descr="OctoPerf · GitHub"/>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965423" y="1715953"/>
            <a:ext cx="868582" cy="710728"/>
          </a:xfrm>
          <a:prstGeom prst="rect">
            <a:avLst/>
          </a:prstGeom>
          <a:noFill/>
          <a:ln>
            <a:noFill/>
          </a:ln>
        </p:spPr>
      </p:pic>
      <p:pic>
        <p:nvPicPr>
          <p:cNvPr id="1308" name="Google Shape;1308;p35"/>
          <p:cNvPicPr preferRelativeResize="0"/>
          <p:nvPr/>
        </p:nvPicPr>
        <p:blipFill rotWithShape="1">
          <a:blip r:embed="rId7">
            <a:alphaModFix/>
          </a:blip>
          <a:srcRect/>
          <a:stretch/>
        </p:blipFill>
        <p:spPr>
          <a:xfrm>
            <a:off x="9510378" y="2109483"/>
            <a:ext cx="1443626" cy="479243"/>
          </a:xfrm>
          <a:prstGeom prst="rect">
            <a:avLst/>
          </a:prstGeom>
          <a:noFill/>
          <a:ln>
            <a:noFill/>
          </a:ln>
        </p:spPr>
      </p:pic>
      <p:pic>
        <p:nvPicPr>
          <p:cNvPr id="1309" name="Google Shape;1309;p35" descr="Technology Partners | Inflectra"/>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0765696" y="2462211"/>
            <a:ext cx="1068309" cy="675705"/>
          </a:xfrm>
          <a:prstGeom prst="rect">
            <a:avLst/>
          </a:prstGeom>
          <a:noFill/>
          <a:ln>
            <a:noFill/>
          </a:ln>
        </p:spPr>
      </p:pic>
      <p:pic>
        <p:nvPicPr>
          <p:cNvPr id="1310" name="Google Shape;1310;p35"/>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290837" y="2133383"/>
            <a:ext cx="1493612" cy="503116"/>
          </a:xfrm>
          <a:prstGeom prst="rect">
            <a:avLst/>
          </a:prstGeom>
          <a:noFill/>
          <a:ln>
            <a:noFill/>
          </a:ln>
        </p:spPr>
      </p:pic>
      <p:pic>
        <p:nvPicPr>
          <p:cNvPr id="1311" name="Google Shape;1311;p35"/>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290837" y="2583419"/>
            <a:ext cx="1477123" cy="433290"/>
          </a:xfrm>
          <a:prstGeom prst="rect">
            <a:avLst/>
          </a:prstGeom>
          <a:noFill/>
          <a:ln>
            <a:noFill/>
          </a:ln>
        </p:spPr>
      </p:pic>
      <p:pic>
        <p:nvPicPr>
          <p:cNvPr id="1312" name="Google Shape;1312;p35"/>
          <p:cNvPicPr preferRelativeResize="0"/>
          <p:nvPr/>
        </p:nvPicPr>
        <p:blipFill rotWithShape="1">
          <a:blip r:embed="rId11">
            <a:alphaModFix/>
          </a:blip>
          <a:srcRect/>
          <a:stretch/>
        </p:blipFill>
        <p:spPr>
          <a:xfrm>
            <a:off x="8058457" y="2690419"/>
            <a:ext cx="1500524" cy="352623"/>
          </a:xfrm>
          <a:prstGeom prst="rect">
            <a:avLst/>
          </a:prstGeom>
          <a:noFill/>
          <a:ln>
            <a:noFill/>
          </a:ln>
        </p:spPr>
      </p:pic>
      <p:pic>
        <p:nvPicPr>
          <p:cNvPr id="1313" name="Google Shape;1313;p35"/>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8257396" y="3084989"/>
            <a:ext cx="1476585" cy="397234"/>
          </a:xfrm>
          <a:prstGeom prst="rect">
            <a:avLst/>
          </a:prstGeom>
          <a:noFill/>
          <a:ln>
            <a:noFill/>
          </a:ln>
        </p:spPr>
      </p:pic>
      <p:pic>
        <p:nvPicPr>
          <p:cNvPr id="1314" name="Google Shape;1314;p35"/>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7872068" y="2208210"/>
            <a:ext cx="1550691" cy="279124"/>
          </a:xfrm>
          <a:prstGeom prst="rect">
            <a:avLst/>
          </a:prstGeom>
          <a:noFill/>
          <a:ln>
            <a:noFill/>
          </a:ln>
        </p:spPr>
      </p:pic>
      <p:pic>
        <p:nvPicPr>
          <p:cNvPr id="1315" name="Google Shape;1315;p35"/>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9173231" y="1756453"/>
            <a:ext cx="1664574" cy="345388"/>
          </a:xfrm>
          <a:prstGeom prst="rect">
            <a:avLst/>
          </a:prstGeom>
          <a:noFill/>
          <a:ln>
            <a:noFill/>
          </a:ln>
        </p:spPr>
      </p:pic>
      <p:sp>
        <p:nvSpPr>
          <p:cNvPr id="1316" name="Google Shape;1316;p35"/>
          <p:cNvSpPr txBox="1"/>
          <p:nvPr/>
        </p:nvSpPr>
        <p:spPr>
          <a:xfrm>
            <a:off x="6349225" y="3793700"/>
            <a:ext cx="2895600" cy="199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73642"/>
                </a:solidFill>
                <a:latin typeface="Poppins Medium"/>
                <a:ea typeface="Poppins Medium"/>
                <a:cs typeface="Poppins Medium"/>
                <a:sym typeface="Poppins Medium"/>
              </a:rPr>
              <a:t>AREAS OF FOCUS:</a:t>
            </a:r>
            <a:endParaRPr sz="1050" b="1" i="0" u="none" strike="noStrike" cap="none">
              <a:solidFill>
                <a:srgbClr val="073642"/>
              </a:solidFill>
              <a:latin typeface="Poppins Medium"/>
              <a:ea typeface="Poppins Medium"/>
              <a:cs typeface="Poppins Medium"/>
              <a:sym typeface="Poppins Medium"/>
            </a:endParaRPr>
          </a:p>
          <a:p>
            <a:pPr marL="457200" marR="0" lvl="0" indent="0" algn="l" rtl="0">
              <a:lnSpc>
                <a:spcPct val="100000"/>
              </a:lnSpc>
              <a:spcBef>
                <a:spcPts val="100"/>
              </a:spcBef>
              <a:spcAft>
                <a:spcPts val="0"/>
              </a:spcAft>
              <a:buNone/>
            </a:pPr>
            <a:endParaRPr sz="1600">
              <a:solidFill>
                <a:schemeClr val="dk1"/>
              </a:solidFill>
              <a:latin typeface="Josefin Sans"/>
              <a:ea typeface="Josefin Sans"/>
              <a:cs typeface="Josefin Sans"/>
              <a:sym typeface="Josefin Sans"/>
            </a:endParaRPr>
          </a:p>
          <a:p>
            <a:pPr marL="285750" marR="0" lvl="1" indent="-285750" algn="l" rtl="0">
              <a:lnSpc>
                <a:spcPct val="100000"/>
              </a:lnSpc>
              <a:spcBef>
                <a:spcPts val="100"/>
              </a:spcBef>
              <a:spcAft>
                <a:spcPts val="0"/>
              </a:spcAft>
              <a:buClr>
                <a:schemeClr val="dk1"/>
              </a:buClr>
              <a:buSzPts val="1600"/>
              <a:buFont typeface="Arial"/>
              <a:buChar char="•"/>
            </a:pPr>
            <a:r>
              <a:rPr lang="en-US" sz="1600" b="0" i="0" u="none" strike="noStrike" cap="none">
                <a:solidFill>
                  <a:schemeClr val="dk1"/>
                </a:solidFill>
                <a:latin typeface="Josefin Sans"/>
                <a:ea typeface="Josefin Sans"/>
                <a:cs typeface="Josefin Sans"/>
                <a:sym typeface="Josefin Sans"/>
              </a:rPr>
              <a:t>Artificial Intelligence (AI)</a:t>
            </a:r>
            <a:endParaRPr sz="1600" b="0" i="0" u="none" strike="noStrike" cap="none">
              <a:solidFill>
                <a:srgbClr val="000000"/>
              </a:solidFill>
              <a:latin typeface="Josefin Sans"/>
              <a:ea typeface="Josefin Sans"/>
              <a:cs typeface="Josefin Sans"/>
              <a:sym typeface="Josefin Sans"/>
            </a:endParaRPr>
          </a:p>
          <a:p>
            <a:pPr marL="285750" marR="0" lvl="1" indent="-285750" algn="l" rtl="0">
              <a:lnSpc>
                <a:spcPct val="100000"/>
              </a:lnSpc>
              <a:spcBef>
                <a:spcPts val="100"/>
              </a:spcBef>
              <a:spcAft>
                <a:spcPts val="0"/>
              </a:spcAft>
              <a:buClr>
                <a:schemeClr val="dk1"/>
              </a:buClr>
              <a:buSzPts val="1600"/>
              <a:buFont typeface="Arial"/>
              <a:buChar char="•"/>
            </a:pPr>
            <a:r>
              <a:rPr lang="en-US" sz="1600" b="0" i="0" u="none" strike="noStrike" cap="none">
                <a:solidFill>
                  <a:schemeClr val="dk1"/>
                </a:solidFill>
                <a:latin typeface="Josefin Sans"/>
                <a:ea typeface="Josefin Sans"/>
                <a:cs typeface="Josefin Sans"/>
                <a:sym typeface="Josefin Sans"/>
              </a:rPr>
              <a:t>DevOps &amp; CI/CD</a:t>
            </a:r>
            <a:endParaRPr sz="1400" b="0" i="0" u="none" strike="noStrike" cap="none">
              <a:solidFill>
                <a:srgbClr val="000000"/>
              </a:solidFill>
              <a:latin typeface="Josefin Sans"/>
              <a:ea typeface="Josefin Sans"/>
              <a:cs typeface="Josefin Sans"/>
              <a:sym typeface="Josefin Sans"/>
            </a:endParaRPr>
          </a:p>
          <a:p>
            <a:pPr marL="285750" marR="0" lvl="1" indent="-285750" algn="l" rtl="0">
              <a:lnSpc>
                <a:spcPct val="100000"/>
              </a:lnSpc>
              <a:spcBef>
                <a:spcPts val="200"/>
              </a:spcBef>
              <a:spcAft>
                <a:spcPts val="0"/>
              </a:spcAft>
              <a:buClr>
                <a:schemeClr val="dk1"/>
              </a:buClr>
              <a:buSzPts val="1600"/>
              <a:buFont typeface="Arial"/>
              <a:buChar char="•"/>
            </a:pPr>
            <a:r>
              <a:rPr lang="en-US" sz="1600" b="0" i="0" u="none" strike="noStrike" cap="none">
                <a:solidFill>
                  <a:schemeClr val="dk1"/>
                </a:solidFill>
                <a:latin typeface="Josefin Sans"/>
                <a:ea typeface="Josefin Sans"/>
                <a:cs typeface="Josefin Sans"/>
                <a:sym typeface="Josefin Sans"/>
              </a:rPr>
              <a:t>Test Automation</a:t>
            </a:r>
            <a:endParaRPr sz="1400" b="0" i="0" u="none" strike="noStrike" cap="none">
              <a:solidFill>
                <a:srgbClr val="000000"/>
              </a:solidFill>
              <a:latin typeface="Josefin Sans"/>
              <a:ea typeface="Josefin Sans"/>
              <a:cs typeface="Josefin Sans"/>
              <a:sym typeface="Josefin Sans"/>
            </a:endParaRPr>
          </a:p>
          <a:p>
            <a:pPr marL="285750" marR="0" lvl="1" indent="-285750" algn="l" rtl="0">
              <a:lnSpc>
                <a:spcPct val="100000"/>
              </a:lnSpc>
              <a:spcBef>
                <a:spcPts val="200"/>
              </a:spcBef>
              <a:spcAft>
                <a:spcPts val="0"/>
              </a:spcAft>
              <a:buClr>
                <a:schemeClr val="dk1"/>
              </a:buClr>
              <a:buSzPts val="1600"/>
              <a:buFont typeface="Arial"/>
              <a:buChar char="•"/>
            </a:pPr>
            <a:r>
              <a:rPr lang="en-US" sz="1600" b="0" i="0" u="none" strike="noStrike" cap="none">
                <a:solidFill>
                  <a:schemeClr val="dk1"/>
                </a:solidFill>
                <a:latin typeface="Josefin Sans"/>
                <a:ea typeface="Josefin Sans"/>
                <a:cs typeface="Josefin Sans"/>
                <a:sym typeface="Josefin Sans"/>
              </a:rPr>
              <a:t>Device Management</a:t>
            </a:r>
            <a:endParaRPr sz="1400" b="0" i="0" u="none" strike="noStrike" cap="none">
              <a:solidFill>
                <a:srgbClr val="000000"/>
              </a:solidFill>
              <a:latin typeface="Josefin Sans"/>
              <a:ea typeface="Josefin Sans"/>
              <a:cs typeface="Josefin Sans"/>
              <a:sym typeface="Josefin Sans"/>
            </a:endParaRPr>
          </a:p>
          <a:p>
            <a:pPr marL="285750" marR="0" lvl="1" indent="-285750" algn="l" rtl="0">
              <a:lnSpc>
                <a:spcPct val="100000"/>
              </a:lnSpc>
              <a:spcBef>
                <a:spcPts val="200"/>
              </a:spcBef>
              <a:spcAft>
                <a:spcPts val="0"/>
              </a:spcAft>
              <a:buClr>
                <a:schemeClr val="dk1"/>
              </a:buClr>
              <a:buSzPts val="1600"/>
              <a:buFont typeface="Arial"/>
              <a:buChar char="•"/>
            </a:pPr>
            <a:r>
              <a:rPr lang="en-US" sz="1600" b="0" i="0" u="none" strike="noStrike" cap="none">
                <a:solidFill>
                  <a:schemeClr val="dk1"/>
                </a:solidFill>
                <a:latin typeface="Josefin Sans"/>
                <a:ea typeface="Josefin Sans"/>
                <a:cs typeface="Josefin Sans"/>
                <a:sym typeface="Josefin Sans"/>
              </a:rPr>
              <a:t>Modeling Tools</a:t>
            </a:r>
            <a:endParaRPr sz="1400" b="0" i="0" u="none" strike="noStrike" cap="none">
              <a:solidFill>
                <a:srgbClr val="000000"/>
              </a:solidFill>
              <a:latin typeface="Josefin Sans"/>
              <a:ea typeface="Josefin Sans"/>
              <a:cs typeface="Josefin Sans"/>
              <a:sym typeface="Josefin Sans"/>
            </a:endParaRPr>
          </a:p>
        </p:txBody>
      </p:sp>
      <p:pic>
        <p:nvPicPr>
          <p:cNvPr id="1317" name="Google Shape;1317;p35"/>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6290837" y="3161509"/>
            <a:ext cx="1757373" cy="232158"/>
          </a:xfrm>
          <a:prstGeom prst="rect">
            <a:avLst/>
          </a:prstGeom>
          <a:noFill/>
          <a:ln>
            <a:noFill/>
          </a:ln>
        </p:spPr>
      </p:pic>
      <p:pic>
        <p:nvPicPr>
          <p:cNvPr id="1318" name="Google Shape;1318;p35"/>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9943167" y="3162788"/>
            <a:ext cx="1395252" cy="347389"/>
          </a:xfrm>
          <a:prstGeom prst="rect">
            <a:avLst/>
          </a:prstGeom>
          <a:noFill/>
          <a:ln>
            <a:noFill/>
          </a:ln>
        </p:spPr>
      </p:pic>
      <p:pic>
        <p:nvPicPr>
          <p:cNvPr id="1319" name="Google Shape;1319;p35"/>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9849479" y="2635913"/>
            <a:ext cx="701920" cy="420274"/>
          </a:xfrm>
          <a:prstGeom prst="rect">
            <a:avLst/>
          </a:prstGeom>
          <a:noFill/>
          <a:ln>
            <a:noFill/>
          </a:ln>
        </p:spPr>
      </p:pic>
      <p:sp>
        <p:nvSpPr>
          <p:cNvPr id="1320" name="Google Shape;1320;p35"/>
          <p:cNvSpPr/>
          <p:nvPr/>
        </p:nvSpPr>
        <p:spPr>
          <a:xfrm>
            <a:off x="381000" y="4109530"/>
            <a:ext cx="3818925" cy="484921"/>
          </a:xfrm>
          <a:prstGeom prst="rect">
            <a:avLst/>
          </a:prstGeom>
          <a:solidFill>
            <a:srgbClr val="344B5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0" i="0" u="none" strike="noStrike" cap="none">
                <a:solidFill>
                  <a:schemeClr val="lt2"/>
                </a:solidFill>
                <a:latin typeface="Josefin Sans"/>
                <a:ea typeface="Josefin Sans"/>
                <a:cs typeface="Josefin Sans"/>
                <a:sym typeface="Josefin Sans"/>
              </a:rPr>
              <a:t>Platinum</a:t>
            </a:r>
            <a:endParaRPr sz="1400" b="0" i="0" u="none" strike="noStrike" cap="none">
              <a:solidFill>
                <a:schemeClr val="lt2"/>
              </a:solidFill>
              <a:latin typeface="Josefin Sans"/>
              <a:ea typeface="Josefin Sans"/>
              <a:cs typeface="Josefin Sans"/>
              <a:sym typeface="Josefin Sans"/>
            </a:endParaRPr>
          </a:p>
        </p:txBody>
      </p:sp>
      <p:sp>
        <p:nvSpPr>
          <p:cNvPr id="1321" name="Google Shape;1321;p35"/>
          <p:cNvSpPr/>
          <p:nvPr/>
        </p:nvSpPr>
        <p:spPr>
          <a:xfrm>
            <a:off x="381000" y="4644381"/>
            <a:ext cx="3818925" cy="484921"/>
          </a:xfrm>
          <a:prstGeom prst="rect">
            <a:avLst/>
          </a:prstGeom>
          <a:solidFill>
            <a:srgbClr val="5B6B7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0" i="0" u="none" strike="noStrike" cap="none">
                <a:solidFill>
                  <a:schemeClr val="lt2"/>
                </a:solidFill>
                <a:latin typeface="Josefin Sans"/>
                <a:ea typeface="Josefin Sans"/>
                <a:cs typeface="Josefin Sans"/>
                <a:sym typeface="Josefin Sans"/>
              </a:rPr>
              <a:t>Gold</a:t>
            </a:r>
            <a:endParaRPr sz="1400" b="0" i="0" u="none" strike="noStrike" cap="none">
              <a:solidFill>
                <a:schemeClr val="lt2"/>
              </a:solidFill>
              <a:latin typeface="Josefin Sans"/>
              <a:ea typeface="Josefin Sans"/>
              <a:cs typeface="Josefin Sans"/>
              <a:sym typeface="Josefin Sans"/>
            </a:endParaRPr>
          </a:p>
        </p:txBody>
      </p:sp>
      <p:sp>
        <p:nvSpPr>
          <p:cNvPr id="1322" name="Google Shape;1322;p35"/>
          <p:cNvSpPr/>
          <p:nvPr/>
        </p:nvSpPr>
        <p:spPr>
          <a:xfrm>
            <a:off x="381000" y="5179232"/>
            <a:ext cx="3818925" cy="484921"/>
          </a:xfrm>
          <a:prstGeom prst="rect">
            <a:avLst/>
          </a:prstGeom>
          <a:solidFill>
            <a:srgbClr val="E77E26"/>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0" i="0" u="none" strike="noStrike" cap="none">
                <a:solidFill>
                  <a:schemeClr val="lt2"/>
                </a:solidFill>
                <a:latin typeface="Josefin Sans"/>
                <a:ea typeface="Josefin Sans"/>
                <a:cs typeface="Josefin Sans"/>
                <a:sym typeface="Josefin Sans"/>
              </a:rPr>
              <a:t>Silver</a:t>
            </a:r>
            <a:endParaRPr sz="1400" b="0" i="0" u="none" strike="noStrike" cap="none">
              <a:solidFill>
                <a:schemeClr val="lt2"/>
              </a:solidFill>
              <a:latin typeface="Josefin Sans"/>
              <a:ea typeface="Josefin Sans"/>
              <a:cs typeface="Josefin Sans"/>
              <a:sym typeface="Josefin Sans"/>
            </a:endParaRPr>
          </a:p>
        </p:txBody>
      </p:sp>
      <p:sp>
        <p:nvSpPr>
          <p:cNvPr id="1323" name="Google Shape;1323;p35"/>
          <p:cNvSpPr/>
          <p:nvPr/>
        </p:nvSpPr>
        <p:spPr>
          <a:xfrm>
            <a:off x="381000" y="5714082"/>
            <a:ext cx="3818925" cy="488109"/>
          </a:xfrm>
          <a:prstGeom prst="rect">
            <a:avLst/>
          </a:prstGeom>
          <a:solidFill>
            <a:srgbClr val="055174"/>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0" i="0" u="none" strike="noStrike" cap="none">
                <a:solidFill>
                  <a:schemeClr val="lt2"/>
                </a:solidFill>
                <a:latin typeface="Josefin Sans"/>
                <a:ea typeface="Josefin Sans"/>
                <a:cs typeface="Josefin Sans"/>
                <a:sym typeface="Josefin Sans"/>
              </a:rPr>
              <a:t>Blue</a:t>
            </a:r>
            <a:endParaRPr sz="1400" b="0" i="0" u="none" strike="noStrike" cap="none">
              <a:solidFill>
                <a:schemeClr val="lt2"/>
              </a:solidFill>
              <a:latin typeface="Josefin Sans"/>
              <a:ea typeface="Josefin Sans"/>
              <a:cs typeface="Josefin Sans"/>
              <a:sym typeface="Josefin Sans"/>
            </a:endParaRPr>
          </a:p>
        </p:txBody>
      </p:sp>
      <p:sp>
        <p:nvSpPr>
          <p:cNvPr id="1324" name="Google Shape;1324;p35"/>
          <p:cNvSpPr/>
          <p:nvPr/>
        </p:nvSpPr>
        <p:spPr>
          <a:xfrm>
            <a:off x="381000" y="3693840"/>
            <a:ext cx="3820006"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2000" b="1" i="0" u="none" strike="noStrike" cap="none">
                <a:solidFill>
                  <a:srgbClr val="073642"/>
                </a:solidFill>
                <a:latin typeface="Poppins Medium"/>
                <a:ea typeface="Poppins Medium"/>
                <a:cs typeface="Poppins Medium"/>
                <a:sym typeface="Poppins Medium"/>
              </a:rPr>
              <a:t>TIERS</a:t>
            </a:r>
            <a:endParaRPr sz="1400" b="0" i="0" u="none" strike="noStrike" cap="none">
              <a:solidFill>
                <a:srgbClr val="000000"/>
              </a:solidFill>
              <a:latin typeface="Poppins Medium"/>
              <a:ea typeface="Poppins Medium"/>
              <a:cs typeface="Poppins Medium"/>
              <a:sym typeface="Poppins Medium"/>
            </a:endParaRPr>
          </a:p>
        </p:txBody>
      </p:sp>
      <p:sp>
        <p:nvSpPr>
          <p:cNvPr id="1325" name="Google Shape;1325;p35"/>
          <p:cNvSpPr/>
          <p:nvPr/>
        </p:nvSpPr>
        <p:spPr>
          <a:xfrm>
            <a:off x="381001" y="1061941"/>
            <a:ext cx="5572123" cy="513035"/>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Poppins Medium"/>
                <a:ea typeface="Poppins Medium"/>
                <a:cs typeface="Poppins Medium"/>
                <a:sym typeface="Poppins Medium"/>
              </a:rPr>
              <a:t>SOLUTION</a:t>
            </a:r>
            <a:r>
              <a:rPr lang="en-US" sz="1800" b="1" i="0" u="none" strike="noStrike" cap="none">
                <a:solidFill>
                  <a:schemeClr val="dk1"/>
                </a:solidFill>
                <a:latin typeface="Josefin Sans"/>
                <a:ea typeface="Josefin Sans"/>
                <a:cs typeface="Josefin Sans"/>
                <a:sym typeface="Josefin Sans"/>
              </a:rPr>
              <a:t> </a:t>
            </a:r>
            <a:r>
              <a:rPr lang="en-US" sz="1800" b="1" i="0" u="none" strike="noStrike" cap="none">
                <a:solidFill>
                  <a:schemeClr val="dk1"/>
                </a:solidFill>
                <a:latin typeface="Poppins Medium"/>
                <a:ea typeface="Poppins Medium"/>
                <a:cs typeface="Poppins Medium"/>
                <a:sym typeface="Poppins Medium"/>
              </a:rPr>
              <a:t>PARTNERS</a:t>
            </a:r>
            <a:endParaRPr sz="1400" b="0" i="0" u="none" strike="noStrike" cap="none">
              <a:solidFill>
                <a:srgbClr val="000000"/>
              </a:solidFill>
              <a:latin typeface="Arial"/>
              <a:ea typeface="Arial"/>
              <a:cs typeface="Arial"/>
              <a:sym typeface="Arial"/>
            </a:endParaRPr>
          </a:p>
        </p:txBody>
      </p:sp>
      <p:sp>
        <p:nvSpPr>
          <p:cNvPr id="1326" name="Google Shape;1326;p35"/>
          <p:cNvSpPr/>
          <p:nvPr/>
        </p:nvSpPr>
        <p:spPr>
          <a:xfrm>
            <a:off x="6238876" y="1060549"/>
            <a:ext cx="5572123" cy="513035"/>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Poppins Medium"/>
                <a:ea typeface="Poppins Medium"/>
                <a:cs typeface="Poppins Medium"/>
                <a:sym typeface="Poppins Medium"/>
              </a:rPr>
              <a:t>TECHNOLOGY PARTNERS</a:t>
            </a:r>
            <a:endParaRPr sz="1400" b="1" i="0" u="none" strike="noStrike" cap="none">
              <a:solidFill>
                <a:srgbClr val="000000"/>
              </a:solidFill>
              <a:latin typeface="Poppins Medium"/>
              <a:ea typeface="Poppins Medium"/>
              <a:cs typeface="Poppins Medium"/>
              <a:sym typeface="Poppins Medium"/>
            </a:endParaRPr>
          </a:p>
        </p:txBody>
      </p:sp>
      <p:pic>
        <p:nvPicPr>
          <p:cNvPr id="1327" name="Google Shape;1327;p35"/>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1894107" y="1821256"/>
            <a:ext cx="1357100" cy="221670"/>
          </a:xfrm>
          <a:prstGeom prst="rect">
            <a:avLst/>
          </a:prstGeom>
          <a:noFill/>
          <a:ln>
            <a:noFill/>
          </a:ln>
        </p:spPr>
      </p:pic>
      <p:pic>
        <p:nvPicPr>
          <p:cNvPr id="1328" name="Google Shape;1328;p35" descr="A close up of a logo&#10;&#10;Description automatically generated"/>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392520" y="2311316"/>
            <a:ext cx="1357096" cy="319369"/>
          </a:xfrm>
          <a:prstGeom prst="rect">
            <a:avLst/>
          </a:prstGeom>
          <a:noFill/>
          <a:ln>
            <a:noFill/>
          </a:ln>
        </p:spPr>
      </p:pic>
      <p:pic>
        <p:nvPicPr>
          <p:cNvPr id="1329" name="Google Shape;1329;p35" descr="A black background with a black square&#10;&#10;Description automatically generated with medium confidence"/>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3556278" y="1675573"/>
            <a:ext cx="897813" cy="513036"/>
          </a:xfrm>
          <a:prstGeom prst="rect">
            <a:avLst/>
          </a:prstGeom>
          <a:noFill/>
          <a:ln>
            <a:noFill/>
          </a:ln>
        </p:spPr>
      </p:pic>
      <p:pic>
        <p:nvPicPr>
          <p:cNvPr id="1330" name="Google Shape;1330;p35"/>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2028648" y="2807739"/>
            <a:ext cx="982868" cy="562363"/>
          </a:xfrm>
          <a:prstGeom prst="rect">
            <a:avLst/>
          </a:prstGeom>
          <a:noFill/>
          <a:ln>
            <a:noFill/>
          </a:ln>
        </p:spPr>
      </p:pic>
      <p:pic>
        <p:nvPicPr>
          <p:cNvPr id="1331" name="Google Shape;1331;p35" descr="A blue and black logo&#10;&#10;Description automatically generated"/>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4413862" y="2964098"/>
            <a:ext cx="1477125" cy="249645"/>
          </a:xfrm>
          <a:prstGeom prst="rect">
            <a:avLst/>
          </a:prstGeom>
          <a:noFill/>
          <a:ln>
            <a:noFill/>
          </a:ln>
        </p:spPr>
      </p:pic>
      <p:pic>
        <p:nvPicPr>
          <p:cNvPr id="1332" name="Google Shape;1332;p35"/>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3290541" y="2936520"/>
            <a:ext cx="920496" cy="304801"/>
          </a:xfrm>
          <a:prstGeom prst="rect">
            <a:avLst/>
          </a:prstGeom>
          <a:noFill/>
          <a:ln>
            <a:noFill/>
          </a:ln>
        </p:spPr>
      </p:pic>
      <p:pic>
        <p:nvPicPr>
          <p:cNvPr id="1333" name="Google Shape;1333;p35"/>
          <p:cNvPicPr preferRelativeResize="0"/>
          <p:nvPr/>
        </p:nvPicPr>
        <p:blipFill rotWithShape="1">
          <a:blip r:embed="rId24" cstate="screen">
            <a:alphaModFix/>
            <a:extLst>
              <a:ext uri="{28A0092B-C50C-407E-A947-70E740481C1C}">
                <a14:useLocalDpi xmlns:a14="http://schemas.microsoft.com/office/drawing/2010/main"/>
              </a:ext>
            </a:extLst>
          </a:blip>
          <a:srcRect r="-99"/>
          <a:stretch/>
        </p:blipFill>
        <p:spPr>
          <a:xfrm>
            <a:off x="392524" y="2923257"/>
            <a:ext cx="1357100" cy="331326"/>
          </a:xfrm>
          <a:prstGeom prst="rect">
            <a:avLst/>
          </a:prstGeom>
          <a:noFill/>
          <a:ln>
            <a:noFill/>
          </a:ln>
        </p:spPr>
      </p:pic>
      <p:pic>
        <p:nvPicPr>
          <p:cNvPr id="1334" name="Google Shape;1334;p35" descr="A blue and black logo&#10;&#10;Description automatically generated"/>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4668900" y="2316460"/>
            <a:ext cx="1208025" cy="309082"/>
          </a:xfrm>
          <a:prstGeom prst="rect">
            <a:avLst/>
          </a:prstGeom>
          <a:noFill/>
          <a:ln>
            <a:noFill/>
          </a:ln>
        </p:spPr>
      </p:pic>
      <p:pic>
        <p:nvPicPr>
          <p:cNvPr id="1335" name="Google Shape;1335;p35"/>
          <p:cNvPicPr preferRelativeResize="0"/>
          <p:nvPr/>
        </p:nvPicPr>
        <p:blipFill>
          <a:blip r:embed="rId26" cstate="screen">
            <a:alphaModFix/>
            <a:extLst>
              <a:ext uri="{28A0092B-C50C-407E-A947-70E740481C1C}">
                <a14:useLocalDpi xmlns:a14="http://schemas.microsoft.com/office/drawing/2010/main"/>
              </a:ext>
            </a:extLst>
          </a:blip>
          <a:stretch>
            <a:fillRect/>
          </a:stretch>
        </p:blipFill>
        <p:spPr>
          <a:xfrm>
            <a:off x="2161319" y="2252405"/>
            <a:ext cx="1208024" cy="437192"/>
          </a:xfrm>
          <a:prstGeom prst="rect">
            <a:avLst/>
          </a:prstGeom>
          <a:noFill/>
          <a:ln>
            <a:noFill/>
          </a:ln>
        </p:spPr>
      </p:pic>
      <p:pic>
        <p:nvPicPr>
          <p:cNvPr id="1336" name="Google Shape;1336;p35"/>
          <p:cNvPicPr preferRelativeResize="0"/>
          <p:nvPr/>
        </p:nvPicPr>
        <p:blipFill>
          <a:blip r:embed="rId27" cstate="screen">
            <a:alphaModFix/>
            <a:extLst>
              <a:ext uri="{28A0092B-C50C-407E-A947-70E740481C1C}">
                <a14:useLocalDpi xmlns:a14="http://schemas.microsoft.com/office/drawing/2010/main"/>
              </a:ext>
            </a:extLst>
          </a:blip>
          <a:stretch>
            <a:fillRect/>
          </a:stretch>
        </p:blipFill>
        <p:spPr>
          <a:xfrm>
            <a:off x="381012" y="1765774"/>
            <a:ext cx="1208025" cy="332634"/>
          </a:xfrm>
          <a:prstGeom prst="rect">
            <a:avLst/>
          </a:prstGeom>
          <a:noFill/>
          <a:ln>
            <a:noFill/>
          </a:ln>
        </p:spPr>
      </p:pic>
      <p:pic>
        <p:nvPicPr>
          <p:cNvPr id="1337" name="Google Shape;1337;p35"/>
          <p:cNvPicPr preferRelativeResize="0"/>
          <p:nvPr/>
        </p:nvPicPr>
        <p:blipFill>
          <a:blip r:embed="rId28" cstate="screen">
            <a:alphaModFix/>
            <a:extLst>
              <a:ext uri="{28A0092B-C50C-407E-A947-70E740481C1C}">
                <a14:useLocalDpi xmlns:a14="http://schemas.microsoft.com/office/drawing/2010/main"/>
              </a:ext>
            </a:extLst>
          </a:blip>
          <a:stretch>
            <a:fillRect/>
          </a:stretch>
        </p:blipFill>
        <p:spPr>
          <a:xfrm>
            <a:off x="4682962" y="1720422"/>
            <a:ext cx="1208024" cy="423339"/>
          </a:xfrm>
          <a:prstGeom prst="rect">
            <a:avLst/>
          </a:prstGeom>
          <a:noFill/>
          <a:ln>
            <a:noFill/>
          </a:ln>
        </p:spPr>
      </p:pic>
      <p:sp>
        <p:nvSpPr>
          <p:cNvPr id="1338" name="Google Shape;1338;p35"/>
          <p:cNvSpPr txBox="1"/>
          <p:nvPr/>
        </p:nvSpPr>
        <p:spPr>
          <a:xfrm>
            <a:off x="8969425" y="4322500"/>
            <a:ext cx="2895600" cy="1321800"/>
          </a:xfrm>
          <a:prstGeom prst="rect">
            <a:avLst/>
          </a:prstGeom>
          <a:noFill/>
          <a:ln>
            <a:noFill/>
          </a:ln>
        </p:spPr>
        <p:txBody>
          <a:bodyPr spcFirstLastPara="1" wrap="square" lIns="91425" tIns="91425" rIns="91425" bIns="91425" anchor="t" anchorCtr="0">
            <a:noAutofit/>
          </a:bodyPr>
          <a:lstStyle/>
          <a:p>
            <a:pPr marL="457200" lvl="0" indent="-285750" algn="l" rtl="0">
              <a:spcBef>
                <a:spcPts val="0"/>
              </a:spcBef>
              <a:spcAft>
                <a:spcPts val="0"/>
              </a:spcAft>
              <a:buClr>
                <a:schemeClr val="dk1"/>
              </a:buClr>
              <a:buSzPts val="900"/>
              <a:buFont typeface="Josefin Sans"/>
              <a:buChar char="●"/>
            </a:pPr>
            <a:r>
              <a:rPr lang="en-US" sz="1600">
                <a:solidFill>
                  <a:schemeClr val="dk1"/>
                </a:solidFill>
                <a:latin typeface="Josefin Sans"/>
                <a:ea typeface="Josefin Sans"/>
                <a:cs typeface="Josefin Sans"/>
                <a:sym typeface="Josefin Sans"/>
              </a:rPr>
              <a:t>Modernization</a:t>
            </a:r>
            <a:endParaRPr sz="1600">
              <a:solidFill>
                <a:schemeClr val="dk1"/>
              </a:solidFill>
              <a:latin typeface="Josefin Sans"/>
              <a:ea typeface="Josefin Sans"/>
              <a:cs typeface="Josefin Sans"/>
              <a:sym typeface="Josefin Sans"/>
            </a:endParaRPr>
          </a:p>
          <a:p>
            <a:pPr marL="457200" lvl="0" indent="-285750" algn="l" rtl="0">
              <a:spcBef>
                <a:spcPts val="0"/>
              </a:spcBef>
              <a:spcAft>
                <a:spcPts val="0"/>
              </a:spcAft>
              <a:buClr>
                <a:schemeClr val="dk1"/>
              </a:buClr>
              <a:buSzPts val="900"/>
              <a:buFont typeface="Josefin Sans"/>
              <a:buChar char="●"/>
            </a:pPr>
            <a:r>
              <a:rPr lang="en-US" sz="1600">
                <a:solidFill>
                  <a:schemeClr val="dk1"/>
                </a:solidFill>
                <a:latin typeface="Josefin Sans"/>
                <a:ea typeface="Josefin Sans"/>
                <a:cs typeface="Josefin Sans"/>
                <a:sym typeface="Josefin Sans"/>
              </a:rPr>
              <a:t>Agile Transformation</a:t>
            </a:r>
            <a:endParaRPr sz="1600">
              <a:solidFill>
                <a:schemeClr val="dk1"/>
              </a:solidFill>
              <a:latin typeface="Josefin Sans"/>
              <a:ea typeface="Josefin Sans"/>
              <a:cs typeface="Josefin Sans"/>
              <a:sym typeface="Josefin Sans"/>
            </a:endParaRPr>
          </a:p>
          <a:p>
            <a:pPr marL="457200" lvl="0" indent="-285750" algn="l" rtl="0">
              <a:spcBef>
                <a:spcPts val="0"/>
              </a:spcBef>
              <a:spcAft>
                <a:spcPts val="0"/>
              </a:spcAft>
              <a:buClr>
                <a:schemeClr val="dk1"/>
              </a:buClr>
              <a:buSzPts val="900"/>
              <a:buFont typeface="Josefin Sans"/>
              <a:buChar char="●"/>
            </a:pPr>
            <a:r>
              <a:rPr lang="en-US" sz="1600">
                <a:solidFill>
                  <a:schemeClr val="dk1"/>
                </a:solidFill>
                <a:latin typeface="Josefin Sans"/>
                <a:ea typeface="Josefin Sans"/>
                <a:cs typeface="Josefin Sans"/>
                <a:sym typeface="Josefin Sans"/>
              </a:rPr>
              <a:t>Implementation Services</a:t>
            </a:r>
            <a:endParaRPr sz="1600">
              <a:solidFill>
                <a:schemeClr val="dk1"/>
              </a:solidFill>
              <a:latin typeface="Josefin Sans"/>
              <a:ea typeface="Josefin Sans"/>
              <a:cs typeface="Josefin Sans"/>
              <a:sym typeface="Josefin Sans"/>
            </a:endParaRPr>
          </a:p>
          <a:p>
            <a:pPr marL="457200" lvl="0" indent="-285750" algn="l" rtl="0">
              <a:spcBef>
                <a:spcPts val="0"/>
              </a:spcBef>
              <a:spcAft>
                <a:spcPts val="0"/>
              </a:spcAft>
              <a:buClr>
                <a:schemeClr val="dk1"/>
              </a:buClr>
              <a:buSzPts val="900"/>
              <a:buFont typeface="Josefin Sans"/>
              <a:buChar char="●"/>
            </a:pPr>
            <a:r>
              <a:rPr lang="en-US" sz="1600">
                <a:solidFill>
                  <a:schemeClr val="dk1"/>
                </a:solidFill>
                <a:latin typeface="Josefin Sans"/>
                <a:ea typeface="Josefin Sans"/>
                <a:cs typeface="Josefin Sans"/>
                <a:sym typeface="Josefin Sans"/>
              </a:rPr>
              <a:t>Training</a:t>
            </a:r>
            <a:endParaRPr sz="1600">
              <a:solidFill>
                <a:schemeClr val="dk1"/>
              </a:solidFill>
              <a:latin typeface="Josefin Sans"/>
              <a:ea typeface="Josefin Sans"/>
              <a:cs typeface="Josefin Sans"/>
              <a:sym typeface="Josefin Sans"/>
            </a:endParaRPr>
          </a:p>
          <a:p>
            <a:pPr marL="457200" lvl="0" indent="-285750" algn="l" rtl="0">
              <a:spcBef>
                <a:spcPts val="0"/>
              </a:spcBef>
              <a:spcAft>
                <a:spcPts val="0"/>
              </a:spcAft>
              <a:buClr>
                <a:schemeClr val="dk1"/>
              </a:buClr>
              <a:buSzPts val="900"/>
              <a:buFont typeface="Josefin Sans"/>
              <a:buChar char="●"/>
            </a:pPr>
            <a:r>
              <a:rPr lang="en-US" sz="1600">
                <a:solidFill>
                  <a:schemeClr val="dk1"/>
                </a:solidFill>
                <a:latin typeface="Josefin Sans"/>
                <a:ea typeface="Josefin Sans"/>
                <a:cs typeface="Josefin Sans"/>
                <a:sym typeface="Josefin Sans"/>
              </a:rPr>
              <a:t>Load Testing</a:t>
            </a:r>
            <a:endParaRPr sz="1600">
              <a:solidFill>
                <a:schemeClr val="dk1"/>
              </a:solidFill>
              <a:latin typeface="Josefin Sans"/>
              <a:ea typeface="Josefin Sans"/>
              <a:cs typeface="Josefin Sans"/>
              <a:sym typeface="Josefi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42"/>
        <p:cNvGrpSpPr/>
        <p:nvPr/>
      </p:nvGrpSpPr>
      <p:grpSpPr>
        <a:xfrm>
          <a:off x="0" y="0"/>
          <a:ext cx="0" cy="0"/>
          <a:chOff x="0" y="0"/>
          <a:chExt cx="0" cy="0"/>
        </a:xfrm>
      </p:grpSpPr>
      <p:sp>
        <p:nvSpPr>
          <p:cNvPr id="1343" name="Google Shape;1343;g3252b91723e_0_4"/>
          <p:cNvSpPr txBox="1">
            <a:spLocks noGrp="1"/>
          </p:cNvSpPr>
          <p:nvPr>
            <p:ph type="title"/>
          </p:nvPr>
        </p:nvSpPr>
        <p:spPr>
          <a:xfrm>
            <a:off x="370392" y="365126"/>
            <a:ext cx="10983300" cy="712800"/>
          </a:xfrm>
          <a:prstGeom prst="rect">
            <a:avLst/>
          </a:prstGeom>
          <a:solidFill>
            <a:schemeClr val="lt2"/>
          </a:solid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4400"/>
              <a:buFont typeface="Arial"/>
              <a:buNone/>
            </a:pPr>
            <a:r>
              <a:rPr lang="en-US"/>
              <a:t>Inflectra Partnership Program</a:t>
            </a:r>
            <a:endParaRPr/>
          </a:p>
        </p:txBody>
      </p:sp>
      <p:sp>
        <p:nvSpPr>
          <p:cNvPr id="1344" name="Google Shape;1344;g3252b91723e_0_4"/>
          <p:cNvSpPr/>
          <p:nvPr/>
        </p:nvSpPr>
        <p:spPr>
          <a:xfrm>
            <a:off x="371573" y="1660720"/>
            <a:ext cx="596100" cy="59490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lt2"/>
                </a:solidFill>
                <a:latin typeface="Josefin Sans"/>
                <a:ea typeface="Josefin Sans"/>
                <a:cs typeface="Josefin Sans"/>
                <a:sym typeface="Josefin Sans"/>
              </a:rPr>
              <a:t>1</a:t>
            </a:r>
            <a:endParaRPr sz="1800" b="0" i="0" u="none" strike="noStrike" cap="none">
              <a:solidFill>
                <a:schemeClr val="lt2"/>
              </a:solidFill>
              <a:latin typeface="Josefin Sans"/>
              <a:ea typeface="Josefin Sans"/>
              <a:cs typeface="Josefin Sans"/>
              <a:sym typeface="Josefin Sans"/>
            </a:endParaRPr>
          </a:p>
        </p:txBody>
      </p:sp>
      <p:sp>
        <p:nvSpPr>
          <p:cNvPr id="1345" name="Google Shape;1345;g3252b91723e_0_4"/>
          <p:cNvSpPr/>
          <p:nvPr/>
        </p:nvSpPr>
        <p:spPr>
          <a:xfrm>
            <a:off x="371573" y="1178167"/>
            <a:ext cx="5535000" cy="36570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dk1"/>
                </a:solidFill>
                <a:latin typeface="Poppins Medium"/>
                <a:ea typeface="Poppins Medium"/>
                <a:cs typeface="Poppins Medium"/>
                <a:sym typeface="Poppins Medium"/>
              </a:rPr>
              <a:t>OUR PARTNER PERSONAS</a:t>
            </a:r>
            <a:endParaRPr sz="1400" b="0" i="0" u="none" strike="noStrike" cap="none">
              <a:solidFill>
                <a:srgbClr val="000000"/>
              </a:solidFill>
              <a:latin typeface="Poppins Medium"/>
              <a:ea typeface="Poppins Medium"/>
              <a:cs typeface="Poppins Medium"/>
              <a:sym typeface="Poppins Medium"/>
            </a:endParaRPr>
          </a:p>
        </p:txBody>
      </p:sp>
      <p:sp>
        <p:nvSpPr>
          <p:cNvPr id="1346" name="Google Shape;1346;g3252b91723e_0_4"/>
          <p:cNvSpPr/>
          <p:nvPr/>
        </p:nvSpPr>
        <p:spPr>
          <a:xfrm>
            <a:off x="6286501" y="1178167"/>
            <a:ext cx="5535000" cy="36570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dk1"/>
                </a:solidFill>
                <a:latin typeface="Poppins Medium"/>
                <a:ea typeface="Poppins Medium"/>
                <a:cs typeface="Poppins Medium"/>
                <a:sym typeface="Poppins Medium"/>
              </a:rPr>
              <a:t>PARTNER PROGRAM HIGHLIGHTS</a:t>
            </a:r>
            <a:endParaRPr sz="1800" b="1">
              <a:solidFill>
                <a:schemeClr val="dk1"/>
              </a:solidFill>
              <a:latin typeface="Poppins Medium"/>
              <a:ea typeface="Poppins Medium"/>
              <a:cs typeface="Poppins Medium"/>
              <a:sym typeface="Poppins Medium"/>
            </a:endParaRPr>
          </a:p>
        </p:txBody>
      </p:sp>
      <p:sp>
        <p:nvSpPr>
          <p:cNvPr id="1347" name="Google Shape;1347;g3252b91723e_0_4"/>
          <p:cNvSpPr txBox="1"/>
          <p:nvPr/>
        </p:nvSpPr>
        <p:spPr>
          <a:xfrm>
            <a:off x="1147874" y="1711225"/>
            <a:ext cx="4758600" cy="12252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600">
                <a:solidFill>
                  <a:schemeClr val="dk1"/>
                </a:solidFill>
                <a:latin typeface="Josefin Sans"/>
                <a:ea typeface="Josefin Sans"/>
                <a:cs typeface="Josefin Sans"/>
                <a:sym typeface="Josefin Sans"/>
              </a:rPr>
              <a:t>Our </a:t>
            </a:r>
            <a:r>
              <a:rPr lang="en-US" sz="1600" b="1">
                <a:solidFill>
                  <a:schemeClr val="dk1"/>
                </a:solidFill>
                <a:latin typeface="Josefin Sans"/>
                <a:ea typeface="Josefin Sans"/>
                <a:cs typeface="Josefin Sans"/>
                <a:sym typeface="Josefin Sans"/>
              </a:rPr>
              <a:t>Solution Partners</a:t>
            </a:r>
            <a:r>
              <a:rPr lang="en-US" sz="1600">
                <a:solidFill>
                  <a:schemeClr val="dk1"/>
                </a:solidFill>
                <a:latin typeface="Josefin Sans"/>
                <a:ea typeface="Josefin Sans"/>
                <a:cs typeface="Josefin Sans"/>
                <a:sym typeface="Josefin Sans"/>
              </a:rPr>
              <a:t> (Affiliates, Resellers, Advisors, Consultants, Trainers) deliver exceptional customer value with Inflectra products.</a:t>
            </a:r>
            <a:endParaRPr sz="1600">
              <a:solidFill>
                <a:schemeClr val="dk1"/>
              </a:solidFill>
              <a:latin typeface="Josefin Sans"/>
              <a:ea typeface="Josefin Sans"/>
              <a:cs typeface="Josefin Sans"/>
              <a:sym typeface="Josefin Sans"/>
            </a:endParaRPr>
          </a:p>
        </p:txBody>
      </p:sp>
      <p:sp>
        <p:nvSpPr>
          <p:cNvPr id="1348" name="Google Shape;1348;g3252b91723e_0_4"/>
          <p:cNvSpPr/>
          <p:nvPr/>
        </p:nvSpPr>
        <p:spPr>
          <a:xfrm>
            <a:off x="371573" y="2838413"/>
            <a:ext cx="596100" cy="59490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lt2"/>
                </a:solidFill>
                <a:latin typeface="Josefin Sans"/>
                <a:ea typeface="Josefin Sans"/>
                <a:cs typeface="Josefin Sans"/>
                <a:sym typeface="Josefin Sans"/>
              </a:rPr>
              <a:t>2</a:t>
            </a:r>
            <a:endParaRPr sz="1800" b="0" i="0" u="none" strike="noStrike" cap="none">
              <a:solidFill>
                <a:schemeClr val="lt2"/>
              </a:solidFill>
              <a:latin typeface="Josefin Sans"/>
              <a:ea typeface="Josefin Sans"/>
              <a:cs typeface="Josefin Sans"/>
              <a:sym typeface="Josefin Sans"/>
            </a:endParaRPr>
          </a:p>
        </p:txBody>
      </p:sp>
      <p:sp>
        <p:nvSpPr>
          <p:cNvPr id="1349" name="Google Shape;1349;g3252b91723e_0_4"/>
          <p:cNvSpPr txBox="1"/>
          <p:nvPr/>
        </p:nvSpPr>
        <p:spPr>
          <a:xfrm>
            <a:off x="4888125" y="-1094650"/>
            <a:ext cx="10870800" cy="126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Kanit"/>
              <a:ea typeface="Kanit"/>
              <a:cs typeface="Kanit"/>
              <a:sym typeface="Kanit"/>
            </a:endParaRPr>
          </a:p>
        </p:txBody>
      </p:sp>
      <p:sp>
        <p:nvSpPr>
          <p:cNvPr id="1350" name="Google Shape;1350;g3252b91723e_0_4"/>
          <p:cNvSpPr txBox="1"/>
          <p:nvPr/>
        </p:nvSpPr>
        <p:spPr>
          <a:xfrm>
            <a:off x="6277225" y="1711213"/>
            <a:ext cx="5535000" cy="27951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Dedicated Partner Account Manager</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Personalized platform training</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On-demand, in-depth, methodology-specific training and certification</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Co-marketing opportunities</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License discounts and free training licenses</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Sales resources including platform comparisons, decks and demo transcripts</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Development resources and support access.</a:t>
            </a:r>
            <a:endParaRPr sz="1600">
              <a:solidFill>
                <a:schemeClr val="dk1"/>
              </a:solidFill>
              <a:latin typeface="Josefin Sans"/>
              <a:ea typeface="Josefin Sans"/>
              <a:cs typeface="Josefin Sans"/>
              <a:sym typeface="Josefin Sans"/>
            </a:endParaRPr>
          </a:p>
        </p:txBody>
      </p:sp>
      <p:sp>
        <p:nvSpPr>
          <p:cNvPr id="1351" name="Google Shape;1351;g3252b91723e_0_4"/>
          <p:cNvSpPr txBox="1"/>
          <p:nvPr/>
        </p:nvSpPr>
        <p:spPr>
          <a:xfrm>
            <a:off x="1147875" y="2936425"/>
            <a:ext cx="4663500" cy="18162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600" b="1">
                <a:solidFill>
                  <a:schemeClr val="dk1"/>
                </a:solidFill>
                <a:latin typeface="Josefin Sans"/>
                <a:ea typeface="Josefin Sans"/>
                <a:cs typeface="Josefin Sans"/>
                <a:sym typeface="Josefin Sans"/>
              </a:rPr>
              <a:t>Our Technology Partners</a:t>
            </a:r>
            <a:r>
              <a:rPr lang="en-US" sz="1600">
                <a:solidFill>
                  <a:schemeClr val="dk1"/>
                </a:solidFill>
                <a:latin typeface="Josefin Sans"/>
                <a:ea typeface="Josefin Sans"/>
                <a:cs typeface="Josefin Sans"/>
                <a:sym typeface="Josefin Sans"/>
              </a:rPr>
              <a:t> collaborate to:</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Integrate advanced solutions</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Deliver seamless experiences for shared customers</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Optimize Inflectra tools with: Plug-ins, Adapters, Connectors, Technical services</a:t>
            </a:r>
            <a:endParaRPr sz="1600">
              <a:solidFill>
                <a:schemeClr val="dk1"/>
              </a:solidFill>
              <a:latin typeface="Josefin Sans"/>
              <a:ea typeface="Josefin Sans"/>
              <a:cs typeface="Josefin Sans"/>
              <a:sym typeface="Josefin Sans"/>
            </a:endParaRPr>
          </a:p>
        </p:txBody>
      </p:sp>
      <p:sp>
        <p:nvSpPr>
          <p:cNvPr id="1352" name="Google Shape;1352;g3252b91723e_0_4"/>
          <p:cNvSpPr/>
          <p:nvPr/>
        </p:nvSpPr>
        <p:spPr>
          <a:xfrm>
            <a:off x="371573" y="4970292"/>
            <a:ext cx="5535000" cy="36570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dk1"/>
                </a:solidFill>
                <a:latin typeface="Poppins Medium"/>
                <a:ea typeface="Poppins Medium"/>
                <a:cs typeface="Poppins Medium"/>
                <a:sym typeface="Poppins Medium"/>
              </a:rPr>
              <a:t>FEATURES FOR PARTNERS</a:t>
            </a:r>
            <a:endParaRPr sz="1400" b="0" i="0" u="none" strike="noStrike" cap="none">
              <a:solidFill>
                <a:srgbClr val="000000"/>
              </a:solidFill>
              <a:latin typeface="Poppins Medium"/>
              <a:ea typeface="Poppins Medium"/>
              <a:cs typeface="Poppins Medium"/>
              <a:sym typeface="Poppins Medium"/>
            </a:endParaRPr>
          </a:p>
        </p:txBody>
      </p:sp>
      <p:sp>
        <p:nvSpPr>
          <p:cNvPr id="1353" name="Google Shape;1353;g3252b91723e_0_4"/>
          <p:cNvSpPr txBox="1"/>
          <p:nvPr/>
        </p:nvSpPr>
        <p:spPr>
          <a:xfrm>
            <a:off x="371575" y="5414875"/>
            <a:ext cx="5535000" cy="10221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Account Mapping</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Partner Portal</a:t>
            </a:r>
            <a:endParaRPr sz="1600">
              <a:solidFill>
                <a:schemeClr val="dk1"/>
              </a:solidFill>
              <a:latin typeface="Josefin Sans"/>
              <a:ea typeface="Josefin Sans"/>
              <a:cs typeface="Josefin Sans"/>
              <a:sym typeface="Josefin Sans"/>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a:solidFill>
                  <a:schemeClr val="dk1"/>
                </a:solidFill>
                <a:latin typeface="Josefin Sans"/>
                <a:ea typeface="Josefin Sans"/>
                <a:cs typeface="Josefin Sans"/>
                <a:sym typeface="Josefin Sans"/>
              </a:rPr>
              <a:t>Certification Badges</a:t>
            </a:r>
            <a:endParaRPr sz="1600">
              <a:solidFill>
                <a:schemeClr val="dk1"/>
              </a:solidFill>
              <a:latin typeface="Josefin Sans"/>
              <a:ea typeface="Josefin Sans"/>
              <a:cs typeface="Josefin Sans"/>
              <a:sym typeface="Josefin Sans"/>
            </a:endParaRPr>
          </a:p>
        </p:txBody>
      </p:sp>
      <p:sp>
        <p:nvSpPr>
          <p:cNvPr id="1354" name="Google Shape;1354;g3252b91723e_0_4"/>
          <p:cNvSpPr txBox="1"/>
          <p:nvPr/>
        </p:nvSpPr>
        <p:spPr>
          <a:xfrm>
            <a:off x="6277225" y="4970300"/>
            <a:ext cx="5535000" cy="923400"/>
          </a:xfrm>
          <a:prstGeom prst="rect">
            <a:avLst/>
          </a:prstGeom>
          <a:solidFill>
            <a:schemeClr val="dk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i="1">
                <a:solidFill>
                  <a:schemeClr val="lt2"/>
                </a:solidFill>
                <a:latin typeface="Josefin Sans"/>
                <a:ea typeface="Josefin Sans"/>
                <a:cs typeface="Josefin Sans"/>
                <a:sym typeface="Josefin Sans"/>
              </a:rPr>
              <a:t>“Together, we empower innovation and elevate joint success serving our customers.”</a:t>
            </a:r>
            <a:endParaRPr sz="1600" i="1">
              <a:solidFill>
                <a:schemeClr val="lt2"/>
              </a:solidFill>
              <a:latin typeface="Josefin Sans"/>
              <a:ea typeface="Josefin Sans"/>
              <a:cs typeface="Josefin Sans"/>
              <a:sym typeface="Josefin Sans"/>
            </a:endParaRPr>
          </a:p>
          <a:p>
            <a:pPr marL="0" lvl="0" indent="0" algn="l" rtl="0">
              <a:spcBef>
                <a:spcPts val="0"/>
              </a:spcBef>
              <a:spcAft>
                <a:spcPts val="0"/>
              </a:spcAft>
              <a:buNone/>
            </a:pPr>
            <a:r>
              <a:rPr lang="en-US" sz="1600">
                <a:solidFill>
                  <a:schemeClr val="lt2"/>
                </a:solidFill>
                <a:latin typeface="Josefin Sans"/>
                <a:ea typeface="Josefin Sans"/>
                <a:cs typeface="Josefin Sans"/>
                <a:sym typeface="Josefin Sans"/>
              </a:rPr>
              <a:t>				-Jessica Moore, Alliances, Inflectra</a:t>
            </a:r>
            <a:endParaRPr sz="1600">
              <a:solidFill>
                <a:schemeClr val="lt2"/>
              </a:solidFill>
              <a:latin typeface="Josefin Sans"/>
              <a:ea typeface="Josefin Sans"/>
              <a:cs typeface="Josefin Sans"/>
              <a:sym typeface="Josefi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1359" name="Google Shape;1359;g328b6a20f2d_2_15"/>
          <p:cNvSpPr txBox="1">
            <a:spLocks noGrp="1"/>
          </p:cNvSpPr>
          <p:nvPr>
            <p:ph type="title"/>
          </p:nvPr>
        </p:nvSpPr>
        <p:spPr>
          <a:xfrm>
            <a:off x="546100" y="314325"/>
            <a:ext cx="11258700" cy="765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Josefin Sans"/>
              <a:buNone/>
            </a:pPr>
            <a:r>
              <a:rPr lang="en-US"/>
              <a:t>How Our Partners Help Inflectra Customers</a:t>
            </a:r>
            <a:endParaRPr>
              <a:latin typeface="Josefin Sans"/>
              <a:ea typeface="Josefin Sans"/>
              <a:cs typeface="Josefin Sans"/>
              <a:sym typeface="Josefin Sans"/>
            </a:endParaRPr>
          </a:p>
        </p:txBody>
      </p:sp>
      <p:sp>
        <p:nvSpPr>
          <p:cNvPr id="1360" name="Google Shape;1360;g328b6a20f2d_2_15"/>
          <p:cNvSpPr/>
          <p:nvPr/>
        </p:nvSpPr>
        <p:spPr>
          <a:xfrm>
            <a:off x="378506" y="1656597"/>
            <a:ext cx="2224800" cy="3863100"/>
          </a:xfrm>
          <a:prstGeom prst="roundRect">
            <a:avLst>
              <a:gd name="adj" fmla="val 16667"/>
            </a:avLst>
          </a:prstGeom>
          <a:solidFill>
            <a:srgbClr val="ECF1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Spira </a:t>
            </a:r>
            <a:endParaRPr sz="1600" b="1" i="0" u="none" strike="noStrike" cap="none">
              <a:solidFill>
                <a:schemeClr val="dk1"/>
              </a:solidFill>
              <a:latin typeface="Josefin Sans"/>
              <a:ea typeface="Josefin Sans"/>
              <a:cs typeface="Josefin Sans"/>
              <a:sym typeface="Josefin Sans"/>
            </a:endParaRPr>
          </a:p>
          <a:p>
            <a:pPr marL="8465"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Accelerators</a:t>
            </a:r>
            <a:endParaRPr sz="1600" b="1" i="0"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500">
                <a:solidFill>
                  <a:schemeClr val="dk1"/>
                </a:solidFill>
                <a:latin typeface="Josefin Sans"/>
                <a:ea typeface="Josefin Sans"/>
                <a:cs typeface="Josefin Sans"/>
                <a:sym typeface="Josefin Sans"/>
              </a:rPr>
              <a:t>Spira Accelerators ensure customers receive the exact assistance they need with defined, cost-effective packages expertly implemented by certified partners.</a:t>
            </a:r>
            <a:endParaRPr sz="1500">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  </a:t>
            </a:r>
            <a:endParaRPr sz="1400" b="0" i="0" u="none" strike="noStrike" cap="none">
              <a:solidFill>
                <a:srgbClr val="000000"/>
              </a:solidFill>
              <a:latin typeface="Josefin Sans"/>
              <a:ea typeface="Josefin Sans"/>
              <a:cs typeface="Josefin Sans"/>
              <a:sym typeface="Josefin Sans"/>
            </a:endParaRPr>
          </a:p>
        </p:txBody>
      </p:sp>
      <p:sp>
        <p:nvSpPr>
          <p:cNvPr id="1361" name="Google Shape;1361;g328b6a20f2d_2_15"/>
          <p:cNvSpPr/>
          <p:nvPr/>
        </p:nvSpPr>
        <p:spPr>
          <a:xfrm>
            <a:off x="2685403" y="1659348"/>
            <a:ext cx="2224800" cy="3863100"/>
          </a:xfrm>
          <a:prstGeom prst="roundRect">
            <a:avLst>
              <a:gd name="adj" fmla="val 16667"/>
            </a:avLst>
          </a:prstGeom>
          <a:solidFill>
            <a:srgbClr val="BEC4C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Rapise </a:t>
            </a:r>
            <a:endParaRPr sz="1600" b="1" i="0" u="none" strike="noStrike" cap="none">
              <a:solidFill>
                <a:schemeClr val="dk1"/>
              </a:solidFill>
              <a:latin typeface="Josefin Sans"/>
              <a:ea typeface="Josefin Sans"/>
              <a:cs typeface="Josefin Sans"/>
              <a:sym typeface="Josefin Sans"/>
            </a:endParaRPr>
          </a:p>
          <a:p>
            <a:pPr marL="8465"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Accelerators</a:t>
            </a:r>
            <a:endParaRPr sz="1600" b="1"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500">
                <a:latin typeface="Josefin Sans"/>
                <a:ea typeface="Josefin Sans"/>
                <a:cs typeface="Josefin Sans"/>
                <a:sym typeface="Josefin Sans"/>
              </a:rPr>
              <a:t>Rapise Accelerators provide  implementation and training services to maximize platform usage and productivity within a defined and affordable scope.</a:t>
            </a:r>
            <a:endParaRPr sz="1500" b="0" i="0" u="none" strike="noStrike" cap="none">
              <a:solidFill>
                <a:srgbClr val="344B5F"/>
              </a:solidFill>
              <a:latin typeface="Josefin Sans"/>
              <a:ea typeface="Josefin Sans"/>
              <a:cs typeface="Josefin Sans"/>
              <a:sym typeface="Josefin Sans"/>
            </a:endParaRPr>
          </a:p>
        </p:txBody>
      </p:sp>
      <p:sp>
        <p:nvSpPr>
          <p:cNvPr id="1362" name="Google Shape;1362;g328b6a20f2d_2_15"/>
          <p:cNvSpPr/>
          <p:nvPr/>
        </p:nvSpPr>
        <p:spPr>
          <a:xfrm>
            <a:off x="7287462" y="1675409"/>
            <a:ext cx="2224800" cy="3863100"/>
          </a:xfrm>
          <a:prstGeom prst="roundRect">
            <a:avLst>
              <a:gd name="adj" fmla="val 16667"/>
            </a:avLst>
          </a:prstGeom>
          <a:solidFill>
            <a:srgbClr val="E77E2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500" b="1"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a:solidFill>
                  <a:srgbClr val="083642"/>
                </a:solidFill>
                <a:latin typeface="Josefin Sans"/>
                <a:ea typeface="Josefin Sans"/>
                <a:cs typeface="Josefin Sans"/>
                <a:sym typeface="Josefin Sans"/>
              </a:rPr>
              <a:t>Implementation, Migration &amp; Transformation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500">
                <a:solidFill>
                  <a:srgbClr val="083642"/>
                </a:solidFill>
                <a:latin typeface="Josefin Sans"/>
                <a:ea typeface="Josefin Sans"/>
                <a:cs typeface="Josefin Sans"/>
                <a:sym typeface="Josefin Sans"/>
              </a:rPr>
              <a:t>Inflectra partners are uniquely identified, trained and matched to our customers to make sure each engagement is a collaboration addressing the specific needs of each customer.</a:t>
            </a:r>
            <a:endParaRPr sz="1500" b="0" i="0" u="none" strike="noStrike" cap="none">
              <a:solidFill>
                <a:srgbClr val="083642"/>
              </a:solidFill>
              <a:latin typeface="Josefin Sans"/>
              <a:ea typeface="Josefin Sans"/>
              <a:cs typeface="Josefin Sans"/>
              <a:sym typeface="Josefin Sans"/>
            </a:endParaRPr>
          </a:p>
        </p:txBody>
      </p:sp>
      <p:sp>
        <p:nvSpPr>
          <p:cNvPr id="1363" name="Google Shape;1363;g328b6a20f2d_2_15"/>
          <p:cNvSpPr/>
          <p:nvPr/>
        </p:nvSpPr>
        <p:spPr>
          <a:xfrm>
            <a:off x="4986221" y="1675409"/>
            <a:ext cx="2224800" cy="3863100"/>
          </a:xfrm>
          <a:prstGeom prst="roundRect">
            <a:avLst>
              <a:gd name="adj" fmla="val 16667"/>
            </a:avLst>
          </a:prstGeom>
          <a:solidFill>
            <a:srgbClr val="74869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a:solidFill>
                  <a:schemeClr val="lt2"/>
                </a:solidFill>
                <a:latin typeface="Josefin Sans"/>
                <a:ea typeface="Josefin Sans"/>
                <a:cs typeface="Josefin Sans"/>
                <a:sym typeface="Josefin Sans"/>
              </a:rPr>
              <a:t>Health Checks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500">
                <a:solidFill>
                  <a:schemeClr val="lt2"/>
                </a:solidFill>
                <a:latin typeface="Josefin Sans"/>
                <a:ea typeface="Josefin Sans"/>
                <a:cs typeface="Josefin Sans"/>
                <a:sym typeface="Josefin Sans"/>
              </a:rPr>
              <a:t>Inflectra partners offer free Health Checks to identify and resolve customers’ potential system issues or pain points to ensure optimal performance and stability.</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p:txBody>
      </p:sp>
      <p:sp>
        <p:nvSpPr>
          <p:cNvPr id="1364" name="Google Shape;1364;g328b6a20f2d_2_15"/>
          <p:cNvSpPr/>
          <p:nvPr/>
        </p:nvSpPr>
        <p:spPr>
          <a:xfrm>
            <a:off x="9588703" y="1656597"/>
            <a:ext cx="2224800" cy="3863100"/>
          </a:xfrm>
          <a:prstGeom prst="roundRect">
            <a:avLst>
              <a:gd name="adj" fmla="val 16667"/>
            </a:avLst>
          </a:prstGeom>
          <a:solidFill>
            <a:srgbClr val="344B5F"/>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a:solidFill>
                  <a:schemeClr val="lt2"/>
                </a:solidFill>
                <a:latin typeface="Josefin Sans"/>
                <a:ea typeface="Josefin Sans"/>
                <a:cs typeface="Josefin Sans"/>
                <a:sym typeface="Josefin Sans"/>
              </a:rPr>
              <a:t>Training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500">
                <a:solidFill>
                  <a:schemeClr val="lt2"/>
                </a:solidFill>
                <a:latin typeface="Josefin Sans"/>
                <a:ea typeface="Josefin Sans"/>
                <a:cs typeface="Josefin Sans"/>
                <a:sym typeface="Josefin Sans"/>
              </a:rPr>
              <a:t>Inflectra training partners are in-depth experts in our feature-rich platforms with vast experience training teams, individuals, and team  trainers to ensure customers have the skills they need to maximize functionality and productivity. </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Josefin Sans"/>
              <a:ea typeface="Josefin Sans"/>
              <a:cs typeface="Josefin Sans"/>
              <a:sym typeface="Josefin Sans"/>
            </a:endParaRPr>
          </a:p>
        </p:txBody>
      </p:sp>
      <p:sp>
        <p:nvSpPr>
          <p:cNvPr id="1365" name="Google Shape;1365;g328b6a20f2d_2_15"/>
          <p:cNvSpPr/>
          <p:nvPr/>
        </p:nvSpPr>
        <p:spPr>
          <a:xfrm>
            <a:off x="378506" y="137060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1</a:t>
            </a:r>
            <a:endParaRPr sz="1400" b="0" i="0" u="none" strike="noStrike" cap="none">
              <a:solidFill>
                <a:srgbClr val="344B5F"/>
              </a:solidFill>
              <a:latin typeface="Josefin Sans"/>
              <a:ea typeface="Josefin Sans"/>
              <a:cs typeface="Josefin Sans"/>
              <a:sym typeface="Josefin Sans"/>
            </a:endParaRPr>
          </a:p>
        </p:txBody>
      </p:sp>
      <p:sp>
        <p:nvSpPr>
          <p:cNvPr id="1366" name="Google Shape;1366;g328b6a20f2d_2_15"/>
          <p:cNvSpPr/>
          <p:nvPr/>
        </p:nvSpPr>
        <p:spPr>
          <a:xfrm>
            <a:off x="2682370" y="137060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2</a:t>
            </a:r>
            <a:endParaRPr sz="1400" b="0" i="0" u="none" strike="noStrike" cap="none">
              <a:solidFill>
                <a:srgbClr val="344B5F"/>
              </a:solidFill>
              <a:latin typeface="Josefin Sans"/>
              <a:ea typeface="Josefin Sans"/>
              <a:cs typeface="Josefin Sans"/>
              <a:sym typeface="Josefin Sans"/>
            </a:endParaRPr>
          </a:p>
        </p:txBody>
      </p:sp>
      <p:sp>
        <p:nvSpPr>
          <p:cNvPr id="1367" name="Google Shape;1367;g328b6a20f2d_2_15"/>
          <p:cNvSpPr/>
          <p:nvPr/>
        </p:nvSpPr>
        <p:spPr>
          <a:xfrm>
            <a:off x="4984917" y="131950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3</a:t>
            </a:r>
            <a:endParaRPr sz="1400" b="0" i="0" u="none" strike="noStrike" cap="none">
              <a:solidFill>
                <a:srgbClr val="344B5F"/>
              </a:solidFill>
              <a:latin typeface="Josefin Sans"/>
              <a:ea typeface="Josefin Sans"/>
              <a:cs typeface="Josefin Sans"/>
              <a:sym typeface="Josefin Sans"/>
            </a:endParaRPr>
          </a:p>
        </p:txBody>
      </p:sp>
      <p:sp>
        <p:nvSpPr>
          <p:cNvPr id="1368" name="Google Shape;1368;g328b6a20f2d_2_15"/>
          <p:cNvSpPr/>
          <p:nvPr/>
        </p:nvSpPr>
        <p:spPr>
          <a:xfrm>
            <a:off x="7286813" y="131950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4</a:t>
            </a:r>
            <a:endParaRPr sz="1400" b="0" i="0" u="none" strike="noStrike" cap="none">
              <a:solidFill>
                <a:srgbClr val="344B5F"/>
              </a:solidFill>
              <a:latin typeface="Josefin Sans"/>
              <a:ea typeface="Josefin Sans"/>
              <a:cs typeface="Josefin Sans"/>
              <a:sym typeface="Josefin Sans"/>
            </a:endParaRPr>
          </a:p>
        </p:txBody>
      </p:sp>
      <p:sp>
        <p:nvSpPr>
          <p:cNvPr id="1369" name="Google Shape;1369;g328b6a20f2d_2_15"/>
          <p:cNvSpPr/>
          <p:nvPr/>
        </p:nvSpPr>
        <p:spPr>
          <a:xfrm>
            <a:off x="9588664" y="137060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rgbClr val="344B5F"/>
                </a:solidFill>
                <a:latin typeface="Josefin Sans"/>
                <a:ea typeface="Josefin Sans"/>
                <a:cs typeface="Josefin Sans"/>
                <a:sym typeface="Josefin Sans"/>
              </a:rPr>
              <a:t>5</a:t>
            </a:r>
            <a:endParaRPr sz="1400" b="0" i="0" u="none" strike="noStrike" cap="none">
              <a:solidFill>
                <a:srgbClr val="344B5F"/>
              </a:solidFill>
              <a:latin typeface="Josefin Sans"/>
              <a:ea typeface="Josefin Sans"/>
              <a:cs typeface="Josefin Sans"/>
              <a:sym typeface="Josefi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p:nvPr/>
        </p:nvSpPr>
        <p:spPr>
          <a:xfrm>
            <a:off x="8227718" y="1569950"/>
            <a:ext cx="3522540" cy="4592701"/>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
          <p:cNvSpPr/>
          <p:nvPr/>
        </p:nvSpPr>
        <p:spPr>
          <a:xfrm>
            <a:off x="4334730" y="1621264"/>
            <a:ext cx="3522540" cy="4592701"/>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
          <p:cNvSpPr/>
          <p:nvPr/>
        </p:nvSpPr>
        <p:spPr>
          <a:xfrm>
            <a:off x="441742" y="1569951"/>
            <a:ext cx="3522540" cy="4644014"/>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
          <p:cNvSpPr txBox="1">
            <a:spLocks noGrp="1"/>
          </p:cNvSpPr>
          <p:nvPr>
            <p:ph type="title"/>
          </p:nvPr>
        </p:nvSpPr>
        <p:spPr>
          <a:xfrm>
            <a:off x="838200" y="365125"/>
            <a:ext cx="10515600" cy="9931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Josefin Sans"/>
              <a:buNone/>
            </a:pPr>
            <a:r>
              <a:rPr lang="en-US" sz="4000">
                <a:latin typeface="Josefin Sans"/>
                <a:ea typeface="Josefin Sans"/>
                <a:cs typeface="Josefin Sans"/>
                <a:sym typeface="Josefin Sans"/>
              </a:rPr>
              <a:t>With Inflectra, Deliver Measurable Quality Fast!</a:t>
            </a:r>
            <a:br>
              <a:rPr lang="en-US" sz="4000">
                <a:latin typeface="Josefin Sans"/>
                <a:ea typeface="Josefin Sans"/>
                <a:cs typeface="Josefin Sans"/>
                <a:sym typeface="Josefin Sans"/>
              </a:rPr>
            </a:br>
            <a:r>
              <a:rPr lang="en-US" sz="1800" b="1" i="1">
                <a:latin typeface="Josefin Sans"/>
                <a:ea typeface="Josefin Sans"/>
                <a:cs typeface="Josefin Sans"/>
                <a:sym typeface="Josefin Sans"/>
              </a:rPr>
              <a:t>Only 16% of software development projects are completed on time and within budget.</a:t>
            </a:r>
            <a:endParaRPr>
              <a:latin typeface="Josefin Sans"/>
              <a:ea typeface="Josefin Sans"/>
              <a:cs typeface="Josefin Sans"/>
              <a:sym typeface="Josefin Sans"/>
            </a:endParaRPr>
          </a:p>
        </p:txBody>
      </p:sp>
      <p:sp>
        <p:nvSpPr>
          <p:cNvPr id="113" name="Google Shape;113;p4"/>
          <p:cNvSpPr txBox="1"/>
          <p:nvPr/>
        </p:nvSpPr>
        <p:spPr>
          <a:xfrm>
            <a:off x="895219" y="2511635"/>
            <a:ext cx="2580238"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PRODUCT MANAGERS</a:t>
            </a:r>
            <a:endParaRPr sz="1400" b="1" i="0" u="none" strike="noStrike" cap="none">
              <a:solidFill>
                <a:srgbClr val="000000"/>
              </a:solidFill>
              <a:latin typeface="Poppins Medium"/>
              <a:ea typeface="Poppins Medium"/>
              <a:cs typeface="Poppins Medium"/>
              <a:sym typeface="Poppins Medium"/>
            </a:endParaRPr>
          </a:p>
        </p:txBody>
      </p:sp>
      <p:sp>
        <p:nvSpPr>
          <p:cNvPr id="114" name="Google Shape;114;p4"/>
          <p:cNvSpPr txBox="1"/>
          <p:nvPr/>
        </p:nvSpPr>
        <p:spPr>
          <a:xfrm>
            <a:off x="4805881" y="2511635"/>
            <a:ext cx="2580238"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QUALITY</a:t>
            </a:r>
            <a:r>
              <a:rPr lang="en-US" sz="1600" b="1" i="1" u="none" strike="noStrike" cap="none">
                <a:solidFill>
                  <a:schemeClr val="dk1"/>
                </a:solidFill>
                <a:latin typeface="Josefin Sans"/>
                <a:ea typeface="Josefin Sans"/>
                <a:cs typeface="Josefin Sans"/>
                <a:sym typeface="Josefin Sans"/>
              </a:rPr>
              <a:t> </a:t>
            </a:r>
            <a:r>
              <a:rPr lang="en-US" sz="1600" b="1" i="0" u="none" strike="noStrike" cap="none">
                <a:solidFill>
                  <a:schemeClr val="dk1"/>
                </a:solidFill>
                <a:latin typeface="Poppins Medium"/>
                <a:ea typeface="Poppins Medium"/>
                <a:cs typeface="Poppins Medium"/>
                <a:sym typeface="Poppins Medium"/>
              </a:rPr>
              <a:t>ASSURANCE</a:t>
            </a:r>
            <a:endParaRPr sz="1600" b="1" i="0" u="none" strike="noStrike" cap="none">
              <a:solidFill>
                <a:schemeClr val="dk1"/>
              </a:solidFill>
              <a:latin typeface="Poppins Medium"/>
              <a:ea typeface="Poppins Medium"/>
              <a:cs typeface="Poppins Medium"/>
              <a:sym typeface="Poppins Medium"/>
            </a:endParaRPr>
          </a:p>
        </p:txBody>
      </p:sp>
      <p:sp>
        <p:nvSpPr>
          <p:cNvPr id="115" name="Google Shape;115;p4"/>
          <p:cNvSpPr txBox="1"/>
          <p:nvPr/>
        </p:nvSpPr>
        <p:spPr>
          <a:xfrm>
            <a:off x="8735593" y="2492253"/>
            <a:ext cx="2580238"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SOFTWARE TESTIN</a:t>
            </a:r>
            <a:r>
              <a:rPr lang="en-US" sz="1600" b="1" i="0" u="none" strike="noStrike" cap="none">
                <a:solidFill>
                  <a:schemeClr val="dk1"/>
                </a:solidFill>
                <a:latin typeface="Josefin Sans"/>
                <a:ea typeface="Josefin Sans"/>
                <a:cs typeface="Josefin Sans"/>
                <a:sym typeface="Josefin Sans"/>
              </a:rPr>
              <a:t>G</a:t>
            </a:r>
            <a:endParaRPr sz="1400" b="0" i="0" u="none" strike="noStrike" cap="none">
              <a:solidFill>
                <a:srgbClr val="000000"/>
              </a:solidFill>
              <a:latin typeface="Josefin Sans"/>
              <a:ea typeface="Josefin Sans"/>
              <a:cs typeface="Josefin Sans"/>
              <a:sym typeface="Josefin Sans"/>
            </a:endParaRPr>
          </a:p>
        </p:txBody>
      </p:sp>
      <p:pic>
        <p:nvPicPr>
          <p:cNvPr id="116" name="Google Shape;116;p4" descr="Management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87624" y="1696825"/>
            <a:ext cx="795429" cy="795429"/>
          </a:xfrm>
          <a:prstGeom prst="rect">
            <a:avLst/>
          </a:prstGeom>
          <a:noFill/>
          <a:ln>
            <a:noFill/>
          </a:ln>
        </p:spPr>
      </p:pic>
      <p:pic>
        <p:nvPicPr>
          <p:cNvPr id="117" name="Google Shape;117;p4" descr="Clipboard Checked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698286" y="1702263"/>
            <a:ext cx="795428" cy="795428"/>
          </a:xfrm>
          <a:prstGeom prst="rect">
            <a:avLst/>
          </a:prstGeom>
          <a:noFill/>
          <a:ln>
            <a:noFill/>
          </a:ln>
        </p:spPr>
      </p:pic>
      <p:pic>
        <p:nvPicPr>
          <p:cNvPr id="118" name="Google Shape;118;p4" descr="Internet Of Things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623436" y="1707700"/>
            <a:ext cx="784554" cy="784554"/>
          </a:xfrm>
          <a:prstGeom prst="rect">
            <a:avLst/>
          </a:prstGeom>
          <a:noFill/>
          <a:ln>
            <a:noFill/>
          </a:ln>
        </p:spPr>
      </p:pic>
      <p:sp>
        <p:nvSpPr>
          <p:cNvPr id="119" name="Google Shape;119;p4"/>
          <p:cNvSpPr txBox="1"/>
          <p:nvPr/>
        </p:nvSpPr>
        <p:spPr>
          <a:xfrm>
            <a:off x="895219"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60%</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businesses lack a plan to enhance their PM process</a:t>
            </a:r>
            <a:endParaRPr sz="1400" b="0" i="0" u="none" strike="noStrike" cap="none">
              <a:solidFill>
                <a:srgbClr val="000000"/>
              </a:solidFill>
              <a:latin typeface="Josefin Sans"/>
              <a:ea typeface="Josefin Sans"/>
              <a:cs typeface="Josefin Sans"/>
              <a:sym typeface="Josefin Sans"/>
            </a:endParaRPr>
          </a:p>
        </p:txBody>
      </p:sp>
      <p:sp>
        <p:nvSpPr>
          <p:cNvPr id="120" name="Google Shape;120;p4"/>
          <p:cNvSpPr txBox="1"/>
          <p:nvPr/>
        </p:nvSpPr>
        <p:spPr>
          <a:xfrm>
            <a:off x="895219"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52%</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time spent on un-planned “fire-fighting” activities</a:t>
            </a:r>
            <a:endParaRPr sz="1400" b="0" i="0" u="none" strike="noStrike" cap="none">
              <a:solidFill>
                <a:srgbClr val="000000"/>
              </a:solidFill>
              <a:latin typeface="Josefin Sans"/>
              <a:ea typeface="Josefin Sans"/>
              <a:cs typeface="Josefin Sans"/>
              <a:sym typeface="Josefin Sans"/>
            </a:endParaRPr>
          </a:p>
        </p:txBody>
      </p:sp>
      <p:sp>
        <p:nvSpPr>
          <p:cNvPr id="121" name="Google Shape;121;p4"/>
          <p:cNvSpPr txBox="1"/>
          <p:nvPr/>
        </p:nvSpPr>
        <p:spPr>
          <a:xfrm>
            <a:off x="895219" y="5129981"/>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39%</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managers that worry about missing launch date</a:t>
            </a:r>
            <a:endParaRPr sz="1400" b="0" i="0" u="none" strike="noStrike" cap="none">
              <a:solidFill>
                <a:srgbClr val="000000"/>
              </a:solidFill>
              <a:latin typeface="Josefin Sans"/>
              <a:ea typeface="Josefin Sans"/>
              <a:cs typeface="Josefin Sans"/>
              <a:sym typeface="Josefin Sans"/>
            </a:endParaRPr>
          </a:p>
        </p:txBody>
      </p:sp>
      <p:sp>
        <p:nvSpPr>
          <p:cNvPr id="122" name="Google Shape;122;p4"/>
          <p:cNvSpPr txBox="1"/>
          <p:nvPr/>
        </p:nvSpPr>
        <p:spPr>
          <a:xfrm>
            <a:off x="4805881"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39%</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software projects fail due to poor requirements gathering</a:t>
            </a:r>
            <a:endParaRPr sz="1400" b="0" i="0" u="none" strike="noStrike" cap="none">
              <a:solidFill>
                <a:srgbClr val="000000"/>
              </a:solidFill>
              <a:latin typeface="Josefin Sans"/>
              <a:ea typeface="Josefin Sans"/>
              <a:cs typeface="Josefin Sans"/>
              <a:sym typeface="Josefin Sans"/>
            </a:endParaRPr>
          </a:p>
        </p:txBody>
      </p:sp>
      <p:sp>
        <p:nvSpPr>
          <p:cNvPr id="123" name="Google Shape;123;p4"/>
          <p:cNvSpPr txBox="1"/>
          <p:nvPr/>
        </p:nvSpPr>
        <p:spPr>
          <a:xfrm>
            <a:off x="4805881"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40%</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software budget spent on Quality Assurance</a:t>
            </a:r>
            <a:endParaRPr sz="1400" b="0" i="0" u="none" strike="noStrike" cap="none">
              <a:solidFill>
                <a:srgbClr val="000000"/>
              </a:solidFill>
              <a:latin typeface="Josefin Sans"/>
              <a:ea typeface="Josefin Sans"/>
              <a:cs typeface="Josefin Sans"/>
              <a:sym typeface="Josefin Sans"/>
            </a:endParaRPr>
          </a:p>
        </p:txBody>
      </p:sp>
      <p:sp>
        <p:nvSpPr>
          <p:cNvPr id="124" name="Google Shape;124;p4"/>
          <p:cNvSpPr txBox="1"/>
          <p:nvPr/>
        </p:nvSpPr>
        <p:spPr>
          <a:xfrm>
            <a:off x="4805881" y="5129981"/>
            <a:ext cx="2580238" cy="923289"/>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67%</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customers cite “bad experience” with products as their churn reason</a:t>
            </a:r>
            <a:endParaRPr sz="1400" b="0" i="0" u="none" strike="noStrike" cap="none">
              <a:solidFill>
                <a:srgbClr val="000000"/>
              </a:solidFill>
              <a:latin typeface="Josefin Sans"/>
              <a:ea typeface="Josefin Sans"/>
              <a:cs typeface="Josefin Sans"/>
              <a:sym typeface="Josefin Sans"/>
            </a:endParaRPr>
          </a:p>
        </p:txBody>
      </p:sp>
      <p:sp>
        <p:nvSpPr>
          <p:cNvPr id="125" name="Google Shape;125;p4"/>
          <p:cNvSpPr txBox="1"/>
          <p:nvPr/>
        </p:nvSpPr>
        <p:spPr>
          <a:xfrm>
            <a:off x="8735593"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24%</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companies saw ROI uplift from automated testing </a:t>
            </a:r>
            <a:endParaRPr sz="1400" b="0" i="0" u="none" strike="noStrike" cap="none">
              <a:solidFill>
                <a:srgbClr val="000000"/>
              </a:solidFill>
              <a:latin typeface="Josefin Sans"/>
              <a:ea typeface="Josefin Sans"/>
              <a:cs typeface="Josefin Sans"/>
              <a:sym typeface="Josefin Sans"/>
            </a:endParaRPr>
          </a:p>
        </p:txBody>
      </p:sp>
      <p:sp>
        <p:nvSpPr>
          <p:cNvPr id="126" name="Google Shape;126;p4"/>
          <p:cNvSpPr txBox="1"/>
          <p:nvPr/>
        </p:nvSpPr>
        <p:spPr>
          <a:xfrm>
            <a:off x="8735593"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5%</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companies carry out fully automated testing internally </a:t>
            </a:r>
            <a:endParaRPr sz="1400" b="0" i="0" u="none" strike="noStrike" cap="none">
              <a:solidFill>
                <a:srgbClr val="000000"/>
              </a:solidFill>
              <a:latin typeface="Josefin Sans"/>
              <a:ea typeface="Josefin Sans"/>
              <a:cs typeface="Josefin Sans"/>
              <a:sym typeface="Josefin Sans"/>
            </a:endParaRPr>
          </a:p>
        </p:txBody>
      </p:sp>
      <p:sp>
        <p:nvSpPr>
          <p:cNvPr id="127" name="Google Shape;127;p4"/>
          <p:cNvSpPr txBox="1"/>
          <p:nvPr/>
        </p:nvSpPr>
        <p:spPr>
          <a:xfrm>
            <a:off x="8735593" y="5129981"/>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35%</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companies use non-testers for software testing</a:t>
            </a:r>
            <a:endParaRPr sz="1400" b="0" i="0" u="none" strike="noStrike" cap="none">
              <a:solidFill>
                <a:srgbClr val="000000"/>
              </a:solidFill>
              <a:latin typeface="Josefin Sans"/>
              <a:ea typeface="Josefin Sans"/>
              <a:cs typeface="Josefin Sans"/>
              <a:sym typeface="Josefin Sans"/>
            </a:endParaRPr>
          </a:p>
        </p:txBody>
      </p:sp>
      <p:sp>
        <p:nvSpPr>
          <p:cNvPr id="128" name="Google Shape;128;p4"/>
          <p:cNvSpPr txBox="1"/>
          <p:nvPr/>
        </p:nvSpPr>
        <p:spPr>
          <a:xfrm>
            <a:off x="5251451" y="6345529"/>
            <a:ext cx="5211638" cy="3587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900"/>
              <a:buFont typeface="Arial"/>
              <a:buNone/>
            </a:pPr>
            <a:r>
              <a:rPr lang="en-US" sz="900" b="0" i="0" u="none" strike="noStrike" cap="none">
                <a:solidFill>
                  <a:schemeClr val="dk1"/>
                </a:solidFill>
                <a:latin typeface="Josefin Sans"/>
                <a:ea typeface="Josefin Sans"/>
                <a:cs typeface="Josefin Sans"/>
                <a:sym typeface="Josefin Sans"/>
              </a:rPr>
              <a:t>Sources: “Software Survival in 2024”, Beta Breakers; “10 QA Statistics”, Testlio; “Product Management Statistics”, UXCam; “Software Testing Statistics – 2024”, TrueList</a:t>
            </a:r>
            <a:endParaRPr sz="900" b="0" i="0" u="none" strike="noStrike" cap="none">
              <a:solidFill>
                <a:schemeClr val="dk1"/>
              </a:solidFill>
              <a:latin typeface="Josefin Sans"/>
              <a:ea typeface="Josefin Sans"/>
              <a:cs typeface="Josefin Sans"/>
              <a:sym typeface="Josefi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Google Shape;1374;p119"/>
          <p:cNvSpPr txBox="1">
            <a:spLocks noGrp="1"/>
          </p:cNvSpPr>
          <p:nvPr>
            <p:ph type="title"/>
          </p:nvPr>
        </p:nvSpPr>
        <p:spPr>
          <a:xfrm>
            <a:off x="371573" y="178164"/>
            <a:ext cx="10515600" cy="765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sz="4000">
                <a:latin typeface="Josefin Sans"/>
                <a:ea typeface="Josefin Sans"/>
                <a:cs typeface="Josefin Sans"/>
                <a:sym typeface="Josefin Sans"/>
              </a:rPr>
              <a:t>Inflectra AWS Partnership</a:t>
            </a:r>
            <a:endParaRPr sz="4000">
              <a:latin typeface="Josefin Sans"/>
              <a:ea typeface="Josefin Sans"/>
              <a:cs typeface="Josefin Sans"/>
              <a:sym typeface="Josefin Sans"/>
            </a:endParaRPr>
          </a:p>
        </p:txBody>
      </p:sp>
      <p:sp>
        <p:nvSpPr>
          <p:cNvPr id="1375" name="Google Shape;1375;p119"/>
          <p:cNvSpPr txBox="1"/>
          <p:nvPr/>
        </p:nvSpPr>
        <p:spPr>
          <a:xfrm>
            <a:off x="371573" y="1479866"/>
            <a:ext cx="5535000" cy="21117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0000"/>
              </a:lnSpc>
              <a:spcBef>
                <a:spcPts val="0"/>
              </a:spcBef>
              <a:spcAft>
                <a:spcPts val="0"/>
              </a:spcAft>
              <a:buClr>
                <a:srgbClr val="000000"/>
              </a:buClr>
              <a:buSzPts val="1600"/>
              <a:buFont typeface="Arial"/>
              <a:buChar char="•"/>
            </a:pPr>
            <a:r>
              <a:rPr lang="en-US" sz="1600" b="1" i="0" u="none" strike="noStrike" cap="none">
                <a:solidFill>
                  <a:srgbClr val="000000"/>
                </a:solidFill>
                <a:latin typeface="Josefin Sans"/>
                <a:ea typeface="Josefin Sans"/>
                <a:cs typeface="Josefin Sans"/>
                <a:sym typeface="Josefin Sans"/>
              </a:rPr>
              <a:t>SaaS ISV Partner</a:t>
            </a:r>
            <a:r>
              <a:rPr lang="en-US" sz="1600" b="0" i="0" u="none" strike="noStrike" cap="none">
                <a:solidFill>
                  <a:srgbClr val="000000"/>
                </a:solidFill>
                <a:latin typeface="Josefin Sans"/>
                <a:ea typeface="Josefin Sans"/>
                <a:cs typeface="Josefin Sans"/>
                <a:sym typeface="Josefin Sans"/>
              </a:rPr>
              <a:t>: Trusted solutions available on AWS Marketplace.</a:t>
            </a:r>
            <a:endParaRPr sz="1400" b="0" i="0" u="none" strike="noStrike" cap="none">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000000"/>
              </a:buClr>
              <a:buSzPts val="1600"/>
              <a:buFont typeface="Arial"/>
              <a:buChar char="•"/>
            </a:pPr>
            <a:r>
              <a:rPr lang="en-US" sz="1600" b="1" i="0" u="none" strike="noStrike" cap="none">
                <a:solidFill>
                  <a:srgbClr val="000000"/>
                </a:solidFill>
                <a:latin typeface="Josefin Sans"/>
                <a:ea typeface="Josefin Sans"/>
                <a:cs typeface="Josefin Sans"/>
                <a:sym typeface="Josefin Sans"/>
              </a:rPr>
              <a:t>ISV Workload Migration Program</a:t>
            </a:r>
            <a:r>
              <a:rPr lang="en-US" sz="1600" b="0" i="0" u="none" strike="noStrike" cap="none">
                <a:solidFill>
                  <a:srgbClr val="000000"/>
                </a:solidFill>
                <a:latin typeface="Josefin Sans"/>
                <a:ea typeface="Josefin Sans"/>
                <a:cs typeface="Josefin Sans"/>
                <a:sym typeface="Josefin Sans"/>
              </a:rPr>
              <a:t>: Enabling smooth transitions to AWS for customers using Inflectra’s products, with expert support and resources.</a:t>
            </a:r>
            <a:endParaRPr sz="1400" b="0" i="0" u="none" strike="noStrike" cap="none">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000000"/>
              </a:buClr>
              <a:buSzPts val="1600"/>
              <a:buFont typeface="Arial"/>
              <a:buChar char="•"/>
            </a:pPr>
            <a:r>
              <a:rPr lang="en-US" sz="1600" b="1" i="0" u="none" strike="noStrike" cap="none">
                <a:solidFill>
                  <a:srgbClr val="000000"/>
                </a:solidFill>
                <a:latin typeface="Josefin Sans"/>
                <a:ea typeface="Josefin Sans"/>
                <a:cs typeface="Josefin Sans"/>
                <a:sym typeface="Josefin Sans"/>
              </a:rPr>
              <a:t>Cloud-Hosted</a:t>
            </a:r>
            <a:r>
              <a:rPr lang="en-US" sz="1600" b="0" i="0" u="none" strike="noStrike" cap="none">
                <a:solidFill>
                  <a:srgbClr val="000000"/>
                </a:solidFill>
                <a:latin typeface="Josefin Sans"/>
                <a:ea typeface="Josefin Sans"/>
                <a:cs typeface="Josefin Sans"/>
                <a:sym typeface="Josefin Sans"/>
              </a:rPr>
              <a:t> </a:t>
            </a:r>
            <a:r>
              <a:rPr lang="en-US" sz="1600" b="1" i="0" u="none" strike="noStrike" cap="none">
                <a:solidFill>
                  <a:srgbClr val="000000"/>
                </a:solidFill>
                <a:latin typeface="Josefin Sans"/>
                <a:ea typeface="Josefin Sans"/>
                <a:cs typeface="Josefin Sans"/>
                <a:sym typeface="Josefin Sans"/>
              </a:rPr>
              <a:t>Exclusively on AWS</a:t>
            </a:r>
            <a:r>
              <a:rPr lang="en-US" sz="1600" b="0" i="0" u="none" strike="noStrike" cap="none">
                <a:solidFill>
                  <a:srgbClr val="000000"/>
                </a:solidFill>
                <a:latin typeface="Josefin Sans"/>
                <a:ea typeface="Josefin Sans"/>
                <a:cs typeface="Josefin Sans"/>
                <a:sym typeface="Josefin Sans"/>
              </a:rPr>
              <a:t>: Secure, scalable, and reliable infrastructure.</a:t>
            </a:r>
            <a:endParaRPr sz="1400" b="0" i="0" u="none" strike="noStrike" cap="none">
              <a:solidFill>
                <a:srgbClr val="000000"/>
              </a:solidFill>
              <a:latin typeface="Arial"/>
              <a:ea typeface="Arial"/>
              <a:cs typeface="Arial"/>
              <a:sym typeface="Arial"/>
            </a:endParaRPr>
          </a:p>
        </p:txBody>
      </p:sp>
      <p:sp>
        <p:nvSpPr>
          <p:cNvPr id="1376" name="Google Shape;1376;p119"/>
          <p:cNvSpPr txBox="1"/>
          <p:nvPr/>
        </p:nvSpPr>
        <p:spPr>
          <a:xfrm>
            <a:off x="6334600" y="1532438"/>
            <a:ext cx="5535000" cy="2998500"/>
          </a:xfrm>
          <a:prstGeom prst="rect">
            <a:avLst/>
          </a:prstGeom>
          <a:noFill/>
          <a:ln>
            <a:noFill/>
          </a:ln>
        </p:spPr>
        <p:txBody>
          <a:bodyPr spcFirstLastPara="1" wrap="square" lIns="91425" tIns="45700" rIns="91425" bIns="45700" anchor="t" anchorCtr="0">
            <a:spAutoFit/>
          </a:bodyPr>
          <a:lstStyle/>
          <a:p>
            <a:pPr marL="457200" marR="0" lvl="0" indent="-330200" algn="l" rtl="0">
              <a:lnSpc>
                <a:spcPct val="120000"/>
              </a:lnSpc>
              <a:spcBef>
                <a:spcPts val="0"/>
              </a:spcBef>
              <a:spcAft>
                <a:spcPts val="0"/>
              </a:spcAft>
              <a:buClr>
                <a:srgbClr val="000000"/>
              </a:buClr>
              <a:buSzPts val="1600"/>
              <a:buFont typeface="Josefin Sans"/>
              <a:buChar char="●"/>
            </a:pPr>
            <a:r>
              <a:rPr lang="en-US" sz="1600" b="1" i="0" u="none" strike="noStrike" cap="none">
                <a:solidFill>
                  <a:srgbClr val="000000"/>
                </a:solidFill>
                <a:latin typeface="Josefin Sans"/>
                <a:ea typeface="Josefin Sans"/>
                <a:cs typeface="Josefin Sans"/>
                <a:sym typeface="Josefin Sans"/>
              </a:rPr>
              <a:t>DevOps</a:t>
            </a:r>
            <a:r>
              <a:rPr lang="en-US" sz="1600" b="0" i="0" u="none" strike="noStrike" cap="none">
                <a:solidFill>
                  <a:srgbClr val="000000"/>
                </a:solidFill>
                <a:latin typeface="Josefin Sans"/>
                <a:ea typeface="Josefin Sans"/>
                <a:cs typeface="Josefin Sans"/>
                <a:sym typeface="Josefin Sans"/>
              </a:rPr>
              <a:t>: Leadership in CI/CD and workflow automation.</a:t>
            </a:r>
            <a:endParaRPr sz="1400" b="0" i="0" u="none" strike="noStrike" cap="none">
              <a:solidFill>
                <a:srgbClr val="000000"/>
              </a:solidFill>
              <a:latin typeface="Arial"/>
              <a:ea typeface="Arial"/>
              <a:cs typeface="Arial"/>
              <a:sym typeface="Arial"/>
            </a:endParaRPr>
          </a:p>
          <a:p>
            <a:pPr marL="457200" marR="0" lvl="0" indent="-330200" algn="l" rtl="0">
              <a:lnSpc>
                <a:spcPct val="120000"/>
              </a:lnSpc>
              <a:spcBef>
                <a:spcPts val="0"/>
              </a:spcBef>
              <a:spcAft>
                <a:spcPts val="0"/>
              </a:spcAft>
              <a:buClr>
                <a:srgbClr val="000000"/>
              </a:buClr>
              <a:buSzPts val="1600"/>
              <a:buFont typeface="Josefin Sans"/>
              <a:buChar char="●"/>
            </a:pPr>
            <a:r>
              <a:rPr lang="en-US" sz="1600" b="1" i="0" u="none" strike="noStrike" cap="none">
                <a:solidFill>
                  <a:srgbClr val="000000"/>
                </a:solidFill>
                <a:latin typeface="Josefin Sans"/>
                <a:ea typeface="Josefin Sans"/>
                <a:cs typeface="Josefin Sans"/>
                <a:sym typeface="Josefin Sans"/>
              </a:rPr>
              <a:t>Life Sciences &amp; Education Software</a:t>
            </a:r>
            <a:r>
              <a:rPr lang="en-US" sz="1600" b="0" i="0" u="none" strike="noStrike" cap="none">
                <a:solidFill>
                  <a:srgbClr val="000000"/>
                </a:solidFill>
                <a:latin typeface="Josefin Sans"/>
                <a:ea typeface="Josefin Sans"/>
                <a:cs typeface="Josefin Sans"/>
                <a:sym typeface="Josefin Sans"/>
              </a:rPr>
              <a:t>: Industry-specific solutions.</a:t>
            </a:r>
            <a:endParaRPr sz="1400" b="0" i="0" u="none" strike="noStrike" cap="none">
              <a:solidFill>
                <a:srgbClr val="000000"/>
              </a:solidFill>
              <a:latin typeface="Arial"/>
              <a:ea typeface="Arial"/>
              <a:cs typeface="Arial"/>
              <a:sym typeface="Arial"/>
            </a:endParaRPr>
          </a:p>
          <a:p>
            <a:pPr marL="457200" marR="0" lvl="0" indent="-330200" algn="l" rtl="0">
              <a:lnSpc>
                <a:spcPct val="120000"/>
              </a:lnSpc>
              <a:spcBef>
                <a:spcPts val="0"/>
              </a:spcBef>
              <a:spcAft>
                <a:spcPts val="0"/>
              </a:spcAft>
              <a:buClr>
                <a:srgbClr val="000000"/>
              </a:buClr>
              <a:buSzPts val="1600"/>
              <a:buFont typeface="Josefin Sans"/>
              <a:buChar char="●"/>
            </a:pPr>
            <a:r>
              <a:rPr lang="en-US" sz="1600" b="1" i="0" u="none" strike="noStrike" cap="none">
                <a:solidFill>
                  <a:srgbClr val="000000"/>
                </a:solidFill>
                <a:latin typeface="Josefin Sans"/>
                <a:ea typeface="Josefin Sans"/>
                <a:cs typeface="Josefin Sans"/>
                <a:sym typeface="Josefin Sans"/>
              </a:rPr>
              <a:t>Marketplace Seller Badge</a:t>
            </a:r>
            <a:r>
              <a:rPr lang="en-US" sz="1600" b="0" i="0" u="none" strike="noStrike" cap="none">
                <a:solidFill>
                  <a:srgbClr val="000000"/>
                </a:solidFill>
                <a:latin typeface="Josefin Sans"/>
                <a:ea typeface="Josefin Sans"/>
                <a:cs typeface="Josefin Sans"/>
                <a:sym typeface="Josefin Sans"/>
              </a:rPr>
              <a:t>: Simplified access and integration.</a:t>
            </a:r>
            <a:endParaRPr sz="1400" b="0" i="0" u="none" strike="noStrike" cap="none">
              <a:solidFill>
                <a:srgbClr val="000000"/>
              </a:solidFill>
              <a:latin typeface="Arial"/>
              <a:ea typeface="Arial"/>
              <a:cs typeface="Arial"/>
              <a:sym typeface="Arial"/>
            </a:endParaRPr>
          </a:p>
          <a:p>
            <a:pPr marL="457200" marR="0" lvl="0" indent="-330200" algn="l" rtl="0">
              <a:lnSpc>
                <a:spcPct val="120000"/>
              </a:lnSpc>
              <a:spcBef>
                <a:spcPts val="0"/>
              </a:spcBef>
              <a:spcAft>
                <a:spcPts val="0"/>
              </a:spcAft>
              <a:buClr>
                <a:srgbClr val="000000"/>
              </a:buClr>
              <a:buSzPts val="1600"/>
              <a:buFont typeface="Josefin Sans"/>
              <a:buChar char="●"/>
            </a:pPr>
            <a:r>
              <a:rPr lang="en-US" sz="1600" b="1" i="0" u="none" strike="noStrike" cap="none">
                <a:solidFill>
                  <a:srgbClr val="000000"/>
                </a:solidFill>
                <a:latin typeface="Josefin Sans"/>
                <a:ea typeface="Josefin Sans"/>
                <a:cs typeface="Josefin Sans"/>
                <a:sym typeface="Josefin Sans"/>
              </a:rPr>
              <a:t>AWS Qualified Software Provider</a:t>
            </a:r>
            <a:r>
              <a:rPr lang="en-US" sz="1600" b="0" i="0" u="none" strike="noStrike" cap="none">
                <a:solidFill>
                  <a:srgbClr val="000000"/>
                </a:solidFill>
                <a:latin typeface="Josefin Sans"/>
                <a:ea typeface="Josefin Sans"/>
                <a:cs typeface="Josefin Sans"/>
                <a:sym typeface="Josefin Sans"/>
              </a:rPr>
              <a:t>: Meeting AWS's high standards for security and scalability</a:t>
            </a:r>
            <a:endParaRPr sz="1400" b="0" i="0" u="none" strike="noStrike" cap="none">
              <a:solidFill>
                <a:srgbClr val="000000"/>
              </a:solidFill>
              <a:latin typeface="Arial"/>
              <a:ea typeface="Arial"/>
              <a:cs typeface="Arial"/>
              <a:sym typeface="Arial"/>
            </a:endParaRPr>
          </a:p>
          <a:p>
            <a:pPr marL="457200" marR="0" lvl="0" indent="-330200" algn="l" rtl="0">
              <a:lnSpc>
                <a:spcPct val="120000"/>
              </a:lnSpc>
              <a:spcBef>
                <a:spcPts val="0"/>
              </a:spcBef>
              <a:spcAft>
                <a:spcPts val="0"/>
              </a:spcAft>
              <a:buClr>
                <a:schemeClr val="dk1"/>
              </a:buClr>
              <a:buSzPts val="1600"/>
              <a:buFont typeface="Josefin Sans"/>
              <a:buChar char="●"/>
            </a:pPr>
            <a:r>
              <a:rPr lang="en-US" sz="1600" b="1" i="0" u="none" strike="noStrike" cap="none">
                <a:solidFill>
                  <a:schemeClr val="dk1"/>
                </a:solidFill>
                <a:latin typeface="Josefin Sans"/>
                <a:ea typeface="Josefin Sans"/>
                <a:cs typeface="Josefin Sans"/>
                <a:sym typeface="Josefin Sans"/>
              </a:rPr>
              <a:t>AWS Bedrock Generative AI: </a:t>
            </a:r>
            <a:r>
              <a:rPr lang="en-US" sz="1600" b="0" i="0" u="none" strike="noStrike" cap="none">
                <a:solidFill>
                  <a:schemeClr val="dk1"/>
                </a:solidFill>
                <a:latin typeface="Josefin Sans"/>
                <a:ea typeface="Josefin Sans"/>
                <a:cs typeface="Josefin Sans"/>
                <a:sym typeface="Josefin Sans"/>
              </a:rPr>
              <a:t>Access to the latest technologies and services including Bedrock.</a:t>
            </a:r>
            <a:endParaRPr sz="1600" b="0" i="0" u="none" strike="noStrike" cap="none">
              <a:solidFill>
                <a:srgbClr val="000000"/>
              </a:solidFill>
              <a:latin typeface="Josefin Sans"/>
              <a:ea typeface="Josefin Sans"/>
              <a:cs typeface="Josefin Sans"/>
              <a:sym typeface="Josefin Sans"/>
            </a:endParaRPr>
          </a:p>
        </p:txBody>
      </p:sp>
      <p:sp>
        <p:nvSpPr>
          <p:cNvPr id="1377" name="Google Shape;1377;p119"/>
          <p:cNvSpPr/>
          <p:nvPr/>
        </p:nvSpPr>
        <p:spPr>
          <a:xfrm>
            <a:off x="371573" y="984067"/>
            <a:ext cx="5535000" cy="36570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Poppins Medium"/>
                <a:ea typeface="Poppins Medium"/>
                <a:cs typeface="Poppins Medium"/>
                <a:sym typeface="Poppins Medium"/>
              </a:rPr>
              <a:t>KEY PARTNERSHIP HIGHLIGHTS</a:t>
            </a:r>
            <a:endParaRPr sz="1400" b="0" i="0" u="none" strike="noStrike" cap="none">
              <a:solidFill>
                <a:srgbClr val="000000"/>
              </a:solidFill>
              <a:latin typeface="Arial"/>
              <a:ea typeface="Arial"/>
              <a:cs typeface="Arial"/>
              <a:sym typeface="Arial"/>
            </a:endParaRPr>
          </a:p>
        </p:txBody>
      </p:sp>
      <p:sp>
        <p:nvSpPr>
          <p:cNvPr id="1378" name="Google Shape;1378;p119"/>
          <p:cNvSpPr/>
          <p:nvPr/>
        </p:nvSpPr>
        <p:spPr>
          <a:xfrm>
            <a:off x="6378187" y="1001051"/>
            <a:ext cx="5535107"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latin typeface="Poppins Medium"/>
                <a:ea typeface="Poppins Medium"/>
                <a:cs typeface="Poppins Medium"/>
                <a:sym typeface="Poppins Medium"/>
              </a:rPr>
              <a:t>INFLECTRA’S </a:t>
            </a:r>
            <a:r>
              <a:rPr lang="en-US" sz="1800" b="1" i="0" u="none" strike="noStrike" cap="none">
                <a:solidFill>
                  <a:srgbClr val="000000"/>
                </a:solidFill>
                <a:latin typeface="Poppins Medium"/>
                <a:ea typeface="Poppins Medium"/>
                <a:cs typeface="Poppins Medium"/>
                <a:sym typeface="Poppins Medium"/>
              </a:rPr>
              <a:t>ACHIEVEMENTS</a:t>
            </a:r>
            <a:endParaRPr sz="1400" b="0" i="0" u="none" strike="noStrike" cap="none">
              <a:solidFill>
                <a:srgbClr val="000000"/>
              </a:solidFill>
              <a:latin typeface="Arial"/>
              <a:ea typeface="Arial"/>
              <a:cs typeface="Arial"/>
              <a:sym typeface="Arial"/>
            </a:endParaRPr>
          </a:p>
        </p:txBody>
      </p:sp>
      <p:sp>
        <p:nvSpPr>
          <p:cNvPr id="1379" name="Google Shape;1379;p119"/>
          <p:cNvSpPr txBox="1"/>
          <p:nvPr/>
        </p:nvSpPr>
        <p:spPr>
          <a:xfrm>
            <a:off x="328129" y="4336720"/>
            <a:ext cx="5622000" cy="2148600"/>
          </a:xfrm>
          <a:prstGeom prst="rect">
            <a:avLst/>
          </a:prstGeom>
          <a:noFill/>
          <a:ln>
            <a:noFill/>
          </a:ln>
        </p:spPr>
        <p:txBody>
          <a:bodyPr spcFirstLastPara="1" wrap="square" lIns="91425" tIns="45700" rIns="91425" bIns="45700" anchor="ctr" anchorCtr="1">
            <a:spAutoFit/>
          </a:bodyPr>
          <a:lstStyle/>
          <a:p>
            <a:pPr marL="285750" marR="0" lvl="0" indent="-285750" algn="l" rtl="0">
              <a:lnSpc>
                <a:spcPct val="120000"/>
              </a:lnSpc>
              <a:spcBef>
                <a:spcPts val="0"/>
              </a:spcBef>
              <a:spcAft>
                <a:spcPts val="0"/>
              </a:spcAft>
              <a:buClr>
                <a:srgbClr val="000000"/>
              </a:buClr>
              <a:buSzPts val="1600"/>
              <a:buFont typeface="Arial"/>
              <a:buChar char="•"/>
            </a:pPr>
            <a:r>
              <a:rPr lang="en-US" sz="1600" b="1" i="0" u="none" strike="noStrike" cap="none" dirty="0">
                <a:solidFill>
                  <a:srgbClr val="000000"/>
                </a:solidFill>
                <a:latin typeface="Josefin Sans"/>
                <a:ea typeface="Josefin Sans"/>
                <a:cs typeface="Josefin Sans"/>
                <a:sym typeface="Josefin Sans"/>
              </a:rPr>
              <a:t>Scalable Innovation</a:t>
            </a:r>
            <a:r>
              <a:rPr lang="en-US" sz="1600" b="0" i="0" u="none" strike="noStrike" cap="none" dirty="0">
                <a:solidFill>
                  <a:srgbClr val="000000"/>
                </a:solidFill>
                <a:latin typeface="Josefin Sans"/>
                <a:ea typeface="Josefin Sans"/>
                <a:cs typeface="Josefin Sans"/>
                <a:sym typeface="Josefin Sans"/>
              </a:rPr>
              <a:t>: AI-powered SpiraApps leveraging AWS Bedrock for automation.</a:t>
            </a:r>
            <a:endParaRPr sz="1400" b="0" i="0" u="none" strike="noStrike" cap="none" dirty="0">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000000"/>
              </a:buClr>
              <a:buSzPts val="1600"/>
              <a:buFont typeface="Arial"/>
              <a:buChar char="•"/>
            </a:pPr>
            <a:r>
              <a:rPr lang="en-US" sz="1600" b="1" i="0" u="none" strike="noStrike" cap="none" dirty="0">
                <a:solidFill>
                  <a:srgbClr val="000000"/>
                </a:solidFill>
                <a:latin typeface="Josefin Sans"/>
                <a:ea typeface="Josefin Sans"/>
                <a:cs typeface="Josefin Sans"/>
                <a:sym typeface="Josefin Sans"/>
              </a:rPr>
              <a:t>Industry Compliance</a:t>
            </a:r>
            <a:r>
              <a:rPr lang="en-US" sz="1600" b="0" i="0" u="none" strike="noStrike" cap="none" dirty="0">
                <a:solidFill>
                  <a:srgbClr val="000000"/>
                </a:solidFill>
                <a:latin typeface="Josefin Sans"/>
                <a:ea typeface="Josefin Sans"/>
                <a:cs typeface="Josefin Sans"/>
                <a:sym typeface="Josefin Sans"/>
              </a:rPr>
              <a:t>: Solutions tailored for regulated industries.</a:t>
            </a:r>
            <a:endParaRPr sz="1400" b="0" i="0" u="none" strike="noStrike" cap="none" dirty="0">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chemeClr val="dk1"/>
              </a:buClr>
              <a:buSzPts val="1800"/>
              <a:buFont typeface="Arial"/>
              <a:buChar char="•"/>
            </a:pPr>
            <a:r>
              <a:rPr lang="en-US" sz="1600" b="1" i="0" u="none" strike="noStrike" cap="none" dirty="0">
                <a:solidFill>
                  <a:schemeClr val="dk1"/>
                </a:solidFill>
                <a:latin typeface="Josefin Sans"/>
                <a:ea typeface="Josefin Sans"/>
                <a:cs typeface="Josefin Sans"/>
                <a:sym typeface="Josefin Sans"/>
              </a:rPr>
              <a:t>AWS Enterprise Discount Program (EDP)/Private Pricing Agreements (PPA): </a:t>
            </a:r>
            <a:r>
              <a:rPr lang="en-US" sz="1600" b="0" i="0" u="none" strike="noStrike" cap="none" dirty="0">
                <a:solidFill>
                  <a:schemeClr val="dk1"/>
                </a:solidFill>
                <a:latin typeface="Josefin Sans"/>
                <a:ea typeface="Josefin Sans"/>
                <a:cs typeface="Josefin Sans"/>
                <a:sym typeface="Josefin Sans"/>
              </a:rPr>
              <a:t>Inflectra purchases count towards annual AWS spend commitments. </a:t>
            </a:r>
            <a:endParaRPr sz="1600" b="0" i="0" u="none" strike="noStrike" cap="none" dirty="0">
              <a:solidFill>
                <a:srgbClr val="000000"/>
              </a:solidFill>
              <a:latin typeface="Josefin Sans"/>
              <a:ea typeface="Josefin Sans"/>
              <a:cs typeface="Josefin Sans"/>
              <a:sym typeface="Josefin Sans"/>
            </a:endParaRPr>
          </a:p>
        </p:txBody>
      </p:sp>
      <p:grpSp>
        <p:nvGrpSpPr>
          <p:cNvPr id="1380" name="Google Shape;1380;p119"/>
          <p:cNvGrpSpPr/>
          <p:nvPr/>
        </p:nvGrpSpPr>
        <p:grpSpPr>
          <a:xfrm>
            <a:off x="6334803" y="4850628"/>
            <a:ext cx="5621874" cy="1443772"/>
            <a:chOff x="4054696" y="4507388"/>
            <a:chExt cx="1976716" cy="1570064"/>
          </a:xfrm>
        </p:grpSpPr>
        <p:sp>
          <p:nvSpPr>
            <p:cNvPr id="1381" name="Google Shape;1381;p119"/>
            <p:cNvSpPr txBox="1"/>
            <p:nvPr/>
          </p:nvSpPr>
          <p:spPr>
            <a:xfrm>
              <a:off x="4079635" y="5178687"/>
              <a:ext cx="1919126" cy="230917"/>
            </a:xfrm>
            <a:prstGeom prst="rect">
              <a:avLst/>
            </a:prstGeom>
            <a:solidFill>
              <a:srgbClr val="FF970E"/>
            </a:solidFill>
            <a:ln>
              <a:noFill/>
            </a:ln>
            <a:effectLst>
              <a:outerShdw blurRad="63500" sx="102000" sy="102000" algn="ctr" rotWithShape="0">
                <a:schemeClr val="dk1">
                  <a:alpha val="40000"/>
                </a:schemeClr>
              </a:outerShdw>
            </a:effectLst>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Josefin Sans"/>
                <a:ea typeface="Josefin Sans"/>
                <a:cs typeface="Josefin Sans"/>
                <a:sym typeface="Josefin Sans"/>
              </a:endParaRPr>
            </a:p>
          </p:txBody>
        </p:sp>
        <p:sp>
          <p:nvSpPr>
            <p:cNvPr id="1382" name="Google Shape;1382;p119"/>
            <p:cNvSpPr/>
            <p:nvPr/>
          </p:nvSpPr>
          <p:spPr>
            <a:xfrm>
              <a:off x="4054696" y="4507388"/>
              <a:ext cx="1976716" cy="1570064"/>
            </a:xfrm>
            <a:prstGeom prst="roundRect">
              <a:avLst>
                <a:gd name="adj" fmla="val 16667"/>
              </a:avLst>
            </a:prstGeom>
            <a:solidFill>
              <a:srgbClr val="FF970E"/>
            </a:solidFill>
            <a:ln>
              <a:noFill/>
            </a:ln>
            <a:effectLst>
              <a:outerShdw blurRad="63500" sx="102000" sy="102000" algn="ctr" rotWithShape="0">
                <a:srgbClr val="FFC000">
                  <a:alpha val="40000"/>
                </a:srgbClr>
              </a:outerShdw>
            </a:effectLst>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sp>
        <p:nvSpPr>
          <p:cNvPr id="1383" name="Google Shape;1383;p119"/>
          <p:cNvSpPr/>
          <p:nvPr/>
        </p:nvSpPr>
        <p:spPr>
          <a:xfrm>
            <a:off x="371573" y="3781298"/>
            <a:ext cx="5535000" cy="36570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Poppins Medium"/>
                <a:ea typeface="Poppins Medium"/>
                <a:cs typeface="Poppins Medium"/>
                <a:sym typeface="Poppins Medium"/>
              </a:rPr>
              <a:t>WHY INFLECTRA + AWS?</a:t>
            </a:r>
            <a:endParaRPr sz="1400" b="0" i="0" u="none" strike="noStrike" cap="none">
              <a:solidFill>
                <a:srgbClr val="000000"/>
              </a:solidFill>
              <a:latin typeface="Arial"/>
              <a:ea typeface="Arial"/>
              <a:cs typeface="Arial"/>
              <a:sym typeface="Arial"/>
            </a:endParaRPr>
          </a:p>
        </p:txBody>
      </p:sp>
      <p:pic>
        <p:nvPicPr>
          <p:cNvPr id="1384" name="Google Shape;1384;p1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711809" y="5086994"/>
            <a:ext cx="931618" cy="971040"/>
          </a:xfrm>
          <a:prstGeom prst="rect">
            <a:avLst/>
          </a:prstGeom>
          <a:noFill/>
          <a:ln>
            <a:noFill/>
          </a:ln>
          <a:effectLst>
            <a:outerShdw blurRad="50800" dist="38100" dir="2700000" algn="tl" rotWithShape="0">
              <a:srgbClr val="000000">
                <a:alpha val="40000"/>
              </a:srgbClr>
            </a:outerShdw>
          </a:effectLst>
        </p:spPr>
      </p:pic>
      <p:pic>
        <p:nvPicPr>
          <p:cNvPr id="1385" name="Google Shape;1385;p11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878990" y="5119409"/>
            <a:ext cx="931618" cy="959723"/>
          </a:xfrm>
          <a:prstGeom prst="rect">
            <a:avLst/>
          </a:prstGeom>
          <a:noFill/>
          <a:ln>
            <a:noFill/>
          </a:ln>
          <a:effectLst>
            <a:outerShdw blurRad="50800" dist="38100" dir="2700000" algn="tl" rotWithShape="0">
              <a:srgbClr val="000000">
                <a:alpha val="40000"/>
              </a:srgbClr>
            </a:outerShdw>
          </a:effectLst>
        </p:spPr>
      </p:pic>
      <p:pic>
        <p:nvPicPr>
          <p:cNvPr id="1386" name="Google Shape;1386;p11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470832" y="5089577"/>
            <a:ext cx="954122" cy="954123"/>
          </a:xfrm>
          <a:prstGeom prst="rect">
            <a:avLst/>
          </a:prstGeom>
          <a:noFill/>
          <a:ln>
            <a:noFill/>
          </a:ln>
          <a:effectLst>
            <a:outerShdw blurRad="50800" dist="38100" dir="2700000" algn="tl" rotWithShape="0">
              <a:srgbClr val="000000">
                <a:alpha val="40000"/>
              </a:srgbClr>
            </a:outerShdw>
          </a:effectLst>
        </p:spPr>
      </p:pic>
      <p:pic>
        <p:nvPicPr>
          <p:cNvPr id="1387" name="Google Shape;1387;p119" descr="A white sign with black text&#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790511" y="5085591"/>
            <a:ext cx="954122" cy="954122"/>
          </a:xfrm>
          <a:prstGeom prst="rect">
            <a:avLst/>
          </a:prstGeom>
          <a:noFill/>
          <a:ln>
            <a:noFill/>
          </a:ln>
          <a:effectLst>
            <a:outerShdw blurRad="50800" dist="38100" dir="2700000" algn="tl" rotWithShape="0">
              <a:srgbClr val="000000">
                <a:alpha val="40000"/>
              </a:srgbClr>
            </a:outerShdw>
          </a:effectLst>
        </p:spPr>
      </p:pic>
      <p:pic>
        <p:nvPicPr>
          <p:cNvPr id="1388" name="Google Shape;1388;p119"/>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552523" y="5085330"/>
            <a:ext cx="954123" cy="954123"/>
          </a:xfrm>
          <a:prstGeom prst="rect">
            <a:avLst/>
          </a:prstGeom>
          <a:noFill/>
          <a:ln>
            <a:noFill/>
          </a:ln>
          <a:effectLst>
            <a:outerShdw blurRad="50800" dist="38100" dir="2700000" algn="tl" rotWithShape="0">
              <a:srgbClr val="000000">
                <a:alpha val="40000"/>
              </a:srgbClr>
            </a:outerShdw>
          </a:effectLst>
        </p:spPr>
      </p:pic>
      <p:pic>
        <p:nvPicPr>
          <p:cNvPr id="1389" name="Google Shape;1389;p119"/>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0671273" y="298426"/>
            <a:ext cx="931599" cy="55571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4" name="Google Shape;1394;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a:t>Customer Testimonials</a:t>
            </a:r>
            <a:endParaRPr/>
          </a:p>
        </p:txBody>
      </p:sp>
      <p:sp>
        <p:nvSpPr>
          <p:cNvPr id="1395" name="Google Shape;1395;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a:solidFill>
                  <a:srgbClr val="001F2D"/>
                </a:solidFill>
                <a:latin typeface="Poppins Medium"/>
                <a:ea typeface="Poppins Medium"/>
                <a:cs typeface="Poppins Medium"/>
                <a:sym typeface="Poppins Medium"/>
              </a:rPr>
              <a:t>DON’T LISTEN TO US, LISTEN TO OUR HAPPY CUSTOMERS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89B76C5-9876-4427-C525-D7CA98E9848D}"/>
              </a:ext>
            </a:extLst>
          </p:cNvPr>
          <p:cNvSpPr/>
          <p:nvPr/>
        </p:nvSpPr>
        <p:spPr>
          <a:xfrm>
            <a:off x="0" y="0"/>
            <a:ext cx="12192000" cy="6858000"/>
          </a:xfrm>
          <a:prstGeom prst="rect">
            <a:avLst/>
          </a:prstGeom>
          <a:solidFill>
            <a:srgbClr val="274C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D7524167-ECF7-A71B-7D2D-CF722C918EA2}"/>
              </a:ext>
            </a:extLst>
          </p:cNvPr>
          <p:cNvPicPr>
            <a:picLocks noChangeAspect="1"/>
          </p:cNvPicPr>
          <p:nvPr/>
        </p:nvPicPr>
        <p:blipFill>
          <a:blip r:embed="rId2"/>
          <a:stretch>
            <a:fillRect/>
          </a:stretch>
        </p:blipFill>
        <p:spPr>
          <a:xfrm>
            <a:off x="6110177" y="1603252"/>
            <a:ext cx="5758376" cy="4079631"/>
          </a:xfrm>
          <a:prstGeom prst="rect">
            <a:avLst/>
          </a:prstGeom>
        </p:spPr>
      </p:pic>
      <p:pic>
        <p:nvPicPr>
          <p:cNvPr id="29" name="Picture 28">
            <a:extLst>
              <a:ext uri="{FF2B5EF4-FFF2-40B4-BE49-F238E27FC236}">
                <a16:creationId xmlns:a16="http://schemas.microsoft.com/office/drawing/2014/main" id="{8229BB3E-EFE4-D565-49C4-7B9F164F1CAD}"/>
              </a:ext>
            </a:extLst>
          </p:cNvPr>
          <p:cNvPicPr>
            <a:picLocks noChangeAspect="1"/>
          </p:cNvPicPr>
          <p:nvPr/>
        </p:nvPicPr>
        <p:blipFill>
          <a:blip r:embed="rId3"/>
          <a:stretch>
            <a:fillRect/>
          </a:stretch>
        </p:blipFill>
        <p:spPr>
          <a:xfrm>
            <a:off x="85802" y="1532915"/>
            <a:ext cx="5880165" cy="4079631"/>
          </a:xfrm>
          <a:prstGeom prst="rect">
            <a:avLst/>
          </a:prstGeom>
        </p:spPr>
      </p:pic>
      <p:sp>
        <p:nvSpPr>
          <p:cNvPr id="2" name="Title 1">
            <a:extLst>
              <a:ext uri="{FF2B5EF4-FFF2-40B4-BE49-F238E27FC236}">
                <a16:creationId xmlns:a16="http://schemas.microsoft.com/office/drawing/2014/main" id="{A21EE813-B17D-7965-3D57-563C52968F6C}"/>
              </a:ext>
            </a:extLst>
          </p:cNvPr>
          <p:cNvSpPr>
            <a:spLocks noGrp="1"/>
          </p:cNvSpPr>
          <p:nvPr>
            <p:ph type="title"/>
          </p:nvPr>
        </p:nvSpPr>
        <p:spPr/>
        <p:txBody>
          <a:bodyPr/>
          <a:lstStyle/>
          <a:p>
            <a:r>
              <a:rPr lang="en-US" dirty="0">
                <a:solidFill>
                  <a:schemeClr val="lt2"/>
                </a:solidFill>
              </a:rPr>
              <a:t>What Do Our Customers Say?</a:t>
            </a:r>
            <a:endParaRPr lang="en-US" dirty="0"/>
          </a:p>
        </p:txBody>
      </p:sp>
      <p:sp>
        <p:nvSpPr>
          <p:cNvPr id="18" name="Google Shape;1403;g2d7803205c5_0_13">
            <a:extLst>
              <a:ext uri="{FF2B5EF4-FFF2-40B4-BE49-F238E27FC236}">
                <a16:creationId xmlns:a16="http://schemas.microsoft.com/office/drawing/2014/main" id="{0BCFBBA0-32E1-324E-9521-3CA6DCAFFC8B}"/>
              </a:ext>
            </a:extLst>
          </p:cNvPr>
          <p:cNvSpPr txBox="1"/>
          <p:nvPr/>
        </p:nvSpPr>
        <p:spPr>
          <a:xfrm>
            <a:off x="3261600" y="1941575"/>
            <a:ext cx="14433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700" b="1" dirty="0">
                <a:latin typeface="Josefin Sans"/>
                <a:ea typeface="Josefin Sans"/>
                <a:cs typeface="Josefin Sans"/>
                <a:sym typeface="Josefin Sans"/>
              </a:rPr>
              <a:t>DONNA B.</a:t>
            </a:r>
            <a:endParaRPr sz="1700" b="1" i="0" u="none" strike="noStrike" cap="none" dirty="0">
              <a:solidFill>
                <a:srgbClr val="000000"/>
              </a:solidFill>
              <a:latin typeface="Josefin Sans"/>
              <a:ea typeface="Josefin Sans"/>
              <a:cs typeface="Josefin Sans"/>
              <a:sym typeface="Josefin Sans"/>
            </a:endParaRPr>
          </a:p>
        </p:txBody>
      </p:sp>
      <p:sp>
        <p:nvSpPr>
          <p:cNvPr id="19" name="Google Shape;1404;g2d7803205c5_0_13">
            <a:extLst>
              <a:ext uri="{FF2B5EF4-FFF2-40B4-BE49-F238E27FC236}">
                <a16:creationId xmlns:a16="http://schemas.microsoft.com/office/drawing/2014/main" id="{7D608A1A-C1DF-421D-3CC6-50449FF72C94}"/>
              </a:ext>
            </a:extLst>
          </p:cNvPr>
          <p:cNvSpPr txBox="1"/>
          <p:nvPr/>
        </p:nvSpPr>
        <p:spPr>
          <a:xfrm>
            <a:off x="3109200" y="2276250"/>
            <a:ext cx="15957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a:latin typeface="Josefin Sans"/>
                <a:ea typeface="Josefin Sans"/>
                <a:cs typeface="Josefin Sans"/>
                <a:sym typeface="Josefin Sans"/>
              </a:rPr>
              <a:t>IT PMO</a:t>
            </a:r>
            <a:endParaRPr b="1" i="0" u="none" strike="noStrike" cap="none">
              <a:solidFill>
                <a:srgbClr val="000000"/>
              </a:solidFill>
              <a:latin typeface="Josefin Sans"/>
              <a:ea typeface="Josefin Sans"/>
              <a:cs typeface="Josefin Sans"/>
              <a:sym typeface="Josefin Sans"/>
            </a:endParaRPr>
          </a:p>
        </p:txBody>
      </p:sp>
      <p:sp>
        <p:nvSpPr>
          <p:cNvPr id="20" name="Google Shape;1405;g2d7803205c5_0_13">
            <a:extLst>
              <a:ext uri="{FF2B5EF4-FFF2-40B4-BE49-F238E27FC236}">
                <a16:creationId xmlns:a16="http://schemas.microsoft.com/office/drawing/2014/main" id="{64284950-2B95-C34D-7C99-01CF6D485349}"/>
              </a:ext>
            </a:extLst>
          </p:cNvPr>
          <p:cNvSpPr txBox="1"/>
          <p:nvPr/>
        </p:nvSpPr>
        <p:spPr>
          <a:xfrm>
            <a:off x="727950" y="3015750"/>
            <a:ext cx="1725600" cy="138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a:latin typeface="Josefin Sans"/>
                <a:ea typeface="Josefin Sans"/>
                <a:cs typeface="Josefin Sans"/>
                <a:sym typeface="Josefin Sans"/>
              </a:rPr>
              <a:t>#1 PRODUCT FOR TESTING, DEFECT TRACKING &amp; REQUIREMENTS TRACEABILITY</a:t>
            </a:r>
            <a:endParaRPr i="0" u="none" strike="noStrike" cap="none">
              <a:solidFill>
                <a:srgbClr val="000000"/>
              </a:solidFill>
              <a:latin typeface="Josefin Sans"/>
              <a:ea typeface="Josefin Sans"/>
              <a:cs typeface="Josefin Sans"/>
              <a:sym typeface="Josefin Sans"/>
            </a:endParaRPr>
          </a:p>
        </p:txBody>
      </p:sp>
      <p:sp>
        <p:nvSpPr>
          <p:cNvPr id="21" name="Google Shape;1406;g2d7803205c5_0_13">
            <a:extLst>
              <a:ext uri="{FF2B5EF4-FFF2-40B4-BE49-F238E27FC236}">
                <a16:creationId xmlns:a16="http://schemas.microsoft.com/office/drawing/2014/main" id="{E5D79501-435E-0F52-84F5-B67AE4CF7246}"/>
              </a:ext>
            </a:extLst>
          </p:cNvPr>
          <p:cNvSpPr txBox="1"/>
          <p:nvPr/>
        </p:nvSpPr>
        <p:spPr>
          <a:xfrm>
            <a:off x="2681900" y="2630250"/>
            <a:ext cx="2707200" cy="21702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1200"/>
              </a:spcBef>
              <a:spcAft>
                <a:spcPts val="0"/>
              </a:spcAft>
              <a:buNone/>
            </a:pPr>
            <a:r>
              <a:rPr lang="en-US" sz="1500" dirty="0">
                <a:latin typeface="Josefin Sans"/>
                <a:ea typeface="Josefin Sans"/>
                <a:cs typeface="Josefin Sans"/>
                <a:sym typeface="Josefin Sans"/>
              </a:rPr>
              <a:t>"SpiraTeam is very easy to use while also providing 100% Requirement Traceability... Teams benefit from being able to track issues not associated with specific tests… Customizable drop-down fields and customizable workflows."</a:t>
            </a:r>
            <a:endParaRPr sz="1500" dirty="0">
              <a:latin typeface="Josefin Sans"/>
              <a:ea typeface="Josefin Sans"/>
              <a:cs typeface="Josefin Sans"/>
              <a:sym typeface="Josefin Sans"/>
            </a:endParaRPr>
          </a:p>
        </p:txBody>
      </p:sp>
      <p:sp>
        <p:nvSpPr>
          <p:cNvPr id="22" name="Google Shape;1407;g2d7803205c5_0_13">
            <a:extLst>
              <a:ext uri="{FF2B5EF4-FFF2-40B4-BE49-F238E27FC236}">
                <a16:creationId xmlns:a16="http://schemas.microsoft.com/office/drawing/2014/main" id="{03E9FD90-5FDE-71F3-0E61-DD100F875FEE}"/>
              </a:ext>
            </a:extLst>
          </p:cNvPr>
          <p:cNvSpPr txBox="1"/>
          <p:nvPr/>
        </p:nvSpPr>
        <p:spPr>
          <a:xfrm>
            <a:off x="9154175" y="1918463"/>
            <a:ext cx="17256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700" b="1">
                <a:latin typeface="Josefin Sans"/>
                <a:ea typeface="Josefin Sans"/>
                <a:cs typeface="Josefin Sans"/>
                <a:sym typeface="Josefin Sans"/>
              </a:rPr>
              <a:t>DENNIS</a:t>
            </a:r>
            <a:r>
              <a:rPr lang="en-US" sz="2000" b="1">
                <a:latin typeface="Josefin Sans"/>
                <a:ea typeface="Josefin Sans"/>
                <a:cs typeface="Josefin Sans"/>
                <a:sym typeface="Josefin Sans"/>
              </a:rPr>
              <a:t> L.</a:t>
            </a:r>
            <a:endParaRPr sz="2000" b="1" i="0" u="none" strike="noStrike" cap="none">
              <a:solidFill>
                <a:srgbClr val="000000"/>
              </a:solidFill>
              <a:latin typeface="Josefin Sans"/>
              <a:ea typeface="Josefin Sans"/>
              <a:cs typeface="Josefin Sans"/>
              <a:sym typeface="Josefin Sans"/>
            </a:endParaRPr>
          </a:p>
        </p:txBody>
      </p:sp>
      <p:sp>
        <p:nvSpPr>
          <p:cNvPr id="23" name="Google Shape;1408;g2d7803205c5_0_13">
            <a:extLst>
              <a:ext uri="{FF2B5EF4-FFF2-40B4-BE49-F238E27FC236}">
                <a16:creationId xmlns:a16="http://schemas.microsoft.com/office/drawing/2014/main" id="{26AD2C34-6CB1-592C-34EA-D61905374B2F}"/>
              </a:ext>
            </a:extLst>
          </p:cNvPr>
          <p:cNvSpPr txBox="1"/>
          <p:nvPr/>
        </p:nvSpPr>
        <p:spPr>
          <a:xfrm>
            <a:off x="8914125" y="2268600"/>
            <a:ext cx="2379000" cy="323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a:latin typeface="Josefin Sans"/>
                <a:ea typeface="Josefin Sans"/>
                <a:cs typeface="Josefin Sans"/>
                <a:sym typeface="Josefin Sans"/>
              </a:rPr>
              <a:t>FUNCTIONAL</a:t>
            </a:r>
            <a:r>
              <a:rPr lang="en-US" sz="1500">
                <a:latin typeface="Josefin Sans"/>
                <a:ea typeface="Josefin Sans"/>
                <a:cs typeface="Josefin Sans"/>
                <a:sym typeface="Josefin Sans"/>
              </a:rPr>
              <a:t> </a:t>
            </a:r>
            <a:r>
              <a:rPr lang="en-US" b="1">
                <a:latin typeface="Josefin Sans"/>
                <a:ea typeface="Josefin Sans"/>
                <a:cs typeface="Josefin Sans"/>
                <a:sym typeface="Josefin Sans"/>
              </a:rPr>
              <a:t>ANALYST</a:t>
            </a:r>
            <a:endParaRPr sz="1500" i="0" u="none" strike="noStrike" cap="none">
              <a:solidFill>
                <a:srgbClr val="000000"/>
              </a:solidFill>
              <a:latin typeface="Josefin Sans"/>
              <a:ea typeface="Josefin Sans"/>
              <a:cs typeface="Josefin Sans"/>
              <a:sym typeface="Josefin Sans"/>
            </a:endParaRPr>
          </a:p>
        </p:txBody>
      </p:sp>
      <p:sp>
        <p:nvSpPr>
          <p:cNvPr id="24" name="Google Shape;1409;g2d7803205c5_0_13">
            <a:extLst>
              <a:ext uri="{FF2B5EF4-FFF2-40B4-BE49-F238E27FC236}">
                <a16:creationId xmlns:a16="http://schemas.microsoft.com/office/drawing/2014/main" id="{1EDEA7AF-1F1D-196F-7A56-3F704A8C9109}"/>
              </a:ext>
            </a:extLst>
          </p:cNvPr>
          <p:cNvSpPr txBox="1"/>
          <p:nvPr/>
        </p:nvSpPr>
        <p:spPr>
          <a:xfrm>
            <a:off x="6884875" y="3168113"/>
            <a:ext cx="13593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a:latin typeface="Josefin Sans"/>
                <a:ea typeface="Josefin Sans"/>
                <a:cs typeface="Josefin Sans"/>
                <a:sym typeface="Josefin Sans"/>
              </a:rPr>
              <a:t>OUR R&amp;D - MANAGED, AT LAST</a:t>
            </a:r>
            <a:r>
              <a:rPr lang="en-US" sz="1100" b="1">
                <a:latin typeface="Josefin Sans"/>
                <a:ea typeface="Josefin Sans"/>
                <a:cs typeface="Josefin Sans"/>
                <a:sym typeface="Josefin Sans"/>
              </a:rPr>
              <a:t>!</a:t>
            </a:r>
            <a:endParaRPr sz="1600" b="1">
              <a:latin typeface="Josefin Sans"/>
              <a:ea typeface="Josefin Sans"/>
              <a:cs typeface="Josefin Sans"/>
              <a:sym typeface="Josefin Sans"/>
            </a:endParaRPr>
          </a:p>
        </p:txBody>
      </p:sp>
      <p:sp>
        <p:nvSpPr>
          <p:cNvPr id="25" name="Google Shape;1410;g2d7803205c5_0_13">
            <a:extLst>
              <a:ext uri="{FF2B5EF4-FFF2-40B4-BE49-F238E27FC236}">
                <a16:creationId xmlns:a16="http://schemas.microsoft.com/office/drawing/2014/main" id="{0B0154FD-FF3F-FFF2-5BEF-370E00224226}"/>
              </a:ext>
            </a:extLst>
          </p:cNvPr>
          <p:cNvSpPr txBox="1"/>
          <p:nvPr/>
        </p:nvSpPr>
        <p:spPr>
          <a:xfrm>
            <a:off x="8454375" y="2630250"/>
            <a:ext cx="2778000" cy="24012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None/>
            </a:pPr>
            <a:r>
              <a:rPr lang="en-US" sz="1500" dirty="0">
                <a:latin typeface="Josefin Sans"/>
                <a:ea typeface="Josefin Sans"/>
                <a:cs typeface="Josefin Sans"/>
                <a:sym typeface="Josefin Sans"/>
              </a:rPr>
              <a:t>Easy to set up (...the project templates, users, customizable fields). Very good integrations with other tools.. Great customization possibilities for reports… Spira allowed very easy control of Requirements, Test artifacts and traceability reporting, which is vital for e.g. the FDA submissions.</a:t>
            </a:r>
            <a:endParaRPr sz="1500" dirty="0">
              <a:latin typeface="Josefin Sans"/>
              <a:ea typeface="Josefin Sans"/>
              <a:cs typeface="Josefin Sans"/>
              <a:sym typeface="Josefin Sans"/>
            </a:endParaRPr>
          </a:p>
        </p:txBody>
      </p:sp>
      <p:pic>
        <p:nvPicPr>
          <p:cNvPr id="26" name="Google Shape;1411;g2d7803205c5_0_13">
            <a:extLst>
              <a:ext uri="{FF2B5EF4-FFF2-40B4-BE49-F238E27FC236}">
                <a16:creationId xmlns:a16="http://schemas.microsoft.com/office/drawing/2014/main" id="{00A2EFEA-05D7-A5B5-B1F6-0C735577778A}"/>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57850" y="4413452"/>
            <a:ext cx="1595700" cy="307096"/>
          </a:xfrm>
          <a:prstGeom prst="rect">
            <a:avLst/>
          </a:prstGeom>
          <a:noFill/>
          <a:ln>
            <a:noFill/>
          </a:ln>
        </p:spPr>
      </p:pic>
      <p:pic>
        <p:nvPicPr>
          <p:cNvPr id="27" name="Google Shape;1412;g2d7803205c5_0_13">
            <a:extLst>
              <a:ext uri="{FF2B5EF4-FFF2-40B4-BE49-F238E27FC236}">
                <a16:creationId xmlns:a16="http://schemas.microsoft.com/office/drawing/2014/main" id="{2568B48B-828D-B34E-9744-1406437EC702}"/>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815625" y="4436188"/>
            <a:ext cx="1359300" cy="261601"/>
          </a:xfrm>
          <a:prstGeom prst="rect">
            <a:avLst/>
          </a:prstGeom>
          <a:noFill/>
          <a:ln>
            <a:noFill/>
          </a:ln>
        </p:spPr>
      </p:pic>
    </p:spTree>
    <p:extLst>
      <p:ext uri="{BB962C8B-B14F-4D97-AF65-F5344CB8AC3E}">
        <p14:creationId xmlns:p14="http://schemas.microsoft.com/office/powerpoint/2010/main" val="2234021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g2d7803205c5_1_0"/>
          <p:cNvSpPr txBox="1">
            <a:spLocks noGrp="1"/>
          </p:cNvSpPr>
          <p:nvPr>
            <p:ph type="title"/>
          </p:nvPr>
        </p:nvSpPr>
        <p:spPr>
          <a:xfrm>
            <a:off x="558850" y="365400"/>
            <a:ext cx="4460100" cy="7659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The Inflectra Word cloud </a:t>
            </a:r>
            <a:endParaRPr/>
          </a:p>
        </p:txBody>
      </p:sp>
      <p:sp>
        <p:nvSpPr>
          <p:cNvPr id="1419" name="Google Shape;1419;g2d7803205c5_1_0"/>
          <p:cNvSpPr txBox="1"/>
          <p:nvPr/>
        </p:nvSpPr>
        <p:spPr>
          <a:xfrm>
            <a:off x="558850" y="5368175"/>
            <a:ext cx="26307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u="sng">
                <a:solidFill>
                  <a:schemeClr val="hlink"/>
                </a:solidFill>
                <a:latin typeface="Josefin Sans"/>
                <a:ea typeface="Josefin Sans"/>
                <a:cs typeface="Josefin Sans"/>
                <a:sym typeface="Josefin Sans"/>
                <a:hlinkClick r:id="rId3"/>
              </a:rPr>
              <a:t>Explore Testimonials</a:t>
            </a:r>
            <a:endParaRPr sz="1800">
              <a:solidFill>
                <a:schemeClr val="lt2"/>
              </a:solidFill>
              <a:latin typeface="Josefin Sans"/>
              <a:ea typeface="Josefin Sans"/>
              <a:cs typeface="Josefin Sans"/>
              <a:sym typeface="Josefin Sans"/>
            </a:endParaRPr>
          </a:p>
        </p:txBody>
      </p:sp>
      <p:sp>
        <p:nvSpPr>
          <p:cNvPr id="1420" name="Google Shape;1420;g2d7803205c5_1_0"/>
          <p:cNvSpPr txBox="1"/>
          <p:nvPr/>
        </p:nvSpPr>
        <p:spPr>
          <a:xfrm>
            <a:off x="664075" y="1711325"/>
            <a:ext cx="3754800" cy="332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solidFill>
                  <a:schemeClr val="dk1"/>
                </a:solidFill>
                <a:latin typeface="Josefin Sans"/>
                <a:ea typeface="Josefin Sans"/>
                <a:cs typeface="Josefin Sans"/>
                <a:sym typeface="Josefin Sans"/>
              </a:rPr>
              <a:t>Our customers are at the heart of everything we do. This word cloud represents authentic sentiments from our testimonials, highlighting the values that resonate most—reliability, innovation, and partnership. </a:t>
            </a:r>
            <a:endParaRPr sz="1700">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sz="1700">
              <a:solidFill>
                <a:schemeClr val="dk1"/>
              </a:solidFill>
              <a:latin typeface="Josefin Sans"/>
              <a:ea typeface="Josefin Sans"/>
              <a:cs typeface="Josefin Sans"/>
              <a:sym typeface="Josefin Sans"/>
            </a:endParaRPr>
          </a:p>
          <a:p>
            <a:pPr marL="0" lvl="0" indent="0" algn="l" rtl="0">
              <a:spcBef>
                <a:spcPts val="0"/>
              </a:spcBef>
              <a:spcAft>
                <a:spcPts val="0"/>
              </a:spcAft>
              <a:buNone/>
            </a:pPr>
            <a:r>
              <a:rPr lang="en-US" sz="1700">
                <a:solidFill>
                  <a:schemeClr val="dk1"/>
                </a:solidFill>
                <a:latin typeface="Josefin Sans"/>
                <a:ea typeface="Josefin Sans"/>
                <a:cs typeface="Josefin Sans"/>
                <a:sym typeface="Josefin Sans"/>
              </a:rPr>
              <a:t>Each word reflects real experiences, reinforcing our commitment to delivering unmatched quality and service.</a:t>
            </a:r>
            <a:endParaRPr sz="1700">
              <a:solidFill>
                <a:schemeClr val="dk1"/>
              </a:solidFill>
              <a:latin typeface="Josefin Sans"/>
              <a:ea typeface="Josefin Sans"/>
              <a:cs typeface="Josefin Sans"/>
              <a:sym typeface="Josefin Sans"/>
            </a:endParaRPr>
          </a:p>
        </p:txBody>
      </p:sp>
      <p:pic>
        <p:nvPicPr>
          <p:cNvPr id="3" name="Picture 2" descr="A close up of words&#10;&#10;AI-generated content may be incorrect.">
            <a:extLst>
              <a:ext uri="{FF2B5EF4-FFF2-40B4-BE49-F238E27FC236}">
                <a16:creationId xmlns:a16="http://schemas.microsoft.com/office/drawing/2014/main" id="{D10DF367-9C60-C86E-3878-216AAC4CACD1}"/>
              </a:ext>
            </a:extLst>
          </p:cNvPr>
          <p:cNvPicPr>
            <a:picLocks noChangeAspect="1"/>
          </p:cNvPicPr>
          <p:nvPr/>
        </p:nvPicPr>
        <p:blipFill>
          <a:blip r:embed="rId4"/>
          <a:stretch>
            <a:fillRect/>
          </a:stretch>
        </p:blipFill>
        <p:spPr>
          <a:xfrm>
            <a:off x="5018951" y="158937"/>
            <a:ext cx="6390078" cy="615307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sp>
        <p:nvSpPr>
          <p:cNvPr id="1426" name="Google Shape;1426;p1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a:t>Awards &amp; Recognition</a:t>
            </a:r>
            <a:endParaRPr/>
          </a:p>
        </p:txBody>
      </p:sp>
      <p:sp>
        <p:nvSpPr>
          <p:cNvPr id="1427" name="Google Shape;1427;p1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a:solidFill>
                  <a:srgbClr val="001F2D"/>
                </a:solidFill>
                <a:latin typeface="Poppins Medium"/>
                <a:ea typeface="Poppins Medium"/>
                <a:cs typeface="Poppins Medium"/>
                <a:sym typeface="Poppins Medium"/>
              </a:rPr>
              <a:t>WHAT CUSTOMERS AND TECHNICAL ANALYSTS SAY</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2" name="Google Shape;1432;p41"/>
          <p:cNvSpPr txBox="1">
            <a:spLocks noGrp="1"/>
          </p:cNvSpPr>
          <p:nvPr>
            <p:ph type="title"/>
          </p:nvPr>
        </p:nvSpPr>
        <p:spPr>
          <a:xfrm>
            <a:off x="838200" y="172627"/>
            <a:ext cx="109601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solidFill>
                  <a:schemeClr val="dk1"/>
                </a:solidFill>
                <a:latin typeface="Josefin Sans"/>
                <a:ea typeface="Josefin Sans"/>
                <a:cs typeface="Josefin Sans"/>
                <a:sym typeface="Josefin Sans"/>
              </a:rPr>
              <a:t>EAP Leader in </a:t>
            </a:r>
            <a:r>
              <a:rPr lang="en-US" sz="4400" b="1">
                <a:solidFill>
                  <a:schemeClr val="dk1"/>
                </a:solidFill>
                <a:latin typeface="Josefin Sans"/>
                <a:ea typeface="Josefin Sans"/>
                <a:cs typeface="Josefin Sans"/>
                <a:sym typeface="Josefin Sans"/>
              </a:rPr>
              <a:t>SPARX 2024 Matrix</a:t>
            </a:r>
            <a:endParaRPr>
              <a:solidFill>
                <a:schemeClr val="dk1"/>
              </a:solidFill>
              <a:latin typeface="Josefin Sans"/>
              <a:ea typeface="Josefin Sans"/>
              <a:cs typeface="Josefin Sans"/>
              <a:sym typeface="Josefin Sans"/>
            </a:endParaRPr>
          </a:p>
        </p:txBody>
      </p:sp>
      <p:pic>
        <p:nvPicPr>
          <p:cNvPr id="1433" name="Google Shape;1433;p41" descr="A white and blue chart with black 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8200" y="938475"/>
            <a:ext cx="9838325" cy="5536399"/>
          </a:xfrm>
          <a:prstGeom prst="rect">
            <a:avLst/>
          </a:prstGeom>
          <a:noFill/>
          <a:ln w="9525" cap="flat" cmpd="sng">
            <a:solidFill>
              <a:schemeClr val="dk1"/>
            </a:solidFill>
            <a:prstDash val="solid"/>
            <a:round/>
            <a:headEnd type="none" w="sm" len="sm"/>
            <a:tailEnd type="none" w="sm" len="sm"/>
          </a:ln>
        </p:spPr>
      </p:pic>
      <p:sp>
        <p:nvSpPr>
          <p:cNvPr id="1434" name="Google Shape;1434;p41"/>
          <p:cNvSpPr/>
          <p:nvPr/>
        </p:nvSpPr>
        <p:spPr>
          <a:xfrm>
            <a:off x="7382025" y="3576350"/>
            <a:ext cx="804600" cy="765900"/>
          </a:xfrm>
          <a:prstGeom prst="ellipse">
            <a:avLst/>
          </a:prstGeom>
          <a:noFill/>
          <a:ln w="28575" cap="flat" cmpd="sng">
            <a:solidFill>
              <a:schemeClr val="accent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39" name="Google Shape;1439;p42"/>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Data Quadrant Leader in </a:t>
            </a:r>
            <a:r>
              <a:rPr lang="en-US">
                <a:solidFill>
                  <a:schemeClr val="dk1"/>
                </a:solidFill>
              </a:rPr>
              <a:t>Info Tech</a:t>
            </a:r>
            <a:endParaRPr>
              <a:solidFill>
                <a:schemeClr val="dk1"/>
              </a:solidFill>
            </a:endParaRPr>
          </a:p>
        </p:txBody>
      </p:sp>
      <p:pic>
        <p:nvPicPr>
          <p:cNvPr id="1440" name="Google Shape;1440;p42" descr="A screenshot of a computer&#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2492" y="1536414"/>
            <a:ext cx="4498148" cy="4696273"/>
          </a:xfrm>
          <a:prstGeom prst="rect">
            <a:avLst/>
          </a:prstGeom>
          <a:noFill/>
          <a:ln w="9525" cap="flat" cmpd="sng">
            <a:solidFill>
              <a:schemeClr val="dk1"/>
            </a:solidFill>
            <a:prstDash val="solid"/>
            <a:round/>
            <a:headEnd type="none" w="sm" len="sm"/>
            <a:tailEnd type="none" w="sm" len="sm"/>
          </a:ln>
        </p:spPr>
      </p:pic>
      <p:sp>
        <p:nvSpPr>
          <p:cNvPr id="1441" name="Google Shape;1441;p42"/>
          <p:cNvSpPr txBox="1"/>
          <p:nvPr/>
        </p:nvSpPr>
        <p:spPr>
          <a:xfrm>
            <a:off x="546100" y="1135498"/>
            <a:ext cx="43561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3A1A1"/>
              </a:buClr>
              <a:buSzPts val="1600"/>
              <a:buFont typeface="Noto Sans Symbols"/>
              <a:buNone/>
            </a:pPr>
            <a:r>
              <a:rPr lang="en-US" sz="1600" b="1" i="0" u="none" strike="noStrike" cap="none">
                <a:solidFill>
                  <a:schemeClr val="accent2"/>
                </a:solidFill>
                <a:latin typeface="Poppins Medium"/>
                <a:ea typeface="Poppins Medium"/>
                <a:cs typeface="Poppins Medium"/>
                <a:sym typeface="Poppins Medium"/>
              </a:rPr>
              <a:t>APPLICATION LIFECYCLE MANAGEMENT</a:t>
            </a:r>
            <a:endParaRPr sz="1600" b="1" i="0" u="none" strike="noStrike" cap="none">
              <a:solidFill>
                <a:schemeClr val="accent2"/>
              </a:solidFill>
              <a:latin typeface="Poppins Medium"/>
              <a:ea typeface="Poppins Medium"/>
              <a:cs typeface="Poppins Medium"/>
              <a:sym typeface="Poppins Medium"/>
            </a:endParaRPr>
          </a:p>
        </p:txBody>
      </p:sp>
      <p:pic>
        <p:nvPicPr>
          <p:cNvPr id="1442" name="Google Shape;1442;p42" descr="A screenshot of a computer software&#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236874" y="1536414"/>
            <a:ext cx="4498148" cy="4696273"/>
          </a:xfrm>
          <a:prstGeom prst="rect">
            <a:avLst/>
          </a:prstGeom>
          <a:noFill/>
          <a:ln w="9525" cap="flat" cmpd="sng">
            <a:solidFill>
              <a:schemeClr val="dk1"/>
            </a:solidFill>
            <a:prstDash val="solid"/>
            <a:round/>
            <a:headEnd type="none" w="sm" len="sm"/>
            <a:tailEnd type="none" w="sm" len="sm"/>
          </a:ln>
        </p:spPr>
      </p:pic>
      <p:sp>
        <p:nvSpPr>
          <p:cNvPr id="1443" name="Google Shape;1443;p42"/>
          <p:cNvSpPr txBox="1"/>
          <p:nvPr/>
        </p:nvSpPr>
        <p:spPr>
          <a:xfrm>
            <a:off x="6236874" y="1094341"/>
            <a:ext cx="366304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3A1A1"/>
              </a:buClr>
              <a:buSzPts val="1600"/>
              <a:buFont typeface="Noto Sans Symbols"/>
              <a:buNone/>
            </a:pPr>
            <a:r>
              <a:rPr lang="en-US" sz="1800" b="1" i="0" u="none" strike="noStrike" cap="none">
                <a:solidFill>
                  <a:schemeClr val="accent2"/>
                </a:solidFill>
                <a:latin typeface="Poppins Medium"/>
                <a:ea typeface="Poppins Medium"/>
                <a:cs typeface="Poppins Medium"/>
                <a:sym typeface="Poppins Medium"/>
              </a:rPr>
              <a:t>SOFTWARE TESTING</a:t>
            </a:r>
            <a:endParaRPr sz="1800" b="0" i="0" u="none" strike="noStrike" cap="none">
              <a:solidFill>
                <a:schemeClr val="accent2"/>
              </a:solidFill>
              <a:latin typeface="Poppins Medium"/>
              <a:ea typeface="Poppins Medium"/>
              <a:cs typeface="Poppins Medium"/>
              <a:sym typeface="Poppins Medium"/>
            </a:endParaRPr>
          </a:p>
        </p:txBody>
      </p:sp>
      <p:sp>
        <p:nvSpPr>
          <p:cNvPr id="1444" name="Google Shape;1444;p42"/>
          <p:cNvSpPr/>
          <p:nvPr/>
        </p:nvSpPr>
        <p:spPr>
          <a:xfrm>
            <a:off x="3914648" y="1954642"/>
            <a:ext cx="1023112" cy="1032397"/>
          </a:xfrm>
          <a:prstGeom prst="ellipse">
            <a:avLst/>
          </a:prstGeom>
          <a:noFill/>
          <a:ln w="28575" cap="flat" cmpd="sng">
            <a:solidFill>
              <a:schemeClr val="accent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p42"/>
          <p:cNvSpPr/>
          <p:nvPr/>
        </p:nvSpPr>
        <p:spPr>
          <a:xfrm>
            <a:off x="9614408" y="2168002"/>
            <a:ext cx="1023112" cy="1032397"/>
          </a:xfrm>
          <a:prstGeom prst="ellipse">
            <a:avLst/>
          </a:prstGeom>
          <a:noFill/>
          <a:ln w="28575" cap="flat" cmpd="sng">
            <a:solidFill>
              <a:schemeClr val="accent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Google Shape;1450;p43"/>
          <p:cNvSpPr txBox="1">
            <a:spLocks noGrp="1"/>
          </p:cNvSpPr>
          <p:nvPr>
            <p:ph type="title"/>
          </p:nvPr>
        </p:nvSpPr>
        <p:spPr>
          <a:xfrm>
            <a:off x="838200" y="201278"/>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solidFill>
                  <a:schemeClr val="dk1"/>
                </a:solidFill>
              </a:rPr>
              <a:t>Info Tech Product Scorecard for ALM</a:t>
            </a:r>
            <a:endParaRPr>
              <a:solidFill>
                <a:schemeClr val="dk1"/>
              </a:solidFill>
            </a:endParaRPr>
          </a:p>
        </p:txBody>
      </p:sp>
      <p:pic>
        <p:nvPicPr>
          <p:cNvPr id="1451" name="Google Shape;1451;p43"/>
          <p:cNvPicPr preferRelativeResize="0"/>
          <p:nvPr/>
        </p:nvPicPr>
        <p:blipFill rotWithShape="1">
          <a:blip r:embed="rId3">
            <a:alphaModFix/>
          </a:blip>
          <a:srcRect/>
          <a:stretch/>
        </p:blipFill>
        <p:spPr>
          <a:xfrm>
            <a:off x="838200" y="1016668"/>
            <a:ext cx="10058400" cy="5257132"/>
          </a:xfrm>
          <a:prstGeom prst="rect">
            <a:avLst/>
          </a:prstGeom>
          <a:noFill/>
          <a:ln w="9525" cap="flat" cmpd="sng">
            <a:solidFill>
              <a:srgbClr val="586E75"/>
            </a:solidFill>
            <a:prstDash val="solid"/>
            <a:round/>
            <a:headEnd type="none" w="sm" len="sm"/>
            <a:tailEnd type="none" w="sm" len="sm"/>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pic>
        <p:nvPicPr>
          <p:cNvPr id="1456" name="Google Shape;1456;p4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2101" y="1161890"/>
            <a:ext cx="4979624" cy="4351338"/>
          </a:xfrm>
          <a:prstGeom prst="rect">
            <a:avLst/>
          </a:prstGeom>
          <a:noFill/>
          <a:ln>
            <a:noFill/>
          </a:ln>
        </p:spPr>
      </p:pic>
      <p:pic>
        <p:nvPicPr>
          <p:cNvPr id="1457" name="Google Shape;1457;p45"/>
          <p:cNvPicPr preferRelativeResize="0">
            <a:picLocks noGrp="1"/>
          </p:cNvPicPr>
          <p:nvPr>
            <p:ph type="body" idx="4294967295"/>
          </p:nvPr>
        </p:nvPicPr>
        <p:blipFill rotWithShape="1">
          <a:blip r:embed="rId4" cstate="screen">
            <a:alphaModFix/>
            <a:extLst>
              <a:ext uri="{28A0092B-C50C-407E-A947-70E740481C1C}">
                <a14:useLocalDpi xmlns:a14="http://schemas.microsoft.com/office/drawing/2010/main"/>
              </a:ext>
            </a:extLst>
          </a:blip>
          <a:srcRect/>
          <a:stretch/>
        </p:blipFill>
        <p:spPr>
          <a:xfrm>
            <a:off x="6690276" y="1080168"/>
            <a:ext cx="5124450" cy="4351338"/>
          </a:xfrm>
          <a:prstGeom prst="rect">
            <a:avLst/>
          </a:prstGeom>
          <a:noFill/>
          <a:ln>
            <a:noFill/>
          </a:ln>
        </p:spPr>
      </p:pic>
      <p:sp>
        <p:nvSpPr>
          <p:cNvPr id="1458" name="Google Shape;1458;p45"/>
          <p:cNvSpPr txBox="1">
            <a:spLocks noGrp="1"/>
          </p:cNvSpPr>
          <p:nvPr>
            <p:ph type="title"/>
          </p:nvPr>
        </p:nvSpPr>
        <p:spPr>
          <a:xfrm>
            <a:off x="546099" y="314325"/>
            <a:ext cx="11268627" cy="76584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Josefin Sans"/>
              <a:buNone/>
            </a:pPr>
            <a:r>
              <a:rPr lang="en-US" sz="3800">
                <a:latin typeface="Josefin Sans"/>
                <a:ea typeface="Josefin Sans"/>
                <a:cs typeface="Josefin Sans"/>
                <a:sym typeface="Josefin Sans"/>
              </a:rPr>
              <a:t>Tech Info &amp; GigaOM: Best for Regulated Industries</a:t>
            </a:r>
            <a:endParaRPr sz="3800">
              <a:latin typeface="Josefin Sans"/>
              <a:ea typeface="Josefin Sans"/>
              <a:cs typeface="Josefin Sans"/>
              <a:sym typeface="Josefin Sans"/>
            </a:endParaRPr>
          </a:p>
        </p:txBody>
      </p:sp>
      <p:sp>
        <p:nvSpPr>
          <p:cNvPr id="1459" name="Google Shape;1459;p45"/>
          <p:cNvSpPr txBox="1"/>
          <p:nvPr/>
        </p:nvSpPr>
        <p:spPr>
          <a:xfrm>
            <a:off x="678361" y="5981123"/>
            <a:ext cx="260963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Josefin Sans"/>
                <a:ea typeface="Josefin Sans"/>
                <a:cs typeface="Josefin Sans"/>
                <a:sym typeface="Josefin Sans"/>
              </a:rPr>
              <a:t>Source: </a:t>
            </a:r>
            <a:r>
              <a:rPr lang="en-US" sz="1600" b="0" i="0" u="sng" strike="noStrike" cap="none">
                <a:solidFill>
                  <a:schemeClr val="dk1"/>
                </a:solidFill>
                <a:latin typeface="Josefin Sans"/>
                <a:ea typeface="Josefin Sans"/>
                <a:cs typeface="Josefin Sans"/>
                <a:sym typeface="Josefin Sans"/>
                <a:hlinkClick r:id="rId5">
                  <a:extLst>
                    <a:ext uri="{A12FA001-AC4F-418D-AE19-62706E023703}">
                      <ahyp:hlinkClr xmlns:ahyp="http://schemas.microsoft.com/office/drawing/2018/hyperlinkcolor" val="tx"/>
                    </a:ext>
                  </a:extLst>
                </a:hlinkClick>
              </a:rPr>
              <a:t>InfoTech</a:t>
            </a:r>
            <a:endParaRPr sz="1600" b="0" i="0" u="none" strike="noStrike" cap="none">
              <a:solidFill>
                <a:schemeClr val="dk1"/>
              </a:solidFill>
              <a:latin typeface="Josefin Sans"/>
              <a:ea typeface="Josefin Sans"/>
              <a:cs typeface="Josefin Sans"/>
              <a:sym typeface="Josefin Sans"/>
            </a:endParaRPr>
          </a:p>
        </p:txBody>
      </p:sp>
      <p:sp>
        <p:nvSpPr>
          <p:cNvPr id="1460" name="Google Shape;1460;p45"/>
          <p:cNvSpPr txBox="1"/>
          <p:nvPr/>
        </p:nvSpPr>
        <p:spPr>
          <a:xfrm>
            <a:off x="6690276" y="5589608"/>
            <a:ext cx="5124450"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Josefin Sans"/>
                <a:ea typeface="Josefin Sans"/>
                <a:cs typeface="Josefin Sans"/>
                <a:sym typeface="Josefin Sans"/>
              </a:rPr>
              <a:t>“We ranked Inflectra as Leaders in the Platform-Play half. These solutions are comprehensive and support many of the regulated industries, not just one or two.”</a:t>
            </a:r>
            <a:endParaRPr sz="1400" b="0" i="1" u="none" strike="noStrike" cap="none">
              <a:solidFill>
                <a:schemeClr val="dk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Josefin Sans"/>
                <a:ea typeface="Josefin Sans"/>
                <a:cs typeface="Josefin Sans"/>
                <a:sym typeface="Josefin Sans"/>
              </a:rPr>
              <a:t>- GigaOM RSLM Report</a:t>
            </a:r>
            <a:endParaRPr sz="1400" b="0" i="0" u="none" strike="noStrike" cap="none">
              <a:solidFill>
                <a:srgbClr val="000000"/>
              </a:solidFill>
              <a:latin typeface="Josefin Sans"/>
              <a:ea typeface="Josefin Sans"/>
              <a:cs typeface="Josefin Sans"/>
              <a:sym typeface="Josefin Sans"/>
            </a:endParaRPr>
          </a:p>
        </p:txBody>
      </p:sp>
      <p:sp>
        <p:nvSpPr>
          <p:cNvPr id="1461" name="Google Shape;1461;p45"/>
          <p:cNvSpPr/>
          <p:nvPr/>
        </p:nvSpPr>
        <p:spPr>
          <a:xfrm>
            <a:off x="9407144" y="3535680"/>
            <a:ext cx="760984" cy="761999"/>
          </a:xfrm>
          <a:prstGeom prst="ellipse">
            <a:avLst/>
          </a:prstGeom>
          <a:noFill/>
          <a:ln w="28575" cap="flat" cmpd="sng">
            <a:solidFill>
              <a:schemeClr val="accent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45"/>
          <p:cNvSpPr/>
          <p:nvPr/>
        </p:nvSpPr>
        <p:spPr>
          <a:xfrm>
            <a:off x="1159256" y="2749296"/>
            <a:ext cx="760984" cy="761999"/>
          </a:xfrm>
          <a:prstGeom prst="ellipse">
            <a:avLst/>
          </a:prstGeom>
          <a:noFill/>
          <a:ln w="28575" cap="flat" cmpd="sng">
            <a:solidFill>
              <a:schemeClr val="accent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66"/>
        <p:cNvGrpSpPr/>
        <p:nvPr/>
      </p:nvGrpSpPr>
      <p:grpSpPr>
        <a:xfrm>
          <a:off x="0" y="0"/>
          <a:ext cx="0" cy="0"/>
          <a:chOff x="0" y="0"/>
          <a:chExt cx="0" cy="0"/>
        </a:xfrm>
      </p:grpSpPr>
      <p:sp>
        <p:nvSpPr>
          <p:cNvPr id="1467" name="Google Shape;1467;p46"/>
          <p:cNvSpPr txBox="1">
            <a:spLocks noGrp="1"/>
          </p:cNvSpPr>
          <p:nvPr>
            <p:ph type="title"/>
          </p:nvPr>
        </p:nvSpPr>
        <p:spPr>
          <a:xfrm>
            <a:off x="673100" y="546338"/>
            <a:ext cx="5129463" cy="7658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latin typeface="Josefin Sans"/>
                <a:ea typeface="Josefin Sans"/>
                <a:cs typeface="Josefin Sans"/>
                <a:sym typeface="Josefin Sans"/>
              </a:rPr>
              <a:t>Info Tech Champion in ALM in 2024</a:t>
            </a:r>
            <a:endParaRPr/>
          </a:p>
        </p:txBody>
      </p:sp>
      <p:pic>
        <p:nvPicPr>
          <p:cNvPr id="1468" name="Google Shape;1468;p46" descr="A diagram of a software lifecycle management&#10;&#10;Description automatically generated"/>
          <p:cNvPicPr preferRelativeResize="0">
            <a:picLocks noGrp="1"/>
          </p:cNvPicPr>
          <p:nvPr>
            <p:ph type="body" idx="4294967295"/>
          </p:nvPr>
        </p:nvPicPr>
        <p:blipFill rotWithShape="1">
          <a:blip r:embed="rId3" cstate="screen">
            <a:alphaModFix/>
            <a:extLst>
              <a:ext uri="{28A0092B-C50C-407E-A947-70E740481C1C}">
                <a14:useLocalDpi xmlns:a14="http://schemas.microsoft.com/office/drawing/2010/main"/>
              </a:ext>
            </a:extLst>
          </a:blip>
          <a:srcRect/>
          <a:stretch/>
        </p:blipFill>
        <p:spPr>
          <a:xfrm>
            <a:off x="5943280" y="120268"/>
            <a:ext cx="6065838" cy="6065838"/>
          </a:xfrm>
          <a:prstGeom prst="rect">
            <a:avLst/>
          </a:prstGeom>
          <a:noFill/>
          <a:ln>
            <a:noFill/>
          </a:ln>
        </p:spPr>
      </p:pic>
      <p:sp>
        <p:nvSpPr>
          <p:cNvPr id="1469" name="Google Shape;1469;p46"/>
          <p:cNvSpPr txBox="1"/>
          <p:nvPr/>
        </p:nvSpPr>
        <p:spPr>
          <a:xfrm>
            <a:off x="673100" y="5816815"/>
            <a:ext cx="3935476"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Josefin Sans"/>
                <a:ea typeface="Josefin Sans"/>
                <a:cs typeface="Josefin Sans"/>
                <a:sym typeface="Josefin Sans"/>
              </a:rPr>
              <a:t>Note: Based on 119 customer reviews</a:t>
            </a:r>
            <a:endParaRPr sz="1400" b="0" i="0" u="none" strike="noStrike" cap="none">
              <a:solidFill>
                <a:srgbClr val="000000"/>
              </a:solidFill>
              <a:latin typeface="Josefin Sans"/>
              <a:ea typeface="Josefin Sans"/>
              <a:cs typeface="Josefin Sans"/>
              <a:sym typeface="Josefin Sans"/>
            </a:endParaRPr>
          </a:p>
        </p:txBody>
      </p:sp>
      <p:sp>
        <p:nvSpPr>
          <p:cNvPr id="1470" name="Google Shape;1470;p46"/>
          <p:cNvSpPr/>
          <p:nvPr/>
        </p:nvSpPr>
        <p:spPr>
          <a:xfrm>
            <a:off x="8595707" y="1004333"/>
            <a:ext cx="694597" cy="665971"/>
          </a:xfrm>
          <a:prstGeom prst="ellipse">
            <a:avLst/>
          </a:prstGeom>
          <a:noFill/>
          <a:ln w="28575" cap="flat" cmpd="sng">
            <a:solidFill>
              <a:schemeClr val="accent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4"/>
          <p:cNvSpPr/>
          <p:nvPr/>
        </p:nvSpPr>
        <p:spPr>
          <a:xfrm>
            <a:off x="992824" y="4722628"/>
            <a:ext cx="10696958" cy="1639025"/>
          </a:xfrm>
          <a:prstGeom prst="roundRect">
            <a:avLst>
              <a:gd name="adj" fmla="val 16667"/>
            </a:avLst>
          </a:prstGeom>
          <a:solidFill>
            <a:schemeClr val="lt1"/>
          </a:solidFill>
          <a:ln>
            <a:noFill/>
          </a:ln>
          <a:effectLst>
            <a:outerShdw blurRad="508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4"/>
          <p:cNvSpPr/>
          <p:nvPr/>
        </p:nvSpPr>
        <p:spPr>
          <a:xfrm>
            <a:off x="1023624" y="2960350"/>
            <a:ext cx="10696958" cy="1639025"/>
          </a:xfrm>
          <a:prstGeom prst="roundRect">
            <a:avLst>
              <a:gd name="adj" fmla="val 16667"/>
            </a:avLst>
          </a:prstGeom>
          <a:solidFill>
            <a:schemeClr val="lt1"/>
          </a:solidFill>
          <a:ln>
            <a:noFill/>
          </a:ln>
          <a:effectLst>
            <a:outerShdw blurRad="508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34"/>
          <p:cNvSpPr/>
          <p:nvPr/>
        </p:nvSpPr>
        <p:spPr>
          <a:xfrm>
            <a:off x="1026942" y="1085621"/>
            <a:ext cx="10696958" cy="1759153"/>
          </a:xfrm>
          <a:prstGeom prst="roundRect">
            <a:avLst>
              <a:gd name="adj" fmla="val 16667"/>
            </a:avLst>
          </a:prstGeom>
          <a:solidFill>
            <a:schemeClr val="lt1"/>
          </a:solidFill>
          <a:ln>
            <a:noFill/>
          </a:ln>
          <a:effectLst>
            <a:outerShdw blurRad="508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34"/>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Leadership Team</a:t>
            </a:r>
            <a:endParaRPr>
              <a:latin typeface="Josefin Sans"/>
              <a:ea typeface="Josefin Sans"/>
              <a:cs typeface="Josefin Sans"/>
              <a:sym typeface="Josefin Sans"/>
            </a:endParaRPr>
          </a:p>
        </p:txBody>
      </p:sp>
      <p:sp>
        <p:nvSpPr>
          <p:cNvPr id="144" name="Google Shape;144;p34"/>
          <p:cNvSpPr txBox="1"/>
          <p:nvPr/>
        </p:nvSpPr>
        <p:spPr>
          <a:xfrm>
            <a:off x="1545700" y="1147571"/>
            <a:ext cx="56347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Adam Sandman, </a:t>
            </a:r>
            <a:r>
              <a:rPr lang="en-US" sz="1600" b="0" i="1" u="none" strike="noStrike" cap="none">
                <a:solidFill>
                  <a:schemeClr val="dk1"/>
                </a:solidFill>
                <a:latin typeface="Josefin Sans"/>
                <a:ea typeface="Josefin Sans"/>
                <a:cs typeface="Josefin Sans"/>
                <a:sym typeface="Josefin Sans"/>
              </a:rPr>
              <a:t>Founder &amp; Chief Executive Officer</a:t>
            </a:r>
            <a:endParaRPr sz="1400" b="0" i="0" u="none" strike="noStrike" cap="none">
              <a:solidFill>
                <a:srgbClr val="000000"/>
              </a:solidFill>
              <a:latin typeface="Josefin Sans"/>
              <a:ea typeface="Josefin Sans"/>
              <a:cs typeface="Josefin Sans"/>
              <a:sym typeface="Josefin Sans"/>
            </a:endParaRPr>
          </a:p>
        </p:txBody>
      </p:sp>
      <p:pic>
        <p:nvPicPr>
          <p:cNvPr id="145" name="Google Shape;145;p34" descr="Adam Sandman"/>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99520" y="1378474"/>
            <a:ext cx="1248208" cy="1252728"/>
          </a:xfrm>
          <a:custGeom>
            <a:avLst/>
            <a:gdLst/>
            <a:ahLst/>
            <a:cxnLst/>
            <a:rect l="l" t="t" r="r" b="b"/>
            <a:pathLst>
              <a:path w="1248208" h="1252728" extrusionOk="0">
                <a:moveTo>
                  <a:pt x="626364" y="0"/>
                </a:moveTo>
                <a:cubicBezTo>
                  <a:pt x="929054" y="0"/>
                  <a:pt x="1181596" y="214707"/>
                  <a:pt x="1240003" y="500130"/>
                </a:cubicBezTo>
                <a:lnTo>
                  <a:pt x="1248208" y="581527"/>
                </a:lnTo>
                <a:lnTo>
                  <a:pt x="1248208" y="671202"/>
                </a:lnTo>
                <a:lnTo>
                  <a:pt x="1240003" y="752598"/>
                </a:lnTo>
                <a:cubicBezTo>
                  <a:pt x="1181596" y="1038022"/>
                  <a:pt x="929054" y="1252728"/>
                  <a:pt x="626364" y="1252728"/>
                </a:cubicBezTo>
                <a:cubicBezTo>
                  <a:pt x="280433" y="1252728"/>
                  <a:pt x="0" y="972295"/>
                  <a:pt x="0" y="626364"/>
                </a:cubicBezTo>
                <a:cubicBezTo>
                  <a:pt x="0" y="280433"/>
                  <a:pt x="280433" y="0"/>
                  <a:pt x="626364" y="0"/>
                </a:cubicBezTo>
                <a:close/>
              </a:path>
            </a:pathLst>
          </a:custGeom>
          <a:noFill/>
          <a:ln w="9525" cap="flat" cmpd="sng">
            <a:solidFill>
              <a:srgbClr val="073642"/>
            </a:solidFill>
            <a:prstDash val="solid"/>
            <a:round/>
            <a:headEnd type="none" w="sm" len="sm"/>
            <a:tailEnd type="none" w="sm" len="sm"/>
          </a:ln>
          <a:effectLst>
            <a:outerShdw blurRad="50800" dist="38100" dir="5400000" algn="t" rotWithShape="0">
              <a:srgbClr val="000000">
                <a:alpha val="40000"/>
              </a:srgbClr>
            </a:outerShdw>
          </a:effectLst>
        </p:spPr>
      </p:pic>
      <p:pic>
        <p:nvPicPr>
          <p:cNvPr id="146" name="Google Shape;146;p34" descr="Thea Maisuradz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71578" y="3157731"/>
            <a:ext cx="1242492" cy="1248918"/>
          </a:xfrm>
          <a:custGeom>
            <a:avLst/>
            <a:gdLst/>
            <a:ahLst/>
            <a:cxnLst/>
            <a:rect l="l" t="t" r="r" b="b"/>
            <a:pathLst>
              <a:path w="1242492" h="1248918" extrusionOk="0">
                <a:moveTo>
                  <a:pt x="618033" y="0"/>
                </a:moveTo>
                <a:cubicBezTo>
                  <a:pt x="962912" y="0"/>
                  <a:pt x="1242492" y="279580"/>
                  <a:pt x="1242492" y="624459"/>
                </a:cubicBezTo>
                <a:cubicBezTo>
                  <a:pt x="1242492" y="969338"/>
                  <a:pt x="962912" y="1248918"/>
                  <a:pt x="618033" y="1248918"/>
                </a:cubicBezTo>
                <a:cubicBezTo>
                  <a:pt x="316264" y="1248918"/>
                  <a:pt x="64489" y="1034865"/>
                  <a:pt x="6261" y="750309"/>
                </a:cubicBezTo>
                <a:lnTo>
                  <a:pt x="0" y="688204"/>
                </a:lnTo>
                <a:lnTo>
                  <a:pt x="0" y="560715"/>
                </a:lnTo>
                <a:lnTo>
                  <a:pt x="6261" y="498609"/>
                </a:lnTo>
                <a:cubicBezTo>
                  <a:pt x="64489" y="214054"/>
                  <a:pt x="316264" y="0"/>
                  <a:pt x="618033" y="0"/>
                </a:cubicBezTo>
                <a:close/>
              </a:path>
            </a:pathLst>
          </a:custGeom>
          <a:noFill/>
          <a:ln w="9525" cap="flat" cmpd="sng">
            <a:solidFill>
              <a:srgbClr val="073642"/>
            </a:solidFill>
            <a:prstDash val="solid"/>
            <a:round/>
            <a:headEnd type="none" w="sm" len="sm"/>
            <a:tailEnd type="none" w="sm" len="sm"/>
          </a:ln>
          <a:effectLst>
            <a:outerShdw blurRad="50800" dist="38100" dir="5400000" algn="t" rotWithShape="0">
              <a:srgbClr val="000000">
                <a:alpha val="40000"/>
              </a:srgbClr>
            </a:outerShdw>
          </a:effectLst>
        </p:spPr>
      </p:pic>
      <p:sp>
        <p:nvSpPr>
          <p:cNvPr id="147" name="Google Shape;147;p34"/>
          <p:cNvSpPr txBox="1"/>
          <p:nvPr/>
        </p:nvSpPr>
        <p:spPr>
          <a:xfrm>
            <a:off x="1749754" y="1506259"/>
            <a:ext cx="9974146" cy="114386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Founded Inflectra in 2006, with 30+ years of industry experience; responsible for product strategy, technology innovation, and business development</a:t>
            </a:r>
            <a:endParaRPr sz="13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20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Prior experience as a Director at Sapient Government Services leading their development work with the US Navy, commercial clients, and other government agencies </a:t>
            </a:r>
            <a:endParaRPr sz="13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20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Masters Degree in Physics from the University of Oxford.</a:t>
            </a:r>
            <a:endParaRPr sz="1300" b="0" i="0" u="none" strike="noStrike" cap="none">
              <a:solidFill>
                <a:srgbClr val="000000"/>
              </a:solidFill>
              <a:latin typeface="Josefin Sans"/>
              <a:ea typeface="Josefin Sans"/>
              <a:cs typeface="Josefin Sans"/>
              <a:sym typeface="Josefin Sans"/>
            </a:endParaRPr>
          </a:p>
        </p:txBody>
      </p:sp>
      <p:pic>
        <p:nvPicPr>
          <p:cNvPr id="148" name="Google Shape;148;p3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96092" y="4936951"/>
            <a:ext cx="1251636" cy="1248918"/>
          </a:xfrm>
          <a:custGeom>
            <a:avLst/>
            <a:gdLst/>
            <a:ahLst/>
            <a:cxnLst/>
            <a:rect l="l" t="t" r="r" b="b"/>
            <a:pathLst>
              <a:path w="1251636" h="1248918" extrusionOk="0">
                <a:moveTo>
                  <a:pt x="625272" y="0"/>
                </a:moveTo>
                <a:cubicBezTo>
                  <a:pt x="971203" y="0"/>
                  <a:pt x="1251636" y="279580"/>
                  <a:pt x="1251636" y="624459"/>
                </a:cubicBezTo>
                <a:cubicBezTo>
                  <a:pt x="1251636" y="969338"/>
                  <a:pt x="971203" y="1248918"/>
                  <a:pt x="625272" y="1248918"/>
                </a:cubicBezTo>
                <a:cubicBezTo>
                  <a:pt x="322582" y="1248918"/>
                  <a:pt x="70040" y="1034865"/>
                  <a:pt x="11634" y="750309"/>
                </a:cubicBezTo>
                <a:lnTo>
                  <a:pt x="0" y="635259"/>
                </a:lnTo>
                <a:lnTo>
                  <a:pt x="0" y="613660"/>
                </a:lnTo>
                <a:lnTo>
                  <a:pt x="11634" y="498609"/>
                </a:lnTo>
                <a:cubicBezTo>
                  <a:pt x="70040" y="214054"/>
                  <a:pt x="322582" y="0"/>
                  <a:pt x="625272" y="0"/>
                </a:cubicBezTo>
                <a:close/>
              </a:path>
            </a:pathLst>
          </a:custGeom>
          <a:solidFill>
            <a:schemeClr val="lt2"/>
          </a:solidFill>
          <a:ln w="9525" cap="flat" cmpd="sng">
            <a:solidFill>
              <a:srgbClr val="073642"/>
            </a:solidFill>
            <a:prstDash val="solid"/>
            <a:round/>
            <a:headEnd type="none" w="sm" len="sm"/>
            <a:tailEnd type="none" w="sm" len="sm"/>
          </a:ln>
        </p:spPr>
      </p:pic>
      <p:sp>
        <p:nvSpPr>
          <p:cNvPr id="149" name="Google Shape;149;p34"/>
          <p:cNvSpPr txBox="1"/>
          <p:nvPr/>
        </p:nvSpPr>
        <p:spPr>
          <a:xfrm>
            <a:off x="1545701" y="2944161"/>
            <a:ext cx="5634773" cy="338554"/>
          </a:xfrm>
          <a:prstGeom prst="rect">
            <a:avLst/>
          </a:prstGeom>
          <a:noFill/>
          <a:ln>
            <a:noFill/>
          </a:ln>
          <a:effectLst>
            <a:outerShdw blurRad="50800" sx="101000" sy="101000" algn="ctr"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Thea Maisuradze, </a:t>
            </a:r>
            <a:r>
              <a:rPr lang="en-US" sz="1600" b="0" i="1" u="none" strike="noStrike" cap="none">
                <a:solidFill>
                  <a:schemeClr val="dk1"/>
                </a:solidFill>
                <a:latin typeface="Josefin Sans"/>
                <a:ea typeface="Josefin Sans"/>
                <a:cs typeface="Josefin Sans"/>
                <a:sym typeface="Josefin Sans"/>
              </a:rPr>
              <a:t>Chief Revenue Officer</a:t>
            </a:r>
            <a:endParaRPr sz="1400" b="0" i="0" u="none" strike="noStrike" cap="none">
              <a:solidFill>
                <a:srgbClr val="000000"/>
              </a:solidFill>
              <a:latin typeface="Josefin Sans"/>
              <a:ea typeface="Josefin Sans"/>
              <a:cs typeface="Josefin Sans"/>
              <a:sym typeface="Josefin Sans"/>
            </a:endParaRPr>
          </a:p>
        </p:txBody>
      </p:sp>
      <p:sp>
        <p:nvSpPr>
          <p:cNvPr id="150" name="Google Shape;150;p34"/>
          <p:cNvSpPr txBox="1"/>
          <p:nvPr/>
        </p:nvSpPr>
        <p:spPr>
          <a:xfrm>
            <a:off x="1746436" y="3218750"/>
            <a:ext cx="9974146" cy="134391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Driving revenue growth and global market expansion through strategic leadership in marketing, business development, and partnerships </a:t>
            </a:r>
            <a:endParaRPr sz="13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20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Over 20 years of developing and executing communications strategies across business and public sectors, increasing brand awareness and lead generation</a:t>
            </a:r>
            <a:endParaRPr sz="13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20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Masters of Arts in Law and Diplomacy from The Fletcher School at Tufts University, with expertise in international relations, strategic negotiation, and business diplomacy.</a:t>
            </a:r>
            <a:endParaRPr sz="1300" b="0" i="0" u="none" strike="noStrike" cap="none">
              <a:solidFill>
                <a:srgbClr val="000000"/>
              </a:solidFill>
              <a:latin typeface="Josefin Sans"/>
              <a:ea typeface="Josefin Sans"/>
              <a:cs typeface="Josefin Sans"/>
              <a:sym typeface="Josefin Sans"/>
            </a:endParaRPr>
          </a:p>
        </p:txBody>
      </p:sp>
      <p:sp>
        <p:nvSpPr>
          <p:cNvPr id="151" name="Google Shape;151;p34"/>
          <p:cNvSpPr txBox="1"/>
          <p:nvPr/>
        </p:nvSpPr>
        <p:spPr>
          <a:xfrm>
            <a:off x="1545699" y="4767674"/>
            <a:ext cx="56347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Simon Bor, </a:t>
            </a:r>
            <a:r>
              <a:rPr lang="en-US" sz="1600" b="0" i="1" u="none" strike="noStrike" cap="none">
                <a:solidFill>
                  <a:schemeClr val="dk1"/>
                </a:solidFill>
                <a:latin typeface="Josefin Sans"/>
                <a:ea typeface="Josefin Sans"/>
                <a:cs typeface="Josefin Sans"/>
                <a:sym typeface="Josefin Sans"/>
              </a:rPr>
              <a:t>Chief Technology Officer</a:t>
            </a:r>
            <a:endParaRPr sz="1400" b="0" i="0" u="none" strike="noStrike" cap="none">
              <a:solidFill>
                <a:srgbClr val="000000"/>
              </a:solidFill>
              <a:latin typeface="Josefin Sans"/>
              <a:ea typeface="Josefin Sans"/>
              <a:cs typeface="Josefin Sans"/>
              <a:sym typeface="Josefin Sans"/>
            </a:endParaRPr>
          </a:p>
        </p:txBody>
      </p:sp>
      <p:sp>
        <p:nvSpPr>
          <p:cNvPr id="152" name="Google Shape;152;p34"/>
          <p:cNvSpPr txBox="1"/>
          <p:nvPr/>
        </p:nvSpPr>
        <p:spPr>
          <a:xfrm>
            <a:off x="1749754" y="5165266"/>
            <a:ext cx="9974146" cy="114386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Responsible for leading Inflectra’s initiatives and strategic direction for product development, hosting, customer support, IT, and security</a:t>
            </a:r>
            <a:endParaRPr sz="13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20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Prior experience at the UK Treasury, World Bank, and International Monetary Fund (IMF) overseeing high-profile multi-billion-dollar programs, managing inter-disciplinary teams and providing financial and strategic oversight </a:t>
            </a:r>
            <a:endParaRPr sz="13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200"/>
              </a:spcBef>
              <a:spcAft>
                <a:spcPts val="0"/>
              </a:spcAft>
              <a:buClr>
                <a:schemeClr val="dk1"/>
              </a:buClr>
              <a:buSzPts val="1250"/>
              <a:buFont typeface="Arial"/>
              <a:buChar char="•"/>
            </a:pPr>
            <a:r>
              <a:rPr lang="en-US" sz="1300" b="0" i="0" u="none" strike="noStrike" cap="none">
                <a:solidFill>
                  <a:schemeClr val="dk1"/>
                </a:solidFill>
                <a:latin typeface="Josefin Sans"/>
                <a:ea typeface="Josefin Sans"/>
                <a:cs typeface="Josefin Sans"/>
                <a:sym typeface="Josefin Sans"/>
              </a:rPr>
              <a:t>Masters Degree with joint honors in Political Science and Medical Science from the University of Cambridge.</a:t>
            </a:r>
            <a:endParaRPr sz="13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1475" name="Google Shape;1475;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Josefin Sans"/>
              <a:buNone/>
            </a:pPr>
            <a:r>
              <a:rPr lang="en-US"/>
              <a:t>Case Studies</a:t>
            </a:r>
            <a:endParaRPr/>
          </a:p>
        </p:txBody>
      </p:sp>
      <p:sp>
        <p:nvSpPr>
          <p:cNvPr id="1476" name="Google Shape;1476;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ED98B"/>
              </a:buClr>
              <a:buSzPts val="2400"/>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48"/>
          <p:cNvSpPr txBox="1">
            <a:spLocks noGrp="1"/>
          </p:cNvSpPr>
          <p:nvPr>
            <p:ph type="title"/>
          </p:nvPr>
        </p:nvSpPr>
        <p:spPr>
          <a:xfrm>
            <a:off x="485260" y="313326"/>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Mastek (IT &amp; Healthcare)</a:t>
            </a:r>
            <a:endParaRPr>
              <a:latin typeface="Josefin Sans"/>
              <a:ea typeface="Josefin Sans"/>
              <a:cs typeface="Josefin Sans"/>
              <a:sym typeface="Josefin Sans"/>
            </a:endParaRPr>
          </a:p>
        </p:txBody>
      </p:sp>
      <p:sp>
        <p:nvSpPr>
          <p:cNvPr id="1482" name="Google Shape;1482;p48"/>
          <p:cNvSpPr txBox="1">
            <a:spLocks noGrp="1"/>
          </p:cNvSpPr>
          <p:nvPr>
            <p:ph type="body" idx="4294967295"/>
          </p:nvPr>
        </p:nvSpPr>
        <p:spPr>
          <a:xfrm>
            <a:off x="485260" y="1183766"/>
            <a:ext cx="6025269" cy="1734283"/>
          </a:xfrm>
          <a:prstGeom prst="rect">
            <a:avLst/>
          </a:prstGeom>
          <a:solidFill>
            <a:srgbClr val="D8D8D8"/>
          </a:solidFill>
          <a:ln>
            <a:noFill/>
          </a:ln>
        </p:spPr>
        <p:txBody>
          <a:bodyPr spcFirstLastPara="1" wrap="square" lIns="91425" tIns="45700" rIns="91425" bIns="45700" anchor="t" anchorCtr="0">
            <a:normAutofit/>
          </a:bodyPr>
          <a:lstStyle/>
          <a:p>
            <a:pPr marL="50800" lvl="0" indent="0" algn="l" rtl="0">
              <a:lnSpc>
                <a:spcPct val="100000"/>
              </a:lnSpc>
              <a:spcBef>
                <a:spcPts val="0"/>
              </a:spcBef>
              <a:spcAft>
                <a:spcPts val="0"/>
              </a:spcAft>
              <a:buSzPts val="1800"/>
              <a:buNone/>
            </a:pPr>
            <a:r>
              <a:rPr lang="en-US" sz="1700" b="1">
                <a:latin typeface="Josefin Sans"/>
                <a:ea typeface="Josefin Sans"/>
                <a:cs typeface="Josefin Sans"/>
                <a:sym typeface="Josefin Sans"/>
              </a:rPr>
              <a:t>The Challenge</a:t>
            </a:r>
            <a:endParaRPr sz="1700" b="1">
              <a:latin typeface="Josefin Sans"/>
              <a:ea typeface="Josefin Sans"/>
              <a:cs typeface="Josefin Sans"/>
              <a:sym typeface="Josefin Sans"/>
            </a:endParaRPr>
          </a:p>
          <a:p>
            <a:pPr marL="50800" lvl="0" indent="0" algn="l" rtl="0">
              <a:lnSpc>
                <a:spcPct val="100000"/>
              </a:lnSpc>
              <a:spcBef>
                <a:spcPts val="0"/>
              </a:spcBef>
              <a:spcAft>
                <a:spcPts val="0"/>
              </a:spcAft>
              <a:buSzPts val="1800"/>
              <a:buNone/>
            </a:pPr>
            <a:r>
              <a:rPr lang="en-US" sz="1700">
                <a:latin typeface="Josefin Sans"/>
                <a:ea typeface="Josefin Sans"/>
                <a:cs typeface="Josefin Sans"/>
                <a:sym typeface="Josefin Sans"/>
              </a:rPr>
              <a:t>In a highly regulated and competitive market, Mastek needed to enhance their testing processes to achieve comprehensive test coverage, reduce time to market, and efficiently manage multiple projects while maintaining regulatory compliance.</a:t>
            </a:r>
            <a:endParaRPr sz="1700">
              <a:latin typeface="Josefin Sans"/>
              <a:ea typeface="Josefin Sans"/>
              <a:cs typeface="Josefin Sans"/>
              <a:sym typeface="Josefin Sans"/>
            </a:endParaRPr>
          </a:p>
        </p:txBody>
      </p:sp>
      <p:sp>
        <p:nvSpPr>
          <p:cNvPr id="1483" name="Google Shape;1483;p48"/>
          <p:cNvSpPr txBox="1"/>
          <p:nvPr/>
        </p:nvSpPr>
        <p:spPr>
          <a:xfrm>
            <a:off x="6754369" y="3505796"/>
            <a:ext cx="5014764" cy="1687088"/>
          </a:xfrm>
          <a:prstGeom prst="rect">
            <a:avLst/>
          </a:prstGeom>
          <a:solidFill>
            <a:srgbClr val="F2F2F2"/>
          </a:solidFill>
          <a:ln>
            <a:noFill/>
          </a:ln>
        </p:spPr>
        <p:txBody>
          <a:bodyPr spcFirstLastPara="1" wrap="square" lIns="91425" tIns="45700" rIns="91425" bIns="45700"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Existing Tools in Place</a:t>
            </a:r>
            <a:endParaRPr sz="1700" b="1" i="0" u="none" strike="noStrike" cap="none">
              <a:solidFill>
                <a:schemeClr val="dk1"/>
              </a:solidFill>
              <a:latin typeface="Josefin Sans"/>
              <a:ea typeface="Josefin Sans"/>
              <a:cs typeface="Josefin Sans"/>
              <a:sym typeface="Josefin Sans"/>
            </a:endParaRPr>
          </a:p>
          <a:p>
            <a:pPr marL="0" marR="0" lvl="0" indent="0" algn="l" rtl="0">
              <a:lnSpc>
                <a:spcPct val="100000"/>
              </a:lnSpc>
              <a:spcBef>
                <a:spcPts val="40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Jira lacked comprehensive test management that could ensure full traceability from requirements to defects. Difficulties in automating test maintenance within Jira's ecosystem, led to greater manual work.</a:t>
            </a:r>
            <a:endParaRPr sz="1700" b="0" i="0" u="none" strike="noStrike" cap="none">
              <a:solidFill>
                <a:schemeClr val="dk1"/>
              </a:solidFill>
              <a:latin typeface="Josefin Sans"/>
              <a:ea typeface="Josefin Sans"/>
              <a:cs typeface="Josefin Sans"/>
              <a:sym typeface="Josefin Sans"/>
            </a:endParaRPr>
          </a:p>
        </p:txBody>
      </p:sp>
      <p:pic>
        <p:nvPicPr>
          <p:cNvPr id="1484" name="Google Shape;1484;p4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754369" y="1163320"/>
            <a:ext cx="5021994" cy="2278772"/>
          </a:xfrm>
          <a:prstGeom prst="rect">
            <a:avLst/>
          </a:prstGeom>
          <a:noFill/>
          <a:ln>
            <a:noFill/>
          </a:ln>
        </p:spPr>
      </p:pic>
      <p:sp>
        <p:nvSpPr>
          <p:cNvPr id="1485" name="Google Shape;1485;p48"/>
          <p:cNvSpPr txBox="1"/>
          <p:nvPr/>
        </p:nvSpPr>
        <p:spPr>
          <a:xfrm>
            <a:off x="557292" y="3268533"/>
            <a:ext cx="5881202" cy="1661953"/>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400" b="0" i="0" u="none" strike="noStrike" cap="none">
              <a:solidFill>
                <a:srgbClr val="000000"/>
              </a:solidFill>
              <a:latin typeface="Arial"/>
              <a:ea typeface="Arial"/>
              <a:cs typeface="Arial"/>
              <a:sym typeface="Arial"/>
            </a:endParaRPr>
          </a:p>
          <a:p>
            <a:pPr marL="50800" marR="0" lvl="0" indent="0" algn="l" rtl="0">
              <a:lnSpc>
                <a:spcPct val="100000"/>
              </a:lnSpc>
              <a:spcBef>
                <a:spcPts val="0"/>
              </a:spcBef>
              <a:spcAft>
                <a:spcPts val="0"/>
              </a:spcAft>
              <a:buClr>
                <a:schemeClr val="dk1"/>
              </a:buClr>
              <a:buSzPts val="1800"/>
              <a:buFont typeface="Kanit"/>
              <a:buNone/>
            </a:pPr>
            <a:r>
              <a:rPr lang="en-US" sz="1700" b="0" i="0" u="none" strike="noStrike" cap="none">
                <a:solidFill>
                  <a:schemeClr val="dk1"/>
                </a:solidFill>
                <a:latin typeface="Josefin Sans"/>
                <a:ea typeface="Josefin Sans"/>
                <a:cs typeface="Josefin Sans"/>
                <a:sym typeface="Josefin Sans"/>
              </a:rPr>
              <a:t>Mastek selected Inflectra products due to their favorable pricing, licensing options, and advanced project management and QA functionalities. SpiraTest was implemented to enhance project monitoring, streamline team collaboration, and improve compliance.</a:t>
            </a:r>
            <a:endParaRPr sz="1700" b="0" i="0" u="none" strike="noStrike" cap="none">
              <a:solidFill>
                <a:schemeClr val="dk1"/>
              </a:solidFill>
              <a:latin typeface="Josefin Sans"/>
              <a:ea typeface="Josefin Sans"/>
              <a:cs typeface="Josefin Sans"/>
              <a:sym typeface="Josefin Sans"/>
            </a:endParaRPr>
          </a:p>
        </p:txBody>
      </p:sp>
      <p:pic>
        <p:nvPicPr>
          <p:cNvPr id="1486" name="Google Shape;1486;p48"/>
          <p:cNvPicPr preferRelativeResize="0"/>
          <p:nvPr/>
        </p:nvPicPr>
        <p:blipFill rotWithShape="1">
          <a:blip r:embed="rId4" cstate="screen">
            <a:alphaModFix/>
            <a:extLst>
              <a:ext uri="{28A0092B-C50C-407E-A947-70E740481C1C}">
                <a14:useLocalDpi xmlns:a14="http://schemas.microsoft.com/office/drawing/2010/main"/>
              </a:ext>
            </a:extLst>
          </a:blip>
          <a:srcRect l="-3842" t="-35221" b="-31389"/>
          <a:stretch/>
        </p:blipFill>
        <p:spPr>
          <a:xfrm>
            <a:off x="9995137" y="249622"/>
            <a:ext cx="1736132" cy="726950"/>
          </a:xfrm>
          <a:prstGeom prst="rect">
            <a:avLst/>
          </a:prstGeom>
          <a:noFill/>
          <a:ln>
            <a:noFill/>
          </a:ln>
        </p:spPr>
      </p:pic>
      <p:sp>
        <p:nvSpPr>
          <p:cNvPr id="1487" name="Google Shape;1487;p48"/>
          <p:cNvSpPr txBox="1"/>
          <p:nvPr/>
        </p:nvSpPr>
        <p:spPr>
          <a:xfrm>
            <a:off x="485260" y="5280972"/>
            <a:ext cx="11291102" cy="1138733"/>
          </a:xfrm>
          <a:prstGeom prst="rect">
            <a:avLst/>
          </a:prstGeom>
          <a:solidFill>
            <a:srgbClr val="05517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chemeClr val="lt2"/>
                </a:solidFill>
                <a:latin typeface="Josefin Sans"/>
                <a:ea typeface="Josefin Sans"/>
                <a:cs typeface="Josefin Sans"/>
                <a:sym typeface="Josefin Sans"/>
              </a:rPr>
              <a:t>“</a:t>
            </a:r>
            <a:r>
              <a:rPr lang="en-US" sz="1700" b="0" i="1" u="none" strike="noStrike" cap="none">
                <a:solidFill>
                  <a:schemeClr val="lt2"/>
                </a:solidFill>
                <a:latin typeface="Josefin Sans"/>
                <a:ea typeface="Josefin Sans"/>
                <a:cs typeface="Josefin Sans"/>
                <a:sym typeface="Josefin Sans"/>
              </a:rPr>
              <a:t>Inflectra's suite of products has transformed the way we manage our projects and testing processes. With tools like SpiraTest we have achieved unprecedented levels of efficiency, compliance, and quality. The seamless integration and robust features have enabled us to deliver projects faster and with greater accuracy, ensuring our competitive edge in the industry. “-- </a:t>
            </a:r>
            <a:r>
              <a:rPr lang="en-US" sz="1700" b="0" i="0" u="none" strike="noStrike" cap="none">
                <a:solidFill>
                  <a:schemeClr val="lt2"/>
                </a:solidFill>
                <a:latin typeface="Josefin Sans"/>
                <a:ea typeface="Josefin Sans"/>
                <a:cs typeface="Josefin Sans"/>
                <a:sym typeface="Josefin Sans"/>
              </a:rPr>
              <a:t>Kanchan R, Mastek</a:t>
            </a:r>
            <a:endParaRPr sz="1700" b="0" i="0" u="none" strike="noStrike" cap="none">
              <a:solidFill>
                <a:schemeClr val="lt2"/>
              </a:solidFill>
              <a:latin typeface="Josefin Sans"/>
              <a:ea typeface="Josefin Sans"/>
              <a:cs typeface="Josefin Sans"/>
              <a:sym typeface="Josefin Sans"/>
            </a:endParaRPr>
          </a:p>
        </p:txBody>
      </p:sp>
      <p:sp>
        <p:nvSpPr>
          <p:cNvPr id="1488" name="Google Shape;1488;p48"/>
          <p:cNvSpPr/>
          <p:nvPr/>
        </p:nvSpPr>
        <p:spPr>
          <a:xfrm>
            <a:off x="485259" y="3142892"/>
            <a:ext cx="6025269" cy="1913236"/>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49"/>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solidFill>
                  <a:schemeClr val="dk1"/>
                </a:solidFill>
                <a:latin typeface="Josefin Sans"/>
                <a:ea typeface="Josefin Sans"/>
                <a:cs typeface="Josefin Sans"/>
                <a:sym typeface="Josefin Sans"/>
              </a:rPr>
              <a:t>Leica Biosystems (Life Sciences)</a:t>
            </a:r>
            <a:endParaRPr>
              <a:solidFill>
                <a:schemeClr val="dk1"/>
              </a:solidFill>
              <a:latin typeface="Josefin Sans"/>
              <a:ea typeface="Josefin Sans"/>
              <a:cs typeface="Josefin Sans"/>
              <a:sym typeface="Josefin Sans"/>
            </a:endParaRPr>
          </a:p>
        </p:txBody>
      </p:sp>
      <p:sp>
        <p:nvSpPr>
          <p:cNvPr id="1494" name="Google Shape;1494;p49"/>
          <p:cNvSpPr txBox="1">
            <a:spLocks noGrp="1"/>
          </p:cNvSpPr>
          <p:nvPr>
            <p:ph type="body" idx="4294967295"/>
          </p:nvPr>
        </p:nvSpPr>
        <p:spPr>
          <a:xfrm>
            <a:off x="575145" y="1235647"/>
            <a:ext cx="6406696" cy="1704215"/>
          </a:xfrm>
          <a:prstGeom prst="rect">
            <a:avLst/>
          </a:prstGeom>
          <a:solidFill>
            <a:srgbClr val="D8D8D8"/>
          </a:solidFill>
          <a:ln>
            <a:noFill/>
          </a:ln>
        </p:spPr>
        <p:txBody>
          <a:bodyPr spcFirstLastPara="1" wrap="square" lIns="91425" tIns="45700" rIns="91425" bIns="45700" anchor="t" anchorCtr="0">
            <a:noAutofit/>
          </a:bodyPr>
          <a:lstStyle/>
          <a:p>
            <a:pPr marL="50800" lvl="0" indent="0" algn="l" rtl="0">
              <a:lnSpc>
                <a:spcPct val="100000"/>
              </a:lnSpc>
              <a:spcBef>
                <a:spcPts val="0"/>
              </a:spcBef>
              <a:spcAft>
                <a:spcPts val="0"/>
              </a:spcAft>
              <a:buSzPts val="1800"/>
              <a:buNone/>
            </a:pPr>
            <a:r>
              <a:rPr lang="en-US" sz="1700" b="1">
                <a:solidFill>
                  <a:schemeClr val="dk1"/>
                </a:solidFill>
                <a:latin typeface="Josefin Sans"/>
                <a:ea typeface="Josefin Sans"/>
                <a:cs typeface="Josefin Sans"/>
                <a:sym typeface="Josefin Sans"/>
              </a:rPr>
              <a:t>The Challenge</a:t>
            </a:r>
            <a:endParaRPr sz="1700" b="1">
              <a:solidFill>
                <a:schemeClr val="dk1"/>
              </a:solidFill>
              <a:latin typeface="Josefin Sans"/>
              <a:ea typeface="Josefin Sans"/>
              <a:cs typeface="Josefin Sans"/>
              <a:sym typeface="Josefin Sans"/>
            </a:endParaRPr>
          </a:p>
          <a:p>
            <a:pPr marL="50800" lvl="0" indent="0" algn="l" rtl="0">
              <a:lnSpc>
                <a:spcPct val="100000"/>
              </a:lnSpc>
              <a:spcBef>
                <a:spcPts val="0"/>
              </a:spcBef>
              <a:spcAft>
                <a:spcPts val="0"/>
              </a:spcAft>
              <a:buSzPts val="1800"/>
              <a:buNone/>
            </a:pPr>
            <a:r>
              <a:rPr lang="en-US" sz="1700">
                <a:solidFill>
                  <a:schemeClr val="dk1"/>
                </a:solidFill>
                <a:latin typeface="Josefin Sans"/>
                <a:ea typeface="Josefin Sans"/>
                <a:cs typeface="Josefin Sans"/>
                <a:sym typeface="Josefin Sans"/>
              </a:rPr>
              <a:t>Leica Biosystems was seeking an efficient solution for managing and summarizing test cases for both software and hardware instruments. This included a need for a comprehensive view of tests involving sophisticated sensors for automation.</a:t>
            </a:r>
            <a:endParaRPr sz="1700">
              <a:solidFill>
                <a:schemeClr val="dk1"/>
              </a:solidFill>
              <a:latin typeface="Josefin Sans"/>
              <a:ea typeface="Josefin Sans"/>
              <a:cs typeface="Josefin Sans"/>
              <a:sym typeface="Josefin Sans"/>
            </a:endParaRPr>
          </a:p>
        </p:txBody>
      </p:sp>
      <p:sp>
        <p:nvSpPr>
          <p:cNvPr id="1495" name="Google Shape;1495;p49"/>
          <p:cNvSpPr txBox="1"/>
          <p:nvPr/>
        </p:nvSpPr>
        <p:spPr>
          <a:xfrm>
            <a:off x="7363878" y="3508302"/>
            <a:ext cx="4321964" cy="2507313"/>
          </a:xfrm>
          <a:prstGeom prst="rect">
            <a:avLst/>
          </a:prstGeom>
          <a:solidFill>
            <a:srgbClr val="F2F2F2"/>
          </a:solidFill>
          <a:ln>
            <a:noFill/>
          </a:ln>
          <a:effectLst>
            <a:outerShdw blurRad="356499" sx="102000" sy="102000" algn="ctr" rotWithShape="0">
              <a:srgbClr val="000000">
                <a:alpha val="40000"/>
              </a:srgbClr>
            </a:outerShdw>
          </a:effectLst>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Key Results and Metrics</a:t>
            </a:r>
            <a:endParaRPr sz="1700" b="1" i="0" u="none" strike="noStrike" cap="none">
              <a:solidFill>
                <a:schemeClr val="dk1"/>
              </a:solidFill>
              <a:latin typeface="Josefin Sans"/>
              <a:ea typeface="Josefin Sans"/>
              <a:cs typeface="Josefin Sans"/>
              <a:sym typeface="Josefin Sans"/>
            </a:endParaRPr>
          </a:p>
          <a:p>
            <a:pPr marL="5080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Inflectra’s platform enhanced collaboration across Leica Biosystems’ teams in Germany, India, and China. It allowed different departments to effectively share requirements, feedback, and reviews. Finally, it centralized management of requirements, incidents, and tests, improving overall productivity.</a:t>
            </a:r>
            <a:endParaRPr sz="1700" b="0" i="0" u="none" strike="noStrike" cap="none">
              <a:solidFill>
                <a:schemeClr val="dk1"/>
              </a:solidFill>
              <a:latin typeface="Josefin Sans"/>
              <a:ea typeface="Josefin Sans"/>
              <a:cs typeface="Josefin Sans"/>
              <a:sym typeface="Josefin Sans"/>
            </a:endParaRPr>
          </a:p>
        </p:txBody>
      </p:sp>
      <p:pic>
        <p:nvPicPr>
          <p:cNvPr id="1496" name="Google Shape;1496;p4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63878" y="1209846"/>
            <a:ext cx="4342862" cy="2255388"/>
          </a:xfrm>
          <a:prstGeom prst="rect">
            <a:avLst/>
          </a:prstGeom>
          <a:noFill/>
          <a:ln>
            <a:noFill/>
          </a:ln>
        </p:spPr>
      </p:pic>
      <p:sp>
        <p:nvSpPr>
          <p:cNvPr id="1497" name="Google Shape;1497;p49"/>
          <p:cNvSpPr txBox="1"/>
          <p:nvPr/>
        </p:nvSpPr>
        <p:spPr>
          <a:xfrm>
            <a:off x="575145" y="3111626"/>
            <a:ext cx="6424849" cy="1677342"/>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800" b="1" i="0" u="none" strike="noStrike" cap="none">
                <a:solidFill>
                  <a:schemeClr val="dk1"/>
                </a:solidFill>
                <a:latin typeface="Josefin Sans"/>
                <a:ea typeface="Josefin Sans"/>
                <a:cs typeface="Josefin Sans"/>
                <a:sym typeface="Josefin Sans"/>
              </a:rPr>
              <a:t>The Solution</a:t>
            </a:r>
            <a:endParaRPr sz="1400" b="0" i="0" u="none" strike="noStrike" cap="none">
              <a:solidFill>
                <a:schemeClr val="dk1"/>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800"/>
              <a:buFont typeface="Kanit"/>
              <a:buNone/>
            </a:pPr>
            <a:r>
              <a:rPr lang="en-US" sz="1700" b="0" i="0" u="none" strike="noStrike" cap="none">
                <a:solidFill>
                  <a:schemeClr val="dk1"/>
                </a:solidFill>
                <a:latin typeface="Josefin Sans"/>
                <a:ea typeface="Josefin Sans"/>
                <a:cs typeface="Josefin Sans"/>
                <a:sym typeface="Josefin Sans"/>
              </a:rPr>
              <a:t>The deployment of Inflectra's SpiraPlan revolutionized Leica Biosystems’ approach to managing medical device development projects, offering a unified platform for diverse project needs. Inflectra's integrated requirements management played a crucial role in keeping all stakeholders aligned.</a:t>
            </a:r>
            <a:endParaRPr sz="1700" b="0" i="0" u="none" strike="noStrike" cap="none">
              <a:solidFill>
                <a:schemeClr val="dk1"/>
              </a:solidFill>
              <a:latin typeface="Josefin Sans"/>
              <a:ea typeface="Josefin Sans"/>
              <a:cs typeface="Josefin Sans"/>
              <a:sym typeface="Josefin Sans"/>
            </a:endParaRPr>
          </a:p>
        </p:txBody>
      </p:sp>
      <p:sp>
        <p:nvSpPr>
          <p:cNvPr id="1498" name="Google Shape;1498;p49"/>
          <p:cNvSpPr txBox="1"/>
          <p:nvPr/>
        </p:nvSpPr>
        <p:spPr>
          <a:xfrm>
            <a:off x="531807" y="4903332"/>
            <a:ext cx="6493372" cy="1551153"/>
          </a:xfrm>
          <a:prstGeom prst="rect">
            <a:avLst/>
          </a:prstGeom>
          <a:solidFill>
            <a:srgbClr val="055174"/>
          </a:solidFill>
          <a:ln>
            <a:noFill/>
          </a:ln>
          <a:effectLst>
            <a:outerShdw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10000"/>
              </a:lnSpc>
              <a:spcBef>
                <a:spcPts val="600"/>
              </a:spcBef>
              <a:spcAft>
                <a:spcPts val="0"/>
              </a:spcAft>
              <a:buClr>
                <a:srgbClr val="000000"/>
              </a:buClr>
              <a:buSzPts val="1700"/>
              <a:buFont typeface="Arial"/>
              <a:buNone/>
            </a:pPr>
            <a:r>
              <a:rPr lang="en-US" sz="1700" b="0" i="1" u="none" strike="noStrike" cap="none">
                <a:solidFill>
                  <a:schemeClr val="lt2"/>
                </a:solidFill>
                <a:latin typeface="Josefin Sans"/>
                <a:ea typeface="Josefin Sans"/>
                <a:cs typeface="Josefin Sans"/>
                <a:sym typeface="Josefin Sans"/>
              </a:rPr>
              <a:t>“SpiraPlan is an excellent integrated tool for managing both new and ongoing projects. It centralizes all important data, facilitating easy access and consensus among stakeholders.”</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1200"/>
              </a:spcBef>
              <a:spcAft>
                <a:spcPts val="60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 Carey S. V&amp;V Manager, Leica</a:t>
            </a:r>
            <a:endParaRPr sz="1700" b="0" i="0" u="none" strike="noStrike" cap="none">
              <a:solidFill>
                <a:schemeClr val="lt2"/>
              </a:solidFill>
              <a:latin typeface="Josefin Sans"/>
              <a:ea typeface="Josefin Sans"/>
              <a:cs typeface="Josefin Sans"/>
              <a:sym typeface="Josefin Sans"/>
            </a:endParaRPr>
          </a:p>
        </p:txBody>
      </p:sp>
      <p:pic>
        <p:nvPicPr>
          <p:cNvPr id="1499" name="Google Shape;1499;p4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903388" y="271257"/>
            <a:ext cx="1374212" cy="805141"/>
          </a:xfrm>
          <a:prstGeom prst="rect">
            <a:avLst/>
          </a:prstGeom>
          <a:noFill/>
          <a:ln>
            <a:noFill/>
          </a:ln>
        </p:spPr>
      </p:pic>
      <p:sp>
        <p:nvSpPr>
          <p:cNvPr id="1500" name="Google Shape;1500;p49"/>
          <p:cNvSpPr/>
          <p:nvPr/>
        </p:nvSpPr>
        <p:spPr>
          <a:xfrm>
            <a:off x="485260" y="3008652"/>
            <a:ext cx="6519021" cy="1827447"/>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54"/>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GME (Manufacturing)</a:t>
            </a:r>
            <a:endParaRPr>
              <a:latin typeface="Josefin Sans"/>
              <a:ea typeface="Josefin Sans"/>
              <a:cs typeface="Josefin Sans"/>
              <a:sym typeface="Josefin Sans"/>
            </a:endParaRPr>
          </a:p>
        </p:txBody>
      </p:sp>
      <p:sp>
        <p:nvSpPr>
          <p:cNvPr id="1506" name="Google Shape;1506;p54"/>
          <p:cNvSpPr txBox="1">
            <a:spLocks noGrp="1"/>
          </p:cNvSpPr>
          <p:nvPr>
            <p:ph type="body" idx="4294967295"/>
          </p:nvPr>
        </p:nvSpPr>
        <p:spPr>
          <a:xfrm>
            <a:off x="560531" y="1222936"/>
            <a:ext cx="6646863" cy="1955058"/>
          </a:xfrm>
          <a:prstGeom prst="rect">
            <a:avLst/>
          </a:prstGeom>
          <a:solidFill>
            <a:srgbClr val="D8D8D8"/>
          </a:solidFill>
          <a:ln>
            <a:noFill/>
          </a:ln>
        </p:spPr>
        <p:txBody>
          <a:bodyPr spcFirstLastPara="1" wrap="square" lIns="91425" tIns="45700" rIns="91425" bIns="45700" anchor="t" anchorCtr="0">
            <a:noAutofit/>
          </a:bodyPr>
          <a:lstStyle/>
          <a:p>
            <a:pPr marL="50800" lvl="0" indent="0" algn="l" rtl="0">
              <a:lnSpc>
                <a:spcPct val="100000"/>
              </a:lnSpc>
              <a:spcBef>
                <a:spcPts val="0"/>
              </a:spcBef>
              <a:spcAft>
                <a:spcPts val="0"/>
              </a:spcAft>
              <a:buClr>
                <a:schemeClr val="dk1"/>
              </a:buClr>
              <a:buSzPts val="1700"/>
              <a:buNone/>
            </a:pPr>
            <a:r>
              <a:rPr lang="en-US" sz="1700" b="1">
                <a:latin typeface="Josefin Sans"/>
                <a:ea typeface="Josefin Sans"/>
                <a:cs typeface="Josefin Sans"/>
                <a:sym typeface="Josefin Sans"/>
              </a:rPr>
              <a:t>The Challenge</a:t>
            </a:r>
            <a:endParaRPr sz="1700">
              <a:latin typeface="Josefin Sans"/>
              <a:ea typeface="Josefin Sans"/>
              <a:cs typeface="Josefin Sans"/>
              <a:sym typeface="Josefin Sans"/>
            </a:endParaRPr>
          </a:p>
          <a:p>
            <a:pPr marL="50800" lvl="0" indent="0" algn="l" rtl="0">
              <a:lnSpc>
                <a:spcPct val="100000"/>
              </a:lnSpc>
              <a:spcBef>
                <a:spcPts val="600"/>
              </a:spcBef>
              <a:spcAft>
                <a:spcPts val="0"/>
              </a:spcAft>
              <a:buClr>
                <a:schemeClr val="dk1"/>
              </a:buClr>
              <a:buSzPts val="1700"/>
              <a:buNone/>
            </a:pPr>
            <a:r>
              <a:rPr lang="en-US" sz="1700">
                <a:latin typeface="Josefin Sans"/>
                <a:ea typeface="Josefin Sans"/>
                <a:cs typeface="Josefin Sans"/>
                <a:sym typeface="Josefin Sans"/>
              </a:rPr>
              <a:t>GME Pty Limited faced a significant challenge in managing the lifecycle of their consumer electronics, particularly with</a:t>
            </a:r>
            <a:endParaRPr sz="1700">
              <a:latin typeface="Josefin Sans"/>
              <a:ea typeface="Josefin Sans"/>
              <a:cs typeface="Josefin Sans"/>
              <a:sym typeface="Josefin Sans"/>
            </a:endParaRPr>
          </a:p>
          <a:p>
            <a:pPr marL="50800" lvl="0" indent="0" algn="l" rtl="0">
              <a:lnSpc>
                <a:spcPct val="100000"/>
              </a:lnSpc>
              <a:spcBef>
                <a:spcPts val="0"/>
              </a:spcBef>
              <a:spcAft>
                <a:spcPts val="0"/>
              </a:spcAft>
              <a:buClr>
                <a:schemeClr val="dk1"/>
              </a:buClr>
              <a:buSzPts val="1700"/>
              <a:buNone/>
            </a:pPr>
            <a:r>
              <a:rPr lang="en-US" sz="1700">
                <a:latin typeface="Josefin Sans"/>
                <a:ea typeface="Josefin Sans"/>
                <a:cs typeface="Josefin Sans"/>
                <a:sym typeface="Josefin Sans"/>
              </a:rPr>
              <a:t>regression testing as products neared their end-of-life phase. Their primary concern was to find an effective solution to streamline their application lifecycle management and test automation.</a:t>
            </a:r>
            <a:br>
              <a:rPr lang="en-US" sz="1700">
                <a:latin typeface="Josefin Sans"/>
                <a:ea typeface="Josefin Sans"/>
                <a:cs typeface="Josefin Sans"/>
                <a:sym typeface="Josefin Sans"/>
              </a:rPr>
            </a:br>
            <a:endParaRPr sz="1700">
              <a:latin typeface="Josefin Sans"/>
              <a:ea typeface="Josefin Sans"/>
              <a:cs typeface="Josefin Sans"/>
              <a:sym typeface="Josefin Sans"/>
            </a:endParaRPr>
          </a:p>
          <a:p>
            <a:pPr marL="50800" lvl="0" indent="0" algn="l" rtl="0">
              <a:lnSpc>
                <a:spcPct val="100000"/>
              </a:lnSpc>
              <a:spcBef>
                <a:spcPts val="0"/>
              </a:spcBef>
              <a:spcAft>
                <a:spcPts val="0"/>
              </a:spcAft>
              <a:buClr>
                <a:schemeClr val="dk1"/>
              </a:buClr>
              <a:buSzPts val="1700"/>
              <a:buNone/>
            </a:pPr>
            <a:endParaRPr sz="1700">
              <a:latin typeface="Josefin Sans"/>
              <a:ea typeface="Josefin Sans"/>
              <a:cs typeface="Josefin Sans"/>
              <a:sym typeface="Josefin Sans"/>
            </a:endParaRPr>
          </a:p>
        </p:txBody>
      </p:sp>
      <p:sp>
        <p:nvSpPr>
          <p:cNvPr id="1507" name="Google Shape;1507;p54"/>
          <p:cNvSpPr txBox="1"/>
          <p:nvPr/>
        </p:nvSpPr>
        <p:spPr>
          <a:xfrm>
            <a:off x="7403067" y="4201469"/>
            <a:ext cx="4362213" cy="1256241"/>
          </a:xfrm>
          <a:prstGeom prst="rect">
            <a:avLst/>
          </a:prstGeom>
          <a:solidFill>
            <a:srgbClr val="F2F2F2"/>
          </a:solidFill>
          <a:ln>
            <a:noFill/>
          </a:ln>
        </p:spPr>
        <p:txBody>
          <a:bodyPr spcFirstLastPara="1" wrap="square" lIns="182875" tIns="91425" rIns="182875" bIns="91425"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Existing Tools in Place</a:t>
            </a:r>
            <a:endParaRPr sz="17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40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Prior Inflectra's platforms, GME used Excel, which proved inefficient due to excessive setup and maintenance needs.</a:t>
            </a:r>
            <a:endParaRPr sz="1700" b="0" i="0" u="none" strike="noStrike" cap="none">
              <a:solidFill>
                <a:srgbClr val="000000"/>
              </a:solidFill>
              <a:latin typeface="Josefin Sans"/>
              <a:ea typeface="Josefin Sans"/>
              <a:cs typeface="Josefin Sans"/>
              <a:sym typeface="Josefin Sans"/>
            </a:endParaRPr>
          </a:p>
        </p:txBody>
      </p:sp>
      <p:sp>
        <p:nvSpPr>
          <p:cNvPr id="1508" name="Google Shape;1508;p54"/>
          <p:cNvSpPr txBox="1"/>
          <p:nvPr/>
        </p:nvSpPr>
        <p:spPr>
          <a:xfrm>
            <a:off x="614895" y="3317971"/>
            <a:ext cx="6592499" cy="2015936"/>
          </a:xfrm>
          <a:prstGeom prst="rect">
            <a:avLst/>
          </a:prstGeom>
          <a:noFill/>
          <a:ln>
            <a:noFill/>
          </a:ln>
        </p:spPr>
        <p:txBody>
          <a:bodyPr spcFirstLastPara="1" wrap="square" lIns="91425" tIns="91425" rIns="91425" bIns="91425"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700"/>
              <a:buFont typeface="Kanit"/>
              <a:buNone/>
            </a:pPr>
            <a:r>
              <a:rPr lang="en-US" sz="1700" b="0" i="0" u="none" strike="noStrike" cap="none">
                <a:solidFill>
                  <a:schemeClr val="dk1"/>
                </a:solidFill>
                <a:latin typeface="Josefin Sans"/>
                <a:ea typeface="Josefin Sans"/>
                <a:cs typeface="Josefin Sans"/>
                <a:sym typeface="Josefin Sans"/>
              </a:rPr>
              <a:t>GME deployed SpiraTeam to develop a GPS-enabled version of their XRS radio. With SpiraTeam, GME achieved an effective verification and validation for market release. It significantly improved the process of setting up requirements and matching test cases. In addition, it efficiently managed the entire product lifecycle, for electronics approaching their end-of-life.</a:t>
            </a:r>
            <a:endParaRPr sz="1700" b="0" i="0" u="none" strike="noStrike" cap="none">
              <a:solidFill>
                <a:schemeClr val="dk1"/>
              </a:solidFill>
              <a:latin typeface="Josefin Sans"/>
              <a:ea typeface="Josefin Sans"/>
              <a:cs typeface="Josefin Sans"/>
              <a:sym typeface="Josefin Sans"/>
            </a:endParaRPr>
          </a:p>
        </p:txBody>
      </p:sp>
      <p:sp>
        <p:nvSpPr>
          <p:cNvPr id="1509" name="Google Shape;1509;p54"/>
          <p:cNvSpPr txBox="1"/>
          <p:nvPr/>
        </p:nvSpPr>
        <p:spPr>
          <a:xfrm>
            <a:off x="614894" y="5545859"/>
            <a:ext cx="10947778" cy="877123"/>
          </a:xfrm>
          <a:prstGeom prst="rect">
            <a:avLst/>
          </a:prstGeom>
          <a:solidFill>
            <a:srgbClr val="05517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chemeClr val="lt2"/>
                </a:solidFill>
                <a:latin typeface="Josefin Sans"/>
                <a:ea typeface="Josefin Sans"/>
                <a:cs typeface="Josefin Sans"/>
                <a:sym typeface="Josefin Sans"/>
              </a:rPr>
              <a:t>“The speed at which we could set up the requirements and matching test cases in Inflectra’s system was quite impressive. The Remote test feature was particularly beneficial for automating regression testing.” -- </a:t>
            </a:r>
            <a:r>
              <a:rPr lang="en-US" sz="1700" b="0" i="0" u="none" strike="noStrike" cap="none">
                <a:solidFill>
                  <a:schemeClr val="lt2"/>
                </a:solidFill>
                <a:latin typeface="Josefin Sans"/>
                <a:ea typeface="Josefin Sans"/>
                <a:cs typeface="Josefin Sans"/>
                <a:sym typeface="Josefin Sans"/>
              </a:rPr>
              <a:t>Derek M. PMO &amp; Portfolio Manager</a:t>
            </a:r>
            <a:endParaRPr sz="1700" b="0" i="0" u="none" strike="noStrike" cap="none">
              <a:solidFill>
                <a:schemeClr val="lt2"/>
              </a:solidFill>
              <a:latin typeface="Josefin Sans"/>
              <a:ea typeface="Josefin Sans"/>
              <a:cs typeface="Josefin Sans"/>
              <a:sym typeface="Josefin Sans"/>
            </a:endParaRPr>
          </a:p>
        </p:txBody>
      </p:sp>
      <p:pic>
        <p:nvPicPr>
          <p:cNvPr id="1510" name="Google Shape;1510;p54"/>
          <p:cNvPicPr preferRelativeResize="0"/>
          <p:nvPr/>
        </p:nvPicPr>
        <p:blipFill rotWithShape="1">
          <a:blip r:embed="rId3">
            <a:alphaModFix/>
          </a:blip>
          <a:srcRect/>
          <a:stretch/>
        </p:blipFill>
        <p:spPr>
          <a:xfrm>
            <a:off x="9895019" y="400425"/>
            <a:ext cx="1601905" cy="593642"/>
          </a:xfrm>
          <a:prstGeom prst="rect">
            <a:avLst/>
          </a:prstGeom>
          <a:noFill/>
          <a:ln>
            <a:noFill/>
          </a:ln>
        </p:spPr>
      </p:pic>
      <p:sp>
        <p:nvSpPr>
          <p:cNvPr id="1511" name="Google Shape;1511;p54"/>
          <p:cNvSpPr/>
          <p:nvPr/>
        </p:nvSpPr>
        <p:spPr>
          <a:xfrm>
            <a:off x="7376966" y="1229779"/>
            <a:ext cx="4388314" cy="943248"/>
          </a:xfrm>
          <a:prstGeom prst="rect">
            <a:avLst/>
          </a:prstGeom>
          <a:solidFill>
            <a:srgbClr val="EB772D"/>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2"/>
                </a:solidFill>
                <a:latin typeface="Josefin Sans"/>
                <a:ea typeface="Josefin Sans"/>
                <a:cs typeface="Josefin Sans"/>
                <a:sym typeface="Josefin Sans"/>
              </a:rPr>
              <a:t>LIKELIHOOD TO RECOMMEND</a:t>
            </a:r>
            <a:endParaRPr sz="17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Extremely likely: 10 out of 10</a:t>
            </a:r>
            <a:endParaRPr sz="1700" b="0" i="0" u="none" strike="noStrike" cap="none">
              <a:solidFill>
                <a:srgbClr val="000000"/>
              </a:solidFill>
              <a:latin typeface="Josefin Sans"/>
              <a:ea typeface="Josefin Sans"/>
              <a:cs typeface="Josefin Sans"/>
              <a:sym typeface="Josefin Sans"/>
            </a:endParaRPr>
          </a:p>
        </p:txBody>
      </p:sp>
      <p:sp>
        <p:nvSpPr>
          <p:cNvPr id="1512" name="Google Shape;1512;p54"/>
          <p:cNvSpPr/>
          <p:nvPr/>
        </p:nvSpPr>
        <p:spPr>
          <a:xfrm>
            <a:off x="7394194" y="2234974"/>
            <a:ext cx="4371086" cy="915994"/>
          </a:xfrm>
          <a:prstGeom prst="rect">
            <a:avLst/>
          </a:prstGeom>
          <a:solidFill>
            <a:srgbClr val="1E4E79"/>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2"/>
                </a:solidFill>
                <a:latin typeface="Josefin Sans"/>
                <a:ea typeface="Josefin Sans"/>
                <a:cs typeface="Josefin Sans"/>
                <a:sym typeface="Josefin Sans"/>
              </a:rPr>
              <a:t>SUPPORT SATISFACTION</a:t>
            </a:r>
            <a:endParaRPr sz="17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Satisfaction Score: 10 out of 10</a:t>
            </a:r>
            <a:endParaRPr sz="1700" b="0" i="0" u="none" strike="noStrike" cap="none">
              <a:solidFill>
                <a:srgbClr val="000000"/>
              </a:solidFill>
              <a:latin typeface="Josefin Sans"/>
              <a:ea typeface="Josefin Sans"/>
              <a:cs typeface="Josefin Sans"/>
              <a:sym typeface="Josefin Sans"/>
            </a:endParaRPr>
          </a:p>
        </p:txBody>
      </p:sp>
      <p:sp>
        <p:nvSpPr>
          <p:cNvPr id="1513" name="Google Shape;1513;p54"/>
          <p:cNvSpPr/>
          <p:nvPr/>
        </p:nvSpPr>
        <p:spPr>
          <a:xfrm>
            <a:off x="7403296" y="3211317"/>
            <a:ext cx="4371086" cy="937296"/>
          </a:xfrm>
          <a:prstGeom prst="rect">
            <a:avLst/>
          </a:prstGeom>
          <a:solidFill>
            <a:srgbClr val="385623"/>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2"/>
                </a:solidFill>
                <a:latin typeface="Josefin Sans"/>
                <a:ea typeface="Josefin Sans"/>
                <a:cs typeface="Josefin Sans"/>
                <a:sym typeface="Josefin Sans"/>
              </a:rPr>
              <a:t>QUALITY OF OUTCOME</a:t>
            </a:r>
            <a:endParaRPr sz="17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Satisfaction Score: 6 out of 6</a:t>
            </a:r>
            <a:endParaRPr sz="1700" b="0" i="0" u="none" strike="noStrike" cap="none">
              <a:solidFill>
                <a:srgbClr val="000000"/>
              </a:solidFill>
              <a:latin typeface="Josefin Sans"/>
              <a:ea typeface="Josefin Sans"/>
              <a:cs typeface="Josefin Sans"/>
              <a:sym typeface="Josefin Sans"/>
            </a:endParaRPr>
          </a:p>
        </p:txBody>
      </p:sp>
      <p:sp>
        <p:nvSpPr>
          <p:cNvPr id="1514" name="Google Shape;1514;p54"/>
          <p:cNvSpPr/>
          <p:nvPr/>
        </p:nvSpPr>
        <p:spPr>
          <a:xfrm>
            <a:off x="427288" y="3313665"/>
            <a:ext cx="6722135" cy="2052735"/>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sp>
        <p:nvSpPr>
          <p:cNvPr id="1519" name="Google Shape;1519;p53"/>
          <p:cNvSpPr txBox="1">
            <a:spLocks noGrp="1"/>
          </p:cNvSpPr>
          <p:nvPr>
            <p:ph type="title"/>
          </p:nvPr>
        </p:nvSpPr>
        <p:spPr>
          <a:xfrm>
            <a:off x="575144" y="461421"/>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iDirect (Aerospace/Defense)</a:t>
            </a:r>
            <a:endParaRPr>
              <a:latin typeface="Josefin Sans"/>
              <a:ea typeface="Josefin Sans"/>
              <a:cs typeface="Josefin Sans"/>
              <a:sym typeface="Josefin Sans"/>
            </a:endParaRPr>
          </a:p>
        </p:txBody>
      </p:sp>
      <p:sp>
        <p:nvSpPr>
          <p:cNvPr id="1520" name="Google Shape;1520;p53"/>
          <p:cNvSpPr txBox="1">
            <a:spLocks noGrp="1"/>
          </p:cNvSpPr>
          <p:nvPr>
            <p:ph type="body" idx="4294967295"/>
          </p:nvPr>
        </p:nvSpPr>
        <p:spPr>
          <a:xfrm>
            <a:off x="704477" y="1515758"/>
            <a:ext cx="6396038" cy="1848488"/>
          </a:xfrm>
          <a:prstGeom prst="rect">
            <a:avLst/>
          </a:prstGeom>
          <a:solidFill>
            <a:srgbClr val="D8D8D8"/>
          </a:solidFill>
          <a:ln>
            <a:noFill/>
          </a:ln>
        </p:spPr>
        <p:txBody>
          <a:bodyPr spcFirstLastPara="1" wrap="square" lIns="91425" tIns="91425" rIns="91425" bIns="91425" anchor="t" anchorCtr="0">
            <a:normAutofit/>
          </a:bodyPr>
          <a:lstStyle/>
          <a:p>
            <a:pPr marL="50800" lvl="0" indent="0" algn="l" rtl="0">
              <a:lnSpc>
                <a:spcPct val="100000"/>
              </a:lnSpc>
              <a:spcBef>
                <a:spcPts val="0"/>
              </a:spcBef>
              <a:spcAft>
                <a:spcPts val="0"/>
              </a:spcAft>
              <a:buClr>
                <a:schemeClr val="dk1"/>
              </a:buClr>
              <a:buSzPts val="1800"/>
              <a:buNone/>
            </a:pPr>
            <a:r>
              <a:rPr lang="en-US" sz="1700" b="1">
                <a:latin typeface="Josefin Sans"/>
                <a:ea typeface="Josefin Sans"/>
                <a:cs typeface="Josefin Sans"/>
                <a:sym typeface="Josefin Sans"/>
              </a:rPr>
              <a:t>The Challenge</a:t>
            </a:r>
            <a:endParaRPr sz="1700">
              <a:latin typeface="Josefin Sans"/>
              <a:ea typeface="Josefin Sans"/>
              <a:cs typeface="Josefin Sans"/>
              <a:sym typeface="Josefin Sans"/>
            </a:endParaRPr>
          </a:p>
          <a:p>
            <a:pPr marL="50800" lvl="0" indent="0" algn="l" rtl="0">
              <a:lnSpc>
                <a:spcPct val="100000"/>
              </a:lnSpc>
              <a:spcBef>
                <a:spcPts val="0"/>
              </a:spcBef>
              <a:spcAft>
                <a:spcPts val="0"/>
              </a:spcAft>
              <a:buClr>
                <a:schemeClr val="dk1"/>
              </a:buClr>
              <a:buSzPts val="1800"/>
              <a:buNone/>
            </a:pPr>
            <a:r>
              <a:rPr lang="en-US" sz="1700">
                <a:latin typeface="Josefin Sans"/>
                <a:ea typeface="Josefin Sans"/>
                <a:cs typeface="Josefin Sans"/>
                <a:sym typeface="Josefin Sans"/>
              </a:rPr>
              <a:t>ST Engineering iDirect sought a robust solution to overcome challenges in maintaining test cases which was becoming increasingly complex and time-consuming as well as enabling efficient project delivery by overcoming the limitations in the existing toolset (Jama).</a:t>
            </a:r>
            <a:endParaRPr sz="1700">
              <a:latin typeface="Josefin Sans"/>
              <a:ea typeface="Josefin Sans"/>
              <a:cs typeface="Josefin Sans"/>
              <a:sym typeface="Josefin Sans"/>
            </a:endParaRPr>
          </a:p>
        </p:txBody>
      </p:sp>
      <p:sp>
        <p:nvSpPr>
          <p:cNvPr id="1521" name="Google Shape;1521;p53"/>
          <p:cNvSpPr txBox="1"/>
          <p:nvPr/>
        </p:nvSpPr>
        <p:spPr>
          <a:xfrm>
            <a:off x="7376966" y="4009864"/>
            <a:ext cx="4301228" cy="1871794"/>
          </a:xfrm>
          <a:prstGeom prst="rect">
            <a:avLst/>
          </a:prstGeom>
          <a:solidFill>
            <a:srgbClr val="DDEAF6"/>
          </a:solidFill>
          <a:ln>
            <a:noFill/>
          </a:ln>
        </p:spPr>
        <p:txBody>
          <a:bodyPr spcFirstLastPara="1" wrap="square" lIns="182875" tIns="182875" rIns="182875" bIns="91425"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Key Benefits and Results</a:t>
            </a:r>
            <a:endParaRPr sz="17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40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A competitive advantage: SpiraPlan’s ability to manage multiple projects and portfolios seamlessly and with end-to-end traceability enhances the projects’ governance capabilities.</a:t>
            </a:r>
            <a:endParaRPr sz="1700" b="0" i="0" u="none" strike="noStrike" cap="none">
              <a:solidFill>
                <a:srgbClr val="000000"/>
              </a:solidFill>
              <a:latin typeface="Josefin Sans"/>
              <a:ea typeface="Josefin Sans"/>
              <a:cs typeface="Josefin Sans"/>
              <a:sym typeface="Josefin Sans"/>
            </a:endParaRPr>
          </a:p>
        </p:txBody>
      </p:sp>
      <p:sp>
        <p:nvSpPr>
          <p:cNvPr id="1522" name="Google Shape;1522;p53"/>
          <p:cNvSpPr/>
          <p:nvPr/>
        </p:nvSpPr>
        <p:spPr>
          <a:xfrm>
            <a:off x="575144" y="1232627"/>
            <a:ext cx="6525371" cy="2070279"/>
          </a:xfrm>
          <a:prstGeom prst="roundRect">
            <a:avLst>
              <a:gd name="adj" fmla="val 12188"/>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Kanit"/>
              <a:buNone/>
            </a:pPr>
            <a:endParaRPr sz="1800" b="0" i="0" u="none" strike="noStrike" cap="none">
              <a:solidFill>
                <a:srgbClr val="FFFFFF"/>
              </a:solidFill>
              <a:latin typeface="Josefin Sans"/>
              <a:ea typeface="Josefin Sans"/>
              <a:cs typeface="Josefin Sans"/>
              <a:sym typeface="Josefin Sans"/>
            </a:endParaRPr>
          </a:p>
        </p:txBody>
      </p:sp>
      <p:sp>
        <p:nvSpPr>
          <p:cNvPr id="1523" name="Google Shape;1523;p53"/>
          <p:cNvSpPr txBox="1"/>
          <p:nvPr/>
        </p:nvSpPr>
        <p:spPr>
          <a:xfrm>
            <a:off x="694404" y="3647377"/>
            <a:ext cx="6525370" cy="2015936"/>
          </a:xfrm>
          <a:prstGeom prst="rect">
            <a:avLst/>
          </a:prstGeom>
          <a:noFill/>
          <a:ln>
            <a:noFill/>
          </a:ln>
        </p:spPr>
        <p:txBody>
          <a:bodyPr spcFirstLastPara="1" wrap="square" lIns="182875" tIns="91425" rIns="182875" bIns="91425"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800"/>
              <a:buFont typeface="Kanit"/>
              <a:buNone/>
            </a:pPr>
            <a:r>
              <a:rPr lang="en-US" sz="1700" b="0" i="0" u="none" strike="noStrike" cap="none">
                <a:solidFill>
                  <a:schemeClr val="dk1"/>
                </a:solidFill>
                <a:latin typeface="Josefin Sans"/>
                <a:ea typeface="Josefin Sans"/>
                <a:cs typeface="Josefin Sans"/>
                <a:sym typeface="Josefin Sans"/>
              </a:rPr>
              <a:t>SpiraPlan was seamlessly integrated into ST Engineering iDirect’s existing systems. Custom configurations were implemented to cater to their specific needs in satellite communication project management. The implementation enhanced requirements management, compliance, and project governance capabilities.</a:t>
            </a:r>
            <a:endParaRPr sz="1700" b="0" i="0" u="none" strike="noStrike" cap="none">
              <a:solidFill>
                <a:srgbClr val="000000"/>
              </a:solidFill>
              <a:latin typeface="Josefin Sans"/>
              <a:ea typeface="Josefin Sans"/>
              <a:cs typeface="Josefin Sans"/>
              <a:sym typeface="Josefin Sans"/>
            </a:endParaRPr>
          </a:p>
        </p:txBody>
      </p:sp>
      <p:pic>
        <p:nvPicPr>
          <p:cNvPr id="1524" name="Google Shape;1524;p5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772816" y="594893"/>
            <a:ext cx="1844040" cy="381449"/>
          </a:xfrm>
          <a:prstGeom prst="rect">
            <a:avLst/>
          </a:prstGeom>
          <a:noFill/>
          <a:ln>
            <a:noFill/>
          </a:ln>
        </p:spPr>
      </p:pic>
      <p:sp>
        <p:nvSpPr>
          <p:cNvPr id="1525" name="Google Shape;1525;p53"/>
          <p:cNvSpPr/>
          <p:nvPr/>
        </p:nvSpPr>
        <p:spPr>
          <a:xfrm>
            <a:off x="7376966" y="1515758"/>
            <a:ext cx="4284000" cy="1191142"/>
          </a:xfrm>
          <a:prstGeom prst="rect">
            <a:avLst/>
          </a:prstGeom>
          <a:solidFill>
            <a:srgbClr val="EB772D"/>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LIKELIHOOD TO RECOMMEND</a:t>
            </a:r>
            <a:endParaRPr sz="14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400"/>
              <a:buFont typeface="Arial"/>
              <a:buNone/>
            </a:pPr>
            <a:r>
              <a:rPr lang="en-US" sz="1400" b="0" i="0" u="none" strike="noStrike" cap="none">
                <a:solidFill>
                  <a:schemeClr val="lt2"/>
                </a:solidFill>
                <a:latin typeface="Josefin Sans"/>
                <a:ea typeface="Josefin Sans"/>
                <a:cs typeface="Josefin Sans"/>
                <a:sym typeface="Josefin Sans"/>
              </a:rPr>
              <a:t>Extremely likely: 8 out of 10</a:t>
            </a:r>
            <a:endParaRPr sz="1400" b="0" i="0" u="none" strike="noStrike" cap="none">
              <a:solidFill>
                <a:srgbClr val="000000"/>
              </a:solidFill>
              <a:latin typeface="Josefin Sans"/>
              <a:ea typeface="Josefin Sans"/>
              <a:cs typeface="Josefin Sans"/>
              <a:sym typeface="Josefin Sans"/>
            </a:endParaRPr>
          </a:p>
        </p:txBody>
      </p:sp>
      <p:sp>
        <p:nvSpPr>
          <p:cNvPr id="1526" name="Google Shape;1526;p53"/>
          <p:cNvSpPr/>
          <p:nvPr/>
        </p:nvSpPr>
        <p:spPr>
          <a:xfrm>
            <a:off x="7394194" y="2768847"/>
            <a:ext cx="4266772" cy="1123450"/>
          </a:xfrm>
          <a:prstGeom prst="rect">
            <a:avLst/>
          </a:prstGeom>
          <a:solidFill>
            <a:srgbClr val="1E4E79"/>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SUPPORT SATISFACTION</a:t>
            </a:r>
            <a:endParaRPr sz="14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400"/>
              <a:buFont typeface="Arial"/>
              <a:buNone/>
            </a:pPr>
            <a:r>
              <a:rPr lang="en-US" sz="1400" b="0" i="0" u="none" strike="noStrike" cap="none">
                <a:solidFill>
                  <a:schemeClr val="lt2"/>
                </a:solidFill>
                <a:latin typeface="Josefin Sans"/>
                <a:ea typeface="Josefin Sans"/>
                <a:cs typeface="Josefin Sans"/>
                <a:sym typeface="Josefin Sans"/>
              </a:rPr>
              <a:t>Satisfaction Score: 9 out of 10</a:t>
            </a:r>
            <a:endParaRPr sz="1400" b="0" i="0" u="none" strike="noStrike" cap="none">
              <a:solidFill>
                <a:srgbClr val="000000"/>
              </a:solidFill>
              <a:latin typeface="Josefin Sans"/>
              <a:ea typeface="Josefin Sans"/>
              <a:cs typeface="Josefin Sans"/>
              <a:sym typeface="Josefin Sans"/>
            </a:endParaRPr>
          </a:p>
        </p:txBody>
      </p:sp>
      <p:sp>
        <p:nvSpPr>
          <p:cNvPr id="1527" name="Google Shape;1527;p53"/>
          <p:cNvSpPr/>
          <p:nvPr/>
        </p:nvSpPr>
        <p:spPr>
          <a:xfrm>
            <a:off x="704477" y="3586036"/>
            <a:ext cx="6396038" cy="2180779"/>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2" name="Google Shape;1532;p55"/>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Philippine Land Registry (Government)</a:t>
            </a:r>
            <a:endParaRPr>
              <a:latin typeface="Josefin Sans"/>
              <a:ea typeface="Josefin Sans"/>
              <a:cs typeface="Josefin Sans"/>
              <a:sym typeface="Josefin Sans"/>
            </a:endParaRPr>
          </a:p>
        </p:txBody>
      </p:sp>
      <p:sp>
        <p:nvSpPr>
          <p:cNvPr id="1533" name="Google Shape;1533;p55"/>
          <p:cNvSpPr txBox="1"/>
          <p:nvPr/>
        </p:nvSpPr>
        <p:spPr>
          <a:xfrm>
            <a:off x="7363878" y="3604251"/>
            <a:ext cx="4198794" cy="1779461"/>
          </a:xfrm>
          <a:prstGeom prst="rect">
            <a:avLst/>
          </a:prstGeom>
          <a:solidFill>
            <a:srgbClr val="F2F2F2"/>
          </a:solidFill>
          <a:ln>
            <a:noFill/>
          </a:ln>
        </p:spPr>
        <p:txBody>
          <a:bodyPr spcFirstLastPara="1" wrap="square" lIns="182875" tIns="91425" rIns="182875" bIns="91425"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Existing Tools in Place</a:t>
            </a:r>
            <a:endParaRPr sz="17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40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“Coming from MicroFocus products, Inflectra products really helped us in providing comprehensive support at fraction of the</a:t>
            </a:r>
            <a:endParaRPr sz="17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cost.” -- Jeff M. QA Manager</a:t>
            </a:r>
            <a:endParaRPr sz="1700" b="0" i="0" u="none" strike="noStrike" cap="none">
              <a:solidFill>
                <a:srgbClr val="000000"/>
              </a:solidFill>
              <a:latin typeface="Josefin Sans"/>
              <a:ea typeface="Josefin Sans"/>
              <a:cs typeface="Josefin Sans"/>
              <a:sym typeface="Josefin Sans"/>
            </a:endParaRPr>
          </a:p>
        </p:txBody>
      </p:sp>
      <p:pic>
        <p:nvPicPr>
          <p:cNvPr id="1534" name="Google Shape;1534;p5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63878" y="1300544"/>
            <a:ext cx="4198794" cy="2255388"/>
          </a:xfrm>
          <a:prstGeom prst="rect">
            <a:avLst/>
          </a:prstGeom>
          <a:noFill/>
          <a:ln>
            <a:noFill/>
          </a:ln>
        </p:spPr>
      </p:pic>
      <p:sp>
        <p:nvSpPr>
          <p:cNvPr id="1535" name="Google Shape;1535;p55"/>
          <p:cNvSpPr txBox="1"/>
          <p:nvPr/>
        </p:nvSpPr>
        <p:spPr>
          <a:xfrm>
            <a:off x="621377" y="3271809"/>
            <a:ext cx="6376831" cy="2970003"/>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700"/>
              <a:buFont typeface="Kanit"/>
              <a:buNone/>
            </a:pPr>
            <a:r>
              <a:rPr lang="en-US" sz="1700" b="0" i="0" u="none" strike="noStrike" cap="none">
                <a:solidFill>
                  <a:schemeClr val="dk1"/>
                </a:solidFill>
                <a:latin typeface="Josefin Sans"/>
                <a:ea typeface="Josefin Sans"/>
                <a:cs typeface="Josefin Sans"/>
                <a:sym typeface="Josefin Sans"/>
              </a:rPr>
              <a:t>LARES opted for Inflectra's products, SpiraTeam and Rapise, due to their comprehensive feature set, flexible deployment options (both cloud and on-premise), and cost-effective pricing models.</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700"/>
              <a:buFont typeface="Arial"/>
              <a:buChar char="•"/>
            </a:pPr>
            <a:r>
              <a:rPr lang="en-US" sz="1700" b="1" i="0" u="none" strike="noStrike" cap="none">
                <a:solidFill>
                  <a:schemeClr val="dk1"/>
                </a:solidFill>
                <a:latin typeface="Josefin Sans"/>
                <a:ea typeface="Josefin Sans"/>
                <a:cs typeface="Josefin Sans"/>
                <a:sym typeface="Josefin Sans"/>
              </a:rPr>
              <a:t>SpiraTeam: </a:t>
            </a:r>
            <a:r>
              <a:rPr lang="en-US" sz="1700" b="0" i="0" u="none" strike="noStrike" cap="none">
                <a:solidFill>
                  <a:schemeClr val="dk1"/>
                </a:solidFill>
                <a:latin typeface="Josefin Sans"/>
                <a:ea typeface="Josefin Sans"/>
                <a:cs typeface="Josefin Sans"/>
                <a:sym typeface="Josefin Sans"/>
              </a:rPr>
              <a:t>Deployed for its advanced SDLC governance</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700"/>
              <a:buFont typeface="Arial"/>
              <a:buChar char="•"/>
            </a:pPr>
            <a:r>
              <a:rPr lang="en-US" sz="1700" b="0" i="0" u="none" strike="noStrike" cap="none">
                <a:solidFill>
                  <a:schemeClr val="dk1"/>
                </a:solidFill>
                <a:latin typeface="Josefin Sans"/>
                <a:ea typeface="Josefin Sans"/>
                <a:cs typeface="Josefin Sans"/>
                <a:sym typeface="Josefin Sans"/>
              </a:rPr>
              <a:t>capabilities, facilitating efficient management of the project’s multifaceted IT infrastructure.</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700"/>
              <a:buFont typeface="Arial"/>
              <a:buChar char="•"/>
            </a:pPr>
            <a:r>
              <a:rPr lang="en-US" sz="1700" b="1" i="0" u="none" strike="noStrike" cap="none">
                <a:solidFill>
                  <a:schemeClr val="dk1"/>
                </a:solidFill>
                <a:latin typeface="Josefin Sans"/>
                <a:ea typeface="Josefin Sans"/>
                <a:cs typeface="Josefin Sans"/>
                <a:sym typeface="Josefin Sans"/>
              </a:rPr>
              <a:t>Rapise: </a:t>
            </a:r>
            <a:r>
              <a:rPr lang="en-US" sz="1700" b="0" i="0" u="none" strike="noStrike" cap="none">
                <a:solidFill>
                  <a:schemeClr val="dk1"/>
                </a:solidFill>
                <a:latin typeface="Josefin Sans"/>
                <a:ea typeface="Josefin Sans"/>
                <a:cs typeface="Josefin Sans"/>
                <a:sym typeface="Josefin Sans"/>
              </a:rPr>
              <a:t>Chosen for its superior test automation capabilities, which were essential in ensuring the system's reliability and security.</a:t>
            </a:r>
            <a:endParaRPr sz="1700" b="0" i="0" u="none" strike="noStrike" cap="none">
              <a:solidFill>
                <a:srgbClr val="000000"/>
              </a:solidFill>
              <a:latin typeface="Josefin Sans"/>
              <a:ea typeface="Josefin Sans"/>
              <a:cs typeface="Josefin Sans"/>
              <a:sym typeface="Josefin Sans"/>
            </a:endParaRPr>
          </a:p>
        </p:txBody>
      </p:sp>
      <p:sp>
        <p:nvSpPr>
          <p:cNvPr id="1536" name="Google Shape;1536;p55"/>
          <p:cNvSpPr txBox="1"/>
          <p:nvPr/>
        </p:nvSpPr>
        <p:spPr>
          <a:xfrm>
            <a:off x="629327" y="1410272"/>
            <a:ext cx="6555243" cy="1615088"/>
          </a:xfrm>
          <a:prstGeom prst="rect">
            <a:avLst/>
          </a:prstGeom>
          <a:solidFill>
            <a:srgbClr val="D8D8D8"/>
          </a:solidFill>
          <a:ln>
            <a:noFill/>
          </a:ln>
        </p:spPr>
        <p:txBody>
          <a:bodyPr spcFirstLastPara="1" wrap="square" lIns="91425" tIns="45700" rIns="91425" bIns="45700" anchor="t" anchorCtr="0">
            <a:normAutofit lnSpcReduction="10000"/>
          </a:bodyPr>
          <a:lstStyle/>
          <a:p>
            <a:pPr marL="50800" marR="0" lvl="0" indent="0" algn="l" rtl="0">
              <a:lnSpc>
                <a:spcPct val="100000"/>
              </a:lnSpc>
              <a:spcBef>
                <a:spcPts val="0"/>
              </a:spcBef>
              <a:spcAft>
                <a:spcPts val="0"/>
              </a:spcAft>
              <a:buClr>
                <a:schemeClr val="dk1"/>
              </a:buClr>
              <a:buSzPts val="1700"/>
              <a:buFont typeface="Noto Sans Symbols"/>
              <a:buNone/>
            </a:pPr>
            <a:r>
              <a:rPr lang="en-US" sz="1700" b="1" i="0" u="none" strike="noStrike" cap="none">
                <a:solidFill>
                  <a:schemeClr val="dk1"/>
                </a:solidFill>
                <a:latin typeface="Josefin Sans"/>
                <a:ea typeface="Josefin Sans"/>
                <a:cs typeface="Josefin Sans"/>
                <a:sym typeface="Josefin Sans"/>
              </a:rPr>
              <a:t>The Challenge</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600"/>
              </a:spcBef>
              <a:spcAft>
                <a:spcPts val="0"/>
              </a:spcAft>
              <a:buClr>
                <a:schemeClr val="dk1"/>
              </a:buClr>
              <a:buSzPts val="1700"/>
              <a:buFont typeface="Noto Sans Symbols"/>
              <a:buNone/>
            </a:pPr>
            <a:r>
              <a:rPr lang="en-US" sz="1700" b="0" i="0" u="none" strike="noStrike" cap="none">
                <a:solidFill>
                  <a:schemeClr val="dk1"/>
                </a:solidFill>
                <a:latin typeface="Josefin Sans"/>
                <a:ea typeface="Josefin Sans"/>
                <a:cs typeface="Josefin Sans"/>
                <a:sym typeface="Josefin Sans"/>
              </a:rPr>
              <a:t>Land Registration Systems (LARES) faced significant challenges in test management and automation, crucial for the successful digital transformation in land registration. This required a robust and versatile solution that could handle complex data, ensure security, and maintain regulatory compliance.</a:t>
            </a:r>
            <a:endParaRPr sz="1700" b="0" i="0" u="none" strike="noStrike" cap="none">
              <a:solidFill>
                <a:schemeClr val="dk1"/>
              </a:solidFill>
              <a:latin typeface="Josefin Sans"/>
              <a:ea typeface="Josefin Sans"/>
              <a:cs typeface="Josefin Sans"/>
              <a:sym typeface="Josefin Sans"/>
            </a:endParaRPr>
          </a:p>
        </p:txBody>
      </p:sp>
      <p:sp>
        <p:nvSpPr>
          <p:cNvPr id="1537" name="Google Shape;1537;p55"/>
          <p:cNvSpPr/>
          <p:nvPr/>
        </p:nvSpPr>
        <p:spPr>
          <a:xfrm>
            <a:off x="485259" y="3142892"/>
            <a:ext cx="6699311" cy="3233524"/>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p56"/>
          <p:cNvSpPr txBox="1">
            <a:spLocks noGrp="1"/>
          </p:cNvSpPr>
          <p:nvPr>
            <p:ph type="title"/>
          </p:nvPr>
        </p:nvSpPr>
        <p:spPr>
          <a:xfrm>
            <a:off x="574150" y="363118"/>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80% Improvement of Test Coverage</a:t>
            </a:r>
            <a:endParaRPr>
              <a:latin typeface="Josefin Sans"/>
              <a:ea typeface="Josefin Sans"/>
              <a:cs typeface="Josefin Sans"/>
              <a:sym typeface="Josefin Sans"/>
            </a:endParaRPr>
          </a:p>
        </p:txBody>
      </p:sp>
      <p:sp>
        <p:nvSpPr>
          <p:cNvPr id="1543" name="Google Shape;1543;p56"/>
          <p:cNvSpPr txBox="1"/>
          <p:nvPr/>
        </p:nvSpPr>
        <p:spPr>
          <a:xfrm>
            <a:off x="7557728" y="3557931"/>
            <a:ext cx="4150274" cy="2041072"/>
          </a:xfrm>
          <a:prstGeom prst="rect">
            <a:avLst/>
          </a:prstGeom>
          <a:solidFill>
            <a:srgbClr val="EDEDED"/>
          </a:solidFill>
          <a:ln>
            <a:noFill/>
          </a:ln>
        </p:spPr>
        <p:txBody>
          <a:bodyPr spcFirstLastPara="1" wrap="square" lIns="182875" tIns="91425" rIns="182875" bIns="91425"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Key Results &amp; Metrics</a:t>
            </a:r>
            <a:endParaRPr sz="17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400"/>
              </a:spcBef>
              <a:spcAft>
                <a:spcPts val="0"/>
              </a:spcAft>
              <a:buClr>
                <a:schemeClr val="dk1"/>
              </a:buClr>
              <a:buSzPts val="1400"/>
              <a:buFont typeface="Arial"/>
              <a:buChar char="•"/>
            </a:pPr>
            <a:r>
              <a:rPr lang="en-US" sz="1700" b="0" i="0" u="none" strike="noStrike" cap="none">
                <a:solidFill>
                  <a:schemeClr val="dk1"/>
                </a:solidFill>
                <a:latin typeface="Josefin Sans"/>
                <a:ea typeface="Josefin Sans"/>
                <a:cs typeface="Josefin Sans"/>
                <a:sym typeface="Josefin Sans"/>
              </a:rPr>
              <a:t>Test coverage improved by 80%</a:t>
            </a:r>
            <a:endParaRPr sz="17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0"/>
              </a:spcBef>
              <a:spcAft>
                <a:spcPts val="0"/>
              </a:spcAft>
              <a:buClr>
                <a:schemeClr val="dk1"/>
              </a:buClr>
              <a:buSzPts val="1400"/>
              <a:buFont typeface="Arial"/>
              <a:buChar char="•"/>
            </a:pPr>
            <a:r>
              <a:rPr lang="en-US" sz="1700" b="0" i="0" u="none" strike="noStrike" cap="none">
                <a:solidFill>
                  <a:schemeClr val="dk1"/>
                </a:solidFill>
                <a:latin typeface="Josefin Sans"/>
                <a:ea typeface="Josefin Sans"/>
                <a:cs typeface="Josefin Sans"/>
                <a:sym typeface="Josefin Sans"/>
              </a:rPr>
              <a:t>Regression testing 100% automated</a:t>
            </a:r>
            <a:endParaRPr sz="17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0"/>
              </a:spcBef>
              <a:spcAft>
                <a:spcPts val="0"/>
              </a:spcAft>
              <a:buClr>
                <a:schemeClr val="dk1"/>
              </a:buClr>
              <a:buSzPts val="1400"/>
              <a:buFont typeface="Arial"/>
              <a:buChar char="•"/>
            </a:pPr>
            <a:r>
              <a:rPr lang="en-US" sz="1700" b="0" i="0" u="none" strike="noStrike" cap="none">
                <a:solidFill>
                  <a:schemeClr val="dk1"/>
                </a:solidFill>
                <a:latin typeface="Josefin Sans"/>
                <a:ea typeface="Josefin Sans"/>
                <a:cs typeface="Josefin Sans"/>
                <a:sym typeface="Josefin Sans"/>
              </a:rPr>
              <a:t>Reduced reliance on manual testing, boosted overall testing efficiency, reducing human error, and improving project agility.</a:t>
            </a:r>
            <a:endParaRPr sz="1700" b="0" i="0" u="none" strike="noStrike" cap="none">
              <a:solidFill>
                <a:srgbClr val="000000"/>
              </a:solidFill>
              <a:latin typeface="Josefin Sans"/>
              <a:ea typeface="Josefin Sans"/>
              <a:cs typeface="Josefin Sans"/>
              <a:sym typeface="Josefin Sans"/>
            </a:endParaRPr>
          </a:p>
        </p:txBody>
      </p:sp>
      <p:sp>
        <p:nvSpPr>
          <p:cNvPr id="1544" name="Google Shape;1544;p56"/>
          <p:cNvSpPr txBox="1"/>
          <p:nvPr/>
        </p:nvSpPr>
        <p:spPr>
          <a:xfrm>
            <a:off x="513414" y="2951759"/>
            <a:ext cx="6779625" cy="2277547"/>
          </a:xfrm>
          <a:prstGeom prst="rect">
            <a:avLst/>
          </a:prstGeom>
          <a:noFill/>
          <a:ln>
            <a:noFill/>
          </a:ln>
        </p:spPr>
        <p:txBody>
          <a:bodyPr spcFirstLastPara="1" wrap="square" lIns="91425" tIns="91425" rIns="91425" bIns="91425"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800"/>
              <a:buFont typeface="Kanit"/>
              <a:buNone/>
            </a:pPr>
            <a:r>
              <a:rPr lang="en-US" sz="1700" b="0" i="0" u="none" strike="noStrike" cap="none">
                <a:solidFill>
                  <a:schemeClr val="dk1"/>
                </a:solidFill>
                <a:latin typeface="Josefin Sans"/>
                <a:ea typeface="Josefin Sans"/>
                <a:cs typeface="Josefin Sans"/>
                <a:sym typeface="Josefin Sans"/>
              </a:rPr>
              <a:t>SpiraTest and Rapise were deployed to build a comprehensive and reliable regression test suite for Salesforce. Rapise’s flexibility enabled Telstra to automate repetitive and complex tasks within the Salesforce environment, such as regression and daily sanity testing. Furthermore, the team utilized SpiraTest to effectively manage and document their testing processes, ensuring full coverage.</a:t>
            </a:r>
            <a:endParaRPr sz="1700" b="0" i="0" u="none" strike="noStrike" cap="none">
              <a:solidFill>
                <a:srgbClr val="000000"/>
              </a:solidFill>
              <a:latin typeface="Josefin Sans"/>
              <a:ea typeface="Josefin Sans"/>
              <a:cs typeface="Josefin Sans"/>
              <a:sym typeface="Josefin Sans"/>
            </a:endParaRPr>
          </a:p>
        </p:txBody>
      </p:sp>
      <p:sp>
        <p:nvSpPr>
          <p:cNvPr id="1545" name="Google Shape;1545;p56"/>
          <p:cNvSpPr txBox="1"/>
          <p:nvPr/>
        </p:nvSpPr>
        <p:spPr>
          <a:xfrm>
            <a:off x="452454" y="5278477"/>
            <a:ext cx="6888869" cy="1138733"/>
          </a:xfrm>
          <a:prstGeom prst="rect">
            <a:avLst/>
          </a:prstGeom>
          <a:solidFill>
            <a:srgbClr val="05517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chemeClr val="lt2"/>
                </a:solidFill>
                <a:latin typeface="Josefin Sans"/>
                <a:ea typeface="Josefin Sans"/>
                <a:cs typeface="Josefin Sans"/>
                <a:sym typeface="Josefin Sans"/>
              </a:rPr>
              <a:t>” </a:t>
            </a:r>
            <a:r>
              <a:rPr lang="en-US" sz="1700" b="0" i="0" u="none" strike="noStrike" cap="none">
                <a:solidFill>
                  <a:schemeClr val="lt2"/>
                </a:solidFill>
                <a:latin typeface="Josefin Sans"/>
                <a:ea typeface="Josefin Sans"/>
                <a:cs typeface="Josefin Sans"/>
                <a:sym typeface="Josefin Sans"/>
              </a:rPr>
              <a:t>We have found Rapise to be a great automation tool, enabling us to complete regression and daily sanity testing efficiently. In the future, we plan to update the Rapise scripts to include downstream systems”….. – Nicholas B.</a:t>
            </a:r>
            <a:endParaRPr sz="1700" b="0" i="0" u="none" strike="noStrike" cap="none">
              <a:solidFill>
                <a:schemeClr val="lt2"/>
              </a:solidFill>
              <a:latin typeface="Josefin Sans"/>
              <a:ea typeface="Josefin Sans"/>
              <a:cs typeface="Josefin Sans"/>
              <a:sym typeface="Josefin Sans"/>
            </a:endParaRPr>
          </a:p>
        </p:txBody>
      </p:sp>
      <p:pic>
        <p:nvPicPr>
          <p:cNvPr id="1546" name="Google Shape;1546;p5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359599" y="379475"/>
            <a:ext cx="1554824" cy="606751"/>
          </a:xfrm>
          <a:prstGeom prst="rect">
            <a:avLst/>
          </a:prstGeom>
          <a:noFill/>
          <a:ln>
            <a:noFill/>
          </a:ln>
        </p:spPr>
      </p:pic>
      <p:sp>
        <p:nvSpPr>
          <p:cNvPr id="1547" name="Google Shape;1547;p56"/>
          <p:cNvSpPr txBox="1"/>
          <p:nvPr/>
        </p:nvSpPr>
        <p:spPr>
          <a:xfrm>
            <a:off x="444135" y="1265159"/>
            <a:ext cx="6897188" cy="1580140"/>
          </a:xfrm>
          <a:prstGeom prst="rect">
            <a:avLst/>
          </a:prstGeom>
          <a:solidFill>
            <a:srgbClr val="D8D8D8"/>
          </a:solidFill>
          <a:ln>
            <a:noFill/>
          </a:ln>
        </p:spPr>
        <p:txBody>
          <a:bodyPr spcFirstLastPara="1" wrap="square" lIns="91425" tIns="45700" rIns="91425" bIns="45700" anchor="t" anchorCtr="0">
            <a:normAutofit/>
          </a:bodyPr>
          <a:lstStyle/>
          <a:p>
            <a:pPr marL="50800" marR="0" lvl="0" indent="0" algn="l" rtl="0">
              <a:lnSpc>
                <a:spcPct val="100000"/>
              </a:lnSpc>
              <a:spcBef>
                <a:spcPts val="0"/>
              </a:spcBef>
              <a:spcAft>
                <a:spcPts val="0"/>
              </a:spcAft>
              <a:buClr>
                <a:schemeClr val="dk1"/>
              </a:buClr>
              <a:buSzPts val="1800"/>
              <a:buFont typeface="Noto Sans Symbols"/>
              <a:buNone/>
            </a:pPr>
            <a:r>
              <a:rPr lang="en-US" sz="1700" b="1" i="0" u="none" strike="noStrike" cap="none">
                <a:solidFill>
                  <a:schemeClr val="dk1"/>
                </a:solidFill>
                <a:latin typeface="Josefin Sans"/>
                <a:ea typeface="Josefin Sans"/>
                <a:cs typeface="Josefin Sans"/>
                <a:sym typeface="Josefin Sans"/>
              </a:rPr>
              <a:t>The Challenge</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600"/>
              </a:spcBef>
              <a:spcAft>
                <a:spcPts val="0"/>
              </a:spcAft>
              <a:buClr>
                <a:schemeClr val="dk1"/>
              </a:buClr>
              <a:buSzPts val="1800"/>
              <a:buFont typeface="Noto Sans Symbols"/>
              <a:buNone/>
            </a:pPr>
            <a:r>
              <a:rPr lang="en-US" sz="1700" b="0" i="0" u="none" strike="noStrike" cap="none">
                <a:solidFill>
                  <a:schemeClr val="dk1"/>
                </a:solidFill>
                <a:latin typeface="Josefin Sans"/>
                <a:ea typeface="Josefin Sans"/>
                <a:cs typeface="Josefin Sans"/>
                <a:sym typeface="Josefin Sans"/>
              </a:rPr>
              <a:t>Telstra International faced growing demands for an advanced test automation for its Salesforce platform. The strict security standards, however, required full security review and approval of any automation solution, adding complexity to the selection process.</a:t>
            </a:r>
            <a:endParaRPr sz="1700" b="0" i="0" u="none" strike="noStrike" cap="none">
              <a:solidFill>
                <a:srgbClr val="000000"/>
              </a:solidFill>
              <a:latin typeface="Josefin Sans"/>
              <a:ea typeface="Josefin Sans"/>
              <a:cs typeface="Josefin Sans"/>
              <a:sym typeface="Josefin Sans"/>
            </a:endParaRPr>
          </a:p>
        </p:txBody>
      </p:sp>
      <p:sp>
        <p:nvSpPr>
          <p:cNvPr id="1548" name="Google Shape;1548;p56"/>
          <p:cNvSpPr/>
          <p:nvPr/>
        </p:nvSpPr>
        <p:spPr>
          <a:xfrm>
            <a:off x="7585977" y="1329375"/>
            <a:ext cx="4161888" cy="1016212"/>
          </a:xfrm>
          <a:prstGeom prst="rect">
            <a:avLst/>
          </a:prstGeom>
          <a:solidFill>
            <a:srgbClr val="EB772D"/>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2"/>
                </a:solidFill>
                <a:latin typeface="Josefin Sans"/>
                <a:ea typeface="Josefin Sans"/>
                <a:cs typeface="Josefin Sans"/>
                <a:sym typeface="Josefin Sans"/>
              </a:rPr>
              <a:t>LIKELIHOOD TO RECOMMEND</a:t>
            </a:r>
            <a:endParaRPr sz="17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Extremely likely: 10 out of 10</a:t>
            </a:r>
            <a:endParaRPr sz="1700" b="0" i="0" u="none" strike="noStrike" cap="none">
              <a:solidFill>
                <a:srgbClr val="000000"/>
              </a:solidFill>
              <a:latin typeface="Josefin Sans"/>
              <a:ea typeface="Josefin Sans"/>
              <a:cs typeface="Josefin Sans"/>
              <a:sym typeface="Josefin Sans"/>
            </a:endParaRPr>
          </a:p>
        </p:txBody>
      </p:sp>
      <p:sp>
        <p:nvSpPr>
          <p:cNvPr id="1549" name="Google Shape;1549;p56"/>
          <p:cNvSpPr/>
          <p:nvPr/>
        </p:nvSpPr>
        <p:spPr>
          <a:xfrm>
            <a:off x="7588044" y="2443653"/>
            <a:ext cx="4119958" cy="1016212"/>
          </a:xfrm>
          <a:prstGeom prst="rect">
            <a:avLst/>
          </a:prstGeom>
          <a:solidFill>
            <a:srgbClr val="1E4E79"/>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2"/>
                </a:solidFill>
                <a:latin typeface="Josefin Sans"/>
                <a:ea typeface="Josefin Sans"/>
                <a:cs typeface="Josefin Sans"/>
                <a:sym typeface="Josefin Sans"/>
              </a:rPr>
              <a:t>SUPPORT SATISFACTION</a:t>
            </a:r>
            <a:endParaRPr sz="17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Satisfaction Score: 8 out of 10</a:t>
            </a:r>
            <a:endParaRPr sz="1700" b="0" i="0" u="none" strike="noStrike" cap="none">
              <a:solidFill>
                <a:srgbClr val="000000"/>
              </a:solidFill>
              <a:latin typeface="Josefin Sans"/>
              <a:ea typeface="Josefin Sans"/>
              <a:cs typeface="Josefin Sans"/>
              <a:sym typeface="Josefin Sans"/>
            </a:endParaRPr>
          </a:p>
        </p:txBody>
      </p:sp>
      <p:sp>
        <p:nvSpPr>
          <p:cNvPr id="1550" name="Google Shape;1550;p56"/>
          <p:cNvSpPr/>
          <p:nvPr/>
        </p:nvSpPr>
        <p:spPr>
          <a:xfrm>
            <a:off x="444135" y="2943950"/>
            <a:ext cx="6856064" cy="2277547"/>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52"/>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Safran Federal (Defense)</a:t>
            </a:r>
            <a:endParaRPr>
              <a:latin typeface="Josefin Sans"/>
              <a:ea typeface="Josefin Sans"/>
              <a:cs typeface="Josefin Sans"/>
              <a:sym typeface="Josefin Sans"/>
            </a:endParaRPr>
          </a:p>
        </p:txBody>
      </p:sp>
      <p:sp>
        <p:nvSpPr>
          <p:cNvPr id="1556" name="Google Shape;1556;p52"/>
          <p:cNvSpPr txBox="1">
            <a:spLocks noGrp="1"/>
          </p:cNvSpPr>
          <p:nvPr>
            <p:ph type="body" idx="4294967295"/>
          </p:nvPr>
        </p:nvSpPr>
        <p:spPr>
          <a:xfrm>
            <a:off x="628423" y="1270795"/>
            <a:ext cx="6621463" cy="1741487"/>
          </a:xfrm>
          <a:prstGeom prst="rect">
            <a:avLst/>
          </a:prstGeom>
          <a:solidFill>
            <a:srgbClr val="D8D8D8"/>
          </a:solidFill>
          <a:ln>
            <a:noFill/>
          </a:ln>
        </p:spPr>
        <p:txBody>
          <a:bodyPr spcFirstLastPara="1" wrap="square" lIns="91425" tIns="45700" rIns="91425" bIns="45700" anchor="t" anchorCtr="0">
            <a:normAutofit/>
          </a:bodyPr>
          <a:lstStyle/>
          <a:p>
            <a:pPr marL="50800" lvl="0" indent="0" algn="l" rtl="0">
              <a:lnSpc>
                <a:spcPct val="100000"/>
              </a:lnSpc>
              <a:spcBef>
                <a:spcPts val="0"/>
              </a:spcBef>
              <a:spcAft>
                <a:spcPts val="0"/>
              </a:spcAft>
              <a:buClr>
                <a:schemeClr val="dk1"/>
              </a:buClr>
              <a:buSzPts val="1900"/>
              <a:buNone/>
            </a:pPr>
            <a:r>
              <a:rPr lang="en-US" sz="1700" b="1">
                <a:latin typeface="Josefin Sans"/>
                <a:ea typeface="Josefin Sans"/>
                <a:cs typeface="Josefin Sans"/>
                <a:sym typeface="Josefin Sans"/>
              </a:rPr>
              <a:t>The Challenge</a:t>
            </a:r>
            <a:endParaRPr sz="1700">
              <a:latin typeface="Josefin Sans"/>
              <a:ea typeface="Josefin Sans"/>
              <a:cs typeface="Josefin Sans"/>
              <a:sym typeface="Josefin Sans"/>
            </a:endParaRPr>
          </a:p>
          <a:p>
            <a:pPr marL="50800" lvl="0" indent="0" algn="l" rtl="0">
              <a:lnSpc>
                <a:spcPct val="100000"/>
              </a:lnSpc>
              <a:spcBef>
                <a:spcPts val="600"/>
              </a:spcBef>
              <a:spcAft>
                <a:spcPts val="0"/>
              </a:spcAft>
              <a:buClr>
                <a:schemeClr val="dk1"/>
              </a:buClr>
              <a:buSzPts val="1900"/>
              <a:buNone/>
            </a:pPr>
            <a:r>
              <a:rPr lang="en-US" sz="1700">
                <a:latin typeface="Josefin Sans"/>
                <a:ea typeface="Josefin Sans"/>
                <a:cs typeface="Josefin Sans"/>
                <a:sym typeface="Josefin Sans"/>
              </a:rPr>
              <a:t>Safran Federal Systems wanted to consolidate its builds and track requirements, while building out an entirely new process. They wanted to enhance agile capabilities and requirements tracking as well as transition from a Microsoft Office-based toolset to a more dynamic QA and project management system.</a:t>
            </a:r>
            <a:endParaRPr sz="1700">
              <a:latin typeface="Josefin Sans"/>
              <a:ea typeface="Josefin Sans"/>
              <a:cs typeface="Josefin Sans"/>
              <a:sym typeface="Josefin Sans"/>
            </a:endParaRPr>
          </a:p>
        </p:txBody>
      </p:sp>
      <p:pic>
        <p:nvPicPr>
          <p:cNvPr id="1557" name="Google Shape;1557;p5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494508" y="1240700"/>
            <a:ext cx="4198794" cy="2255388"/>
          </a:xfrm>
          <a:prstGeom prst="rect">
            <a:avLst/>
          </a:prstGeom>
          <a:noFill/>
          <a:ln>
            <a:noFill/>
          </a:ln>
        </p:spPr>
      </p:pic>
      <p:sp>
        <p:nvSpPr>
          <p:cNvPr id="1558" name="Google Shape;1558;p52"/>
          <p:cNvSpPr txBox="1"/>
          <p:nvPr/>
        </p:nvSpPr>
        <p:spPr>
          <a:xfrm>
            <a:off x="628423" y="3273500"/>
            <a:ext cx="6620558" cy="3046948"/>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600"/>
              <a:buFont typeface="Kanit"/>
              <a:buNone/>
            </a:pPr>
            <a:r>
              <a:rPr lang="en-US" sz="1700" b="0" i="0" u="none" strike="noStrike" cap="none">
                <a:solidFill>
                  <a:schemeClr val="dk1"/>
                </a:solidFill>
                <a:latin typeface="Josefin Sans"/>
                <a:ea typeface="Josefin Sans"/>
                <a:cs typeface="Josefin Sans"/>
                <a:sym typeface="Josefin Sans"/>
              </a:rPr>
              <a:t>Safran chose Inflectra’s platform for: </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60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Deployment capabilities in both cloud and on-premise environments</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Enhanced compliance, traceability, and auditability functionalities</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Support for scaled agile methodologies</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Advanced project and risk management</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Robust requirements management</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Cutting-edge test automation and RPA capabilities</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Framework agnostic solutions</a:t>
            </a:r>
            <a:endParaRPr sz="1700" b="0" i="0" u="none" strike="noStrike" cap="none">
              <a:solidFill>
                <a:schemeClr val="dk1"/>
              </a:solidFill>
              <a:latin typeface="Josefin Sans"/>
              <a:ea typeface="Josefin Sans"/>
              <a:cs typeface="Josefin Sans"/>
              <a:sym typeface="Josefin Sans"/>
            </a:endParaRPr>
          </a:p>
        </p:txBody>
      </p:sp>
      <p:sp>
        <p:nvSpPr>
          <p:cNvPr id="1559" name="Google Shape;1559;p52"/>
          <p:cNvSpPr txBox="1"/>
          <p:nvPr/>
        </p:nvSpPr>
        <p:spPr>
          <a:xfrm>
            <a:off x="7494508" y="3616793"/>
            <a:ext cx="4198794" cy="2000507"/>
          </a:xfrm>
          <a:prstGeom prst="rect">
            <a:avLst/>
          </a:prstGeom>
          <a:solidFill>
            <a:srgbClr val="DDEAF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chemeClr val="dk1"/>
                </a:solidFill>
                <a:latin typeface="Josefin Sans"/>
                <a:ea typeface="Josefin Sans"/>
                <a:cs typeface="Josefin Sans"/>
                <a:sym typeface="Josefin Sans"/>
              </a:rPr>
              <a:t>“Inflectra has proven to be a great partner. Their annual conference, and excellent in-person training have been particularly beneficial. The company is attentive to our specific needs, striving to meet them effectively.”</a:t>
            </a:r>
            <a:endParaRPr sz="1700" b="0" i="0" u="none" strike="noStrike" cap="none">
              <a:solidFill>
                <a:schemeClr val="dk1"/>
              </a:solidFill>
              <a:latin typeface="Josefin Sans"/>
              <a:ea typeface="Josefin Sans"/>
              <a:cs typeface="Josefin Sans"/>
              <a:sym typeface="Josefin Sans"/>
            </a:endParaRPr>
          </a:p>
          <a:p>
            <a:pPr marL="0" marR="0" lvl="0" indent="0" algn="l" rtl="0">
              <a:lnSpc>
                <a:spcPct val="100000"/>
              </a:lnSpc>
              <a:spcBef>
                <a:spcPts val="600"/>
              </a:spcBef>
              <a:spcAft>
                <a:spcPts val="0"/>
              </a:spcAft>
              <a:buClr>
                <a:srgbClr val="000000"/>
              </a:buClr>
              <a:buSzPts val="1700"/>
              <a:buFont typeface="Arial"/>
              <a:buNone/>
            </a:pPr>
            <a:r>
              <a:rPr lang="en-US" sz="1700" b="0" i="1" u="none" strike="noStrike" cap="none">
                <a:solidFill>
                  <a:schemeClr val="dk1"/>
                </a:solidFill>
                <a:latin typeface="Josefin Sans"/>
                <a:ea typeface="Josefin Sans"/>
                <a:cs typeface="Josefin Sans"/>
                <a:sym typeface="Josefin Sans"/>
              </a:rPr>
              <a:t>-- Mark W., Lead Software Engineer</a:t>
            </a:r>
            <a:endParaRPr sz="1700" b="0" i="0" u="none" strike="noStrike" cap="none">
              <a:solidFill>
                <a:schemeClr val="dk1"/>
              </a:solidFill>
              <a:latin typeface="Josefin Sans"/>
              <a:ea typeface="Josefin Sans"/>
              <a:cs typeface="Josefin Sans"/>
              <a:sym typeface="Josefin Sans"/>
            </a:endParaRPr>
          </a:p>
        </p:txBody>
      </p:sp>
      <p:pic>
        <p:nvPicPr>
          <p:cNvPr id="1560" name="Google Shape;1560;p52"/>
          <p:cNvPicPr preferRelativeResize="0"/>
          <p:nvPr/>
        </p:nvPicPr>
        <p:blipFill rotWithShape="1">
          <a:blip r:embed="rId4" cstate="screen">
            <a:alphaModFix/>
            <a:extLst>
              <a:ext uri="{28A0092B-C50C-407E-A947-70E740481C1C}">
                <a14:useLocalDpi xmlns:a14="http://schemas.microsoft.com/office/drawing/2010/main"/>
              </a:ext>
            </a:extLst>
          </a:blip>
          <a:srcRect t="-20" r="-1957"/>
          <a:stretch/>
        </p:blipFill>
        <p:spPr>
          <a:xfrm>
            <a:off x="9123150" y="443325"/>
            <a:ext cx="2463949" cy="507850"/>
          </a:xfrm>
          <a:prstGeom prst="rect">
            <a:avLst/>
          </a:prstGeom>
          <a:noFill/>
          <a:ln>
            <a:noFill/>
          </a:ln>
        </p:spPr>
      </p:pic>
      <p:sp>
        <p:nvSpPr>
          <p:cNvPr id="1561" name="Google Shape;1561;p52"/>
          <p:cNvSpPr/>
          <p:nvPr/>
        </p:nvSpPr>
        <p:spPr>
          <a:xfrm>
            <a:off x="485259" y="3142891"/>
            <a:ext cx="6764627" cy="3308167"/>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sp>
        <p:nvSpPr>
          <p:cNvPr id="1566" name="Google Shape;1566;p50"/>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Generali (Insurance)</a:t>
            </a:r>
            <a:endParaRPr>
              <a:latin typeface="Josefin Sans"/>
              <a:ea typeface="Josefin Sans"/>
              <a:cs typeface="Josefin Sans"/>
              <a:sym typeface="Josefin Sans"/>
            </a:endParaRPr>
          </a:p>
        </p:txBody>
      </p:sp>
      <p:sp>
        <p:nvSpPr>
          <p:cNvPr id="1567" name="Google Shape;1567;p50"/>
          <p:cNvSpPr txBox="1">
            <a:spLocks noGrp="1"/>
          </p:cNvSpPr>
          <p:nvPr>
            <p:ph type="body" idx="4294967295"/>
          </p:nvPr>
        </p:nvSpPr>
        <p:spPr>
          <a:xfrm>
            <a:off x="670208" y="1154450"/>
            <a:ext cx="6354763" cy="2114550"/>
          </a:xfrm>
          <a:prstGeom prst="rect">
            <a:avLst/>
          </a:prstGeom>
          <a:solidFill>
            <a:srgbClr val="D8D8D8"/>
          </a:solidFill>
          <a:ln>
            <a:noFill/>
          </a:ln>
        </p:spPr>
        <p:txBody>
          <a:bodyPr spcFirstLastPara="1" wrap="square" lIns="91425" tIns="45700" rIns="91425" bIns="45700" anchor="t" anchorCtr="0">
            <a:normAutofit/>
          </a:bodyPr>
          <a:lstStyle/>
          <a:p>
            <a:pPr marL="50800" lvl="0" indent="0" algn="l" rtl="0">
              <a:lnSpc>
                <a:spcPct val="100000"/>
              </a:lnSpc>
              <a:spcBef>
                <a:spcPts val="0"/>
              </a:spcBef>
              <a:spcAft>
                <a:spcPts val="0"/>
              </a:spcAft>
              <a:buClr>
                <a:schemeClr val="dk1"/>
              </a:buClr>
              <a:buSzPts val="1800"/>
              <a:buNone/>
            </a:pPr>
            <a:r>
              <a:rPr lang="en-US" sz="1700" b="1">
                <a:latin typeface="Josefin Sans"/>
                <a:ea typeface="Josefin Sans"/>
                <a:cs typeface="Josefin Sans"/>
                <a:sym typeface="Josefin Sans"/>
              </a:rPr>
              <a:t>The Challenge</a:t>
            </a:r>
            <a:endParaRPr sz="1700">
              <a:latin typeface="Josefin Sans"/>
              <a:ea typeface="Josefin Sans"/>
              <a:cs typeface="Josefin Sans"/>
              <a:sym typeface="Josefin Sans"/>
            </a:endParaRPr>
          </a:p>
          <a:p>
            <a:pPr marL="50800" lvl="0" indent="0" algn="l" rtl="0">
              <a:lnSpc>
                <a:spcPct val="100000"/>
              </a:lnSpc>
              <a:spcBef>
                <a:spcPts val="600"/>
              </a:spcBef>
              <a:spcAft>
                <a:spcPts val="0"/>
              </a:spcAft>
              <a:buClr>
                <a:schemeClr val="dk1"/>
              </a:buClr>
              <a:buSzPts val="1800"/>
              <a:buNone/>
            </a:pPr>
            <a:r>
              <a:rPr lang="en-US" sz="1700">
                <a:latin typeface="Josefin Sans"/>
                <a:ea typeface="Josefin Sans"/>
                <a:cs typeface="Josefin Sans"/>
                <a:sym typeface="Josefin Sans"/>
              </a:rPr>
              <a:t>Generali needed to reduce the number of different tools being used within QA to simplify and streamline their processes. They were seeking a single platform tool on which they could share requirements and incidents between different projects, accommodate both waterfall and agile projects, and maintain integrations to additional software components in their system.</a:t>
            </a:r>
            <a:endParaRPr sz="1700">
              <a:latin typeface="Josefin Sans"/>
              <a:ea typeface="Josefin Sans"/>
              <a:cs typeface="Josefin Sans"/>
              <a:sym typeface="Josefin Sans"/>
            </a:endParaRPr>
          </a:p>
        </p:txBody>
      </p:sp>
      <p:sp>
        <p:nvSpPr>
          <p:cNvPr id="1568" name="Google Shape;1568;p50"/>
          <p:cNvSpPr txBox="1"/>
          <p:nvPr/>
        </p:nvSpPr>
        <p:spPr>
          <a:xfrm>
            <a:off x="7364619" y="4150583"/>
            <a:ext cx="4561770" cy="2210308"/>
          </a:xfrm>
          <a:prstGeom prst="rect">
            <a:avLst/>
          </a:prstGeom>
          <a:solidFill>
            <a:srgbClr val="F2F2F2"/>
          </a:solidFill>
          <a:ln>
            <a:noFill/>
          </a:ln>
        </p:spPr>
        <p:txBody>
          <a:bodyPr spcFirstLastPara="1" wrap="square" lIns="91425" tIns="45700" rIns="91425" bIns="45700"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Existing Tools in Place</a:t>
            </a:r>
            <a:endParaRPr sz="17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40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Prior to SpiraTeam, Generali used Bugzilla+Excel for bug tracking, TOSCA+ Testlink for test management, Ranorex + Rational Functional Tester for test automation as well as MS Outlook, Word, Jira, Jenkins, CA’s Service Desk Manager, Clarity/PPM and Workbench.</a:t>
            </a:r>
            <a:endParaRPr sz="1700" b="0" i="0" u="none" strike="noStrike" cap="none">
              <a:solidFill>
                <a:srgbClr val="000000"/>
              </a:solidFill>
              <a:latin typeface="Josefin Sans"/>
              <a:ea typeface="Josefin Sans"/>
              <a:cs typeface="Josefin Sans"/>
              <a:sym typeface="Josefin Sans"/>
            </a:endParaRPr>
          </a:p>
        </p:txBody>
      </p:sp>
      <p:sp>
        <p:nvSpPr>
          <p:cNvPr id="1569" name="Google Shape;1569;p50"/>
          <p:cNvSpPr txBox="1"/>
          <p:nvPr/>
        </p:nvSpPr>
        <p:spPr>
          <a:xfrm>
            <a:off x="670207" y="3448592"/>
            <a:ext cx="6354764" cy="1400343"/>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800"/>
              <a:buFont typeface="Kanit"/>
              <a:buNone/>
            </a:pPr>
            <a:r>
              <a:rPr lang="en-US" sz="1700" b="0" i="0" u="none" strike="noStrike" cap="none">
                <a:solidFill>
                  <a:schemeClr val="dk1"/>
                </a:solidFill>
                <a:latin typeface="Josefin Sans"/>
                <a:ea typeface="Josefin Sans"/>
                <a:cs typeface="Josefin Sans"/>
                <a:sym typeface="Josefin Sans"/>
              </a:rPr>
              <a:t>Generali evaluated numerous tools prior to making a decision. SpiraTeam made the migration from Testlink very easy, as well as the import of legacy documents with the free Microsoft Excel and Word import tool.</a:t>
            </a:r>
            <a:endParaRPr sz="1700" b="0" i="0" u="none" strike="noStrike" cap="none">
              <a:solidFill>
                <a:schemeClr val="dk1"/>
              </a:solidFill>
              <a:latin typeface="Josefin Sans"/>
              <a:ea typeface="Josefin Sans"/>
              <a:cs typeface="Josefin Sans"/>
              <a:sym typeface="Josefin Sans"/>
            </a:endParaRPr>
          </a:p>
        </p:txBody>
      </p:sp>
      <p:sp>
        <p:nvSpPr>
          <p:cNvPr id="1570" name="Google Shape;1570;p50"/>
          <p:cNvSpPr txBox="1"/>
          <p:nvPr/>
        </p:nvSpPr>
        <p:spPr>
          <a:xfrm>
            <a:off x="593699" y="5013639"/>
            <a:ext cx="6389196" cy="1138733"/>
          </a:xfrm>
          <a:prstGeom prst="rect">
            <a:avLst/>
          </a:prstGeom>
          <a:solidFill>
            <a:srgbClr val="05517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chemeClr val="lt2"/>
                </a:solidFill>
                <a:latin typeface="Josefin Sans"/>
                <a:ea typeface="Josefin Sans"/>
                <a:cs typeface="Josefin Sans"/>
                <a:sym typeface="Josefin Sans"/>
              </a:rPr>
              <a:t>“SpiraTeam is a complete test management solution with a great price-to-functionality ratio. The quality of the product meets all our expectations”…-- </a:t>
            </a:r>
            <a:r>
              <a:rPr lang="en-US" sz="1700" b="0" i="0" u="none" strike="noStrike" cap="none">
                <a:solidFill>
                  <a:schemeClr val="lt2"/>
                </a:solidFill>
                <a:latin typeface="Josefin Sans"/>
                <a:ea typeface="Josefin Sans"/>
                <a:cs typeface="Josefin Sans"/>
                <a:sym typeface="Josefin Sans"/>
              </a:rPr>
              <a:t>Andreas Eckerle, Head of Test &amp; Quality Management</a:t>
            </a:r>
            <a:endParaRPr sz="1700" b="0" i="0" u="none" strike="noStrike" cap="none">
              <a:solidFill>
                <a:schemeClr val="lt2"/>
              </a:solidFill>
              <a:latin typeface="Josefin Sans"/>
              <a:ea typeface="Josefin Sans"/>
              <a:cs typeface="Josefin Sans"/>
              <a:sym typeface="Josefin Sans"/>
            </a:endParaRPr>
          </a:p>
        </p:txBody>
      </p:sp>
      <p:pic>
        <p:nvPicPr>
          <p:cNvPr id="1571" name="Google Shape;1571;p5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380100" y="314324"/>
            <a:ext cx="2296151" cy="683850"/>
          </a:xfrm>
          <a:prstGeom prst="rect">
            <a:avLst/>
          </a:prstGeom>
          <a:noFill/>
          <a:ln>
            <a:noFill/>
          </a:ln>
        </p:spPr>
      </p:pic>
      <p:sp>
        <p:nvSpPr>
          <p:cNvPr id="1572" name="Google Shape;1572;p50"/>
          <p:cNvSpPr/>
          <p:nvPr/>
        </p:nvSpPr>
        <p:spPr>
          <a:xfrm>
            <a:off x="7364618" y="1153274"/>
            <a:ext cx="4561770"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Josefin Sans"/>
                <a:ea typeface="Josefin Sans"/>
                <a:cs typeface="Josefin Sans"/>
                <a:sym typeface="Josefin Sans"/>
              </a:rPr>
              <a:t>Key Outcomes and KPIs</a:t>
            </a:r>
            <a:endParaRPr sz="1400" b="0" i="0" u="none" strike="noStrike" cap="none">
              <a:solidFill>
                <a:srgbClr val="000000"/>
              </a:solidFill>
              <a:latin typeface="Josefin Sans"/>
              <a:ea typeface="Josefin Sans"/>
              <a:cs typeface="Josefin Sans"/>
              <a:sym typeface="Josefin Sans"/>
            </a:endParaRPr>
          </a:p>
        </p:txBody>
      </p:sp>
      <p:sp>
        <p:nvSpPr>
          <p:cNvPr id="1573" name="Google Shape;1573;p50"/>
          <p:cNvSpPr txBox="1"/>
          <p:nvPr/>
        </p:nvSpPr>
        <p:spPr>
          <a:xfrm>
            <a:off x="7289072" y="1592140"/>
            <a:ext cx="4561768" cy="230828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Allowed real time visibility of test progress and test coverage.</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Improved reporting and workflow generation.</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Increased understanding of test processes in the company.</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Replaced over one dozen tools with a single, easy-to-use solution.</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Seamlessly Integrated other tools in Generali’s technology portfolio</a:t>
            </a:r>
            <a:endParaRPr sz="1600" b="0" i="0" u="none" strike="noStrike" cap="none">
              <a:solidFill>
                <a:srgbClr val="000000"/>
              </a:solidFill>
              <a:latin typeface="Josefin Sans"/>
              <a:ea typeface="Josefin Sans"/>
              <a:cs typeface="Josefin Sans"/>
              <a:sym typeface="Josefin Sans"/>
            </a:endParaRPr>
          </a:p>
        </p:txBody>
      </p:sp>
      <p:sp>
        <p:nvSpPr>
          <p:cNvPr id="1574" name="Google Shape;1574;p50"/>
          <p:cNvSpPr/>
          <p:nvPr/>
        </p:nvSpPr>
        <p:spPr>
          <a:xfrm>
            <a:off x="670207" y="3394174"/>
            <a:ext cx="6354764" cy="1454761"/>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79" name="Google Shape;1579;p51"/>
          <p:cNvSpPr txBox="1">
            <a:spLocks noGrp="1"/>
          </p:cNvSpPr>
          <p:nvPr>
            <p:ph type="title"/>
          </p:nvPr>
        </p:nvSpPr>
        <p:spPr>
          <a:xfrm>
            <a:off x="546100" y="314325"/>
            <a:ext cx="9149100" cy="765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Oney Bank (Banking &amp; Finance)</a:t>
            </a:r>
            <a:endParaRPr>
              <a:latin typeface="Josefin Sans"/>
              <a:ea typeface="Josefin Sans"/>
              <a:cs typeface="Josefin Sans"/>
              <a:sym typeface="Josefin Sans"/>
            </a:endParaRPr>
          </a:p>
        </p:txBody>
      </p:sp>
      <p:sp>
        <p:nvSpPr>
          <p:cNvPr id="1580" name="Google Shape;1580;p51"/>
          <p:cNvSpPr txBox="1">
            <a:spLocks noGrp="1"/>
          </p:cNvSpPr>
          <p:nvPr>
            <p:ph type="body" idx="4294967295"/>
          </p:nvPr>
        </p:nvSpPr>
        <p:spPr>
          <a:xfrm>
            <a:off x="586948" y="1591031"/>
            <a:ext cx="5916613" cy="1462087"/>
          </a:xfrm>
          <a:prstGeom prst="rect">
            <a:avLst/>
          </a:prstGeom>
          <a:solidFill>
            <a:srgbClr val="D8D8D8"/>
          </a:solidFill>
          <a:ln>
            <a:noFill/>
          </a:ln>
        </p:spPr>
        <p:txBody>
          <a:bodyPr spcFirstLastPara="1" wrap="square" lIns="91425" tIns="45700" rIns="91425" bIns="45700" anchor="t" anchorCtr="0">
            <a:noAutofit/>
          </a:bodyPr>
          <a:lstStyle/>
          <a:p>
            <a:pPr marL="50800" lvl="0" indent="0" algn="l" rtl="0">
              <a:lnSpc>
                <a:spcPct val="100000"/>
              </a:lnSpc>
              <a:spcBef>
                <a:spcPts val="0"/>
              </a:spcBef>
              <a:spcAft>
                <a:spcPts val="0"/>
              </a:spcAft>
              <a:buClr>
                <a:schemeClr val="dk1"/>
              </a:buClr>
              <a:buSzPts val="1800"/>
              <a:buNone/>
            </a:pPr>
            <a:r>
              <a:rPr lang="en-US" sz="1700" b="1">
                <a:latin typeface="Josefin Sans"/>
                <a:ea typeface="Josefin Sans"/>
                <a:cs typeface="Josefin Sans"/>
                <a:sym typeface="Josefin Sans"/>
              </a:rPr>
              <a:t>The Challenge</a:t>
            </a:r>
            <a:endParaRPr sz="1700">
              <a:latin typeface="Josefin Sans"/>
              <a:ea typeface="Josefin Sans"/>
              <a:cs typeface="Josefin Sans"/>
              <a:sym typeface="Josefin Sans"/>
            </a:endParaRPr>
          </a:p>
          <a:p>
            <a:pPr marL="50800" lvl="0" indent="0" algn="l" rtl="0">
              <a:lnSpc>
                <a:spcPct val="100000"/>
              </a:lnSpc>
              <a:spcBef>
                <a:spcPts val="600"/>
              </a:spcBef>
              <a:spcAft>
                <a:spcPts val="0"/>
              </a:spcAft>
              <a:buClr>
                <a:schemeClr val="dk1"/>
              </a:buClr>
              <a:buSzPts val="1800"/>
              <a:buNone/>
            </a:pPr>
            <a:r>
              <a:rPr lang="en-US" sz="1700">
                <a:latin typeface="Josefin Sans"/>
                <a:ea typeface="Josefin Sans"/>
                <a:cs typeface="Josefin Sans"/>
                <a:sym typeface="Josefin Sans"/>
              </a:rPr>
              <a:t>Oney wanted a single, integrated platform to manage requirements, create and reference test cases, run</a:t>
            </a:r>
            <a:endParaRPr sz="1700">
              <a:latin typeface="Josefin Sans"/>
              <a:ea typeface="Josefin Sans"/>
              <a:cs typeface="Josefin Sans"/>
              <a:sym typeface="Josefin Sans"/>
            </a:endParaRPr>
          </a:p>
          <a:p>
            <a:pPr marL="50800" lvl="0" indent="0" algn="l" rtl="0">
              <a:lnSpc>
                <a:spcPct val="100000"/>
              </a:lnSpc>
              <a:spcBef>
                <a:spcPts val="0"/>
              </a:spcBef>
              <a:spcAft>
                <a:spcPts val="0"/>
              </a:spcAft>
              <a:buClr>
                <a:schemeClr val="dk1"/>
              </a:buClr>
              <a:buSzPts val="1800"/>
              <a:buNone/>
            </a:pPr>
            <a:r>
              <a:rPr lang="en-US" sz="1700">
                <a:latin typeface="Josefin Sans"/>
                <a:ea typeface="Josefin Sans"/>
                <a:cs typeface="Josefin Sans"/>
                <a:sym typeface="Josefin Sans"/>
              </a:rPr>
              <a:t>test campaigns, log and track test runs, create tasks and log defects.</a:t>
            </a:r>
            <a:br>
              <a:rPr lang="en-US" sz="1700">
                <a:latin typeface="Josefin Sans"/>
                <a:ea typeface="Josefin Sans"/>
                <a:cs typeface="Josefin Sans"/>
                <a:sym typeface="Josefin Sans"/>
              </a:rPr>
            </a:br>
            <a:endParaRPr sz="1700">
              <a:latin typeface="Josefin Sans"/>
              <a:ea typeface="Josefin Sans"/>
              <a:cs typeface="Josefin Sans"/>
              <a:sym typeface="Josefin Sans"/>
            </a:endParaRPr>
          </a:p>
          <a:p>
            <a:pPr marL="50800" lvl="0" indent="0" algn="l" rtl="0">
              <a:lnSpc>
                <a:spcPct val="100000"/>
              </a:lnSpc>
              <a:spcBef>
                <a:spcPts val="0"/>
              </a:spcBef>
              <a:spcAft>
                <a:spcPts val="0"/>
              </a:spcAft>
              <a:buClr>
                <a:schemeClr val="dk1"/>
              </a:buClr>
              <a:buSzPts val="1800"/>
              <a:buNone/>
            </a:pPr>
            <a:endParaRPr sz="1700">
              <a:latin typeface="Josefin Sans"/>
              <a:ea typeface="Josefin Sans"/>
              <a:cs typeface="Josefin Sans"/>
              <a:sym typeface="Josefin Sans"/>
            </a:endParaRPr>
          </a:p>
        </p:txBody>
      </p:sp>
      <p:sp>
        <p:nvSpPr>
          <p:cNvPr id="1581" name="Google Shape;1581;p51"/>
          <p:cNvSpPr txBox="1"/>
          <p:nvPr/>
        </p:nvSpPr>
        <p:spPr>
          <a:xfrm>
            <a:off x="6779622" y="4950135"/>
            <a:ext cx="5139229" cy="1425478"/>
          </a:xfrm>
          <a:prstGeom prst="rect">
            <a:avLst/>
          </a:prstGeom>
          <a:solidFill>
            <a:srgbClr val="F2F2F2"/>
          </a:solidFill>
          <a:ln>
            <a:noFill/>
          </a:ln>
        </p:spPr>
        <p:txBody>
          <a:bodyPr spcFirstLastPara="1" wrap="square" lIns="91425" tIns="45700" rIns="91425" bIns="45700"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Existing Tools in Place</a:t>
            </a:r>
            <a:endParaRPr sz="17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40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Prior to using SpiraTest, Oney employed Microsoft Excel to manage projects, test documentation and defect tracking and Microsoft Word to handle any screenshots.</a:t>
            </a:r>
            <a:endParaRPr sz="1700" b="0" i="0" u="none" strike="noStrike" cap="none">
              <a:solidFill>
                <a:srgbClr val="000000"/>
              </a:solidFill>
              <a:latin typeface="Josefin Sans"/>
              <a:ea typeface="Josefin Sans"/>
              <a:cs typeface="Josefin Sans"/>
              <a:sym typeface="Josefin Sans"/>
            </a:endParaRPr>
          </a:p>
        </p:txBody>
      </p:sp>
      <p:sp>
        <p:nvSpPr>
          <p:cNvPr id="1582" name="Google Shape;1582;p51"/>
          <p:cNvSpPr txBox="1"/>
          <p:nvPr/>
        </p:nvSpPr>
        <p:spPr>
          <a:xfrm>
            <a:off x="586947" y="3293208"/>
            <a:ext cx="5915163" cy="1400343"/>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800"/>
              <a:buFont typeface="Kanit"/>
              <a:buNone/>
            </a:pPr>
            <a:r>
              <a:rPr lang="en-US" sz="1700" b="0" i="0" u="none" strike="noStrike" cap="none">
                <a:solidFill>
                  <a:schemeClr val="dk1"/>
                </a:solidFill>
                <a:latin typeface="Josefin Sans"/>
                <a:ea typeface="Josefin Sans"/>
                <a:cs typeface="Josefin Sans"/>
                <a:sym typeface="Josefin Sans"/>
              </a:rPr>
              <a:t>Oney Bank conducted thorough market research and determined that only SpiraTest could provide the features and quality they sought in a single tool. SpiraTest also proved to be the best value.</a:t>
            </a:r>
            <a:endParaRPr sz="1700" b="0" i="0" u="none" strike="noStrike" cap="none">
              <a:solidFill>
                <a:schemeClr val="dk1"/>
              </a:solidFill>
              <a:latin typeface="Josefin Sans"/>
              <a:ea typeface="Josefin Sans"/>
              <a:cs typeface="Josefin Sans"/>
              <a:sym typeface="Josefin Sans"/>
            </a:endParaRPr>
          </a:p>
        </p:txBody>
      </p:sp>
      <p:sp>
        <p:nvSpPr>
          <p:cNvPr id="1583" name="Google Shape;1583;p51"/>
          <p:cNvSpPr txBox="1"/>
          <p:nvPr/>
        </p:nvSpPr>
        <p:spPr>
          <a:xfrm>
            <a:off x="586946" y="4975270"/>
            <a:ext cx="5915163" cy="1400343"/>
          </a:xfrm>
          <a:prstGeom prst="rect">
            <a:avLst/>
          </a:prstGeom>
          <a:solidFill>
            <a:srgbClr val="05517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chemeClr val="lt2"/>
                </a:solidFill>
                <a:latin typeface="Josefin Sans"/>
                <a:ea typeface="Josefin Sans"/>
                <a:cs typeface="Josefin Sans"/>
                <a:sym typeface="Josefin Sans"/>
              </a:rPr>
              <a:t>“SpiraTest…is the best tool in terms of quality and value compared to the other competing programs available on the market.. the time, productivity and cost savings are transparent”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 Benjamin-Michel G., Technical Test Analyst</a:t>
            </a:r>
            <a:endParaRPr sz="1700" b="0" i="0" u="none" strike="noStrike" cap="none">
              <a:solidFill>
                <a:schemeClr val="lt2"/>
              </a:solidFill>
              <a:latin typeface="Josefin Sans"/>
              <a:ea typeface="Josefin Sans"/>
              <a:cs typeface="Josefin Sans"/>
              <a:sym typeface="Josefin Sans"/>
            </a:endParaRPr>
          </a:p>
        </p:txBody>
      </p:sp>
      <p:pic>
        <p:nvPicPr>
          <p:cNvPr id="1584" name="Google Shape;1584;p5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311075" y="502700"/>
            <a:ext cx="1510800" cy="508824"/>
          </a:xfrm>
          <a:prstGeom prst="rect">
            <a:avLst/>
          </a:prstGeom>
          <a:noFill/>
          <a:ln>
            <a:noFill/>
          </a:ln>
        </p:spPr>
      </p:pic>
      <p:sp>
        <p:nvSpPr>
          <p:cNvPr id="1585" name="Google Shape;1585;p51"/>
          <p:cNvSpPr/>
          <p:nvPr/>
        </p:nvSpPr>
        <p:spPr>
          <a:xfrm>
            <a:off x="6779623" y="1464316"/>
            <a:ext cx="5042263" cy="508842"/>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Josefin Sans"/>
                <a:ea typeface="Josefin Sans"/>
                <a:cs typeface="Josefin Sans"/>
                <a:sym typeface="Josefin Sans"/>
              </a:rPr>
              <a:t>Key Outcomes and KPIs</a:t>
            </a:r>
            <a:endParaRPr sz="1400" b="0" i="0" u="none" strike="noStrike" cap="none">
              <a:solidFill>
                <a:srgbClr val="000000"/>
              </a:solidFill>
              <a:latin typeface="Josefin Sans"/>
              <a:ea typeface="Josefin Sans"/>
              <a:cs typeface="Josefin Sans"/>
              <a:sym typeface="Josefin Sans"/>
            </a:endParaRPr>
          </a:p>
        </p:txBody>
      </p:sp>
      <p:sp>
        <p:nvSpPr>
          <p:cNvPr id="1586" name="Google Shape;1586;p51"/>
          <p:cNvSpPr txBox="1"/>
          <p:nvPr/>
        </p:nvSpPr>
        <p:spPr>
          <a:xfrm>
            <a:off x="6779623" y="2065572"/>
            <a:ext cx="5042263" cy="2708393"/>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700" b="0" i="0" u="none" strike="noStrike" cap="none">
                <a:solidFill>
                  <a:schemeClr val="dk1"/>
                </a:solidFill>
                <a:latin typeface="Josefin Sans"/>
                <a:ea typeface="Josefin Sans"/>
                <a:cs typeface="Josefin Sans"/>
                <a:sym typeface="Josefin Sans"/>
              </a:rPr>
              <a:t>Ability to automatically generate QA metrics for the first time.</a:t>
            </a:r>
            <a:endParaRPr sz="17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700" b="0" i="0" u="none" strike="noStrike" cap="none">
                <a:solidFill>
                  <a:schemeClr val="dk1"/>
                </a:solidFill>
                <a:latin typeface="Josefin Sans"/>
                <a:ea typeface="Josefin Sans"/>
                <a:cs typeface="Josefin Sans"/>
                <a:sym typeface="Josefin Sans"/>
              </a:rPr>
              <a:t>One centralized system for standardized QA processes.</a:t>
            </a:r>
            <a:endParaRPr sz="17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700" b="0" i="0" u="none" strike="noStrike" cap="none">
                <a:solidFill>
                  <a:schemeClr val="dk1"/>
                </a:solidFill>
                <a:latin typeface="Josefin Sans"/>
                <a:ea typeface="Josefin Sans"/>
                <a:cs typeface="Josefin Sans"/>
                <a:sym typeface="Josefin Sans"/>
              </a:rPr>
              <a:t>Replaced multiple obsolete tools with a single modern solution.</a:t>
            </a:r>
            <a:endParaRPr sz="17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700" b="0" i="0" u="none" strike="noStrike" cap="none">
                <a:solidFill>
                  <a:schemeClr val="dk1"/>
                </a:solidFill>
                <a:latin typeface="Josefin Sans"/>
                <a:ea typeface="Josefin Sans"/>
                <a:cs typeface="Josefin Sans"/>
                <a:sym typeface="Josefin Sans"/>
              </a:rPr>
              <a:t>Consolidated testers, developers and designers on one tool.</a:t>
            </a:r>
            <a:endParaRPr sz="17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700" b="0" i="0" u="none" strike="noStrike" cap="none">
                <a:solidFill>
                  <a:schemeClr val="dk1"/>
                </a:solidFill>
                <a:latin typeface="Josefin Sans"/>
                <a:ea typeface="Josefin Sans"/>
                <a:cs typeface="Josefin Sans"/>
                <a:sym typeface="Josefin Sans"/>
              </a:rPr>
              <a:t>Increased productivity using native tool</a:t>
            </a:r>
            <a:endParaRPr sz="17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700" b="0" i="0" u="none" strike="noStrike" cap="none">
                <a:solidFill>
                  <a:schemeClr val="dk1"/>
                </a:solidFill>
                <a:latin typeface="Josefin Sans"/>
                <a:ea typeface="Josefin Sans"/>
                <a:cs typeface="Josefin Sans"/>
                <a:sym typeface="Josefin Sans"/>
              </a:rPr>
              <a:t>features unavailable with previous solution.</a:t>
            </a:r>
            <a:endParaRPr sz="1700" b="0" i="0" u="none" strike="noStrike" cap="none">
              <a:solidFill>
                <a:srgbClr val="000000"/>
              </a:solidFill>
              <a:latin typeface="Josefin Sans"/>
              <a:ea typeface="Josefin Sans"/>
              <a:cs typeface="Josefin Sans"/>
              <a:sym typeface="Josefin Sans"/>
            </a:endParaRPr>
          </a:p>
        </p:txBody>
      </p:sp>
      <p:sp>
        <p:nvSpPr>
          <p:cNvPr id="1587" name="Google Shape;1587;p51"/>
          <p:cNvSpPr/>
          <p:nvPr/>
        </p:nvSpPr>
        <p:spPr>
          <a:xfrm>
            <a:off x="586947" y="3142892"/>
            <a:ext cx="5916614" cy="1626796"/>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a:t>How Are We Different?</a:t>
            </a:r>
            <a:endParaRPr/>
          </a:p>
        </p:txBody>
      </p:sp>
      <p:sp>
        <p:nvSpPr>
          <p:cNvPr id="158" name="Google Shape;158;p5"/>
          <p:cNvSpPr txBox="1">
            <a:spLocks noGrp="1"/>
          </p:cNvSpPr>
          <p:nvPr>
            <p:ph type="body" idx="1"/>
          </p:nvPr>
        </p:nvSpPr>
        <p:spPr>
          <a:xfrm>
            <a:off x="831849" y="4589463"/>
            <a:ext cx="10744265"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sz="2200">
                <a:solidFill>
                  <a:srgbClr val="344B5F"/>
                </a:solidFill>
                <a:latin typeface="Poppins Medium"/>
                <a:ea typeface="Poppins Medium"/>
                <a:cs typeface="Poppins Medium"/>
                <a:sym typeface="Poppins Medium"/>
              </a:rPr>
              <a:t>WE HAVE A FUNDAMENTALLY DIFFERENT APPROACH TO OTHER COMPANIES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sp>
        <p:nvSpPr>
          <p:cNvPr id="1592" name="Google Shape;1592;p57"/>
          <p:cNvSpPr txBox="1">
            <a:spLocks noGrp="1"/>
          </p:cNvSpPr>
          <p:nvPr>
            <p:ph type="title"/>
          </p:nvPr>
        </p:nvSpPr>
        <p:spPr>
          <a:xfrm>
            <a:off x="831850" y="151248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sz="4400"/>
              <a:t>Ready to Take the Next Step?</a:t>
            </a:r>
            <a:endParaRPr sz="4400"/>
          </a:p>
        </p:txBody>
      </p:sp>
      <p:sp>
        <p:nvSpPr>
          <p:cNvPr id="1593" name="Google Shape;1593;p5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sz="2000"/>
              <a:t>Reach out to us at </a:t>
            </a:r>
            <a:r>
              <a:rPr lang="en-US" sz="2000" b="1" u="sng">
                <a:solidFill>
                  <a:schemeClr val="hlink"/>
                </a:solidFill>
                <a:hlinkClick r:id="rId3"/>
              </a:rPr>
              <a:t>Sales@Inflectra.com</a:t>
            </a:r>
            <a:r>
              <a:rPr lang="en-US" sz="2000"/>
              <a:t> to start the conversation.</a:t>
            </a:r>
            <a:endParaRPr sz="20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597"/>
        <p:cNvGrpSpPr/>
        <p:nvPr/>
      </p:nvGrpSpPr>
      <p:grpSpPr>
        <a:xfrm>
          <a:off x="0" y="0"/>
          <a:ext cx="0" cy="0"/>
          <a:chOff x="0" y="0"/>
          <a:chExt cx="0" cy="0"/>
        </a:xfrm>
      </p:grpSpPr>
      <p:sp>
        <p:nvSpPr>
          <p:cNvPr id="1598" name="Google Shape;1598;p58"/>
          <p:cNvSpPr/>
          <p:nvPr/>
        </p:nvSpPr>
        <p:spPr>
          <a:xfrm>
            <a:off x="186600" y="1605232"/>
            <a:ext cx="2173200" cy="46461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sp>
        <p:nvSpPr>
          <p:cNvPr id="1599" name="Google Shape;1599;p58"/>
          <p:cNvSpPr/>
          <p:nvPr/>
        </p:nvSpPr>
        <p:spPr>
          <a:xfrm>
            <a:off x="9862400" y="1610125"/>
            <a:ext cx="2173200" cy="46461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sp>
        <p:nvSpPr>
          <p:cNvPr id="1600" name="Google Shape;1600;p58"/>
          <p:cNvSpPr/>
          <p:nvPr/>
        </p:nvSpPr>
        <p:spPr>
          <a:xfrm>
            <a:off x="2605550" y="1605125"/>
            <a:ext cx="2173200" cy="46461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pic>
        <p:nvPicPr>
          <p:cNvPr id="1601" name="Google Shape;1601;p58"/>
          <p:cNvPicPr preferRelativeResize="0"/>
          <p:nvPr/>
        </p:nvPicPr>
        <p:blipFill rotWithShape="1">
          <a:blip r:embed="rId3">
            <a:alphaModFix/>
          </a:blip>
          <a:srcRect/>
          <a:stretch/>
        </p:blipFill>
        <p:spPr>
          <a:xfrm>
            <a:off x="3785131" y="2541087"/>
            <a:ext cx="905326" cy="349958"/>
          </a:xfrm>
          <a:prstGeom prst="rect">
            <a:avLst/>
          </a:prstGeom>
          <a:noFill/>
          <a:ln>
            <a:noFill/>
          </a:ln>
        </p:spPr>
      </p:pic>
      <p:pic>
        <p:nvPicPr>
          <p:cNvPr id="1602" name="Google Shape;1602;p5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240517" y="3277902"/>
            <a:ext cx="881584" cy="317258"/>
          </a:xfrm>
          <a:prstGeom prst="rect">
            <a:avLst/>
          </a:prstGeom>
          <a:noFill/>
          <a:ln>
            <a:noFill/>
          </a:ln>
        </p:spPr>
      </p:pic>
      <p:sp>
        <p:nvSpPr>
          <p:cNvPr id="1603" name="Google Shape;1603;p58"/>
          <p:cNvSpPr txBox="1">
            <a:spLocks noGrp="1"/>
          </p:cNvSpPr>
          <p:nvPr>
            <p:ph type="title"/>
          </p:nvPr>
        </p:nvSpPr>
        <p:spPr>
          <a:xfrm>
            <a:off x="546100" y="314325"/>
            <a:ext cx="10515600" cy="765843"/>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Josefin Sans"/>
              <a:buNone/>
            </a:pPr>
            <a:r>
              <a:rPr lang="en-US">
                <a:latin typeface="Josefin Sans"/>
                <a:ea typeface="Josefin Sans"/>
                <a:cs typeface="Josefin Sans"/>
                <a:sym typeface="Josefin Sans"/>
              </a:rPr>
              <a:t>Our Customers (USA/Canada)</a:t>
            </a:r>
            <a:endParaRPr>
              <a:latin typeface="Josefin Sans"/>
              <a:ea typeface="Josefin Sans"/>
              <a:cs typeface="Josefin Sans"/>
              <a:sym typeface="Josefin Sans"/>
            </a:endParaRPr>
          </a:p>
        </p:txBody>
      </p:sp>
      <p:sp>
        <p:nvSpPr>
          <p:cNvPr id="1604" name="Google Shape;1604;p58"/>
          <p:cNvSpPr/>
          <p:nvPr/>
        </p:nvSpPr>
        <p:spPr>
          <a:xfrm>
            <a:off x="105890" y="1240710"/>
            <a:ext cx="23346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Energy, Industrial &amp; Transport</a:t>
            </a:r>
            <a:endParaRPr sz="1800" b="0" i="0" u="none" strike="noStrike" cap="none">
              <a:solidFill>
                <a:srgbClr val="073642"/>
              </a:solidFill>
              <a:latin typeface="Josefin Sans"/>
              <a:ea typeface="Josefin Sans"/>
              <a:cs typeface="Josefin Sans"/>
              <a:sym typeface="Josefin Sans"/>
            </a:endParaRPr>
          </a:p>
        </p:txBody>
      </p:sp>
      <p:sp>
        <p:nvSpPr>
          <p:cNvPr id="1605" name="Google Shape;1605;p58"/>
          <p:cNvSpPr/>
          <p:nvPr/>
        </p:nvSpPr>
        <p:spPr>
          <a:xfrm>
            <a:off x="2477152" y="1240710"/>
            <a:ext cx="24300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Financial &amp; Business Services</a:t>
            </a:r>
            <a:endParaRPr sz="1800" b="0" i="0" u="none" strike="noStrike" cap="none">
              <a:solidFill>
                <a:srgbClr val="073642"/>
              </a:solidFill>
              <a:latin typeface="Josefin Sans"/>
              <a:ea typeface="Josefin Sans"/>
              <a:cs typeface="Josefin Sans"/>
              <a:sym typeface="Josefin Sans"/>
            </a:endParaRPr>
          </a:p>
        </p:txBody>
      </p:sp>
      <p:sp>
        <p:nvSpPr>
          <p:cNvPr id="1606" name="Google Shape;1606;p58"/>
          <p:cNvSpPr/>
          <p:nvPr/>
        </p:nvSpPr>
        <p:spPr>
          <a:xfrm>
            <a:off x="7553476" y="1240710"/>
            <a:ext cx="19647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Government &amp; Defense</a:t>
            </a:r>
            <a:endParaRPr sz="1800" b="0" i="0" u="none" strike="noStrike" cap="none">
              <a:solidFill>
                <a:srgbClr val="073642"/>
              </a:solidFill>
              <a:latin typeface="Josefin Sans"/>
              <a:ea typeface="Josefin Sans"/>
              <a:cs typeface="Josefin Sans"/>
              <a:sym typeface="Josefin Sans"/>
            </a:endParaRPr>
          </a:p>
        </p:txBody>
      </p:sp>
      <p:sp>
        <p:nvSpPr>
          <p:cNvPr id="1607" name="Google Shape;1607;p58"/>
          <p:cNvSpPr/>
          <p:nvPr/>
        </p:nvSpPr>
        <p:spPr>
          <a:xfrm>
            <a:off x="9862400" y="1240710"/>
            <a:ext cx="2173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Healthcare &amp; Bio-Technology</a:t>
            </a:r>
            <a:endParaRPr sz="1800" b="0" i="0" u="none" strike="noStrike" cap="none">
              <a:solidFill>
                <a:srgbClr val="073642"/>
              </a:solidFill>
              <a:latin typeface="Josefin Sans"/>
              <a:ea typeface="Josefin Sans"/>
              <a:cs typeface="Josefin Sans"/>
              <a:sym typeface="Josefin Sans"/>
            </a:endParaRPr>
          </a:p>
        </p:txBody>
      </p:sp>
      <p:pic>
        <p:nvPicPr>
          <p:cNvPr id="1608" name="Google Shape;1608;p58" descr="Paris Fintech Forum 2020"/>
          <p:cNvPicPr preferRelativeResize="0"/>
          <p:nvPr/>
        </p:nvPicPr>
        <p:blipFill rotWithShape="1">
          <a:blip r:embed="rId5" cstate="screen">
            <a:alphaModFix/>
            <a:extLst>
              <a:ext uri="{28A0092B-C50C-407E-A947-70E740481C1C}">
                <a14:useLocalDpi xmlns:a14="http://schemas.microsoft.com/office/drawing/2010/main"/>
              </a:ext>
            </a:extLst>
          </a:blip>
          <a:srcRect l="-1464"/>
          <a:stretch/>
        </p:blipFill>
        <p:spPr>
          <a:xfrm>
            <a:off x="2611558" y="4975369"/>
            <a:ext cx="1320874" cy="391414"/>
          </a:xfrm>
          <a:prstGeom prst="rect">
            <a:avLst/>
          </a:prstGeom>
          <a:noFill/>
          <a:ln>
            <a:noFill/>
          </a:ln>
        </p:spPr>
      </p:pic>
      <p:pic>
        <p:nvPicPr>
          <p:cNvPr id="1609" name="Google Shape;1609;p58" descr="EY (entreprise) — Wikipédia"/>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233564" y="4351941"/>
            <a:ext cx="470368" cy="470368"/>
          </a:xfrm>
          <a:prstGeom prst="rect">
            <a:avLst/>
          </a:prstGeom>
          <a:noFill/>
          <a:ln>
            <a:noFill/>
          </a:ln>
        </p:spPr>
      </p:pic>
      <p:pic>
        <p:nvPicPr>
          <p:cNvPr id="1610" name="Google Shape;1610;p58" descr="Siemens Healthcare GmbH - CMOCRO"/>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9974516" y="4183033"/>
            <a:ext cx="1295244" cy="494408"/>
          </a:xfrm>
          <a:prstGeom prst="rect">
            <a:avLst/>
          </a:prstGeom>
          <a:noFill/>
          <a:ln>
            <a:noFill/>
          </a:ln>
        </p:spPr>
      </p:pic>
      <p:pic>
        <p:nvPicPr>
          <p:cNvPr id="1611" name="Google Shape;1611;p58" descr="La France - IQVIA"/>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9921888" y="4849509"/>
            <a:ext cx="1029471" cy="182883"/>
          </a:xfrm>
          <a:prstGeom prst="rect">
            <a:avLst/>
          </a:prstGeom>
          <a:noFill/>
          <a:ln>
            <a:noFill/>
          </a:ln>
        </p:spPr>
      </p:pic>
      <p:sp>
        <p:nvSpPr>
          <p:cNvPr id="1612" name="Google Shape;1612;p58"/>
          <p:cNvSpPr/>
          <p:nvPr/>
        </p:nvSpPr>
        <p:spPr>
          <a:xfrm>
            <a:off x="5036038" y="1605070"/>
            <a:ext cx="2173200" cy="46461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pic>
        <p:nvPicPr>
          <p:cNvPr id="1613" name="Google Shape;1613;p58"/>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7606666" y="4232160"/>
            <a:ext cx="1989231" cy="488355"/>
          </a:xfrm>
          <a:prstGeom prst="rect">
            <a:avLst/>
          </a:prstGeom>
          <a:noFill/>
          <a:ln>
            <a:noFill/>
          </a:ln>
        </p:spPr>
      </p:pic>
      <p:pic>
        <p:nvPicPr>
          <p:cNvPr id="1614" name="Google Shape;1614;p58" descr="BAE Systems to get Collins GPS and Raytheon ATR businesses - GPS World"/>
          <p:cNvPicPr preferRelativeResize="0"/>
          <p:nvPr/>
        </p:nvPicPr>
        <p:blipFill rotWithShape="1">
          <a:blip r:embed="rId10" cstate="screen">
            <a:alphaModFix/>
            <a:extLst>
              <a:ext uri="{28A0092B-C50C-407E-A947-70E740481C1C}">
                <a14:useLocalDpi xmlns:a14="http://schemas.microsoft.com/office/drawing/2010/main"/>
              </a:ext>
            </a:extLst>
          </a:blip>
          <a:srcRect t="31470" b="29370"/>
          <a:stretch/>
        </p:blipFill>
        <p:spPr>
          <a:xfrm>
            <a:off x="7606664" y="5745652"/>
            <a:ext cx="1474620" cy="305338"/>
          </a:xfrm>
          <a:prstGeom prst="rect">
            <a:avLst/>
          </a:prstGeom>
          <a:noFill/>
          <a:ln>
            <a:noFill/>
          </a:ln>
        </p:spPr>
      </p:pic>
      <p:sp>
        <p:nvSpPr>
          <p:cNvPr id="1615" name="Google Shape;1615;p58"/>
          <p:cNvSpPr/>
          <p:nvPr/>
        </p:nvSpPr>
        <p:spPr>
          <a:xfrm>
            <a:off x="5329450" y="1196460"/>
            <a:ext cx="1586400" cy="36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Media &amp; Telecom</a:t>
            </a:r>
            <a:endParaRPr sz="1400" b="0" i="0" u="none" strike="noStrike" cap="none">
              <a:solidFill>
                <a:srgbClr val="073642"/>
              </a:solidFill>
              <a:latin typeface="Josefin Sans"/>
              <a:ea typeface="Josefin Sans"/>
              <a:cs typeface="Josefin Sans"/>
              <a:sym typeface="Josefin Sans"/>
            </a:endParaRPr>
          </a:p>
        </p:txBody>
      </p:sp>
      <p:pic>
        <p:nvPicPr>
          <p:cNvPr id="1616" name="Google Shape;1616;p58"/>
          <p:cNvPicPr preferRelativeResize="0"/>
          <p:nvPr/>
        </p:nvPicPr>
        <p:blipFill rotWithShape="1">
          <a:blip r:embed="rId11">
            <a:alphaModFix/>
          </a:blip>
          <a:srcRect/>
          <a:stretch/>
        </p:blipFill>
        <p:spPr>
          <a:xfrm>
            <a:off x="7466526" y="5115827"/>
            <a:ext cx="1474620" cy="495671"/>
          </a:xfrm>
          <a:prstGeom prst="rect">
            <a:avLst/>
          </a:prstGeom>
          <a:noFill/>
          <a:ln>
            <a:noFill/>
          </a:ln>
        </p:spPr>
      </p:pic>
      <p:sp>
        <p:nvSpPr>
          <p:cNvPr id="1617" name="Google Shape;1617;p58"/>
          <p:cNvSpPr/>
          <p:nvPr/>
        </p:nvSpPr>
        <p:spPr>
          <a:xfrm>
            <a:off x="7449225" y="1605075"/>
            <a:ext cx="2173200" cy="46461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pic>
        <p:nvPicPr>
          <p:cNvPr id="1618" name="Google Shape;1618;p58" descr="mobilezone - Wikidata"/>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5096679" y="2868688"/>
            <a:ext cx="1315362" cy="352236"/>
          </a:xfrm>
          <a:prstGeom prst="rect">
            <a:avLst/>
          </a:prstGeom>
          <a:noFill/>
          <a:ln>
            <a:noFill/>
          </a:ln>
        </p:spPr>
      </p:pic>
      <p:pic>
        <p:nvPicPr>
          <p:cNvPr id="1619" name="Google Shape;1619;p58"/>
          <p:cNvPicPr preferRelativeResize="0"/>
          <p:nvPr/>
        </p:nvPicPr>
        <p:blipFill rotWithShape="1">
          <a:blip r:embed="rId13">
            <a:alphaModFix/>
          </a:blip>
          <a:srcRect/>
          <a:stretch/>
        </p:blipFill>
        <p:spPr>
          <a:xfrm>
            <a:off x="5172879" y="1741168"/>
            <a:ext cx="1160769" cy="256346"/>
          </a:xfrm>
          <a:prstGeom prst="rect">
            <a:avLst/>
          </a:prstGeom>
          <a:noFill/>
          <a:ln>
            <a:noFill/>
          </a:ln>
        </p:spPr>
      </p:pic>
      <p:pic>
        <p:nvPicPr>
          <p:cNvPr id="1620" name="Google Shape;1620;p58" descr="Arcelormittal"/>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1424262" y="2153390"/>
            <a:ext cx="747316" cy="747316"/>
          </a:xfrm>
          <a:prstGeom prst="rect">
            <a:avLst/>
          </a:prstGeom>
          <a:noFill/>
          <a:ln>
            <a:noFill/>
          </a:ln>
        </p:spPr>
      </p:pic>
      <p:pic>
        <p:nvPicPr>
          <p:cNvPr id="1621" name="Google Shape;1621;p58" descr="Nova Scotia Power Incorporated Issues $300 Million of Notes Due April 25,  2050 (unsecured), Series 2020-1 | Business Wire"/>
          <p:cNvPicPr preferRelativeResize="0"/>
          <p:nvPr/>
        </p:nvPicPr>
        <p:blipFill rotWithShape="1">
          <a:blip r:embed="rId15" cstate="screen">
            <a:alphaModFix/>
            <a:extLst>
              <a:ext uri="{28A0092B-C50C-407E-A947-70E740481C1C}">
                <a14:useLocalDpi xmlns:a14="http://schemas.microsoft.com/office/drawing/2010/main"/>
              </a:ext>
            </a:extLst>
          </a:blip>
          <a:srcRect t="12371"/>
          <a:stretch/>
        </p:blipFill>
        <p:spPr>
          <a:xfrm>
            <a:off x="202478" y="5166600"/>
            <a:ext cx="1221991" cy="535409"/>
          </a:xfrm>
          <a:prstGeom prst="rect">
            <a:avLst/>
          </a:prstGeom>
          <a:noFill/>
          <a:ln>
            <a:noFill/>
          </a:ln>
        </p:spPr>
      </p:pic>
      <p:pic>
        <p:nvPicPr>
          <p:cNvPr id="1622" name="Google Shape;1622;p58"/>
          <p:cNvPicPr preferRelativeResize="0"/>
          <p:nvPr/>
        </p:nvPicPr>
        <p:blipFill rotWithShape="1">
          <a:blip r:embed="rId16">
            <a:alphaModFix/>
          </a:blip>
          <a:srcRect/>
          <a:stretch/>
        </p:blipFill>
        <p:spPr>
          <a:xfrm>
            <a:off x="7621639" y="4854668"/>
            <a:ext cx="1877468" cy="127006"/>
          </a:xfrm>
          <a:prstGeom prst="rect">
            <a:avLst/>
          </a:prstGeom>
          <a:noFill/>
          <a:ln>
            <a:noFill/>
          </a:ln>
        </p:spPr>
      </p:pic>
      <p:pic>
        <p:nvPicPr>
          <p:cNvPr id="1623" name="Google Shape;1623;p58"/>
          <p:cNvPicPr preferRelativeResize="0"/>
          <p:nvPr/>
        </p:nvPicPr>
        <p:blipFill rotWithShape="1">
          <a:blip r:embed="rId17">
            <a:alphaModFix/>
          </a:blip>
          <a:srcRect/>
          <a:stretch/>
        </p:blipFill>
        <p:spPr>
          <a:xfrm>
            <a:off x="7550292" y="1808565"/>
            <a:ext cx="1221992" cy="405003"/>
          </a:xfrm>
          <a:prstGeom prst="rect">
            <a:avLst/>
          </a:prstGeom>
          <a:noFill/>
          <a:ln>
            <a:noFill/>
          </a:ln>
        </p:spPr>
      </p:pic>
      <p:pic>
        <p:nvPicPr>
          <p:cNvPr id="1624" name="Google Shape;1624;p58"/>
          <p:cNvPicPr preferRelativeResize="0"/>
          <p:nvPr/>
        </p:nvPicPr>
        <p:blipFill rotWithShape="1">
          <a:blip r:embed="rId18">
            <a:alphaModFix/>
          </a:blip>
          <a:srcRect/>
          <a:stretch/>
        </p:blipFill>
        <p:spPr>
          <a:xfrm>
            <a:off x="2763958" y="4327437"/>
            <a:ext cx="1320828" cy="578287"/>
          </a:xfrm>
          <a:prstGeom prst="rect">
            <a:avLst/>
          </a:prstGeom>
          <a:noFill/>
          <a:ln>
            <a:noFill/>
          </a:ln>
        </p:spPr>
      </p:pic>
      <p:pic>
        <p:nvPicPr>
          <p:cNvPr id="1625" name="Google Shape;1625;p58"/>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5172879" y="2270010"/>
            <a:ext cx="1025306" cy="326182"/>
          </a:xfrm>
          <a:prstGeom prst="rect">
            <a:avLst/>
          </a:prstGeom>
          <a:noFill/>
          <a:ln>
            <a:noFill/>
          </a:ln>
        </p:spPr>
      </p:pic>
      <p:pic>
        <p:nvPicPr>
          <p:cNvPr id="1626" name="Google Shape;1626;p58"/>
          <p:cNvPicPr preferRelativeResize="0"/>
          <p:nvPr/>
        </p:nvPicPr>
        <p:blipFill rotWithShape="1">
          <a:blip r:embed="rId20">
            <a:alphaModFix/>
          </a:blip>
          <a:srcRect/>
          <a:stretch/>
        </p:blipFill>
        <p:spPr>
          <a:xfrm>
            <a:off x="2763958" y="3744944"/>
            <a:ext cx="820555" cy="512847"/>
          </a:xfrm>
          <a:prstGeom prst="rect">
            <a:avLst/>
          </a:prstGeom>
          <a:noFill/>
          <a:ln>
            <a:noFill/>
          </a:ln>
        </p:spPr>
      </p:pic>
      <p:pic>
        <p:nvPicPr>
          <p:cNvPr id="1627" name="Google Shape;1627;p58"/>
          <p:cNvPicPr preferRelativeResize="0"/>
          <p:nvPr/>
        </p:nvPicPr>
        <p:blipFill rotWithShape="1">
          <a:blip r:embed="rId21">
            <a:alphaModFix/>
          </a:blip>
          <a:srcRect/>
          <a:stretch/>
        </p:blipFill>
        <p:spPr>
          <a:xfrm>
            <a:off x="2763958" y="1741169"/>
            <a:ext cx="1320828" cy="363228"/>
          </a:xfrm>
          <a:prstGeom prst="rect">
            <a:avLst/>
          </a:prstGeom>
          <a:noFill/>
          <a:ln>
            <a:noFill/>
          </a:ln>
        </p:spPr>
      </p:pic>
      <p:pic>
        <p:nvPicPr>
          <p:cNvPr id="1628" name="Google Shape;1628;p58" descr="Active Network LLC"/>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267706" y="2210267"/>
            <a:ext cx="1091536" cy="340042"/>
          </a:xfrm>
          <a:prstGeom prst="rect">
            <a:avLst/>
          </a:prstGeom>
          <a:noFill/>
          <a:ln>
            <a:noFill/>
          </a:ln>
        </p:spPr>
      </p:pic>
      <p:pic>
        <p:nvPicPr>
          <p:cNvPr id="1629" name="Google Shape;1629;p58"/>
          <p:cNvPicPr preferRelativeResize="0"/>
          <p:nvPr/>
        </p:nvPicPr>
        <p:blipFill rotWithShape="1">
          <a:blip r:embed="rId23">
            <a:alphaModFix/>
          </a:blip>
          <a:srcRect/>
          <a:stretch/>
        </p:blipFill>
        <p:spPr>
          <a:xfrm>
            <a:off x="11264223" y="4339629"/>
            <a:ext cx="688875" cy="433991"/>
          </a:xfrm>
          <a:prstGeom prst="rect">
            <a:avLst/>
          </a:prstGeom>
          <a:noFill/>
          <a:ln>
            <a:noFill/>
          </a:ln>
        </p:spPr>
      </p:pic>
      <p:pic>
        <p:nvPicPr>
          <p:cNvPr id="1630" name="Google Shape;1630;p58"/>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10036245" y="3693664"/>
            <a:ext cx="862235" cy="317302"/>
          </a:xfrm>
          <a:prstGeom prst="rect">
            <a:avLst/>
          </a:prstGeom>
          <a:noFill/>
          <a:ln>
            <a:noFill/>
          </a:ln>
        </p:spPr>
      </p:pic>
      <p:pic>
        <p:nvPicPr>
          <p:cNvPr id="1631" name="Google Shape;1631;p58"/>
          <p:cNvPicPr preferRelativeResize="0"/>
          <p:nvPr/>
        </p:nvPicPr>
        <p:blipFill rotWithShape="1">
          <a:blip r:embed="rId25">
            <a:alphaModFix/>
          </a:blip>
          <a:srcRect/>
          <a:stretch/>
        </p:blipFill>
        <p:spPr>
          <a:xfrm>
            <a:off x="10000731" y="3106747"/>
            <a:ext cx="1120712" cy="414849"/>
          </a:xfrm>
          <a:prstGeom prst="rect">
            <a:avLst/>
          </a:prstGeom>
          <a:noFill/>
          <a:ln>
            <a:noFill/>
          </a:ln>
        </p:spPr>
      </p:pic>
      <p:pic>
        <p:nvPicPr>
          <p:cNvPr id="1632" name="Google Shape;1632;p58"/>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9949556" y="1797853"/>
            <a:ext cx="1045900" cy="142994"/>
          </a:xfrm>
          <a:prstGeom prst="rect">
            <a:avLst/>
          </a:prstGeom>
          <a:noFill/>
          <a:ln>
            <a:noFill/>
          </a:ln>
        </p:spPr>
      </p:pic>
      <p:pic>
        <p:nvPicPr>
          <p:cNvPr id="1633" name="Google Shape;1633;p58"/>
          <p:cNvPicPr preferRelativeResize="0"/>
          <p:nvPr/>
        </p:nvPicPr>
        <p:blipFill rotWithShape="1">
          <a:blip r:embed="rId27" cstate="screen">
            <a:alphaModFix/>
            <a:extLst>
              <a:ext uri="{28A0092B-C50C-407E-A947-70E740481C1C}">
                <a14:useLocalDpi xmlns:a14="http://schemas.microsoft.com/office/drawing/2010/main"/>
              </a:ext>
            </a:extLst>
          </a:blip>
          <a:srcRect/>
          <a:stretch/>
        </p:blipFill>
        <p:spPr>
          <a:xfrm>
            <a:off x="9944412" y="2505593"/>
            <a:ext cx="1045900" cy="429087"/>
          </a:xfrm>
          <a:prstGeom prst="rect">
            <a:avLst/>
          </a:prstGeom>
          <a:noFill/>
          <a:ln>
            <a:noFill/>
          </a:ln>
        </p:spPr>
      </p:pic>
      <p:pic>
        <p:nvPicPr>
          <p:cNvPr id="1634" name="Google Shape;1634;p58"/>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11207581" y="3218416"/>
            <a:ext cx="689010" cy="376659"/>
          </a:xfrm>
          <a:prstGeom prst="rect">
            <a:avLst/>
          </a:prstGeom>
          <a:noFill/>
          <a:ln>
            <a:noFill/>
          </a:ln>
        </p:spPr>
      </p:pic>
      <p:pic>
        <p:nvPicPr>
          <p:cNvPr id="1635" name="Google Shape;1635;p58"/>
          <p:cNvPicPr preferRelativeResize="0"/>
          <p:nvPr/>
        </p:nvPicPr>
        <p:blipFill rotWithShape="1">
          <a:blip r:embed="rId29" cstate="screen">
            <a:alphaModFix/>
            <a:extLst>
              <a:ext uri="{28A0092B-C50C-407E-A947-70E740481C1C}">
                <a14:useLocalDpi xmlns:a14="http://schemas.microsoft.com/office/drawing/2010/main"/>
              </a:ext>
            </a:extLst>
          </a:blip>
          <a:srcRect/>
          <a:stretch/>
        </p:blipFill>
        <p:spPr>
          <a:xfrm>
            <a:off x="11082833" y="3779023"/>
            <a:ext cx="779902" cy="376658"/>
          </a:xfrm>
          <a:prstGeom prst="rect">
            <a:avLst/>
          </a:prstGeom>
          <a:noFill/>
          <a:ln>
            <a:noFill/>
          </a:ln>
        </p:spPr>
      </p:pic>
      <p:pic>
        <p:nvPicPr>
          <p:cNvPr id="1636" name="Google Shape;1636;p58" descr="AdventHealth | A Leader in Whole-Person Health Care"/>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10008194" y="5204459"/>
            <a:ext cx="1199387" cy="333474"/>
          </a:xfrm>
          <a:prstGeom prst="rect">
            <a:avLst/>
          </a:prstGeom>
          <a:noFill/>
          <a:ln>
            <a:noFill/>
          </a:ln>
        </p:spPr>
      </p:pic>
      <p:pic>
        <p:nvPicPr>
          <p:cNvPr id="1637" name="Google Shape;1637;p58"/>
          <p:cNvPicPr preferRelativeResize="0"/>
          <p:nvPr/>
        </p:nvPicPr>
        <p:blipFill rotWithShape="1">
          <a:blip r:embed="rId31" cstate="screen">
            <a:alphaModFix/>
            <a:extLst>
              <a:ext uri="{28A0092B-C50C-407E-A947-70E740481C1C}">
                <a14:useLocalDpi xmlns:a14="http://schemas.microsoft.com/office/drawing/2010/main"/>
              </a:ext>
            </a:extLst>
          </a:blip>
          <a:srcRect/>
          <a:stretch/>
        </p:blipFill>
        <p:spPr>
          <a:xfrm>
            <a:off x="11113833" y="2723567"/>
            <a:ext cx="717902" cy="310902"/>
          </a:xfrm>
          <a:prstGeom prst="rect">
            <a:avLst/>
          </a:prstGeom>
          <a:noFill/>
          <a:ln>
            <a:noFill/>
          </a:ln>
        </p:spPr>
      </p:pic>
      <p:pic>
        <p:nvPicPr>
          <p:cNvPr id="1638" name="Google Shape;1638;p58"/>
          <p:cNvPicPr preferRelativeResize="0"/>
          <p:nvPr/>
        </p:nvPicPr>
        <p:blipFill rotWithShape="1">
          <a:blip r:embed="rId32" cstate="screen">
            <a:alphaModFix/>
            <a:extLst>
              <a:ext uri="{28A0092B-C50C-407E-A947-70E740481C1C}">
                <a14:useLocalDpi xmlns:a14="http://schemas.microsoft.com/office/drawing/2010/main"/>
              </a:ext>
            </a:extLst>
          </a:blip>
          <a:srcRect/>
          <a:stretch/>
        </p:blipFill>
        <p:spPr>
          <a:xfrm>
            <a:off x="10036244" y="2112914"/>
            <a:ext cx="722506" cy="220612"/>
          </a:xfrm>
          <a:prstGeom prst="rect">
            <a:avLst/>
          </a:prstGeom>
          <a:noFill/>
          <a:ln>
            <a:noFill/>
          </a:ln>
        </p:spPr>
      </p:pic>
      <p:pic>
        <p:nvPicPr>
          <p:cNvPr id="1639" name="Google Shape;1639;p58"/>
          <p:cNvPicPr preferRelativeResize="0"/>
          <p:nvPr/>
        </p:nvPicPr>
        <p:blipFill rotWithShape="1">
          <a:blip r:embed="rId33">
            <a:alphaModFix/>
          </a:blip>
          <a:srcRect/>
          <a:stretch/>
        </p:blipFill>
        <p:spPr>
          <a:xfrm>
            <a:off x="10834641" y="2248820"/>
            <a:ext cx="1118457" cy="290799"/>
          </a:xfrm>
          <a:prstGeom prst="rect">
            <a:avLst/>
          </a:prstGeom>
          <a:noFill/>
          <a:ln>
            <a:noFill/>
          </a:ln>
        </p:spPr>
      </p:pic>
      <p:pic>
        <p:nvPicPr>
          <p:cNvPr id="1640" name="Google Shape;1640;p58"/>
          <p:cNvPicPr preferRelativeResize="0"/>
          <p:nvPr/>
        </p:nvPicPr>
        <p:blipFill rotWithShape="1">
          <a:blip r:embed="rId34" cstate="screen">
            <a:alphaModFix/>
            <a:extLst>
              <a:ext uri="{28A0092B-C50C-407E-A947-70E740481C1C}">
                <a14:useLocalDpi xmlns:a14="http://schemas.microsoft.com/office/drawing/2010/main"/>
              </a:ext>
            </a:extLst>
          </a:blip>
          <a:srcRect/>
          <a:stretch/>
        </p:blipFill>
        <p:spPr>
          <a:xfrm>
            <a:off x="11110320" y="1780706"/>
            <a:ext cx="724916" cy="284167"/>
          </a:xfrm>
          <a:prstGeom prst="rect">
            <a:avLst/>
          </a:prstGeom>
          <a:noFill/>
          <a:ln>
            <a:noFill/>
          </a:ln>
        </p:spPr>
      </p:pic>
      <p:pic>
        <p:nvPicPr>
          <p:cNvPr id="1641" name="Google Shape;1641;p58"/>
          <p:cNvPicPr preferRelativeResize="0"/>
          <p:nvPr/>
        </p:nvPicPr>
        <p:blipFill rotWithShape="1">
          <a:blip r:embed="rId35" cstate="screen">
            <a:alphaModFix/>
            <a:extLst>
              <a:ext uri="{28A0092B-C50C-407E-A947-70E740481C1C}">
                <a14:useLocalDpi xmlns:a14="http://schemas.microsoft.com/office/drawing/2010/main"/>
              </a:ext>
            </a:extLst>
          </a:blip>
          <a:srcRect/>
          <a:stretch/>
        </p:blipFill>
        <p:spPr>
          <a:xfrm>
            <a:off x="8941146" y="5157103"/>
            <a:ext cx="585087" cy="363836"/>
          </a:xfrm>
          <a:prstGeom prst="rect">
            <a:avLst/>
          </a:prstGeom>
          <a:noFill/>
          <a:ln>
            <a:noFill/>
          </a:ln>
        </p:spPr>
      </p:pic>
      <p:pic>
        <p:nvPicPr>
          <p:cNvPr id="1642" name="Google Shape;1642;p58"/>
          <p:cNvPicPr preferRelativeResize="0"/>
          <p:nvPr/>
        </p:nvPicPr>
        <p:blipFill rotWithShape="1">
          <a:blip r:embed="rId36" cstate="screen">
            <a:alphaModFix/>
            <a:extLst>
              <a:ext uri="{28A0092B-C50C-407E-A947-70E740481C1C}">
                <a14:useLocalDpi xmlns:a14="http://schemas.microsoft.com/office/drawing/2010/main"/>
              </a:ext>
            </a:extLst>
          </a:blip>
          <a:srcRect/>
          <a:stretch/>
        </p:blipFill>
        <p:spPr>
          <a:xfrm>
            <a:off x="8889989" y="1833125"/>
            <a:ext cx="602867" cy="622963"/>
          </a:xfrm>
          <a:prstGeom prst="rect">
            <a:avLst/>
          </a:prstGeom>
          <a:noFill/>
          <a:ln>
            <a:noFill/>
          </a:ln>
        </p:spPr>
      </p:pic>
      <p:pic>
        <p:nvPicPr>
          <p:cNvPr id="1643" name="Google Shape;1643;p58" descr="Leidos: Innovative Solutions through Information Technology, Engineering  and Science"/>
          <p:cNvPicPr preferRelativeResize="0"/>
          <p:nvPr/>
        </p:nvPicPr>
        <p:blipFill rotWithShape="1">
          <a:blip r:embed="rId37" cstate="screen">
            <a:alphaModFix/>
            <a:extLst>
              <a:ext uri="{28A0092B-C50C-407E-A947-70E740481C1C}">
                <a14:useLocalDpi xmlns:a14="http://schemas.microsoft.com/office/drawing/2010/main"/>
              </a:ext>
            </a:extLst>
          </a:blip>
          <a:srcRect/>
          <a:stretch/>
        </p:blipFill>
        <p:spPr>
          <a:xfrm>
            <a:off x="7572428" y="2347721"/>
            <a:ext cx="954105" cy="233787"/>
          </a:xfrm>
          <a:prstGeom prst="rect">
            <a:avLst/>
          </a:prstGeom>
          <a:noFill/>
          <a:ln>
            <a:noFill/>
          </a:ln>
        </p:spPr>
      </p:pic>
      <p:pic>
        <p:nvPicPr>
          <p:cNvPr id="1644" name="Google Shape;1644;p58"/>
          <p:cNvPicPr preferRelativeResize="0"/>
          <p:nvPr/>
        </p:nvPicPr>
        <p:blipFill rotWithShape="1">
          <a:blip r:embed="rId38" cstate="screen">
            <a:alphaModFix/>
            <a:extLst>
              <a:ext uri="{28A0092B-C50C-407E-A947-70E740481C1C}">
                <a14:useLocalDpi xmlns:a14="http://schemas.microsoft.com/office/drawing/2010/main"/>
              </a:ext>
            </a:extLst>
          </a:blip>
          <a:srcRect/>
          <a:stretch/>
        </p:blipFill>
        <p:spPr>
          <a:xfrm>
            <a:off x="7535705" y="2715661"/>
            <a:ext cx="940648" cy="687042"/>
          </a:xfrm>
          <a:prstGeom prst="rect">
            <a:avLst/>
          </a:prstGeom>
          <a:noFill/>
          <a:ln>
            <a:noFill/>
          </a:ln>
        </p:spPr>
      </p:pic>
      <p:pic>
        <p:nvPicPr>
          <p:cNvPr id="1645" name="Google Shape;1645;p58"/>
          <p:cNvPicPr preferRelativeResize="0"/>
          <p:nvPr/>
        </p:nvPicPr>
        <p:blipFill rotWithShape="1">
          <a:blip r:embed="rId39" cstate="screen">
            <a:alphaModFix/>
            <a:extLst>
              <a:ext uri="{28A0092B-C50C-407E-A947-70E740481C1C}">
                <a14:useLocalDpi xmlns:a14="http://schemas.microsoft.com/office/drawing/2010/main"/>
              </a:ext>
            </a:extLst>
          </a:blip>
          <a:srcRect/>
          <a:stretch/>
        </p:blipFill>
        <p:spPr>
          <a:xfrm>
            <a:off x="8653988" y="2776263"/>
            <a:ext cx="735927" cy="237077"/>
          </a:xfrm>
          <a:prstGeom prst="rect">
            <a:avLst/>
          </a:prstGeom>
          <a:noFill/>
          <a:ln>
            <a:noFill/>
          </a:ln>
        </p:spPr>
      </p:pic>
      <p:grpSp>
        <p:nvGrpSpPr>
          <p:cNvPr id="1646" name="Google Shape;1646;p58"/>
          <p:cNvGrpSpPr/>
          <p:nvPr/>
        </p:nvGrpSpPr>
        <p:grpSpPr>
          <a:xfrm>
            <a:off x="8467046" y="3333490"/>
            <a:ext cx="1041059" cy="692808"/>
            <a:chOff x="8467046" y="3355674"/>
            <a:chExt cx="1041059" cy="692808"/>
          </a:xfrm>
        </p:grpSpPr>
        <p:pic>
          <p:nvPicPr>
            <p:cNvPr id="1647" name="Google Shape;1647;p58"/>
            <p:cNvPicPr preferRelativeResize="0"/>
            <p:nvPr/>
          </p:nvPicPr>
          <p:blipFill rotWithShape="1">
            <a:blip r:embed="rId40" cstate="screen">
              <a:alphaModFix/>
              <a:extLst>
                <a:ext uri="{28A0092B-C50C-407E-A947-70E740481C1C}">
                  <a14:useLocalDpi xmlns:a14="http://schemas.microsoft.com/office/drawing/2010/main"/>
                </a:ext>
              </a:extLst>
            </a:blip>
            <a:srcRect/>
            <a:stretch/>
          </p:blipFill>
          <p:spPr>
            <a:xfrm>
              <a:off x="8467669" y="3364525"/>
              <a:ext cx="431558" cy="290582"/>
            </a:xfrm>
            <a:prstGeom prst="rect">
              <a:avLst/>
            </a:prstGeom>
            <a:noFill/>
            <a:ln>
              <a:noFill/>
            </a:ln>
          </p:spPr>
        </p:pic>
        <p:pic>
          <p:nvPicPr>
            <p:cNvPr id="1648" name="Google Shape;1648;p58"/>
            <p:cNvPicPr preferRelativeResize="0"/>
            <p:nvPr/>
          </p:nvPicPr>
          <p:blipFill rotWithShape="1">
            <a:blip r:embed="rId41" cstate="screen">
              <a:alphaModFix/>
              <a:extLst>
                <a:ext uri="{28A0092B-C50C-407E-A947-70E740481C1C}">
                  <a14:useLocalDpi xmlns:a14="http://schemas.microsoft.com/office/drawing/2010/main"/>
                </a:ext>
              </a:extLst>
            </a:blip>
            <a:srcRect/>
            <a:stretch/>
          </p:blipFill>
          <p:spPr>
            <a:xfrm>
              <a:off x="9028986" y="3355674"/>
              <a:ext cx="445668" cy="299433"/>
            </a:xfrm>
            <a:prstGeom prst="rect">
              <a:avLst/>
            </a:prstGeom>
            <a:noFill/>
            <a:ln>
              <a:noFill/>
            </a:ln>
          </p:spPr>
        </p:pic>
        <p:pic>
          <p:nvPicPr>
            <p:cNvPr id="1649" name="Google Shape;1649;p58"/>
            <p:cNvPicPr preferRelativeResize="0"/>
            <p:nvPr/>
          </p:nvPicPr>
          <p:blipFill rotWithShape="1">
            <a:blip r:embed="rId42" cstate="screen">
              <a:alphaModFix/>
              <a:extLst>
                <a:ext uri="{28A0092B-C50C-407E-A947-70E740481C1C}">
                  <a14:useLocalDpi xmlns:a14="http://schemas.microsoft.com/office/drawing/2010/main"/>
                </a:ext>
              </a:extLst>
            </a:blip>
            <a:srcRect/>
            <a:stretch/>
          </p:blipFill>
          <p:spPr>
            <a:xfrm>
              <a:off x="8467046" y="3715569"/>
              <a:ext cx="474100" cy="323474"/>
            </a:xfrm>
            <a:prstGeom prst="rect">
              <a:avLst/>
            </a:prstGeom>
            <a:noFill/>
            <a:ln>
              <a:noFill/>
            </a:ln>
          </p:spPr>
        </p:pic>
        <p:pic>
          <p:nvPicPr>
            <p:cNvPr id="1650" name="Google Shape;1650;p58"/>
            <p:cNvPicPr preferRelativeResize="0"/>
            <p:nvPr/>
          </p:nvPicPr>
          <p:blipFill rotWithShape="1">
            <a:blip r:embed="rId43" cstate="screen">
              <a:alphaModFix/>
              <a:extLst>
                <a:ext uri="{28A0092B-C50C-407E-A947-70E740481C1C}">
                  <a14:useLocalDpi xmlns:a14="http://schemas.microsoft.com/office/drawing/2010/main"/>
                </a:ext>
              </a:extLst>
            </a:blip>
            <a:srcRect/>
            <a:stretch/>
          </p:blipFill>
          <p:spPr>
            <a:xfrm>
              <a:off x="9034006" y="3725008"/>
              <a:ext cx="474099" cy="323474"/>
            </a:xfrm>
            <a:prstGeom prst="rect">
              <a:avLst/>
            </a:prstGeom>
            <a:noFill/>
            <a:ln>
              <a:noFill/>
            </a:ln>
          </p:spPr>
        </p:pic>
      </p:grpSp>
      <p:pic>
        <p:nvPicPr>
          <p:cNvPr id="1651" name="Google Shape;1651;p58"/>
          <p:cNvPicPr preferRelativeResize="0"/>
          <p:nvPr/>
        </p:nvPicPr>
        <p:blipFill rotWithShape="1">
          <a:blip r:embed="rId44" cstate="screen">
            <a:alphaModFix/>
            <a:extLst>
              <a:ext uri="{28A0092B-C50C-407E-A947-70E740481C1C}">
                <a14:useLocalDpi xmlns:a14="http://schemas.microsoft.com/office/drawing/2010/main"/>
              </a:ext>
            </a:extLst>
          </a:blip>
          <a:srcRect/>
          <a:stretch/>
        </p:blipFill>
        <p:spPr>
          <a:xfrm>
            <a:off x="6649912" y="1686769"/>
            <a:ext cx="472189" cy="365160"/>
          </a:xfrm>
          <a:prstGeom prst="rect">
            <a:avLst/>
          </a:prstGeom>
          <a:noFill/>
          <a:ln>
            <a:noFill/>
          </a:ln>
        </p:spPr>
      </p:pic>
      <p:pic>
        <p:nvPicPr>
          <p:cNvPr id="1652" name="Google Shape;1652;p58" descr="Evertz | Solutions by Product Type"/>
          <p:cNvPicPr preferRelativeResize="0"/>
          <p:nvPr/>
        </p:nvPicPr>
        <p:blipFill rotWithShape="1">
          <a:blip r:embed="rId45" cstate="screen">
            <a:alphaModFix/>
            <a:extLst>
              <a:ext uri="{28A0092B-C50C-407E-A947-70E740481C1C}">
                <a14:useLocalDpi xmlns:a14="http://schemas.microsoft.com/office/drawing/2010/main"/>
              </a:ext>
            </a:extLst>
          </a:blip>
          <a:srcRect/>
          <a:stretch/>
        </p:blipFill>
        <p:spPr>
          <a:xfrm>
            <a:off x="6318545" y="2264767"/>
            <a:ext cx="803556" cy="222060"/>
          </a:xfrm>
          <a:prstGeom prst="rect">
            <a:avLst/>
          </a:prstGeom>
          <a:noFill/>
          <a:ln>
            <a:noFill/>
          </a:ln>
        </p:spPr>
      </p:pic>
      <p:pic>
        <p:nvPicPr>
          <p:cNvPr id="1653" name="Google Shape;1653;p58"/>
          <p:cNvPicPr preferRelativeResize="0"/>
          <p:nvPr/>
        </p:nvPicPr>
        <p:blipFill rotWithShape="1">
          <a:blip r:embed="rId46" cstate="screen">
            <a:alphaModFix/>
            <a:extLst>
              <a:ext uri="{28A0092B-C50C-407E-A947-70E740481C1C}">
                <a14:useLocalDpi xmlns:a14="http://schemas.microsoft.com/office/drawing/2010/main"/>
              </a:ext>
            </a:extLst>
          </a:blip>
          <a:srcRect/>
          <a:stretch/>
        </p:blipFill>
        <p:spPr>
          <a:xfrm>
            <a:off x="5172879" y="3493420"/>
            <a:ext cx="870642" cy="266903"/>
          </a:xfrm>
          <a:prstGeom prst="rect">
            <a:avLst/>
          </a:prstGeom>
          <a:noFill/>
          <a:ln>
            <a:noFill/>
          </a:ln>
        </p:spPr>
      </p:pic>
      <p:pic>
        <p:nvPicPr>
          <p:cNvPr id="1654" name="Google Shape;1654;p58"/>
          <p:cNvPicPr preferRelativeResize="0"/>
          <p:nvPr/>
        </p:nvPicPr>
        <p:blipFill rotWithShape="1">
          <a:blip r:embed="rId47" cstate="screen">
            <a:alphaModFix/>
            <a:extLst>
              <a:ext uri="{28A0092B-C50C-407E-A947-70E740481C1C}">
                <a14:useLocalDpi xmlns:a14="http://schemas.microsoft.com/office/drawing/2010/main"/>
              </a:ext>
            </a:extLst>
          </a:blip>
          <a:srcRect/>
          <a:stretch/>
        </p:blipFill>
        <p:spPr>
          <a:xfrm>
            <a:off x="5989602" y="3807998"/>
            <a:ext cx="1132499" cy="424141"/>
          </a:xfrm>
          <a:prstGeom prst="rect">
            <a:avLst/>
          </a:prstGeom>
          <a:noFill/>
          <a:ln>
            <a:noFill/>
          </a:ln>
        </p:spPr>
      </p:pic>
      <p:pic>
        <p:nvPicPr>
          <p:cNvPr id="1655" name="Google Shape;1655;p58"/>
          <p:cNvPicPr preferRelativeResize="0"/>
          <p:nvPr/>
        </p:nvPicPr>
        <p:blipFill rotWithShape="1">
          <a:blip r:embed="rId48" cstate="screen">
            <a:alphaModFix/>
            <a:extLst>
              <a:ext uri="{28A0092B-C50C-407E-A947-70E740481C1C}">
                <a14:useLocalDpi xmlns:a14="http://schemas.microsoft.com/office/drawing/2010/main"/>
              </a:ext>
            </a:extLst>
          </a:blip>
          <a:srcRect/>
          <a:stretch/>
        </p:blipFill>
        <p:spPr>
          <a:xfrm>
            <a:off x="6096794" y="4444977"/>
            <a:ext cx="1025307" cy="176291"/>
          </a:xfrm>
          <a:prstGeom prst="rect">
            <a:avLst/>
          </a:prstGeom>
          <a:noFill/>
          <a:ln>
            <a:noFill/>
          </a:ln>
        </p:spPr>
      </p:pic>
      <p:pic>
        <p:nvPicPr>
          <p:cNvPr id="1656" name="Google Shape;1656;p58"/>
          <p:cNvPicPr preferRelativeResize="0"/>
          <p:nvPr/>
        </p:nvPicPr>
        <p:blipFill rotWithShape="1">
          <a:blip r:embed="rId49" cstate="screen">
            <a:alphaModFix/>
            <a:extLst>
              <a:ext uri="{28A0092B-C50C-407E-A947-70E740481C1C}">
                <a14:useLocalDpi xmlns:a14="http://schemas.microsoft.com/office/drawing/2010/main"/>
              </a:ext>
            </a:extLst>
          </a:blip>
          <a:srcRect/>
          <a:stretch/>
        </p:blipFill>
        <p:spPr>
          <a:xfrm>
            <a:off x="5172879" y="4032820"/>
            <a:ext cx="658945" cy="566693"/>
          </a:xfrm>
          <a:prstGeom prst="rect">
            <a:avLst/>
          </a:prstGeom>
          <a:noFill/>
          <a:ln>
            <a:noFill/>
          </a:ln>
        </p:spPr>
      </p:pic>
      <p:pic>
        <p:nvPicPr>
          <p:cNvPr id="1657" name="Google Shape;1657;p58"/>
          <p:cNvPicPr preferRelativeResize="0"/>
          <p:nvPr/>
        </p:nvPicPr>
        <p:blipFill rotWithShape="1">
          <a:blip r:embed="rId50" cstate="screen">
            <a:alphaModFix/>
            <a:extLst>
              <a:ext uri="{28A0092B-C50C-407E-A947-70E740481C1C}">
                <a14:useLocalDpi xmlns:a14="http://schemas.microsoft.com/office/drawing/2010/main"/>
              </a:ext>
            </a:extLst>
          </a:blip>
          <a:srcRect/>
          <a:stretch/>
        </p:blipFill>
        <p:spPr>
          <a:xfrm>
            <a:off x="5172879" y="4872009"/>
            <a:ext cx="597791" cy="589820"/>
          </a:xfrm>
          <a:prstGeom prst="rect">
            <a:avLst/>
          </a:prstGeom>
          <a:noFill/>
          <a:ln>
            <a:noFill/>
          </a:ln>
        </p:spPr>
      </p:pic>
      <p:pic>
        <p:nvPicPr>
          <p:cNvPr id="1658" name="Google Shape;1658;p58"/>
          <p:cNvPicPr preferRelativeResize="0"/>
          <p:nvPr/>
        </p:nvPicPr>
        <p:blipFill rotWithShape="1">
          <a:blip r:embed="rId51">
            <a:alphaModFix/>
          </a:blip>
          <a:srcRect/>
          <a:stretch/>
        </p:blipFill>
        <p:spPr>
          <a:xfrm>
            <a:off x="6048901" y="4834105"/>
            <a:ext cx="1073200" cy="243173"/>
          </a:xfrm>
          <a:prstGeom prst="rect">
            <a:avLst/>
          </a:prstGeom>
          <a:noFill/>
          <a:ln>
            <a:noFill/>
          </a:ln>
        </p:spPr>
      </p:pic>
      <p:pic>
        <p:nvPicPr>
          <p:cNvPr id="1659" name="Google Shape;1659;p58"/>
          <p:cNvPicPr preferRelativeResize="0"/>
          <p:nvPr/>
        </p:nvPicPr>
        <p:blipFill rotWithShape="1">
          <a:blip r:embed="rId52" cstate="screen">
            <a:alphaModFix/>
            <a:extLst>
              <a:ext uri="{28A0092B-C50C-407E-A947-70E740481C1C}">
                <a14:useLocalDpi xmlns:a14="http://schemas.microsoft.com/office/drawing/2010/main"/>
              </a:ext>
            </a:extLst>
          </a:blip>
          <a:srcRect/>
          <a:stretch/>
        </p:blipFill>
        <p:spPr>
          <a:xfrm>
            <a:off x="6499260" y="2699665"/>
            <a:ext cx="622841" cy="365400"/>
          </a:xfrm>
          <a:prstGeom prst="rect">
            <a:avLst/>
          </a:prstGeom>
          <a:noFill/>
          <a:ln>
            <a:noFill/>
          </a:ln>
        </p:spPr>
      </p:pic>
      <p:pic>
        <p:nvPicPr>
          <p:cNvPr id="1660" name="Google Shape;1660;p58"/>
          <p:cNvPicPr preferRelativeResize="0"/>
          <p:nvPr/>
        </p:nvPicPr>
        <p:blipFill rotWithShape="1">
          <a:blip r:embed="rId53">
            <a:alphaModFix/>
          </a:blip>
          <a:srcRect/>
          <a:stretch/>
        </p:blipFill>
        <p:spPr>
          <a:xfrm>
            <a:off x="2763958" y="2174042"/>
            <a:ext cx="915260" cy="201357"/>
          </a:xfrm>
          <a:prstGeom prst="rect">
            <a:avLst/>
          </a:prstGeom>
          <a:noFill/>
          <a:ln>
            <a:noFill/>
          </a:ln>
        </p:spPr>
      </p:pic>
      <p:pic>
        <p:nvPicPr>
          <p:cNvPr id="1661" name="Google Shape;1661;p58"/>
          <p:cNvPicPr preferRelativeResize="0"/>
          <p:nvPr/>
        </p:nvPicPr>
        <p:blipFill rotWithShape="1">
          <a:blip r:embed="rId54" cstate="screen">
            <a:alphaModFix/>
            <a:extLst>
              <a:ext uri="{28A0092B-C50C-407E-A947-70E740481C1C}">
                <a14:useLocalDpi xmlns:a14="http://schemas.microsoft.com/office/drawing/2010/main"/>
              </a:ext>
            </a:extLst>
          </a:blip>
          <a:srcRect/>
          <a:stretch/>
        </p:blipFill>
        <p:spPr>
          <a:xfrm>
            <a:off x="4165254" y="1778787"/>
            <a:ext cx="468728" cy="464592"/>
          </a:xfrm>
          <a:prstGeom prst="rect">
            <a:avLst/>
          </a:prstGeom>
          <a:noFill/>
          <a:ln>
            <a:noFill/>
          </a:ln>
        </p:spPr>
      </p:pic>
      <p:pic>
        <p:nvPicPr>
          <p:cNvPr id="1662" name="Google Shape;1662;p58"/>
          <p:cNvPicPr preferRelativeResize="0"/>
          <p:nvPr/>
        </p:nvPicPr>
        <p:blipFill rotWithShape="1">
          <a:blip r:embed="rId55">
            <a:alphaModFix/>
          </a:blip>
          <a:srcRect/>
          <a:stretch/>
        </p:blipFill>
        <p:spPr>
          <a:xfrm>
            <a:off x="2763958" y="2445045"/>
            <a:ext cx="1133475" cy="323850"/>
          </a:xfrm>
          <a:prstGeom prst="rect">
            <a:avLst/>
          </a:prstGeom>
          <a:noFill/>
          <a:ln>
            <a:noFill/>
          </a:ln>
        </p:spPr>
      </p:pic>
      <p:pic>
        <p:nvPicPr>
          <p:cNvPr id="1663" name="Google Shape;1663;p58"/>
          <p:cNvPicPr preferRelativeResize="0"/>
          <p:nvPr/>
        </p:nvPicPr>
        <p:blipFill rotWithShape="1">
          <a:blip r:embed="rId56">
            <a:alphaModFix/>
          </a:blip>
          <a:srcRect/>
          <a:stretch/>
        </p:blipFill>
        <p:spPr>
          <a:xfrm>
            <a:off x="2763958" y="2838540"/>
            <a:ext cx="1039542" cy="450309"/>
          </a:xfrm>
          <a:prstGeom prst="rect">
            <a:avLst/>
          </a:prstGeom>
          <a:noFill/>
          <a:ln>
            <a:noFill/>
          </a:ln>
        </p:spPr>
      </p:pic>
      <p:pic>
        <p:nvPicPr>
          <p:cNvPr id="1664" name="Google Shape;1664;p58"/>
          <p:cNvPicPr preferRelativeResize="0"/>
          <p:nvPr/>
        </p:nvPicPr>
        <p:blipFill rotWithShape="1">
          <a:blip r:embed="rId57" cstate="screen">
            <a:alphaModFix/>
            <a:extLst>
              <a:ext uri="{28A0092B-C50C-407E-A947-70E740481C1C}">
                <a14:useLocalDpi xmlns:a14="http://schemas.microsoft.com/office/drawing/2010/main"/>
              </a:ext>
            </a:extLst>
          </a:blip>
          <a:srcRect/>
          <a:stretch/>
        </p:blipFill>
        <p:spPr>
          <a:xfrm>
            <a:off x="4069014" y="3046141"/>
            <a:ext cx="634918" cy="495061"/>
          </a:xfrm>
          <a:prstGeom prst="rect">
            <a:avLst/>
          </a:prstGeom>
          <a:noFill/>
          <a:ln>
            <a:noFill/>
          </a:ln>
        </p:spPr>
      </p:pic>
      <p:pic>
        <p:nvPicPr>
          <p:cNvPr id="1665" name="Google Shape;1665;p58"/>
          <p:cNvPicPr preferRelativeResize="0"/>
          <p:nvPr/>
        </p:nvPicPr>
        <p:blipFill rotWithShape="1">
          <a:blip r:embed="rId58" cstate="screen">
            <a:alphaModFix/>
            <a:extLst>
              <a:ext uri="{28A0092B-C50C-407E-A947-70E740481C1C}">
                <a14:useLocalDpi xmlns:a14="http://schemas.microsoft.com/office/drawing/2010/main"/>
              </a:ext>
            </a:extLst>
          </a:blip>
          <a:srcRect/>
          <a:stretch/>
        </p:blipFill>
        <p:spPr>
          <a:xfrm>
            <a:off x="2763958" y="3358494"/>
            <a:ext cx="902133" cy="316805"/>
          </a:xfrm>
          <a:prstGeom prst="rect">
            <a:avLst/>
          </a:prstGeom>
          <a:noFill/>
          <a:ln>
            <a:noFill/>
          </a:ln>
        </p:spPr>
      </p:pic>
      <p:pic>
        <p:nvPicPr>
          <p:cNvPr id="1666" name="Google Shape;1666;p58"/>
          <p:cNvPicPr preferRelativeResize="0"/>
          <p:nvPr/>
        </p:nvPicPr>
        <p:blipFill rotWithShape="1">
          <a:blip r:embed="rId59" cstate="screen">
            <a:alphaModFix/>
            <a:extLst>
              <a:ext uri="{28A0092B-C50C-407E-A947-70E740481C1C}">
                <a14:useLocalDpi xmlns:a14="http://schemas.microsoft.com/office/drawing/2010/main"/>
              </a:ext>
            </a:extLst>
          </a:blip>
          <a:srcRect/>
          <a:stretch/>
        </p:blipFill>
        <p:spPr>
          <a:xfrm>
            <a:off x="3628277" y="3804098"/>
            <a:ext cx="1075655" cy="284948"/>
          </a:xfrm>
          <a:prstGeom prst="rect">
            <a:avLst/>
          </a:prstGeom>
          <a:noFill/>
          <a:ln>
            <a:noFill/>
          </a:ln>
        </p:spPr>
      </p:pic>
      <p:pic>
        <p:nvPicPr>
          <p:cNvPr id="1667" name="Google Shape;1667;p58"/>
          <p:cNvPicPr preferRelativeResize="0"/>
          <p:nvPr/>
        </p:nvPicPr>
        <p:blipFill rotWithShape="1">
          <a:blip r:embed="rId60">
            <a:alphaModFix/>
          </a:blip>
          <a:srcRect/>
          <a:stretch/>
        </p:blipFill>
        <p:spPr>
          <a:xfrm>
            <a:off x="345615" y="2673354"/>
            <a:ext cx="935717" cy="243200"/>
          </a:xfrm>
          <a:prstGeom prst="rect">
            <a:avLst/>
          </a:prstGeom>
          <a:noFill/>
          <a:ln>
            <a:noFill/>
          </a:ln>
        </p:spPr>
      </p:pic>
      <p:pic>
        <p:nvPicPr>
          <p:cNvPr id="1668" name="Google Shape;1668;p58"/>
          <p:cNvPicPr preferRelativeResize="0"/>
          <p:nvPr/>
        </p:nvPicPr>
        <p:blipFill rotWithShape="1">
          <a:blip r:embed="rId61">
            <a:alphaModFix/>
          </a:blip>
          <a:srcRect/>
          <a:stretch/>
        </p:blipFill>
        <p:spPr>
          <a:xfrm>
            <a:off x="323579" y="3039599"/>
            <a:ext cx="979790" cy="234984"/>
          </a:xfrm>
          <a:prstGeom prst="rect">
            <a:avLst/>
          </a:prstGeom>
          <a:noFill/>
          <a:ln>
            <a:noFill/>
          </a:ln>
        </p:spPr>
      </p:pic>
      <p:pic>
        <p:nvPicPr>
          <p:cNvPr id="1669" name="Google Shape;1669;p58"/>
          <p:cNvPicPr preferRelativeResize="0"/>
          <p:nvPr/>
        </p:nvPicPr>
        <p:blipFill rotWithShape="1">
          <a:blip r:embed="rId62">
            <a:alphaModFix/>
          </a:blip>
          <a:srcRect/>
          <a:stretch/>
        </p:blipFill>
        <p:spPr>
          <a:xfrm>
            <a:off x="1334224" y="3011039"/>
            <a:ext cx="927392" cy="204026"/>
          </a:xfrm>
          <a:prstGeom prst="rect">
            <a:avLst/>
          </a:prstGeom>
          <a:noFill/>
          <a:ln>
            <a:noFill/>
          </a:ln>
        </p:spPr>
      </p:pic>
      <p:pic>
        <p:nvPicPr>
          <p:cNvPr id="1670" name="Google Shape;1670;p58"/>
          <p:cNvPicPr preferRelativeResize="0"/>
          <p:nvPr/>
        </p:nvPicPr>
        <p:blipFill rotWithShape="1">
          <a:blip r:embed="rId63">
            <a:alphaModFix/>
          </a:blip>
          <a:srcRect/>
          <a:stretch/>
        </p:blipFill>
        <p:spPr>
          <a:xfrm>
            <a:off x="1328556" y="3325397"/>
            <a:ext cx="938729" cy="269007"/>
          </a:xfrm>
          <a:prstGeom prst="rect">
            <a:avLst/>
          </a:prstGeom>
          <a:noFill/>
          <a:ln>
            <a:noFill/>
          </a:ln>
        </p:spPr>
      </p:pic>
      <p:pic>
        <p:nvPicPr>
          <p:cNvPr id="1671" name="Google Shape;1671;p58"/>
          <p:cNvPicPr preferRelativeResize="0"/>
          <p:nvPr/>
        </p:nvPicPr>
        <p:blipFill rotWithShape="1">
          <a:blip r:embed="rId64">
            <a:alphaModFix/>
          </a:blip>
          <a:srcRect/>
          <a:stretch/>
        </p:blipFill>
        <p:spPr>
          <a:xfrm>
            <a:off x="410452" y="3397628"/>
            <a:ext cx="806043" cy="358994"/>
          </a:xfrm>
          <a:prstGeom prst="rect">
            <a:avLst/>
          </a:prstGeom>
          <a:noFill/>
          <a:ln>
            <a:noFill/>
          </a:ln>
        </p:spPr>
      </p:pic>
      <p:pic>
        <p:nvPicPr>
          <p:cNvPr id="1672" name="Google Shape;1672;p58"/>
          <p:cNvPicPr preferRelativeResize="0"/>
          <p:nvPr/>
        </p:nvPicPr>
        <p:blipFill rotWithShape="1">
          <a:blip r:embed="rId65" cstate="screen">
            <a:alphaModFix/>
            <a:extLst>
              <a:ext uri="{28A0092B-C50C-407E-A947-70E740481C1C}">
                <a14:useLocalDpi xmlns:a14="http://schemas.microsoft.com/office/drawing/2010/main"/>
              </a:ext>
            </a:extLst>
          </a:blip>
          <a:srcRect/>
          <a:stretch/>
        </p:blipFill>
        <p:spPr>
          <a:xfrm>
            <a:off x="378018" y="3879667"/>
            <a:ext cx="870911" cy="243769"/>
          </a:xfrm>
          <a:prstGeom prst="rect">
            <a:avLst/>
          </a:prstGeom>
          <a:noFill/>
          <a:ln>
            <a:noFill/>
          </a:ln>
        </p:spPr>
      </p:pic>
      <p:pic>
        <p:nvPicPr>
          <p:cNvPr id="1673" name="Google Shape;1673;p58"/>
          <p:cNvPicPr preferRelativeResize="0"/>
          <p:nvPr/>
        </p:nvPicPr>
        <p:blipFill rotWithShape="1">
          <a:blip r:embed="rId66" cstate="screen">
            <a:alphaModFix/>
            <a:extLst>
              <a:ext uri="{28A0092B-C50C-407E-A947-70E740481C1C}">
                <a14:useLocalDpi xmlns:a14="http://schemas.microsoft.com/office/drawing/2010/main"/>
              </a:ext>
            </a:extLst>
          </a:blip>
          <a:srcRect/>
          <a:stretch/>
        </p:blipFill>
        <p:spPr>
          <a:xfrm>
            <a:off x="320665" y="4246481"/>
            <a:ext cx="985617" cy="295581"/>
          </a:xfrm>
          <a:prstGeom prst="rect">
            <a:avLst/>
          </a:prstGeom>
          <a:noFill/>
          <a:ln>
            <a:noFill/>
          </a:ln>
        </p:spPr>
      </p:pic>
      <p:pic>
        <p:nvPicPr>
          <p:cNvPr id="1674" name="Google Shape;1674;p58"/>
          <p:cNvPicPr preferRelativeResize="0"/>
          <p:nvPr/>
        </p:nvPicPr>
        <p:blipFill rotWithShape="1">
          <a:blip r:embed="rId67" cstate="screen">
            <a:alphaModFix/>
            <a:extLst>
              <a:ext uri="{28A0092B-C50C-407E-A947-70E740481C1C}">
                <a14:useLocalDpi xmlns:a14="http://schemas.microsoft.com/office/drawing/2010/main"/>
              </a:ext>
            </a:extLst>
          </a:blip>
          <a:srcRect/>
          <a:stretch/>
        </p:blipFill>
        <p:spPr>
          <a:xfrm>
            <a:off x="1392147" y="4045643"/>
            <a:ext cx="811546" cy="400102"/>
          </a:xfrm>
          <a:prstGeom prst="rect">
            <a:avLst/>
          </a:prstGeom>
          <a:noFill/>
          <a:ln>
            <a:noFill/>
          </a:ln>
        </p:spPr>
      </p:pic>
      <p:pic>
        <p:nvPicPr>
          <p:cNvPr id="1675" name="Google Shape;1675;p58"/>
          <p:cNvPicPr preferRelativeResize="0"/>
          <p:nvPr/>
        </p:nvPicPr>
        <p:blipFill rotWithShape="1">
          <a:blip r:embed="rId68" cstate="screen">
            <a:alphaModFix/>
            <a:extLst>
              <a:ext uri="{28A0092B-C50C-407E-A947-70E740481C1C}">
                <a14:useLocalDpi xmlns:a14="http://schemas.microsoft.com/office/drawing/2010/main"/>
              </a:ext>
            </a:extLst>
          </a:blip>
          <a:srcRect/>
          <a:stretch/>
        </p:blipFill>
        <p:spPr>
          <a:xfrm>
            <a:off x="1453446" y="4556077"/>
            <a:ext cx="688948" cy="447816"/>
          </a:xfrm>
          <a:prstGeom prst="rect">
            <a:avLst/>
          </a:prstGeom>
          <a:noFill/>
          <a:ln>
            <a:noFill/>
          </a:ln>
        </p:spPr>
      </p:pic>
      <p:pic>
        <p:nvPicPr>
          <p:cNvPr id="1676" name="Google Shape;1676;p58"/>
          <p:cNvPicPr preferRelativeResize="0"/>
          <p:nvPr/>
        </p:nvPicPr>
        <p:blipFill rotWithShape="1">
          <a:blip r:embed="rId69" cstate="screen">
            <a:alphaModFix/>
            <a:extLst>
              <a:ext uri="{28A0092B-C50C-407E-A947-70E740481C1C}">
                <a14:useLocalDpi xmlns:a14="http://schemas.microsoft.com/office/drawing/2010/main"/>
              </a:ext>
            </a:extLst>
          </a:blip>
          <a:srcRect/>
          <a:stretch/>
        </p:blipFill>
        <p:spPr>
          <a:xfrm>
            <a:off x="1446480" y="5114226"/>
            <a:ext cx="702881" cy="576363"/>
          </a:xfrm>
          <a:prstGeom prst="rect">
            <a:avLst/>
          </a:prstGeom>
          <a:noFill/>
          <a:ln>
            <a:noFill/>
          </a:ln>
        </p:spPr>
      </p:pic>
      <p:pic>
        <p:nvPicPr>
          <p:cNvPr id="1677" name="Google Shape;1677;p58"/>
          <p:cNvPicPr preferRelativeResize="0"/>
          <p:nvPr/>
        </p:nvPicPr>
        <p:blipFill rotWithShape="1">
          <a:blip r:embed="rId70" cstate="screen">
            <a:alphaModFix/>
            <a:extLst>
              <a:ext uri="{28A0092B-C50C-407E-A947-70E740481C1C}">
                <a14:useLocalDpi xmlns:a14="http://schemas.microsoft.com/office/drawing/2010/main"/>
              </a:ext>
            </a:extLst>
          </a:blip>
          <a:srcRect/>
          <a:stretch/>
        </p:blipFill>
        <p:spPr>
          <a:xfrm>
            <a:off x="323574" y="5825055"/>
            <a:ext cx="979800" cy="272745"/>
          </a:xfrm>
          <a:prstGeom prst="rect">
            <a:avLst/>
          </a:prstGeom>
          <a:noFill/>
          <a:ln>
            <a:noFill/>
          </a:ln>
        </p:spPr>
      </p:pic>
      <p:pic>
        <p:nvPicPr>
          <p:cNvPr id="1678" name="Google Shape;1678;p58"/>
          <p:cNvPicPr preferRelativeResize="0"/>
          <p:nvPr/>
        </p:nvPicPr>
        <p:blipFill>
          <a:blip r:embed="rId71" cstate="screen">
            <a:alphaModFix/>
            <a:extLst>
              <a:ext uri="{28A0092B-C50C-407E-A947-70E740481C1C}">
                <a14:useLocalDpi xmlns:a14="http://schemas.microsoft.com/office/drawing/2010/main"/>
              </a:ext>
            </a:extLst>
          </a:blip>
          <a:stretch>
            <a:fillRect/>
          </a:stretch>
        </p:blipFill>
        <p:spPr>
          <a:xfrm>
            <a:off x="1366807" y="5800921"/>
            <a:ext cx="862225" cy="247611"/>
          </a:xfrm>
          <a:prstGeom prst="rect">
            <a:avLst/>
          </a:prstGeom>
          <a:noFill/>
          <a:ln>
            <a:noFill/>
          </a:ln>
        </p:spPr>
      </p:pic>
      <p:grpSp>
        <p:nvGrpSpPr>
          <p:cNvPr id="1679" name="Google Shape;1679;p58"/>
          <p:cNvGrpSpPr/>
          <p:nvPr/>
        </p:nvGrpSpPr>
        <p:grpSpPr>
          <a:xfrm>
            <a:off x="318069" y="4665107"/>
            <a:ext cx="990808" cy="399118"/>
            <a:chOff x="223755" y="4665107"/>
            <a:chExt cx="990809" cy="399118"/>
          </a:xfrm>
        </p:grpSpPr>
        <p:graphicFrame>
          <p:nvGraphicFramePr>
            <p:cNvPr id="1680" name="Google Shape;1680;p58"/>
            <p:cNvGraphicFramePr/>
            <p:nvPr/>
          </p:nvGraphicFramePr>
          <p:xfrm>
            <a:off x="223755" y="4665107"/>
            <a:ext cx="561147" cy="378448"/>
          </p:xfrm>
          <a:graphic>
            <a:graphicData uri="http://schemas.openxmlformats.org/presentationml/2006/ole">
              <mc:AlternateContent xmlns:mc="http://schemas.openxmlformats.org/markup-compatibility/2006">
                <mc:Choice xmlns:v="urn:schemas-microsoft-com:vml" Requires="v">
                  <p:oleObj r:id="rId72" imgW="561147" imgH="378448" progId="">
                    <p:embed/>
                  </p:oleObj>
                </mc:Choice>
                <mc:Fallback>
                  <p:oleObj r:id="rId72" imgW="561147" imgH="378448" progId="">
                    <p:embed/>
                    <p:pic>
                      <p:nvPicPr>
                        <p:cNvPr id="1680" name="Google Shape;1680;p58"/>
                        <p:cNvPicPr preferRelativeResize="0"/>
                        <p:nvPr/>
                      </p:nvPicPr>
                      <p:blipFill rotWithShape="1">
                        <a:blip r:embed="rId73">
                          <a:alphaModFix/>
                        </a:blip>
                        <a:srcRect/>
                        <a:stretch/>
                      </p:blipFill>
                      <p:spPr>
                        <a:xfrm>
                          <a:off x="223755" y="4665107"/>
                          <a:ext cx="561147" cy="378448"/>
                        </a:xfrm>
                        <a:prstGeom prst="rect">
                          <a:avLst/>
                        </a:prstGeom>
                        <a:noFill/>
                        <a:ln>
                          <a:noFill/>
                        </a:ln>
                      </p:spPr>
                    </p:pic>
                  </p:oleObj>
                </mc:Fallback>
              </mc:AlternateContent>
            </a:graphicData>
          </a:graphic>
        </p:graphicFrame>
        <p:pic>
          <p:nvPicPr>
            <p:cNvPr id="1681" name="Google Shape;1681;p58"/>
            <p:cNvPicPr preferRelativeResize="0"/>
            <p:nvPr/>
          </p:nvPicPr>
          <p:blipFill rotWithShape="1">
            <a:blip r:embed="rId74" cstate="screen">
              <a:alphaModFix/>
              <a:extLst>
                <a:ext uri="{28A0092B-C50C-407E-A947-70E740481C1C}">
                  <a14:useLocalDpi xmlns:a14="http://schemas.microsoft.com/office/drawing/2010/main"/>
                </a:ext>
              </a:extLst>
            </a:blip>
            <a:srcRect/>
            <a:stretch/>
          </p:blipFill>
          <p:spPr>
            <a:xfrm>
              <a:off x="768888" y="4728525"/>
              <a:ext cx="445676" cy="335700"/>
            </a:xfrm>
            <a:prstGeom prst="rect">
              <a:avLst/>
            </a:prstGeom>
            <a:noFill/>
            <a:ln>
              <a:noFill/>
            </a:ln>
          </p:spPr>
        </p:pic>
      </p:grpSp>
      <p:pic>
        <p:nvPicPr>
          <p:cNvPr id="1682" name="Google Shape;1682;p58"/>
          <p:cNvPicPr preferRelativeResize="0"/>
          <p:nvPr/>
        </p:nvPicPr>
        <p:blipFill rotWithShape="1">
          <a:blip r:embed="rId75" cstate="screen">
            <a:alphaModFix/>
            <a:extLst>
              <a:ext uri="{28A0092B-C50C-407E-A947-70E740481C1C}">
                <a14:useLocalDpi xmlns:a14="http://schemas.microsoft.com/office/drawing/2010/main"/>
              </a:ext>
            </a:extLst>
          </a:blip>
          <a:srcRect/>
          <a:stretch/>
        </p:blipFill>
        <p:spPr>
          <a:xfrm>
            <a:off x="2763958" y="5436428"/>
            <a:ext cx="1160775" cy="270802"/>
          </a:xfrm>
          <a:prstGeom prst="rect">
            <a:avLst/>
          </a:prstGeom>
          <a:noFill/>
          <a:ln>
            <a:noFill/>
          </a:ln>
        </p:spPr>
      </p:pic>
      <p:pic>
        <p:nvPicPr>
          <p:cNvPr id="1683" name="Google Shape;1683;p58"/>
          <p:cNvPicPr preferRelativeResize="0"/>
          <p:nvPr/>
        </p:nvPicPr>
        <p:blipFill>
          <a:blip r:embed="rId76" cstate="screen">
            <a:alphaModFix/>
            <a:extLst>
              <a:ext uri="{28A0092B-C50C-407E-A947-70E740481C1C}">
                <a14:useLocalDpi xmlns:a14="http://schemas.microsoft.com/office/drawing/2010/main"/>
              </a:ext>
            </a:extLst>
          </a:blip>
          <a:stretch>
            <a:fillRect/>
          </a:stretch>
        </p:blipFill>
        <p:spPr>
          <a:xfrm>
            <a:off x="4031100" y="5085205"/>
            <a:ext cx="672832" cy="378450"/>
          </a:xfrm>
          <a:prstGeom prst="rect">
            <a:avLst/>
          </a:prstGeom>
          <a:noFill/>
          <a:ln>
            <a:noFill/>
          </a:ln>
        </p:spPr>
      </p:pic>
      <p:pic>
        <p:nvPicPr>
          <p:cNvPr id="1684" name="Google Shape;1684;p58"/>
          <p:cNvPicPr preferRelativeResize="0"/>
          <p:nvPr/>
        </p:nvPicPr>
        <p:blipFill>
          <a:blip r:embed="rId77" cstate="screen">
            <a:alphaModFix/>
            <a:extLst>
              <a:ext uri="{28A0092B-C50C-407E-A947-70E740481C1C}">
                <a14:useLocalDpi xmlns:a14="http://schemas.microsoft.com/office/drawing/2010/main"/>
              </a:ext>
            </a:extLst>
          </a:blip>
          <a:stretch>
            <a:fillRect/>
          </a:stretch>
        </p:blipFill>
        <p:spPr>
          <a:xfrm>
            <a:off x="2763958" y="5776875"/>
            <a:ext cx="1118451" cy="338498"/>
          </a:xfrm>
          <a:prstGeom prst="rect">
            <a:avLst/>
          </a:prstGeom>
          <a:noFill/>
          <a:ln>
            <a:noFill/>
          </a:ln>
        </p:spPr>
      </p:pic>
      <p:pic>
        <p:nvPicPr>
          <p:cNvPr id="1685" name="Google Shape;1685;p58"/>
          <p:cNvPicPr preferRelativeResize="0"/>
          <p:nvPr/>
        </p:nvPicPr>
        <p:blipFill rotWithShape="1">
          <a:blip r:embed="rId78" cstate="screen">
            <a:alphaModFix/>
            <a:extLst>
              <a:ext uri="{28A0092B-C50C-407E-A947-70E740481C1C}">
                <a14:useLocalDpi xmlns:a14="http://schemas.microsoft.com/office/drawing/2010/main"/>
              </a:ext>
            </a:extLst>
          </a:blip>
          <a:srcRect/>
          <a:stretch/>
        </p:blipFill>
        <p:spPr>
          <a:xfrm>
            <a:off x="3956608" y="5726551"/>
            <a:ext cx="747324" cy="285282"/>
          </a:xfrm>
          <a:prstGeom prst="rect">
            <a:avLst/>
          </a:prstGeom>
          <a:noFill/>
          <a:ln>
            <a:noFill/>
          </a:ln>
        </p:spPr>
      </p:pic>
      <p:pic>
        <p:nvPicPr>
          <p:cNvPr id="1686" name="Google Shape;1686;p58"/>
          <p:cNvPicPr preferRelativeResize="0"/>
          <p:nvPr/>
        </p:nvPicPr>
        <p:blipFill rotWithShape="1">
          <a:blip r:embed="rId79" cstate="screen">
            <a:alphaModFix/>
            <a:extLst>
              <a:ext uri="{28A0092B-C50C-407E-A947-70E740481C1C}">
                <a14:useLocalDpi xmlns:a14="http://schemas.microsoft.com/office/drawing/2010/main"/>
              </a:ext>
            </a:extLst>
          </a:blip>
          <a:srcRect/>
          <a:stretch/>
        </p:blipFill>
        <p:spPr>
          <a:xfrm>
            <a:off x="5096679" y="5734325"/>
            <a:ext cx="722501" cy="380797"/>
          </a:xfrm>
          <a:prstGeom prst="rect">
            <a:avLst/>
          </a:prstGeom>
          <a:noFill/>
          <a:ln>
            <a:noFill/>
          </a:ln>
        </p:spPr>
      </p:pic>
      <p:pic>
        <p:nvPicPr>
          <p:cNvPr id="1687" name="Google Shape;1687;p58"/>
          <p:cNvPicPr preferRelativeResize="0"/>
          <p:nvPr/>
        </p:nvPicPr>
        <p:blipFill rotWithShape="1">
          <a:blip r:embed="rId80" cstate="screen">
            <a:alphaModFix/>
            <a:extLst>
              <a:ext uri="{28A0092B-C50C-407E-A947-70E740481C1C}">
                <a14:useLocalDpi xmlns:a14="http://schemas.microsoft.com/office/drawing/2010/main"/>
              </a:ext>
            </a:extLst>
          </a:blip>
          <a:srcRect/>
          <a:stretch/>
        </p:blipFill>
        <p:spPr>
          <a:xfrm>
            <a:off x="6096801" y="5290116"/>
            <a:ext cx="1025300" cy="365400"/>
          </a:xfrm>
          <a:prstGeom prst="rect">
            <a:avLst/>
          </a:prstGeom>
          <a:noFill/>
          <a:ln>
            <a:noFill/>
          </a:ln>
        </p:spPr>
      </p:pic>
      <p:pic>
        <p:nvPicPr>
          <p:cNvPr id="1688" name="Google Shape;1688;p58"/>
          <p:cNvPicPr preferRelativeResize="0"/>
          <p:nvPr/>
        </p:nvPicPr>
        <p:blipFill>
          <a:blip r:embed="rId81" cstate="screen">
            <a:alphaModFix/>
            <a:extLst>
              <a:ext uri="{28A0092B-C50C-407E-A947-70E740481C1C}">
                <a14:useLocalDpi xmlns:a14="http://schemas.microsoft.com/office/drawing/2010/main"/>
              </a:ext>
            </a:extLst>
          </a:blip>
          <a:stretch>
            <a:fillRect/>
          </a:stretch>
        </p:blipFill>
        <p:spPr>
          <a:xfrm>
            <a:off x="5997925" y="5868354"/>
            <a:ext cx="1118451" cy="186151"/>
          </a:xfrm>
          <a:prstGeom prst="rect">
            <a:avLst/>
          </a:prstGeom>
          <a:noFill/>
          <a:ln>
            <a:noFill/>
          </a:ln>
        </p:spPr>
      </p:pic>
      <p:pic>
        <p:nvPicPr>
          <p:cNvPr id="1689" name="Google Shape;1689;p58"/>
          <p:cNvPicPr preferRelativeResize="0"/>
          <p:nvPr/>
        </p:nvPicPr>
        <p:blipFill>
          <a:blip r:embed="rId82" cstate="screen">
            <a:alphaModFix/>
            <a:extLst>
              <a:ext uri="{28A0092B-C50C-407E-A947-70E740481C1C}">
                <a14:useLocalDpi xmlns:a14="http://schemas.microsoft.com/office/drawing/2010/main"/>
              </a:ext>
            </a:extLst>
          </a:blip>
          <a:stretch>
            <a:fillRect/>
          </a:stretch>
        </p:blipFill>
        <p:spPr>
          <a:xfrm>
            <a:off x="7752987" y="3536857"/>
            <a:ext cx="561150" cy="561150"/>
          </a:xfrm>
          <a:prstGeom prst="rect">
            <a:avLst/>
          </a:prstGeom>
          <a:noFill/>
          <a:ln>
            <a:noFill/>
          </a:ln>
        </p:spPr>
      </p:pic>
      <p:grpSp>
        <p:nvGrpSpPr>
          <p:cNvPr id="1690" name="Google Shape;1690;p58"/>
          <p:cNvGrpSpPr/>
          <p:nvPr/>
        </p:nvGrpSpPr>
        <p:grpSpPr>
          <a:xfrm>
            <a:off x="9961625" y="5710001"/>
            <a:ext cx="2001673" cy="376649"/>
            <a:chOff x="9961625" y="5710001"/>
            <a:chExt cx="2001673" cy="376649"/>
          </a:xfrm>
        </p:grpSpPr>
        <p:pic>
          <p:nvPicPr>
            <p:cNvPr id="1691" name="Google Shape;1691;p58"/>
            <p:cNvPicPr preferRelativeResize="0"/>
            <p:nvPr/>
          </p:nvPicPr>
          <p:blipFill rotWithShape="1">
            <a:blip r:embed="rId83" cstate="screen">
              <a:alphaModFix/>
              <a:extLst>
                <a:ext uri="{28A0092B-C50C-407E-A947-70E740481C1C}">
                  <a14:useLocalDpi xmlns:a14="http://schemas.microsoft.com/office/drawing/2010/main"/>
                </a:ext>
              </a:extLst>
            </a:blip>
            <a:srcRect/>
            <a:stretch/>
          </p:blipFill>
          <p:spPr>
            <a:xfrm>
              <a:off x="9961625" y="5710001"/>
              <a:ext cx="377457" cy="376649"/>
            </a:xfrm>
            <a:prstGeom prst="rect">
              <a:avLst/>
            </a:prstGeom>
            <a:noFill/>
            <a:ln>
              <a:noFill/>
            </a:ln>
          </p:spPr>
        </p:pic>
        <p:pic>
          <p:nvPicPr>
            <p:cNvPr id="1692" name="Google Shape;1692;p58"/>
            <p:cNvPicPr preferRelativeResize="0"/>
            <p:nvPr/>
          </p:nvPicPr>
          <p:blipFill rotWithShape="1">
            <a:blip r:embed="rId84" cstate="screen">
              <a:alphaModFix/>
              <a:extLst>
                <a:ext uri="{28A0092B-C50C-407E-A947-70E740481C1C}">
                  <a14:useLocalDpi xmlns:a14="http://schemas.microsoft.com/office/drawing/2010/main"/>
                </a:ext>
              </a:extLst>
            </a:blip>
            <a:srcRect/>
            <a:stretch/>
          </p:blipFill>
          <p:spPr>
            <a:xfrm>
              <a:off x="10412566" y="5745410"/>
              <a:ext cx="634925" cy="305840"/>
            </a:xfrm>
            <a:prstGeom prst="rect">
              <a:avLst/>
            </a:prstGeom>
            <a:noFill/>
            <a:ln>
              <a:noFill/>
            </a:ln>
          </p:spPr>
        </p:pic>
        <p:pic>
          <p:nvPicPr>
            <p:cNvPr id="1693" name="Google Shape;1693;p58"/>
            <p:cNvPicPr preferRelativeResize="0"/>
            <p:nvPr/>
          </p:nvPicPr>
          <p:blipFill>
            <a:blip r:embed="rId85" cstate="screen">
              <a:alphaModFix/>
              <a:extLst>
                <a:ext uri="{28A0092B-C50C-407E-A947-70E740481C1C}">
                  <a14:useLocalDpi xmlns:a14="http://schemas.microsoft.com/office/drawing/2010/main"/>
                </a:ext>
              </a:extLst>
            </a:blip>
            <a:stretch>
              <a:fillRect/>
            </a:stretch>
          </p:blipFill>
          <p:spPr>
            <a:xfrm>
              <a:off x="11101074" y="5799711"/>
              <a:ext cx="862225" cy="250035"/>
            </a:xfrm>
            <a:prstGeom prst="rect">
              <a:avLst/>
            </a:prstGeom>
            <a:noFill/>
            <a:ln>
              <a:noFill/>
            </a:ln>
          </p:spPr>
        </p:pic>
      </p:grpSp>
      <p:pic>
        <p:nvPicPr>
          <p:cNvPr id="1694" name="Google Shape;1694;p58"/>
          <p:cNvPicPr preferRelativeResize="0"/>
          <p:nvPr/>
        </p:nvPicPr>
        <p:blipFill>
          <a:blip r:embed="rId86" cstate="screen">
            <a:alphaModFix/>
            <a:extLst>
              <a:ext uri="{28A0092B-C50C-407E-A947-70E740481C1C}">
                <a14:useLocalDpi xmlns:a14="http://schemas.microsoft.com/office/drawing/2010/main"/>
              </a:ext>
            </a:extLst>
          </a:blip>
          <a:stretch>
            <a:fillRect/>
          </a:stretch>
        </p:blipFill>
        <p:spPr>
          <a:xfrm>
            <a:off x="1387631" y="3704737"/>
            <a:ext cx="820577" cy="230573"/>
          </a:xfrm>
          <a:prstGeom prst="rect">
            <a:avLst/>
          </a:prstGeom>
          <a:noFill/>
          <a:ln>
            <a:noFill/>
          </a:ln>
        </p:spPr>
      </p:pic>
      <p:pic>
        <p:nvPicPr>
          <p:cNvPr id="1695" name="Google Shape;1695;p58" descr="Leica Biosystems améliore l'intégration de la pathologie numérique dans le  parcours de diagnostic grâce à l'imagerie DICOM"/>
          <p:cNvPicPr preferRelativeResize="0"/>
          <p:nvPr/>
        </p:nvPicPr>
        <p:blipFill rotWithShape="1">
          <a:blip r:embed="rId87" cstate="screen">
            <a:alphaModFix/>
            <a:extLst>
              <a:ext uri="{28A0092B-C50C-407E-A947-70E740481C1C}">
                <a14:useLocalDpi xmlns:a14="http://schemas.microsoft.com/office/drawing/2010/main"/>
              </a:ext>
            </a:extLst>
          </a:blip>
          <a:srcRect/>
          <a:stretch/>
        </p:blipFill>
        <p:spPr>
          <a:xfrm>
            <a:off x="11191026" y="4957567"/>
            <a:ext cx="779900" cy="568486"/>
          </a:xfrm>
          <a:prstGeom prst="rect">
            <a:avLst/>
          </a:prstGeom>
          <a:noFill/>
          <a:ln>
            <a:noFill/>
          </a:ln>
        </p:spPr>
      </p:pic>
      <p:pic>
        <p:nvPicPr>
          <p:cNvPr id="1696" name="Google Shape;1696;p58"/>
          <p:cNvPicPr preferRelativeResize="0"/>
          <p:nvPr/>
        </p:nvPicPr>
        <p:blipFill>
          <a:blip r:embed="rId88" cstate="screen">
            <a:alphaModFix/>
            <a:extLst>
              <a:ext uri="{28A0092B-C50C-407E-A947-70E740481C1C}">
                <a14:useLocalDpi xmlns:a14="http://schemas.microsoft.com/office/drawing/2010/main"/>
              </a:ext>
            </a:extLst>
          </a:blip>
          <a:stretch>
            <a:fillRect/>
          </a:stretch>
        </p:blipFill>
        <p:spPr>
          <a:xfrm>
            <a:off x="378011" y="1788938"/>
            <a:ext cx="870925" cy="298285"/>
          </a:xfrm>
          <a:prstGeom prst="rect">
            <a:avLst/>
          </a:prstGeom>
          <a:noFill/>
          <a:ln>
            <a:noFill/>
          </a:ln>
        </p:spPr>
      </p:pic>
      <p:pic>
        <p:nvPicPr>
          <p:cNvPr id="1697" name="Google Shape;1697;p58"/>
          <p:cNvPicPr preferRelativeResize="0"/>
          <p:nvPr/>
        </p:nvPicPr>
        <p:blipFill rotWithShape="1">
          <a:blip r:embed="rId89" cstate="screen">
            <a:alphaModFix/>
            <a:extLst>
              <a:ext uri="{28A0092B-C50C-407E-A947-70E740481C1C}">
                <a14:useLocalDpi xmlns:a14="http://schemas.microsoft.com/office/drawing/2010/main"/>
              </a:ext>
            </a:extLst>
          </a:blip>
          <a:srcRect/>
          <a:stretch/>
        </p:blipFill>
        <p:spPr>
          <a:xfrm>
            <a:off x="1308020" y="1833137"/>
            <a:ext cx="979800" cy="209920"/>
          </a:xfrm>
          <a:prstGeom prst="rect">
            <a:avLst/>
          </a:prstGeom>
          <a:noFill/>
          <a:ln>
            <a:noFill/>
          </a:ln>
        </p:spPr>
      </p:pic>
      <p:pic>
        <p:nvPicPr>
          <p:cNvPr id="1025" name="Picture 1">
            <a:extLst>
              <a:ext uri="{FF2B5EF4-FFF2-40B4-BE49-F238E27FC236}">
                <a16:creationId xmlns:a16="http://schemas.microsoft.com/office/drawing/2014/main" id="{0B783D3D-CB7B-526D-1F7D-2CF9B9581EDB}"/>
              </a:ext>
            </a:extLst>
          </p:cNvPr>
          <p:cNvPicPr>
            <a:picLocks noChangeAspect="1" noChangeArrowheads="1"/>
          </p:cNvPicPr>
          <p:nvPr/>
        </p:nvPicPr>
        <p:blipFill>
          <a:blip r:embed="rId90" cstate="screen">
            <a:extLst>
              <a:ext uri="{28A0092B-C50C-407E-A947-70E740481C1C}">
                <a14:useLocalDpi xmlns:a14="http://schemas.microsoft.com/office/drawing/2010/main"/>
              </a:ext>
            </a:extLst>
          </a:blip>
          <a:srcRect/>
          <a:stretch>
            <a:fillRect/>
          </a:stretch>
        </p:blipFill>
        <p:spPr bwMode="auto">
          <a:xfrm>
            <a:off x="215900" y="4660900"/>
            <a:ext cx="558800" cy="3683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59"/>
          <p:cNvSpPr/>
          <p:nvPr/>
        </p:nvSpPr>
        <p:spPr>
          <a:xfrm>
            <a:off x="2579806" y="1709325"/>
            <a:ext cx="2172900" cy="45549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sp>
        <p:nvSpPr>
          <p:cNvPr id="1703" name="Google Shape;1703;p59"/>
          <p:cNvSpPr/>
          <p:nvPr/>
        </p:nvSpPr>
        <p:spPr>
          <a:xfrm>
            <a:off x="4987736" y="1709325"/>
            <a:ext cx="2172900" cy="45549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pic>
        <p:nvPicPr>
          <p:cNvPr id="1704" name="Google Shape;1704;p59" descr="Pietro Fiorentini Spa - Enlit Europe 365 - Enlit Europe 2021 - The NEW  unifying brand for European Utility Week and POWERGEN Europ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56640" y="4648908"/>
            <a:ext cx="1188144" cy="484059"/>
          </a:xfrm>
          <a:prstGeom prst="rect">
            <a:avLst/>
          </a:prstGeom>
          <a:noFill/>
          <a:ln>
            <a:noFill/>
          </a:ln>
        </p:spPr>
      </p:pic>
      <p:pic>
        <p:nvPicPr>
          <p:cNvPr id="1705" name="Google Shape;1705;p59" descr="Logo Sauter Ag Vector Logo - Download Free SVG Icon | Worldvectorlogo"/>
          <p:cNvPicPr preferRelativeResize="0"/>
          <p:nvPr/>
        </p:nvPicPr>
        <p:blipFill rotWithShape="1">
          <a:blip r:embed="rId4" cstate="screen">
            <a:alphaModFix/>
            <a:extLst>
              <a:ext uri="{28A0092B-C50C-407E-A947-70E740481C1C}">
                <a14:useLocalDpi xmlns:a14="http://schemas.microsoft.com/office/drawing/2010/main"/>
              </a:ext>
            </a:extLst>
          </a:blip>
          <a:srcRect l="9614" t="16768" r="10479" b="301"/>
          <a:stretch/>
        </p:blipFill>
        <p:spPr>
          <a:xfrm>
            <a:off x="161661" y="3670008"/>
            <a:ext cx="1072484" cy="170754"/>
          </a:xfrm>
          <a:prstGeom prst="rect">
            <a:avLst/>
          </a:prstGeom>
          <a:noFill/>
          <a:ln>
            <a:noFill/>
          </a:ln>
        </p:spPr>
      </p:pic>
      <p:pic>
        <p:nvPicPr>
          <p:cNvPr id="1706" name="Google Shape;1706;p59" descr="Eaton - icon | Automation brands"/>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0627" y="3197592"/>
            <a:ext cx="959153" cy="403563"/>
          </a:xfrm>
          <a:prstGeom prst="rect">
            <a:avLst/>
          </a:prstGeom>
          <a:noFill/>
          <a:ln>
            <a:noFill/>
          </a:ln>
        </p:spPr>
      </p:pic>
      <p:sp>
        <p:nvSpPr>
          <p:cNvPr id="1707" name="Google Shape;1707;p59"/>
          <p:cNvSpPr txBox="1">
            <a:spLocks noGrp="1"/>
          </p:cNvSpPr>
          <p:nvPr>
            <p:ph type="title"/>
          </p:nvPr>
        </p:nvSpPr>
        <p:spPr>
          <a:xfrm>
            <a:off x="546100" y="314325"/>
            <a:ext cx="10515600" cy="765843"/>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Josefin Sans"/>
              <a:buNone/>
            </a:pPr>
            <a:r>
              <a:rPr lang="en-US">
                <a:latin typeface="Josefin Sans"/>
                <a:ea typeface="Josefin Sans"/>
                <a:cs typeface="Josefin Sans"/>
                <a:sym typeface="Josefin Sans"/>
              </a:rPr>
              <a:t>Our Customers (Europe)</a:t>
            </a:r>
            <a:endParaRPr>
              <a:latin typeface="Josefin Sans"/>
              <a:ea typeface="Josefin Sans"/>
              <a:cs typeface="Josefin Sans"/>
              <a:sym typeface="Josefin Sans"/>
            </a:endParaRPr>
          </a:p>
        </p:txBody>
      </p:sp>
      <p:sp>
        <p:nvSpPr>
          <p:cNvPr id="1708" name="Google Shape;1708;p59"/>
          <p:cNvSpPr/>
          <p:nvPr/>
        </p:nvSpPr>
        <p:spPr>
          <a:xfrm>
            <a:off x="54024" y="1248888"/>
            <a:ext cx="2392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Energy, Industrial &amp; Transport</a:t>
            </a:r>
            <a:endParaRPr sz="1800" b="0" i="0" u="none" strike="noStrike" cap="none">
              <a:solidFill>
                <a:srgbClr val="073642"/>
              </a:solidFill>
              <a:latin typeface="Josefin Sans"/>
              <a:ea typeface="Josefin Sans"/>
              <a:cs typeface="Josefin Sans"/>
              <a:sym typeface="Josefin Sans"/>
            </a:endParaRPr>
          </a:p>
        </p:txBody>
      </p:sp>
      <p:sp>
        <p:nvSpPr>
          <p:cNvPr id="1709" name="Google Shape;1709;p59"/>
          <p:cNvSpPr/>
          <p:nvPr/>
        </p:nvSpPr>
        <p:spPr>
          <a:xfrm>
            <a:off x="2413288" y="1248888"/>
            <a:ext cx="2505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Financial &amp; Business Services</a:t>
            </a:r>
            <a:endParaRPr sz="1800" b="0" i="0" u="none" strike="noStrike" cap="none">
              <a:solidFill>
                <a:srgbClr val="073642"/>
              </a:solidFill>
              <a:latin typeface="Josefin Sans"/>
              <a:ea typeface="Josefin Sans"/>
              <a:cs typeface="Josefin Sans"/>
              <a:sym typeface="Josefin Sans"/>
            </a:endParaRPr>
          </a:p>
        </p:txBody>
      </p:sp>
      <p:sp>
        <p:nvSpPr>
          <p:cNvPr id="1710" name="Google Shape;1710;p59"/>
          <p:cNvSpPr/>
          <p:nvPr/>
        </p:nvSpPr>
        <p:spPr>
          <a:xfrm>
            <a:off x="7560564" y="1248888"/>
            <a:ext cx="18357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Government &amp; Defense</a:t>
            </a:r>
            <a:endParaRPr sz="1800" b="0" i="0" u="none" strike="noStrike" cap="none">
              <a:solidFill>
                <a:srgbClr val="073642"/>
              </a:solidFill>
              <a:latin typeface="Josefin Sans"/>
              <a:ea typeface="Josefin Sans"/>
              <a:cs typeface="Josefin Sans"/>
              <a:sym typeface="Josefin Sans"/>
            </a:endParaRPr>
          </a:p>
        </p:txBody>
      </p:sp>
      <p:sp>
        <p:nvSpPr>
          <p:cNvPr id="1711" name="Google Shape;1711;p59"/>
          <p:cNvSpPr/>
          <p:nvPr/>
        </p:nvSpPr>
        <p:spPr>
          <a:xfrm>
            <a:off x="9745774" y="1248888"/>
            <a:ext cx="23184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Healthcare &amp; Bio-Technology</a:t>
            </a:r>
            <a:endParaRPr sz="1800" b="0" i="0" u="none" strike="noStrike" cap="none">
              <a:solidFill>
                <a:srgbClr val="073642"/>
              </a:solidFill>
              <a:latin typeface="Josefin Sans"/>
              <a:ea typeface="Josefin Sans"/>
              <a:cs typeface="Josefin Sans"/>
              <a:sym typeface="Josefin Sans"/>
            </a:endParaRPr>
          </a:p>
        </p:txBody>
      </p:sp>
      <p:pic>
        <p:nvPicPr>
          <p:cNvPr id="1712" name="Google Shape;1712;p59" descr="Landwirtschaftliche Rentenbank. Information about the issuer. (LEI  529900Z3J0N6S0F7CT25, Swift LAREDEFFXXX). News and credit ratings. Tables  with accounting and financial reports."/>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530761" y="3558081"/>
            <a:ext cx="1075850" cy="1075850"/>
          </a:xfrm>
          <a:prstGeom prst="rect">
            <a:avLst/>
          </a:prstGeom>
          <a:noFill/>
          <a:ln>
            <a:noFill/>
          </a:ln>
        </p:spPr>
      </p:pic>
      <p:pic>
        <p:nvPicPr>
          <p:cNvPr id="1713" name="Google Shape;1713;p59"/>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851677" y="1858767"/>
            <a:ext cx="647507" cy="391404"/>
          </a:xfrm>
          <a:prstGeom prst="rect">
            <a:avLst/>
          </a:prstGeom>
          <a:noFill/>
          <a:ln>
            <a:noFill/>
          </a:ln>
        </p:spPr>
      </p:pic>
      <p:pic>
        <p:nvPicPr>
          <p:cNvPr id="1714" name="Google Shape;1714;p59"/>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2658812" y="3660996"/>
            <a:ext cx="703000" cy="635404"/>
          </a:xfrm>
          <a:prstGeom prst="rect">
            <a:avLst/>
          </a:prstGeom>
          <a:noFill/>
          <a:ln>
            <a:noFill/>
          </a:ln>
        </p:spPr>
      </p:pic>
      <p:pic>
        <p:nvPicPr>
          <p:cNvPr id="1715" name="Google Shape;1715;p59" descr="Basler Versicherungen - Wikidata"/>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3832333" y="1995055"/>
            <a:ext cx="822228" cy="242299"/>
          </a:xfrm>
          <a:prstGeom prst="rect">
            <a:avLst/>
          </a:prstGeom>
          <a:noFill/>
          <a:ln>
            <a:noFill/>
          </a:ln>
        </p:spPr>
      </p:pic>
      <p:pic>
        <p:nvPicPr>
          <p:cNvPr id="1716" name="Google Shape;1716;p59" descr="Paris Fintech Forum 2020"/>
          <p:cNvPicPr preferRelativeResize="0"/>
          <p:nvPr/>
        </p:nvPicPr>
        <p:blipFill rotWithShape="1">
          <a:blip r:embed="rId10" cstate="screen">
            <a:alphaModFix/>
            <a:extLst>
              <a:ext uri="{28A0092B-C50C-407E-A947-70E740481C1C}">
                <a14:useLocalDpi xmlns:a14="http://schemas.microsoft.com/office/drawing/2010/main"/>
              </a:ext>
            </a:extLst>
          </a:blip>
          <a:srcRect l="-1464"/>
          <a:stretch/>
        </p:blipFill>
        <p:spPr>
          <a:xfrm>
            <a:off x="2567002" y="2322520"/>
            <a:ext cx="1320840" cy="391404"/>
          </a:xfrm>
          <a:prstGeom prst="rect">
            <a:avLst/>
          </a:prstGeom>
          <a:noFill/>
          <a:ln>
            <a:noFill/>
          </a:ln>
        </p:spPr>
      </p:pic>
      <p:pic>
        <p:nvPicPr>
          <p:cNvPr id="1717" name="Google Shape;1717;p59" descr="Tryg — Wikipédia"/>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3864189" y="3343268"/>
            <a:ext cx="773537" cy="331516"/>
          </a:xfrm>
          <a:prstGeom prst="rect">
            <a:avLst/>
          </a:prstGeom>
          <a:noFill/>
          <a:ln>
            <a:noFill/>
          </a:ln>
        </p:spPr>
      </p:pic>
      <p:pic>
        <p:nvPicPr>
          <p:cNvPr id="1718" name="Google Shape;1718;p59" descr="EY (entreprise) — Wikipédia"/>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826259" y="4560224"/>
            <a:ext cx="470356" cy="470356"/>
          </a:xfrm>
          <a:prstGeom prst="rect">
            <a:avLst/>
          </a:prstGeom>
          <a:noFill/>
          <a:ln>
            <a:noFill/>
          </a:ln>
        </p:spPr>
      </p:pic>
      <p:pic>
        <p:nvPicPr>
          <p:cNvPr id="1719" name="Google Shape;1719;p59" descr="Generali Versicherungen"/>
          <p:cNvPicPr preferRelativeResize="0"/>
          <p:nvPr/>
        </p:nvPicPr>
        <p:blipFill rotWithShape="1">
          <a:blip r:embed="rId13" cstate="screen">
            <a:alphaModFix/>
            <a:extLst>
              <a:ext uri="{28A0092B-C50C-407E-A947-70E740481C1C}">
                <a14:useLocalDpi xmlns:a14="http://schemas.microsoft.com/office/drawing/2010/main"/>
              </a:ext>
            </a:extLst>
          </a:blip>
          <a:srcRect l="15237" t="24753" r="14656" b="26006"/>
          <a:stretch/>
        </p:blipFill>
        <p:spPr>
          <a:xfrm>
            <a:off x="3433528" y="4644596"/>
            <a:ext cx="1264434" cy="493372"/>
          </a:xfrm>
          <a:prstGeom prst="rect">
            <a:avLst/>
          </a:prstGeom>
          <a:noFill/>
          <a:ln>
            <a:noFill/>
          </a:ln>
        </p:spPr>
      </p:pic>
      <p:pic>
        <p:nvPicPr>
          <p:cNvPr id="1720" name="Google Shape;1720;p59"/>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3780491" y="5369060"/>
            <a:ext cx="932776" cy="732486"/>
          </a:xfrm>
          <a:prstGeom prst="rect">
            <a:avLst/>
          </a:prstGeom>
          <a:noFill/>
          <a:ln>
            <a:noFill/>
          </a:ln>
        </p:spPr>
      </p:pic>
      <p:pic>
        <p:nvPicPr>
          <p:cNvPr id="1721" name="Google Shape;1721;p59"/>
          <p:cNvPicPr preferRelativeResize="0"/>
          <p:nvPr/>
        </p:nvPicPr>
        <p:blipFill rotWithShape="1">
          <a:blip r:embed="rId15">
            <a:alphaModFix/>
          </a:blip>
          <a:srcRect/>
          <a:stretch/>
        </p:blipFill>
        <p:spPr>
          <a:xfrm>
            <a:off x="2811118" y="5870692"/>
            <a:ext cx="816530" cy="260740"/>
          </a:xfrm>
          <a:prstGeom prst="rect">
            <a:avLst/>
          </a:prstGeom>
          <a:noFill/>
          <a:ln>
            <a:noFill/>
          </a:ln>
        </p:spPr>
      </p:pic>
      <p:pic>
        <p:nvPicPr>
          <p:cNvPr id="1722" name="Google Shape;1722;p59" descr="SCOR logo"/>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2748222" y="5402654"/>
            <a:ext cx="1028590" cy="291969"/>
          </a:xfrm>
          <a:prstGeom prst="rect">
            <a:avLst/>
          </a:prstGeom>
          <a:noFill/>
          <a:ln>
            <a:noFill/>
          </a:ln>
        </p:spPr>
      </p:pic>
      <p:pic>
        <p:nvPicPr>
          <p:cNvPr id="1723" name="Google Shape;1723;p59"/>
          <p:cNvPicPr preferRelativeResize="0"/>
          <p:nvPr/>
        </p:nvPicPr>
        <p:blipFill rotWithShape="1">
          <a:blip r:embed="rId17">
            <a:alphaModFix/>
          </a:blip>
          <a:srcRect/>
          <a:stretch/>
        </p:blipFill>
        <p:spPr>
          <a:xfrm>
            <a:off x="10980795" y="4914583"/>
            <a:ext cx="919101" cy="392028"/>
          </a:xfrm>
          <a:prstGeom prst="rect">
            <a:avLst/>
          </a:prstGeom>
          <a:noFill/>
          <a:ln>
            <a:noFill/>
          </a:ln>
        </p:spPr>
      </p:pic>
      <p:pic>
        <p:nvPicPr>
          <p:cNvPr id="1724" name="Google Shape;1724;p59" descr="La France - IQVIA"/>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9921693" y="5271614"/>
            <a:ext cx="1029445" cy="182882"/>
          </a:xfrm>
          <a:prstGeom prst="rect">
            <a:avLst/>
          </a:prstGeom>
          <a:noFill/>
          <a:ln>
            <a:noFill/>
          </a:ln>
        </p:spPr>
      </p:pic>
      <p:grpSp>
        <p:nvGrpSpPr>
          <p:cNvPr id="1725" name="Google Shape;1725;p59"/>
          <p:cNvGrpSpPr/>
          <p:nvPr/>
        </p:nvGrpSpPr>
        <p:grpSpPr>
          <a:xfrm>
            <a:off x="9956695" y="3533534"/>
            <a:ext cx="1950165" cy="822917"/>
            <a:chOff x="10032895" y="3473103"/>
            <a:chExt cx="1950165" cy="822917"/>
          </a:xfrm>
        </p:grpSpPr>
        <p:pic>
          <p:nvPicPr>
            <p:cNvPr id="1726" name="Google Shape;1726;p59" descr="Cerba Research - Immuno Series US: Virtual"/>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10640898" y="3473103"/>
              <a:ext cx="1342162" cy="656633"/>
            </a:xfrm>
            <a:prstGeom prst="rect">
              <a:avLst/>
            </a:prstGeom>
            <a:noFill/>
            <a:ln>
              <a:noFill/>
            </a:ln>
          </p:spPr>
        </p:pic>
        <p:pic>
          <p:nvPicPr>
            <p:cNvPr id="1727" name="Google Shape;1727;p59" descr="Sasatchewan Cancer Agency"/>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10032895" y="3730517"/>
              <a:ext cx="521819" cy="565503"/>
            </a:xfrm>
            <a:prstGeom prst="rect">
              <a:avLst/>
            </a:prstGeom>
            <a:noFill/>
            <a:ln>
              <a:noFill/>
            </a:ln>
          </p:spPr>
        </p:pic>
      </p:grpSp>
      <p:pic>
        <p:nvPicPr>
          <p:cNvPr id="1728" name="Google Shape;1728;p59" descr="Docobo Ltd"/>
          <p:cNvPicPr preferRelativeResize="0"/>
          <p:nvPr/>
        </p:nvPicPr>
        <p:blipFill rotWithShape="1">
          <a:blip r:embed="rId21" cstate="screen">
            <a:alphaModFix/>
            <a:extLst>
              <a:ext uri="{28A0092B-C50C-407E-A947-70E740481C1C}">
                <a14:useLocalDpi xmlns:a14="http://schemas.microsoft.com/office/drawing/2010/main"/>
              </a:ext>
            </a:extLst>
          </a:blip>
          <a:srcRect t="28578" b="37660"/>
          <a:stretch/>
        </p:blipFill>
        <p:spPr>
          <a:xfrm>
            <a:off x="9936848" y="4559350"/>
            <a:ext cx="1050177" cy="359931"/>
          </a:xfrm>
          <a:prstGeom prst="rect">
            <a:avLst/>
          </a:prstGeom>
          <a:noFill/>
          <a:ln>
            <a:noFill/>
          </a:ln>
        </p:spPr>
      </p:pic>
      <p:pic>
        <p:nvPicPr>
          <p:cNvPr id="1729" name="Google Shape;1729;p59" descr="Logo"/>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10944698" y="4275554"/>
            <a:ext cx="996742" cy="373749"/>
          </a:xfrm>
          <a:prstGeom prst="rect">
            <a:avLst/>
          </a:prstGeom>
          <a:noFill/>
          <a:ln>
            <a:noFill/>
          </a:ln>
        </p:spPr>
      </p:pic>
      <p:grpSp>
        <p:nvGrpSpPr>
          <p:cNvPr id="1730" name="Google Shape;1730;p59"/>
          <p:cNvGrpSpPr/>
          <p:nvPr/>
        </p:nvGrpSpPr>
        <p:grpSpPr>
          <a:xfrm>
            <a:off x="9868538" y="1934987"/>
            <a:ext cx="2008401" cy="914374"/>
            <a:chOff x="9921888" y="2237537"/>
            <a:chExt cx="2008401" cy="914374"/>
          </a:xfrm>
        </p:grpSpPr>
        <p:pic>
          <p:nvPicPr>
            <p:cNvPr id="1731" name="Google Shape;1731;p59" descr="Siemens Healthcare GmbH - CMOCRO"/>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9972426" y="2657504"/>
              <a:ext cx="1295244" cy="494408"/>
            </a:xfrm>
            <a:prstGeom prst="rect">
              <a:avLst/>
            </a:prstGeom>
            <a:noFill/>
            <a:ln>
              <a:noFill/>
            </a:ln>
          </p:spPr>
        </p:pic>
        <p:pic>
          <p:nvPicPr>
            <p:cNvPr id="1732" name="Google Shape;1732;p59"/>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11260255" y="2237537"/>
              <a:ext cx="670035" cy="680171"/>
            </a:xfrm>
            <a:prstGeom prst="rect">
              <a:avLst/>
            </a:prstGeom>
            <a:noFill/>
            <a:ln>
              <a:noFill/>
            </a:ln>
          </p:spPr>
        </p:pic>
        <p:pic>
          <p:nvPicPr>
            <p:cNvPr id="1733" name="Google Shape;1733;p59" descr="Menarini Group - Quality comes first"/>
            <p:cNvPicPr preferRelativeResize="0"/>
            <p:nvPr/>
          </p:nvPicPr>
          <p:blipFill rotWithShape="1">
            <a:blip r:embed="rId25" cstate="screen">
              <a:alphaModFix/>
              <a:extLst>
                <a:ext uri="{28A0092B-C50C-407E-A947-70E740481C1C}">
                  <a14:useLocalDpi xmlns:a14="http://schemas.microsoft.com/office/drawing/2010/main"/>
                </a:ext>
              </a:extLst>
            </a:blip>
            <a:srcRect l="10737" t="22831" r="11163" b="26473"/>
            <a:stretch/>
          </p:blipFill>
          <p:spPr>
            <a:xfrm>
              <a:off x="9921888" y="2237537"/>
              <a:ext cx="1242300" cy="461129"/>
            </a:xfrm>
            <a:prstGeom prst="rect">
              <a:avLst/>
            </a:prstGeom>
            <a:noFill/>
            <a:ln>
              <a:noFill/>
            </a:ln>
          </p:spPr>
        </p:pic>
      </p:grpSp>
      <p:pic>
        <p:nvPicPr>
          <p:cNvPr id="1734" name="Google Shape;1734;p59" descr="Leica Biosystems améliore l'intégration de la pathologie numérique dans le  parcours de diagnostic grâce à l'imagerie DICOM"/>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9936812" y="2931303"/>
            <a:ext cx="832636" cy="606915"/>
          </a:xfrm>
          <a:prstGeom prst="rect">
            <a:avLst/>
          </a:prstGeom>
          <a:noFill/>
          <a:ln>
            <a:noFill/>
          </a:ln>
        </p:spPr>
      </p:pic>
      <p:pic>
        <p:nvPicPr>
          <p:cNvPr id="1735" name="Google Shape;1735;p59"/>
          <p:cNvPicPr preferRelativeResize="0"/>
          <p:nvPr/>
        </p:nvPicPr>
        <p:blipFill rotWithShape="1">
          <a:blip r:embed="rId27">
            <a:alphaModFix/>
          </a:blip>
          <a:srcRect/>
          <a:stretch/>
        </p:blipFill>
        <p:spPr>
          <a:xfrm>
            <a:off x="10914798" y="2844669"/>
            <a:ext cx="933871" cy="422227"/>
          </a:xfrm>
          <a:prstGeom prst="rect">
            <a:avLst/>
          </a:prstGeom>
          <a:noFill/>
          <a:ln>
            <a:noFill/>
          </a:ln>
        </p:spPr>
      </p:pic>
      <p:grpSp>
        <p:nvGrpSpPr>
          <p:cNvPr id="1736" name="Google Shape;1736;p59"/>
          <p:cNvGrpSpPr/>
          <p:nvPr/>
        </p:nvGrpSpPr>
        <p:grpSpPr>
          <a:xfrm>
            <a:off x="9871981" y="5373627"/>
            <a:ext cx="2002266" cy="670365"/>
            <a:chOff x="9871956" y="4973277"/>
            <a:chExt cx="2002266" cy="670365"/>
          </a:xfrm>
        </p:grpSpPr>
        <p:pic>
          <p:nvPicPr>
            <p:cNvPr id="1737" name="Google Shape;1737;p59" descr="EUBREAST"/>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11257051" y="4973277"/>
              <a:ext cx="617172" cy="670365"/>
            </a:xfrm>
            <a:prstGeom prst="rect">
              <a:avLst/>
            </a:prstGeom>
            <a:noFill/>
            <a:ln>
              <a:noFill/>
            </a:ln>
          </p:spPr>
        </p:pic>
        <p:pic>
          <p:nvPicPr>
            <p:cNvPr id="1738" name="Google Shape;1738;p59"/>
            <p:cNvPicPr preferRelativeResize="0"/>
            <p:nvPr/>
          </p:nvPicPr>
          <p:blipFill rotWithShape="1">
            <a:blip r:embed="rId29" cstate="screen">
              <a:alphaModFix/>
              <a:extLst>
                <a:ext uri="{28A0092B-C50C-407E-A947-70E740481C1C}">
                  <a14:useLocalDpi xmlns:a14="http://schemas.microsoft.com/office/drawing/2010/main"/>
                </a:ext>
              </a:extLst>
            </a:blip>
            <a:srcRect b="-3297"/>
            <a:stretch/>
          </p:blipFill>
          <p:spPr>
            <a:xfrm>
              <a:off x="9871956" y="5226342"/>
              <a:ext cx="1342162" cy="338423"/>
            </a:xfrm>
            <a:prstGeom prst="rect">
              <a:avLst/>
            </a:prstGeom>
            <a:noFill/>
            <a:ln>
              <a:noFill/>
            </a:ln>
          </p:spPr>
        </p:pic>
        <p:pic>
          <p:nvPicPr>
            <p:cNvPr id="1739" name="Google Shape;1739;p59"/>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10315159" y="5466885"/>
              <a:ext cx="849029" cy="140886"/>
            </a:xfrm>
            <a:prstGeom prst="rect">
              <a:avLst/>
            </a:prstGeom>
            <a:noFill/>
            <a:ln>
              <a:noFill/>
            </a:ln>
          </p:spPr>
        </p:pic>
      </p:grpSp>
      <p:pic>
        <p:nvPicPr>
          <p:cNvPr id="1740" name="Google Shape;1740;p59" descr="Home | Merseyside Police"/>
          <p:cNvPicPr preferRelativeResize="0"/>
          <p:nvPr/>
        </p:nvPicPr>
        <p:blipFill rotWithShape="1">
          <a:blip r:embed="rId31" cstate="screen">
            <a:alphaModFix/>
            <a:extLst>
              <a:ext uri="{28A0092B-C50C-407E-A947-70E740481C1C}">
                <a14:useLocalDpi xmlns:a14="http://schemas.microsoft.com/office/drawing/2010/main"/>
              </a:ext>
            </a:extLst>
          </a:blip>
          <a:srcRect/>
          <a:stretch/>
        </p:blipFill>
        <p:spPr>
          <a:xfrm>
            <a:off x="7523707" y="4049378"/>
            <a:ext cx="1105143" cy="431973"/>
          </a:xfrm>
          <a:prstGeom prst="rect">
            <a:avLst/>
          </a:prstGeom>
          <a:noFill/>
          <a:ln>
            <a:noFill/>
          </a:ln>
        </p:spPr>
      </p:pic>
      <p:grpSp>
        <p:nvGrpSpPr>
          <p:cNvPr id="1741" name="Google Shape;1741;p59"/>
          <p:cNvGrpSpPr/>
          <p:nvPr/>
        </p:nvGrpSpPr>
        <p:grpSpPr>
          <a:xfrm>
            <a:off x="7529532" y="2222738"/>
            <a:ext cx="2073432" cy="834721"/>
            <a:chOff x="7529532" y="2312452"/>
            <a:chExt cx="2073432" cy="834721"/>
          </a:xfrm>
        </p:grpSpPr>
        <p:pic>
          <p:nvPicPr>
            <p:cNvPr id="1742" name="Google Shape;1742;p59" descr="Offres pour University of Portsmouth - Academic Positions"/>
            <p:cNvPicPr preferRelativeResize="0"/>
            <p:nvPr/>
          </p:nvPicPr>
          <p:blipFill rotWithShape="1">
            <a:blip r:embed="rId32" cstate="screen">
              <a:alphaModFix/>
              <a:extLst>
                <a:ext uri="{28A0092B-C50C-407E-A947-70E740481C1C}">
                  <a14:useLocalDpi xmlns:a14="http://schemas.microsoft.com/office/drawing/2010/main"/>
                </a:ext>
              </a:extLst>
            </a:blip>
            <a:srcRect/>
            <a:stretch/>
          </p:blipFill>
          <p:spPr>
            <a:xfrm>
              <a:off x="8916280" y="2312452"/>
              <a:ext cx="686684" cy="764057"/>
            </a:xfrm>
            <a:prstGeom prst="rect">
              <a:avLst/>
            </a:prstGeom>
            <a:noFill/>
            <a:ln>
              <a:noFill/>
            </a:ln>
          </p:spPr>
        </p:pic>
        <p:pic>
          <p:nvPicPr>
            <p:cNvPr id="1743" name="Google Shape;1743;p59"/>
            <p:cNvPicPr preferRelativeResize="0"/>
            <p:nvPr/>
          </p:nvPicPr>
          <p:blipFill rotWithShape="1">
            <a:blip r:embed="rId33" cstate="screen">
              <a:alphaModFix/>
              <a:extLst>
                <a:ext uri="{28A0092B-C50C-407E-A947-70E740481C1C}">
                  <a14:useLocalDpi xmlns:a14="http://schemas.microsoft.com/office/drawing/2010/main"/>
                </a:ext>
              </a:extLst>
            </a:blip>
            <a:srcRect/>
            <a:stretch/>
          </p:blipFill>
          <p:spPr>
            <a:xfrm>
              <a:off x="8186778" y="2518596"/>
              <a:ext cx="774967" cy="519401"/>
            </a:xfrm>
            <a:prstGeom prst="rect">
              <a:avLst/>
            </a:prstGeom>
            <a:noFill/>
            <a:ln>
              <a:noFill/>
            </a:ln>
          </p:spPr>
        </p:pic>
        <p:pic>
          <p:nvPicPr>
            <p:cNvPr id="1744" name="Google Shape;1744;p59" descr="Statut d'autonomie de la communauté de Madrid — Wikipédia"/>
            <p:cNvPicPr preferRelativeResize="0"/>
            <p:nvPr/>
          </p:nvPicPr>
          <p:blipFill rotWithShape="1">
            <a:blip r:embed="rId34" cstate="screen">
              <a:alphaModFix/>
              <a:extLst>
                <a:ext uri="{28A0092B-C50C-407E-A947-70E740481C1C}">
                  <a14:useLocalDpi xmlns:a14="http://schemas.microsoft.com/office/drawing/2010/main"/>
                </a:ext>
              </a:extLst>
            </a:blip>
            <a:srcRect/>
            <a:stretch/>
          </p:blipFill>
          <p:spPr>
            <a:xfrm>
              <a:off x="7529532" y="2406873"/>
              <a:ext cx="561182" cy="740300"/>
            </a:xfrm>
            <a:prstGeom prst="rect">
              <a:avLst/>
            </a:prstGeom>
            <a:noFill/>
            <a:ln>
              <a:noFill/>
            </a:ln>
          </p:spPr>
        </p:pic>
      </p:grpSp>
      <p:pic>
        <p:nvPicPr>
          <p:cNvPr id="1745" name="Google Shape;1745;p59" descr="Norwegian Ministry of Foreign Affairs (MFA) – design.dep.no"/>
          <p:cNvPicPr preferRelativeResize="0"/>
          <p:nvPr/>
        </p:nvPicPr>
        <p:blipFill rotWithShape="1">
          <a:blip r:embed="rId35" cstate="screen">
            <a:alphaModFix/>
            <a:extLst>
              <a:ext uri="{28A0092B-C50C-407E-A947-70E740481C1C}">
                <a14:useLocalDpi xmlns:a14="http://schemas.microsoft.com/office/drawing/2010/main"/>
              </a:ext>
            </a:extLst>
          </a:blip>
          <a:srcRect/>
          <a:stretch/>
        </p:blipFill>
        <p:spPr>
          <a:xfrm>
            <a:off x="7666404" y="1793708"/>
            <a:ext cx="1624012" cy="408056"/>
          </a:xfrm>
          <a:prstGeom prst="rect">
            <a:avLst/>
          </a:prstGeom>
          <a:noFill/>
          <a:ln>
            <a:noFill/>
          </a:ln>
        </p:spPr>
      </p:pic>
      <p:pic>
        <p:nvPicPr>
          <p:cNvPr id="1746" name="Google Shape;1746;p59"/>
          <p:cNvPicPr preferRelativeResize="0"/>
          <p:nvPr/>
        </p:nvPicPr>
        <p:blipFill rotWithShape="1">
          <a:blip r:embed="rId36" cstate="screen">
            <a:alphaModFix/>
            <a:extLst>
              <a:ext uri="{28A0092B-C50C-407E-A947-70E740481C1C}">
                <a14:useLocalDpi xmlns:a14="http://schemas.microsoft.com/office/drawing/2010/main"/>
              </a:ext>
            </a:extLst>
          </a:blip>
          <a:srcRect/>
          <a:stretch/>
        </p:blipFill>
        <p:spPr>
          <a:xfrm>
            <a:off x="7571655" y="3540050"/>
            <a:ext cx="1989181" cy="488354"/>
          </a:xfrm>
          <a:prstGeom prst="rect">
            <a:avLst/>
          </a:prstGeom>
          <a:noFill/>
          <a:ln>
            <a:noFill/>
          </a:ln>
        </p:spPr>
      </p:pic>
      <p:pic>
        <p:nvPicPr>
          <p:cNvPr id="1747" name="Google Shape;1747;p59"/>
          <p:cNvPicPr preferRelativeResize="0"/>
          <p:nvPr/>
        </p:nvPicPr>
        <p:blipFill rotWithShape="1">
          <a:blip r:embed="rId37" cstate="screen">
            <a:alphaModFix/>
            <a:extLst>
              <a:ext uri="{28A0092B-C50C-407E-A947-70E740481C1C}">
                <a14:useLocalDpi xmlns:a14="http://schemas.microsoft.com/office/drawing/2010/main"/>
              </a:ext>
            </a:extLst>
          </a:blip>
          <a:srcRect/>
          <a:stretch/>
        </p:blipFill>
        <p:spPr>
          <a:xfrm>
            <a:off x="7782578" y="4502327"/>
            <a:ext cx="1722532" cy="384113"/>
          </a:xfrm>
          <a:prstGeom prst="rect">
            <a:avLst/>
          </a:prstGeom>
          <a:noFill/>
          <a:ln>
            <a:noFill/>
          </a:ln>
        </p:spPr>
      </p:pic>
      <p:pic>
        <p:nvPicPr>
          <p:cNvPr id="1748" name="Google Shape;1748;p59" descr="BAE Systems to get Collins GPS and Raytheon ATR businesses - GPS World"/>
          <p:cNvPicPr preferRelativeResize="0"/>
          <p:nvPr/>
        </p:nvPicPr>
        <p:blipFill rotWithShape="1">
          <a:blip r:embed="rId38" cstate="screen">
            <a:alphaModFix/>
            <a:extLst>
              <a:ext uri="{28A0092B-C50C-407E-A947-70E740481C1C}">
                <a14:useLocalDpi xmlns:a14="http://schemas.microsoft.com/office/drawing/2010/main"/>
              </a:ext>
            </a:extLst>
          </a:blip>
          <a:srcRect t="31470" b="29370"/>
          <a:stretch/>
        </p:blipFill>
        <p:spPr>
          <a:xfrm>
            <a:off x="7831142" y="5876173"/>
            <a:ext cx="1474583" cy="305338"/>
          </a:xfrm>
          <a:prstGeom prst="rect">
            <a:avLst/>
          </a:prstGeom>
          <a:noFill/>
          <a:ln>
            <a:noFill/>
          </a:ln>
        </p:spPr>
      </p:pic>
      <p:sp>
        <p:nvSpPr>
          <p:cNvPr id="1749" name="Google Shape;1749;p59"/>
          <p:cNvSpPr/>
          <p:nvPr/>
        </p:nvSpPr>
        <p:spPr>
          <a:xfrm>
            <a:off x="5306700" y="1234638"/>
            <a:ext cx="1578600" cy="30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Media &amp; Telecom</a:t>
            </a:r>
            <a:endParaRPr sz="18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chemeClr val="dk1"/>
              </a:buClr>
              <a:buSzPts val="1467"/>
              <a:buFont typeface="Kanit"/>
              <a:buNone/>
            </a:pPr>
            <a:endParaRPr sz="1467" b="0" i="0" u="none" strike="noStrike" cap="none">
              <a:solidFill>
                <a:srgbClr val="073642"/>
              </a:solidFill>
              <a:latin typeface="Josefin Sans"/>
              <a:ea typeface="Josefin Sans"/>
              <a:cs typeface="Josefin Sans"/>
              <a:sym typeface="Josefin Sans"/>
            </a:endParaRPr>
          </a:p>
        </p:txBody>
      </p:sp>
      <p:grpSp>
        <p:nvGrpSpPr>
          <p:cNvPr id="1750" name="Google Shape;1750;p59"/>
          <p:cNvGrpSpPr/>
          <p:nvPr/>
        </p:nvGrpSpPr>
        <p:grpSpPr>
          <a:xfrm>
            <a:off x="7475976" y="4840378"/>
            <a:ext cx="2036324" cy="676795"/>
            <a:chOff x="7466526" y="4927464"/>
            <a:chExt cx="2036324" cy="676795"/>
          </a:xfrm>
        </p:grpSpPr>
        <p:pic>
          <p:nvPicPr>
            <p:cNvPr id="1751" name="Google Shape;1751;p59"/>
            <p:cNvPicPr preferRelativeResize="0"/>
            <p:nvPr/>
          </p:nvPicPr>
          <p:blipFill rotWithShape="1">
            <a:blip r:embed="rId39" cstate="screen">
              <a:alphaModFix/>
              <a:extLst>
                <a:ext uri="{28A0092B-C50C-407E-A947-70E740481C1C}">
                  <a14:useLocalDpi xmlns:a14="http://schemas.microsoft.com/office/drawing/2010/main"/>
                </a:ext>
              </a:extLst>
            </a:blip>
            <a:srcRect/>
            <a:stretch/>
          </p:blipFill>
          <p:spPr>
            <a:xfrm>
              <a:off x="8836141" y="4927464"/>
              <a:ext cx="666709" cy="676795"/>
            </a:xfrm>
            <a:prstGeom prst="rect">
              <a:avLst/>
            </a:prstGeom>
            <a:noFill/>
            <a:ln>
              <a:noFill/>
            </a:ln>
          </p:spPr>
        </p:pic>
        <p:pic>
          <p:nvPicPr>
            <p:cNvPr id="1752" name="Google Shape;1752;p59"/>
            <p:cNvPicPr preferRelativeResize="0"/>
            <p:nvPr/>
          </p:nvPicPr>
          <p:blipFill rotWithShape="1">
            <a:blip r:embed="rId40">
              <a:alphaModFix/>
            </a:blip>
            <a:srcRect/>
            <a:stretch/>
          </p:blipFill>
          <p:spPr>
            <a:xfrm>
              <a:off x="7466526" y="5147345"/>
              <a:ext cx="1326885" cy="446012"/>
            </a:xfrm>
            <a:prstGeom prst="rect">
              <a:avLst/>
            </a:prstGeom>
            <a:noFill/>
            <a:ln>
              <a:noFill/>
            </a:ln>
          </p:spPr>
        </p:pic>
      </p:grpSp>
      <p:grpSp>
        <p:nvGrpSpPr>
          <p:cNvPr id="1753" name="Google Shape;1753;p59"/>
          <p:cNvGrpSpPr/>
          <p:nvPr/>
        </p:nvGrpSpPr>
        <p:grpSpPr>
          <a:xfrm>
            <a:off x="7520489" y="3078443"/>
            <a:ext cx="1986161" cy="440643"/>
            <a:chOff x="7520489" y="3257857"/>
            <a:chExt cx="1986161" cy="440643"/>
          </a:xfrm>
        </p:grpSpPr>
        <p:pic>
          <p:nvPicPr>
            <p:cNvPr id="1754" name="Google Shape;1754;p59"/>
            <p:cNvPicPr preferRelativeResize="0"/>
            <p:nvPr/>
          </p:nvPicPr>
          <p:blipFill rotWithShape="1">
            <a:blip r:embed="rId41" cstate="screen">
              <a:alphaModFix/>
              <a:extLst>
                <a:ext uri="{28A0092B-C50C-407E-A947-70E740481C1C}">
                  <a14:useLocalDpi xmlns:a14="http://schemas.microsoft.com/office/drawing/2010/main"/>
                </a:ext>
              </a:extLst>
            </a:blip>
            <a:srcRect/>
            <a:stretch/>
          </p:blipFill>
          <p:spPr>
            <a:xfrm>
              <a:off x="8535528" y="3257857"/>
              <a:ext cx="971123" cy="440643"/>
            </a:xfrm>
            <a:prstGeom prst="rect">
              <a:avLst/>
            </a:prstGeom>
            <a:noFill/>
            <a:ln>
              <a:noFill/>
            </a:ln>
          </p:spPr>
        </p:pic>
        <p:pic>
          <p:nvPicPr>
            <p:cNvPr id="1755" name="Google Shape;1755;p59"/>
            <p:cNvPicPr preferRelativeResize="0"/>
            <p:nvPr/>
          </p:nvPicPr>
          <p:blipFill rotWithShape="1">
            <a:blip r:embed="rId42" cstate="screen">
              <a:alphaModFix/>
              <a:extLst>
                <a:ext uri="{28A0092B-C50C-407E-A947-70E740481C1C}">
                  <a14:useLocalDpi xmlns:a14="http://schemas.microsoft.com/office/drawing/2010/main"/>
                </a:ext>
              </a:extLst>
            </a:blip>
            <a:srcRect/>
            <a:stretch/>
          </p:blipFill>
          <p:spPr>
            <a:xfrm>
              <a:off x="7520489" y="3352478"/>
              <a:ext cx="899760" cy="329911"/>
            </a:xfrm>
            <a:prstGeom prst="rect">
              <a:avLst/>
            </a:prstGeom>
            <a:noFill/>
            <a:ln>
              <a:noFill/>
            </a:ln>
          </p:spPr>
        </p:pic>
      </p:grpSp>
      <p:pic>
        <p:nvPicPr>
          <p:cNvPr id="1756" name="Google Shape;1756;p59"/>
          <p:cNvPicPr preferRelativeResize="0"/>
          <p:nvPr/>
        </p:nvPicPr>
        <p:blipFill rotWithShape="1">
          <a:blip r:embed="rId43">
            <a:alphaModFix/>
          </a:blip>
          <a:srcRect/>
          <a:stretch/>
        </p:blipFill>
        <p:spPr>
          <a:xfrm>
            <a:off x="5102366" y="3674769"/>
            <a:ext cx="1266824" cy="559549"/>
          </a:xfrm>
          <a:prstGeom prst="rect">
            <a:avLst/>
          </a:prstGeom>
          <a:noFill/>
          <a:ln>
            <a:noFill/>
          </a:ln>
        </p:spPr>
      </p:pic>
      <p:pic>
        <p:nvPicPr>
          <p:cNvPr id="1757" name="Google Shape;1757;p59" descr="mobilezone - Wikidata"/>
          <p:cNvPicPr preferRelativeResize="0"/>
          <p:nvPr/>
        </p:nvPicPr>
        <p:blipFill rotWithShape="1">
          <a:blip r:embed="rId44" cstate="screen">
            <a:alphaModFix/>
            <a:extLst>
              <a:ext uri="{28A0092B-C50C-407E-A947-70E740481C1C}">
                <a14:useLocalDpi xmlns:a14="http://schemas.microsoft.com/office/drawing/2010/main"/>
              </a:ext>
            </a:extLst>
          </a:blip>
          <a:srcRect/>
          <a:stretch/>
        </p:blipFill>
        <p:spPr>
          <a:xfrm>
            <a:off x="5144295" y="2845082"/>
            <a:ext cx="1571199" cy="420745"/>
          </a:xfrm>
          <a:prstGeom prst="rect">
            <a:avLst/>
          </a:prstGeom>
          <a:noFill/>
          <a:ln>
            <a:noFill/>
          </a:ln>
        </p:spPr>
      </p:pic>
      <p:pic>
        <p:nvPicPr>
          <p:cNvPr id="1758" name="Google Shape;1758;p59"/>
          <p:cNvPicPr preferRelativeResize="0"/>
          <p:nvPr/>
        </p:nvPicPr>
        <p:blipFill rotWithShape="1">
          <a:blip r:embed="rId45" cstate="screen">
            <a:alphaModFix/>
            <a:extLst>
              <a:ext uri="{28A0092B-C50C-407E-A947-70E740481C1C}">
                <a14:useLocalDpi xmlns:a14="http://schemas.microsoft.com/office/drawing/2010/main"/>
              </a:ext>
            </a:extLst>
          </a:blip>
          <a:srcRect/>
          <a:stretch/>
        </p:blipFill>
        <p:spPr>
          <a:xfrm>
            <a:off x="5453934" y="3305282"/>
            <a:ext cx="1518354" cy="299331"/>
          </a:xfrm>
          <a:prstGeom prst="rect">
            <a:avLst/>
          </a:prstGeom>
          <a:noFill/>
          <a:ln>
            <a:noFill/>
          </a:ln>
        </p:spPr>
      </p:pic>
      <p:pic>
        <p:nvPicPr>
          <p:cNvPr id="1759" name="Google Shape;1759;p59" descr="Startseite"/>
          <p:cNvPicPr preferRelativeResize="0"/>
          <p:nvPr/>
        </p:nvPicPr>
        <p:blipFill rotWithShape="1">
          <a:blip r:embed="rId46" cstate="screen">
            <a:alphaModFix/>
            <a:extLst>
              <a:ext uri="{28A0092B-C50C-407E-A947-70E740481C1C}">
                <a14:useLocalDpi xmlns:a14="http://schemas.microsoft.com/office/drawing/2010/main"/>
              </a:ext>
            </a:extLst>
          </a:blip>
          <a:srcRect/>
          <a:stretch/>
        </p:blipFill>
        <p:spPr>
          <a:xfrm>
            <a:off x="5779465" y="4228275"/>
            <a:ext cx="1349597" cy="488525"/>
          </a:xfrm>
          <a:prstGeom prst="rect">
            <a:avLst/>
          </a:prstGeom>
          <a:noFill/>
          <a:ln>
            <a:noFill/>
          </a:ln>
        </p:spPr>
      </p:pic>
      <p:pic>
        <p:nvPicPr>
          <p:cNvPr id="1760" name="Google Shape;1760;p59" descr="SIGOS: expérience numérique - 120 opérateurs de réseaux mobiles de 60 pays  différents se rassemblent à Nuremberg | Business Wire"/>
          <p:cNvPicPr preferRelativeResize="0"/>
          <p:nvPr/>
        </p:nvPicPr>
        <p:blipFill rotWithShape="1">
          <a:blip r:embed="rId47" cstate="screen">
            <a:alphaModFix/>
            <a:extLst>
              <a:ext uri="{28A0092B-C50C-407E-A947-70E740481C1C}">
                <a14:useLocalDpi xmlns:a14="http://schemas.microsoft.com/office/drawing/2010/main"/>
              </a:ext>
            </a:extLst>
          </a:blip>
          <a:srcRect/>
          <a:stretch/>
        </p:blipFill>
        <p:spPr>
          <a:xfrm>
            <a:off x="6249810" y="4850398"/>
            <a:ext cx="876097" cy="256346"/>
          </a:xfrm>
          <a:prstGeom prst="rect">
            <a:avLst/>
          </a:prstGeom>
          <a:noFill/>
          <a:ln>
            <a:noFill/>
          </a:ln>
        </p:spPr>
      </p:pic>
      <p:pic>
        <p:nvPicPr>
          <p:cNvPr id="1761" name="Google Shape;1761;p59" descr="ST Engineering - UNLEASH"/>
          <p:cNvPicPr preferRelativeResize="0"/>
          <p:nvPr/>
        </p:nvPicPr>
        <p:blipFill rotWithShape="1">
          <a:blip r:embed="rId48" cstate="screen">
            <a:alphaModFix/>
            <a:extLst>
              <a:ext uri="{28A0092B-C50C-407E-A947-70E740481C1C}">
                <a14:useLocalDpi xmlns:a14="http://schemas.microsoft.com/office/drawing/2010/main"/>
              </a:ext>
            </a:extLst>
          </a:blip>
          <a:srcRect/>
          <a:stretch/>
        </p:blipFill>
        <p:spPr>
          <a:xfrm>
            <a:off x="5128570" y="4515037"/>
            <a:ext cx="1160740" cy="1173276"/>
          </a:xfrm>
          <a:prstGeom prst="rect">
            <a:avLst/>
          </a:prstGeom>
          <a:noFill/>
          <a:ln>
            <a:noFill/>
          </a:ln>
        </p:spPr>
      </p:pic>
      <p:pic>
        <p:nvPicPr>
          <p:cNvPr id="1762" name="Google Shape;1762;p59"/>
          <p:cNvPicPr preferRelativeResize="0"/>
          <p:nvPr/>
        </p:nvPicPr>
        <p:blipFill rotWithShape="1">
          <a:blip r:embed="rId49" cstate="screen">
            <a:alphaModFix/>
            <a:extLst>
              <a:ext uri="{28A0092B-C50C-407E-A947-70E740481C1C}">
                <a14:useLocalDpi xmlns:a14="http://schemas.microsoft.com/office/drawing/2010/main"/>
              </a:ext>
            </a:extLst>
          </a:blip>
          <a:srcRect/>
          <a:stretch/>
        </p:blipFill>
        <p:spPr>
          <a:xfrm>
            <a:off x="5220403" y="1978537"/>
            <a:ext cx="712509" cy="720188"/>
          </a:xfrm>
          <a:prstGeom prst="rect">
            <a:avLst/>
          </a:prstGeom>
          <a:noFill/>
          <a:ln>
            <a:noFill/>
          </a:ln>
        </p:spPr>
      </p:pic>
      <p:pic>
        <p:nvPicPr>
          <p:cNvPr id="1763" name="Google Shape;1763;p59" descr="Integrated Workflow Intelligence | Ascom"/>
          <p:cNvPicPr preferRelativeResize="0"/>
          <p:nvPr/>
        </p:nvPicPr>
        <p:blipFill rotWithShape="1">
          <a:blip r:embed="rId50" cstate="screen">
            <a:alphaModFix/>
            <a:extLst>
              <a:ext uri="{28A0092B-C50C-407E-A947-70E740481C1C}">
                <a14:useLocalDpi xmlns:a14="http://schemas.microsoft.com/office/drawing/2010/main"/>
              </a:ext>
            </a:extLst>
          </a:blip>
          <a:srcRect/>
          <a:stretch/>
        </p:blipFill>
        <p:spPr>
          <a:xfrm>
            <a:off x="6161121" y="2469331"/>
            <a:ext cx="873130" cy="182674"/>
          </a:xfrm>
          <a:prstGeom prst="rect">
            <a:avLst/>
          </a:prstGeom>
          <a:noFill/>
          <a:ln>
            <a:noFill/>
          </a:ln>
        </p:spPr>
      </p:pic>
      <p:pic>
        <p:nvPicPr>
          <p:cNvPr id="1764" name="Google Shape;1764;p59" descr="Sytel Reply Logo"/>
          <p:cNvPicPr preferRelativeResize="0"/>
          <p:nvPr/>
        </p:nvPicPr>
        <p:blipFill rotWithShape="1">
          <a:blip r:embed="rId51" cstate="screen">
            <a:alphaModFix/>
            <a:extLst>
              <a:ext uri="{28A0092B-C50C-407E-A947-70E740481C1C}">
                <a14:useLocalDpi xmlns:a14="http://schemas.microsoft.com/office/drawing/2010/main"/>
              </a:ext>
            </a:extLst>
          </a:blip>
          <a:srcRect b="-7620"/>
          <a:stretch/>
        </p:blipFill>
        <p:spPr>
          <a:xfrm>
            <a:off x="5979017" y="1934978"/>
            <a:ext cx="1109624" cy="364235"/>
          </a:xfrm>
          <a:prstGeom prst="rect">
            <a:avLst/>
          </a:prstGeom>
          <a:noFill/>
          <a:ln>
            <a:noFill/>
          </a:ln>
        </p:spPr>
      </p:pic>
      <p:pic>
        <p:nvPicPr>
          <p:cNvPr id="1765" name="Google Shape;1765;p59"/>
          <p:cNvPicPr preferRelativeResize="0"/>
          <p:nvPr/>
        </p:nvPicPr>
        <p:blipFill rotWithShape="1">
          <a:blip r:embed="rId52" cstate="screen">
            <a:alphaModFix/>
            <a:extLst>
              <a:ext uri="{28A0092B-C50C-407E-A947-70E740481C1C}">
                <a14:useLocalDpi xmlns:a14="http://schemas.microsoft.com/office/drawing/2010/main"/>
              </a:ext>
            </a:extLst>
          </a:blip>
          <a:srcRect/>
          <a:stretch/>
        </p:blipFill>
        <p:spPr>
          <a:xfrm>
            <a:off x="5124937" y="5816876"/>
            <a:ext cx="944014" cy="294937"/>
          </a:xfrm>
          <a:prstGeom prst="rect">
            <a:avLst/>
          </a:prstGeom>
          <a:noFill/>
          <a:ln>
            <a:noFill/>
          </a:ln>
        </p:spPr>
      </p:pic>
      <p:pic>
        <p:nvPicPr>
          <p:cNvPr id="1766" name="Google Shape;1766;p59"/>
          <p:cNvPicPr preferRelativeResize="0"/>
          <p:nvPr/>
        </p:nvPicPr>
        <p:blipFill rotWithShape="1">
          <a:blip r:embed="rId53">
            <a:alphaModFix/>
          </a:blip>
          <a:srcRect/>
          <a:stretch/>
        </p:blipFill>
        <p:spPr>
          <a:xfrm>
            <a:off x="5939197" y="5606070"/>
            <a:ext cx="1160740" cy="256346"/>
          </a:xfrm>
          <a:prstGeom prst="rect">
            <a:avLst/>
          </a:prstGeom>
          <a:noFill/>
          <a:ln>
            <a:noFill/>
          </a:ln>
        </p:spPr>
      </p:pic>
      <p:pic>
        <p:nvPicPr>
          <p:cNvPr id="1767" name="Google Shape;1767;p59" descr="Deutsche Bundesbank - Wikipedia"/>
          <p:cNvPicPr preferRelativeResize="0"/>
          <p:nvPr/>
        </p:nvPicPr>
        <p:blipFill rotWithShape="1">
          <a:blip r:embed="rId54" cstate="screen">
            <a:alphaModFix/>
            <a:extLst>
              <a:ext uri="{28A0092B-C50C-407E-A947-70E740481C1C}">
                <a14:useLocalDpi xmlns:a14="http://schemas.microsoft.com/office/drawing/2010/main"/>
              </a:ext>
            </a:extLst>
          </a:blip>
          <a:srcRect/>
          <a:stretch/>
        </p:blipFill>
        <p:spPr>
          <a:xfrm>
            <a:off x="2714219" y="3028779"/>
            <a:ext cx="977771" cy="374409"/>
          </a:xfrm>
          <a:prstGeom prst="rect">
            <a:avLst/>
          </a:prstGeom>
          <a:noFill/>
          <a:ln>
            <a:noFill/>
          </a:ln>
        </p:spPr>
      </p:pic>
      <p:pic>
        <p:nvPicPr>
          <p:cNvPr id="1768" name="Google Shape;1768;p59"/>
          <p:cNvPicPr preferRelativeResize="0"/>
          <p:nvPr/>
        </p:nvPicPr>
        <p:blipFill rotWithShape="1">
          <a:blip r:embed="rId55" cstate="screen">
            <a:alphaModFix/>
            <a:extLst>
              <a:ext uri="{28A0092B-C50C-407E-A947-70E740481C1C}">
                <a14:useLocalDpi xmlns:a14="http://schemas.microsoft.com/office/drawing/2010/main"/>
              </a:ext>
            </a:extLst>
          </a:blip>
          <a:srcRect/>
          <a:stretch/>
        </p:blipFill>
        <p:spPr>
          <a:xfrm>
            <a:off x="3586640" y="2703754"/>
            <a:ext cx="1041205" cy="387900"/>
          </a:xfrm>
          <a:prstGeom prst="rect">
            <a:avLst/>
          </a:prstGeom>
          <a:noFill/>
          <a:ln>
            <a:noFill/>
          </a:ln>
        </p:spPr>
      </p:pic>
      <p:pic>
        <p:nvPicPr>
          <p:cNvPr id="1769" name="Google Shape;1769;p59" descr="Business Stream logo | The Union"/>
          <p:cNvPicPr preferRelativeResize="0"/>
          <p:nvPr/>
        </p:nvPicPr>
        <p:blipFill rotWithShape="1">
          <a:blip r:embed="rId56" cstate="screen">
            <a:alphaModFix/>
            <a:extLst>
              <a:ext uri="{28A0092B-C50C-407E-A947-70E740481C1C}">
                <a14:useLocalDpi xmlns:a14="http://schemas.microsoft.com/office/drawing/2010/main"/>
              </a:ext>
            </a:extLst>
          </a:blip>
          <a:srcRect/>
          <a:stretch/>
        </p:blipFill>
        <p:spPr>
          <a:xfrm>
            <a:off x="244249" y="2780659"/>
            <a:ext cx="1257935" cy="403573"/>
          </a:xfrm>
          <a:prstGeom prst="rect">
            <a:avLst/>
          </a:prstGeom>
          <a:noFill/>
          <a:ln>
            <a:noFill/>
          </a:ln>
        </p:spPr>
      </p:pic>
      <p:pic>
        <p:nvPicPr>
          <p:cNvPr id="1770" name="Google Shape;1770;p59" descr="Arcelormittal"/>
          <p:cNvPicPr preferRelativeResize="0"/>
          <p:nvPr/>
        </p:nvPicPr>
        <p:blipFill rotWithShape="1">
          <a:blip r:embed="rId57" cstate="screen">
            <a:alphaModFix/>
            <a:extLst>
              <a:ext uri="{28A0092B-C50C-407E-A947-70E740481C1C}">
                <a14:useLocalDpi xmlns:a14="http://schemas.microsoft.com/office/drawing/2010/main"/>
              </a:ext>
            </a:extLst>
          </a:blip>
          <a:srcRect/>
          <a:stretch/>
        </p:blipFill>
        <p:spPr>
          <a:xfrm>
            <a:off x="1537718" y="2335962"/>
            <a:ext cx="747297" cy="822074"/>
          </a:xfrm>
          <a:prstGeom prst="rect">
            <a:avLst/>
          </a:prstGeom>
          <a:noFill/>
          <a:ln>
            <a:noFill/>
          </a:ln>
        </p:spPr>
      </p:pic>
      <p:pic>
        <p:nvPicPr>
          <p:cNvPr id="1771" name="Google Shape;1771;p59"/>
          <p:cNvPicPr preferRelativeResize="0"/>
          <p:nvPr/>
        </p:nvPicPr>
        <p:blipFill rotWithShape="1">
          <a:blip r:embed="rId58" cstate="screen">
            <a:alphaModFix/>
            <a:extLst>
              <a:ext uri="{28A0092B-C50C-407E-A947-70E740481C1C}">
                <a14:useLocalDpi xmlns:a14="http://schemas.microsoft.com/office/drawing/2010/main"/>
              </a:ext>
            </a:extLst>
          </a:blip>
          <a:srcRect/>
          <a:stretch/>
        </p:blipFill>
        <p:spPr>
          <a:xfrm>
            <a:off x="1250503" y="4222616"/>
            <a:ext cx="1003386" cy="396943"/>
          </a:xfrm>
          <a:prstGeom prst="rect">
            <a:avLst/>
          </a:prstGeom>
          <a:noFill/>
          <a:ln>
            <a:noFill/>
          </a:ln>
        </p:spPr>
      </p:pic>
      <p:pic>
        <p:nvPicPr>
          <p:cNvPr id="1772" name="Google Shape;1772;p59" descr="Nova Scotia Power Incorporated Issues $300 Million of Notes Due April 25,  2050 (unsecured), Series 2020-1 | Business Wire"/>
          <p:cNvPicPr preferRelativeResize="0"/>
          <p:nvPr/>
        </p:nvPicPr>
        <p:blipFill rotWithShape="1">
          <a:blip r:embed="rId59" cstate="screen">
            <a:alphaModFix/>
            <a:extLst>
              <a:ext uri="{28A0092B-C50C-407E-A947-70E740481C1C}">
                <a14:useLocalDpi xmlns:a14="http://schemas.microsoft.com/office/drawing/2010/main"/>
              </a:ext>
            </a:extLst>
          </a:blip>
          <a:srcRect t="12371"/>
          <a:stretch/>
        </p:blipFill>
        <p:spPr>
          <a:xfrm>
            <a:off x="202473" y="5074577"/>
            <a:ext cx="1221960" cy="535396"/>
          </a:xfrm>
          <a:prstGeom prst="rect">
            <a:avLst/>
          </a:prstGeom>
          <a:noFill/>
          <a:ln>
            <a:noFill/>
          </a:ln>
        </p:spPr>
      </p:pic>
      <p:pic>
        <p:nvPicPr>
          <p:cNvPr id="1773" name="Google Shape;1773;p59" descr="BIC en France | BicWorld"/>
          <p:cNvPicPr preferRelativeResize="0"/>
          <p:nvPr/>
        </p:nvPicPr>
        <p:blipFill rotWithShape="1">
          <a:blip r:embed="rId60" cstate="screen">
            <a:alphaModFix/>
            <a:extLst>
              <a:ext uri="{28A0092B-C50C-407E-A947-70E740481C1C}">
                <a14:useLocalDpi xmlns:a14="http://schemas.microsoft.com/office/drawing/2010/main"/>
              </a:ext>
            </a:extLst>
          </a:blip>
          <a:srcRect/>
          <a:stretch/>
        </p:blipFill>
        <p:spPr>
          <a:xfrm>
            <a:off x="1248219" y="3668422"/>
            <a:ext cx="1072485" cy="373404"/>
          </a:xfrm>
          <a:prstGeom prst="rect">
            <a:avLst/>
          </a:prstGeom>
          <a:noFill/>
          <a:ln>
            <a:noFill/>
          </a:ln>
        </p:spPr>
      </p:pic>
      <p:pic>
        <p:nvPicPr>
          <p:cNvPr id="1774" name="Google Shape;1774;p59"/>
          <p:cNvPicPr preferRelativeResize="0"/>
          <p:nvPr/>
        </p:nvPicPr>
        <p:blipFill rotWithShape="1">
          <a:blip r:embed="rId61">
            <a:alphaModFix/>
          </a:blip>
          <a:srcRect/>
          <a:stretch/>
        </p:blipFill>
        <p:spPr>
          <a:xfrm>
            <a:off x="1396500" y="5124437"/>
            <a:ext cx="813217" cy="484057"/>
          </a:xfrm>
          <a:prstGeom prst="rect">
            <a:avLst/>
          </a:prstGeom>
          <a:noFill/>
          <a:ln>
            <a:noFill/>
          </a:ln>
        </p:spPr>
      </p:pic>
      <p:pic>
        <p:nvPicPr>
          <p:cNvPr id="1775" name="Google Shape;1775;p59" descr="Network Visibility Case Study | Gatwick Airport | Aruba"/>
          <p:cNvPicPr preferRelativeResize="0"/>
          <p:nvPr/>
        </p:nvPicPr>
        <p:blipFill rotWithShape="1">
          <a:blip r:embed="rId62" cstate="screen">
            <a:alphaModFix/>
            <a:extLst>
              <a:ext uri="{28A0092B-C50C-407E-A947-70E740481C1C}">
                <a14:useLocalDpi xmlns:a14="http://schemas.microsoft.com/office/drawing/2010/main"/>
              </a:ext>
            </a:extLst>
          </a:blip>
          <a:srcRect/>
          <a:stretch/>
        </p:blipFill>
        <p:spPr>
          <a:xfrm>
            <a:off x="244371" y="2373426"/>
            <a:ext cx="1222752" cy="408749"/>
          </a:xfrm>
          <a:prstGeom prst="rect">
            <a:avLst/>
          </a:prstGeom>
          <a:noFill/>
          <a:ln>
            <a:noFill/>
          </a:ln>
        </p:spPr>
      </p:pic>
      <p:pic>
        <p:nvPicPr>
          <p:cNvPr id="1776" name="Google Shape;1776;p59"/>
          <p:cNvPicPr preferRelativeResize="0"/>
          <p:nvPr/>
        </p:nvPicPr>
        <p:blipFill rotWithShape="1">
          <a:blip r:embed="rId63" cstate="screen">
            <a:alphaModFix/>
            <a:extLst>
              <a:ext uri="{28A0092B-C50C-407E-A947-70E740481C1C}">
                <a14:useLocalDpi xmlns:a14="http://schemas.microsoft.com/office/drawing/2010/main"/>
              </a:ext>
            </a:extLst>
          </a:blip>
          <a:srcRect/>
          <a:stretch/>
        </p:blipFill>
        <p:spPr>
          <a:xfrm>
            <a:off x="266687" y="4423351"/>
            <a:ext cx="895196" cy="568842"/>
          </a:xfrm>
          <a:prstGeom prst="rect">
            <a:avLst/>
          </a:prstGeom>
          <a:noFill/>
          <a:ln>
            <a:noFill/>
          </a:ln>
        </p:spPr>
      </p:pic>
      <p:pic>
        <p:nvPicPr>
          <p:cNvPr id="1777" name="Google Shape;1777;p59"/>
          <p:cNvPicPr preferRelativeResize="0"/>
          <p:nvPr/>
        </p:nvPicPr>
        <p:blipFill rotWithShape="1">
          <a:blip r:embed="rId64" cstate="screen">
            <a:alphaModFix/>
            <a:extLst>
              <a:ext uri="{28A0092B-C50C-407E-A947-70E740481C1C}">
                <a14:useLocalDpi xmlns:a14="http://schemas.microsoft.com/office/drawing/2010/main"/>
              </a:ext>
            </a:extLst>
          </a:blip>
          <a:srcRect/>
          <a:stretch/>
        </p:blipFill>
        <p:spPr>
          <a:xfrm>
            <a:off x="186968" y="3946023"/>
            <a:ext cx="1021872" cy="408748"/>
          </a:xfrm>
          <a:prstGeom prst="rect">
            <a:avLst/>
          </a:prstGeom>
          <a:noFill/>
          <a:ln>
            <a:noFill/>
          </a:ln>
        </p:spPr>
      </p:pic>
      <p:pic>
        <p:nvPicPr>
          <p:cNvPr id="1778" name="Google Shape;1778;p59"/>
          <p:cNvPicPr preferRelativeResize="0"/>
          <p:nvPr/>
        </p:nvPicPr>
        <p:blipFill rotWithShape="1">
          <a:blip r:embed="rId65" cstate="screen">
            <a:alphaModFix/>
            <a:extLst>
              <a:ext uri="{28A0092B-C50C-407E-A947-70E740481C1C}">
                <a14:useLocalDpi xmlns:a14="http://schemas.microsoft.com/office/drawing/2010/main"/>
              </a:ext>
            </a:extLst>
          </a:blip>
          <a:srcRect/>
          <a:stretch/>
        </p:blipFill>
        <p:spPr>
          <a:xfrm>
            <a:off x="1115624" y="3204609"/>
            <a:ext cx="1105150" cy="318979"/>
          </a:xfrm>
          <a:prstGeom prst="rect">
            <a:avLst/>
          </a:prstGeom>
          <a:noFill/>
          <a:ln>
            <a:noFill/>
          </a:ln>
        </p:spPr>
      </p:pic>
      <p:pic>
        <p:nvPicPr>
          <p:cNvPr id="1779" name="Google Shape;1779;p59"/>
          <p:cNvPicPr preferRelativeResize="0"/>
          <p:nvPr/>
        </p:nvPicPr>
        <p:blipFill rotWithShape="1">
          <a:blip r:embed="rId66" cstate="screen">
            <a:alphaModFix/>
            <a:extLst>
              <a:ext uri="{28A0092B-C50C-407E-A947-70E740481C1C}">
                <a14:useLocalDpi xmlns:a14="http://schemas.microsoft.com/office/drawing/2010/main"/>
              </a:ext>
            </a:extLst>
          </a:blip>
          <a:srcRect/>
          <a:stretch/>
        </p:blipFill>
        <p:spPr>
          <a:xfrm>
            <a:off x="1034800" y="5941100"/>
            <a:ext cx="1109600" cy="246926"/>
          </a:xfrm>
          <a:prstGeom prst="rect">
            <a:avLst/>
          </a:prstGeom>
          <a:noFill/>
          <a:ln>
            <a:noFill/>
          </a:ln>
        </p:spPr>
      </p:pic>
      <p:pic>
        <p:nvPicPr>
          <p:cNvPr id="1780" name="Google Shape;1780;p59"/>
          <p:cNvPicPr preferRelativeResize="0"/>
          <p:nvPr/>
        </p:nvPicPr>
        <p:blipFill rotWithShape="1">
          <a:blip r:embed="rId67" cstate="screen">
            <a:alphaModFix/>
            <a:extLst>
              <a:ext uri="{28A0092B-C50C-407E-A947-70E740481C1C}">
                <a14:useLocalDpi xmlns:a14="http://schemas.microsoft.com/office/drawing/2010/main"/>
              </a:ext>
            </a:extLst>
          </a:blip>
          <a:srcRect/>
          <a:stretch/>
        </p:blipFill>
        <p:spPr>
          <a:xfrm>
            <a:off x="1034812" y="5638499"/>
            <a:ext cx="1188127" cy="223479"/>
          </a:xfrm>
          <a:prstGeom prst="rect">
            <a:avLst/>
          </a:prstGeom>
          <a:noFill/>
          <a:ln>
            <a:noFill/>
          </a:ln>
        </p:spPr>
      </p:pic>
      <p:pic>
        <p:nvPicPr>
          <p:cNvPr id="1781" name="Google Shape;1781;p59"/>
          <p:cNvPicPr preferRelativeResize="0"/>
          <p:nvPr/>
        </p:nvPicPr>
        <p:blipFill>
          <a:blip r:embed="rId68" cstate="screen">
            <a:alphaModFix/>
            <a:extLst>
              <a:ext uri="{28A0092B-C50C-407E-A947-70E740481C1C}">
                <a14:useLocalDpi xmlns:a14="http://schemas.microsoft.com/office/drawing/2010/main"/>
              </a:ext>
            </a:extLst>
          </a:blip>
          <a:stretch>
            <a:fillRect/>
          </a:stretch>
        </p:blipFill>
        <p:spPr>
          <a:xfrm>
            <a:off x="7632938" y="5571657"/>
            <a:ext cx="895201" cy="250017"/>
          </a:xfrm>
          <a:prstGeom prst="rect">
            <a:avLst/>
          </a:prstGeom>
          <a:noFill/>
          <a:ln>
            <a:noFill/>
          </a:ln>
        </p:spPr>
      </p:pic>
      <p:pic>
        <p:nvPicPr>
          <p:cNvPr id="1782" name="Google Shape;1782;p59"/>
          <p:cNvPicPr preferRelativeResize="0"/>
          <p:nvPr/>
        </p:nvPicPr>
        <p:blipFill>
          <a:blip r:embed="rId69" cstate="screen">
            <a:alphaModFix/>
            <a:extLst>
              <a:ext uri="{28A0092B-C50C-407E-A947-70E740481C1C}">
                <a14:useLocalDpi xmlns:a14="http://schemas.microsoft.com/office/drawing/2010/main"/>
              </a:ext>
            </a:extLst>
          </a:blip>
          <a:stretch>
            <a:fillRect/>
          </a:stretch>
        </p:blipFill>
        <p:spPr>
          <a:xfrm>
            <a:off x="298175" y="5518625"/>
            <a:ext cx="666701" cy="666701"/>
          </a:xfrm>
          <a:prstGeom prst="rect">
            <a:avLst/>
          </a:prstGeom>
          <a:noFill/>
          <a:ln>
            <a:noFill/>
          </a:ln>
        </p:spPr>
      </p:pic>
      <p:pic>
        <p:nvPicPr>
          <p:cNvPr id="1783" name="Google Shape;1783;p59"/>
          <p:cNvPicPr preferRelativeResize="0"/>
          <p:nvPr/>
        </p:nvPicPr>
        <p:blipFill>
          <a:blip r:embed="rId70" cstate="screen">
            <a:alphaModFix/>
            <a:extLst>
              <a:ext uri="{28A0092B-C50C-407E-A947-70E740481C1C}">
                <a14:useLocalDpi xmlns:a14="http://schemas.microsoft.com/office/drawing/2010/main"/>
              </a:ext>
            </a:extLst>
          </a:blip>
          <a:stretch>
            <a:fillRect/>
          </a:stretch>
        </p:blipFill>
        <p:spPr>
          <a:xfrm>
            <a:off x="1602800" y="1833813"/>
            <a:ext cx="617149" cy="617149"/>
          </a:xfrm>
          <a:prstGeom prst="rect">
            <a:avLst/>
          </a:prstGeom>
          <a:noFill/>
          <a:ln>
            <a:noFill/>
          </a:ln>
        </p:spPr>
      </p:pic>
      <p:pic>
        <p:nvPicPr>
          <p:cNvPr id="1784" name="Google Shape;1784;p59"/>
          <p:cNvPicPr preferRelativeResize="0"/>
          <p:nvPr/>
        </p:nvPicPr>
        <p:blipFill>
          <a:blip r:embed="rId71" cstate="screen">
            <a:alphaModFix/>
            <a:extLst>
              <a:ext uri="{28A0092B-C50C-407E-A947-70E740481C1C}">
                <a14:useLocalDpi xmlns:a14="http://schemas.microsoft.com/office/drawing/2010/main"/>
              </a:ext>
            </a:extLst>
          </a:blip>
          <a:stretch>
            <a:fillRect/>
          </a:stretch>
        </p:blipFill>
        <p:spPr>
          <a:xfrm>
            <a:off x="1098800" y="1895739"/>
            <a:ext cx="470375" cy="493283"/>
          </a:xfrm>
          <a:prstGeom prst="rect">
            <a:avLst/>
          </a:prstGeom>
          <a:noFill/>
          <a:ln>
            <a:noFill/>
          </a:ln>
        </p:spPr>
      </p:pic>
      <p:pic>
        <p:nvPicPr>
          <p:cNvPr id="1785" name="Google Shape;1785;p59"/>
          <p:cNvPicPr preferRelativeResize="0"/>
          <p:nvPr/>
        </p:nvPicPr>
        <p:blipFill>
          <a:blip r:embed="rId72" cstate="screen">
            <a:alphaModFix/>
            <a:extLst>
              <a:ext uri="{28A0092B-C50C-407E-A947-70E740481C1C}">
                <a14:useLocalDpi xmlns:a14="http://schemas.microsoft.com/office/drawing/2010/main"/>
              </a:ext>
            </a:extLst>
          </a:blip>
          <a:stretch>
            <a:fillRect/>
          </a:stretch>
        </p:blipFill>
        <p:spPr>
          <a:xfrm>
            <a:off x="297975" y="2011316"/>
            <a:ext cx="832598" cy="190469"/>
          </a:xfrm>
          <a:prstGeom prst="rect">
            <a:avLst/>
          </a:prstGeom>
          <a:noFill/>
          <a:ln>
            <a:noFill/>
          </a:ln>
        </p:spPr>
      </p:pic>
      <p:sp>
        <p:nvSpPr>
          <p:cNvPr id="1786" name="Google Shape;1786;p59"/>
          <p:cNvSpPr/>
          <p:nvPr/>
        </p:nvSpPr>
        <p:spPr>
          <a:xfrm>
            <a:off x="163676" y="1709325"/>
            <a:ext cx="2172900" cy="45549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sp>
        <p:nvSpPr>
          <p:cNvPr id="1787" name="Google Shape;1787;p59"/>
          <p:cNvSpPr/>
          <p:nvPr/>
        </p:nvSpPr>
        <p:spPr>
          <a:xfrm>
            <a:off x="7399766" y="1709325"/>
            <a:ext cx="2172900" cy="45549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sp>
        <p:nvSpPr>
          <p:cNvPr id="1788" name="Google Shape;1788;p59"/>
          <p:cNvSpPr/>
          <p:nvPr/>
        </p:nvSpPr>
        <p:spPr>
          <a:xfrm>
            <a:off x="9811795" y="1709325"/>
            <a:ext cx="2172900" cy="45549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792"/>
        <p:cNvGrpSpPr/>
        <p:nvPr/>
      </p:nvGrpSpPr>
      <p:grpSpPr>
        <a:xfrm>
          <a:off x="0" y="0"/>
          <a:ext cx="0" cy="0"/>
          <a:chOff x="0" y="0"/>
          <a:chExt cx="0" cy="0"/>
        </a:xfrm>
      </p:grpSpPr>
      <p:sp>
        <p:nvSpPr>
          <p:cNvPr id="1793" name="Google Shape;1793;p60"/>
          <p:cNvSpPr/>
          <p:nvPr/>
        </p:nvSpPr>
        <p:spPr>
          <a:xfrm>
            <a:off x="2591344" y="2029242"/>
            <a:ext cx="2173200" cy="38892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sp>
        <p:nvSpPr>
          <p:cNvPr id="1794" name="Google Shape;1794;p60"/>
          <p:cNvSpPr txBox="1">
            <a:spLocks noGrp="1"/>
          </p:cNvSpPr>
          <p:nvPr>
            <p:ph type="title"/>
          </p:nvPr>
        </p:nvSpPr>
        <p:spPr>
          <a:xfrm>
            <a:off x="546100" y="314325"/>
            <a:ext cx="10515600" cy="765843"/>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Josefin Sans"/>
              <a:buNone/>
            </a:pPr>
            <a:r>
              <a:rPr lang="en-US">
                <a:latin typeface="Josefin Sans"/>
                <a:ea typeface="Josefin Sans"/>
                <a:cs typeface="Josefin Sans"/>
                <a:sym typeface="Josefin Sans"/>
              </a:rPr>
              <a:t>Our Customers (Global)</a:t>
            </a:r>
            <a:endParaRPr>
              <a:latin typeface="Josefin Sans"/>
              <a:ea typeface="Josefin Sans"/>
              <a:cs typeface="Josefin Sans"/>
              <a:sym typeface="Josefin Sans"/>
            </a:endParaRPr>
          </a:p>
        </p:txBody>
      </p:sp>
      <p:sp>
        <p:nvSpPr>
          <p:cNvPr id="1795" name="Google Shape;1795;p60"/>
          <p:cNvSpPr/>
          <p:nvPr/>
        </p:nvSpPr>
        <p:spPr>
          <a:xfrm>
            <a:off x="886194" y="1409451"/>
            <a:ext cx="4923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Asia</a:t>
            </a:r>
            <a:endParaRPr sz="1800" b="0" i="0" u="none" strike="noStrike" cap="none">
              <a:solidFill>
                <a:srgbClr val="073642"/>
              </a:solidFill>
              <a:latin typeface="Josefin Sans"/>
              <a:ea typeface="Josefin Sans"/>
              <a:cs typeface="Josefin Sans"/>
              <a:sym typeface="Josefin Sans"/>
            </a:endParaRPr>
          </a:p>
        </p:txBody>
      </p:sp>
      <p:sp>
        <p:nvSpPr>
          <p:cNvPr id="1796" name="Google Shape;1796;p60"/>
          <p:cNvSpPr/>
          <p:nvPr/>
        </p:nvSpPr>
        <p:spPr>
          <a:xfrm>
            <a:off x="3140153" y="1397837"/>
            <a:ext cx="11694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Middle East</a:t>
            </a:r>
            <a:endParaRPr sz="1800" b="0" i="0" u="none" strike="noStrike" cap="none">
              <a:solidFill>
                <a:srgbClr val="073642"/>
              </a:solidFill>
              <a:latin typeface="Josefin Sans"/>
              <a:ea typeface="Josefin Sans"/>
              <a:cs typeface="Josefin Sans"/>
              <a:sym typeface="Josefin Sans"/>
            </a:endParaRPr>
          </a:p>
        </p:txBody>
      </p:sp>
      <p:sp>
        <p:nvSpPr>
          <p:cNvPr id="1797" name="Google Shape;1797;p60"/>
          <p:cNvSpPr/>
          <p:nvPr/>
        </p:nvSpPr>
        <p:spPr>
          <a:xfrm>
            <a:off x="7971331" y="1334145"/>
            <a:ext cx="12681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Australia / NZ</a:t>
            </a:r>
            <a:endParaRPr sz="1800" b="0" i="0" u="none" strike="noStrike" cap="none">
              <a:solidFill>
                <a:srgbClr val="073642"/>
              </a:solidFill>
              <a:latin typeface="Josefin Sans"/>
              <a:ea typeface="Josefin Sans"/>
              <a:cs typeface="Josefin Sans"/>
              <a:sym typeface="Josefin Sans"/>
            </a:endParaRPr>
          </a:p>
        </p:txBody>
      </p:sp>
      <p:sp>
        <p:nvSpPr>
          <p:cNvPr id="1798" name="Google Shape;1798;p60"/>
          <p:cNvSpPr/>
          <p:nvPr/>
        </p:nvSpPr>
        <p:spPr>
          <a:xfrm>
            <a:off x="10282241" y="1349354"/>
            <a:ext cx="1414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Latin America</a:t>
            </a:r>
            <a:endParaRPr sz="1800" b="0" i="0" u="none" strike="noStrike" cap="none">
              <a:solidFill>
                <a:srgbClr val="073642"/>
              </a:solidFill>
              <a:latin typeface="Josefin Sans"/>
              <a:ea typeface="Josefin Sans"/>
              <a:cs typeface="Josefin Sans"/>
              <a:sym typeface="Josefin Sans"/>
            </a:endParaRPr>
          </a:p>
        </p:txBody>
      </p:sp>
      <p:sp>
        <p:nvSpPr>
          <p:cNvPr id="1799" name="Google Shape;1799;p60"/>
          <p:cNvSpPr/>
          <p:nvPr/>
        </p:nvSpPr>
        <p:spPr>
          <a:xfrm>
            <a:off x="9862426" y="2012742"/>
            <a:ext cx="2173200" cy="39057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sp>
        <p:nvSpPr>
          <p:cNvPr id="1800" name="Google Shape;1800;p60"/>
          <p:cNvSpPr/>
          <p:nvPr/>
        </p:nvSpPr>
        <p:spPr>
          <a:xfrm>
            <a:off x="7438732" y="2012742"/>
            <a:ext cx="2173200" cy="39057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sp>
        <p:nvSpPr>
          <p:cNvPr id="1801" name="Google Shape;1801;p60"/>
          <p:cNvSpPr/>
          <p:nvPr/>
        </p:nvSpPr>
        <p:spPr>
          <a:xfrm>
            <a:off x="5705978" y="1380201"/>
            <a:ext cx="9333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73642"/>
              </a:buClr>
              <a:buSzPts val="1200"/>
              <a:buFont typeface="Kanit"/>
              <a:buNone/>
            </a:pPr>
            <a:r>
              <a:rPr lang="en-US" sz="1200" b="0" i="0" u="none" strike="noStrike" cap="none">
                <a:solidFill>
                  <a:srgbClr val="073642"/>
                </a:solidFill>
                <a:latin typeface="Josefin Sans"/>
                <a:ea typeface="Josefin Sans"/>
                <a:cs typeface="Josefin Sans"/>
                <a:sym typeface="Josefin Sans"/>
              </a:rPr>
              <a:t>Africa</a:t>
            </a:r>
            <a:endParaRPr sz="1400" b="0" i="0" u="none" strike="noStrike" cap="none">
              <a:solidFill>
                <a:srgbClr val="073642"/>
              </a:solidFill>
              <a:latin typeface="Josefin Sans"/>
              <a:ea typeface="Josefin Sans"/>
              <a:cs typeface="Josefin Sans"/>
              <a:sym typeface="Josefin Sans"/>
            </a:endParaRPr>
          </a:p>
        </p:txBody>
      </p:sp>
      <p:sp>
        <p:nvSpPr>
          <p:cNvPr id="1802" name="Google Shape;1802;p60"/>
          <p:cNvSpPr/>
          <p:nvPr/>
        </p:nvSpPr>
        <p:spPr>
          <a:xfrm>
            <a:off x="5015038" y="2029242"/>
            <a:ext cx="2173200" cy="38892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pic>
        <p:nvPicPr>
          <p:cNvPr id="1803" name="Google Shape;1803;p6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1146" y="3041042"/>
            <a:ext cx="1262575" cy="241153"/>
          </a:xfrm>
          <a:prstGeom prst="rect">
            <a:avLst/>
          </a:prstGeom>
          <a:noFill/>
          <a:ln>
            <a:noFill/>
          </a:ln>
        </p:spPr>
      </p:pic>
      <p:grpSp>
        <p:nvGrpSpPr>
          <p:cNvPr id="1804" name="Google Shape;1804;p60"/>
          <p:cNvGrpSpPr/>
          <p:nvPr/>
        </p:nvGrpSpPr>
        <p:grpSpPr>
          <a:xfrm>
            <a:off x="10110191" y="2164871"/>
            <a:ext cx="1758940" cy="562360"/>
            <a:chOff x="10110191" y="2164871"/>
            <a:chExt cx="1758940" cy="562360"/>
          </a:xfrm>
        </p:grpSpPr>
        <p:pic>
          <p:nvPicPr>
            <p:cNvPr id="1805" name="Google Shape;1805;p6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110191" y="2325826"/>
              <a:ext cx="1167012" cy="338609"/>
            </a:xfrm>
            <a:prstGeom prst="rect">
              <a:avLst/>
            </a:prstGeom>
            <a:noFill/>
            <a:ln>
              <a:noFill/>
            </a:ln>
          </p:spPr>
        </p:pic>
        <p:pic>
          <p:nvPicPr>
            <p:cNvPr id="1806" name="Google Shape;1806;p6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306771" y="2164871"/>
              <a:ext cx="562360" cy="562360"/>
            </a:xfrm>
            <a:prstGeom prst="rect">
              <a:avLst/>
            </a:prstGeom>
            <a:noFill/>
            <a:ln>
              <a:noFill/>
            </a:ln>
          </p:spPr>
        </p:pic>
      </p:grpSp>
      <p:grpSp>
        <p:nvGrpSpPr>
          <p:cNvPr id="1807" name="Google Shape;1807;p60"/>
          <p:cNvGrpSpPr/>
          <p:nvPr/>
        </p:nvGrpSpPr>
        <p:grpSpPr>
          <a:xfrm>
            <a:off x="10067137" y="5073580"/>
            <a:ext cx="1943304" cy="729427"/>
            <a:chOff x="10012487" y="4604105"/>
            <a:chExt cx="1943304" cy="729427"/>
          </a:xfrm>
        </p:grpSpPr>
        <p:pic>
          <p:nvPicPr>
            <p:cNvPr id="1808" name="Google Shape;1808;p60" descr="A logo with text on it&#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910759" y="4682227"/>
              <a:ext cx="1045032" cy="651305"/>
            </a:xfrm>
            <a:prstGeom prst="rect">
              <a:avLst/>
            </a:prstGeom>
            <a:noFill/>
            <a:ln>
              <a:noFill/>
            </a:ln>
          </p:spPr>
        </p:pic>
        <p:pic>
          <p:nvPicPr>
            <p:cNvPr id="1809" name="Google Shape;1809;p60"/>
            <p:cNvPicPr preferRelativeResize="0"/>
            <p:nvPr/>
          </p:nvPicPr>
          <p:blipFill rotWithShape="1">
            <a:blip r:embed="rId7">
              <a:alphaModFix/>
            </a:blip>
            <a:srcRect/>
            <a:stretch/>
          </p:blipFill>
          <p:spPr>
            <a:xfrm>
              <a:off x="10012487" y="4604105"/>
              <a:ext cx="886690" cy="685508"/>
            </a:xfrm>
            <a:prstGeom prst="rect">
              <a:avLst/>
            </a:prstGeom>
            <a:noFill/>
            <a:ln>
              <a:noFill/>
            </a:ln>
          </p:spPr>
        </p:pic>
      </p:grpSp>
      <p:grpSp>
        <p:nvGrpSpPr>
          <p:cNvPr id="1810" name="Google Shape;1810;p60"/>
          <p:cNvGrpSpPr/>
          <p:nvPr/>
        </p:nvGrpSpPr>
        <p:grpSpPr>
          <a:xfrm>
            <a:off x="10111146" y="3596006"/>
            <a:ext cx="1844645" cy="523875"/>
            <a:chOff x="10111146" y="3417439"/>
            <a:chExt cx="1844645" cy="523875"/>
          </a:xfrm>
        </p:grpSpPr>
        <p:pic>
          <p:nvPicPr>
            <p:cNvPr id="1811" name="Google Shape;1811;p60"/>
            <p:cNvPicPr preferRelativeResize="0"/>
            <p:nvPr/>
          </p:nvPicPr>
          <p:blipFill rotWithShape="1">
            <a:blip r:embed="rId8">
              <a:alphaModFix/>
            </a:blip>
            <a:srcRect/>
            <a:stretch/>
          </p:blipFill>
          <p:spPr>
            <a:xfrm>
              <a:off x="10111146" y="3489215"/>
              <a:ext cx="1167013" cy="435685"/>
            </a:xfrm>
            <a:prstGeom prst="rect">
              <a:avLst/>
            </a:prstGeom>
            <a:noFill/>
            <a:ln>
              <a:noFill/>
            </a:ln>
          </p:spPr>
        </p:pic>
        <p:pic>
          <p:nvPicPr>
            <p:cNvPr id="1812" name="Google Shape;1812;p60"/>
            <p:cNvPicPr preferRelativeResize="0"/>
            <p:nvPr/>
          </p:nvPicPr>
          <p:blipFill rotWithShape="1">
            <a:blip r:embed="rId9">
              <a:alphaModFix/>
            </a:blip>
            <a:srcRect/>
            <a:stretch/>
          </p:blipFill>
          <p:spPr>
            <a:xfrm>
              <a:off x="11431916" y="3417439"/>
              <a:ext cx="523875" cy="523875"/>
            </a:xfrm>
            <a:prstGeom prst="rect">
              <a:avLst/>
            </a:prstGeom>
            <a:noFill/>
            <a:ln>
              <a:noFill/>
            </a:ln>
          </p:spPr>
        </p:pic>
      </p:grpSp>
      <p:pic>
        <p:nvPicPr>
          <p:cNvPr id="1813" name="Google Shape;1813;p60"/>
          <p:cNvPicPr preferRelativeResize="0"/>
          <p:nvPr/>
        </p:nvPicPr>
        <p:blipFill rotWithShape="1">
          <a:blip r:embed="rId10">
            <a:alphaModFix/>
          </a:blip>
          <a:srcRect/>
          <a:stretch/>
        </p:blipFill>
        <p:spPr>
          <a:xfrm>
            <a:off x="2938387" y="2273632"/>
            <a:ext cx="1459658" cy="284613"/>
          </a:xfrm>
          <a:prstGeom prst="rect">
            <a:avLst/>
          </a:prstGeom>
          <a:noFill/>
          <a:ln>
            <a:noFill/>
          </a:ln>
        </p:spPr>
      </p:pic>
      <p:pic>
        <p:nvPicPr>
          <p:cNvPr id="1814" name="Google Shape;1814;p60"/>
          <p:cNvPicPr preferRelativeResize="0"/>
          <p:nvPr/>
        </p:nvPicPr>
        <p:blipFill rotWithShape="1">
          <a:blip r:embed="rId11">
            <a:alphaModFix/>
          </a:blip>
          <a:srcRect/>
          <a:stretch/>
        </p:blipFill>
        <p:spPr>
          <a:xfrm>
            <a:off x="2783199" y="3157142"/>
            <a:ext cx="952381" cy="380818"/>
          </a:xfrm>
          <a:prstGeom prst="rect">
            <a:avLst/>
          </a:prstGeom>
          <a:noFill/>
          <a:ln>
            <a:noFill/>
          </a:ln>
        </p:spPr>
      </p:pic>
      <p:pic>
        <p:nvPicPr>
          <p:cNvPr id="1815" name="Google Shape;1815;p60"/>
          <p:cNvPicPr preferRelativeResize="0"/>
          <p:nvPr/>
        </p:nvPicPr>
        <p:blipFill rotWithShape="1">
          <a:blip r:embed="rId12">
            <a:alphaModFix/>
          </a:blip>
          <a:srcRect/>
          <a:stretch/>
        </p:blipFill>
        <p:spPr>
          <a:xfrm>
            <a:off x="5176479" y="2707270"/>
            <a:ext cx="1402145" cy="339914"/>
          </a:xfrm>
          <a:prstGeom prst="rect">
            <a:avLst/>
          </a:prstGeom>
          <a:noFill/>
          <a:ln>
            <a:noFill/>
          </a:ln>
        </p:spPr>
      </p:pic>
      <p:pic>
        <p:nvPicPr>
          <p:cNvPr id="1816" name="Google Shape;1816;p60"/>
          <p:cNvPicPr preferRelativeResize="0"/>
          <p:nvPr/>
        </p:nvPicPr>
        <p:blipFill rotWithShape="1">
          <a:blip r:embed="rId13">
            <a:alphaModFix/>
          </a:blip>
          <a:srcRect/>
          <a:stretch/>
        </p:blipFill>
        <p:spPr>
          <a:xfrm>
            <a:off x="5115700" y="3110837"/>
            <a:ext cx="1523702" cy="528068"/>
          </a:xfrm>
          <a:prstGeom prst="rect">
            <a:avLst/>
          </a:prstGeom>
          <a:noFill/>
          <a:ln>
            <a:noFill/>
          </a:ln>
        </p:spPr>
      </p:pic>
      <p:grpSp>
        <p:nvGrpSpPr>
          <p:cNvPr id="1817" name="Google Shape;1817;p60"/>
          <p:cNvGrpSpPr/>
          <p:nvPr/>
        </p:nvGrpSpPr>
        <p:grpSpPr>
          <a:xfrm>
            <a:off x="5118873" y="2140125"/>
            <a:ext cx="1961570" cy="503492"/>
            <a:chOff x="5118873" y="2140125"/>
            <a:chExt cx="1961570" cy="503492"/>
          </a:xfrm>
        </p:grpSpPr>
        <p:pic>
          <p:nvPicPr>
            <p:cNvPr id="1818" name="Google Shape;1818;p60"/>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5118873" y="2140125"/>
              <a:ext cx="713280" cy="503492"/>
            </a:xfrm>
            <a:prstGeom prst="rect">
              <a:avLst/>
            </a:prstGeom>
            <a:noFill/>
            <a:ln>
              <a:noFill/>
            </a:ln>
          </p:spPr>
        </p:pic>
        <p:pic>
          <p:nvPicPr>
            <p:cNvPr id="1819" name="Google Shape;1819;p60"/>
            <p:cNvPicPr preferRelativeResize="0"/>
            <p:nvPr/>
          </p:nvPicPr>
          <p:blipFill rotWithShape="1">
            <a:blip r:embed="rId15">
              <a:alphaModFix/>
            </a:blip>
            <a:srcRect/>
            <a:stretch/>
          </p:blipFill>
          <p:spPr>
            <a:xfrm>
              <a:off x="5776551" y="2148941"/>
              <a:ext cx="1303892" cy="364961"/>
            </a:xfrm>
            <a:prstGeom prst="rect">
              <a:avLst/>
            </a:prstGeom>
            <a:noFill/>
            <a:ln>
              <a:noFill/>
            </a:ln>
          </p:spPr>
        </p:pic>
      </p:grpSp>
      <p:grpSp>
        <p:nvGrpSpPr>
          <p:cNvPr id="1820" name="Google Shape;1820;p60"/>
          <p:cNvGrpSpPr/>
          <p:nvPr/>
        </p:nvGrpSpPr>
        <p:grpSpPr>
          <a:xfrm>
            <a:off x="5143619" y="3702559"/>
            <a:ext cx="2027145" cy="424485"/>
            <a:chOff x="5143619" y="3660273"/>
            <a:chExt cx="2027145" cy="424485"/>
          </a:xfrm>
        </p:grpSpPr>
        <p:pic>
          <p:nvPicPr>
            <p:cNvPr id="1821" name="Google Shape;1821;p60"/>
            <p:cNvPicPr preferRelativeResize="0"/>
            <p:nvPr/>
          </p:nvPicPr>
          <p:blipFill rotWithShape="1">
            <a:blip r:embed="rId16">
              <a:alphaModFix/>
            </a:blip>
            <a:srcRect/>
            <a:stretch/>
          </p:blipFill>
          <p:spPr>
            <a:xfrm>
              <a:off x="5143619" y="3678552"/>
              <a:ext cx="952381" cy="406206"/>
            </a:xfrm>
            <a:prstGeom prst="rect">
              <a:avLst/>
            </a:prstGeom>
            <a:noFill/>
            <a:ln>
              <a:noFill/>
            </a:ln>
          </p:spPr>
        </p:pic>
        <p:pic>
          <p:nvPicPr>
            <p:cNvPr id="1822" name="Google Shape;1822;p60"/>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6171382" y="3660273"/>
              <a:ext cx="999382" cy="389759"/>
            </a:xfrm>
            <a:prstGeom prst="rect">
              <a:avLst/>
            </a:prstGeom>
            <a:noFill/>
            <a:ln>
              <a:noFill/>
            </a:ln>
          </p:spPr>
        </p:pic>
      </p:grpSp>
      <p:pic>
        <p:nvPicPr>
          <p:cNvPr id="1823" name="Google Shape;1823;p60"/>
          <p:cNvPicPr preferRelativeResize="0"/>
          <p:nvPr/>
        </p:nvPicPr>
        <p:blipFill rotWithShape="1">
          <a:blip r:embed="rId18">
            <a:alphaModFix/>
          </a:blip>
          <a:srcRect/>
          <a:stretch/>
        </p:blipFill>
        <p:spPr>
          <a:xfrm>
            <a:off x="5118873" y="4190697"/>
            <a:ext cx="1757455" cy="389758"/>
          </a:xfrm>
          <a:prstGeom prst="rect">
            <a:avLst/>
          </a:prstGeom>
          <a:noFill/>
          <a:ln>
            <a:noFill/>
          </a:ln>
        </p:spPr>
      </p:pic>
      <p:pic>
        <p:nvPicPr>
          <p:cNvPr id="1824" name="Google Shape;1824;p60"/>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5275739" y="4644108"/>
            <a:ext cx="1670747" cy="502072"/>
          </a:xfrm>
          <a:prstGeom prst="rect">
            <a:avLst/>
          </a:prstGeom>
          <a:noFill/>
          <a:ln>
            <a:noFill/>
          </a:ln>
        </p:spPr>
      </p:pic>
      <p:pic>
        <p:nvPicPr>
          <p:cNvPr id="1825" name="Google Shape;1825;p60"/>
          <p:cNvPicPr preferRelativeResize="0"/>
          <p:nvPr/>
        </p:nvPicPr>
        <p:blipFill rotWithShape="1">
          <a:blip r:embed="rId20">
            <a:alphaModFix/>
          </a:blip>
          <a:srcRect/>
          <a:stretch/>
        </p:blipFill>
        <p:spPr>
          <a:xfrm>
            <a:off x="3979554" y="3665870"/>
            <a:ext cx="707082" cy="441926"/>
          </a:xfrm>
          <a:prstGeom prst="rect">
            <a:avLst/>
          </a:prstGeom>
          <a:noFill/>
          <a:ln>
            <a:noFill/>
          </a:ln>
        </p:spPr>
      </p:pic>
      <p:pic>
        <p:nvPicPr>
          <p:cNvPr id="1826" name="Google Shape;1826;p60"/>
          <p:cNvPicPr preferRelativeResize="0"/>
          <p:nvPr/>
        </p:nvPicPr>
        <p:blipFill rotWithShape="1">
          <a:blip r:embed="rId21">
            <a:alphaModFix/>
          </a:blip>
          <a:srcRect/>
          <a:stretch/>
        </p:blipFill>
        <p:spPr>
          <a:xfrm>
            <a:off x="2737315" y="3736466"/>
            <a:ext cx="1090088" cy="435881"/>
          </a:xfrm>
          <a:prstGeom prst="rect">
            <a:avLst/>
          </a:prstGeom>
          <a:noFill/>
          <a:ln>
            <a:noFill/>
          </a:ln>
        </p:spPr>
      </p:pic>
      <p:pic>
        <p:nvPicPr>
          <p:cNvPr id="1827" name="Google Shape;1827;p60"/>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2821439" y="2648417"/>
            <a:ext cx="875881" cy="380818"/>
          </a:xfrm>
          <a:prstGeom prst="rect">
            <a:avLst/>
          </a:prstGeom>
          <a:noFill/>
          <a:ln>
            <a:noFill/>
          </a:ln>
        </p:spPr>
      </p:pic>
      <p:pic>
        <p:nvPicPr>
          <p:cNvPr id="1828" name="Google Shape;1828;p60"/>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3821299" y="2815562"/>
            <a:ext cx="828951" cy="516815"/>
          </a:xfrm>
          <a:prstGeom prst="rect">
            <a:avLst/>
          </a:prstGeom>
          <a:noFill/>
          <a:ln>
            <a:noFill/>
          </a:ln>
        </p:spPr>
      </p:pic>
      <p:pic>
        <p:nvPicPr>
          <p:cNvPr id="1829" name="Google Shape;1829;p60"/>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283494" y="2709807"/>
            <a:ext cx="1661912" cy="333681"/>
          </a:xfrm>
          <a:prstGeom prst="rect">
            <a:avLst/>
          </a:prstGeom>
          <a:noFill/>
          <a:ln>
            <a:noFill/>
          </a:ln>
        </p:spPr>
      </p:pic>
      <p:grpSp>
        <p:nvGrpSpPr>
          <p:cNvPr id="1830" name="Google Shape;1830;p60"/>
          <p:cNvGrpSpPr/>
          <p:nvPr/>
        </p:nvGrpSpPr>
        <p:grpSpPr>
          <a:xfrm>
            <a:off x="271254" y="2164871"/>
            <a:ext cx="2050128" cy="373089"/>
            <a:chOff x="271254" y="2164871"/>
            <a:chExt cx="2050128" cy="373089"/>
          </a:xfrm>
        </p:grpSpPr>
        <p:pic>
          <p:nvPicPr>
            <p:cNvPr id="1831" name="Google Shape;1831;p60" descr="THE NEW TELSTRA LOGO PNG 2021"/>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271254" y="2164871"/>
              <a:ext cx="959371" cy="373089"/>
            </a:xfrm>
            <a:prstGeom prst="rect">
              <a:avLst/>
            </a:prstGeom>
            <a:noFill/>
            <a:ln>
              <a:noFill/>
            </a:ln>
          </p:spPr>
        </p:pic>
        <p:pic>
          <p:nvPicPr>
            <p:cNvPr id="1832" name="Google Shape;1832;p60"/>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1262458" y="2207958"/>
              <a:ext cx="1058924" cy="329443"/>
            </a:xfrm>
            <a:prstGeom prst="rect">
              <a:avLst/>
            </a:prstGeom>
            <a:noFill/>
            <a:ln>
              <a:noFill/>
            </a:ln>
          </p:spPr>
        </p:pic>
      </p:grpSp>
      <p:pic>
        <p:nvPicPr>
          <p:cNvPr id="1833" name="Google Shape;1833;p60"/>
          <p:cNvPicPr preferRelativeResize="0"/>
          <p:nvPr/>
        </p:nvPicPr>
        <p:blipFill rotWithShape="1">
          <a:blip r:embed="rId27">
            <a:alphaModFix/>
          </a:blip>
          <a:srcRect/>
          <a:stretch/>
        </p:blipFill>
        <p:spPr>
          <a:xfrm>
            <a:off x="293131" y="4772616"/>
            <a:ext cx="1690051" cy="329443"/>
          </a:xfrm>
          <a:prstGeom prst="rect">
            <a:avLst/>
          </a:prstGeom>
          <a:noFill/>
          <a:ln>
            <a:noFill/>
          </a:ln>
        </p:spPr>
      </p:pic>
      <p:grpSp>
        <p:nvGrpSpPr>
          <p:cNvPr id="1834" name="Google Shape;1834;p60"/>
          <p:cNvGrpSpPr/>
          <p:nvPr/>
        </p:nvGrpSpPr>
        <p:grpSpPr>
          <a:xfrm>
            <a:off x="268793" y="5273906"/>
            <a:ext cx="1867340" cy="533400"/>
            <a:chOff x="293131" y="4867556"/>
            <a:chExt cx="1867340" cy="533400"/>
          </a:xfrm>
        </p:grpSpPr>
        <p:pic>
          <p:nvPicPr>
            <p:cNvPr id="1835" name="Google Shape;1835;p60"/>
            <p:cNvPicPr preferRelativeResize="0"/>
            <p:nvPr/>
          </p:nvPicPr>
          <p:blipFill rotWithShape="1">
            <a:blip r:embed="rId28">
              <a:alphaModFix/>
            </a:blip>
            <a:srcRect/>
            <a:stretch/>
          </p:blipFill>
          <p:spPr>
            <a:xfrm>
              <a:off x="293131" y="4933189"/>
              <a:ext cx="1263492" cy="374603"/>
            </a:xfrm>
            <a:prstGeom prst="rect">
              <a:avLst/>
            </a:prstGeom>
            <a:noFill/>
            <a:ln>
              <a:noFill/>
            </a:ln>
          </p:spPr>
        </p:pic>
        <p:pic>
          <p:nvPicPr>
            <p:cNvPr id="1836" name="Google Shape;1836;p60"/>
            <p:cNvPicPr preferRelativeResize="0"/>
            <p:nvPr/>
          </p:nvPicPr>
          <p:blipFill rotWithShape="1">
            <a:blip r:embed="rId29">
              <a:alphaModFix/>
            </a:blip>
            <a:srcRect/>
            <a:stretch/>
          </p:blipFill>
          <p:spPr>
            <a:xfrm>
              <a:off x="1655646" y="4867556"/>
              <a:ext cx="504825" cy="533400"/>
            </a:xfrm>
            <a:prstGeom prst="rect">
              <a:avLst/>
            </a:prstGeom>
            <a:noFill/>
            <a:ln>
              <a:noFill/>
            </a:ln>
          </p:spPr>
        </p:pic>
      </p:grpSp>
      <p:grpSp>
        <p:nvGrpSpPr>
          <p:cNvPr id="1837" name="Google Shape;1837;p60"/>
          <p:cNvGrpSpPr/>
          <p:nvPr/>
        </p:nvGrpSpPr>
        <p:grpSpPr>
          <a:xfrm>
            <a:off x="283494" y="3215334"/>
            <a:ext cx="1837932" cy="643472"/>
            <a:chOff x="283494" y="3201384"/>
            <a:chExt cx="1837932" cy="643472"/>
          </a:xfrm>
        </p:grpSpPr>
        <p:pic>
          <p:nvPicPr>
            <p:cNvPr id="1838" name="Google Shape;1838;p60" descr="Bandhan Bank: Bandhan Bank faces deep cuts in price targets, earnings  estimates due to Covid risks - The Economic Times"/>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283494" y="3201384"/>
              <a:ext cx="854663" cy="643472"/>
            </a:xfrm>
            <a:prstGeom prst="rect">
              <a:avLst/>
            </a:prstGeom>
            <a:noFill/>
            <a:ln>
              <a:noFill/>
            </a:ln>
          </p:spPr>
        </p:pic>
        <p:pic>
          <p:nvPicPr>
            <p:cNvPr id="1839" name="Google Shape;1839;p60"/>
            <p:cNvPicPr preferRelativeResize="0"/>
            <p:nvPr/>
          </p:nvPicPr>
          <p:blipFill rotWithShape="1">
            <a:blip r:embed="rId31" cstate="screen">
              <a:alphaModFix/>
              <a:extLst>
                <a:ext uri="{28A0092B-C50C-407E-A947-70E740481C1C}">
                  <a14:useLocalDpi xmlns:a14="http://schemas.microsoft.com/office/drawing/2010/main"/>
                </a:ext>
              </a:extLst>
            </a:blip>
            <a:srcRect/>
            <a:stretch/>
          </p:blipFill>
          <p:spPr>
            <a:xfrm>
              <a:off x="1563099" y="3217252"/>
              <a:ext cx="558327" cy="576938"/>
            </a:xfrm>
            <a:prstGeom prst="rect">
              <a:avLst/>
            </a:prstGeom>
            <a:noFill/>
            <a:ln>
              <a:noFill/>
            </a:ln>
          </p:spPr>
        </p:pic>
      </p:grpSp>
      <p:grpSp>
        <p:nvGrpSpPr>
          <p:cNvPr id="1840" name="Google Shape;1840;p60"/>
          <p:cNvGrpSpPr/>
          <p:nvPr/>
        </p:nvGrpSpPr>
        <p:grpSpPr>
          <a:xfrm>
            <a:off x="7615907" y="2148656"/>
            <a:ext cx="1839990" cy="637832"/>
            <a:chOff x="7615907" y="2148656"/>
            <a:chExt cx="1839990" cy="637832"/>
          </a:xfrm>
        </p:grpSpPr>
        <p:pic>
          <p:nvPicPr>
            <p:cNvPr id="1841" name="Google Shape;1841;p60"/>
            <p:cNvPicPr preferRelativeResize="0"/>
            <p:nvPr/>
          </p:nvPicPr>
          <p:blipFill rotWithShape="1">
            <a:blip r:embed="rId32">
              <a:alphaModFix/>
            </a:blip>
            <a:srcRect/>
            <a:stretch/>
          </p:blipFill>
          <p:spPr>
            <a:xfrm>
              <a:off x="7615907" y="2550877"/>
              <a:ext cx="1167013" cy="225384"/>
            </a:xfrm>
            <a:prstGeom prst="rect">
              <a:avLst/>
            </a:prstGeom>
            <a:noFill/>
            <a:ln>
              <a:noFill/>
            </a:ln>
          </p:spPr>
        </p:pic>
        <p:grpSp>
          <p:nvGrpSpPr>
            <p:cNvPr id="1842" name="Google Shape;1842;p60"/>
            <p:cNvGrpSpPr/>
            <p:nvPr/>
          </p:nvGrpSpPr>
          <p:grpSpPr>
            <a:xfrm>
              <a:off x="7615907" y="2148656"/>
              <a:ext cx="1839990" cy="637832"/>
              <a:chOff x="7615907" y="2148656"/>
              <a:chExt cx="1839990" cy="637832"/>
            </a:xfrm>
          </p:grpSpPr>
          <p:pic>
            <p:nvPicPr>
              <p:cNvPr id="1843" name="Google Shape;1843;p60"/>
              <p:cNvPicPr preferRelativeResize="0"/>
              <p:nvPr/>
            </p:nvPicPr>
            <p:blipFill rotWithShape="1">
              <a:blip r:embed="rId33">
                <a:alphaModFix/>
              </a:blip>
              <a:srcRect/>
              <a:stretch/>
            </p:blipFill>
            <p:spPr>
              <a:xfrm>
                <a:off x="7615907" y="2148656"/>
                <a:ext cx="1257143" cy="241185"/>
              </a:xfrm>
              <a:prstGeom prst="rect">
                <a:avLst/>
              </a:prstGeom>
              <a:noFill/>
              <a:ln>
                <a:noFill/>
              </a:ln>
            </p:spPr>
          </p:pic>
          <p:pic>
            <p:nvPicPr>
              <p:cNvPr id="1844" name="Google Shape;1844;p60"/>
              <p:cNvPicPr preferRelativeResize="0"/>
              <p:nvPr/>
            </p:nvPicPr>
            <p:blipFill rotWithShape="1">
              <a:blip r:embed="rId34" cstate="screen">
                <a:alphaModFix/>
                <a:extLst>
                  <a:ext uri="{28A0092B-C50C-407E-A947-70E740481C1C}">
                    <a14:useLocalDpi xmlns:a14="http://schemas.microsoft.com/office/drawing/2010/main"/>
                  </a:ext>
                </a:extLst>
              </a:blip>
              <a:srcRect/>
              <a:stretch/>
            </p:blipFill>
            <p:spPr>
              <a:xfrm>
                <a:off x="8958841" y="2289432"/>
                <a:ext cx="497056" cy="497056"/>
              </a:xfrm>
              <a:prstGeom prst="rect">
                <a:avLst/>
              </a:prstGeom>
              <a:noFill/>
              <a:ln>
                <a:noFill/>
              </a:ln>
            </p:spPr>
          </p:pic>
        </p:grpSp>
      </p:grpSp>
      <p:grpSp>
        <p:nvGrpSpPr>
          <p:cNvPr id="1845" name="Google Shape;1845;p60"/>
          <p:cNvGrpSpPr/>
          <p:nvPr/>
        </p:nvGrpSpPr>
        <p:grpSpPr>
          <a:xfrm>
            <a:off x="7621116" y="3746105"/>
            <a:ext cx="1833569" cy="413182"/>
            <a:chOff x="7621116" y="3536354"/>
            <a:chExt cx="1833569" cy="413182"/>
          </a:xfrm>
        </p:grpSpPr>
        <p:pic>
          <p:nvPicPr>
            <p:cNvPr id="1846" name="Google Shape;1846;p60"/>
            <p:cNvPicPr preferRelativeResize="0"/>
            <p:nvPr/>
          </p:nvPicPr>
          <p:blipFill rotWithShape="1">
            <a:blip r:embed="rId35" cstate="screen">
              <a:alphaModFix/>
              <a:extLst>
                <a:ext uri="{28A0092B-C50C-407E-A947-70E740481C1C}">
                  <a14:useLocalDpi xmlns:a14="http://schemas.microsoft.com/office/drawing/2010/main"/>
                </a:ext>
              </a:extLst>
            </a:blip>
            <a:srcRect/>
            <a:stretch/>
          </p:blipFill>
          <p:spPr>
            <a:xfrm>
              <a:off x="7621116" y="3536354"/>
              <a:ext cx="911431" cy="413182"/>
            </a:xfrm>
            <a:prstGeom prst="rect">
              <a:avLst/>
            </a:prstGeom>
            <a:noFill/>
            <a:ln>
              <a:noFill/>
            </a:ln>
          </p:spPr>
        </p:pic>
        <p:pic>
          <p:nvPicPr>
            <p:cNvPr id="1847" name="Google Shape;1847;p60"/>
            <p:cNvPicPr preferRelativeResize="0"/>
            <p:nvPr/>
          </p:nvPicPr>
          <p:blipFill rotWithShape="1">
            <a:blip r:embed="rId36" cstate="screen">
              <a:alphaModFix/>
              <a:extLst>
                <a:ext uri="{28A0092B-C50C-407E-A947-70E740481C1C}">
                  <a14:useLocalDpi xmlns:a14="http://schemas.microsoft.com/office/drawing/2010/main"/>
                </a:ext>
              </a:extLst>
            </a:blip>
            <a:srcRect/>
            <a:stretch/>
          </p:blipFill>
          <p:spPr>
            <a:xfrm>
              <a:off x="8698717" y="3536858"/>
              <a:ext cx="755968" cy="283388"/>
            </a:xfrm>
            <a:prstGeom prst="rect">
              <a:avLst/>
            </a:prstGeom>
            <a:noFill/>
            <a:ln>
              <a:noFill/>
            </a:ln>
          </p:spPr>
        </p:pic>
      </p:grpSp>
      <p:grpSp>
        <p:nvGrpSpPr>
          <p:cNvPr id="1848" name="Google Shape;1848;p60"/>
          <p:cNvGrpSpPr/>
          <p:nvPr/>
        </p:nvGrpSpPr>
        <p:grpSpPr>
          <a:xfrm>
            <a:off x="7605036" y="4410495"/>
            <a:ext cx="1912114" cy="440336"/>
            <a:chOff x="7605036" y="4042216"/>
            <a:chExt cx="1912114" cy="440336"/>
          </a:xfrm>
        </p:grpSpPr>
        <p:pic>
          <p:nvPicPr>
            <p:cNvPr id="1849" name="Google Shape;1849;p60"/>
            <p:cNvPicPr preferRelativeResize="0"/>
            <p:nvPr/>
          </p:nvPicPr>
          <p:blipFill rotWithShape="1">
            <a:blip r:embed="rId37">
              <a:alphaModFix/>
            </a:blip>
            <a:srcRect/>
            <a:stretch/>
          </p:blipFill>
          <p:spPr>
            <a:xfrm>
              <a:off x="7605036" y="4141890"/>
              <a:ext cx="1133476" cy="340662"/>
            </a:xfrm>
            <a:prstGeom prst="rect">
              <a:avLst/>
            </a:prstGeom>
            <a:noFill/>
            <a:ln>
              <a:noFill/>
            </a:ln>
          </p:spPr>
        </p:pic>
        <p:pic>
          <p:nvPicPr>
            <p:cNvPr id="1850" name="Google Shape;1850;p60"/>
            <p:cNvPicPr preferRelativeResize="0"/>
            <p:nvPr/>
          </p:nvPicPr>
          <p:blipFill rotWithShape="1">
            <a:blip r:embed="rId38" cstate="screen">
              <a:alphaModFix/>
              <a:extLst>
                <a:ext uri="{28A0092B-C50C-407E-A947-70E740481C1C}">
                  <a14:useLocalDpi xmlns:a14="http://schemas.microsoft.com/office/drawing/2010/main"/>
                </a:ext>
              </a:extLst>
            </a:blip>
            <a:srcRect/>
            <a:stretch/>
          </p:blipFill>
          <p:spPr>
            <a:xfrm>
              <a:off x="8828616" y="4042216"/>
              <a:ext cx="688534" cy="408530"/>
            </a:xfrm>
            <a:prstGeom prst="rect">
              <a:avLst/>
            </a:prstGeom>
            <a:noFill/>
            <a:ln>
              <a:noFill/>
            </a:ln>
          </p:spPr>
        </p:pic>
      </p:grpSp>
      <p:grpSp>
        <p:nvGrpSpPr>
          <p:cNvPr id="1851" name="Google Shape;1851;p60"/>
          <p:cNvGrpSpPr/>
          <p:nvPr/>
        </p:nvGrpSpPr>
        <p:grpSpPr>
          <a:xfrm>
            <a:off x="7615907" y="3037697"/>
            <a:ext cx="1901244" cy="457200"/>
            <a:chOff x="7615907" y="2876293"/>
            <a:chExt cx="1901244" cy="457200"/>
          </a:xfrm>
        </p:grpSpPr>
        <p:pic>
          <p:nvPicPr>
            <p:cNvPr id="1852" name="Google Shape;1852;p60"/>
            <p:cNvPicPr preferRelativeResize="0"/>
            <p:nvPr/>
          </p:nvPicPr>
          <p:blipFill rotWithShape="1">
            <a:blip r:embed="rId39">
              <a:alphaModFix/>
            </a:blip>
            <a:srcRect/>
            <a:stretch/>
          </p:blipFill>
          <p:spPr>
            <a:xfrm>
              <a:off x="7615907" y="2876293"/>
              <a:ext cx="1133475" cy="457200"/>
            </a:xfrm>
            <a:prstGeom prst="rect">
              <a:avLst/>
            </a:prstGeom>
            <a:noFill/>
            <a:ln>
              <a:noFill/>
            </a:ln>
          </p:spPr>
        </p:pic>
        <p:pic>
          <p:nvPicPr>
            <p:cNvPr id="1853" name="Google Shape;1853;p60"/>
            <p:cNvPicPr preferRelativeResize="0"/>
            <p:nvPr/>
          </p:nvPicPr>
          <p:blipFill rotWithShape="1">
            <a:blip r:embed="rId40" cstate="screen">
              <a:alphaModFix/>
              <a:extLst>
                <a:ext uri="{28A0092B-C50C-407E-A947-70E740481C1C}">
                  <a14:useLocalDpi xmlns:a14="http://schemas.microsoft.com/office/drawing/2010/main"/>
                </a:ext>
              </a:extLst>
            </a:blip>
            <a:srcRect/>
            <a:stretch/>
          </p:blipFill>
          <p:spPr>
            <a:xfrm>
              <a:off x="8828617" y="2995588"/>
              <a:ext cx="688534" cy="289909"/>
            </a:xfrm>
            <a:prstGeom prst="rect">
              <a:avLst/>
            </a:prstGeom>
            <a:noFill/>
            <a:ln>
              <a:noFill/>
            </a:ln>
          </p:spPr>
        </p:pic>
      </p:grpSp>
      <p:grpSp>
        <p:nvGrpSpPr>
          <p:cNvPr id="1854" name="Google Shape;1854;p60"/>
          <p:cNvGrpSpPr/>
          <p:nvPr/>
        </p:nvGrpSpPr>
        <p:grpSpPr>
          <a:xfrm>
            <a:off x="7573045" y="5102040"/>
            <a:ext cx="1914025" cy="672497"/>
            <a:chOff x="7592607" y="4613040"/>
            <a:chExt cx="1914025" cy="672497"/>
          </a:xfrm>
        </p:grpSpPr>
        <p:pic>
          <p:nvPicPr>
            <p:cNvPr id="1855" name="Google Shape;1855;p60"/>
            <p:cNvPicPr preferRelativeResize="0"/>
            <p:nvPr/>
          </p:nvPicPr>
          <p:blipFill rotWithShape="1">
            <a:blip r:embed="rId41">
              <a:alphaModFix/>
            </a:blip>
            <a:srcRect/>
            <a:stretch/>
          </p:blipFill>
          <p:spPr>
            <a:xfrm>
              <a:off x="7592607" y="4613040"/>
              <a:ext cx="1133476" cy="302047"/>
            </a:xfrm>
            <a:prstGeom prst="rect">
              <a:avLst/>
            </a:prstGeom>
            <a:noFill/>
            <a:ln>
              <a:noFill/>
            </a:ln>
          </p:spPr>
        </p:pic>
        <p:pic>
          <p:nvPicPr>
            <p:cNvPr id="1856" name="Google Shape;1856;p60"/>
            <p:cNvPicPr preferRelativeResize="0"/>
            <p:nvPr/>
          </p:nvPicPr>
          <p:blipFill rotWithShape="1">
            <a:blip r:embed="rId42">
              <a:alphaModFix/>
            </a:blip>
            <a:srcRect/>
            <a:stretch/>
          </p:blipFill>
          <p:spPr>
            <a:xfrm>
              <a:off x="7621116" y="5075922"/>
              <a:ext cx="1133476" cy="209615"/>
            </a:xfrm>
            <a:prstGeom prst="rect">
              <a:avLst/>
            </a:prstGeom>
            <a:noFill/>
            <a:ln>
              <a:noFill/>
            </a:ln>
          </p:spPr>
        </p:pic>
        <p:pic>
          <p:nvPicPr>
            <p:cNvPr id="1857" name="Google Shape;1857;p60"/>
            <p:cNvPicPr preferRelativeResize="0"/>
            <p:nvPr/>
          </p:nvPicPr>
          <p:blipFill rotWithShape="1">
            <a:blip r:embed="rId43">
              <a:alphaModFix/>
            </a:blip>
            <a:srcRect/>
            <a:stretch/>
          </p:blipFill>
          <p:spPr>
            <a:xfrm>
              <a:off x="8806802" y="4619675"/>
              <a:ext cx="699830" cy="514581"/>
            </a:xfrm>
            <a:prstGeom prst="rect">
              <a:avLst/>
            </a:prstGeom>
            <a:noFill/>
            <a:ln>
              <a:noFill/>
            </a:ln>
          </p:spPr>
        </p:pic>
      </p:grpSp>
      <p:pic>
        <p:nvPicPr>
          <p:cNvPr id="1858" name="Google Shape;1858;p60"/>
          <p:cNvPicPr preferRelativeResize="0"/>
          <p:nvPr/>
        </p:nvPicPr>
        <p:blipFill rotWithShape="1">
          <a:blip r:embed="rId44" cstate="screen">
            <a:alphaModFix/>
            <a:extLst>
              <a:ext uri="{28A0092B-C50C-407E-A947-70E740481C1C}">
                <a14:useLocalDpi xmlns:a14="http://schemas.microsoft.com/office/drawing/2010/main"/>
              </a:ext>
            </a:extLst>
          </a:blip>
          <a:srcRect/>
          <a:stretch/>
        </p:blipFill>
        <p:spPr>
          <a:xfrm>
            <a:off x="2859987" y="5274255"/>
            <a:ext cx="1097716" cy="538567"/>
          </a:xfrm>
          <a:prstGeom prst="rect">
            <a:avLst/>
          </a:prstGeom>
          <a:noFill/>
          <a:ln>
            <a:noFill/>
          </a:ln>
        </p:spPr>
      </p:pic>
      <p:grpSp>
        <p:nvGrpSpPr>
          <p:cNvPr id="1859" name="Google Shape;1859;p60"/>
          <p:cNvGrpSpPr/>
          <p:nvPr/>
        </p:nvGrpSpPr>
        <p:grpSpPr>
          <a:xfrm>
            <a:off x="361688" y="4030653"/>
            <a:ext cx="1820736" cy="570117"/>
            <a:chOff x="361688" y="3861529"/>
            <a:chExt cx="1820736" cy="570117"/>
          </a:xfrm>
        </p:grpSpPr>
        <p:pic>
          <p:nvPicPr>
            <p:cNvPr id="1860" name="Google Shape;1860;p60" descr="A blue and white logo&#10;&#10;Description automatically generated"/>
            <p:cNvPicPr preferRelativeResize="0"/>
            <p:nvPr/>
          </p:nvPicPr>
          <p:blipFill rotWithShape="1">
            <a:blip r:embed="rId45" cstate="screen">
              <a:alphaModFix/>
              <a:extLst>
                <a:ext uri="{28A0092B-C50C-407E-A947-70E740481C1C}">
                  <a14:useLocalDpi xmlns:a14="http://schemas.microsoft.com/office/drawing/2010/main"/>
                </a:ext>
              </a:extLst>
            </a:blip>
            <a:srcRect/>
            <a:stretch/>
          </p:blipFill>
          <p:spPr>
            <a:xfrm>
              <a:off x="361688" y="3975831"/>
              <a:ext cx="1130889" cy="389758"/>
            </a:xfrm>
            <a:prstGeom prst="rect">
              <a:avLst/>
            </a:prstGeom>
            <a:noFill/>
            <a:ln>
              <a:noFill/>
            </a:ln>
          </p:spPr>
        </p:pic>
        <p:pic>
          <p:nvPicPr>
            <p:cNvPr id="1861" name="Google Shape;1861;p60" descr="A logo with a yellow circle&#10;&#10;Description automatically generated"/>
            <p:cNvPicPr preferRelativeResize="0"/>
            <p:nvPr/>
          </p:nvPicPr>
          <p:blipFill rotWithShape="1">
            <a:blip r:embed="rId46" cstate="screen">
              <a:alphaModFix/>
              <a:extLst>
                <a:ext uri="{28A0092B-C50C-407E-A947-70E740481C1C}">
                  <a14:useLocalDpi xmlns:a14="http://schemas.microsoft.com/office/drawing/2010/main"/>
                </a:ext>
              </a:extLst>
            </a:blip>
            <a:srcRect/>
            <a:stretch/>
          </p:blipFill>
          <p:spPr>
            <a:xfrm>
              <a:off x="1612307" y="3861529"/>
              <a:ext cx="570117" cy="570117"/>
            </a:xfrm>
            <a:prstGeom prst="rect">
              <a:avLst/>
            </a:prstGeom>
            <a:noFill/>
            <a:ln>
              <a:noFill/>
            </a:ln>
          </p:spPr>
        </p:pic>
      </p:grpSp>
      <p:grpSp>
        <p:nvGrpSpPr>
          <p:cNvPr id="1862" name="Google Shape;1862;p60"/>
          <p:cNvGrpSpPr/>
          <p:nvPr/>
        </p:nvGrpSpPr>
        <p:grpSpPr>
          <a:xfrm>
            <a:off x="2835121" y="4452656"/>
            <a:ext cx="1815139" cy="846089"/>
            <a:chOff x="2835121" y="4259110"/>
            <a:chExt cx="1815139" cy="846089"/>
          </a:xfrm>
        </p:grpSpPr>
        <p:pic>
          <p:nvPicPr>
            <p:cNvPr id="1863" name="Google Shape;1863;p60"/>
            <p:cNvPicPr preferRelativeResize="0"/>
            <p:nvPr/>
          </p:nvPicPr>
          <p:blipFill rotWithShape="1">
            <a:blip r:embed="rId47">
              <a:alphaModFix/>
            </a:blip>
            <a:srcRect/>
            <a:stretch/>
          </p:blipFill>
          <p:spPr>
            <a:xfrm>
              <a:off x="3929949" y="4384888"/>
              <a:ext cx="720311" cy="720311"/>
            </a:xfrm>
            <a:prstGeom prst="rect">
              <a:avLst/>
            </a:prstGeom>
            <a:noFill/>
            <a:ln>
              <a:noFill/>
            </a:ln>
          </p:spPr>
        </p:pic>
        <p:pic>
          <p:nvPicPr>
            <p:cNvPr id="1864" name="Google Shape;1864;p60" descr="A blue and white logo&#10;&#10;Description automatically generated"/>
            <p:cNvPicPr preferRelativeResize="0"/>
            <p:nvPr/>
          </p:nvPicPr>
          <p:blipFill rotWithShape="1">
            <a:blip r:embed="rId48" cstate="screen">
              <a:alphaModFix/>
              <a:extLst>
                <a:ext uri="{28A0092B-C50C-407E-A947-70E740481C1C}">
                  <a14:useLocalDpi xmlns:a14="http://schemas.microsoft.com/office/drawing/2010/main"/>
                </a:ext>
              </a:extLst>
            </a:blip>
            <a:srcRect/>
            <a:stretch/>
          </p:blipFill>
          <p:spPr>
            <a:xfrm>
              <a:off x="2835121" y="4259110"/>
              <a:ext cx="1147432" cy="345071"/>
            </a:xfrm>
            <a:prstGeom prst="rect">
              <a:avLst/>
            </a:prstGeom>
            <a:noFill/>
            <a:ln>
              <a:noFill/>
            </a:ln>
          </p:spPr>
        </p:pic>
      </p:grpSp>
      <p:pic>
        <p:nvPicPr>
          <p:cNvPr id="1865" name="Google Shape;1865;p60" descr="A blue text on a white background&#10;&#10;Description automatically generated"/>
          <p:cNvPicPr preferRelativeResize="0"/>
          <p:nvPr/>
        </p:nvPicPr>
        <p:blipFill rotWithShape="1">
          <a:blip r:embed="rId49" cstate="screen">
            <a:alphaModFix/>
            <a:extLst>
              <a:ext uri="{28A0092B-C50C-407E-A947-70E740481C1C}">
                <a14:useLocalDpi xmlns:a14="http://schemas.microsoft.com/office/drawing/2010/main"/>
              </a:ext>
            </a:extLst>
          </a:blip>
          <a:srcRect/>
          <a:stretch/>
        </p:blipFill>
        <p:spPr>
          <a:xfrm>
            <a:off x="5367110" y="5209833"/>
            <a:ext cx="1488003" cy="277038"/>
          </a:xfrm>
          <a:prstGeom prst="rect">
            <a:avLst/>
          </a:prstGeom>
          <a:noFill/>
          <a:ln>
            <a:noFill/>
          </a:ln>
        </p:spPr>
      </p:pic>
      <p:pic>
        <p:nvPicPr>
          <p:cNvPr id="1866" name="Google Shape;1866;p60"/>
          <p:cNvPicPr preferRelativeResize="0"/>
          <p:nvPr/>
        </p:nvPicPr>
        <p:blipFill rotWithShape="1">
          <a:blip r:embed="rId50" cstate="screen">
            <a:alphaModFix/>
            <a:extLst>
              <a:ext uri="{28A0092B-C50C-407E-A947-70E740481C1C}">
                <a14:useLocalDpi xmlns:a14="http://schemas.microsoft.com/office/drawing/2010/main"/>
              </a:ext>
            </a:extLst>
          </a:blip>
          <a:srcRect/>
          <a:stretch/>
        </p:blipFill>
        <p:spPr>
          <a:xfrm>
            <a:off x="10149997" y="4433692"/>
            <a:ext cx="1184875" cy="326078"/>
          </a:xfrm>
          <a:prstGeom prst="rect">
            <a:avLst/>
          </a:prstGeom>
          <a:noFill/>
          <a:ln>
            <a:noFill/>
          </a:ln>
        </p:spPr>
      </p:pic>
      <p:pic>
        <p:nvPicPr>
          <p:cNvPr id="1867" name="Google Shape;1867;p60"/>
          <p:cNvPicPr preferRelativeResize="0"/>
          <p:nvPr/>
        </p:nvPicPr>
        <p:blipFill>
          <a:blip r:embed="rId51" cstate="screen">
            <a:alphaModFix/>
            <a:extLst>
              <a:ext uri="{28A0092B-C50C-407E-A947-70E740481C1C}">
                <a14:useLocalDpi xmlns:a14="http://schemas.microsoft.com/office/drawing/2010/main"/>
              </a:ext>
            </a:extLst>
          </a:blip>
          <a:stretch>
            <a:fillRect/>
          </a:stretch>
        </p:blipFill>
        <p:spPr>
          <a:xfrm>
            <a:off x="5449699" y="5550525"/>
            <a:ext cx="1303900" cy="262310"/>
          </a:xfrm>
          <a:prstGeom prst="rect">
            <a:avLst/>
          </a:prstGeom>
          <a:noFill/>
          <a:ln>
            <a:noFill/>
          </a:ln>
        </p:spPr>
      </p:pic>
      <p:sp>
        <p:nvSpPr>
          <p:cNvPr id="1868" name="Google Shape;1868;p60"/>
          <p:cNvSpPr/>
          <p:nvPr/>
        </p:nvSpPr>
        <p:spPr>
          <a:xfrm>
            <a:off x="167650" y="2029242"/>
            <a:ext cx="2173200" cy="3889200"/>
          </a:xfrm>
          <a:prstGeom prst="roundRect">
            <a:avLst>
              <a:gd name="adj" fmla="val 5446"/>
            </a:avLst>
          </a:prstGeom>
          <a:noFill/>
          <a:ln w="25400" cap="flat" cmpd="sng">
            <a:solidFill>
              <a:srgbClr val="FAC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67"/>
              <a:buFont typeface="Kanit"/>
              <a:buNone/>
            </a:pPr>
            <a:endParaRPr sz="1867" b="0" i="0" u="none" strike="noStrike" cap="none">
              <a:solidFill>
                <a:srgbClr val="FDCB26"/>
              </a:solidFill>
              <a:latin typeface="Josefin Sans"/>
              <a:ea typeface="Josefin Sans"/>
              <a:cs typeface="Josefin Sans"/>
              <a:sym typeface="Josefi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6"/>
          <p:cNvGrpSpPr/>
          <p:nvPr/>
        </p:nvGrpSpPr>
        <p:grpSpPr>
          <a:xfrm>
            <a:off x="9040631" y="1826949"/>
            <a:ext cx="2779796" cy="3248041"/>
            <a:chOff x="9040631" y="1826949"/>
            <a:chExt cx="2779796" cy="3248041"/>
          </a:xfrm>
        </p:grpSpPr>
        <p:sp>
          <p:nvSpPr>
            <p:cNvPr id="164" name="Google Shape;164;p6"/>
            <p:cNvSpPr/>
            <p:nvPr/>
          </p:nvSpPr>
          <p:spPr>
            <a:xfrm>
              <a:off x="9040631" y="2427295"/>
              <a:ext cx="2779796" cy="2647695"/>
            </a:xfrm>
            <a:prstGeom prst="rect">
              <a:avLst/>
            </a:prstGeom>
            <a:noFill/>
            <a:ln>
              <a:noFill/>
            </a:ln>
          </p:spPr>
          <p:txBody>
            <a:bodyPr spcFirstLastPara="1" wrap="square" lIns="91425" tIns="45700" rIns="91425" bIns="45700" anchor="ctr" anchorCtr="0">
              <a:noAutofit/>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Josefin Sans"/>
                <a:ea typeface="Josefin Sans"/>
                <a:cs typeface="Josefin Sans"/>
                <a:sym typeface="Josefin Sans"/>
              </a:endParaRPr>
            </a:p>
          </p:txBody>
        </p:sp>
        <p:sp>
          <p:nvSpPr>
            <p:cNvPr id="165" name="Google Shape;165;p6"/>
            <p:cNvSpPr/>
            <p:nvPr/>
          </p:nvSpPr>
          <p:spPr>
            <a:xfrm>
              <a:off x="9040631" y="1826949"/>
              <a:ext cx="2779796" cy="498451"/>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73642"/>
                  </a:solidFill>
                  <a:latin typeface="Poppins Medium"/>
                  <a:ea typeface="Poppins Medium"/>
                  <a:cs typeface="Poppins Medium"/>
                  <a:sym typeface="Poppins Medium"/>
                </a:rPr>
                <a:t>FOR AGILE PROCESSES</a:t>
              </a:r>
              <a:endParaRPr sz="1400" b="0" i="0" u="none" strike="noStrike" cap="none">
                <a:solidFill>
                  <a:srgbClr val="000000"/>
                </a:solidFill>
                <a:latin typeface="Poppins Medium"/>
                <a:ea typeface="Poppins Medium"/>
                <a:cs typeface="Poppins Medium"/>
                <a:sym typeface="Poppins Medium"/>
              </a:endParaRPr>
            </a:p>
          </p:txBody>
        </p:sp>
        <p:sp>
          <p:nvSpPr>
            <p:cNvPr id="166" name="Google Shape;166;p6"/>
            <p:cNvSpPr txBox="1"/>
            <p:nvPr/>
          </p:nvSpPr>
          <p:spPr>
            <a:xfrm>
              <a:off x="9112364" y="2510609"/>
              <a:ext cx="2636330" cy="240061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AI-powered &amp; Agile functionality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Scaled agile development support</a:t>
              </a:r>
              <a:endParaRPr sz="14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40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Framework-agnostic for DevOps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40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CI/CD</a:t>
              </a:r>
              <a:endParaRPr sz="14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40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Full functionality for distributed and remote-working teams</a:t>
              </a:r>
              <a:endParaRPr sz="1400" b="0" i="0" u="none" strike="noStrike" cap="none">
                <a:solidFill>
                  <a:srgbClr val="000000"/>
                </a:solidFill>
                <a:latin typeface="Josefin Sans"/>
                <a:ea typeface="Josefin Sans"/>
                <a:cs typeface="Josefin Sans"/>
                <a:sym typeface="Josefin Sans"/>
              </a:endParaRPr>
            </a:p>
          </p:txBody>
        </p:sp>
      </p:grpSp>
      <p:grpSp>
        <p:nvGrpSpPr>
          <p:cNvPr id="167" name="Google Shape;167;p6"/>
          <p:cNvGrpSpPr/>
          <p:nvPr/>
        </p:nvGrpSpPr>
        <p:grpSpPr>
          <a:xfrm>
            <a:off x="384175" y="1836114"/>
            <a:ext cx="2956902" cy="3238876"/>
            <a:chOff x="384175" y="1836114"/>
            <a:chExt cx="2956902" cy="3238876"/>
          </a:xfrm>
        </p:grpSpPr>
        <p:sp>
          <p:nvSpPr>
            <p:cNvPr id="168" name="Google Shape;168;p6"/>
            <p:cNvSpPr/>
            <p:nvPr/>
          </p:nvSpPr>
          <p:spPr>
            <a:xfrm>
              <a:off x="387839" y="2427295"/>
              <a:ext cx="2779776" cy="2647695"/>
            </a:xfrm>
            <a:prstGeom prst="rect">
              <a:avLst/>
            </a:prstGeom>
            <a:noFill/>
            <a:ln>
              <a:noFill/>
            </a:ln>
          </p:spPr>
          <p:txBody>
            <a:bodyPr spcFirstLastPara="1" wrap="square" lIns="91425" tIns="45700" rIns="91425" bIns="45700" anchor="ctr" anchorCtr="0">
              <a:noAutofit/>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Josefin Sans"/>
                <a:ea typeface="Josefin Sans"/>
                <a:cs typeface="Josefin Sans"/>
                <a:sym typeface="Josefin Sans"/>
              </a:endParaRPr>
            </a:p>
          </p:txBody>
        </p:sp>
        <p:sp>
          <p:nvSpPr>
            <p:cNvPr id="169" name="Google Shape;169;p6"/>
            <p:cNvSpPr/>
            <p:nvPr/>
          </p:nvSpPr>
          <p:spPr>
            <a:xfrm>
              <a:off x="384175" y="1836114"/>
              <a:ext cx="2956902" cy="489286"/>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73642"/>
                  </a:solidFill>
                  <a:latin typeface="Poppins Medium"/>
                  <a:ea typeface="Poppins Medium"/>
                  <a:cs typeface="Poppins Medium"/>
                  <a:sym typeface="Poppins Medium"/>
                </a:rPr>
                <a:t>FOR REGULATED PROCESSES</a:t>
              </a:r>
              <a:endParaRPr sz="1400" b="0" i="0" u="none" strike="noStrike" cap="none">
                <a:solidFill>
                  <a:srgbClr val="000000"/>
                </a:solidFill>
                <a:latin typeface="Poppins Medium"/>
                <a:ea typeface="Poppins Medium"/>
                <a:cs typeface="Poppins Medium"/>
                <a:sym typeface="Poppins Medium"/>
              </a:endParaRPr>
            </a:p>
          </p:txBody>
        </p:sp>
        <p:sp>
          <p:nvSpPr>
            <p:cNvPr id="170" name="Google Shape;170;p6"/>
            <p:cNvSpPr txBox="1"/>
            <p:nvPr/>
          </p:nvSpPr>
          <p:spPr>
            <a:xfrm>
              <a:off x="456947" y="2428925"/>
              <a:ext cx="2636330" cy="2616060"/>
            </a:xfrm>
            <a:prstGeom prst="rect">
              <a:avLst/>
            </a:prstGeom>
            <a:solidFill>
              <a:schemeClr val="lt2"/>
            </a:solid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End-to-end requirements traceability</a:t>
              </a:r>
              <a:endParaRPr sz="14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30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Security &amp; data privacy (cloud &amp; on-premise)</a:t>
              </a:r>
              <a:endParaRPr sz="14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30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Baselining, audit trails &amp; customizable reporting</a:t>
              </a:r>
              <a:endParaRPr sz="14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30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Fully integrated risk management</a:t>
              </a:r>
              <a:endParaRPr sz="1400" b="0" i="0" u="none" strike="noStrike" cap="none">
                <a:solidFill>
                  <a:srgbClr val="000000"/>
                </a:solidFill>
                <a:latin typeface="Josefin Sans"/>
                <a:ea typeface="Josefin Sans"/>
                <a:cs typeface="Josefin Sans"/>
                <a:sym typeface="Josefin Sans"/>
              </a:endParaRPr>
            </a:p>
            <a:p>
              <a:pPr marL="285750" marR="0" lvl="0" indent="-285750" algn="l" rtl="0">
                <a:lnSpc>
                  <a:spcPct val="100000"/>
                </a:lnSpc>
                <a:spcBef>
                  <a:spcPts val="300"/>
                </a:spcBef>
                <a:spcAft>
                  <a:spcPts val="0"/>
                </a:spcAft>
                <a:buClr>
                  <a:schemeClr val="dk1"/>
                </a:buClr>
                <a:buSzPts val="1400"/>
                <a:buFont typeface="Arial"/>
                <a:buChar char="•"/>
              </a:pPr>
              <a:r>
                <a:rPr lang="en-US" sz="1400" b="0" i="0" u="none" strike="noStrike" cap="none">
                  <a:solidFill>
                    <a:schemeClr val="dk1"/>
                  </a:solidFill>
                  <a:latin typeface="Josefin Sans"/>
                  <a:ea typeface="Josefin Sans"/>
                  <a:cs typeface="Josefin Sans"/>
                  <a:sym typeface="Josefin Sans"/>
                </a:rPr>
                <a:t>E-signatures, timesheets and customizable workflows</a:t>
              </a:r>
              <a:endParaRPr sz="1400" b="0" i="0" u="none" strike="noStrike" cap="none">
                <a:solidFill>
                  <a:srgbClr val="000000"/>
                </a:solidFill>
                <a:latin typeface="Josefin Sans"/>
                <a:ea typeface="Josefin Sans"/>
                <a:cs typeface="Josefin Sans"/>
                <a:sym typeface="Josefin Sans"/>
              </a:endParaRPr>
            </a:p>
          </p:txBody>
        </p:sp>
      </p:grpSp>
      <p:sp>
        <p:nvSpPr>
          <p:cNvPr id="171" name="Google Shape;171;p6"/>
          <p:cNvSpPr txBox="1">
            <a:spLocks noGrp="1"/>
          </p:cNvSpPr>
          <p:nvPr>
            <p:ph type="title"/>
          </p:nvPr>
        </p:nvSpPr>
        <p:spPr>
          <a:xfrm>
            <a:off x="838200" y="365125"/>
            <a:ext cx="10515600" cy="117037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latin typeface="Josefin Sans"/>
                <a:ea typeface="Josefin Sans"/>
                <a:cs typeface="Josefin Sans"/>
                <a:sym typeface="Josefin Sans"/>
              </a:rPr>
              <a:t>Inflectra: Delivering Mission-Critical Software Without Sacrificing Agility or Compliance</a:t>
            </a:r>
            <a:endParaRPr>
              <a:latin typeface="Josefin Sans"/>
              <a:ea typeface="Josefin Sans"/>
              <a:cs typeface="Josefin Sans"/>
              <a:sym typeface="Josefin Sans"/>
            </a:endParaRPr>
          </a:p>
        </p:txBody>
      </p:sp>
      <p:grpSp>
        <p:nvGrpSpPr>
          <p:cNvPr id="189" name="Google Shape;189;p6"/>
          <p:cNvGrpSpPr/>
          <p:nvPr/>
        </p:nvGrpSpPr>
        <p:grpSpPr>
          <a:xfrm>
            <a:off x="202005" y="5624758"/>
            <a:ext cx="11787994" cy="1220813"/>
            <a:chOff x="32437" y="5275495"/>
            <a:chExt cx="11787994" cy="1220813"/>
          </a:xfrm>
        </p:grpSpPr>
        <p:pic>
          <p:nvPicPr>
            <p:cNvPr id="190" name="Google Shape;190;p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437" y="5305307"/>
              <a:ext cx="1427016" cy="1064937"/>
            </a:xfrm>
            <a:prstGeom prst="rect">
              <a:avLst/>
            </a:prstGeom>
            <a:noFill/>
            <a:ln>
              <a:noFill/>
            </a:ln>
          </p:spPr>
        </p:pic>
        <p:grpSp>
          <p:nvGrpSpPr>
            <p:cNvPr id="191" name="Google Shape;191;p6"/>
            <p:cNvGrpSpPr/>
            <p:nvPr/>
          </p:nvGrpSpPr>
          <p:grpSpPr>
            <a:xfrm>
              <a:off x="1208564" y="5275495"/>
              <a:ext cx="10611867" cy="1220813"/>
              <a:chOff x="1208564" y="5275495"/>
              <a:chExt cx="10611867" cy="1220813"/>
            </a:xfrm>
          </p:grpSpPr>
          <p:sp>
            <p:nvSpPr>
              <p:cNvPr id="192" name="Google Shape;192;p6"/>
              <p:cNvSpPr/>
              <p:nvPr/>
            </p:nvSpPr>
            <p:spPr>
              <a:xfrm>
                <a:off x="1208564" y="5305308"/>
                <a:ext cx="2779800" cy="879600"/>
              </a:xfrm>
              <a:prstGeom prst="rect">
                <a:avLst/>
              </a:prstGeom>
              <a:noFill/>
              <a:ln>
                <a:noFill/>
              </a:ln>
            </p:spPr>
            <p:txBody>
              <a:bodyPr spcFirstLastPara="1" wrap="square" lIns="91425" tIns="45700" rIns="91425" bIns="45700" anchor="ctr" anchorCtr="0">
                <a:noAutofit/>
              </a:bodyPr>
              <a:lstStyle/>
              <a:p>
                <a:pPr marL="285750" marR="0" lvl="0" indent="-196850" algn="l" rtl="0">
                  <a:lnSpc>
                    <a:spcPct val="100000"/>
                  </a:lnSpc>
                  <a:spcBef>
                    <a:spcPts val="0"/>
                  </a:spcBef>
                  <a:spcAft>
                    <a:spcPts val="0"/>
                  </a:spcAft>
                  <a:buClr>
                    <a:schemeClr val="dk1"/>
                  </a:buClr>
                  <a:buSzPts val="1400"/>
                  <a:buFont typeface="Arial"/>
                  <a:buNone/>
                </a:pPr>
                <a:endParaRPr sz="1400" b="1" i="0" u="none" strike="noStrike" cap="none">
                  <a:solidFill>
                    <a:schemeClr val="dk1"/>
                  </a:solidFill>
                  <a:latin typeface="Josefin Sans"/>
                  <a:ea typeface="Josefin Sans"/>
                  <a:cs typeface="Josefin Sans"/>
                  <a:sym typeface="Josefin Sans"/>
                </a:endParaRPr>
              </a:p>
            </p:txBody>
          </p:sp>
          <p:pic>
            <p:nvPicPr>
              <p:cNvPr id="193" name="Google Shape;193;p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771926" y="5303031"/>
                <a:ext cx="1550432" cy="1165739"/>
              </a:xfrm>
              <a:prstGeom prst="rect">
                <a:avLst/>
              </a:prstGeom>
              <a:noFill/>
              <a:ln>
                <a:noFill/>
              </a:ln>
            </p:spPr>
          </p:pic>
          <p:pic>
            <p:nvPicPr>
              <p:cNvPr id="194" name="Google Shape;194;p6"/>
              <p:cNvPicPr preferRelativeResize="0"/>
              <p:nvPr/>
            </p:nvPicPr>
            <p:blipFill rotWithShape="1">
              <a:blip r:embed="rId5">
                <a:alphaModFix/>
              </a:blip>
              <a:srcRect/>
              <a:stretch/>
            </p:blipFill>
            <p:spPr>
              <a:xfrm>
                <a:off x="7656098" y="5275495"/>
                <a:ext cx="1550432" cy="1220813"/>
              </a:xfrm>
              <a:prstGeom prst="rect">
                <a:avLst/>
              </a:prstGeom>
              <a:noFill/>
              <a:ln>
                <a:noFill/>
              </a:ln>
            </p:spPr>
          </p:pic>
          <p:sp>
            <p:nvSpPr>
              <p:cNvPr id="195" name="Google Shape;195;p6"/>
              <p:cNvSpPr/>
              <p:nvPr/>
            </p:nvSpPr>
            <p:spPr>
              <a:xfrm>
                <a:off x="5056707" y="5305308"/>
                <a:ext cx="2779800" cy="879600"/>
              </a:xfrm>
              <a:prstGeom prst="rect">
                <a:avLst/>
              </a:prstGeom>
              <a:noFill/>
              <a:ln>
                <a:noFill/>
              </a:ln>
            </p:spPr>
            <p:txBody>
              <a:bodyPr spcFirstLastPara="1" wrap="square" lIns="91425" tIns="45700" rIns="91425" bIns="45700" anchor="ctr" anchorCtr="0">
                <a:noAutofit/>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Josefin Sans"/>
                  <a:ea typeface="Josefin Sans"/>
                  <a:cs typeface="Josefin Sans"/>
                  <a:sym typeface="Josefin Sans"/>
                </a:endParaRPr>
              </a:p>
            </p:txBody>
          </p:sp>
          <p:sp>
            <p:nvSpPr>
              <p:cNvPr id="196" name="Google Shape;196;p6"/>
              <p:cNvSpPr/>
              <p:nvPr/>
            </p:nvSpPr>
            <p:spPr>
              <a:xfrm>
                <a:off x="9040631" y="5305308"/>
                <a:ext cx="2779800" cy="879600"/>
              </a:xfrm>
              <a:prstGeom prst="rect">
                <a:avLst/>
              </a:prstGeom>
              <a:noFill/>
              <a:ln>
                <a:noFill/>
              </a:ln>
            </p:spPr>
            <p:txBody>
              <a:bodyPr spcFirstLastPara="1" wrap="square" lIns="91425" tIns="45700" rIns="91425" bIns="45700" anchor="ctr" anchorCtr="0">
                <a:noAutofit/>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Josefin Sans"/>
                  <a:ea typeface="Josefin Sans"/>
                  <a:cs typeface="Josefin Sans"/>
                  <a:sym typeface="Josefin Sans"/>
                </a:endParaRPr>
              </a:p>
            </p:txBody>
          </p:sp>
          <p:sp>
            <p:nvSpPr>
              <p:cNvPr id="197" name="Google Shape;197;p6"/>
              <p:cNvSpPr txBox="1"/>
              <p:nvPr/>
            </p:nvSpPr>
            <p:spPr>
              <a:xfrm>
                <a:off x="1208564" y="5370815"/>
                <a:ext cx="2636400" cy="73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Josefin Sans"/>
                    <a:ea typeface="Josefin Sans"/>
                    <a:cs typeface="Josefin Sans"/>
                    <a:sym typeface="Josefin Sans"/>
                  </a:rPr>
                  <a:t>Testers:</a:t>
                </a:r>
                <a:r>
                  <a:rPr lang="en-US" sz="1400" b="0" i="1" u="none" strike="noStrike" cap="none">
                    <a:solidFill>
                      <a:schemeClr val="dk1"/>
                    </a:solidFill>
                    <a:latin typeface="Josefin Sans"/>
                    <a:ea typeface="Josefin Sans"/>
                    <a:cs typeface="Josefin Sans"/>
                    <a:sym typeface="Josefin Sans"/>
                  </a:rPr>
                  <a:t> Manual, automated, or exploratory testing at full agile speed</a:t>
                </a:r>
                <a:endParaRPr sz="1400" b="0" i="0" u="none" strike="noStrike" cap="none">
                  <a:solidFill>
                    <a:srgbClr val="000000"/>
                  </a:solidFill>
                  <a:latin typeface="Josefin Sans"/>
                  <a:ea typeface="Josefin Sans"/>
                  <a:cs typeface="Josefin Sans"/>
                  <a:sym typeface="Josefin Sans"/>
                </a:endParaRPr>
              </a:p>
            </p:txBody>
          </p:sp>
          <p:sp>
            <p:nvSpPr>
              <p:cNvPr id="198" name="Google Shape;198;p6"/>
              <p:cNvSpPr txBox="1"/>
              <p:nvPr/>
            </p:nvSpPr>
            <p:spPr>
              <a:xfrm>
                <a:off x="5056707" y="5365010"/>
                <a:ext cx="2636400" cy="73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Josefin Sans"/>
                    <a:ea typeface="Josefin Sans"/>
                    <a:cs typeface="Josefin Sans"/>
                    <a:sym typeface="Josefin Sans"/>
                  </a:rPr>
                  <a:t>Developers:</a:t>
                </a:r>
                <a:r>
                  <a:rPr lang="en-US" sz="1400" b="0" i="1" u="none" strike="noStrike" cap="none">
                    <a:solidFill>
                      <a:schemeClr val="dk1"/>
                    </a:solidFill>
                    <a:latin typeface="Josefin Sans"/>
                    <a:ea typeface="Josefin Sans"/>
                    <a:cs typeface="Josefin Sans"/>
                    <a:sym typeface="Josefin Sans"/>
                  </a:rPr>
                  <a:t> Comprehensive visibility into the development toolchain</a:t>
                </a:r>
                <a:endParaRPr sz="1400" b="0" i="0" u="none" strike="noStrike" cap="none">
                  <a:solidFill>
                    <a:srgbClr val="000000"/>
                  </a:solidFill>
                  <a:latin typeface="Josefin Sans"/>
                  <a:ea typeface="Josefin Sans"/>
                  <a:cs typeface="Josefin Sans"/>
                  <a:sym typeface="Josefin Sans"/>
                </a:endParaRPr>
              </a:p>
            </p:txBody>
          </p:sp>
          <p:sp>
            <p:nvSpPr>
              <p:cNvPr id="199" name="Google Shape;199;p6"/>
              <p:cNvSpPr txBox="1"/>
              <p:nvPr/>
            </p:nvSpPr>
            <p:spPr>
              <a:xfrm>
                <a:off x="9040631" y="5374260"/>
                <a:ext cx="2636400" cy="73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Josefin Sans"/>
                    <a:ea typeface="Josefin Sans"/>
                    <a:cs typeface="Josefin Sans"/>
                    <a:sym typeface="Josefin Sans"/>
                  </a:rPr>
                  <a:t>Managers:</a:t>
                </a:r>
                <a:r>
                  <a:rPr lang="en-US" sz="1400" b="0" i="1" u="none" strike="noStrike" cap="none">
                    <a:solidFill>
                      <a:schemeClr val="dk1"/>
                    </a:solidFill>
                    <a:latin typeface="Josefin Sans"/>
                    <a:ea typeface="Josefin Sans"/>
                    <a:cs typeface="Josefin Sans"/>
                    <a:sym typeface="Josefin Sans"/>
                  </a:rPr>
                  <a:t> Unified &amp; single source project management for projects of all sizes</a:t>
                </a:r>
                <a:endParaRPr sz="1400" b="0" i="0" u="none" strike="noStrike" cap="none">
                  <a:solidFill>
                    <a:srgbClr val="000000"/>
                  </a:solidFill>
                  <a:latin typeface="Josefin Sans"/>
                  <a:ea typeface="Josefin Sans"/>
                  <a:cs typeface="Josefin Sans"/>
                  <a:sym typeface="Josefin Sans"/>
                </a:endParaRPr>
              </a:p>
            </p:txBody>
          </p:sp>
        </p:grpSp>
      </p:grpSp>
      <p:grpSp>
        <p:nvGrpSpPr>
          <p:cNvPr id="4" name="Group 3">
            <a:extLst>
              <a:ext uri="{FF2B5EF4-FFF2-40B4-BE49-F238E27FC236}">
                <a16:creationId xmlns:a16="http://schemas.microsoft.com/office/drawing/2014/main" id="{6D348807-9CEB-6508-4B12-50D9F6F66CE3}"/>
              </a:ext>
            </a:extLst>
          </p:cNvPr>
          <p:cNvGrpSpPr/>
          <p:nvPr/>
        </p:nvGrpSpPr>
        <p:grpSpPr>
          <a:xfrm>
            <a:off x="3178806" y="1836114"/>
            <a:ext cx="5784992" cy="3238876"/>
            <a:chOff x="3178806" y="1836114"/>
            <a:chExt cx="5784992" cy="3238876"/>
          </a:xfrm>
        </p:grpSpPr>
        <p:sp>
          <p:nvSpPr>
            <p:cNvPr id="188" name="Google Shape;188;p6"/>
            <p:cNvSpPr/>
            <p:nvPr/>
          </p:nvSpPr>
          <p:spPr>
            <a:xfrm>
              <a:off x="3757613" y="1836114"/>
              <a:ext cx="4843269" cy="489286"/>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73642"/>
                  </a:solidFill>
                  <a:latin typeface="Poppins Medium"/>
                  <a:ea typeface="Poppins Medium"/>
                  <a:cs typeface="Poppins Medium"/>
                  <a:sym typeface="Poppins Medium"/>
                </a:rPr>
                <a:t>INFLECTRA’S CORE PRODUCT SUITE</a:t>
              </a:r>
              <a:endParaRPr sz="1400" b="0" i="0" u="none" strike="noStrike" cap="none">
                <a:solidFill>
                  <a:srgbClr val="000000"/>
                </a:solidFill>
                <a:latin typeface="Arial"/>
                <a:ea typeface="Arial"/>
                <a:cs typeface="Arial"/>
                <a:sym typeface="Arial"/>
              </a:endParaRPr>
            </a:p>
          </p:txBody>
        </p:sp>
        <p:grpSp>
          <p:nvGrpSpPr>
            <p:cNvPr id="3" name="Group 2">
              <a:extLst>
                <a:ext uri="{FF2B5EF4-FFF2-40B4-BE49-F238E27FC236}">
                  <a16:creationId xmlns:a16="http://schemas.microsoft.com/office/drawing/2014/main" id="{456E0148-4DD7-43E2-D9D2-E593641E4313}"/>
                </a:ext>
              </a:extLst>
            </p:cNvPr>
            <p:cNvGrpSpPr/>
            <p:nvPr/>
          </p:nvGrpSpPr>
          <p:grpSpPr>
            <a:xfrm>
              <a:off x="3178806" y="2427295"/>
              <a:ext cx="5784992" cy="2647695"/>
              <a:chOff x="3178806" y="2427295"/>
              <a:chExt cx="5784992" cy="2647695"/>
            </a:xfrm>
          </p:grpSpPr>
          <p:sp>
            <p:nvSpPr>
              <p:cNvPr id="173" name="Google Shape;173;p6"/>
              <p:cNvSpPr/>
              <p:nvPr/>
            </p:nvSpPr>
            <p:spPr>
              <a:xfrm>
                <a:off x="3771926" y="2427295"/>
                <a:ext cx="4662462" cy="2647695"/>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174" name="Google Shape;174;p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349972" y="4495180"/>
                <a:ext cx="455288" cy="455288"/>
              </a:xfrm>
              <a:prstGeom prst="rect">
                <a:avLst/>
              </a:prstGeom>
              <a:noFill/>
              <a:ln>
                <a:noFill/>
              </a:ln>
            </p:spPr>
          </p:pic>
          <p:pic>
            <p:nvPicPr>
              <p:cNvPr id="176" name="Google Shape;176;p6"/>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439985" y="2543514"/>
                <a:ext cx="500549" cy="457218"/>
              </a:xfrm>
              <a:prstGeom prst="rect">
                <a:avLst/>
              </a:prstGeom>
              <a:noFill/>
              <a:ln>
                <a:noFill/>
              </a:ln>
            </p:spPr>
          </p:pic>
          <p:pic>
            <p:nvPicPr>
              <p:cNvPr id="177" name="Google Shape;177;p6"/>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528369" y="4533405"/>
                <a:ext cx="412165" cy="412165"/>
              </a:xfrm>
              <a:prstGeom prst="rect">
                <a:avLst/>
              </a:prstGeom>
              <a:noFill/>
              <a:ln>
                <a:noFill/>
              </a:ln>
            </p:spPr>
          </p:pic>
          <p:pic>
            <p:nvPicPr>
              <p:cNvPr id="178" name="Google Shape;178;p6"/>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7626977" y="4529530"/>
                <a:ext cx="412165" cy="412165"/>
              </a:xfrm>
              <a:prstGeom prst="rect">
                <a:avLst/>
              </a:prstGeom>
              <a:noFill/>
              <a:ln>
                <a:noFill/>
              </a:ln>
            </p:spPr>
          </p:pic>
          <p:pic>
            <p:nvPicPr>
              <p:cNvPr id="179" name="Google Shape;179;p6"/>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5272233" y="2527729"/>
                <a:ext cx="418476" cy="486243"/>
              </a:xfrm>
              <a:prstGeom prst="rect">
                <a:avLst/>
              </a:prstGeom>
              <a:noFill/>
              <a:ln>
                <a:noFill/>
              </a:ln>
            </p:spPr>
          </p:pic>
          <p:pic>
            <p:nvPicPr>
              <p:cNvPr id="180" name="Google Shape;180;p6"/>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3907584" y="2497311"/>
                <a:ext cx="418476" cy="489286"/>
              </a:xfrm>
              <a:prstGeom prst="rect">
                <a:avLst/>
              </a:prstGeom>
              <a:noFill/>
              <a:ln>
                <a:noFill/>
              </a:ln>
            </p:spPr>
          </p:pic>
          <p:sp>
            <p:nvSpPr>
              <p:cNvPr id="181" name="Google Shape;181;p6"/>
              <p:cNvSpPr txBox="1"/>
              <p:nvPr/>
            </p:nvSpPr>
            <p:spPr>
              <a:xfrm>
                <a:off x="4723190" y="3039392"/>
                <a:ext cx="1418226"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SpiraTeam</a:t>
                </a:r>
                <a:r>
                  <a:rPr lang="en-US" sz="1400" b="1" i="0" u="none" strike="noStrike" cap="none">
                    <a:solidFill>
                      <a:schemeClr val="dk1"/>
                    </a:solidFill>
                    <a:latin typeface="Josefin Sans"/>
                    <a:ea typeface="Josefin Sans"/>
                    <a:cs typeface="Josefin Sans"/>
                    <a:sym typeface="Josefin Sans"/>
                  </a:rPr>
                  <a:t>®</a:t>
                </a:r>
                <a:endParaRPr sz="1400" b="1" i="0" u="none" strike="noStrike" cap="none">
                  <a:solidFill>
                    <a:srgbClr val="000000"/>
                  </a:solidFill>
                  <a:latin typeface="Josefin Sans"/>
                  <a:ea typeface="Josefin Sans"/>
                  <a:cs typeface="Josefin Sans"/>
                  <a:sym typeface="Josefin Sans"/>
                </a:endParaRPr>
              </a:p>
            </p:txBody>
          </p:sp>
          <p:sp>
            <p:nvSpPr>
              <p:cNvPr id="182" name="Google Shape;182;p6"/>
              <p:cNvSpPr txBox="1"/>
              <p:nvPr/>
            </p:nvSpPr>
            <p:spPr>
              <a:xfrm>
                <a:off x="3465777" y="3060235"/>
                <a:ext cx="131465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SpiraPlan</a:t>
                </a:r>
                <a:r>
                  <a:rPr lang="en-US" sz="1400" b="0" i="0" u="none" strike="noStrike" cap="none">
                    <a:solidFill>
                      <a:schemeClr val="dk1"/>
                    </a:solidFill>
                    <a:latin typeface="Josefin Sans"/>
                    <a:ea typeface="Josefin Sans"/>
                    <a:cs typeface="Josefin Sans"/>
                    <a:sym typeface="Josefin Sans"/>
                  </a:rPr>
                  <a:t>®</a:t>
                </a:r>
                <a:endParaRPr sz="1400" b="0" i="0" u="none" strike="noStrike" cap="none">
                  <a:solidFill>
                    <a:srgbClr val="000000"/>
                  </a:solidFill>
                  <a:latin typeface="Josefin Sans"/>
                  <a:ea typeface="Josefin Sans"/>
                  <a:cs typeface="Josefin Sans"/>
                  <a:sym typeface="Josefin Sans"/>
                </a:endParaRPr>
              </a:p>
            </p:txBody>
          </p:sp>
          <p:sp>
            <p:nvSpPr>
              <p:cNvPr id="183" name="Google Shape;183;p6"/>
              <p:cNvSpPr txBox="1"/>
              <p:nvPr/>
            </p:nvSpPr>
            <p:spPr>
              <a:xfrm>
                <a:off x="6088401" y="3023146"/>
                <a:ext cx="131465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Josefin Sans"/>
                    <a:ea typeface="Josefin Sans"/>
                    <a:cs typeface="Josefin Sans"/>
                    <a:sym typeface="Josefin Sans"/>
                  </a:rPr>
                  <a:t>SpiraTest</a:t>
                </a:r>
                <a:r>
                  <a:rPr lang="en-US" sz="1600" b="0" i="0" u="none" strike="noStrike" cap="none">
                    <a:solidFill>
                      <a:schemeClr val="dk1"/>
                    </a:solidFill>
                    <a:latin typeface="Josefin Sans"/>
                    <a:ea typeface="Josefin Sans"/>
                    <a:cs typeface="Josefin Sans"/>
                    <a:sym typeface="Josefin Sans"/>
                  </a:rPr>
                  <a:t>®</a:t>
                </a:r>
                <a:endParaRPr sz="1600" b="0" i="0" u="none" strike="noStrike" cap="none">
                  <a:solidFill>
                    <a:srgbClr val="000000"/>
                  </a:solidFill>
                  <a:latin typeface="Josefin Sans"/>
                  <a:ea typeface="Josefin Sans"/>
                  <a:cs typeface="Josefin Sans"/>
                  <a:sym typeface="Josefin Sans"/>
                </a:endParaRPr>
              </a:p>
            </p:txBody>
          </p:sp>
          <p:sp>
            <p:nvSpPr>
              <p:cNvPr id="184" name="Google Shape;184;p6"/>
              <p:cNvSpPr txBox="1"/>
              <p:nvPr/>
            </p:nvSpPr>
            <p:spPr>
              <a:xfrm>
                <a:off x="3680327" y="4088459"/>
                <a:ext cx="1314651"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dirty="0">
                    <a:solidFill>
                      <a:schemeClr val="dk1"/>
                    </a:solidFill>
                    <a:latin typeface="Josefin Sans"/>
                    <a:ea typeface="Josefin Sans"/>
                    <a:cs typeface="Josefin Sans"/>
                    <a:sym typeface="Josefin Sans"/>
                  </a:rPr>
                  <a:t>DataSync</a:t>
                </a:r>
                <a:r>
                  <a:rPr lang="en-US" sz="1400" b="0" i="1" u="none" strike="noStrike" cap="none" dirty="0">
                    <a:solidFill>
                      <a:schemeClr val="dk1"/>
                    </a:solidFill>
                    <a:latin typeface="Josefin Sans"/>
                    <a:ea typeface="Josefin Sans"/>
                    <a:cs typeface="Josefin Sans"/>
                    <a:sym typeface="Josefin Sans"/>
                  </a:rPr>
                  <a:t>™</a:t>
                </a:r>
                <a:r>
                  <a:rPr lang="en-US" sz="1400" b="0" i="0" u="none" strike="noStrike" cap="none" dirty="0">
                    <a:solidFill>
                      <a:schemeClr val="dk1"/>
                    </a:solidFill>
                    <a:latin typeface="Josefin Sans"/>
                    <a:ea typeface="Josefin Sans"/>
                    <a:cs typeface="Josefin Sans"/>
                    <a:sym typeface="Josefin Sans"/>
                  </a:rPr>
                  <a:t> </a:t>
                </a:r>
                <a:endParaRPr sz="1400" b="0" i="0" u="none" strike="noStrike" cap="none" dirty="0">
                  <a:solidFill>
                    <a:srgbClr val="000000"/>
                  </a:solidFill>
                  <a:latin typeface="Josefin Sans"/>
                  <a:ea typeface="Josefin Sans"/>
                  <a:cs typeface="Josefin Sans"/>
                  <a:sym typeface="Josefin Sans"/>
                </a:endParaRPr>
              </a:p>
            </p:txBody>
          </p:sp>
          <p:sp>
            <p:nvSpPr>
              <p:cNvPr id="185" name="Google Shape;185;p6"/>
              <p:cNvSpPr txBox="1"/>
              <p:nvPr/>
            </p:nvSpPr>
            <p:spPr>
              <a:xfrm>
                <a:off x="4764528" y="4088459"/>
                <a:ext cx="1643121"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Josefin Sans"/>
                    <a:ea typeface="Josefin Sans"/>
                    <a:cs typeface="Josefin Sans"/>
                    <a:sym typeface="Josefin Sans"/>
                  </a:rPr>
                  <a:t>SpiraCapture</a:t>
                </a:r>
                <a:r>
                  <a:rPr lang="en-US" sz="1400" b="0" i="1" u="none" strike="noStrike" cap="none" dirty="0">
                    <a:solidFill>
                      <a:schemeClr val="dk1"/>
                    </a:solidFill>
                    <a:latin typeface="Josefin Sans"/>
                    <a:ea typeface="Josefin Sans"/>
                    <a:cs typeface="Josefin Sans"/>
                    <a:sym typeface="Josefin Sans"/>
                  </a:rPr>
                  <a:t>™</a:t>
                </a:r>
                <a:endParaRPr sz="1400" b="0" i="0" u="none" strike="noStrike" cap="none" dirty="0">
                  <a:solidFill>
                    <a:srgbClr val="000000"/>
                  </a:solidFill>
                  <a:latin typeface="Josefin Sans"/>
                  <a:ea typeface="Josefin Sans"/>
                  <a:cs typeface="Josefin Sans"/>
                  <a:sym typeface="Josefin Sans"/>
                </a:endParaRPr>
              </a:p>
            </p:txBody>
          </p:sp>
          <p:sp>
            <p:nvSpPr>
              <p:cNvPr id="186" name="Google Shape;186;p6"/>
              <p:cNvSpPr txBox="1"/>
              <p:nvPr/>
            </p:nvSpPr>
            <p:spPr>
              <a:xfrm>
                <a:off x="7175735" y="4088459"/>
                <a:ext cx="1314651"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Josefin Sans"/>
                    <a:ea typeface="Josefin Sans"/>
                    <a:cs typeface="Josefin Sans"/>
                    <a:sym typeface="Josefin Sans"/>
                  </a:rPr>
                  <a:t>KronoDesk®</a:t>
                </a:r>
                <a:endParaRPr sz="1400" b="1" i="0" u="none" strike="noStrike" cap="none">
                  <a:solidFill>
                    <a:srgbClr val="000000"/>
                  </a:solidFill>
                  <a:latin typeface="Josefin Sans"/>
                  <a:ea typeface="Josefin Sans"/>
                  <a:cs typeface="Josefin Sans"/>
                  <a:sym typeface="Josefin Sans"/>
                </a:endParaRPr>
              </a:p>
            </p:txBody>
          </p:sp>
          <p:sp>
            <p:nvSpPr>
              <p:cNvPr id="187" name="Google Shape;187;p6"/>
              <p:cNvSpPr txBox="1"/>
              <p:nvPr/>
            </p:nvSpPr>
            <p:spPr>
              <a:xfrm>
                <a:off x="6283987" y="4088459"/>
                <a:ext cx="913037"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Josefin Sans"/>
                    <a:ea typeface="Josefin Sans"/>
                    <a:cs typeface="Josefin Sans"/>
                    <a:sym typeface="Josefin Sans"/>
                  </a:rPr>
                  <a:t>Rapise</a:t>
                </a:r>
                <a:r>
                  <a:rPr lang="en-US" sz="1400" b="0" i="0" u="none" strike="noStrike" cap="none">
                    <a:solidFill>
                      <a:schemeClr val="dk1"/>
                    </a:solidFill>
                    <a:latin typeface="Josefin Sans"/>
                    <a:ea typeface="Josefin Sans"/>
                    <a:cs typeface="Josefin Sans"/>
                    <a:sym typeface="Josefin Sans"/>
                  </a:rPr>
                  <a:t>®</a:t>
                </a:r>
                <a:endParaRPr sz="1400" b="0" i="0" u="none" strike="noStrike" cap="none">
                  <a:solidFill>
                    <a:srgbClr val="000000"/>
                  </a:solidFill>
                  <a:latin typeface="Josefin Sans"/>
                  <a:ea typeface="Josefin Sans"/>
                  <a:cs typeface="Josefin Sans"/>
                  <a:sym typeface="Josefin Sans"/>
                </a:endParaRPr>
              </a:p>
            </p:txBody>
          </p:sp>
          <p:sp>
            <p:nvSpPr>
              <p:cNvPr id="200" name="Google Shape;200;p6"/>
              <p:cNvSpPr/>
              <p:nvPr/>
            </p:nvSpPr>
            <p:spPr>
              <a:xfrm>
                <a:off x="3178806" y="3317634"/>
                <a:ext cx="5784992" cy="777983"/>
              </a:xfrm>
              <a:prstGeom prst="leftRightArrow">
                <a:avLst>
                  <a:gd name="adj1" fmla="val 50000"/>
                  <a:gd name="adj2" fmla="val 50000"/>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01" name="Google Shape;201;p6"/>
              <p:cNvSpPr txBox="1"/>
              <p:nvPr/>
            </p:nvSpPr>
            <p:spPr>
              <a:xfrm>
                <a:off x="7286231" y="3015082"/>
                <a:ext cx="131465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Josefin Sans"/>
                    <a:ea typeface="Josefin Sans"/>
                    <a:cs typeface="Josefin Sans"/>
                    <a:sym typeface="Josefin Sans"/>
                  </a:rPr>
                  <a:t>SpiraApps</a:t>
                </a:r>
                <a:endParaRPr sz="1600" b="0" i="0" u="none" strike="noStrike" cap="none" dirty="0">
                  <a:solidFill>
                    <a:srgbClr val="000000"/>
                  </a:solidFill>
                  <a:latin typeface="Josefin Sans"/>
                  <a:ea typeface="Josefin Sans"/>
                  <a:cs typeface="Josefin Sans"/>
                  <a:sym typeface="Josefin Sans"/>
                </a:endParaRPr>
              </a:p>
            </p:txBody>
          </p:sp>
          <p:pic>
            <p:nvPicPr>
              <p:cNvPr id="202" name="Google Shape;202;p6" descr="A group of hexagons with different colors&#10;&#10;Description automatically generated"/>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7689810" y="2556754"/>
                <a:ext cx="507492" cy="507492"/>
              </a:xfrm>
              <a:prstGeom prst="rect">
                <a:avLst/>
              </a:prstGeom>
              <a:noFill/>
              <a:ln>
                <a:noFill/>
              </a:ln>
              <a:effectLst>
                <a:outerShdw blurRad="63500" sx="102000" sy="102000" algn="ctr" rotWithShape="0">
                  <a:srgbClr val="000000">
                    <a:alpha val="40000"/>
                  </a:srgbClr>
                </a:outerShdw>
              </a:effectLst>
            </p:spPr>
          </p:pic>
          <p:pic>
            <p:nvPicPr>
              <p:cNvPr id="2" name="Picture 1" descr="A colorful pinwheel on a black background&#10;&#10;Description automatically generated">
                <a:extLst>
                  <a:ext uri="{FF2B5EF4-FFF2-40B4-BE49-F238E27FC236}">
                    <a16:creationId xmlns:a16="http://schemas.microsoft.com/office/drawing/2014/main" id="{D37CDFF9-E856-1277-1EE8-E341ED4FB0C9}"/>
                  </a:ext>
                </a:extLst>
              </p:cNvPr>
              <p:cNvPicPr>
                <a:picLocks noChangeAspect="1"/>
              </p:cNvPicPr>
              <p:nvPr/>
            </p:nvPicPr>
            <p:blipFill>
              <a:blip r:embed="rId13" cstate="screen">
                <a:alphaModFix/>
                <a:extLst>
                  <a:ext uri="{28A0092B-C50C-407E-A947-70E740481C1C}">
                    <a14:useLocalDpi xmlns:a14="http://schemas.microsoft.com/office/drawing/2010/main"/>
                  </a:ext>
                </a:extLst>
              </a:blip>
              <a:stretch>
                <a:fillRect/>
              </a:stretch>
            </p:blipFill>
            <p:spPr>
              <a:xfrm>
                <a:off x="4055227" y="4428475"/>
                <a:ext cx="478261" cy="457218"/>
              </a:xfrm>
              <a:prstGeom prst="rect">
                <a:avLst/>
              </a:prstGeom>
              <a:noFill/>
              <a:ln>
                <a:noFill/>
              </a:ln>
              <a:effectLst/>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7"/>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sz="4300">
                <a:latin typeface="Josefin Sans"/>
                <a:ea typeface="Josefin Sans"/>
                <a:cs typeface="Josefin Sans"/>
                <a:sym typeface="Josefin Sans"/>
              </a:rPr>
              <a:t>Delivering Value With Quality At Its Core</a:t>
            </a:r>
            <a:endParaRPr sz="4300">
              <a:latin typeface="Josefin Sans"/>
              <a:ea typeface="Josefin Sans"/>
              <a:cs typeface="Josefin Sans"/>
              <a:sym typeface="Josefin Sans"/>
            </a:endParaRPr>
          </a:p>
        </p:txBody>
      </p:sp>
      <p:grpSp>
        <p:nvGrpSpPr>
          <p:cNvPr id="208" name="Google Shape;208;p7"/>
          <p:cNvGrpSpPr/>
          <p:nvPr/>
        </p:nvGrpSpPr>
        <p:grpSpPr>
          <a:xfrm>
            <a:off x="483824" y="1505644"/>
            <a:ext cx="5726118" cy="4169159"/>
            <a:chOff x="826841" y="1774441"/>
            <a:chExt cx="5466453" cy="4169159"/>
          </a:xfrm>
        </p:grpSpPr>
        <p:sp>
          <p:nvSpPr>
            <p:cNvPr id="209" name="Google Shape;209;p7"/>
            <p:cNvSpPr/>
            <p:nvPr/>
          </p:nvSpPr>
          <p:spPr>
            <a:xfrm rot="5400000">
              <a:off x="4374001" y="3599006"/>
              <a:ext cx="3306723" cy="531862"/>
            </a:xfrm>
            <a:prstGeom prst="triangle">
              <a:avLst>
                <a:gd name="adj" fmla="val 50520"/>
              </a:avLst>
            </a:prstGeom>
            <a:solidFill>
              <a:srgbClr val="0F4A4D"/>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pic>
          <p:nvPicPr>
            <p:cNvPr id="210" name="Google Shape;210;p7" descr="Agile and Compliance Diagram"/>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26841" y="1774441"/>
              <a:ext cx="4943390" cy="4169159"/>
            </a:xfrm>
            <a:prstGeom prst="rect">
              <a:avLst/>
            </a:prstGeom>
            <a:noFill/>
            <a:ln>
              <a:noFill/>
            </a:ln>
          </p:spPr>
        </p:pic>
      </p:grpSp>
      <p:grpSp>
        <p:nvGrpSpPr>
          <p:cNvPr id="211" name="Google Shape;211;p7"/>
          <p:cNvGrpSpPr/>
          <p:nvPr/>
        </p:nvGrpSpPr>
        <p:grpSpPr>
          <a:xfrm>
            <a:off x="6383092" y="1431461"/>
            <a:ext cx="1627800" cy="4801064"/>
            <a:chOff x="6392636" y="1431461"/>
            <a:chExt cx="1618255" cy="4801064"/>
          </a:xfrm>
        </p:grpSpPr>
        <p:sp>
          <p:nvSpPr>
            <p:cNvPr id="212" name="Google Shape;212;p7"/>
            <p:cNvSpPr/>
            <p:nvPr/>
          </p:nvSpPr>
          <p:spPr>
            <a:xfrm>
              <a:off x="6400212" y="3320253"/>
              <a:ext cx="1603105" cy="2912272"/>
            </a:xfrm>
            <a:prstGeom prst="roundRect">
              <a:avLst>
                <a:gd name="adj" fmla="val 16667"/>
              </a:avLst>
            </a:prstGeom>
            <a:noFill/>
            <a:ln w="19050" cap="flat" cmpd="sng">
              <a:solidFill>
                <a:srgbClr val="748697"/>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13" name="Google Shape;213;p7"/>
            <p:cNvSpPr/>
            <p:nvPr/>
          </p:nvSpPr>
          <p:spPr>
            <a:xfrm>
              <a:off x="6392636" y="1431461"/>
              <a:ext cx="1618255" cy="1405142"/>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214" name="Google Shape;214;p7"/>
            <p:cNvCxnSpPr/>
            <p:nvPr/>
          </p:nvCxnSpPr>
          <p:spPr>
            <a:xfrm rot="10800000" flipH="1">
              <a:off x="7200802" y="2836603"/>
              <a:ext cx="1923" cy="389036"/>
            </a:xfrm>
            <a:prstGeom prst="straightConnector1">
              <a:avLst/>
            </a:prstGeom>
            <a:noFill/>
            <a:ln w="9525" cap="flat" cmpd="sng">
              <a:solidFill>
                <a:srgbClr val="073642"/>
              </a:solidFill>
              <a:prstDash val="solid"/>
              <a:miter lim="800000"/>
              <a:headEnd type="none" w="sm" len="sm"/>
              <a:tailEnd type="none" w="sm" len="sm"/>
            </a:ln>
          </p:spPr>
        </p:cxnSp>
        <p:sp>
          <p:nvSpPr>
            <p:cNvPr id="215" name="Google Shape;215;p7"/>
            <p:cNvSpPr txBox="1"/>
            <p:nvPr/>
          </p:nvSpPr>
          <p:spPr>
            <a:xfrm>
              <a:off x="6504089" y="1544412"/>
              <a:ext cx="1395349"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1" u="none" strike="noStrike" cap="none">
                  <a:solidFill>
                    <a:schemeClr val="dk1"/>
                  </a:solidFill>
                  <a:latin typeface="Josefin Sans"/>
                  <a:ea typeface="Josefin Sans"/>
                  <a:cs typeface="Josefin Sans"/>
                  <a:sym typeface="Josefin Sans"/>
                </a:rPr>
                <a:t>70%</a:t>
              </a:r>
              <a:endParaRPr sz="2000" b="1" i="1"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Josefin Sans"/>
                  <a:ea typeface="Josefin Sans"/>
                  <a:cs typeface="Josefin Sans"/>
                  <a:sym typeface="Josefin Sans"/>
                </a:rPr>
                <a:t>Lower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Josefin Sans"/>
                  <a:ea typeface="Josefin Sans"/>
                  <a:cs typeface="Josefin Sans"/>
                  <a:sym typeface="Josefin Sans"/>
                </a:rPr>
                <a:t>Cost</a:t>
              </a:r>
              <a:endParaRPr sz="1400" b="0" i="0" u="none" strike="noStrike" cap="none">
                <a:solidFill>
                  <a:srgbClr val="000000"/>
                </a:solidFill>
                <a:latin typeface="Josefin Sans"/>
                <a:ea typeface="Josefin Sans"/>
                <a:cs typeface="Josefin Sans"/>
                <a:sym typeface="Josefin Sans"/>
              </a:endParaRPr>
            </a:p>
          </p:txBody>
        </p:sp>
        <p:sp>
          <p:nvSpPr>
            <p:cNvPr id="216" name="Google Shape;216;p7"/>
            <p:cNvSpPr/>
            <p:nvPr/>
          </p:nvSpPr>
          <p:spPr>
            <a:xfrm>
              <a:off x="7052413" y="3263347"/>
              <a:ext cx="298701" cy="18519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17" name="Google Shape;217;p7"/>
            <p:cNvSpPr txBox="1"/>
            <p:nvPr/>
          </p:nvSpPr>
          <p:spPr>
            <a:xfrm>
              <a:off x="6440597" y="3263347"/>
              <a:ext cx="1522332" cy="2846893"/>
            </a:xfrm>
            <a:prstGeom prst="rect">
              <a:avLst/>
            </a:prstGeom>
            <a:noFill/>
            <a:ln>
              <a:noFill/>
            </a:ln>
            <a:effectLst>
              <a:outerShdw blurRad="63500" sx="102000" sy="102000" algn="ctr" rotWithShape="0">
                <a:srgbClr val="748697">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Ability to consolidate multiple tools across the application lifecycle, creating opportunities to reduce costs and scale down the number of applications in which teams are required to use, maintain, and learn</a:t>
              </a:r>
              <a:endParaRPr sz="1200" b="0" i="0" u="none" strike="noStrike" cap="none">
                <a:solidFill>
                  <a:srgbClr val="073642"/>
                </a:solidFill>
                <a:latin typeface="Josefin Sans"/>
                <a:ea typeface="Josefin Sans"/>
                <a:cs typeface="Josefin Sans"/>
                <a:sym typeface="Josefin Sans"/>
              </a:endParaRPr>
            </a:p>
          </p:txBody>
        </p:sp>
        <p:sp>
          <p:nvSpPr>
            <p:cNvPr id="218" name="Google Shape;218;p7"/>
            <p:cNvSpPr/>
            <p:nvPr/>
          </p:nvSpPr>
          <p:spPr>
            <a:xfrm>
              <a:off x="7097360" y="3225639"/>
              <a:ext cx="208807" cy="185198"/>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grpSp>
        <p:nvGrpSpPr>
          <p:cNvPr id="219" name="Google Shape;219;p7"/>
          <p:cNvGrpSpPr/>
          <p:nvPr/>
        </p:nvGrpSpPr>
        <p:grpSpPr>
          <a:xfrm>
            <a:off x="8213782" y="1431461"/>
            <a:ext cx="1627800" cy="5155831"/>
            <a:chOff x="8223333" y="1431461"/>
            <a:chExt cx="1618255" cy="5155831"/>
          </a:xfrm>
        </p:grpSpPr>
        <p:sp>
          <p:nvSpPr>
            <p:cNvPr id="220" name="Google Shape;220;p7"/>
            <p:cNvSpPr txBox="1"/>
            <p:nvPr/>
          </p:nvSpPr>
          <p:spPr>
            <a:xfrm>
              <a:off x="8228618" y="3263346"/>
              <a:ext cx="1522332" cy="3323946"/>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8466"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highlight>
                  <a:srgbClr val="FFFF00"/>
                </a:highlight>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Josefin Sans"/>
                  <a:ea typeface="Josefin Sans"/>
                  <a:cs typeface="Josefin Sans"/>
                  <a:sym typeface="Josefin Sans"/>
                </a:rPr>
                <a:t>Achieve more test coverage and deliver high-quality software effortlessly, enabling code-free test automation and accelerated processes in relation to competitors, freeing up time for other essential or mission critical tasks </a:t>
              </a:r>
              <a:endParaRPr sz="1600" b="0" i="0" u="none" strike="noStrike" cap="none">
                <a:solidFill>
                  <a:schemeClr val="dk1"/>
                </a:solidFill>
                <a:highlight>
                  <a:srgbClr val="FFFF00"/>
                </a:highlight>
                <a:latin typeface="Josefin Sans"/>
                <a:ea typeface="Josefin Sans"/>
                <a:cs typeface="Josefin Sans"/>
                <a:sym typeface="Josefin Sans"/>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Josefin Sans"/>
                <a:ea typeface="Josefin Sans"/>
                <a:cs typeface="Josefin Sans"/>
                <a:sym typeface="Josefin Sans"/>
              </a:endParaRPr>
            </a:p>
          </p:txBody>
        </p:sp>
        <p:sp>
          <p:nvSpPr>
            <p:cNvPr id="221" name="Google Shape;221;p7"/>
            <p:cNvSpPr/>
            <p:nvPr/>
          </p:nvSpPr>
          <p:spPr>
            <a:xfrm>
              <a:off x="8228986" y="3320252"/>
              <a:ext cx="1603105" cy="2912272"/>
            </a:xfrm>
            <a:prstGeom prst="roundRect">
              <a:avLst>
                <a:gd name="adj" fmla="val 16667"/>
              </a:avLst>
            </a:prstGeom>
            <a:noFill/>
            <a:ln w="19050" cap="flat" cmpd="sng">
              <a:solidFill>
                <a:srgbClr val="748697"/>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22" name="Google Shape;222;p7"/>
            <p:cNvSpPr/>
            <p:nvPr/>
          </p:nvSpPr>
          <p:spPr>
            <a:xfrm>
              <a:off x="8879639" y="3263346"/>
              <a:ext cx="298701" cy="18519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23" name="Google Shape;223;p7"/>
            <p:cNvSpPr/>
            <p:nvPr/>
          </p:nvSpPr>
          <p:spPr>
            <a:xfrm>
              <a:off x="8223333" y="1431461"/>
              <a:ext cx="1618255" cy="1405142"/>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224" name="Google Shape;224;p7"/>
            <p:cNvCxnSpPr/>
            <p:nvPr/>
          </p:nvCxnSpPr>
          <p:spPr>
            <a:xfrm rot="10800000" flipH="1">
              <a:off x="9031500" y="2836603"/>
              <a:ext cx="1923" cy="389036"/>
            </a:xfrm>
            <a:prstGeom prst="straightConnector1">
              <a:avLst/>
            </a:prstGeom>
            <a:noFill/>
            <a:ln w="9525" cap="flat" cmpd="sng">
              <a:solidFill>
                <a:srgbClr val="073642"/>
              </a:solidFill>
              <a:prstDash val="solid"/>
              <a:miter lim="800000"/>
              <a:headEnd type="none" w="sm" len="sm"/>
              <a:tailEnd type="none" w="sm" len="sm"/>
            </a:ln>
          </p:spPr>
        </p:cxnSp>
        <p:sp>
          <p:nvSpPr>
            <p:cNvPr id="225" name="Google Shape;225;p7"/>
            <p:cNvSpPr txBox="1"/>
            <p:nvPr/>
          </p:nvSpPr>
          <p:spPr>
            <a:xfrm>
              <a:off x="8334786" y="1544412"/>
              <a:ext cx="139534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1" u="none" strike="noStrike" cap="none">
                  <a:solidFill>
                    <a:schemeClr val="dk1"/>
                  </a:solidFill>
                  <a:latin typeface="Josefin Sans"/>
                  <a:ea typeface="Josefin Sans"/>
                  <a:cs typeface="Josefin Sans"/>
                  <a:sym typeface="Josefin Sans"/>
                </a:rPr>
                <a:t>80%</a:t>
              </a:r>
              <a:endParaRPr sz="2000" b="1" i="1"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Josefin Sans"/>
                  <a:ea typeface="Josefin Sans"/>
                  <a:cs typeface="Josefin Sans"/>
                  <a:sym typeface="Josefin Sans"/>
                </a:rPr>
                <a:t>More Coverage</a:t>
              </a:r>
              <a:endParaRPr sz="1400" b="0" i="0" u="none" strike="noStrike" cap="none">
                <a:solidFill>
                  <a:srgbClr val="000000"/>
                </a:solidFill>
                <a:latin typeface="Josefin Sans"/>
                <a:ea typeface="Josefin Sans"/>
                <a:cs typeface="Josefin Sans"/>
                <a:sym typeface="Josefin Sans"/>
              </a:endParaRPr>
            </a:p>
          </p:txBody>
        </p:sp>
        <p:sp>
          <p:nvSpPr>
            <p:cNvPr id="226" name="Google Shape;226;p7"/>
            <p:cNvSpPr/>
            <p:nvPr/>
          </p:nvSpPr>
          <p:spPr>
            <a:xfrm>
              <a:off x="8921162" y="3226316"/>
              <a:ext cx="208807" cy="185198"/>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grpSp>
        <p:nvGrpSpPr>
          <p:cNvPr id="227" name="Google Shape;227;p7"/>
          <p:cNvGrpSpPr/>
          <p:nvPr/>
        </p:nvGrpSpPr>
        <p:grpSpPr>
          <a:xfrm>
            <a:off x="10044472" y="1431461"/>
            <a:ext cx="1630457" cy="4801064"/>
            <a:chOff x="10054032" y="1431461"/>
            <a:chExt cx="1620897" cy="4801064"/>
          </a:xfrm>
        </p:grpSpPr>
        <p:sp>
          <p:nvSpPr>
            <p:cNvPr id="228" name="Google Shape;228;p7"/>
            <p:cNvSpPr txBox="1"/>
            <p:nvPr/>
          </p:nvSpPr>
          <p:spPr>
            <a:xfrm>
              <a:off x="10103314" y="3263347"/>
              <a:ext cx="1522332" cy="2831544"/>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8466"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highlight>
                  <a:srgbClr val="FFFF00"/>
                </a:highlight>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Josefin Sans"/>
                  <a:ea typeface="Josefin Sans"/>
                  <a:cs typeface="Josefin Sans"/>
                  <a:sym typeface="Josefin Sans"/>
                </a:rPr>
                <a:t>Streamlines workflows across project and risk management, scaled agile, DevOps, and test automation providing the ability to identify and bridge the gap between areas of inefficiencies</a:t>
              </a:r>
              <a:endParaRPr sz="1600" b="0" i="0" u="none" strike="noStrike" cap="none">
                <a:solidFill>
                  <a:schemeClr val="dk1"/>
                </a:solidFill>
                <a:highlight>
                  <a:srgbClr val="FFFF00"/>
                </a:highlight>
                <a:latin typeface="Josefin Sans"/>
                <a:ea typeface="Josefin Sans"/>
                <a:cs typeface="Josefin Sans"/>
                <a:sym typeface="Josefin Sans"/>
              </a:endParaRP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Josefin Sans"/>
                <a:ea typeface="Josefin Sans"/>
                <a:cs typeface="Josefin Sans"/>
                <a:sym typeface="Josefin Sans"/>
              </a:endParaRPr>
            </a:p>
          </p:txBody>
        </p:sp>
        <p:sp>
          <p:nvSpPr>
            <p:cNvPr id="229" name="Google Shape;229;p7"/>
            <p:cNvSpPr/>
            <p:nvPr/>
          </p:nvSpPr>
          <p:spPr>
            <a:xfrm>
              <a:off x="10054032" y="1431461"/>
              <a:ext cx="1620897" cy="1405142"/>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cxnSp>
          <p:nvCxnSpPr>
            <p:cNvPr id="230" name="Google Shape;230;p7"/>
            <p:cNvCxnSpPr/>
            <p:nvPr/>
          </p:nvCxnSpPr>
          <p:spPr>
            <a:xfrm rot="10800000" flipH="1">
              <a:off x="10862859" y="2836603"/>
              <a:ext cx="3244" cy="389036"/>
            </a:xfrm>
            <a:prstGeom prst="straightConnector1">
              <a:avLst/>
            </a:prstGeom>
            <a:noFill/>
            <a:ln w="9525" cap="flat" cmpd="sng">
              <a:solidFill>
                <a:srgbClr val="073642"/>
              </a:solidFill>
              <a:prstDash val="solid"/>
              <a:miter lim="800000"/>
              <a:headEnd type="none" w="sm" len="sm"/>
              <a:tailEnd type="none" w="sm" len="sm"/>
            </a:ln>
          </p:spPr>
        </p:cxnSp>
        <p:sp>
          <p:nvSpPr>
            <p:cNvPr id="231" name="Google Shape;231;p7"/>
            <p:cNvSpPr txBox="1"/>
            <p:nvPr/>
          </p:nvSpPr>
          <p:spPr>
            <a:xfrm>
              <a:off x="10166806" y="1544412"/>
              <a:ext cx="139534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1" u="none" strike="noStrike" cap="none">
                  <a:solidFill>
                    <a:schemeClr val="dk1"/>
                  </a:solidFill>
                  <a:latin typeface="Josefin Sans"/>
                  <a:ea typeface="Josefin Sans"/>
                  <a:cs typeface="Josefin Sans"/>
                  <a:sym typeface="Josefin Sans"/>
                </a:rPr>
                <a:t>30%</a:t>
              </a:r>
              <a:endParaRPr sz="2000" b="1" i="1" u="none" strike="noStrike" cap="none">
                <a:solidFill>
                  <a:schemeClr val="dk1"/>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Josefin Sans"/>
                  <a:ea typeface="Josefin Sans"/>
                  <a:cs typeface="Josefin Sans"/>
                  <a:sym typeface="Josefin Sans"/>
                </a:rPr>
                <a:t>More Efficiency</a:t>
              </a:r>
              <a:endParaRPr sz="1400" b="0" i="0" u="none" strike="noStrike" cap="none">
                <a:solidFill>
                  <a:srgbClr val="000000"/>
                </a:solidFill>
                <a:latin typeface="Josefin Sans"/>
                <a:ea typeface="Josefin Sans"/>
                <a:cs typeface="Josefin Sans"/>
                <a:sym typeface="Josefin Sans"/>
              </a:endParaRPr>
            </a:p>
          </p:txBody>
        </p:sp>
        <p:sp>
          <p:nvSpPr>
            <p:cNvPr id="232" name="Google Shape;232;p7"/>
            <p:cNvSpPr/>
            <p:nvPr/>
          </p:nvSpPr>
          <p:spPr>
            <a:xfrm>
              <a:off x="10062929" y="3320253"/>
              <a:ext cx="1603105" cy="2912272"/>
            </a:xfrm>
            <a:prstGeom prst="roundRect">
              <a:avLst>
                <a:gd name="adj" fmla="val 16667"/>
              </a:avLst>
            </a:prstGeom>
            <a:noFill/>
            <a:ln w="19050" cap="flat" cmpd="sng">
              <a:solidFill>
                <a:srgbClr val="748697"/>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33" name="Google Shape;233;p7"/>
            <p:cNvSpPr/>
            <p:nvPr/>
          </p:nvSpPr>
          <p:spPr>
            <a:xfrm>
              <a:off x="10715130" y="3263347"/>
              <a:ext cx="298701" cy="18519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34" name="Google Shape;234;p7"/>
            <p:cNvSpPr/>
            <p:nvPr/>
          </p:nvSpPr>
          <p:spPr>
            <a:xfrm>
              <a:off x="10760077" y="3225639"/>
              <a:ext cx="208807" cy="185198"/>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pSp>
        <p:nvGrpSpPr>
          <p:cNvPr id="239" name="Google Shape;239;p8"/>
          <p:cNvGrpSpPr/>
          <p:nvPr/>
        </p:nvGrpSpPr>
        <p:grpSpPr>
          <a:xfrm>
            <a:off x="467363" y="1270000"/>
            <a:ext cx="11257272" cy="5116477"/>
            <a:chOff x="71123" y="0"/>
            <a:chExt cx="11257272" cy="5116477"/>
          </a:xfrm>
        </p:grpSpPr>
        <p:sp>
          <p:nvSpPr>
            <p:cNvPr id="240" name="Google Shape;240;p8"/>
            <p:cNvSpPr/>
            <p:nvPr/>
          </p:nvSpPr>
          <p:spPr>
            <a:xfrm>
              <a:off x="71123" y="0"/>
              <a:ext cx="11257272" cy="5116477"/>
            </a:xfrm>
            <a:prstGeom prst="quadArrow">
              <a:avLst>
                <a:gd name="adj1" fmla="val 2000"/>
                <a:gd name="adj2" fmla="val 4000"/>
                <a:gd name="adj3" fmla="val 5000"/>
              </a:avLst>
            </a:prstGeom>
            <a:solidFill>
              <a:srgbClr val="1F3864"/>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241" name="Google Shape;241;p8"/>
            <p:cNvSpPr/>
            <p:nvPr/>
          </p:nvSpPr>
          <p:spPr>
            <a:xfrm>
              <a:off x="3474092" y="332571"/>
              <a:ext cx="2046590" cy="2046590"/>
            </a:xfrm>
            <a:prstGeom prst="roundRect">
              <a:avLst>
                <a:gd name="adj" fmla="val 16667"/>
              </a:avLst>
            </a:prstGeom>
            <a:solidFill>
              <a:srgbClr val="FA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242" name="Google Shape;242;p8"/>
            <p:cNvSpPr txBox="1"/>
            <p:nvPr/>
          </p:nvSpPr>
          <p:spPr>
            <a:xfrm>
              <a:off x="3573998" y="432477"/>
              <a:ext cx="1846778" cy="1846778"/>
            </a:xfrm>
            <a:prstGeom prst="rect">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1F3864"/>
                </a:buClr>
                <a:buSzPts val="2400"/>
                <a:buFont typeface="Josefin Sans"/>
                <a:buNone/>
              </a:pPr>
              <a:r>
                <a:rPr lang="en-US" sz="1700" b="1" i="0" u="none" strike="noStrike" cap="none">
                  <a:solidFill>
                    <a:srgbClr val="1F3864"/>
                  </a:solidFill>
                  <a:latin typeface="Poppins Medium"/>
                  <a:ea typeface="Poppins Medium"/>
                  <a:cs typeface="Poppins Medium"/>
                  <a:sym typeface="Poppins Medium"/>
                </a:rPr>
                <a:t>EFFICIENT</a:t>
              </a:r>
              <a:endParaRPr sz="1700" b="0" i="0" u="none" strike="noStrike" cap="none">
                <a:solidFill>
                  <a:srgbClr val="000000"/>
                </a:solidFill>
                <a:latin typeface="Poppins Medium"/>
                <a:ea typeface="Poppins Medium"/>
                <a:cs typeface="Poppins Medium"/>
                <a:sym typeface="Poppins Medium"/>
              </a:endParaRPr>
            </a:p>
          </p:txBody>
        </p:sp>
        <p:sp>
          <p:nvSpPr>
            <p:cNvPr id="243" name="Google Shape;243;p8"/>
            <p:cNvSpPr/>
            <p:nvPr/>
          </p:nvSpPr>
          <p:spPr>
            <a:xfrm>
              <a:off x="5878836" y="332571"/>
              <a:ext cx="2007917" cy="2046590"/>
            </a:xfrm>
            <a:prstGeom prst="roundRect">
              <a:avLst>
                <a:gd name="adj" fmla="val 16667"/>
              </a:avLst>
            </a:prstGeom>
            <a:solidFill>
              <a:srgbClr val="FA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244" name="Google Shape;244;p8"/>
            <p:cNvSpPr txBox="1"/>
            <p:nvPr/>
          </p:nvSpPr>
          <p:spPr>
            <a:xfrm>
              <a:off x="5978742" y="432477"/>
              <a:ext cx="1846778" cy="1846778"/>
            </a:xfrm>
            <a:prstGeom prst="rect">
              <a:avLst/>
            </a:prstGeom>
            <a:noFill/>
            <a:ln>
              <a:noFill/>
            </a:ln>
            <a:effectLst>
              <a:outerShdw blurRad="63500" sx="102000" sy="102000" algn="ctr" rotWithShape="0">
                <a:srgbClr val="000000">
                  <a:alpha val="40000"/>
                </a:srgbClr>
              </a:outerShdw>
            </a:effectLst>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1F3864"/>
                </a:buClr>
                <a:buSzPts val="2400"/>
                <a:buFont typeface="Josefin Sans"/>
                <a:buNone/>
              </a:pPr>
              <a:r>
                <a:rPr lang="en-US" sz="1700" b="1" i="0" u="none" strike="noStrike" cap="none">
                  <a:solidFill>
                    <a:srgbClr val="1F3864"/>
                  </a:solidFill>
                  <a:latin typeface="Poppins Medium"/>
                  <a:ea typeface="Poppins Medium"/>
                  <a:cs typeface="Poppins Medium"/>
                  <a:sym typeface="Poppins Medium"/>
                </a:rPr>
                <a:t>INNOVATIVE</a:t>
              </a:r>
              <a:endParaRPr sz="1700" b="0" i="0" u="none" strike="noStrike" cap="none">
                <a:solidFill>
                  <a:srgbClr val="000000"/>
                </a:solidFill>
                <a:latin typeface="Poppins Medium"/>
                <a:ea typeface="Poppins Medium"/>
                <a:cs typeface="Poppins Medium"/>
                <a:sym typeface="Poppins Medium"/>
              </a:endParaRPr>
            </a:p>
          </p:txBody>
        </p:sp>
        <p:sp>
          <p:nvSpPr>
            <p:cNvPr id="245" name="Google Shape;245;p8"/>
            <p:cNvSpPr/>
            <p:nvPr/>
          </p:nvSpPr>
          <p:spPr>
            <a:xfrm>
              <a:off x="3474092" y="2737315"/>
              <a:ext cx="2046590" cy="2046590"/>
            </a:xfrm>
            <a:prstGeom prst="roundRect">
              <a:avLst>
                <a:gd name="adj" fmla="val 16667"/>
              </a:avLst>
            </a:prstGeom>
            <a:solidFill>
              <a:srgbClr val="FA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246" name="Google Shape;246;p8"/>
            <p:cNvSpPr txBox="1"/>
            <p:nvPr/>
          </p:nvSpPr>
          <p:spPr>
            <a:xfrm>
              <a:off x="3573998" y="2837221"/>
              <a:ext cx="1846778" cy="1846778"/>
            </a:xfrm>
            <a:prstGeom prst="rect">
              <a:avLst/>
            </a:prstGeom>
            <a:noFill/>
            <a:ln>
              <a:noFill/>
            </a:ln>
            <a:effectLst>
              <a:outerShdw blurRad="63500" sx="102000" sy="102000" algn="ctr" rotWithShape="0">
                <a:srgbClr val="000000">
                  <a:alpha val="40000"/>
                </a:srgbClr>
              </a:outerShdw>
            </a:effectLst>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1F3864"/>
                </a:buClr>
                <a:buSzPts val="2400"/>
                <a:buFont typeface="Josefin Sans"/>
                <a:buNone/>
              </a:pPr>
              <a:r>
                <a:rPr lang="en-US" sz="1700" b="1" i="0" u="none" strike="noStrike" cap="none">
                  <a:solidFill>
                    <a:srgbClr val="1F3864"/>
                  </a:solidFill>
                  <a:latin typeface="Poppins Medium"/>
                  <a:ea typeface="Poppins Medium"/>
                  <a:cs typeface="Poppins Medium"/>
                  <a:sym typeface="Poppins Medium"/>
                </a:rPr>
                <a:t>ECONOMICAL</a:t>
              </a:r>
              <a:endParaRPr sz="1700" b="0" i="0" u="none" strike="noStrike" cap="none">
                <a:solidFill>
                  <a:srgbClr val="000000"/>
                </a:solidFill>
                <a:latin typeface="Poppins Medium"/>
                <a:ea typeface="Poppins Medium"/>
                <a:cs typeface="Poppins Medium"/>
                <a:sym typeface="Poppins Medium"/>
              </a:endParaRPr>
            </a:p>
          </p:txBody>
        </p:sp>
        <p:sp>
          <p:nvSpPr>
            <p:cNvPr id="247" name="Google Shape;247;p8"/>
            <p:cNvSpPr/>
            <p:nvPr/>
          </p:nvSpPr>
          <p:spPr>
            <a:xfrm>
              <a:off x="5878836" y="2737315"/>
              <a:ext cx="2046590" cy="2046590"/>
            </a:xfrm>
            <a:prstGeom prst="roundRect">
              <a:avLst>
                <a:gd name="adj" fmla="val 16667"/>
              </a:avLst>
            </a:prstGeom>
            <a:solidFill>
              <a:srgbClr val="FACB26"/>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Josefin Sans"/>
                <a:ea typeface="Josefin Sans"/>
                <a:cs typeface="Josefin Sans"/>
                <a:sym typeface="Josefin Sans"/>
              </a:endParaRPr>
            </a:p>
          </p:txBody>
        </p:sp>
        <p:sp>
          <p:nvSpPr>
            <p:cNvPr id="248" name="Google Shape;248;p8"/>
            <p:cNvSpPr txBox="1"/>
            <p:nvPr/>
          </p:nvSpPr>
          <p:spPr>
            <a:xfrm>
              <a:off x="5978742" y="2837221"/>
              <a:ext cx="1846778" cy="1846778"/>
            </a:xfrm>
            <a:prstGeom prst="rect">
              <a:avLst/>
            </a:prstGeom>
            <a:noFill/>
            <a:ln>
              <a:noFill/>
            </a:ln>
            <a:effectLst>
              <a:outerShdw blurRad="63500" sx="102000" sy="102000" algn="ctr" rotWithShape="0">
                <a:srgbClr val="000000">
                  <a:alpha val="40000"/>
                </a:srgbClr>
              </a:outerShdw>
            </a:effectLst>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1F3864"/>
                </a:buClr>
                <a:buSzPts val="2400"/>
                <a:buFont typeface="Josefin Sans"/>
                <a:buNone/>
              </a:pPr>
              <a:r>
                <a:rPr lang="en-US" sz="1700" b="1" i="0" u="none" strike="noStrike" cap="none">
                  <a:solidFill>
                    <a:srgbClr val="1F3864"/>
                  </a:solidFill>
                  <a:latin typeface="Poppins Medium"/>
                  <a:ea typeface="Poppins Medium"/>
                  <a:cs typeface="Poppins Medium"/>
                  <a:sym typeface="Poppins Medium"/>
                </a:rPr>
                <a:t>EFFECTIVE</a:t>
              </a:r>
              <a:endParaRPr sz="1700" b="0" i="0" u="none" strike="noStrike" cap="none">
                <a:solidFill>
                  <a:srgbClr val="000000"/>
                </a:solidFill>
                <a:latin typeface="Poppins Medium"/>
                <a:ea typeface="Poppins Medium"/>
                <a:cs typeface="Poppins Medium"/>
                <a:sym typeface="Poppins Medium"/>
              </a:endParaRPr>
            </a:p>
          </p:txBody>
        </p:sp>
      </p:grpSp>
      <p:sp>
        <p:nvSpPr>
          <p:cNvPr id="249" name="Google Shape;249;p8"/>
          <p:cNvSpPr txBox="1"/>
          <p:nvPr/>
        </p:nvSpPr>
        <p:spPr>
          <a:xfrm>
            <a:off x="442721" y="1554546"/>
            <a:ext cx="3407916" cy="1705648"/>
          </a:xfrm>
          <a:prstGeom prst="rect">
            <a:avLst/>
          </a:prstGeom>
          <a:noFill/>
          <a:ln>
            <a:noFill/>
          </a:ln>
        </p:spPr>
        <p:txBody>
          <a:bodyPr spcFirstLastPara="1" wrap="square" lIns="106675" tIns="106675" rIns="106675" bIns="106675" anchor="t" anchorCtr="0">
            <a:noAutofit/>
          </a:bodyPr>
          <a:lstStyle/>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Easy learning curve, fast deployment </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Easy and intuitive </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Extensive partner support</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Seamless migration/Import</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Same-day support</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Dedicated success manager</a:t>
            </a:r>
            <a:br>
              <a:rPr lang="en-US" sz="1700" b="0" i="0" u="none" strike="noStrike" cap="none">
                <a:solidFill>
                  <a:schemeClr val="dk1"/>
                </a:solidFill>
                <a:latin typeface="Josefin Sans"/>
                <a:ea typeface="Josefin Sans"/>
                <a:cs typeface="Josefin Sans"/>
                <a:sym typeface="Josefin Sans"/>
              </a:rPr>
            </a:br>
            <a:br>
              <a:rPr lang="en-US" sz="1700" b="0" i="0" u="none" strike="noStrike" cap="none">
                <a:solidFill>
                  <a:schemeClr val="dk1"/>
                </a:solidFill>
                <a:latin typeface="Josefin Sans"/>
                <a:ea typeface="Josefin Sans"/>
                <a:cs typeface="Josefin Sans"/>
                <a:sym typeface="Josefin Sans"/>
              </a:rPr>
            </a:br>
            <a:br>
              <a:rPr lang="en-US" sz="1700" b="0" i="0" u="none" strike="noStrike" cap="none">
                <a:solidFill>
                  <a:schemeClr val="dk1"/>
                </a:solidFill>
                <a:latin typeface="Josefin Sans"/>
                <a:ea typeface="Josefin Sans"/>
                <a:cs typeface="Josefin Sans"/>
                <a:sym typeface="Josefin Sans"/>
              </a:rPr>
            </a:br>
            <a:endParaRPr sz="1700" b="0" i="0" u="none" strike="noStrike" cap="none">
              <a:solidFill>
                <a:schemeClr val="dk1"/>
              </a:solidFill>
              <a:latin typeface="Josefin Sans"/>
              <a:ea typeface="Josefin Sans"/>
              <a:cs typeface="Josefin Sans"/>
              <a:sym typeface="Josefin Sans"/>
            </a:endParaRPr>
          </a:p>
          <a:p>
            <a:pPr marL="380990" marR="0" lvl="0" indent="-279390" algn="l" rtl="0">
              <a:lnSpc>
                <a:spcPct val="100000"/>
              </a:lnSpc>
              <a:spcBef>
                <a:spcPts val="0"/>
              </a:spcBef>
              <a:spcAft>
                <a:spcPts val="0"/>
              </a:spcAft>
              <a:buClr>
                <a:schemeClr val="dk1"/>
              </a:buClr>
              <a:buSzPts val="1600"/>
              <a:buFont typeface="Arial"/>
              <a:buNone/>
            </a:pPr>
            <a:endParaRPr sz="1700" b="0" i="0" u="none" strike="noStrike" cap="none">
              <a:solidFill>
                <a:schemeClr val="dk1"/>
              </a:solidFill>
              <a:latin typeface="Josefin Sans"/>
              <a:ea typeface="Josefin Sans"/>
              <a:cs typeface="Josefin Sans"/>
              <a:sym typeface="Josefin Sans"/>
            </a:endParaRPr>
          </a:p>
          <a:p>
            <a:pPr marL="228594" marR="0" lvl="0" indent="-76191" algn="ctr" rtl="0">
              <a:lnSpc>
                <a:spcPct val="90000"/>
              </a:lnSpc>
              <a:spcBef>
                <a:spcPts val="0"/>
              </a:spcBef>
              <a:spcAft>
                <a:spcPts val="0"/>
              </a:spcAft>
              <a:buClr>
                <a:schemeClr val="lt1"/>
              </a:buClr>
              <a:buSzPts val="2400"/>
              <a:buFont typeface="Arial"/>
              <a:buNone/>
            </a:pPr>
            <a:endParaRPr sz="1700" b="0" i="0" u="none" strike="noStrike" cap="none">
              <a:solidFill>
                <a:schemeClr val="dk1"/>
              </a:solidFill>
              <a:latin typeface="Josefin Sans"/>
              <a:ea typeface="Josefin Sans"/>
              <a:cs typeface="Josefin Sans"/>
              <a:sym typeface="Josefin Sans"/>
            </a:endParaRPr>
          </a:p>
        </p:txBody>
      </p:sp>
      <p:sp>
        <p:nvSpPr>
          <p:cNvPr id="250" name="Google Shape;250;p8"/>
          <p:cNvSpPr txBox="1">
            <a:spLocks noGrp="1"/>
          </p:cNvSpPr>
          <p:nvPr>
            <p:ph type="title"/>
          </p:nvPr>
        </p:nvSpPr>
        <p:spPr>
          <a:xfrm>
            <a:off x="546100" y="314325"/>
            <a:ext cx="10515600" cy="765843"/>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Josefin Sans"/>
              <a:buNone/>
            </a:pPr>
            <a:r>
              <a:rPr lang="en-US">
                <a:latin typeface="Josefin Sans"/>
                <a:ea typeface="Josefin Sans"/>
                <a:cs typeface="Josefin Sans"/>
                <a:sym typeface="Josefin Sans"/>
              </a:rPr>
              <a:t>Our Unique Value Proposition</a:t>
            </a:r>
            <a:endParaRPr>
              <a:latin typeface="Josefin Sans"/>
              <a:ea typeface="Josefin Sans"/>
              <a:cs typeface="Josefin Sans"/>
              <a:sym typeface="Josefin Sans"/>
            </a:endParaRPr>
          </a:p>
        </p:txBody>
      </p:sp>
      <p:sp>
        <p:nvSpPr>
          <p:cNvPr id="251" name="Google Shape;251;p8"/>
          <p:cNvSpPr txBox="1"/>
          <p:nvPr/>
        </p:nvSpPr>
        <p:spPr>
          <a:xfrm>
            <a:off x="442721" y="4007315"/>
            <a:ext cx="3427611" cy="1705648"/>
          </a:xfrm>
          <a:prstGeom prst="rect">
            <a:avLst/>
          </a:prstGeom>
          <a:noFill/>
          <a:ln>
            <a:noFill/>
          </a:ln>
        </p:spPr>
        <p:txBody>
          <a:bodyPr spcFirstLastPara="1" wrap="square" lIns="106675" tIns="106675" rIns="106675" bIns="106675" anchor="t" anchorCtr="0">
            <a:noAutofit/>
          </a:bodyPr>
          <a:lstStyle/>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Concurrent licensing</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No hidden extra costs</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Unlimited named users, storage, API calls, projects</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Flexible scale-up/down</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30-day free trials</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Available on AWS Marketplace</a:t>
            </a:r>
            <a:endParaRPr sz="1700" b="0" i="0" u="none" strike="noStrike" cap="none">
              <a:solidFill>
                <a:srgbClr val="000000"/>
              </a:solidFill>
              <a:latin typeface="Josefin Sans"/>
              <a:ea typeface="Josefin Sans"/>
              <a:cs typeface="Josefin Sans"/>
              <a:sym typeface="Josefin Sans"/>
            </a:endParaRPr>
          </a:p>
        </p:txBody>
      </p:sp>
      <p:sp>
        <p:nvSpPr>
          <p:cNvPr id="252" name="Google Shape;252;p8"/>
          <p:cNvSpPr txBox="1"/>
          <p:nvPr/>
        </p:nvSpPr>
        <p:spPr>
          <a:xfrm>
            <a:off x="8382899" y="1550240"/>
            <a:ext cx="3509516" cy="1705648"/>
          </a:xfrm>
          <a:prstGeom prst="rect">
            <a:avLst/>
          </a:prstGeom>
          <a:noFill/>
          <a:ln>
            <a:noFill/>
          </a:ln>
        </p:spPr>
        <p:txBody>
          <a:bodyPr spcFirstLastPara="1" wrap="square" lIns="106675" tIns="106675" rIns="106675" bIns="106675" anchor="t" anchorCtr="0">
            <a:noAutofit/>
          </a:bodyPr>
          <a:lstStyle/>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Generative AI leader</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Customer-driven roadmap</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Industry-specific features</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InflectraCON thought leadership platform</a:t>
            </a:r>
            <a:endParaRPr sz="1700" b="0" i="0" u="none" strike="noStrike" cap="none">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a:solidFill>
                  <a:schemeClr val="dk1"/>
                </a:solidFill>
                <a:latin typeface="Josefin Sans"/>
                <a:ea typeface="Josefin Sans"/>
                <a:cs typeface="Josefin Sans"/>
                <a:sym typeface="Josefin Sans"/>
              </a:rPr>
              <a:t>Peer-to-peer knowledge sharing community</a:t>
            </a:r>
            <a:br>
              <a:rPr lang="en-US" sz="1700" b="0" i="0" u="none" strike="noStrike" cap="none">
                <a:solidFill>
                  <a:schemeClr val="dk1"/>
                </a:solidFill>
                <a:latin typeface="Josefin Sans"/>
                <a:ea typeface="Josefin Sans"/>
                <a:cs typeface="Josefin Sans"/>
                <a:sym typeface="Josefin Sans"/>
              </a:rPr>
            </a:br>
            <a:endParaRPr sz="1700" b="0" i="0" u="none" strike="noStrike" cap="none">
              <a:solidFill>
                <a:schemeClr val="dk1"/>
              </a:solidFill>
              <a:latin typeface="Josefin Sans"/>
              <a:ea typeface="Josefin Sans"/>
              <a:cs typeface="Josefin Sans"/>
              <a:sym typeface="Josefin Sans"/>
            </a:endParaRPr>
          </a:p>
          <a:p>
            <a:pPr marL="380990" marR="0" lvl="0" indent="-279390" algn="l" rtl="0">
              <a:lnSpc>
                <a:spcPct val="100000"/>
              </a:lnSpc>
              <a:spcBef>
                <a:spcPts val="0"/>
              </a:spcBef>
              <a:spcAft>
                <a:spcPts val="0"/>
              </a:spcAft>
              <a:buClr>
                <a:schemeClr val="dk1"/>
              </a:buClr>
              <a:buSzPts val="1600"/>
              <a:buFont typeface="Arial"/>
              <a:buNone/>
            </a:pPr>
            <a:endParaRPr sz="1700" b="0" i="0" u="none" strike="noStrike" cap="none">
              <a:solidFill>
                <a:schemeClr val="dk1"/>
              </a:solidFill>
              <a:latin typeface="Josefin Sans"/>
              <a:ea typeface="Josefin Sans"/>
              <a:cs typeface="Josefin Sans"/>
              <a:sym typeface="Josefin Sans"/>
            </a:endParaRPr>
          </a:p>
          <a:p>
            <a:pPr marL="0" marR="0" lvl="0" indent="0" algn="ctr" rtl="0">
              <a:lnSpc>
                <a:spcPct val="90000"/>
              </a:lnSpc>
              <a:spcBef>
                <a:spcPts val="0"/>
              </a:spcBef>
              <a:spcAft>
                <a:spcPts val="0"/>
              </a:spcAft>
              <a:buClr>
                <a:srgbClr val="000000"/>
              </a:buClr>
              <a:buSzPts val="1700"/>
              <a:buFont typeface="Arial"/>
              <a:buNone/>
            </a:pPr>
            <a:endParaRPr sz="1700" b="0" i="0" u="none" strike="noStrike" cap="none">
              <a:solidFill>
                <a:schemeClr val="dk1"/>
              </a:solidFill>
              <a:latin typeface="Josefin Sans"/>
              <a:ea typeface="Josefin Sans"/>
              <a:cs typeface="Josefin Sans"/>
              <a:sym typeface="Josefin Sans"/>
            </a:endParaRPr>
          </a:p>
        </p:txBody>
      </p:sp>
      <p:sp>
        <p:nvSpPr>
          <p:cNvPr id="253" name="Google Shape;253;p8"/>
          <p:cNvSpPr txBox="1"/>
          <p:nvPr/>
        </p:nvSpPr>
        <p:spPr>
          <a:xfrm>
            <a:off x="8382899" y="3970133"/>
            <a:ext cx="3509516" cy="2331123"/>
          </a:xfrm>
          <a:prstGeom prst="rect">
            <a:avLst/>
          </a:prstGeom>
          <a:noFill/>
          <a:ln>
            <a:noFill/>
          </a:ln>
        </p:spPr>
        <p:txBody>
          <a:bodyPr spcFirstLastPara="1" wrap="square" lIns="106675" tIns="106675" rIns="106675" bIns="106675" anchor="t" anchorCtr="0">
            <a:noAutofit/>
          </a:bodyPr>
          <a:lstStyle/>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dirty="0">
                <a:solidFill>
                  <a:schemeClr val="dk1"/>
                </a:solidFill>
                <a:latin typeface="Josefin Sans"/>
                <a:ea typeface="Josefin Sans"/>
                <a:cs typeface="Josefin Sans"/>
                <a:sym typeface="Josefin Sans"/>
              </a:rPr>
              <a:t>Integrated platform</a:t>
            </a:r>
            <a:endParaRPr sz="1700" b="0" i="0" u="none" strike="noStrike" cap="none" dirty="0">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dirty="0">
                <a:solidFill>
                  <a:schemeClr val="dk1"/>
                </a:solidFill>
                <a:latin typeface="Josefin Sans"/>
                <a:ea typeface="Josefin Sans"/>
                <a:cs typeface="Josefin Sans"/>
                <a:sym typeface="Josefin Sans"/>
              </a:rPr>
              <a:t>Fully customizable</a:t>
            </a:r>
            <a:endParaRPr sz="1700" b="0" i="0" u="none" strike="noStrike" cap="none" dirty="0">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dirty="0">
                <a:solidFill>
                  <a:schemeClr val="dk1"/>
                </a:solidFill>
                <a:latin typeface="Josefin Sans"/>
                <a:ea typeface="Josefin Sans"/>
                <a:cs typeface="Josefin Sans"/>
                <a:sym typeface="Josefin Sans"/>
              </a:rPr>
              <a:t>Built for multiple personas</a:t>
            </a:r>
            <a:endParaRPr sz="1700" b="0" i="0" u="none" strike="noStrike" cap="none" dirty="0">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dirty="0">
                <a:solidFill>
                  <a:schemeClr val="dk1"/>
                </a:solidFill>
                <a:latin typeface="Josefin Sans"/>
                <a:ea typeface="Josefin Sans"/>
                <a:cs typeface="Josefin Sans"/>
                <a:sym typeface="Josefin Sans"/>
              </a:rPr>
              <a:t>Powerful reporting features</a:t>
            </a:r>
            <a:endParaRPr sz="1700" b="0" i="0" u="none" strike="noStrike" cap="none" dirty="0">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dirty="0">
                <a:solidFill>
                  <a:schemeClr val="dk1"/>
                </a:solidFill>
                <a:latin typeface="Josefin Sans"/>
                <a:ea typeface="Josefin Sans"/>
                <a:cs typeface="Josefin Sans"/>
                <a:sym typeface="Josefin Sans"/>
              </a:rPr>
              <a:t>Integration hub for other tools</a:t>
            </a:r>
            <a:endParaRPr sz="1700" b="0" i="0" u="none" strike="noStrike" cap="none" dirty="0">
              <a:solidFill>
                <a:srgbClr val="000000"/>
              </a:solidFill>
              <a:latin typeface="Josefin Sans"/>
              <a:ea typeface="Josefin Sans"/>
              <a:cs typeface="Josefin Sans"/>
              <a:sym typeface="Josefin Sans"/>
            </a:endParaRPr>
          </a:p>
          <a:p>
            <a:pPr marL="380990" marR="0" lvl="0" indent="-380990" algn="l" rtl="0">
              <a:lnSpc>
                <a:spcPct val="100000"/>
              </a:lnSpc>
              <a:spcBef>
                <a:spcPts val="0"/>
              </a:spcBef>
              <a:spcAft>
                <a:spcPts val="0"/>
              </a:spcAft>
              <a:buClr>
                <a:schemeClr val="dk1"/>
              </a:buClr>
              <a:buSzPts val="1600"/>
              <a:buFont typeface="Arial"/>
              <a:buChar char="•"/>
            </a:pPr>
            <a:r>
              <a:rPr lang="en-US" sz="1700" b="0" i="0" u="none" strike="noStrike" cap="none" dirty="0">
                <a:solidFill>
                  <a:schemeClr val="dk1"/>
                </a:solidFill>
                <a:latin typeface="Josefin Sans"/>
                <a:ea typeface="Josefin Sans"/>
                <a:cs typeface="Josefin Sans"/>
                <a:sym typeface="Josefin Sans"/>
              </a:rPr>
              <a:t>SpiraApps tailored to your process and workflow</a:t>
            </a:r>
            <a:br>
              <a:rPr lang="en-US" sz="1700" b="0" i="0" u="none" strike="noStrike" cap="none" dirty="0">
                <a:solidFill>
                  <a:schemeClr val="dk1"/>
                </a:solidFill>
                <a:latin typeface="Josefin Sans"/>
                <a:ea typeface="Josefin Sans"/>
                <a:cs typeface="Josefin Sans"/>
                <a:sym typeface="Josefin Sans"/>
              </a:rPr>
            </a:br>
            <a:endParaRPr sz="1700" b="0" i="0" u="none" strike="noStrike" cap="none" dirty="0">
              <a:solidFill>
                <a:schemeClr val="dk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chemeClr val="dk1"/>
              </a:solidFill>
              <a:latin typeface="Josefin Sans"/>
              <a:ea typeface="Josefin Sans"/>
              <a:cs typeface="Josefin Sans"/>
              <a:sym typeface="Josefin Sans"/>
            </a:endParaRPr>
          </a:p>
          <a:p>
            <a:pPr marL="0" marR="0" lvl="0" indent="0" algn="ctr" rtl="0">
              <a:lnSpc>
                <a:spcPct val="90000"/>
              </a:lnSpc>
              <a:spcBef>
                <a:spcPts val="0"/>
              </a:spcBef>
              <a:spcAft>
                <a:spcPts val="0"/>
              </a:spcAft>
              <a:buClr>
                <a:srgbClr val="000000"/>
              </a:buClr>
              <a:buSzPts val="1700"/>
              <a:buFont typeface="Arial"/>
              <a:buNone/>
            </a:pPr>
            <a:endParaRPr sz="1700" b="0" i="0" u="none" strike="noStrike" cap="none" dirty="0">
              <a:solidFill>
                <a:schemeClr val="dk1"/>
              </a:solidFill>
              <a:latin typeface="Josefin Sans"/>
              <a:ea typeface="Josefin Sans"/>
              <a:cs typeface="Josefin Sans"/>
              <a:sym typeface="Josefin Sans"/>
            </a:endParaRPr>
          </a:p>
        </p:txBody>
      </p:sp>
    </p:spTree>
  </p:cSld>
  <p:clrMapOvr>
    <a:masterClrMapping/>
  </p:clrMapOvr>
</p:sld>
</file>

<file path=ppt/theme/theme1.xml><?xml version="1.0" encoding="utf-8"?>
<a:theme xmlns:a="http://schemas.openxmlformats.org/drawingml/2006/main" name="Inflectra titles">
  <a:themeElements>
    <a:clrScheme name="2025 Rebrand">
      <a:dk1>
        <a:srgbClr val="233442"/>
      </a:dk1>
      <a:lt1>
        <a:srgbClr val="FCCB26"/>
      </a:lt1>
      <a:dk2>
        <a:srgbClr val="586E75"/>
      </a:dk2>
      <a:lt2>
        <a:srgbClr val="FFFFFF"/>
      </a:lt2>
      <a:accent1>
        <a:srgbClr val="5B9BD5"/>
      </a:accent1>
      <a:accent2>
        <a:srgbClr val="ED7D31"/>
      </a:accent2>
      <a:accent3>
        <a:srgbClr val="A5A5A5"/>
      </a:accent3>
      <a:accent4>
        <a:srgbClr val="FFC000"/>
      </a:accent4>
      <a:accent5>
        <a:srgbClr val="E26769"/>
      </a:accent5>
      <a:accent6>
        <a:srgbClr val="E2406F"/>
      </a:accent6>
      <a:hlink>
        <a:srgbClr val="0563C1"/>
      </a:hlink>
      <a:folHlink>
        <a:srgbClr val="A02E4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flectra titles">
  <a:themeElements>
    <a:clrScheme name="2025 Rebrand">
      <a:dk1>
        <a:srgbClr val="001F2E"/>
      </a:dk1>
      <a:lt1>
        <a:srgbClr val="FCCB26"/>
      </a:lt1>
      <a:dk2>
        <a:srgbClr val="003F5B"/>
      </a:dk2>
      <a:lt2>
        <a:srgbClr val="FFFFFF"/>
      </a:lt2>
      <a:accent1>
        <a:srgbClr val="365381"/>
      </a:accent1>
      <a:accent2>
        <a:srgbClr val="89508E"/>
      </a:accent2>
      <a:accent3>
        <a:srgbClr val="FF6261"/>
      </a:accent3>
      <a:accent4>
        <a:srgbClr val="FE8430"/>
      </a:accent4>
      <a:accent5>
        <a:srgbClr val="FEA601"/>
      </a:accent5>
      <a:accent6>
        <a:srgbClr val="FFD380"/>
      </a:accent6>
      <a:hlink>
        <a:srgbClr val="1B2E4F"/>
      </a:hlink>
      <a:folHlink>
        <a:srgbClr val="BC5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nflectra titles">
  <a:themeElements>
    <a:clrScheme name="2025 Rebrand">
      <a:dk1>
        <a:srgbClr val="001F2E"/>
      </a:dk1>
      <a:lt1>
        <a:srgbClr val="FCCB26"/>
      </a:lt1>
      <a:dk2>
        <a:srgbClr val="003F5B"/>
      </a:dk2>
      <a:lt2>
        <a:srgbClr val="FFFFFF"/>
      </a:lt2>
      <a:accent1>
        <a:srgbClr val="365381"/>
      </a:accent1>
      <a:accent2>
        <a:srgbClr val="89508E"/>
      </a:accent2>
      <a:accent3>
        <a:srgbClr val="FF6261"/>
      </a:accent3>
      <a:accent4>
        <a:srgbClr val="FE8430"/>
      </a:accent4>
      <a:accent5>
        <a:srgbClr val="FEA601"/>
      </a:accent5>
      <a:accent6>
        <a:srgbClr val="FFD380"/>
      </a:accent6>
      <a:hlink>
        <a:srgbClr val="1B2E4F"/>
      </a:hlink>
      <a:folHlink>
        <a:srgbClr val="BC5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5566</Words>
  <Application>Microsoft Office PowerPoint</Application>
  <PresentationFormat>Widescreen</PresentationFormat>
  <Paragraphs>774</Paragraphs>
  <Slides>63</Slides>
  <Notes>62</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0</vt:i4>
      </vt:variant>
      <vt:variant>
        <vt:lpstr>Slide Titles</vt:lpstr>
      </vt:variant>
      <vt:variant>
        <vt:i4>63</vt:i4>
      </vt:variant>
    </vt:vector>
  </HeadingPairs>
  <TitlesOfParts>
    <vt:vector size="72" baseType="lpstr">
      <vt:lpstr>Poppins Medium</vt:lpstr>
      <vt:lpstr>Kanit</vt:lpstr>
      <vt:lpstr>Arial</vt:lpstr>
      <vt:lpstr>Noto Sans Symbols</vt:lpstr>
      <vt:lpstr>Josefin Sans</vt:lpstr>
      <vt:lpstr>Calibri</vt:lpstr>
      <vt:lpstr>Inflectra titles</vt:lpstr>
      <vt:lpstr>Inflectra titles</vt:lpstr>
      <vt:lpstr>1_Inflectra titles</vt:lpstr>
      <vt:lpstr>COMPANY OVERVIEW</vt:lpstr>
      <vt:lpstr>Why Inflectra?</vt:lpstr>
      <vt:lpstr>When A Single Point Of Failure  Is Not An Option</vt:lpstr>
      <vt:lpstr>With Inflectra, Deliver Measurable Quality Fast! Only 16% of software development projects are completed on time and within budget.</vt:lpstr>
      <vt:lpstr>Leadership Team</vt:lpstr>
      <vt:lpstr>How Are We Different?</vt:lpstr>
      <vt:lpstr>Inflectra: Delivering Mission-Critical Software Without Sacrificing Agility or Compliance</vt:lpstr>
      <vt:lpstr>Delivering Value With Quality At Its Core</vt:lpstr>
      <vt:lpstr>Our Unique Value Proposition</vt:lpstr>
      <vt:lpstr>Our Core Values</vt:lpstr>
      <vt:lpstr>A Complete, Out of The Box Solution</vt:lpstr>
      <vt:lpstr>Extensive Integrations &amp; Migrations</vt:lpstr>
      <vt:lpstr>Industry-Specific Use Cases</vt:lpstr>
      <vt:lpstr>Features for Regulated Industries</vt:lpstr>
      <vt:lpstr>Healthcare, Life Sciences &amp; Bio-Tech</vt:lpstr>
      <vt:lpstr>Financial Services &amp; Insurance</vt:lpstr>
      <vt:lpstr>Energy, Industrial &amp; Automotive</vt:lpstr>
      <vt:lpstr>Defense, Government  &amp; Aerospace</vt:lpstr>
      <vt:lpstr>Security &amp; Compliance</vt:lpstr>
      <vt:lpstr>Compliance with International Standards</vt:lpstr>
      <vt:lpstr>PowerPoint Presentation</vt:lpstr>
      <vt:lpstr>Representative Customers</vt:lpstr>
      <vt:lpstr>What Do We Do?</vt:lpstr>
      <vt:lpstr>The Inflectra® Platform</vt:lpstr>
      <vt:lpstr>Generative AI Capabilities</vt:lpstr>
      <vt:lpstr>Spira Platform Snapshot</vt:lpstr>
      <vt:lpstr>SpiraTest® - Requirements &amp; Test Management</vt:lpstr>
      <vt:lpstr>SpiraTeam®- Application Lifecycle Management</vt:lpstr>
      <vt:lpstr>SpiraPlan® - Program Management for Scaling Agile</vt:lpstr>
      <vt:lpstr>Rapise® - Codeless Test Automation</vt:lpstr>
      <vt:lpstr>Add-On Products</vt:lpstr>
      <vt:lpstr>Add-On Products</vt:lpstr>
      <vt:lpstr>Add-On Products</vt:lpstr>
      <vt:lpstr>Customer Onboarding &amp; Self-Guided Enablement</vt:lpstr>
      <vt:lpstr>Technical Support &amp; Customer Success</vt:lpstr>
      <vt:lpstr>Stronger with Partners</vt:lpstr>
      <vt:lpstr>Partnership Ecosystem</vt:lpstr>
      <vt:lpstr>Inflectra Partnership Program</vt:lpstr>
      <vt:lpstr>How Our Partners Help Inflectra Customers</vt:lpstr>
      <vt:lpstr>Inflectra AWS Partnership</vt:lpstr>
      <vt:lpstr>Customer Testimonials</vt:lpstr>
      <vt:lpstr>What Do Our Customers Say?</vt:lpstr>
      <vt:lpstr>The Inflectra Word cloud </vt:lpstr>
      <vt:lpstr>Awards &amp; Recognition</vt:lpstr>
      <vt:lpstr>EAP Leader in SPARX 2024 Matrix</vt:lpstr>
      <vt:lpstr>Data Quadrant Leader in Info Tech</vt:lpstr>
      <vt:lpstr>Info Tech Product Scorecard for ALM</vt:lpstr>
      <vt:lpstr>Tech Info &amp; GigaOM: Best for Regulated Industries</vt:lpstr>
      <vt:lpstr>Info Tech Champion in ALM in 2024</vt:lpstr>
      <vt:lpstr>Case Studies</vt:lpstr>
      <vt:lpstr>Mastek (IT &amp; Healthcare)</vt:lpstr>
      <vt:lpstr>Leica Biosystems (Life Sciences)</vt:lpstr>
      <vt:lpstr>GME (Manufacturing)</vt:lpstr>
      <vt:lpstr>iDirect (Aerospace/Defense)</vt:lpstr>
      <vt:lpstr>Philippine Land Registry (Government)</vt:lpstr>
      <vt:lpstr>80% Improvement of Test Coverage</vt:lpstr>
      <vt:lpstr>Safran Federal (Defense)</vt:lpstr>
      <vt:lpstr>Generali (Insurance)</vt:lpstr>
      <vt:lpstr>Oney Bank (Banking &amp; Finance)</vt:lpstr>
      <vt:lpstr>Ready to Take the Next Step?</vt:lpstr>
      <vt:lpstr>Our Customers (USA/Canada)</vt:lpstr>
      <vt:lpstr>Our Customers (Europe)</vt:lpstr>
      <vt:lpstr>Our Customers (Global)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Adam Sandman</dc:creator>
  <cp:lastModifiedBy>Adam Sandman</cp:lastModifiedBy>
  <cp:revision>33</cp:revision>
  <dcterms:created xsi:type="dcterms:W3CDTF">2018-04-12T05:30:22Z</dcterms:created>
  <dcterms:modified xsi:type="dcterms:W3CDTF">2025-02-13T20:48:17Z</dcterms:modified>
</cp:coreProperties>
</file>