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3692" r:id="rId2"/>
  </p:sldMasterIdLst>
  <p:notesMasterIdLst>
    <p:notesMasterId r:id="rId69"/>
  </p:notesMasterIdLst>
  <p:sldIdLst>
    <p:sldId id="258" r:id="rId3"/>
    <p:sldId id="261" r:id="rId4"/>
    <p:sldId id="259" r:id="rId5"/>
    <p:sldId id="260" r:id="rId6"/>
    <p:sldId id="256"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2" r:id="rId26"/>
    <p:sldId id="283" r:id="rId27"/>
    <p:sldId id="286" r:id="rId28"/>
    <p:sldId id="289" r:id="rId29"/>
    <p:sldId id="292" r:id="rId30"/>
    <p:sldId id="295" r:id="rId31"/>
    <p:sldId id="296" r:id="rId32"/>
    <p:sldId id="297" r:id="rId33"/>
    <p:sldId id="299" r:id="rId34"/>
    <p:sldId id="300" r:id="rId35"/>
    <p:sldId id="334" r:id="rId36"/>
    <p:sldId id="338" r:id="rId37"/>
    <p:sldId id="281" r:id="rId38"/>
    <p:sldId id="335" r:id="rId39"/>
    <p:sldId id="339" r:id="rId40"/>
    <p:sldId id="337" r:id="rId41"/>
    <p:sldId id="340" r:id="rId42"/>
    <p:sldId id="341" r:id="rId43"/>
    <p:sldId id="342" r:id="rId44"/>
    <p:sldId id="301" r:id="rId45"/>
    <p:sldId id="263" r:id="rId46"/>
    <p:sldId id="303" r:id="rId47"/>
    <p:sldId id="304" r:id="rId48"/>
    <p:sldId id="305" r:id="rId49"/>
    <p:sldId id="331" r:id="rId50"/>
    <p:sldId id="330" r:id="rId51"/>
    <p:sldId id="308" r:id="rId52"/>
    <p:sldId id="332" r:id="rId53"/>
    <p:sldId id="310" r:id="rId54"/>
    <p:sldId id="311" r:id="rId55"/>
    <p:sldId id="312" r:id="rId56"/>
    <p:sldId id="314" r:id="rId57"/>
    <p:sldId id="315" r:id="rId58"/>
    <p:sldId id="316" r:id="rId59"/>
    <p:sldId id="317" r:id="rId60"/>
    <p:sldId id="318" r:id="rId61"/>
    <p:sldId id="319" r:id="rId62"/>
    <p:sldId id="320" r:id="rId63"/>
    <p:sldId id="321" r:id="rId64"/>
    <p:sldId id="322" r:id="rId65"/>
    <p:sldId id="323" r:id="rId66"/>
    <p:sldId id="324" r:id="rId67"/>
    <p:sldId id="333" r:id="rId68"/>
  </p:sldIdLst>
  <p:sldSz cx="12192000" cy="6858000"/>
  <p:notesSz cx="6858000" cy="9144000"/>
  <p:embeddedFontLst>
    <p:embeddedFont>
      <p:font typeface="Josefin Sans" pitchFamily="2" charset="0"/>
      <p:regular r:id="rId70"/>
      <p:bold r:id="rId71"/>
      <p:italic r:id="rId72"/>
      <p:boldItalic r:id="rId73"/>
    </p:embeddedFont>
    <p:embeddedFont>
      <p:font typeface="Kanit" panose="00000500000000000000" pitchFamily="2" charset="-34"/>
      <p:regular r:id="rId74"/>
      <p:bold r:id="rId75"/>
      <p:italic r:id="rId76"/>
      <p:boldItalic r:id="rId77"/>
    </p:embeddedFont>
    <p:embeddedFont>
      <p:font typeface="Noto Sans Symbols" pitchFamily="2" charset="0"/>
      <p:regular r:id="rId78"/>
      <p:bold r:id="rId79"/>
    </p:embeddedFont>
    <p:embeddedFont>
      <p:font typeface="Poppins Medium" panose="00000600000000000000" pitchFamily="2" charset="0"/>
      <p:regular r:id="rId80"/>
      <p:italic r:id="rId8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3642"/>
    <a:srgbClr val="FFFFFF"/>
    <a:srgbClr val="FDCB26"/>
    <a:srgbClr val="586E75"/>
    <a:srgbClr val="93A1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57" autoAdjust="0"/>
  </p:normalViewPr>
  <p:slideViewPr>
    <p:cSldViewPr snapToGrid="0">
      <p:cViewPr varScale="1">
        <p:scale>
          <a:sx n="95" d="100"/>
          <a:sy n="95" d="100"/>
        </p:scale>
        <p:origin x="16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font" Target="fonts/font5.fntdata"/><Relationship Id="rId79" Type="http://schemas.openxmlformats.org/officeDocument/2006/relationships/font" Target="fonts/font10.fntdata"/><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77" Type="http://schemas.openxmlformats.org/officeDocument/2006/relationships/font" Target="fonts/font8.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3.fntdata"/><Relationship Id="rId80" Type="http://schemas.openxmlformats.org/officeDocument/2006/relationships/font" Target="fonts/font11.fntdata"/><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1.fntdata"/><Relationship Id="rId75" Type="http://schemas.openxmlformats.org/officeDocument/2006/relationships/font" Target="fonts/font6.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font" Target="fonts/font4.fntdata"/><Relationship Id="rId78" Type="http://schemas.openxmlformats.org/officeDocument/2006/relationships/font" Target="fonts/font9.fntdata"/><Relationship Id="rId81"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7.fntdata"/><Relationship Id="rId7" Type="http://schemas.openxmlformats.org/officeDocument/2006/relationships/slide" Target="slides/slide5.xml"/><Relationship Id="rId71" Type="http://schemas.openxmlformats.org/officeDocument/2006/relationships/font" Target="fonts/font2.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58EEC-8263-439B-8673-DDEFCBAD3A93}" type="datetimeFigureOut">
              <a:rPr lang="en-US" smtClean="0"/>
              <a:t>3/30/2026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B4103B-8296-4801-B849-D9F9F8D6883D}" type="slidenum">
              <a:rPr lang="en-US" smtClean="0"/>
              <a:t>‹#›</a:t>
            </a:fld>
            <a:endParaRPr lang="en-US"/>
          </a:p>
        </p:txBody>
      </p:sp>
    </p:spTree>
    <p:extLst>
      <p:ext uri="{BB962C8B-B14F-4D97-AF65-F5344CB8AC3E}">
        <p14:creationId xmlns:p14="http://schemas.microsoft.com/office/powerpoint/2010/main" val="3978422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1" name="Google Shape;60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5" name="Google Shape;43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5" name="Google Shape;45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4" name="Google Shape;46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3" name="Google Shape;47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2" name="Google Shape;48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2" name="Google Shape;492;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2" name="Google Shape;50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3" name="Google Shape;52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82" name="Google Shape;68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61" name="Google Shape;66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1" name="Google Shape;6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6" name="Google Shape;63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1" name="Google Shape;68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4" name="Google Shape;79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7" name="Google Shape;90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Google Shape;1020;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1" name="Google Shape;102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4" name="Google Shape;112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6"/>
        <p:cNvGrpSpPr/>
        <p:nvPr/>
      </p:nvGrpSpPr>
      <p:grpSpPr>
        <a:xfrm>
          <a:off x="0" y="0"/>
          <a:ext cx="0" cy="0"/>
          <a:chOff x="0" y="0"/>
          <a:chExt cx="0" cy="0"/>
        </a:xfrm>
      </p:grpSpPr>
      <p:sp>
        <p:nvSpPr>
          <p:cNvPr id="1157" name="Google Shape;1157;p1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8" name="Google Shape;1158;p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2" name="Google Shape;119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2"/>
        <p:cNvGrpSpPr/>
        <p:nvPr/>
      </p:nvGrpSpPr>
      <p:grpSpPr>
        <a:xfrm>
          <a:off x="0" y="0"/>
          <a:ext cx="0" cy="0"/>
          <a:chOff x="0" y="0"/>
          <a:chExt cx="0" cy="0"/>
        </a:xfrm>
      </p:grpSpPr>
      <p:sp>
        <p:nvSpPr>
          <p:cNvPr id="1243" name="Google Shape;1243;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4" name="Google Shape;1244;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7"/>
        <p:cNvGrpSpPr/>
        <p:nvPr/>
      </p:nvGrpSpPr>
      <p:grpSpPr>
        <a:xfrm>
          <a:off x="0" y="0"/>
          <a:ext cx="0" cy="0"/>
          <a:chOff x="0" y="0"/>
          <a:chExt cx="0" cy="0"/>
        </a:xfrm>
      </p:grpSpPr>
      <p:sp>
        <p:nvSpPr>
          <p:cNvPr id="1268" name="Google Shape;1268;p1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9" name="Google Shape;1269;p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8" name="Google Shape;101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061" name="Google Shape;106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2" name="Google Shape;109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1" name="Google Shape;113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3">
          <a:extLst>
            <a:ext uri="{FF2B5EF4-FFF2-40B4-BE49-F238E27FC236}">
              <a16:creationId xmlns:a16="http://schemas.microsoft.com/office/drawing/2014/main" id="{05D329C7-B10B-3843-F963-E92FE6E6DFA5}"/>
            </a:ext>
          </a:extLst>
        </p:cNvPr>
        <p:cNvGrpSpPr/>
        <p:nvPr/>
      </p:nvGrpSpPr>
      <p:grpSpPr>
        <a:xfrm>
          <a:off x="0" y="0"/>
          <a:ext cx="0" cy="0"/>
          <a:chOff x="0" y="0"/>
          <a:chExt cx="0" cy="0"/>
        </a:xfrm>
      </p:grpSpPr>
      <p:sp>
        <p:nvSpPr>
          <p:cNvPr id="1054" name="Google Shape;1054;p25:notes">
            <a:extLst>
              <a:ext uri="{FF2B5EF4-FFF2-40B4-BE49-F238E27FC236}">
                <a16:creationId xmlns:a16="http://schemas.microsoft.com/office/drawing/2014/main" id="{F279C2B4-2DF1-B7C3-5A4F-9591B44F12F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5" name="Google Shape;1055;p25:notes">
            <a:extLst>
              <a:ext uri="{FF2B5EF4-FFF2-40B4-BE49-F238E27FC236}">
                <a16:creationId xmlns:a16="http://schemas.microsoft.com/office/drawing/2014/main" id="{4B06CF09-2A9E-2742-9B8F-3CAA95DB112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1031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44f5e58274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44f5e58274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The old ways of testing - unit tests, automated UI testing work great for deterministic applications</a:t>
            </a:r>
            <a:endParaRPr/>
          </a:p>
          <a:p>
            <a:pPr marL="457200" lvl="0" indent="-298450" algn="l" rtl="0">
              <a:spcBef>
                <a:spcPts val="0"/>
              </a:spcBef>
              <a:spcAft>
                <a:spcPts val="0"/>
              </a:spcAft>
              <a:buSzPts val="1100"/>
              <a:buChar char="●"/>
            </a:pPr>
            <a:r>
              <a:rPr lang="en"/>
              <a:t>But not for AI</a:t>
            </a:r>
            <a:endParaRPr/>
          </a:p>
          <a:p>
            <a:pPr marL="457200" lvl="0" indent="-298450" algn="l" rtl="0">
              <a:spcBef>
                <a:spcPts val="0"/>
              </a:spcBef>
              <a:spcAft>
                <a:spcPts val="0"/>
              </a:spcAft>
              <a:buSzPts val="1100"/>
              <a:buChar char="●"/>
            </a:pPr>
            <a:r>
              <a:rPr lang="en"/>
              <a:t>To test AI for quality and reliability you need to test the same functionality many, likely thousands of different ways</a:t>
            </a:r>
            <a:endParaRPr/>
          </a:p>
          <a:p>
            <a:pPr marL="457200" lvl="0" indent="-298450" algn="l" rtl="0">
              <a:spcBef>
                <a:spcPts val="0"/>
              </a:spcBef>
              <a:spcAft>
                <a:spcPts val="0"/>
              </a:spcAft>
              <a:buSzPts val="1100"/>
              <a:buChar char="●"/>
            </a:pPr>
            <a:r>
              <a:rPr lang="en"/>
              <a:t>And each time should be different - testing has to be dynamic</a:t>
            </a:r>
            <a:endParaRPr/>
          </a:p>
          <a:p>
            <a:pPr marL="457200" lvl="0" indent="-298450" algn="l" rtl="0">
              <a:spcBef>
                <a:spcPts val="0"/>
              </a:spcBef>
              <a:spcAft>
                <a:spcPts val="0"/>
              </a:spcAft>
              <a:buSzPts val="1100"/>
              <a:buChar char="●"/>
            </a:pPr>
            <a:r>
              <a:rPr lang="en"/>
              <a:t>At the same time, the output from the AI has to be assessed differently - partly deterministically, but part of it is qualitative</a:t>
            </a:r>
            <a:endParaRPr/>
          </a:p>
          <a:p>
            <a:pPr marL="457200" lvl="0" indent="-298450" algn="l" rtl="0">
              <a:spcBef>
                <a:spcPts val="0"/>
              </a:spcBef>
              <a:spcAft>
                <a:spcPts val="0"/>
              </a:spcAft>
              <a:buSzPts val="1100"/>
              <a:buChar char="●"/>
            </a:pPr>
            <a:r>
              <a:rPr lang="en"/>
              <a:t>This also can leverage AI</a:t>
            </a:r>
            <a:endParaRPr/>
          </a:p>
          <a:p>
            <a:pPr marL="457200" lvl="0" indent="-298450" algn="l" rtl="0">
              <a:spcBef>
                <a:spcPts val="0"/>
              </a:spcBef>
              <a:spcAft>
                <a:spcPts val="0"/>
              </a:spcAft>
              <a:buSzPts val="1100"/>
              <a:buChar char="●"/>
            </a:pPr>
            <a:r>
              <a:rPr lang="en"/>
              <a:t>This is hard to design, implement, and maintain. </a:t>
            </a:r>
            <a:endParaRPr/>
          </a:p>
          <a:p>
            <a:pPr marL="457200" lvl="0" indent="-298450" algn="l" rtl="0">
              <a:spcBef>
                <a:spcPts val="0"/>
              </a:spcBef>
              <a:spcAft>
                <a:spcPts val="0"/>
              </a:spcAft>
              <a:buSzPts val="1100"/>
              <a:buChar char="●"/>
            </a:pPr>
            <a:r>
              <a:rPr lang="en"/>
              <a:t>But everyone developing AI, from semi-tailored chat bots to complex agents needs an approach like this</a:t>
            </a:r>
            <a:endParaRPr/>
          </a:p>
          <a:p>
            <a:pPr marL="457200" lvl="0" indent="-298450" algn="l" rtl="0">
              <a:spcBef>
                <a:spcPts val="0"/>
              </a:spcBef>
              <a:spcAft>
                <a:spcPts val="0"/>
              </a:spcAft>
              <a:buSzPts val="1100"/>
              <a:buChar char="●"/>
            </a:pPr>
            <a:r>
              <a:rPr lang="en"/>
              <a:t>There is a growing untapped market that we believe we can help</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30" name="Google Shape;73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9"/>
        <p:cNvGrpSpPr/>
        <p:nvPr/>
      </p:nvGrpSpPr>
      <p:grpSpPr>
        <a:xfrm>
          <a:off x="0" y="0"/>
          <a:ext cx="0" cy="0"/>
          <a:chOff x="0" y="0"/>
          <a:chExt cx="0" cy="0"/>
        </a:xfrm>
      </p:grpSpPr>
      <p:sp>
        <p:nvSpPr>
          <p:cNvPr id="1340" name="Google Shape;1340;g3252b91723e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1" name="Google Shape;1341;g3252b91723e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5"/>
        <p:cNvGrpSpPr/>
        <p:nvPr/>
      </p:nvGrpSpPr>
      <p:grpSpPr>
        <a:xfrm>
          <a:off x="0" y="0"/>
          <a:ext cx="0" cy="0"/>
          <a:chOff x="0" y="0"/>
          <a:chExt cx="0" cy="0"/>
        </a:xfrm>
      </p:grpSpPr>
      <p:sp>
        <p:nvSpPr>
          <p:cNvPr id="1356" name="Google Shape;1356;g328b6a20f2d_2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7" name="Google Shape;1357;g328b6a20f2d_2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73" name="Google Shape;77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27" name="Google Shape;62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p:cNvGrpSpPr/>
        <p:nvPr/>
      </p:nvGrpSpPr>
      <p:grpSpPr>
        <a:xfrm>
          <a:off x="0" y="0"/>
          <a:ext cx="0" cy="0"/>
          <a:chOff x="0" y="0"/>
          <a:chExt cx="0" cy="0"/>
        </a:xfrm>
      </p:grpSpPr>
      <p:sp>
        <p:nvSpPr>
          <p:cNvPr id="1414" name="Google Shape;1414;g2d7803205c5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5" name="Google Shape;1415;g2d7803205c5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16" name="Google Shape;1416;g2d7803205c5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8"/>
        <p:cNvGrpSpPr/>
        <p:nvPr/>
      </p:nvGrpSpPr>
      <p:grpSpPr>
        <a:xfrm>
          <a:off x="0" y="0"/>
          <a:ext cx="0" cy="0"/>
          <a:chOff x="0" y="0"/>
          <a:chExt cx="0" cy="0"/>
        </a:xfrm>
      </p:grpSpPr>
      <p:sp>
        <p:nvSpPr>
          <p:cNvPr id="1429" name="Google Shape;1429;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0" name="Google Shape;1430;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7" name="Google Shape;1437;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447" name="Google Shape;1447;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8" name="Google Shape;1448;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3"/>
        <p:cNvGrpSpPr/>
        <p:nvPr/>
      </p:nvGrpSpPr>
      <p:grpSpPr>
        <a:xfrm>
          <a:off x="0" y="0"/>
          <a:ext cx="0" cy="0"/>
          <a:chOff x="0" y="0"/>
          <a:chExt cx="0" cy="0"/>
        </a:xfrm>
      </p:grpSpPr>
      <p:sp>
        <p:nvSpPr>
          <p:cNvPr id="1464" name="Google Shape;1464;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5" name="Google Shape;1465;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1"/>
        <p:cNvGrpSpPr/>
        <p:nvPr/>
      </p:nvGrpSpPr>
      <p:grpSpPr>
        <a:xfrm>
          <a:off x="0" y="0"/>
          <a:ext cx="0" cy="0"/>
          <a:chOff x="0" y="0"/>
          <a:chExt cx="0" cy="0"/>
        </a:xfrm>
      </p:grpSpPr>
      <p:sp>
        <p:nvSpPr>
          <p:cNvPr id="1472" name="Google Shape;1472;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3" name="Google Shape;1473;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7"/>
        <p:cNvGrpSpPr/>
        <p:nvPr/>
      </p:nvGrpSpPr>
      <p:grpSpPr>
        <a:xfrm>
          <a:off x="0" y="0"/>
          <a:ext cx="0" cy="0"/>
          <a:chOff x="0" y="0"/>
          <a:chExt cx="0" cy="0"/>
        </a:xfrm>
      </p:grpSpPr>
      <p:sp>
        <p:nvSpPr>
          <p:cNvPr id="1478" name="Google Shape;1478;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9" name="Google Shape;1479;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1" name="Google Shape;1491;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1"/>
        <p:cNvGrpSpPr/>
        <p:nvPr/>
      </p:nvGrpSpPr>
      <p:grpSpPr>
        <a:xfrm>
          <a:off x="0" y="0"/>
          <a:ext cx="0" cy="0"/>
          <a:chOff x="0" y="0"/>
          <a:chExt cx="0" cy="0"/>
        </a:xfrm>
      </p:grpSpPr>
      <p:sp>
        <p:nvSpPr>
          <p:cNvPr id="1502" name="Google Shape;1502;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3" name="Google Shape;1503;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5"/>
        <p:cNvGrpSpPr/>
        <p:nvPr/>
      </p:nvGrpSpPr>
      <p:grpSpPr>
        <a:xfrm>
          <a:off x="0" y="0"/>
          <a:ext cx="0" cy="0"/>
          <a:chOff x="0" y="0"/>
          <a:chExt cx="0" cy="0"/>
        </a:xfrm>
      </p:grpSpPr>
      <p:sp>
        <p:nvSpPr>
          <p:cNvPr id="1516" name="Google Shape;1516;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7" name="Google Shape;1517;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8"/>
        <p:cNvGrpSpPr/>
        <p:nvPr/>
      </p:nvGrpSpPr>
      <p:grpSpPr>
        <a:xfrm>
          <a:off x="0" y="0"/>
          <a:ext cx="0" cy="0"/>
          <a:chOff x="0" y="0"/>
          <a:chExt cx="0" cy="0"/>
        </a:xfrm>
      </p:grpSpPr>
      <p:sp>
        <p:nvSpPr>
          <p:cNvPr id="1529" name="Google Shape;1529;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0" name="Google Shape;1530;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0" name="Google Shape;1540;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3" name="Google Shape;1553;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2"/>
        <p:cNvGrpSpPr/>
        <p:nvPr/>
      </p:nvGrpSpPr>
      <p:grpSpPr>
        <a:xfrm>
          <a:off x="0" y="0"/>
          <a:ext cx="0" cy="0"/>
          <a:chOff x="0" y="0"/>
          <a:chExt cx="0" cy="0"/>
        </a:xfrm>
      </p:grpSpPr>
      <p:sp>
        <p:nvSpPr>
          <p:cNvPr id="1563" name="Google Shape;1563;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4" name="Google Shape;1564;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7" name="Google Shape;1577;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2" name="Google Shape;28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4" name="Google Shape;38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914729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127490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640BFE7-216F-4BD5-BAA5-3D72B2900E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spTree>
    <p:extLst>
      <p:ext uri="{BB962C8B-B14F-4D97-AF65-F5344CB8AC3E}">
        <p14:creationId xmlns:p14="http://schemas.microsoft.com/office/powerpoint/2010/main" val="938473270"/>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3_Comparis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1B7D1C10-9DF2-48CB-8F0C-A5304B31B7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9C8E39AC-8862-450C-A349-E3C9481FE2D9}"/>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6936435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2278751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1044571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1_Content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0" name="Picture 9">
            <a:extLst>
              <a:ext uri="{FF2B5EF4-FFF2-40B4-BE49-F238E27FC236}">
                <a16:creationId xmlns:a16="http://schemas.microsoft.com/office/drawing/2014/main" id="{B1968AE6-0857-4224-9EE2-34FF77D785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6" name="Picture 5">
            <a:extLst>
              <a:ext uri="{FF2B5EF4-FFF2-40B4-BE49-F238E27FC236}">
                <a16:creationId xmlns:a16="http://schemas.microsoft.com/office/drawing/2014/main" id="{1C8F748F-DAD7-40DA-BD4D-3784C10E4A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7" name="TextBox 6">
            <a:extLst>
              <a:ext uri="{FF2B5EF4-FFF2-40B4-BE49-F238E27FC236}">
                <a16:creationId xmlns:a16="http://schemas.microsoft.com/office/drawing/2014/main" id="{66F22CC5-A30F-4E65-B9D3-181473A241E1}"/>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69425994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0924953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1763189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1_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a:extLst>
              <a:ext uri="{FF2B5EF4-FFF2-40B4-BE49-F238E27FC236}">
                <a16:creationId xmlns:a16="http://schemas.microsoft.com/office/drawing/2014/main" id="{139D3BA8-4802-4F5B-B889-F5F43175F2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7" name="Picture 6">
            <a:extLst>
              <a:ext uri="{FF2B5EF4-FFF2-40B4-BE49-F238E27FC236}">
                <a16:creationId xmlns:a16="http://schemas.microsoft.com/office/drawing/2014/main" id="{221C719D-6813-4566-8D6F-2AA2147828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D1A7FB36-AF06-4234-9979-599DDA24802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24794458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660493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17663126"/>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2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798984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1_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066301D-6688-4CC7-B5B7-5F33F447C4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5" name="Picture 4">
            <a:extLst>
              <a:ext uri="{FF2B5EF4-FFF2-40B4-BE49-F238E27FC236}">
                <a16:creationId xmlns:a16="http://schemas.microsoft.com/office/drawing/2014/main" id="{CAEA25E4-F60B-4C9C-BBDE-32C6763D2E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40CE89BC-A3C1-4465-A2DF-152EB92895EF}"/>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302188731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602454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2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8399453"/>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bg>
      <p:bgRef idx="1001">
        <a:schemeClr val="bg2"/>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0EDCF253-9C6A-4026-8868-C8244144D7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5" name="Picture 4">
            <a:extLst>
              <a:ext uri="{FF2B5EF4-FFF2-40B4-BE49-F238E27FC236}">
                <a16:creationId xmlns:a16="http://schemas.microsoft.com/office/drawing/2014/main" id="{8298655D-E3E0-438C-A34B-8D421B0209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D3399E9C-9465-434B-A7D7-AE3BDE41EF9F}"/>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57320863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25"/>
        <p:cNvGrpSpPr/>
        <p:nvPr/>
      </p:nvGrpSpPr>
      <p:grpSpPr>
        <a:xfrm>
          <a:off x="0" y="0"/>
          <a:ext cx="0" cy="0"/>
          <a:chOff x="0" y="0"/>
          <a:chExt cx="0" cy="0"/>
        </a:xfrm>
      </p:grpSpPr>
      <p:sp>
        <p:nvSpPr>
          <p:cNvPr id="526" name="Google Shape;526;p7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4400"/>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7" name="Google Shape;527;p7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None/>
              <a:defRPr sz="2400">
                <a:solidFill>
                  <a:srgbClr val="888E91"/>
                </a:solidFill>
              </a:defRPr>
            </a:lvl1pPr>
            <a:lvl2pPr marL="914400" lvl="1" indent="-228600" algn="l">
              <a:lnSpc>
                <a:spcPct val="90000"/>
              </a:lnSpc>
              <a:spcBef>
                <a:spcPts val="500"/>
              </a:spcBef>
              <a:spcAft>
                <a:spcPts val="0"/>
              </a:spcAft>
              <a:buSzPts val="2400"/>
              <a:buNone/>
              <a:defRPr sz="2000">
                <a:solidFill>
                  <a:srgbClr val="888E91"/>
                </a:solidFill>
              </a:defRPr>
            </a:lvl2pPr>
            <a:lvl3pPr marL="1371600" lvl="2" indent="-228600" algn="l">
              <a:lnSpc>
                <a:spcPct val="90000"/>
              </a:lnSpc>
              <a:spcBef>
                <a:spcPts val="500"/>
              </a:spcBef>
              <a:spcAft>
                <a:spcPts val="0"/>
              </a:spcAft>
              <a:buSzPts val="2000"/>
              <a:buNone/>
              <a:defRPr sz="1800">
                <a:solidFill>
                  <a:srgbClr val="888E91"/>
                </a:solidFill>
              </a:defRPr>
            </a:lvl3pPr>
            <a:lvl4pPr marL="1828800" lvl="3" indent="-228600" algn="l">
              <a:lnSpc>
                <a:spcPct val="90000"/>
              </a:lnSpc>
              <a:spcBef>
                <a:spcPts val="500"/>
              </a:spcBef>
              <a:spcAft>
                <a:spcPts val="0"/>
              </a:spcAft>
              <a:buSzPts val="1800"/>
              <a:buNone/>
              <a:defRPr sz="1600">
                <a:solidFill>
                  <a:srgbClr val="888E91"/>
                </a:solidFill>
              </a:defRPr>
            </a:lvl4pPr>
            <a:lvl5pPr marL="2286000" lvl="4" indent="-228600" algn="l">
              <a:lnSpc>
                <a:spcPct val="90000"/>
              </a:lnSpc>
              <a:spcBef>
                <a:spcPts val="500"/>
              </a:spcBef>
              <a:spcAft>
                <a:spcPts val="0"/>
              </a:spcAft>
              <a:buSzPts val="1800"/>
              <a:buNone/>
              <a:defRPr sz="1600">
                <a:solidFill>
                  <a:srgbClr val="888E91"/>
                </a:solidFill>
              </a:defRPr>
            </a:lvl5pPr>
            <a:lvl6pPr marL="2743200" lvl="5" indent="-228600" algn="l">
              <a:lnSpc>
                <a:spcPct val="90000"/>
              </a:lnSpc>
              <a:spcBef>
                <a:spcPts val="500"/>
              </a:spcBef>
              <a:spcAft>
                <a:spcPts val="0"/>
              </a:spcAft>
              <a:buSzPts val="1800"/>
              <a:buNone/>
              <a:defRPr sz="1600">
                <a:solidFill>
                  <a:srgbClr val="888E91"/>
                </a:solidFill>
              </a:defRPr>
            </a:lvl6pPr>
            <a:lvl7pPr marL="3200400" lvl="6" indent="-228600" algn="l">
              <a:lnSpc>
                <a:spcPct val="90000"/>
              </a:lnSpc>
              <a:spcBef>
                <a:spcPts val="500"/>
              </a:spcBef>
              <a:spcAft>
                <a:spcPts val="0"/>
              </a:spcAft>
              <a:buSzPts val="1800"/>
              <a:buNone/>
              <a:defRPr sz="1600">
                <a:solidFill>
                  <a:srgbClr val="888E91"/>
                </a:solidFill>
              </a:defRPr>
            </a:lvl7pPr>
            <a:lvl8pPr marL="3657600" lvl="7" indent="-228600" algn="l">
              <a:lnSpc>
                <a:spcPct val="90000"/>
              </a:lnSpc>
              <a:spcBef>
                <a:spcPts val="500"/>
              </a:spcBef>
              <a:spcAft>
                <a:spcPts val="0"/>
              </a:spcAft>
              <a:buSzPts val="1800"/>
              <a:buNone/>
              <a:defRPr sz="1600">
                <a:solidFill>
                  <a:srgbClr val="888E91"/>
                </a:solidFill>
              </a:defRPr>
            </a:lvl8pPr>
            <a:lvl9pPr marL="4114800" lvl="8" indent="-228600" algn="l">
              <a:lnSpc>
                <a:spcPct val="90000"/>
              </a:lnSpc>
              <a:spcBef>
                <a:spcPts val="500"/>
              </a:spcBef>
              <a:spcAft>
                <a:spcPts val="0"/>
              </a:spcAft>
              <a:buSzPts val="1800"/>
              <a:buNone/>
              <a:defRPr sz="1600">
                <a:solidFill>
                  <a:srgbClr val="888E91"/>
                </a:solidFill>
              </a:defRPr>
            </a:lvl9pPr>
          </a:lstStyle>
          <a:p>
            <a:endParaRPr/>
          </a:p>
        </p:txBody>
      </p:sp>
    </p:spTree>
    <p:extLst>
      <p:ext uri="{BB962C8B-B14F-4D97-AF65-F5344CB8AC3E}">
        <p14:creationId xmlns:p14="http://schemas.microsoft.com/office/powerpoint/2010/main" val="5600988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043617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4798119"/>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0106766E-FB35-4606-8CAE-08C6294C36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9" name="TextBox 8">
            <a:extLst>
              <a:ext uri="{FF2B5EF4-FFF2-40B4-BE49-F238E27FC236}">
                <a16:creationId xmlns:a16="http://schemas.microsoft.com/office/drawing/2014/main" id="{17519EAF-800D-434C-856B-26AE45E447D4}"/>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042321725"/>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242322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85B2D81F-5FF3-4EC4-905F-F66AB1235E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5" name="TextBox 4">
            <a:extLst>
              <a:ext uri="{FF2B5EF4-FFF2-40B4-BE49-F238E27FC236}">
                <a16:creationId xmlns:a16="http://schemas.microsoft.com/office/drawing/2014/main" id="{A7BCB100-20C9-4AAC-8399-DCAB64D621A4}"/>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5123738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2_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68874583"/>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8" name="Picture 7">
            <a:extLst>
              <a:ext uri="{FF2B5EF4-FFF2-40B4-BE49-F238E27FC236}">
                <a16:creationId xmlns:a16="http://schemas.microsoft.com/office/drawing/2014/main" id="{E4180E51-002E-4CDA-9FF3-0BC0F50755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9" name="TextBox 8">
            <a:extLst>
              <a:ext uri="{FF2B5EF4-FFF2-40B4-BE49-F238E27FC236}">
                <a16:creationId xmlns:a16="http://schemas.microsoft.com/office/drawing/2014/main" id="{5826707F-D24A-4AAA-BC07-F9404EF8CE70}"/>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587377457"/>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3821378364"/>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1_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1298860149"/>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2_Title Onl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pic>
        <p:nvPicPr>
          <p:cNvPr id="7" name="Picture 6">
            <a:extLst>
              <a:ext uri="{FF2B5EF4-FFF2-40B4-BE49-F238E27FC236}">
                <a16:creationId xmlns:a16="http://schemas.microsoft.com/office/drawing/2014/main" id="{F3C40739-0A60-4A68-AE91-F6957930B6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E27709E5-EE39-489C-86E1-67F953F0E48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162839955"/>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4201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_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7708022"/>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2_Blank">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822737-3403-4E4E-97FA-DD67FE6F9B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2EEF1D94-856A-45A0-8C4D-2F603644BFAC}"/>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1288083013"/>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lt2"/>
        </a:solidFill>
        <a:effectLst/>
      </p:bgPr>
    </p:bg>
    <p:spTree>
      <p:nvGrpSpPr>
        <p:cNvPr id="1" name="Shape 61"/>
        <p:cNvGrpSpPr/>
        <p:nvPr/>
      </p:nvGrpSpPr>
      <p:grpSpPr>
        <a:xfrm>
          <a:off x="0" y="0"/>
          <a:ext cx="0" cy="0"/>
          <a:chOff x="0" y="0"/>
          <a:chExt cx="0" cy="0"/>
        </a:xfrm>
      </p:grpSpPr>
      <p:sp>
        <p:nvSpPr>
          <p:cNvPr id="62" name="Google Shape;62;p122"/>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Josefin Sans"/>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8232454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3_Title and Content" type="obj">
  <p:cSld name="4_Title and Content">
    <p:bg>
      <p:bgPr>
        <a:solidFill>
          <a:schemeClr val="lt2"/>
        </a:solidFill>
        <a:effectLst/>
      </p:bgPr>
    </p:bg>
    <p:spTree>
      <p:nvGrpSpPr>
        <p:cNvPr id="1" name="Shape 63"/>
        <p:cNvGrpSpPr/>
        <p:nvPr/>
      </p:nvGrpSpPr>
      <p:grpSpPr>
        <a:xfrm>
          <a:off x="0" y="0"/>
          <a:ext cx="0" cy="0"/>
          <a:chOff x="0" y="0"/>
          <a:chExt cx="0" cy="0"/>
        </a:xfrm>
      </p:grpSpPr>
      <p:sp>
        <p:nvSpPr>
          <p:cNvPr id="64" name="Google Shape;64;p123"/>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Josefin Sans"/>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23"/>
          <p:cNvSpPr txBox="1">
            <a:spLocks noGrp="1"/>
          </p:cNvSpPr>
          <p:nvPr>
            <p:ph type="body" idx="1"/>
          </p:nvPr>
        </p:nvSpPr>
        <p:spPr>
          <a:xfrm>
            <a:off x="341376" y="1263316"/>
            <a:ext cx="11012424" cy="491364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Font typeface="Noto Sans Symbols"/>
              <a:buChar char="▪"/>
              <a:defRPr>
                <a:solidFill>
                  <a:schemeClr val="dk1"/>
                </a:solidFill>
                <a:latin typeface="Josefin Sans"/>
                <a:ea typeface="Josefin Sans"/>
                <a:cs typeface="Josefin Sans"/>
                <a:sym typeface="Josefin Sans"/>
              </a:defRPr>
            </a:lvl1pPr>
            <a:lvl2pPr marL="914400" lvl="1" indent="-381000" algn="l">
              <a:lnSpc>
                <a:spcPct val="90000"/>
              </a:lnSpc>
              <a:spcBef>
                <a:spcPts val="500"/>
              </a:spcBef>
              <a:spcAft>
                <a:spcPts val="0"/>
              </a:spcAft>
              <a:buClr>
                <a:schemeClr val="dk1"/>
              </a:buClr>
              <a:buSzPts val="2400"/>
              <a:buFont typeface="Noto Sans Symbols"/>
              <a:buChar char="▪"/>
              <a:defRPr>
                <a:solidFill>
                  <a:schemeClr val="dk1"/>
                </a:solidFill>
              </a:defRPr>
            </a:lvl2pPr>
            <a:lvl3pPr marL="1371600" lvl="2" indent="-355600" algn="l">
              <a:lnSpc>
                <a:spcPct val="90000"/>
              </a:lnSpc>
              <a:spcBef>
                <a:spcPts val="500"/>
              </a:spcBef>
              <a:spcAft>
                <a:spcPts val="0"/>
              </a:spcAft>
              <a:buClr>
                <a:schemeClr val="dk1"/>
              </a:buClr>
              <a:buSzPts val="2000"/>
              <a:buFont typeface="Noto Sans Symbols"/>
              <a:buChar char="▪"/>
              <a:defRPr>
                <a:solidFill>
                  <a:schemeClr val="dk1"/>
                </a:solidFill>
              </a:defRPr>
            </a:lvl3pPr>
            <a:lvl4pPr marL="1828800" lvl="3" indent="-342900" algn="l">
              <a:lnSpc>
                <a:spcPct val="90000"/>
              </a:lnSpc>
              <a:spcBef>
                <a:spcPts val="500"/>
              </a:spcBef>
              <a:spcAft>
                <a:spcPts val="0"/>
              </a:spcAft>
              <a:buClr>
                <a:schemeClr val="dk1"/>
              </a:buClr>
              <a:buSzPts val="1800"/>
              <a:buFont typeface="Noto Sans Symbols"/>
              <a:buChar char="▪"/>
              <a:defRPr>
                <a:solidFill>
                  <a:schemeClr val="dk1"/>
                </a:solidFill>
              </a:defRPr>
            </a:lvl4pPr>
            <a:lvl5pPr marL="2286000" lvl="4" indent="-342900" algn="l">
              <a:lnSpc>
                <a:spcPct val="90000"/>
              </a:lnSpc>
              <a:spcBef>
                <a:spcPts val="500"/>
              </a:spcBef>
              <a:spcAft>
                <a:spcPts val="0"/>
              </a:spcAft>
              <a:buClr>
                <a:schemeClr val="dk1"/>
              </a:buClr>
              <a:buSzPts val="1800"/>
              <a:buFont typeface="Noto Sans Symbols"/>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268537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j-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2589520"/>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66"/>
        <p:cNvGrpSpPr/>
        <p:nvPr/>
      </p:nvGrpSpPr>
      <p:grpSpPr>
        <a:xfrm>
          <a:off x="0" y="0"/>
          <a:ext cx="0" cy="0"/>
          <a:chOff x="0" y="0"/>
          <a:chExt cx="0" cy="0"/>
        </a:xfrm>
      </p:grpSpPr>
      <p:sp>
        <p:nvSpPr>
          <p:cNvPr id="67" name="Google Shape;67;p69"/>
          <p:cNvSpPr txBox="1">
            <a:spLocks noGrp="1"/>
          </p:cNvSpPr>
          <p:nvPr>
            <p:ph type="title"/>
          </p:nvPr>
        </p:nvSpPr>
        <p:spPr>
          <a:xfrm>
            <a:off x="493426" y="350135"/>
            <a:ext cx="5412698" cy="99444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Josefin Sans"/>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8" name="Google Shape;68;p69"/>
          <p:cNvSpPr txBox="1">
            <a:spLocks noGrp="1"/>
          </p:cNvSpPr>
          <p:nvPr>
            <p:ph type="body" idx="1"/>
          </p:nvPr>
        </p:nvSpPr>
        <p:spPr>
          <a:xfrm>
            <a:off x="493425" y="1482843"/>
            <a:ext cx="5412699" cy="4708972"/>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sz="2400">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69" name="Google Shape;69;p69"/>
          <p:cNvSpPr txBox="1"/>
          <p:nvPr/>
        </p:nvSpPr>
        <p:spPr>
          <a:xfrm>
            <a:off x="11843463" y="6551335"/>
            <a:ext cx="166400" cy="21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67"/>
              <a:buFont typeface="Kanit"/>
              <a:buNone/>
            </a:pPr>
            <a:r>
              <a:rPr lang="en-US" sz="1467" b="0" i="0" u="none" strike="noStrike" cap="none">
                <a:solidFill>
                  <a:schemeClr val="dk1"/>
                </a:solidFill>
                <a:latin typeface="Kanit"/>
                <a:ea typeface="Kanit"/>
                <a:cs typeface="Kanit"/>
                <a:sym typeface="Kanit"/>
              </a:rPr>
              <a:t>®</a:t>
            </a:r>
            <a:endParaRPr sz="1467" b="0" i="0" u="none" strike="noStrike" cap="none">
              <a:solidFill>
                <a:schemeClr val="dk1"/>
              </a:solidFill>
              <a:latin typeface="Kanit"/>
              <a:ea typeface="Kanit"/>
              <a:cs typeface="Kanit"/>
              <a:sym typeface="Kanit"/>
            </a:endParaRPr>
          </a:p>
        </p:txBody>
      </p:sp>
      <p:sp>
        <p:nvSpPr>
          <p:cNvPr id="70" name="Google Shape;70;p69"/>
          <p:cNvSpPr>
            <a:spLocks noGrp="1"/>
          </p:cNvSpPr>
          <p:nvPr>
            <p:ph type="pic" idx="2"/>
          </p:nvPr>
        </p:nvSpPr>
        <p:spPr>
          <a:xfrm>
            <a:off x="6172202" y="0"/>
            <a:ext cx="6019798" cy="6858000"/>
          </a:xfrm>
          <a:prstGeom prst="rect">
            <a:avLst/>
          </a:prstGeom>
          <a:noFill/>
          <a:ln>
            <a:noFill/>
          </a:ln>
        </p:spPr>
      </p:sp>
    </p:spTree>
    <p:extLst>
      <p:ext uri="{BB962C8B-B14F-4D97-AF65-F5344CB8AC3E}">
        <p14:creationId xmlns:p14="http://schemas.microsoft.com/office/powerpoint/2010/main" val="3814580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Title Only">
  <p:cSld name="3_Title Only">
    <p:bg>
      <p:bgPr>
        <a:solidFill>
          <a:srgbClr val="233442"/>
        </a:solidFill>
        <a:effectLst/>
      </p:bgPr>
    </p:bg>
    <p:spTree>
      <p:nvGrpSpPr>
        <p:cNvPr id="1" name="Shape 23"/>
        <p:cNvGrpSpPr/>
        <p:nvPr/>
      </p:nvGrpSpPr>
      <p:grpSpPr>
        <a:xfrm>
          <a:off x="0" y="0"/>
          <a:ext cx="0" cy="0"/>
          <a:chOff x="0" y="0"/>
          <a:chExt cx="0" cy="0"/>
        </a:xfrm>
      </p:grpSpPr>
      <p:sp>
        <p:nvSpPr>
          <p:cNvPr id="24" name="Google Shape;24;p125"/>
          <p:cNvSpPr txBox="1">
            <a:spLocks noGrp="1"/>
          </p:cNvSpPr>
          <p:nvPr>
            <p:ph type="title"/>
          </p:nvPr>
        </p:nvSpPr>
        <p:spPr>
          <a:xfrm>
            <a:off x="514815" y="198454"/>
            <a:ext cx="10515600" cy="83860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Josefin Sans"/>
              <a:buNone/>
              <a:defRPr>
                <a:solidFill>
                  <a:schemeClr val="accent4"/>
                </a:solidFill>
                <a:latin typeface="Josefin Sans"/>
                <a:ea typeface="Josefin Sans"/>
                <a:cs typeface="Josefin Sans"/>
                <a:sym typeface="Josefi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6108857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dk1"/>
        </a:solidFill>
        <a:effectLst/>
      </p:bgPr>
    </p:bg>
    <p:spTree>
      <p:nvGrpSpPr>
        <p:cNvPr id="1" name="Shape 517"/>
        <p:cNvGrpSpPr/>
        <p:nvPr/>
      </p:nvGrpSpPr>
      <p:grpSpPr>
        <a:xfrm>
          <a:off x="0" y="0"/>
          <a:ext cx="0" cy="0"/>
          <a:chOff x="0" y="0"/>
          <a:chExt cx="0" cy="0"/>
        </a:xfrm>
      </p:grpSpPr>
      <p:sp>
        <p:nvSpPr>
          <p:cNvPr id="518" name="Google Shape;518;p7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Josefin Sans"/>
              <a:buNone/>
              <a:defRPr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9" name="Google Shape;519;p7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Font typeface="Noto Sans Symbols"/>
              <a:buChar char="▪"/>
              <a:defRPr>
                <a:solidFill>
                  <a:schemeClr val="lt1"/>
                </a:solidFill>
              </a:defRPr>
            </a:lvl1pPr>
            <a:lvl2pPr marL="914400" lvl="1" indent="-381000" algn="l">
              <a:lnSpc>
                <a:spcPct val="90000"/>
              </a:lnSpc>
              <a:spcBef>
                <a:spcPts val="500"/>
              </a:spcBef>
              <a:spcAft>
                <a:spcPts val="0"/>
              </a:spcAft>
              <a:buClr>
                <a:schemeClr val="lt1"/>
              </a:buClr>
              <a:buSzPts val="2400"/>
              <a:buFont typeface="Noto Sans Symbols"/>
              <a:buChar char="▪"/>
              <a:defRPr>
                <a:solidFill>
                  <a:schemeClr val="lt1"/>
                </a:solidFill>
              </a:defRPr>
            </a:lvl2pPr>
            <a:lvl3pPr marL="1371600" lvl="2" indent="-355600" algn="l">
              <a:lnSpc>
                <a:spcPct val="90000"/>
              </a:lnSpc>
              <a:spcBef>
                <a:spcPts val="500"/>
              </a:spcBef>
              <a:spcAft>
                <a:spcPts val="0"/>
              </a:spcAft>
              <a:buClr>
                <a:schemeClr val="lt1"/>
              </a:buClr>
              <a:buSzPts val="2000"/>
              <a:buFont typeface="Noto Sans Symbols"/>
              <a:buChar char="▪"/>
              <a:defRPr>
                <a:solidFill>
                  <a:schemeClr val="lt1"/>
                </a:solidFill>
              </a:defRPr>
            </a:lvl3pPr>
            <a:lvl4pPr marL="1828800" lvl="3" indent="-342900" algn="l">
              <a:lnSpc>
                <a:spcPct val="90000"/>
              </a:lnSpc>
              <a:spcBef>
                <a:spcPts val="500"/>
              </a:spcBef>
              <a:spcAft>
                <a:spcPts val="0"/>
              </a:spcAft>
              <a:buClr>
                <a:schemeClr val="lt1"/>
              </a:buClr>
              <a:buSzPts val="1800"/>
              <a:buFont typeface="Noto Sans Symbols"/>
              <a:buChar char="▪"/>
              <a:defRPr>
                <a:solidFill>
                  <a:schemeClr val="lt1"/>
                </a:solidFill>
              </a:defRPr>
            </a:lvl4pPr>
            <a:lvl5pPr marL="2286000" lvl="4" indent="-342900" algn="l">
              <a:lnSpc>
                <a:spcPct val="90000"/>
              </a:lnSpc>
              <a:spcBef>
                <a:spcPts val="500"/>
              </a:spcBef>
              <a:spcAft>
                <a:spcPts val="0"/>
              </a:spcAft>
              <a:buClr>
                <a:schemeClr val="lt1"/>
              </a:buClr>
              <a:buSzPts val="1800"/>
              <a:buFont typeface="Noto Sans Symbols"/>
              <a:buChar char="▪"/>
              <a:defRPr>
                <a:solidFill>
                  <a:schemeClr val="lt1"/>
                </a:solidFill>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extLst>
      <p:ext uri="{BB962C8B-B14F-4D97-AF65-F5344CB8AC3E}">
        <p14:creationId xmlns:p14="http://schemas.microsoft.com/office/powerpoint/2010/main" val="763538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8864461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0E3283F6-49A1-41A3-AA01-AF24D564F9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3" name="TextBox 12">
            <a:extLst>
              <a:ext uri="{FF2B5EF4-FFF2-40B4-BE49-F238E27FC236}">
                <a16:creationId xmlns:a16="http://schemas.microsoft.com/office/drawing/2014/main" id="{76213BD6-1DDE-4C11-9D3B-F9325C09CB2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6295396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837877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133172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85D2E43-E794-4452-9ED3-665DAB7820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2" name="TextBox 11">
            <a:extLst>
              <a:ext uri="{FF2B5EF4-FFF2-40B4-BE49-F238E27FC236}">
                <a16:creationId xmlns:a16="http://schemas.microsoft.com/office/drawing/2014/main" id="{C9324876-EC72-4CE9-9481-340E0EFD25D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347719205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theme" Target="../theme/theme2.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image" Target="../media/image2.png"/><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D437BA77-6ACA-496F-9308-EA3A00D73AB3}"/>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9" name="Picture 8">
            <a:extLst>
              <a:ext uri="{FF2B5EF4-FFF2-40B4-BE49-F238E27FC236}">
                <a16:creationId xmlns:a16="http://schemas.microsoft.com/office/drawing/2014/main" id="{71B5EDC6-E01D-44EB-A03F-BD9BB310D8EA}"/>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0320267" y="6202535"/>
            <a:ext cx="1689452" cy="573702"/>
          </a:xfrm>
          <a:prstGeom prst="rect">
            <a:avLst/>
          </a:prstGeom>
        </p:spPr>
      </p:pic>
      <p:sp>
        <p:nvSpPr>
          <p:cNvPr id="10" name="TextBox 9">
            <a:extLst>
              <a:ext uri="{FF2B5EF4-FFF2-40B4-BE49-F238E27FC236}">
                <a16:creationId xmlns:a16="http://schemas.microsoft.com/office/drawing/2014/main" id="{4B09E5E9-118C-4B1E-B3A3-60AF8DE7E81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rgbClr val="FFFFFF"/>
                </a:solidFill>
              </a:rPr>
              <a:t>®</a:t>
            </a:r>
          </a:p>
        </p:txBody>
      </p:sp>
      <p:sp>
        <p:nvSpPr>
          <p:cNvPr id="17" name="TextBox 16">
            <a:extLst>
              <a:ext uri="{FF2B5EF4-FFF2-40B4-BE49-F238E27FC236}">
                <a16:creationId xmlns:a16="http://schemas.microsoft.com/office/drawing/2014/main" id="{C7F29F9C-7538-46C5-9B3E-2EA73F61640A}"/>
              </a:ext>
            </a:extLst>
          </p:cNvPr>
          <p:cNvSpPr txBox="1"/>
          <p:nvPr userDrawn="1"/>
        </p:nvSpPr>
        <p:spPr>
          <a:xfrm>
            <a:off x="838200" y="6396335"/>
            <a:ext cx="682737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D792D4-7F8A-4118-98CD-7F56A285D539}" type="slidenum">
              <a:rPr lang="en-US" sz="1200" smtClean="0">
                <a:solidFill>
                  <a:schemeClr val="tx1"/>
                </a:solidFill>
              </a:rPr>
              <a:pPr marL="0" marR="0" lvl="0" indent="0" algn="l" defTabSz="914400" rtl="0" eaLnBrk="1" fontAlgn="auto" latinLnBrk="0" hangingPunct="1">
                <a:lnSpc>
                  <a:spcPct val="100000"/>
                </a:lnSpc>
                <a:spcBef>
                  <a:spcPts val="0"/>
                </a:spcBef>
                <a:spcAft>
                  <a:spcPts val="0"/>
                </a:spcAft>
                <a:buClrTx/>
                <a:buSzTx/>
                <a:buFontTx/>
                <a:buNone/>
                <a:tabLst/>
                <a:defRPr/>
              </a:pPr>
              <a:t>‹#›</a:t>
            </a:fld>
            <a:r>
              <a:rPr lang="en-US" sz="1000" dirty="0">
                <a:solidFill>
                  <a:srgbClr val="93A1A1"/>
                </a:solidFill>
              </a:rPr>
              <a:t>  |  </a:t>
            </a:r>
            <a:fld id="{AEFFB1E4-9BDB-4B08-8D8D-2B25DF1C9305}" type="datetime1">
              <a:rPr lang="en-US" sz="1000" smtClean="0">
                <a:solidFill>
                  <a:schemeClr val="tx1"/>
                </a:solidFill>
              </a:rPr>
              <a:pPr marL="0" marR="0" lvl="0" indent="0" algn="l" defTabSz="914400" rtl="0" eaLnBrk="1" fontAlgn="auto" latinLnBrk="0" hangingPunct="1">
                <a:lnSpc>
                  <a:spcPct val="100000"/>
                </a:lnSpc>
                <a:spcBef>
                  <a:spcPts val="0"/>
                </a:spcBef>
                <a:spcAft>
                  <a:spcPts val="0"/>
                </a:spcAft>
                <a:buClrTx/>
                <a:buSzTx/>
                <a:buFontTx/>
                <a:buNone/>
                <a:tabLst/>
                <a:defRPr/>
              </a:pPr>
              <a:t>3/30/2026</a:t>
            </a:fld>
            <a:r>
              <a:rPr lang="en-US" sz="1000" dirty="0"/>
              <a:t>  </a:t>
            </a:r>
            <a:r>
              <a:rPr lang="en-US" sz="1000" dirty="0">
                <a:solidFill>
                  <a:srgbClr val="93A1A1"/>
                </a:solidFill>
              </a:rPr>
              <a:t>  © Copyright 2006-2026 Inflectra Corporation</a:t>
            </a:r>
            <a:endParaRPr lang="en-US" sz="1000" dirty="0"/>
          </a:p>
        </p:txBody>
      </p:sp>
    </p:spTree>
    <p:extLst>
      <p:ext uri="{BB962C8B-B14F-4D97-AF65-F5344CB8AC3E}">
        <p14:creationId xmlns:p14="http://schemas.microsoft.com/office/powerpoint/2010/main" val="42642588"/>
      </p:ext>
    </p:extLst>
  </p:cSld>
  <p:clrMap bg1="lt1" tx1="dk1" bg2="lt2" tx2="dk2" accent1="accent1" accent2="accent2" accent3="accent3" accent4="accent4" accent5="accent5" accent6="accent6" hlink="hlink" folHlink="folHlink"/>
  <p:sldLayoutIdLst>
    <p:sldLayoutId id="2147483649" r:id="rId1"/>
    <p:sldLayoutId id="2147483715" r:id="rId2"/>
    <p:sldLayoutId id="2147483716" r:id="rId3"/>
    <p:sldLayoutId id="2147483673" r:id="rId4"/>
    <p:sldLayoutId id="2147483660" r:id="rId5"/>
    <p:sldLayoutId id="2147483709" r:id="rId6"/>
    <p:sldLayoutId id="2147483652" r:id="rId7"/>
    <p:sldLayoutId id="2147483674" r:id="rId8"/>
    <p:sldLayoutId id="2147483663" r:id="rId9"/>
    <p:sldLayoutId id="2147483653" r:id="rId10"/>
    <p:sldLayoutId id="2147483675" r:id="rId11"/>
    <p:sldLayoutId id="2147483710" r:id="rId12"/>
    <p:sldLayoutId id="2147483656" r:id="rId13"/>
    <p:sldLayoutId id="2147483676" r:id="rId14"/>
    <p:sldLayoutId id="2147483711" r:id="rId15"/>
    <p:sldLayoutId id="2147483657" r:id="rId16"/>
    <p:sldLayoutId id="2147483677" r:id="rId17"/>
    <p:sldLayoutId id="2147483712" r:id="rId18"/>
    <p:sldLayoutId id="2147483658" r:id="rId19"/>
    <p:sldLayoutId id="2147483678" r:id="rId20"/>
    <p:sldLayoutId id="2147483713" r:id="rId21"/>
    <p:sldLayoutId id="2147483659" r:id="rId22"/>
    <p:sldLayoutId id="2147483679" r:id="rId23"/>
    <p:sldLayoutId id="2147483714" r:id="rId24"/>
    <p:sldLayoutId id="2147483722" r:id="rId25"/>
  </p:sldLayoutIdLst>
  <p:hf hdr="0"/>
  <p:txStyles>
    <p:titleStyle>
      <a:lvl1pPr algn="l" defTabSz="914400" rtl="0" eaLnBrk="1" latinLnBrk="0" hangingPunct="1">
        <a:lnSpc>
          <a:spcPct val="90000"/>
        </a:lnSpc>
        <a:spcBef>
          <a:spcPct val="0"/>
        </a:spcBef>
        <a:buNone/>
        <a:defRPr sz="4400" b="1"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C23B726-209D-4554-B472-76CF768ADC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a:extLst>
              <a:ext uri="{FF2B5EF4-FFF2-40B4-BE49-F238E27FC236}">
                <a16:creationId xmlns:a16="http://schemas.microsoft.com/office/drawing/2014/main" id="{71498183-2849-4ACD-A774-3B0DF4A2E0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2E97783-AB4C-4ACD-A270-4A4DCB75F5FC}"/>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320267" y="6202535"/>
            <a:ext cx="1689452" cy="573702"/>
          </a:xfrm>
          <a:prstGeom prst="rect">
            <a:avLst/>
          </a:prstGeom>
        </p:spPr>
      </p:pic>
      <p:sp>
        <p:nvSpPr>
          <p:cNvPr id="10" name="TextBox 9">
            <a:extLst>
              <a:ext uri="{FF2B5EF4-FFF2-40B4-BE49-F238E27FC236}">
                <a16:creationId xmlns:a16="http://schemas.microsoft.com/office/drawing/2014/main" id="{2AF2E3DA-8A09-40A3-BBD4-63E8A4249472}"/>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rgbClr val="FFFFFF"/>
                </a:solidFill>
              </a:rPr>
              <a:t>®</a:t>
            </a:r>
          </a:p>
        </p:txBody>
      </p:sp>
    </p:spTree>
    <p:extLst>
      <p:ext uri="{BB962C8B-B14F-4D97-AF65-F5344CB8AC3E}">
        <p14:creationId xmlns:p14="http://schemas.microsoft.com/office/powerpoint/2010/main" val="1134458929"/>
      </p:ext>
    </p:extLst>
  </p:cSld>
  <p:clrMap bg1="lt1" tx1="dk1" bg2="lt2" tx2="dk2" accent1="accent1" accent2="accent2" accent3="accent3" accent4="accent4" accent5="accent5" accent6="accent6" hlink="hlink" folHlink="folHlink"/>
  <p:sldLayoutIdLst>
    <p:sldLayoutId id="2147483693" r:id="rId1"/>
    <p:sldLayoutId id="2147483700" r:id="rId2"/>
    <p:sldLayoutId id="2147483701" r:id="rId3"/>
    <p:sldLayoutId id="2147483695" r:id="rId4"/>
    <p:sldLayoutId id="2147483704" r:id="rId5"/>
    <p:sldLayoutId id="2147483703" r:id="rId6"/>
    <p:sldLayoutId id="2147483654" r:id="rId7"/>
    <p:sldLayoutId id="2147483705" r:id="rId8"/>
    <p:sldLayoutId id="2147483706" r:id="rId9"/>
    <p:sldLayoutId id="2147483699" r:id="rId10"/>
    <p:sldLayoutId id="2147483707" r:id="rId11"/>
    <p:sldLayoutId id="2147483708" r:id="rId12"/>
    <p:sldLayoutId id="2147483717" r:id="rId13"/>
    <p:sldLayoutId id="2147483718" r:id="rId14"/>
    <p:sldLayoutId id="2147483719" r:id="rId15"/>
    <p:sldLayoutId id="2147483720" r:id="rId16"/>
    <p:sldLayoutId id="2147483721" r:id="rId17"/>
  </p:sldLayoutIdLst>
  <p:txStyles>
    <p:titleStyle>
      <a:lvl1pPr algn="l" defTabSz="914400" rtl="0" eaLnBrk="1" latinLnBrk="0" hangingPunct="1">
        <a:lnSpc>
          <a:spcPct val="90000"/>
        </a:lnSpc>
        <a:spcBef>
          <a:spcPct val="0"/>
        </a:spcBef>
        <a:buNone/>
        <a:defRPr sz="4400" b="1" kern="1200">
          <a:solidFill>
            <a:schemeClr val="tx1"/>
          </a:solidFill>
          <a:latin typeface="Josefin Sans"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26" Type="http://schemas.openxmlformats.org/officeDocument/2006/relationships/image" Target="../media/image45.png"/><Relationship Id="rId3" Type="http://schemas.openxmlformats.org/officeDocument/2006/relationships/image" Target="../media/image22.png"/><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44.png"/><Relationship Id="rId2" Type="http://schemas.openxmlformats.org/officeDocument/2006/relationships/notesSlide" Target="../notesSlides/notesSlide9.xml"/><Relationship Id="rId16" Type="http://schemas.openxmlformats.org/officeDocument/2006/relationships/image" Target="../media/image35.png"/><Relationship Id="rId20" Type="http://schemas.openxmlformats.org/officeDocument/2006/relationships/image" Target="../media/image39.png"/><Relationship Id="rId29" Type="http://schemas.openxmlformats.org/officeDocument/2006/relationships/image" Target="../media/image48.png"/><Relationship Id="rId1" Type="http://schemas.openxmlformats.org/officeDocument/2006/relationships/slideLayout" Target="../slideLayouts/slideLayout39.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image" Target="../media/image43.pn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png"/><Relationship Id="rId28" Type="http://schemas.openxmlformats.org/officeDocument/2006/relationships/image" Target="../media/image47.png"/><Relationship Id="rId10" Type="http://schemas.openxmlformats.org/officeDocument/2006/relationships/image" Target="../media/image29.png"/><Relationship Id="rId19" Type="http://schemas.openxmlformats.org/officeDocument/2006/relationships/image" Target="../media/image38.png"/><Relationship Id="rId31" Type="http://schemas.openxmlformats.org/officeDocument/2006/relationships/image" Target="../media/image50.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png"/><Relationship Id="rId27" Type="http://schemas.openxmlformats.org/officeDocument/2006/relationships/image" Target="../media/image46.png"/><Relationship Id="rId30" Type="http://schemas.openxmlformats.org/officeDocument/2006/relationships/image" Target="../media/image4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1.xml"/><Relationship Id="rId1" Type="http://schemas.openxmlformats.org/officeDocument/2006/relationships/slideLayout" Target="../slideLayouts/slideLayout37.xml"/><Relationship Id="rId5" Type="http://schemas.openxmlformats.org/officeDocument/2006/relationships/image" Target="../media/image52.png"/><Relationship Id="rId4" Type="http://schemas.openxmlformats.org/officeDocument/2006/relationships/hyperlink" Target="https://www.inflectra.com/Solutions/Industries/Healthcare-And-Bio-Technology.aspx"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2.xml"/><Relationship Id="rId1" Type="http://schemas.openxmlformats.org/officeDocument/2006/relationships/slideLayout" Target="../slideLayouts/slideLayout37.xml"/><Relationship Id="rId5" Type="http://schemas.openxmlformats.org/officeDocument/2006/relationships/image" Target="../media/image52.png"/><Relationship Id="rId4" Type="http://schemas.openxmlformats.org/officeDocument/2006/relationships/hyperlink" Target="https://www.inflectra.com/Solutions/Industries/Financial-Services.aspx"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13.xml"/><Relationship Id="rId1" Type="http://schemas.openxmlformats.org/officeDocument/2006/relationships/slideLayout" Target="../slideLayouts/slideLayout37.xml"/><Relationship Id="rId5" Type="http://schemas.openxmlformats.org/officeDocument/2006/relationships/hyperlink" Target="https://www.inflectra.com/Solutions/Industries/Healthcare-And-Bio-Technology.aspx" TargetMode="External"/><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14.xml"/><Relationship Id="rId1" Type="http://schemas.openxmlformats.org/officeDocument/2006/relationships/slideLayout" Target="../slideLayouts/slideLayout37.xml"/><Relationship Id="rId5" Type="http://schemas.openxmlformats.org/officeDocument/2006/relationships/hyperlink" Target="https://www.inflectra.com/Solutions/Industries/Healthcare-And-Bio-Technology.aspx" TargetMode="External"/><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39.xml"/><Relationship Id="rId6" Type="http://schemas.openxmlformats.org/officeDocument/2006/relationships/hyperlink" Target="https://www.inflectra.com/Company/Security.aspx" TargetMode="External"/><Relationship Id="rId5" Type="http://schemas.openxmlformats.org/officeDocument/2006/relationships/image" Target="../media/image58.png"/><Relationship Id="rId4" Type="http://schemas.openxmlformats.org/officeDocument/2006/relationships/image" Target="../media/image57.png"/></Relationships>
</file>

<file path=ppt/slides/_rels/slide19.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notesSlide" Target="../notesSlides/notesSlide16.xml"/><Relationship Id="rId16" Type="http://schemas.openxmlformats.org/officeDocument/2006/relationships/image" Target="../media/image72.png"/><Relationship Id="rId1" Type="http://schemas.openxmlformats.org/officeDocument/2006/relationships/slideLayout" Target="../slideLayouts/slideLayout37.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5" Type="http://schemas.openxmlformats.org/officeDocument/2006/relationships/image" Target="../media/image7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7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7.xml"/><Relationship Id="rId1" Type="http://schemas.openxmlformats.org/officeDocument/2006/relationships/slideLayout" Target="../slideLayouts/slideLayout35.xml"/><Relationship Id="rId4" Type="http://schemas.openxmlformats.org/officeDocument/2006/relationships/hyperlink" Target="https://www.inflectra.com/Products/Cloud-Services.aspx" TargetMode="External"/></Relationships>
</file>

<file path=ppt/slides/_rels/slide21.xml.rels><?xml version="1.0" encoding="UTF-8" standalone="yes"?>
<Relationships xmlns="http://schemas.openxmlformats.org/package/2006/relationships"><Relationship Id="rId13" Type="http://schemas.openxmlformats.org/officeDocument/2006/relationships/image" Target="../media/image84.png"/><Relationship Id="rId18" Type="http://schemas.openxmlformats.org/officeDocument/2006/relationships/image" Target="../media/image89.png"/><Relationship Id="rId26" Type="http://schemas.openxmlformats.org/officeDocument/2006/relationships/image" Target="../media/image97.png"/><Relationship Id="rId3" Type="http://schemas.openxmlformats.org/officeDocument/2006/relationships/image" Target="../media/image74.png"/><Relationship Id="rId21" Type="http://schemas.openxmlformats.org/officeDocument/2006/relationships/image" Target="../media/image92.png"/><Relationship Id="rId34" Type="http://schemas.openxmlformats.org/officeDocument/2006/relationships/image" Target="../media/image105.png"/><Relationship Id="rId7" Type="http://schemas.openxmlformats.org/officeDocument/2006/relationships/image" Target="../media/image78.png"/><Relationship Id="rId12" Type="http://schemas.openxmlformats.org/officeDocument/2006/relationships/image" Target="../media/image83.png"/><Relationship Id="rId17" Type="http://schemas.openxmlformats.org/officeDocument/2006/relationships/image" Target="../media/image88.png"/><Relationship Id="rId25" Type="http://schemas.openxmlformats.org/officeDocument/2006/relationships/image" Target="../media/image96.png"/><Relationship Id="rId33" Type="http://schemas.openxmlformats.org/officeDocument/2006/relationships/image" Target="../media/image104.png"/><Relationship Id="rId2" Type="http://schemas.openxmlformats.org/officeDocument/2006/relationships/notesSlide" Target="../notesSlides/notesSlide18.xml"/><Relationship Id="rId16" Type="http://schemas.openxmlformats.org/officeDocument/2006/relationships/image" Target="../media/image87.png"/><Relationship Id="rId20" Type="http://schemas.openxmlformats.org/officeDocument/2006/relationships/image" Target="../media/image91.png"/><Relationship Id="rId29" Type="http://schemas.openxmlformats.org/officeDocument/2006/relationships/image" Target="../media/image100.png"/><Relationship Id="rId1" Type="http://schemas.openxmlformats.org/officeDocument/2006/relationships/slideLayout" Target="../slideLayouts/slideLayout39.xml"/><Relationship Id="rId6" Type="http://schemas.openxmlformats.org/officeDocument/2006/relationships/image" Target="../media/image77.png"/><Relationship Id="rId11" Type="http://schemas.openxmlformats.org/officeDocument/2006/relationships/image" Target="../media/image82.png"/><Relationship Id="rId24" Type="http://schemas.openxmlformats.org/officeDocument/2006/relationships/image" Target="../media/image95.png"/><Relationship Id="rId32" Type="http://schemas.openxmlformats.org/officeDocument/2006/relationships/image" Target="../media/image103.png"/><Relationship Id="rId5" Type="http://schemas.openxmlformats.org/officeDocument/2006/relationships/image" Target="../media/image76.png"/><Relationship Id="rId15" Type="http://schemas.openxmlformats.org/officeDocument/2006/relationships/image" Target="../media/image86.png"/><Relationship Id="rId23" Type="http://schemas.openxmlformats.org/officeDocument/2006/relationships/image" Target="../media/image94.png"/><Relationship Id="rId28" Type="http://schemas.openxmlformats.org/officeDocument/2006/relationships/image" Target="../media/image99.jpg"/><Relationship Id="rId10" Type="http://schemas.openxmlformats.org/officeDocument/2006/relationships/image" Target="../media/image81.png"/><Relationship Id="rId19" Type="http://schemas.openxmlformats.org/officeDocument/2006/relationships/image" Target="../media/image90.png"/><Relationship Id="rId31" Type="http://schemas.openxmlformats.org/officeDocument/2006/relationships/image" Target="../media/image102.png"/><Relationship Id="rId4" Type="http://schemas.openxmlformats.org/officeDocument/2006/relationships/image" Target="../media/image75.png"/><Relationship Id="rId9" Type="http://schemas.openxmlformats.org/officeDocument/2006/relationships/image" Target="../media/image80.png"/><Relationship Id="rId14" Type="http://schemas.openxmlformats.org/officeDocument/2006/relationships/image" Target="../media/image85.png"/><Relationship Id="rId22" Type="http://schemas.openxmlformats.org/officeDocument/2006/relationships/image" Target="../media/image93.png"/><Relationship Id="rId27" Type="http://schemas.openxmlformats.org/officeDocument/2006/relationships/image" Target="../media/image98.png"/><Relationship Id="rId30" Type="http://schemas.openxmlformats.org/officeDocument/2006/relationships/image" Target="../media/image101.png"/><Relationship Id="rId8" Type="http://schemas.openxmlformats.org/officeDocument/2006/relationships/image" Target="../media/image7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6.png"/><Relationship Id="rId7" Type="http://schemas.openxmlformats.org/officeDocument/2006/relationships/image" Target="../media/image110.png"/><Relationship Id="rId2" Type="http://schemas.openxmlformats.org/officeDocument/2006/relationships/notesSlide" Target="../notesSlides/notesSlide19.xml"/><Relationship Id="rId1" Type="http://schemas.openxmlformats.org/officeDocument/2006/relationships/slideLayout" Target="../slideLayouts/slideLayout39.xml"/><Relationship Id="rId6" Type="http://schemas.openxmlformats.org/officeDocument/2006/relationships/image" Target="../media/image109.png"/><Relationship Id="rId5" Type="http://schemas.openxmlformats.org/officeDocument/2006/relationships/image" Target="../media/image108.png"/><Relationship Id="rId10" Type="http://schemas.openxmlformats.org/officeDocument/2006/relationships/image" Target="../media/image112.png"/><Relationship Id="rId4" Type="http://schemas.openxmlformats.org/officeDocument/2006/relationships/image" Target="../media/image107.png"/><Relationship Id="rId9" Type="http://schemas.openxmlformats.org/officeDocument/2006/relationships/image" Target="../media/image111.png"/></Relationships>
</file>

<file path=ppt/slides/_rels/slide24.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20.xml"/><Relationship Id="rId1" Type="http://schemas.openxmlformats.org/officeDocument/2006/relationships/slideLayout" Target="../slideLayouts/slideLayout39.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png"/></Relationships>
</file>

<file path=ppt/slides/_rels/slide25.xml.rels><?xml version="1.0" encoding="UTF-8" standalone="yes"?>
<Relationships xmlns="http://schemas.openxmlformats.org/package/2006/relationships"><Relationship Id="rId8" Type="http://schemas.openxmlformats.org/officeDocument/2006/relationships/image" Target="../media/image122.png"/><Relationship Id="rId13" Type="http://schemas.openxmlformats.org/officeDocument/2006/relationships/image" Target="../media/image127.png"/><Relationship Id="rId3" Type="http://schemas.openxmlformats.org/officeDocument/2006/relationships/image" Target="../media/image117.png"/><Relationship Id="rId7" Type="http://schemas.openxmlformats.org/officeDocument/2006/relationships/image" Target="../media/image121.png"/><Relationship Id="rId12" Type="http://schemas.openxmlformats.org/officeDocument/2006/relationships/image" Target="../media/image126.png"/><Relationship Id="rId2" Type="http://schemas.openxmlformats.org/officeDocument/2006/relationships/notesSlide" Target="../notesSlides/notesSlide21.xml"/><Relationship Id="rId1" Type="http://schemas.openxmlformats.org/officeDocument/2006/relationships/slideLayout" Target="../slideLayouts/slideLayout39.xml"/><Relationship Id="rId6" Type="http://schemas.openxmlformats.org/officeDocument/2006/relationships/image" Target="../media/image120.png"/><Relationship Id="rId11" Type="http://schemas.openxmlformats.org/officeDocument/2006/relationships/image" Target="../media/image125.png"/><Relationship Id="rId5" Type="http://schemas.openxmlformats.org/officeDocument/2006/relationships/image" Target="../media/image119.png"/><Relationship Id="rId10" Type="http://schemas.openxmlformats.org/officeDocument/2006/relationships/image" Target="../media/image124.png"/><Relationship Id="rId4" Type="http://schemas.openxmlformats.org/officeDocument/2006/relationships/image" Target="../media/image118.png"/><Relationship Id="rId9" Type="http://schemas.openxmlformats.org/officeDocument/2006/relationships/image" Target="../media/image123.png"/></Relationships>
</file>

<file path=ppt/slides/_rels/slide26.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128.png"/><Relationship Id="rId7" Type="http://schemas.openxmlformats.org/officeDocument/2006/relationships/image" Target="../media/image132.png"/><Relationship Id="rId12" Type="http://schemas.openxmlformats.org/officeDocument/2006/relationships/image" Target="../media/image137.png"/><Relationship Id="rId2" Type="http://schemas.openxmlformats.org/officeDocument/2006/relationships/notesSlide" Target="../notesSlides/notesSlide22.xml"/><Relationship Id="rId1" Type="http://schemas.openxmlformats.org/officeDocument/2006/relationships/slideLayout" Target="../slideLayouts/slideLayout39.xml"/><Relationship Id="rId6" Type="http://schemas.openxmlformats.org/officeDocument/2006/relationships/image" Target="../media/image131.png"/><Relationship Id="rId11" Type="http://schemas.openxmlformats.org/officeDocument/2006/relationships/image" Target="../media/image136.png"/><Relationship Id="rId5" Type="http://schemas.openxmlformats.org/officeDocument/2006/relationships/image" Target="../media/image130.png"/><Relationship Id="rId10" Type="http://schemas.openxmlformats.org/officeDocument/2006/relationships/image" Target="../media/image135.png"/><Relationship Id="rId4" Type="http://schemas.openxmlformats.org/officeDocument/2006/relationships/image" Target="../media/image129.png"/><Relationship Id="rId9" Type="http://schemas.openxmlformats.org/officeDocument/2006/relationships/image" Target="../media/image134.png"/></Relationships>
</file>

<file path=ppt/slides/_rels/slide27.xml.rels><?xml version="1.0" encoding="UTF-8" standalone="yes"?>
<Relationships xmlns="http://schemas.openxmlformats.org/package/2006/relationships"><Relationship Id="rId8" Type="http://schemas.openxmlformats.org/officeDocument/2006/relationships/image" Target="../media/image133.png"/><Relationship Id="rId13" Type="http://schemas.openxmlformats.org/officeDocument/2006/relationships/image" Target="../media/image42.png"/><Relationship Id="rId3" Type="http://schemas.openxmlformats.org/officeDocument/2006/relationships/image" Target="../media/image138.png"/><Relationship Id="rId7" Type="http://schemas.openxmlformats.org/officeDocument/2006/relationships/image" Target="../media/image142.png"/><Relationship Id="rId12"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39.xml"/><Relationship Id="rId6" Type="http://schemas.openxmlformats.org/officeDocument/2006/relationships/image" Target="../media/image141.png"/><Relationship Id="rId11" Type="http://schemas.openxmlformats.org/officeDocument/2006/relationships/image" Target="../media/image144.png"/><Relationship Id="rId5" Type="http://schemas.openxmlformats.org/officeDocument/2006/relationships/image" Target="../media/image140.png"/><Relationship Id="rId10" Type="http://schemas.openxmlformats.org/officeDocument/2006/relationships/image" Target="../media/image143.png"/><Relationship Id="rId4" Type="http://schemas.openxmlformats.org/officeDocument/2006/relationships/image" Target="../media/image139.png"/><Relationship Id="rId9" Type="http://schemas.openxmlformats.org/officeDocument/2006/relationships/image" Target="../media/image134.png"/></Relationships>
</file>

<file path=ppt/slides/_rels/slide28.xml.rels><?xml version="1.0" encoding="UTF-8" standalone="yes"?>
<Relationships xmlns="http://schemas.openxmlformats.org/package/2006/relationships"><Relationship Id="rId8" Type="http://schemas.openxmlformats.org/officeDocument/2006/relationships/image" Target="../media/image148.png"/><Relationship Id="rId3" Type="http://schemas.openxmlformats.org/officeDocument/2006/relationships/image" Target="../media/image145.png"/><Relationship Id="rId7" Type="http://schemas.openxmlformats.org/officeDocument/2006/relationships/image" Target="../media/image132.png"/><Relationship Id="rId12" Type="http://schemas.openxmlformats.org/officeDocument/2006/relationships/image" Target="../media/image152.png"/><Relationship Id="rId2" Type="http://schemas.openxmlformats.org/officeDocument/2006/relationships/notesSlide" Target="../notesSlides/notesSlide24.xml"/><Relationship Id="rId1" Type="http://schemas.openxmlformats.org/officeDocument/2006/relationships/slideLayout" Target="../slideLayouts/slideLayout38.xml"/><Relationship Id="rId6" Type="http://schemas.openxmlformats.org/officeDocument/2006/relationships/image" Target="../media/image147.png"/><Relationship Id="rId11" Type="http://schemas.openxmlformats.org/officeDocument/2006/relationships/image" Target="../media/image151.png"/><Relationship Id="rId5" Type="http://schemas.openxmlformats.org/officeDocument/2006/relationships/image" Target="../media/image129.png"/><Relationship Id="rId10" Type="http://schemas.openxmlformats.org/officeDocument/2006/relationships/image" Target="../media/image150.png"/><Relationship Id="rId4" Type="http://schemas.openxmlformats.org/officeDocument/2006/relationships/image" Target="../media/image146.png"/><Relationship Id="rId9" Type="http://schemas.openxmlformats.org/officeDocument/2006/relationships/image" Target="../media/image149.png"/></Relationships>
</file>

<file path=ppt/slides/_rels/slide29.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25.xml"/><Relationship Id="rId1" Type="http://schemas.openxmlformats.org/officeDocument/2006/relationships/slideLayout" Target="../slideLayouts/slideLayout38.xml"/><Relationship Id="rId6" Type="http://schemas.openxmlformats.org/officeDocument/2006/relationships/image" Target="../media/image14.png"/><Relationship Id="rId5" Type="http://schemas.openxmlformats.org/officeDocument/2006/relationships/image" Target="../media/image155.png"/><Relationship Id="rId4" Type="http://schemas.openxmlformats.org/officeDocument/2006/relationships/image" Target="../media/image15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notesSlide" Target="../notesSlides/notesSlide26.xml"/><Relationship Id="rId1" Type="http://schemas.openxmlformats.org/officeDocument/2006/relationships/slideLayout" Target="../slideLayouts/slideLayout38.xml"/><Relationship Id="rId6" Type="http://schemas.openxmlformats.org/officeDocument/2006/relationships/image" Target="../media/image159.png"/><Relationship Id="rId5" Type="http://schemas.openxmlformats.org/officeDocument/2006/relationships/image" Target="../media/image158.png"/><Relationship Id="rId4" Type="http://schemas.openxmlformats.org/officeDocument/2006/relationships/image" Target="../media/image157.png"/></Relationships>
</file>

<file path=ppt/slides/_rels/slide31.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27.xml"/><Relationship Id="rId1" Type="http://schemas.openxmlformats.org/officeDocument/2006/relationships/slideLayout" Target="../slideLayouts/slideLayout38.xml"/><Relationship Id="rId4" Type="http://schemas.openxmlformats.org/officeDocument/2006/relationships/image" Target="../media/image161.png"/></Relationships>
</file>

<file path=ppt/slides/_rels/slide32.xml.rels><?xml version="1.0" encoding="UTF-8" standalone="yes"?>
<Relationships xmlns="http://schemas.openxmlformats.org/package/2006/relationships"><Relationship Id="rId8" Type="http://schemas.openxmlformats.org/officeDocument/2006/relationships/hyperlink" Target="https://inflectra.com/Ideas/VideosAllPlaylists.aspx" TargetMode="External"/><Relationship Id="rId3" Type="http://schemas.openxmlformats.org/officeDocument/2006/relationships/image" Target="../media/image162.png"/><Relationship Id="rId7" Type="http://schemas.openxmlformats.org/officeDocument/2006/relationships/image" Target="../media/image166.png"/><Relationship Id="rId12" Type="http://schemas.openxmlformats.org/officeDocument/2006/relationships/hyperlink" Target="https://www.inflectracon.com/" TargetMode="External"/><Relationship Id="rId2" Type="http://schemas.openxmlformats.org/officeDocument/2006/relationships/notesSlide" Target="../notesSlides/notesSlide28.xml"/><Relationship Id="rId1" Type="http://schemas.openxmlformats.org/officeDocument/2006/relationships/slideLayout" Target="../slideLayouts/slideLayout38.xml"/><Relationship Id="rId6" Type="http://schemas.openxmlformats.org/officeDocument/2006/relationships/image" Target="../media/image165.png"/><Relationship Id="rId11" Type="http://schemas.openxmlformats.org/officeDocument/2006/relationships/hyperlink" Target="https://www.youtube.com/@Inflectra_Tech" TargetMode="External"/><Relationship Id="rId5" Type="http://schemas.openxmlformats.org/officeDocument/2006/relationships/image" Target="../media/image164.png"/><Relationship Id="rId10" Type="http://schemas.openxmlformats.org/officeDocument/2006/relationships/hyperlink" Target="https://inflectra.com/Company/Events.aspx" TargetMode="External"/><Relationship Id="rId4" Type="http://schemas.openxmlformats.org/officeDocument/2006/relationships/image" Target="../media/image163.png"/><Relationship Id="rId9" Type="http://schemas.openxmlformats.org/officeDocument/2006/relationships/hyperlink" Target="https://campus.inflectra.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67.png"/><Relationship Id="rId7" Type="http://schemas.openxmlformats.org/officeDocument/2006/relationships/image" Target="../media/image171.png"/><Relationship Id="rId2" Type="http://schemas.openxmlformats.org/officeDocument/2006/relationships/notesSlide" Target="../notesSlides/notesSlide29.xml"/><Relationship Id="rId1" Type="http://schemas.openxmlformats.org/officeDocument/2006/relationships/slideLayout" Target="../slideLayouts/slideLayout38.xml"/><Relationship Id="rId6" Type="http://schemas.openxmlformats.org/officeDocument/2006/relationships/image" Target="../media/image170.png"/><Relationship Id="rId5" Type="http://schemas.openxmlformats.org/officeDocument/2006/relationships/image" Target="../media/image169.png"/><Relationship Id="rId4" Type="http://schemas.openxmlformats.org/officeDocument/2006/relationships/image" Target="../media/image16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notesSlide" Target="../notesSlides/notesSlide31.xml"/><Relationship Id="rId1" Type="http://schemas.openxmlformats.org/officeDocument/2006/relationships/slideLayout" Target="../slideLayouts/slideLayout39.xml"/><Relationship Id="rId5" Type="http://schemas.openxmlformats.org/officeDocument/2006/relationships/image" Target="../media/image174.png"/><Relationship Id="rId4" Type="http://schemas.openxmlformats.org/officeDocument/2006/relationships/image" Target="../media/image173.png"/></Relationships>
</file>

<file path=ppt/slides/_rels/slide37.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notesSlide" Target="../notesSlides/notesSlide32.xml"/><Relationship Id="rId1" Type="http://schemas.openxmlformats.org/officeDocument/2006/relationships/slideLayout" Target="../slideLayouts/slideLayout39.xml"/><Relationship Id="rId5" Type="http://schemas.openxmlformats.org/officeDocument/2006/relationships/image" Target="../media/image177.png"/><Relationship Id="rId4" Type="http://schemas.openxmlformats.org/officeDocument/2006/relationships/image" Target="../media/image176.png"/></Relationships>
</file>

<file path=ppt/slides/_rels/slide38.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notesSlide" Target="../notesSlides/notesSlide33.xml"/><Relationship Id="rId1" Type="http://schemas.openxmlformats.org/officeDocument/2006/relationships/slideLayout" Target="../slideLayouts/slideLayout39.xml"/><Relationship Id="rId5" Type="http://schemas.openxmlformats.org/officeDocument/2006/relationships/image" Target="../media/image180.png"/><Relationship Id="rId4" Type="http://schemas.openxmlformats.org/officeDocument/2006/relationships/image" Target="../media/image17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8.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image" Target="../media/image18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8" Type="http://schemas.openxmlformats.org/officeDocument/2006/relationships/image" Target="../media/image185.png"/><Relationship Id="rId13" Type="http://schemas.openxmlformats.org/officeDocument/2006/relationships/image" Target="../media/image190.png"/><Relationship Id="rId18" Type="http://schemas.openxmlformats.org/officeDocument/2006/relationships/image" Target="../media/image195.png"/><Relationship Id="rId3" Type="http://schemas.openxmlformats.org/officeDocument/2006/relationships/image" Target="../media/image182.png"/><Relationship Id="rId21" Type="http://schemas.openxmlformats.org/officeDocument/2006/relationships/image" Target="../media/image198.png"/><Relationship Id="rId7" Type="http://schemas.openxmlformats.org/officeDocument/2006/relationships/image" Target="../media/image46.png"/><Relationship Id="rId12" Type="http://schemas.openxmlformats.org/officeDocument/2006/relationships/image" Target="../media/image189.png"/><Relationship Id="rId17" Type="http://schemas.openxmlformats.org/officeDocument/2006/relationships/image" Target="../media/image194.png"/><Relationship Id="rId25" Type="http://schemas.openxmlformats.org/officeDocument/2006/relationships/image" Target="../media/image202.png"/><Relationship Id="rId2" Type="http://schemas.openxmlformats.org/officeDocument/2006/relationships/notesSlide" Target="../notesSlides/notesSlide36.xml"/><Relationship Id="rId16" Type="http://schemas.openxmlformats.org/officeDocument/2006/relationships/image" Target="../media/image193.png"/><Relationship Id="rId20" Type="http://schemas.openxmlformats.org/officeDocument/2006/relationships/image" Target="../media/image197.png"/><Relationship Id="rId1" Type="http://schemas.openxmlformats.org/officeDocument/2006/relationships/slideLayout" Target="../slideLayouts/slideLayout38.xml"/><Relationship Id="rId6" Type="http://schemas.openxmlformats.org/officeDocument/2006/relationships/image" Target="../media/image184.png"/><Relationship Id="rId11" Type="http://schemas.openxmlformats.org/officeDocument/2006/relationships/image" Target="../media/image188.png"/><Relationship Id="rId24" Type="http://schemas.openxmlformats.org/officeDocument/2006/relationships/image" Target="../media/image201.png"/><Relationship Id="rId5" Type="http://schemas.openxmlformats.org/officeDocument/2006/relationships/image" Target="../media/image183.png"/><Relationship Id="rId15" Type="http://schemas.openxmlformats.org/officeDocument/2006/relationships/image" Target="../media/image192.png"/><Relationship Id="rId23" Type="http://schemas.openxmlformats.org/officeDocument/2006/relationships/image" Target="../media/image200.png"/><Relationship Id="rId10" Type="http://schemas.openxmlformats.org/officeDocument/2006/relationships/image" Target="../media/image187.png"/><Relationship Id="rId19" Type="http://schemas.openxmlformats.org/officeDocument/2006/relationships/image" Target="../media/image196.png"/><Relationship Id="rId4" Type="http://schemas.openxmlformats.org/officeDocument/2006/relationships/image" Target="../media/image24.png"/><Relationship Id="rId9" Type="http://schemas.openxmlformats.org/officeDocument/2006/relationships/image" Target="../media/image186.png"/><Relationship Id="rId14" Type="http://schemas.openxmlformats.org/officeDocument/2006/relationships/image" Target="../media/image191.png"/><Relationship Id="rId22" Type="http://schemas.openxmlformats.org/officeDocument/2006/relationships/image" Target="../media/image199.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3" Type="http://schemas.openxmlformats.org/officeDocument/2006/relationships/image" Target="../media/image203.png"/><Relationship Id="rId2" Type="http://schemas.openxmlformats.org/officeDocument/2006/relationships/notesSlide" Target="../notesSlides/notesSlide39.xml"/><Relationship Id="rId1" Type="http://schemas.openxmlformats.org/officeDocument/2006/relationships/slideLayout" Target="../slideLayouts/slideLayout39.xml"/><Relationship Id="rId5" Type="http://schemas.openxmlformats.org/officeDocument/2006/relationships/image" Target="../media/image205.png"/><Relationship Id="rId4" Type="http://schemas.openxmlformats.org/officeDocument/2006/relationships/image" Target="../media/image20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3" Type="http://schemas.openxmlformats.org/officeDocument/2006/relationships/image" Target="../media/image207.png"/><Relationship Id="rId2" Type="http://schemas.openxmlformats.org/officeDocument/2006/relationships/image" Target="../media/image206.png"/><Relationship Id="rId1" Type="http://schemas.openxmlformats.org/officeDocument/2006/relationships/slideLayout" Target="../slideLayouts/slideLayout41.xml"/><Relationship Id="rId5" Type="http://schemas.openxmlformats.org/officeDocument/2006/relationships/image" Target="../media/image209.png"/><Relationship Id="rId4" Type="http://schemas.openxmlformats.org/officeDocument/2006/relationships/image" Target="../media/image20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3" Type="http://schemas.openxmlformats.org/officeDocument/2006/relationships/hyperlink" Target="https://www.inflectra.com/Company/Article/test-configurations-spiraapp-data-driven-testing-1828.aspx" TargetMode="External"/><Relationship Id="rId2" Type="http://schemas.openxmlformats.org/officeDocument/2006/relationships/notesSlide" Target="../notesSlides/notesSlide40.xml"/><Relationship Id="rId1" Type="http://schemas.openxmlformats.org/officeDocument/2006/relationships/slideLayout" Target="../slideLayouts/slideLayout38.xml"/><Relationship Id="rId4" Type="http://schemas.openxmlformats.org/officeDocument/2006/relationships/image" Target="../media/image210.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notesSlide" Target="../notesSlides/notesSlide41.xml"/><Relationship Id="rId1" Type="http://schemas.openxmlformats.org/officeDocument/2006/relationships/slideLayout" Target="../slideLayouts/slideLayout38.xml"/></Relationships>
</file>

<file path=ppt/slides/_rels/slide53.xml.rels><?xml version="1.0" encoding="UTF-8" standalone="yes"?>
<Relationships xmlns="http://schemas.openxmlformats.org/package/2006/relationships"><Relationship Id="rId3" Type="http://schemas.openxmlformats.org/officeDocument/2006/relationships/image" Target="../media/image212.png"/><Relationship Id="rId2" Type="http://schemas.openxmlformats.org/officeDocument/2006/relationships/notesSlide" Target="../notesSlides/notesSlide42.xml"/><Relationship Id="rId1" Type="http://schemas.openxmlformats.org/officeDocument/2006/relationships/slideLayout" Target="../slideLayouts/slideLayout38.xml"/><Relationship Id="rId4" Type="http://schemas.openxmlformats.org/officeDocument/2006/relationships/image" Target="../media/image213.png"/></Relationships>
</file>

<file path=ppt/slides/_rels/slide54.xml.rels><?xml version="1.0" encoding="UTF-8" standalone="yes"?>
<Relationships xmlns="http://schemas.openxmlformats.org/package/2006/relationships"><Relationship Id="rId3" Type="http://schemas.openxmlformats.org/officeDocument/2006/relationships/image" Target="../media/image214.png"/><Relationship Id="rId2" Type="http://schemas.openxmlformats.org/officeDocument/2006/relationships/notesSlide" Target="../notesSlides/notesSlide43.xml"/><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3" Type="http://schemas.openxmlformats.org/officeDocument/2006/relationships/image" Target="../media/image215.png"/><Relationship Id="rId2" Type="http://schemas.openxmlformats.org/officeDocument/2006/relationships/notesSlide" Target="../notesSlides/notesSlide44.xml"/><Relationship Id="rId1" Type="http://schemas.openxmlformats.org/officeDocument/2006/relationships/slideLayout" Target="../slideLayouts/slideLayout3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3" Type="http://schemas.openxmlformats.org/officeDocument/2006/relationships/image" Target="../media/image216.png"/><Relationship Id="rId2" Type="http://schemas.openxmlformats.org/officeDocument/2006/relationships/notesSlide" Target="../notesSlides/notesSlide46.xml"/><Relationship Id="rId1" Type="http://schemas.openxmlformats.org/officeDocument/2006/relationships/slideLayout" Target="../slideLayouts/slideLayout38.xml"/><Relationship Id="rId4" Type="http://schemas.openxmlformats.org/officeDocument/2006/relationships/image" Target="../media/image217.png"/></Relationships>
</file>

<file path=ppt/slides/_rels/slide58.xml.rels><?xml version="1.0" encoding="UTF-8" standalone="yes"?>
<Relationships xmlns="http://schemas.openxmlformats.org/package/2006/relationships"><Relationship Id="rId3" Type="http://schemas.openxmlformats.org/officeDocument/2006/relationships/image" Target="../media/image216.png"/><Relationship Id="rId2" Type="http://schemas.openxmlformats.org/officeDocument/2006/relationships/notesSlide" Target="../notesSlides/notesSlide47.xml"/><Relationship Id="rId1" Type="http://schemas.openxmlformats.org/officeDocument/2006/relationships/slideLayout" Target="../slideLayouts/slideLayout38.xml"/><Relationship Id="rId4" Type="http://schemas.openxmlformats.org/officeDocument/2006/relationships/image" Target="../media/image218.png"/></Relationships>
</file>

<file path=ppt/slides/_rels/slide59.xml.rels><?xml version="1.0" encoding="UTF-8" standalone="yes"?>
<Relationships xmlns="http://schemas.openxmlformats.org/package/2006/relationships"><Relationship Id="rId3" Type="http://schemas.openxmlformats.org/officeDocument/2006/relationships/image" Target="../media/image219.png"/><Relationship Id="rId2" Type="http://schemas.openxmlformats.org/officeDocument/2006/relationships/notesSlide" Target="../notesSlides/notesSlide48.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8.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60.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49.xml"/><Relationship Id="rId1" Type="http://schemas.openxmlformats.org/officeDocument/2006/relationships/slideLayout" Target="../slideLayouts/slideLayout38.xml"/></Relationships>
</file>

<file path=ppt/slides/_rels/slide61.xml.rels><?xml version="1.0" encoding="UTF-8" standalone="yes"?>
<Relationships xmlns="http://schemas.openxmlformats.org/package/2006/relationships"><Relationship Id="rId3" Type="http://schemas.openxmlformats.org/officeDocument/2006/relationships/image" Target="../media/image216.png"/><Relationship Id="rId2" Type="http://schemas.openxmlformats.org/officeDocument/2006/relationships/notesSlide" Target="../notesSlides/notesSlide50.xml"/><Relationship Id="rId1" Type="http://schemas.openxmlformats.org/officeDocument/2006/relationships/slideLayout" Target="../slideLayouts/slideLayout38.xml"/></Relationships>
</file>

<file path=ppt/slides/_rels/slide62.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notesSlide" Target="../notesSlides/notesSlide51.xml"/><Relationship Id="rId1" Type="http://schemas.openxmlformats.org/officeDocument/2006/relationships/slideLayout" Target="../slideLayouts/slideLayout38.xml"/></Relationships>
</file>

<file path=ppt/slides/_rels/slide63.xml.rels><?xml version="1.0" encoding="UTF-8" standalone="yes"?>
<Relationships xmlns="http://schemas.openxmlformats.org/package/2006/relationships"><Relationship Id="rId3" Type="http://schemas.openxmlformats.org/officeDocument/2006/relationships/image" Target="../media/image216.png"/><Relationship Id="rId2" Type="http://schemas.openxmlformats.org/officeDocument/2006/relationships/notesSlide" Target="../notesSlides/notesSlide52.xml"/><Relationship Id="rId1" Type="http://schemas.openxmlformats.org/officeDocument/2006/relationships/slideLayout" Target="../slideLayouts/slideLayout38.xml"/><Relationship Id="rId4" Type="http://schemas.openxmlformats.org/officeDocument/2006/relationships/image" Target="../media/image222.png"/></Relationships>
</file>

<file path=ppt/slides/_rels/slide64.xml.rels><?xml version="1.0" encoding="UTF-8" standalone="yes"?>
<Relationships xmlns="http://schemas.openxmlformats.org/package/2006/relationships"><Relationship Id="rId3" Type="http://schemas.openxmlformats.org/officeDocument/2006/relationships/image" Target="../media/image223.png"/><Relationship Id="rId2" Type="http://schemas.openxmlformats.org/officeDocument/2006/relationships/notesSlide" Target="../notesSlides/notesSlide53.xml"/><Relationship Id="rId1" Type="http://schemas.openxmlformats.org/officeDocument/2006/relationships/slideLayout" Target="../slideLayouts/slideLayout38.xml"/></Relationships>
</file>

<file path=ppt/slides/_rels/slide65.xml.rels><?xml version="1.0" encoding="UTF-8" standalone="yes"?>
<Relationships xmlns="http://schemas.openxmlformats.org/package/2006/relationships"><Relationship Id="rId3" Type="http://schemas.openxmlformats.org/officeDocument/2006/relationships/image" Target="../media/image224.png"/><Relationship Id="rId2" Type="http://schemas.openxmlformats.org/officeDocument/2006/relationships/notesSlide" Target="../notesSlides/notesSlide54.xml"/><Relationship Id="rId1" Type="http://schemas.openxmlformats.org/officeDocument/2006/relationships/slideLayout" Target="../slideLayouts/slideLayout3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1"/>
          <p:cNvSpPr txBox="1">
            <a:spLocks noGrp="1"/>
          </p:cNvSpPr>
          <p:nvPr>
            <p:ph type="title" idx="4294967295"/>
          </p:nvPr>
        </p:nvSpPr>
        <p:spPr>
          <a:xfrm>
            <a:off x="4652210" y="4313154"/>
            <a:ext cx="5157538" cy="89914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lt2"/>
              </a:buClr>
              <a:buSzPts val="4000"/>
              <a:buFont typeface="Josefin Sans"/>
              <a:buNone/>
            </a:pPr>
            <a:r>
              <a:rPr lang="en-US" sz="4600" dirty="0">
                <a:solidFill>
                  <a:schemeClr val="lt2"/>
                </a:solidFill>
              </a:rPr>
              <a:t>Company Overview</a:t>
            </a:r>
            <a:endParaRPr sz="4600" dirty="0"/>
          </a:p>
        </p:txBody>
      </p:sp>
      <p:grpSp>
        <p:nvGrpSpPr>
          <p:cNvPr id="604" name="Google Shape;604;p1"/>
          <p:cNvGrpSpPr/>
          <p:nvPr/>
        </p:nvGrpSpPr>
        <p:grpSpPr>
          <a:xfrm>
            <a:off x="2173809" y="1637682"/>
            <a:ext cx="8678881" cy="2946480"/>
            <a:chOff x="2173809" y="1637682"/>
            <a:chExt cx="8678881" cy="2946480"/>
          </a:xfrm>
        </p:grpSpPr>
        <p:pic>
          <p:nvPicPr>
            <p:cNvPr id="605" name="Google Shape;605;p1"/>
            <p:cNvPicPr preferRelativeResize="0"/>
            <p:nvPr/>
          </p:nvPicPr>
          <p:blipFill rotWithShape="1">
            <a:blip r:embed="rId3">
              <a:alphaModFix/>
            </a:blip>
            <a:srcRect/>
            <a:stretch/>
          </p:blipFill>
          <p:spPr>
            <a:xfrm>
              <a:off x="2173809" y="1637682"/>
              <a:ext cx="8678881" cy="2946480"/>
            </a:xfrm>
            <a:prstGeom prst="rect">
              <a:avLst/>
            </a:prstGeom>
            <a:noFill/>
            <a:ln>
              <a:noFill/>
            </a:ln>
          </p:spPr>
        </p:pic>
        <p:sp>
          <p:nvSpPr>
            <p:cNvPr id="606" name="Google Shape;606;p1"/>
            <p:cNvSpPr txBox="1"/>
            <p:nvPr/>
          </p:nvSpPr>
          <p:spPr>
            <a:xfrm>
              <a:off x="9760399" y="4001566"/>
              <a:ext cx="41549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F2CC"/>
                  </a:solidFill>
                  <a:latin typeface="Kanit"/>
                  <a:ea typeface="Kanit"/>
                  <a:cs typeface="Kanit"/>
                  <a:sym typeface="Kanit"/>
                </a:rPr>
                <a:t>®</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0"/>
          <p:cNvSpPr/>
          <p:nvPr/>
        </p:nvSpPr>
        <p:spPr>
          <a:xfrm>
            <a:off x="6155105" y="6000286"/>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85" name="Google Shape;285;p10"/>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A Complete, Out of The Box Solution</a:t>
            </a:r>
            <a:endParaRPr>
              <a:latin typeface="Josefin Sans"/>
              <a:ea typeface="Josefin Sans"/>
              <a:cs typeface="Josefin Sans"/>
              <a:sym typeface="Josefin Sans"/>
            </a:endParaRPr>
          </a:p>
        </p:txBody>
      </p:sp>
      <p:sp>
        <p:nvSpPr>
          <p:cNvPr id="286" name="Google Shape;286;p10"/>
          <p:cNvSpPr/>
          <p:nvPr/>
        </p:nvSpPr>
        <p:spPr>
          <a:xfrm>
            <a:off x="4274934" y="1454627"/>
            <a:ext cx="1858409" cy="432014"/>
          </a:xfrm>
          <a:prstGeom prst="chevron">
            <a:avLst>
              <a:gd name="adj" fmla="val 50000"/>
            </a:avLst>
          </a:prstGeom>
          <a:solidFill>
            <a:srgbClr val="BEC4C7"/>
          </a:solidFill>
          <a:ln w="9525" cap="flat" cmpd="sng">
            <a:solidFill>
              <a:srgbClr val="344B5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Josefin Sans"/>
              <a:ea typeface="Josefin Sans"/>
              <a:cs typeface="Josefin Sans"/>
              <a:sym typeface="Josefin Sans"/>
            </a:endParaRPr>
          </a:p>
        </p:txBody>
      </p:sp>
      <p:pic>
        <p:nvPicPr>
          <p:cNvPr id="287" name="Google Shape;287;p10" descr="Atlassian | Software Development and Collaboration Tools"/>
          <p:cNvPicPr preferRelativeResize="0"/>
          <p:nvPr/>
        </p:nvPicPr>
        <p:blipFill rotWithShape="1">
          <a:blip r:embed="rId3" cstate="screen">
            <a:alphaModFix/>
            <a:extLst>
              <a:ext uri="{28A0092B-C50C-407E-A947-70E740481C1C}">
                <a14:useLocalDpi xmlns:a14="http://schemas.microsoft.com/office/drawing/2010/main"/>
              </a:ext>
            </a:extLst>
          </a:blip>
          <a:srcRect t="23443" b="32458"/>
          <a:stretch/>
        </p:blipFill>
        <p:spPr>
          <a:xfrm>
            <a:off x="4395032" y="1443417"/>
            <a:ext cx="1527251" cy="385316"/>
          </a:xfrm>
          <a:prstGeom prst="rect">
            <a:avLst/>
          </a:prstGeom>
          <a:noFill/>
          <a:ln>
            <a:noFill/>
          </a:ln>
        </p:spPr>
      </p:pic>
      <p:sp>
        <p:nvSpPr>
          <p:cNvPr id="288" name="Google Shape;288;p10"/>
          <p:cNvSpPr/>
          <p:nvPr/>
        </p:nvSpPr>
        <p:spPr>
          <a:xfrm>
            <a:off x="2343092" y="1985582"/>
            <a:ext cx="1828408" cy="730718"/>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89" name="Google Shape;289;p10"/>
          <p:cNvSpPr/>
          <p:nvPr/>
        </p:nvSpPr>
        <p:spPr>
          <a:xfrm>
            <a:off x="2343091" y="2786928"/>
            <a:ext cx="1828408" cy="731838"/>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90" name="Google Shape;290;p10"/>
          <p:cNvSpPr/>
          <p:nvPr/>
        </p:nvSpPr>
        <p:spPr>
          <a:xfrm>
            <a:off x="2342630" y="3588375"/>
            <a:ext cx="1828408" cy="730250"/>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91" name="Google Shape;291;p10"/>
          <p:cNvSpPr/>
          <p:nvPr/>
        </p:nvSpPr>
        <p:spPr>
          <a:xfrm>
            <a:off x="2342630" y="4394897"/>
            <a:ext cx="1828408" cy="730250"/>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92" name="Google Shape;292;p10"/>
          <p:cNvSpPr/>
          <p:nvPr/>
        </p:nvSpPr>
        <p:spPr>
          <a:xfrm>
            <a:off x="4252227" y="1985582"/>
            <a:ext cx="1828408" cy="730718"/>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93" name="Google Shape;293;p10"/>
          <p:cNvSpPr/>
          <p:nvPr/>
        </p:nvSpPr>
        <p:spPr>
          <a:xfrm>
            <a:off x="4237990" y="2794345"/>
            <a:ext cx="1828408" cy="731838"/>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94" name="Google Shape;294;p10"/>
          <p:cNvSpPr/>
          <p:nvPr/>
        </p:nvSpPr>
        <p:spPr>
          <a:xfrm>
            <a:off x="4236721" y="3589480"/>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95" name="Google Shape;295;p10"/>
          <p:cNvSpPr/>
          <p:nvPr/>
        </p:nvSpPr>
        <p:spPr>
          <a:xfrm>
            <a:off x="4245040" y="4405149"/>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96" name="Google Shape;296;p10"/>
          <p:cNvSpPr/>
          <p:nvPr/>
        </p:nvSpPr>
        <p:spPr>
          <a:xfrm>
            <a:off x="6161360" y="1985582"/>
            <a:ext cx="1828408" cy="730718"/>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97" name="Google Shape;297;p10"/>
          <p:cNvSpPr/>
          <p:nvPr/>
        </p:nvSpPr>
        <p:spPr>
          <a:xfrm>
            <a:off x="6161360" y="2792902"/>
            <a:ext cx="1828408" cy="731838"/>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98" name="Google Shape;298;p10"/>
          <p:cNvSpPr/>
          <p:nvPr/>
        </p:nvSpPr>
        <p:spPr>
          <a:xfrm>
            <a:off x="6151177" y="3587245"/>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99" name="Google Shape;299;p10"/>
          <p:cNvSpPr/>
          <p:nvPr/>
        </p:nvSpPr>
        <p:spPr>
          <a:xfrm>
            <a:off x="6151190" y="4404606"/>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00" name="Google Shape;300;p10"/>
          <p:cNvSpPr/>
          <p:nvPr/>
        </p:nvSpPr>
        <p:spPr>
          <a:xfrm>
            <a:off x="8070497" y="1985582"/>
            <a:ext cx="1828408" cy="730718"/>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01" name="Google Shape;301;p10"/>
          <p:cNvSpPr/>
          <p:nvPr/>
        </p:nvSpPr>
        <p:spPr>
          <a:xfrm>
            <a:off x="8070497" y="2792902"/>
            <a:ext cx="1828408" cy="731838"/>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02" name="Google Shape;302;p10"/>
          <p:cNvSpPr/>
          <p:nvPr/>
        </p:nvSpPr>
        <p:spPr>
          <a:xfrm>
            <a:off x="8070497" y="3595865"/>
            <a:ext cx="1828408" cy="72163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03" name="Google Shape;303;p10"/>
          <p:cNvSpPr/>
          <p:nvPr/>
        </p:nvSpPr>
        <p:spPr>
          <a:xfrm>
            <a:off x="8069454" y="4400224"/>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04" name="Google Shape;304;p10"/>
          <p:cNvSpPr/>
          <p:nvPr/>
        </p:nvSpPr>
        <p:spPr>
          <a:xfrm>
            <a:off x="9975134" y="1985582"/>
            <a:ext cx="1828800" cy="730718"/>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05" name="Google Shape;305;p10"/>
          <p:cNvSpPr/>
          <p:nvPr/>
        </p:nvSpPr>
        <p:spPr>
          <a:xfrm>
            <a:off x="9984953" y="2792133"/>
            <a:ext cx="1828408" cy="731838"/>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06" name="Google Shape;306;p10"/>
          <p:cNvSpPr/>
          <p:nvPr/>
        </p:nvSpPr>
        <p:spPr>
          <a:xfrm>
            <a:off x="9984953" y="3599137"/>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07" name="Google Shape;307;p10"/>
          <p:cNvSpPr/>
          <p:nvPr/>
        </p:nvSpPr>
        <p:spPr>
          <a:xfrm>
            <a:off x="9975134" y="4406961"/>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08" name="Google Shape;308;p10"/>
          <p:cNvSpPr/>
          <p:nvPr/>
        </p:nvSpPr>
        <p:spPr>
          <a:xfrm>
            <a:off x="2335567" y="5197434"/>
            <a:ext cx="1828408" cy="730250"/>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09" name="Google Shape;309;p10"/>
          <p:cNvSpPr/>
          <p:nvPr/>
        </p:nvSpPr>
        <p:spPr>
          <a:xfrm>
            <a:off x="4237698" y="5207267"/>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10" name="Google Shape;310;p10"/>
          <p:cNvSpPr/>
          <p:nvPr/>
        </p:nvSpPr>
        <p:spPr>
          <a:xfrm>
            <a:off x="6143375" y="5207020"/>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11" name="Google Shape;311;p10"/>
          <p:cNvSpPr/>
          <p:nvPr/>
        </p:nvSpPr>
        <p:spPr>
          <a:xfrm>
            <a:off x="8062392" y="5208904"/>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12" name="Google Shape;312;p10"/>
          <p:cNvSpPr/>
          <p:nvPr/>
        </p:nvSpPr>
        <p:spPr>
          <a:xfrm>
            <a:off x="9975134" y="5205884"/>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13" name="Google Shape;313;p10"/>
          <p:cNvSpPr/>
          <p:nvPr/>
        </p:nvSpPr>
        <p:spPr>
          <a:xfrm>
            <a:off x="362815" y="1985582"/>
            <a:ext cx="1905813" cy="730718"/>
          </a:xfrm>
          <a:prstGeom prst="rect">
            <a:avLst/>
          </a:prstGeom>
          <a:solidFill>
            <a:srgbClr val="344A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Test</a:t>
            </a:r>
            <a:r>
              <a:rPr lang="en-US" sz="1600" b="1" i="0" u="none" strike="noStrike" cap="none">
                <a:solidFill>
                  <a:schemeClr val="lt1"/>
                </a:solidFill>
                <a:latin typeface="Josefin Sans"/>
                <a:ea typeface="Josefin Sans"/>
                <a:cs typeface="Josefin Sans"/>
                <a:sym typeface="Josefin Sans"/>
              </a:rPr>
              <a:t> </a:t>
            </a:r>
            <a:endParaRPr sz="16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ECF1F2"/>
                </a:solidFill>
                <a:latin typeface="Josefin Sans"/>
                <a:ea typeface="Josefin Sans"/>
                <a:cs typeface="Josefin Sans"/>
                <a:sym typeface="Josefin Sans"/>
              </a:rPr>
              <a:t>Management</a:t>
            </a:r>
            <a:endParaRPr sz="1600" b="0" i="0" u="none" strike="noStrike" cap="none">
              <a:solidFill>
                <a:srgbClr val="ECF1F2"/>
              </a:solidFill>
              <a:latin typeface="Josefin Sans"/>
              <a:ea typeface="Josefin Sans"/>
              <a:cs typeface="Josefin Sans"/>
              <a:sym typeface="Josefin Sans"/>
            </a:endParaRPr>
          </a:p>
        </p:txBody>
      </p:sp>
      <p:sp>
        <p:nvSpPr>
          <p:cNvPr id="314" name="Google Shape;314;p10"/>
          <p:cNvSpPr/>
          <p:nvPr/>
        </p:nvSpPr>
        <p:spPr>
          <a:xfrm>
            <a:off x="6161359" y="1454627"/>
            <a:ext cx="1909137" cy="432014"/>
          </a:xfrm>
          <a:prstGeom prst="chevron">
            <a:avLst>
              <a:gd name="adj" fmla="val 50000"/>
            </a:avLst>
          </a:prstGeom>
          <a:solidFill>
            <a:srgbClr val="BEC4C7"/>
          </a:solidFill>
          <a:ln w="9525" cap="flat" cmpd="sng">
            <a:solidFill>
              <a:srgbClr val="344B5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Josefin Sans"/>
              <a:ea typeface="Josefin Sans"/>
              <a:cs typeface="Josefin Sans"/>
              <a:sym typeface="Josefin Sans"/>
            </a:endParaRPr>
          </a:p>
        </p:txBody>
      </p:sp>
      <p:sp>
        <p:nvSpPr>
          <p:cNvPr id="315" name="Google Shape;315;p10"/>
          <p:cNvSpPr/>
          <p:nvPr/>
        </p:nvSpPr>
        <p:spPr>
          <a:xfrm>
            <a:off x="8070496" y="1454627"/>
            <a:ext cx="1904637" cy="432014"/>
          </a:xfrm>
          <a:prstGeom prst="chevron">
            <a:avLst>
              <a:gd name="adj" fmla="val 50000"/>
            </a:avLst>
          </a:prstGeom>
          <a:solidFill>
            <a:srgbClr val="BEC4C7"/>
          </a:solidFill>
          <a:ln w="9525" cap="flat" cmpd="sng">
            <a:solidFill>
              <a:srgbClr val="344B5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Josefin Sans"/>
              <a:ea typeface="Josefin Sans"/>
              <a:cs typeface="Josefin Sans"/>
              <a:sym typeface="Josefin Sans"/>
            </a:endParaRPr>
          </a:p>
        </p:txBody>
      </p:sp>
      <p:sp>
        <p:nvSpPr>
          <p:cNvPr id="316" name="Google Shape;316;p10"/>
          <p:cNvSpPr/>
          <p:nvPr/>
        </p:nvSpPr>
        <p:spPr>
          <a:xfrm>
            <a:off x="362814" y="2786928"/>
            <a:ext cx="1905813" cy="730718"/>
          </a:xfrm>
          <a:prstGeom prst="rect">
            <a:avLst/>
          </a:prstGeom>
          <a:solidFill>
            <a:srgbClr val="344A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Requirements</a:t>
            </a:r>
            <a:r>
              <a:rPr lang="en-US" sz="1400" b="1" i="0" u="none" strike="noStrike" cap="none">
                <a:solidFill>
                  <a:schemeClr val="lt2"/>
                </a:solidFill>
                <a:latin typeface="Josefin Sans"/>
                <a:ea typeface="Josefin Sans"/>
                <a:cs typeface="Josefin Sans"/>
                <a:sym typeface="Josefin Sans"/>
              </a:rPr>
              <a:t> </a:t>
            </a:r>
            <a:r>
              <a:rPr lang="en-US" sz="1600" b="1" i="0" u="none" strike="noStrike" cap="none">
                <a:solidFill>
                  <a:schemeClr val="lt2"/>
                </a:solidFill>
                <a:latin typeface="Josefin Sans"/>
                <a:ea typeface="Josefin Sans"/>
                <a:cs typeface="Josefin Sans"/>
                <a:sym typeface="Josefin Sans"/>
              </a:rPr>
              <a:t>Management</a:t>
            </a:r>
            <a:endParaRPr sz="1600" b="1" i="0" u="none" strike="noStrike" cap="none">
              <a:solidFill>
                <a:schemeClr val="lt2"/>
              </a:solidFill>
              <a:latin typeface="Josefin Sans"/>
              <a:ea typeface="Josefin Sans"/>
              <a:cs typeface="Josefin Sans"/>
              <a:sym typeface="Josefin Sans"/>
            </a:endParaRPr>
          </a:p>
        </p:txBody>
      </p:sp>
      <p:sp>
        <p:nvSpPr>
          <p:cNvPr id="317" name="Google Shape;317;p10"/>
          <p:cNvSpPr/>
          <p:nvPr/>
        </p:nvSpPr>
        <p:spPr>
          <a:xfrm>
            <a:off x="362815" y="3588294"/>
            <a:ext cx="1905813" cy="730718"/>
          </a:xfrm>
          <a:prstGeom prst="rect">
            <a:avLst/>
          </a:prstGeom>
          <a:solidFill>
            <a:srgbClr val="344A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Program</a:t>
            </a:r>
            <a:r>
              <a:rPr lang="en-US" sz="1400" b="1" i="0" u="none" strike="noStrike" cap="none">
                <a:solidFill>
                  <a:schemeClr val="lt2"/>
                </a:solidFill>
                <a:latin typeface="Josefin Sans"/>
                <a:ea typeface="Josefin Sans"/>
                <a:cs typeface="Josefin Sans"/>
                <a:sym typeface="Josefin Sans"/>
              </a:rPr>
              <a:t> </a:t>
            </a:r>
            <a:endParaRPr sz="1400" b="1"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Management</a:t>
            </a:r>
            <a:endParaRPr sz="1600" b="1" i="0" u="none" strike="noStrike" cap="none">
              <a:solidFill>
                <a:schemeClr val="lt2"/>
              </a:solidFill>
              <a:latin typeface="Josefin Sans"/>
              <a:ea typeface="Josefin Sans"/>
              <a:cs typeface="Josefin Sans"/>
              <a:sym typeface="Josefin Sans"/>
            </a:endParaRPr>
          </a:p>
        </p:txBody>
      </p:sp>
      <p:sp>
        <p:nvSpPr>
          <p:cNvPr id="318" name="Google Shape;318;p10"/>
          <p:cNvSpPr/>
          <p:nvPr/>
        </p:nvSpPr>
        <p:spPr>
          <a:xfrm>
            <a:off x="362815" y="4390139"/>
            <a:ext cx="1905813" cy="730718"/>
          </a:xfrm>
          <a:prstGeom prst="rect">
            <a:avLst/>
          </a:prstGeom>
          <a:solidFill>
            <a:srgbClr val="344A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Automated</a:t>
            </a:r>
            <a:r>
              <a:rPr lang="en-US" sz="1400" b="1" i="0" u="none" strike="noStrike" cap="none">
                <a:solidFill>
                  <a:schemeClr val="lt2"/>
                </a:solidFill>
                <a:latin typeface="Josefin Sans"/>
                <a:ea typeface="Josefin Sans"/>
                <a:cs typeface="Josefin Sans"/>
                <a:sym typeface="Josefin Sans"/>
              </a:rPr>
              <a:t> </a:t>
            </a:r>
            <a:endParaRPr sz="1400" b="1"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Testing</a:t>
            </a:r>
            <a:endParaRPr sz="1600" b="1" i="0" u="none" strike="noStrike" cap="none">
              <a:solidFill>
                <a:schemeClr val="lt2"/>
              </a:solidFill>
              <a:latin typeface="Josefin Sans"/>
              <a:ea typeface="Josefin Sans"/>
              <a:cs typeface="Josefin Sans"/>
              <a:sym typeface="Josefin Sans"/>
            </a:endParaRPr>
          </a:p>
        </p:txBody>
      </p:sp>
      <p:sp>
        <p:nvSpPr>
          <p:cNvPr id="319" name="Google Shape;319;p10"/>
          <p:cNvSpPr/>
          <p:nvPr/>
        </p:nvSpPr>
        <p:spPr>
          <a:xfrm>
            <a:off x="362815" y="5190750"/>
            <a:ext cx="1905813" cy="730718"/>
          </a:xfrm>
          <a:prstGeom prst="rect">
            <a:avLst/>
          </a:prstGeom>
          <a:solidFill>
            <a:srgbClr val="344A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Risk</a:t>
            </a:r>
            <a:r>
              <a:rPr lang="en-US" sz="1400" b="1" i="0" u="none" strike="noStrike" cap="none">
                <a:solidFill>
                  <a:schemeClr val="lt2"/>
                </a:solidFill>
                <a:latin typeface="Josefin Sans"/>
                <a:ea typeface="Josefin Sans"/>
                <a:cs typeface="Josefin Sans"/>
                <a:sym typeface="Josefin Sans"/>
              </a:rPr>
              <a:t> </a:t>
            </a:r>
            <a:r>
              <a:rPr lang="en-US" sz="1600" b="1" i="0" u="none" strike="noStrike" cap="none">
                <a:solidFill>
                  <a:schemeClr val="lt2"/>
                </a:solidFill>
                <a:latin typeface="Josefin Sans"/>
                <a:ea typeface="Josefin Sans"/>
                <a:cs typeface="Josefin Sans"/>
                <a:sym typeface="Josefin Sans"/>
              </a:rPr>
              <a:t>Management</a:t>
            </a:r>
            <a:endParaRPr sz="1600" b="1" i="0" u="none" strike="noStrike" cap="none">
              <a:solidFill>
                <a:schemeClr val="lt2"/>
              </a:solidFill>
              <a:latin typeface="Josefin Sans"/>
              <a:ea typeface="Josefin Sans"/>
              <a:cs typeface="Josefin Sans"/>
              <a:sym typeface="Josefin Sans"/>
            </a:endParaRPr>
          </a:p>
        </p:txBody>
      </p:sp>
      <p:sp>
        <p:nvSpPr>
          <p:cNvPr id="320" name="Google Shape;320;p10"/>
          <p:cNvSpPr/>
          <p:nvPr/>
        </p:nvSpPr>
        <p:spPr>
          <a:xfrm>
            <a:off x="2310019" y="1434895"/>
            <a:ext cx="1964915" cy="461976"/>
          </a:xfrm>
          <a:prstGeom prst="chevron">
            <a:avLst>
              <a:gd name="adj" fmla="val 50000"/>
            </a:avLst>
          </a:prstGeom>
          <a:solidFill>
            <a:srgbClr val="FDCB26"/>
          </a:solidFill>
          <a:ln w="9525" cap="flat" cmpd="sng">
            <a:solidFill>
              <a:srgbClr val="344B5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Josefin Sans"/>
              <a:ea typeface="Josefin Sans"/>
              <a:cs typeface="Josefin Sans"/>
              <a:sym typeface="Josefin Sans"/>
            </a:endParaRPr>
          </a:p>
        </p:txBody>
      </p:sp>
      <p:sp>
        <p:nvSpPr>
          <p:cNvPr id="321" name="Google Shape;321;p10"/>
          <p:cNvSpPr/>
          <p:nvPr/>
        </p:nvSpPr>
        <p:spPr>
          <a:xfrm>
            <a:off x="10003149" y="1454627"/>
            <a:ext cx="1828800" cy="432014"/>
          </a:xfrm>
          <a:prstGeom prst="chevron">
            <a:avLst>
              <a:gd name="adj" fmla="val 50000"/>
            </a:avLst>
          </a:prstGeom>
          <a:solidFill>
            <a:srgbClr val="BEC4C7"/>
          </a:solidFill>
          <a:ln w="9525" cap="flat" cmpd="sng">
            <a:solidFill>
              <a:srgbClr val="344B5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Josefin Sans"/>
              <a:ea typeface="Josefin Sans"/>
              <a:cs typeface="Josefin Sans"/>
              <a:sym typeface="Josefin Sans"/>
            </a:endParaRPr>
          </a:p>
        </p:txBody>
      </p:sp>
      <p:sp>
        <p:nvSpPr>
          <p:cNvPr id="322" name="Google Shape;322;p10"/>
          <p:cNvSpPr/>
          <p:nvPr/>
        </p:nvSpPr>
        <p:spPr>
          <a:xfrm>
            <a:off x="3020378" y="2163005"/>
            <a:ext cx="390525" cy="390525"/>
          </a:xfrm>
          <a:prstGeom prst="ellipse">
            <a:avLst/>
          </a:prstGeom>
          <a:solidFill>
            <a:srgbClr val="344B5F"/>
          </a:soli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23" name="Google Shape;323;p10"/>
          <p:cNvSpPr/>
          <p:nvPr/>
        </p:nvSpPr>
        <p:spPr>
          <a:xfrm>
            <a:off x="3017579" y="2957024"/>
            <a:ext cx="390525" cy="390525"/>
          </a:xfrm>
          <a:prstGeom prst="ellipse">
            <a:avLst/>
          </a:prstGeom>
          <a:solidFill>
            <a:srgbClr val="344B5F"/>
          </a:soli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44A5E"/>
              </a:solidFill>
              <a:latin typeface="Josefin Sans"/>
              <a:ea typeface="Josefin Sans"/>
              <a:cs typeface="Josefin Sans"/>
              <a:sym typeface="Josefin Sans"/>
            </a:endParaRPr>
          </a:p>
        </p:txBody>
      </p:sp>
      <p:sp>
        <p:nvSpPr>
          <p:cNvPr id="324" name="Google Shape;324;p10"/>
          <p:cNvSpPr/>
          <p:nvPr/>
        </p:nvSpPr>
        <p:spPr>
          <a:xfrm>
            <a:off x="3020139" y="3760230"/>
            <a:ext cx="390525" cy="390525"/>
          </a:xfrm>
          <a:prstGeom prst="ellipse">
            <a:avLst/>
          </a:prstGeom>
          <a:solidFill>
            <a:srgbClr val="344B5F"/>
          </a:soli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25" name="Google Shape;325;p10"/>
          <p:cNvSpPr/>
          <p:nvPr/>
        </p:nvSpPr>
        <p:spPr>
          <a:xfrm>
            <a:off x="3020140" y="4560235"/>
            <a:ext cx="390525" cy="390525"/>
          </a:xfrm>
          <a:prstGeom prst="ellipse">
            <a:avLst/>
          </a:prstGeom>
          <a:solidFill>
            <a:srgbClr val="344B5F"/>
          </a:soli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26" name="Google Shape;326;p10"/>
          <p:cNvSpPr/>
          <p:nvPr/>
        </p:nvSpPr>
        <p:spPr>
          <a:xfrm>
            <a:off x="3020141" y="5367296"/>
            <a:ext cx="390525" cy="390525"/>
          </a:xfrm>
          <a:prstGeom prst="ellipse">
            <a:avLst/>
          </a:prstGeom>
          <a:solidFill>
            <a:srgbClr val="344B5F"/>
          </a:soli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highlight>
                <a:srgbClr val="EAEBFF"/>
              </a:highlight>
              <a:latin typeface="Josefin Sans"/>
              <a:ea typeface="Josefin Sans"/>
              <a:cs typeface="Josefin Sans"/>
              <a:sym typeface="Josefin Sans"/>
            </a:endParaRPr>
          </a:p>
        </p:txBody>
      </p:sp>
      <p:sp>
        <p:nvSpPr>
          <p:cNvPr id="327" name="Google Shape;327;p10"/>
          <p:cNvSpPr/>
          <p:nvPr/>
        </p:nvSpPr>
        <p:spPr>
          <a:xfrm>
            <a:off x="4963397" y="2156273"/>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28" name="Google Shape;328;p10"/>
          <p:cNvSpPr/>
          <p:nvPr/>
        </p:nvSpPr>
        <p:spPr>
          <a:xfrm>
            <a:off x="4955662" y="2156273"/>
            <a:ext cx="390525" cy="390525"/>
          </a:xfrm>
          <a:prstGeom prst="arc">
            <a:avLst>
              <a:gd name="adj1" fmla="val 16200000"/>
              <a:gd name="adj2" fmla="val 540000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29" name="Google Shape;329;p10"/>
          <p:cNvSpPr/>
          <p:nvPr/>
        </p:nvSpPr>
        <p:spPr>
          <a:xfrm>
            <a:off x="4963396" y="4572777"/>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30" name="Google Shape;330;p10"/>
          <p:cNvSpPr/>
          <p:nvPr/>
        </p:nvSpPr>
        <p:spPr>
          <a:xfrm>
            <a:off x="4963396" y="4576619"/>
            <a:ext cx="390525" cy="390525"/>
          </a:xfrm>
          <a:prstGeom prst="arc">
            <a:avLst>
              <a:gd name="adj1" fmla="val 16200000"/>
              <a:gd name="adj2" fmla="val 540000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31" name="Google Shape;331;p10"/>
          <p:cNvSpPr/>
          <p:nvPr/>
        </p:nvSpPr>
        <p:spPr>
          <a:xfrm>
            <a:off x="6911677" y="3755126"/>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32" name="Google Shape;332;p10"/>
          <p:cNvSpPr/>
          <p:nvPr/>
        </p:nvSpPr>
        <p:spPr>
          <a:xfrm>
            <a:off x="8781334" y="2156273"/>
            <a:ext cx="390525" cy="390525"/>
          </a:xfrm>
          <a:prstGeom prst="ellipse">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33" name="Google Shape;333;p10"/>
          <p:cNvSpPr/>
          <p:nvPr/>
        </p:nvSpPr>
        <p:spPr>
          <a:xfrm>
            <a:off x="8778196" y="2956071"/>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34" name="Google Shape;334;p10"/>
          <p:cNvSpPr/>
          <p:nvPr/>
        </p:nvSpPr>
        <p:spPr>
          <a:xfrm>
            <a:off x="8777181" y="2952922"/>
            <a:ext cx="390524" cy="390525"/>
          </a:xfrm>
          <a:prstGeom prst="arc">
            <a:avLst>
              <a:gd name="adj1" fmla="val 16200000"/>
              <a:gd name="adj2" fmla="val 540000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35" name="Google Shape;335;p10"/>
          <p:cNvSpPr/>
          <p:nvPr/>
        </p:nvSpPr>
        <p:spPr>
          <a:xfrm>
            <a:off x="8785568" y="3766202"/>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36" name="Google Shape;336;p10"/>
          <p:cNvSpPr/>
          <p:nvPr/>
        </p:nvSpPr>
        <p:spPr>
          <a:xfrm>
            <a:off x="8790617" y="3767131"/>
            <a:ext cx="390524" cy="390524"/>
          </a:xfrm>
          <a:prstGeom prst="arc">
            <a:avLst>
              <a:gd name="adj1" fmla="val 16200000"/>
              <a:gd name="adj2" fmla="val 540000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37" name="Google Shape;337;p10"/>
          <p:cNvSpPr/>
          <p:nvPr/>
        </p:nvSpPr>
        <p:spPr>
          <a:xfrm>
            <a:off x="8778196" y="4560234"/>
            <a:ext cx="390525" cy="390525"/>
          </a:xfrm>
          <a:prstGeom prst="ellipse">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38" name="Google Shape;338;p10"/>
          <p:cNvSpPr/>
          <p:nvPr/>
        </p:nvSpPr>
        <p:spPr>
          <a:xfrm>
            <a:off x="8768480" y="5367295"/>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39" name="Google Shape;339;p10"/>
          <p:cNvSpPr/>
          <p:nvPr/>
        </p:nvSpPr>
        <p:spPr>
          <a:xfrm>
            <a:off x="8776636" y="5368791"/>
            <a:ext cx="390524" cy="390526"/>
          </a:xfrm>
          <a:prstGeom prst="arc">
            <a:avLst>
              <a:gd name="adj1" fmla="val 16200000"/>
              <a:gd name="adj2" fmla="val 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40" name="Google Shape;340;p10"/>
          <p:cNvSpPr/>
          <p:nvPr/>
        </p:nvSpPr>
        <p:spPr>
          <a:xfrm>
            <a:off x="10722286" y="3756988"/>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41" name="Google Shape;341;p10"/>
          <p:cNvSpPr/>
          <p:nvPr/>
        </p:nvSpPr>
        <p:spPr>
          <a:xfrm>
            <a:off x="10722579" y="3756988"/>
            <a:ext cx="390524" cy="390524"/>
          </a:xfrm>
          <a:prstGeom prst="arc">
            <a:avLst>
              <a:gd name="adj1" fmla="val 16200000"/>
              <a:gd name="adj2" fmla="val 540000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pic>
        <p:nvPicPr>
          <p:cNvPr id="342" name="Google Shape;342;p10" descr="Tricentis Logo PNG Vector (PDF) Free Downloa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369249" y="1545877"/>
            <a:ext cx="1223164" cy="252786"/>
          </a:xfrm>
          <a:prstGeom prst="rect">
            <a:avLst/>
          </a:prstGeom>
          <a:noFill/>
          <a:ln>
            <a:noFill/>
          </a:ln>
        </p:spPr>
      </p:pic>
      <p:pic>
        <p:nvPicPr>
          <p:cNvPr id="343" name="Google Shape;343;p10" descr="A black and grey logo&#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380048" y="1537302"/>
            <a:ext cx="973752" cy="269405"/>
          </a:xfrm>
          <a:prstGeom prst="rect">
            <a:avLst/>
          </a:prstGeom>
          <a:noFill/>
          <a:ln>
            <a:noFill/>
          </a:ln>
        </p:spPr>
      </p:pic>
      <p:sp>
        <p:nvSpPr>
          <p:cNvPr id="344" name="Google Shape;344;p10"/>
          <p:cNvSpPr/>
          <p:nvPr/>
        </p:nvSpPr>
        <p:spPr>
          <a:xfrm>
            <a:off x="6914429" y="3755316"/>
            <a:ext cx="390525" cy="390525"/>
          </a:xfrm>
          <a:prstGeom prst="arc">
            <a:avLst>
              <a:gd name="adj1" fmla="val 16200000"/>
              <a:gd name="adj2" fmla="val 540000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45" name="Google Shape;345;p10"/>
          <p:cNvSpPr/>
          <p:nvPr/>
        </p:nvSpPr>
        <p:spPr>
          <a:xfrm>
            <a:off x="6928766" y="4576619"/>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46" name="Google Shape;346;p10"/>
          <p:cNvSpPr/>
          <p:nvPr/>
        </p:nvSpPr>
        <p:spPr>
          <a:xfrm>
            <a:off x="6934152" y="4585186"/>
            <a:ext cx="390524" cy="390526"/>
          </a:xfrm>
          <a:prstGeom prst="arc">
            <a:avLst>
              <a:gd name="adj1" fmla="val 16200000"/>
              <a:gd name="adj2" fmla="val 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pic>
        <p:nvPicPr>
          <p:cNvPr id="347" name="Google Shape;347;p10" descr="A black and white logo&#10;&#10;Description automatically generated"/>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545674" y="1557395"/>
            <a:ext cx="1147094" cy="244952"/>
          </a:xfrm>
          <a:prstGeom prst="rect">
            <a:avLst/>
          </a:prstGeom>
          <a:noFill/>
          <a:ln>
            <a:noFill/>
          </a:ln>
        </p:spPr>
      </p:pic>
      <p:sp>
        <p:nvSpPr>
          <p:cNvPr id="348" name="Google Shape;348;p10"/>
          <p:cNvSpPr/>
          <p:nvPr/>
        </p:nvSpPr>
        <p:spPr>
          <a:xfrm>
            <a:off x="10703796" y="5360846"/>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49" name="Google Shape;349;p10"/>
          <p:cNvSpPr/>
          <p:nvPr/>
        </p:nvSpPr>
        <p:spPr>
          <a:xfrm>
            <a:off x="10702443" y="5352678"/>
            <a:ext cx="390524" cy="390524"/>
          </a:xfrm>
          <a:prstGeom prst="arc">
            <a:avLst>
              <a:gd name="adj1" fmla="val 16200000"/>
              <a:gd name="adj2" fmla="val 540000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50" name="Google Shape;350;p10"/>
          <p:cNvSpPr/>
          <p:nvPr/>
        </p:nvSpPr>
        <p:spPr>
          <a:xfrm>
            <a:off x="6920664" y="5386460"/>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51" name="Google Shape;351;p10"/>
          <p:cNvSpPr/>
          <p:nvPr/>
        </p:nvSpPr>
        <p:spPr>
          <a:xfrm>
            <a:off x="6911677" y="5386460"/>
            <a:ext cx="390524" cy="390526"/>
          </a:xfrm>
          <a:prstGeom prst="arc">
            <a:avLst>
              <a:gd name="adj1" fmla="val 16200000"/>
              <a:gd name="adj2" fmla="val 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52" name="Google Shape;352;p10"/>
          <p:cNvSpPr/>
          <p:nvPr/>
        </p:nvSpPr>
        <p:spPr>
          <a:xfrm>
            <a:off x="4955662" y="5387722"/>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53" name="Google Shape;353;p10"/>
          <p:cNvSpPr/>
          <p:nvPr/>
        </p:nvSpPr>
        <p:spPr>
          <a:xfrm>
            <a:off x="4959866" y="5390138"/>
            <a:ext cx="390524" cy="390526"/>
          </a:xfrm>
          <a:prstGeom prst="arc">
            <a:avLst>
              <a:gd name="adj1" fmla="val 16200000"/>
              <a:gd name="adj2" fmla="val 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54" name="Google Shape;354;p10"/>
          <p:cNvSpPr/>
          <p:nvPr/>
        </p:nvSpPr>
        <p:spPr>
          <a:xfrm>
            <a:off x="10703796" y="2159103"/>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55" name="Google Shape;355;p10"/>
          <p:cNvSpPr/>
          <p:nvPr/>
        </p:nvSpPr>
        <p:spPr>
          <a:xfrm>
            <a:off x="10705486" y="2166454"/>
            <a:ext cx="390524" cy="390524"/>
          </a:xfrm>
          <a:prstGeom prst="arc">
            <a:avLst>
              <a:gd name="adj1" fmla="val 16200000"/>
              <a:gd name="adj2" fmla="val 1080000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56" name="Google Shape;356;p10"/>
          <p:cNvSpPr/>
          <p:nvPr/>
        </p:nvSpPr>
        <p:spPr>
          <a:xfrm>
            <a:off x="10694075" y="2962456"/>
            <a:ext cx="390525" cy="390525"/>
          </a:xfrm>
          <a:prstGeom prst="ellipse">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57" name="Google Shape;357;p10"/>
          <p:cNvSpPr/>
          <p:nvPr/>
        </p:nvSpPr>
        <p:spPr>
          <a:xfrm>
            <a:off x="4963396" y="2969763"/>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58" name="Google Shape;358;p10"/>
          <p:cNvSpPr/>
          <p:nvPr/>
        </p:nvSpPr>
        <p:spPr>
          <a:xfrm>
            <a:off x="4970285" y="2969762"/>
            <a:ext cx="390524" cy="390524"/>
          </a:xfrm>
          <a:prstGeom prst="arc">
            <a:avLst>
              <a:gd name="adj1" fmla="val 16200000"/>
              <a:gd name="adj2" fmla="val 540000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59" name="Google Shape;359;p10"/>
          <p:cNvSpPr/>
          <p:nvPr/>
        </p:nvSpPr>
        <p:spPr>
          <a:xfrm>
            <a:off x="4963396" y="3771984"/>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60" name="Google Shape;360;p10"/>
          <p:cNvSpPr/>
          <p:nvPr/>
        </p:nvSpPr>
        <p:spPr>
          <a:xfrm>
            <a:off x="4970285" y="3778861"/>
            <a:ext cx="390524" cy="390524"/>
          </a:xfrm>
          <a:prstGeom prst="arc">
            <a:avLst>
              <a:gd name="adj1" fmla="val 16200000"/>
              <a:gd name="adj2" fmla="val 1080000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61" name="Google Shape;361;p10"/>
          <p:cNvSpPr/>
          <p:nvPr/>
        </p:nvSpPr>
        <p:spPr>
          <a:xfrm>
            <a:off x="6881201" y="2161577"/>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DDEAF6"/>
                </a:solidFill>
                <a:latin typeface="Josefin Sans"/>
                <a:ea typeface="Josefin Sans"/>
                <a:cs typeface="Josefin Sans"/>
                <a:sym typeface="Josefin Sans"/>
              </a:rPr>
              <a:t>3</a:t>
            </a:r>
            <a:endParaRPr sz="1400" b="0" i="0" u="none" strike="noStrike" cap="none">
              <a:solidFill>
                <a:srgbClr val="000000"/>
              </a:solidFill>
              <a:latin typeface="Josefin Sans"/>
              <a:ea typeface="Josefin Sans"/>
              <a:cs typeface="Josefin Sans"/>
              <a:sym typeface="Josefin Sans"/>
            </a:endParaRPr>
          </a:p>
        </p:txBody>
      </p:sp>
      <p:sp>
        <p:nvSpPr>
          <p:cNvPr id="362" name="Google Shape;362;p10"/>
          <p:cNvSpPr/>
          <p:nvPr/>
        </p:nvSpPr>
        <p:spPr>
          <a:xfrm>
            <a:off x="6879648" y="2159895"/>
            <a:ext cx="390524" cy="390524"/>
          </a:xfrm>
          <a:prstGeom prst="arc">
            <a:avLst>
              <a:gd name="adj1" fmla="val 16200000"/>
              <a:gd name="adj2" fmla="val 1080000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63" name="Google Shape;363;p10"/>
          <p:cNvSpPr/>
          <p:nvPr/>
        </p:nvSpPr>
        <p:spPr>
          <a:xfrm>
            <a:off x="6885762" y="2969343"/>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64" name="Google Shape;364;p10"/>
          <p:cNvSpPr/>
          <p:nvPr/>
        </p:nvSpPr>
        <p:spPr>
          <a:xfrm>
            <a:off x="6881665" y="2966589"/>
            <a:ext cx="390524" cy="390524"/>
          </a:xfrm>
          <a:prstGeom prst="arc">
            <a:avLst>
              <a:gd name="adj1" fmla="val 16200000"/>
              <a:gd name="adj2" fmla="val 540000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65" name="Google Shape;365;p10"/>
          <p:cNvSpPr/>
          <p:nvPr/>
        </p:nvSpPr>
        <p:spPr>
          <a:xfrm>
            <a:off x="10703796" y="4559488"/>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66" name="Google Shape;366;p10"/>
          <p:cNvSpPr/>
          <p:nvPr/>
        </p:nvSpPr>
        <p:spPr>
          <a:xfrm>
            <a:off x="10702883" y="4561652"/>
            <a:ext cx="390524" cy="390526"/>
          </a:xfrm>
          <a:prstGeom prst="arc">
            <a:avLst>
              <a:gd name="adj1" fmla="val 16200000"/>
              <a:gd name="adj2" fmla="val 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67" name="Google Shape;367;p10"/>
          <p:cNvSpPr/>
          <p:nvPr/>
        </p:nvSpPr>
        <p:spPr>
          <a:xfrm>
            <a:off x="362813" y="5991361"/>
            <a:ext cx="1905813" cy="730718"/>
          </a:xfrm>
          <a:prstGeom prst="rect">
            <a:avLst/>
          </a:prstGeom>
          <a:solidFill>
            <a:srgbClr val="344A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AI-Powered</a:t>
            </a:r>
            <a:r>
              <a:rPr lang="en-US" sz="1400" b="1" i="0" u="none" strike="noStrike" cap="none">
                <a:solidFill>
                  <a:schemeClr val="lt2"/>
                </a:solidFill>
                <a:latin typeface="Josefin Sans"/>
                <a:ea typeface="Josefin Sans"/>
                <a:cs typeface="Josefin Sans"/>
                <a:sym typeface="Josefin Sans"/>
              </a:rPr>
              <a:t> </a:t>
            </a:r>
            <a:r>
              <a:rPr lang="en-US" sz="1600" b="1" i="0" u="none" strike="noStrike" cap="none">
                <a:solidFill>
                  <a:schemeClr val="lt2"/>
                </a:solidFill>
                <a:latin typeface="Josefin Sans"/>
                <a:ea typeface="Josefin Sans"/>
                <a:cs typeface="Josefin Sans"/>
                <a:sym typeface="Josefin Sans"/>
              </a:rPr>
              <a:t>Functionality</a:t>
            </a:r>
            <a:endParaRPr sz="1600" b="1" i="0" u="none" strike="noStrike" cap="none">
              <a:solidFill>
                <a:schemeClr val="lt2"/>
              </a:solidFill>
              <a:latin typeface="Josefin Sans"/>
              <a:ea typeface="Josefin Sans"/>
              <a:cs typeface="Josefin Sans"/>
              <a:sym typeface="Josefin Sans"/>
            </a:endParaRPr>
          </a:p>
        </p:txBody>
      </p:sp>
      <p:sp>
        <p:nvSpPr>
          <p:cNvPr id="368" name="Google Shape;368;p10"/>
          <p:cNvSpPr/>
          <p:nvPr/>
        </p:nvSpPr>
        <p:spPr>
          <a:xfrm>
            <a:off x="2334815" y="5997293"/>
            <a:ext cx="1828408" cy="730250"/>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69" name="Google Shape;369;p10"/>
          <p:cNvSpPr/>
          <p:nvPr/>
        </p:nvSpPr>
        <p:spPr>
          <a:xfrm>
            <a:off x="3027204" y="6167155"/>
            <a:ext cx="390525" cy="390525"/>
          </a:xfrm>
          <a:prstGeom prst="ellipse">
            <a:avLst/>
          </a:prstGeom>
          <a:solidFill>
            <a:srgbClr val="344B5F"/>
          </a:soli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highlight>
                <a:srgbClr val="EAEBFF"/>
              </a:highlight>
              <a:latin typeface="Josefin Sans"/>
              <a:ea typeface="Josefin Sans"/>
              <a:cs typeface="Josefin Sans"/>
              <a:sym typeface="Josefin Sans"/>
            </a:endParaRPr>
          </a:p>
        </p:txBody>
      </p:sp>
      <p:sp>
        <p:nvSpPr>
          <p:cNvPr id="370" name="Google Shape;370;p10"/>
          <p:cNvSpPr/>
          <p:nvPr/>
        </p:nvSpPr>
        <p:spPr>
          <a:xfrm>
            <a:off x="4241613" y="6000526"/>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71" name="Google Shape;371;p10"/>
          <p:cNvSpPr/>
          <p:nvPr/>
        </p:nvSpPr>
        <p:spPr>
          <a:xfrm>
            <a:off x="4955662" y="6131893"/>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72" name="Google Shape;372;p10"/>
          <p:cNvSpPr/>
          <p:nvPr/>
        </p:nvSpPr>
        <p:spPr>
          <a:xfrm>
            <a:off x="4955662" y="6117972"/>
            <a:ext cx="390524" cy="390526"/>
          </a:xfrm>
          <a:prstGeom prst="arc">
            <a:avLst>
              <a:gd name="adj1" fmla="val 16200000"/>
              <a:gd name="adj2" fmla="val 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73" name="Google Shape;373;p10"/>
          <p:cNvSpPr/>
          <p:nvPr/>
        </p:nvSpPr>
        <p:spPr>
          <a:xfrm>
            <a:off x="6920664" y="6147533"/>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74" name="Google Shape;374;p10"/>
          <p:cNvSpPr/>
          <p:nvPr/>
        </p:nvSpPr>
        <p:spPr>
          <a:xfrm>
            <a:off x="6923175" y="6156282"/>
            <a:ext cx="390524" cy="390526"/>
          </a:xfrm>
          <a:prstGeom prst="arc">
            <a:avLst>
              <a:gd name="adj1" fmla="val 16200000"/>
              <a:gd name="adj2" fmla="val 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75" name="Google Shape;375;p10"/>
          <p:cNvSpPr/>
          <p:nvPr/>
        </p:nvSpPr>
        <p:spPr>
          <a:xfrm>
            <a:off x="8058146" y="6004201"/>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76" name="Google Shape;376;p10"/>
          <p:cNvSpPr/>
          <p:nvPr/>
        </p:nvSpPr>
        <p:spPr>
          <a:xfrm>
            <a:off x="8777181" y="6170148"/>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77" name="Google Shape;377;p10"/>
          <p:cNvSpPr/>
          <p:nvPr/>
        </p:nvSpPr>
        <p:spPr>
          <a:xfrm>
            <a:off x="8780442" y="6174711"/>
            <a:ext cx="390524" cy="390526"/>
          </a:xfrm>
          <a:prstGeom prst="arc">
            <a:avLst>
              <a:gd name="adj1" fmla="val 16200000"/>
              <a:gd name="adj2" fmla="val 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78" name="Google Shape;378;p10"/>
          <p:cNvSpPr/>
          <p:nvPr/>
        </p:nvSpPr>
        <p:spPr>
          <a:xfrm>
            <a:off x="9972921" y="6004200"/>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79" name="Google Shape;379;p10"/>
          <p:cNvSpPr/>
          <p:nvPr/>
        </p:nvSpPr>
        <p:spPr>
          <a:xfrm>
            <a:off x="10671661" y="6170148"/>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80" name="Google Shape;380;p10"/>
          <p:cNvSpPr/>
          <p:nvPr/>
        </p:nvSpPr>
        <p:spPr>
          <a:xfrm>
            <a:off x="10670655" y="6168011"/>
            <a:ext cx="390524" cy="390526"/>
          </a:xfrm>
          <a:prstGeom prst="arc">
            <a:avLst>
              <a:gd name="adj1" fmla="val 16200000"/>
              <a:gd name="adj2" fmla="val 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pic>
        <p:nvPicPr>
          <p:cNvPr id="381" name="Google Shape;381;p10" descr="A black background with a black square&#10;&#10;Description automatically generated with medium confidence"/>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2870774" y="1481158"/>
            <a:ext cx="927932" cy="30034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11"/>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Extensive Integrations &amp; Migrations</a:t>
            </a:r>
            <a:endParaRPr>
              <a:latin typeface="Josefin Sans"/>
              <a:ea typeface="Josefin Sans"/>
              <a:cs typeface="Josefin Sans"/>
              <a:sym typeface="Josefin Sans"/>
            </a:endParaRPr>
          </a:p>
        </p:txBody>
      </p:sp>
      <p:sp>
        <p:nvSpPr>
          <p:cNvPr id="387" name="Google Shape;387;p11"/>
          <p:cNvSpPr/>
          <p:nvPr/>
        </p:nvSpPr>
        <p:spPr>
          <a:xfrm>
            <a:off x="2042051" y="2961309"/>
            <a:ext cx="1493397" cy="1304672"/>
          </a:xfrm>
          <a:prstGeom prst="hexagon">
            <a:avLst>
              <a:gd name="adj" fmla="val 25000"/>
              <a:gd name="vf" fmla="val 115470"/>
            </a:avLst>
          </a:prstGeom>
          <a:solidFill>
            <a:srgbClr val="07364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88" name="Google Shape;388;p11"/>
          <p:cNvSpPr/>
          <p:nvPr/>
        </p:nvSpPr>
        <p:spPr>
          <a:xfrm>
            <a:off x="2029213" y="4389062"/>
            <a:ext cx="1493397" cy="1304672"/>
          </a:xfrm>
          <a:prstGeom prst="hexagon">
            <a:avLst>
              <a:gd name="adj" fmla="val 25000"/>
              <a:gd name="vf" fmla="val 11547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89" name="Google Shape;389;p11"/>
          <p:cNvSpPr/>
          <p:nvPr/>
        </p:nvSpPr>
        <p:spPr>
          <a:xfrm>
            <a:off x="741289" y="3675186"/>
            <a:ext cx="1493397" cy="1304672"/>
          </a:xfrm>
          <a:prstGeom prst="hexagon">
            <a:avLst>
              <a:gd name="adj" fmla="val 25000"/>
              <a:gd name="vf" fmla="val 11547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90" name="Google Shape;390;p11"/>
          <p:cNvSpPr/>
          <p:nvPr/>
        </p:nvSpPr>
        <p:spPr>
          <a:xfrm>
            <a:off x="3344756" y="3675186"/>
            <a:ext cx="1493397" cy="1304672"/>
          </a:xfrm>
          <a:prstGeom prst="hexagon">
            <a:avLst>
              <a:gd name="adj" fmla="val 25000"/>
              <a:gd name="vf" fmla="val 11547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91" name="Google Shape;391;p11"/>
          <p:cNvSpPr/>
          <p:nvPr/>
        </p:nvSpPr>
        <p:spPr>
          <a:xfrm>
            <a:off x="741289" y="2247432"/>
            <a:ext cx="1493397" cy="1304672"/>
          </a:xfrm>
          <a:prstGeom prst="hexagon">
            <a:avLst>
              <a:gd name="adj" fmla="val 25000"/>
              <a:gd name="vf" fmla="val 11547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92" name="Google Shape;392;p11"/>
          <p:cNvSpPr/>
          <p:nvPr/>
        </p:nvSpPr>
        <p:spPr>
          <a:xfrm>
            <a:off x="3344756" y="2247432"/>
            <a:ext cx="1493397" cy="1304672"/>
          </a:xfrm>
          <a:prstGeom prst="hexagon">
            <a:avLst>
              <a:gd name="adj" fmla="val 25000"/>
              <a:gd name="vf" fmla="val 11547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93" name="Google Shape;393;p11"/>
          <p:cNvSpPr/>
          <p:nvPr/>
        </p:nvSpPr>
        <p:spPr>
          <a:xfrm>
            <a:off x="2042051" y="1533555"/>
            <a:ext cx="1493397" cy="1304672"/>
          </a:xfrm>
          <a:prstGeom prst="hexagon">
            <a:avLst>
              <a:gd name="adj" fmla="val 25000"/>
              <a:gd name="vf" fmla="val 11547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394" name="Google Shape;394;p11" descr="ServiceNow Partner | Cognizant"/>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39143" y="2773263"/>
            <a:ext cx="1297689" cy="253009"/>
          </a:xfrm>
          <a:prstGeom prst="rect">
            <a:avLst/>
          </a:prstGeom>
          <a:noFill/>
          <a:ln>
            <a:noFill/>
          </a:ln>
        </p:spPr>
      </p:pic>
      <p:pic>
        <p:nvPicPr>
          <p:cNvPr id="395" name="Google Shape;395;p11" descr="Salesforce · GitHub"/>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53434" y="3938579"/>
            <a:ext cx="1067165" cy="773233"/>
          </a:xfrm>
          <a:prstGeom prst="rect">
            <a:avLst/>
          </a:prstGeom>
          <a:noFill/>
          <a:ln>
            <a:noFill/>
          </a:ln>
        </p:spPr>
      </p:pic>
      <p:pic>
        <p:nvPicPr>
          <p:cNvPr id="396" name="Google Shape;396;p11" descr="Why use Gitlab?. This post is about my personal… | by Irtiza | Medium"/>
          <p:cNvPicPr preferRelativeResize="0"/>
          <p:nvPr/>
        </p:nvPicPr>
        <p:blipFill rotWithShape="1">
          <a:blip r:embed="rId5" cstate="screen">
            <a:alphaModFix/>
            <a:extLst>
              <a:ext uri="{28A0092B-C50C-407E-A947-70E740481C1C}">
                <a14:useLocalDpi xmlns:a14="http://schemas.microsoft.com/office/drawing/2010/main"/>
              </a:ext>
            </a:extLst>
          </a:blip>
          <a:srcRect l="8972" t="18860" r="9063" b="20718"/>
          <a:stretch/>
        </p:blipFill>
        <p:spPr>
          <a:xfrm>
            <a:off x="2193056" y="4847249"/>
            <a:ext cx="1193331" cy="388298"/>
          </a:xfrm>
          <a:prstGeom prst="rect">
            <a:avLst/>
          </a:prstGeom>
          <a:noFill/>
          <a:ln>
            <a:noFill/>
          </a:ln>
        </p:spPr>
      </p:pic>
      <p:pic>
        <p:nvPicPr>
          <p:cNvPr id="397" name="Google Shape;397;p11" descr="Integrations | Resmo"/>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3440101" y="2783849"/>
            <a:ext cx="1302705" cy="251648"/>
          </a:xfrm>
          <a:prstGeom prst="rect">
            <a:avLst/>
          </a:prstGeom>
          <a:noFill/>
          <a:ln>
            <a:noFill/>
          </a:ln>
        </p:spPr>
      </p:pic>
      <p:pic>
        <p:nvPicPr>
          <p:cNvPr id="398" name="Google Shape;398;p11" descr="Sharing Is At The Core Of Open Source Strategies | RefinePro"/>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3464901" y="4177634"/>
            <a:ext cx="1253105" cy="296856"/>
          </a:xfrm>
          <a:prstGeom prst="rect">
            <a:avLst/>
          </a:prstGeom>
          <a:noFill/>
          <a:ln>
            <a:noFill/>
          </a:ln>
        </p:spPr>
      </p:pic>
      <p:pic>
        <p:nvPicPr>
          <p:cNvPr id="399" name="Google Shape;399;p11"/>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2257492" y="3334855"/>
            <a:ext cx="1114854" cy="378580"/>
          </a:xfrm>
          <a:prstGeom prst="rect">
            <a:avLst/>
          </a:prstGeom>
          <a:noFill/>
          <a:ln>
            <a:noFill/>
          </a:ln>
        </p:spPr>
      </p:pic>
      <p:sp>
        <p:nvSpPr>
          <p:cNvPr id="400" name="Google Shape;400;p11"/>
          <p:cNvSpPr/>
          <p:nvPr/>
        </p:nvSpPr>
        <p:spPr>
          <a:xfrm>
            <a:off x="5920775" y="1439696"/>
            <a:ext cx="5802302" cy="534493"/>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73642"/>
              </a:buClr>
              <a:buSzPts val="1800"/>
              <a:buFont typeface="Arial"/>
              <a:buNone/>
            </a:pPr>
            <a:r>
              <a:rPr lang="en-US" sz="1800" b="1" i="0" u="none" strike="noStrike" cap="none">
                <a:solidFill>
                  <a:srgbClr val="073642"/>
                </a:solidFill>
                <a:latin typeface="Poppins Medium"/>
                <a:ea typeface="Poppins Medium"/>
                <a:cs typeface="Poppins Medium"/>
                <a:sym typeface="Poppins Medium"/>
              </a:rPr>
              <a:t>80+ INTEGRATIONS</a:t>
            </a:r>
            <a:endParaRPr sz="1400" b="0" i="0" u="none" strike="noStrike" cap="none">
              <a:solidFill>
                <a:srgbClr val="000000"/>
              </a:solidFill>
              <a:latin typeface="Poppins Medium"/>
              <a:ea typeface="Poppins Medium"/>
              <a:cs typeface="Poppins Medium"/>
              <a:sym typeface="Poppins Medium"/>
            </a:endParaRPr>
          </a:p>
        </p:txBody>
      </p:sp>
      <p:sp>
        <p:nvSpPr>
          <p:cNvPr id="401" name="Google Shape;401;p11"/>
          <p:cNvSpPr/>
          <p:nvPr/>
        </p:nvSpPr>
        <p:spPr>
          <a:xfrm>
            <a:off x="5902502" y="4062231"/>
            <a:ext cx="5820404" cy="491479"/>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73642"/>
              </a:buClr>
              <a:buSzPts val="1800"/>
              <a:buFont typeface="Arial"/>
              <a:buNone/>
            </a:pPr>
            <a:r>
              <a:rPr lang="en-US" sz="1800" b="1" i="0" u="none" strike="noStrike" cap="none">
                <a:solidFill>
                  <a:srgbClr val="073642"/>
                </a:solidFill>
                <a:latin typeface="Poppins Medium"/>
                <a:ea typeface="Poppins Medium"/>
                <a:cs typeface="Poppins Medium"/>
                <a:sym typeface="Poppins Medium"/>
              </a:rPr>
              <a:t>35+ BUILT-IN MIGRATIONS</a:t>
            </a:r>
            <a:endParaRPr sz="1400" b="0" i="0" u="none" strike="noStrike" cap="none">
              <a:solidFill>
                <a:srgbClr val="000000"/>
              </a:solidFill>
              <a:latin typeface="Poppins Medium"/>
              <a:ea typeface="Poppins Medium"/>
              <a:cs typeface="Poppins Medium"/>
              <a:sym typeface="Poppins Medium"/>
            </a:endParaRPr>
          </a:p>
        </p:txBody>
      </p:sp>
      <p:sp>
        <p:nvSpPr>
          <p:cNvPr id="402" name="Google Shape;402;p11"/>
          <p:cNvSpPr/>
          <p:nvPr/>
        </p:nvSpPr>
        <p:spPr>
          <a:xfrm>
            <a:off x="5920604" y="2029469"/>
            <a:ext cx="5802302" cy="1881130"/>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Kanit"/>
              <a:buNone/>
            </a:pPr>
            <a:endParaRPr sz="1800" b="0" i="0" u="none" strike="noStrike" cap="none">
              <a:solidFill>
                <a:srgbClr val="FFFFFF"/>
              </a:solidFill>
              <a:latin typeface="Josefin Sans"/>
              <a:ea typeface="Josefin Sans"/>
              <a:cs typeface="Josefin Sans"/>
              <a:sym typeface="Josefin Sans"/>
            </a:endParaRPr>
          </a:p>
        </p:txBody>
      </p:sp>
      <p:pic>
        <p:nvPicPr>
          <p:cNvPr id="403" name="Google Shape;403;p11" descr="Atlassian Jira and Jira Plugins - CCD Support"/>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6806410" y="2149493"/>
            <a:ext cx="978097" cy="383115"/>
          </a:xfrm>
          <a:prstGeom prst="rect">
            <a:avLst/>
          </a:prstGeom>
          <a:noFill/>
          <a:ln>
            <a:noFill/>
          </a:ln>
        </p:spPr>
      </p:pic>
      <p:pic>
        <p:nvPicPr>
          <p:cNvPr id="404" name="Google Shape;404;p11" descr="Pros and Cons of Tricentis Tosca - Reviews &amp; General Overview"/>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7962444" y="2191873"/>
            <a:ext cx="1170191" cy="331928"/>
          </a:xfrm>
          <a:prstGeom prst="rect">
            <a:avLst/>
          </a:prstGeom>
          <a:noFill/>
          <a:ln>
            <a:noFill/>
          </a:ln>
        </p:spPr>
      </p:pic>
      <p:pic>
        <p:nvPicPr>
          <p:cNvPr id="405" name="Google Shape;405;p11" descr="Continuous Integration and Delivery - CircleCI"/>
          <p:cNvPicPr preferRelativeResize="0"/>
          <p:nvPr/>
        </p:nvPicPr>
        <p:blipFill rotWithShape="1">
          <a:blip r:embed="rId11" cstate="screen">
            <a:alphaModFix/>
            <a:extLst>
              <a:ext uri="{28A0092B-C50C-407E-A947-70E740481C1C}">
                <a14:useLocalDpi xmlns:a14="http://schemas.microsoft.com/office/drawing/2010/main"/>
              </a:ext>
            </a:extLst>
          </a:blip>
          <a:srcRect l="10310" t="17000" r="10557" b="16710"/>
          <a:stretch/>
        </p:blipFill>
        <p:spPr>
          <a:xfrm>
            <a:off x="6063907" y="2105018"/>
            <a:ext cx="658583" cy="551072"/>
          </a:xfrm>
          <a:prstGeom prst="rect">
            <a:avLst/>
          </a:prstGeom>
          <a:noFill/>
          <a:ln>
            <a:noFill/>
          </a:ln>
        </p:spPr>
      </p:pic>
      <p:sp>
        <p:nvSpPr>
          <p:cNvPr id="406" name="Google Shape;406;p11"/>
          <p:cNvSpPr/>
          <p:nvPr/>
        </p:nvSpPr>
        <p:spPr>
          <a:xfrm>
            <a:off x="5901971" y="4608990"/>
            <a:ext cx="5820404" cy="1520534"/>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Kanit"/>
              <a:buNone/>
            </a:pPr>
            <a:endParaRPr sz="1800" b="0" i="0" u="none" strike="noStrike" cap="none">
              <a:solidFill>
                <a:srgbClr val="FFFFFF"/>
              </a:solidFill>
              <a:latin typeface="Josefin Sans"/>
              <a:ea typeface="Josefin Sans"/>
              <a:cs typeface="Josefin Sans"/>
              <a:sym typeface="Josefin Sans"/>
            </a:endParaRPr>
          </a:p>
        </p:txBody>
      </p:sp>
      <p:pic>
        <p:nvPicPr>
          <p:cNvPr id="407" name="Google Shape;407;p11" descr="Building CI/CD With Jenkins - AgileSparks"/>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10219059" y="2070560"/>
            <a:ext cx="779217" cy="731630"/>
          </a:xfrm>
          <a:prstGeom prst="rect">
            <a:avLst/>
          </a:prstGeom>
          <a:noFill/>
          <a:ln>
            <a:noFill/>
          </a:ln>
        </p:spPr>
      </p:pic>
      <p:pic>
        <p:nvPicPr>
          <p:cNvPr id="408" name="Google Shape;408;p11" descr="OctoPerf · GitHub"/>
          <p:cNvPicPr preferRelativeResize="0"/>
          <p:nvPr/>
        </p:nvPicPr>
        <p:blipFill rotWithShape="1">
          <a:blip r:embed="rId13" cstate="screen">
            <a:alphaModFix/>
            <a:extLst>
              <a:ext uri="{28A0092B-C50C-407E-A947-70E740481C1C}">
                <a14:useLocalDpi xmlns:a14="http://schemas.microsoft.com/office/drawing/2010/main"/>
              </a:ext>
            </a:extLst>
          </a:blip>
          <a:srcRect t="8559" b="9616"/>
          <a:stretch/>
        </p:blipFill>
        <p:spPr>
          <a:xfrm>
            <a:off x="9146438" y="2038360"/>
            <a:ext cx="928715" cy="759035"/>
          </a:xfrm>
          <a:prstGeom prst="rect">
            <a:avLst/>
          </a:prstGeom>
          <a:noFill/>
          <a:ln>
            <a:noFill/>
          </a:ln>
        </p:spPr>
      </p:pic>
      <p:pic>
        <p:nvPicPr>
          <p:cNvPr id="409" name="Google Shape;409;p11"/>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9136810" y="5186797"/>
            <a:ext cx="1983669" cy="440295"/>
          </a:xfrm>
          <a:prstGeom prst="rect">
            <a:avLst/>
          </a:prstGeom>
          <a:noFill/>
          <a:ln>
            <a:noFill/>
          </a:ln>
        </p:spPr>
      </p:pic>
      <p:pic>
        <p:nvPicPr>
          <p:cNvPr id="410" name="Google Shape;410;p11"/>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8720028" y="3015270"/>
            <a:ext cx="844265" cy="785474"/>
          </a:xfrm>
          <a:prstGeom prst="rect">
            <a:avLst/>
          </a:prstGeom>
          <a:noFill/>
          <a:ln>
            <a:noFill/>
          </a:ln>
        </p:spPr>
      </p:pic>
      <p:pic>
        <p:nvPicPr>
          <p:cNvPr id="411" name="Google Shape;411;p11"/>
          <p:cNvPicPr preferRelativeResize="0"/>
          <p:nvPr/>
        </p:nvPicPr>
        <p:blipFill rotWithShape="1">
          <a:blip r:embed="rId16" cstate="screen">
            <a:alphaModFix/>
            <a:extLst>
              <a:ext uri="{28A0092B-C50C-407E-A947-70E740481C1C}">
                <a14:useLocalDpi xmlns:a14="http://schemas.microsoft.com/office/drawing/2010/main"/>
              </a:ext>
            </a:extLst>
          </a:blip>
          <a:srcRect/>
          <a:stretch/>
        </p:blipFill>
        <p:spPr>
          <a:xfrm>
            <a:off x="6195061" y="5646169"/>
            <a:ext cx="1276687" cy="368045"/>
          </a:xfrm>
          <a:prstGeom prst="rect">
            <a:avLst/>
          </a:prstGeom>
          <a:noFill/>
          <a:ln>
            <a:noFill/>
          </a:ln>
        </p:spPr>
      </p:pic>
      <p:pic>
        <p:nvPicPr>
          <p:cNvPr id="412" name="Google Shape;412;p11"/>
          <p:cNvPicPr preferRelativeResize="0"/>
          <p:nvPr/>
        </p:nvPicPr>
        <p:blipFill rotWithShape="1">
          <a:blip r:embed="rId17" cstate="screen">
            <a:alphaModFix/>
            <a:extLst>
              <a:ext uri="{28A0092B-C50C-407E-A947-70E740481C1C}">
                <a14:useLocalDpi xmlns:a14="http://schemas.microsoft.com/office/drawing/2010/main"/>
              </a:ext>
            </a:extLst>
          </a:blip>
          <a:srcRect/>
          <a:stretch/>
        </p:blipFill>
        <p:spPr>
          <a:xfrm>
            <a:off x="7925443" y="5806757"/>
            <a:ext cx="1127168" cy="246652"/>
          </a:xfrm>
          <a:prstGeom prst="rect">
            <a:avLst/>
          </a:prstGeom>
          <a:noFill/>
          <a:ln>
            <a:noFill/>
          </a:ln>
        </p:spPr>
      </p:pic>
      <p:pic>
        <p:nvPicPr>
          <p:cNvPr id="413" name="Google Shape;413;p11"/>
          <p:cNvPicPr preferRelativeResize="0"/>
          <p:nvPr/>
        </p:nvPicPr>
        <p:blipFill rotWithShape="1">
          <a:blip r:embed="rId18" cstate="screen">
            <a:alphaModFix/>
            <a:extLst>
              <a:ext uri="{28A0092B-C50C-407E-A947-70E740481C1C}">
                <a14:useLocalDpi xmlns:a14="http://schemas.microsoft.com/office/drawing/2010/main"/>
              </a:ext>
            </a:extLst>
          </a:blip>
          <a:srcRect/>
          <a:stretch/>
        </p:blipFill>
        <p:spPr>
          <a:xfrm>
            <a:off x="9584409" y="5523617"/>
            <a:ext cx="1404955" cy="530528"/>
          </a:xfrm>
          <a:prstGeom prst="rect">
            <a:avLst/>
          </a:prstGeom>
          <a:noFill/>
          <a:ln>
            <a:noFill/>
          </a:ln>
        </p:spPr>
      </p:pic>
      <p:pic>
        <p:nvPicPr>
          <p:cNvPr id="414" name="Google Shape;414;p11" descr="GitHub — A Beginner's Introduction | by Thiago Marsal Farias | Medium"/>
          <p:cNvPicPr preferRelativeResize="0"/>
          <p:nvPr/>
        </p:nvPicPr>
        <p:blipFill rotWithShape="1">
          <a:blip r:embed="rId19" cstate="screen">
            <a:alphaModFix/>
            <a:extLst>
              <a:ext uri="{28A0092B-C50C-407E-A947-70E740481C1C}">
                <a14:useLocalDpi xmlns:a14="http://schemas.microsoft.com/office/drawing/2010/main"/>
              </a:ext>
            </a:extLst>
          </a:blip>
          <a:srcRect/>
          <a:stretch/>
        </p:blipFill>
        <p:spPr>
          <a:xfrm>
            <a:off x="6139107" y="3325359"/>
            <a:ext cx="1366710" cy="413049"/>
          </a:xfrm>
          <a:prstGeom prst="rect">
            <a:avLst/>
          </a:prstGeom>
          <a:noFill/>
          <a:ln>
            <a:noFill/>
          </a:ln>
        </p:spPr>
      </p:pic>
      <p:pic>
        <p:nvPicPr>
          <p:cNvPr id="415" name="Google Shape;415;p11" descr="IBM - Wikipedia"/>
          <p:cNvPicPr preferRelativeResize="0"/>
          <p:nvPr/>
        </p:nvPicPr>
        <p:blipFill rotWithShape="1">
          <a:blip r:embed="rId20" cstate="screen">
            <a:alphaModFix/>
            <a:extLst>
              <a:ext uri="{28A0092B-C50C-407E-A947-70E740481C1C}">
                <a14:useLocalDpi xmlns:a14="http://schemas.microsoft.com/office/drawing/2010/main"/>
              </a:ext>
            </a:extLst>
          </a:blip>
          <a:srcRect/>
          <a:stretch/>
        </p:blipFill>
        <p:spPr>
          <a:xfrm>
            <a:off x="8501569" y="4704907"/>
            <a:ext cx="898947" cy="359903"/>
          </a:xfrm>
          <a:prstGeom prst="rect">
            <a:avLst/>
          </a:prstGeom>
          <a:noFill/>
          <a:ln>
            <a:noFill/>
          </a:ln>
        </p:spPr>
      </p:pic>
      <p:pic>
        <p:nvPicPr>
          <p:cNvPr id="416" name="Google Shape;416;p11" descr="TestRail Features | G2"/>
          <p:cNvPicPr preferRelativeResize="0"/>
          <p:nvPr/>
        </p:nvPicPr>
        <p:blipFill rotWithShape="1">
          <a:blip r:embed="rId21" cstate="screen">
            <a:alphaModFix/>
            <a:extLst>
              <a:ext uri="{28A0092B-C50C-407E-A947-70E740481C1C}">
                <a14:useLocalDpi xmlns:a14="http://schemas.microsoft.com/office/drawing/2010/main"/>
              </a:ext>
            </a:extLst>
          </a:blip>
          <a:srcRect/>
          <a:stretch/>
        </p:blipFill>
        <p:spPr>
          <a:xfrm>
            <a:off x="7091697" y="4683899"/>
            <a:ext cx="1194525" cy="322778"/>
          </a:xfrm>
          <a:prstGeom prst="rect">
            <a:avLst/>
          </a:prstGeom>
          <a:noFill/>
          <a:ln>
            <a:noFill/>
          </a:ln>
        </p:spPr>
      </p:pic>
      <p:pic>
        <p:nvPicPr>
          <p:cNvPr id="417" name="Google Shape;417;p11" descr="PractiTest Reviews 2024: Details, Pricing, &amp; Features | G2"/>
          <p:cNvPicPr preferRelativeResize="0"/>
          <p:nvPr/>
        </p:nvPicPr>
        <p:blipFill rotWithShape="1">
          <a:blip r:embed="rId22" cstate="screen">
            <a:alphaModFix/>
            <a:extLst>
              <a:ext uri="{28A0092B-C50C-407E-A947-70E740481C1C}">
                <a14:useLocalDpi xmlns:a14="http://schemas.microsoft.com/office/drawing/2010/main"/>
              </a:ext>
            </a:extLst>
          </a:blip>
          <a:srcRect/>
          <a:stretch/>
        </p:blipFill>
        <p:spPr>
          <a:xfrm>
            <a:off x="6181531" y="4689765"/>
            <a:ext cx="820310" cy="841095"/>
          </a:xfrm>
          <a:prstGeom prst="rect">
            <a:avLst/>
          </a:prstGeom>
          <a:noFill/>
          <a:ln>
            <a:noFill/>
          </a:ln>
        </p:spPr>
      </p:pic>
      <p:pic>
        <p:nvPicPr>
          <p:cNvPr id="418" name="Google Shape;418;p11"/>
          <p:cNvPicPr preferRelativeResize="0"/>
          <p:nvPr/>
        </p:nvPicPr>
        <p:blipFill rotWithShape="1">
          <a:blip r:embed="rId23" cstate="screen">
            <a:alphaModFix/>
            <a:extLst>
              <a:ext uri="{28A0092B-C50C-407E-A947-70E740481C1C}">
                <a14:useLocalDpi xmlns:a14="http://schemas.microsoft.com/office/drawing/2010/main"/>
              </a:ext>
            </a:extLst>
          </a:blip>
          <a:srcRect/>
          <a:stretch/>
        </p:blipFill>
        <p:spPr>
          <a:xfrm>
            <a:off x="7350941" y="5094339"/>
            <a:ext cx="711795" cy="575872"/>
          </a:xfrm>
          <a:prstGeom prst="rect">
            <a:avLst/>
          </a:prstGeom>
          <a:noFill/>
          <a:ln>
            <a:noFill/>
          </a:ln>
        </p:spPr>
      </p:pic>
      <p:pic>
        <p:nvPicPr>
          <p:cNvPr id="419" name="Google Shape;419;p11" descr="ChatGPT Icon Logo"/>
          <p:cNvPicPr preferRelativeResize="0"/>
          <p:nvPr/>
        </p:nvPicPr>
        <p:blipFill rotWithShape="1">
          <a:blip r:embed="rId24" cstate="screen">
            <a:alphaModFix/>
            <a:extLst>
              <a:ext uri="{28A0092B-C50C-407E-A947-70E740481C1C}">
                <a14:useLocalDpi xmlns:a14="http://schemas.microsoft.com/office/drawing/2010/main"/>
              </a:ext>
            </a:extLst>
          </a:blip>
          <a:srcRect/>
          <a:stretch/>
        </p:blipFill>
        <p:spPr>
          <a:xfrm>
            <a:off x="7639076" y="2675433"/>
            <a:ext cx="1291556" cy="397410"/>
          </a:xfrm>
          <a:prstGeom prst="rect">
            <a:avLst/>
          </a:prstGeom>
          <a:noFill/>
          <a:ln>
            <a:noFill/>
          </a:ln>
        </p:spPr>
      </p:pic>
      <p:pic>
        <p:nvPicPr>
          <p:cNvPr id="420" name="Google Shape;420;p11" descr="Load Testing from Neotys - Fully Integrated with Inflectra Products"/>
          <p:cNvPicPr preferRelativeResize="0"/>
          <p:nvPr/>
        </p:nvPicPr>
        <p:blipFill rotWithShape="1">
          <a:blip r:embed="rId25" cstate="screen">
            <a:alphaModFix/>
            <a:extLst>
              <a:ext uri="{28A0092B-C50C-407E-A947-70E740481C1C}">
                <a14:useLocalDpi xmlns:a14="http://schemas.microsoft.com/office/drawing/2010/main"/>
              </a:ext>
            </a:extLst>
          </a:blip>
          <a:srcRect/>
          <a:stretch/>
        </p:blipFill>
        <p:spPr>
          <a:xfrm>
            <a:off x="6023952" y="2787685"/>
            <a:ext cx="1390053" cy="402657"/>
          </a:xfrm>
          <a:prstGeom prst="rect">
            <a:avLst/>
          </a:prstGeom>
          <a:noFill/>
          <a:ln>
            <a:noFill/>
          </a:ln>
        </p:spPr>
      </p:pic>
      <p:pic>
        <p:nvPicPr>
          <p:cNvPr id="421" name="Google Shape;421;p11"/>
          <p:cNvPicPr preferRelativeResize="0"/>
          <p:nvPr/>
        </p:nvPicPr>
        <p:blipFill rotWithShape="1">
          <a:blip r:embed="rId26" cstate="screen">
            <a:alphaModFix/>
            <a:extLst>
              <a:ext uri="{28A0092B-C50C-407E-A947-70E740481C1C}">
                <a14:useLocalDpi xmlns:a14="http://schemas.microsoft.com/office/drawing/2010/main"/>
              </a:ext>
            </a:extLst>
          </a:blip>
          <a:srcRect/>
          <a:stretch/>
        </p:blipFill>
        <p:spPr>
          <a:xfrm>
            <a:off x="8097618" y="5075459"/>
            <a:ext cx="1020346" cy="743438"/>
          </a:xfrm>
          <a:prstGeom prst="rect">
            <a:avLst/>
          </a:prstGeom>
          <a:noFill/>
          <a:ln>
            <a:noFill/>
          </a:ln>
        </p:spPr>
      </p:pic>
      <p:pic>
        <p:nvPicPr>
          <p:cNvPr id="422" name="Google Shape;422;p11"/>
          <p:cNvPicPr preferRelativeResize="0"/>
          <p:nvPr/>
        </p:nvPicPr>
        <p:blipFill rotWithShape="1">
          <a:blip r:embed="rId27">
            <a:alphaModFix/>
          </a:blip>
          <a:srcRect/>
          <a:stretch/>
        </p:blipFill>
        <p:spPr>
          <a:xfrm>
            <a:off x="9706411" y="2822229"/>
            <a:ext cx="1359960" cy="451469"/>
          </a:xfrm>
          <a:prstGeom prst="rect">
            <a:avLst/>
          </a:prstGeom>
          <a:noFill/>
          <a:ln>
            <a:noFill/>
          </a:ln>
        </p:spPr>
      </p:pic>
      <p:pic>
        <p:nvPicPr>
          <p:cNvPr id="423" name="Google Shape;423;p11"/>
          <p:cNvPicPr preferRelativeResize="0"/>
          <p:nvPr/>
        </p:nvPicPr>
        <p:blipFill rotWithShape="1">
          <a:blip r:embed="rId28" cstate="screen">
            <a:alphaModFix/>
            <a:extLst>
              <a:ext uri="{28A0092B-C50C-407E-A947-70E740481C1C}">
                <a14:useLocalDpi xmlns:a14="http://schemas.microsoft.com/office/drawing/2010/main"/>
              </a:ext>
            </a:extLst>
          </a:blip>
          <a:srcRect/>
          <a:stretch/>
        </p:blipFill>
        <p:spPr>
          <a:xfrm>
            <a:off x="9538191" y="4774074"/>
            <a:ext cx="1469401" cy="270384"/>
          </a:xfrm>
          <a:prstGeom prst="rect">
            <a:avLst/>
          </a:prstGeom>
          <a:noFill/>
          <a:ln>
            <a:noFill/>
          </a:ln>
        </p:spPr>
      </p:pic>
      <p:pic>
        <p:nvPicPr>
          <p:cNvPr id="424" name="Google Shape;424;p11"/>
          <p:cNvPicPr preferRelativeResize="0"/>
          <p:nvPr/>
        </p:nvPicPr>
        <p:blipFill rotWithShape="1">
          <a:blip r:embed="rId29" cstate="screen">
            <a:alphaModFix/>
            <a:extLst>
              <a:ext uri="{28A0092B-C50C-407E-A947-70E740481C1C}">
                <a14:useLocalDpi xmlns:a14="http://schemas.microsoft.com/office/drawing/2010/main"/>
              </a:ext>
            </a:extLst>
          </a:blip>
          <a:srcRect/>
          <a:stretch/>
        </p:blipFill>
        <p:spPr>
          <a:xfrm>
            <a:off x="7731206" y="3201361"/>
            <a:ext cx="550483" cy="575250"/>
          </a:xfrm>
          <a:prstGeom prst="rect">
            <a:avLst/>
          </a:prstGeom>
          <a:noFill/>
          <a:ln>
            <a:noFill/>
          </a:ln>
        </p:spPr>
      </p:pic>
      <p:pic>
        <p:nvPicPr>
          <p:cNvPr id="425" name="Google Shape;425;p11" descr="Technology Partners | Inflectra"/>
          <p:cNvPicPr preferRelativeResize="0"/>
          <p:nvPr/>
        </p:nvPicPr>
        <p:blipFill rotWithShape="1">
          <a:blip r:embed="rId30" cstate="screen">
            <a:alphaModFix/>
            <a:extLst>
              <a:ext uri="{28A0092B-C50C-407E-A947-70E740481C1C}">
                <a14:useLocalDpi xmlns:a14="http://schemas.microsoft.com/office/drawing/2010/main"/>
              </a:ext>
            </a:extLst>
          </a:blip>
          <a:srcRect/>
          <a:stretch/>
        </p:blipFill>
        <p:spPr>
          <a:xfrm>
            <a:off x="9904678" y="3228580"/>
            <a:ext cx="962750" cy="608938"/>
          </a:xfrm>
          <a:prstGeom prst="rect">
            <a:avLst/>
          </a:prstGeom>
          <a:noFill/>
          <a:ln>
            <a:noFill/>
          </a:ln>
        </p:spPr>
      </p:pic>
      <p:pic>
        <p:nvPicPr>
          <p:cNvPr id="5" name="Picture 4" descr="A blue triangle logo with text&#10;&#10;AI-generated content may be incorrect.">
            <a:extLst>
              <a:ext uri="{FF2B5EF4-FFF2-40B4-BE49-F238E27FC236}">
                <a16:creationId xmlns:a16="http://schemas.microsoft.com/office/drawing/2014/main" id="{5C58EBE5-3AF0-4EA3-C017-711DBB4A209C}"/>
              </a:ext>
            </a:extLst>
          </p:cNvPr>
          <p:cNvPicPr>
            <a:picLocks noChangeAspect="1"/>
          </p:cNvPicPr>
          <p:nvPr/>
        </p:nvPicPr>
        <p:blipFill>
          <a:blip r:embed="rId31"/>
          <a:stretch>
            <a:fillRect/>
          </a:stretch>
        </p:blipFill>
        <p:spPr>
          <a:xfrm>
            <a:off x="2130905" y="1755271"/>
            <a:ext cx="1333996" cy="75037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066F4D-D94C-077B-FA28-8156E820D2E5}"/>
              </a:ext>
            </a:extLst>
          </p:cNvPr>
          <p:cNvSpPr>
            <a:spLocks noGrp="1"/>
          </p:cNvSpPr>
          <p:nvPr>
            <p:ph type="title"/>
          </p:nvPr>
        </p:nvSpPr>
        <p:spPr/>
        <p:txBody>
          <a:bodyPr/>
          <a:lstStyle/>
          <a:p>
            <a:r>
              <a:rPr lang="en-US" dirty="0"/>
              <a:t>Industry-Specific Use Cases</a:t>
            </a:r>
          </a:p>
        </p:txBody>
      </p:sp>
      <p:sp>
        <p:nvSpPr>
          <p:cNvPr id="5" name="Text Placeholder 4">
            <a:extLst>
              <a:ext uri="{FF2B5EF4-FFF2-40B4-BE49-F238E27FC236}">
                <a16:creationId xmlns:a16="http://schemas.microsoft.com/office/drawing/2014/main" id="{97A8FD33-1F8C-AAEC-654B-2510A00D62B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89331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13"/>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sz="4300">
                <a:latin typeface="Josefin Sans"/>
                <a:ea typeface="Josefin Sans"/>
                <a:cs typeface="Josefin Sans"/>
                <a:sym typeface="Josefin Sans"/>
              </a:rPr>
              <a:t>Features for Regulated Industries</a:t>
            </a:r>
            <a:endParaRPr sz="4300">
              <a:latin typeface="Josefin Sans"/>
              <a:ea typeface="Josefin Sans"/>
              <a:cs typeface="Josefin Sans"/>
              <a:sym typeface="Josefin Sans"/>
            </a:endParaRPr>
          </a:p>
        </p:txBody>
      </p:sp>
      <p:grpSp>
        <p:nvGrpSpPr>
          <p:cNvPr id="438" name="Google Shape;438;p13"/>
          <p:cNvGrpSpPr/>
          <p:nvPr/>
        </p:nvGrpSpPr>
        <p:grpSpPr>
          <a:xfrm>
            <a:off x="808946" y="1967721"/>
            <a:ext cx="3404136" cy="1971675"/>
            <a:chOff x="0" y="39687"/>
            <a:chExt cx="3286125" cy="1971675"/>
          </a:xfrm>
        </p:grpSpPr>
        <p:sp>
          <p:nvSpPr>
            <p:cNvPr id="439" name="Google Shape;439;p13"/>
            <p:cNvSpPr/>
            <p:nvPr/>
          </p:nvSpPr>
          <p:spPr>
            <a:xfrm>
              <a:off x="0" y="39687"/>
              <a:ext cx="3286125" cy="1971675"/>
            </a:xfrm>
            <a:prstGeom prst="rect">
              <a:avLst/>
            </a:prstGeom>
            <a:ln/>
          </p:spPr>
          <p:style>
            <a:lnRef idx="1">
              <a:schemeClr val="accent1"/>
            </a:lnRef>
            <a:fillRef idx="2">
              <a:schemeClr val="accent1"/>
            </a:fillRef>
            <a:effectRef idx="1">
              <a:schemeClr val="accent1"/>
            </a:effectRef>
            <a:fontRef idx="minor">
              <a:schemeClr val="dk1"/>
            </a:fontRef>
          </p:style>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tx1"/>
                </a:solidFill>
                <a:latin typeface="Josefin Sans"/>
                <a:ea typeface="Josefin Sans"/>
                <a:cs typeface="Josefin Sans"/>
                <a:sym typeface="Josefin Sans"/>
              </a:endParaRPr>
            </a:p>
          </p:txBody>
        </p:sp>
        <p:sp>
          <p:nvSpPr>
            <p:cNvPr id="440" name="Google Shape;440;p13"/>
            <p:cNvSpPr txBox="1"/>
            <p:nvPr/>
          </p:nvSpPr>
          <p:spPr>
            <a:xfrm>
              <a:off x="0" y="39687"/>
              <a:ext cx="3286125" cy="1971675"/>
            </a:xfrm>
            <a:prstGeom prst="rect">
              <a:avLst/>
            </a:prstGeom>
            <a:ln/>
          </p:spPr>
          <p:style>
            <a:lnRef idx="1">
              <a:schemeClr val="accent1"/>
            </a:lnRef>
            <a:fillRef idx="2">
              <a:schemeClr val="accent1"/>
            </a:fillRef>
            <a:effectRef idx="1">
              <a:schemeClr val="accent1"/>
            </a:effectRef>
            <a:fontRef idx="minor">
              <a:schemeClr val="dk1"/>
            </a:fontRef>
          </p:style>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dk1"/>
                </a:buClr>
                <a:buSzPts val="2800"/>
                <a:buFont typeface="Kanit"/>
                <a:buNone/>
              </a:pPr>
              <a:r>
                <a:rPr lang="en-US" sz="2800" b="1" i="0" u="none" strike="noStrike" cap="none" dirty="0">
                  <a:solidFill>
                    <a:schemeClr val="tx1"/>
                  </a:solidFill>
                  <a:latin typeface="Josefin Sans"/>
                  <a:ea typeface="Josefin Sans"/>
                  <a:cs typeface="Josefin Sans"/>
                  <a:sym typeface="Josefin Sans"/>
                </a:rPr>
                <a:t>Auditability and end-to-end traceability</a:t>
              </a:r>
              <a:endParaRPr sz="1400" b="1" i="0" u="none" strike="noStrike" cap="none" dirty="0">
                <a:solidFill>
                  <a:schemeClr val="tx1"/>
                </a:solidFill>
                <a:latin typeface="Josefin Sans"/>
                <a:ea typeface="Josefin Sans"/>
                <a:cs typeface="Josefin Sans"/>
                <a:sym typeface="Josefin Sans"/>
              </a:endParaRPr>
            </a:p>
          </p:txBody>
        </p:sp>
      </p:grpSp>
      <p:grpSp>
        <p:nvGrpSpPr>
          <p:cNvPr id="441" name="Google Shape;441;p13"/>
          <p:cNvGrpSpPr/>
          <p:nvPr/>
        </p:nvGrpSpPr>
        <p:grpSpPr>
          <a:xfrm>
            <a:off x="4423683" y="1967721"/>
            <a:ext cx="3404136" cy="1971675"/>
            <a:chOff x="3614737" y="39687"/>
            <a:chExt cx="3286125" cy="1971675"/>
          </a:xfrm>
        </p:grpSpPr>
        <p:sp>
          <p:nvSpPr>
            <p:cNvPr id="442" name="Google Shape;442;p13"/>
            <p:cNvSpPr/>
            <p:nvPr/>
          </p:nvSpPr>
          <p:spPr>
            <a:xfrm>
              <a:off x="3614737" y="39687"/>
              <a:ext cx="3286125" cy="1971675"/>
            </a:xfrm>
            <a:prstGeom prst="rect">
              <a:avLst/>
            </a:prstGeom>
            <a:ln/>
          </p:spPr>
          <p:style>
            <a:lnRef idx="1">
              <a:schemeClr val="accent3"/>
            </a:lnRef>
            <a:fillRef idx="2">
              <a:schemeClr val="accent3"/>
            </a:fillRef>
            <a:effectRef idx="1">
              <a:schemeClr val="accent3"/>
            </a:effectRef>
            <a:fontRef idx="minor">
              <a:schemeClr val="dk1"/>
            </a:fontRef>
          </p:style>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Josefin Sans"/>
                <a:ea typeface="Josefin Sans"/>
                <a:cs typeface="Josefin Sans"/>
                <a:sym typeface="Josefin Sans"/>
              </a:endParaRPr>
            </a:p>
          </p:txBody>
        </p:sp>
        <p:sp>
          <p:nvSpPr>
            <p:cNvPr id="443" name="Google Shape;443;p13"/>
            <p:cNvSpPr txBox="1"/>
            <p:nvPr/>
          </p:nvSpPr>
          <p:spPr>
            <a:xfrm>
              <a:off x="3614737" y="39687"/>
              <a:ext cx="3286125" cy="1971675"/>
            </a:xfrm>
            <a:prstGeom prst="rect">
              <a:avLst/>
            </a:prstGeom>
            <a:ln/>
          </p:spPr>
          <p:style>
            <a:lnRef idx="1">
              <a:schemeClr val="accent3"/>
            </a:lnRef>
            <a:fillRef idx="2">
              <a:schemeClr val="accent3"/>
            </a:fillRef>
            <a:effectRef idx="1">
              <a:schemeClr val="accent3"/>
            </a:effectRef>
            <a:fontRef idx="minor">
              <a:schemeClr val="dk1"/>
            </a:fontRef>
          </p:style>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dk1"/>
                </a:buClr>
                <a:buSzPts val="2800"/>
                <a:buFont typeface="Kanit"/>
                <a:buNone/>
              </a:pPr>
              <a:r>
                <a:rPr lang="en-US" sz="2800" b="1" i="0" u="none" strike="noStrike" cap="none">
                  <a:solidFill>
                    <a:schemeClr val="dk1"/>
                  </a:solidFill>
                  <a:latin typeface="Josefin Sans"/>
                  <a:ea typeface="Josefin Sans"/>
                  <a:cs typeface="Josefin Sans"/>
                  <a:sym typeface="Josefin Sans"/>
                </a:rPr>
                <a:t>Data Privacy, Security</a:t>
              </a:r>
              <a:br>
                <a:rPr lang="en-US" sz="2800" b="1" i="0" u="none" strike="noStrike" cap="none">
                  <a:solidFill>
                    <a:schemeClr val="dk1"/>
                  </a:solidFill>
                  <a:latin typeface="Josefin Sans"/>
                  <a:ea typeface="Josefin Sans"/>
                  <a:cs typeface="Josefin Sans"/>
                  <a:sym typeface="Josefin Sans"/>
                </a:rPr>
              </a:br>
              <a:r>
                <a:rPr lang="en-US" sz="2800" b="1" i="0" u="none" strike="noStrike" cap="none">
                  <a:solidFill>
                    <a:schemeClr val="dk1"/>
                  </a:solidFill>
                  <a:latin typeface="Josefin Sans"/>
                  <a:ea typeface="Josefin Sans"/>
                  <a:cs typeface="Josefin Sans"/>
                  <a:sym typeface="Josefin Sans"/>
                </a:rPr>
                <a:t>baked in</a:t>
              </a:r>
              <a:endParaRPr sz="1400" b="1" i="0" u="none" strike="noStrike" cap="none">
                <a:solidFill>
                  <a:srgbClr val="000000"/>
                </a:solidFill>
                <a:latin typeface="Josefin Sans"/>
                <a:ea typeface="Josefin Sans"/>
                <a:cs typeface="Josefin Sans"/>
                <a:sym typeface="Josefin Sans"/>
              </a:endParaRPr>
            </a:p>
          </p:txBody>
        </p:sp>
      </p:grpSp>
      <p:grpSp>
        <p:nvGrpSpPr>
          <p:cNvPr id="444" name="Google Shape;444;p13"/>
          <p:cNvGrpSpPr/>
          <p:nvPr/>
        </p:nvGrpSpPr>
        <p:grpSpPr>
          <a:xfrm>
            <a:off x="8038421" y="1967721"/>
            <a:ext cx="3404136" cy="1971675"/>
            <a:chOff x="7229475" y="39687"/>
            <a:chExt cx="3286125" cy="1971675"/>
          </a:xfrm>
        </p:grpSpPr>
        <p:sp>
          <p:nvSpPr>
            <p:cNvPr id="445" name="Google Shape;445;p13"/>
            <p:cNvSpPr/>
            <p:nvPr/>
          </p:nvSpPr>
          <p:spPr>
            <a:xfrm>
              <a:off x="7229475" y="39687"/>
              <a:ext cx="3286125" cy="1971675"/>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tx1"/>
                </a:solidFill>
                <a:latin typeface="Josefin Sans"/>
                <a:ea typeface="Josefin Sans"/>
                <a:cs typeface="Josefin Sans"/>
                <a:sym typeface="Josefin Sans"/>
              </a:endParaRPr>
            </a:p>
          </p:txBody>
        </p:sp>
        <p:sp>
          <p:nvSpPr>
            <p:cNvPr id="446" name="Google Shape;446;p13"/>
            <p:cNvSpPr txBox="1"/>
            <p:nvPr/>
          </p:nvSpPr>
          <p:spPr>
            <a:xfrm>
              <a:off x="7229475" y="39687"/>
              <a:ext cx="3286125" cy="1971675"/>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dk1"/>
                </a:buClr>
                <a:buSzPts val="2800"/>
                <a:buFont typeface="Kanit"/>
                <a:buNone/>
              </a:pPr>
              <a:r>
                <a:rPr lang="en-US" sz="2800" b="1" i="0" u="none" strike="noStrike" cap="none">
                  <a:solidFill>
                    <a:schemeClr val="tx1"/>
                  </a:solidFill>
                  <a:latin typeface="Josefin Sans"/>
                  <a:ea typeface="Josefin Sans"/>
                  <a:cs typeface="Josefin Sans"/>
                  <a:sym typeface="Josefin Sans"/>
                </a:rPr>
                <a:t>Generation of Compliance Documentation</a:t>
              </a:r>
              <a:endParaRPr sz="1400" b="1" i="0" u="none" strike="noStrike" cap="none">
                <a:solidFill>
                  <a:schemeClr val="tx1"/>
                </a:solidFill>
                <a:latin typeface="Josefin Sans"/>
                <a:ea typeface="Josefin Sans"/>
                <a:cs typeface="Josefin Sans"/>
                <a:sym typeface="Josefin Sans"/>
              </a:endParaRPr>
            </a:p>
          </p:txBody>
        </p:sp>
      </p:grpSp>
      <p:grpSp>
        <p:nvGrpSpPr>
          <p:cNvPr id="447" name="Google Shape;447;p13"/>
          <p:cNvGrpSpPr/>
          <p:nvPr/>
        </p:nvGrpSpPr>
        <p:grpSpPr>
          <a:xfrm>
            <a:off x="2616314" y="4268009"/>
            <a:ext cx="3404136" cy="1971675"/>
            <a:chOff x="1807368" y="2339975"/>
            <a:chExt cx="3286125" cy="1971675"/>
          </a:xfrm>
        </p:grpSpPr>
        <p:sp>
          <p:nvSpPr>
            <p:cNvPr id="448" name="Google Shape;448;p13"/>
            <p:cNvSpPr/>
            <p:nvPr/>
          </p:nvSpPr>
          <p:spPr>
            <a:xfrm>
              <a:off x="1807368" y="2339975"/>
              <a:ext cx="3286125" cy="1971675"/>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Josefin Sans"/>
                <a:ea typeface="Josefin Sans"/>
                <a:cs typeface="Josefin Sans"/>
                <a:sym typeface="Josefin Sans"/>
              </a:endParaRPr>
            </a:p>
          </p:txBody>
        </p:sp>
        <p:sp>
          <p:nvSpPr>
            <p:cNvPr id="449" name="Google Shape;449;p13"/>
            <p:cNvSpPr txBox="1"/>
            <p:nvPr/>
          </p:nvSpPr>
          <p:spPr>
            <a:xfrm>
              <a:off x="1807368" y="2339975"/>
              <a:ext cx="3286125" cy="1971675"/>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dk1"/>
                </a:buClr>
                <a:buSzPts val="2800"/>
                <a:buFont typeface="Kanit"/>
                <a:buNone/>
              </a:pPr>
              <a:r>
                <a:rPr lang="en-US" sz="2800" b="1" i="0" u="none" strike="noStrike" cap="none">
                  <a:solidFill>
                    <a:srgbClr val="344B5F"/>
                  </a:solidFill>
                  <a:latin typeface="Josefin Sans"/>
                  <a:ea typeface="Josefin Sans"/>
                  <a:cs typeface="Josefin Sans"/>
                  <a:sym typeface="Josefin Sans"/>
                </a:rPr>
                <a:t>Workflows &amp; Electronic Signatures</a:t>
              </a:r>
              <a:endParaRPr sz="1400" b="1" i="0" u="none" strike="noStrike" cap="none">
                <a:solidFill>
                  <a:srgbClr val="344B5F"/>
                </a:solidFill>
                <a:latin typeface="Josefin Sans"/>
                <a:ea typeface="Josefin Sans"/>
                <a:cs typeface="Josefin Sans"/>
                <a:sym typeface="Josefin Sans"/>
              </a:endParaRPr>
            </a:p>
          </p:txBody>
        </p:sp>
      </p:grpSp>
      <p:grpSp>
        <p:nvGrpSpPr>
          <p:cNvPr id="450" name="Google Shape;450;p13"/>
          <p:cNvGrpSpPr/>
          <p:nvPr/>
        </p:nvGrpSpPr>
        <p:grpSpPr>
          <a:xfrm>
            <a:off x="6231052" y="4268009"/>
            <a:ext cx="3404136" cy="1971675"/>
            <a:chOff x="5422106" y="2339975"/>
            <a:chExt cx="3286125" cy="1971675"/>
          </a:xfrm>
        </p:grpSpPr>
        <p:sp>
          <p:nvSpPr>
            <p:cNvPr id="451" name="Google Shape;451;p13"/>
            <p:cNvSpPr/>
            <p:nvPr/>
          </p:nvSpPr>
          <p:spPr>
            <a:xfrm>
              <a:off x="5422106" y="2339975"/>
              <a:ext cx="3286125" cy="1971675"/>
            </a:xfrm>
            <a:prstGeom prst="rect">
              <a:avLst/>
            </a:prstGeom>
            <a:ln/>
          </p:spPr>
          <p:style>
            <a:lnRef idx="1">
              <a:schemeClr val="accent2"/>
            </a:lnRef>
            <a:fillRef idx="2">
              <a:schemeClr val="accent2"/>
            </a:fillRef>
            <a:effectRef idx="1">
              <a:schemeClr val="accent2"/>
            </a:effectRef>
            <a:fontRef idx="minor">
              <a:schemeClr val="dk1"/>
            </a:fontRef>
          </p:style>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tx1"/>
                </a:solidFill>
                <a:latin typeface="Josefin Sans"/>
                <a:ea typeface="Josefin Sans"/>
                <a:cs typeface="Josefin Sans"/>
                <a:sym typeface="Josefin Sans"/>
              </a:endParaRPr>
            </a:p>
          </p:txBody>
        </p:sp>
        <p:sp>
          <p:nvSpPr>
            <p:cNvPr id="452" name="Google Shape;452;p13"/>
            <p:cNvSpPr txBox="1"/>
            <p:nvPr/>
          </p:nvSpPr>
          <p:spPr>
            <a:xfrm>
              <a:off x="5422106" y="2339975"/>
              <a:ext cx="3286125" cy="1971675"/>
            </a:xfrm>
            <a:prstGeom prst="rect">
              <a:avLst/>
            </a:prstGeom>
            <a:ln/>
          </p:spPr>
          <p:style>
            <a:lnRef idx="1">
              <a:schemeClr val="accent2"/>
            </a:lnRef>
            <a:fillRef idx="2">
              <a:schemeClr val="accent2"/>
            </a:fillRef>
            <a:effectRef idx="1">
              <a:schemeClr val="accent2"/>
            </a:effectRef>
            <a:fontRef idx="minor">
              <a:schemeClr val="dk1"/>
            </a:fontRef>
          </p:style>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dk1"/>
                </a:buClr>
                <a:buSzPts val="2800"/>
                <a:buFont typeface="Kanit"/>
                <a:buNone/>
              </a:pPr>
              <a:r>
                <a:rPr lang="en-US" sz="2800" b="1" i="0" u="none" strike="noStrike" cap="none">
                  <a:solidFill>
                    <a:schemeClr val="tx1"/>
                  </a:solidFill>
                  <a:latin typeface="Josefin Sans"/>
                  <a:ea typeface="Josefin Sans"/>
                  <a:cs typeface="Josefin Sans"/>
                  <a:sym typeface="Josefin Sans"/>
                </a:rPr>
                <a:t>Integrated Risk Analysis and Management</a:t>
              </a:r>
              <a:endParaRPr sz="2800" b="1" i="0" u="none" strike="noStrike" cap="none">
                <a:solidFill>
                  <a:schemeClr val="tx1"/>
                </a:solidFill>
                <a:latin typeface="Josefin Sans"/>
                <a:ea typeface="Josefin Sans"/>
                <a:cs typeface="Josefin Sans"/>
                <a:sym typeface="Josefin Sans"/>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pic>
        <p:nvPicPr>
          <p:cNvPr id="5" name="Picture 4" descr="A person in scrubs touching a screen&#10;&#10;AI-generated content may be incorrect.">
            <a:extLst>
              <a:ext uri="{FF2B5EF4-FFF2-40B4-BE49-F238E27FC236}">
                <a16:creationId xmlns:a16="http://schemas.microsoft.com/office/drawing/2014/main" id="{8D48EAA1-637B-9364-2207-914676B9A336}"/>
              </a:ext>
            </a:extLst>
          </p:cNvPr>
          <p:cNvPicPr>
            <a:picLocks noChangeAspect="1"/>
          </p:cNvPicPr>
          <p:nvPr/>
        </p:nvPicPr>
        <p:blipFill>
          <a:blip r:embed="rId3"/>
          <a:stretch>
            <a:fillRect/>
          </a:stretch>
        </p:blipFill>
        <p:spPr>
          <a:xfrm>
            <a:off x="5797506" y="0"/>
            <a:ext cx="6394494" cy="6858000"/>
          </a:xfrm>
          <a:prstGeom prst="rect">
            <a:avLst/>
          </a:prstGeom>
        </p:spPr>
      </p:pic>
      <p:sp>
        <p:nvSpPr>
          <p:cNvPr id="458" name="Google Shape;458;p14"/>
          <p:cNvSpPr txBox="1">
            <a:spLocks noGrp="1"/>
          </p:cNvSpPr>
          <p:nvPr>
            <p:ph type="title" idx="4294967295"/>
          </p:nvPr>
        </p:nvSpPr>
        <p:spPr>
          <a:xfrm>
            <a:off x="232609" y="350838"/>
            <a:ext cx="5411788" cy="9937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83333"/>
              <a:buFont typeface="Josefin Sans"/>
              <a:buNone/>
            </a:pPr>
            <a:r>
              <a:rPr lang="en-US" dirty="0">
                <a:solidFill>
                  <a:schemeClr val="dk1"/>
                </a:solidFill>
                <a:latin typeface="Josefin Sans"/>
                <a:ea typeface="Josefin Sans"/>
                <a:cs typeface="Josefin Sans"/>
                <a:sym typeface="Josefin Sans"/>
              </a:rPr>
              <a:t>Healthcare, </a:t>
            </a:r>
            <a:r>
              <a:rPr lang="en-US" i="0" dirty="0">
                <a:solidFill>
                  <a:schemeClr val="dk1"/>
                </a:solidFill>
                <a:latin typeface="Josefin Sans"/>
                <a:ea typeface="Josefin Sans"/>
                <a:cs typeface="Josefin Sans"/>
                <a:sym typeface="Josefin Sans"/>
              </a:rPr>
              <a:t>Life Sciences &amp; Bio-Tech</a:t>
            </a:r>
            <a:endParaRPr dirty="0">
              <a:solidFill>
                <a:schemeClr val="dk1"/>
              </a:solidFill>
              <a:latin typeface="Josefin Sans"/>
              <a:ea typeface="Josefin Sans"/>
              <a:cs typeface="Josefin Sans"/>
              <a:sym typeface="Josefin Sans"/>
            </a:endParaRPr>
          </a:p>
        </p:txBody>
      </p:sp>
      <p:sp>
        <p:nvSpPr>
          <p:cNvPr id="459" name="Google Shape;459;p14"/>
          <p:cNvSpPr txBox="1">
            <a:spLocks noGrp="1"/>
          </p:cNvSpPr>
          <p:nvPr>
            <p:ph type="body" idx="4294967295"/>
          </p:nvPr>
        </p:nvSpPr>
        <p:spPr>
          <a:xfrm>
            <a:off x="232609" y="1482725"/>
            <a:ext cx="5411788" cy="4708525"/>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800"/>
              <a:buFont typeface="Arial"/>
              <a:buChar char="•"/>
            </a:pPr>
            <a:r>
              <a:rPr lang="en-US" sz="2000" dirty="0">
                <a:solidFill>
                  <a:schemeClr val="dk1"/>
                </a:solidFill>
                <a:latin typeface="Josefin Sans"/>
                <a:ea typeface="Josefin Sans"/>
                <a:cs typeface="Josefin Sans"/>
                <a:sym typeface="Josefin Sans"/>
              </a:rPr>
              <a:t>Electronic signatures for FDA 21 Part 11 compliance</a:t>
            </a:r>
            <a:endParaRPr sz="2000" dirty="0">
              <a:solidFill>
                <a:schemeClr val="dk1"/>
              </a:solidFill>
              <a:latin typeface="Josefin Sans"/>
              <a:ea typeface="Josefin Sans"/>
              <a:cs typeface="Josefin Sans"/>
              <a:sym typeface="Josefin Sans"/>
            </a:endParaRPr>
          </a:p>
          <a:p>
            <a:pPr marL="457200" lvl="0" indent="-457200" algn="l" rtl="0">
              <a:lnSpc>
                <a:spcPct val="100000"/>
              </a:lnSpc>
              <a:spcBef>
                <a:spcPts val="1000"/>
              </a:spcBef>
              <a:spcAft>
                <a:spcPts val="0"/>
              </a:spcAft>
              <a:buClr>
                <a:schemeClr val="dk1"/>
              </a:buClr>
              <a:buSzPts val="2800"/>
              <a:buFont typeface="Arial"/>
              <a:buChar char="•"/>
            </a:pPr>
            <a:r>
              <a:rPr lang="en-US" sz="2000" dirty="0">
                <a:solidFill>
                  <a:schemeClr val="dk1"/>
                </a:solidFill>
                <a:latin typeface="Josefin Sans"/>
                <a:ea typeface="Josefin Sans"/>
                <a:cs typeface="Josefin Sans"/>
                <a:sym typeface="Josefin Sans"/>
              </a:rPr>
              <a:t>Secure hosting with support for HIPAA BAA agreements</a:t>
            </a:r>
            <a:endParaRPr sz="2000" dirty="0">
              <a:solidFill>
                <a:schemeClr val="dk1"/>
              </a:solidFill>
              <a:latin typeface="Josefin Sans"/>
              <a:ea typeface="Josefin Sans"/>
              <a:cs typeface="Josefin Sans"/>
              <a:sym typeface="Josefin Sans"/>
            </a:endParaRPr>
          </a:p>
          <a:p>
            <a:pPr marL="457200" lvl="0" indent="-457200" algn="l" rtl="0">
              <a:lnSpc>
                <a:spcPct val="100000"/>
              </a:lnSpc>
              <a:spcBef>
                <a:spcPts val="1000"/>
              </a:spcBef>
              <a:spcAft>
                <a:spcPts val="0"/>
              </a:spcAft>
              <a:buClr>
                <a:schemeClr val="dk1"/>
              </a:buClr>
              <a:buSzPts val="2800"/>
              <a:buFont typeface="Arial"/>
              <a:buChar char="•"/>
            </a:pPr>
            <a:r>
              <a:rPr lang="en-US" sz="2000" dirty="0">
                <a:solidFill>
                  <a:schemeClr val="dk1"/>
                </a:solidFill>
                <a:latin typeface="Josefin Sans"/>
                <a:ea typeface="Josefin Sans"/>
                <a:cs typeface="Josefin Sans"/>
                <a:sym typeface="Josefin Sans"/>
              </a:rPr>
              <a:t>End to end traceability of requirements, tests, and code</a:t>
            </a:r>
            <a:endParaRPr sz="2000" dirty="0">
              <a:solidFill>
                <a:schemeClr val="dk1"/>
              </a:solidFill>
              <a:latin typeface="Josefin Sans"/>
              <a:ea typeface="Josefin Sans"/>
              <a:cs typeface="Josefin Sans"/>
              <a:sym typeface="Josefin Sans"/>
            </a:endParaRPr>
          </a:p>
          <a:p>
            <a:pPr marL="457200" lvl="0" indent="-457200" algn="l" rtl="0">
              <a:lnSpc>
                <a:spcPct val="100000"/>
              </a:lnSpc>
              <a:spcBef>
                <a:spcPts val="1000"/>
              </a:spcBef>
              <a:spcAft>
                <a:spcPts val="0"/>
              </a:spcAft>
              <a:buClr>
                <a:schemeClr val="dk1"/>
              </a:buClr>
              <a:buSzPts val="2800"/>
              <a:buFont typeface="Arial"/>
              <a:buChar char="•"/>
            </a:pPr>
            <a:r>
              <a:rPr lang="en-US" sz="2000" dirty="0">
                <a:solidFill>
                  <a:schemeClr val="dk1"/>
                </a:solidFill>
                <a:latin typeface="Josefin Sans"/>
                <a:ea typeface="Josefin Sans"/>
                <a:cs typeface="Josefin Sans"/>
                <a:sym typeface="Josefin Sans"/>
              </a:rPr>
              <a:t>Validated platform where you control update cadence</a:t>
            </a:r>
            <a:endParaRPr sz="2000" dirty="0">
              <a:solidFill>
                <a:schemeClr val="dk1"/>
              </a:solidFill>
              <a:latin typeface="Josefin Sans"/>
              <a:ea typeface="Josefin Sans"/>
              <a:cs typeface="Josefin Sans"/>
              <a:sym typeface="Josefin Sans"/>
            </a:endParaRPr>
          </a:p>
        </p:txBody>
      </p:sp>
      <p:sp>
        <p:nvSpPr>
          <p:cNvPr id="460" name="Google Shape;460;p14"/>
          <p:cNvSpPr/>
          <p:nvPr/>
        </p:nvSpPr>
        <p:spPr>
          <a:xfrm>
            <a:off x="493425" y="5760006"/>
            <a:ext cx="1746504" cy="570074"/>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rgbClr val="000000"/>
                </a:solidFill>
                <a:latin typeface="Josefin Sans"/>
                <a:ea typeface="Josefin Sans"/>
                <a:cs typeface="Josefin Sans"/>
                <a:sym typeface="Josefin Sans"/>
                <a:hlinkClick r:id="rId4">
                  <a:extLst>
                    <a:ext uri="{A12FA001-AC4F-418D-AE19-62706E023703}">
                      <ahyp:hlinkClr xmlns:ahyp="http://schemas.microsoft.com/office/drawing/2018/hyperlinkcolor" val="tx"/>
                    </a:ext>
                  </a:extLst>
                </a:hlinkClick>
              </a:rPr>
              <a:t>Learn more</a:t>
            </a:r>
            <a:endParaRPr sz="1800" b="0" i="0" u="none" strike="noStrike" cap="none">
              <a:solidFill>
                <a:srgbClr val="000000"/>
              </a:solidFill>
              <a:latin typeface="Josefin Sans"/>
              <a:ea typeface="Josefin Sans"/>
              <a:cs typeface="Josefin Sans"/>
              <a:sym typeface="Josefin Sans"/>
            </a:endParaRPr>
          </a:p>
        </p:txBody>
      </p:sp>
      <p:pic>
        <p:nvPicPr>
          <p:cNvPr id="461" name="Google Shape;461;p14"/>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1021568" y="275082"/>
            <a:ext cx="1073658" cy="34751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pic>
        <p:nvPicPr>
          <p:cNvPr id="3" name="Picture 2" descr="A graph and diagram of a stock market&#10;&#10;AI-generated content may be incorrect.">
            <a:extLst>
              <a:ext uri="{FF2B5EF4-FFF2-40B4-BE49-F238E27FC236}">
                <a16:creationId xmlns:a16="http://schemas.microsoft.com/office/drawing/2014/main" id="{F0B76D11-8E66-FFE7-96A0-A3D9F203AA8E}"/>
              </a:ext>
            </a:extLst>
          </p:cNvPr>
          <p:cNvPicPr>
            <a:picLocks noChangeAspect="1"/>
          </p:cNvPicPr>
          <p:nvPr/>
        </p:nvPicPr>
        <p:blipFill>
          <a:blip r:embed="rId3"/>
          <a:stretch>
            <a:fillRect/>
          </a:stretch>
        </p:blipFill>
        <p:spPr>
          <a:xfrm>
            <a:off x="5906124" y="0"/>
            <a:ext cx="6267450" cy="6848475"/>
          </a:xfrm>
          <a:prstGeom prst="rect">
            <a:avLst/>
          </a:prstGeom>
        </p:spPr>
      </p:pic>
      <p:sp>
        <p:nvSpPr>
          <p:cNvPr id="467" name="Google Shape;467;p15"/>
          <p:cNvSpPr txBox="1">
            <a:spLocks noGrp="1"/>
          </p:cNvSpPr>
          <p:nvPr>
            <p:ph type="title" idx="4294967295"/>
          </p:nvPr>
        </p:nvSpPr>
        <p:spPr>
          <a:xfrm>
            <a:off x="240630" y="350838"/>
            <a:ext cx="5411788" cy="9937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1111"/>
              <a:buFont typeface="Josefin Sans"/>
              <a:buNone/>
            </a:pPr>
            <a:r>
              <a:rPr lang="en-US" dirty="0"/>
              <a:t>Financial Services &amp; Insurance</a:t>
            </a:r>
            <a:endParaRPr dirty="0"/>
          </a:p>
        </p:txBody>
      </p:sp>
      <p:sp>
        <p:nvSpPr>
          <p:cNvPr id="468" name="Google Shape;468;p15"/>
          <p:cNvSpPr txBox="1">
            <a:spLocks noGrp="1"/>
          </p:cNvSpPr>
          <p:nvPr>
            <p:ph type="body" idx="4294967295"/>
          </p:nvPr>
        </p:nvSpPr>
        <p:spPr>
          <a:xfrm>
            <a:off x="240630" y="1482725"/>
            <a:ext cx="5411788" cy="4708525"/>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Secure cloud platform (SOC2) or on-premise deployment</a:t>
            </a:r>
            <a:endParaRPr sz="2000">
              <a:solidFill>
                <a:schemeClr val="dk1"/>
              </a:solidFill>
              <a:latin typeface="Josefin Sans"/>
              <a:ea typeface="Josefin Sans"/>
              <a:cs typeface="Josefin Sans"/>
              <a:sym typeface="Josefin Sans"/>
            </a:endParaRPr>
          </a:p>
          <a:p>
            <a:pPr marL="285750" lvl="0" indent="-285750" algn="l" rtl="0">
              <a:lnSpc>
                <a:spcPct val="9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Integrated enterprise risk management</a:t>
            </a:r>
            <a:endParaRPr sz="2000">
              <a:solidFill>
                <a:schemeClr val="dk1"/>
              </a:solidFill>
              <a:latin typeface="Josefin Sans"/>
              <a:ea typeface="Josefin Sans"/>
              <a:cs typeface="Josefin Sans"/>
              <a:sym typeface="Josefin Sans"/>
            </a:endParaRPr>
          </a:p>
          <a:p>
            <a:pPr marL="285750" lvl="0" indent="-285750" algn="l" rtl="0">
              <a:lnSpc>
                <a:spcPct val="9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Integration with automated testing and compliance tools</a:t>
            </a:r>
            <a:endParaRPr sz="2000">
              <a:solidFill>
                <a:schemeClr val="dk1"/>
              </a:solidFill>
              <a:latin typeface="Josefin Sans"/>
              <a:ea typeface="Josefin Sans"/>
              <a:cs typeface="Josefin Sans"/>
              <a:sym typeface="Josefin Sans"/>
            </a:endParaRPr>
          </a:p>
          <a:p>
            <a:pPr marL="285750" lvl="0" indent="-285750" algn="l" rtl="0">
              <a:lnSpc>
                <a:spcPct val="9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End-to-end traceability and auditability of testing</a:t>
            </a:r>
            <a:endParaRPr sz="2000">
              <a:solidFill>
                <a:schemeClr val="dk1"/>
              </a:solidFill>
              <a:latin typeface="Josefin Sans"/>
              <a:ea typeface="Josefin Sans"/>
              <a:cs typeface="Josefin Sans"/>
              <a:sym typeface="Josefin Sans"/>
            </a:endParaRPr>
          </a:p>
          <a:p>
            <a:pPr marL="285750" lvl="0" indent="-285750" algn="l" rtl="0">
              <a:lnSpc>
                <a:spcPct val="9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Helps You Manage Compliance: DORA, SOX, BASEL III</a:t>
            </a:r>
            <a:endParaRPr sz="2000">
              <a:solidFill>
                <a:schemeClr val="dk1"/>
              </a:solidFill>
              <a:latin typeface="Josefin Sans"/>
              <a:ea typeface="Josefin Sans"/>
              <a:cs typeface="Josefin Sans"/>
              <a:sym typeface="Josefin Sans"/>
            </a:endParaRPr>
          </a:p>
          <a:p>
            <a:pPr marL="463550" lvl="0" indent="-107950" algn="l" rtl="0">
              <a:lnSpc>
                <a:spcPct val="90000"/>
              </a:lnSpc>
              <a:spcBef>
                <a:spcPts val="1000"/>
              </a:spcBef>
              <a:spcAft>
                <a:spcPts val="0"/>
              </a:spcAft>
              <a:buClr>
                <a:schemeClr val="dk1"/>
              </a:buClr>
              <a:buSzPts val="2800"/>
              <a:buFont typeface="Arial"/>
              <a:buNone/>
            </a:pPr>
            <a:endParaRPr sz="2000">
              <a:solidFill>
                <a:schemeClr val="dk1"/>
              </a:solidFill>
              <a:latin typeface="Josefin Sans"/>
              <a:ea typeface="Josefin Sans"/>
              <a:cs typeface="Josefin Sans"/>
              <a:sym typeface="Josefin Sans"/>
            </a:endParaRPr>
          </a:p>
        </p:txBody>
      </p:sp>
      <p:sp>
        <p:nvSpPr>
          <p:cNvPr id="469" name="Google Shape;469;p15"/>
          <p:cNvSpPr/>
          <p:nvPr/>
        </p:nvSpPr>
        <p:spPr>
          <a:xfrm>
            <a:off x="493425" y="5621741"/>
            <a:ext cx="1746504" cy="570074"/>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rgbClr val="000000"/>
                </a:solidFill>
                <a:latin typeface="Josefin Sans"/>
                <a:ea typeface="Josefin Sans"/>
                <a:cs typeface="Josefin Sans"/>
                <a:sym typeface="Josefin Sans"/>
                <a:hlinkClick r:id="rId4">
                  <a:extLst>
                    <a:ext uri="{A12FA001-AC4F-418D-AE19-62706E023703}">
                      <ahyp:hlinkClr xmlns:ahyp="http://schemas.microsoft.com/office/drawing/2018/hyperlinkcolor" val="tx"/>
                    </a:ext>
                  </a:extLst>
                </a:hlinkClick>
              </a:rPr>
              <a:t>Learn more</a:t>
            </a:r>
            <a:endParaRPr sz="1800" b="0" i="0" u="none" strike="noStrike" cap="none">
              <a:solidFill>
                <a:srgbClr val="000000"/>
              </a:solidFill>
              <a:latin typeface="Josefin Sans"/>
              <a:ea typeface="Josefin Sans"/>
              <a:cs typeface="Josefin Sans"/>
              <a:sym typeface="Josefin Sans"/>
            </a:endParaRPr>
          </a:p>
        </p:txBody>
      </p:sp>
      <p:pic>
        <p:nvPicPr>
          <p:cNvPr id="470" name="Google Shape;470;p15"/>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680192" y="275082"/>
            <a:ext cx="1073658" cy="34751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pic>
        <p:nvPicPr>
          <p:cNvPr id="3" name="Picture 2" descr="A person holding a tablet&#10;&#10;AI-generated content may be incorrect.">
            <a:extLst>
              <a:ext uri="{FF2B5EF4-FFF2-40B4-BE49-F238E27FC236}">
                <a16:creationId xmlns:a16="http://schemas.microsoft.com/office/drawing/2014/main" id="{8E93C389-9305-4353-020A-0AA95F46534D}"/>
              </a:ext>
            </a:extLst>
          </p:cNvPr>
          <p:cNvPicPr>
            <a:picLocks noChangeAspect="1"/>
          </p:cNvPicPr>
          <p:nvPr/>
        </p:nvPicPr>
        <p:blipFill>
          <a:blip r:embed="rId3"/>
          <a:stretch>
            <a:fillRect/>
          </a:stretch>
        </p:blipFill>
        <p:spPr>
          <a:xfrm>
            <a:off x="5851223" y="0"/>
            <a:ext cx="6340777" cy="6858000"/>
          </a:xfrm>
          <a:prstGeom prst="rect">
            <a:avLst/>
          </a:prstGeom>
        </p:spPr>
      </p:pic>
      <p:sp>
        <p:nvSpPr>
          <p:cNvPr id="476" name="Google Shape;476;p16"/>
          <p:cNvSpPr txBox="1">
            <a:spLocks noGrp="1"/>
          </p:cNvSpPr>
          <p:nvPr>
            <p:ph type="title" idx="4294967295"/>
          </p:nvPr>
        </p:nvSpPr>
        <p:spPr>
          <a:xfrm>
            <a:off x="216567" y="350838"/>
            <a:ext cx="5411788" cy="9937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1111"/>
              <a:buFont typeface="Josefin Sans"/>
              <a:buNone/>
            </a:pPr>
            <a:r>
              <a:rPr lang="en-US" dirty="0"/>
              <a:t>Energy, Industrial &amp; Automotive</a:t>
            </a:r>
            <a:endParaRPr dirty="0"/>
          </a:p>
        </p:txBody>
      </p:sp>
      <p:sp>
        <p:nvSpPr>
          <p:cNvPr id="477" name="Google Shape;477;p16"/>
          <p:cNvSpPr txBox="1">
            <a:spLocks noGrp="1"/>
          </p:cNvSpPr>
          <p:nvPr>
            <p:ph type="body" idx="4294967295"/>
          </p:nvPr>
        </p:nvSpPr>
        <p:spPr>
          <a:xfrm>
            <a:off x="216567" y="1482725"/>
            <a:ext cx="5411788" cy="4708525"/>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Testing for public safety with world class test management</a:t>
            </a:r>
            <a:endParaRPr sz="2000">
              <a:solidFill>
                <a:schemeClr val="dk1"/>
              </a:solidFill>
              <a:latin typeface="Josefin Sans"/>
              <a:ea typeface="Josefin Sans"/>
              <a:cs typeface="Josefin Sans"/>
              <a:sym typeface="Josefin Sans"/>
            </a:endParaRPr>
          </a:p>
          <a:p>
            <a:pPr marL="342900" lvl="0" indent="-342900" algn="l" rtl="0">
              <a:lnSpc>
                <a:spcPct val="10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Define requirements and test for compliance</a:t>
            </a:r>
            <a:endParaRPr sz="2000">
              <a:solidFill>
                <a:schemeClr val="dk1"/>
              </a:solidFill>
              <a:latin typeface="Josefin Sans"/>
              <a:ea typeface="Josefin Sans"/>
              <a:cs typeface="Josefin Sans"/>
              <a:sym typeface="Josefin Sans"/>
            </a:endParaRPr>
          </a:p>
          <a:p>
            <a:pPr marL="342900" lvl="0" indent="-342900" algn="l" rtl="0">
              <a:lnSpc>
                <a:spcPct val="10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Integrate standards and regulations into your test plans</a:t>
            </a:r>
            <a:endParaRPr sz="2000">
              <a:solidFill>
                <a:schemeClr val="dk1"/>
              </a:solidFill>
              <a:latin typeface="Josefin Sans"/>
              <a:ea typeface="Josefin Sans"/>
              <a:cs typeface="Josefin Sans"/>
              <a:sym typeface="Josefin Sans"/>
            </a:endParaRPr>
          </a:p>
          <a:p>
            <a:pPr marL="342900" lvl="0" indent="-342900" algn="l" rtl="0">
              <a:lnSpc>
                <a:spcPct val="10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Understand and manage risk of critical systems</a:t>
            </a:r>
            <a:endParaRPr sz="2000">
              <a:solidFill>
                <a:schemeClr val="dk1"/>
              </a:solidFill>
              <a:latin typeface="Josefin Sans"/>
              <a:ea typeface="Josefin Sans"/>
              <a:cs typeface="Josefin Sans"/>
              <a:sym typeface="Josefin Sans"/>
            </a:endParaRPr>
          </a:p>
          <a:p>
            <a:pPr marL="342900" lvl="0" indent="-342900" algn="l" rtl="0">
              <a:lnSpc>
                <a:spcPct val="10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Support for Failure Mode &amp; Effects Analysis (FMEA)</a:t>
            </a:r>
            <a:endParaRPr sz="2000">
              <a:solidFill>
                <a:schemeClr val="dk1"/>
              </a:solidFill>
              <a:latin typeface="Josefin Sans"/>
              <a:ea typeface="Josefin Sans"/>
              <a:cs typeface="Josefin Sans"/>
              <a:sym typeface="Josefin Sans"/>
            </a:endParaRPr>
          </a:p>
        </p:txBody>
      </p:sp>
      <p:pic>
        <p:nvPicPr>
          <p:cNvPr id="478" name="Google Shape;478;p1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1021568" y="275082"/>
            <a:ext cx="1073658" cy="347512"/>
          </a:xfrm>
          <a:prstGeom prst="rect">
            <a:avLst/>
          </a:prstGeom>
          <a:noFill/>
          <a:ln>
            <a:noFill/>
          </a:ln>
        </p:spPr>
      </p:pic>
      <p:sp>
        <p:nvSpPr>
          <p:cNvPr id="479" name="Google Shape;479;p16"/>
          <p:cNvSpPr/>
          <p:nvPr/>
        </p:nvSpPr>
        <p:spPr>
          <a:xfrm>
            <a:off x="493425" y="5760006"/>
            <a:ext cx="1746504" cy="570074"/>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rgbClr val="000000"/>
                </a:solidFill>
                <a:latin typeface="Josefin Sans"/>
                <a:ea typeface="Josefin Sans"/>
                <a:cs typeface="Josefin Sans"/>
                <a:sym typeface="Josefin Sans"/>
                <a:hlinkClick r:id="rId5">
                  <a:extLst>
                    <a:ext uri="{A12FA001-AC4F-418D-AE19-62706E023703}">
                      <ahyp:hlinkClr xmlns:ahyp="http://schemas.microsoft.com/office/drawing/2018/hyperlinkcolor" val="tx"/>
                    </a:ext>
                  </a:extLst>
                </a:hlinkClick>
              </a:rPr>
              <a:t>Learn more</a:t>
            </a:r>
            <a:endParaRPr sz="1800" b="0" i="0" u="none" strike="noStrike" cap="none">
              <a:solidFill>
                <a:srgbClr val="000000"/>
              </a:solidFill>
              <a:latin typeface="Josefin Sans"/>
              <a:ea typeface="Josefin Sans"/>
              <a:cs typeface="Josefin Sans"/>
              <a:sym typeface="Josefi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pic>
        <p:nvPicPr>
          <p:cNvPr id="5" name="Picture 4" descr="The cockpit of an airplane&#10;&#10;AI-generated content may be incorrect.">
            <a:extLst>
              <a:ext uri="{FF2B5EF4-FFF2-40B4-BE49-F238E27FC236}">
                <a16:creationId xmlns:a16="http://schemas.microsoft.com/office/drawing/2014/main" id="{6F4ABC4E-56AC-BDDE-A5D7-D0A35D4410E6}"/>
              </a:ext>
            </a:extLst>
          </p:cNvPr>
          <p:cNvPicPr>
            <a:picLocks noChangeAspect="1"/>
          </p:cNvPicPr>
          <p:nvPr/>
        </p:nvPicPr>
        <p:blipFill>
          <a:blip r:embed="rId3"/>
          <a:stretch>
            <a:fillRect/>
          </a:stretch>
        </p:blipFill>
        <p:spPr>
          <a:xfrm>
            <a:off x="5886450" y="0"/>
            <a:ext cx="6305550" cy="6858000"/>
          </a:xfrm>
          <a:prstGeom prst="rect">
            <a:avLst/>
          </a:prstGeom>
        </p:spPr>
      </p:pic>
      <p:sp>
        <p:nvSpPr>
          <p:cNvPr id="484" name="Google Shape;484;p17"/>
          <p:cNvSpPr txBox="1">
            <a:spLocks noGrp="1"/>
          </p:cNvSpPr>
          <p:nvPr>
            <p:ph type="title" idx="4294967295"/>
          </p:nvPr>
        </p:nvSpPr>
        <p:spPr>
          <a:xfrm>
            <a:off x="272714" y="350838"/>
            <a:ext cx="5411788" cy="9937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1111"/>
              <a:buFont typeface="Josefin Sans"/>
              <a:buNone/>
            </a:pPr>
            <a:r>
              <a:rPr lang="en-US" dirty="0"/>
              <a:t>Defense, Government </a:t>
            </a:r>
            <a:br>
              <a:rPr lang="en-US" dirty="0"/>
            </a:br>
            <a:r>
              <a:rPr lang="en-US" dirty="0"/>
              <a:t>&amp; Aerospace</a:t>
            </a:r>
            <a:endParaRPr dirty="0"/>
          </a:p>
        </p:txBody>
      </p:sp>
      <p:sp>
        <p:nvSpPr>
          <p:cNvPr id="485" name="Google Shape;485;p17"/>
          <p:cNvSpPr txBox="1">
            <a:spLocks noGrp="1"/>
          </p:cNvSpPr>
          <p:nvPr>
            <p:ph type="body" idx="4294967295"/>
          </p:nvPr>
        </p:nvSpPr>
        <p:spPr>
          <a:xfrm>
            <a:off x="272714" y="1482725"/>
            <a:ext cx="5411788" cy="4708525"/>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Clr>
                <a:schemeClr val="dk1"/>
              </a:buClr>
              <a:buSzPts val="2800"/>
              <a:buFont typeface="Arial"/>
              <a:buChar char="•"/>
            </a:pPr>
            <a:r>
              <a:rPr lang="en-US" sz="2000" dirty="0">
                <a:latin typeface="Josefin Sans"/>
                <a:ea typeface="Josefin Sans"/>
                <a:cs typeface="Josefin Sans"/>
                <a:sym typeface="Josefin Sans"/>
              </a:rPr>
              <a:t>Manage programs and portfolios across platforms</a:t>
            </a:r>
            <a:endParaRPr sz="2000" dirty="0">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ts val="2800"/>
              <a:buFont typeface="Arial"/>
              <a:buChar char="•"/>
            </a:pPr>
            <a:r>
              <a:rPr lang="en-US" sz="2000" dirty="0">
                <a:latin typeface="Josefin Sans"/>
                <a:ea typeface="Josefin Sans"/>
                <a:cs typeface="Josefin Sans"/>
                <a:sym typeface="Josefin Sans"/>
              </a:rPr>
              <a:t>Test step level traceability for mission systems</a:t>
            </a:r>
            <a:endParaRPr sz="2000" dirty="0">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ts val="2800"/>
              <a:buFont typeface="Arial"/>
              <a:buChar char="•"/>
            </a:pPr>
            <a:r>
              <a:rPr lang="en-US" sz="2000" dirty="0">
                <a:latin typeface="Josefin Sans"/>
                <a:ea typeface="Josefin Sans"/>
                <a:cs typeface="Josefin Sans"/>
                <a:sym typeface="Josefin Sans"/>
              </a:rPr>
              <a:t>Automate testing and compliance with RemoteLaunch</a:t>
            </a:r>
            <a:endParaRPr sz="2000" dirty="0">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ts val="2800"/>
              <a:buFont typeface="Arial"/>
              <a:buChar char="•"/>
            </a:pPr>
            <a:r>
              <a:rPr lang="en-US" sz="2000" dirty="0">
                <a:latin typeface="Josefin Sans"/>
                <a:ea typeface="Josefin Sans"/>
                <a:cs typeface="Josefin Sans"/>
                <a:sym typeface="Josefin Sans"/>
              </a:rPr>
              <a:t>Orchestrate System of Systems (SoS) development</a:t>
            </a:r>
            <a:endParaRPr sz="2000" dirty="0">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ts val="2800"/>
              <a:buFont typeface="Arial"/>
              <a:buChar char="•"/>
            </a:pPr>
            <a:r>
              <a:rPr lang="en-US" sz="2000" dirty="0">
                <a:latin typeface="Josefin Sans"/>
                <a:ea typeface="Josefin Sans"/>
                <a:cs typeface="Josefin Sans"/>
                <a:sym typeface="Josefin Sans"/>
              </a:rPr>
              <a:t>Security and privacy with on-premise and AWS GovCloud</a:t>
            </a:r>
            <a:endParaRPr sz="2000" dirty="0">
              <a:latin typeface="Josefin Sans"/>
              <a:ea typeface="Josefin Sans"/>
              <a:cs typeface="Josefin Sans"/>
              <a:sym typeface="Josefin Sans"/>
            </a:endParaRPr>
          </a:p>
        </p:txBody>
      </p:sp>
      <p:pic>
        <p:nvPicPr>
          <p:cNvPr id="488" name="Google Shape;488;p1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1021568" y="275082"/>
            <a:ext cx="1073658" cy="347512"/>
          </a:xfrm>
          <a:prstGeom prst="rect">
            <a:avLst/>
          </a:prstGeom>
          <a:noFill/>
          <a:ln>
            <a:noFill/>
          </a:ln>
        </p:spPr>
      </p:pic>
      <p:sp>
        <p:nvSpPr>
          <p:cNvPr id="489" name="Google Shape;489;p17"/>
          <p:cNvSpPr/>
          <p:nvPr/>
        </p:nvSpPr>
        <p:spPr>
          <a:xfrm>
            <a:off x="493425" y="5760006"/>
            <a:ext cx="1746504" cy="570074"/>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rgbClr val="000000"/>
                </a:solidFill>
                <a:latin typeface="Josefin Sans"/>
                <a:ea typeface="Josefin Sans"/>
                <a:cs typeface="Josefin Sans"/>
                <a:sym typeface="Josefin Sans"/>
                <a:hlinkClick r:id="rId5">
                  <a:extLst>
                    <a:ext uri="{A12FA001-AC4F-418D-AE19-62706E023703}">
                      <ahyp:hlinkClr xmlns:ahyp="http://schemas.microsoft.com/office/drawing/2018/hyperlinkcolor" val="tx"/>
                    </a:ext>
                  </a:extLst>
                </a:hlinkClick>
              </a:rPr>
              <a:t>Learn more</a:t>
            </a:r>
            <a:endParaRPr sz="1800" b="0" i="0" u="none" strike="noStrike" cap="none">
              <a:solidFill>
                <a:srgbClr val="000000"/>
              </a:solidFill>
              <a:latin typeface="Josefin Sans"/>
              <a:ea typeface="Josefin Sans"/>
              <a:cs typeface="Josefin Sans"/>
              <a:sym typeface="Josefi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8"/>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t>Security &amp; Compliance</a:t>
            </a:r>
            <a:endParaRPr/>
          </a:p>
        </p:txBody>
      </p:sp>
      <p:sp>
        <p:nvSpPr>
          <p:cNvPr id="495" name="Google Shape;495;p38"/>
          <p:cNvSpPr txBox="1">
            <a:spLocks noGrp="1"/>
          </p:cNvSpPr>
          <p:nvPr>
            <p:ph type="body" idx="1"/>
          </p:nvPr>
        </p:nvSpPr>
        <p:spPr>
          <a:xfrm>
            <a:off x="838200" y="1209457"/>
            <a:ext cx="6723743" cy="3932994"/>
          </a:xfrm>
          <a:prstGeom prst="rect">
            <a:avLst/>
          </a:prstGeom>
          <a:noFill/>
          <a:ln>
            <a:noFill/>
          </a:ln>
        </p:spPr>
        <p:txBody>
          <a:bodyPr spcFirstLastPara="1" wrap="square" lIns="91425" tIns="45700" rIns="91425" bIns="45700" anchor="t" anchorCtr="0">
            <a:normAutofit fontScale="92500"/>
          </a:bodyPr>
          <a:lstStyle/>
          <a:p>
            <a:pPr marL="457200" lvl="0" indent="-457200" algn="l" rtl="0">
              <a:lnSpc>
                <a:spcPct val="90000"/>
              </a:lnSpc>
              <a:spcBef>
                <a:spcPts val="0"/>
              </a:spcBef>
              <a:spcAft>
                <a:spcPts val="0"/>
              </a:spcAft>
              <a:buClr>
                <a:schemeClr val="dk1"/>
              </a:buClr>
              <a:buSzPct val="108108"/>
              <a:buFont typeface="Arial"/>
              <a:buChar char="•"/>
            </a:pPr>
            <a:r>
              <a:rPr lang="en-US">
                <a:latin typeface="Josefin Sans"/>
                <a:ea typeface="Josefin Sans"/>
                <a:cs typeface="Josefin Sans"/>
                <a:sym typeface="Josefin Sans"/>
              </a:rPr>
              <a:t>Our cloud platform is SOC2 Type II certified</a:t>
            </a:r>
            <a:endParaRPr>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ct val="108108"/>
              <a:buFont typeface="Arial"/>
              <a:buChar char="•"/>
            </a:pPr>
            <a:r>
              <a:rPr lang="en-US">
                <a:latin typeface="Josefin Sans"/>
                <a:ea typeface="Josefin Sans"/>
                <a:cs typeface="Josefin Sans"/>
                <a:sym typeface="Josefin Sans"/>
              </a:rPr>
              <a:t>Our website and payment systems are PCI-DSS certified</a:t>
            </a:r>
            <a:endParaRPr>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ct val="108108"/>
              <a:buFont typeface="Arial"/>
              <a:buChar char="•"/>
            </a:pPr>
            <a:r>
              <a:rPr lang="en-US">
                <a:latin typeface="Josefin Sans"/>
                <a:ea typeface="Josefin Sans"/>
                <a:cs typeface="Josefin Sans"/>
                <a:sym typeface="Josefin Sans"/>
              </a:rPr>
              <a:t>Data encrypted in transit and at rest using strong ciphers</a:t>
            </a:r>
            <a:endParaRPr>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ct val="108108"/>
              <a:buFont typeface="Arial"/>
              <a:buChar char="•"/>
            </a:pPr>
            <a:r>
              <a:rPr lang="en-US">
                <a:latin typeface="Josefin Sans"/>
                <a:ea typeface="Josefin Sans"/>
                <a:cs typeface="Josefin Sans"/>
                <a:sym typeface="Josefin Sans"/>
              </a:rPr>
              <a:t>Multi-factor authentication (MFA) and Single Sign On (SSO)</a:t>
            </a:r>
            <a:endParaRPr>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ct val="108108"/>
              <a:buFont typeface="Arial"/>
              <a:buChar char="•"/>
            </a:pPr>
            <a:r>
              <a:rPr lang="en-US">
                <a:latin typeface="Josefin Sans"/>
                <a:ea typeface="Josefin Sans"/>
                <a:cs typeface="Josefin Sans"/>
                <a:sym typeface="Josefin Sans"/>
              </a:rPr>
              <a:t>Physical infrastructure provided by Amazon Web Services.</a:t>
            </a:r>
            <a:endParaRPr>
              <a:latin typeface="Josefin Sans"/>
              <a:ea typeface="Josefin Sans"/>
              <a:cs typeface="Josefin Sans"/>
              <a:sym typeface="Josefin Sans"/>
            </a:endParaRPr>
          </a:p>
        </p:txBody>
      </p:sp>
      <p:pic>
        <p:nvPicPr>
          <p:cNvPr id="496" name="Google Shape;496;p38" descr="A blue circle with white text&#10;&#10;Description automatically generated"/>
          <p:cNvPicPr preferRelativeResize="0"/>
          <p:nvPr/>
        </p:nvPicPr>
        <p:blipFill rotWithShape="1">
          <a:blip r:embed="rId3">
            <a:alphaModFix/>
          </a:blip>
          <a:srcRect/>
          <a:stretch/>
        </p:blipFill>
        <p:spPr>
          <a:xfrm>
            <a:off x="9132125" y="2289393"/>
            <a:ext cx="1673959" cy="1627355"/>
          </a:xfrm>
          <a:prstGeom prst="rect">
            <a:avLst/>
          </a:prstGeom>
          <a:noFill/>
          <a:ln>
            <a:noFill/>
          </a:ln>
          <a:effectLst>
            <a:outerShdw blurRad="50800" dist="38100" algn="l" rotWithShape="0">
              <a:srgbClr val="000000">
                <a:alpha val="40000"/>
              </a:srgbClr>
            </a:outerShdw>
          </a:effectLst>
        </p:spPr>
      </p:pic>
      <p:pic>
        <p:nvPicPr>
          <p:cNvPr id="497" name="Google Shape;497;p38" descr="A green check mark and white text&#10;&#10;Description automatically generated"/>
          <p:cNvPicPr preferRelativeResize="0"/>
          <p:nvPr/>
        </p:nvPicPr>
        <p:blipFill rotWithShape="1">
          <a:blip r:embed="rId4">
            <a:alphaModFix/>
          </a:blip>
          <a:srcRect/>
          <a:stretch/>
        </p:blipFill>
        <p:spPr>
          <a:xfrm>
            <a:off x="9132125" y="4018349"/>
            <a:ext cx="1673959" cy="1627355"/>
          </a:xfrm>
          <a:prstGeom prst="rect">
            <a:avLst/>
          </a:prstGeom>
          <a:noFill/>
          <a:ln>
            <a:noFill/>
          </a:ln>
          <a:effectLst>
            <a:outerShdw blurRad="50800" dist="38100" dir="2700000" algn="tl" rotWithShape="0">
              <a:srgbClr val="000000">
                <a:alpha val="40000"/>
              </a:srgbClr>
            </a:outerShdw>
          </a:effectLst>
        </p:spPr>
      </p:pic>
      <p:pic>
        <p:nvPicPr>
          <p:cNvPr id="498" name="Google Shape;498;p3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9132125" y="510361"/>
            <a:ext cx="1673959" cy="1677431"/>
          </a:xfrm>
          <a:prstGeom prst="rect">
            <a:avLst/>
          </a:prstGeom>
          <a:noFill/>
          <a:ln>
            <a:noFill/>
          </a:ln>
          <a:effectLst>
            <a:outerShdw blurRad="50800" dist="38100" dir="2700000" algn="tl" rotWithShape="0">
              <a:srgbClr val="000000">
                <a:alpha val="40000"/>
              </a:srgbClr>
            </a:outerShdw>
          </a:effectLst>
        </p:spPr>
      </p:pic>
      <p:sp>
        <p:nvSpPr>
          <p:cNvPr id="499" name="Google Shape;499;p38"/>
          <p:cNvSpPr/>
          <p:nvPr/>
        </p:nvSpPr>
        <p:spPr>
          <a:xfrm>
            <a:off x="630936" y="5665467"/>
            <a:ext cx="1746522" cy="570078"/>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rgbClr val="000000"/>
                </a:solidFill>
                <a:latin typeface="Josefin Sans"/>
                <a:ea typeface="Josefin Sans"/>
                <a:cs typeface="Josefin Sans"/>
                <a:sym typeface="Josefin Sans"/>
                <a:hlinkClick r:id="rId6">
                  <a:extLst>
                    <a:ext uri="{A12FA001-AC4F-418D-AE19-62706E023703}">
                      <ahyp:hlinkClr xmlns:ahyp="http://schemas.microsoft.com/office/drawing/2018/hyperlinkcolor" val="tx"/>
                    </a:ext>
                  </a:extLst>
                </a:hlinkClick>
              </a:rPr>
              <a:t>Learn more</a:t>
            </a:r>
            <a:endParaRPr sz="1800" b="0" i="0" u="none" strike="noStrike" cap="none">
              <a:solidFill>
                <a:srgbClr val="000000"/>
              </a:solidFill>
              <a:latin typeface="Josefin Sans"/>
              <a:ea typeface="Josefin Sans"/>
              <a:cs typeface="Josefin Sans"/>
              <a:sym typeface="Josefi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18"/>
          <p:cNvSpPr txBox="1">
            <a:spLocks noGrp="1"/>
          </p:cNvSpPr>
          <p:nvPr>
            <p:ph type="title" idx="4294967295"/>
          </p:nvPr>
        </p:nvSpPr>
        <p:spPr>
          <a:xfrm>
            <a:off x="452438" y="365125"/>
            <a:ext cx="11739562" cy="889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Josefin Sans"/>
              <a:buNone/>
            </a:pPr>
            <a:r>
              <a:rPr lang="en-US"/>
              <a:t>Compliance with International Standards</a:t>
            </a:r>
            <a:endParaRPr/>
          </a:p>
        </p:txBody>
      </p:sp>
      <p:grpSp>
        <p:nvGrpSpPr>
          <p:cNvPr id="16" name="Group 15">
            <a:extLst>
              <a:ext uri="{FF2B5EF4-FFF2-40B4-BE49-F238E27FC236}">
                <a16:creationId xmlns:a16="http://schemas.microsoft.com/office/drawing/2014/main" id="{FE9CFECB-12C5-C281-CF70-8A17FF1AFFC7}"/>
              </a:ext>
            </a:extLst>
          </p:cNvPr>
          <p:cNvGrpSpPr/>
          <p:nvPr/>
        </p:nvGrpSpPr>
        <p:grpSpPr>
          <a:xfrm>
            <a:off x="7430048" y="5348924"/>
            <a:ext cx="3414780" cy="1012381"/>
            <a:chOff x="5685136" y="5382480"/>
            <a:chExt cx="3414780" cy="1012381"/>
          </a:xfrm>
        </p:grpSpPr>
        <p:pic>
          <p:nvPicPr>
            <p:cNvPr id="506" name="Google Shape;506;p1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685136" y="5382480"/>
              <a:ext cx="3414780" cy="1012381"/>
            </a:xfrm>
            <a:prstGeom prst="rect">
              <a:avLst/>
            </a:prstGeom>
            <a:noFill/>
            <a:ln>
              <a:noFill/>
            </a:ln>
          </p:spPr>
        </p:pic>
        <p:sp>
          <p:nvSpPr>
            <p:cNvPr id="507" name="Google Shape;507;p18"/>
            <p:cNvSpPr txBox="1"/>
            <p:nvPr/>
          </p:nvSpPr>
          <p:spPr>
            <a:xfrm>
              <a:off x="7423174" y="5400415"/>
              <a:ext cx="1389755"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67"/>
                <a:buFont typeface="Arial"/>
                <a:buNone/>
              </a:pPr>
              <a:r>
                <a:rPr lang="en-US" sz="1867" b="0" i="0" u="none" strike="noStrike" cap="none">
                  <a:solidFill>
                    <a:srgbClr val="525252"/>
                  </a:solidFill>
                  <a:latin typeface="Josefin Sans"/>
                  <a:ea typeface="Josefin Sans"/>
                  <a:cs typeface="Josefin Sans"/>
                  <a:sym typeface="Josefin Sans"/>
                </a:rPr>
                <a:t>EudraLex</a:t>
              </a:r>
              <a:br>
                <a:rPr lang="en-US" sz="1867" b="0" i="0" u="none" strike="noStrike" cap="none">
                  <a:solidFill>
                    <a:srgbClr val="525252"/>
                  </a:solidFill>
                  <a:latin typeface="Josefin Sans"/>
                  <a:ea typeface="Josefin Sans"/>
                  <a:cs typeface="Josefin Sans"/>
                  <a:sym typeface="Josefin Sans"/>
                </a:rPr>
              </a:br>
              <a:r>
                <a:rPr lang="en-US" sz="1867" b="0" i="0" u="none" strike="noStrike" cap="none">
                  <a:solidFill>
                    <a:srgbClr val="525252"/>
                  </a:solidFill>
                  <a:latin typeface="Josefin Sans"/>
                  <a:ea typeface="Josefin Sans"/>
                  <a:cs typeface="Josefin Sans"/>
                  <a:sym typeface="Josefin Sans"/>
                </a:rPr>
                <a:t>Volume 4</a:t>
              </a:r>
              <a:br>
                <a:rPr lang="en-US" sz="1867" b="0" i="0" u="none" strike="noStrike" cap="none">
                  <a:solidFill>
                    <a:srgbClr val="525252"/>
                  </a:solidFill>
                  <a:latin typeface="Josefin Sans"/>
                  <a:ea typeface="Josefin Sans"/>
                  <a:cs typeface="Josefin Sans"/>
                  <a:sym typeface="Josefin Sans"/>
                </a:rPr>
              </a:br>
              <a:r>
                <a:rPr lang="en-US" sz="1867" b="0" i="0" u="none" strike="noStrike" cap="none">
                  <a:solidFill>
                    <a:srgbClr val="525252"/>
                  </a:solidFill>
                  <a:latin typeface="Josefin Sans"/>
                  <a:ea typeface="Josefin Sans"/>
                  <a:cs typeface="Josefin Sans"/>
                  <a:sym typeface="Josefin Sans"/>
                </a:rPr>
                <a:t>Part I &amp; II</a:t>
              </a:r>
              <a:endParaRPr sz="1400" b="0" i="0" u="none" strike="noStrike" cap="none">
                <a:solidFill>
                  <a:srgbClr val="000000"/>
                </a:solidFill>
                <a:latin typeface="Arial"/>
                <a:ea typeface="Arial"/>
                <a:cs typeface="Arial"/>
                <a:sym typeface="Arial"/>
              </a:endParaRPr>
            </a:p>
          </p:txBody>
        </p:sp>
      </p:grpSp>
      <p:pic>
        <p:nvPicPr>
          <p:cNvPr id="508" name="Google Shape;508;p1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649011" y="1601469"/>
            <a:ext cx="1445428" cy="1430413"/>
          </a:xfrm>
          <a:prstGeom prst="rect">
            <a:avLst/>
          </a:prstGeom>
          <a:noFill/>
          <a:ln>
            <a:noFill/>
          </a:ln>
        </p:spPr>
      </p:pic>
      <p:grpSp>
        <p:nvGrpSpPr>
          <p:cNvPr id="511" name="Google Shape;511;p18"/>
          <p:cNvGrpSpPr/>
          <p:nvPr/>
        </p:nvGrpSpPr>
        <p:grpSpPr>
          <a:xfrm>
            <a:off x="408742" y="2958788"/>
            <a:ext cx="1798141" cy="1370353"/>
            <a:chOff x="2673021" y="2561294"/>
            <a:chExt cx="1348606" cy="1027765"/>
          </a:xfrm>
        </p:grpSpPr>
        <p:pic>
          <p:nvPicPr>
            <p:cNvPr id="512" name="Google Shape;512;p18" descr="Norme 21 CFR Part 11, le guide COMPLET pour les industriels"/>
            <p:cNvPicPr preferRelativeResize="0"/>
            <p:nvPr/>
          </p:nvPicPr>
          <p:blipFill rotWithShape="1">
            <a:blip r:embed="rId5" cstate="screen">
              <a:alphaModFix/>
              <a:extLst>
                <a:ext uri="{28A0092B-C50C-407E-A947-70E740481C1C}">
                  <a14:useLocalDpi xmlns:a14="http://schemas.microsoft.com/office/drawing/2010/main"/>
                </a:ext>
              </a:extLst>
            </a:blip>
            <a:srcRect b="33092"/>
            <a:stretch/>
          </p:blipFill>
          <p:spPr>
            <a:xfrm>
              <a:off x="2673021" y="2561294"/>
              <a:ext cx="1205200" cy="508010"/>
            </a:xfrm>
            <a:prstGeom prst="rect">
              <a:avLst/>
            </a:prstGeom>
            <a:noFill/>
            <a:ln>
              <a:noFill/>
            </a:ln>
          </p:spPr>
        </p:pic>
        <p:sp>
          <p:nvSpPr>
            <p:cNvPr id="513" name="Google Shape;513;p18"/>
            <p:cNvSpPr txBox="1"/>
            <p:nvPr/>
          </p:nvSpPr>
          <p:spPr>
            <a:xfrm>
              <a:off x="2677200" y="3088826"/>
              <a:ext cx="1344427" cy="500233"/>
            </a:xfrm>
            <a:prstGeom prst="rect">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67"/>
                <a:buFont typeface="Arial"/>
                <a:buNone/>
              </a:pPr>
              <a:r>
                <a:rPr lang="en-US" sz="1867" b="0" i="0" u="none" strike="noStrike" cap="none">
                  <a:solidFill>
                    <a:schemeClr val="dk1"/>
                  </a:solidFill>
                  <a:latin typeface="Josefin Sans"/>
                  <a:ea typeface="Josefin Sans"/>
                  <a:cs typeface="Josefin Sans"/>
                  <a:sym typeface="Josefin Sans"/>
                </a:rPr>
                <a:t>Guidance on Data Integrity</a:t>
              </a:r>
              <a:endParaRPr sz="1600" b="0" i="0" u="none" strike="noStrike" cap="none">
                <a:solidFill>
                  <a:schemeClr val="dk1"/>
                </a:solidFill>
                <a:latin typeface="Josefin Sans"/>
                <a:ea typeface="Josefin Sans"/>
                <a:cs typeface="Josefin Sans"/>
                <a:sym typeface="Josefin Sans"/>
              </a:endParaRPr>
            </a:p>
          </p:txBody>
        </p:sp>
      </p:grpSp>
      <p:pic>
        <p:nvPicPr>
          <p:cNvPr id="515" name="Google Shape;515;p18" descr="GDPR, une opportunité à ne pas manquer - Netheos"/>
          <p:cNvPicPr preferRelativeResize="0"/>
          <p:nvPr/>
        </p:nvPicPr>
        <p:blipFill rotWithShape="1">
          <a:blip r:embed="rId6">
            <a:alphaModFix/>
          </a:blip>
          <a:srcRect/>
          <a:stretch/>
        </p:blipFill>
        <p:spPr>
          <a:xfrm>
            <a:off x="5754567" y="3643966"/>
            <a:ext cx="2163103" cy="1447312"/>
          </a:xfrm>
          <a:prstGeom prst="rect">
            <a:avLst/>
          </a:prstGeom>
          <a:noFill/>
          <a:ln>
            <a:noFill/>
          </a:ln>
        </p:spPr>
      </p:pic>
      <p:pic>
        <p:nvPicPr>
          <p:cNvPr id="520" name="Google Shape;520;p18"/>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8389232" y="3643965"/>
            <a:ext cx="2984150" cy="1447312"/>
          </a:xfrm>
          <a:prstGeom prst="rect">
            <a:avLst/>
          </a:prstGeom>
          <a:noFill/>
          <a:ln>
            <a:noFill/>
          </a:ln>
        </p:spPr>
      </p:pic>
      <p:pic>
        <p:nvPicPr>
          <p:cNvPr id="3" name="Picture 2" descr="A blue text on a black background&#10;&#10;AI-generated content may be incorrect.">
            <a:extLst>
              <a:ext uri="{FF2B5EF4-FFF2-40B4-BE49-F238E27FC236}">
                <a16:creationId xmlns:a16="http://schemas.microsoft.com/office/drawing/2014/main" id="{DB258934-39B6-D554-9DD8-DD4AB56DBA6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180726" y="1629606"/>
            <a:ext cx="1394771" cy="1394771"/>
          </a:xfrm>
          <a:prstGeom prst="rect">
            <a:avLst/>
          </a:prstGeom>
        </p:spPr>
      </p:pic>
      <p:pic>
        <p:nvPicPr>
          <p:cNvPr id="5" name="Picture 4" descr="A blue text on a black background&#10;&#10;AI-generated content may be incorrect.">
            <a:extLst>
              <a:ext uri="{FF2B5EF4-FFF2-40B4-BE49-F238E27FC236}">
                <a16:creationId xmlns:a16="http://schemas.microsoft.com/office/drawing/2014/main" id="{25B8BC04-766D-B02D-4342-0B672DF287F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661783" y="1629605"/>
            <a:ext cx="1394771" cy="1394771"/>
          </a:xfrm>
          <a:prstGeom prst="rect">
            <a:avLst/>
          </a:prstGeom>
        </p:spPr>
      </p:pic>
      <p:pic>
        <p:nvPicPr>
          <p:cNvPr id="7" name="Picture 6" descr="A blue text and globe on a black background&#10;&#10;AI-generated content may be incorrect.">
            <a:extLst>
              <a:ext uri="{FF2B5EF4-FFF2-40B4-BE49-F238E27FC236}">
                <a16:creationId xmlns:a16="http://schemas.microsoft.com/office/drawing/2014/main" id="{2FB64510-954A-CE4E-28EF-929A532A41E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122979" y="1637330"/>
            <a:ext cx="1324401" cy="1324401"/>
          </a:xfrm>
          <a:prstGeom prst="rect">
            <a:avLst/>
          </a:prstGeom>
        </p:spPr>
      </p:pic>
      <p:pic>
        <p:nvPicPr>
          <p:cNvPr id="9" name="Picture 8" descr="A blue square with white text&#10;&#10;AI-generated content may be incorrect.">
            <a:extLst>
              <a:ext uri="{FF2B5EF4-FFF2-40B4-BE49-F238E27FC236}">
                <a16:creationId xmlns:a16="http://schemas.microsoft.com/office/drawing/2014/main" id="{70C85069-7445-7D42-663A-DF19AC72139F}"/>
              </a:ext>
            </a:extLst>
          </p:cNvPr>
          <p:cNvPicPr>
            <a:picLocks noChangeAspect="1"/>
          </p:cNvPicPr>
          <p:nvPr/>
        </p:nvPicPr>
        <p:blipFill>
          <a:blip r:embed="rId11"/>
          <a:stretch>
            <a:fillRect/>
          </a:stretch>
        </p:blipFill>
        <p:spPr>
          <a:xfrm>
            <a:off x="3308212" y="3427463"/>
            <a:ext cx="2119896" cy="1722415"/>
          </a:xfrm>
          <a:prstGeom prst="rect">
            <a:avLst/>
          </a:prstGeom>
        </p:spPr>
      </p:pic>
      <p:pic>
        <p:nvPicPr>
          <p:cNvPr id="11" name="Picture 10" descr="A blue stamp with text&#10;&#10;AI-generated content may be incorrect.">
            <a:extLst>
              <a:ext uri="{FF2B5EF4-FFF2-40B4-BE49-F238E27FC236}">
                <a16:creationId xmlns:a16="http://schemas.microsoft.com/office/drawing/2014/main" id="{C93DD550-4273-DA24-EE37-5EB2F4028744}"/>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494988" y="5259372"/>
            <a:ext cx="1169274" cy="1169274"/>
          </a:xfrm>
          <a:prstGeom prst="rect">
            <a:avLst/>
          </a:prstGeom>
        </p:spPr>
      </p:pic>
      <p:pic>
        <p:nvPicPr>
          <p:cNvPr id="13" name="Picture 12" descr="A blue and black logo&#10;&#10;AI-generated content may be incorrect.">
            <a:extLst>
              <a:ext uri="{FF2B5EF4-FFF2-40B4-BE49-F238E27FC236}">
                <a16:creationId xmlns:a16="http://schemas.microsoft.com/office/drawing/2014/main" id="{B4C1FF08-73E0-BC36-024B-81523A735C67}"/>
              </a:ext>
            </a:extLst>
          </p:cNvPr>
          <p:cNvPicPr>
            <a:picLocks noChangeAspect="1"/>
          </p:cNvPicPr>
          <p:nvPr/>
        </p:nvPicPr>
        <p:blipFill>
          <a:blip r:embed="rId13"/>
          <a:stretch>
            <a:fillRect/>
          </a:stretch>
        </p:blipFill>
        <p:spPr>
          <a:xfrm>
            <a:off x="487734" y="1364753"/>
            <a:ext cx="1614227" cy="1614227"/>
          </a:xfrm>
          <a:prstGeom prst="rect">
            <a:avLst/>
          </a:prstGeom>
        </p:spPr>
      </p:pic>
      <p:pic>
        <p:nvPicPr>
          <p:cNvPr id="15" name="Picture 14" descr="A blue medical symbol with text&#10;&#10;AI-generated content may be incorrect.">
            <a:extLst>
              <a:ext uri="{FF2B5EF4-FFF2-40B4-BE49-F238E27FC236}">
                <a16:creationId xmlns:a16="http://schemas.microsoft.com/office/drawing/2014/main" id="{DF7FBE23-097B-92F1-6561-652FBCE2D963}"/>
              </a:ext>
            </a:extLst>
          </p:cNvPr>
          <p:cNvPicPr>
            <a:picLocks noChangeAspect="1"/>
          </p:cNvPicPr>
          <p:nvPr/>
        </p:nvPicPr>
        <p:blipFill>
          <a:blip r:embed="rId14"/>
          <a:stretch>
            <a:fillRect/>
          </a:stretch>
        </p:blipFill>
        <p:spPr>
          <a:xfrm>
            <a:off x="2913929" y="1513569"/>
            <a:ext cx="2318155" cy="1783892"/>
          </a:xfrm>
          <a:prstGeom prst="rect">
            <a:avLst/>
          </a:prstGeom>
        </p:spPr>
      </p:pic>
      <p:pic>
        <p:nvPicPr>
          <p:cNvPr id="18" name="Picture 17" descr="A white circle with black text&#10;&#10;AI-generated content may be incorrect.">
            <a:extLst>
              <a:ext uri="{FF2B5EF4-FFF2-40B4-BE49-F238E27FC236}">
                <a16:creationId xmlns:a16="http://schemas.microsoft.com/office/drawing/2014/main" id="{19925694-6BE8-9439-479B-F3BEBA007DFC}"/>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977479" y="5299059"/>
            <a:ext cx="1167100" cy="1167100"/>
          </a:xfrm>
          <a:prstGeom prst="rect">
            <a:avLst/>
          </a:prstGeom>
        </p:spPr>
      </p:pic>
      <p:pic>
        <p:nvPicPr>
          <p:cNvPr id="20" name="Picture 19" descr="A black background with white text&#10;&#10;AI-generated content may be incorrect.">
            <a:extLst>
              <a:ext uri="{FF2B5EF4-FFF2-40B4-BE49-F238E27FC236}">
                <a16:creationId xmlns:a16="http://schemas.microsoft.com/office/drawing/2014/main" id="{0033D266-C6EE-F191-931A-0C1B7ED364AF}"/>
              </a:ext>
            </a:extLst>
          </p:cNvPr>
          <p:cNvPicPr>
            <a:picLocks noChangeAspect="1"/>
          </p:cNvPicPr>
          <p:nvPr/>
        </p:nvPicPr>
        <p:blipFill>
          <a:blip r:embed="rId16"/>
          <a:stretch>
            <a:fillRect/>
          </a:stretch>
        </p:blipFill>
        <p:spPr>
          <a:xfrm>
            <a:off x="634336" y="4054780"/>
            <a:ext cx="2438095" cy="243809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719E998-EFFA-95A6-728C-938EE4EEFF2D}"/>
              </a:ext>
            </a:extLst>
          </p:cNvPr>
          <p:cNvSpPr>
            <a:spLocks noGrp="1"/>
          </p:cNvSpPr>
          <p:nvPr>
            <p:ph type="title"/>
          </p:nvPr>
        </p:nvSpPr>
        <p:spPr/>
        <p:txBody>
          <a:bodyPr/>
          <a:lstStyle/>
          <a:p>
            <a:r>
              <a:rPr lang="en-US" dirty="0"/>
              <a:t>Why Inflectra?</a:t>
            </a:r>
          </a:p>
        </p:txBody>
      </p:sp>
      <p:sp>
        <p:nvSpPr>
          <p:cNvPr id="7" name="Text Placeholder 6">
            <a:extLst>
              <a:ext uri="{FF2B5EF4-FFF2-40B4-BE49-F238E27FC236}">
                <a16:creationId xmlns:a16="http://schemas.microsoft.com/office/drawing/2014/main" id="{67318441-7042-2D69-C70C-A7FA066CA70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85576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pic>
        <p:nvPicPr>
          <p:cNvPr id="526" name="Google Shape;526;p19" descr="A map of the world&#10;&#10;Description automatically generated"/>
          <p:cNvPicPr preferRelativeResize="0"/>
          <p:nvPr/>
        </p:nvPicPr>
        <p:blipFill rotWithShape="1">
          <a:blip r:embed="rId3">
            <a:alphaModFix/>
          </a:blip>
          <a:srcRect/>
          <a:stretch/>
        </p:blipFill>
        <p:spPr>
          <a:xfrm>
            <a:off x="0" y="0"/>
            <a:ext cx="12191337" cy="5899759"/>
          </a:xfrm>
          <a:prstGeom prst="rect">
            <a:avLst/>
          </a:prstGeom>
          <a:noFill/>
          <a:ln>
            <a:noFill/>
          </a:ln>
        </p:spPr>
      </p:pic>
      <p:sp>
        <p:nvSpPr>
          <p:cNvPr id="527" name="Google Shape;527;p19"/>
          <p:cNvSpPr txBox="1"/>
          <p:nvPr/>
        </p:nvSpPr>
        <p:spPr>
          <a:xfrm>
            <a:off x="444137" y="6182243"/>
            <a:ext cx="10774196" cy="446989"/>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l" rtl="0">
              <a:lnSpc>
                <a:spcPct val="90000"/>
              </a:lnSpc>
              <a:spcBef>
                <a:spcPts val="0"/>
              </a:spcBef>
              <a:spcAft>
                <a:spcPts val="0"/>
              </a:spcAft>
              <a:buClr>
                <a:schemeClr val="dk1"/>
              </a:buClr>
              <a:buSzPct val="108107"/>
              <a:buFont typeface="Josefin Sans"/>
              <a:buNone/>
            </a:pPr>
            <a:r>
              <a:rPr lang="en-US" sz="3200" b="1" i="0" u="sng" strike="noStrike" cap="none" dirty="0">
                <a:solidFill>
                  <a:schemeClr val="dk1"/>
                </a:solidFill>
                <a:latin typeface="Josefin Sans"/>
                <a:ea typeface="Josefin Sans"/>
                <a:cs typeface="Josefin Sans"/>
                <a:sym typeface="Josefin Sans"/>
                <a:hlinkClick r:id="rId4">
                  <a:extLst>
                    <a:ext uri="{A12FA001-AC4F-418D-AE19-62706E023703}">
                      <ahyp:hlinkClr xmlns:ahyp="http://schemas.microsoft.com/office/drawing/2018/hyperlinkcolor" val="tx"/>
                    </a:ext>
                  </a:extLst>
                </a:hlinkClick>
              </a:rPr>
              <a:t>Hosting</a:t>
            </a:r>
            <a:r>
              <a:rPr lang="en-US" sz="3200" b="1" i="0" u="none" strike="noStrike" cap="none" dirty="0">
                <a:solidFill>
                  <a:schemeClr val="dk1"/>
                </a:solidFill>
                <a:latin typeface="Josefin Sans"/>
                <a:ea typeface="Josefin Sans"/>
                <a:cs typeface="Josefin Sans"/>
                <a:sym typeface="Josefin Sans"/>
              </a:rPr>
              <a:t>: Data Privacy and Sovereignty Built In</a:t>
            </a:r>
            <a:endParaRPr sz="1400" b="0" i="0" u="none" strike="noStrike" cap="none" dirty="0">
              <a:solidFill>
                <a:srgbClr val="000000"/>
              </a:solidFill>
              <a:latin typeface="Josefin Sans"/>
              <a:ea typeface="Josefin Sans"/>
              <a:cs typeface="Josefin Sans"/>
              <a:sym typeface="Josefi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7"/>
          <p:cNvSpPr/>
          <p:nvPr/>
        </p:nvSpPr>
        <p:spPr>
          <a:xfrm>
            <a:off x="10016933" y="5982542"/>
            <a:ext cx="2086976" cy="85955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sp>
        <p:nvSpPr>
          <p:cNvPr id="685" name="Google Shape;685;p7"/>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Representative Customers</a:t>
            </a:r>
            <a:endParaRPr>
              <a:latin typeface="Josefin Sans"/>
              <a:ea typeface="Josefin Sans"/>
              <a:cs typeface="Josefin Sans"/>
              <a:sym typeface="Josefin Sans"/>
            </a:endParaRPr>
          </a:p>
        </p:txBody>
      </p:sp>
      <p:sp>
        <p:nvSpPr>
          <p:cNvPr id="686" name="Google Shape;686;p7"/>
          <p:cNvSpPr/>
          <p:nvPr/>
        </p:nvSpPr>
        <p:spPr>
          <a:xfrm>
            <a:off x="380997" y="3315347"/>
            <a:ext cx="11430002" cy="853171"/>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sp>
        <p:nvSpPr>
          <p:cNvPr id="687" name="Google Shape;687;p7"/>
          <p:cNvSpPr/>
          <p:nvPr/>
        </p:nvSpPr>
        <p:spPr>
          <a:xfrm>
            <a:off x="381000" y="2241107"/>
            <a:ext cx="11430002" cy="859556"/>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sp>
        <p:nvSpPr>
          <p:cNvPr id="688" name="Google Shape;688;p7"/>
          <p:cNvSpPr/>
          <p:nvPr/>
        </p:nvSpPr>
        <p:spPr>
          <a:xfrm>
            <a:off x="380999" y="1164602"/>
            <a:ext cx="11429996" cy="859556"/>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sp>
        <p:nvSpPr>
          <p:cNvPr id="689" name="Google Shape;689;p7"/>
          <p:cNvSpPr/>
          <p:nvPr/>
        </p:nvSpPr>
        <p:spPr>
          <a:xfrm>
            <a:off x="381000" y="4394117"/>
            <a:ext cx="11430002" cy="859556"/>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sp>
        <p:nvSpPr>
          <p:cNvPr id="690" name="Google Shape;690;p7"/>
          <p:cNvSpPr/>
          <p:nvPr/>
        </p:nvSpPr>
        <p:spPr>
          <a:xfrm>
            <a:off x="380996" y="5470620"/>
            <a:ext cx="11430002" cy="859556"/>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sp>
        <p:nvSpPr>
          <p:cNvPr id="691" name="Google Shape;691;p7"/>
          <p:cNvSpPr/>
          <p:nvPr/>
        </p:nvSpPr>
        <p:spPr>
          <a:xfrm>
            <a:off x="369881" y="1163992"/>
            <a:ext cx="1457131" cy="859524"/>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1F2E"/>
                </a:solidFill>
                <a:latin typeface="Josefin Sans"/>
                <a:ea typeface="Josefin Sans"/>
                <a:cs typeface="Josefin Sans"/>
                <a:sym typeface="Josefin Sans"/>
              </a:rPr>
              <a:t>Energy, Industrial &amp; Transport</a:t>
            </a:r>
            <a:endParaRPr sz="1400" b="0" i="0" u="none" strike="noStrike" cap="none">
              <a:solidFill>
                <a:srgbClr val="000000"/>
              </a:solidFill>
              <a:latin typeface="Josefin Sans"/>
              <a:ea typeface="Josefin Sans"/>
              <a:cs typeface="Josefin Sans"/>
              <a:sym typeface="Josefin Sans"/>
            </a:endParaRPr>
          </a:p>
        </p:txBody>
      </p:sp>
      <p:sp>
        <p:nvSpPr>
          <p:cNvPr id="692" name="Google Shape;692;p7"/>
          <p:cNvSpPr/>
          <p:nvPr/>
        </p:nvSpPr>
        <p:spPr>
          <a:xfrm>
            <a:off x="369881" y="2240649"/>
            <a:ext cx="1457131" cy="859524"/>
          </a:xfrm>
          <a:prstGeom prst="rect">
            <a:avLst/>
          </a:prstGeom>
          <a:solidFill>
            <a:srgbClr val="FDCB26"/>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1F2E"/>
                </a:solidFill>
                <a:latin typeface="Josefin Sans"/>
                <a:ea typeface="Josefin Sans"/>
                <a:cs typeface="Josefin Sans"/>
                <a:sym typeface="Josefin Sans"/>
              </a:rPr>
              <a:t>Financial &amp; Business Services</a:t>
            </a:r>
            <a:endParaRPr sz="1400" b="0" i="0" u="none" strike="noStrike" cap="none">
              <a:solidFill>
                <a:srgbClr val="000000"/>
              </a:solidFill>
              <a:latin typeface="Josefin Sans"/>
              <a:ea typeface="Josefin Sans"/>
              <a:cs typeface="Josefin Sans"/>
              <a:sym typeface="Josefin Sans"/>
            </a:endParaRPr>
          </a:p>
        </p:txBody>
      </p:sp>
      <p:sp>
        <p:nvSpPr>
          <p:cNvPr id="693" name="Google Shape;693;p7"/>
          <p:cNvSpPr/>
          <p:nvPr/>
        </p:nvSpPr>
        <p:spPr>
          <a:xfrm>
            <a:off x="369881" y="3308162"/>
            <a:ext cx="1457131" cy="859524"/>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1F2E"/>
                </a:solidFill>
                <a:latin typeface="Josefin Sans"/>
                <a:ea typeface="Josefin Sans"/>
                <a:cs typeface="Josefin Sans"/>
                <a:sym typeface="Josefin Sans"/>
              </a:rPr>
              <a:t>Media &amp; Telecom</a:t>
            </a:r>
            <a:endParaRPr sz="1400" b="0" i="0" u="none" strike="noStrike" cap="none">
              <a:solidFill>
                <a:srgbClr val="000000"/>
              </a:solidFill>
              <a:latin typeface="Josefin Sans"/>
              <a:ea typeface="Josefin Sans"/>
              <a:cs typeface="Josefin Sans"/>
              <a:sym typeface="Josefin Sans"/>
            </a:endParaRPr>
          </a:p>
        </p:txBody>
      </p:sp>
      <p:sp>
        <p:nvSpPr>
          <p:cNvPr id="694" name="Google Shape;694;p7"/>
          <p:cNvSpPr/>
          <p:nvPr/>
        </p:nvSpPr>
        <p:spPr>
          <a:xfrm>
            <a:off x="369881" y="4393963"/>
            <a:ext cx="1457131" cy="859524"/>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1F2E"/>
                </a:solidFill>
                <a:latin typeface="Josefin Sans"/>
                <a:ea typeface="Josefin Sans"/>
                <a:cs typeface="Josefin Sans"/>
                <a:sym typeface="Josefin Sans"/>
              </a:rPr>
              <a:t>Government &amp; Defense</a:t>
            </a:r>
            <a:endParaRPr sz="1400" b="0" i="0" u="none" strike="noStrike" cap="none">
              <a:solidFill>
                <a:srgbClr val="000000"/>
              </a:solidFill>
              <a:latin typeface="Josefin Sans"/>
              <a:ea typeface="Josefin Sans"/>
              <a:cs typeface="Josefin Sans"/>
              <a:sym typeface="Josefin Sans"/>
            </a:endParaRPr>
          </a:p>
        </p:txBody>
      </p:sp>
      <p:sp>
        <p:nvSpPr>
          <p:cNvPr id="695" name="Google Shape;695;p7"/>
          <p:cNvSpPr/>
          <p:nvPr/>
        </p:nvSpPr>
        <p:spPr>
          <a:xfrm>
            <a:off x="369881" y="5470621"/>
            <a:ext cx="1457131" cy="859524"/>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1F2E"/>
                </a:solidFill>
                <a:latin typeface="Josefin Sans"/>
                <a:ea typeface="Josefin Sans"/>
                <a:cs typeface="Josefin Sans"/>
                <a:sym typeface="Josefin Sans"/>
              </a:rPr>
              <a:t>Healthcare &amp; Bio-Technology</a:t>
            </a:r>
            <a:endParaRPr sz="1400" b="0" i="0" u="none" strike="noStrike" cap="none">
              <a:solidFill>
                <a:srgbClr val="000000"/>
              </a:solidFill>
              <a:latin typeface="Josefin Sans"/>
              <a:ea typeface="Josefin Sans"/>
              <a:cs typeface="Josefin Sans"/>
              <a:sym typeface="Josefin Sans"/>
            </a:endParaRPr>
          </a:p>
        </p:txBody>
      </p:sp>
      <p:pic>
        <p:nvPicPr>
          <p:cNvPr id="696" name="Google Shape;696;p7"/>
          <p:cNvPicPr preferRelativeResize="0"/>
          <p:nvPr/>
        </p:nvPicPr>
        <p:blipFill rotWithShape="1">
          <a:blip r:embed="rId3">
            <a:alphaModFix/>
          </a:blip>
          <a:srcRect/>
          <a:stretch/>
        </p:blipFill>
        <p:spPr>
          <a:xfrm>
            <a:off x="6889936" y="1387898"/>
            <a:ext cx="1797784" cy="431167"/>
          </a:xfrm>
          <a:prstGeom prst="rect">
            <a:avLst/>
          </a:prstGeom>
          <a:noFill/>
          <a:ln>
            <a:noFill/>
          </a:ln>
        </p:spPr>
      </p:pic>
      <p:pic>
        <p:nvPicPr>
          <p:cNvPr id="697" name="Google Shape;697;p7"/>
          <p:cNvPicPr preferRelativeResize="0"/>
          <p:nvPr/>
        </p:nvPicPr>
        <p:blipFill rotWithShape="1">
          <a:blip r:embed="rId4">
            <a:alphaModFix/>
          </a:blip>
          <a:srcRect/>
          <a:stretch/>
        </p:blipFill>
        <p:spPr>
          <a:xfrm>
            <a:off x="1965355" y="1351727"/>
            <a:ext cx="1757055" cy="503511"/>
          </a:xfrm>
          <a:prstGeom prst="rect">
            <a:avLst/>
          </a:prstGeom>
          <a:noFill/>
          <a:ln>
            <a:noFill/>
          </a:ln>
        </p:spPr>
      </p:pic>
      <p:pic>
        <p:nvPicPr>
          <p:cNvPr id="698" name="Google Shape;698;p7"/>
          <p:cNvPicPr preferRelativeResize="0"/>
          <p:nvPr/>
        </p:nvPicPr>
        <p:blipFill rotWithShape="1">
          <a:blip r:embed="rId5">
            <a:alphaModFix/>
          </a:blip>
          <a:srcRect/>
          <a:stretch/>
        </p:blipFill>
        <p:spPr>
          <a:xfrm>
            <a:off x="8800901" y="1249605"/>
            <a:ext cx="1067393" cy="707754"/>
          </a:xfrm>
          <a:prstGeom prst="rect">
            <a:avLst/>
          </a:prstGeom>
          <a:noFill/>
          <a:ln>
            <a:noFill/>
          </a:ln>
        </p:spPr>
      </p:pic>
      <p:pic>
        <p:nvPicPr>
          <p:cNvPr id="699" name="Google Shape;699;p7"/>
          <p:cNvPicPr preferRelativeResize="0"/>
          <p:nvPr/>
        </p:nvPicPr>
        <p:blipFill rotWithShape="1">
          <a:blip r:embed="rId6">
            <a:alphaModFix/>
          </a:blip>
          <a:srcRect l="-969" t="-19517" r="-1050"/>
          <a:stretch/>
        </p:blipFill>
        <p:spPr>
          <a:xfrm>
            <a:off x="9981472" y="1317710"/>
            <a:ext cx="1737904" cy="521194"/>
          </a:xfrm>
          <a:prstGeom prst="rect">
            <a:avLst/>
          </a:prstGeom>
          <a:noFill/>
          <a:ln>
            <a:noFill/>
          </a:ln>
        </p:spPr>
      </p:pic>
      <p:pic>
        <p:nvPicPr>
          <p:cNvPr id="700" name="Google Shape;700;p7"/>
          <p:cNvPicPr preferRelativeResize="0"/>
          <p:nvPr/>
        </p:nvPicPr>
        <p:blipFill rotWithShape="1">
          <a:blip r:embed="rId7">
            <a:alphaModFix/>
          </a:blip>
          <a:srcRect t="-593"/>
          <a:stretch/>
        </p:blipFill>
        <p:spPr>
          <a:xfrm>
            <a:off x="3815900" y="1305880"/>
            <a:ext cx="1085123" cy="544848"/>
          </a:xfrm>
          <a:prstGeom prst="rect">
            <a:avLst/>
          </a:prstGeom>
          <a:noFill/>
          <a:ln>
            <a:noFill/>
          </a:ln>
        </p:spPr>
      </p:pic>
      <p:pic>
        <p:nvPicPr>
          <p:cNvPr id="701" name="Google Shape;701;p7" descr="THE NEW TELSTRA LOGO PNG 2021"/>
          <p:cNvPicPr preferRelativeResize="0"/>
          <p:nvPr/>
        </p:nvPicPr>
        <p:blipFill rotWithShape="1">
          <a:blip r:embed="rId8">
            <a:alphaModFix/>
          </a:blip>
          <a:srcRect/>
          <a:stretch/>
        </p:blipFill>
        <p:spPr>
          <a:xfrm>
            <a:off x="2000266" y="3488371"/>
            <a:ext cx="1350699" cy="489927"/>
          </a:xfrm>
          <a:prstGeom prst="rect">
            <a:avLst/>
          </a:prstGeom>
          <a:noFill/>
          <a:ln>
            <a:noFill/>
          </a:ln>
        </p:spPr>
      </p:pic>
      <p:pic>
        <p:nvPicPr>
          <p:cNvPr id="702" name="Google Shape;702;p7"/>
          <p:cNvPicPr preferRelativeResize="0"/>
          <p:nvPr/>
        </p:nvPicPr>
        <p:blipFill rotWithShape="1">
          <a:blip r:embed="rId9">
            <a:alphaModFix/>
          </a:blip>
          <a:srcRect/>
          <a:stretch/>
        </p:blipFill>
        <p:spPr>
          <a:xfrm>
            <a:off x="3342537" y="2520326"/>
            <a:ext cx="1550876" cy="341194"/>
          </a:xfrm>
          <a:prstGeom prst="rect">
            <a:avLst/>
          </a:prstGeom>
          <a:noFill/>
          <a:ln>
            <a:noFill/>
          </a:ln>
        </p:spPr>
      </p:pic>
      <p:pic>
        <p:nvPicPr>
          <p:cNvPr id="703" name="Google Shape;703;p7"/>
          <p:cNvPicPr preferRelativeResize="0"/>
          <p:nvPr/>
        </p:nvPicPr>
        <p:blipFill rotWithShape="1">
          <a:blip r:embed="rId10">
            <a:alphaModFix/>
          </a:blip>
          <a:srcRect/>
          <a:stretch/>
        </p:blipFill>
        <p:spPr>
          <a:xfrm>
            <a:off x="8537972" y="2482978"/>
            <a:ext cx="1478961" cy="415891"/>
          </a:xfrm>
          <a:prstGeom prst="rect">
            <a:avLst/>
          </a:prstGeom>
          <a:noFill/>
          <a:ln>
            <a:noFill/>
          </a:ln>
        </p:spPr>
      </p:pic>
      <p:pic>
        <p:nvPicPr>
          <p:cNvPr id="704" name="Google Shape;704;p7"/>
          <p:cNvPicPr preferRelativeResize="0"/>
          <p:nvPr/>
        </p:nvPicPr>
        <p:blipFill rotWithShape="1">
          <a:blip r:embed="rId11">
            <a:alphaModFix/>
          </a:blip>
          <a:srcRect/>
          <a:stretch/>
        </p:blipFill>
        <p:spPr>
          <a:xfrm>
            <a:off x="7837355" y="2383254"/>
            <a:ext cx="615340" cy="615339"/>
          </a:xfrm>
          <a:prstGeom prst="rect">
            <a:avLst/>
          </a:prstGeom>
          <a:noFill/>
          <a:ln>
            <a:noFill/>
          </a:ln>
        </p:spPr>
      </p:pic>
      <p:pic>
        <p:nvPicPr>
          <p:cNvPr id="705" name="Google Shape;705;p7"/>
          <p:cNvPicPr preferRelativeResize="0"/>
          <p:nvPr/>
        </p:nvPicPr>
        <p:blipFill rotWithShape="1">
          <a:blip r:embed="rId12">
            <a:alphaModFix/>
          </a:blip>
          <a:srcRect/>
          <a:stretch/>
        </p:blipFill>
        <p:spPr>
          <a:xfrm>
            <a:off x="1929243" y="2447096"/>
            <a:ext cx="1308968" cy="487654"/>
          </a:xfrm>
          <a:prstGeom prst="rect">
            <a:avLst/>
          </a:prstGeom>
          <a:noFill/>
          <a:ln>
            <a:noFill/>
          </a:ln>
        </p:spPr>
      </p:pic>
      <p:pic>
        <p:nvPicPr>
          <p:cNvPr id="706" name="Google Shape;706;p7"/>
          <p:cNvPicPr preferRelativeResize="0"/>
          <p:nvPr/>
        </p:nvPicPr>
        <p:blipFill rotWithShape="1">
          <a:blip r:embed="rId13">
            <a:alphaModFix/>
          </a:blip>
          <a:srcRect/>
          <a:stretch/>
        </p:blipFill>
        <p:spPr>
          <a:xfrm>
            <a:off x="10102208" y="2561011"/>
            <a:ext cx="1622579" cy="259824"/>
          </a:xfrm>
          <a:prstGeom prst="rect">
            <a:avLst/>
          </a:prstGeom>
          <a:noFill/>
          <a:ln>
            <a:noFill/>
          </a:ln>
        </p:spPr>
      </p:pic>
      <p:pic>
        <p:nvPicPr>
          <p:cNvPr id="707" name="Google Shape;707;p7"/>
          <p:cNvPicPr preferRelativeResize="0"/>
          <p:nvPr/>
        </p:nvPicPr>
        <p:blipFill rotWithShape="1">
          <a:blip r:embed="rId14">
            <a:alphaModFix/>
          </a:blip>
          <a:srcRect/>
          <a:stretch/>
        </p:blipFill>
        <p:spPr>
          <a:xfrm>
            <a:off x="6598343" y="2304493"/>
            <a:ext cx="1096584" cy="772860"/>
          </a:xfrm>
          <a:prstGeom prst="rect">
            <a:avLst/>
          </a:prstGeom>
          <a:noFill/>
          <a:ln>
            <a:noFill/>
          </a:ln>
        </p:spPr>
      </p:pic>
      <p:pic>
        <p:nvPicPr>
          <p:cNvPr id="708" name="Google Shape;708;p7"/>
          <p:cNvPicPr preferRelativeResize="0"/>
          <p:nvPr/>
        </p:nvPicPr>
        <p:blipFill rotWithShape="1">
          <a:blip r:embed="rId15">
            <a:alphaModFix/>
          </a:blip>
          <a:srcRect/>
          <a:stretch/>
        </p:blipFill>
        <p:spPr>
          <a:xfrm>
            <a:off x="8261783" y="3435081"/>
            <a:ext cx="1686135" cy="631484"/>
          </a:xfrm>
          <a:prstGeom prst="rect">
            <a:avLst/>
          </a:prstGeom>
          <a:noFill/>
          <a:ln>
            <a:noFill/>
          </a:ln>
        </p:spPr>
      </p:pic>
      <p:pic>
        <p:nvPicPr>
          <p:cNvPr id="709" name="Google Shape;709;p7"/>
          <p:cNvPicPr preferRelativeResize="0"/>
          <p:nvPr/>
        </p:nvPicPr>
        <p:blipFill rotWithShape="1">
          <a:blip r:embed="rId16">
            <a:alphaModFix/>
          </a:blip>
          <a:srcRect/>
          <a:stretch/>
        </p:blipFill>
        <p:spPr>
          <a:xfrm>
            <a:off x="4568396" y="4446621"/>
            <a:ext cx="1028773" cy="751408"/>
          </a:xfrm>
          <a:prstGeom prst="rect">
            <a:avLst/>
          </a:prstGeom>
          <a:noFill/>
          <a:ln>
            <a:noFill/>
          </a:ln>
        </p:spPr>
      </p:pic>
      <p:pic>
        <p:nvPicPr>
          <p:cNvPr id="710" name="Google Shape;710;p7"/>
          <p:cNvPicPr preferRelativeResize="0"/>
          <p:nvPr/>
        </p:nvPicPr>
        <p:blipFill rotWithShape="1">
          <a:blip r:embed="rId17">
            <a:alphaModFix/>
          </a:blip>
          <a:srcRect/>
          <a:stretch/>
        </p:blipFill>
        <p:spPr>
          <a:xfrm>
            <a:off x="6991596" y="4517346"/>
            <a:ext cx="1794004" cy="609959"/>
          </a:xfrm>
          <a:prstGeom prst="rect">
            <a:avLst/>
          </a:prstGeom>
          <a:noFill/>
          <a:ln>
            <a:noFill/>
          </a:ln>
        </p:spPr>
      </p:pic>
      <p:pic>
        <p:nvPicPr>
          <p:cNvPr id="711" name="Google Shape;711;p7"/>
          <p:cNvPicPr preferRelativeResize="0"/>
          <p:nvPr/>
        </p:nvPicPr>
        <p:blipFill rotWithShape="1">
          <a:blip r:embed="rId18">
            <a:alphaModFix/>
          </a:blip>
          <a:srcRect/>
          <a:stretch/>
        </p:blipFill>
        <p:spPr>
          <a:xfrm>
            <a:off x="2871023" y="4598946"/>
            <a:ext cx="1600329" cy="446759"/>
          </a:xfrm>
          <a:prstGeom prst="rect">
            <a:avLst/>
          </a:prstGeom>
          <a:noFill/>
          <a:ln>
            <a:noFill/>
          </a:ln>
        </p:spPr>
      </p:pic>
      <p:pic>
        <p:nvPicPr>
          <p:cNvPr id="712" name="Google Shape;712;p7"/>
          <p:cNvPicPr preferRelativeResize="0"/>
          <p:nvPr/>
        </p:nvPicPr>
        <p:blipFill rotWithShape="1">
          <a:blip r:embed="rId19">
            <a:alphaModFix/>
          </a:blip>
          <a:srcRect/>
          <a:stretch/>
        </p:blipFill>
        <p:spPr>
          <a:xfrm>
            <a:off x="1988536" y="4486755"/>
            <a:ext cx="671141" cy="671141"/>
          </a:xfrm>
          <a:prstGeom prst="rect">
            <a:avLst/>
          </a:prstGeom>
          <a:noFill/>
          <a:ln>
            <a:noFill/>
          </a:ln>
        </p:spPr>
      </p:pic>
      <p:pic>
        <p:nvPicPr>
          <p:cNvPr id="713" name="Google Shape;713;p7"/>
          <p:cNvPicPr preferRelativeResize="0"/>
          <p:nvPr/>
        </p:nvPicPr>
        <p:blipFill rotWithShape="1">
          <a:blip r:embed="rId20">
            <a:alphaModFix/>
          </a:blip>
          <a:srcRect/>
          <a:stretch/>
        </p:blipFill>
        <p:spPr>
          <a:xfrm>
            <a:off x="1967887" y="5659623"/>
            <a:ext cx="1404361" cy="500569"/>
          </a:xfrm>
          <a:prstGeom prst="rect">
            <a:avLst/>
          </a:prstGeom>
          <a:noFill/>
          <a:ln>
            <a:noFill/>
          </a:ln>
        </p:spPr>
      </p:pic>
      <p:pic>
        <p:nvPicPr>
          <p:cNvPr id="714" name="Google Shape;714;p7"/>
          <p:cNvPicPr preferRelativeResize="0"/>
          <p:nvPr/>
        </p:nvPicPr>
        <p:blipFill rotWithShape="1">
          <a:blip r:embed="rId21">
            <a:alphaModFix/>
          </a:blip>
          <a:srcRect/>
          <a:stretch/>
        </p:blipFill>
        <p:spPr>
          <a:xfrm>
            <a:off x="8157253" y="5691872"/>
            <a:ext cx="1744278" cy="436071"/>
          </a:xfrm>
          <a:prstGeom prst="rect">
            <a:avLst/>
          </a:prstGeom>
          <a:noFill/>
          <a:ln>
            <a:noFill/>
          </a:ln>
        </p:spPr>
      </p:pic>
      <p:pic>
        <p:nvPicPr>
          <p:cNvPr id="715" name="Google Shape;715;p7" descr="La France - IQVIA"/>
          <p:cNvPicPr preferRelativeResize="0"/>
          <p:nvPr/>
        </p:nvPicPr>
        <p:blipFill rotWithShape="1">
          <a:blip r:embed="rId22">
            <a:alphaModFix/>
          </a:blip>
          <a:srcRect/>
          <a:stretch/>
        </p:blipFill>
        <p:spPr>
          <a:xfrm>
            <a:off x="3428381" y="5753414"/>
            <a:ext cx="1761848" cy="312986"/>
          </a:xfrm>
          <a:prstGeom prst="rect">
            <a:avLst/>
          </a:prstGeom>
          <a:noFill/>
          <a:ln>
            <a:noFill/>
          </a:ln>
        </p:spPr>
      </p:pic>
      <p:pic>
        <p:nvPicPr>
          <p:cNvPr id="716" name="Google Shape;716;p7"/>
          <p:cNvPicPr preferRelativeResize="0"/>
          <p:nvPr/>
        </p:nvPicPr>
        <p:blipFill rotWithShape="1">
          <a:blip r:embed="rId23">
            <a:alphaModFix/>
          </a:blip>
          <a:srcRect/>
          <a:stretch/>
        </p:blipFill>
        <p:spPr>
          <a:xfrm>
            <a:off x="5303513" y="5581699"/>
            <a:ext cx="1041927" cy="656416"/>
          </a:xfrm>
          <a:prstGeom prst="rect">
            <a:avLst/>
          </a:prstGeom>
          <a:noFill/>
          <a:ln>
            <a:noFill/>
          </a:ln>
        </p:spPr>
      </p:pic>
      <p:pic>
        <p:nvPicPr>
          <p:cNvPr id="717" name="Google Shape;717;p7"/>
          <p:cNvPicPr preferRelativeResize="0"/>
          <p:nvPr/>
        </p:nvPicPr>
        <p:blipFill rotWithShape="1">
          <a:blip r:embed="rId24">
            <a:alphaModFix/>
          </a:blip>
          <a:srcRect/>
          <a:stretch/>
        </p:blipFill>
        <p:spPr>
          <a:xfrm>
            <a:off x="10045508" y="5626045"/>
            <a:ext cx="1624090" cy="567725"/>
          </a:xfrm>
          <a:prstGeom prst="rect">
            <a:avLst/>
          </a:prstGeom>
          <a:noFill/>
          <a:ln>
            <a:noFill/>
          </a:ln>
        </p:spPr>
      </p:pic>
      <p:pic>
        <p:nvPicPr>
          <p:cNvPr id="718" name="Google Shape;718;p7"/>
          <p:cNvPicPr preferRelativeResize="0"/>
          <p:nvPr/>
        </p:nvPicPr>
        <p:blipFill rotWithShape="1">
          <a:blip r:embed="rId25">
            <a:alphaModFix/>
          </a:blip>
          <a:srcRect/>
          <a:stretch/>
        </p:blipFill>
        <p:spPr>
          <a:xfrm>
            <a:off x="5675940" y="3491041"/>
            <a:ext cx="2552824" cy="519564"/>
          </a:xfrm>
          <a:prstGeom prst="rect">
            <a:avLst/>
          </a:prstGeom>
          <a:noFill/>
          <a:ln>
            <a:noFill/>
          </a:ln>
        </p:spPr>
      </p:pic>
      <p:pic>
        <p:nvPicPr>
          <p:cNvPr id="719" name="Google Shape;719;p7" descr="A logo with a green and red triangle&#10;&#10;AI-generated content may be incorrect."/>
          <p:cNvPicPr preferRelativeResize="0"/>
          <p:nvPr/>
        </p:nvPicPr>
        <p:blipFill rotWithShape="1">
          <a:blip r:embed="rId26">
            <a:alphaModFix/>
          </a:blip>
          <a:srcRect/>
          <a:stretch/>
        </p:blipFill>
        <p:spPr>
          <a:xfrm>
            <a:off x="5358224" y="1258870"/>
            <a:ext cx="1103199" cy="649830"/>
          </a:xfrm>
          <a:prstGeom prst="rect">
            <a:avLst/>
          </a:prstGeom>
          <a:noFill/>
          <a:ln>
            <a:noFill/>
          </a:ln>
        </p:spPr>
      </p:pic>
      <p:pic>
        <p:nvPicPr>
          <p:cNvPr id="720" name="Google Shape;720;p7"/>
          <p:cNvPicPr preferRelativeResize="0"/>
          <p:nvPr/>
        </p:nvPicPr>
        <p:blipFill rotWithShape="1">
          <a:blip r:embed="rId27">
            <a:alphaModFix/>
          </a:blip>
          <a:srcRect/>
          <a:stretch/>
        </p:blipFill>
        <p:spPr>
          <a:xfrm>
            <a:off x="5151926" y="2383254"/>
            <a:ext cx="1277043" cy="567575"/>
          </a:xfrm>
          <a:prstGeom prst="rect">
            <a:avLst/>
          </a:prstGeom>
          <a:noFill/>
          <a:ln>
            <a:noFill/>
          </a:ln>
        </p:spPr>
      </p:pic>
      <p:pic>
        <p:nvPicPr>
          <p:cNvPr id="721" name="Google Shape;721;p7" descr="A red and white logo&#10;&#10;AI-generated content may be incorrect."/>
          <p:cNvPicPr preferRelativeResize="0"/>
          <p:nvPr/>
        </p:nvPicPr>
        <p:blipFill rotWithShape="1">
          <a:blip r:embed="rId28">
            <a:alphaModFix/>
          </a:blip>
          <a:srcRect/>
          <a:stretch/>
        </p:blipFill>
        <p:spPr>
          <a:xfrm>
            <a:off x="3361560" y="3398867"/>
            <a:ext cx="1217356" cy="684763"/>
          </a:xfrm>
          <a:prstGeom prst="rect">
            <a:avLst/>
          </a:prstGeom>
          <a:noFill/>
          <a:ln>
            <a:noFill/>
          </a:ln>
        </p:spPr>
      </p:pic>
      <p:pic>
        <p:nvPicPr>
          <p:cNvPr id="722" name="Google Shape;722;p7"/>
          <p:cNvPicPr preferRelativeResize="0"/>
          <p:nvPr/>
        </p:nvPicPr>
        <p:blipFill rotWithShape="1">
          <a:blip r:embed="rId29">
            <a:alphaModFix/>
          </a:blip>
          <a:srcRect/>
          <a:stretch/>
        </p:blipFill>
        <p:spPr>
          <a:xfrm>
            <a:off x="9077309" y="4859396"/>
            <a:ext cx="1879248" cy="267909"/>
          </a:xfrm>
          <a:prstGeom prst="rect">
            <a:avLst/>
          </a:prstGeom>
          <a:noFill/>
          <a:ln>
            <a:noFill/>
          </a:ln>
        </p:spPr>
      </p:pic>
      <p:pic>
        <p:nvPicPr>
          <p:cNvPr id="723" name="Google Shape;723;p7"/>
          <p:cNvPicPr preferRelativeResize="0"/>
          <p:nvPr/>
        </p:nvPicPr>
        <p:blipFill rotWithShape="1">
          <a:blip r:embed="rId30">
            <a:alphaModFix/>
          </a:blip>
          <a:srcRect/>
          <a:stretch/>
        </p:blipFill>
        <p:spPr>
          <a:xfrm>
            <a:off x="5661788" y="4405084"/>
            <a:ext cx="1273653" cy="752812"/>
          </a:xfrm>
          <a:prstGeom prst="rect">
            <a:avLst/>
          </a:prstGeom>
          <a:noFill/>
          <a:ln>
            <a:noFill/>
          </a:ln>
        </p:spPr>
      </p:pic>
      <p:pic>
        <p:nvPicPr>
          <p:cNvPr id="724" name="Google Shape;724;p7" descr="About GDIT"/>
          <p:cNvPicPr preferRelativeResize="0"/>
          <p:nvPr/>
        </p:nvPicPr>
        <p:blipFill rotWithShape="1">
          <a:blip r:embed="rId31">
            <a:alphaModFix/>
          </a:blip>
          <a:srcRect/>
          <a:stretch/>
        </p:blipFill>
        <p:spPr>
          <a:xfrm>
            <a:off x="9106788" y="4472646"/>
            <a:ext cx="965354" cy="309052"/>
          </a:xfrm>
          <a:prstGeom prst="rect">
            <a:avLst/>
          </a:prstGeom>
          <a:noFill/>
          <a:ln>
            <a:noFill/>
          </a:ln>
        </p:spPr>
      </p:pic>
      <p:pic>
        <p:nvPicPr>
          <p:cNvPr id="725" name="Google Shape;725;p7"/>
          <p:cNvPicPr preferRelativeResize="0"/>
          <p:nvPr/>
        </p:nvPicPr>
        <p:blipFill rotWithShape="1">
          <a:blip r:embed="rId32">
            <a:alphaModFix/>
          </a:blip>
          <a:srcRect/>
          <a:stretch/>
        </p:blipFill>
        <p:spPr>
          <a:xfrm>
            <a:off x="6528567" y="5611271"/>
            <a:ext cx="1445559" cy="578224"/>
          </a:xfrm>
          <a:prstGeom prst="rect">
            <a:avLst/>
          </a:prstGeom>
          <a:noFill/>
          <a:ln>
            <a:noFill/>
          </a:ln>
        </p:spPr>
      </p:pic>
      <p:pic>
        <p:nvPicPr>
          <p:cNvPr id="726" name="Google Shape;726;p7"/>
          <p:cNvPicPr preferRelativeResize="0"/>
          <p:nvPr/>
        </p:nvPicPr>
        <p:blipFill rotWithShape="1">
          <a:blip r:embed="rId33">
            <a:alphaModFix/>
          </a:blip>
          <a:srcRect/>
          <a:stretch/>
        </p:blipFill>
        <p:spPr>
          <a:xfrm>
            <a:off x="10029300" y="3475551"/>
            <a:ext cx="1642247" cy="441737"/>
          </a:xfrm>
          <a:prstGeom prst="rect">
            <a:avLst/>
          </a:prstGeom>
          <a:noFill/>
          <a:ln>
            <a:noFill/>
          </a:ln>
        </p:spPr>
      </p:pic>
      <p:pic>
        <p:nvPicPr>
          <p:cNvPr id="727" name="Google Shape;727;p7"/>
          <p:cNvPicPr preferRelativeResize="0"/>
          <p:nvPr/>
        </p:nvPicPr>
        <p:blipFill rotWithShape="1">
          <a:blip r:embed="rId34">
            <a:alphaModFix/>
          </a:blip>
          <a:srcRect/>
          <a:stretch/>
        </p:blipFill>
        <p:spPr>
          <a:xfrm>
            <a:off x="4568396" y="3524427"/>
            <a:ext cx="953609" cy="41124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E2430-8AE5-99D1-214D-F617C53E9AD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5C158CE-7FB8-55B8-6B86-0D050E781558}"/>
              </a:ext>
            </a:extLst>
          </p:cNvPr>
          <p:cNvSpPr>
            <a:spLocks noGrp="1"/>
          </p:cNvSpPr>
          <p:nvPr>
            <p:ph type="title"/>
          </p:nvPr>
        </p:nvSpPr>
        <p:spPr/>
        <p:txBody>
          <a:bodyPr/>
          <a:lstStyle/>
          <a:p>
            <a:r>
              <a:rPr lang="en-US" dirty="0"/>
              <a:t>What Do We Do?</a:t>
            </a:r>
          </a:p>
        </p:txBody>
      </p:sp>
      <p:sp>
        <p:nvSpPr>
          <p:cNvPr id="4" name="Text Placeholder 3">
            <a:extLst>
              <a:ext uri="{FF2B5EF4-FFF2-40B4-BE49-F238E27FC236}">
                <a16:creationId xmlns:a16="http://schemas.microsoft.com/office/drawing/2014/main" id="{E5DE42D1-6388-F356-364B-B4ABD8ACE23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15170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6"/>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dirty="0">
                <a:latin typeface="Josefin Sans"/>
                <a:ea typeface="Josefin Sans"/>
                <a:cs typeface="Josefin Sans"/>
                <a:sym typeface="Josefin Sans"/>
              </a:rPr>
              <a:t>The Inflectra® Platform</a:t>
            </a:r>
            <a:endParaRPr dirty="0">
              <a:latin typeface="Josefin Sans"/>
              <a:ea typeface="Josefin Sans"/>
              <a:cs typeface="Josefin Sans"/>
              <a:sym typeface="Josefin Sans"/>
            </a:endParaRPr>
          </a:p>
        </p:txBody>
      </p:sp>
      <p:sp>
        <p:nvSpPr>
          <p:cNvPr id="664" name="Google Shape;664;p6"/>
          <p:cNvSpPr/>
          <p:nvPr/>
        </p:nvSpPr>
        <p:spPr>
          <a:xfrm>
            <a:off x="1295653" y="2077688"/>
            <a:ext cx="9435830" cy="3162300"/>
          </a:xfrm>
          <a:prstGeom prst="rect">
            <a:avLst/>
          </a:prstGeom>
          <a:solidFill>
            <a:srgbClr val="D9D9D9"/>
          </a:solidFill>
          <a:ln w="25400" cap="flat" cmpd="sng">
            <a:solidFill>
              <a:srgbClr val="BBE0E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79910"/>
              </a:buClr>
              <a:buSzPts val="1800"/>
              <a:buFont typeface="Arial"/>
              <a:buNone/>
            </a:pPr>
            <a:r>
              <a:rPr lang="en-US" sz="1800" b="1" i="0" u="none" strike="noStrike" cap="none">
                <a:solidFill>
                  <a:srgbClr val="F79910"/>
                </a:solidFill>
                <a:latin typeface="Arial"/>
                <a:ea typeface="Arial"/>
                <a:cs typeface="Arial"/>
                <a:sym typeface="Arial"/>
              </a:rPr>
              <a:t>SpiraPlan®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5F5F5F"/>
              </a:buClr>
              <a:buSzPts val="1800"/>
              <a:buFont typeface="Arial"/>
              <a:buNone/>
            </a:pPr>
            <a:r>
              <a:rPr lang="en-US" sz="1800" b="0" i="0" u="none" strike="noStrike" cap="none">
                <a:solidFill>
                  <a:srgbClr val="5F5F5F"/>
                </a:solidFill>
                <a:latin typeface="Arial"/>
                <a:ea typeface="Arial"/>
                <a:cs typeface="Arial"/>
                <a:sym typeface="Arial"/>
              </a:rPr>
              <a:t>Agile Program &amp; Portfolio Management</a:t>
            </a:r>
            <a:endParaRPr sz="1400" b="0" i="0" u="none" strike="noStrike" cap="none">
              <a:solidFill>
                <a:srgbClr val="000000"/>
              </a:solidFill>
              <a:latin typeface="Arial"/>
              <a:ea typeface="Arial"/>
              <a:cs typeface="Arial"/>
              <a:sym typeface="Arial"/>
            </a:endParaRPr>
          </a:p>
        </p:txBody>
      </p:sp>
      <p:sp>
        <p:nvSpPr>
          <p:cNvPr id="665" name="Google Shape;665;p6"/>
          <p:cNvSpPr/>
          <p:nvPr/>
        </p:nvSpPr>
        <p:spPr>
          <a:xfrm>
            <a:off x="1626394" y="3009240"/>
            <a:ext cx="8745165" cy="2066456"/>
          </a:xfrm>
          <a:prstGeom prst="rect">
            <a:avLst/>
          </a:prstGeom>
          <a:solidFill>
            <a:srgbClr val="F2F2F2"/>
          </a:solidFill>
          <a:ln w="25400" cap="flat" cmpd="sng">
            <a:solidFill>
              <a:srgbClr val="BBE0E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79910"/>
              </a:buClr>
              <a:buSzPts val="1800"/>
              <a:buFont typeface="Arial"/>
              <a:buNone/>
            </a:pPr>
            <a:r>
              <a:rPr lang="en-US" sz="1800" b="1" i="0" u="none" strike="noStrike" cap="none">
                <a:solidFill>
                  <a:srgbClr val="F79910"/>
                </a:solidFill>
                <a:latin typeface="Arial"/>
                <a:ea typeface="Arial"/>
                <a:cs typeface="Arial"/>
                <a:sym typeface="Arial"/>
              </a:rPr>
              <a:t>SpiraTeam®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5F5F5F"/>
              </a:buClr>
              <a:buSzPts val="1800"/>
              <a:buFont typeface="Arial"/>
              <a:buNone/>
            </a:pPr>
            <a:r>
              <a:rPr lang="en-US" sz="1800" b="0" i="0" u="none" strike="noStrike" cap="none">
                <a:solidFill>
                  <a:srgbClr val="5F5F5F"/>
                </a:solidFill>
                <a:latin typeface="Arial"/>
                <a:ea typeface="Arial"/>
                <a:cs typeface="Arial"/>
                <a:sym typeface="Arial"/>
              </a:rPr>
              <a:t>Application Lifecycle Management (ALM)</a:t>
            </a:r>
            <a:endParaRPr sz="1400" b="0" i="0" u="none" strike="noStrike" cap="none">
              <a:solidFill>
                <a:srgbClr val="000000"/>
              </a:solidFill>
              <a:latin typeface="Arial"/>
              <a:ea typeface="Arial"/>
              <a:cs typeface="Arial"/>
              <a:sym typeface="Arial"/>
            </a:endParaRPr>
          </a:p>
        </p:txBody>
      </p:sp>
      <p:sp>
        <p:nvSpPr>
          <p:cNvPr id="666" name="Google Shape;666;p6"/>
          <p:cNvSpPr/>
          <p:nvPr/>
        </p:nvSpPr>
        <p:spPr>
          <a:xfrm>
            <a:off x="2356818" y="3858357"/>
            <a:ext cx="7337056" cy="971550"/>
          </a:xfrm>
          <a:prstGeom prst="rect">
            <a:avLst/>
          </a:prstGeom>
          <a:solidFill>
            <a:schemeClr val="lt2"/>
          </a:solidFill>
          <a:ln w="25400" cap="flat" cmpd="sng">
            <a:solidFill>
              <a:srgbClr val="BBE0E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79910"/>
              </a:buClr>
              <a:buSzPts val="1800"/>
              <a:buFont typeface="Arial"/>
              <a:buNone/>
            </a:pPr>
            <a:r>
              <a:rPr lang="en-US" sz="1800" b="1" i="0" u="none" strike="noStrike" cap="none">
                <a:solidFill>
                  <a:srgbClr val="F79910"/>
                </a:solidFill>
                <a:latin typeface="Arial"/>
                <a:ea typeface="Arial"/>
                <a:cs typeface="Arial"/>
                <a:sym typeface="Arial"/>
              </a:rPr>
              <a:t>SpiraTest®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84655"/>
              </a:buClr>
              <a:buSzPts val="1800"/>
              <a:buFont typeface="Arial"/>
              <a:buNone/>
            </a:pPr>
            <a:r>
              <a:rPr lang="en-US" sz="1800" b="0" i="0" u="none" strike="noStrike" cap="none">
                <a:solidFill>
                  <a:srgbClr val="084655"/>
                </a:solidFill>
                <a:latin typeface="Arial"/>
                <a:ea typeface="Arial"/>
                <a:cs typeface="Arial"/>
                <a:sym typeface="Arial"/>
              </a:rPr>
              <a:t>Requirements, Test Management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84655"/>
              </a:buClr>
              <a:buSzPts val="1800"/>
              <a:buFont typeface="Arial"/>
              <a:buNone/>
            </a:pPr>
            <a:r>
              <a:rPr lang="en-US" sz="1800" b="0" i="0" u="none" strike="noStrike" cap="none">
                <a:solidFill>
                  <a:srgbClr val="084655"/>
                </a:solidFill>
                <a:latin typeface="Arial"/>
                <a:ea typeface="Arial"/>
                <a:cs typeface="Arial"/>
                <a:sym typeface="Arial"/>
              </a:rPr>
              <a:t>&amp; Bug Tracking</a:t>
            </a:r>
            <a:endParaRPr sz="1400" b="0" i="0" u="none" strike="noStrike" cap="none">
              <a:solidFill>
                <a:srgbClr val="000000"/>
              </a:solidFill>
              <a:latin typeface="Arial"/>
              <a:ea typeface="Arial"/>
              <a:cs typeface="Arial"/>
              <a:sym typeface="Arial"/>
            </a:endParaRPr>
          </a:p>
        </p:txBody>
      </p:sp>
      <p:sp>
        <p:nvSpPr>
          <p:cNvPr id="667" name="Google Shape;667;p6"/>
          <p:cNvSpPr/>
          <p:nvPr/>
        </p:nvSpPr>
        <p:spPr>
          <a:xfrm>
            <a:off x="1295654" y="1248733"/>
            <a:ext cx="3200846" cy="685800"/>
          </a:xfrm>
          <a:prstGeom prst="rect">
            <a:avLst/>
          </a:prstGeom>
          <a:solidFill>
            <a:schemeClr val="lt2"/>
          </a:solidFill>
          <a:ln w="25400" cap="flat" cmpd="sng">
            <a:solidFill>
              <a:srgbClr val="BBE0E3"/>
            </a:solidFill>
            <a:prstDash val="solid"/>
            <a:miter lim="800000"/>
            <a:headEnd type="none" w="sm" len="sm"/>
            <a:tailEnd type="none" w="sm" len="sm"/>
          </a:ln>
        </p:spPr>
        <p:txBody>
          <a:bodyPr spcFirstLastPara="1" wrap="square" lIns="91425" tIns="45700" rIns="548625" bIns="45700" anchor="ctr" anchorCtr="0">
            <a:noAutofit/>
          </a:bodyPr>
          <a:lstStyle/>
          <a:p>
            <a:pPr marL="0" marR="0" lvl="0" indent="0" algn="ctr" rtl="0">
              <a:lnSpc>
                <a:spcPct val="100000"/>
              </a:lnSpc>
              <a:spcBef>
                <a:spcPts val="0"/>
              </a:spcBef>
              <a:spcAft>
                <a:spcPts val="0"/>
              </a:spcAft>
              <a:buClr>
                <a:srgbClr val="F79910"/>
              </a:buClr>
              <a:buSzPts val="1800"/>
              <a:buFont typeface="Arial"/>
              <a:buNone/>
            </a:pPr>
            <a:r>
              <a:rPr lang="en-US" sz="1800" b="1" i="0" u="none" strike="noStrike" cap="none">
                <a:solidFill>
                  <a:srgbClr val="F79910"/>
                </a:solidFill>
                <a:latin typeface="Arial"/>
                <a:ea typeface="Arial"/>
                <a:cs typeface="Arial"/>
                <a:sym typeface="Arial"/>
              </a:rPr>
              <a:t>RemoteLaunch</a:t>
            </a:r>
            <a:r>
              <a:rPr lang="en-US" sz="1800" b="1" i="0" u="none" strike="noStrike" cap="none" baseline="30000">
                <a:solidFill>
                  <a:srgbClr val="F7991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84655"/>
              </a:buClr>
              <a:buSzPts val="1800"/>
              <a:buFont typeface="Arial"/>
              <a:buNone/>
            </a:pPr>
            <a:r>
              <a:rPr lang="en-US" sz="1800" b="0" i="0" u="none" strike="noStrike" cap="none">
                <a:solidFill>
                  <a:srgbClr val="084655"/>
                </a:solidFill>
                <a:latin typeface="Arial"/>
                <a:ea typeface="Arial"/>
                <a:cs typeface="Arial"/>
                <a:sym typeface="Arial"/>
              </a:rPr>
              <a:t>Test Orchestration</a:t>
            </a:r>
            <a:endParaRPr sz="1400" b="0" i="0" u="none" strike="noStrike" cap="none">
              <a:solidFill>
                <a:srgbClr val="000000"/>
              </a:solidFill>
              <a:latin typeface="Arial"/>
              <a:ea typeface="Arial"/>
              <a:cs typeface="Arial"/>
              <a:sym typeface="Arial"/>
            </a:endParaRPr>
          </a:p>
        </p:txBody>
      </p:sp>
      <p:sp>
        <p:nvSpPr>
          <p:cNvPr id="668" name="Google Shape;668;p6"/>
          <p:cNvSpPr/>
          <p:nvPr/>
        </p:nvSpPr>
        <p:spPr>
          <a:xfrm>
            <a:off x="1295653" y="5354288"/>
            <a:ext cx="4809023" cy="685800"/>
          </a:xfrm>
          <a:prstGeom prst="rect">
            <a:avLst/>
          </a:prstGeom>
          <a:solidFill>
            <a:schemeClr val="lt2"/>
          </a:solidFill>
          <a:ln w="25400" cap="flat" cmpd="sng">
            <a:solidFill>
              <a:srgbClr val="BBE0E3"/>
            </a:solidFill>
            <a:prstDash val="solid"/>
            <a:miter lim="800000"/>
            <a:headEnd type="none" w="sm" len="sm"/>
            <a:tailEnd type="none" w="sm" len="sm"/>
          </a:ln>
        </p:spPr>
        <p:txBody>
          <a:bodyPr spcFirstLastPara="1" wrap="square" lIns="91425" tIns="45700" rIns="548625" bIns="45700" anchor="ctr" anchorCtr="0">
            <a:noAutofit/>
          </a:bodyPr>
          <a:lstStyle/>
          <a:p>
            <a:pPr marL="0" marR="0" lvl="0" indent="0" algn="ctr" rtl="0">
              <a:lnSpc>
                <a:spcPct val="100000"/>
              </a:lnSpc>
              <a:spcBef>
                <a:spcPts val="0"/>
              </a:spcBef>
              <a:spcAft>
                <a:spcPts val="0"/>
              </a:spcAft>
              <a:buClr>
                <a:srgbClr val="F79910"/>
              </a:buClr>
              <a:buSzPts val="1800"/>
              <a:buFont typeface="Arial"/>
              <a:buNone/>
            </a:pPr>
            <a:r>
              <a:rPr lang="en-US" sz="1800" b="1" i="0" u="none" strike="noStrike" cap="none">
                <a:solidFill>
                  <a:srgbClr val="F79910"/>
                </a:solidFill>
                <a:latin typeface="Arial"/>
                <a:ea typeface="Arial"/>
                <a:cs typeface="Arial"/>
                <a:sym typeface="Arial"/>
              </a:rPr>
              <a:t>Rapise®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84655"/>
              </a:buClr>
              <a:buSzPts val="1800"/>
              <a:buFont typeface="Arial"/>
              <a:buNone/>
            </a:pPr>
            <a:r>
              <a:rPr lang="en-US" sz="1800" b="0" i="0" u="none" strike="noStrike" cap="none">
                <a:solidFill>
                  <a:srgbClr val="084655"/>
                </a:solidFill>
                <a:latin typeface="Arial"/>
                <a:ea typeface="Arial"/>
                <a:cs typeface="Arial"/>
                <a:sym typeface="Arial"/>
              </a:rPr>
              <a:t>UI &amp; API Test Automation</a:t>
            </a:r>
            <a:endParaRPr sz="1400" b="0" i="0" u="none" strike="noStrike" cap="none">
              <a:solidFill>
                <a:srgbClr val="000000"/>
              </a:solidFill>
              <a:latin typeface="Arial"/>
              <a:ea typeface="Arial"/>
              <a:cs typeface="Arial"/>
              <a:sym typeface="Arial"/>
            </a:endParaRPr>
          </a:p>
        </p:txBody>
      </p:sp>
      <p:sp>
        <p:nvSpPr>
          <p:cNvPr id="669" name="Google Shape;669;p6"/>
          <p:cNvSpPr/>
          <p:nvPr/>
        </p:nvSpPr>
        <p:spPr>
          <a:xfrm>
            <a:off x="4575943" y="1248733"/>
            <a:ext cx="3487040" cy="685800"/>
          </a:xfrm>
          <a:prstGeom prst="rect">
            <a:avLst/>
          </a:prstGeom>
          <a:solidFill>
            <a:schemeClr val="lt2"/>
          </a:solidFill>
          <a:ln w="25400" cap="flat" cmpd="sng">
            <a:solidFill>
              <a:srgbClr val="BBE0E3"/>
            </a:solidFill>
            <a:prstDash val="solid"/>
            <a:miter lim="800000"/>
            <a:headEnd type="none" w="sm" len="sm"/>
            <a:tailEnd type="none" w="sm" len="sm"/>
          </a:ln>
        </p:spPr>
        <p:txBody>
          <a:bodyPr spcFirstLastPara="1" wrap="square" lIns="91425" tIns="45700" rIns="548625" bIns="45700" anchor="ctr" anchorCtr="0">
            <a:noAutofit/>
          </a:bodyPr>
          <a:lstStyle/>
          <a:p>
            <a:pPr marL="0" marR="0" lvl="0" indent="0" algn="ctr" rtl="0">
              <a:lnSpc>
                <a:spcPct val="100000"/>
              </a:lnSpc>
              <a:spcBef>
                <a:spcPts val="0"/>
              </a:spcBef>
              <a:spcAft>
                <a:spcPts val="0"/>
              </a:spcAft>
              <a:buClr>
                <a:srgbClr val="F79910"/>
              </a:buClr>
              <a:buSzPts val="1800"/>
              <a:buFont typeface="Arial"/>
              <a:buNone/>
            </a:pPr>
            <a:r>
              <a:rPr lang="en-US" sz="1800" b="1" i="0" u="none" strike="noStrike" cap="none">
                <a:solidFill>
                  <a:srgbClr val="F79910"/>
                </a:solidFill>
                <a:latin typeface="Arial"/>
                <a:ea typeface="Arial"/>
                <a:cs typeface="Arial"/>
                <a:sym typeface="Arial"/>
              </a:rPr>
              <a:t>SpiraCapture</a:t>
            </a:r>
            <a:r>
              <a:rPr lang="en-US" sz="1800" b="1" i="0" u="none" strike="noStrike" cap="none" baseline="30000">
                <a:solidFill>
                  <a:srgbClr val="F7991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84655"/>
              </a:buClr>
              <a:buSzPts val="1800"/>
              <a:buFont typeface="Arial"/>
              <a:buNone/>
            </a:pPr>
            <a:r>
              <a:rPr lang="en-US" sz="1800" b="0" i="0" u="none" strike="noStrike" cap="none">
                <a:solidFill>
                  <a:srgbClr val="084655"/>
                </a:solidFill>
                <a:latin typeface="Arial"/>
                <a:ea typeface="Arial"/>
                <a:cs typeface="Arial"/>
                <a:sym typeface="Arial"/>
              </a:rPr>
              <a:t>Exploratory Testing</a:t>
            </a:r>
            <a:endParaRPr sz="1400" b="0" i="0" u="none" strike="noStrike" cap="none">
              <a:solidFill>
                <a:srgbClr val="000000"/>
              </a:solidFill>
              <a:latin typeface="Arial"/>
              <a:ea typeface="Arial"/>
              <a:cs typeface="Arial"/>
              <a:sym typeface="Arial"/>
            </a:endParaRPr>
          </a:p>
        </p:txBody>
      </p:sp>
      <p:pic>
        <p:nvPicPr>
          <p:cNvPr id="670" name="Google Shape;670;p6"/>
          <p:cNvPicPr preferRelativeResize="0"/>
          <p:nvPr/>
        </p:nvPicPr>
        <p:blipFill rotWithShape="1">
          <a:blip r:embed="rId3">
            <a:alphaModFix/>
          </a:blip>
          <a:srcRect/>
          <a:stretch/>
        </p:blipFill>
        <p:spPr>
          <a:xfrm>
            <a:off x="7385687" y="1334708"/>
            <a:ext cx="532373" cy="532373"/>
          </a:xfrm>
          <a:prstGeom prst="rect">
            <a:avLst/>
          </a:prstGeom>
          <a:noFill/>
          <a:ln>
            <a:noFill/>
          </a:ln>
        </p:spPr>
      </p:pic>
      <p:pic>
        <p:nvPicPr>
          <p:cNvPr id="671" name="Google Shape;671;p6"/>
          <p:cNvPicPr preferRelativeResize="0"/>
          <p:nvPr/>
        </p:nvPicPr>
        <p:blipFill rotWithShape="1">
          <a:blip r:embed="rId4">
            <a:alphaModFix/>
          </a:blip>
          <a:srcRect/>
          <a:stretch/>
        </p:blipFill>
        <p:spPr>
          <a:xfrm>
            <a:off x="8960148" y="4072812"/>
            <a:ext cx="506815" cy="506815"/>
          </a:xfrm>
          <a:prstGeom prst="rect">
            <a:avLst/>
          </a:prstGeom>
          <a:noFill/>
          <a:ln>
            <a:noFill/>
          </a:ln>
        </p:spPr>
      </p:pic>
      <p:pic>
        <p:nvPicPr>
          <p:cNvPr id="672" name="Google Shape;672;p6"/>
          <p:cNvPicPr preferRelativeResize="0"/>
          <p:nvPr/>
        </p:nvPicPr>
        <p:blipFill rotWithShape="1">
          <a:blip r:embed="rId5">
            <a:alphaModFix/>
          </a:blip>
          <a:srcRect/>
          <a:stretch/>
        </p:blipFill>
        <p:spPr>
          <a:xfrm>
            <a:off x="5423959" y="5438148"/>
            <a:ext cx="506815" cy="506815"/>
          </a:xfrm>
          <a:prstGeom prst="rect">
            <a:avLst/>
          </a:prstGeom>
          <a:noFill/>
          <a:ln>
            <a:noFill/>
          </a:ln>
        </p:spPr>
      </p:pic>
      <p:pic>
        <p:nvPicPr>
          <p:cNvPr id="673" name="Google Shape;673;p6"/>
          <p:cNvPicPr preferRelativeResize="0"/>
          <p:nvPr/>
        </p:nvPicPr>
        <p:blipFill rotWithShape="1">
          <a:blip r:embed="rId6">
            <a:alphaModFix/>
          </a:blip>
          <a:srcRect/>
          <a:stretch/>
        </p:blipFill>
        <p:spPr>
          <a:xfrm>
            <a:off x="8960148" y="3160242"/>
            <a:ext cx="445135" cy="513842"/>
          </a:xfrm>
          <a:prstGeom prst="rect">
            <a:avLst/>
          </a:prstGeom>
          <a:noFill/>
          <a:ln>
            <a:noFill/>
          </a:ln>
        </p:spPr>
      </p:pic>
      <p:pic>
        <p:nvPicPr>
          <p:cNvPr id="674" name="Google Shape;674;p6"/>
          <p:cNvPicPr preferRelativeResize="0"/>
          <p:nvPr/>
        </p:nvPicPr>
        <p:blipFill rotWithShape="1">
          <a:blip r:embed="rId7">
            <a:alphaModFix/>
          </a:blip>
          <a:srcRect/>
          <a:stretch/>
        </p:blipFill>
        <p:spPr>
          <a:xfrm>
            <a:off x="8949276" y="2283787"/>
            <a:ext cx="456007" cy="527293"/>
          </a:xfrm>
          <a:prstGeom prst="rect">
            <a:avLst/>
          </a:prstGeom>
          <a:noFill/>
          <a:ln>
            <a:noFill/>
          </a:ln>
        </p:spPr>
      </p:pic>
      <p:sp>
        <p:nvSpPr>
          <p:cNvPr id="675" name="Google Shape;675;p6"/>
          <p:cNvSpPr/>
          <p:nvPr/>
        </p:nvSpPr>
        <p:spPr>
          <a:xfrm>
            <a:off x="6216243" y="5348655"/>
            <a:ext cx="4515240" cy="685800"/>
          </a:xfrm>
          <a:prstGeom prst="rect">
            <a:avLst/>
          </a:prstGeom>
          <a:solidFill>
            <a:schemeClr val="lt2"/>
          </a:solidFill>
          <a:ln w="25400" cap="flat" cmpd="sng">
            <a:solidFill>
              <a:srgbClr val="BBE0E3"/>
            </a:solidFill>
            <a:prstDash val="solid"/>
            <a:miter lim="800000"/>
            <a:headEnd type="none" w="sm" len="sm"/>
            <a:tailEnd type="none" w="sm" len="sm"/>
          </a:ln>
        </p:spPr>
        <p:txBody>
          <a:bodyPr spcFirstLastPara="1" wrap="square" lIns="91425" tIns="45700" rIns="548625" bIns="45700" anchor="ctr" anchorCtr="0">
            <a:noAutofit/>
          </a:bodyPr>
          <a:lstStyle/>
          <a:p>
            <a:pPr marL="0" marR="0" lvl="0" indent="0" algn="ctr" rtl="0">
              <a:lnSpc>
                <a:spcPct val="100000"/>
              </a:lnSpc>
              <a:spcBef>
                <a:spcPts val="0"/>
              </a:spcBef>
              <a:spcAft>
                <a:spcPts val="0"/>
              </a:spcAft>
              <a:buClr>
                <a:srgbClr val="F79910"/>
              </a:buClr>
              <a:buSzPts val="1800"/>
              <a:buFont typeface="Arial"/>
              <a:buNone/>
            </a:pPr>
            <a:r>
              <a:rPr lang="en-US" sz="1800" b="1" i="0" u="none" strike="noStrike" cap="none">
                <a:solidFill>
                  <a:srgbClr val="F79910"/>
                </a:solidFill>
                <a:latin typeface="Arial"/>
                <a:ea typeface="Arial"/>
                <a:cs typeface="Arial"/>
                <a:sym typeface="Arial"/>
              </a:rPr>
              <a:t>Inflectra.ai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84655"/>
              </a:buClr>
              <a:buSzPts val="1800"/>
              <a:buFont typeface="Arial"/>
              <a:buNone/>
            </a:pPr>
            <a:r>
              <a:rPr lang="en-US" sz="1800" b="0" i="0" u="none" strike="noStrike" cap="none">
                <a:solidFill>
                  <a:srgbClr val="084655"/>
                </a:solidFill>
                <a:latin typeface="Arial"/>
                <a:ea typeface="Arial"/>
                <a:cs typeface="Arial"/>
                <a:sym typeface="Arial"/>
              </a:rPr>
              <a:t>Agentic AI Platform</a:t>
            </a:r>
            <a:endParaRPr sz="1400" b="0" i="0" u="none" strike="noStrike" cap="none">
              <a:solidFill>
                <a:srgbClr val="000000"/>
              </a:solidFill>
              <a:latin typeface="Arial"/>
              <a:ea typeface="Arial"/>
              <a:cs typeface="Arial"/>
              <a:sym typeface="Arial"/>
            </a:endParaRPr>
          </a:p>
        </p:txBody>
      </p:sp>
      <p:pic>
        <p:nvPicPr>
          <p:cNvPr id="676" name="Google Shape;676;p6"/>
          <p:cNvPicPr preferRelativeResize="0"/>
          <p:nvPr/>
        </p:nvPicPr>
        <p:blipFill rotWithShape="1">
          <a:blip r:embed="rId8">
            <a:alphaModFix/>
          </a:blip>
          <a:srcRect/>
          <a:stretch/>
        </p:blipFill>
        <p:spPr>
          <a:xfrm>
            <a:off x="9793541" y="5409169"/>
            <a:ext cx="674615" cy="539692"/>
          </a:xfrm>
          <a:prstGeom prst="rect">
            <a:avLst/>
          </a:prstGeom>
          <a:noFill/>
          <a:ln>
            <a:noFill/>
          </a:ln>
        </p:spPr>
      </p:pic>
      <p:sp>
        <p:nvSpPr>
          <p:cNvPr id="677" name="Google Shape;677;p6"/>
          <p:cNvSpPr/>
          <p:nvPr/>
        </p:nvSpPr>
        <p:spPr>
          <a:xfrm>
            <a:off x="8142424" y="1248733"/>
            <a:ext cx="2589059" cy="685800"/>
          </a:xfrm>
          <a:prstGeom prst="rect">
            <a:avLst/>
          </a:prstGeom>
          <a:solidFill>
            <a:schemeClr val="lt2"/>
          </a:solidFill>
          <a:ln w="25400" cap="flat" cmpd="sng">
            <a:solidFill>
              <a:srgbClr val="BBE0E3"/>
            </a:solidFill>
            <a:prstDash val="solid"/>
            <a:miter lim="800000"/>
            <a:headEnd type="none" w="sm" len="sm"/>
            <a:tailEnd type="none" w="sm" len="sm"/>
          </a:ln>
        </p:spPr>
        <p:txBody>
          <a:bodyPr spcFirstLastPara="1" wrap="square" lIns="91425" tIns="45700" rIns="548625" bIns="45700" anchor="ctr" anchorCtr="0">
            <a:noAutofit/>
          </a:bodyPr>
          <a:lstStyle/>
          <a:p>
            <a:pPr marL="0" marR="0" lvl="0" indent="0" algn="ctr" rtl="0">
              <a:lnSpc>
                <a:spcPct val="100000"/>
              </a:lnSpc>
              <a:spcBef>
                <a:spcPts val="0"/>
              </a:spcBef>
              <a:spcAft>
                <a:spcPts val="0"/>
              </a:spcAft>
              <a:buClr>
                <a:srgbClr val="F79910"/>
              </a:buClr>
              <a:buSzPts val="1800"/>
              <a:buFont typeface="Arial"/>
              <a:buNone/>
            </a:pPr>
            <a:r>
              <a:rPr lang="en-US" sz="1800" b="1" i="0" u="none" strike="noStrike" cap="none">
                <a:solidFill>
                  <a:srgbClr val="F79910"/>
                </a:solidFill>
                <a:latin typeface="Arial"/>
                <a:ea typeface="Arial"/>
                <a:cs typeface="Arial"/>
                <a:sym typeface="Arial"/>
              </a:rPr>
              <a:t>SpiraApps</a:t>
            </a:r>
            <a:r>
              <a:rPr lang="en-US" sz="1400" b="1" i="0" u="none" strike="noStrike" cap="none" baseline="30000">
                <a:solidFill>
                  <a:srgbClr val="F7991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84655"/>
              </a:buClr>
              <a:buSzPts val="1800"/>
              <a:buFont typeface="Arial"/>
              <a:buNone/>
            </a:pPr>
            <a:r>
              <a:rPr lang="en-US" sz="1800" b="0" i="0" u="none" strike="noStrike" cap="none">
                <a:solidFill>
                  <a:srgbClr val="084655"/>
                </a:solidFill>
                <a:latin typeface="Arial"/>
                <a:ea typeface="Arial"/>
                <a:cs typeface="Arial"/>
                <a:sym typeface="Arial"/>
              </a:rPr>
              <a:t>Extensibility</a:t>
            </a:r>
            <a:endParaRPr sz="1400" b="0" i="0" u="none" strike="noStrike" cap="none">
              <a:solidFill>
                <a:srgbClr val="000000"/>
              </a:solidFill>
              <a:latin typeface="Arial"/>
              <a:ea typeface="Arial"/>
              <a:cs typeface="Arial"/>
              <a:sym typeface="Arial"/>
            </a:endParaRPr>
          </a:p>
        </p:txBody>
      </p:sp>
      <p:pic>
        <p:nvPicPr>
          <p:cNvPr id="678" name="Google Shape;678;p6"/>
          <p:cNvPicPr preferRelativeResize="0"/>
          <p:nvPr/>
        </p:nvPicPr>
        <p:blipFill rotWithShape="1">
          <a:blip r:embed="rId9">
            <a:alphaModFix/>
          </a:blip>
          <a:srcRect/>
          <a:stretch/>
        </p:blipFill>
        <p:spPr>
          <a:xfrm>
            <a:off x="10148037" y="1398865"/>
            <a:ext cx="447043" cy="426094"/>
          </a:xfrm>
          <a:prstGeom prst="rect">
            <a:avLst/>
          </a:prstGeom>
          <a:noFill/>
          <a:ln>
            <a:noFill/>
          </a:ln>
        </p:spPr>
      </p:pic>
      <p:pic>
        <p:nvPicPr>
          <p:cNvPr id="679" name="Google Shape;679;p6"/>
          <p:cNvPicPr preferRelativeResize="0"/>
          <p:nvPr/>
        </p:nvPicPr>
        <p:blipFill rotWithShape="1">
          <a:blip r:embed="rId10">
            <a:alphaModFix/>
          </a:blip>
          <a:srcRect/>
          <a:stretch/>
        </p:blipFill>
        <p:spPr>
          <a:xfrm>
            <a:off x="3892088" y="1379125"/>
            <a:ext cx="513765" cy="46557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24"/>
          <p:cNvSpPr/>
          <p:nvPr/>
        </p:nvSpPr>
        <p:spPr>
          <a:xfrm>
            <a:off x="10168467" y="6074990"/>
            <a:ext cx="1955800" cy="723744"/>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39" name="Google Shape;639;p24"/>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Spira Platform Snapshot</a:t>
            </a:r>
            <a:endParaRPr>
              <a:latin typeface="Josefin Sans"/>
              <a:ea typeface="Josefin Sans"/>
              <a:cs typeface="Josefin Sans"/>
              <a:sym typeface="Josefin Sans"/>
            </a:endParaRPr>
          </a:p>
        </p:txBody>
      </p:sp>
      <p:sp>
        <p:nvSpPr>
          <p:cNvPr id="640" name="Google Shape;640;p24"/>
          <p:cNvSpPr/>
          <p:nvPr/>
        </p:nvSpPr>
        <p:spPr>
          <a:xfrm flipH="1">
            <a:off x="380995" y="1413404"/>
            <a:ext cx="2374477" cy="588394"/>
          </a:xfrm>
          <a:prstGeom prst="round1Rect">
            <a:avLst>
              <a:gd name="adj" fmla="val 50000"/>
            </a:avLst>
          </a:prstGeom>
          <a:solidFill>
            <a:srgbClr val="344B5F"/>
          </a:solidFill>
          <a:ln w="12700" cap="flat" cmpd="sng">
            <a:solidFill>
              <a:srgbClr val="BFBFBF"/>
            </a:solidFill>
            <a:prstDash val="solid"/>
            <a:miter lim="800000"/>
            <a:headEnd type="none" w="sm" len="sm"/>
            <a:tailEnd type="none" w="sm" len="sm"/>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Josefin Sans"/>
                <a:ea typeface="Josefin Sans"/>
                <a:cs typeface="Josefin Sans"/>
                <a:sym typeface="Josefin Sans"/>
              </a:rPr>
              <a:t>Capabilities</a:t>
            </a:r>
            <a:endParaRPr sz="1400" b="0" i="0" u="none" strike="noStrike" cap="none">
              <a:solidFill>
                <a:schemeClr val="lt2"/>
              </a:solidFill>
              <a:latin typeface="Josefin Sans"/>
              <a:ea typeface="Josefin Sans"/>
              <a:cs typeface="Josefin Sans"/>
              <a:sym typeface="Josefin Sans"/>
            </a:endParaRPr>
          </a:p>
        </p:txBody>
      </p:sp>
      <p:sp>
        <p:nvSpPr>
          <p:cNvPr id="641" name="Google Shape;641;p24"/>
          <p:cNvSpPr/>
          <p:nvPr/>
        </p:nvSpPr>
        <p:spPr>
          <a:xfrm>
            <a:off x="8877162" y="1413404"/>
            <a:ext cx="2933842" cy="588394"/>
          </a:xfrm>
          <a:prstGeom prst="round1Rect">
            <a:avLst>
              <a:gd name="adj" fmla="val 50000"/>
            </a:avLst>
          </a:prstGeom>
          <a:solidFill>
            <a:srgbClr val="344B5F"/>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2"/>
                </a:solidFill>
                <a:latin typeface="Josefin Sans"/>
                <a:ea typeface="Josefin Sans"/>
                <a:cs typeface="Josefin Sans"/>
                <a:sym typeface="Josefin Sans"/>
              </a:rPr>
              <a:t>SpiraPlan</a:t>
            </a:r>
            <a:endParaRPr sz="2000" b="0" i="0" u="none" strike="noStrike" cap="none">
              <a:solidFill>
                <a:srgbClr val="000000"/>
              </a:solidFill>
              <a:latin typeface="Josefin Sans"/>
              <a:ea typeface="Josefin Sans"/>
              <a:cs typeface="Josefin Sans"/>
              <a:sym typeface="Josefin Sans"/>
            </a:endParaRPr>
          </a:p>
        </p:txBody>
      </p:sp>
      <p:sp>
        <p:nvSpPr>
          <p:cNvPr id="642" name="Google Shape;642;p24"/>
          <p:cNvSpPr/>
          <p:nvPr/>
        </p:nvSpPr>
        <p:spPr>
          <a:xfrm>
            <a:off x="2837855" y="1413404"/>
            <a:ext cx="2937272" cy="588394"/>
          </a:xfrm>
          <a:prstGeom prst="rect">
            <a:avLst/>
          </a:prstGeom>
          <a:solidFill>
            <a:srgbClr val="344B5F"/>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2"/>
                </a:solidFill>
                <a:latin typeface="Josefin Sans"/>
                <a:ea typeface="Josefin Sans"/>
                <a:cs typeface="Josefin Sans"/>
                <a:sym typeface="Josefin Sans"/>
              </a:rPr>
              <a:t>SpiraTest</a:t>
            </a:r>
            <a:endParaRPr sz="2000" b="0" i="0" u="none" strike="noStrike" cap="none">
              <a:solidFill>
                <a:srgbClr val="000000"/>
              </a:solidFill>
              <a:latin typeface="Josefin Sans"/>
              <a:ea typeface="Josefin Sans"/>
              <a:cs typeface="Josefin Sans"/>
              <a:sym typeface="Josefin Sans"/>
            </a:endParaRPr>
          </a:p>
        </p:txBody>
      </p:sp>
      <p:sp>
        <p:nvSpPr>
          <p:cNvPr id="643" name="Google Shape;643;p24"/>
          <p:cNvSpPr/>
          <p:nvPr/>
        </p:nvSpPr>
        <p:spPr>
          <a:xfrm>
            <a:off x="5857509" y="1413404"/>
            <a:ext cx="2937272" cy="588394"/>
          </a:xfrm>
          <a:prstGeom prst="rect">
            <a:avLst/>
          </a:prstGeom>
          <a:solidFill>
            <a:srgbClr val="344B5F"/>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2"/>
                </a:solidFill>
                <a:latin typeface="Josefin Sans"/>
                <a:ea typeface="Josefin Sans"/>
                <a:cs typeface="Josefin Sans"/>
                <a:sym typeface="Josefin Sans"/>
              </a:rPr>
              <a:t>SpiraTeam</a:t>
            </a:r>
            <a:endParaRPr sz="2000" b="0" i="0" u="none" strike="noStrike" cap="none">
              <a:solidFill>
                <a:srgbClr val="000000"/>
              </a:solidFill>
              <a:latin typeface="Josefin Sans"/>
              <a:ea typeface="Josefin Sans"/>
              <a:cs typeface="Josefin Sans"/>
              <a:sym typeface="Josefin Sans"/>
            </a:endParaRPr>
          </a:p>
        </p:txBody>
      </p:sp>
      <p:sp>
        <p:nvSpPr>
          <p:cNvPr id="644" name="Google Shape;644;p24"/>
          <p:cNvSpPr/>
          <p:nvPr/>
        </p:nvSpPr>
        <p:spPr>
          <a:xfrm>
            <a:off x="2837855" y="2065146"/>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45" name="Google Shape;645;p24"/>
          <p:cNvSpPr/>
          <p:nvPr/>
        </p:nvSpPr>
        <p:spPr>
          <a:xfrm>
            <a:off x="2837855" y="2924610"/>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46" name="Google Shape;646;p24"/>
          <p:cNvSpPr/>
          <p:nvPr/>
        </p:nvSpPr>
        <p:spPr>
          <a:xfrm>
            <a:off x="2837855" y="3784074"/>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47" name="Google Shape;647;p24"/>
          <p:cNvSpPr/>
          <p:nvPr/>
        </p:nvSpPr>
        <p:spPr>
          <a:xfrm>
            <a:off x="2837855" y="4643538"/>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48" name="Google Shape;648;p24"/>
          <p:cNvSpPr/>
          <p:nvPr/>
        </p:nvSpPr>
        <p:spPr>
          <a:xfrm>
            <a:off x="2837855" y="5503002"/>
            <a:ext cx="2926080" cy="810705"/>
          </a:xfrm>
          <a:prstGeom prst="rect">
            <a:avLst/>
          </a:prstGeom>
          <a:solidFill>
            <a:srgbClr val="FDCB26"/>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49" name="Google Shape;649;p24"/>
          <p:cNvSpPr/>
          <p:nvPr/>
        </p:nvSpPr>
        <p:spPr>
          <a:xfrm rot="10800000" flipH="1">
            <a:off x="8875779" y="5502999"/>
            <a:ext cx="2930139" cy="810705"/>
          </a:xfrm>
          <a:prstGeom prst="round1Rect">
            <a:avLst>
              <a:gd name="adj" fmla="val 50000"/>
            </a:avLst>
          </a:prstGeom>
          <a:solidFill>
            <a:srgbClr val="FDCB2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Josefin Sans"/>
              <a:ea typeface="Josefin Sans"/>
              <a:cs typeface="Josefin Sans"/>
              <a:sym typeface="Josefin Sans"/>
            </a:endParaRPr>
          </a:p>
        </p:txBody>
      </p:sp>
      <p:sp>
        <p:nvSpPr>
          <p:cNvPr id="650" name="Google Shape;650;p24"/>
          <p:cNvSpPr/>
          <p:nvPr/>
        </p:nvSpPr>
        <p:spPr>
          <a:xfrm>
            <a:off x="5856817" y="2065146"/>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51" name="Google Shape;651;p24"/>
          <p:cNvSpPr/>
          <p:nvPr/>
        </p:nvSpPr>
        <p:spPr>
          <a:xfrm>
            <a:off x="5857509" y="2924610"/>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52" name="Google Shape;652;p24"/>
          <p:cNvSpPr/>
          <p:nvPr/>
        </p:nvSpPr>
        <p:spPr>
          <a:xfrm>
            <a:off x="5857509" y="3784074"/>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53" name="Google Shape;653;p24"/>
          <p:cNvSpPr/>
          <p:nvPr/>
        </p:nvSpPr>
        <p:spPr>
          <a:xfrm>
            <a:off x="5857509" y="4643538"/>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54" name="Google Shape;654;p24"/>
          <p:cNvSpPr/>
          <p:nvPr/>
        </p:nvSpPr>
        <p:spPr>
          <a:xfrm>
            <a:off x="5857509" y="5503002"/>
            <a:ext cx="2926080" cy="810705"/>
          </a:xfrm>
          <a:prstGeom prst="rect">
            <a:avLst/>
          </a:prstGeom>
          <a:solidFill>
            <a:srgbClr val="FDCB26"/>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55" name="Google Shape;655;p24"/>
          <p:cNvSpPr/>
          <p:nvPr/>
        </p:nvSpPr>
        <p:spPr>
          <a:xfrm>
            <a:off x="8875780" y="2924610"/>
            <a:ext cx="2932184" cy="810705"/>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56" name="Google Shape;656;p24"/>
          <p:cNvSpPr/>
          <p:nvPr/>
        </p:nvSpPr>
        <p:spPr>
          <a:xfrm>
            <a:off x="8875780" y="3784074"/>
            <a:ext cx="2932184" cy="810705"/>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57" name="Google Shape;657;p24"/>
          <p:cNvSpPr/>
          <p:nvPr/>
        </p:nvSpPr>
        <p:spPr>
          <a:xfrm>
            <a:off x="8875780" y="4643538"/>
            <a:ext cx="2932184" cy="810705"/>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58" name="Google Shape;658;p24"/>
          <p:cNvSpPr/>
          <p:nvPr/>
        </p:nvSpPr>
        <p:spPr>
          <a:xfrm>
            <a:off x="8875779" y="2065146"/>
            <a:ext cx="2930139" cy="810705"/>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59" name="Google Shape;659;p24"/>
          <p:cNvSpPr/>
          <p:nvPr/>
        </p:nvSpPr>
        <p:spPr>
          <a:xfrm>
            <a:off x="386080" y="2065145"/>
            <a:ext cx="2369392" cy="810705"/>
          </a:xfrm>
          <a:prstGeom prst="rect">
            <a:avLst/>
          </a:prstGeom>
          <a:solidFill>
            <a:srgbClr val="728596"/>
          </a:solidFill>
          <a:ln w="12700" cap="flat" cmpd="sng">
            <a:solidFill>
              <a:srgbClr val="BFBFBF"/>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Josefin Sans"/>
                <a:ea typeface="Josefin Sans"/>
                <a:cs typeface="Josefin Sans"/>
                <a:sym typeface="Josefin Sans"/>
              </a:rPr>
              <a:t>Requirements Management</a:t>
            </a:r>
            <a:endParaRPr sz="1400" b="1" i="0" u="none" strike="noStrike" cap="none">
              <a:solidFill>
                <a:schemeClr val="lt2"/>
              </a:solidFill>
              <a:latin typeface="Josefin Sans"/>
              <a:ea typeface="Josefin Sans"/>
              <a:cs typeface="Josefin Sans"/>
              <a:sym typeface="Josefin Sans"/>
            </a:endParaRPr>
          </a:p>
        </p:txBody>
      </p:sp>
      <p:sp>
        <p:nvSpPr>
          <p:cNvPr id="660" name="Google Shape;660;p24"/>
          <p:cNvSpPr/>
          <p:nvPr/>
        </p:nvSpPr>
        <p:spPr>
          <a:xfrm>
            <a:off x="386080" y="2924610"/>
            <a:ext cx="2369392" cy="810704"/>
          </a:xfrm>
          <a:prstGeom prst="rect">
            <a:avLst/>
          </a:prstGeom>
          <a:solidFill>
            <a:srgbClr val="748697"/>
          </a:solidFill>
          <a:ln w="12700" cap="flat" cmpd="sng">
            <a:solidFill>
              <a:srgbClr val="BFBFBF"/>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Josefin Sans"/>
                <a:ea typeface="Josefin Sans"/>
                <a:cs typeface="Josefin Sans"/>
                <a:sym typeface="Josefin Sans"/>
              </a:rPr>
              <a:t>Test Management &amp; Traceability</a:t>
            </a:r>
            <a:endParaRPr sz="1400" b="1" i="0" u="none" strike="noStrike" cap="none">
              <a:solidFill>
                <a:schemeClr val="lt2"/>
              </a:solidFill>
              <a:latin typeface="Josefin Sans"/>
              <a:ea typeface="Josefin Sans"/>
              <a:cs typeface="Josefin Sans"/>
              <a:sym typeface="Josefin Sans"/>
            </a:endParaRPr>
          </a:p>
        </p:txBody>
      </p:sp>
      <p:sp>
        <p:nvSpPr>
          <p:cNvPr id="661" name="Google Shape;661;p24"/>
          <p:cNvSpPr/>
          <p:nvPr/>
        </p:nvSpPr>
        <p:spPr>
          <a:xfrm>
            <a:off x="386080" y="3784074"/>
            <a:ext cx="2369392" cy="810704"/>
          </a:xfrm>
          <a:prstGeom prst="rect">
            <a:avLst/>
          </a:prstGeom>
          <a:solidFill>
            <a:srgbClr val="748697"/>
          </a:solidFill>
          <a:ln w="12700" cap="flat" cmpd="sng">
            <a:solidFill>
              <a:srgbClr val="BFBFBF"/>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Josefin Sans"/>
                <a:ea typeface="Josefin Sans"/>
                <a:cs typeface="Josefin Sans"/>
                <a:sym typeface="Josefin Sans"/>
              </a:rPr>
              <a:t>Defect &amp; Issue Tracking</a:t>
            </a:r>
            <a:endParaRPr sz="1800" b="1" i="0" u="none" strike="noStrike" cap="none">
              <a:solidFill>
                <a:schemeClr val="lt2"/>
              </a:solidFill>
              <a:latin typeface="Josefin Sans"/>
              <a:ea typeface="Josefin Sans"/>
              <a:cs typeface="Josefin Sans"/>
              <a:sym typeface="Josefin Sans"/>
            </a:endParaRPr>
          </a:p>
        </p:txBody>
      </p:sp>
      <p:sp>
        <p:nvSpPr>
          <p:cNvPr id="662" name="Google Shape;662;p24"/>
          <p:cNvSpPr/>
          <p:nvPr/>
        </p:nvSpPr>
        <p:spPr>
          <a:xfrm>
            <a:off x="386080" y="4643538"/>
            <a:ext cx="2369392" cy="810704"/>
          </a:xfrm>
          <a:prstGeom prst="rect">
            <a:avLst/>
          </a:prstGeom>
          <a:solidFill>
            <a:srgbClr val="748697"/>
          </a:solidFill>
          <a:ln w="12700" cap="flat" cmpd="sng">
            <a:solidFill>
              <a:srgbClr val="BFBFBF"/>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Josefin Sans"/>
                <a:ea typeface="Josefin Sans"/>
                <a:cs typeface="Josefin Sans"/>
                <a:sym typeface="Josefin Sans"/>
              </a:rPr>
              <a:t>Agile Planning Tools</a:t>
            </a:r>
            <a:endParaRPr sz="1800" b="1" i="0" u="none" strike="noStrike" cap="none">
              <a:solidFill>
                <a:schemeClr val="lt2"/>
              </a:solidFill>
              <a:latin typeface="Josefin Sans"/>
              <a:ea typeface="Josefin Sans"/>
              <a:cs typeface="Josefin Sans"/>
              <a:sym typeface="Josefin Sans"/>
            </a:endParaRPr>
          </a:p>
        </p:txBody>
      </p:sp>
      <p:sp>
        <p:nvSpPr>
          <p:cNvPr id="663" name="Google Shape;663;p24"/>
          <p:cNvSpPr txBox="1"/>
          <p:nvPr/>
        </p:nvSpPr>
        <p:spPr>
          <a:xfrm flipH="1">
            <a:off x="386079" y="5500919"/>
            <a:ext cx="2364293" cy="810704"/>
          </a:xfrm>
          <a:prstGeom prst="rect">
            <a:avLst/>
          </a:prstGeom>
          <a:solidFill>
            <a:srgbClr val="748697"/>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Josefin Sans"/>
                <a:ea typeface="Josefin Sans"/>
                <a:cs typeface="Josefin Sans"/>
                <a:sym typeface="Josefin Sans"/>
              </a:rPr>
              <a:t>Program &amp; Portfolio Planning</a:t>
            </a:r>
            <a:endParaRPr sz="1800" b="1" i="0" u="none" strike="noStrike" cap="none">
              <a:solidFill>
                <a:schemeClr val="lt2"/>
              </a:solidFill>
              <a:latin typeface="Josefin Sans"/>
              <a:ea typeface="Josefin Sans"/>
              <a:cs typeface="Josefin Sans"/>
              <a:sym typeface="Josefin Sans"/>
            </a:endParaRPr>
          </a:p>
        </p:txBody>
      </p:sp>
      <p:pic>
        <p:nvPicPr>
          <p:cNvPr id="664" name="Google Shape;664;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080229" y="2260900"/>
            <a:ext cx="449568" cy="412726"/>
          </a:xfrm>
          <a:prstGeom prst="rect">
            <a:avLst/>
          </a:prstGeom>
          <a:noFill/>
          <a:ln>
            <a:noFill/>
          </a:ln>
          <a:effectLst>
            <a:outerShdw blurRad="50800" dist="38100" dir="13500000" algn="br" rotWithShape="0">
              <a:srgbClr val="000000">
                <a:alpha val="40000"/>
              </a:srgbClr>
            </a:outerShdw>
          </a:effectLst>
        </p:spPr>
      </p:pic>
      <p:pic>
        <p:nvPicPr>
          <p:cNvPr id="665" name="Google Shape;665;p2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015520" y="1499364"/>
            <a:ext cx="433191" cy="433191"/>
          </a:xfrm>
          <a:prstGeom prst="rect">
            <a:avLst/>
          </a:prstGeom>
          <a:noFill/>
          <a:ln>
            <a:noFill/>
          </a:ln>
        </p:spPr>
      </p:pic>
      <p:pic>
        <p:nvPicPr>
          <p:cNvPr id="666" name="Google Shape;666;p24"/>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094496" y="1500599"/>
            <a:ext cx="373128" cy="430720"/>
          </a:xfrm>
          <a:prstGeom prst="rect">
            <a:avLst/>
          </a:prstGeom>
          <a:noFill/>
          <a:ln>
            <a:noFill/>
          </a:ln>
        </p:spPr>
      </p:pic>
      <p:pic>
        <p:nvPicPr>
          <p:cNvPr id="667" name="Google Shape;667;p24"/>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1022375" y="1502366"/>
            <a:ext cx="369434" cy="427186"/>
          </a:xfrm>
          <a:prstGeom prst="rect">
            <a:avLst/>
          </a:prstGeom>
          <a:noFill/>
          <a:ln>
            <a:noFill/>
          </a:ln>
        </p:spPr>
      </p:pic>
      <p:pic>
        <p:nvPicPr>
          <p:cNvPr id="668" name="Google Shape;668;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076111" y="3116305"/>
            <a:ext cx="449568" cy="412726"/>
          </a:xfrm>
          <a:prstGeom prst="rect">
            <a:avLst/>
          </a:prstGeom>
          <a:noFill/>
          <a:ln>
            <a:noFill/>
          </a:ln>
          <a:effectLst>
            <a:outerShdw blurRad="50800" dist="38100" dir="13500000" algn="br" rotWithShape="0">
              <a:srgbClr val="000000">
                <a:alpha val="40000"/>
              </a:srgbClr>
            </a:outerShdw>
          </a:effectLst>
        </p:spPr>
      </p:pic>
      <p:pic>
        <p:nvPicPr>
          <p:cNvPr id="669" name="Google Shape;669;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076111" y="3927010"/>
            <a:ext cx="449568" cy="412726"/>
          </a:xfrm>
          <a:prstGeom prst="rect">
            <a:avLst/>
          </a:prstGeom>
          <a:noFill/>
          <a:ln>
            <a:noFill/>
          </a:ln>
          <a:effectLst>
            <a:outerShdw blurRad="50800" dist="38100" dir="13500000" algn="br" rotWithShape="0">
              <a:srgbClr val="000000">
                <a:alpha val="40000"/>
              </a:srgbClr>
            </a:outerShdw>
          </a:effectLst>
        </p:spPr>
      </p:pic>
      <p:pic>
        <p:nvPicPr>
          <p:cNvPr id="670" name="Google Shape;670;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006309" y="2218878"/>
            <a:ext cx="449568" cy="412726"/>
          </a:xfrm>
          <a:prstGeom prst="rect">
            <a:avLst/>
          </a:prstGeom>
          <a:noFill/>
          <a:ln>
            <a:noFill/>
          </a:ln>
          <a:effectLst>
            <a:outerShdw blurRad="50800" dist="38100" dir="13500000" algn="br" rotWithShape="0">
              <a:srgbClr val="000000">
                <a:alpha val="40000"/>
              </a:srgbClr>
            </a:outerShdw>
          </a:effectLst>
        </p:spPr>
      </p:pic>
      <p:pic>
        <p:nvPicPr>
          <p:cNvPr id="671" name="Google Shape;671;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002191" y="3108990"/>
            <a:ext cx="449568" cy="412726"/>
          </a:xfrm>
          <a:prstGeom prst="rect">
            <a:avLst/>
          </a:prstGeom>
          <a:noFill/>
          <a:ln>
            <a:noFill/>
          </a:ln>
          <a:effectLst>
            <a:outerShdw blurRad="50800" dist="38100" dir="13500000" algn="br" rotWithShape="0">
              <a:srgbClr val="000000">
                <a:alpha val="40000"/>
              </a:srgbClr>
            </a:outerShdw>
          </a:effectLst>
        </p:spPr>
      </p:pic>
      <p:pic>
        <p:nvPicPr>
          <p:cNvPr id="672" name="Google Shape;672;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002191" y="3981748"/>
            <a:ext cx="449568" cy="412726"/>
          </a:xfrm>
          <a:prstGeom prst="rect">
            <a:avLst/>
          </a:prstGeom>
          <a:noFill/>
          <a:ln>
            <a:noFill/>
          </a:ln>
          <a:effectLst>
            <a:outerShdw blurRad="50800" dist="38100" dir="13500000" algn="br" rotWithShape="0">
              <a:srgbClr val="000000">
                <a:alpha val="40000"/>
              </a:srgbClr>
            </a:outerShdw>
          </a:effectLst>
        </p:spPr>
      </p:pic>
      <p:pic>
        <p:nvPicPr>
          <p:cNvPr id="673" name="Google Shape;673;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002191" y="4859534"/>
            <a:ext cx="449568" cy="412726"/>
          </a:xfrm>
          <a:prstGeom prst="rect">
            <a:avLst/>
          </a:prstGeom>
          <a:noFill/>
          <a:ln>
            <a:noFill/>
          </a:ln>
          <a:effectLst>
            <a:outerShdw blurRad="50800" dist="38100" dir="13500000" algn="br" rotWithShape="0">
              <a:srgbClr val="000000">
                <a:alpha val="40000"/>
              </a:srgbClr>
            </a:outerShdw>
          </a:effectLst>
        </p:spPr>
      </p:pic>
      <p:pic>
        <p:nvPicPr>
          <p:cNvPr id="674" name="Google Shape;674;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116064" y="2233218"/>
            <a:ext cx="449568" cy="412726"/>
          </a:xfrm>
          <a:prstGeom prst="rect">
            <a:avLst/>
          </a:prstGeom>
          <a:noFill/>
          <a:ln>
            <a:noFill/>
          </a:ln>
          <a:effectLst>
            <a:outerShdw blurRad="50800" dist="38100" dir="13500000" algn="br" rotWithShape="0">
              <a:srgbClr val="000000">
                <a:alpha val="40000"/>
              </a:srgbClr>
            </a:outerShdw>
          </a:effectLst>
        </p:spPr>
      </p:pic>
      <p:pic>
        <p:nvPicPr>
          <p:cNvPr id="675" name="Google Shape;675;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116064" y="3060328"/>
            <a:ext cx="449568" cy="412726"/>
          </a:xfrm>
          <a:prstGeom prst="rect">
            <a:avLst/>
          </a:prstGeom>
          <a:noFill/>
          <a:ln>
            <a:noFill/>
          </a:ln>
          <a:effectLst>
            <a:outerShdw blurRad="50800" dist="38100" dir="13500000" algn="br" rotWithShape="0">
              <a:srgbClr val="000000">
                <a:alpha val="40000"/>
              </a:srgbClr>
            </a:outerShdw>
          </a:effectLst>
        </p:spPr>
      </p:pic>
      <p:pic>
        <p:nvPicPr>
          <p:cNvPr id="676" name="Google Shape;676;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116064" y="4030596"/>
            <a:ext cx="449568" cy="412726"/>
          </a:xfrm>
          <a:prstGeom prst="rect">
            <a:avLst/>
          </a:prstGeom>
          <a:noFill/>
          <a:ln>
            <a:noFill/>
          </a:ln>
          <a:effectLst>
            <a:outerShdw blurRad="50800" dist="38100" dir="13500000" algn="br" rotWithShape="0">
              <a:srgbClr val="000000">
                <a:alpha val="40000"/>
              </a:srgbClr>
            </a:outerShdw>
          </a:effectLst>
        </p:spPr>
      </p:pic>
      <p:pic>
        <p:nvPicPr>
          <p:cNvPr id="677" name="Google Shape;677;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116064" y="4857706"/>
            <a:ext cx="449568" cy="412726"/>
          </a:xfrm>
          <a:prstGeom prst="rect">
            <a:avLst/>
          </a:prstGeom>
          <a:noFill/>
          <a:ln>
            <a:noFill/>
          </a:ln>
          <a:effectLst>
            <a:outerShdw blurRad="50800" dist="38100" dir="13500000" algn="br" rotWithShape="0">
              <a:srgbClr val="000000">
                <a:alpha val="40000"/>
              </a:srgbClr>
            </a:outerShdw>
          </a:effectLst>
        </p:spPr>
      </p:pic>
      <p:pic>
        <p:nvPicPr>
          <p:cNvPr id="678" name="Google Shape;678;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116064" y="5652510"/>
            <a:ext cx="449568" cy="412726"/>
          </a:xfrm>
          <a:prstGeom prst="rect">
            <a:avLst/>
          </a:prstGeom>
          <a:noFill/>
          <a:ln>
            <a:noFill/>
          </a:ln>
          <a:effectLst>
            <a:outerShdw blurRad="50800" dist="38100" dir="13500000" algn="br" rotWithShape="0">
              <a:srgbClr val="000000">
                <a:alpha val="4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25"/>
          <p:cNvSpPr txBox="1">
            <a:spLocks noGrp="1"/>
          </p:cNvSpPr>
          <p:nvPr>
            <p:ph type="title"/>
          </p:nvPr>
        </p:nvSpPr>
        <p:spPr>
          <a:xfrm>
            <a:off x="370392" y="365126"/>
            <a:ext cx="10983408" cy="712673"/>
          </a:xfrm>
          <a:prstGeom prst="rect">
            <a:avLst/>
          </a:prstGeom>
          <a:solidFill>
            <a:schemeClr val="lt2"/>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1111"/>
              <a:buFont typeface="Josefin Sans"/>
              <a:buNone/>
            </a:pPr>
            <a:r>
              <a:rPr lang="en-US">
                <a:latin typeface="Josefin Sans"/>
                <a:ea typeface="Josefin Sans"/>
                <a:cs typeface="Josefin Sans"/>
                <a:sym typeface="Josefin Sans"/>
              </a:rPr>
              <a:t>SpiraTest® - Requirements &amp; Test Management</a:t>
            </a:r>
            <a:endParaRPr>
              <a:latin typeface="Josefin Sans"/>
              <a:ea typeface="Josefin Sans"/>
              <a:cs typeface="Josefin Sans"/>
              <a:sym typeface="Josefin Sans"/>
            </a:endParaRPr>
          </a:p>
        </p:txBody>
      </p:sp>
      <p:pic>
        <p:nvPicPr>
          <p:cNvPr id="684" name="Google Shape;684;p25"/>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a:stretch/>
        </p:blipFill>
        <p:spPr>
          <a:xfrm>
            <a:off x="11221555" y="382218"/>
            <a:ext cx="748954" cy="740850"/>
          </a:xfrm>
          <a:prstGeom prst="rect">
            <a:avLst/>
          </a:prstGeom>
          <a:noFill/>
          <a:ln>
            <a:noFill/>
          </a:ln>
        </p:spPr>
      </p:pic>
      <p:sp>
        <p:nvSpPr>
          <p:cNvPr id="685" name="Google Shape;685;p25"/>
          <p:cNvSpPr/>
          <p:nvPr/>
        </p:nvSpPr>
        <p:spPr>
          <a:xfrm>
            <a:off x="371573" y="1660720"/>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686" name="Google Shape;686;p25" descr="Clipboard Mixed with solid fill"/>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39391" y="1710961"/>
            <a:ext cx="466363" cy="466363"/>
          </a:xfrm>
          <a:prstGeom prst="rect">
            <a:avLst/>
          </a:prstGeom>
          <a:noFill/>
          <a:ln>
            <a:noFill/>
          </a:ln>
        </p:spPr>
      </p:pic>
      <p:sp>
        <p:nvSpPr>
          <p:cNvPr id="687" name="Google Shape;687;p25"/>
          <p:cNvSpPr/>
          <p:nvPr/>
        </p:nvSpPr>
        <p:spPr>
          <a:xfrm>
            <a:off x="6286501" y="4687726"/>
            <a:ext cx="2940935"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Poppins Medium"/>
                <a:ea typeface="Poppins Medium"/>
                <a:cs typeface="Poppins Medium"/>
                <a:sym typeface="Poppins Medium"/>
              </a:rPr>
              <a:t>POPULAR INTEGRATIONS</a:t>
            </a:r>
            <a:endParaRPr sz="1600" b="1" i="0" u="none" strike="noStrike" cap="none" baseline="30000">
              <a:solidFill>
                <a:schemeClr val="dk1"/>
              </a:solidFill>
              <a:latin typeface="Poppins Medium"/>
              <a:ea typeface="Poppins Medium"/>
              <a:cs typeface="Poppins Medium"/>
              <a:sym typeface="Poppins Medium"/>
            </a:endParaRPr>
          </a:p>
        </p:txBody>
      </p:sp>
      <p:sp>
        <p:nvSpPr>
          <p:cNvPr id="688" name="Google Shape;688;p25"/>
          <p:cNvSpPr/>
          <p:nvPr/>
        </p:nvSpPr>
        <p:spPr>
          <a:xfrm>
            <a:off x="9419928" y="4673650"/>
            <a:ext cx="2400300"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Poppins Medium"/>
                <a:ea typeface="Poppins Medium"/>
                <a:cs typeface="Poppins Medium"/>
                <a:sym typeface="Poppins Medium"/>
              </a:rPr>
              <a:t>END USER(S)</a:t>
            </a:r>
            <a:endParaRPr sz="1400" b="0" i="0" u="none" strike="noStrike" cap="none">
              <a:solidFill>
                <a:srgbClr val="000000"/>
              </a:solidFill>
              <a:latin typeface="Poppins Medium"/>
              <a:ea typeface="Poppins Medium"/>
              <a:cs typeface="Poppins Medium"/>
              <a:sym typeface="Poppins Medium"/>
            </a:endParaRPr>
          </a:p>
        </p:txBody>
      </p:sp>
      <p:sp>
        <p:nvSpPr>
          <p:cNvPr id="689" name="Google Shape;689;p25"/>
          <p:cNvSpPr/>
          <p:nvPr/>
        </p:nvSpPr>
        <p:spPr>
          <a:xfrm>
            <a:off x="371573" y="1178167"/>
            <a:ext cx="5535106"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Poppins Medium"/>
                <a:ea typeface="Poppins Medium"/>
                <a:cs typeface="Poppins Medium"/>
                <a:sym typeface="Poppins Medium"/>
              </a:rPr>
              <a:t>KEY FEATURES &amp; BENEFITS</a:t>
            </a:r>
            <a:endParaRPr sz="1400" b="0" i="0" u="none" strike="noStrike" cap="none">
              <a:solidFill>
                <a:srgbClr val="000000"/>
              </a:solidFill>
              <a:latin typeface="Poppins Medium"/>
              <a:ea typeface="Poppins Medium"/>
              <a:cs typeface="Poppins Medium"/>
              <a:sym typeface="Poppins Medium"/>
            </a:endParaRPr>
          </a:p>
        </p:txBody>
      </p:sp>
      <p:sp>
        <p:nvSpPr>
          <p:cNvPr id="690" name="Google Shape;690;p25"/>
          <p:cNvSpPr/>
          <p:nvPr/>
        </p:nvSpPr>
        <p:spPr>
          <a:xfrm>
            <a:off x="6286501" y="1178167"/>
            <a:ext cx="5535107"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Poppins Medium"/>
                <a:ea typeface="Poppins Medium"/>
                <a:cs typeface="Poppins Medium"/>
                <a:sym typeface="Poppins Medium"/>
              </a:rPr>
              <a:t>DIFFERENTIATORS</a:t>
            </a:r>
            <a:endParaRPr sz="1400" b="0" i="0" u="none" strike="noStrike" cap="none">
              <a:solidFill>
                <a:srgbClr val="000000"/>
              </a:solidFill>
              <a:latin typeface="Poppins Medium"/>
              <a:ea typeface="Poppins Medium"/>
              <a:cs typeface="Poppins Medium"/>
              <a:sym typeface="Poppins Medium"/>
            </a:endParaRPr>
          </a:p>
        </p:txBody>
      </p:sp>
      <p:sp>
        <p:nvSpPr>
          <p:cNvPr id="691" name="Google Shape;691;p25"/>
          <p:cNvSpPr txBox="1"/>
          <p:nvPr/>
        </p:nvSpPr>
        <p:spPr>
          <a:xfrm>
            <a:off x="1008269" y="1642969"/>
            <a:ext cx="5205985"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Josefin Sans"/>
                <a:ea typeface="Josefin Sans"/>
                <a:cs typeface="Josefin Sans"/>
                <a:sym typeface="Josefin Sans"/>
              </a:rPr>
              <a:t>Centralized management of all factors that impact testing, including requirements, defects, and reporting</a:t>
            </a:r>
            <a:endParaRPr sz="1600" b="0" i="0" u="none" strike="noStrike" cap="none">
              <a:solidFill>
                <a:srgbClr val="000000"/>
              </a:solidFill>
              <a:latin typeface="Josefin Sans"/>
              <a:ea typeface="Josefin Sans"/>
              <a:cs typeface="Josefin Sans"/>
              <a:sym typeface="Josefin Sans"/>
            </a:endParaRPr>
          </a:p>
        </p:txBody>
      </p:sp>
      <p:grpSp>
        <p:nvGrpSpPr>
          <p:cNvPr id="692" name="Google Shape;692;p25"/>
          <p:cNvGrpSpPr/>
          <p:nvPr/>
        </p:nvGrpSpPr>
        <p:grpSpPr>
          <a:xfrm>
            <a:off x="282429" y="5063254"/>
            <a:ext cx="1980119" cy="1393138"/>
            <a:chOff x="282429" y="4655282"/>
            <a:chExt cx="1980119" cy="1393138"/>
          </a:xfrm>
        </p:grpSpPr>
        <p:sp>
          <p:nvSpPr>
            <p:cNvPr id="693" name="Google Shape;693;p25"/>
            <p:cNvSpPr txBox="1"/>
            <p:nvPr/>
          </p:nvSpPr>
          <p:spPr>
            <a:xfrm>
              <a:off x="282429"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a:solidFill>
                    <a:schemeClr val="dk1"/>
                  </a:solidFill>
                  <a:latin typeface="Josefin Sans"/>
                  <a:ea typeface="Josefin Sans"/>
                  <a:cs typeface="Josefin Sans"/>
                  <a:sym typeface="Josefin Sans"/>
                </a:rPr>
                <a:t>95%</a:t>
              </a:r>
              <a:endParaRPr sz="1400" b="0" i="0" u="none" strike="noStrike" cap="none">
                <a:solidFill>
                  <a:srgbClr val="000000"/>
                </a:solidFill>
                <a:latin typeface="Josefin Sans"/>
                <a:ea typeface="Josefin Sans"/>
                <a:cs typeface="Josefin Sans"/>
                <a:sym typeface="Josefin Sans"/>
              </a:endParaRPr>
            </a:p>
          </p:txBody>
        </p:sp>
        <p:sp>
          <p:nvSpPr>
            <p:cNvPr id="694" name="Google Shape;694;p25"/>
            <p:cNvSpPr txBox="1"/>
            <p:nvPr/>
          </p:nvSpPr>
          <p:spPr>
            <a:xfrm>
              <a:off x="282429"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requirements coverage</a:t>
              </a:r>
              <a:endParaRPr sz="1400" b="0" i="0" u="none" strike="noStrike" cap="none">
                <a:solidFill>
                  <a:srgbClr val="000000"/>
                </a:solidFill>
                <a:latin typeface="Josefin Sans"/>
                <a:ea typeface="Josefin Sans"/>
                <a:cs typeface="Josefin Sans"/>
                <a:sym typeface="Josefin Sans"/>
              </a:endParaRPr>
            </a:p>
          </p:txBody>
        </p:sp>
        <p:sp>
          <p:nvSpPr>
            <p:cNvPr id="695" name="Google Shape;695;p25"/>
            <p:cNvSpPr/>
            <p:nvPr/>
          </p:nvSpPr>
          <p:spPr>
            <a:xfrm>
              <a:off x="372996" y="4655282"/>
              <a:ext cx="1798984" cy="1393138"/>
            </a:xfrm>
            <a:prstGeom prst="roundRect">
              <a:avLst>
                <a:gd name="adj" fmla="val 16667"/>
              </a:avLst>
            </a:prstGeom>
            <a:noFill/>
            <a:ln w="19050" cap="flat" cmpd="sng">
              <a:solidFill>
                <a:schemeClr val="lt1"/>
              </a:solidFill>
              <a:prstDash val="solid"/>
              <a:miter lim="800000"/>
              <a:headEnd type="none" w="sm" len="sm"/>
              <a:tailEnd type="none" w="sm" len="sm"/>
            </a:ln>
            <a:effectLst>
              <a:outerShdw blurRad="63500" sx="102000" sy="102000" algn="ctr" rotWithShape="0">
                <a:schemeClr val="accent3">
                  <a:alpha val="40000"/>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Josefin Sans"/>
                <a:ea typeface="Josefin Sans"/>
                <a:cs typeface="Josefin Sans"/>
                <a:sym typeface="Josefin Sans"/>
              </a:endParaRPr>
            </a:p>
          </p:txBody>
        </p:sp>
      </p:grpSp>
      <p:grpSp>
        <p:nvGrpSpPr>
          <p:cNvPr id="696" name="Google Shape;696;p25"/>
          <p:cNvGrpSpPr/>
          <p:nvPr/>
        </p:nvGrpSpPr>
        <p:grpSpPr>
          <a:xfrm>
            <a:off x="4024822" y="5063166"/>
            <a:ext cx="1980771" cy="1429708"/>
            <a:chOff x="4024822" y="4655194"/>
            <a:chExt cx="1980771" cy="1429708"/>
          </a:xfrm>
        </p:grpSpPr>
        <p:sp>
          <p:nvSpPr>
            <p:cNvPr id="697" name="Google Shape;697;p25"/>
            <p:cNvSpPr txBox="1"/>
            <p:nvPr/>
          </p:nvSpPr>
          <p:spPr>
            <a:xfrm>
              <a:off x="4025474"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a:solidFill>
                    <a:schemeClr val="dk1"/>
                  </a:solidFill>
                  <a:latin typeface="Josefin Sans"/>
                  <a:ea typeface="Josefin Sans"/>
                  <a:cs typeface="Josefin Sans"/>
                  <a:sym typeface="Josefin Sans"/>
                </a:rPr>
                <a:t>30%</a:t>
              </a:r>
              <a:endParaRPr sz="1400" b="0" i="0" u="none" strike="noStrike" cap="none">
                <a:solidFill>
                  <a:srgbClr val="000000"/>
                </a:solidFill>
                <a:latin typeface="Josefin Sans"/>
                <a:ea typeface="Josefin Sans"/>
                <a:cs typeface="Josefin Sans"/>
                <a:sym typeface="Josefin Sans"/>
              </a:endParaRPr>
            </a:p>
          </p:txBody>
        </p:sp>
        <p:sp>
          <p:nvSpPr>
            <p:cNvPr id="698" name="Google Shape;698;p25"/>
            <p:cNvSpPr txBox="1"/>
            <p:nvPr/>
          </p:nvSpPr>
          <p:spPr>
            <a:xfrm>
              <a:off x="4024822"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cost </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reduction</a:t>
              </a:r>
              <a:endParaRPr sz="1400" b="0" i="0" u="none" strike="noStrike" cap="none">
                <a:solidFill>
                  <a:srgbClr val="000000"/>
                </a:solidFill>
                <a:latin typeface="Josefin Sans"/>
                <a:ea typeface="Josefin Sans"/>
                <a:cs typeface="Josefin Sans"/>
                <a:sym typeface="Josefin Sans"/>
              </a:endParaRPr>
            </a:p>
          </p:txBody>
        </p:sp>
        <p:sp>
          <p:nvSpPr>
            <p:cNvPr id="699" name="Google Shape;699;p25"/>
            <p:cNvSpPr/>
            <p:nvPr/>
          </p:nvSpPr>
          <p:spPr>
            <a:xfrm>
              <a:off x="4116042" y="4655194"/>
              <a:ext cx="1798984" cy="1429708"/>
            </a:xfrm>
            <a:prstGeom prst="roundRect">
              <a:avLst>
                <a:gd name="adj" fmla="val 16667"/>
              </a:avLst>
            </a:prstGeom>
            <a:noFill/>
            <a:ln w="19050" cap="flat" cmpd="sng">
              <a:solidFill>
                <a:schemeClr val="lt1"/>
              </a:solidFill>
              <a:prstDash val="solid"/>
              <a:miter lim="800000"/>
              <a:headEnd type="none" w="sm" len="sm"/>
              <a:tailEnd type="none" w="sm" len="sm"/>
            </a:ln>
            <a:effectLst>
              <a:outerShdw blurRad="63500" sx="102000" sy="102000" algn="ctr" rotWithShape="0">
                <a:schemeClr val="accent3">
                  <a:alpha val="40000"/>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grpSp>
      <p:grpSp>
        <p:nvGrpSpPr>
          <p:cNvPr id="700" name="Google Shape;700;p25"/>
          <p:cNvGrpSpPr/>
          <p:nvPr/>
        </p:nvGrpSpPr>
        <p:grpSpPr>
          <a:xfrm>
            <a:off x="2134504" y="5063166"/>
            <a:ext cx="1999311" cy="1393226"/>
            <a:chOff x="2153810" y="4655194"/>
            <a:chExt cx="1999311" cy="1393226"/>
          </a:xfrm>
        </p:grpSpPr>
        <p:sp>
          <p:nvSpPr>
            <p:cNvPr id="701" name="Google Shape;701;p25"/>
            <p:cNvSpPr txBox="1"/>
            <p:nvPr/>
          </p:nvSpPr>
          <p:spPr>
            <a:xfrm>
              <a:off x="2173002"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a:solidFill>
                    <a:schemeClr val="dk1"/>
                  </a:solidFill>
                  <a:latin typeface="Josefin Sans"/>
                  <a:ea typeface="Josefin Sans"/>
                  <a:cs typeface="Josefin Sans"/>
                  <a:sym typeface="Josefin Sans"/>
                </a:rPr>
                <a:t>40%</a:t>
              </a:r>
              <a:endParaRPr sz="1400" b="0" i="0" u="none" strike="noStrike" cap="none">
                <a:solidFill>
                  <a:srgbClr val="000000"/>
                </a:solidFill>
                <a:latin typeface="Josefin Sans"/>
                <a:ea typeface="Josefin Sans"/>
                <a:cs typeface="Josefin Sans"/>
                <a:sym typeface="Josefin Sans"/>
              </a:endParaRPr>
            </a:p>
          </p:txBody>
        </p:sp>
        <p:sp>
          <p:nvSpPr>
            <p:cNvPr id="702" name="Google Shape;702;p25"/>
            <p:cNvSpPr txBox="1"/>
            <p:nvPr/>
          </p:nvSpPr>
          <p:spPr>
            <a:xfrm>
              <a:off x="2153810"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faster test cycles</a:t>
              </a:r>
              <a:endParaRPr sz="1400" b="0" i="0" u="none" strike="noStrike" cap="none">
                <a:solidFill>
                  <a:srgbClr val="000000"/>
                </a:solidFill>
                <a:latin typeface="Josefin Sans"/>
                <a:ea typeface="Josefin Sans"/>
                <a:cs typeface="Josefin Sans"/>
                <a:sym typeface="Josefin Sans"/>
              </a:endParaRPr>
            </a:p>
          </p:txBody>
        </p:sp>
        <p:sp>
          <p:nvSpPr>
            <p:cNvPr id="703" name="Google Shape;703;p25"/>
            <p:cNvSpPr/>
            <p:nvPr/>
          </p:nvSpPr>
          <p:spPr>
            <a:xfrm>
              <a:off x="2263569" y="4655194"/>
              <a:ext cx="1798984" cy="1393138"/>
            </a:xfrm>
            <a:prstGeom prst="roundRect">
              <a:avLst>
                <a:gd name="adj" fmla="val 16667"/>
              </a:avLst>
            </a:prstGeom>
            <a:noFill/>
            <a:ln w="19050" cap="flat" cmpd="sng">
              <a:solidFill>
                <a:schemeClr val="lt1"/>
              </a:solidFill>
              <a:prstDash val="solid"/>
              <a:miter lim="800000"/>
              <a:headEnd type="none" w="sm" len="sm"/>
              <a:tailEnd type="none" w="sm" len="sm"/>
            </a:ln>
            <a:effectLst>
              <a:outerShdw blurRad="63500" sx="102000" sy="102000" algn="ctr" rotWithShape="0">
                <a:schemeClr val="accent3">
                  <a:alpha val="40000"/>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grpSp>
      <p:sp>
        <p:nvSpPr>
          <p:cNvPr id="704" name="Google Shape;704;p25"/>
          <p:cNvSpPr txBox="1"/>
          <p:nvPr/>
        </p:nvSpPr>
        <p:spPr>
          <a:xfrm>
            <a:off x="1019503" y="2286386"/>
            <a:ext cx="5205985"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Josefin Sans"/>
                <a:ea typeface="Josefin Sans"/>
                <a:cs typeface="Josefin Sans"/>
                <a:sym typeface="Josefin Sans"/>
              </a:rPr>
              <a:t>Easy-to-use, automated bug &amp; issue identification for tracking, prioritization, and resolution of defects before they impact users</a:t>
            </a:r>
            <a:endParaRPr sz="1600" b="0" i="0" u="none" strike="noStrike" cap="none">
              <a:solidFill>
                <a:srgbClr val="000000"/>
              </a:solidFill>
              <a:latin typeface="Josefin Sans"/>
              <a:ea typeface="Josefin Sans"/>
              <a:cs typeface="Josefin Sans"/>
              <a:sym typeface="Josefin Sans"/>
            </a:endParaRPr>
          </a:p>
        </p:txBody>
      </p:sp>
      <p:sp>
        <p:nvSpPr>
          <p:cNvPr id="705" name="Google Shape;705;p25"/>
          <p:cNvSpPr txBox="1"/>
          <p:nvPr/>
        </p:nvSpPr>
        <p:spPr>
          <a:xfrm>
            <a:off x="1008269" y="3225231"/>
            <a:ext cx="5205985"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Josefin Sans"/>
                <a:ea typeface="Josefin Sans"/>
                <a:cs typeface="Josefin Sans"/>
                <a:sym typeface="Josefin Sans"/>
              </a:rPr>
              <a:t>Streamlined planning, execution, and tracking of testing, including test case management and exploratory testing</a:t>
            </a:r>
            <a:endParaRPr sz="1600" b="0" i="0" u="none" strike="noStrike" cap="none">
              <a:solidFill>
                <a:srgbClr val="000000"/>
              </a:solidFill>
              <a:latin typeface="Josefin Sans"/>
              <a:ea typeface="Josefin Sans"/>
              <a:cs typeface="Josefin Sans"/>
              <a:sym typeface="Josefin Sans"/>
            </a:endParaRPr>
          </a:p>
        </p:txBody>
      </p:sp>
      <p:sp>
        <p:nvSpPr>
          <p:cNvPr id="706" name="Google Shape;706;p25"/>
          <p:cNvSpPr txBox="1"/>
          <p:nvPr/>
        </p:nvSpPr>
        <p:spPr>
          <a:xfrm>
            <a:off x="1008268" y="4079668"/>
            <a:ext cx="5205985"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Josefin Sans"/>
                <a:ea typeface="Josefin Sans"/>
                <a:cs typeface="Josefin Sans"/>
                <a:sym typeface="Josefin Sans"/>
              </a:rPr>
              <a:t>End-to-end traceability of product releases, tested requirements, and resolved defects, with electronic signature capabilities</a:t>
            </a:r>
            <a:endParaRPr sz="1600" b="0" i="0" u="none" strike="noStrike" cap="none">
              <a:solidFill>
                <a:srgbClr val="000000"/>
              </a:solidFill>
              <a:latin typeface="Josefin Sans"/>
              <a:ea typeface="Josefin Sans"/>
              <a:cs typeface="Josefin Sans"/>
              <a:sym typeface="Josefin Sans"/>
            </a:endParaRPr>
          </a:p>
        </p:txBody>
      </p:sp>
      <p:grpSp>
        <p:nvGrpSpPr>
          <p:cNvPr id="707" name="Google Shape;707;p25"/>
          <p:cNvGrpSpPr/>
          <p:nvPr/>
        </p:nvGrpSpPr>
        <p:grpSpPr>
          <a:xfrm>
            <a:off x="371573" y="4209963"/>
            <a:ext cx="596012" cy="594978"/>
            <a:chOff x="411097" y="3984875"/>
            <a:chExt cx="596012" cy="594978"/>
          </a:xfrm>
        </p:grpSpPr>
        <p:sp>
          <p:nvSpPr>
            <p:cNvPr id="708" name="Google Shape;708;p25"/>
            <p:cNvSpPr/>
            <p:nvPr/>
          </p:nvSpPr>
          <p:spPr>
            <a:xfrm>
              <a:off x="411097" y="3984875"/>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709" name="Google Shape;709;p25" descr="Contract with solid fill"/>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75931" y="4049192"/>
              <a:ext cx="466344" cy="466344"/>
            </a:xfrm>
            <a:prstGeom prst="rect">
              <a:avLst/>
            </a:prstGeom>
            <a:noFill/>
            <a:ln>
              <a:noFill/>
            </a:ln>
          </p:spPr>
        </p:pic>
      </p:grpSp>
      <p:grpSp>
        <p:nvGrpSpPr>
          <p:cNvPr id="710" name="Google Shape;710;p25"/>
          <p:cNvGrpSpPr/>
          <p:nvPr/>
        </p:nvGrpSpPr>
        <p:grpSpPr>
          <a:xfrm>
            <a:off x="371573" y="2402613"/>
            <a:ext cx="596012" cy="594978"/>
            <a:chOff x="411097" y="2669905"/>
            <a:chExt cx="596012" cy="594978"/>
          </a:xfrm>
        </p:grpSpPr>
        <p:sp>
          <p:nvSpPr>
            <p:cNvPr id="711" name="Google Shape;711;p25"/>
            <p:cNvSpPr/>
            <p:nvPr/>
          </p:nvSpPr>
          <p:spPr>
            <a:xfrm>
              <a:off x="411097" y="2669905"/>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712" name="Google Shape;712;p25" descr="Bug under magnifying glass with solid fill"/>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77491" y="2736758"/>
              <a:ext cx="466344" cy="466344"/>
            </a:xfrm>
            <a:prstGeom prst="rect">
              <a:avLst/>
            </a:prstGeom>
            <a:noFill/>
            <a:ln>
              <a:noFill/>
            </a:ln>
          </p:spPr>
        </p:pic>
      </p:grpSp>
      <p:grpSp>
        <p:nvGrpSpPr>
          <p:cNvPr id="713" name="Google Shape;713;p25"/>
          <p:cNvGrpSpPr/>
          <p:nvPr/>
        </p:nvGrpSpPr>
        <p:grpSpPr>
          <a:xfrm>
            <a:off x="371573" y="3341458"/>
            <a:ext cx="596012" cy="594978"/>
            <a:chOff x="411097" y="3327390"/>
            <a:chExt cx="596012" cy="594978"/>
          </a:xfrm>
        </p:grpSpPr>
        <p:sp>
          <p:nvSpPr>
            <p:cNvPr id="714" name="Google Shape;714;p25"/>
            <p:cNvSpPr/>
            <p:nvPr/>
          </p:nvSpPr>
          <p:spPr>
            <a:xfrm>
              <a:off x="411097" y="3327390"/>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715" name="Google Shape;715;p25" descr="Search Inventory with solid fill"/>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475931" y="3390713"/>
              <a:ext cx="466344" cy="466344"/>
            </a:xfrm>
            <a:prstGeom prst="rect">
              <a:avLst/>
            </a:prstGeom>
            <a:noFill/>
            <a:ln>
              <a:noFill/>
            </a:ln>
          </p:spPr>
        </p:pic>
      </p:grpSp>
      <p:sp>
        <p:nvSpPr>
          <p:cNvPr id="716" name="Google Shape;716;p25"/>
          <p:cNvSpPr/>
          <p:nvPr/>
        </p:nvSpPr>
        <p:spPr>
          <a:xfrm>
            <a:off x="6286501" y="1761532"/>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1</a:t>
            </a:r>
            <a:endParaRPr sz="1400" b="0" i="0" u="none" strike="noStrike" cap="none">
              <a:solidFill>
                <a:srgbClr val="000000"/>
              </a:solidFill>
              <a:latin typeface="Josefin Sans"/>
              <a:ea typeface="Josefin Sans"/>
              <a:cs typeface="Josefin Sans"/>
              <a:sym typeface="Josefin Sans"/>
            </a:endParaRPr>
          </a:p>
        </p:txBody>
      </p:sp>
      <p:sp>
        <p:nvSpPr>
          <p:cNvPr id="717" name="Google Shape;717;p25"/>
          <p:cNvSpPr/>
          <p:nvPr/>
        </p:nvSpPr>
        <p:spPr>
          <a:xfrm>
            <a:off x="6286501" y="2298131"/>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2</a:t>
            </a:r>
            <a:endParaRPr sz="1400" b="0" i="0" u="none" strike="noStrike" cap="none">
              <a:solidFill>
                <a:srgbClr val="000000"/>
              </a:solidFill>
              <a:latin typeface="Josefin Sans"/>
              <a:ea typeface="Josefin Sans"/>
              <a:cs typeface="Josefin Sans"/>
              <a:sym typeface="Josefin Sans"/>
            </a:endParaRPr>
          </a:p>
        </p:txBody>
      </p:sp>
      <p:sp>
        <p:nvSpPr>
          <p:cNvPr id="718" name="Google Shape;718;p25"/>
          <p:cNvSpPr/>
          <p:nvPr/>
        </p:nvSpPr>
        <p:spPr>
          <a:xfrm>
            <a:off x="6286501" y="2848799"/>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3</a:t>
            </a:r>
            <a:endParaRPr sz="1400" b="0" i="0" u="none" strike="noStrike" cap="none">
              <a:solidFill>
                <a:srgbClr val="000000"/>
              </a:solidFill>
              <a:latin typeface="Josefin Sans"/>
              <a:ea typeface="Josefin Sans"/>
              <a:cs typeface="Josefin Sans"/>
              <a:sym typeface="Josefin Sans"/>
            </a:endParaRPr>
          </a:p>
        </p:txBody>
      </p:sp>
      <p:sp>
        <p:nvSpPr>
          <p:cNvPr id="719" name="Google Shape;719;p25"/>
          <p:cNvSpPr/>
          <p:nvPr/>
        </p:nvSpPr>
        <p:spPr>
          <a:xfrm>
            <a:off x="6286501" y="3385397"/>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4</a:t>
            </a:r>
            <a:endParaRPr sz="1400" b="0" i="0" u="none" strike="noStrike" cap="none">
              <a:solidFill>
                <a:srgbClr val="000000"/>
              </a:solidFill>
              <a:latin typeface="Josefin Sans"/>
              <a:ea typeface="Josefin Sans"/>
              <a:cs typeface="Josefin Sans"/>
              <a:sym typeface="Josefin Sans"/>
            </a:endParaRPr>
          </a:p>
        </p:txBody>
      </p:sp>
      <p:sp>
        <p:nvSpPr>
          <p:cNvPr id="720" name="Google Shape;720;p25"/>
          <p:cNvSpPr/>
          <p:nvPr/>
        </p:nvSpPr>
        <p:spPr>
          <a:xfrm>
            <a:off x="6286501" y="4034542"/>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5</a:t>
            </a:r>
            <a:endParaRPr sz="1400" b="0" i="0" u="none" strike="noStrike" cap="none">
              <a:solidFill>
                <a:srgbClr val="000000"/>
              </a:solidFill>
              <a:latin typeface="Josefin Sans"/>
              <a:ea typeface="Josefin Sans"/>
              <a:cs typeface="Josefin Sans"/>
              <a:sym typeface="Josefin Sans"/>
            </a:endParaRPr>
          </a:p>
        </p:txBody>
      </p:sp>
      <p:sp>
        <p:nvSpPr>
          <p:cNvPr id="721" name="Google Shape;721;p25"/>
          <p:cNvSpPr txBox="1"/>
          <p:nvPr/>
        </p:nvSpPr>
        <p:spPr>
          <a:xfrm>
            <a:off x="6582976" y="1630081"/>
            <a:ext cx="5360495"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Josefin Sans"/>
                <a:ea typeface="Josefin Sans"/>
                <a:cs typeface="Josefin Sans"/>
                <a:sym typeface="Josefin Sans"/>
              </a:rPr>
              <a:t>Modern UI with ease-of-use in mind; quick access to insights and consistent functionality</a:t>
            </a:r>
            <a:endParaRPr sz="1600" b="0" i="0" u="none" strike="noStrike" cap="none">
              <a:solidFill>
                <a:srgbClr val="000000"/>
              </a:solidFill>
              <a:latin typeface="Josefin Sans"/>
              <a:ea typeface="Josefin Sans"/>
              <a:cs typeface="Josefin Sans"/>
              <a:sym typeface="Josefin Sans"/>
            </a:endParaRPr>
          </a:p>
        </p:txBody>
      </p:sp>
      <p:sp>
        <p:nvSpPr>
          <p:cNvPr id="722" name="Google Shape;722;p25"/>
          <p:cNvSpPr txBox="1"/>
          <p:nvPr/>
        </p:nvSpPr>
        <p:spPr>
          <a:xfrm>
            <a:off x="6574918" y="2163762"/>
            <a:ext cx="5368553"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Josefin Sans"/>
                <a:ea typeface="Josefin Sans"/>
                <a:cs typeface="Josefin Sans"/>
                <a:sym typeface="Josefin Sans"/>
              </a:rPr>
              <a:t>True “out-of-the-box” platform with a full set of capabilities that can be set up in as little as 10 minutes</a:t>
            </a:r>
            <a:endParaRPr sz="1600" b="0" i="0" u="none" strike="noStrike" cap="none">
              <a:solidFill>
                <a:srgbClr val="000000"/>
              </a:solidFill>
              <a:latin typeface="Josefin Sans"/>
              <a:ea typeface="Josefin Sans"/>
              <a:cs typeface="Josefin Sans"/>
              <a:sym typeface="Josefin Sans"/>
            </a:endParaRPr>
          </a:p>
        </p:txBody>
      </p:sp>
      <p:sp>
        <p:nvSpPr>
          <p:cNvPr id="723" name="Google Shape;723;p25"/>
          <p:cNvSpPr txBox="1"/>
          <p:nvPr/>
        </p:nvSpPr>
        <p:spPr>
          <a:xfrm>
            <a:off x="6582976" y="2686294"/>
            <a:ext cx="5205985"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Josefin Sans"/>
                <a:ea typeface="Josefin Sans"/>
                <a:cs typeface="Josefin Sans"/>
                <a:sym typeface="Josefin Sans"/>
              </a:rPr>
              <a:t>Cross-project data storage; simple reporting across projects via pre-built dashboards</a:t>
            </a:r>
            <a:endParaRPr sz="1600" b="0" i="0" u="none" strike="noStrike" cap="none">
              <a:solidFill>
                <a:srgbClr val="000000"/>
              </a:solidFill>
              <a:latin typeface="Josefin Sans"/>
              <a:ea typeface="Josefin Sans"/>
              <a:cs typeface="Josefin Sans"/>
              <a:sym typeface="Josefin Sans"/>
            </a:endParaRPr>
          </a:p>
        </p:txBody>
      </p:sp>
      <p:sp>
        <p:nvSpPr>
          <p:cNvPr id="724" name="Google Shape;724;p25"/>
          <p:cNvSpPr txBox="1"/>
          <p:nvPr/>
        </p:nvSpPr>
        <p:spPr>
          <a:xfrm>
            <a:off x="6582976" y="3236960"/>
            <a:ext cx="5205985"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Josefin Sans"/>
                <a:ea typeface="Josefin Sans"/>
                <a:cs typeface="Josefin Sans"/>
                <a:sym typeface="Josefin Sans"/>
              </a:rPr>
              <a:t>Robust set of default workflows for customers in highly regulated industries</a:t>
            </a:r>
            <a:endParaRPr sz="1600" b="0" i="0" u="none" strike="noStrike" cap="none">
              <a:solidFill>
                <a:srgbClr val="000000"/>
              </a:solidFill>
              <a:latin typeface="Josefin Sans"/>
              <a:ea typeface="Josefin Sans"/>
              <a:cs typeface="Josefin Sans"/>
              <a:sym typeface="Josefin Sans"/>
            </a:endParaRPr>
          </a:p>
        </p:txBody>
      </p:sp>
      <p:sp>
        <p:nvSpPr>
          <p:cNvPr id="725" name="Google Shape;725;p25"/>
          <p:cNvSpPr txBox="1"/>
          <p:nvPr/>
        </p:nvSpPr>
        <p:spPr>
          <a:xfrm>
            <a:off x="6582976" y="3801697"/>
            <a:ext cx="5473036"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Josefin Sans"/>
                <a:ea typeface="Josefin Sans"/>
                <a:cs typeface="Josefin Sans"/>
                <a:sym typeface="Josefin Sans"/>
              </a:rPr>
              <a:t>Extensive and pre-built integration library bolsters in-house capabilities; no need for dedicated admin to manage plug-ins</a:t>
            </a:r>
            <a:endParaRPr sz="1600" b="0" i="0" u="none" strike="noStrike" cap="none">
              <a:solidFill>
                <a:srgbClr val="000000"/>
              </a:solidFill>
              <a:latin typeface="Josefin Sans"/>
              <a:ea typeface="Josefin Sans"/>
              <a:cs typeface="Josefin Sans"/>
              <a:sym typeface="Josefin Sans"/>
            </a:endParaRPr>
          </a:p>
        </p:txBody>
      </p:sp>
      <p:sp>
        <p:nvSpPr>
          <p:cNvPr id="726" name="Google Shape;726;p25"/>
          <p:cNvSpPr txBox="1"/>
          <p:nvPr/>
        </p:nvSpPr>
        <p:spPr>
          <a:xfrm>
            <a:off x="9448361" y="5073160"/>
            <a:ext cx="2314573" cy="1323399"/>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chemeClr val="dk1"/>
              </a:buClr>
              <a:buSzPts val="1200"/>
              <a:buFont typeface="Arial"/>
              <a:buChar char="•"/>
            </a:pPr>
            <a:r>
              <a:rPr lang="en-US" sz="1600" b="0" i="0" u="none" strike="noStrike" cap="none">
                <a:solidFill>
                  <a:schemeClr val="dk1"/>
                </a:solidFill>
                <a:latin typeface="Josefin Sans"/>
                <a:ea typeface="Josefin Sans"/>
                <a:cs typeface="Josefin Sans"/>
                <a:sym typeface="Josefin Sans"/>
              </a:rPr>
              <a:t>Test Managers</a:t>
            </a:r>
            <a:endParaRPr sz="16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600" b="0" i="0" u="none" strike="noStrike" cap="none">
                <a:solidFill>
                  <a:schemeClr val="dk1"/>
                </a:solidFill>
                <a:latin typeface="Josefin Sans"/>
                <a:ea typeface="Josefin Sans"/>
                <a:cs typeface="Josefin Sans"/>
                <a:sym typeface="Josefin Sans"/>
              </a:rPr>
              <a:t>QA Managers</a:t>
            </a:r>
            <a:endParaRPr sz="16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600" b="0" i="0" u="none" strike="noStrike" cap="none">
                <a:solidFill>
                  <a:schemeClr val="dk1"/>
                </a:solidFill>
                <a:latin typeface="Josefin Sans"/>
                <a:ea typeface="Josefin Sans"/>
                <a:cs typeface="Josefin Sans"/>
                <a:sym typeface="Josefin Sans"/>
              </a:rPr>
              <a:t>Software Testers</a:t>
            </a:r>
            <a:endParaRPr sz="16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600" b="0" i="0" u="none" strike="noStrike" cap="none">
                <a:solidFill>
                  <a:schemeClr val="dk1"/>
                </a:solidFill>
                <a:latin typeface="Josefin Sans"/>
                <a:ea typeface="Josefin Sans"/>
                <a:cs typeface="Josefin Sans"/>
                <a:sym typeface="Josefin Sans"/>
              </a:rPr>
              <a:t>Project Managers</a:t>
            </a:r>
            <a:endParaRPr sz="16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600" b="0" i="0" u="none" strike="noStrike" cap="none">
                <a:solidFill>
                  <a:schemeClr val="dk1"/>
                </a:solidFill>
                <a:latin typeface="Josefin Sans"/>
                <a:ea typeface="Josefin Sans"/>
                <a:cs typeface="Josefin Sans"/>
                <a:sym typeface="Josefin Sans"/>
              </a:rPr>
              <a:t>Developers</a:t>
            </a:r>
            <a:endParaRPr sz="1600" b="0" i="0" u="none" strike="noStrike" cap="none">
              <a:solidFill>
                <a:srgbClr val="000000"/>
              </a:solidFill>
              <a:latin typeface="Josefin Sans"/>
              <a:ea typeface="Josefin Sans"/>
              <a:cs typeface="Josefin Sans"/>
              <a:sym typeface="Josefin Sans"/>
            </a:endParaRPr>
          </a:p>
        </p:txBody>
      </p:sp>
      <p:pic>
        <p:nvPicPr>
          <p:cNvPr id="727" name="Google Shape;727;p25"/>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6505977" y="5147575"/>
            <a:ext cx="1051440" cy="352282"/>
          </a:xfrm>
          <a:prstGeom prst="rect">
            <a:avLst/>
          </a:prstGeom>
          <a:noFill/>
          <a:ln>
            <a:noFill/>
          </a:ln>
        </p:spPr>
      </p:pic>
      <p:pic>
        <p:nvPicPr>
          <p:cNvPr id="728" name="Google Shape;728;p25"/>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8204538" y="5146275"/>
            <a:ext cx="869524" cy="491301"/>
          </a:xfrm>
          <a:prstGeom prst="rect">
            <a:avLst/>
          </a:prstGeom>
          <a:noFill/>
          <a:ln>
            <a:noFill/>
          </a:ln>
        </p:spPr>
      </p:pic>
      <p:pic>
        <p:nvPicPr>
          <p:cNvPr id="729" name="Google Shape;729;p25"/>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6479801" y="5598741"/>
            <a:ext cx="470157" cy="491310"/>
          </a:xfrm>
          <a:prstGeom prst="rect">
            <a:avLst/>
          </a:prstGeom>
          <a:noFill/>
          <a:ln>
            <a:noFill/>
          </a:ln>
        </p:spPr>
      </p:pic>
      <p:pic>
        <p:nvPicPr>
          <p:cNvPr id="730" name="Google Shape;730;p25"/>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7152198" y="5692475"/>
            <a:ext cx="1209516" cy="390265"/>
          </a:xfrm>
          <a:prstGeom prst="rect">
            <a:avLst/>
          </a:prstGeom>
          <a:noFill/>
          <a:ln>
            <a:noFill/>
          </a:ln>
        </p:spPr>
      </p:pic>
      <p:pic>
        <p:nvPicPr>
          <p:cNvPr id="731" name="Google Shape;731;p25" descr="A black background with a black square&#10;&#10;Description automatically generated with medium confidence"/>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6489575" y="6137618"/>
            <a:ext cx="1365915" cy="439657"/>
          </a:xfrm>
          <a:prstGeom prst="rect">
            <a:avLst/>
          </a:prstGeom>
          <a:noFill/>
          <a:ln>
            <a:noFill/>
          </a:ln>
        </p:spPr>
      </p:pic>
      <p:pic>
        <p:nvPicPr>
          <p:cNvPr id="732" name="Google Shape;732;p25"/>
          <p:cNvPicPr preferRelativeResize="0"/>
          <p:nvPr/>
        </p:nvPicPr>
        <p:blipFill>
          <a:blip r:embed="rId13" cstate="screen">
            <a:alphaModFix/>
            <a:extLst>
              <a:ext uri="{28A0092B-C50C-407E-A947-70E740481C1C}">
                <a14:useLocalDpi xmlns:a14="http://schemas.microsoft.com/office/drawing/2010/main"/>
              </a:ext>
            </a:extLst>
          </a:blip>
          <a:stretch>
            <a:fillRect/>
          </a:stretch>
        </p:blipFill>
        <p:spPr>
          <a:xfrm>
            <a:off x="8460714" y="5730400"/>
            <a:ext cx="543550" cy="543550"/>
          </a:xfrm>
          <a:prstGeom prst="rect">
            <a:avLst/>
          </a:prstGeom>
          <a:noFill/>
          <a:ln>
            <a:noFill/>
          </a:ln>
        </p:spPr>
      </p:pic>
      <p:sp>
        <p:nvSpPr>
          <p:cNvPr id="733" name="Google Shape;733;p25"/>
          <p:cNvSpPr txBox="1"/>
          <p:nvPr/>
        </p:nvSpPr>
        <p:spPr>
          <a:xfrm>
            <a:off x="8104600" y="6330975"/>
            <a:ext cx="1255800" cy="24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00">
                <a:solidFill>
                  <a:schemeClr val="dk1"/>
                </a:solidFill>
                <a:latin typeface="Josefin Sans"/>
                <a:ea typeface="Josefin Sans"/>
                <a:cs typeface="Josefin Sans"/>
                <a:sym typeface="Josefin Sans"/>
              </a:rPr>
              <a:t>AWS Bedrock</a:t>
            </a:r>
            <a:endParaRPr sz="1000" b="0" i="0" u="none" strike="noStrike" cap="none">
              <a:solidFill>
                <a:srgbClr val="000000"/>
              </a:solidFill>
              <a:latin typeface="Josefin Sans"/>
              <a:ea typeface="Josefin Sans"/>
              <a:cs typeface="Josefin Sans"/>
              <a:sym typeface="Josefin Sans"/>
            </a:endParaRPr>
          </a:p>
        </p:txBody>
      </p:sp>
      <p:sp>
        <p:nvSpPr>
          <p:cNvPr id="734" name="Google Shape;734;p25"/>
          <p:cNvSpPr txBox="1"/>
          <p:nvPr/>
        </p:nvSpPr>
        <p:spPr>
          <a:xfrm>
            <a:off x="4888125" y="-1094650"/>
            <a:ext cx="10870800" cy="126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800">
              <a:solidFill>
                <a:schemeClr val="dk1"/>
              </a:solidFill>
              <a:latin typeface="Kanit"/>
              <a:ea typeface="Kanit"/>
              <a:cs typeface="Kanit"/>
              <a:sym typeface="Kani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7" name="Google Shape;797;p26"/>
          <p:cNvSpPr txBox="1">
            <a:spLocks noGrp="1"/>
          </p:cNvSpPr>
          <p:nvPr>
            <p:ph type="title"/>
          </p:nvPr>
        </p:nvSpPr>
        <p:spPr>
          <a:xfrm>
            <a:off x="371573" y="204712"/>
            <a:ext cx="10982227"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89"/>
              <a:buFont typeface="Josefin Sans"/>
              <a:buNone/>
            </a:pPr>
            <a:r>
              <a:rPr lang="en-US" sz="4000">
                <a:latin typeface="Josefin Sans"/>
                <a:ea typeface="Josefin Sans"/>
                <a:cs typeface="Josefin Sans"/>
                <a:sym typeface="Josefin Sans"/>
              </a:rPr>
              <a:t>SpiraTeam®- Application Lifecycle Management</a:t>
            </a:r>
            <a:endParaRPr sz="4000">
              <a:latin typeface="Josefin Sans"/>
              <a:ea typeface="Josefin Sans"/>
              <a:cs typeface="Josefin Sans"/>
              <a:sym typeface="Josefin Sans"/>
            </a:endParaRPr>
          </a:p>
        </p:txBody>
      </p:sp>
      <p:pic>
        <p:nvPicPr>
          <p:cNvPr id="798" name="Google Shape;798;p2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240549" y="204712"/>
            <a:ext cx="579878" cy="698160"/>
          </a:xfrm>
          <a:prstGeom prst="rect">
            <a:avLst/>
          </a:prstGeom>
          <a:noFill/>
          <a:ln>
            <a:noFill/>
          </a:ln>
        </p:spPr>
      </p:pic>
      <p:sp>
        <p:nvSpPr>
          <p:cNvPr id="799" name="Google Shape;799;p26"/>
          <p:cNvSpPr txBox="1"/>
          <p:nvPr/>
        </p:nvSpPr>
        <p:spPr>
          <a:xfrm>
            <a:off x="1002978" y="2513303"/>
            <a:ext cx="4896431"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Quality assurance (QA), risk management, and collaboration capabilities to ensure visibility into all aspects of the software development lifecycle</a:t>
            </a:r>
            <a:endParaRPr sz="1400" b="0" i="0" u="none" strike="noStrike" cap="none">
              <a:solidFill>
                <a:srgbClr val="000000"/>
              </a:solidFill>
              <a:latin typeface="Josefin Sans"/>
              <a:ea typeface="Josefin Sans"/>
              <a:cs typeface="Josefin Sans"/>
              <a:sym typeface="Josefin Sans"/>
            </a:endParaRPr>
          </a:p>
        </p:txBody>
      </p:sp>
      <p:sp>
        <p:nvSpPr>
          <p:cNvPr id="800" name="Google Shape;800;p26"/>
          <p:cNvSpPr txBox="1"/>
          <p:nvPr/>
        </p:nvSpPr>
        <p:spPr>
          <a:xfrm>
            <a:off x="1002978" y="1722239"/>
            <a:ext cx="4903702"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Fully integrated project / requirements management and an extensive integration library to eliminate inefficiencies from overlapping tools</a:t>
            </a:r>
            <a:endParaRPr sz="1400" b="0" i="0" u="none" strike="noStrike" cap="none">
              <a:solidFill>
                <a:srgbClr val="000000"/>
              </a:solidFill>
              <a:latin typeface="Josefin Sans"/>
              <a:ea typeface="Josefin Sans"/>
              <a:cs typeface="Josefin Sans"/>
              <a:sym typeface="Josefin Sans"/>
            </a:endParaRPr>
          </a:p>
        </p:txBody>
      </p:sp>
      <p:sp>
        <p:nvSpPr>
          <p:cNvPr id="801" name="Google Shape;801;p26"/>
          <p:cNvSpPr txBox="1"/>
          <p:nvPr/>
        </p:nvSpPr>
        <p:spPr>
          <a:xfrm>
            <a:off x="1010249" y="3349444"/>
            <a:ext cx="4788386"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Specialized artifact types, built-in workflows, and advanced dashboards to provide an “out-of-the-box” experience for any team</a:t>
            </a:r>
            <a:endParaRPr sz="1400" b="0" i="0" u="none" strike="noStrike" cap="none">
              <a:solidFill>
                <a:srgbClr val="000000"/>
              </a:solidFill>
              <a:latin typeface="Josefin Sans"/>
              <a:ea typeface="Josefin Sans"/>
              <a:cs typeface="Josefin Sans"/>
              <a:sym typeface="Josefin Sans"/>
            </a:endParaRPr>
          </a:p>
        </p:txBody>
      </p:sp>
      <p:sp>
        <p:nvSpPr>
          <p:cNvPr id="802" name="Google Shape;802;p26"/>
          <p:cNvSpPr txBox="1"/>
          <p:nvPr/>
        </p:nvSpPr>
        <p:spPr>
          <a:xfrm>
            <a:off x="1007108" y="4174194"/>
            <a:ext cx="489230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Complete support of all development methodologies, whether Agile, Waterfall, or hybrid</a:t>
            </a:r>
            <a:endParaRPr sz="1400" b="0" i="0" u="none" strike="noStrike" cap="none">
              <a:solidFill>
                <a:srgbClr val="000000"/>
              </a:solidFill>
              <a:latin typeface="Josefin Sans"/>
              <a:ea typeface="Josefin Sans"/>
              <a:cs typeface="Josefin Sans"/>
              <a:sym typeface="Josefin Sans"/>
            </a:endParaRPr>
          </a:p>
        </p:txBody>
      </p:sp>
      <p:sp>
        <p:nvSpPr>
          <p:cNvPr id="803" name="Google Shape;803;p26"/>
          <p:cNvSpPr txBox="1"/>
          <p:nvPr/>
        </p:nvSpPr>
        <p:spPr>
          <a:xfrm>
            <a:off x="9420225" y="4808621"/>
            <a:ext cx="2314573" cy="1600398"/>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chemeClr val="dk1"/>
              </a:buClr>
              <a:buSzPts val="1200"/>
              <a:buFont typeface="Arial"/>
              <a:buChar char="•"/>
            </a:pPr>
            <a:r>
              <a:rPr lang="en-US" sz="1400" b="0" i="0" u="none" strike="noStrike" cap="none">
                <a:solidFill>
                  <a:schemeClr val="dk1"/>
                </a:solidFill>
                <a:latin typeface="Josefin Sans"/>
                <a:ea typeface="Josefin Sans"/>
                <a:cs typeface="Josefin Sans"/>
                <a:sym typeface="Josefin Sans"/>
              </a:rPr>
              <a:t>Project Managers</a:t>
            </a:r>
            <a:endParaRPr sz="14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400" b="0" i="0" u="none" strike="noStrike" cap="none">
                <a:solidFill>
                  <a:schemeClr val="dk1"/>
                </a:solidFill>
                <a:latin typeface="Josefin Sans"/>
                <a:ea typeface="Josefin Sans"/>
                <a:cs typeface="Josefin Sans"/>
                <a:sym typeface="Josefin Sans"/>
              </a:rPr>
              <a:t>QA Managers</a:t>
            </a:r>
            <a:endParaRPr sz="14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400" b="0" i="0" u="none" strike="noStrike" cap="none">
                <a:solidFill>
                  <a:schemeClr val="dk1"/>
                </a:solidFill>
                <a:latin typeface="Josefin Sans"/>
                <a:ea typeface="Josefin Sans"/>
                <a:cs typeface="Josefin Sans"/>
                <a:sym typeface="Josefin Sans"/>
              </a:rPr>
              <a:t>Business Analysts</a:t>
            </a:r>
            <a:endParaRPr sz="14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400" b="0" i="0" u="none" strike="noStrike" cap="none">
                <a:solidFill>
                  <a:schemeClr val="dk1"/>
                </a:solidFill>
                <a:latin typeface="Josefin Sans"/>
                <a:ea typeface="Josefin Sans"/>
                <a:cs typeface="Josefin Sans"/>
                <a:sym typeface="Josefin Sans"/>
              </a:rPr>
              <a:t>Software Testers</a:t>
            </a:r>
            <a:endParaRPr sz="14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400" b="0" i="0" u="none" strike="noStrike" cap="none">
                <a:solidFill>
                  <a:schemeClr val="dk1"/>
                </a:solidFill>
                <a:latin typeface="Josefin Sans"/>
                <a:ea typeface="Josefin Sans"/>
                <a:cs typeface="Josefin Sans"/>
                <a:sym typeface="Josefin Sans"/>
              </a:rPr>
              <a:t>Developers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US" sz="1400" b="0" i="0" u="none" strike="noStrike" cap="none">
                <a:solidFill>
                  <a:schemeClr val="dk1"/>
                </a:solidFill>
                <a:latin typeface="Josefin Sans"/>
                <a:ea typeface="Josefin Sans"/>
                <a:cs typeface="Josefin Sans"/>
                <a:sym typeface="Josefin Sans"/>
              </a:rPr>
              <a:t>Chief Information Officer (CIO)</a:t>
            </a:r>
            <a:endParaRPr sz="1600" b="0" i="0" u="none" strike="noStrike" cap="none">
              <a:solidFill>
                <a:srgbClr val="000000"/>
              </a:solidFill>
              <a:latin typeface="Josefin Sans"/>
              <a:ea typeface="Josefin Sans"/>
              <a:cs typeface="Josefin Sans"/>
              <a:sym typeface="Josefin Sans"/>
            </a:endParaRPr>
          </a:p>
        </p:txBody>
      </p:sp>
      <p:sp>
        <p:nvSpPr>
          <p:cNvPr id="804" name="Google Shape;804;p26"/>
          <p:cNvSpPr/>
          <p:nvPr/>
        </p:nvSpPr>
        <p:spPr>
          <a:xfrm>
            <a:off x="6285320" y="1831498"/>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1</a:t>
            </a:r>
            <a:endParaRPr sz="1400" b="0" i="0" u="none" strike="noStrike" cap="none">
              <a:solidFill>
                <a:srgbClr val="000000"/>
              </a:solidFill>
              <a:latin typeface="Josefin Sans"/>
              <a:ea typeface="Josefin Sans"/>
              <a:cs typeface="Josefin Sans"/>
              <a:sym typeface="Josefin Sans"/>
            </a:endParaRPr>
          </a:p>
        </p:txBody>
      </p:sp>
      <p:sp>
        <p:nvSpPr>
          <p:cNvPr id="805" name="Google Shape;805;p26"/>
          <p:cNvSpPr/>
          <p:nvPr/>
        </p:nvSpPr>
        <p:spPr>
          <a:xfrm>
            <a:off x="6285320" y="2330219"/>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2</a:t>
            </a:r>
            <a:endParaRPr sz="1400" b="0" i="0" u="none" strike="noStrike" cap="none">
              <a:solidFill>
                <a:srgbClr val="000000"/>
              </a:solidFill>
              <a:latin typeface="Josefin Sans"/>
              <a:ea typeface="Josefin Sans"/>
              <a:cs typeface="Josefin Sans"/>
              <a:sym typeface="Josefin Sans"/>
            </a:endParaRPr>
          </a:p>
        </p:txBody>
      </p:sp>
      <p:sp>
        <p:nvSpPr>
          <p:cNvPr id="806" name="Google Shape;806;p26"/>
          <p:cNvSpPr/>
          <p:nvPr/>
        </p:nvSpPr>
        <p:spPr>
          <a:xfrm>
            <a:off x="6285320" y="2907472"/>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3</a:t>
            </a:r>
            <a:endParaRPr sz="1400" b="0" i="0" u="none" strike="noStrike" cap="none">
              <a:solidFill>
                <a:srgbClr val="000000"/>
              </a:solidFill>
              <a:latin typeface="Josefin Sans"/>
              <a:ea typeface="Josefin Sans"/>
              <a:cs typeface="Josefin Sans"/>
              <a:sym typeface="Josefin Sans"/>
            </a:endParaRPr>
          </a:p>
        </p:txBody>
      </p:sp>
      <p:sp>
        <p:nvSpPr>
          <p:cNvPr id="807" name="Google Shape;807;p26"/>
          <p:cNvSpPr/>
          <p:nvPr/>
        </p:nvSpPr>
        <p:spPr>
          <a:xfrm>
            <a:off x="6285320" y="3428971"/>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4</a:t>
            </a:r>
            <a:endParaRPr sz="1400" b="0" i="0" u="none" strike="noStrike" cap="none">
              <a:solidFill>
                <a:srgbClr val="000000"/>
              </a:solidFill>
              <a:latin typeface="Josefin Sans"/>
              <a:ea typeface="Josefin Sans"/>
              <a:cs typeface="Josefin Sans"/>
              <a:sym typeface="Josefin Sans"/>
            </a:endParaRPr>
          </a:p>
        </p:txBody>
      </p:sp>
      <p:sp>
        <p:nvSpPr>
          <p:cNvPr id="808" name="Google Shape;808;p26"/>
          <p:cNvSpPr/>
          <p:nvPr/>
        </p:nvSpPr>
        <p:spPr>
          <a:xfrm>
            <a:off x="6285320" y="3939320"/>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5</a:t>
            </a:r>
            <a:endParaRPr sz="1400" b="0" i="0" u="none" strike="noStrike" cap="none">
              <a:solidFill>
                <a:srgbClr val="000000"/>
              </a:solidFill>
              <a:latin typeface="Josefin Sans"/>
              <a:ea typeface="Josefin Sans"/>
              <a:cs typeface="Josefin Sans"/>
              <a:sym typeface="Josefin Sans"/>
            </a:endParaRPr>
          </a:p>
        </p:txBody>
      </p:sp>
      <p:sp>
        <p:nvSpPr>
          <p:cNvPr id="809" name="Google Shape;809;p26"/>
          <p:cNvSpPr txBox="1"/>
          <p:nvPr/>
        </p:nvSpPr>
        <p:spPr>
          <a:xfrm>
            <a:off x="6564383" y="1719899"/>
            <a:ext cx="5205985"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Robust data roll-up capabilities across all dimensions – product, component, requirements, release, and team</a:t>
            </a:r>
            <a:endParaRPr sz="1600" b="0" i="0" u="none" strike="noStrike" cap="none">
              <a:solidFill>
                <a:srgbClr val="000000"/>
              </a:solidFill>
              <a:latin typeface="Josefin Sans"/>
              <a:ea typeface="Josefin Sans"/>
              <a:cs typeface="Josefin Sans"/>
              <a:sym typeface="Josefin Sans"/>
            </a:endParaRPr>
          </a:p>
        </p:txBody>
      </p:sp>
      <p:sp>
        <p:nvSpPr>
          <p:cNvPr id="810" name="Google Shape;810;p26"/>
          <p:cNvSpPr txBox="1"/>
          <p:nvPr/>
        </p:nvSpPr>
        <p:spPr>
          <a:xfrm>
            <a:off x="6578947" y="2252122"/>
            <a:ext cx="5205985"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Extensive built-in integration library for easy connections to all solutions with zero limitations</a:t>
            </a:r>
            <a:endParaRPr sz="1600" b="0" i="0" u="none" strike="noStrike" cap="none">
              <a:solidFill>
                <a:srgbClr val="000000"/>
              </a:solidFill>
              <a:latin typeface="Josefin Sans"/>
              <a:ea typeface="Josefin Sans"/>
              <a:cs typeface="Josefin Sans"/>
              <a:sym typeface="Josefin Sans"/>
            </a:endParaRPr>
          </a:p>
        </p:txBody>
      </p:sp>
      <p:sp>
        <p:nvSpPr>
          <p:cNvPr id="811" name="Google Shape;811;p26"/>
          <p:cNvSpPr txBox="1"/>
          <p:nvPr/>
        </p:nvSpPr>
        <p:spPr>
          <a:xfrm>
            <a:off x="6578947" y="2802631"/>
            <a:ext cx="5205985"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Pre-existing niche artifact types to address specific use cases and ensure adherence to best practices</a:t>
            </a:r>
            <a:endParaRPr sz="1600" b="0" i="0" u="none" strike="noStrike" cap="none">
              <a:solidFill>
                <a:srgbClr val="000000"/>
              </a:solidFill>
              <a:latin typeface="Josefin Sans"/>
              <a:ea typeface="Josefin Sans"/>
              <a:cs typeface="Josefin Sans"/>
              <a:sym typeface="Josefin Sans"/>
            </a:endParaRPr>
          </a:p>
        </p:txBody>
      </p:sp>
      <p:sp>
        <p:nvSpPr>
          <p:cNvPr id="812" name="Google Shape;812;p26"/>
          <p:cNvSpPr txBox="1"/>
          <p:nvPr/>
        </p:nvSpPr>
        <p:spPr>
          <a:xfrm>
            <a:off x="6578947" y="3323721"/>
            <a:ext cx="5205985"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Various project planning views for different roles within the team that can handle both planned and adaptive lifecycles</a:t>
            </a:r>
            <a:endParaRPr sz="1600" b="0" i="0" u="none" strike="noStrike" cap="none">
              <a:solidFill>
                <a:srgbClr val="000000"/>
              </a:solidFill>
              <a:latin typeface="Josefin Sans"/>
              <a:ea typeface="Josefin Sans"/>
              <a:cs typeface="Josefin Sans"/>
              <a:sym typeface="Josefin Sans"/>
            </a:endParaRPr>
          </a:p>
        </p:txBody>
      </p:sp>
      <p:sp>
        <p:nvSpPr>
          <p:cNvPr id="813" name="Google Shape;813;p26"/>
          <p:cNvSpPr txBox="1"/>
          <p:nvPr/>
        </p:nvSpPr>
        <p:spPr>
          <a:xfrm>
            <a:off x="6578947" y="3940011"/>
            <a:ext cx="520598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Operates in both cloud and on-premise hosting environments</a:t>
            </a:r>
            <a:endParaRPr sz="1600" b="0" i="0" u="none" strike="noStrike" cap="none">
              <a:solidFill>
                <a:srgbClr val="000000"/>
              </a:solidFill>
              <a:latin typeface="Josefin Sans"/>
              <a:ea typeface="Josefin Sans"/>
              <a:cs typeface="Josefin Sans"/>
              <a:sym typeface="Josefin Sans"/>
            </a:endParaRPr>
          </a:p>
        </p:txBody>
      </p:sp>
      <p:grpSp>
        <p:nvGrpSpPr>
          <p:cNvPr id="814" name="Google Shape;814;p26"/>
          <p:cNvGrpSpPr/>
          <p:nvPr/>
        </p:nvGrpSpPr>
        <p:grpSpPr>
          <a:xfrm>
            <a:off x="371573" y="4174443"/>
            <a:ext cx="596012" cy="594978"/>
            <a:chOff x="411097" y="3984876"/>
            <a:chExt cx="596012" cy="594978"/>
          </a:xfrm>
        </p:grpSpPr>
        <p:sp>
          <p:nvSpPr>
            <p:cNvPr id="815" name="Google Shape;815;p26"/>
            <p:cNvSpPr/>
            <p:nvPr/>
          </p:nvSpPr>
          <p:spPr>
            <a:xfrm>
              <a:off x="411097" y="3984876"/>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816" name="Google Shape;816;p26" descr="Qr Code outline"/>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75931" y="4049193"/>
              <a:ext cx="466344" cy="466344"/>
            </a:xfrm>
            <a:prstGeom prst="rect">
              <a:avLst/>
            </a:prstGeom>
            <a:noFill/>
            <a:ln>
              <a:noFill/>
            </a:ln>
          </p:spPr>
        </p:pic>
      </p:grpSp>
      <p:grpSp>
        <p:nvGrpSpPr>
          <p:cNvPr id="817" name="Google Shape;817;p26"/>
          <p:cNvGrpSpPr/>
          <p:nvPr/>
        </p:nvGrpSpPr>
        <p:grpSpPr>
          <a:xfrm>
            <a:off x="371573" y="3461203"/>
            <a:ext cx="596012" cy="594978"/>
            <a:chOff x="411097" y="3327391"/>
            <a:chExt cx="596012" cy="594978"/>
          </a:xfrm>
        </p:grpSpPr>
        <p:sp>
          <p:nvSpPr>
            <p:cNvPr id="818" name="Google Shape;818;p26"/>
            <p:cNvSpPr/>
            <p:nvPr/>
          </p:nvSpPr>
          <p:spPr>
            <a:xfrm>
              <a:off x="411097" y="3327391"/>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819" name="Google Shape;819;p26" descr="Workflow with solid fill"/>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75931" y="3391708"/>
              <a:ext cx="466344" cy="466344"/>
            </a:xfrm>
            <a:prstGeom prst="rect">
              <a:avLst/>
            </a:prstGeom>
            <a:noFill/>
            <a:ln>
              <a:noFill/>
            </a:ln>
          </p:spPr>
        </p:pic>
      </p:grpSp>
      <p:grpSp>
        <p:nvGrpSpPr>
          <p:cNvPr id="820" name="Google Shape;820;p26"/>
          <p:cNvGrpSpPr/>
          <p:nvPr/>
        </p:nvGrpSpPr>
        <p:grpSpPr>
          <a:xfrm>
            <a:off x="371573" y="2636453"/>
            <a:ext cx="596012" cy="594978"/>
            <a:chOff x="411097" y="2669906"/>
            <a:chExt cx="596012" cy="594978"/>
          </a:xfrm>
        </p:grpSpPr>
        <p:sp>
          <p:nvSpPr>
            <p:cNvPr id="821" name="Google Shape;821;p26"/>
            <p:cNvSpPr/>
            <p:nvPr/>
          </p:nvSpPr>
          <p:spPr>
            <a:xfrm>
              <a:off x="411097" y="2669906"/>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822" name="Google Shape;822;p26" descr="Radioactive with solid fill"/>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75931" y="2734223"/>
              <a:ext cx="466344" cy="466344"/>
            </a:xfrm>
            <a:prstGeom prst="rect">
              <a:avLst/>
            </a:prstGeom>
            <a:noFill/>
            <a:ln>
              <a:noFill/>
            </a:ln>
          </p:spPr>
        </p:pic>
      </p:grpSp>
      <p:grpSp>
        <p:nvGrpSpPr>
          <p:cNvPr id="823" name="Google Shape;823;p26"/>
          <p:cNvGrpSpPr/>
          <p:nvPr/>
        </p:nvGrpSpPr>
        <p:grpSpPr>
          <a:xfrm>
            <a:off x="371573" y="1822847"/>
            <a:ext cx="596012" cy="594978"/>
            <a:chOff x="411097" y="2012421"/>
            <a:chExt cx="596012" cy="594978"/>
          </a:xfrm>
        </p:grpSpPr>
        <p:sp>
          <p:nvSpPr>
            <p:cNvPr id="824" name="Google Shape;824;p26"/>
            <p:cNvSpPr/>
            <p:nvPr/>
          </p:nvSpPr>
          <p:spPr>
            <a:xfrm>
              <a:off x="411097" y="2012421"/>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825" name="Google Shape;825;p26" descr="Network with solid fill"/>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475931" y="2076738"/>
              <a:ext cx="466344" cy="466344"/>
            </a:xfrm>
            <a:prstGeom prst="rect">
              <a:avLst/>
            </a:prstGeom>
            <a:noFill/>
            <a:ln>
              <a:noFill/>
            </a:ln>
          </p:spPr>
        </p:pic>
      </p:grpSp>
      <p:sp>
        <p:nvSpPr>
          <p:cNvPr id="826" name="Google Shape;826;p26"/>
          <p:cNvSpPr/>
          <p:nvPr/>
        </p:nvSpPr>
        <p:spPr>
          <a:xfrm>
            <a:off x="371574" y="1087258"/>
            <a:ext cx="5535106" cy="365760"/>
          </a:xfrm>
          <a:prstGeom prst="roundRect">
            <a:avLst>
              <a:gd name="adj" fmla="val 16667"/>
            </a:avLst>
          </a:prstGeom>
          <a:solidFill>
            <a:srgbClr val="FF970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Poppins Medium"/>
                <a:ea typeface="Poppins Medium"/>
                <a:cs typeface="Poppins Medium"/>
                <a:sym typeface="Poppins Medium"/>
              </a:rPr>
              <a:t>KEY FEATURES &amp; BENEFITS</a:t>
            </a:r>
            <a:endParaRPr sz="1400" b="0" i="0" u="none" strike="noStrike" cap="none">
              <a:solidFill>
                <a:schemeClr val="lt2"/>
              </a:solidFill>
              <a:latin typeface="Poppins Medium"/>
              <a:ea typeface="Poppins Medium"/>
              <a:cs typeface="Poppins Medium"/>
              <a:sym typeface="Poppins Medium"/>
            </a:endParaRPr>
          </a:p>
        </p:txBody>
      </p:sp>
      <p:sp>
        <p:nvSpPr>
          <p:cNvPr id="827" name="Google Shape;827;p26"/>
          <p:cNvSpPr/>
          <p:nvPr/>
        </p:nvSpPr>
        <p:spPr>
          <a:xfrm>
            <a:off x="6269278" y="1087258"/>
            <a:ext cx="5535107" cy="365760"/>
          </a:xfrm>
          <a:prstGeom prst="roundRect">
            <a:avLst>
              <a:gd name="adj" fmla="val 16667"/>
            </a:avLst>
          </a:prstGeom>
          <a:solidFill>
            <a:srgbClr val="FF970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Poppins Medium"/>
                <a:ea typeface="Poppins Medium"/>
                <a:cs typeface="Poppins Medium"/>
                <a:sym typeface="Poppins Medium"/>
              </a:rPr>
              <a:t>DIFFERENTIATORS</a:t>
            </a:r>
            <a:endParaRPr sz="1400" b="0" i="0" u="none" strike="noStrike" cap="none">
              <a:solidFill>
                <a:schemeClr val="lt2"/>
              </a:solidFill>
              <a:latin typeface="Poppins Medium"/>
              <a:ea typeface="Poppins Medium"/>
              <a:cs typeface="Poppins Medium"/>
              <a:sym typeface="Poppins Medium"/>
            </a:endParaRPr>
          </a:p>
        </p:txBody>
      </p:sp>
      <p:grpSp>
        <p:nvGrpSpPr>
          <p:cNvPr id="828" name="Google Shape;828;p26"/>
          <p:cNvGrpSpPr/>
          <p:nvPr/>
        </p:nvGrpSpPr>
        <p:grpSpPr>
          <a:xfrm>
            <a:off x="282429" y="4956359"/>
            <a:ext cx="1980119" cy="1546874"/>
            <a:chOff x="282429" y="4655282"/>
            <a:chExt cx="1980119" cy="1546874"/>
          </a:xfrm>
        </p:grpSpPr>
        <p:sp>
          <p:nvSpPr>
            <p:cNvPr id="829" name="Google Shape;829;p26"/>
            <p:cNvSpPr txBox="1"/>
            <p:nvPr/>
          </p:nvSpPr>
          <p:spPr>
            <a:xfrm>
              <a:off x="282429"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a:solidFill>
                    <a:schemeClr val="dk1"/>
                  </a:solidFill>
                  <a:latin typeface="Josefin Sans"/>
                  <a:ea typeface="Josefin Sans"/>
                  <a:cs typeface="Josefin Sans"/>
                  <a:sym typeface="Josefin Sans"/>
                </a:rPr>
                <a:t>40%</a:t>
              </a:r>
              <a:endParaRPr sz="1400" b="0" i="0" u="none" strike="noStrike" cap="none">
                <a:solidFill>
                  <a:srgbClr val="000000"/>
                </a:solidFill>
                <a:latin typeface="Josefin Sans"/>
                <a:ea typeface="Josefin Sans"/>
                <a:cs typeface="Josefin Sans"/>
                <a:sym typeface="Josefin Sans"/>
              </a:endParaRPr>
            </a:p>
          </p:txBody>
        </p:sp>
        <p:sp>
          <p:nvSpPr>
            <p:cNvPr id="830" name="Google Shape;830;p26"/>
            <p:cNvSpPr txBox="1"/>
            <p:nvPr/>
          </p:nvSpPr>
          <p:spPr>
            <a:xfrm>
              <a:off x="282429"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cost</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reduction</a:t>
              </a:r>
              <a:endParaRPr sz="1400" b="0" i="0" u="none" strike="noStrike" cap="none">
                <a:solidFill>
                  <a:srgbClr val="000000"/>
                </a:solidFill>
                <a:latin typeface="Josefin Sans"/>
                <a:ea typeface="Josefin Sans"/>
                <a:cs typeface="Josefin Sans"/>
                <a:sym typeface="Josefin Sans"/>
              </a:endParaRPr>
            </a:p>
          </p:txBody>
        </p:sp>
        <p:sp>
          <p:nvSpPr>
            <p:cNvPr id="831" name="Google Shape;831;p26"/>
            <p:cNvSpPr/>
            <p:nvPr/>
          </p:nvSpPr>
          <p:spPr>
            <a:xfrm>
              <a:off x="372996" y="4655282"/>
              <a:ext cx="1798984" cy="1546874"/>
            </a:xfrm>
            <a:prstGeom prst="roundRect">
              <a:avLst>
                <a:gd name="adj" fmla="val 16667"/>
              </a:avLst>
            </a:prstGeom>
            <a:noFill/>
            <a:ln w="19050" cap="flat" cmpd="sng">
              <a:solidFill>
                <a:srgbClr val="F7931D"/>
              </a:solidFill>
              <a:prstDash val="solid"/>
              <a:miter lim="800000"/>
              <a:headEnd type="none" w="sm" len="sm"/>
              <a:tailEnd type="none" w="sm" len="sm"/>
            </a:ln>
            <a:effectLst>
              <a:outerShdw blurRad="63500" sx="102000" sy="102000" algn="ctr" rotWithShape="0">
                <a:srgbClr val="FFC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Josefin Sans"/>
                <a:ea typeface="Josefin Sans"/>
                <a:cs typeface="Josefin Sans"/>
                <a:sym typeface="Josefin Sans"/>
              </a:endParaRPr>
            </a:p>
          </p:txBody>
        </p:sp>
      </p:grpSp>
      <p:grpSp>
        <p:nvGrpSpPr>
          <p:cNvPr id="832" name="Google Shape;832;p26"/>
          <p:cNvGrpSpPr/>
          <p:nvPr/>
        </p:nvGrpSpPr>
        <p:grpSpPr>
          <a:xfrm>
            <a:off x="4024822" y="4956271"/>
            <a:ext cx="1980771" cy="1546874"/>
            <a:chOff x="4024822" y="4655194"/>
            <a:chExt cx="1980771" cy="1546874"/>
          </a:xfrm>
        </p:grpSpPr>
        <p:sp>
          <p:nvSpPr>
            <p:cNvPr id="833" name="Google Shape;833;p26"/>
            <p:cNvSpPr txBox="1"/>
            <p:nvPr/>
          </p:nvSpPr>
          <p:spPr>
            <a:xfrm>
              <a:off x="4025474"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a:solidFill>
                    <a:schemeClr val="dk1"/>
                  </a:solidFill>
                  <a:latin typeface="Josefin Sans"/>
                  <a:ea typeface="Josefin Sans"/>
                  <a:cs typeface="Josefin Sans"/>
                  <a:sym typeface="Josefin Sans"/>
                </a:rPr>
                <a:t>35%</a:t>
              </a:r>
              <a:endParaRPr sz="1400" b="0" i="0" u="none" strike="noStrike" cap="none">
                <a:solidFill>
                  <a:srgbClr val="000000"/>
                </a:solidFill>
                <a:latin typeface="Josefin Sans"/>
                <a:ea typeface="Josefin Sans"/>
                <a:cs typeface="Josefin Sans"/>
                <a:sym typeface="Josefin Sans"/>
              </a:endParaRPr>
            </a:p>
          </p:txBody>
        </p:sp>
        <p:sp>
          <p:nvSpPr>
            <p:cNvPr id="834" name="Google Shape;834;p26"/>
            <p:cNvSpPr txBox="1"/>
            <p:nvPr/>
          </p:nvSpPr>
          <p:spPr>
            <a:xfrm>
              <a:off x="4024822"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better</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productivity</a:t>
              </a:r>
              <a:endParaRPr sz="1400" b="0" i="0" u="none" strike="noStrike" cap="none">
                <a:solidFill>
                  <a:srgbClr val="000000"/>
                </a:solidFill>
                <a:latin typeface="Josefin Sans"/>
                <a:ea typeface="Josefin Sans"/>
                <a:cs typeface="Josefin Sans"/>
                <a:sym typeface="Josefin Sans"/>
              </a:endParaRPr>
            </a:p>
          </p:txBody>
        </p:sp>
        <p:sp>
          <p:nvSpPr>
            <p:cNvPr id="835" name="Google Shape;835;p26"/>
            <p:cNvSpPr/>
            <p:nvPr/>
          </p:nvSpPr>
          <p:spPr>
            <a:xfrm>
              <a:off x="4116042" y="4655194"/>
              <a:ext cx="1798984" cy="1546874"/>
            </a:xfrm>
            <a:prstGeom prst="roundRect">
              <a:avLst>
                <a:gd name="adj" fmla="val 16667"/>
              </a:avLst>
            </a:prstGeom>
            <a:noFill/>
            <a:ln w="19050" cap="flat" cmpd="sng">
              <a:solidFill>
                <a:srgbClr val="F7931D"/>
              </a:solidFill>
              <a:prstDash val="solid"/>
              <a:miter lim="800000"/>
              <a:headEnd type="none" w="sm" len="sm"/>
              <a:tailEnd type="none" w="sm" len="sm"/>
            </a:ln>
            <a:effectLst>
              <a:outerShdw blurRad="63500" sx="102000" sy="102000" algn="ctr" rotWithShape="0">
                <a:srgbClr val="FFC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grpSp>
      <p:grpSp>
        <p:nvGrpSpPr>
          <p:cNvPr id="836" name="Google Shape;836;p26"/>
          <p:cNvGrpSpPr/>
          <p:nvPr/>
        </p:nvGrpSpPr>
        <p:grpSpPr>
          <a:xfrm>
            <a:off x="2134504" y="4956271"/>
            <a:ext cx="1999311" cy="1546874"/>
            <a:chOff x="2153810" y="4655194"/>
            <a:chExt cx="1999311" cy="1546874"/>
          </a:xfrm>
        </p:grpSpPr>
        <p:sp>
          <p:nvSpPr>
            <p:cNvPr id="837" name="Google Shape;837;p26"/>
            <p:cNvSpPr txBox="1"/>
            <p:nvPr/>
          </p:nvSpPr>
          <p:spPr>
            <a:xfrm>
              <a:off x="2173002"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a:solidFill>
                    <a:schemeClr val="dk1"/>
                  </a:solidFill>
                  <a:latin typeface="Josefin Sans"/>
                  <a:ea typeface="Josefin Sans"/>
                  <a:cs typeface="Josefin Sans"/>
                  <a:sym typeface="Josefin Sans"/>
                </a:rPr>
                <a:t>30%</a:t>
              </a:r>
              <a:endParaRPr sz="1400" b="0" i="0" u="none" strike="noStrike" cap="none">
                <a:solidFill>
                  <a:srgbClr val="000000"/>
                </a:solidFill>
                <a:latin typeface="Josefin Sans"/>
                <a:ea typeface="Josefin Sans"/>
                <a:cs typeface="Josefin Sans"/>
                <a:sym typeface="Josefin Sans"/>
              </a:endParaRPr>
            </a:p>
          </p:txBody>
        </p:sp>
        <p:sp>
          <p:nvSpPr>
            <p:cNvPr id="838" name="Google Shape;838;p26"/>
            <p:cNvSpPr txBox="1"/>
            <p:nvPr/>
          </p:nvSpPr>
          <p:spPr>
            <a:xfrm>
              <a:off x="2153810"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faster time</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to market</a:t>
              </a:r>
              <a:endParaRPr sz="1400" b="0" i="0" u="none" strike="noStrike" cap="none">
                <a:solidFill>
                  <a:srgbClr val="000000"/>
                </a:solidFill>
                <a:latin typeface="Josefin Sans"/>
                <a:ea typeface="Josefin Sans"/>
                <a:cs typeface="Josefin Sans"/>
                <a:sym typeface="Josefin Sans"/>
              </a:endParaRPr>
            </a:p>
          </p:txBody>
        </p:sp>
        <p:sp>
          <p:nvSpPr>
            <p:cNvPr id="839" name="Google Shape;839;p26"/>
            <p:cNvSpPr/>
            <p:nvPr/>
          </p:nvSpPr>
          <p:spPr>
            <a:xfrm>
              <a:off x="2263569" y="4655194"/>
              <a:ext cx="1798984" cy="1546874"/>
            </a:xfrm>
            <a:prstGeom prst="roundRect">
              <a:avLst>
                <a:gd name="adj" fmla="val 16667"/>
              </a:avLst>
            </a:prstGeom>
            <a:noFill/>
            <a:ln w="19050" cap="flat" cmpd="sng">
              <a:solidFill>
                <a:srgbClr val="F7931D"/>
              </a:solidFill>
              <a:prstDash val="solid"/>
              <a:miter lim="800000"/>
              <a:headEnd type="none" w="sm" len="sm"/>
              <a:tailEnd type="none" w="sm" len="sm"/>
            </a:ln>
            <a:effectLst>
              <a:outerShdw blurRad="63500" sx="102000" sy="102000" algn="ctr" rotWithShape="0">
                <a:srgbClr val="FFC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grpSp>
      <p:sp>
        <p:nvSpPr>
          <p:cNvPr id="840" name="Google Shape;840;p26"/>
          <p:cNvSpPr/>
          <p:nvPr/>
        </p:nvSpPr>
        <p:spPr>
          <a:xfrm>
            <a:off x="6285320" y="4437240"/>
            <a:ext cx="3134905" cy="365760"/>
          </a:xfrm>
          <a:prstGeom prst="roundRect">
            <a:avLst>
              <a:gd name="adj" fmla="val 16667"/>
            </a:avLst>
          </a:prstGeom>
          <a:solidFill>
            <a:srgbClr val="FF970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Poppins Medium"/>
                <a:ea typeface="Poppins Medium"/>
                <a:cs typeface="Poppins Medium"/>
                <a:sym typeface="Poppins Medium"/>
              </a:rPr>
              <a:t>POPULAR INTEGRATIONS</a:t>
            </a:r>
            <a:endParaRPr sz="1800" b="1" i="0" u="none" strike="noStrike" cap="none" baseline="30000">
              <a:solidFill>
                <a:schemeClr val="lt2"/>
              </a:solidFill>
              <a:latin typeface="Poppins Medium"/>
              <a:ea typeface="Poppins Medium"/>
              <a:cs typeface="Poppins Medium"/>
              <a:sym typeface="Poppins Medium"/>
            </a:endParaRPr>
          </a:p>
        </p:txBody>
      </p:sp>
      <p:sp>
        <p:nvSpPr>
          <p:cNvPr id="841" name="Google Shape;841;p26"/>
          <p:cNvSpPr/>
          <p:nvPr/>
        </p:nvSpPr>
        <p:spPr>
          <a:xfrm>
            <a:off x="9557619" y="4437240"/>
            <a:ext cx="2262905" cy="365760"/>
          </a:xfrm>
          <a:prstGeom prst="roundRect">
            <a:avLst>
              <a:gd name="adj" fmla="val 16667"/>
            </a:avLst>
          </a:prstGeom>
          <a:solidFill>
            <a:srgbClr val="FF970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Poppins Medium"/>
                <a:ea typeface="Poppins Medium"/>
                <a:cs typeface="Poppins Medium"/>
                <a:sym typeface="Poppins Medium"/>
              </a:rPr>
              <a:t>END USER(S)</a:t>
            </a:r>
            <a:endParaRPr sz="1400" b="0" i="0" u="none" strike="noStrike" cap="none">
              <a:solidFill>
                <a:schemeClr val="lt2"/>
              </a:solidFill>
              <a:latin typeface="Poppins Medium"/>
              <a:ea typeface="Poppins Medium"/>
              <a:cs typeface="Poppins Medium"/>
              <a:sym typeface="Poppins Medium"/>
            </a:endParaRPr>
          </a:p>
        </p:txBody>
      </p:sp>
      <p:pic>
        <p:nvPicPr>
          <p:cNvPr id="842" name="Google Shape;842;p26"/>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6564383" y="5824284"/>
            <a:ext cx="1327760" cy="349677"/>
          </a:xfrm>
          <a:prstGeom prst="rect">
            <a:avLst/>
          </a:prstGeom>
          <a:noFill/>
          <a:ln>
            <a:noFill/>
          </a:ln>
        </p:spPr>
      </p:pic>
      <p:pic>
        <p:nvPicPr>
          <p:cNvPr id="843" name="Google Shape;843;p26"/>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6538669" y="6273997"/>
            <a:ext cx="1300700" cy="460424"/>
          </a:xfrm>
          <a:prstGeom prst="rect">
            <a:avLst/>
          </a:prstGeom>
          <a:noFill/>
          <a:ln>
            <a:noFill/>
          </a:ln>
        </p:spPr>
      </p:pic>
      <p:pic>
        <p:nvPicPr>
          <p:cNvPr id="844" name="Google Shape;844;p26"/>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8150561" y="4980321"/>
            <a:ext cx="741900" cy="690237"/>
          </a:xfrm>
          <a:prstGeom prst="rect">
            <a:avLst/>
          </a:prstGeom>
          <a:noFill/>
          <a:ln>
            <a:noFill/>
          </a:ln>
        </p:spPr>
      </p:pic>
      <p:pic>
        <p:nvPicPr>
          <p:cNvPr id="3" name="Picture 2">
            <a:extLst>
              <a:ext uri="{FF2B5EF4-FFF2-40B4-BE49-F238E27FC236}">
                <a16:creationId xmlns:a16="http://schemas.microsoft.com/office/drawing/2014/main" id="{1BF9897A-012E-92BB-1EC1-822AA98C318A}"/>
              </a:ext>
            </a:extLst>
          </p:cNvPr>
          <p:cNvPicPr>
            <a:picLocks noChangeAspect="1"/>
          </p:cNvPicPr>
          <p:nvPr/>
        </p:nvPicPr>
        <p:blipFill>
          <a:blip r:embed="rId11"/>
          <a:stretch>
            <a:fillRect/>
          </a:stretch>
        </p:blipFill>
        <p:spPr>
          <a:xfrm>
            <a:off x="8246961" y="5966412"/>
            <a:ext cx="606255" cy="615170"/>
          </a:xfrm>
          <a:prstGeom prst="rect">
            <a:avLst/>
          </a:prstGeom>
        </p:spPr>
      </p:pic>
      <p:pic>
        <p:nvPicPr>
          <p:cNvPr id="5" name="Picture 4" descr="A logo of a company&#10;&#10;AI-generated content may be incorrect.">
            <a:extLst>
              <a:ext uri="{FF2B5EF4-FFF2-40B4-BE49-F238E27FC236}">
                <a16:creationId xmlns:a16="http://schemas.microsoft.com/office/drawing/2014/main" id="{3F129E7B-94AA-6D1A-6F89-D978B775EB3C}"/>
              </a:ext>
            </a:extLst>
          </p:cNvPr>
          <p:cNvPicPr>
            <a:picLocks noChangeAspect="1"/>
          </p:cNvPicPr>
          <p:nvPr/>
        </p:nvPicPr>
        <p:blipFill>
          <a:blip r:embed="rId12"/>
          <a:stretch>
            <a:fillRect/>
          </a:stretch>
        </p:blipFill>
        <p:spPr>
          <a:xfrm>
            <a:off x="6591320" y="4963449"/>
            <a:ext cx="1284041" cy="70038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09" name="Google Shape;909;p27"/>
          <p:cNvSpPr txBox="1">
            <a:spLocks noGrp="1"/>
          </p:cNvSpPr>
          <p:nvPr>
            <p:ph type="title"/>
          </p:nvPr>
        </p:nvSpPr>
        <p:spPr>
          <a:xfrm>
            <a:off x="371573" y="207730"/>
            <a:ext cx="10982227" cy="76584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Josefin Sans"/>
              <a:buNone/>
            </a:pPr>
            <a:r>
              <a:rPr lang="en-US" sz="3600">
                <a:latin typeface="Josefin Sans"/>
                <a:ea typeface="Josefin Sans"/>
                <a:cs typeface="Josefin Sans"/>
                <a:sym typeface="Josefin Sans"/>
              </a:rPr>
              <a:t>SpiraPlan® - Program Management for Scaling Agile</a:t>
            </a:r>
            <a:endParaRPr sz="3600">
              <a:latin typeface="Josefin Sans"/>
              <a:ea typeface="Josefin Sans"/>
              <a:cs typeface="Josefin Sans"/>
              <a:sym typeface="Josefin Sans"/>
            </a:endParaRPr>
          </a:p>
        </p:txBody>
      </p:sp>
      <p:pic>
        <p:nvPicPr>
          <p:cNvPr id="910" name="Google Shape;910;p2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247171" y="231047"/>
            <a:ext cx="662400" cy="719061"/>
          </a:xfrm>
          <a:prstGeom prst="rect">
            <a:avLst/>
          </a:prstGeom>
          <a:noFill/>
          <a:ln>
            <a:noFill/>
          </a:ln>
          <a:effectLst>
            <a:outerShdw blurRad="63500" sx="102000" sy="102000" algn="ctr" rotWithShape="0">
              <a:srgbClr val="000000">
                <a:alpha val="40000"/>
              </a:srgbClr>
            </a:outerShdw>
          </a:effectLst>
        </p:spPr>
      </p:pic>
      <p:sp>
        <p:nvSpPr>
          <p:cNvPr id="911" name="Google Shape;911;p27"/>
          <p:cNvSpPr/>
          <p:nvPr/>
        </p:nvSpPr>
        <p:spPr>
          <a:xfrm>
            <a:off x="9420127" y="4438812"/>
            <a:ext cx="2489444" cy="365760"/>
          </a:xfrm>
          <a:prstGeom prst="roundRect">
            <a:avLst>
              <a:gd name="adj" fmla="val 16667"/>
            </a:avLst>
          </a:prstGeom>
          <a:solidFill>
            <a:srgbClr val="FF6F43"/>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Poppins Medium"/>
                <a:ea typeface="Poppins Medium"/>
                <a:cs typeface="Poppins Medium"/>
                <a:sym typeface="Poppins Medium"/>
              </a:rPr>
              <a:t>END USER(S)</a:t>
            </a:r>
            <a:endParaRPr sz="1400" b="0" i="0" u="none" strike="noStrike" cap="none">
              <a:solidFill>
                <a:schemeClr val="lt2"/>
              </a:solidFill>
              <a:latin typeface="Poppins Medium"/>
              <a:ea typeface="Poppins Medium"/>
              <a:cs typeface="Poppins Medium"/>
              <a:sym typeface="Poppins Medium"/>
            </a:endParaRPr>
          </a:p>
        </p:txBody>
      </p:sp>
      <p:sp>
        <p:nvSpPr>
          <p:cNvPr id="912" name="Google Shape;912;p27"/>
          <p:cNvSpPr txBox="1"/>
          <p:nvPr/>
        </p:nvSpPr>
        <p:spPr>
          <a:xfrm>
            <a:off x="1000723" y="1555099"/>
            <a:ext cx="4904778"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Enterprise-grade agile planning &amp; execution capabilities enable the user to have a 360-degree view of all projects and programs</a:t>
            </a:r>
            <a:endParaRPr sz="1400" b="0" i="0" u="none" strike="noStrike" cap="none">
              <a:solidFill>
                <a:srgbClr val="000000"/>
              </a:solidFill>
              <a:latin typeface="Josefin Sans"/>
              <a:ea typeface="Josefin Sans"/>
              <a:cs typeface="Josefin Sans"/>
              <a:sym typeface="Josefin Sans"/>
            </a:endParaRPr>
          </a:p>
        </p:txBody>
      </p:sp>
      <p:sp>
        <p:nvSpPr>
          <p:cNvPr id="913" name="Google Shape;913;p27"/>
          <p:cNvSpPr txBox="1"/>
          <p:nvPr/>
        </p:nvSpPr>
        <p:spPr>
          <a:xfrm>
            <a:off x="1007736" y="2406077"/>
            <a:ext cx="4898943"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Fine-tuned capabilities such as baseline management, configuration management, and version control that are tailored to the complex compliance &amp; quality standards of regulated industries</a:t>
            </a:r>
            <a:endParaRPr sz="1400" b="0" i="0" u="none" strike="noStrike" cap="none">
              <a:solidFill>
                <a:srgbClr val="000000"/>
              </a:solidFill>
              <a:latin typeface="Josefin Sans"/>
              <a:ea typeface="Josefin Sans"/>
              <a:cs typeface="Josefin Sans"/>
              <a:sym typeface="Josefin Sans"/>
            </a:endParaRPr>
          </a:p>
        </p:txBody>
      </p:sp>
      <p:sp>
        <p:nvSpPr>
          <p:cNvPr id="914" name="Google Shape;914;p27"/>
          <p:cNvSpPr txBox="1"/>
          <p:nvPr/>
        </p:nvSpPr>
        <p:spPr>
          <a:xfrm>
            <a:off x="1007737" y="3472107"/>
            <a:ext cx="4897764"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Fully ecosystem-agnostic integrations and various deployment options, designed to fit the needs of any enterprise</a:t>
            </a:r>
            <a:endParaRPr sz="1400" b="0" i="0" u="none" strike="noStrike" cap="none">
              <a:solidFill>
                <a:srgbClr val="000000"/>
              </a:solidFill>
              <a:latin typeface="Josefin Sans"/>
              <a:ea typeface="Josefin Sans"/>
              <a:cs typeface="Josefin Sans"/>
              <a:sym typeface="Josefin Sans"/>
            </a:endParaRPr>
          </a:p>
        </p:txBody>
      </p:sp>
      <p:sp>
        <p:nvSpPr>
          <p:cNvPr id="915" name="Google Shape;915;p27"/>
          <p:cNvSpPr txBox="1"/>
          <p:nvPr/>
        </p:nvSpPr>
        <p:spPr>
          <a:xfrm>
            <a:off x="1011167" y="4274559"/>
            <a:ext cx="4903859"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Enhanced automation through generative AI, driving efficiencies in creation of project artifacts from requirements and generation of test cases</a:t>
            </a:r>
            <a:endParaRPr sz="1400" b="0" i="0" u="none" strike="noStrike" cap="none">
              <a:solidFill>
                <a:srgbClr val="000000"/>
              </a:solidFill>
              <a:latin typeface="Josefin Sans"/>
              <a:ea typeface="Josefin Sans"/>
              <a:cs typeface="Josefin Sans"/>
              <a:sym typeface="Josefin Sans"/>
            </a:endParaRPr>
          </a:p>
        </p:txBody>
      </p:sp>
      <p:sp>
        <p:nvSpPr>
          <p:cNvPr id="916" name="Google Shape;916;p27"/>
          <p:cNvSpPr txBox="1"/>
          <p:nvPr/>
        </p:nvSpPr>
        <p:spPr>
          <a:xfrm>
            <a:off x="9420127" y="4928022"/>
            <a:ext cx="2489444" cy="1600398"/>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chemeClr val="dk1"/>
              </a:buClr>
              <a:buSzPts val="1200"/>
              <a:buFont typeface="Arial"/>
              <a:buChar char="•"/>
            </a:pPr>
            <a:r>
              <a:rPr lang="en-US" sz="1400" b="0" i="0" u="none" strike="noStrike" cap="none">
                <a:solidFill>
                  <a:schemeClr val="dk1"/>
                </a:solidFill>
                <a:latin typeface="Josefin Sans"/>
                <a:ea typeface="Josefin Sans"/>
                <a:cs typeface="Josefin Sans"/>
                <a:sym typeface="Josefin Sans"/>
              </a:rPr>
              <a:t>Program &amp; Project Managers</a:t>
            </a:r>
            <a:endParaRPr sz="16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400" b="0" i="0" u="none" strike="noStrike" cap="none">
                <a:solidFill>
                  <a:schemeClr val="dk1"/>
                </a:solidFill>
                <a:latin typeface="Josefin Sans"/>
                <a:ea typeface="Josefin Sans"/>
                <a:cs typeface="Josefin Sans"/>
                <a:sym typeface="Josefin Sans"/>
              </a:rPr>
              <a:t>Risk Management Professionals</a:t>
            </a:r>
            <a:endParaRPr sz="16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400" b="0" i="0" u="none" strike="noStrike" cap="none">
                <a:solidFill>
                  <a:schemeClr val="dk1"/>
                </a:solidFill>
                <a:latin typeface="Josefin Sans"/>
                <a:ea typeface="Josefin Sans"/>
                <a:cs typeface="Josefin Sans"/>
                <a:sym typeface="Josefin Sans"/>
              </a:rPr>
              <a:t>Portfolio Managers</a:t>
            </a:r>
            <a:endParaRPr sz="16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400" b="0" i="0" u="none" strike="noStrike" cap="none">
                <a:solidFill>
                  <a:schemeClr val="dk1"/>
                </a:solidFill>
                <a:latin typeface="Josefin Sans"/>
                <a:ea typeface="Josefin Sans"/>
                <a:cs typeface="Josefin Sans"/>
                <a:sym typeface="Josefin Sans"/>
              </a:rPr>
              <a:t>Chief Information Officer (CIO)</a:t>
            </a:r>
            <a:endParaRPr sz="1600" b="0" i="0" u="none" strike="noStrike" cap="none">
              <a:solidFill>
                <a:srgbClr val="000000"/>
              </a:solidFill>
              <a:latin typeface="Josefin Sans"/>
              <a:ea typeface="Josefin Sans"/>
              <a:cs typeface="Josefin Sans"/>
              <a:sym typeface="Josefin Sans"/>
            </a:endParaRPr>
          </a:p>
        </p:txBody>
      </p:sp>
      <p:sp>
        <p:nvSpPr>
          <p:cNvPr id="917" name="Google Shape;917;p27"/>
          <p:cNvSpPr txBox="1"/>
          <p:nvPr/>
        </p:nvSpPr>
        <p:spPr>
          <a:xfrm>
            <a:off x="6593455" y="2160574"/>
            <a:ext cx="531611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Focus on “built-in”; with integrations, capabilities, artifacts, and more all included to minimize limitations</a:t>
            </a:r>
            <a:endParaRPr sz="1600" b="0" i="0" u="none" strike="noStrike" cap="none">
              <a:solidFill>
                <a:srgbClr val="000000"/>
              </a:solidFill>
              <a:latin typeface="Josefin Sans"/>
              <a:ea typeface="Josefin Sans"/>
              <a:cs typeface="Josefin Sans"/>
              <a:sym typeface="Josefin Sans"/>
            </a:endParaRPr>
          </a:p>
        </p:txBody>
      </p:sp>
      <p:sp>
        <p:nvSpPr>
          <p:cNvPr id="918" name="Google Shape;918;p27"/>
          <p:cNvSpPr txBox="1"/>
          <p:nvPr/>
        </p:nvSpPr>
        <p:spPr>
          <a:xfrm>
            <a:off x="6593455" y="2648725"/>
            <a:ext cx="5316116"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Tailored for highly regulated industries, enabling customers to deliver high quality, mission-critical software without sacrificing speed for compliance</a:t>
            </a:r>
            <a:endParaRPr sz="1600" b="0" i="0" u="none" strike="noStrike" cap="none">
              <a:solidFill>
                <a:srgbClr val="000000"/>
              </a:solidFill>
              <a:latin typeface="Josefin Sans"/>
              <a:ea typeface="Josefin Sans"/>
              <a:cs typeface="Josefin Sans"/>
              <a:sym typeface="Josefin Sans"/>
            </a:endParaRPr>
          </a:p>
        </p:txBody>
      </p:sp>
      <p:sp>
        <p:nvSpPr>
          <p:cNvPr id="919" name="Google Shape;919;p27"/>
          <p:cNvSpPr txBox="1"/>
          <p:nvPr/>
        </p:nvSpPr>
        <p:spPr>
          <a:xfrm>
            <a:off x="6614442" y="3329126"/>
            <a:ext cx="5295129"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OData API for dashboard / report creation with customized queries from common reporting tools (e.g., Excel, PowerBI)</a:t>
            </a:r>
            <a:endParaRPr sz="1600" b="0" i="0" u="none" strike="noStrike" cap="none">
              <a:solidFill>
                <a:srgbClr val="000000"/>
              </a:solidFill>
              <a:latin typeface="Josefin Sans"/>
              <a:ea typeface="Josefin Sans"/>
              <a:cs typeface="Josefin Sans"/>
              <a:sym typeface="Josefin Sans"/>
            </a:endParaRPr>
          </a:p>
        </p:txBody>
      </p:sp>
      <p:sp>
        <p:nvSpPr>
          <p:cNvPr id="920" name="Google Shape;920;p27"/>
          <p:cNvSpPr txBox="1"/>
          <p:nvPr/>
        </p:nvSpPr>
        <p:spPr>
          <a:xfrm>
            <a:off x="6578946" y="1484171"/>
            <a:ext cx="5330625"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Truly holistic solution that allows full planning, development, and testing in one solution, eliminating the need to purchase multiple products</a:t>
            </a:r>
            <a:endParaRPr sz="1400" b="0" i="0" u="none" strike="noStrike" cap="none">
              <a:solidFill>
                <a:srgbClr val="000000"/>
              </a:solidFill>
              <a:latin typeface="Josefin Sans"/>
              <a:ea typeface="Josefin Sans"/>
              <a:cs typeface="Josefin Sans"/>
              <a:sym typeface="Josefin Sans"/>
            </a:endParaRPr>
          </a:p>
        </p:txBody>
      </p:sp>
      <p:grpSp>
        <p:nvGrpSpPr>
          <p:cNvPr id="921" name="Google Shape;921;p27"/>
          <p:cNvGrpSpPr/>
          <p:nvPr/>
        </p:nvGrpSpPr>
        <p:grpSpPr>
          <a:xfrm>
            <a:off x="371573" y="3557371"/>
            <a:ext cx="596012" cy="594978"/>
            <a:chOff x="411097" y="3327393"/>
            <a:chExt cx="596012" cy="594978"/>
          </a:xfrm>
        </p:grpSpPr>
        <p:sp>
          <p:nvSpPr>
            <p:cNvPr id="922" name="Google Shape;922;p27"/>
            <p:cNvSpPr/>
            <p:nvPr/>
          </p:nvSpPr>
          <p:spPr>
            <a:xfrm>
              <a:off x="411097" y="3327393"/>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923" name="Google Shape;923;p27" descr="Juggler with solid fill"/>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75931" y="3391710"/>
              <a:ext cx="466344" cy="466344"/>
            </a:xfrm>
            <a:prstGeom prst="rect">
              <a:avLst/>
            </a:prstGeom>
            <a:noFill/>
            <a:ln>
              <a:noFill/>
            </a:ln>
          </p:spPr>
        </p:pic>
      </p:grpSp>
      <p:grpSp>
        <p:nvGrpSpPr>
          <p:cNvPr id="924" name="Google Shape;924;p27"/>
          <p:cNvGrpSpPr/>
          <p:nvPr/>
        </p:nvGrpSpPr>
        <p:grpSpPr>
          <a:xfrm>
            <a:off x="371573" y="2591851"/>
            <a:ext cx="596012" cy="594978"/>
            <a:chOff x="411097" y="2669908"/>
            <a:chExt cx="596012" cy="594978"/>
          </a:xfrm>
        </p:grpSpPr>
        <p:sp>
          <p:nvSpPr>
            <p:cNvPr id="925" name="Google Shape;925;p27"/>
            <p:cNvSpPr/>
            <p:nvPr/>
          </p:nvSpPr>
          <p:spPr>
            <a:xfrm>
              <a:off x="411097" y="2669908"/>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926" name="Google Shape;926;p27" descr="Rating 3 Star with solid fill"/>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75931" y="2734225"/>
              <a:ext cx="466344" cy="466344"/>
            </a:xfrm>
            <a:prstGeom prst="rect">
              <a:avLst/>
            </a:prstGeom>
            <a:noFill/>
            <a:ln>
              <a:noFill/>
            </a:ln>
          </p:spPr>
        </p:pic>
      </p:grpSp>
      <p:grpSp>
        <p:nvGrpSpPr>
          <p:cNvPr id="927" name="Google Shape;927;p27"/>
          <p:cNvGrpSpPr/>
          <p:nvPr/>
        </p:nvGrpSpPr>
        <p:grpSpPr>
          <a:xfrm>
            <a:off x="371573" y="1621474"/>
            <a:ext cx="596012" cy="594978"/>
            <a:chOff x="411097" y="2012423"/>
            <a:chExt cx="596012" cy="594978"/>
          </a:xfrm>
        </p:grpSpPr>
        <p:sp>
          <p:nvSpPr>
            <p:cNvPr id="928" name="Google Shape;928;p27"/>
            <p:cNvSpPr/>
            <p:nvPr/>
          </p:nvSpPr>
          <p:spPr>
            <a:xfrm>
              <a:off x="411097" y="2012423"/>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929" name="Google Shape;929;p27" descr="Arrow circle with solid fill"/>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75931" y="2076740"/>
              <a:ext cx="466344" cy="466344"/>
            </a:xfrm>
            <a:prstGeom prst="rect">
              <a:avLst/>
            </a:prstGeom>
            <a:noFill/>
            <a:ln>
              <a:noFill/>
            </a:ln>
          </p:spPr>
        </p:pic>
      </p:grpSp>
      <p:grpSp>
        <p:nvGrpSpPr>
          <p:cNvPr id="930" name="Google Shape;930;p27"/>
          <p:cNvGrpSpPr/>
          <p:nvPr/>
        </p:nvGrpSpPr>
        <p:grpSpPr>
          <a:xfrm>
            <a:off x="371573" y="4375167"/>
            <a:ext cx="596012" cy="594978"/>
            <a:chOff x="411097" y="3984878"/>
            <a:chExt cx="596012" cy="594978"/>
          </a:xfrm>
        </p:grpSpPr>
        <p:sp>
          <p:nvSpPr>
            <p:cNvPr id="931" name="Google Shape;931;p27"/>
            <p:cNvSpPr/>
            <p:nvPr/>
          </p:nvSpPr>
          <p:spPr>
            <a:xfrm>
              <a:off x="411097" y="3984878"/>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932" name="Google Shape;932;p27" descr="Head with gears with solid fill"/>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475931" y="4049195"/>
              <a:ext cx="466344" cy="466344"/>
            </a:xfrm>
            <a:prstGeom prst="rect">
              <a:avLst/>
            </a:prstGeom>
            <a:noFill/>
            <a:ln>
              <a:noFill/>
            </a:ln>
          </p:spPr>
        </p:pic>
      </p:grpSp>
      <p:sp>
        <p:nvSpPr>
          <p:cNvPr id="933" name="Google Shape;933;p27"/>
          <p:cNvSpPr/>
          <p:nvPr/>
        </p:nvSpPr>
        <p:spPr>
          <a:xfrm>
            <a:off x="357010" y="1063195"/>
            <a:ext cx="5535106" cy="365760"/>
          </a:xfrm>
          <a:prstGeom prst="roundRect">
            <a:avLst>
              <a:gd name="adj" fmla="val 16667"/>
            </a:avLst>
          </a:prstGeom>
          <a:solidFill>
            <a:srgbClr val="FF6F43"/>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Poppins Medium"/>
                <a:ea typeface="Poppins Medium"/>
                <a:cs typeface="Poppins Medium"/>
                <a:sym typeface="Poppins Medium"/>
              </a:rPr>
              <a:t>KEY FEATURES &amp; BENEFITS</a:t>
            </a:r>
            <a:endParaRPr sz="1400" b="0" i="0" u="none" strike="noStrike" cap="none">
              <a:solidFill>
                <a:schemeClr val="lt2"/>
              </a:solidFill>
              <a:latin typeface="Poppins Medium"/>
              <a:ea typeface="Poppins Medium"/>
              <a:cs typeface="Poppins Medium"/>
              <a:sym typeface="Poppins Medium"/>
            </a:endParaRPr>
          </a:p>
        </p:txBody>
      </p:sp>
      <p:sp>
        <p:nvSpPr>
          <p:cNvPr id="934" name="Google Shape;934;p27"/>
          <p:cNvSpPr/>
          <p:nvPr/>
        </p:nvSpPr>
        <p:spPr>
          <a:xfrm>
            <a:off x="6285320" y="1064947"/>
            <a:ext cx="5624251" cy="365760"/>
          </a:xfrm>
          <a:prstGeom prst="roundRect">
            <a:avLst>
              <a:gd name="adj" fmla="val 16667"/>
            </a:avLst>
          </a:prstGeom>
          <a:solidFill>
            <a:srgbClr val="FF6F43"/>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Poppins Medium"/>
                <a:ea typeface="Poppins Medium"/>
                <a:cs typeface="Poppins Medium"/>
                <a:sym typeface="Poppins Medium"/>
              </a:rPr>
              <a:t>DIFFERENTIATORS</a:t>
            </a:r>
            <a:endParaRPr sz="1400" b="0" i="0" u="none" strike="noStrike" cap="none">
              <a:solidFill>
                <a:schemeClr val="lt2"/>
              </a:solidFill>
              <a:latin typeface="Poppins Medium"/>
              <a:ea typeface="Poppins Medium"/>
              <a:cs typeface="Poppins Medium"/>
              <a:sym typeface="Poppins Medium"/>
            </a:endParaRPr>
          </a:p>
        </p:txBody>
      </p:sp>
      <p:sp>
        <p:nvSpPr>
          <p:cNvPr id="935" name="Google Shape;935;p27"/>
          <p:cNvSpPr/>
          <p:nvPr/>
        </p:nvSpPr>
        <p:spPr>
          <a:xfrm>
            <a:off x="6286501" y="4448390"/>
            <a:ext cx="2940935" cy="365760"/>
          </a:xfrm>
          <a:prstGeom prst="roundRect">
            <a:avLst>
              <a:gd name="adj" fmla="val 16667"/>
            </a:avLst>
          </a:prstGeom>
          <a:solidFill>
            <a:srgbClr val="FF6F43"/>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Poppins Medium"/>
                <a:ea typeface="Poppins Medium"/>
                <a:cs typeface="Poppins Medium"/>
                <a:sym typeface="Poppins Medium"/>
              </a:rPr>
              <a:t>POPULAR INTEGRATIONS</a:t>
            </a:r>
            <a:endParaRPr sz="1600" b="1" i="0" u="none" strike="noStrike" cap="none" baseline="30000">
              <a:solidFill>
                <a:schemeClr val="lt2"/>
              </a:solidFill>
              <a:latin typeface="Poppins Medium"/>
              <a:ea typeface="Poppins Medium"/>
              <a:cs typeface="Poppins Medium"/>
              <a:sym typeface="Poppins Medium"/>
            </a:endParaRPr>
          </a:p>
        </p:txBody>
      </p:sp>
      <p:sp>
        <p:nvSpPr>
          <p:cNvPr id="936" name="Google Shape;936;p27"/>
          <p:cNvSpPr txBox="1"/>
          <p:nvPr/>
        </p:nvSpPr>
        <p:spPr>
          <a:xfrm>
            <a:off x="6578947" y="3941735"/>
            <a:ext cx="5316116"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Operate in both cloud and on-premise hosting environments</a:t>
            </a:r>
            <a:endParaRPr sz="1600" b="0" i="0" u="none" strike="noStrike" cap="none">
              <a:solidFill>
                <a:srgbClr val="000000"/>
              </a:solidFill>
              <a:latin typeface="Josefin Sans"/>
              <a:ea typeface="Josefin Sans"/>
              <a:cs typeface="Josefin Sans"/>
              <a:sym typeface="Josefin Sans"/>
            </a:endParaRPr>
          </a:p>
        </p:txBody>
      </p:sp>
      <p:sp>
        <p:nvSpPr>
          <p:cNvPr id="937" name="Google Shape;937;p27"/>
          <p:cNvSpPr/>
          <p:nvPr/>
        </p:nvSpPr>
        <p:spPr>
          <a:xfrm>
            <a:off x="6285320" y="1551949"/>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1</a:t>
            </a:r>
            <a:endParaRPr sz="1400" b="0" i="0" u="none" strike="noStrike" cap="none">
              <a:solidFill>
                <a:srgbClr val="000000"/>
              </a:solidFill>
              <a:latin typeface="Josefin Sans"/>
              <a:ea typeface="Josefin Sans"/>
              <a:cs typeface="Josefin Sans"/>
              <a:sym typeface="Josefin Sans"/>
            </a:endParaRPr>
          </a:p>
        </p:txBody>
      </p:sp>
      <p:sp>
        <p:nvSpPr>
          <p:cNvPr id="938" name="Google Shape;938;p27"/>
          <p:cNvSpPr/>
          <p:nvPr/>
        </p:nvSpPr>
        <p:spPr>
          <a:xfrm>
            <a:off x="6285320" y="2165777"/>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2</a:t>
            </a:r>
            <a:endParaRPr sz="1400" b="0" i="0" u="none" strike="noStrike" cap="none">
              <a:solidFill>
                <a:srgbClr val="000000"/>
              </a:solidFill>
              <a:latin typeface="Josefin Sans"/>
              <a:ea typeface="Josefin Sans"/>
              <a:cs typeface="Josefin Sans"/>
              <a:sym typeface="Josefin Sans"/>
            </a:endParaRPr>
          </a:p>
        </p:txBody>
      </p:sp>
      <p:sp>
        <p:nvSpPr>
          <p:cNvPr id="939" name="Google Shape;939;p27"/>
          <p:cNvSpPr/>
          <p:nvPr/>
        </p:nvSpPr>
        <p:spPr>
          <a:xfrm>
            <a:off x="6285320" y="2713441"/>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3</a:t>
            </a:r>
            <a:endParaRPr sz="1400" b="0" i="0" u="none" strike="noStrike" cap="none">
              <a:solidFill>
                <a:srgbClr val="000000"/>
              </a:solidFill>
              <a:latin typeface="Josefin Sans"/>
              <a:ea typeface="Josefin Sans"/>
              <a:cs typeface="Josefin Sans"/>
              <a:sym typeface="Josefin Sans"/>
            </a:endParaRPr>
          </a:p>
        </p:txBody>
      </p:sp>
      <p:sp>
        <p:nvSpPr>
          <p:cNvPr id="940" name="Google Shape;940;p27"/>
          <p:cNvSpPr/>
          <p:nvPr/>
        </p:nvSpPr>
        <p:spPr>
          <a:xfrm>
            <a:off x="6285320" y="3342585"/>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4</a:t>
            </a:r>
            <a:endParaRPr sz="1400" b="0" i="0" u="none" strike="noStrike" cap="none">
              <a:solidFill>
                <a:srgbClr val="000000"/>
              </a:solidFill>
              <a:latin typeface="Josefin Sans"/>
              <a:ea typeface="Josefin Sans"/>
              <a:cs typeface="Josefin Sans"/>
              <a:sym typeface="Josefin Sans"/>
            </a:endParaRPr>
          </a:p>
        </p:txBody>
      </p:sp>
      <p:sp>
        <p:nvSpPr>
          <p:cNvPr id="941" name="Google Shape;941;p27"/>
          <p:cNvSpPr/>
          <p:nvPr/>
        </p:nvSpPr>
        <p:spPr>
          <a:xfrm>
            <a:off x="6286501" y="3939319"/>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5</a:t>
            </a:r>
            <a:endParaRPr sz="1400" b="0" i="0" u="none" strike="noStrike" cap="none">
              <a:solidFill>
                <a:srgbClr val="000000"/>
              </a:solidFill>
              <a:latin typeface="Josefin Sans"/>
              <a:ea typeface="Josefin Sans"/>
              <a:cs typeface="Josefin Sans"/>
              <a:sym typeface="Josefin Sans"/>
            </a:endParaRPr>
          </a:p>
        </p:txBody>
      </p:sp>
      <p:grpSp>
        <p:nvGrpSpPr>
          <p:cNvPr id="942" name="Google Shape;942;p27"/>
          <p:cNvGrpSpPr/>
          <p:nvPr/>
        </p:nvGrpSpPr>
        <p:grpSpPr>
          <a:xfrm>
            <a:off x="282429" y="5123630"/>
            <a:ext cx="1980119" cy="1393138"/>
            <a:chOff x="282429" y="4655282"/>
            <a:chExt cx="1980119" cy="1393138"/>
          </a:xfrm>
        </p:grpSpPr>
        <p:sp>
          <p:nvSpPr>
            <p:cNvPr id="943" name="Google Shape;943;p27"/>
            <p:cNvSpPr txBox="1"/>
            <p:nvPr/>
          </p:nvSpPr>
          <p:spPr>
            <a:xfrm>
              <a:off x="282429"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a:solidFill>
                    <a:schemeClr val="dk1"/>
                  </a:solidFill>
                  <a:latin typeface="Josefin Sans"/>
                  <a:ea typeface="Josefin Sans"/>
                  <a:cs typeface="Josefin Sans"/>
                  <a:sym typeface="Josefin Sans"/>
                </a:rPr>
                <a:t>30%</a:t>
              </a:r>
              <a:endParaRPr sz="1400" b="0" i="0" u="none" strike="noStrike" cap="none">
                <a:solidFill>
                  <a:srgbClr val="000000"/>
                </a:solidFill>
                <a:latin typeface="Josefin Sans"/>
                <a:ea typeface="Josefin Sans"/>
                <a:cs typeface="Josefin Sans"/>
                <a:sym typeface="Josefin Sans"/>
              </a:endParaRPr>
            </a:p>
          </p:txBody>
        </p:sp>
        <p:sp>
          <p:nvSpPr>
            <p:cNvPr id="944" name="Google Shape;944;p27"/>
            <p:cNvSpPr txBox="1"/>
            <p:nvPr/>
          </p:nvSpPr>
          <p:spPr>
            <a:xfrm>
              <a:off x="282429"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faster </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delivery</a:t>
              </a:r>
              <a:endParaRPr sz="1400" b="0" i="0" u="none" strike="noStrike" cap="none">
                <a:solidFill>
                  <a:srgbClr val="000000"/>
                </a:solidFill>
                <a:latin typeface="Josefin Sans"/>
                <a:ea typeface="Josefin Sans"/>
                <a:cs typeface="Josefin Sans"/>
                <a:sym typeface="Josefin Sans"/>
              </a:endParaRPr>
            </a:p>
          </p:txBody>
        </p:sp>
        <p:sp>
          <p:nvSpPr>
            <p:cNvPr id="945" name="Google Shape;945;p27"/>
            <p:cNvSpPr/>
            <p:nvPr/>
          </p:nvSpPr>
          <p:spPr>
            <a:xfrm>
              <a:off x="372996" y="4655282"/>
              <a:ext cx="1798984" cy="1299868"/>
            </a:xfrm>
            <a:prstGeom prst="roundRect">
              <a:avLst>
                <a:gd name="adj" fmla="val 16667"/>
              </a:avLst>
            </a:prstGeom>
            <a:noFill/>
            <a:ln w="19050" cap="flat" cmpd="sng">
              <a:solidFill>
                <a:srgbClr val="FF6F43"/>
              </a:solidFill>
              <a:prstDash val="solid"/>
              <a:miter lim="800000"/>
              <a:headEnd type="none" w="sm" len="sm"/>
              <a:tailEnd type="none" w="sm" len="sm"/>
            </a:ln>
            <a:effectLst>
              <a:outerShdw blurRad="63500" sx="102000" sy="102000" algn="ctr" rotWithShape="0">
                <a:schemeClr val="lt1">
                  <a:alpha val="40000"/>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Josefin Sans"/>
                <a:ea typeface="Josefin Sans"/>
                <a:cs typeface="Josefin Sans"/>
                <a:sym typeface="Josefin Sans"/>
              </a:endParaRPr>
            </a:p>
          </p:txBody>
        </p:sp>
      </p:grpSp>
      <p:grpSp>
        <p:nvGrpSpPr>
          <p:cNvPr id="946" name="Google Shape;946;p27"/>
          <p:cNvGrpSpPr/>
          <p:nvPr/>
        </p:nvGrpSpPr>
        <p:grpSpPr>
          <a:xfrm>
            <a:off x="4024822" y="5123542"/>
            <a:ext cx="1980771" cy="1393226"/>
            <a:chOff x="4024822" y="4655194"/>
            <a:chExt cx="1980771" cy="1393226"/>
          </a:xfrm>
        </p:grpSpPr>
        <p:sp>
          <p:nvSpPr>
            <p:cNvPr id="947" name="Google Shape;947;p27"/>
            <p:cNvSpPr txBox="1"/>
            <p:nvPr/>
          </p:nvSpPr>
          <p:spPr>
            <a:xfrm>
              <a:off x="4025474"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a:solidFill>
                    <a:schemeClr val="dk1"/>
                  </a:solidFill>
                  <a:latin typeface="Josefin Sans"/>
                  <a:ea typeface="Josefin Sans"/>
                  <a:cs typeface="Josefin Sans"/>
                  <a:sym typeface="Josefin Sans"/>
                </a:rPr>
                <a:t>30%</a:t>
              </a:r>
              <a:endParaRPr sz="1400" b="0" i="0" u="none" strike="noStrike" cap="none">
                <a:solidFill>
                  <a:srgbClr val="000000"/>
                </a:solidFill>
                <a:latin typeface="Josefin Sans"/>
                <a:ea typeface="Josefin Sans"/>
                <a:cs typeface="Josefin Sans"/>
                <a:sym typeface="Josefin Sans"/>
              </a:endParaRPr>
            </a:p>
          </p:txBody>
        </p:sp>
        <p:sp>
          <p:nvSpPr>
            <p:cNvPr id="948" name="Google Shape;948;p27"/>
            <p:cNvSpPr txBox="1"/>
            <p:nvPr/>
          </p:nvSpPr>
          <p:spPr>
            <a:xfrm>
              <a:off x="4024822"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reduced </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risk</a:t>
              </a:r>
              <a:endParaRPr sz="1400" b="0" i="0" u="none" strike="noStrike" cap="none">
                <a:solidFill>
                  <a:srgbClr val="000000"/>
                </a:solidFill>
                <a:latin typeface="Josefin Sans"/>
                <a:ea typeface="Josefin Sans"/>
                <a:cs typeface="Josefin Sans"/>
                <a:sym typeface="Josefin Sans"/>
              </a:endParaRPr>
            </a:p>
          </p:txBody>
        </p:sp>
        <p:sp>
          <p:nvSpPr>
            <p:cNvPr id="949" name="Google Shape;949;p27"/>
            <p:cNvSpPr/>
            <p:nvPr/>
          </p:nvSpPr>
          <p:spPr>
            <a:xfrm>
              <a:off x="4116042" y="4655194"/>
              <a:ext cx="1798984" cy="1299868"/>
            </a:xfrm>
            <a:prstGeom prst="roundRect">
              <a:avLst>
                <a:gd name="adj" fmla="val 16667"/>
              </a:avLst>
            </a:prstGeom>
            <a:noFill/>
            <a:ln w="19050" cap="flat" cmpd="sng">
              <a:solidFill>
                <a:srgbClr val="FF6F43"/>
              </a:solidFill>
              <a:prstDash val="solid"/>
              <a:miter lim="800000"/>
              <a:headEnd type="none" w="sm" len="sm"/>
              <a:tailEnd type="none" w="sm" len="sm"/>
            </a:ln>
            <a:effectLst>
              <a:outerShdw blurRad="63500" sx="102000" sy="102000" algn="ctr" rotWithShape="0">
                <a:schemeClr val="lt1">
                  <a:alpha val="40000"/>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grpSp>
      <p:grpSp>
        <p:nvGrpSpPr>
          <p:cNvPr id="950" name="Google Shape;950;p27"/>
          <p:cNvGrpSpPr/>
          <p:nvPr/>
        </p:nvGrpSpPr>
        <p:grpSpPr>
          <a:xfrm>
            <a:off x="2134504" y="5123542"/>
            <a:ext cx="1999311" cy="1393226"/>
            <a:chOff x="2153810" y="4655194"/>
            <a:chExt cx="1999311" cy="1393226"/>
          </a:xfrm>
        </p:grpSpPr>
        <p:sp>
          <p:nvSpPr>
            <p:cNvPr id="951" name="Google Shape;951;p27"/>
            <p:cNvSpPr txBox="1"/>
            <p:nvPr/>
          </p:nvSpPr>
          <p:spPr>
            <a:xfrm>
              <a:off x="2173002"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a:solidFill>
                    <a:schemeClr val="dk1"/>
                  </a:solidFill>
                  <a:latin typeface="Josefin Sans"/>
                  <a:ea typeface="Josefin Sans"/>
                  <a:cs typeface="Josefin Sans"/>
                  <a:sym typeface="Josefin Sans"/>
                </a:rPr>
                <a:t>40%</a:t>
              </a:r>
              <a:endParaRPr sz="1400" b="0" i="0" u="none" strike="noStrike" cap="none">
                <a:solidFill>
                  <a:srgbClr val="000000"/>
                </a:solidFill>
                <a:latin typeface="Josefin Sans"/>
                <a:ea typeface="Josefin Sans"/>
                <a:cs typeface="Josefin Sans"/>
                <a:sym typeface="Josefin Sans"/>
              </a:endParaRPr>
            </a:p>
          </p:txBody>
        </p:sp>
        <p:sp>
          <p:nvSpPr>
            <p:cNvPr id="952" name="Google Shape;952;p27"/>
            <p:cNvSpPr txBox="1"/>
            <p:nvPr/>
          </p:nvSpPr>
          <p:spPr>
            <a:xfrm>
              <a:off x="2153810"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fewer</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defects</a:t>
              </a:r>
              <a:endParaRPr sz="1400" b="0" i="0" u="none" strike="noStrike" cap="none">
                <a:solidFill>
                  <a:srgbClr val="000000"/>
                </a:solidFill>
                <a:latin typeface="Josefin Sans"/>
                <a:ea typeface="Josefin Sans"/>
                <a:cs typeface="Josefin Sans"/>
                <a:sym typeface="Josefin Sans"/>
              </a:endParaRPr>
            </a:p>
          </p:txBody>
        </p:sp>
        <p:sp>
          <p:nvSpPr>
            <p:cNvPr id="953" name="Google Shape;953;p27"/>
            <p:cNvSpPr/>
            <p:nvPr/>
          </p:nvSpPr>
          <p:spPr>
            <a:xfrm>
              <a:off x="2263569" y="4655194"/>
              <a:ext cx="1798984" cy="1299868"/>
            </a:xfrm>
            <a:prstGeom prst="roundRect">
              <a:avLst>
                <a:gd name="adj" fmla="val 16667"/>
              </a:avLst>
            </a:prstGeom>
            <a:noFill/>
            <a:ln w="19050" cap="flat" cmpd="sng">
              <a:solidFill>
                <a:srgbClr val="FF6F43"/>
              </a:solidFill>
              <a:prstDash val="solid"/>
              <a:miter lim="800000"/>
              <a:headEnd type="none" w="sm" len="sm"/>
              <a:tailEnd type="none" w="sm" len="sm"/>
            </a:ln>
            <a:effectLst>
              <a:outerShdw blurRad="63500" sx="102000" sy="102000" algn="ctr" rotWithShape="0">
                <a:schemeClr val="lt1">
                  <a:alpha val="40000"/>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grpSp>
      <p:pic>
        <p:nvPicPr>
          <p:cNvPr id="954" name="Google Shape;954;p27"/>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6439456" y="5011463"/>
            <a:ext cx="1327760" cy="349677"/>
          </a:xfrm>
          <a:prstGeom prst="rect">
            <a:avLst/>
          </a:prstGeom>
          <a:noFill/>
          <a:ln>
            <a:noFill/>
          </a:ln>
        </p:spPr>
      </p:pic>
      <p:pic>
        <p:nvPicPr>
          <p:cNvPr id="955" name="Google Shape;955;p27"/>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6413742" y="5461176"/>
            <a:ext cx="1300700" cy="460424"/>
          </a:xfrm>
          <a:prstGeom prst="rect">
            <a:avLst/>
          </a:prstGeom>
          <a:noFill/>
          <a:ln>
            <a:noFill/>
          </a:ln>
        </p:spPr>
      </p:pic>
      <p:pic>
        <p:nvPicPr>
          <p:cNvPr id="956" name="Google Shape;956;p27"/>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7959906" y="4995380"/>
            <a:ext cx="1091652" cy="365760"/>
          </a:xfrm>
          <a:prstGeom prst="rect">
            <a:avLst/>
          </a:prstGeom>
          <a:noFill/>
          <a:ln>
            <a:noFill/>
          </a:ln>
        </p:spPr>
      </p:pic>
      <p:pic>
        <p:nvPicPr>
          <p:cNvPr id="957" name="Google Shape;957;p27"/>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8122591" y="5441310"/>
            <a:ext cx="505540" cy="505541"/>
          </a:xfrm>
          <a:prstGeom prst="rect">
            <a:avLst/>
          </a:prstGeom>
          <a:noFill/>
          <a:ln>
            <a:noFill/>
          </a:ln>
        </p:spPr>
      </p:pic>
      <p:pic>
        <p:nvPicPr>
          <p:cNvPr id="958" name="Google Shape;958;p27"/>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7959906" y="6117663"/>
            <a:ext cx="1127168" cy="246652"/>
          </a:xfrm>
          <a:prstGeom prst="rect">
            <a:avLst/>
          </a:prstGeom>
          <a:noFill/>
          <a:ln>
            <a:noFill/>
          </a:ln>
        </p:spPr>
      </p:pic>
      <p:pic>
        <p:nvPicPr>
          <p:cNvPr id="959" name="Google Shape;959;p27"/>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6711461" y="5946550"/>
            <a:ext cx="711795" cy="57587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22"/>
        <p:cNvGrpSpPr/>
        <p:nvPr/>
      </p:nvGrpSpPr>
      <p:grpSpPr>
        <a:xfrm>
          <a:off x="0" y="0"/>
          <a:ext cx="0" cy="0"/>
          <a:chOff x="0" y="0"/>
          <a:chExt cx="0" cy="0"/>
        </a:xfrm>
      </p:grpSpPr>
      <p:sp>
        <p:nvSpPr>
          <p:cNvPr id="1023" name="Google Shape;1023;p28"/>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Rapise® - Codeless Test Automation</a:t>
            </a:r>
            <a:endParaRPr>
              <a:latin typeface="Josefin Sans"/>
              <a:ea typeface="Josefin Sans"/>
              <a:cs typeface="Josefin Sans"/>
              <a:sym typeface="Josefin Sans"/>
            </a:endParaRPr>
          </a:p>
        </p:txBody>
      </p:sp>
      <p:pic>
        <p:nvPicPr>
          <p:cNvPr id="1024" name="Google Shape;1024;p2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928194" y="168999"/>
            <a:ext cx="713679" cy="730662"/>
          </a:xfrm>
          <a:prstGeom prst="rect">
            <a:avLst/>
          </a:prstGeom>
          <a:noFill/>
          <a:ln>
            <a:noFill/>
          </a:ln>
          <a:effectLst>
            <a:outerShdw blurRad="63500" sx="102000" sy="102000" algn="ctr" rotWithShape="0">
              <a:srgbClr val="000000">
                <a:alpha val="40000"/>
              </a:srgbClr>
            </a:outerShdw>
          </a:effectLst>
        </p:spPr>
      </p:pic>
      <p:sp>
        <p:nvSpPr>
          <p:cNvPr id="1025" name="Google Shape;1025;p28"/>
          <p:cNvSpPr/>
          <p:nvPr/>
        </p:nvSpPr>
        <p:spPr>
          <a:xfrm>
            <a:off x="9420126" y="4660265"/>
            <a:ext cx="2489375" cy="365760"/>
          </a:xfrm>
          <a:prstGeom prst="roundRect">
            <a:avLst>
              <a:gd name="adj" fmla="val 16667"/>
            </a:avLst>
          </a:prstGeom>
          <a:solidFill>
            <a:srgbClr val="8B478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Poppins Medium"/>
                <a:ea typeface="Poppins Medium"/>
                <a:cs typeface="Poppins Medium"/>
                <a:sym typeface="Poppins Medium"/>
              </a:rPr>
              <a:t>END USER(S)</a:t>
            </a:r>
            <a:endParaRPr sz="1400" b="0" i="0" u="none" strike="noStrike" cap="none">
              <a:solidFill>
                <a:schemeClr val="lt2"/>
              </a:solidFill>
              <a:latin typeface="Poppins Medium"/>
              <a:ea typeface="Poppins Medium"/>
              <a:cs typeface="Poppins Medium"/>
              <a:sym typeface="Poppins Medium"/>
            </a:endParaRPr>
          </a:p>
        </p:txBody>
      </p:sp>
      <p:sp>
        <p:nvSpPr>
          <p:cNvPr id="1026" name="Google Shape;1026;p28"/>
          <p:cNvSpPr txBox="1"/>
          <p:nvPr/>
        </p:nvSpPr>
        <p:spPr>
          <a:xfrm>
            <a:off x="1010249" y="1465771"/>
            <a:ext cx="4904778" cy="738623"/>
          </a:xfrm>
          <a:prstGeom prst="rect">
            <a:avLst/>
          </a:prstGeom>
          <a:noFill/>
          <a:ln>
            <a:noFill/>
          </a:ln>
        </p:spPr>
        <p:txBody>
          <a:bodyPr spcFirstLastPara="1" wrap="square" lIns="91425" tIns="45700" rIns="91425" bIns="45700" anchor="t" anchorCtr="0">
            <a:spAutoFit/>
          </a:bodyPr>
          <a:lstStyle/>
          <a:p>
            <a:pPr marL="8466"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AI-powered test automation platform for web / mobile / desktop applications, APIs, and enterprise resource planning (ERP) systems</a:t>
            </a:r>
            <a:endParaRPr sz="1400" b="0" i="0" u="none" strike="noStrike" cap="none">
              <a:solidFill>
                <a:srgbClr val="000000"/>
              </a:solidFill>
              <a:latin typeface="Josefin Sans"/>
              <a:ea typeface="Josefin Sans"/>
              <a:cs typeface="Josefin Sans"/>
              <a:sym typeface="Josefin Sans"/>
            </a:endParaRPr>
          </a:p>
        </p:txBody>
      </p:sp>
      <p:sp>
        <p:nvSpPr>
          <p:cNvPr id="1027" name="Google Shape;1027;p28"/>
          <p:cNvSpPr txBox="1"/>
          <p:nvPr/>
        </p:nvSpPr>
        <p:spPr>
          <a:xfrm>
            <a:off x="1007737" y="2261114"/>
            <a:ext cx="4907290"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Ability to automate testing for both user interfaces and APIs in both a script-less and JavaScript code environment, driving flexibility in end user type and maximum ROI</a:t>
            </a:r>
            <a:endParaRPr sz="1600" b="0" i="0" u="none" strike="noStrike" cap="none">
              <a:solidFill>
                <a:srgbClr val="000000"/>
              </a:solidFill>
              <a:latin typeface="Josefin Sans"/>
              <a:ea typeface="Josefin Sans"/>
              <a:cs typeface="Josefin Sans"/>
              <a:sym typeface="Josefin Sans"/>
            </a:endParaRPr>
          </a:p>
        </p:txBody>
      </p:sp>
      <p:sp>
        <p:nvSpPr>
          <p:cNvPr id="1028" name="Google Shape;1028;p28"/>
          <p:cNvSpPr txBox="1"/>
          <p:nvPr/>
        </p:nvSpPr>
        <p:spPr>
          <a:xfrm>
            <a:off x="1007737" y="3048367"/>
            <a:ext cx="4897764" cy="954067"/>
          </a:xfrm>
          <a:prstGeom prst="rect">
            <a:avLst/>
          </a:prstGeom>
          <a:noFill/>
          <a:ln>
            <a:noFill/>
          </a:ln>
        </p:spPr>
        <p:txBody>
          <a:bodyPr spcFirstLastPara="1" wrap="square" lIns="91425" tIns="45700" rIns="91425" bIns="45700" anchor="t" anchorCtr="0">
            <a:spAutoFit/>
          </a:bodyPr>
          <a:lstStyle/>
          <a:p>
            <a:pPr marL="8466"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Extensive set of pre-existing libraries tailored to common applications / platforms such as Salesforce, Microsoft Dynamics &amp; Office, Oracle Forms, ServiceNow, and SAP HANA</a:t>
            </a:r>
            <a:endParaRPr sz="1600" b="0" i="0" u="none" strike="noStrike" cap="none">
              <a:solidFill>
                <a:srgbClr val="000000"/>
              </a:solidFill>
              <a:latin typeface="Josefin Sans"/>
              <a:ea typeface="Josefin Sans"/>
              <a:cs typeface="Josefin Sans"/>
              <a:sym typeface="Josefin Sans"/>
            </a:endParaRPr>
          </a:p>
        </p:txBody>
      </p:sp>
      <p:sp>
        <p:nvSpPr>
          <p:cNvPr id="1029" name="Google Shape;1029;p28"/>
          <p:cNvSpPr txBox="1"/>
          <p:nvPr/>
        </p:nvSpPr>
        <p:spPr>
          <a:xfrm>
            <a:off x="1011167" y="4084990"/>
            <a:ext cx="4903859" cy="954067"/>
          </a:xfrm>
          <a:prstGeom prst="rect">
            <a:avLst/>
          </a:prstGeom>
          <a:noFill/>
          <a:ln>
            <a:noFill/>
          </a:ln>
        </p:spPr>
        <p:txBody>
          <a:bodyPr spcFirstLastPara="1" wrap="square" lIns="91425" tIns="45700" rIns="91425" bIns="45700" anchor="t" anchorCtr="0">
            <a:spAutoFit/>
          </a:bodyPr>
          <a:lstStyle/>
          <a:p>
            <a:pPr marL="8466"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Utilizes AI-driven object recognition for dynamic and complex UIs. Automates the maintenance of test scripts through self-healing mechanisms that adapt to changes in application interfaces.</a:t>
            </a:r>
            <a:endParaRPr sz="1400" b="0" i="0" u="none" strike="noStrike" cap="none">
              <a:solidFill>
                <a:schemeClr val="dk1"/>
              </a:solidFill>
              <a:latin typeface="Josefin Sans"/>
              <a:ea typeface="Josefin Sans"/>
              <a:cs typeface="Josefin Sans"/>
              <a:sym typeface="Josefin Sans"/>
            </a:endParaRPr>
          </a:p>
        </p:txBody>
      </p:sp>
      <p:sp>
        <p:nvSpPr>
          <p:cNvPr id="1030" name="Google Shape;1030;p28"/>
          <p:cNvSpPr txBox="1"/>
          <p:nvPr/>
        </p:nvSpPr>
        <p:spPr>
          <a:xfrm>
            <a:off x="9438131" y="5070629"/>
            <a:ext cx="2469630" cy="1169511"/>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chemeClr val="dk1"/>
              </a:buClr>
              <a:buSzPts val="1200"/>
              <a:buFont typeface="Arial"/>
              <a:buChar char="•"/>
            </a:pPr>
            <a:r>
              <a:rPr lang="en-US" sz="1400" b="0" i="0" u="none" strike="noStrike" cap="none">
                <a:solidFill>
                  <a:schemeClr val="dk1"/>
                </a:solidFill>
                <a:latin typeface="Josefin Sans"/>
                <a:ea typeface="Josefin Sans"/>
                <a:cs typeface="Josefin Sans"/>
                <a:sym typeface="Josefin Sans"/>
              </a:rPr>
              <a:t>Automation Engineers</a:t>
            </a:r>
            <a:endParaRPr sz="14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400" b="0" i="0" u="none" strike="noStrike" cap="none">
                <a:solidFill>
                  <a:schemeClr val="dk1"/>
                </a:solidFill>
                <a:latin typeface="Josefin Sans"/>
                <a:ea typeface="Josefin Sans"/>
                <a:cs typeface="Josefin Sans"/>
                <a:sym typeface="Josefin Sans"/>
              </a:rPr>
              <a:t>Test Leads</a:t>
            </a:r>
            <a:endParaRPr sz="14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400" b="0" i="0" u="none" strike="noStrike" cap="none">
                <a:solidFill>
                  <a:schemeClr val="dk1"/>
                </a:solidFill>
                <a:latin typeface="Josefin Sans"/>
                <a:ea typeface="Josefin Sans"/>
                <a:cs typeface="Josefin Sans"/>
                <a:sym typeface="Josefin Sans"/>
              </a:rPr>
              <a:t>QA Engineers</a:t>
            </a:r>
            <a:endParaRPr sz="14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400" b="0" i="0" u="none" strike="noStrike" cap="none">
                <a:solidFill>
                  <a:schemeClr val="dk1"/>
                </a:solidFill>
                <a:latin typeface="Josefin Sans"/>
                <a:ea typeface="Josefin Sans"/>
                <a:cs typeface="Josefin Sans"/>
                <a:sym typeface="Josefin Sans"/>
              </a:rPr>
              <a:t>SDETs</a:t>
            </a:r>
            <a:endParaRPr sz="14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400" b="0" i="0" u="none" strike="noStrike" cap="none">
                <a:solidFill>
                  <a:schemeClr val="dk1"/>
                </a:solidFill>
                <a:latin typeface="Josefin Sans"/>
                <a:ea typeface="Josefin Sans"/>
                <a:cs typeface="Josefin Sans"/>
                <a:sym typeface="Josefin Sans"/>
              </a:rPr>
              <a:t>Software Testers</a:t>
            </a:r>
            <a:endParaRPr sz="1400" b="0" i="0" u="none" strike="noStrike" cap="none">
              <a:solidFill>
                <a:srgbClr val="000000"/>
              </a:solidFill>
              <a:latin typeface="Josefin Sans"/>
              <a:ea typeface="Josefin Sans"/>
              <a:cs typeface="Josefin Sans"/>
              <a:sym typeface="Josefin Sans"/>
            </a:endParaRPr>
          </a:p>
        </p:txBody>
      </p:sp>
      <p:sp>
        <p:nvSpPr>
          <p:cNvPr id="1031" name="Google Shape;1031;p28"/>
          <p:cNvSpPr txBox="1"/>
          <p:nvPr/>
        </p:nvSpPr>
        <p:spPr>
          <a:xfrm>
            <a:off x="6591714" y="2194894"/>
            <a:ext cx="5316047"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Intelligent recording, spy / object manager, self-healing locators, and reusable frameworks and components allow for easy maintenance</a:t>
            </a:r>
            <a:endParaRPr sz="1600" b="0" i="0" u="none" strike="noStrike" cap="none">
              <a:solidFill>
                <a:srgbClr val="000000"/>
              </a:solidFill>
              <a:latin typeface="Josefin Sans"/>
              <a:ea typeface="Josefin Sans"/>
              <a:cs typeface="Josefin Sans"/>
              <a:sym typeface="Josefin Sans"/>
            </a:endParaRPr>
          </a:p>
        </p:txBody>
      </p:sp>
      <p:sp>
        <p:nvSpPr>
          <p:cNvPr id="1032" name="Google Shape;1032;p28"/>
          <p:cNvSpPr txBox="1"/>
          <p:nvPr/>
        </p:nvSpPr>
        <p:spPr>
          <a:xfrm>
            <a:off x="6593455" y="2960952"/>
            <a:ext cx="5316047"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Tailored for highly regulated industries, enabling customers to deliver high quality, mission-critical software without sacrificing speed for compliance</a:t>
            </a:r>
            <a:endParaRPr sz="1600" b="0" i="0" u="none" strike="noStrike" cap="none">
              <a:solidFill>
                <a:srgbClr val="000000"/>
              </a:solidFill>
              <a:latin typeface="Josefin Sans"/>
              <a:ea typeface="Josefin Sans"/>
              <a:cs typeface="Josefin Sans"/>
              <a:sym typeface="Josefin Sans"/>
            </a:endParaRPr>
          </a:p>
        </p:txBody>
      </p:sp>
      <p:sp>
        <p:nvSpPr>
          <p:cNvPr id="1033" name="Google Shape;1033;p28"/>
          <p:cNvSpPr txBox="1"/>
          <p:nvPr/>
        </p:nvSpPr>
        <p:spPr>
          <a:xfrm>
            <a:off x="6593454" y="3741137"/>
            <a:ext cx="5316047"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Translates human-readable test steps into executable scripts using AI-enhanced natural language processing, enabling less technical team members to contribute</a:t>
            </a:r>
            <a:r>
              <a:rPr lang="en-US" sz="1400" b="0" i="0" u="none" strike="noStrike" cap="none">
                <a:solidFill>
                  <a:srgbClr val="000000"/>
                </a:solidFill>
                <a:latin typeface="Josefin Sans"/>
                <a:ea typeface="Josefin Sans"/>
                <a:cs typeface="Josefin Sans"/>
                <a:sym typeface="Josefin Sans"/>
              </a:rPr>
              <a:t>.</a:t>
            </a:r>
            <a:endParaRPr sz="1600" b="0" i="0" u="none" strike="noStrike" cap="none">
              <a:solidFill>
                <a:srgbClr val="000000"/>
              </a:solidFill>
              <a:latin typeface="Josefin Sans"/>
              <a:ea typeface="Josefin Sans"/>
              <a:cs typeface="Josefin Sans"/>
              <a:sym typeface="Josefin Sans"/>
            </a:endParaRPr>
          </a:p>
        </p:txBody>
      </p:sp>
      <p:sp>
        <p:nvSpPr>
          <p:cNvPr id="1034" name="Google Shape;1034;p28"/>
          <p:cNvSpPr txBox="1"/>
          <p:nvPr/>
        </p:nvSpPr>
        <p:spPr>
          <a:xfrm>
            <a:off x="6593455" y="1483373"/>
            <a:ext cx="5316047" cy="738623"/>
          </a:xfrm>
          <a:prstGeom prst="rect">
            <a:avLst/>
          </a:prstGeom>
          <a:noFill/>
          <a:ln>
            <a:noFill/>
          </a:ln>
        </p:spPr>
        <p:txBody>
          <a:bodyPr spcFirstLastPara="1" wrap="square" lIns="91425" tIns="45700" rIns="91425" bIns="45700" anchor="t" anchorCtr="0">
            <a:spAutoFit/>
          </a:bodyPr>
          <a:lstStyle/>
          <a:p>
            <a:pPr marL="8466"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Cross-functional capabilities that allow teams of automation engineers and testers to create highly efficient automated tests in tandem</a:t>
            </a:r>
            <a:endParaRPr sz="1600" b="0" i="0" u="none" strike="noStrike" cap="none">
              <a:solidFill>
                <a:srgbClr val="000000"/>
              </a:solidFill>
              <a:latin typeface="Josefin Sans"/>
              <a:ea typeface="Josefin Sans"/>
              <a:cs typeface="Josefin Sans"/>
              <a:sym typeface="Josefin Sans"/>
            </a:endParaRPr>
          </a:p>
        </p:txBody>
      </p:sp>
      <p:sp>
        <p:nvSpPr>
          <p:cNvPr id="1035" name="Google Shape;1035;p28"/>
          <p:cNvSpPr/>
          <p:nvPr/>
        </p:nvSpPr>
        <p:spPr>
          <a:xfrm>
            <a:off x="371573" y="3193441"/>
            <a:ext cx="596012" cy="594978"/>
          </a:xfrm>
          <a:prstGeom prst="ellipse">
            <a:avLst/>
          </a:prstGeom>
          <a:solidFill>
            <a:srgbClr val="8B4788"/>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036" name="Google Shape;1036;p28"/>
          <p:cNvSpPr/>
          <p:nvPr/>
        </p:nvSpPr>
        <p:spPr>
          <a:xfrm>
            <a:off x="371573" y="2313076"/>
            <a:ext cx="596012" cy="594978"/>
          </a:xfrm>
          <a:prstGeom prst="ellipse">
            <a:avLst/>
          </a:prstGeom>
          <a:solidFill>
            <a:srgbClr val="8B4788"/>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037" name="Google Shape;1037;p28"/>
          <p:cNvSpPr/>
          <p:nvPr/>
        </p:nvSpPr>
        <p:spPr>
          <a:xfrm>
            <a:off x="379524" y="1544293"/>
            <a:ext cx="596012" cy="594978"/>
          </a:xfrm>
          <a:prstGeom prst="ellipse">
            <a:avLst/>
          </a:prstGeom>
          <a:solidFill>
            <a:srgbClr val="8B4788"/>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038" name="Google Shape;1038;p28"/>
          <p:cNvSpPr/>
          <p:nvPr/>
        </p:nvSpPr>
        <p:spPr>
          <a:xfrm>
            <a:off x="360947" y="4131486"/>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039" name="Google Shape;1039;p28"/>
          <p:cNvSpPr/>
          <p:nvPr/>
        </p:nvSpPr>
        <p:spPr>
          <a:xfrm>
            <a:off x="371573" y="1020338"/>
            <a:ext cx="5535106" cy="365760"/>
          </a:xfrm>
          <a:prstGeom prst="roundRect">
            <a:avLst>
              <a:gd name="adj" fmla="val 16667"/>
            </a:avLst>
          </a:prstGeom>
          <a:solidFill>
            <a:srgbClr val="8B4789"/>
          </a:solidFill>
          <a:ln>
            <a:noFill/>
          </a:ln>
          <a:effectLst>
            <a:outerShdw blurRad="63500" sx="102000" sy="102000" algn="ctr" rotWithShape="0">
              <a:srgbClr val="7030A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Poppins Medium"/>
                <a:ea typeface="Poppins Medium"/>
                <a:cs typeface="Poppins Medium"/>
                <a:sym typeface="Poppins Medium"/>
              </a:rPr>
              <a:t>KEY FEATURES &amp; BENEFITS</a:t>
            </a:r>
            <a:endParaRPr sz="1400" b="0" i="0" u="none" strike="noStrike" cap="none">
              <a:solidFill>
                <a:schemeClr val="lt2"/>
              </a:solidFill>
              <a:latin typeface="Poppins Medium"/>
              <a:ea typeface="Poppins Medium"/>
              <a:cs typeface="Poppins Medium"/>
              <a:sym typeface="Poppins Medium"/>
            </a:endParaRPr>
          </a:p>
        </p:txBody>
      </p:sp>
      <p:sp>
        <p:nvSpPr>
          <p:cNvPr id="1040" name="Google Shape;1040;p28"/>
          <p:cNvSpPr/>
          <p:nvPr/>
        </p:nvSpPr>
        <p:spPr>
          <a:xfrm>
            <a:off x="6285320" y="1020338"/>
            <a:ext cx="5624182" cy="365760"/>
          </a:xfrm>
          <a:prstGeom prst="roundRect">
            <a:avLst>
              <a:gd name="adj" fmla="val 16667"/>
            </a:avLst>
          </a:prstGeom>
          <a:solidFill>
            <a:srgbClr val="8B4789"/>
          </a:solidFill>
          <a:ln>
            <a:noFill/>
          </a:ln>
          <a:effectLst>
            <a:outerShdw blurRad="63500" sx="102000" sy="102000" algn="ctr" rotWithShape="0">
              <a:srgbClr val="7030A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Poppins Medium"/>
                <a:ea typeface="Poppins Medium"/>
                <a:cs typeface="Poppins Medium"/>
                <a:sym typeface="Poppins Medium"/>
              </a:rPr>
              <a:t>DIFFERENTIATORS</a:t>
            </a:r>
            <a:endParaRPr sz="1400" b="0" i="0" u="none" strike="noStrike" cap="none">
              <a:solidFill>
                <a:schemeClr val="lt2"/>
              </a:solidFill>
              <a:latin typeface="Poppins Medium"/>
              <a:ea typeface="Poppins Medium"/>
              <a:cs typeface="Poppins Medium"/>
              <a:sym typeface="Poppins Medium"/>
            </a:endParaRPr>
          </a:p>
        </p:txBody>
      </p:sp>
      <p:sp>
        <p:nvSpPr>
          <p:cNvPr id="1041" name="Google Shape;1041;p28"/>
          <p:cNvSpPr/>
          <p:nvPr/>
        </p:nvSpPr>
        <p:spPr>
          <a:xfrm>
            <a:off x="6286501" y="4660265"/>
            <a:ext cx="2940935" cy="365760"/>
          </a:xfrm>
          <a:prstGeom prst="roundRect">
            <a:avLst>
              <a:gd name="adj" fmla="val 16667"/>
            </a:avLst>
          </a:prstGeom>
          <a:solidFill>
            <a:srgbClr val="8B478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Poppins Medium"/>
                <a:ea typeface="Poppins Medium"/>
                <a:cs typeface="Poppins Medium"/>
                <a:sym typeface="Poppins Medium"/>
              </a:rPr>
              <a:t>POPULAR APPLICATIONS</a:t>
            </a:r>
            <a:endParaRPr sz="1600" b="1" i="0" u="none" strike="noStrike" cap="none" baseline="30000">
              <a:solidFill>
                <a:schemeClr val="lt2"/>
              </a:solidFill>
              <a:latin typeface="Poppins Medium"/>
              <a:ea typeface="Poppins Medium"/>
              <a:cs typeface="Poppins Medium"/>
              <a:sym typeface="Poppins Medium"/>
            </a:endParaRPr>
          </a:p>
        </p:txBody>
      </p:sp>
      <p:sp>
        <p:nvSpPr>
          <p:cNvPr id="1042" name="Google Shape;1042;p28"/>
          <p:cNvSpPr/>
          <p:nvPr/>
        </p:nvSpPr>
        <p:spPr>
          <a:xfrm>
            <a:off x="6285320" y="1708359"/>
            <a:ext cx="306000" cy="305470"/>
          </a:xfrm>
          <a:prstGeom prst="ellipse">
            <a:avLst/>
          </a:prstGeom>
          <a:solidFill>
            <a:srgbClr val="8B4788"/>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1</a:t>
            </a:r>
            <a:endParaRPr sz="1400" b="0" i="0" u="none" strike="noStrike" cap="none">
              <a:solidFill>
                <a:srgbClr val="000000"/>
              </a:solidFill>
              <a:latin typeface="Josefin Sans"/>
              <a:ea typeface="Josefin Sans"/>
              <a:cs typeface="Josefin Sans"/>
              <a:sym typeface="Josefin Sans"/>
            </a:endParaRPr>
          </a:p>
        </p:txBody>
      </p:sp>
      <p:sp>
        <p:nvSpPr>
          <p:cNvPr id="1043" name="Google Shape;1043;p28"/>
          <p:cNvSpPr/>
          <p:nvPr/>
        </p:nvSpPr>
        <p:spPr>
          <a:xfrm>
            <a:off x="6285320" y="2374824"/>
            <a:ext cx="306000" cy="305470"/>
          </a:xfrm>
          <a:prstGeom prst="ellipse">
            <a:avLst/>
          </a:prstGeom>
          <a:solidFill>
            <a:srgbClr val="8B4788"/>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2</a:t>
            </a:r>
            <a:endParaRPr sz="1400" b="0" i="0" u="none" strike="noStrike" cap="none">
              <a:solidFill>
                <a:srgbClr val="000000"/>
              </a:solidFill>
              <a:latin typeface="Josefin Sans"/>
              <a:ea typeface="Josefin Sans"/>
              <a:cs typeface="Josefin Sans"/>
              <a:sym typeface="Josefin Sans"/>
            </a:endParaRPr>
          </a:p>
        </p:txBody>
      </p:sp>
      <p:sp>
        <p:nvSpPr>
          <p:cNvPr id="1044" name="Google Shape;1044;p28"/>
          <p:cNvSpPr/>
          <p:nvPr/>
        </p:nvSpPr>
        <p:spPr>
          <a:xfrm>
            <a:off x="6285320" y="3152798"/>
            <a:ext cx="306000" cy="305470"/>
          </a:xfrm>
          <a:prstGeom prst="ellipse">
            <a:avLst/>
          </a:prstGeom>
          <a:solidFill>
            <a:srgbClr val="8B4788"/>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3</a:t>
            </a:r>
            <a:endParaRPr sz="1400" b="0" i="0" u="none" strike="noStrike" cap="none">
              <a:solidFill>
                <a:srgbClr val="000000"/>
              </a:solidFill>
              <a:latin typeface="Josefin Sans"/>
              <a:ea typeface="Josefin Sans"/>
              <a:cs typeface="Josefin Sans"/>
              <a:sym typeface="Josefin Sans"/>
            </a:endParaRPr>
          </a:p>
        </p:txBody>
      </p:sp>
      <p:sp>
        <p:nvSpPr>
          <p:cNvPr id="1045" name="Google Shape;1045;p28"/>
          <p:cNvSpPr/>
          <p:nvPr/>
        </p:nvSpPr>
        <p:spPr>
          <a:xfrm>
            <a:off x="6285320" y="3941926"/>
            <a:ext cx="306000" cy="305470"/>
          </a:xfrm>
          <a:prstGeom prst="ellipse">
            <a:avLst/>
          </a:prstGeom>
          <a:solidFill>
            <a:srgbClr val="8B4788"/>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4</a:t>
            </a:r>
            <a:endParaRPr sz="1400" b="0" i="0" u="none" strike="noStrike" cap="none">
              <a:solidFill>
                <a:srgbClr val="000000"/>
              </a:solidFill>
              <a:latin typeface="Josefin Sans"/>
              <a:ea typeface="Josefin Sans"/>
              <a:cs typeface="Josefin Sans"/>
              <a:sym typeface="Josefin Sans"/>
            </a:endParaRPr>
          </a:p>
        </p:txBody>
      </p:sp>
      <p:grpSp>
        <p:nvGrpSpPr>
          <p:cNvPr id="1046" name="Google Shape;1046;p28"/>
          <p:cNvGrpSpPr/>
          <p:nvPr/>
        </p:nvGrpSpPr>
        <p:grpSpPr>
          <a:xfrm>
            <a:off x="282429" y="5101330"/>
            <a:ext cx="1980119" cy="1393138"/>
            <a:chOff x="282429" y="4655282"/>
            <a:chExt cx="1980119" cy="1393138"/>
          </a:xfrm>
        </p:grpSpPr>
        <p:sp>
          <p:nvSpPr>
            <p:cNvPr id="1047" name="Google Shape;1047;p28"/>
            <p:cNvSpPr txBox="1"/>
            <p:nvPr/>
          </p:nvSpPr>
          <p:spPr>
            <a:xfrm>
              <a:off x="282429"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a:solidFill>
                    <a:schemeClr val="dk1"/>
                  </a:solidFill>
                  <a:latin typeface="Josefin Sans"/>
                  <a:ea typeface="Josefin Sans"/>
                  <a:cs typeface="Josefin Sans"/>
                  <a:sym typeface="Josefin Sans"/>
                </a:rPr>
                <a:t>35%</a:t>
              </a:r>
              <a:endParaRPr sz="1400" b="0" i="0" u="none" strike="noStrike" cap="none">
                <a:solidFill>
                  <a:srgbClr val="000000"/>
                </a:solidFill>
                <a:latin typeface="Josefin Sans"/>
                <a:ea typeface="Josefin Sans"/>
                <a:cs typeface="Josefin Sans"/>
                <a:sym typeface="Josefin Sans"/>
              </a:endParaRPr>
            </a:p>
          </p:txBody>
        </p:sp>
        <p:sp>
          <p:nvSpPr>
            <p:cNvPr id="1048" name="Google Shape;1048;p28"/>
            <p:cNvSpPr txBox="1"/>
            <p:nvPr/>
          </p:nvSpPr>
          <p:spPr>
            <a:xfrm>
              <a:off x="282429"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faster </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testing</a:t>
              </a:r>
              <a:endParaRPr sz="1400" b="0" i="0" u="none" strike="noStrike" cap="none">
                <a:solidFill>
                  <a:srgbClr val="000000"/>
                </a:solidFill>
                <a:latin typeface="Josefin Sans"/>
                <a:ea typeface="Josefin Sans"/>
                <a:cs typeface="Josefin Sans"/>
                <a:sym typeface="Josefin Sans"/>
              </a:endParaRPr>
            </a:p>
          </p:txBody>
        </p:sp>
        <p:sp>
          <p:nvSpPr>
            <p:cNvPr id="1049" name="Google Shape;1049;p28"/>
            <p:cNvSpPr/>
            <p:nvPr/>
          </p:nvSpPr>
          <p:spPr>
            <a:xfrm>
              <a:off x="372996" y="4655282"/>
              <a:ext cx="1798984" cy="1337133"/>
            </a:xfrm>
            <a:prstGeom prst="roundRect">
              <a:avLst>
                <a:gd name="adj" fmla="val 16667"/>
              </a:avLst>
            </a:prstGeom>
            <a:noFill/>
            <a:ln w="19050" cap="flat" cmpd="sng">
              <a:solidFill>
                <a:srgbClr val="8B4788"/>
              </a:solidFill>
              <a:prstDash val="solid"/>
              <a:miter lim="800000"/>
              <a:headEnd type="none" w="sm" len="sm"/>
              <a:tailEnd type="none" w="sm" len="sm"/>
            </a:ln>
            <a:effectLst>
              <a:outerShdw blurRad="63500" sx="102000" sy="102000" algn="ctr" rotWithShape="0">
                <a:schemeClr val="lt1">
                  <a:alpha val="40000"/>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Josefin Sans"/>
                <a:ea typeface="Josefin Sans"/>
                <a:cs typeface="Josefin Sans"/>
                <a:sym typeface="Josefin Sans"/>
              </a:endParaRPr>
            </a:p>
          </p:txBody>
        </p:sp>
      </p:grpSp>
      <p:grpSp>
        <p:nvGrpSpPr>
          <p:cNvPr id="1050" name="Google Shape;1050;p28"/>
          <p:cNvGrpSpPr/>
          <p:nvPr/>
        </p:nvGrpSpPr>
        <p:grpSpPr>
          <a:xfrm>
            <a:off x="4024822" y="5101242"/>
            <a:ext cx="1980771" cy="1393226"/>
            <a:chOff x="4024822" y="4655194"/>
            <a:chExt cx="1980771" cy="1393226"/>
          </a:xfrm>
        </p:grpSpPr>
        <p:sp>
          <p:nvSpPr>
            <p:cNvPr id="1051" name="Google Shape;1051;p28"/>
            <p:cNvSpPr txBox="1"/>
            <p:nvPr/>
          </p:nvSpPr>
          <p:spPr>
            <a:xfrm>
              <a:off x="4025474"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a:solidFill>
                    <a:schemeClr val="dk1"/>
                  </a:solidFill>
                  <a:latin typeface="Josefin Sans"/>
                  <a:ea typeface="Josefin Sans"/>
                  <a:cs typeface="Josefin Sans"/>
                  <a:sym typeface="Josefin Sans"/>
                </a:rPr>
                <a:t>45%</a:t>
              </a:r>
              <a:endParaRPr sz="1400" b="0" i="0" u="none" strike="noStrike" cap="none">
                <a:solidFill>
                  <a:srgbClr val="000000"/>
                </a:solidFill>
                <a:latin typeface="Josefin Sans"/>
                <a:ea typeface="Josefin Sans"/>
                <a:cs typeface="Josefin Sans"/>
                <a:sym typeface="Josefin Sans"/>
              </a:endParaRPr>
            </a:p>
          </p:txBody>
        </p:sp>
        <p:sp>
          <p:nvSpPr>
            <p:cNvPr id="1052" name="Google Shape;1052;p28"/>
            <p:cNvSpPr txBox="1"/>
            <p:nvPr/>
          </p:nvSpPr>
          <p:spPr>
            <a:xfrm>
              <a:off x="4024822"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better</a:t>
              </a:r>
              <a:br>
                <a:rPr lang="en-US" sz="1800" b="1" i="1" u="none" strike="noStrike" cap="none">
                  <a:solidFill>
                    <a:schemeClr val="dk1"/>
                  </a:solidFill>
                  <a:latin typeface="Josefin Sans"/>
                  <a:ea typeface="Josefin Sans"/>
                  <a:cs typeface="Josefin Sans"/>
                  <a:sym typeface="Josefin Sans"/>
                </a:rPr>
              </a:br>
              <a:r>
                <a:rPr lang="en-US" sz="1800" b="1" i="1" u="none" strike="noStrike" cap="none">
                  <a:solidFill>
                    <a:schemeClr val="dk1"/>
                  </a:solidFill>
                  <a:latin typeface="Josefin Sans"/>
                  <a:ea typeface="Josefin Sans"/>
                  <a:cs typeface="Josefin Sans"/>
                  <a:sym typeface="Josefin Sans"/>
                </a:rPr>
                <a:t>ROI</a:t>
              </a:r>
              <a:endParaRPr sz="1400" b="0" i="0" u="none" strike="noStrike" cap="none">
                <a:solidFill>
                  <a:srgbClr val="000000"/>
                </a:solidFill>
                <a:latin typeface="Josefin Sans"/>
                <a:ea typeface="Josefin Sans"/>
                <a:cs typeface="Josefin Sans"/>
                <a:sym typeface="Josefin Sans"/>
              </a:endParaRPr>
            </a:p>
          </p:txBody>
        </p:sp>
        <p:sp>
          <p:nvSpPr>
            <p:cNvPr id="1053" name="Google Shape;1053;p28"/>
            <p:cNvSpPr/>
            <p:nvPr/>
          </p:nvSpPr>
          <p:spPr>
            <a:xfrm>
              <a:off x="4116042" y="4655194"/>
              <a:ext cx="1798984" cy="1337133"/>
            </a:xfrm>
            <a:prstGeom prst="roundRect">
              <a:avLst>
                <a:gd name="adj" fmla="val 16667"/>
              </a:avLst>
            </a:prstGeom>
            <a:noFill/>
            <a:ln w="19050" cap="flat" cmpd="sng">
              <a:solidFill>
                <a:srgbClr val="8B4788"/>
              </a:solidFill>
              <a:prstDash val="solid"/>
              <a:miter lim="800000"/>
              <a:headEnd type="none" w="sm" len="sm"/>
              <a:tailEnd type="none" w="sm" len="sm"/>
            </a:ln>
            <a:effectLst>
              <a:outerShdw blurRad="63500" sx="102000" sy="102000" algn="ctr" rotWithShape="0">
                <a:schemeClr val="lt1">
                  <a:alpha val="40000"/>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grpSp>
      <p:grpSp>
        <p:nvGrpSpPr>
          <p:cNvPr id="1054" name="Google Shape;1054;p28"/>
          <p:cNvGrpSpPr/>
          <p:nvPr/>
        </p:nvGrpSpPr>
        <p:grpSpPr>
          <a:xfrm>
            <a:off x="2134504" y="5101242"/>
            <a:ext cx="1999311" cy="1393226"/>
            <a:chOff x="2153810" y="4655194"/>
            <a:chExt cx="1999311" cy="1393226"/>
          </a:xfrm>
        </p:grpSpPr>
        <p:sp>
          <p:nvSpPr>
            <p:cNvPr id="1055" name="Google Shape;1055;p28"/>
            <p:cNvSpPr txBox="1"/>
            <p:nvPr/>
          </p:nvSpPr>
          <p:spPr>
            <a:xfrm>
              <a:off x="2173002"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a:solidFill>
                    <a:schemeClr val="dk1"/>
                  </a:solidFill>
                  <a:latin typeface="Josefin Sans"/>
                  <a:ea typeface="Josefin Sans"/>
                  <a:cs typeface="Josefin Sans"/>
                  <a:sym typeface="Josefin Sans"/>
                </a:rPr>
                <a:t>40%</a:t>
              </a:r>
              <a:endParaRPr sz="1400" b="0" i="0" u="none" strike="noStrike" cap="none">
                <a:solidFill>
                  <a:srgbClr val="000000"/>
                </a:solidFill>
                <a:latin typeface="Josefin Sans"/>
                <a:ea typeface="Josefin Sans"/>
                <a:cs typeface="Josefin Sans"/>
                <a:sym typeface="Josefin Sans"/>
              </a:endParaRPr>
            </a:p>
          </p:txBody>
        </p:sp>
        <p:sp>
          <p:nvSpPr>
            <p:cNvPr id="1056" name="Google Shape;1056;p28"/>
            <p:cNvSpPr txBox="1"/>
            <p:nvPr/>
          </p:nvSpPr>
          <p:spPr>
            <a:xfrm>
              <a:off x="2153810"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productivity boost</a:t>
              </a:r>
              <a:endParaRPr sz="1400" b="0" i="0" u="none" strike="noStrike" cap="none">
                <a:solidFill>
                  <a:srgbClr val="000000"/>
                </a:solidFill>
                <a:latin typeface="Josefin Sans"/>
                <a:ea typeface="Josefin Sans"/>
                <a:cs typeface="Josefin Sans"/>
                <a:sym typeface="Josefin Sans"/>
              </a:endParaRPr>
            </a:p>
          </p:txBody>
        </p:sp>
        <p:sp>
          <p:nvSpPr>
            <p:cNvPr id="1057" name="Google Shape;1057;p28"/>
            <p:cNvSpPr/>
            <p:nvPr/>
          </p:nvSpPr>
          <p:spPr>
            <a:xfrm>
              <a:off x="2263569" y="4655194"/>
              <a:ext cx="1798984" cy="1337133"/>
            </a:xfrm>
            <a:prstGeom prst="roundRect">
              <a:avLst>
                <a:gd name="adj" fmla="val 16667"/>
              </a:avLst>
            </a:prstGeom>
            <a:noFill/>
            <a:ln w="19050" cap="flat" cmpd="sng">
              <a:solidFill>
                <a:srgbClr val="8B4788"/>
              </a:solidFill>
              <a:prstDash val="solid"/>
              <a:miter lim="800000"/>
              <a:headEnd type="none" w="sm" len="sm"/>
              <a:tailEnd type="none" w="sm" len="sm"/>
            </a:ln>
            <a:effectLst>
              <a:outerShdw blurRad="63500" sx="102000" sy="102000" algn="ctr" rotWithShape="0">
                <a:schemeClr val="lt1">
                  <a:alpha val="40000"/>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grpSp>
      <p:pic>
        <p:nvPicPr>
          <p:cNvPr id="1058" name="Google Shape;1058;p28" descr="Artificial Intelligence with solid fill"/>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66405" y="1574831"/>
            <a:ext cx="463702" cy="463702"/>
          </a:xfrm>
          <a:prstGeom prst="rect">
            <a:avLst/>
          </a:prstGeom>
          <a:noFill/>
          <a:ln>
            <a:noFill/>
          </a:ln>
        </p:spPr>
      </p:pic>
      <p:pic>
        <p:nvPicPr>
          <p:cNvPr id="1059" name="Google Shape;1059;p28" descr="Qr Code outline"/>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36407" y="2380395"/>
            <a:ext cx="466344" cy="466344"/>
          </a:xfrm>
          <a:prstGeom prst="rect">
            <a:avLst/>
          </a:prstGeom>
          <a:noFill/>
          <a:ln>
            <a:noFill/>
          </a:ln>
        </p:spPr>
      </p:pic>
      <p:pic>
        <p:nvPicPr>
          <p:cNvPr id="1060" name="Google Shape;1060;p28" descr="Books on shelf with solid fill"/>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66405" y="3270825"/>
            <a:ext cx="422250" cy="422250"/>
          </a:xfrm>
          <a:prstGeom prst="rect">
            <a:avLst/>
          </a:prstGeom>
          <a:noFill/>
          <a:ln>
            <a:noFill/>
          </a:ln>
        </p:spPr>
      </p:pic>
      <p:pic>
        <p:nvPicPr>
          <p:cNvPr id="1061" name="Google Shape;1061;p28" descr="Network with solid fill"/>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406520" y="4193905"/>
            <a:ext cx="466344" cy="466344"/>
          </a:xfrm>
          <a:prstGeom prst="rect">
            <a:avLst/>
          </a:prstGeom>
          <a:solidFill>
            <a:srgbClr val="8B4788"/>
          </a:solidFill>
          <a:ln>
            <a:noFill/>
          </a:ln>
        </p:spPr>
      </p:pic>
      <p:pic>
        <p:nvPicPr>
          <p:cNvPr id="1062" name="Google Shape;1062;p28"/>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6713527" y="5797215"/>
            <a:ext cx="844916" cy="396439"/>
          </a:xfrm>
          <a:prstGeom prst="rect">
            <a:avLst/>
          </a:prstGeom>
          <a:noFill/>
          <a:ln>
            <a:noFill/>
          </a:ln>
        </p:spPr>
      </p:pic>
      <p:pic>
        <p:nvPicPr>
          <p:cNvPr id="1063" name="Google Shape;1063;p28"/>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7638916" y="5774471"/>
            <a:ext cx="1170000" cy="363355"/>
          </a:xfrm>
          <a:prstGeom prst="rect">
            <a:avLst/>
          </a:prstGeom>
          <a:noFill/>
          <a:ln>
            <a:noFill/>
          </a:ln>
        </p:spPr>
      </p:pic>
      <p:pic>
        <p:nvPicPr>
          <p:cNvPr id="1064" name="Google Shape;1064;p28"/>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8088652" y="6224058"/>
            <a:ext cx="720263" cy="452165"/>
          </a:xfrm>
          <a:prstGeom prst="rect">
            <a:avLst/>
          </a:prstGeom>
          <a:noFill/>
          <a:ln>
            <a:noFill/>
          </a:ln>
        </p:spPr>
      </p:pic>
      <p:pic>
        <p:nvPicPr>
          <p:cNvPr id="1065" name="Google Shape;1065;p28" descr="A black background with blue text&#10;&#10;Description automatically generated"/>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6806423" y="6238876"/>
            <a:ext cx="1260673" cy="396438"/>
          </a:xfrm>
          <a:prstGeom prst="rect">
            <a:avLst/>
          </a:prstGeom>
          <a:noFill/>
          <a:ln>
            <a:noFill/>
          </a:ln>
        </p:spPr>
      </p:pic>
      <p:pic>
        <p:nvPicPr>
          <p:cNvPr id="1066" name="Google Shape;1066;p28"/>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6628232" y="5126264"/>
            <a:ext cx="2296568" cy="54715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sp>
        <p:nvSpPr>
          <p:cNvPr id="1126" name="Google Shape;1126;p29"/>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Add-On Products</a:t>
            </a:r>
            <a:endParaRPr>
              <a:latin typeface="Josefin Sans"/>
              <a:ea typeface="Josefin Sans"/>
              <a:cs typeface="Josefin Sans"/>
              <a:sym typeface="Josefin Sans"/>
            </a:endParaRPr>
          </a:p>
        </p:txBody>
      </p:sp>
      <p:cxnSp>
        <p:nvCxnSpPr>
          <p:cNvPr id="1127" name="Google Shape;1127;p29"/>
          <p:cNvCxnSpPr>
            <a:endCxn id="1128" idx="0"/>
          </p:cNvCxnSpPr>
          <p:nvPr/>
        </p:nvCxnSpPr>
        <p:spPr>
          <a:xfrm flipH="1">
            <a:off x="6530493" y="2143328"/>
            <a:ext cx="943800" cy="584100"/>
          </a:xfrm>
          <a:prstGeom prst="bentConnector3">
            <a:avLst>
              <a:gd name="adj1" fmla="val -5"/>
            </a:avLst>
          </a:prstGeom>
          <a:noFill/>
          <a:ln w="57150" cap="flat" cmpd="sng">
            <a:solidFill>
              <a:srgbClr val="073642"/>
            </a:solidFill>
            <a:prstDash val="solid"/>
            <a:miter lim="800000"/>
            <a:headEnd type="none" w="sm" len="sm"/>
            <a:tailEnd type="none" w="sm" len="sm"/>
          </a:ln>
        </p:spPr>
      </p:cxnSp>
      <p:cxnSp>
        <p:nvCxnSpPr>
          <p:cNvPr id="1129" name="Google Shape;1129;p29"/>
          <p:cNvCxnSpPr/>
          <p:nvPr/>
        </p:nvCxnSpPr>
        <p:spPr>
          <a:xfrm>
            <a:off x="5926665" y="1494738"/>
            <a:ext cx="0" cy="4998137"/>
          </a:xfrm>
          <a:prstGeom prst="straightConnector1">
            <a:avLst/>
          </a:prstGeom>
          <a:noFill/>
          <a:ln w="28575" cap="flat" cmpd="sng">
            <a:solidFill>
              <a:srgbClr val="073642"/>
            </a:solidFill>
            <a:prstDash val="solid"/>
            <a:miter lim="800000"/>
            <a:headEnd type="none" w="sm" len="sm"/>
            <a:tailEnd type="none" w="sm" len="sm"/>
          </a:ln>
        </p:spPr>
      </p:cxnSp>
      <p:sp>
        <p:nvSpPr>
          <p:cNvPr id="1130" name="Google Shape;1130;p29"/>
          <p:cNvSpPr/>
          <p:nvPr/>
        </p:nvSpPr>
        <p:spPr>
          <a:xfrm>
            <a:off x="6281508" y="2438337"/>
            <a:ext cx="5538919" cy="3839915"/>
          </a:xfrm>
          <a:prstGeom prst="roundRect">
            <a:avLst>
              <a:gd name="adj" fmla="val 5145"/>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28" name="Google Shape;1128;p29"/>
          <p:cNvSpPr/>
          <p:nvPr/>
        </p:nvSpPr>
        <p:spPr>
          <a:xfrm>
            <a:off x="6407247" y="2727428"/>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31" name="Google Shape;1131;p29"/>
          <p:cNvSpPr/>
          <p:nvPr/>
        </p:nvSpPr>
        <p:spPr>
          <a:xfrm>
            <a:off x="6407247" y="3522599"/>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32" name="Google Shape;1132;p29"/>
          <p:cNvSpPr/>
          <p:nvPr/>
        </p:nvSpPr>
        <p:spPr>
          <a:xfrm>
            <a:off x="6412347" y="4156956"/>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33" name="Google Shape;1133;p29"/>
          <p:cNvSpPr/>
          <p:nvPr/>
        </p:nvSpPr>
        <p:spPr>
          <a:xfrm>
            <a:off x="6407247" y="4830528"/>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34" name="Google Shape;1134;p29"/>
          <p:cNvSpPr/>
          <p:nvPr/>
        </p:nvSpPr>
        <p:spPr>
          <a:xfrm>
            <a:off x="6407247" y="5600759"/>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cxnSp>
        <p:nvCxnSpPr>
          <p:cNvPr id="1135" name="Google Shape;1135;p29"/>
          <p:cNvCxnSpPr>
            <a:stCxn id="1128" idx="4"/>
            <a:endCxn id="1131" idx="0"/>
          </p:cNvCxnSpPr>
          <p:nvPr/>
        </p:nvCxnSpPr>
        <p:spPr>
          <a:xfrm>
            <a:off x="6530493" y="2973920"/>
            <a:ext cx="0" cy="548700"/>
          </a:xfrm>
          <a:prstGeom prst="straightConnector1">
            <a:avLst/>
          </a:prstGeom>
          <a:noFill/>
          <a:ln w="57150" cap="flat" cmpd="sng">
            <a:solidFill>
              <a:srgbClr val="073642"/>
            </a:solidFill>
            <a:prstDash val="solid"/>
            <a:miter lim="800000"/>
            <a:headEnd type="none" w="sm" len="sm"/>
            <a:tailEnd type="none" w="sm" len="sm"/>
          </a:ln>
        </p:spPr>
      </p:cxnSp>
      <p:cxnSp>
        <p:nvCxnSpPr>
          <p:cNvPr id="1136" name="Google Shape;1136;p29"/>
          <p:cNvCxnSpPr>
            <a:stCxn id="1131" idx="4"/>
            <a:endCxn id="1132" idx="0"/>
          </p:cNvCxnSpPr>
          <p:nvPr/>
        </p:nvCxnSpPr>
        <p:spPr>
          <a:xfrm>
            <a:off x="6530493" y="3769091"/>
            <a:ext cx="5100" cy="387900"/>
          </a:xfrm>
          <a:prstGeom prst="straightConnector1">
            <a:avLst/>
          </a:prstGeom>
          <a:noFill/>
          <a:ln w="57150" cap="flat" cmpd="sng">
            <a:solidFill>
              <a:srgbClr val="073642"/>
            </a:solidFill>
            <a:prstDash val="solid"/>
            <a:miter lim="800000"/>
            <a:headEnd type="none" w="sm" len="sm"/>
            <a:tailEnd type="none" w="sm" len="sm"/>
          </a:ln>
        </p:spPr>
      </p:cxnSp>
      <p:cxnSp>
        <p:nvCxnSpPr>
          <p:cNvPr id="1137" name="Google Shape;1137;p29"/>
          <p:cNvCxnSpPr>
            <a:stCxn id="1132" idx="4"/>
          </p:cNvCxnSpPr>
          <p:nvPr/>
        </p:nvCxnSpPr>
        <p:spPr>
          <a:xfrm flipH="1">
            <a:off x="6530493" y="4403448"/>
            <a:ext cx="5100" cy="223200"/>
          </a:xfrm>
          <a:prstGeom prst="straightConnector1">
            <a:avLst/>
          </a:prstGeom>
          <a:noFill/>
          <a:ln w="57150" cap="flat" cmpd="sng">
            <a:solidFill>
              <a:srgbClr val="073642"/>
            </a:solidFill>
            <a:prstDash val="solid"/>
            <a:miter lim="800000"/>
            <a:headEnd type="none" w="sm" len="sm"/>
            <a:tailEnd type="none" w="sm" len="sm"/>
          </a:ln>
        </p:spPr>
      </p:cxnSp>
      <p:cxnSp>
        <p:nvCxnSpPr>
          <p:cNvPr id="1138" name="Google Shape;1138;p29"/>
          <p:cNvCxnSpPr>
            <a:endCxn id="1133" idx="0"/>
          </p:cNvCxnSpPr>
          <p:nvPr/>
        </p:nvCxnSpPr>
        <p:spPr>
          <a:xfrm>
            <a:off x="6530493" y="4628928"/>
            <a:ext cx="0" cy="201600"/>
          </a:xfrm>
          <a:prstGeom prst="straightConnector1">
            <a:avLst/>
          </a:prstGeom>
          <a:noFill/>
          <a:ln w="57150" cap="flat" cmpd="sng">
            <a:solidFill>
              <a:srgbClr val="073642"/>
            </a:solidFill>
            <a:prstDash val="solid"/>
            <a:miter lim="800000"/>
            <a:headEnd type="none" w="sm" len="sm"/>
            <a:tailEnd type="none" w="sm" len="sm"/>
          </a:ln>
        </p:spPr>
      </p:cxnSp>
      <p:cxnSp>
        <p:nvCxnSpPr>
          <p:cNvPr id="1139" name="Google Shape;1139;p29"/>
          <p:cNvCxnSpPr>
            <a:stCxn id="1133" idx="4"/>
            <a:endCxn id="1134" idx="0"/>
          </p:cNvCxnSpPr>
          <p:nvPr/>
        </p:nvCxnSpPr>
        <p:spPr>
          <a:xfrm>
            <a:off x="6530493" y="5077020"/>
            <a:ext cx="0" cy="523800"/>
          </a:xfrm>
          <a:prstGeom prst="straightConnector1">
            <a:avLst/>
          </a:prstGeom>
          <a:noFill/>
          <a:ln w="57150" cap="flat" cmpd="sng">
            <a:solidFill>
              <a:srgbClr val="073642"/>
            </a:solidFill>
            <a:prstDash val="solid"/>
            <a:miter lim="800000"/>
            <a:headEnd type="none" w="sm" len="sm"/>
            <a:tailEnd type="none" w="sm" len="sm"/>
          </a:ln>
        </p:spPr>
      </p:cxnSp>
      <p:cxnSp>
        <p:nvCxnSpPr>
          <p:cNvPr id="1140" name="Google Shape;1140;p29"/>
          <p:cNvCxnSpPr/>
          <p:nvPr/>
        </p:nvCxnSpPr>
        <p:spPr>
          <a:xfrm flipH="1">
            <a:off x="761001" y="2104606"/>
            <a:ext cx="587100" cy="584100"/>
          </a:xfrm>
          <a:prstGeom prst="bentConnector3">
            <a:avLst>
              <a:gd name="adj1" fmla="val 0"/>
            </a:avLst>
          </a:prstGeom>
          <a:noFill/>
          <a:ln w="57150" cap="flat" cmpd="sng">
            <a:solidFill>
              <a:srgbClr val="073642"/>
            </a:solidFill>
            <a:prstDash val="solid"/>
            <a:miter lim="800000"/>
            <a:headEnd type="none" w="sm" len="sm"/>
            <a:tailEnd type="none" w="sm" len="sm"/>
          </a:ln>
        </p:spPr>
      </p:cxnSp>
      <p:sp>
        <p:nvSpPr>
          <p:cNvPr id="1141" name="Google Shape;1141;p29"/>
          <p:cNvSpPr/>
          <p:nvPr/>
        </p:nvSpPr>
        <p:spPr>
          <a:xfrm>
            <a:off x="496884" y="1494738"/>
            <a:ext cx="2414991" cy="609867"/>
          </a:xfrm>
          <a:prstGeom prst="wedgeRoundRectCallout">
            <a:avLst>
              <a:gd name="adj1" fmla="val -20833"/>
              <a:gd name="adj2" fmla="val 62500"/>
              <a:gd name="adj3" fmla="val 0"/>
            </a:avLst>
          </a:prstGeom>
          <a:solidFill>
            <a:schemeClr val="lt2"/>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42" name="Google Shape;1142;p29"/>
          <p:cNvSpPr txBox="1"/>
          <p:nvPr/>
        </p:nvSpPr>
        <p:spPr>
          <a:xfrm>
            <a:off x="878413" y="2773631"/>
            <a:ext cx="4881893" cy="32623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Josefin Sans"/>
                <a:ea typeface="Josefin Sans"/>
                <a:cs typeface="Josefin Sans"/>
                <a:sym typeface="Josefin Sans"/>
              </a:rPr>
              <a:t>Extends Spira® Platform (SpiraTest, SpiraTeam, SpiraPlan) with customizable features to meet specific industry needs and compliance requirements.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Josefin Sans"/>
                <a:ea typeface="Josefin Sans"/>
                <a:cs typeface="Josefin Sans"/>
                <a:sym typeface="Josefin Sans"/>
              </a:rPr>
              <a:t>Offers modular SpiraApps to dynamically adapt workflows, optimize SDLC processes, and maximize ROI.</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Josefin Sans"/>
                <a:ea typeface="Josefin Sans"/>
                <a:cs typeface="Josefin Sans"/>
                <a:sym typeface="Josefin Sans"/>
              </a:rPr>
              <a:t>Integrates with AI solutions like ChatGPT, Azure OpenAI, and AWS Bedrock for automated test generation, risk analysis, and streamlined project management.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Josefin Sans"/>
                <a:ea typeface="Josefin Sans"/>
                <a:cs typeface="Josefin Sans"/>
                <a:sym typeface="Josefin Sans"/>
              </a:rPr>
              <a:t>Quick installation with support for integrations like GitHub, GitLab, AWS Bedrock, and </a:t>
            </a:r>
            <a:r>
              <a:rPr lang="en-US" sz="1200" b="0" i="0" u="none" strike="noStrike" cap="none" dirty="0" err="1">
                <a:solidFill>
                  <a:srgbClr val="000000"/>
                </a:solidFill>
                <a:latin typeface="Josefin Sans"/>
                <a:ea typeface="Josefin Sans"/>
                <a:cs typeface="Josefin Sans"/>
                <a:sym typeface="Josefin Sans"/>
              </a:rPr>
              <a:t>CircleCI</a:t>
            </a:r>
            <a:r>
              <a:rPr lang="en-US" sz="1200" b="0" i="0" u="none" strike="noStrike" cap="none" dirty="0">
                <a:solidFill>
                  <a:srgbClr val="000000"/>
                </a:solidFill>
                <a:latin typeface="Josefin Sans"/>
                <a:ea typeface="Josefin Sans"/>
                <a:cs typeface="Josefin Sans"/>
                <a:sym typeface="Josefin Sans"/>
              </a:rPr>
              <a:t> for a unified workflow experience.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Josefin Sans"/>
                <a:ea typeface="Josefin Sans"/>
                <a:cs typeface="Josefin Sans"/>
                <a:sym typeface="Josefin Sans"/>
              </a:rPr>
              <a:t>Supports third-party development and monetization of SpiraApps, expanding functionality and fostering innovation.</a:t>
            </a:r>
            <a:endParaRPr sz="1400" b="0" i="0" u="none" strike="noStrike" cap="none" dirty="0">
              <a:solidFill>
                <a:srgbClr val="000000"/>
              </a:solidFill>
              <a:latin typeface="Arial"/>
              <a:ea typeface="Arial"/>
              <a:cs typeface="Arial"/>
              <a:sym typeface="Arial"/>
            </a:endParaRPr>
          </a:p>
          <a:p>
            <a:pPr marL="5080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Josefin Sans"/>
              <a:ea typeface="Josefin Sans"/>
              <a:cs typeface="Josefin Sans"/>
              <a:sym typeface="Josefin Sans"/>
            </a:endParaRPr>
          </a:p>
        </p:txBody>
      </p:sp>
      <p:sp>
        <p:nvSpPr>
          <p:cNvPr id="1143" name="Google Shape;1143;p29"/>
          <p:cNvSpPr/>
          <p:nvPr/>
        </p:nvSpPr>
        <p:spPr>
          <a:xfrm>
            <a:off x="572439" y="2431134"/>
            <a:ext cx="5263425" cy="3679366"/>
          </a:xfrm>
          <a:prstGeom prst="roundRect">
            <a:avLst>
              <a:gd name="adj" fmla="val 5145"/>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cxnSp>
        <p:nvCxnSpPr>
          <p:cNvPr id="1144" name="Google Shape;1144;p29"/>
          <p:cNvCxnSpPr>
            <a:endCxn id="1145" idx="0"/>
          </p:cNvCxnSpPr>
          <p:nvPr/>
        </p:nvCxnSpPr>
        <p:spPr>
          <a:xfrm>
            <a:off x="761001" y="2667524"/>
            <a:ext cx="0" cy="2998200"/>
          </a:xfrm>
          <a:prstGeom prst="straightConnector1">
            <a:avLst/>
          </a:prstGeom>
          <a:noFill/>
          <a:ln w="57150" cap="flat" cmpd="sng">
            <a:solidFill>
              <a:srgbClr val="073642"/>
            </a:solidFill>
            <a:prstDash val="solid"/>
            <a:miter lim="800000"/>
            <a:headEnd type="none" w="sm" len="sm"/>
            <a:tailEnd type="none" w="sm" len="sm"/>
          </a:ln>
        </p:spPr>
      </p:cxnSp>
      <p:sp>
        <p:nvSpPr>
          <p:cNvPr id="1146" name="Google Shape;1146;p29"/>
          <p:cNvSpPr/>
          <p:nvPr/>
        </p:nvSpPr>
        <p:spPr>
          <a:xfrm>
            <a:off x="637800" y="2802476"/>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47" name="Google Shape;1147;p29"/>
          <p:cNvSpPr/>
          <p:nvPr/>
        </p:nvSpPr>
        <p:spPr>
          <a:xfrm>
            <a:off x="637755" y="4226890"/>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48" name="Google Shape;1148;p29"/>
          <p:cNvSpPr/>
          <p:nvPr/>
        </p:nvSpPr>
        <p:spPr>
          <a:xfrm>
            <a:off x="637755" y="4953774"/>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45" name="Google Shape;1145;p29"/>
          <p:cNvSpPr/>
          <p:nvPr/>
        </p:nvSpPr>
        <p:spPr>
          <a:xfrm>
            <a:off x="637755" y="5665724"/>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1149" name="Google Shape;1149;p29" descr="A logo with a black background&#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4247" y="1074379"/>
            <a:ext cx="1495560" cy="1495560"/>
          </a:xfrm>
          <a:prstGeom prst="rect">
            <a:avLst/>
          </a:prstGeom>
          <a:noFill/>
          <a:ln>
            <a:noFill/>
          </a:ln>
        </p:spPr>
      </p:pic>
      <p:pic>
        <p:nvPicPr>
          <p:cNvPr id="1150" name="Google Shape;1150;p29" descr="A group of hexagons with different colors&#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113455" y="1531095"/>
            <a:ext cx="560970" cy="560970"/>
          </a:xfrm>
          <a:prstGeom prst="rect">
            <a:avLst/>
          </a:prstGeom>
          <a:noFill/>
          <a:ln>
            <a:noFill/>
          </a:ln>
          <a:effectLst>
            <a:outerShdw blurRad="63500" sx="102000" sy="102000" algn="ctr" rotWithShape="0">
              <a:srgbClr val="000000">
                <a:alpha val="40000"/>
              </a:srgbClr>
            </a:outerShdw>
          </a:effectLst>
        </p:spPr>
      </p:pic>
      <p:sp>
        <p:nvSpPr>
          <p:cNvPr id="1151" name="Google Shape;1151;p29"/>
          <p:cNvSpPr/>
          <p:nvPr/>
        </p:nvSpPr>
        <p:spPr>
          <a:xfrm>
            <a:off x="6445345" y="1464238"/>
            <a:ext cx="2337742" cy="609867"/>
          </a:xfrm>
          <a:prstGeom prst="wedgeRoundRectCallout">
            <a:avLst>
              <a:gd name="adj1" fmla="val -20833"/>
              <a:gd name="adj2" fmla="val 62500"/>
              <a:gd name="adj3" fmla="val 0"/>
            </a:avLst>
          </a:prstGeom>
          <a:solidFill>
            <a:schemeClr val="lt2"/>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1152" name="Google Shape;1152;p29" descr="A black background with yellow circles&#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653739" y="1164317"/>
            <a:ext cx="1274020" cy="1274020"/>
          </a:xfrm>
          <a:prstGeom prst="rect">
            <a:avLst/>
          </a:prstGeom>
          <a:noFill/>
          <a:ln>
            <a:noFill/>
          </a:ln>
        </p:spPr>
      </p:pic>
      <p:sp>
        <p:nvSpPr>
          <p:cNvPr id="1153" name="Google Shape;1153;p29"/>
          <p:cNvSpPr txBox="1"/>
          <p:nvPr/>
        </p:nvSpPr>
        <p:spPr>
          <a:xfrm>
            <a:off x="6696852" y="2694220"/>
            <a:ext cx="5236621" cy="3416279"/>
          </a:xfrm>
          <a:prstGeom prst="rect">
            <a:avLst/>
          </a:prstGeom>
          <a:noFill/>
          <a:ln>
            <a:noFill/>
          </a:ln>
        </p:spPr>
        <p:txBody>
          <a:bodyPr spcFirstLastPara="1" wrap="square" lIns="91425" tIns="45700" rIns="91425" bIns="45700" anchor="t" anchorCtr="0">
            <a:spAutoFit/>
          </a:bodyPr>
          <a:lstStyle/>
          <a:p>
            <a:pPr marL="5080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Josefin Sans"/>
                <a:ea typeface="Josefin Sans"/>
                <a:cs typeface="Josefin Sans"/>
                <a:sym typeface="Josefin Sans"/>
              </a:rPr>
              <a:t>DataSync is a data synchronization tool designed to automate and streamline integrations between Spira and external platforms, ensuring real-time updates and consistent data across systems.</a:t>
            </a:r>
            <a:endParaRPr sz="1400" b="0" i="0" u="none" strike="noStrike" cap="none" dirty="0">
              <a:solidFill>
                <a:srgbClr val="000000"/>
              </a:solidFill>
              <a:latin typeface="Arial"/>
              <a:ea typeface="Arial"/>
              <a:cs typeface="Arial"/>
              <a:sym typeface="Arial"/>
            </a:endParaRPr>
          </a:p>
          <a:p>
            <a:pPr marL="5080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Josefin Sans"/>
              <a:ea typeface="Josefin Sans"/>
              <a:cs typeface="Josefin Sans"/>
              <a:sym typeface="Josefin Sans"/>
            </a:endParaRPr>
          </a:p>
          <a:p>
            <a:pPr marL="5080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Josefin Sans"/>
                <a:ea typeface="Josefin Sans"/>
                <a:cs typeface="Josefin Sans"/>
                <a:sym typeface="Josefin Sans"/>
              </a:rPr>
              <a:t>Automatically reflects changes across all connected tools, reducing </a:t>
            </a:r>
            <a:endParaRPr sz="1400" b="0" i="0" u="none" strike="noStrike" cap="none" dirty="0">
              <a:solidFill>
                <a:srgbClr val="000000"/>
              </a:solidFill>
              <a:latin typeface="Arial"/>
              <a:ea typeface="Arial"/>
              <a:cs typeface="Arial"/>
              <a:sym typeface="Arial"/>
            </a:endParaRPr>
          </a:p>
          <a:p>
            <a:pPr marL="5080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Josefin Sans"/>
                <a:ea typeface="Josefin Sans"/>
                <a:cs typeface="Josefin Sans"/>
                <a:sym typeface="Josefin Sans"/>
              </a:rPr>
              <a:t>manual work and ensuring teams stay aligned.</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Josefin Sans"/>
                <a:ea typeface="Josefin Sans"/>
                <a:cs typeface="Josefin Sans"/>
                <a:sym typeface="Josefin Sans"/>
              </a:rPr>
              <a:t>Adapts to any operational need with cloud, on-premise, and hybrid deployment models, making it ideal for businesses of all sizes and industries.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Josefin Sans"/>
                <a:ea typeface="Josefin Sans"/>
                <a:cs typeface="Josefin Sans"/>
                <a:sym typeface="Josefin Sans"/>
              </a:rPr>
              <a:t>Comprehensive and developer-friendly, DataSync offers advanced data mapping, multi-instance support, and a centralized dashboard for easy management and troubleshooting.</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Josefin Sans"/>
                <a:ea typeface="Josefin Sans"/>
                <a:cs typeface="Josefin Sans"/>
                <a:sym typeface="Josefin Sans"/>
              </a:rPr>
              <a:t>Ensures data integrity with robust security features and scales effortlessly to handle growing business requirements, including complex hybrid environments.</a:t>
            </a:r>
            <a:endParaRPr sz="1400" b="0" i="0" u="none" strike="noStrike" cap="none" dirty="0">
              <a:solidFill>
                <a:srgbClr val="000000"/>
              </a:solidFill>
              <a:latin typeface="Arial"/>
              <a:ea typeface="Arial"/>
              <a:cs typeface="Arial"/>
              <a:sym typeface="Arial"/>
            </a:endParaRPr>
          </a:p>
        </p:txBody>
      </p:sp>
      <p:sp>
        <p:nvSpPr>
          <p:cNvPr id="1155" name="Google Shape;1155;p29"/>
          <p:cNvSpPr/>
          <p:nvPr/>
        </p:nvSpPr>
        <p:spPr>
          <a:xfrm>
            <a:off x="656827" y="3576306"/>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2" name="Picture 1" descr="A colorful pinwheel on a black background&#10;&#10;Description automatically generated">
            <a:extLst>
              <a:ext uri="{FF2B5EF4-FFF2-40B4-BE49-F238E27FC236}">
                <a16:creationId xmlns:a16="http://schemas.microsoft.com/office/drawing/2014/main" id="{4E8CF7B6-32C6-9D12-6E63-6F4F8105678E}"/>
              </a:ext>
            </a:extLst>
          </p:cNvPr>
          <p:cNvPicPr>
            <a:picLocks noChangeAspect="1"/>
          </p:cNvPicPr>
          <p:nvPr/>
        </p:nvPicPr>
        <p:blipFill>
          <a:blip r:embed="rId6" cstate="screen">
            <a:alphaModFix/>
            <a:extLst>
              <a:ext uri="{28A0092B-C50C-407E-A947-70E740481C1C}">
                <a14:useLocalDpi xmlns:a14="http://schemas.microsoft.com/office/drawing/2010/main"/>
              </a:ext>
            </a:extLst>
          </a:blip>
          <a:stretch>
            <a:fillRect/>
          </a:stretch>
        </p:blipFill>
        <p:spPr>
          <a:xfrm>
            <a:off x="8110307" y="1508362"/>
            <a:ext cx="544525" cy="520566"/>
          </a:xfrm>
          <a:prstGeom prst="rect">
            <a:avLst/>
          </a:prstGeom>
          <a:noFill/>
          <a:ln>
            <a:noFill/>
          </a:ln>
          <a:effectLst>
            <a:outerShdw blurRad="63500" sx="102000" sy="102000" algn="ctr" rotWithShape="0">
              <a:srgbClr val="000000">
                <a:alpha val="4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4"/>
          <p:cNvSpPr txBox="1">
            <a:spLocks noGrp="1"/>
          </p:cNvSpPr>
          <p:nvPr>
            <p:ph type="ctrTitle"/>
          </p:nvPr>
        </p:nvSpPr>
        <p:spPr>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2"/>
              </a:buClr>
              <a:buSzPts val="6000"/>
              <a:buFont typeface="Josefin Sans"/>
              <a:buNone/>
            </a:pPr>
            <a:r>
              <a:rPr lang="en-US" dirty="0"/>
              <a:t>When Failure Isn’t An Option. We Help You Deliver.</a:t>
            </a:r>
            <a:br>
              <a:rPr lang="en-US" dirty="0"/>
            </a:br>
            <a:r>
              <a:rPr lang="en-US" dirty="0"/>
              <a:t>And Prove It. </a:t>
            </a:r>
            <a:endParaRPr dirty="0"/>
          </a:p>
        </p:txBody>
      </p:sp>
      <p:sp>
        <p:nvSpPr>
          <p:cNvPr id="624" name="Google Shape;624;p4"/>
          <p:cNvSpPr txBox="1">
            <a:spLocks noGrp="1"/>
          </p:cNvSpPr>
          <p:nvPr>
            <p:ph type="subTitle" idx="1"/>
          </p:nvPr>
        </p:nvSpPr>
        <p:spPr>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3200"/>
              <a:buNone/>
            </a:pPr>
            <a:r>
              <a:rPr lang="en-US" sz="3200" dirty="0">
                <a:solidFill>
                  <a:schemeClr val="tx2"/>
                </a:solidFill>
              </a:rPr>
              <a:t>Inflectra unifies software delivery, quality, compliance, and traceability so you can ship at AI speed, reduce risk, and prove every release is ready. </a:t>
            </a:r>
            <a:endParaRPr dirty="0">
              <a:solidFill>
                <a:schemeClr val="tx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59"/>
        <p:cNvGrpSpPr/>
        <p:nvPr/>
      </p:nvGrpSpPr>
      <p:grpSpPr>
        <a:xfrm>
          <a:off x="0" y="0"/>
          <a:ext cx="0" cy="0"/>
          <a:chOff x="0" y="0"/>
          <a:chExt cx="0" cy="0"/>
        </a:xfrm>
      </p:grpSpPr>
      <p:sp>
        <p:nvSpPr>
          <p:cNvPr id="1160" name="Google Shape;1160;p117"/>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Add-On Products</a:t>
            </a:r>
            <a:endParaRPr>
              <a:latin typeface="Josefin Sans"/>
              <a:ea typeface="Josefin Sans"/>
              <a:cs typeface="Josefin Sans"/>
              <a:sym typeface="Josefin Sans"/>
            </a:endParaRPr>
          </a:p>
        </p:txBody>
      </p:sp>
      <p:cxnSp>
        <p:nvCxnSpPr>
          <p:cNvPr id="1161" name="Google Shape;1161;p117"/>
          <p:cNvCxnSpPr>
            <a:stCxn id="1162" idx="2"/>
            <a:endCxn id="1163" idx="0"/>
          </p:cNvCxnSpPr>
          <p:nvPr/>
        </p:nvCxnSpPr>
        <p:spPr>
          <a:xfrm rot="5400000">
            <a:off x="6711635" y="1924755"/>
            <a:ext cx="584100" cy="943800"/>
          </a:xfrm>
          <a:prstGeom prst="bentConnector3">
            <a:avLst>
              <a:gd name="adj1" fmla="val 50004"/>
            </a:avLst>
          </a:prstGeom>
          <a:noFill/>
          <a:ln w="57150" cap="flat" cmpd="sng">
            <a:solidFill>
              <a:srgbClr val="073642"/>
            </a:solidFill>
            <a:prstDash val="solid"/>
            <a:miter lim="800000"/>
            <a:headEnd type="none" w="sm" len="sm"/>
            <a:tailEnd type="none" w="sm" len="sm"/>
          </a:ln>
        </p:spPr>
      </p:cxnSp>
      <p:sp>
        <p:nvSpPr>
          <p:cNvPr id="1164" name="Google Shape;1164;p117"/>
          <p:cNvSpPr txBox="1"/>
          <p:nvPr/>
        </p:nvSpPr>
        <p:spPr>
          <a:xfrm>
            <a:off x="6445345" y="2658092"/>
            <a:ext cx="5133401" cy="3375283"/>
          </a:xfrm>
          <a:prstGeom prst="rect">
            <a:avLst/>
          </a:prstGeom>
          <a:noFill/>
          <a:ln>
            <a:noFill/>
          </a:ln>
        </p:spPr>
        <p:txBody>
          <a:bodyPr spcFirstLastPara="1" wrap="square" lIns="91425" tIns="45700" rIns="91425" bIns="45700" anchor="t" anchorCtr="0">
            <a:spAutoFit/>
          </a:bodyPr>
          <a:lstStyle/>
          <a:p>
            <a:pPr marL="179916" marR="0" lvl="0" indent="-171450" algn="l" rtl="0">
              <a:lnSpc>
                <a:spcPct val="100000"/>
              </a:lnSpc>
              <a:spcBef>
                <a:spcPts val="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B2B service desk solution for cloud &amp; on-premise installations that integrates tightly with all Spira products to keep product teams informed</a:t>
            </a:r>
            <a:endParaRPr sz="1400" b="0" i="0" u="none" strike="noStrike" cap="none">
              <a:solidFill>
                <a:srgbClr val="000000"/>
              </a:solidFill>
              <a:latin typeface="Josefin Sans"/>
              <a:ea typeface="Josefin Sans"/>
              <a:cs typeface="Josefin Sans"/>
              <a:sym typeface="Josefin Sans"/>
            </a:endParaRPr>
          </a:p>
          <a:p>
            <a:pPr marL="179916" marR="0" lvl="0" indent="-171450" algn="l" rtl="0">
              <a:lnSpc>
                <a:spcPct val="100000"/>
              </a:lnSpc>
              <a:spcBef>
                <a:spcPts val="80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Built-in knowledge base, help desk, and forums capabilities with a powerful ticketing system that facilitates communication with the end customer and enables prioritization</a:t>
            </a:r>
            <a:endParaRPr sz="1400" b="0" i="0" u="none" strike="noStrike" cap="none">
              <a:solidFill>
                <a:srgbClr val="000000"/>
              </a:solidFill>
              <a:latin typeface="Josefin Sans"/>
              <a:ea typeface="Josefin Sans"/>
              <a:cs typeface="Josefin Sans"/>
              <a:sym typeface="Josefin Sans"/>
            </a:endParaRPr>
          </a:p>
          <a:p>
            <a:pPr marL="179916" marR="0" lvl="0" indent="-171450" algn="l" rtl="0">
              <a:lnSpc>
                <a:spcPct val="100000"/>
              </a:lnSpc>
              <a:spcBef>
                <a:spcPts val="80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Centralization of all customer communications enables a streamlined approach to customer support</a:t>
            </a:r>
            <a:endParaRPr sz="1400" b="0" i="0" u="none" strike="noStrike" cap="none">
              <a:solidFill>
                <a:srgbClr val="000000"/>
              </a:solidFill>
              <a:latin typeface="Josefin Sans"/>
              <a:ea typeface="Josefin Sans"/>
              <a:cs typeface="Josefin Sans"/>
              <a:sym typeface="Josefin Sans"/>
            </a:endParaRPr>
          </a:p>
          <a:p>
            <a:pPr marL="179916" marR="0" lvl="0" indent="-171450" algn="l" rtl="0">
              <a:lnSpc>
                <a:spcPct val="100000"/>
              </a:lnSpc>
              <a:spcBef>
                <a:spcPts val="80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Complete configurability allows for adaptability to any customer support workflow</a:t>
            </a:r>
            <a:endParaRPr sz="1400" b="0" i="0" u="none" strike="noStrike" cap="none">
              <a:solidFill>
                <a:srgbClr val="000000"/>
              </a:solidFill>
              <a:latin typeface="Josefin Sans"/>
              <a:ea typeface="Josefin Sans"/>
              <a:cs typeface="Josefin Sans"/>
              <a:sym typeface="Josefin Sans"/>
            </a:endParaRPr>
          </a:p>
          <a:p>
            <a:pPr marL="179916" marR="0" lvl="0" indent="-171450" algn="l" rtl="0">
              <a:lnSpc>
                <a:spcPct val="100000"/>
              </a:lnSpc>
              <a:spcBef>
                <a:spcPts val="80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Quick set-up and easy-to-use ticket creation &amp; management, with an existing email integration</a:t>
            </a:r>
            <a:endParaRPr sz="1400" b="0" i="0" u="none" strike="noStrike" cap="none">
              <a:solidFill>
                <a:srgbClr val="000000"/>
              </a:solidFill>
              <a:latin typeface="Josefin Sans"/>
              <a:ea typeface="Josefin Sans"/>
              <a:cs typeface="Josefin Sans"/>
              <a:sym typeface="Josefin Sans"/>
            </a:endParaRPr>
          </a:p>
          <a:p>
            <a:pPr marL="179916" marR="0" lvl="0" indent="-171450" algn="l" rtl="0">
              <a:lnSpc>
                <a:spcPct val="100000"/>
              </a:lnSpc>
              <a:spcBef>
                <a:spcPts val="80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Robust and customizable reports for effective visualization of the entire customer support engine with easy KPI tracking (e.g., ticket volume, resolution times, customer satisfaction, etc.)</a:t>
            </a:r>
            <a:endParaRPr sz="1400" b="0" i="0" u="none" strike="noStrike" cap="none">
              <a:solidFill>
                <a:srgbClr val="000000"/>
              </a:solidFill>
              <a:latin typeface="Josefin Sans"/>
              <a:ea typeface="Josefin Sans"/>
              <a:cs typeface="Josefin Sans"/>
              <a:sym typeface="Josefin Sans"/>
            </a:endParaRPr>
          </a:p>
        </p:txBody>
      </p:sp>
      <p:cxnSp>
        <p:nvCxnSpPr>
          <p:cNvPr id="1165" name="Google Shape;1165;p117"/>
          <p:cNvCxnSpPr/>
          <p:nvPr/>
        </p:nvCxnSpPr>
        <p:spPr>
          <a:xfrm>
            <a:off x="5926665" y="1494738"/>
            <a:ext cx="0" cy="4649891"/>
          </a:xfrm>
          <a:prstGeom prst="straightConnector1">
            <a:avLst/>
          </a:prstGeom>
          <a:noFill/>
          <a:ln w="28575" cap="flat" cmpd="sng">
            <a:solidFill>
              <a:srgbClr val="073642"/>
            </a:solidFill>
            <a:prstDash val="solid"/>
            <a:miter lim="800000"/>
            <a:headEnd type="none" w="sm" len="sm"/>
            <a:tailEnd type="none" w="sm" len="sm"/>
          </a:ln>
        </p:spPr>
      </p:cxnSp>
      <p:sp>
        <p:nvSpPr>
          <p:cNvPr id="1162" name="Google Shape;1162;p117"/>
          <p:cNvSpPr/>
          <p:nvPr/>
        </p:nvSpPr>
        <p:spPr>
          <a:xfrm>
            <a:off x="6331045" y="1543635"/>
            <a:ext cx="2289080" cy="560970"/>
          </a:xfrm>
          <a:prstGeom prst="wedgeRoundRectCallout">
            <a:avLst>
              <a:gd name="adj1" fmla="val -20833"/>
              <a:gd name="adj2" fmla="val 62500"/>
              <a:gd name="adj3" fmla="val 0"/>
            </a:avLst>
          </a:prstGeom>
          <a:solidFill>
            <a:schemeClr val="lt2"/>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1166" name="Google Shape;1166;p11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102158" y="1631893"/>
            <a:ext cx="384048" cy="384048"/>
          </a:xfrm>
          <a:prstGeom prst="rect">
            <a:avLst/>
          </a:prstGeom>
          <a:noFill/>
          <a:ln>
            <a:noFill/>
          </a:ln>
          <a:effectLst>
            <a:outerShdw blurRad="63500" sx="102000" sy="102000" algn="ctr" rotWithShape="0">
              <a:srgbClr val="000000">
                <a:alpha val="40000"/>
              </a:srgbClr>
            </a:outerShdw>
          </a:effectLst>
        </p:spPr>
      </p:pic>
      <p:pic>
        <p:nvPicPr>
          <p:cNvPr id="1167" name="Google Shape;1167;p11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430719" y="1642075"/>
            <a:ext cx="1553415" cy="362464"/>
          </a:xfrm>
          <a:prstGeom prst="rect">
            <a:avLst/>
          </a:prstGeom>
          <a:noFill/>
          <a:ln>
            <a:noFill/>
          </a:ln>
        </p:spPr>
      </p:pic>
      <p:sp>
        <p:nvSpPr>
          <p:cNvPr id="1168" name="Google Shape;1168;p117"/>
          <p:cNvSpPr/>
          <p:nvPr/>
        </p:nvSpPr>
        <p:spPr>
          <a:xfrm>
            <a:off x="6281508" y="2572534"/>
            <a:ext cx="5538919" cy="3510191"/>
          </a:xfrm>
          <a:prstGeom prst="roundRect">
            <a:avLst>
              <a:gd name="adj" fmla="val 5145"/>
            </a:avLst>
          </a:prstGeom>
          <a:noFill/>
          <a:ln w="28575" cap="flat" cmpd="sng">
            <a:solidFill>
              <a:srgbClr val="FDCB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63" name="Google Shape;1163;p117"/>
          <p:cNvSpPr/>
          <p:nvPr/>
        </p:nvSpPr>
        <p:spPr>
          <a:xfrm>
            <a:off x="6408492" y="2688756"/>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69" name="Google Shape;1169;p117"/>
          <p:cNvSpPr/>
          <p:nvPr/>
        </p:nvSpPr>
        <p:spPr>
          <a:xfrm>
            <a:off x="6407247" y="3363104"/>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70" name="Google Shape;1170;p117"/>
          <p:cNvSpPr/>
          <p:nvPr/>
        </p:nvSpPr>
        <p:spPr>
          <a:xfrm>
            <a:off x="6412373" y="3996588"/>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71" name="Google Shape;1171;p117"/>
          <p:cNvSpPr/>
          <p:nvPr/>
        </p:nvSpPr>
        <p:spPr>
          <a:xfrm>
            <a:off x="6407247" y="4466361"/>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72" name="Google Shape;1172;p117"/>
          <p:cNvSpPr/>
          <p:nvPr/>
        </p:nvSpPr>
        <p:spPr>
          <a:xfrm>
            <a:off x="6407247" y="4914398"/>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73" name="Google Shape;1173;p117"/>
          <p:cNvSpPr/>
          <p:nvPr/>
        </p:nvSpPr>
        <p:spPr>
          <a:xfrm>
            <a:off x="6407247" y="5384114"/>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cxnSp>
        <p:nvCxnSpPr>
          <p:cNvPr id="1174" name="Google Shape;1174;p117"/>
          <p:cNvCxnSpPr>
            <a:stCxn id="1163" idx="4"/>
            <a:endCxn id="1169" idx="0"/>
          </p:cNvCxnSpPr>
          <p:nvPr/>
        </p:nvCxnSpPr>
        <p:spPr>
          <a:xfrm flipH="1">
            <a:off x="6530538" y="2935248"/>
            <a:ext cx="1200" cy="427800"/>
          </a:xfrm>
          <a:prstGeom prst="straightConnector1">
            <a:avLst/>
          </a:prstGeom>
          <a:noFill/>
          <a:ln w="57150" cap="flat" cmpd="sng">
            <a:solidFill>
              <a:srgbClr val="073642"/>
            </a:solidFill>
            <a:prstDash val="solid"/>
            <a:miter lim="800000"/>
            <a:headEnd type="none" w="sm" len="sm"/>
            <a:tailEnd type="none" w="sm" len="sm"/>
          </a:ln>
        </p:spPr>
      </p:cxnSp>
      <p:cxnSp>
        <p:nvCxnSpPr>
          <p:cNvPr id="1175" name="Google Shape;1175;p117"/>
          <p:cNvCxnSpPr>
            <a:stCxn id="1169" idx="4"/>
            <a:endCxn id="1170" idx="0"/>
          </p:cNvCxnSpPr>
          <p:nvPr/>
        </p:nvCxnSpPr>
        <p:spPr>
          <a:xfrm>
            <a:off x="6530493" y="3609596"/>
            <a:ext cx="5100" cy="387000"/>
          </a:xfrm>
          <a:prstGeom prst="straightConnector1">
            <a:avLst/>
          </a:prstGeom>
          <a:noFill/>
          <a:ln w="57150" cap="flat" cmpd="sng">
            <a:solidFill>
              <a:srgbClr val="073642"/>
            </a:solidFill>
            <a:prstDash val="solid"/>
            <a:miter lim="800000"/>
            <a:headEnd type="none" w="sm" len="sm"/>
            <a:tailEnd type="none" w="sm" len="sm"/>
          </a:ln>
        </p:spPr>
      </p:cxnSp>
      <p:cxnSp>
        <p:nvCxnSpPr>
          <p:cNvPr id="1176" name="Google Shape;1176;p117"/>
          <p:cNvCxnSpPr>
            <a:stCxn id="1170" idx="4"/>
            <a:endCxn id="1171" idx="0"/>
          </p:cNvCxnSpPr>
          <p:nvPr/>
        </p:nvCxnSpPr>
        <p:spPr>
          <a:xfrm flipH="1">
            <a:off x="6530519" y="4243080"/>
            <a:ext cx="5100" cy="223200"/>
          </a:xfrm>
          <a:prstGeom prst="straightConnector1">
            <a:avLst/>
          </a:prstGeom>
          <a:noFill/>
          <a:ln w="57150" cap="flat" cmpd="sng">
            <a:solidFill>
              <a:srgbClr val="073642"/>
            </a:solidFill>
            <a:prstDash val="solid"/>
            <a:miter lim="800000"/>
            <a:headEnd type="none" w="sm" len="sm"/>
            <a:tailEnd type="none" w="sm" len="sm"/>
          </a:ln>
        </p:spPr>
      </p:cxnSp>
      <p:cxnSp>
        <p:nvCxnSpPr>
          <p:cNvPr id="1177" name="Google Shape;1177;p117"/>
          <p:cNvCxnSpPr>
            <a:stCxn id="1171" idx="4"/>
            <a:endCxn id="1172" idx="0"/>
          </p:cNvCxnSpPr>
          <p:nvPr/>
        </p:nvCxnSpPr>
        <p:spPr>
          <a:xfrm>
            <a:off x="6530493" y="4712853"/>
            <a:ext cx="0" cy="201600"/>
          </a:xfrm>
          <a:prstGeom prst="straightConnector1">
            <a:avLst/>
          </a:prstGeom>
          <a:noFill/>
          <a:ln w="57150" cap="flat" cmpd="sng">
            <a:solidFill>
              <a:srgbClr val="073642"/>
            </a:solidFill>
            <a:prstDash val="solid"/>
            <a:miter lim="800000"/>
            <a:headEnd type="none" w="sm" len="sm"/>
            <a:tailEnd type="none" w="sm" len="sm"/>
          </a:ln>
        </p:spPr>
      </p:cxnSp>
      <p:cxnSp>
        <p:nvCxnSpPr>
          <p:cNvPr id="1178" name="Google Shape;1178;p117"/>
          <p:cNvCxnSpPr>
            <a:stCxn id="1172" idx="4"/>
            <a:endCxn id="1173" idx="0"/>
          </p:cNvCxnSpPr>
          <p:nvPr/>
        </p:nvCxnSpPr>
        <p:spPr>
          <a:xfrm>
            <a:off x="6530493" y="5160890"/>
            <a:ext cx="0" cy="223200"/>
          </a:xfrm>
          <a:prstGeom prst="straightConnector1">
            <a:avLst/>
          </a:prstGeom>
          <a:noFill/>
          <a:ln w="57150" cap="flat" cmpd="sng">
            <a:solidFill>
              <a:srgbClr val="073642"/>
            </a:solidFill>
            <a:prstDash val="solid"/>
            <a:miter lim="800000"/>
            <a:headEnd type="none" w="sm" len="sm"/>
            <a:tailEnd type="none" w="sm" len="sm"/>
          </a:ln>
        </p:spPr>
      </p:cxnSp>
      <p:cxnSp>
        <p:nvCxnSpPr>
          <p:cNvPr id="1179" name="Google Shape;1179;p117"/>
          <p:cNvCxnSpPr/>
          <p:nvPr/>
        </p:nvCxnSpPr>
        <p:spPr>
          <a:xfrm flipH="1">
            <a:off x="761001" y="2104606"/>
            <a:ext cx="587100" cy="584100"/>
          </a:xfrm>
          <a:prstGeom prst="bentConnector3">
            <a:avLst>
              <a:gd name="adj1" fmla="val 0"/>
            </a:avLst>
          </a:prstGeom>
          <a:noFill/>
          <a:ln w="57150" cap="flat" cmpd="sng">
            <a:solidFill>
              <a:srgbClr val="073642"/>
            </a:solidFill>
            <a:prstDash val="solid"/>
            <a:miter lim="800000"/>
            <a:headEnd type="none" w="sm" len="sm"/>
            <a:tailEnd type="none" w="sm" len="sm"/>
          </a:ln>
        </p:spPr>
      </p:cxnSp>
      <p:sp>
        <p:nvSpPr>
          <p:cNvPr id="1180" name="Google Shape;1180;p117"/>
          <p:cNvSpPr/>
          <p:nvPr/>
        </p:nvSpPr>
        <p:spPr>
          <a:xfrm>
            <a:off x="496885" y="1543635"/>
            <a:ext cx="2013108" cy="560970"/>
          </a:xfrm>
          <a:prstGeom prst="wedgeRoundRectCallout">
            <a:avLst>
              <a:gd name="adj1" fmla="val -20833"/>
              <a:gd name="adj2" fmla="val 62500"/>
              <a:gd name="adj3" fmla="val 0"/>
            </a:avLst>
          </a:prstGeom>
          <a:solidFill>
            <a:schemeClr val="lt2"/>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81" name="Google Shape;1181;p117"/>
          <p:cNvSpPr txBox="1"/>
          <p:nvPr/>
        </p:nvSpPr>
        <p:spPr>
          <a:xfrm>
            <a:off x="658805" y="2773631"/>
            <a:ext cx="4927837" cy="2585323"/>
          </a:xfrm>
          <a:prstGeom prst="rect">
            <a:avLst/>
          </a:prstGeom>
          <a:noFill/>
          <a:ln>
            <a:noFill/>
          </a:ln>
        </p:spPr>
        <p:txBody>
          <a:bodyPr spcFirstLastPara="1" wrap="square" lIns="91425" tIns="45700" rIns="91425" bIns="45700" anchor="t" anchorCtr="0">
            <a:spAutoFit/>
          </a:bodyPr>
          <a:lstStyle/>
          <a:p>
            <a:pPr marL="179916" marR="0" lvl="0" indent="-171450" algn="l" rtl="0">
              <a:lnSpc>
                <a:spcPct val="100000"/>
              </a:lnSpc>
              <a:spcBef>
                <a:spcPts val="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Browser-based testing capture tool that enables secure recording of exploratory testing sessions</a:t>
            </a:r>
            <a:endParaRPr sz="1400" b="0" i="0" u="none" strike="noStrike" cap="none">
              <a:solidFill>
                <a:srgbClr val="000000"/>
              </a:solidFill>
              <a:latin typeface="Josefin Sans"/>
              <a:ea typeface="Josefin Sans"/>
              <a:cs typeface="Josefin Sans"/>
              <a:sym typeface="Josefin Sans"/>
            </a:endParaRPr>
          </a:p>
          <a:p>
            <a:pPr marL="8466" marR="0" lvl="0" indent="0" algn="l" rtl="0">
              <a:lnSpc>
                <a:spcPct val="100000"/>
              </a:lnSpc>
              <a:spcBef>
                <a:spcPts val="600"/>
              </a:spcBef>
              <a:spcAft>
                <a:spcPts val="0"/>
              </a:spcAft>
              <a:buClr>
                <a:srgbClr val="000000"/>
              </a:buClr>
              <a:buSzPts val="1200"/>
              <a:buFont typeface="Arial"/>
              <a:buNone/>
            </a:pPr>
            <a:endParaRPr sz="1200" b="0" i="0" u="none" strike="noStrike" cap="none">
              <a:solidFill>
                <a:schemeClr val="dk1"/>
              </a:solidFill>
              <a:latin typeface="Josefin Sans"/>
              <a:ea typeface="Josefin Sans"/>
              <a:cs typeface="Josefin Sans"/>
              <a:sym typeface="Josefin Sans"/>
            </a:endParaRPr>
          </a:p>
          <a:p>
            <a:pPr marL="179916" marR="0" lvl="0" indent="-171450" algn="l" rtl="0">
              <a:lnSpc>
                <a:spcPct val="100000"/>
              </a:lnSpc>
              <a:spcBef>
                <a:spcPts val="60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Automated tracking of clicks &amp; keystrokes on each tab being recorded</a:t>
            </a:r>
            <a:endParaRPr sz="1400" b="0" i="0" u="none" strike="noStrike" cap="none">
              <a:solidFill>
                <a:srgbClr val="000000"/>
              </a:solidFill>
              <a:latin typeface="Josefin Sans"/>
              <a:ea typeface="Josefin Sans"/>
              <a:cs typeface="Josefin Sans"/>
              <a:sym typeface="Josefin Sans"/>
            </a:endParaRPr>
          </a:p>
          <a:p>
            <a:pPr marL="8466" marR="0" lvl="0" indent="0" algn="l" rtl="0">
              <a:lnSpc>
                <a:spcPct val="100000"/>
              </a:lnSpc>
              <a:spcBef>
                <a:spcPts val="600"/>
              </a:spcBef>
              <a:spcAft>
                <a:spcPts val="0"/>
              </a:spcAft>
              <a:buClr>
                <a:srgbClr val="000000"/>
              </a:buClr>
              <a:buSzPts val="1200"/>
              <a:buFont typeface="Arial"/>
              <a:buNone/>
            </a:pPr>
            <a:endParaRPr sz="1200" b="0" i="0" u="none" strike="noStrike" cap="none">
              <a:solidFill>
                <a:schemeClr val="dk1"/>
              </a:solidFill>
              <a:latin typeface="Josefin Sans"/>
              <a:ea typeface="Josefin Sans"/>
              <a:cs typeface="Josefin Sans"/>
              <a:sym typeface="Josefin Sans"/>
            </a:endParaRPr>
          </a:p>
          <a:p>
            <a:pPr marL="179916" marR="0" lvl="0" indent="-171450" algn="l" rtl="0">
              <a:lnSpc>
                <a:spcPct val="100000"/>
              </a:lnSpc>
              <a:spcBef>
                <a:spcPts val="60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Logging of steps for each testing session and notes for specific issues encountered</a:t>
            </a:r>
            <a:endParaRPr sz="1400" b="0" i="0" u="none" strike="noStrike" cap="none">
              <a:solidFill>
                <a:srgbClr val="000000"/>
              </a:solidFill>
              <a:latin typeface="Josefin Sans"/>
              <a:ea typeface="Josefin Sans"/>
              <a:cs typeface="Josefin Sans"/>
              <a:sym typeface="Josefin Sans"/>
            </a:endParaRPr>
          </a:p>
          <a:p>
            <a:pPr marL="8466" marR="0" lvl="0" indent="0" algn="l" rtl="0">
              <a:lnSpc>
                <a:spcPct val="100000"/>
              </a:lnSpc>
              <a:spcBef>
                <a:spcPts val="600"/>
              </a:spcBef>
              <a:spcAft>
                <a:spcPts val="0"/>
              </a:spcAft>
              <a:buClr>
                <a:srgbClr val="000000"/>
              </a:buClr>
              <a:buSzPts val="1200"/>
              <a:buFont typeface="Arial"/>
              <a:buNone/>
            </a:pPr>
            <a:endParaRPr sz="1200" b="0" i="0" u="none" strike="noStrike" cap="none">
              <a:solidFill>
                <a:schemeClr val="dk1"/>
              </a:solidFill>
              <a:latin typeface="Josefin Sans"/>
              <a:ea typeface="Josefin Sans"/>
              <a:cs typeface="Josefin Sans"/>
              <a:sym typeface="Josefin Sans"/>
            </a:endParaRPr>
          </a:p>
          <a:p>
            <a:pPr marL="179916" marR="0" lvl="0" indent="-171450" algn="l" rtl="0">
              <a:lnSpc>
                <a:spcPct val="100000"/>
              </a:lnSpc>
              <a:spcBef>
                <a:spcPts val="60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Delivered as “freemium” product; viewed as additional lever of future product-led growth for the Spira suite</a:t>
            </a:r>
            <a:endParaRPr sz="1400" b="0" i="0" u="none" strike="noStrike" cap="none">
              <a:solidFill>
                <a:srgbClr val="000000"/>
              </a:solidFill>
              <a:latin typeface="Josefin Sans"/>
              <a:ea typeface="Josefin Sans"/>
              <a:cs typeface="Josefin Sans"/>
              <a:sym typeface="Josefin Sans"/>
            </a:endParaRPr>
          </a:p>
        </p:txBody>
      </p:sp>
      <p:pic>
        <p:nvPicPr>
          <p:cNvPr id="1182" name="Google Shape;1182;p117"/>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42329" y="1636805"/>
            <a:ext cx="1297862" cy="402336"/>
          </a:xfrm>
          <a:prstGeom prst="rect">
            <a:avLst/>
          </a:prstGeom>
          <a:noFill/>
          <a:ln>
            <a:noFill/>
          </a:ln>
        </p:spPr>
      </p:pic>
      <p:pic>
        <p:nvPicPr>
          <p:cNvPr id="1183" name="Google Shape;1183;p117"/>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983068" y="1645949"/>
            <a:ext cx="384048" cy="384048"/>
          </a:xfrm>
          <a:prstGeom prst="rect">
            <a:avLst/>
          </a:prstGeom>
          <a:noFill/>
          <a:ln>
            <a:noFill/>
          </a:ln>
          <a:effectLst>
            <a:outerShdw blurRad="63500" sx="102000" sy="102000" algn="ctr" rotWithShape="0">
              <a:srgbClr val="000000">
                <a:alpha val="40000"/>
              </a:srgbClr>
            </a:outerShdw>
          </a:effectLst>
        </p:spPr>
      </p:pic>
      <p:sp>
        <p:nvSpPr>
          <p:cNvPr id="1184" name="Google Shape;1184;p117"/>
          <p:cNvSpPr/>
          <p:nvPr/>
        </p:nvSpPr>
        <p:spPr>
          <a:xfrm>
            <a:off x="496881" y="2572534"/>
            <a:ext cx="5188101" cy="3510191"/>
          </a:xfrm>
          <a:prstGeom prst="roundRect">
            <a:avLst>
              <a:gd name="adj" fmla="val 5145"/>
            </a:avLst>
          </a:prstGeom>
          <a:noFill/>
          <a:ln w="28575" cap="flat" cmpd="sng">
            <a:solidFill>
              <a:srgbClr val="FDCB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cxnSp>
        <p:nvCxnSpPr>
          <p:cNvPr id="1185" name="Google Shape;1185;p117"/>
          <p:cNvCxnSpPr>
            <a:endCxn id="1186" idx="4"/>
          </p:cNvCxnSpPr>
          <p:nvPr/>
        </p:nvCxnSpPr>
        <p:spPr>
          <a:xfrm>
            <a:off x="761046" y="2688805"/>
            <a:ext cx="0" cy="2637000"/>
          </a:xfrm>
          <a:prstGeom prst="straightConnector1">
            <a:avLst/>
          </a:prstGeom>
          <a:noFill/>
          <a:ln w="57150" cap="flat" cmpd="sng">
            <a:solidFill>
              <a:srgbClr val="073642"/>
            </a:solidFill>
            <a:prstDash val="solid"/>
            <a:miter lim="800000"/>
            <a:headEnd type="none" w="sm" len="sm"/>
            <a:tailEnd type="none" w="sm" len="sm"/>
          </a:ln>
        </p:spPr>
      </p:cxnSp>
      <p:sp>
        <p:nvSpPr>
          <p:cNvPr id="1187" name="Google Shape;1187;p117"/>
          <p:cNvSpPr/>
          <p:nvPr/>
        </p:nvSpPr>
        <p:spPr>
          <a:xfrm>
            <a:off x="637800" y="2802476"/>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88" name="Google Shape;1188;p117"/>
          <p:cNvSpPr/>
          <p:nvPr/>
        </p:nvSpPr>
        <p:spPr>
          <a:xfrm>
            <a:off x="637800" y="3679868"/>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89" name="Google Shape;1189;p117"/>
          <p:cNvSpPr/>
          <p:nvPr/>
        </p:nvSpPr>
        <p:spPr>
          <a:xfrm>
            <a:off x="637800" y="4385029"/>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86" name="Google Shape;1186;p117"/>
          <p:cNvSpPr/>
          <p:nvPr/>
        </p:nvSpPr>
        <p:spPr>
          <a:xfrm>
            <a:off x="637800" y="5079313"/>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93"/>
        <p:cNvGrpSpPr/>
        <p:nvPr/>
      </p:nvGrpSpPr>
      <p:grpSpPr>
        <a:xfrm>
          <a:off x="0" y="0"/>
          <a:ext cx="0" cy="0"/>
          <a:chOff x="0" y="0"/>
          <a:chExt cx="0" cy="0"/>
        </a:xfrm>
      </p:grpSpPr>
      <p:sp>
        <p:nvSpPr>
          <p:cNvPr id="1194" name="Google Shape;1194;p30"/>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Add-On Products</a:t>
            </a:r>
            <a:endParaRPr>
              <a:latin typeface="Josefin Sans"/>
              <a:ea typeface="Josefin Sans"/>
              <a:cs typeface="Josefin Sans"/>
              <a:sym typeface="Josefin Sans"/>
            </a:endParaRPr>
          </a:p>
        </p:txBody>
      </p:sp>
      <p:cxnSp>
        <p:nvCxnSpPr>
          <p:cNvPr id="1199" name="Google Shape;1199;p30"/>
          <p:cNvCxnSpPr>
            <a:stCxn id="1200" idx="2"/>
            <a:endCxn id="1201" idx="0"/>
          </p:cNvCxnSpPr>
          <p:nvPr/>
        </p:nvCxnSpPr>
        <p:spPr>
          <a:xfrm rot="5400000">
            <a:off x="6711635" y="1924755"/>
            <a:ext cx="584100" cy="943800"/>
          </a:xfrm>
          <a:prstGeom prst="bentConnector3">
            <a:avLst>
              <a:gd name="adj1" fmla="val 50004"/>
            </a:avLst>
          </a:prstGeom>
          <a:noFill/>
          <a:ln w="57150" cap="flat" cmpd="sng">
            <a:solidFill>
              <a:srgbClr val="073642"/>
            </a:solidFill>
            <a:prstDash val="solid"/>
            <a:miter lim="800000"/>
            <a:headEnd type="none" w="sm" len="sm"/>
            <a:tailEnd type="none" w="sm" len="sm"/>
          </a:ln>
        </p:spPr>
      </p:cxnSp>
      <p:sp>
        <p:nvSpPr>
          <p:cNvPr id="1203" name="Google Shape;1203;p30"/>
          <p:cNvSpPr txBox="1"/>
          <p:nvPr/>
        </p:nvSpPr>
        <p:spPr>
          <a:xfrm>
            <a:off x="6445345" y="2658092"/>
            <a:ext cx="5133401" cy="3190577"/>
          </a:xfrm>
          <a:prstGeom prst="rect">
            <a:avLst/>
          </a:prstGeom>
          <a:noFill/>
          <a:ln>
            <a:noFill/>
          </a:ln>
        </p:spPr>
        <p:txBody>
          <a:bodyPr spcFirstLastPara="1" wrap="square" lIns="91425" tIns="45700" rIns="91425" bIns="45700" anchor="t" anchorCtr="0">
            <a:spAutoFit/>
          </a:bodyPr>
          <a:lstStyle/>
          <a:p>
            <a:pPr marL="179916" marR="0" lvl="0" indent="-171450" algn="l" rtl="0">
              <a:lnSpc>
                <a:spcPct val="100000"/>
              </a:lnSpc>
              <a:spcBef>
                <a:spcPts val="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Extension of the Spira suite that enables orchestration of automated regression testing (manual &amp; automated)</a:t>
            </a:r>
            <a:endParaRPr sz="1400" b="0" i="0" u="none" strike="noStrike" cap="none">
              <a:solidFill>
                <a:srgbClr val="000000"/>
              </a:solidFill>
              <a:latin typeface="Josefin Sans"/>
              <a:ea typeface="Josefin Sans"/>
              <a:cs typeface="Josefin Sans"/>
              <a:sym typeface="Josefin Sans"/>
            </a:endParaRPr>
          </a:p>
          <a:p>
            <a:pPr marL="179916" marR="0" lvl="0" indent="-171450" algn="l" rtl="0">
              <a:lnSpc>
                <a:spcPct val="100000"/>
              </a:lnSpc>
              <a:spcBef>
                <a:spcPts val="80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Open architecture to allow for use in tandem with SpiraTest or other test automation tools, whether commercial (HP Unified Functional Testing, TestComplete) or open source (Selenium, Playright)</a:t>
            </a:r>
            <a:endParaRPr sz="1400" b="0" i="0" u="none" strike="noStrike" cap="none">
              <a:solidFill>
                <a:srgbClr val="000000"/>
              </a:solidFill>
              <a:latin typeface="Josefin Sans"/>
              <a:ea typeface="Josefin Sans"/>
              <a:cs typeface="Josefin Sans"/>
              <a:sym typeface="Josefin Sans"/>
            </a:endParaRPr>
          </a:p>
          <a:p>
            <a:pPr marL="179916" marR="0" lvl="0" indent="-171450" algn="l" rtl="0">
              <a:lnSpc>
                <a:spcPct val="100000"/>
              </a:lnSpc>
              <a:spcBef>
                <a:spcPts val="80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Facilitates scheduling, execution, and management of automated test scripts, allowing for full oversight of distributed test labs from a central SpiraTest server</a:t>
            </a:r>
            <a:endParaRPr sz="1400" b="0" i="0" u="none" strike="noStrike" cap="none">
              <a:solidFill>
                <a:srgbClr val="000000"/>
              </a:solidFill>
              <a:latin typeface="Josefin Sans"/>
              <a:ea typeface="Josefin Sans"/>
              <a:cs typeface="Josefin Sans"/>
              <a:sym typeface="Josefin Sans"/>
            </a:endParaRPr>
          </a:p>
          <a:p>
            <a:pPr marL="179916" marR="0" lvl="0" indent="-171450" algn="l" rtl="0">
              <a:lnSpc>
                <a:spcPct val="100000"/>
              </a:lnSpc>
              <a:spcBef>
                <a:spcPts val="80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Flexible deployment (cloud, on-premise, hybrid) to suit the needs of all end users</a:t>
            </a:r>
            <a:endParaRPr sz="1400" b="0" i="0" u="none" strike="noStrike" cap="none">
              <a:solidFill>
                <a:srgbClr val="000000"/>
              </a:solidFill>
              <a:latin typeface="Josefin Sans"/>
              <a:ea typeface="Josefin Sans"/>
              <a:cs typeface="Josefin Sans"/>
              <a:sym typeface="Josefin Sans"/>
            </a:endParaRPr>
          </a:p>
          <a:p>
            <a:pPr marL="179916" marR="0" lvl="0" indent="-171450" algn="l" rtl="0">
              <a:lnSpc>
                <a:spcPct val="100000"/>
              </a:lnSpc>
              <a:spcBef>
                <a:spcPts val="80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Real-time and detailed reporting delivers a holistic view of manual &amp; automated testing with screenshots, log files, and QA metrics</a:t>
            </a:r>
            <a:endParaRPr sz="1400" b="0" i="0" u="none" strike="noStrike" cap="none">
              <a:solidFill>
                <a:srgbClr val="000000"/>
              </a:solidFill>
              <a:latin typeface="Josefin Sans"/>
              <a:ea typeface="Josefin Sans"/>
              <a:cs typeface="Josefin Sans"/>
              <a:sym typeface="Josefin Sans"/>
            </a:endParaRPr>
          </a:p>
          <a:p>
            <a:pPr marL="179916" marR="0" lvl="0" indent="-171450" algn="l" rtl="0">
              <a:lnSpc>
                <a:spcPct val="100000"/>
              </a:lnSpc>
              <a:spcBef>
                <a:spcPts val="80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Primary target users are automation engineers, but also test managers and QA managers</a:t>
            </a:r>
            <a:endParaRPr sz="1400" b="0" i="0" u="none" strike="noStrike" cap="none">
              <a:solidFill>
                <a:srgbClr val="000000"/>
              </a:solidFill>
              <a:latin typeface="Josefin Sans"/>
              <a:ea typeface="Josefin Sans"/>
              <a:cs typeface="Josefin Sans"/>
              <a:sym typeface="Josefin Sans"/>
            </a:endParaRPr>
          </a:p>
        </p:txBody>
      </p:sp>
      <p:sp>
        <p:nvSpPr>
          <p:cNvPr id="1200" name="Google Shape;1200;p30"/>
          <p:cNvSpPr/>
          <p:nvPr/>
        </p:nvSpPr>
        <p:spPr>
          <a:xfrm>
            <a:off x="6331045" y="1543635"/>
            <a:ext cx="2289080" cy="560970"/>
          </a:xfrm>
          <a:prstGeom prst="wedgeRoundRectCallout">
            <a:avLst>
              <a:gd name="adj1" fmla="val -20833"/>
              <a:gd name="adj2" fmla="val 62500"/>
              <a:gd name="adj3" fmla="val 0"/>
            </a:avLst>
          </a:prstGeom>
          <a:solidFill>
            <a:schemeClr val="lt2"/>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1204" name="Google Shape;1204;p3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416507" y="1629677"/>
            <a:ext cx="1460874" cy="404175"/>
          </a:xfrm>
          <a:prstGeom prst="rect">
            <a:avLst/>
          </a:prstGeom>
          <a:noFill/>
          <a:ln>
            <a:noFill/>
          </a:ln>
        </p:spPr>
      </p:pic>
      <p:pic>
        <p:nvPicPr>
          <p:cNvPr id="1205" name="Google Shape;1205;p30"/>
          <p:cNvPicPr preferRelativeResize="0"/>
          <p:nvPr/>
        </p:nvPicPr>
        <p:blipFill rotWithShape="1">
          <a:blip r:embed="rId4">
            <a:alphaModFix/>
          </a:blip>
          <a:srcRect/>
          <a:stretch/>
        </p:blipFill>
        <p:spPr>
          <a:xfrm>
            <a:off x="7973191" y="1623141"/>
            <a:ext cx="384048" cy="384048"/>
          </a:xfrm>
          <a:prstGeom prst="rect">
            <a:avLst/>
          </a:prstGeom>
          <a:noFill/>
          <a:ln>
            <a:noFill/>
          </a:ln>
        </p:spPr>
      </p:pic>
      <p:sp>
        <p:nvSpPr>
          <p:cNvPr id="1201" name="Google Shape;1201;p30"/>
          <p:cNvSpPr/>
          <p:nvPr/>
        </p:nvSpPr>
        <p:spPr>
          <a:xfrm>
            <a:off x="6408493" y="2688756"/>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208" name="Google Shape;1208;p30"/>
          <p:cNvSpPr/>
          <p:nvPr/>
        </p:nvSpPr>
        <p:spPr>
          <a:xfrm>
            <a:off x="6407248" y="3143648"/>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209" name="Google Shape;1209;p30"/>
          <p:cNvSpPr/>
          <p:nvPr/>
        </p:nvSpPr>
        <p:spPr>
          <a:xfrm>
            <a:off x="6412374" y="3969156"/>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210" name="Google Shape;1210;p30"/>
          <p:cNvSpPr/>
          <p:nvPr/>
        </p:nvSpPr>
        <p:spPr>
          <a:xfrm>
            <a:off x="6407248" y="4621809"/>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211" name="Google Shape;1211;p30"/>
          <p:cNvSpPr/>
          <p:nvPr/>
        </p:nvSpPr>
        <p:spPr>
          <a:xfrm>
            <a:off x="6407248" y="5115566"/>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212" name="Google Shape;1212;p30"/>
          <p:cNvSpPr/>
          <p:nvPr/>
        </p:nvSpPr>
        <p:spPr>
          <a:xfrm>
            <a:off x="6407248" y="5576138"/>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cxnSp>
        <p:nvCxnSpPr>
          <p:cNvPr id="1213" name="Google Shape;1213;p30"/>
          <p:cNvCxnSpPr>
            <a:stCxn id="1201" idx="4"/>
            <a:endCxn id="1208" idx="0"/>
          </p:cNvCxnSpPr>
          <p:nvPr/>
        </p:nvCxnSpPr>
        <p:spPr>
          <a:xfrm flipH="1">
            <a:off x="6530539" y="2935248"/>
            <a:ext cx="1200" cy="208500"/>
          </a:xfrm>
          <a:prstGeom prst="straightConnector1">
            <a:avLst/>
          </a:prstGeom>
          <a:noFill/>
          <a:ln w="57150" cap="flat" cmpd="sng">
            <a:solidFill>
              <a:srgbClr val="073642"/>
            </a:solidFill>
            <a:prstDash val="solid"/>
            <a:miter lim="800000"/>
            <a:headEnd type="none" w="sm" len="sm"/>
            <a:tailEnd type="none" w="sm" len="sm"/>
          </a:ln>
        </p:spPr>
      </p:cxnSp>
      <p:cxnSp>
        <p:nvCxnSpPr>
          <p:cNvPr id="1214" name="Google Shape;1214;p30"/>
          <p:cNvCxnSpPr>
            <a:stCxn id="1208" idx="4"/>
            <a:endCxn id="1209" idx="0"/>
          </p:cNvCxnSpPr>
          <p:nvPr/>
        </p:nvCxnSpPr>
        <p:spPr>
          <a:xfrm>
            <a:off x="6530494" y="3390140"/>
            <a:ext cx="5100" cy="579000"/>
          </a:xfrm>
          <a:prstGeom prst="straightConnector1">
            <a:avLst/>
          </a:prstGeom>
          <a:noFill/>
          <a:ln w="57150" cap="flat" cmpd="sng">
            <a:solidFill>
              <a:srgbClr val="073642"/>
            </a:solidFill>
            <a:prstDash val="solid"/>
            <a:miter lim="800000"/>
            <a:headEnd type="none" w="sm" len="sm"/>
            <a:tailEnd type="none" w="sm" len="sm"/>
          </a:ln>
        </p:spPr>
      </p:cxnSp>
      <p:cxnSp>
        <p:nvCxnSpPr>
          <p:cNvPr id="1215" name="Google Shape;1215;p30"/>
          <p:cNvCxnSpPr>
            <a:stCxn id="1209" idx="4"/>
            <a:endCxn id="1210" idx="0"/>
          </p:cNvCxnSpPr>
          <p:nvPr/>
        </p:nvCxnSpPr>
        <p:spPr>
          <a:xfrm flipH="1">
            <a:off x="6530520" y="4215648"/>
            <a:ext cx="5100" cy="406200"/>
          </a:xfrm>
          <a:prstGeom prst="straightConnector1">
            <a:avLst/>
          </a:prstGeom>
          <a:noFill/>
          <a:ln w="57150" cap="flat" cmpd="sng">
            <a:solidFill>
              <a:srgbClr val="073642"/>
            </a:solidFill>
            <a:prstDash val="solid"/>
            <a:miter lim="800000"/>
            <a:headEnd type="none" w="sm" len="sm"/>
            <a:tailEnd type="none" w="sm" len="sm"/>
          </a:ln>
        </p:spPr>
      </p:cxnSp>
      <p:cxnSp>
        <p:nvCxnSpPr>
          <p:cNvPr id="1216" name="Google Shape;1216;p30"/>
          <p:cNvCxnSpPr>
            <a:stCxn id="1210" idx="4"/>
            <a:endCxn id="1211" idx="0"/>
          </p:cNvCxnSpPr>
          <p:nvPr/>
        </p:nvCxnSpPr>
        <p:spPr>
          <a:xfrm>
            <a:off x="6530494" y="4868301"/>
            <a:ext cx="0" cy="247200"/>
          </a:xfrm>
          <a:prstGeom prst="straightConnector1">
            <a:avLst/>
          </a:prstGeom>
          <a:noFill/>
          <a:ln w="57150" cap="flat" cmpd="sng">
            <a:solidFill>
              <a:srgbClr val="073642"/>
            </a:solidFill>
            <a:prstDash val="solid"/>
            <a:miter lim="800000"/>
            <a:headEnd type="none" w="sm" len="sm"/>
            <a:tailEnd type="none" w="sm" len="sm"/>
          </a:ln>
        </p:spPr>
      </p:cxnSp>
      <p:cxnSp>
        <p:nvCxnSpPr>
          <p:cNvPr id="1217" name="Google Shape;1217;p30"/>
          <p:cNvCxnSpPr>
            <a:stCxn id="1211" idx="4"/>
            <a:endCxn id="1212" idx="0"/>
          </p:cNvCxnSpPr>
          <p:nvPr/>
        </p:nvCxnSpPr>
        <p:spPr>
          <a:xfrm>
            <a:off x="6530494" y="5362058"/>
            <a:ext cx="0" cy="214200"/>
          </a:xfrm>
          <a:prstGeom prst="straightConnector1">
            <a:avLst/>
          </a:prstGeom>
          <a:noFill/>
          <a:ln w="57150" cap="flat" cmpd="sng">
            <a:solidFill>
              <a:srgbClr val="073642"/>
            </a:solidFill>
            <a:prstDash val="solid"/>
            <a:miter lim="800000"/>
            <a:headEnd type="none" w="sm" len="sm"/>
            <a:tailEnd type="none" w="sm" len="sm"/>
          </a:ln>
        </p:spPr>
      </p:cxnSp>
      <p:cxnSp>
        <p:nvCxnSpPr>
          <p:cNvPr id="1223" name="Google Shape;1223;p30"/>
          <p:cNvCxnSpPr/>
          <p:nvPr/>
        </p:nvCxnSpPr>
        <p:spPr>
          <a:xfrm>
            <a:off x="6096000" y="1494738"/>
            <a:ext cx="0" cy="4649891"/>
          </a:xfrm>
          <a:prstGeom prst="straightConnector1">
            <a:avLst/>
          </a:prstGeom>
          <a:noFill/>
          <a:ln w="28575" cap="flat" cmpd="sng">
            <a:solidFill>
              <a:srgbClr val="073642"/>
            </a:solidFill>
            <a:prstDash val="solid"/>
            <a:miter lim="800000"/>
            <a:headEnd type="none" w="sm" len="sm"/>
            <a:tailEnd type="none" w="sm" len="sm"/>
          </a:ln>
        </p:spPr>
      </p:cxnSp>
      <p:sp>
        <p:nvSpPr>
          <p:cNvPr id="1225" name="Google Shape;1225;p30"/>
          <p:cNvSpPr/>
          <p:nvPr/>
        </p:nvSpPr>
        <p:spPr>
          <a:xfrm>
            <a:off x="6281508" y="2572534"/>
            <a:ext cx="5538919" cy="3510191"/>
          </a:xfrm>
          <a:prstGeom prst="roundRect">
            <a:avLst>
              <a:gd name="adj" fmla="val 5145"/>
            </a:avLst>
          </a:prstGeom>
          <a:noFill/>
          <a:ln w="28575" cap="flat" cmpd="sng">
            <a:solidFill>
              <a:srgbClr val="FDCB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 name="Google Shape;1231;g328b6a20f2d_12_2">
            <a:extLst>
              <a:ext uri="{FF2B5EF4-FFF2-40B4-BE49-F238E27FC236}">
                <a16:creationId xmlns:a16="http://schemas.microsoft.com/office/drawing/2014/main" id="{28E1A5A3-6BED-6027-2C44-0858BF7F667D}"/>
              </a:ext>
            </a:extLst>
          </p:cNvPr>
          <p:cNvSpPr/>
          <p:nvPr/>
        </p:nvSpPr>
        <p:spPr>
          <a:xfrm>
            <a:off x="563448" y="1551797"/>
            <a:ext cx="1702500" cy="561000"/>
          </a:xfrm>
          <a:prstGeom prst="wedgeRoundRectCallout">
            <a:avLst>
              <a:gd name="adj1" fmla="val -20833"/>
              <a:gd name="adj2" fmla="val 62500"/>
              <a:gd name="adj3" fmla="val 0"/>
            </a:avLst>
          </a:prstGeom>
          <a:solidFill>
            <a:schemeClr val="lt2"/>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Kanit"/>
              <a:ea typeface="Kanit"/>
              <a:cs typeface="Kanit"/>
              <a:sym typeface="Kanit"/>
            </a:endParaRPr>
          </a:p>
        </p:txBody>
      </p:sp>
      <p:sp>
        <p:nvSpPr>
          <p:cNvPr id="3" name="Google Shape;1232;g328b6a20f2d_12_2">
            <a:extLst>
              <a:ext uri="{FF2B5EF4-FFF2-40B4-BE49-F238E27FC236}">
                <a16:creationId xmlns:a16="http://schemas.microsoft.com/office/drawing/2014/main" id="{205857E8-932D-C9E6-F986-784524CC386B}"/>
              </a:ext>
            </a:extLst>
          </p:cNvPr>
          <p:cNvSpPr txBox="1"/>
          <p:nvPr/>
        </p:nvSpPr>
        <p:spPr>
          <a:xfrm>
            <a:off x="974378" y="2827555"/>
            <a:ext cx="4486530" cy="2631449"/>
          </a:xfrm>
          <a:prstGeom prst="rect">
            <a:avLst/>
          </a:prstGeom>
          <a:noFill/>
          <a:ln>
            <a:noFill/>
          </a:ln>
        </p:spPr>
        <p:txBody>
          <a:bodyPr spcFirstLastPara="1" wrap="square" lIns="91425" tIns="45700" rIns="91425" bIns="45700" anchor="t" anchorCtr="0">
            <a:spAutoFit/>
          </a:bodyPr>
          <a:lstStyle/>
          <a:p>
            <a:pPr marL="8465"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Josefin Sans"/>
                <a:ea typeface="Josefin Sans"/>
                <a:cs typeface="Josefin Sans"/>
                <a:sym typeface="Josefin Sans"/>
              </a:rPr>
              <a:t>Pre-defined packages of professional services for specific customer objectives</a:t>
            </a:r>
            <a:endParaRPr sz="1400" b="0" i="0" u="none" strike="noStrike" cap="none" dirty="0">
              <a:solidFill>
                <a:schemeClr val="dk1"/>
              </a:solidFill>
              <a:latin typeface="Josefin Sans"/>
              <a:ea typeface="Josefin Sans"/>
              <a:cs typeface="Josefin Sans"/>
              <a:sym typeface="Josefin Sans"/>
            </a:endParaRPr>
          </a:p>
          <a:p>
            <a:pPr marL="8465" marR="0" lvl="0" indent="0" algn="l" rtl="0">
              <a:lnSpc>
                <a:spcPct val="100000"/>
              </a:lnSpc>
              <a:spcBef>
                <a:spcPts val="600"/>
              </a:spcBef>
              <a:spcAft>
                <a:spcPts val="0"/>
              </a:spcAft>
              <a:buClr>
                <a:srgbClr val="000000"/>
              </a:buClr>
              <a:buSzPts val="1400"/>
              <a:buFont typeface="Arial"/>
              <a:buNone/>
            </a:pPr>
            <a:r>
              <a:rPr lang="en-US" sz="1400" b="0" i="0" u="none" strike="noStrike" cap="none" dirty="0">
                <a:solidFill>
                  <a:schemeClr val="dk1"/>
                </a:solidFill>
                <a:latin typeface="Josefin Sans"/>
                <a:ea typeface="Josefin Sans"/>
                <a:cs typeface="Josefin Sans"/>
                <a:sym typeface="Josefin Sans"/>
              </a:rPr>
              <a:t>Each package is associated with specific outcomes &amp; deliverables, offered at a fixed price vs. hourly</a:t>
            </a:r>
            <a:endParaRPr sz="1400" b="0" i="0" u="none" strike="noStrike" cap="none" dirty="0">
              <a:solidFill>
                <a:srgbClr val="000000"/>
              </a:solidFill>
              <a:latin typeface="Josefin Sans"/>
              <a:ea typeface="Josefin Sans"/>
              <a:cs typeface="Josefin Sans"/>
              <a:sym typeface="Josefin Sans"/>
            </a:endParaRPr>
          </a:p>
          <a:p>
            <a:pPr marL="179915" marR="0" lvl="0" indent="-107950" algn="l" rtl="0">
              <a:lnSpc>
                <a:spcPct val="100000"/>
              </a:lnSpc>
              <a:spcBef>
                <a:spcPts val="600"/>
              </a:spcBef>
              <a:spcAft>
                <a:spcPts val="0"/>
              </a:spcAft>
              <a:buClr>
                <a:srgbClr val="000000"/>
              </a:buClr>
              <a:buSzPts val="1000"/>
              <a:buFont typeface="Arial"/>
              <a:buNone/>
            </a:pPr>
            <a:endParaRPr sz="1400" b="0" i="0" u="none" strike="noStrike" cap="none" dirty="0">
              <a:solidFill>
                <a:schemeClr val="dk1"/>
              </a:solidFill>
              <a:latin typeface="Josefin Sans"/>
              <a:ea typeface="Josefin Sans"/>
              <a:cs typeface="Josefin Sans"/>
              <a:sym typeface="Josefin Sans"/>
            </a:endParaRPr>
          </a:p>
          <a:p>
            <a:pPr marL="8465" marR="0" lvl="0" indent="0" algn="l" rtl="0">
              <a:lnSpc>
                <a:spcPct val="100000"/>
              </a:lnSpc>
              <a:spcBef>
                <a:spcPts val="600"/>
              </a:spcBef>
              <a:spcAft>
                <a:spcPts val="0"/>
              </a:spcAft>
              <a:buClr>
                <a:srgbClr val="000000"/>
              </a:buClr>
              <a:buSzPts val="1400"/>
              <a:buFont typeface="Arial"/>
              <a:buNone/>
            </a:pPr>
            <a:r>
              <a:rPr lang="en-US" sz="1400" b="0" i="0" u="none" strike="noStrike" cap="none" dirty="0">
                <a:solidFill>
                  <a:schemeClr val="dk1"/>
                </a:solidFill>
                <a:latin typeface="Josefin Sans"/>
                <a:ea typeface="Josefin Sans"/>
                <a:cs typeface="Josefin Sans"/>
                <a:sym typeface="Josefin Sans"/>
              </a:rPr>
              <a:t>Provides smaller organizations &amp; teams access to the expertise of Inflectra’s global solution partner network</a:t>
            </a:r>
            <a:endParaRPr sz="1400" b="0" i="0" u="none" strike="noStrike" cap="none" dirty="0">
              <a:solidFill>
                <a:srgbClr val="000000"/>
              </a:solidFill>
              <a:latin typeface="Josefin Sans"/>
              <a:ea typeface="Josefin Sans"/>
              <a:cs typeface="Josefin Sans"/>
              <a:sym typeface="Josefin Sans"/>
            </a:endParaRPr>
          </a:p>
          <a:p>
            <a:pPr marL="8465" marR="0" lvl="0" indent="0" algn="l" rtl="0">
              <a:lnSpc>
                <a:spcPct val="100000"/>
              </a:lnSpc>
              <a:spcBef>
                <a:spcPts val="600"/>
              </a:spcBef>
              <a:spcAft>
                <a:spcPts val="0"/>
              </a:spcAft>
              <a:buClr>
                <a:srgbClr val="000000"/>
              </a:buClr>
              <a:buSzPts val="1400"/>
              <a:buFont typeface="Arial"/>
              <a:buNone/>
            </a:pPr>
            <a:endParaRPr sz="1400" b="0" i="0" u="none" strike="noStrike" cap="none" dirty="0">
              <a:solidFill>
                <a:schemeClr val="dk1"/>
              </a:solidFill>
              <a:latin typeface="Josefin Sans"/>
              <a:ea typeface="Josefin Sans"/>
              <a:cs typeface="Josefin Sans"/>
              <a:sym typeface="Josefin Sans"/>
            </a:endParaRPr>
          </a:p>
          <a:p>
            <a:pPr marL="8465" marR="0" lvl="0" indent="0" algn="l" rtl="0">
              <a:lnSpc>
                <a:spcPct val="100000"/>
              </a:lnSpc>
              <a:spcBef>
                <a:spcPts val="600"/>
              </a:spcBef>
              <a:spcAft>
                <a:spcPts val="0"/>
              </a:spcAft>
              <a:buClr>
                <a:srgbClr val="000000"/>
              </a:buClr>
              <a:buSzPts val="1400"/>
              <a:buFont typeface="Arial"/>
              <a:buNone/>
            </a:pPr>
            <a:r>
              <a:rPr lang="en-US" sz="1400" b="0" i="0" u="none" strike="noStrike" cap="none" dirty="0">
                <a:solidFill>
                  <a:schemeClr val="dk1"/>
                </a:solidFill>
                <a:latin typeface="Josefin Sans"/>
                <a:ea typeface="Josefin Sans"/>
                <a:cs typeface="Josefin Sans"/>
                <a:sym typeface="Josefin Sans"/>
              </a:rPr>
              <a:t>Offerings are incremental to Inflectra’s existing customer support and other services</a:t>
            </a:r>
            <a:endParaRPr sz="1400" b="0" i="0" u="none" strike="noStrike" cap="none" dirty="0">
              <a:solidFill>
                <a:schemeClr val="dk1"/>
              </a:solidFill>
              <a:latin typeface="Josefin Sans"/>
              <a:ea typeface="Josefin Sans"/>
              <a:cs typeface="Josefin Sans"/>
              <a:sym typeface="Josefin Sans"/>
            </a:endParaRPr>
          </a:p>
        </p:txBody>
      </p:sp>
      <p:sp>
        <p:nvSpPr>
          <p:cNvPr id="4" name="Google Shape;1233;g328b6a20f2d_12_2">
            <a:extLst>
              <a:ext uri="{FF2B5EF4-FFF2-40B4-BE49-F238E27FC236}">
                <a16:creationId xmlns:a16="http://schemas.microsoft.com/office/drawing/2014/main" id="{65DC09DD-E6F3-0900-148E-64AE74A191D3}"/>
              </a:ext>
            </a:extLst>
          </p:cNvPr>
          <p:cNvSpPr txBox="1"/>
          <p:nvPr/>
        </p:nvSpPr>
        <p:spPr>
          <a:xfrm>
            <a:off x="499531" y="1647399"/>
            <a:ext cx="1558800" cy="338700"/>
          </a:xfrm>
          <a:prstGeom prst="rect">
            <a:avLst/>
          </a:prstGeom>
          <a:noFill/>
          <a:ln>
            <a:noFill/>
          </a:ln>
        </p:spPr>
        <p:txBody>
          <a:bodyPr spcFirstLastPara="1" wrap="square" lIns="91425" tIns="45700" rIns="91425" bIns="45700" anchor="t" anchorCtr="0">
            <a:spAutoFit/>
          </a:bodyPr>
          <a:lstStyle/>
          <a:p>
            <a:pPr marL="8465"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Josefin Sans"/>
                <a:ea typeface="Josefin Sans"/>
                <a:cs typeface="Josefin Sans"/>
                <a:sym typeface="Josefin Sans"/>
              </a:rPr>
              <a:t>Accelerators</a:t>
            </a:r>
            <a:endParaRPr sz="1400" b="0" i="0" u="none" strike="noStrike" cap="none">
              <a:solidFill>
                <a:srgbClr val="000000"/>
              </a:solidFill>
              <a:latin typeface="Josefin Sans"/>
              <a:ea typeface="Josefin Sans"/>
              <a:cs typeface="Josefin Sans"/>
              <a:sym typeface="Josefin Sans"/>
            </a:endParaRPr>
          </a:p>
        </p:txBody>
      </p:sp>
      <p:cxnSp>
        <p:nvCxnSpPr>
          <p:cNvPr id="5" name="Google Shape;1234;g328b6a20f2d_12_2">
            <a:extLst>
              <a:ext uri="{FF2B5EF4-FFF2-40B4-BE49-F238E27FC236}">
                <a16:creationId xmlns:a16="http://schemas.microsoft.com/office/drawing/2014/main" id="{59661E75-BEB0-DFCF-BC6C-C7CDEBD9CC85}"/>
              </a:ext>
            </a:extLst>
          </p:cNvPr>
          <p:cNvCxnSpPr>
            <a:stCxn id="2" idx="2"/>
          </p:cNvCxnSpPr>
          <p:nvPr/>
        </p:nvCxnSpPr>
        <p:spPr>
          <a:xfrm rot="5400000">
            <a:off x="829098" y="2111297"/>
            <a:ext cx="584100" cy="587100"/>
          </a:xfrm>
          <a:prstGeom prst="bentConnector3">
            <a:avLst>
              <a:gd name="adj1" fmla="val 50004"/>
            </a:avLst>
          </a:prstGeom>
          <a:noFill/>
          <a:ln w="57150" cap="flat" cmpd="sng">
            <a:solidFill>
              <a:srgbClr val="073642"/>
            </a:solidFill>
            <a:prstDash val="solid"/>
            <a:miter lim="800000"/>
            <a:headEnd type="none" w="sm" len="sm"/>
            <a:tailEnd type="none" w="sm" len="sm"/>
          </a:ln>
        </p:spPr>
      </p:cxnSp>
      <p:cxnSp>
        <p:nvCxnSpPr>
          <p:cNvPr id="6" name="Google Shape;1235;g328b6a20f2d_12_2">
            <a:extLst>
              <a:ext uri="{FF2B5EF4-FFF2-40B4-BE49-F238E27FC236}">
                <a16:creationId xmlns:a16="http://schemas.microsoft.com/office/drawing/2014/main" id="{EE8B8FC2-A9B4-E884-12A3-F4ABDF4CD089}"/>
              </a:ext>
            </a:extLst>
          </p:cNvPr>
          <p:cNvCxnSpPr/>
          <p:nvPr/>
        </p:nvCxnSpPr>
        <p:spPr>
          <a:xfrm>
            <a:off x="825839" y="2673563"/>
            <a:ext cx="0" cy="2835900"/>
          </a:xfrm>
          <a:prstGeom prst="straightConnector1">
            <a:avLst/>
          </a:prstGeom>
          <a:noFill/>
          <a:ln w="57150" cap="flat" cmpd="sng">
            <a:solidFill>
              <a:srgbClr val="073642"/>
            </a:solidFill>
            <a:prstDash val="solid"/>
            <a:miter lim="800000"/>
            <a:headEnd type="none" w="sm" len="sm"/>
            <a:tailEnd type="none" w="sm" len="sm"/>
          </a:ln>
        </p:spPr>
      </p:cxnSp>
      <p:sp>
        <p:nvSpPr>
          <p:cNvPr id="7" name="Google Shape;1236;g328b6a20f2d_12_2">
            <a:extLst>
              <a:ext uri="{FF2B5EF4-FFF2-40B4-BE49-F238E27FC236}">
                <a16:creationId xmlns:a16="http://schemas.microsoft.com/office/drawing/2014/main" id="{34F6F4BA-D680-DB39-F76F-C0B76ED0929C}"/>
              </a:ext>
            </a:extLst>
          </p:cNvPr>
          <p:cNvSpPr/>
          <p:nvPr/>
        </p:nvSpPr>
        <p:spPr>
          <a:xfrm>
            <a:off x="704365" y="2801692"/>
            <a:ext cx="246600" cy="246600"/>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Kanit"/>
              <a:ea typeface="Kanit"/>
              <a:cs typeface="Kanit"/>
              <a:sym typeface="Kanit"/>
            </a:endParaRPr>
          </a:p>
        </p:txBody>
      </p:sp>
      <p:sp>
        <p:nvSpPr>
          <p:cNvPr id="8" name="Google Shape;1237;g328b6a20f2d_12_2">
            <a:extLst>
              <a:ext uri="{FF2B5EF4-FFF2-40B4-BE49-F238E27FC236}">
                <a16:creationId xmlns:a16="http://schemas.microsoft.com/office/drawing/2014/main" id="{51EFE58C-44A4-0A28-6880-C9D571034CCF}"/>
              </a:ext>
            </a:extLst>
          </p:cNvPr>
          <p:cNvSpPr/>
          <p:nvPr/>
        </p:nvSpPr>
        <p:spPr>
          <a:xfrm>
            <a:off x="727244" y="3392875"/>
            <a:ext cx="246600" cy="246600"/>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Kanit"/>
              <a:ea typeface="Kanit"/>
              <a:cs typeface="Kanit"/>
              <a:sym typeface="Kanit"/>
            </a:endParaRPr>
          </a:p>
        </p:txBody>
      </p:sp>
      <p:sp>
        <p:nvSpPr>
          <p:cNvPr id="9" name="Google Shape;1238;g328b6a20f2d_12_2">
            <a:extLst>
              <a:ext uri="{FF2B5EF4-FFF2-40B4-BE49-F238E27FC236}">
                <a16:creationId xmlns:a16="http://schemas.microsoft.com/office/drawing/2014/main" id="{24C50CFE-0BB4-E9F3-B32E-9A3E8101CCFB}"/>
              </a:ext>
            </a:extLst>
          </p:cNvPr>
          <p:cNvSpPr/>
          <p:nvPr/>
        </p:nvSpPr>
        <p:spPr>
          <a:xfrm>
            <a:off x="691915" y="5371635"/>
            <a:ext cx="246600" cy="246600"/>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Kanit"/>
              <a:ea typeface="Kanit"/>
              <a:cs typeface="Kanit"/>
              <a:sym typeface="Kanit"/>
            </a:endParaRPr>
          </a:p>
        </p:txBody>
      </p:sp>
      <p:sp>
        <p:nvSpPr>
          <p:cNvPr id="10" name="Google Shape;1239;g328b6a20f2d_12_2">
            <a:extLst>
              <a:ext uri="{FF2B5EF4-FFF2-40B4-BE49-F238E27FC236}">
                <a16:creationId xmlns:a16="http://schemas.microsoft.com/office/drawing/2014/main" id="{A7218727-BCAF-8CC4-2CAE-5BF07906641C}"/>
              </a:ext>
            </a:extLst>
          </p:cNvPr>
          <p:cNvSpPr/>
          <p:nvPr/>
        </p:nvSpPr>
        <p:spPr>
          <a:xfrm>
            <a:off x="563446" y="2577136"/>
            <a:ext cx="5224957" cy="3510300"/>
          </a:xfrm>
          <a:prstGeom prst="roundRect">
            <a:avLst>
              <a:gd name="adj" fmla="val 5145"/>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Kanit"/>
              <a:ea typeface="Kanit"/>
              <a:cs typeface="Kanit"/>
              <a:sym typeface="Kanit"/>
            </a:endParaRPr>
          </a:p>
        </p:txBody>
      </p:sp>
      <p:sp>
        <p:nvSpPr>
          <p:cNvPr id="11" name="Google Shape;1241;g328b6a20f2d_12_2">
            <a:extLst>
              <a:ext uri="{FF2B5EF4-FFF2-40B4-BE49-F238E27FC236}">
                <a16:creationId xmlns:a16="http://schemas.microsoft.com/office/drawing/2014/main" id="{771A217D-606D-C149-BB7C-37509C9885A9}"/>
              </a:ext>
            </a:extLst>
          </p:cNvPr>
          <p:cNvSpPr/>
          <p:nvPr/>
        </p:nvSpPr>
        <p:spPr>
          <a:xfrm>
            <a:off x="691915" y="4401824"/>
            <a:ext cx="246600" cy="246600"/>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Kanit"/>
              <a:ea typeface="Kanit"/>
              <a:cs typeface="Kanit"/>
              <a:sym typeface="Kani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45"/>
        <p:cNvGrpSpPr/>
        <p:nvPr/>
      </p:nvGrpSpPr>
      <p:grpSpPr>
        <a:xfrm>
          <a:off x="0" y="0"/>
          <a:ext cx="0" cy="0"/>
          <a:chOff x="0" y="0"/>
          <a:chExt cx="0" cy="0"/>
        </a:xfrm>
      </p:grpSpPr>
      <p:sp>
        <p:nvSpPr>
          <p:cNvPr id="1246" name="Google Shape;1246;p36"/>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Josefin Sans"/>
              <a:buNone/>
            </a:pPr>
            <a:r>
              <a:rPr lang="en-US"/>
              <a:t>Customer </a:t>
            </a:r>
            <a:r>
              <a:rPr lang="en-US">
                <a:latin typeface="Josefin Sans"/>
                <a:ea typeface="Josefin Sans"/>
                <a:cs typeface="Josefin Sans"/>
                <a:sym typeface="Josefin Sans"/>
              </a:rPr>
              <a:t>Onboarding &amp; Self-Guided Enablement</a:t>
            </a:r>
            <a:endParaRPr>
              <a:latin typeface="Josefin Sans"/>
              <a:ea typeface="Josefin Sans"/>
              <a:cs typeface="Josefin Sans"/>
              <a:sym typeface="Josefin Sans"/>
            </a:endParaRPr>
          </a:p>
        </p:txBody>
      </p:sp>
      <p:sp>
        <p:nvSpPr>
          <p:cNvPr id="1247" name="Google Shape;1247;p36"/>
          <p:cNvSpPr/>
          <p:nvPr/>
        </p:nvSpPr>
        <p:spPr>
          <a:xfrm>
            <a:off x="369881" y="2006608"/>
            <a:ext cx="2224650" cy="3863248"/>
          </a:xfrm>
          <a:prstGeom prst="roundRect">
            <a:avLst>
              <a:gd name="adj" fmla="val 16667"/>
            </a:avLst>
          </a:prstGeom>
          <a:solidFill>
            <a:srgbClr val="344B5F"/>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Getting Started Videos</a:t>
            </a:r>
            <a:endParaRPr sz="1400" b="0" i="0" u="none" strike="noStrike" cap="none">
              <a:solidFill>
                <a:schemeClr val="lt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2"/>
                </a:solidFill>
                <a:latin typeface="Josefin Sans"/>
                <a:ea typeface="Josefin Sans"/>
                <a:cs typeface="Josefin Sans"/>
                <a:sym typeface="Josefin Sans"/>
              </a:rPr>
              <a:t>Introduces our products and walks you through your first 10 days.</a:t>
            </a:r>
            <a:endParaRPr sz="1400" b="0" i="0" u="none" strike="noStrike" cap="none">
              <a:solidFill>
                <a:schemeClr val="lt2"/>
              </a:solidFill>
              <a:latin typeface="Josefin Sans"/>
              <a:ea typeface="Josefin Sans"/>
              <a:cs typeface="Josefin Sans"/>
              <a:sym typeface="Josefin Sans"/>
            </a:endParaRPr>
          </a:p>
        </p:txBody>
      </p:sp>
      <p:sp>
        <p:nvSpPr>
          <p:cNvPr id="1248" name="Google Shape;1248;p36"/>
          <p:cNvSpPr/>
          <p:nvPr/>
        </p:nvSpPr>
        <p:spPr>
          <a:xfrm>
            <a:off x="2676778" y="1997326"/>
            <a:ext cx="2224650" cy="3863247"/>
          </a:xfrm>
          <a:prstGeom prst="roundRect">
            <a:avLst>
              <a:gd name="adj" fmla="val 16667"/>
            </a:avLst>
          </a:prstGeom>
          <a:solidFill>
            <a:srgbClr val="E77E26"/>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73642"/>
                </a:solidFill>
                <a:latin typeface="Josefin Sans"/>
                <a:ea typeface="Josefin Sans"/>
                <a:cs typeface="Josefin Sans"/>
                <a:sym typeface="Josefin Sans"/>
              </a:rPr>
              <a:t>Inflectra Campus</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73642"/>
                </a:solidFill>
                <a:latin typeface="Josefin Sans"/>
                <a:ea typeface="Josefin Sans"/>
                <a:cs typeface="Josefin Sans"/>
                <a:sym typeface="Josefin Sans"/>
              </a:rPr>
              <a:t>Online Training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3642"/>
                </a:solidFill>
                <a:latin typeface="Josefin Sans"/>
                <a:ea typeface="Josefin Sans"/>
                <a:cs typeface="Josefin Sans"/>
                <a:sym typeface="Josefin Sans"/>
              </a:rPr>
              <a:t>Includes free introductory courses followed by paid advanced modules and certificates</a:t>
            </a:r>
            <a:endParaRPr sz="1400" b="0" i="0" u="none" strike="noStrike" cap="none">
              <a:solidFill>
                <a:srgbClr val="000000"/>
              </a:solidFill>
              <a:latin typeface="Josefin Sans"/>
              <a:ea typeface="Josefin Sans"/>
              <a:cs typeface="Josefin Sans"/>
              <a:sym typeface="Josefin Sans"/>
            </a:endParaRPr>
          </a:p>
        </p:txBody>
      </p:sp>
      <p:sp>
        <p:nvSpPr>
          <p:cNvPr id="1249" name="Google Shape;1249;p36"/>
          <p:cNvSpPr/>
          <p:nvPr/>
        </p:nvSpPr>
        <p:spPr>
          <a:xfrm>
            <a:off x="7278837" y="2013387"/>
            <a:ext cx="2224650" cy="3863248"/>
          </a:xfrm>
          <a:prstGeom prst="roundRect">
            <a:avLst>
              <a:gd name="adj" fmla="val 16667"/>
            </a:avLst>
          </a:prstGeom>
          <a:solidFill>
            <a:srgbClr val="BEC4C7"/>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Josefin Sans"/>
                <a:ea typeface="Josefin Sans"/>
                <a:cs typeface="Josefin Sans"/>
                <a:sym typeface="Josefin Sans"/>
              </a:rPr>
              <a:t>YouTube</a:t>
            </a:r>
            <a:endParaRPr sz="1400" b="0" i="0" u="none" strike="noStrike" cap="none">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Josefin Sans"/>
                <a:ea typeface="Josefin Sans"/>
                <a:cs typeface="Josefin Sans"/>
                <a:sym typeface="Josefin Sans"/>
              </a:rPr>
              <a:t>Channel</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Josefin Sans"/>
                <a:ea typeface="Josefin Sans"/>
                <a:cs typeface="Josefin Sans"/>
                <a:sym typeface="Josefin Sans"/>
              </a:rPr>
              <a:t>Recordings of our webinars, advanced product insights and other key Inflectra information</a:t>
            </a:r>
            <a:endParaRPr sz="1400" b="0" i="0" u="none" strike="noStrike" cap="none">
              <a:solidFill>
                <a:schemeClr val="dk1"/>
              </a:solidFill>
              <a:latin typeface="Josefin Sans"/>
              <a:ea typeface="Josefin Sans"/>
              <a:cs typeface="Josefin Sans"/>
              <a:sym typeface="Josefin Sans"/>
            </a:endParaRPr>
          </a:p>
        </p:txBody>
      </p:sp>
      <p:sp>
        <p:nvSpPr>
          <p:cNvPr id="1250" name="Google Shape;1250;p36"/>
          <p:cNvSpPr/>
          <p:nvPr/>
        </p:nvSpPr>
        <p:spPr>
          <a:xfrm>
            <a:off x="4977596" y="2013387"/>
            <a:ext cx="2224650" cy="3863248"/>
          </a:xfrm>
          <a:prstGeom prst="roundRect">
            <a:avLst>
              <a:gd name="adj" fmla="val 16667"/>
            </a:avLst>
          </a:prstGeom>
          <a:solidFill>
            <a:srgbClr val="748296"/>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Live Webinars</a:t>
            </a:r>
            <a:endParaRPr sz="1600" b="1">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&amp; Q&amp;A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2"/>
                </a:solidFill>
                <a:latin typeface="Josefin Sans"/>
                <a:ea typeface="Josefin Sans"/>
                <a:cs typeface="Josefin Sans"/>
                <a:sym typeface="Josefin Sans"/>
              </a:rPr>
              <a:t>Regular webinars on key product releases, customer roundtables, and other interactive sessions</a:t>
            </a:r>
            <a:endParaRPr sz="14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Josefin Sans"/>
              <a:ea typeface="Josefin Sans"/>
              <a:cs typeface="Josefin Sans"/>
              <a:sym typeface="Josefin Sans"/>
            </a:endParaRPr>
          </a:p>
        </p:txBody>
      </p:sp>
      <p:sp>
        <p:nvSpPr>
          <p:cNvPr id="1251" name="Google Shape;1251;p36"/>
          <p:cNvSpPr/>
          <p:nvPr/>
        </p:nvSpPr>
        <p:spPr>
          <a:xfrm>
            <a:off x="9580078" y="1994575"/>
            <a:ext cx="2224650" cy="3863249"/>
          </a:xfrm>
          <a:prstGeom prst="roundRect">
            <a:avLst>
              <a:gd name="adj" fmla="val 16667"/>
            </a:avLst>
          </a:prstGeom>
          <a:solidFill>
            <a:srgbClr val="ECF1F2"/>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Josefin Sans"/>
                <a:ea typeface="Josefin Sans"/>
                <a:cs typeface="Josefin Sans"/>
                <a:sym typeface="Josefin Sans"/>
              </a:rPr>
              <a:t>InflectraCon360</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i="0" u="none" strike="noStrike" cap="none">
                <a:solidFill>
                  <a:schemeClr val="dk1"/>
                </a:solidFill>
                <a:latin typeface="Josefin Sans"/>
                <a:ea typeface="Josefin Sans"/>
                <a:cs typeface="Josefin Sans"/>
                <a:sym typeface="Josefin Sans"/>
              </a:rPr>
              <a:t>T</a:t>
            </a:r>
            <a:r>
              <a:rPr lang="en-US" sz="1600" b="0" i="0" u="none" strike="noStrike" cap="none">
                <a:solidFill>
                  <a:schemeClr val="dk1"/>
                </a:solidFill>
                <a:latin typeface="Josefin Sans"/>
                <a:ea typeface="Josefin Sans"/>
                <a:cs typeface="Josefin Sans"/>
                <a:sym typeface="Josefin Sans"/>
              </a:rPr>
              <a:t>hought leadership content from industry leaders, Inflectra customers and partners</a:t>
            </a:r>
            <a:endParaRPr sz="1400" b="0" i="0" u="none" strike="noStrike" cap="none">
              <a:solidFill>
                <a:schemeClr val="dk1"/>
              </a:solidFill>
              <a:latin typeface="Josefin Sans"/>
              <a:ea typeface="Josefin Sans"/>
              <a:cs typeface="Josefin Sans"/>
              <a:sym typeface="Josefin Sans"/>
            </a:endParaRPr>
          </a:p>
        </p:txBody>
      </p:sp>
      <p:sp>
        <p:nvSpPr>
          <p:cNvPr id="1252" name="Google Shape;1252;p36"/>
          <p:cNvSpPr/>
          <p:nvPr/>
        </p:nvSpPr>
        <p:spPr>
          <a:xfrm>
            <a:off x="369881" y="1720620"/>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44B5F"/>
                </a:solidFill>
                <a:latin typeface="Josefin Sans"/>
                <a:ea typeface="Josefin Sans"/>
                <a:cs typeface="Josefin Sans"/>
                <a:sym typeface="Josefin Sans"/>
              </a:rPr>
              <a:t>1</a:t>
            </a:r>
            <a:endParaRPr sz="1400" b="0" i="0" u="none" strike="noStrike" cap="none">
              <a:solidFill>
                <a:srgbClr val="344B5F"/>
              </a:solidFill>
              <a:latin typeface="Josefin Sans"/>
              <a:ea typeface="Josefin Sans"/>
              <a:cs typeface="Josefin Sans"/>
              <a:sym typeface="Josefin Sans"/>
            </a:endParaRPr>
          </a:p>
        </p:txBody>
      </p:sp>
      <p:sp>
        <p:nvSpPr>
          <p:cNvPr id="1253" name="Google Shape;1253;p36"/>
          <p:cNvSpPr/>
          <p:nvPr/>
        </p:nvSpPr>
        <p:spPr>
          <a:xfrm>
            <a:off x="2676552" y="1708587"/>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44B5F"/>
                </a:solidFill>
                <a:latin typeface="Josefin Sans"/>
                <a:ea typeface="Josefin Sans"/>
                <a:cs typeface="Josefin Sans"/>
                <a:sym typeface="Josefin Sans"/>
              </a:rPr>
              <a:t>2</a:t>
            </a:r>
            <a:endParaRPr sz="1400" b="0" i="0" u="none" strike="noStrike" cap="none">
              <a:solidFill>
                <a:srgbClr val="344B5F"/>
              </a:solidFill>
              <a:latin typeface="Josefin Sans"/>
              <a:ea typeface="Josefin Sans"/>
              <a:cs typeface="Josefin Sans"/>
              <a:sym typeface="Josefin Sans"/>
            </a:endParaRPr>
          </a:p>
        </p:txBody>
      </p:sp>
      <p:sp>
        <p:nvSpPr>
          <p:cNvPr id="1254" name="Google Shape;1254;p36"/>
          <p:cNvSpPr/>
          <p:nvPr/>
        </p:nvSpPr>
        <p:spPr>
          <a:xfrm>
            <a:off x="5021197" y="1708587"/>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44B5F"/>
                </a:solidFill>
                <a:latin typeface="Josefin Sans"/>
                <a:ea typeface="Josefin Sans"/>
                <a:cs typeface="Josefin Sans"/>
                <a:sym typeface="Josefin Sans"/>
              </a:rPr>
              <a:t>3</a:t>
            </a:r>
            <a:endParaRPr sz="1400" b="0" i="0" u="none" strike="noStrike" cap="none">
              <a:solidFill>
                <a:srgbClr val="344B5F"/>
              </a:solidFill>
              <a:latin typeface="Josefin Sans"/>
              <a:ea typeface="Josefin Sans"/>
              <a:cs typeface="Josefin Sans"/>
              <a:sym typeface="Josefin Sans"/>
            </a:endParaRPr>
          </a:p>
        </p:txBody>
      </p:sp>
      <p:sp>
        <p:nvSpPr>
          <p:cNvPr id="1255" name="Google Shape;1255;p36"/>
          <p:cNvSpPr/>
          <p:nvPr/>
        </p:nvSpPr>
        <p:spPr>
          <a:xfrm>
            <a:off x="9592876" y="1708587"/>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44B5F"/>
                </a:solidFill>
                <a:latin typeface="Josefin Sans"/>
                <a:ea typeface="Josefin Sans"/>
                <a:cs typeface="Josefin Sans"/>
                <a:sym typeface="Josefin Sans"/>
              </a:rPr>
              <a:t>5</a:t>
            </a:r>
            <a:endParaRPr sz="1400" b="0" i="0" u="none" strike="noStrike" cap="none">
              <a:solidFill>
                <a:srgbClr val="344B5F"/>
              </a:solidFill>
              <a:latin typeface="Josefin Sans"/>
              <a:ea typeface="Josefin Sans"/>
              <a:cs typeface="Josefin Sans"/>
              <a:sym typeface="Josefin Sans"/>
            </a:endParaRPr>
          </a:p>
        </p:txBody>
      </p:sp>
      <p:sp>
        <p:nvSpPr>
          <p:cNvPr id="1256" name="Google Shape;1256;p36"/>
          <p:cNvSpPr/>
          <p:nvPr/>
        </p:nvSpPr>
        <p:spPr>
          <a:xfrm>
            <a:off x="7215044" y="1708587"/>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44B5F"/>
                </a:solidFill>
                <a:latin typeface="Josefin Sans"/>
                <a:ea typeface="Josefin Sans"/>
                <a:cs typeface="Josefin Sans"/>
                <a:sym typeface="Josefin Sans"/>
              </a:rPr>
              <a:t>4</a:t>
            </a:r>
            <a:endParaRPr sz="1400" b="0" i="0" u="none" strike="noStrike" cap="none">
              <a:solidFill>
                <a:srgbClr val="344B5F"/>
              </a:solidFill>
              <a:latin typeface="Josefin Sans"/>
              <a:ea typeface="Josefin Sans"/>
              <a:cs typeface="Josefin Sans"/>
              <a:sym typeface="Josefin Sans"/>
            </a:endParaRPr>
          </a:p>
        </p:txBody>
      </p:sp>
      <p:pic>
        <p:nvPicPr>
          <p:cNvPr id="1257" name="Google Shape;1257;p3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45507" y="2539250"/>
            <a:ext cx="673388" cy="609600"/>
          </a:xfrm>
          <a:prstGeom prst="rect">
            <a:avLst/>
          </a:prstGeom>
          <a:noFill/>
          <a:ln>
            <a:noFill/>
          </a:ln>
        </p:spPr>
      </p:pic>
      <p:pic>
        <p:nvPicPr>
          <p:cNvPr id="1258" name="Google Shape;1258;p36"/>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693524" y="2539250"/>
            <a:ext cx="793190" cy="609598"/>
          </a:xfrm>
          <a:prstGeom prst="rect">
            <a:avLst/>
          </a:prstGeom>
          <a:noFill/>
          <a:ln>
            <a:noFill/>
          </a:ln>
        </p:spPr>
      </p:pic>
      <p:pic>
        <p:nvPicPr>
          <p:cNvPr id="1259" name="Google Shape;1259;p36"/>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054474" y="2562275"/>
            <a:ext cx="673377" cy="563555"/>
          </a:xfrm>
          <a:prstGeom prst="rect">
            <a:avLst/>
          </a:prstGeom>
          <a:noFill/>
          <a:ln>
            <a:noFill/>
          </a:ln>
        </p:spPr>
      </p:pic>
      <p:pic>
        <p:nvPicPr>
          <p:cNvPr id="1260" name="Google Shape;1260;p36"/>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3449375" y="2531675"/>
            <a:ext cx="673398" cy="624729"/>
          </a:xfrm>
          <a:prstGeom prst="rect">
            <a:avLst/>
          </a:prstGeom>
          <a:noFill/>
          <a:ln>
            <a:noFill/>
          </a:ln>
        </p:spPr>
      </p:pic>
      <p:pic>
        <p:nvPicPr>
          <p:cNvPr id="1261" name="Google Shape;1261;p36"/>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10360948" y="2560350"/>
            <a:ext cx="793201" cy="567398"/>
          </a:xfrm>
          <a:prstGeom prst="rect">
            <a:avLst/>
          </a:prstGeom>
          <a:noFill/>
          <a:ln>
            <a:noFill/>
          </a:ln>
        </p:spPr>
      </p:pic>
      <p:sp>
        <p:nvSpPr>
          <p:cNvPr id="1262" name="Google Shape;1262;p36"/>
          <p:cNvSpPr/>
          <p:nvPr/>
        </p:nvSpPr>
        <p:spPr>
          <a:xfrm>
            <a:off x="608949" y="5287742"/>
            <a:ext cx="1746522" cy="570078"/>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sng" strike="noStrike" cap="none">
                <a:solidFill>
                  <a:schemeClr val="lt2"/>
                </a:solidFill>
                <a:latin typeface="Josefin Sans"/>
                <a:ea typeface="Josefin Sans"/>
                <a:cs typeface="Josefin Sans"/>
                <a:sym typeface="Josefin Sans"/>
                <a:hlinkClick r:id="rId8">
                  <a:extLst>
                    <a:ext uri="{A12FA001-AC4F-418D-AE19-62706E023703}">
                      <ahyp:hlinkClr xmlns:ahyp="http://schemas.microsoft.com/office/drawing/2018/hyperlinkcolor" val="tx"/>
                    </a:ext>
                  </a:extLst>
                </a:hlinkClick>
              </a:rPr>
              <a:t>Learn more</a:t>
            </a:r>
            <a:endParaRPr sz="1800" b="0" i="0" u="none" strike="noStrike" cap="none">
              <a:solidFill>
                <a:schemeClr val="lt2"/>
              </a:solidFill>
              <a:latin typeface="Josefin Sans"/>
              <a:ea typeface="Josefin Sans"/>
              <a:cs typeface="Josefin Sans"/>
              <a:sym typeface="Josefin Sans"/>
            </a:endParaRPr>
          </a:p>
        </p:txBody>
      </p:sp>
      <p:sp>
        <p:nvSpPr>
          <p:cNvPr id="1263" name="Google Shape;1263;p36"/>
          <p:cNvSpPr/>
          <p:nvPr/>
        </p:nvSpPr>
        <p:spPr>
          <a:xfrm>
            <a:off x="2915849" y="5287742"/>
            <a:ext cx="1746522" cy="570078"/>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sng" strike="noStrike" cap="none">
                <a:solidFill>
                  <a:schemeClr val="hlink"/>
                </a:solidFill>
                <a:latin typeface="Josefin Sans"/>
                <a:ea typeface="Josefin Sans"/>
                <a:cs typeface="Josefin Sans"/>
                <a:sym typeface="Josefin Sans"/>
                <a:hlinkClick r:id="rId9"/>
              </a:rPr>
              <a:t>Learn more</a:t>
            </a:r>
            <a:endParaRPr sz="1800" b="0" i="0" u="none" strike="noStrike" cap="none">
              <a:solidFill>
                <a:schemeClr val="lt2"/>
              </a:solidFill>
              <a:latin typeface="Josefin Sans"/>
              <a:ea typeface="Josefin Sans"/>
              <a:cs typeface="Josefin Sans"/>
              <a:sym typeface="Josefin Sans"/>
            </a:endParaRPr>
          </a:p>
        </p:txBody>
      </p:sp>
      <p:sp>
        <p:nvSpPr>
          <p:cNvPr id="1264" name="Google Shape;1264;p36"/>
          <p:cNvSpPr/>
          <p:nvPr/>
        </p:nvSpPr>
        <p:spPr>
          <a:xfrm>
            <a:off x="5216874" y="5287742"/>
            <a:ext cx="1746522" cy="570078"/>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sng" strike="noStrike" cap="none">
                <a:solidFill>
                  <a:schemeClr val="lt2"/>
                </a:solidFill>
                <a:latin typeface="Josefin Sans"/>
                <a:ea typeface="Josefin Sans"/>
                <a:cs typeface="Josefin Sans"/>
                <a:sym typeface="Josefin Sans"/>
                <a:hlinkClick r:id="rId10">
                  <a:extLst>
                    <a:ext uri="{A12FA001-AC4F-418D-AE19-62706E023703}">
                      <ahyp:hlinkClr xmlns:ahyp="http://schemas.microsoft.com/office/drawing/2018/hyperlinkcolor" val="tx"/>
                    </a:ext>
                  </a:extLst>
                </a:hlinkClick>
              </a:rPr>
              <a:t>Learn more</a:t>
            </a:r>
            <a:endParaRPr sz="1800" b="0" i="0" u="none" strike="noStrike" cap="none">
              <a:solidFill>
                <a:schemeClr val="lt2"/>
              </a:solidFill>
              <a:latin typeface="Josefin Sans"/>
              <a:ea typeface="Josefin Sans"/>
              <a:cs typeface="Josefin Sans"/>
              <a:sym typeface="Josefin Sans"/>
            </a:endParaRPr>
          </a:p>
        </p:txBody>
      </p:sp>
      <p:sp>
        <p:nvSpPr>
          <p:cNvPr id="1265" name="Google Shape;1265;p36"/>
          <p:cNvSpPr/>
          <p:nvPr/>
        </p:nvSpPr>
        <p:spPr>
          <a:xfrm>
            <a:off x="7517899" y="5287742"/>
            <a:ext cx="1746522" cy="570078"/>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sng" strike="noStrike" cap="none">
                <a:solidFill>
                  <a:srgbClr val="001F2E"/>
                </a:solidFill>
                <a:latin typeface="Josefin Sans"/>
                <a:ea typeface="Josefin Sans"/>
                <a:cs typeface="Josefin Sans"/>
                <a:sym typeface="Josefin Sans"/>
                <a:hlinkClick r:id="rId11">
                  <a:extLst>
                    <a:ext uri="{A12FA001-AC4F-418D-AE19-62706E023703}">
                      <ahyp:hlinkClr xmlns:ahyp="http://schemas.microsoft.com/office/drawing/2018/hyperlinkcolor" val="tx"/>
                    </a:ext>
                  </a:extLst>
                </a:hlinkClick>
              </a:rPr>
              <a:t>Learn more</a:t>
            </a:r>
            <a:endParaRPr sz="1800" b="0" i="0" u="none" strike="noStrike" cap="none">
              <a:solidFill>
                <a:srgbClr val="001F2E"/>
              </a:solidFill>
              <a:latin typeface="Josefin Sans"/>
              <a:ea typeface="Josefin Sans"/>
              <a:cs typeface="Josefin Sans"/>
              <a:sym typeface="Josefin Sans"/>
            </a:endParaRPr>
          </a:p>
        </p:txBody>
      </p:sp>
      <p:sp>
        <p:nvSpPr>
          <p:cNvPr id="1266" name="Google Shape;1266;p36"/>
          <p:cNvSpPr/>
          <p:nvPr/>
        </p:nvSpPr>
        <p:spPr>
          <a:xfrm>
            <a:off x="9884286" y="5287742"/>
            <a:ext cx="1746522" cy="570078"/>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sng" strike="noStrike" cap="none">
                <a:solidFill>
                  <a:schemeClr val="hlink"/>
                </a:solidFill>
                <a:latin typeface="Josefin Sans"/>
                <a:ea typeface="Josefin Sans"/>
                <a:cs typeface="Josefin Sans"/>
                <a:sym typeface="Josefin Sans"/>
                <a:hlinkClick r:id="rId12"/>
              </a:rPr>
              <a:t>Learn more</a:t>
            </a:r>
            <a:endParaRPr sz="1800" b="0" i="0" u="none" strike="noStrike" cap="none">
              <a:solidFill>
                <a:srgbClr val="001F2E"/>
              </a:solidFill>
              <a:latin typeface="Josefin Sans"/>
              <a:ea typeface="Josefin Sans"/>
              <a:cs typeface="Josefin Sans"/>
              <a:sym typeface="Josefi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70"/>
        <p:cNvGrpSpPr/>
        <p:nvPr/>
      </p:nvGrpSpPr>
      <p:grpSpPr>
        <a:xfrm>
          <a:off x="0" y="0"/>
          <a:ext cx="0" cy="0"/>
          <a:chOff x="0" y="0"/>
          <a:chExt cx="0" cy="0"/>
        </a:xfrm>
      </p:grpSpPr>
      <p:sp>
        <p:nvSpPr>
          <p:cNvPr id="1271" name="Google Shape;1271;p118"/>
          <p:cNvSpPr/>
          <p:nvPr/>
        </p:nvSpPr>
        <p:spPr>
          <a:xfrm>
            <a:off x="972788" y="2025663"/>
            <a:ext cx="3976205" cy="218937"/>
          </a:xfrm>
          <a:prstGeom prst="rightArrow">
            <a:avLst>
              <a:gd name="adj1" fmla="val 50000"/>
              <a:gd name="adj2" fmla="val 50000"/>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272" name="Google Shape;1272;p118"/>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Technical Support &amp; Customer Success</a:t>
            </a:r>
            <a:endParaRPr>
              <a:latin typeface="Josefin Sans"/>
              <a:ea typeface="Josefin Sans"/>
              <a:cs typeface="Josefin Sans"/>
              <a:sym typeface="Josefin Sans"/>
            </a:endParaRPr>
          </a:p>
        </p:txBody>
      </p:sp>
      <p:sp>
        <p:nvSpPr>
          <p:cNvPr id="1273" name="Google Shape;1273;p118"/>
          <p:cNvSpPr/>
          <p:nvPr/>
        </p:nvSpPr>
        <p:spPr>
          <a:xfrm>
            <a:off x="369881" y="2211147"/>
            <a:ext cx="2224650" cy="3863248"/>
          </a:xfrm>
          <a:prstGeom prst="roundRect">
            <a:avLst>
              <a:gd name="adj" fmla="val 16667"/>
            </a:avLst>
          </a:prstGeom>
          <a:solidFill>
            <a:srgbClr val="ECF1F2"/>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Josefin Sans"/>
                <a:ea typeface="Josefin Sans"/>
                <a:cs typeface="Josefin Sans"/>
                <a:sym typeface="Josefin Sans"/>
              </a:rPr>
              <a:t>Live Tech Support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Josefin Sans"/>
                <a:ea typeface="Josefin Sans"/>
                <a:cs typeface="Josefin Sans"/>
                <a:sym typeface="Josefin Sans"/>
              </a:rPr>
              <a:t>Legendary technical support via email, phone, forums. Free standard support with every purchase.  </a:t>
            </a:r>
            <a:endParaRPr sz="1400" b="0" i="0" u="none" strike="noStrike" cap="none">
              <a:solidFill>
                <a:srgbClr val="000000"/>
              </a:solidFill>
              <a:latin typeface="Josefin Sans"/>
              <a:ea typeface="Josefin Sans"/>
              <a:cs typeface="Josefin Sans"/>
              <a:sym typeface="Josefin Sans"/>
            </a:endParaRPr>
          </a:p>
        </p:txBody>
      </p:sp>
      <p:sp>
        <p:nvSpPr>
          <p:cNvPr id="1274" name="Google Shape;1274;p118"/>
          <p:cNvSpPr/>
          <p:nvPr/>
        </p:nvSpPr>
        <p:spPr>
          <a:xfrm>
            <a:off x="2676778" y="2213898"/>
            <a:ext cx="2224650" cy="3863247"/>
          </a:xfrm>
          <a:prstGeom prst="roundRect">
            <a:avLst>
              <a:gd name="adj" fmla="val 16667"/>
            </a:avLst>
          </a:prstGeom>
          <a:solidFill>
            <a:srgbClr val="BEC4C7"/>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73642"/>
                </a:solidFill>
                <a:latin typeface="Josefin Sans"/>
                <a:ea typeface="Josefin Sans"/>
                <a:cs typeface="Josefin Sans"/>
                <a:sym typeface="Josefin Sans"/>
              </a:rPr>
              <a:t>Knowledge Base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Josefin Sans"/>
                <a:ea typeface="Josefin Sans"/>
                <a:cs typeface="Josefin Sans"/>
                <a:sym typeface="Josefin Sans"/>
              </a:rPr>
              <a:t>A repository of expert-written articles covering product </a:t>
            </a:r>
            <a:r>
              <a:rPr lang="en-US" sz="1600">
                <a:latin typeface="Josefin Sans"/>
                <a:ea typeface="Josefin Sans"/>
                <a:cs typeface="Josefin Sans"/>
                <a:sym typeface="Josefin Sans"/>
              </a:rPr>
              <a:t>troubleshooting</a:t>
            </a:r>
            <a:r>
              <a:rPr lang="en-US" sz="1600" b="0" i="0" u="none" strike="noStrike" cap="none">
                <a:solidFill>
                  <a:srgbClr val="000000"/>
                </a:solidFill>
                <a:latin typeface="Josefin Sans"/>
                <a:ea typeface="Josefin Sans"/>
                <a:cs typeface="Josefin Sans"/>
                <a:sym typeface="Josefin Sans"/>
              </a:rPr>
              <a:t>, best practices, and tips &amp; tricks.</a:t>
            </a:r>
            <a:endParaRPr sz="1600" b="0" i="0" u="none" strike="noStrike" cap="none">
              <a:solidFill>
                <a:srgbClr val="344B5F"/>
              </a:solidFill>
              <a:latin typeface="Josefin Sans"/>
              <a:ea typeface="Josefin Sans"/>
              <a:cs typeface="Josefin Sans"/>
              <a:sym typeface="Josefin Sans"/>
            </a:endParaRPr>
          </a:p>
        </p:txBody>
      </p:sp>
      <p:sp>
        <p:nvSpPr>
          <p:cNvPr id="1275" name="Google Shape;1275;p118"/>
          <p:cNvSpPr/>
          <p:nvPr/>
        </p:nvSpPr>
        <p:spPr>
          <a:xfrm>
            <a:off x="7278837" y="2229959"/>
            <a:ext cx="2224650" cy="3863248"/>
          </a:xfrm>
          <a:prstGeom prst="roundRect">
            <a:avLst>
              <a:gd name="adj" fmla="val 16667"/>
            </a:avLst>
          </a:prstGeom>
          <a:solidFill>
            <a:srgbClr val="E77E26"/>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08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08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08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08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08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83642"/>
                </a:solidFill>
                <a:latin typeface="Josefin Sans"/>
                <a:ea typeface="Josefin Sans"/>
                <a:cs typeface="Josefin Sans"/>
                <a:sym typeface="Josefin Sans"/>
              </a:rPr>
              <a:t>Account Managers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8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83642"/>
                </a:solidFill>
                <a:latin typeface="Josefin Sans"/>
                <a:ea typeface="Josefin Sans"/>
                <a:cs typeface="Josefin Sans"/>
                <a:sym typeface="Josefin Sans"/>
              </a:rPr>
              <a:t>Experienced account executives providing strategic guidance from pre-sales consultations through the entire lifecycle.</a:t>
            </a:r>
            <a:endParaRPr sz="1600" b="0" i="0" u="none" strike="noStrike" cap="none">
              <a:solidFill>
                <a:srgbClr val="083642"/>
              </a:solidFill>
              <a:latin typeface="Josefin Sans"/>
              <a:ea typeface="Josefin Sans"/>
              <a:cs typeface="Josefin Sans"/>
              <a:sym typeface="Josefin Sans"/>
            </a:endParaRPr>
          </a:p>
        </p:txBody>
      </p:sp>
      <p:sp>
        <p:nvSpPr>
          <p:cNvPr id="1276" name="Google Shape;1276;p118"/>
          <p:cNvSpPr/>
          <p:nvPr/>
        </p:nvSpPr>
        <p:spPr>
          <a:xfrm>
            <a:off x="4977596" y="2229959"/>
            <a:ext cx="2224650" cy="3863248"/>
          </a:xfrm>
          <a:prstGeom prst="roundRect">
            <a:avLst>
              <a:gd name="adj" fmla="val 16667"/>
            </a:avLst>
          </a:prstGeom>
          <a:solidFill>
            <a:srgbClr val="748697"/>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Documentation </a:t>
            </a:r>
            <a:endParaRPr sz="1600" b="1"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2"/>
                </a:solidFill>
                <a:latin typeface="Josefin Sans"/>
                <a:ea typeface="Josefin Sans"/>
                <a:cs typeface="Josefin Sans"/>
                <a:sym typeface="Josefin Sans"/>
              </a:rPr>
              <a:t>Quick-start guides, in-depth manuals, and integration instructions for smooth deployment &amp; optimal performance.</a:t>
            </a: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p:txBody>
      </p:sp>
      <p:sp>
        <p:nvSpPr>
          <p:cNvPr id="1277" name="Google Shape;1277;p118"/>
          <p:cNvSpPr/>
          <p:nvPr/>
        </p:nvSpPr>
        <p:spPr>
          <a:xfrm>
            <a:off x="9580078" y="2211147"/>
            <a:ext cx="2224650" cy="3863249"/>
          </a:xfrm>
          <a:prstGeom prst="roundRect">
            <a:avLst>
              <a:gd name="adj" fmla="val 16667"/>
            </a:avLst>
          </a:prstGeom>
          <a:solidFill>
            <a:srgbClr val="344B5F"/>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Premium Support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2"/>
                </a:solidFill>
                <a:latin typeface="Josefin Sans"/>
                <a:ea typeface="Josefin Sans"/>
                <a:cs typeface="Josefin Sans"/>
                <a:sym typeface="Josefin Sans"/>
              </a:rPr>
              <a:t>Combined advanced customer success and tailored technical support delivered by highly skilled professionals.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p:txBody>
      </p:sp>
      <p:sp>
        <p:nvSpPr>
          <p:cNvPr id="1278" name="Google Shape;1278;p118"/>
          <p:cNvSpPr/>
          <p:nvPr/>
        </p:nvSpPr>
        <p:spPr>
          <a:xfrm>
            <a:off x="369881" y="1925159"/>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44B5F"/>
                </a:solidFill>
                <a:latin typeface="Josefin Sans"/>
                <a:ea typeface="Josefin Sans"/>
                <a:cs typeface="Josefin Sans"/>
                <a:sym typeface="Josefin Sans"/>
              </a:rPr>
              <a:t>1</a:t>
            </a:r>
            <a:endParaRPr sz="1400" b="0" i="0" u="none" strike="noStrike" cap="none">
              <a:solidFill>
                <a:srgbClr val="344B5F"/>
              </a:solidFill>
              <a:latin typeface="Josefin Sans"/>
              <a:ea typeface="Josefin Sans"/>
              <a:cs typeface="Josefin Sans"/>
              <a:sym typeface="Josefin Sans"/>
            </a:endParaRPr>
          </a:p>
        </p:txBody>
      </p:sp>
      <p:sp>
        <p:nvSpPr>
          <p:cNvPr id="1279" name="Google Shape;1279;p118"/>
          <p:cNvSpPr/>
          <p:nvPr/>
        </p:nvSpPr>
        <p:spPr>
          <a:xfrm>
            <a:off x="4986057" y="1925159"/>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44B5F"/>
                </a:solidFill>
                <a:latin typeface="Josefin Sans"/>
                <a:ea typeface="Josefin Sans"/>
                <a:cs typeface="Josefin Sans"/>
                <a:sym typeface="Josefin Sans"/>
              </a:rPr>
              <a:t>2</a:t>
            </a:r>
            <a:endParaRPr sz="1400" b="0" i="0" u="none" strike="noStrike" cap="none">
              <a:solidFill>
                <a:srgbClr val="344B5F"/>
              </a:solidFill>
              <a:latin typeface="Josefin Sans"/>
              <a:ea typeface="Josefin Sans"/>
              <a:cs typeface="Josefin Sans"/>
              <a:sym typeface="Josefin Sans"/>
            </a:endParaRPr>
          </a:p>
        </p:txBody>
      </p:sp>
      <p:sp>
        <p:nvSpPr>
          <p:cNvPr id="1280" name="Google Shape;1280;p118"/>
          <p:cNvSpPr/>
          <p:nvPr/>
        </p:nvSpPr>
        <p:spPr>
          <a:xfrm>
            <a:off x="7284704" y="1925159"/>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44B5F"/>
                </a:solidFill>
                <a:latin typeface="Josefin Sans"/>
                <a:ea typeface="Josefin Sans"/>
                <a:cs typeface="Josefin Sans"/>
                <a:sym typeface="Josefin Sans"/>
              </a:rPr>
              <a:t>3</a:t>
            </a:r>
            <a:endParaRPr sz="1400" b="0" i="0" u="none" strike="noStrike" cap="none">
              <a:solidFill>
                <a:srgbClr val="344B5F"/>
              </a:solidFill>
              <a:latin typeface="Josefin Sans"/>
              <a:ea typeface="Josefin Sans"/>
              <a:cs typeface="Josefin Sans"/>
              <a:sym typeface="Josefin Sans"/>
            </a:endParaRPr>
          </a:p>
        </p:txBody>
      </p:sp>
      <p:sp>
        <p:nvSpPr>
          <p:cNvPr id="1281" name="Google Shape;1281;p118"/>
          <p:cNvSpPr/>
          <p:nvPr/>
        </p:nvSpPr>
        <p:spPr>
          <a:xfrm>
            <a:off x="9592876" y="1925159"/>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44B5F"/>
                </a:solidFill>
                <a:latin typeface="Josefin Sans"/>
                <a:ea typeface="Josefin Sans"/>
                <a:cs typeface="Josefin Sans"/>
                <a:sym typeface="Josefin Sans"/>
              </a:rPr>
              <a:t>4</a:t>
            </a:r>
            <a:endParaRPr sz="1400" b="0" i="0" u="none" strike="noStrike" cap="none">
              <a:solidFill>
                <a:srgbClr val="344B5F"/>
              </a:solidFill>
              <a:latin typeface="Josefin Sans"/>
              <a:ea typeface="Josefin Sans"/>
              <a:cs typeface="Josefin Sans"/>
              <a:sym typeface="Josefin Sans"/>
            </a:endParaRPr>
          </a:p>
        </p:txBody>
      </p:sp>
      <p:pic>
        <p:nvPicPr>
          <p:cNvPr id="1282" name="Google Shape;1282;p11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212812" y="2852750"/>
            <a:ext cx="538774" cy="609603"/>
          </a:xfrm>
          <a:prstGeom prst="rect">
            <a:avLst/>
          </a:prstGeom>
          <a:noFill/>
          <a:ln>
            <a:noFill/>
          </a:ln>
        </p:spPr>
      </p:pic>
      <p:pic>
        <p:nvPicPr>
          <p:cNvPr id="1283" name="Google Shape;1283;p118"/>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465785" y="2852750"/>
            <a:ext cx="640563" cy="609598"/>
          </a:xfrm>
          <a:prstGeom prst="rect">
            <a:avLst/>
          </a:prstGeom>
          <a:noFill/>
          <a:ln>
            <a:noFill/>
          </a:ln>
        </p:spPr>
      </p:pic>
      <p:pic>
        <p:nvPicPr>
          <p:cNvPr id="1284" name="Google Shape;1284;p11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820737" y="2833400"/>
            <a:ext cx="538777" cy="648300"/>
          </a:xfrm>
          <a:prstGeom prst="rect">
            <a:avLst/>
          </a:prstGeom>
          <a:noFill/>
          <a:ln>
            <a:noFill/>
          </a:ln>
        </p:spPr>
      </p:pic>
      <p:pic>
        <p:nvPicPr>
          <p:cNvPr id="1285" name="Google Shape;1285;p118"/>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8086363" y="2841800"/>
            <a:ext cx="609598" cy="631501"/>
          </a:xfrm>
          <a:prstGeom prst="rect">
            <a:avLst/>
          </a:prstGeom>
          <a:noFill/>
          <a:ln>
            <a:noFill/>
          </a:ln>
        </p:spPr>
      </p:pic>
      <p:pic>
        <p:nvPicPr>
          <p:cNvPr id="1286" name="Google Shape;1286;p118"/>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10372105" y="2840699"/>
            <a:ext cx="640573" cy="63369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76358-2F49-F0DF-3646-B8846912E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F429280-1508-ECC0-06E3-6A733DF2D89E}"/>
              </a:ext>
            </a:extLst>
          </p:cNvPr>
          <p:cNvSpPr>
            <a:spLocks noGrp="1"/>
          </p:cNvSpPr>
          <p:nvPr>
            <p:ph type="title"/>
          </p:nvPr>
        </p:nvSpPr>
        <p:spPr/>
        <p:txBody>
          <a:bodyPr/>
          <a:lstStyle/>
          <a:p>
            <a:r>
              <a:rPr lang="en-US" dirty="0"/>
              <a:t>The Future With AI</a:t>
            </a:r>
          </a:p>
        </p:txBody>
      </p:sp>
      <p:sp>
        <p:nvSpPr>
          <p:cNvPr id="4" name="Text Placeholder 3">
            <a:extLst>
              <a:ext uri="{FF2B5EF4-FFF2-40B4-BE49-F238E27FC236}">
                <a16:creationId xmlns:a16="http://schemas.microsoft.com/office/drawing/2014/main" id="{69D39238-1796-5019-8419-1E31146FDC4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216472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20" name="Google Shape;1020;p21"/>
          <p:cNvSpPr/>
          <p:nvPr/>
        </p:nvSpPr>
        <p:spPr>
          <a:xfrm>
            <a:off x="908806" y="1593908"/>
            <a:ext cx="10374386" cy="679508"/>
          </a:xfrm>
          <a:prstGeom prst="rect">
            <a:avLst/>
          </a:prstGeom>
          <a:solidFill>
            <a:srgbClr val="0A5569"/>
          </a:solidFill>
          <a:ln w="25400" cap="flat" cmpd="sng">
            <a:solidFill>
              <a:srgbClr val="26415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Kanit"/>
              <a:ea typeface="Kanit"/>
              <a:cs typeface="Kanit"/>
              <a:sym typeface="Kanit"/>
            </a:endParaRPr>
          </a:p>
        </p:txBody>
      </p:sp>
      <p:sp>
        <p:nvSpPr>
          <p:cNvPr id="1021" name="Google Shape;1021;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Josefin Sans"/>
              <a:buNone/>
            </a:pPr>
            <a:r>
              <a:rPr lang="en-US"/>
              <a:t>Agentic AI: </a:t>
            </a:r>
            <a:r>
              <a:rPr lang="en-US">
                <a:solidFill>
                  <a:schemeClr val="lt2"/>
                </a:solidFill>
              </a:rPr>
              <a:t>Adoption in the Enterprise</a:t>
            </a:r>
            <a:endParaRPr/>
          </a:p>
        </p:txBody>
      </p:sp>
      <p:sp>
        <p:nvSpPr>
          <p:cNvPr id="1022" name="Google Shape;1022;p21"/>
          <p:cNvSpPr/>
          <p:nvPr/>
        </p:nvSpPr>
        <p:spPr>
          <a:xfrm>
            <a:off x="908808" y="1602297"/>
            <a:ext cx="10374386" cy="4379053"/>
          </a:xfrm>
          <a:prstGeom prst="rect">
            <a:avLst/>
          </a:prstGeom>
          <a:no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DCB26"/>
              </a:solidFill>
              <a:latin typeface="Arial"/>
              <a:ea typeface="Arial"/>
              <a:cs typeface="Arial"/>
              <a:sym typeface="Arial"/>
            </a:endParaRPr>
          </a:p>
        </p:txBody>
      </p:sp>
      <p:cxnSp>
        <p:nvCxnSpPr>
          <p:cNvPr id="1023" name="Google Shape;1023;p21"/>
          <p:cNvCxnSpPr/>
          <p:nvPr/>
        </p:nvCxnSpPr>
        <p:spPr>
          <a:xfrm>
            <a:off x="4228052" y="1610686"/>
            <a:ext cx="0" cy="4387442"/>
          </a:xfrm>
          <a:prstGeom prst="straightConnector1">
            <a:avLst/>
          </a:prstGeom>
          <a:noFill/>
          <a:ln w="25400" cap="flat" cmpd="sng">
            <a:solidFill>
              <a:schemeClr val="lt2"/>
            </a:solidFill>
            <a:prstDash val="solid"/>
            <a:round/>
            <a:headEnd type="none" w="sm" len="sm"/>
            <a:tailEnd type="none" w="sm" len="sm"/>
          </a:ln>
        </p:spPr>
      </p:cxnSp>
      <p:cxnSp>
        <p:nvCxnSpPr>
          <p:cNvPr id="1024" name="Google Shape;1024;p21"/>
          <p:cNvCxnSpPr/>
          <p:nvPr/>
        </p:nvCxnSpPr>
        <p:spPr>
          <a:xfrm>
            <a:off x="7845105" y="1593908"/>
            <a:ext cx="0" cy="4387442"/>
          </a:xfrm>
          <a:prstGeom prst="straightConnector1">
            <a:avLst/>
          </a:prstGeom>
          <a:noFill/>
          <a:ln w="25400" cap="flat" cmpd="sng">
            <a:solidFill>
              <a:schemeClr val="lt2"/>
            </a:solidFill>
            <a:prstDash val="solid"/>
            <a:round/>
            <a:headEnd type="none" w="sm" len="sm"/>
            <a:tailEnd type="none" w="sm" len="sm"/>
          </a:ln>
        </p:spPr>
      </p:cxnSp>
      <p:cxnSp>
        <p:nvCxnSpPr>
          <p:cNvPr id="1025" name="Google Shape;1025;p21"/>
          <p:cNvCxnSpPr/>
          <p:nvPr/>
        </p:nvCxnSpPr>
        <p:spPr>
          <a:xfrm rot="10800000">
            <a:off x="908806" y="2273417"/>
            <a:ext cx="10374388" cy="0"/>
          </a:xfrm>
          <a:prstGeom prst="straightConnector1">
            <a:avLst/>
          </a:prstGeom>
          <a:noFill/>
          <a:ln w="25400" cap="flat" cmpd="sng">
            <a:solidFill>
              <a:schemeClr val="lt2"/>
            </a:solidFill>
            <a:prstDash val="solid"/>
            <a:round/>
            <a:headEnd type="none" w="sm" len="sm"/>
            <a:tailEnd type="none" w="sm" len="sm"/>
          </a:ln>
        </p:spPr>
      </p:cxnSp>
      <p:sp>
        <p:nvSpPr>
          <p:cNvPr id="1026" name="Google Shape;1026;p21"/>
          <p:cNvSpPr txBox="1"/>
          <p:nvPr/>
        </p:nvSpPr>
        <p:spPr>
          <a:xfrm>
            <a:off x="908806" y="1747159"/>
            <a:ext cx="3319243"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Kanit"/>
                <a:ea typeface="Kanit"/>
                <a:cs typeface="Kanit"/>
                <a:sym typeface="Kanit"/>
              </a:rPr>
              <a:t>Phase 1: Digital Intern</a:t>
            </a:r>
            <a:endParaRPr/>
          </a:p>
        </p:txBody>
      </p:sp>
      <p:sp>
        <p:nvSpPr>
          <p:cNvPr id="1027" name="Google Shape;1027;p21"/>
          <p:cNvSpPr txBox="1"/>
          <p:nvPr/>
        </p:nvSpPr>
        <p:spPr>
          <a:xfrm>
            <a:off x="4346896" y="1747159"/>
            <a:ext cx="3319243"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Kanit"/>
                <a:ea typeface="Kanit"/>
                <a:cs typeface="Kanit"/>
                <a:sym typeface="Kanit"/>
              </a:rPr>
              <a:t>Phase 2: Digital Employee</a:t>
            </a:r>
            <a:endParaRPr/>
          </a:p>
        </p:txBody>
      </p:sp>
      <p:sp>
        <p:nvSpPr>
          <p:cNvPr id="1028" name="Google Shape;1028;p21"/>
          <p:cNvSpPr txBox="1"/>
          <p:nvPr/>
        </p:nvSpPr>
        <p:spPr>
          <a:xfrm>
            <a:off x="7904527" y="1747159"/>
            <a:ext cx="3319243"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Kanit"/>
                <a:ea typeface="Kanit"/>
                <a:cs typeface="Kanit"/>
                <a:sym typeface="Kanit"/>
              </a:rPr>
              <a:t>Phase 3: Digital Team</a:t>
            </a:r>
            <a:endParaRPr/>
          </a:p>
        </p:txBody>
      </p:sp>
      <p:sp>
        <p:nvSpPr>
          <p:cNvPr id="1029" name="Google Shape;1029;p21"/>
          <p:cNvSpPr txBox="1"/>
          <p:nvPr/>
        </p:nvSpPr>
        <p:spPr>
          <a:xfrm>
            <a:off x="1131118" y="4236440"/>
            <a:ext cx="2894201"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Kanit"/>
                <a:ea typeface="Kanit"/>
                <a:cs typeface="Kanit"/>
                <a:sym typeface="Kanit"/>
              </a:rPr>
              <a:t>Coding Assistants, Digital Marketing, Internal / External Chat-bots. Era of #GenerativeAI</a:t>
            </a:r>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Kanit"/>
              <a:ea typeface="Kanit"/>
              <a:cs typeface="Kanit"/>
              <a:sym typeface="Kanit"/>
            </a:endParaRPr>
          </a:p>
        </p:txBody>
      </p:sp>
      <p:sp>
        <p:nvSpPr>
          <p:cNvPr id="1030" name="Google Shape;1030;p21"/>
          <p:cNvSpPr txBox="1"/>
          <p:nvPr/>
        </p:nvSpPr>
        <p:spPr>
          <a:xfrm>
            <a:off x="8154099" y="2412647"/>
            <a:ext cx="2894201"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Kanit"/>
                <a:ea typeface="Kanit"/>
                <a:cs typeface="Kanit"/>
                <a:sym typeface="Kanit"/>
              </a:rPr>
              <a:t>AI agents working together, AI “middleware”, A2A, MCP &amp; ACP protocols. Era of true #AgenticAI</a:t>
            </a:r>
            <a:endParaRPr/>
          </a:p>
        </p:txBody>
      </p:sp>
      <p:sp>
        <p:nvSpPr>
          <p:cNvPr id="1031" name="Google Shape;1031;p21"/>
          <p:cNvSpPr txBox="1"/>
          <p:nvPr/>
        </p:nvSpPr>
        <p:spPr>
          <a:xfrm>
            <a:off x="4656591" y="3535755"/>
            <a:ext cx="2894201"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Kanit"/>
                <a:ea typeface="Kanit"/>
                <a:cs typeface="Kanit"/>
                <a:sym typeface="Kanit"/>
              </a:rPr>
              <a:t>Workflow automation, autonomous agents, vibe coding, IT modernization, synthetic data generation</a:t>
            </a:r>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Kanit"/>
              <a:ea typeface="Kanit"/>
              <a:cs typeface="Kanit"/>
              <a:sym typeface="Kanit"/>
            </a:endParaRPr>
          </a:p>
        </p:txBody>
      </p:sp>
      <p:sp>
        <p:nvSpPr>
          <p:cNvPr id="1032" name="Google Shape;1032;p21"/>
          <p:cNvSpPr/>
          <p:nvPr/>
        </p:nvSpPr>
        <p:spPr>
          <a:xfrm>
            <a:off x="1090569" y="3120705"/>
            <a:ext cx="10083567" cy="2499919"/>
          </a:xfrm>
          <a:custGeom>
            <a:avLst/>
            <a:gdLst/>
            <a:ahLst/>
            <a:cxnLst/>
            <a:rect l="l" t="t" r="r" b="b"/>
            <a:pathLst>
              <a:path w="10083567" h="2499919" extrusionOk="0">
                <a:moveTo>
                  <a:pt x="0" y="2499919"/>
                </a:moveTo>
                <a:cubicBezTo>
                  <a:pt x="803945" y="2464265"/>
                  <a:pt x="1607890" y="2428612"/>
                  <a:pt x="2306972" y="2323750"/>
                </a:cubicBezTo>
                <a:cubicBezTo>
                  <a:pt x="3006054" y="2218888"/>
                  <a:pt x="3482829" y="1947644"/>
                  <a:pt x="4194495" y="1870745"/>
                </a:cubicBezTo>
                <a:cubicBezTo>
                  <a:pt x="4906161" y="1793846"/>
                  <a:pt x="5912841" y="1929468"/>
                  <a:pt x="6576969" y="1862356"/>
                </a:cubicBezTo>
                <a:cubicBezTo>
                  <a:pt x="7241097" y="1795244"/>
                  <a:pt x="7594833" y="1778466"/>
                  <a:pt x="8179266" y="1468073"/>
                </a:cubicBezTo>
                <a:cubicBezTo>
                  <a:pt x="8763699" y="1157680"/>
                  <a:pt x="9736822" y="262855"/>
                  <a:pt x="10083567" y="0"/>
                </a:cubicBezTo>
              </a:path>
            </a:pathLst>
          </a:custGeom>
          <a:noFill/>
          <a:ln w="571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DCB26"/>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3" name="Google Shape;1063;p26"/>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Inflectra AI Capabilities</a:t>
            </a:r>
            <a:endParaRPr>
              <a:latin typeface="Josefin Sans"/>
              <a:ea typeface="Josefin Sans"/>
              <a:cs typeface="Josefin Sans"/>
              <a:sym typeface="Josefin Sans"/>
            </a:endParaRPr>
          </a:p>
        </p:txBody>
      </p:sp>
      <p:sp>
        <p:nvSpPr>
          <p:cNvPr id="1064" name="Google Shape;1064;p26"/>
          <p:cNvSpPr txBox="1">
            <a:spLocks noGrp="1"/>
          </p:cNvSpPr>
          <p:nvPr>
            <p:ph type="body" idx="1"/>
          </p:nvPr>
        </p:nvSpPr>
        <p:spPr>
          <a:xfrm>
            <a:off x="341376" y="1036320"/>
            <a:ext cx="11509248" cy="5140643"/>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700"/>
              <a:buNone/>
            </a:pPr>
            <a:r>
              <a:rPr lang="en-US" sz="1700">
                <a:latin typeface="Josefin Sans"/>
                <a:ea typeface="Josefin Sans"/>
                <a:cs typeface="Josefin Sans"/>
                <a:sym typeface="Josefin Sans"/>
              </a:rPr>
              <a:t>Provides </a:t>
            </a:r>
            <a:r>
              <a:rPr lang="en-US" sz="1700"/>
              <a:t>central AI layer for </a:t>
            </a:r>
            <a:r>
              <a:rPr lang="en-US" sz="1700">
                <a:latin typeface="Josefin Sans"/>
                <a:ea typeface="Josefin Sans"/>
                <a:cs typeface="Josefin Sans"/>
                <a:sym typeface="Josefin Sans"/>
              </a:rPr>
              <a:t>Spira and Rapise that enables a set of defined use cases that streamline the software development and testing lifecycles, as well as providing insights and analysis:</a:t>
            </a:r>
            <a:endParaRPr sz="1700">
              <a:latin typeface="Josefin Sans"/>
              <a:ea typeface="Josefin Sans"/>
              <a:cs typeface="Josefin Sans"/>
              <a:sym typeface="Josefin Sans"/>
            </a:endParaRPr>
          </a:p>
          <a:p>
            <a:pPr marL="0" lvl="0" indent="0" algn="l" rtl="0">
              <a:lnSpc>
                <a:spcPct val="120000"/>
              </a:lnSpc>
              <a:spcBef>
                <a:spcPts val="1000"/>
              </a:spcBef>
              <a:spcAft>
                <a:spcPts val="0"/>
              </a:spcAft>
              <a:buClr>
                <a:schemeClr val="dk1"/>
              </a:buClr>
              <a:buSzPts val="1700"/>
              <a:buNone/>
            </a:pPr>
            <a:endParaRPr sz="1700">
              <a:latin typeface="Josefin Sans"/>
              <a:ea typeface="Josefin Sans"/>
              <a:cs typeface="Josefin Sans"/>
              <a:sym typeface="Josefin Sans"/>
            </a:endParaRPr>
          </a:p>
        </p:txBody>
      </p:sp>
      <p:grpSp>
        <p:nvGrpSpPr>
          <p:cNvPr id="1065" name="Google Shape;1065;p26"/>
          <p:cNvGrpSpPr/>
          <p:nvPr/>
        </p:nvGrpSpPr>
        <p:grpSpPr>
          <a:xfrm>
            <a:off x="622119" y="2007610"/>
            <a:ext cx="10947761" cy="4645304"/>
            <a:chOff x="1997717" y="1505173"/>
            <a:chExt cx="8192456" cy="4522261"/>
          </a:xfrm>
        </p:grpSpPr>
        <p:sp>
          <p:nvSpPr>
            <p:cNvPr id="1066" name="Google Shape;1066;p26"/>
            <p:cNvSpPr/>
            <p:nvPr/>
          </p:nvSpPr>
          <p:spPr>
            <a:xfrm>
              <a:off x="5636746" y="1924707"/>
              <a:ext cx="914400" cy="4102727"/>
            </a:xfrm>
            <a:custGeom>
              <a:avLst/>
              <a:gdLst/>
              <a:ahLst/>
              <a:cxnLst/>
              <a:rect l="l" t="t" r="r" b="b"/>
              <a:pathLst>
                <a:path w="914400" h="4102727" extrusionOk="0">
                  <a:moveTo>
                    <a:pt x="457200" y="152714"/>
                  </a:moveTo>
                  <a:cubicBezTo>
                    <a:pt x="289037" y="152714"/>
                    <a:pt x="152714" y="289037"/>
                    <a:pt x="152714" y="457200"/>
                  </a:cubicBezTo>
                  <a:lnTo>
                    <a:pt x="146304" y="457200"/>
                  </a:lnTo>
                  <a:lnTo>
                    <a:pt x="146304" y="3645527"/>
                  </a:lnTo>
                  <a:lnTo>
                    <a:pt x="152714" y="3645527"/>
                  </a:lnTo>
                  <a:cubicBezTo>
                    <a:pt x="152714" y="3813690"/>
                    <a:pt x="289037" y="3950013"/>
                    <a:pt x="457200" y="3950013"/>
                  </a:cubicBezTo>
                  <a:cubicBezTo>
                    <a:pt x="604342" y="3950013"/>
                    <a:pt x="727108" y="3845641"/>
                    <a:pt x="755500" y="3706892"/>
                  </a:cubicBezTo>
                  <a:lnTo>
                    <a:pt x="761641" y="3645971"/>
                  </a:lnTo>
                  <a:lnTo>
                    <a:pt x="758670" y="3645971"/>
                  </a:lnTo>
                  <a:lnTo>
                    <a:pt x="758670" y="445571"/>
                  </a:lnTo>
                  <a:lnTo>
                    <a:pt x="760514" y="445571"/>
                  </a:lnTo>
                  <a:lnTo>
                    <a:pt x="755500" y="395835"/>
                  </a:lnTo>
                  <a:cubicBezTo>
                    <a:pt x="727108" y="257086"/>
                    <a:pt x="604342" y="152714"/>
                    <a:pt x="457200" y="152714"/>
                  </a:cubicBezTo>
                  <a:close/>
                  <a:moveTo>
                    <a:pt x="457200" y="0"/>
                  </a:moveTo>
                  <a:cubicBezTo>
                    <a:pt x="678142" y="0"/>
                    <a:pt x="862479" y="156720"/>
                    <a:pt x="905112" y="365058"/>
                  </a:cubicBezTo>
                  <a:lnTo>
                    <a:pt x="913228" y="445571"/>
                  </a:lnTo>
                  <a:lnTo>
                    <a:pt x="914118" y="445571"/>
                  </a:lnTo>
                  <a:lnTo>
                    <a:pt x="914118" y="454403"/>
                  </a:lnTo>
                  <a:lnTo>
                    <a:pt x="914400" y="457200"/>
                  </a:lnTo>
                  <a:lnTo>
                    <a:pt x="914118" y="457200"/>
                  </a:lnTo>
                  <a:lnTo>
                    <a:pt x="914118" y="3645527"/>
                  </a:lnTo>
                  <a:lnTo>
                    <a:pt x="914400" y="3645527"/>
                  </a:lnTo>
                  <a:cubicBezTo>
                    <a:pt x="914400" y="3898032"/>
                    <a:pt x="709705" y="4102727"/>
                    <a:pt x="457200" y="4102727"/>
                  </a:cubicBezTo>
                  <a:cubicBezTo>
                    <a:pt x="236258" y="4102727"/>
                    <a:pt x="51921" y="3946008"/>
                    <a:pt x="9288" y="3737669"/>
                  </a:cubicBezTo>
                  <a:lnTo>
                    <a:pt x="45" y="3645971"/>
                  </a:lnTo>
                  <a:lnTo>
                    <a:pt x="0" y="3645971"/>
                  </a:lnTo>
                  <a:lnTo>
                    <a:pt x="0" y="3645527"/>
                  </a:lnTo>
                  <a:lnTo>
                    <a:pt x="0" y="457200"/>
                  </a:lnTo>
                  <a:lnTo>
                    <a:pt x="0" y="445571"/>
                  </a:lnTo>
                  <a:lnTo>
                    <a:pt x="1172" y="445571"/>
                  </a:lnTo>
                  <a:lnTo>
                    <a:pt x="9288" y="365058"/>
                  </a:lnTo>
                  <a:cubicBezTo>
                    <a:pt x="51921" y="156720"/>
                    <a:pt x="236258" y="0"/>
                    <a:pt x="457200" y="0"/>
                  </a:cubicBezTo>
                  <a:close/>
                </a:path>
              </a:pathLst>
            </a:custGeom>
            <a:solidFill>
              <a:srgbClr val="344B5F"/>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00"/>
                <a:buFont typeface="Arial"/>
                <a:buNone/>
              </a:pPr>
              <a:endParaRPr sz="1700" b="0" i="0" u="none" strike="noStrike" cap="none">
                <a:solidFill>
                  <a:srgbClr val="FCCB26"/>
                </a:solidFill>
                <a:latin typeface="Josefin Sans"/>
                <a:ea typeface="Josefin Sans"/>
                <a:cs typeface="Josefin Sans"/>
                <a:sym typeface="Josefin Sans"/>
              </a:endParaRPr>
            </a:p>
          </p:txBody>
        </p:sp>
        <p:sp>
          <p:nvSpPr>
            <p:cNvPr id="1067" name="Google Shape;1067;p26"/>
            <p:cNvSpPr/>
            <p:nvPr/>
          </p:nvSpPr>
          <p:spPr>
            <a:xfrm>
              <a:off x="5591497" y="2406065"/>
              <a:ext cx="237367" cy="735291"/>
            </a:xfrm>
            <a:prstGeom prst="can">
              <a:avLst>
                <a:gd name="adj" fmla="val 2500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00"/>
                <a:buFont typeface="Arial"/>
                <a:buNone/>
              </a:pPr>
              <a:endParaRPr sz="1700" b="0" i="0" u="none" strike="noStrike" cap="none">
                <a:solidFill>
                  <a:srgbClr val="FCCB26"/>
                </a:solidFill>
                <a:latin typeface="Josefin Sans"/>
                <a:ea typeface="Josefin Sans"/>
                <a:cs typeface="Josefin Sans"/>
                <a:sym typeface="Josefin Sans"/>
              </a:endParaRPr>
            </a:p>
          </p:txBody>
        </p:sp>
        <p:sp>
          <p:nvSpPr>
            <p:cNvPr id="1068" name="Google Shape;1068;p26"/>
            <p:cNvSpPr/>
            <p:nvPr/>
          </p:nvSpPr>
          <p:spPr>
            <a:xfrm>
              <a:off x="5591497" y="3609208"/>
              <a:ext cx="237367" cy="735291"/>
            </a:xfrm>
            <a:prstGeom prst="can">
              <a:avLst>
                <a:gd name="adj" fmla="val 2500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00"/>
                <a:buFont typeface="Arial"/>
                <a:buNone/>
              </a:pPr>
              <a:endParaRPr sz="1700" b="0" i="0" u="none" strike="noStrike" cap="none">
                <a:solidFill>
                  <a:srgbClr val="FCCB26"/>
                </a:solidFill>
                <a:latin typeface="Josefin Sans"/>
                <a:ea typeface="Josefin Sans"/>
                <a:cs typeface="Josefin Sans"/>
                <a:sym typeface="Josefin Sans"/>
              </a:endParaRPr>
            </a:p>
          </p:txBody>
        </p:sp>
        <p:sp>
          <p:nvSpPr>
            <p:cNvPr id="1069" name="Google Shape;1069;p26"/>
            <p:cNvSpPr/>
            <p:nvPr/>
          </p:nvSpPr>
          <p:spPr>
            <a:xfrm>
              <a:off x="5591497" y="4804317"/>
              <a:ext cx="237367" cy="735291"/>
            </a:xfrm>
            <a:prstGeom prst="can">
              <a:avLst>
                <a:gd name="adj" fmla="val 2500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00"/>
                <a:buFont typeface="Arial"/>
                <a:buNone/>
              </a:pPr>
              <a:endParaRPr sz="1700" b="0" i="0" u="none" strike="noStrike" cap="none">
                <a:solidFill>
                  <a:srgbClr val="FCCB26"/>
                </a:solidFill>
                <a:latin typeface="Josefin Sans"/>
                <a:ea typeface="Josefin Sans"/>
                <a:cs typeface="Josefin Sans"/>
                <a:sym typeface="Josefin Sans"/>
              </a:endParaRPr>
            </a:p>
          </p:txBody>
        </p:sp>
        <p:sp>
          <p:nvSpPr>
            <p:cNvPr id="1070" name="Google Shape;1070;p26"/>
            <p:cNvSpPr/>
            <p:nvPr/>
          </p:nvSpPr>
          <p:spPr>
            <a:xfrm>
              <a:off x="6349601" y="2406065"/>
              <a:ext cx="237367" cy="735291"/>
            </a:xfrm>
            <a:prstGeom prst="can">
              <a:avLst>
                <a:gd name="adj" fmla="val 25000"/>
              </a:avLst>
            </a:prstGeom>
            <a:solidFill>
              <a:srgbClr val="D3D4F3"/>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00"/>
                <a:buFont typeface="Arial"/>
                <a:buNone/>
              </a:pPr>
              <a:endParaRPr sz="1700" b="0" i="0" u="none" strike="noStrike" cap="none">
                <a:solidFill>
                  <a:srgbClr val="FCCB26"/>
                </a:solidFill>
                <a:latin typeface="Josefin Sans"/>
                <a:ea typeface="Josefin Sans"/>
                <a:cs typeface="Josefin Sans"/>
                <a:sym typeface="Josefin Sans"/>
              </a:endParaRPr>
            </a:p>
          </p:txBody>
        </p:sp>
        <p:sp>
          <p:nvSpPr>
            <p:cNvPr id="1071" name="Google Shape;1071;p26"/>
            <p:cNvSpPr/>
            <p:nvPr/>
          </p:nvSpPr>
          <p:spPr>
            <a:xfrm>
              <a:off x="6349601" y="3609208"/>
              <a:ext cx="237367" cy="735291"/>
            </a:xfrm>
            <a:prstGeom prst="can">
              <a:avLst>
                <a:gd name="adj" fmla="val 25000"/>
              </a:avLst>
            </a:prstGeom>
            <a:solidFill>
              <a:srgbClr val="D3D4F3"/>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00"/>
                <a:buFont typeface="Arial"/>
                <a:buNone/>
              </a:pPr>
              <a:endParaRPr sz="1700" b="0" i="0" u="none" strike="noStrike" cap="none">
                <a:solidFill>
                  <a:srgbClr val="FCCB26"/>
                </a:solidFill>
                <a:latin typeface="Josefin Sans"/>
                <a:ea typeface="Josefin Sans"/>
                <a:cs typeface="Josefin Sans"/>
                <a:sym typeface="Josefin Sans"/>
              </a:endParaRPr>
            </a:p>
          </p:txBody>
        </p:sp>
        <p:sp>
          <p:nvSpPr>
            <p:cNvPr id="1072" name="Google Shape;1072;p26"/>
            <p:cNvSpPr/>
            <p:nvPr/>
          </p:nvSpPr>
          <p:spPr>
            <a:xfrm>
              <a:off x="6349601" y="4804317"/>
              <a:ext cx="237367" cy="735291"/>
            </a:xfrm>
            <a:prstGeom prst="can">
              <a:avLst>
                <a:gd name="adj" fmla="val 25000"/>
              </a:avLst>
            </a:prstGeom>
            <a:solidFill>
              <a:srgbClr val="D3D4F3"/>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00"/>
                <a:buFont typeface="Arial"/>
                <a:buNone/>
              </a:pPr>
              <a:endParaRPr sz="1700" b="0" i="0" u="none" strike="noStrike" cap="none">
                <a:solidFill>
                  <a:srgbClr val="FCCB26"/>
                </a:solidFill>
                <a:latin typeface="Josefin Sans"/>
                <a:ea typeface="Josefin Sans"/>
                <a:cs typeface="Josefin Sans"/>
                <a:sym typeface="Josefin Sans"/>
              </a:endParaRPr>
            </a:p>
          </p:txBody>
        </p:sp>
        <p:sp>
          <p:nvSpPr>
            <p:cNvPr id="1073" name="Google Shape;1073;p26"/>
            <p:cNvSpPr/>
            <p:nvPr/>
          </p:nvSpPr>
          <p:spPr>
            <a:xfrm rot="-5400000">
              <a:off x="3457160" y="997591"/>
              <a:ext cx="674895" cy="3593780"/>
            </a:xfrm>
            <a:prstGeom prst="round2SameRect">
              <a:avLst>
                <a:gd name="adj1" fmla="val 16667"/>
                <a:gd name="adj2" fmla="val 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Josefin Sans"/>
                <a:ea typeface="Josefin Sans"/>
                <a:cs typeface="Josefin Sans"/>
                <a:sym typeface="Josefin Sans"/>
              </a:endParaRPr>
            </a:p>
          </p:txBody>
        </p:sp>
        <p:sp>
          <p:nvSpPr>
            <p:cNvPr id="1074" name="Google Shape;1074;p26"/>
            <p:cNvSpPr txBox="1"/>
            <p:nvPr/>
          </p:nvSpPr>
          <p:spPr>
            <a:xfrm>
              <a:off x="2030653" y="2489963"/>
              <a:ext cx="3560834" cy="609004"/>
            </a:xfrm>
            <a:prstGeom prst="rect">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n-US" sz="1700" b="1" i="0" u="sng" strike="noStrike" cap="none">
                  <a:solidFill>
                    <a:srgbClr val="073642"/>
                  </a:solidFill>
                  <a:latin typeface="Josefin Sans"/>
                  <a:ea typeface="Josefin Sans"/>
                  <a:cs typeface="Josefin Sans"/>
                  <a:sym typeface="Josefin Sans"/>
                </a:rPr>
                <a:t>AI Overview:</a:t>
              </a:r>
              <a:r>
                <a:rPr lang="en-US" sz="1700" b="0" i="0" u="none" strike="noStrike" cap="none">
                  <a:solidFill>
                    <a:srgbClr val="073642"/>
                  </a:solidFill>
                  <a:latin typeface="Josefin Sans"/>
                  <a:ea typeface="Josefin Sans"/>
                  <a:cs typeface="Josefin Sans"/>
                  <a:sym typeface="Josefin Sans"/>
                </a:rPr>
                <a:t> Generates artifacts, create backlogs, analyze requirements for quality, release progress</a:t>
              </a:r>
              <a:endParaRPr sz="1700" b="0" i="0" u="none" strike="noStrike" cap="none">
                <a:solidFill>
                  <a:srgbClr val="000000"/>
                </a:solidFill>
                <a:latin typeface="Josefin Sans"/>
                <a:ea typeface="Josefin Sans"/>
                <a:cs typeface="Josefin Sans"/>
                <a:sym typeface="Josefin Sans"/>
              </a:endParaRPr>
            </a:p>
          </p:txBody>
        </p:sp>
        <p:sp>
          <p:nvSpPr>
            <p:cNvPr id="1075" name="Google Shape;1075;p26"/>
            <p:cNvSpPr/>
            <p:nvPr/>
          </p:nvSpPr>
          <p:spPr>
            <a:xfrm rot="-5400000">
              <a:off x="3457160" y="2186792"/>
              <a:ext cx="674895" cy="3593780"/>
            </a:xfrm>
            <a:prstGeom prst="round2SameRect">
              <a:avLst>
                <a:gd name="adj1" fmla="val 16667"/>
                <a:gd name="adj2" fmla="val 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Josefin Sans"/>
                <a:ea typeface="Josefin Sans"/>
                <a:cs typeface="Josefin Sans"/>
                <a:sym typeface="Josefin Sans"/>
              </a:endParaRPr>
            </a:p>
          </p:txBody>
        </p:sp>
        <p:sp>
          <p:nvSpPr>
            <p:cNvPr id="1076" name="Google Shape;1076;p26"/>
            <p:cNvSpPr txBox="1"/>
            <p:nvPr/>
          </p:nvSpPr>
          <p:spPr>
            <a:xfrm>
              <a:off x="2030653" y="3679163"/>
              <a:ext cx="3560834" cy="609004"/>
            </a:xfrm>
            <a:prstGeom prst="rect">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n-US" sz="1700" b="1" i="0" u="sng" strike="noStrike" cap="none">
                  <a:solidFill>
                    <a:srgbClr val="073642"/>
                  </a:solidFill>
                  <a:latin typeface="Josefin Sans"/>
                  <a:ea typeface="Josefin Sans"/>
                  <a:cs typeface="Josefin Sans"/>
                  <a:sym typeface="Josefin Sans"/>
                </a:rPr>
                <a:t>Use Cases:</a:t>
              </a:r>
              <a:r>
                <a:rPr lang="en-US" sz="1700" b="0" i="0" u="none" strike="noStrike" cap="none">
                  <a:solidFill>
                    <a:srgbClr val="073642"/>
                  </a:solidFill>
                  <a:latin typeface="Josefin Sans"/>
                  <a:ea typeface="Josefin Sans"/>
                  <a:cs typeface="Josefin Sans"/>
                  <a:sym typeface="Josefin Sans"/>
                </a:rPr>
                <a:t> Requirements, </a:t>
              </a:r>
              <a:r>
                <a:rPr lang="en-US" sz="1700">
                  <a:solidFill>
                    <a:srgbClr val="073642"/>
                  </a:solidFill>
                  <a:latin typeface="Josefin Sans"/>
                  <a:ea typeface="Josefin Sans"/>
                  <a:cs typeface="Josefin Sans"/>
                  <a:sym typeface="Josefin Sans"/>
                </a:rPr>
                <a:t>t</a:t>
              </a:r>
              <a:r>
                <a:rPr lang="en-US" sz="1700" b="0" i="0" u="none" strike="noStrike" cap="none">
                  <a:solidFill>
                    <a:srgbClr val="073642"/>
                  </a:solidFill>
                  <a:latin typeface="Josefin Sans"/>
                  <a:ea typeface="Josefin Sans"/>
                  <a:cs typeface="Josefin Sans"/>
                  <a:sym typeface="Josefin Sans"/>
                </a:rPr>
                <a:t>est cases, test steps, tasks, BDD scenarios, and risks</a:t>
              </a:r>
              <a:r>
                <a:rPr lang="en-US" sz="1700">
                  <a:solidFill>
                    <a:srgbClr val="073642"/>
                  </a:solidFill>
                  <a:latin typeface="Josefin Sans"/>
                  <a:ea typeface="Josefin Sans"/>
                  <a:cs typeface="Josefin Sans"/>
                  <a:sym typeface="Josefin Sans"/>
                </a:rPr>
                <a:t>. Release insights &amp; risks</a:t>
              </a:r>
              <a:endParaRPr sz="1700" b="0" i="0" u="none" strike="noStrike" cap="none">
                <a:solidFill>
                  <a:srgbClr val="000000"/>
                </a:solidFill>
                <a:latin typeface="Josefin Sans"/>
                <a:ea typeface="Josefin Sans"/>
                <a:cs typeface="Josefin Sans"/>
                <a:sym typeface="Josefin Sans"/>
              </a:endParaRPr>
            </a:p>
          </p:txBody>
        </p:sp>
        <p:sp>
          <p:nvSpPr>
            <p:cNvPr id="1077" name="Google Shape;1077;p26"/>
            <p:cNvSpPr/>
            <p:nvPr/>
          </p:nvSpPr>
          <p:spPr>
            <a:xfrm rot="-5400000">
              <a:off x="3457160" y="3382674"/>
              <a:ext cx="674895" cy="3593780"/>
            </a:xfrm>
            <a:prstGeom prst="round2SameRect">
              <a:avLst>
                <a:gd name="adj1" fmla="val 16667"/>
                <a:gd name="adj2" fmla="val 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Josefin Sans"/>
                <a:ea typeface="Josefin Sans"/>
                <a:cs typeface="Josefin Sans"/>
                <a:sym typeface="Josefin Sans"/>
              </a:endParaRPr>
            </a:p>
          </p:txBody>
        </p:sp>
        <p:sp>
          <p:nvSpPr>
            <p:cNvPr id="1078" name="Google Shape;1078;p26"/>
            <p:cNvSpPr txBox="1"/>
            <p:nvPr/>
          </p:nvSpPr>
          <p:spPr>
            <a:xfrm>
              <a:off x="2030653" y="4875038"/>
              <a:ext cx="3560834" cy="609004"/>
            </a:xfrm>
            <a:prstGeom prst="rect">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n-US" sz="1700" b="1" i="0" u="sng" strike="noStrike" cap="none">
                  <a:solidFill>
                    <a:srgbClr val="073642"/>
                  </a:solidFill>
                  <a:latin typeface="Josefin Sans"/>
                  <a:ea typeface="Josefin Sans"/>
                  <a:cs typeface="Josefin Sans"/>
                  <a:sym typeface="Josefin Sans"/>
                </a:rPr>
                <a:t>Business Model:</a:t>
              </a:r>
              <a:r>
                <a:rPr lang="en-US" sz="1700" b="0" i="0" u="none" strike="noStrike" cap="none">
                  <a:solidFill>
                    <a:srgbClr val="073642"/>
                  </a:solidFill>
                  <a:latin typeface="Josefin Sans"/>
                  <a:ea typeface="Josefin Sans"/>
                  <a:cs typeface="Josefin Sans"/>
                  <a:sym typeface="Josefin Sans"/>
                </a:rPr>
                <a:t> Flat unlimited subscription at $2/user/month linked to your Spira subscription</a:t>
              </a:r>
              <a:endParaRPr sz="1700" b="0" i="0" u="none" strike="noStrike" cap="none">
                <a:solidFill>
                  <a:srgbClr val="000000"/>
                </a:solidFill>
                <a:latin typeface="Josefin Sans"/>
                <a:ea typeface="Josefin Sans"/>
                <a:cs typeface="Josefin Sans"/>
                <a:sym typeface="Josefin Sans"/>
              </a:endParaRPr>
            </a:p>
          </p:txBody>
        </p:sp>
        <p:sp>
          <p:nvSpPr>
            <p:cNvPr id="1079" name="Google Shape;1079;p26"/>
            <p:cNvSpPr/>
            <p:nvPr/>
          </p:nvSpPr>
          <p:spPr>
            <a:xfrm rot="5400000">
              <a:off x="8055836" y="997593"/>
              <a:ext cx="674895" cy="3593780"/>
            </a:xfrm>
            <a:prstGeom prst="round2SameRect">
              <a:avLst>
                <a:gd name="adj1" fmla="val 16667"/>
                <a:gd name="adj2" fmla="val 0"/>
              </a:avLst>
            </a:prstGeom>
            <a:solidFill>
              <a:srgbClr val="D3D4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Josefin Sans"/>
                <a:ea typeface="Josefin Sans"/>
                <a:cs typeface="Josefin Sans"/>
                <a:sym typeface="Josefin Sans"/>
              </a:endParaRPr>
            </a:p>
          </p:txBody>
        </p:sp>
        <p:sp>
          <p:nvSpPr>
            <p:cNvPr id="1080" name="Google Shape;1080;p26"/>
            <p:cNvSpPr txBox="1"/>
            <p:nvPr/>
          </p:nvSpPr>
          <p:spPr>
            <a:xfrm>
              <a:off x="6596382" y="2489963"/>
              <a:ext cx="3560834" cy="609004"/>
            </a:xfrm>
            <a:prstGeom prst="rect">
              <a:avLst/>
            </a:prstGeom>
            <a:solidFill>
              <a:srgbClr val="D3D4F3"/>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n-US" sz="1700" b="1" i="0" u="sng" strike="noStrike" cap="none">
                  <a:solidFill>
                    <a:srgbClr val="073642"/>
                  </a:solidFill>
                  <a:latin typeface="Josefin Sans"/>
                  <a:ea typeface="Josefin Sans"/>
                  <a:cs typeface="Josefin Sans"/>
                  <a:sym typeface="Josefin Sans"/>
                </a:rPr>
                <a:t>AI Overview:</a:t>
              </a:r>
              <a:r>
                <a:rPr lang="en-US" sz="1700" b="0" i="0" u="none" strike="noStrike" cap="none">
                  <a:solidFill>
                    <a:srgbClr val="073642"/>
                  </a:solidFill>
                  <a:latin typeface="Josefin Sans"/>
                  <a:ea typeface="Josefin Sans"/>
                  <a:cs typeface="Josefin Sans"/>
                  <a:sym typeface="Josefin Sans"/>
                </a:rPr>
                <a:t> Creates automated test scripts from manual tests, perform autonomous testing</a:t>
              </a:r>
              <a:endParaRPr sz="1700" b="0" i="0" u="none" strike="noStrike" cap="none">
                <a:solidFill>
                  <a:srgbClr val="073642"/>
                </a:solidFill>
                <a:latin typeface="Josefin Sans"/>
                <a:ea typeface="Josefin Sans"/>
                <a:cs typeface="Josefin Sans"/>
                <a:sym typeface="Josefin Sans"/>
              </a:endParaRPr>
            </a:p>
          </p:txBody>
        </p:sp>
        <p:sp>
          <p:nvSpPr>
            <p:cNvPr id="1081" name="Google Shape;1081;p26"/>
            <p:cNvSpPr/>
            <p:nvPr/>
          </p:nvSpPr>
          <p:spPr>
            <a:xfrm rot="5400000">
              <a:off x="8055836" y="2186794"/>
              <a:ext cx="674895" cy="3593780"/>
            </a:xfrm>
            <a:prstGeom prst="round2SameRect">
              <a:avLst>
                <a:gd name="adj1" fmla="val 16667"/>
                <a:gd name="adj2" fmla="val 0"/>
              </a:avLst>
            </a:prstGeom>
            <a:solidFill>
              <a:srgbClr val="D3D4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Josefin Sans"/>
                <a:ea typeface="Josefin Sans"/>
                <a:cs typeface="Josefin Sans"/>
                <a:sym typeface="Josefin Sans"/>
              </a:endParaRPr>
            </a:p>
          </p:txBody>
        </p:sp>
        <p:sp>
          <p:nvSpPr>
            <p:cNvPr id="1082" name="Google Shape;1082;p26"/>
            <p:cNvSpPr txBox="1"/>
            <p:nvPr/>
          </p:nvSpPr>
          <p:spPr>
            <a:xfrm>
              <a:off x="6596382" y="3679163"/>
              <a:ext cx="3560834" cy="609004"/>
            </a:xfrm>
            <a:prstGeom prst="rect">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n-US" sz="1700" b="1" i="0" u="sng" strike="noStrike" cap="none">
                  <a:solidFill>
                    <a:srgbClr val="073642"/>
                  </a:solidFill>
                  <a:latin typeface="Josefin Sans"/>
                  <a:ea typeface="Josefin Sans"/>
                  <a:cs typeface="Josefin Sans"/>
                  <a:sym typeface="Josefin Sans"/>
                </a:rPr>
                <a:t>Use Cases:</a:t>
              </a:r>
              <a:r>
                <a:rPr lang="en-US" sz="1700" b="0" i="0" u="none" strike="noStrike" cap="none">
                  <a:solidFill>
                    <a:srgbClr val="073642"/>
                  </a:solidFill>
                  <a:latin typeface="Josefin Sans"/>
                  <a:ea typeface="Josefin Sans"/>
                  <a:cs typeface="Josefin Sans"/>
                  <a:sym typeface="Josefin Sans"/>
                </a:rPr>
                <a:t> Generate test data, run manual tests as automated, </a:t>
              </a:r>
              <a:r>
                <a:rPr lang="en-US" sz="1700">
                  <a:solidFill>
                    <a:srgbClr val="073642"/>
                  </a:solidFill>
                  <a:latin typeface="Josefin Sans"/>
                  <a:ea typeface="Josefin Sans"/>
                  <a:cs typeface="Josefin Sans"/>
                  <a:sym typeface="Josefin Sans"/>
                </a:rPr>
                <a:t>self-healing of tests, </a:t>
              </a:r>
              <a:r>
                <a:rPr lang="en-US" sz="1700" b="0" i="0" u="none" strike="noStrike" cap="none">
                  <a:solidFill>
                    <a:srgbClr val="073642"/>
                  </a:solidFill>
                  <a:latin typeface="Josefin Sans"/>
                  <a:ea typeface="Josefin Sans"/>
                  <a:cs typeface="Josefin Sans"/>
                  <a:sym typeface="Josefin Sans"/>
                </a:rPr>
                <a:t>execution analysis.</a:t>
              </a:r>
              <a:endParaRPr sz="1700" b="0" i="0" u="none" strike="noStrike" cap="none">
                <a:solidFill>
                  <a:srgbClr val="000000"/>
                </a:solidFill>
                <a:latin typeface="Josefin Sans"/>
                <a:ea typeface="Josefin Sans"/>
                <a:cs typeface="Josefin Sans"/>
                <a:sym typeface="Josefin Sans"/>
              </a:endParaRPr>
            </a:p>
          </p:txBody>
        </p:sp>
        <p:sp>
          <p:nvSpPr>
            <p:cNvPr id="1083" name="Google Shape;1083;p26"/>
            <p:cNvSpPr/>
            <p:nvPr/>
          </p:nvSpPr>
          <p:spPr>
            <a:xfrm rot="5400000">
              <a:off x="8055836" y="3382676"/>
              <a:ext cx="674895" cy="3593780"/>
            </a:xfrm>
            <a:prstGeom prst="round2SameRect">
              <a:avLst>
                <a:gd name="adj1" fmla="val 16667"/>
                <a:gd name="adj2" fmla="val 0"/>
              </a:avLst>
            </a:prstGeom>
            <a:solidFill>
              <a:srgbClr val="D3D4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Josefin Sans"/>
                <a:ea typeface="Josefin Sans"/>
                <a:cs typeface="Josefin Sans"/>
                <a:sym typeface="Josefin Sans"/>
              </a:endParaRPr>
            </a:p>
          </p:txBody>
        </p:sp>
        <p:sp>
          <p:nvSpPr>
            <p:cNvPr id="1084" name="Google Shape;1084;p26"/>
            <p:cNvSpPr txBox="1"/>
            <p:nvPr/>
          </p:nvSpPr>
          <p:spPr>
            <a:xfrm>
              <a:off x="6596381" y="4875063"/>
              <a:ext cx="3560834" cy="609004"/>
            </a:xfrm>
            <a:prstGeom prst="rect">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n-US" sz="1700" b="1" u="sng">
                  <a:solidFill>
                    <a:srgbClr val="073642"/>
                  </a:solidFill>
                  <a:latin typeface="Josefin Sans"/>
                  <a:ea typeface="Josefin Sans"/>
                  <a:cs typeface="Josefin Sans"/>
                  <a:sym typeface="Josefin Sans"/>
                </a:rPr>
                <a:t>Business Model</a:t>
              </a:r>
              <a:r>
                <a:rPr lang="en-US" sz="1700" b="1" i="0" u="sng" strike="noStrike" cap="none">
                  <a:solidFill>
                    <a:srgbClr val="073642"/>
                  </a:solidFill>
                  <a:latin typeface="Josefin Sans"/>
                  <a:ea typeface="Josefin Sans"/>
                  <a:cs typeface="Josefin Sans"/>
                  <a:sym typeface="Josefin Sans"/>
                </a:rPr>
                <a:t>:</a:t>
              </a:r>
              <a:r>
                <a:rPr lang="en-US" sz="1700" b="0" i="0" u="none" strike="noStrike" cap="none">
                  <a:solidFill>
                    <a:srgbClr val="073642"/>
                  </a:solidFill>
                  <a:latin typeface="Josefin Sans"/>
                  <a:ea typeface="Josefin Sans"/>
                  <a:cs typeface="Josefin Sans"/>
                  <a:sym typeface="Josefin Sans"/>
                </a:rPr>
                <a:t> </a:t>
              </a:r>
              <a:r>
                <a:rPr lang="en-US" sz="1700">
                  <a:solidFill>
                    <a:srgbClr val="073642"/>
                  </a:solidFill>
                  <a:latin typeface="Josefin Sans"/>
                  <a:ea typeface="Josefin Sans"/>
                  <a:cs typeface="Josefin Sans"/>
                  <a:sym typeface="Josefin Sans"/>
                </a:rPr>
                <a:t>GenAI capabilities included with core Inflectra.ai subscription, leads to Rapise PLG motion</a:t>
              </a:r>
              <a:endParaRPr sz="1700" b="0" i="0" u="none" strike="noStrike" cap="none">
                <a:solidFill>
                  <a:srgbClr val="000000"/>
                </a:solidFill>
                <a:latin typeface="Josefin Sans"/>
                <a:ea typeface="Josefin Sans"/>
                <a:cs typeface="Josefin Sans"/>
                <a:sym typeface="Josefin Sans"/>
              </a:endParaRPr>
            </a:p>
          </p:txBody>
        </p:sp>
        <p:sp>
          <p:nvSpPr>
            <p:cNvPr id="1085" name="Google Shape;1085;p26"/>
            <p:cNvSpPr/>
            <p:nvPr/>
          </p:nvSpPr>
          <p:spPr>
            <a:xfrm>
              <a:off x="2278011" y="1516252"/>
              <a:ext cx="2814204" cy="674896"/>
            </a:xfrm>
            <a:prstGeom prst="roundRect">
              <a:avLst>
                <a:gd name="adj" fmla="val 16667"/>
              </a:avLst>
            </a:prstGeom>
            <a:solidFill>
              <a:srgbClr val="344B5F"/>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FFFFF"/>
                  </a:solidFill>
                  <a:latin typeface="Poppins Medium"/>
                  <a:ea typeface="Poppins Medium"/>
                  <a:cs typeface="Poppins Medium"/>
                  <a:sym typeface="Poppins Medium"/>
                </a:rPr>
                <a:t>    SPIRA PLATFORM</a:t>
              </a:r>
              <a:endParaRPr sz="2000" b="0" i="0" u="none" strike="noStrike" cap="none">
                <a:solidFill>
                  <a:srgbClr val="000000"/>
                </a:solidFill>
                <a:latin typeface="Poppins Medium"/>
                <a:ea typeface="Poppins Medium"/>
                <a:cs typeface="Poppins Medium"/>
                <a:sym typeface="Poppins Medium"/>
              </a:endParaRPr>
            </a:p>
          </p:txBody>
        </p:sp>
        <p:pic>
          <p:nvPicPr>
            <p:cNvPr id="1086" name="Google Shape;1086;p26"/>
            <p:cNvPicPr preferRelativeResize="0"/>
            <p:nvPr/>
          </p:nvPicPr>
          <p:blipFill rotWithShape="1">
            <a:blip r:embed="rId3">
              <a:alphaModFix/>
            </a:blip>
            <a:srcRect/>
            <a:stretch/>
          </p:blipFill>
          <p:spPr>
            <a:xfrm>
              <a:off x="2441742" y="1613619"/>
              <a:ext cx="290230" cy="458002"/>
            </a:xfrm>
            <a:prstGeom prst="rect">
              <a:avLst/>
            </a:prstGeom>
            <a:noFill/>
            <a:ln>
              <a:noFill/>
            </a:ln>
            <a:effectLst>
              <a:outerShdw blurRad="63500" sx="102000" sy="102000" algn="ctr" rotWithShape="0">
                <a:srgbClr val="000000">
                  <a:alpha val="40000"/>
                </a:srgbClr>
              </a:outerShdw>
            </a:effectLst>
          </p:spPr>
        </p:pic>
        <p:sp>
          <p:nvSpPr>
            <p:cNvPr id="1087" name="Google Shape;1087;p26"/>
            <p:cNvSpPr/>
            <p:nvPr/>
          </p:nvSpPr>
          <p:spPr>
            <a:xfrm>
              <a:off x="7095677" y="1505173"/>
              <a:ext cx="2650474" cy="674896"/>
            </a:xfrm>
            <a:prstGeom prst="roundRect">
              <a:avLst>
                <a:gd name="adj" fmla="val 16667"/>
              </a:avLst>
            </a:prstGeom>
            <a:solidFill>
              <a:srgbClr val="344B5F"/>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FFFFF"/>
                  </a:solidFill>
                  <a:latin typeface="Josefin Sans"/>
                  <a:ea typeface="Josefin Sans"/>
                  <a:cs typeface="Josefin Sans"/>
                  <a:sym typeface="Josefin Sans"/>
                </a:rPr>
                <a:t>    RAPISE PLATFORM</a:t>
              </a:r>
              <a:endParaRPr sz="2000" b="0" i="0" u="none" strike="noStrike" cap="none">
                <a:solidFill>
                  <a:srgbClr val="000000"/>
                </a:solidFill>
                <a:latin typeface="Josefin Sans"/>
                <a:ea typeface="Josefin Sans"/>
                <a:cs typeface="Josefin Sans"/>
                <a:sym typeface="Josefin Sans"/>
              </a:endParaRPr>
            </a:p>
          </p:txBody>
        </p:sp>
      </p:grpSp>
      <p:pic>
        <p:nvPicPr>
          <p:cNvPr id="1088" name="Google Shape;1088;p26"/>
          <p:cNvPicPr preferRelativeResize="0"/>
          <p:nvPr/>
        </p:nvPicPr>
        <p:blipFill rotWithShape="1">
          <a:blip r:embed="rId4">
            <a:alphaModFix/>
          </a:blip>
          <a:srcRect/>
          <a:stretch/>
        </p:blipFill>
        <p:spPr>
          <a:xfrm>
            <a:off x="7644889" y="2140154"/>
            <a:ext cx="412187" cy="412187"/>
          </a:xfrm>
          <a:prstGeom prst="rect">
            <a:avLst/>
          </a:prstGeom>
          <a:noFill/>
          <a:ln>
            <a:noFill/>
          </a:ln>
          <a:effectLst>
            <a:outerShdw blurRad="63500" sx="102000" sy="102000" algn="ctr" rotWithShape="0">
              <a:srgbClr val="000000">
                <a:alpha val="40000"/>
              </a:srgbClr>
            </a:outerShdw>
          </a:effectLst>
        </p:spPr>
      </p:pic>
      <p:pic>
        <p:nvPicPr>
          <p:cNvPr id="1089" name="Google Shape;1089;p26" descr="A colorful lines on a black background&#10;&#10;AI-generated content may be incorrect."/>
          <p:cNvPicPr preferRelativeResize="0"/>
          <p:nvPr/>
        </p:nvPicPr>
        <p:blipFill rotWithShape="1">
          <a:blip r:embed="rId5">
            <a:alphaModFix/>
          </a:blip>
          <a:srcRect/>
          <a:stretch/>
        </p:blipFill>
        <p:spPr>
          <a:xfrm>
            <a:off x="5485034" y="1492349"/>
            <a:ext cx="1282804" cy="77077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93"/>
        <p:cNvGrpSpPr/>
        <p:nvPr/>
      </p:nvGrpSpPr>
      <p:grpSpPr>
        <a:xfrm>
          <a:off x="0" y="0"/>
          <a:ext cx="0" cy="0"/>
          <a:chOff x="0" y="0"/>
          <a:chExt cx="0" cy="0"/>
        </a:xfrm>
      </p:grpSpPr>
      <p:sp>
        <p:nvSpPr>
          <p:cNvPr id="1094" name="Google Shape;1094;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t>Integrating Inflectra.ai with MCP</a:t>
            </a:r>
            <a:endParaRPr/>
          </a:p>
        </p:txBody>
      </p:sp>
      <p:sp>
        <p:nvSpPr>
          <p:cNvPr id="1095" name="Google Shape;1095;p27"/>
          <p:cNvSpPr txBox="1">
            <a:spLocks noGrp="1"/>
          </p:cNvSpPr>
          <p:nvPr>
            <p:ph type="body" idx="1"/>
          </p:nvPr>
        </p:nvSpPr>
        <p:spPr>
          <a:xfrm>
            <a:off x="838200" y="1505534"/>
            <a:ext cx="10515600" cy="1504242"/>
          </a:xfrm>
          <a:prstGeom prst="rect">
            <a:avLst/>
          </a:prstGeom>
          <a:noFill/>
          <a:ln>
            <a:noFill/>
          </a:ln>
        </p:spPr>
        <p:txBody>
          <a:bodyPr spcFirstLastPara="1" wrap="square" lIns="91425" tIns="45700" rIns="91425" bIns="45700" anchor="t" anchorCtr="0">
            <a:normAutofit/>
          </a:bodyPr>
          <a:lstStyle/>
          <a:p>
            <a:pPr marL="50800" lvl="0" indent="0" algn="l" rtl="0">
              <a:lnSpc>
                <a:spcPct val="90000"/>
              </a:lnSpc>
              <a:spcBef>
                <a:spcPts val="1000"/>
              </a:spcBef>
              <a:spcAft>
                <a:spcPts val="0"/>
              </a:spcAft>
              <a:buSzPts val="2800"/>
              <a:buNone/>
            </a:pPr>
            <a:r>
              <a:rPr lang="en-US" sz="2400" dirty="0"/>
              <a:t>Our products have MCP Servers and integrate with agentic coding agents like Claude, Kiro, Anti Gravity, Codex for spec-based development:</a:t>
            </a:r>
            <a:endParaRPr dirty="0"/>
          </a:p>
        </p:txBody>
      </p:sp>
      <p:sp>
        <p:nvSpPr>
          <p:cNvPr id="1096" name="Google Shape;1096;p27"/>
          <p:cNvSpPr/>
          <p:nvPr/>
        </p:nvSpPr>
        <p:spPr>
          <a:xfrm>
            <a:off x="1126838" y="4046631"/>
            <a:ext cx="2225964" cy="849746"/>
          </a:xfrm>
          <a:prstGeom prst="roundRect">
            <a:avLst>
              <a:gd name="adj" fmla="val 16667"/>
            </a:avLst>
          </a:prstGeom>
          <a:gradFill>
            <a:gsLst>
              <a:gs pos="0">
                <a:srgbClr val="B6BFC2"/>
              </a:gs>
              <a:gs pos="35000">
                <a:srgbClr val="CDD3D3"/>
              </a:gs>
              <a:gs pos="100000">
                <a:srgbClr val="EBEBEF"/>
              </a:gs>
            </a:gsLst>
            <a:lin ang="16200000" scaled="0"/>
          </a:gradFill>
          <a:ln w="9525" cap="flat" cmpd="sng">
            <a:solidFill>
              <a:srgbClr val="043441"/>
            </a:solidFill>
            <a:prstDash val="solid"/>
            <a:round/>
            <a:headEnd type="none" w="sm" len="sm"/>
            <a:tailEnd type="none" w="sm" len="sm"/>
          </a:ln>
          <a:effectLst>
            <a:outerShdw blurRad="40000" dist="20000" dir="5400000" rotWithShape="0">
              <a:srgbClr val="000000">
                <a:alpha val="3803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73642"/>
                </a:solidFill>
                <a:latin typeface="Kanit"/>
                <a:ea typeface="Kanit"/>
                <a:cs typeface="Kanit"/>
                <a:sym typeface="Kanit"/>
              </a:rPr>
              <a:t>Agentic Coding</a:t>
            </a:r>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73642"/>
                </a:solidFill>
                <a:latin typeface="Kanit"/>
                <a:ea typeface="Kanit"/>
                <a:cs typeface="Kanit"/>
                <a:sym typeface="Kanit"/>
              </a:rPr>
              <a:t>Agents</a:t>
            </a:r>
            <a:endParaRPr/>
          </a:p>
        </p:txBody>
      </p:sp>
      <p:sp>
        <p:nvSpPr>
          <p:cNvPr id="1097" name="Google Shape;1097;p27"/>
          <p:cNvSpPr/>
          <p:nvPr/>
        </p:nvSpPr>
        <p:spPr>
          <a:xfrm>
            <a:off x="4613565" y="3041816"/>
            <a:ext cx="2225964" cy="849746"/>
          </a:xfrm>
          <a:prstGeom prst="roundRect">
            <a:avLst>
              <a:gd name="adj" fmla="val 16667"/>
            </a:avLst>
          </a:prstGeom>
          <a:gradFill>
            <a:gsLst>
              <a:gs pos="0">
                <a:srgbClr val="9BCDFF"/>
              </a:gs>
              <a:gs pos="35000">
                <a:srgbClr val="B8DCFF"/>
              </a:gs>
              <a:gs pos="100000">
                <a:srgbClr val="E2F0FF"/>
              </a:gs>
            </a:gsLst>
            <a:lin ang="16200000" scaled="0"/>
          </a:gradFill>
          <a:ln w="9525" cap="flat" cmpd="sng">
            <a:solidFill>
              <a:srgbClr val="5597D3"/>
            </a:solidFill>
            <a:prstDash val="solid"/>
            <a:round/>
            <a:headEnd type="none" w="sm" len="sm"/>
            <a:tailEnd type="none" w="sm" len="sm"/>
          </a:ln>
          <a:effectLst>
            <a:outerShdw blurRad="40000" dist="20000" dir="5400000" rotWithShape="0">
              <a:srgbClr val="000000">
                <a:alpha val="3803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73642"/>
                </a:solidFill>
                <a:latin typeface="Kanit"/>
                <a:ea typeface="Kanit"/>
                <a:cs typeface="Kanit"/>
                <a:sym typeface="Kanit"/>
              </a:rPr>
              <a:t>Spira MCP Server</a:t>
            </a:r>
            <a:endParaRPr/>
          </a:p>
        </p:txBody>
      </p:sp>
      <p:sp>
        <p:nvSpPr>
          <p:cNvPr id="1098" name="Google Shape;1098;p27"/>
          <p:cNvSpPr/>
          <p:nvPr/>
        </p:nvSpPr>
        <p:spPr>
          <a:xfrm>
            <a:off x="4613565" y="4136326"/>
            <a:ext cx="2225964" cy="849746"/>
          </a:xfrm>
          <a:prstGeom prst="roundRect">
            <a:avLst>
              <a:gd name="adj" fmla="val 16667"/>
            </a:avLst>
          </a:prstGeom>
          <a:gradFill>
            <a:gsLst>
              <a:gs pos="0">
                <a:srgbClr val="9BCDFF"/>
              </a:gs>
              <a:gs pos="35000">
                <a:srgbClr val="B8DCFF"/>
              </a:gs>
              <a:gs pos="100000">
                <a:srgbClr val="E2F0FF"/>
              </a:gs>
            </a:gsLst>
            <a:lin ang="16200000" scaled="0"/>
          </a:gradFill>
          <a:ln w="9525" cap="flat" cmpd="sng">
            <a:solidFill>
              <a:srgbClr val="5597D3"/>
            </a:solidFill>
            <a:prstDash val="solid"/>
            <a:round/>
            <a:headEnd type="none" w="sm" len="sm"/>
            <a:tailEnd type="none" w="sm" len="sm"/>
          </a:ln>
          <a:effectLst>
            <a:outerShdw blurRad="40000" dist="20000" dir="5400000" rotWithShape="0">
              <a:srgbClr val="000000">
                <a:alpha val="3803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73642"/>
                </a:solidFill>
                <a:latin typeface="Kanit"/>
                <a:ea typeface="Kanit"/>
                <a:cs typeface="Kanit"/>
                <a:sym typeface="Kanit"/>
              </a:rPr>
              <a:t>Rapise MCP Server</a:t>
            </a:r>
            <a:endParaRPr/>
          </a:p>
        </p:txBody>
      </p:sp>
      <p:sp>
        <p:nvSpPr>
          <p:cNvPr id="1099" name="Google Shape;1099;p27"/>
          <p:cNvSpPr/>
          <p:nvPr/>
        </p:nvSpPr>
        <p:spPr>
          <a:xfrm>
            <a:off x="4613565" y="5199013"/>
            <a:ext cx="2225964" cy="849746"/>
          </a:xfrm>
          <a:prstGeom prst="roundRect">
            <a:avLst>
              <a:gd name="adj" fmla="val 16667"/>
            </a:avLst>
          </a:prstGeom>
          <a:gradFill>
            <a:gsLst>
              <a:gs pos="0">
                <a:srgbClr val="9BCDFF"/>
              </a:gs>
              <a:gs pos="35000">
                <a:srgbClr val="B8DCFF"/>
              </a:gs>
              <a:gs pos="100000">
                <a:srgbClr val="E2F0FF"/>
              </a:gs>
            </a:gsLst>
            <a:lin ang="16200000" scaled="0"/>
          </a:gradFill>
          <a:ln w="9525" cap="flat" cmpd="sng">
            <a:solidFill>
              <a:srgbClr val="5597D3"/>
            </a:solidFill>
            <a:prstDash val="solid"/>
            <a:round/>
            <a:headEnd type="none" w="sm" len="sm"/>
            <a:tailEnd type="none" w="sm" len="sm"/>
          </a:ln>
          <a:effectLst>
            <a:outerShdw blurRad="40000" dist="20000" dir="5400000" rotWithShape="0">
              <a:srgbClr val="000000">
                <a:alpha val="3803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73642"/>
                </a:solidFill>
                <a:latin typeface="Kanit"/>
                <a:ea typeface="Kanit"/>
                <a:cs typeface="Kanit"/>
                <a:sym typeface="Kanit"/>
              </a:rPr>
              <a:t>GitHub MCP Server</a:t>
            </a:r>
            <a:endParaRPr/>
          </a:p>
        </p:txBody>
      </p:sp>
      <p:sp>
        <p:nvSpPr>
          <p:cNvPr id="1100" name="Google Shape;1100;p27"/>
          <p:cNvSpPr/>
          <p:nvPr/>
        </p:nvSpPr>
        <p:spPr>
          <a:xfrm>
            <a:off x="8451273" y="4157465"/>
            <a:ext cx="2309091" cy="835891"/>
          </a:xfrm>
          <a:prstGeom prst="flowChartMultidocument">
            <a:avLst/>
          </a:prstGeom>
          <a:gradFill>
            <a:gsLst>
              <a:gs pos="0">
                <a:srgbClr val="FFAF82"/>
              </a:gs>
              <a:gs pos="35000">
                <a:srgbClr val="FFC5A7"/>
              </a:gs>
              <a:gs pos="100000">
                <a:srgbClr val="FFE8DA"/>
              </a:gs>
            </a:gsLst>
            <a:lin ang="16200000" scaled="0"/>
          </a:gradFill>
          <a:ln w="9525" cap="flat" cmpd="sng">
            <a:solidFill>
              <a:srgbClr val="EB792A"/>
            </a:solidFill>
            <a:prstDash val="solid"/>
            <a:round/>
            <a:headEnd type="none" w="sm" len="sm"/>
            <a:tailEnd type="none" w="sm" len="sm"/>
          </a:ln>
          <a:effectLst>
            <a:outerShdw blurRad="40000" dist="20000" dir="5400000" rotWithShape="0">
              <a:srgbClr val="000000">
                <a:alpha val="3803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73642"/>
                </a:solidFill>
                <a:latin typeface="Kanit"/>
                <a:ea typeface="Kanit"/>
                <a:cs typeface="Kanit"/>
                <a:sym typeface="Kanit"/>
              </a:rPr>
              <a:t>Test Execution CLI</a:t>
            </a:r>
            <a:endParaRPr/>
          </a:p>
        </p:txBody>
      </p:sp>
      <p:sp>
        <p:nvSpPr>
          <p:cNvPr id="1101" name="Google Shape;1101;p27"/>
          <p:cNvSpPr/>
          <p:nvPr/>
        </p:nvSpPr>
        <p:spPr>
          <a:xfrm>
            <a:off x="9153236" y="5265829"/>
            <a:ext cx="1607128" cy="625908"/>
          </a:xfrm>
          <a:prstGeom prst="flowChartProcess">
            <a:avLst/>
          </a:prstGeom>
          <a:gradFill>
            <a:gsLst>
              <a:gs pos="0">
                <a:srgbClr val="FFAF82"/>
              </a:gs>
              <a:gs pos="35000">
                <a:srgbClr val="FFC5A7"/>
              </a:gs>
              <a:gs pos="100000">
                <a:srgbClr val="FFE8DA"/>
              </a:gs>
            </a:gsLst>
            <a:lin ang="16200000" scaled="0"/>
          </a:gradFill>
          <a:ln w="9525" cap="flat" cmpd="sng">
            <a:solidFill>
              <a:srgbClr val="EB792A"/>
            </a:solidFill>
            <a:prstDash val="solid"/>
            <a:round/>
            <a:headEnd type="none" w="sm" len="sm"/>
            <a:tailEnd type="none" w="sm" len="sm"/>
          </a:ln>
          <a:effectLst>
            <a:outerShdw blurRad="40000" dist="20000" dir="5400000" rotWithShape="0">
              <a:srgbClr val="000000">
                <a:alpha val="3803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73642"/>
                </a:solidFill>
                <a:latin typeface="Kanit"/>
                <a:ea typeface="Kanit"/>
                <a:cs typeface="Kanit"/>
                <a:sym typeface="Kanit"/>
              </a:rPr>
              <a:t>GitHub REST API</a:t>
            </a:r>
            <a:endParaRPr/>
          </a:p>
        </p:txBody>
      </p:sp>
      <p:grpSp>
        <p:nvGrpSpPr>
          <p:cNvPr id="1102" name="Google Shape;1102;p27"/>
          <p:cNvGrpSpPr/>
          <p:nvPr/>
        </p:nvGrpSpPr>
        <p:grpSpPr>
          <a:xfrm>
            <a:off x="8348821" y="5318004"/>
            <a:ext cx="804415" cy="223834"/>
            <a:chOff x="8348821" y="5603230"/>
            <a:chExt cx="804415" cy="223834"/>
          </a:xfrm>
        </p:grpSpPr>
        <p:cxnSp>
          <p:nvCxnSpPr>
            <p:cNvPr id="1103" name="Google Shape;1103;p27"/>
            <p:cNvCxnSpPr/>
            <p:nvPr/>
          </p:nvCxnSpPr>
          <p:spPr>
            <a:xfrm rot="10800000">
              <a:off x="8559800" y="5708073"/>
              <a:ext cx="593436" cy="0"/>
            </a:xfrm>
            <a:prstGeom prst="straightConnector1">
              <a:avLst/>
            </a:prstGeom>
            <a:gradFill>
              <a:gsLst>
                <a:gs pos="0">
                  <a:srgbClr val="FFAF82"/>
                </a:gs>
                <a:gs pos="35000">
                  <a:srgbClr val="FFC5A7"/>
                </a:gs>
                <a:gs pos="100000">
                  <a:srgbClr val="FFE8DA"/>
                </a:gs>
              </a:gsLst>
              <a:lin ang="16200000" scaled="0"/>
            </a:gradFill>
            <a:ln w="9525" cap="flat" cmpd="sng">
              <a:solidFill>
                <a:srgbClr val="EB792A"/>
              </a:solidFill>
              <a:prstDash val="solid"/>
              <a:round/>
              <a:headEnd type="none" w="sm" len="sm"/>
              <a:tailEnd type="none" w="sm" len="sm"/>
            </a:ln>
            <a:effectLst>
              <a:outerShdw blurRad="40000" dist="20000" dir="5400000" rotWithShape="0">
                <a:srgbClr val="000000">
                  <a:alpha val="38039"/>
                </a:srgbClr>
              </a:outerShdw>
            </a:effectLst>
          </p:spPr>
        </p:cxnSp>
        <p:sp>
          <p:nvSpPr>
            <p:cNvPr id="1104" name="Google Shape;1104;p27"/>
            <p:cNvSpPr/>
            <p:nvPr/>
          </p:nvSpPr>
          <p:spPr>
            <a:xfrm>
              <a:off x="8348821" y="5603230"/>
              <a:ext cx="204904" cy="223834"/>
            </a:xfrm>
            <a:prstGeom prst="ellipse">
              <a:avLst/>
            </a:prstGeom>
            <a:gradFill>
              <a:gsLst>
                <a:gs pos="0">
                  <a:srgbClr val="FFAF82"/>
                </a:gs>
                <a:gs pos="35000">
                  <a:srgbClr val="FFC5A7"/>
                </a:gs>
                <a:gs pos="100000">
                  <a:srgbClr val="FFE8DA"/>
                </a:gs>
              </a:gsLst>
              <a:lin ang="16200000" scaled="0"/>
            </a:gradFill>
            <a:ln w="9525" cap="flat" cmpd="sng">
              <a:solidFill>
                <a:srgbClr val="EB792A"/>
              </a:solidFill>
              <a:prstDash val="solid"/>
              <a:round/>
              <a:headEnd type="none" w="sm" len="sm"/>
              <a:tailEnd type="none" w="sm" len="sm"/>
            </a:ln>
            <a:effectLst>
              <a:outerShdw blurRad="40000" dist="20000" dir="5400000" rotWithShape="0">
                <a:srgbClr val="000000">
                  <a:alpha val="3803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73642"/>
                </a:solidFill>
                <a:latin typeface="Arial"/>
                <a:ea typeface="Arial"/>
                <a:cs typeface="Arial"/>
                <a:sym typeface="Arial"/>
              </a:endParaRPr>
            </a:p>
          </p:txBody>
        </p:sp>
      </p:grpSp>
      <p:grpSp>
        <p:nvGrpSpPr>
          <p:cNvPr id="1105" name="Google Shape;1105;p27"/>
          <p:cNvGrpSpPr/>
          <p:nvPr/>
        </p:nvGrpSpPr>
        <p:grpSpPr>
          <a:xfrm>
            <a:off x="8348821" y="5645894"/>
            <a:ext cx="804415" cy="223834"/>
            <a:chOff x="8362675" y="5931120"/>
            <a:chExt cx="804415" cy="223834"/>
          </a:xfrm>
        </p:grpSpPr>
        <p:cxnSp>
          <p:nvCxnSpPr>
            <p:cNvPr id="1106" name="Google Shape;1106;p27"/>
            <p:cNvCxnSpPr/>
            <p:nvPr/>
          </p:nvCxnSpPr>
          <p:spPr>
            <a:xfrm rot="10800000">
              <a:off x="8573654" y="6035963"/>
              <a:ext cx="593436" cy="0"/>
            </a:xfrm>
            <a:prstGeom prst="straightConnector1">
              <a:avLst/>
            </a:prstGeom>
            <a:gradFill>
              <a:gsLst>
                <a:gs pos="0">
                  <a:srgbClr val="FFAF82"/>
                </a:gs>
                <a:gs pos="35000">
                  <a:srgbClr val="FFC5A7"/>
                </a:gs>
                <a:gs pos="100000">
                  <a:srgbClr val="FFE8DA"/>
                </a:gs>
              </a:gsLst>
              <a:lin ang="16200000" scaled="0"/>
            </a:gradFill>
            <a:ln w="9525" cap="flat" cmpd="sng">
              <a:solidFill>
                <a:srgbClr val="EB792A"/>
              </a:solidFill>
              <a:prstDash val="solid"/>
              <a:round/>
              <a:headEnd type="none" w="sm" len="sm"/>
              <a:tailEnd type="none" w="sm" len="sm"/>
            </a:ln>
            <a:effectLst>
              <a:outerShdw blurRad="40000" dist="20000" dir="5400000" rotWithShape="0">
                <a:srgbClr val="000000">
                  <a:alpha val="38039"/>
                </a:srgbClr>
              </a:outerShdw>
            </a:effectLst>
          </p:spPr>
        </p:cxnSp>
        <p:sp>
          <p:nvSpPr>
            <p:cNvPr id="1107" name="Google Shape;1107;p27"/>
            <p:cNvSpPr/>
            <p:nvPr/>
          </p:nvSpPr>
          <p:spPr>
            <a:xfrm>
              <a:off x="8362675" y="5931120"/>
              <a:ext cx="204904" cy="223834"/>
            </a:xfrm>
            <a:prstGeom prst="ellipse">
              <a:avLst/>
            </a:prstGeom>
            <a:gradFill>
              <a:gsLst>
                <a:gs pos="0">
                  <a:srgbClr val="FFAF82"/>
                </a:gs>
                <a:gs pos="35000">
                  <a:srgbClr val="FFC5A7"/>
                </a:gs>
                <a:gs pos="100000">
                  <a:srgbClr val="FFE8DA"/>
                </a:gs>
              </a:gsLst>
              <a:lin ang="16200000" scaled="0"/>
            </a:gradFill>
            <a:ln w="9525" cap="flat" cmpd="sng">
              <a:solidFill>
                <a:srgbClr val="EB792A"/>
              </a:solidFill>
              <a:prstDash val="solid"/>
              <a:round/>
              <a:headEnd type="none" w="sm" len="sm"/>
              <a:tailEnd type="none" w="sm" len="sm"/>
            </a:ln>
            <a:effectLst>
              <a:outerShdw blurRad="40000" dist="20000" dir="5400000" rotWithShape="0">
                <a:srgbClr val="000000">
                  <a:alpha val="3803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73642"/>
                </a:solidFill>
                <a:latin typeface="Arial"/>
                <a:ea typeface="Arial"/>
                <a:cs typeface="Arial"/>
                <a:sym typeface="Arial"/>
              </a:endParaRPr>
            </a:p>
          </p:txBody>
        </p:sp>
      </p:grpSp>
      <p:cxnSp>
        <p:nvCxnSpPr>
          <p:cNvPr id="1108" name="Google Shape;1108;p27"/>
          <p:cNvCxnSpPr>
            <a:endCxn id="1097" idx="1"/>
          </p:cNvCxnSpPr>
          <p:nvPr/>
        </p:nvCxnSpPr>
        <p:spPr>
          <a:xfrm rot="10800000" flipH="1">
            <a:off x="3579165" y="3466689"/>
            <a:ext cx="1034400" cy="669600"/>
          </a:xfrm>
          <a:prstGeom prst="straightConnector1">
            <a:avLst/>
          </a:prstGeom>
          <a:noFill/>
          <a:ln w="25400" cap="flat" cmpd="sng">
            <a:solidFill>
              <a:schemeClr val="dk1"/>
            </a:solidFill>
            <a:prstDash val="solid"/>
            <a:round/>
            <a:headEnd type="triangle" w="med" len="med"/>
            <a:tailEnd type="triangle" w="med" len="med"/>
          </a:ln>
          <a:effectLst>
            <a:outerShdw blurRad="40000" dist="20000" dir="5400000" rotWithShape="0">
              <a:srgbClr val="000000">
                <a:alpha val="38039"/>
              </a:srgbClr>
            </a:outerShdw>
          </a:effectLst>
        </p:spPr>
      </p:cxnSp>
      <p:cxnSp>
        <p:nvCxnSpPr>
          <p:cNvPr id="1109" name="Google Shape;1109;p27"/>
          <p:cNvCxnSpPr/>
          <p:nvPr/>
        </p:nvCxnSpPr>
        <p:spPr>
          <a:xfrm>
            <a:off x="3465947" y="4546485"/>
            <a:ext cx="1078344" cy="0"/>
          </a:xfrm>
          <a:prstGeom prst="straightConnector1">
            <a:avLst/>
          </a:prstGeom>
          <a:noFill/>
          <a:ln w="25400" cap="flat" cmpd="sng">
            <a:solidFill>
              <a:schemeClr val="dk1"/>
            </a:solidFill>
            <a:prstDash val="solid"/>
            <a:round/>
            <a:headEnd type="triangle" w="med" len="med"/>
            <a:tailEnd type="triangle" w="med" len="med"/>
          </a:ln>
          <a:effectLst>
            <a:outerShdw blurRad="40000" dist="20000" dir="5400000" rotWithShape="0">
              <a:srgbClr val="000000">
                <a:alpha val="38039"/>
              </a:srgbClr>
            </a:outerShdw>
          </a:effectLst>
        </p:spPr>
      </p:cxnSp>
      <p:cxnSp>
        <p:nvCxnSpPr>
          <p:cNvPr id="1110" name="Google Shape;1110;p27"/>
          <p:cNvCxnSpPr/>
          <p:nvPr/>
        </p:nvCxnSpPr>
        <p:spPr>
          <a:xfrm>
            <a:off x="3465947" y="4803293"/>
            <a:ext cx="1078344" cy="842601"/>
          </a:xfrm>
          <a:prstGeom prst="straightConnector1">
            <a:avLst/>
          </a:prstGeom>
          <a:noFill/>
          <a:ln w="25400" cap="flat" cmpd="sng">
            <a:solidFill>
              <a:schemeClr val="dk1"/>
            </a:solidFill>
            <a:prstDash val="solid"/>
            <a:round/>
            <a:headEnd type="triangle" w="med" len="med"/>
            <a:tailEnd type="triangle" w="med" len="med"/>
          </a:ln>
          <a:effectLst>
            <a:outerShdw blurRad="40000" dist="20000" dir="5400000" rotWithShape="0">
              <a:srgbClr val="000000">
                <a:alpha val="38039"/>
              </a:srgbClr>
            </a:outerShdw>
          </a:effectLst>
        </p:spPr>
      </p:cxnSp>
      <p:cxnSp>
        <p:nvCxnSpPr>
          <p:cNvPr id="1111" name="Google Shape;1111;p27"/>
          <p:cNvCxnSpPr/>
          <p:nvPr/>
        </p:nvCxnSpPr>
        <p:spPr>
          <a:xfrm>
            <a:off x="7055003" y="3469145"/>
            <a:ext cx="1126109" cy="0"/>
          </a:xfrm>
          <a:prstGeom prst="straightConnector1">
            <a:avLst/>
          </a:prstGeom>
          <a:noFill/>
          <a:ln w="25400" cap="flat" cmpd="sng">
            <a:solidFill>
              <a:schemeClr val="dk1"/>
            </a:solidFill>
            <a:prstDash val="solid"/>
            <a:round/>
            <a:headEnd type="triangle" w="med" len="med"/>
            <a:tailEnd type="triangle" w="med" len="med"/>
          </a:ln>
          <a:effectLst>
            <a:outerShdw blurRad="40000" dist="20000" dir="5400000" rotWithShape="0">
              <a:srgbClr val="000000">
                <a:alpha val="38039"/>
              </a:srgbClr>
            </a:outerShdw>
          </a:effectLst>
        </p:spPr>
      </p:cxnSp>
      <p:cxnSp>
        <p:nvCxnSpPr>
          <p:cNvPr id="1112" name="Google Shape;1112;p27"/>
          <p:cNvCxnSpPr/>
          <p:nvPr/>
        </p:nvCxnSpPr>
        <p:spPr>
          <a:xfrm>
            <a:off x="7102768" y="4548941"/>
            <a:ext cx="1078344" cy="0"/>
          </a:xfrm>
          <a:prstGeom prst="straightConnector1">
            <a:avLst/>
          </a:prstGeom>
          <a:noFill/>
          <a:ln w="25400" cap="flat" cmpd="sng">
            <a:solidFill>
              <a:schemeClr val="dk1"/>
            </a:solidFill>
            <a:prstDash val="solid"/>
            <a:round/>
            <a:headEnd type="triangle" w="med" len="med"/>
            <a:tailEnd type="triangle" w="med" len="med"/>
          </a:ln>
          <a:effectLst>
            <a:outerShdw blurRad="40000" dist="20000" dir="5400000" rotWithShape="0">
              <a:srgbClr val="000000">
                <a:alpha val="38039"/>
              </a:srgbClr>
            </a:outerShdw>
          </a:effectLst>
        </p:spPr>
      </p:cxnSp>
      <p:cxnSp>
        <p:nvCxnSpPr>
          <p:cNvPr id="1113" name="Google Shape;1113;p27"/>
          <p:cNvCxnSpPr/>
          <p:nvPr/>
        </p:nvCxnSpPr>
        <p:spPr>
          <a:xfrm>
            <a:off x="7055003" y="5628738"/>
            <a:ext cx="1126109" cy="19612"/>
          </a:xfrm>
          <a:prstGeom prst="straightConnector1">
            <a:avLst/>
          </a:prstGeom>
          <a:noFill/>
          <a:ln w="25400" cap="flat" cmpd="sng">
            <a:solidFill>
              <a:schemeClr val="dk1"/>
            </a:solidFill>
            <a:prstDash val="solid"/>
            <a:round/>
            <a:headEnd type="triangle" w="med" len="med"/>
            <a:tailEnd type="triangle" w="med" len="med"/>
          </a:ln>
          <a:effectLst>
            <a:outerShdw blurRad="40000" dist="20000" dir="5400000" rotWithShape="0">
              <a:srgbClr val="000000">
                <a:alpha val="38039"/>
              </a:srgbClr>
            </a:outerShdw>
          </a:effectLst>
        </p:spPr>
      </p:cxnSp>
      <p:sp>
        <p:nvSpPr>
          <p:cNvPr id="1114" name="Google Shape;1114;p27"/>
          <p:cNvSpPr txBox="1"/>
          <p:nvPr/>
        </p:nvSpPr>
        <p:spPr>
          <a:xfrm>
            <a:off x="7440256" y="5293538"/>
            <a:ext cx="686591"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Kanit"/>
                <a:ea typeface="Kanit"/>
                <a:cs typeface="Kanit"/>
                <a:sym typeface="Kanit"/>
              </a:rPr>
              <a:t>Web </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Kanit"/>
              <a:ea typeface="Kanit"/>
              <a:cs typeface="Kanit"/>
              <a:sym typeface="Kanit"/>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Kanit"/>
                <a:ea typeface="Kanit"/>
                <a:cs typeface="Kanit"/>
                <a:sym typeface="Kanit"/>
              </a:rPr>
              <a:t>APIs</a:t>
            </a:r>
            <a:endParaRPr/>
          </a:p>
        </p:txBody>
      </p:sp>
      <p:sp>
        <p:nvSpPr>
          <p:cNvPr id="1115" name="Google Shape;1115;p27"/>
          <p:cNvSpPr txBox="1"/>
          <p:nvPr/>
        </p:nvSpPr>
        <p:spPr>
          <a:xfrm>
            <a:off x="3616041" y="4177153"/>
            <a:ext cx="1041395"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Kanit"/>
                <a:ea typeface="Kanit"/>
                <a:cs typeface="Kanit"/>
                <a:sym typeface="Kanit"/>
              </a:rPr>
              <a:t>MCP </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Kanit"/>
              <a:ea typeface="Kanit"/>
              <a:cs typeface="Kanit"/>
              <a:sym typeface="Kanit"/>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Kanit"/>
                <a:ea typeface="Kanit"/>
                <a:cs typeface="Kanit"/>
                <a:sym typeface="Kanit"/>
              </a:rPr>
              <a:t>Protocol</a:t>
            </a:r>
            <a:endParaRPr/>
          </a:p>
        </p:txBody>
      </p:sp>
      <p:sp>
        <p:nvSpPr>
          <p:cNvPr id="1116" name="Google Shape;1116;p27"/>
          <p:cNvSpPr/>
          <p:nvPr/>
        </p:nvSpPr>
        <p:spPr>
          <a:xfrm>
            <a:off x="9153236" y="3152222"/>
            <a:ext cx="1607128" cy="625908"/>
          </a:xfrm>
          <a:prstGeom prst="flowChartProcess">
            <a:avLst/>
          </a:prstGeom>
          <a:gradFill>
            <a:gsLst>
              <a:gs pos="0">
                <a:srgbClr val="FFAF82"/>
              </a:gs>
              <a:gs pos="35000">
                <a:srgbClr val="FFC5A7"/>
              </a:gs>
              <a:gs pos="100000">
                <a:srgbClr val="FFE8DA"/>
              </a:gs>
            </a:gsLst>
            <a:lin ang="16200000" scaled="0"/>
          </a:gradFill>
          <a:ln w="9525" cap="flat" cmpd="sng">
            <a:solidFill>
              <a:srgbClr val="EB792A"/>
            </a:solidFill>
            <a:prstDash val="solid"/>
            <a:round/>
            <a:headEnd type="none" w="sm" len="sm"/>
            <a:tailEnd type="none" w="sm" len="sm"/>
          </a:ln>
          <a:effectLst>
            <a:outerShdw blurRad="40000" dist="20000" dir="5400000" rotWithShape="0">
              <a:srgbClr val="000000">
                <a:alpha val="3803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73642"/>
                </a:solidFill>
                <a:latin typeface="Kanit"/>
                <a:ea typeface="Kanit"/>
                <a:cs typeface="Kanit"/>
                <a:sym typeface="Kanit"/>
              </a:rPr>
              <a:t>Spira REST API</a:t>
            </a:r>
            <a:endParaRPr/>
          </a:p>
        </p:txBody>
      </p:sp>
      <p:grpSp>
        <p:nvGrpSpPr>
          <p:cNvPr id="1117" name="Google Shape;1117;p27"/>
          <p:cNvGrpSpPr/>
          <p:nvPr/>
        </p:nvGrpSpPr>
        <p:grpSpPr>
          <a:xfrm>
            <a:off x="8348821" y="3204397"/>
            <a:ext cx="804415" cy="223834"/>
            <a:chOff x="8348821" y="5603230"/>
            <a:chExt cx="804415" cy="223834"/>
          </a:xfrm>
        </p:grpSpPr>
        <p:cxnSp>
          <p:nvCxnSpPr>
            <p:cNvPr id="1118" name="Google Shape;1118;p27"/>
            <p:cNvCxnSpPr/>
            <p:nvPr/>
          </p:nvCxnSpPr>
          <p:spPr>
            <a:xfrm rot="10800000">
              <a:off x="8559800" y="5708073"/>
              <a:ext cx="593436" cy="0"/>
            </a:xfrm>
            <a:prstGeom prst="straightConnector1">
              <a:avLst/>
            </a:prstGeom>
            <a:gradFill>
              <a:gsLst>
                <a:gs pos="0">
                  <a:srgbClr val="FFAF82"/>
                </a:gs>
                <a:gs pos="35000">
                  <a:srgbClr val="FFC5A7"/>
                </a:gs>
                <a:gs pos="100000">
                  <a:srgbClr val="FFE8DA"/>
                </a:gs>
              </a:gsLst>
              <a:lin ang="16200000" scaled="0"/>
            </a:gradFill>
            <a:ln w="9525" cap="flat" cmpd="sng">
              <a:solidFill>
                <a:srgbClr val="EB792A"/>
              </a:solidFill>
              <a:prstDash val="solid"/>
              <a:round/>
              <a:headEnd type="none" w="sm" len="sm"/>
              <a:tailEnd type="none" w="sm" len="sm"/>
            </a:ln>
            <a:effectLst>
              <a:outerShdw blurRad="40000" dist="20000" dir="5400000" rotWithShape="0">
                <a:srgbClr val="000000">
                  <a:alpha val="38039"/>
                </a:srgbClr>
              </a:outerShdw>
            </a:effectLst>
          </p:spPr>
        </p:cxnSp>
        <p:sp>
          <p:nvSpPr>
            <p:cNvPr id="1119" name="Google Shape;1119;p27"/>
            <p:cNvSpPr/>
            <p:nvPr/>
          </p:nvSpPr>
          <p:spPr>
            <a:xfrm>
              <a:off x="8348821" y="5603230"/>
              <a:ext cx="204904" cy="223834"/>
            </a:xfrm>
            <a:prstGeom prst="ellipse">
              <a:avLst/>
            </a:prstGeom>
            <a:gradFill>
              <a:gsLst>
                <a:gs pos="0">
                  <a:srgbClr val="FFAF82"/>
                </a:gs>
                <a:gs pos="35000">
                  <a:srgbClr val="FFC5A7"/>
                </a:gs>
                <a:gs pos="100000">
                  <a:srgbClr val="FFE8DA"/>
                </a:gs>
              </a:gsLst>
              <a:lin ang="16200000" scaled="0"/>
            </a:gradFill>
            <a:ln w="9525" cap="flat" cmpd="sng">
              <a:solidFill>
                <a:srgbClr val="EB792A"/>
              </a:solidFill>
              <a:prstDash val="solid"/>
              <a:round/>
              <a:headEnd type="none" w="sm" len="sm"/>
              <a:tailEnd type="none" w="sm" len="sm"/>
            </a:ln>
            <a:effectLst>
              <a:outerShdw blurRad="40000" dist="20000" dir="5400000" rotWithShape="0">
                <a:srgbClr val="000000">
                  <a:alpha val="3803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73642"/>
                </a:solidFill>
                <a:latin typeface="Arial"/>
                <a:ea typeface="Arial"/>
                <a:cs typeface="Arial"/>
                <a:sym typeface="Arial"/>
              </a:endParaRPr>
            </a:p>
          </p:txBody>
        </p:sp>
      </p:grpSp>
      <p:grpSp>
        <p:nvGrpSpPr>
          <p:cNvPr id="1120" name="Google Shape;1120;p27"/>
          <p:cNvGrpSpPr/>
          <p:nvPr/>
        </p:nvGrpSpPr>
        <p:grpSpPr>
          <a:xfrm>
            <a:off x="8348821" y="3532287"/>
            <a:ext cx="804415" cy="223834"/>
            <a:chOff x="8362675" y="5931120"/>
            <a:chExt cx="804415" cy="223834"/>
          </a:xfrm>
        </p:grpSpPr>
        <p:cxnSp>
          <p:nvCxnSpPr>
            <p:cNvPr id="1121" name="Google Shape;1121;p27"/>
            <p:cNvCxnSpPr/>
            <p:nvPr/>
          </p:nvCxnSpPr>
          <p:spPr>
            <a:xfrm rot="10800000">
              <a:off x="8573654" y="6035963"/>
              <a:ext cx="593436" cy="0"/>
            </a:xfrm>
            <a:prstGeom prst="straightConnector1">
              <a:avLst/>
            </a:prstGeom>
            <a:gradFill>
              <a:gsLst>
                <a:gs pos="0">
                  <a:srgbClr val="FFAF82"/>
                </a:gs>
                <a:gs pos="35000">
                  <a:srgbClr val="FFC5A7"/>
                </a:gs>
                <a:gs pos="100000">
                  <a:srgbClr val="FFE8DA"/>
                </a:gs>
              </a:gsLst>
              <a:lin ang="16200000" scaled="0"/>
            </a:gradFill>
            <a:ln w="9525" cap="flat" cmpd="sng">
              <a:solidFill>
                <a:srgbClr val="EB792A"/>
              </a:solidFill>
              <a:prstDash val="solid"/>
              <a:round/>
              <a:headEnd type="none" w="sm" len="sm"/>
              <a:tailEnd type="none" w="sm" len="sm"/>
            </a:ln>
            <a:effectLst>
              <a:outerShdw blurRad="40000" dist="20000" dir="5400000" rotWithShape="0">
                <a:srgbClr val="000000">
                  <a:alpha val="38039"/>
                </a:srgbClr>
              </a:outerShdw>
            </a:effectLst>
          </p:spPr>
        </p:cxnSp>
        <p:sp>
          <p:nvSpPr>
            <p:cNvPr id="1122" name="Google Shape;1122;p27"/>
            <p:cNvSpPr/>
            <p:nvPr/>
          </p:nvSpPr>
          <p:spPr>
            <a:xfrm>
              <a:off x="8362675" y="5931120"/>
              <a:ext cx="204904" cy="223834"/>
            </a:xfrm>
            <a:prstGeom prst="ellipse">
              <a:avLst/>
            </a:prstGeom>
            <a:gradFill>
              <a:gsLst>
                <a:gs pos="0">
                  <a:srgbClr val="FFAF82"/>
                </a:gs>
                <a:gs pos="35000">
                  <a:srgbClr val="FFC5A7"/>
                </a:gs>
                <a:gs pos="100000">
                  <a:srgbClr val="FFE8DA"/>
                </a:gs>
              </a:gsLst>
              <a:lin ang="16200000" scaled="0"/>
            </a:gradFill>
            <a:ln w="9525" cap="flat" cmpd="sng">
              <a:solidFill>
                <a:srgbClr val="EB792A"/>
              </a:solidFill>
              <a:prstDash val="solid"/>
              <a:round/>
              <a:headEnd type="none" w="sm" len="sm"/>
              <a:tailEnd type="none" w="sm" len="sm"/>
            </a:ln>
            <a:effectLst>
              <a:outerShdw blurRad="40000" dist="20000" dir="5400000" rotWithShape="0">
                <a:srgbClr val="000000">
                  <a:alpha val="3803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73642"/>
                </a:solidFill>
                <a:latin typeface="Arial"/>
                <a:ea typeface="Arial"/>
                <a:cs typeface="Arial"/>
                <a:sym typeface="Arial"/>
              </a:endParaRPr>
            </a:p>
          </p:txBody>
        </p:sp>
      </p:grpSp>
      <p:sp>
        <p:nvSpPr>
          <p:cNvPr id="1123" name="Google Shape;1123;p27"/>
          <p:cNvSpPr txBox="1"/>
          <p:nvPr/>
        </p:nvSpPr>
        <p:spPr>
          <a:xfrm>
            <a:off x="7362474" y="3105746"/>
            <a:ext cx="686591"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Kanit"/>
                <a:ea typeface="Kanit"/>
                <a:cs typeface="Kanit"/>
                <a:sym typeface="Kanit"/>
              </a:rPr>
              <a:t>Web </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Kanit"/>
              <a:ea typeface="Kanit"/>
              <a:cs typeface="Kanit"/>
              <a:sym typeface="Kanit"/>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Kanit"/>
                <a:ea typeface="Kanit"/>
                <a:cs typeface="Kanit"/>
                <a:sym typeface="Kanit"/>
              </a:rPr>
              <a:t>APIs</a:t>
            </a:r>
            <a:endParaRPr/>
          </a:p>
        </p:txBody>
      </p:sp>
      <p:sp>
        <p:nvSpPr>
          <p:cNvPr id="1124" name="Google Shape;1124;p27"/>
          <p:cNvSpPr/>
          <p:nvPr/>
        </p:nvSpPr>
        <p:spPr>
          <a:xfrm>
            <a:off x="1126838" y="5444855"/>
            <a:ext cx="2225964" cy="849746"/>
          </a:xfrm>
          <a:prstGeom prst="roundRect">
            <a:avLst>
              <a:gd name="adj" fmla="val 16667"/>
            </a:avLst>
          </a:prstGeom>
          <a:gradFill>
            <a:gsLst>
              <a:gs pos="0">
                <a:srgbClr val="FFED74"/>
              </a:gs>
              <a:gs pos="35000">
                <a:srgbClr val="FFF09F"/>
              </a:gs>
              <a:gs pos="100000">
                <a:srgbClr val="FFF9D6"/>
              </a:gs>
            </a:gsLst>
            <a:lin ang="16200000" scaled="0"/>
          </a:gradFill>
          <a:ln w="9525" cap="flat" cmpd="sng">
            <a:solidFill>
              <a:srgbClr val="FFBE00"/>
            </a:solidFill>
            <a:prstDash val="solid"/>
            <a:round/>
            <a:headEnd type="none" w="sm" len="sm"/>
            <a:tailEnd type="none" w="sm" len="sm"/>
          </a:ln>
          <a:effectLst>
            <a:outerShdw blurRad="40000" dist="20000" dir="5400000" rotWithShape="0">
              <a:srgbClr val="000000">
                <a:alpha val="3803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73642"/>
                </a:solidFill>
                <a:latin typeface="Kanit"/>
                <a:ea typeface="Kanit"/>
                <a:cs typeface="Kanit"/>
                <a:sym typeface="Kanit"/>
              </a:rPr>
              <a:t>LLM Models</a:t>
            </a:r>
            <a:endParaRPr/>
          </a:p>
        </p:txBody>
      </p:sp>
      <p:cxnSp>
        <p:nvCxnSpPr>
          <p:cNvPr id="1125" name="Google Shape;1125;p27"/>
          <p:cNvCxnSpPr/>
          <p:nvPr/>
        </p:nvCxnSpPr>
        <p:spPr>
          <a:xfrm rot="10800000">
            <a:off x="2224834" y="4682829"/>
            <a:ext cx="0" cy="895954"/>
          </a:xfrm>
          <a:prstGeom prst="straightConnector1">
            <a:avLst/>
          </a:prstGeom>
          <a:noFill/>
          <a:ln w="25400" cap="flat" cmpd="sng">
            <a:solidFill>
              <a:schemeClr val="dk1"/>
            </a:solidFill>
            <a:prstDash val="solid"/>
            <a:round/>
            <a:headEnd type="triangle" w="med" len="med"/>
            <a:tailEnd type="triangle" w="med" len="med"/>
          </a:ln>
          <a:effectLst>
            <a:outerShdw blurRad="40000" dist="20000" dir="5400000" rotWithShape="0">
              <a:srgbClr val="000000">
                <a:alpha val="38039"/>
              </a:srgbClr>
            </a:outerShdw>
          </a:effectLst>
        </p:spPr>
      </p:cxnSp>
      <p:pic>
        <p:nvPicPr>
          <p:cNvPr id="1126" name="Google Shape;1126;p27"/>
          <p:cNvPicPr preferRelativeResize="0"/>
          <p:nvPr/>
        </p:nvPicPr>
        <p:blipFill rotWithShape="1">
          <a:blip r:embed="rId3">
            <a:alphaModFix/>
          </a:blip>
          <a:srcRect/>
          <a:stretch/>
        </p:blipFill>
        <p:spPr>
          <a:xfrm>
            <a:off x="1970381" y="3300361"/>
            <a:ext cx="692920" cy="665853"/>
          </a:xfrm>
          <a:prstGeom prst="rect">
            <a:avLst/>
          </a:prstGeom>
          <a:noFill/>
          <a:ln>
            <a:noFill/>
          </a:ln>
        </p:spPr>
      </p:pic>
      <p:pic>
        <p:nvPicPr>
          <p:cNvPr id="1127" name="Google Shape;1127;p27" descr="Introducing Kiro - Kiro"/>
          <p:cNvPicPr preferRelativeResize="0"/>
          <p:nvPr/>
        </p:nvPicPr>
        <p:blipFill rotWithShape="1">
          <a:blip r:embed="rId4">
            <a:alphaModFix/>
          </a:blip>
          <a:srcRect/>
          <a:stretch/>
        </p:blipFill>
        <p:spPr>
          <a:xfrm>
            <a:off x="1273046" y="3329612"/>
            <a:ext cx="628061" cy="591117"/>
          </a:xfrm>
          <a:prstGeom prst="rect">
            <a:avLst/>
          </a:prstGeom>
          <a:noFill/>
          <a:ln>
            <a:noFill/>
          </a:ln>
        </p:spPr>
      </p:pic>
      <p:pic>
        <p:nvPicPr>
          <p:cNvPr id="1128" name="Google Shape;1128;p27"/>
          <p:cNvPicPr preferRelativeResize="0"/>
          <p:nvPr/>
        </p:nvPicPr>
        <p:blipFill rotWithShape="1">
          <a:blip r:embed="rId5">
            <a:alphaModFix/>
          </a:blip>
          <a:srcRect/>
          <a:stretch/>
        </p:blipFill>
        <p:spPr>
          <a:xfrm>
            <a:off x="2593116" y="3200816"/>
            <a:ext cx="872831" cy="84581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3" name="Google Shape;1133;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t>From System of Record to Action</a:t>
            </a:r>
            <a:endParaRPr/>
          </a:p>
        </p:txBody>
      </p:sp>
      <p:sp>
        <p:nvSpPr>
          <p:cNvPr id="1134" name="Google Shape;1134;p28"/>
          <p:cNvSpPr txBox="1">
            <a:spLocks noGrp="1"/>
          </p:cNvSpPr>
          <p:nvPr>
            <p:ph type="body" idx="1"/>
          </p:nvPr>
        </p:nvSpPr>
        <p:spPr>
          <a:xfrm>
            <a:off x="838200" y="1553606"/>
            <a:ext cx="10515600" cy="2437156"/>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1000"/>
              </a:spcBef>
              <a:spcAft>
                <a:spcPts val="0"/>
              </a:spcAft>
              <a:buClr>
                <a:schemeClr val="dk1"/>
              </a:buClr>
              <a:buSzPct val="108108"/>
              <a:buFont typeface="Noto Sans Symbols"/>
              <a:buChar char="▪"/>
            </a:pPr>
            <a:r>
              <a:rPr lang="en-US" dirty="0">
                <a:latin typeface="+mn-lt"/>
              </a:rPr>
              <a:t>Understanding what matters, what changed, and what’s at risk in real time as software is built faster with AI.</a:t>
            </a:r>
            <a:endParaRPr dirty="0">
              <a:latin typeface="+mn-lt"/>
            </a:endParaRPr>
          </a:p>
          <a:p>
            <a:pPr marL="457200" lvl="0" indent="-406400" algn="l" rtl="0">
              <a:lnSpc>
                <a:spcPct val="90000"/>
              </a:lnSpc>
              <a:spcBef>
                <a:spcPts val="1000"/>
              </a:spcBef>
              <a:spcAft>
                <a:spcPts val="0"/>
              </a:spcAft>
              <a:buClr>
                <a:schemeClr val="dk1"/>
              </a:buClr>
              <a:buSzPct val="108108"/>
              <a:buFont typeface="Noto Sans Symbols"/>
              <a:buChar char="▪"/>
            </a:pPr>
            <a:r>
              <a:rPr lang="en-US" dirty="0">
                <a:latin typeface="+mn-lt"/>
              </a:rPr>
              <a:t>Together, Spira and Rapise form a closed-loop system that delivers traceability from intent to execution to evidence automatically, continuously, and at scale.</a:t>
            </a:r>
            <a:endParaRPr dirty="0">
              <a:latin typeface="+mn-lt"/>
            </a:endParaRPr>
          </a:p>
          <a:p>
            <a:pPr marL="457200" lvl="0" indent="-228600" algn="l" rtl="0">
              <a:lnSpc>
                <a:spcPct val="90000"/>
              </a:lnSpc>
              <a:spcBef>
                <a:spcPts val="1000"/>
              </a:spcBef>
              <a:spcAft>
                <a:spcPts val="0"/>
              </a:spcAft>
              <a:buClr>
                <a:schemeClr val="dk1"/>
              </a:buClr>
              <a:buSzPct val="108108"/>
              <a:buFont typeface="Noto Sans Symbols"/>
              <a:buNone/>
            </a:pPr>
            <a:endParaRPr dirty="0"/>
          </a:p>
        </p:txBody>
      </p:sp>
      <p:grpSp>
        <p:nvGrpSpPr>
          <p:cNvPr id="1135" name="Google Shape;1135;p28"/>
          <p:cNvGrpSpPr/>
          <p:nvPr/>
        </p:nvGrpSpPr>
        <p:grpSpPr>
          <a:xfrm>
            <a:off x="1185645" y="4220040"/>
            <a:ext cx="8419994" cy="2186601"/>
            <a:chOff x="1407587" y="3128085"/>
            <a:chExt cx="8419994" cy="2186601"/>
          </a:xfrm>
        </p:grpSpPr>
        <p:sp>
          <p:nvSpPr>
            <p:cNvPr id="1136" name="Google Shape;1136;p28"/>
            <p:cNvSpPr/>
            <p:nvPr/>
          </p:nvSpPr>
          <p:spPr>
            <a:xfrm>
              <a:off x="1665877" y="3145981"/>
              <a:ext cx="1422981" cy="2168705"/>
            </a:xfrm>
            <a:prstGeom prst="roundRect">
              <a:avLst>
                <a:gd name="adj" fmla="val 16667"/>
              </a:avLst>
            </a:prstGeom>
            <a:noFill/>
            <a:ln w="381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37" name="Google Shape;1137;p28"/>
            <p:cNvSpPr/>
            <p:nvPr/>
          </p:nvSpPr>
          <p:spPr>
            <a:xfrm>
              <a:off x="3272544" y="3145981"/>
              <a:ext cx="1422981" cy="2168705"/>
            </a:xfrm>
            <a:prstGeom prst="roundRect">
              <a:avLst>
                <a:gd name="adj" fmla="val 16667"/>
              </a:avLst>
            </a:prstGeom>
            <a:noFill/>
            <a:ln w="381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38" name="Google Shape;1138;p28"/>
            <p:cNvSpPr/>
            <p:nvPr/>
          </p:nvSpPr>
          <p:spPr>
            <a:xfrm>
              <a:off x="4893903" y="3128087"/>
              <a:ext cx="1422981" cy="2168705"/>
            </a:xfrm>
            <a:prstGeom prst="roundRect">
              <a:avLst>
                <a:gd name="adj" fmla="val 16667"/>
              </a:avLst>
            </a:prstGeom>
            <a:noFill/>
            <a:ln w="381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39" name="Google Shape;1139;p28"/>
            <p:cNvSpPr/>
            <p:nvPr/>
          </p:nvSpPr>
          <p:spPr>
            <a:xfrm>
              <a:off x="6489820" y="3128085"/>
              <a:ext cx="1422981" cy="2168705"/>
            </a:xfrm>
            <a:prstGeom prst="roundRect">
              <a:avLst>
                <a:gd name="adj" fmla="val 16667"/>
              </a:avLst>
            </a:prstGeom>
            <a:noFill/>
            <a:ln w="381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40" name="Google Shape;1140;p28"/>
            <p:cNvSpPr/>
            <p:nvPr/>
          </p:nvSpPr>
          <p:spPr>
            <a:xfrm>
              <a:off x="8109209" y="3129399"/>
              <a:ext cx="1422981" cy="2168705"/>
            </a:xfrm>
            <a:prstGeom prst="roundRect">
              <a:avLst>
                <a:gd name="adj" fmla="val 16667"/>
              </a:avLst>
            </a:prstGeom>
            <a:noFill/>
            <a:ln w="381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41" name="Google Shape;1141;p28"/>
            <p:cNvSpPr/>
            <p:nvPr/>
          </p:nvSpPr>
          <p:spPr>
            <a:xfrm>
              <a:off x="2978582" y="3305264"/>
              <a:ext cx="612629" cy="449953"/>
            </a:xfrm>
            <a:prstGeom prst="rightArrow">
              <a:avLst>
                <a:gd name="adj1" fmla="val 50000"/>
                <a:gd name="adj2" fmla="val 50000"/>
              </a:avLst>
            </a:prstGeom>
            <a:solidFill>
              <a:schemeClr val="lt1"/>
            </a:solidFill>
            <a:ln w="19050" cap="flat" cmpd="sng">
              <a:solidFill>
                <a:srgbClr val="D8A60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42" name="Google Shape;1142;p28"/>
            <p:cNvSpPr/>
            <p:nvPr/>
          </p:nvSpPr>
          <p:spPr>
            <a:xfrm>
              <a:off x="4599841" y="3305264"/>
              <a:ext cx="612629" cy="449953"/>
            </a:xfrm>
            <a:prstGeom prst="rightArrow">
              <a:avLst>
                <a:gd name="adj1" fmla="val 50000"/>
                <a:gd name="adj2" fmla="val 50000"/>
              </a:avLst>
            </a:prstGeom>
            <a:solidFill>
              <a:schemeClr val="lt1"/>
            </a:solidFill>
            <a:ln w="19050" cap="flat" cmpd="sng">
              <a:solidFill>
                <a:srgbClr val="D8A60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43" name="Google Shape;1143;p28"/>
            <p:cNvSpPr/>
            <p:nvPr/>
          </p:nvSpPr>
          <p:spPr>
            <a:xfrm>
              <a:off x="6209035" y="3305264"/>
              <a:ext cx="612629" cy="449953"/>
            </a:xfrm>
            <a:prstGeom prst="rightArrow">
              <a:avLst>
                <a:gd name="adj1" fmla="val 50000"/>
                <a:gd name="adj2" fmla="val 50000"/>
              </a:avLst>
            </a:prstGeom>
            <a:solidFill>
              <a:schemeClr val="lt1"/>
            </a:solidFill>
            <a:ln w="19050" cap="flat" cmpd="sng">
              <a:solidFill>
                <a:srgbClr val="D8A60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44" name="Google Shape;1144;p28"/>
            <p:cNvSpPr/>
            <p:nvPr/>
          </p:nvSpPr>
          <p:spPr>
            <a:xfrm>
              <a:off x="7802895" y="3305264"/>
              <a:ext cx="612629" cy="449953"/>
            </a:xfrm>
            <a:prstGeom prst="rightArrow">
              <a:avLst>
                <a:gd name="adj1" fmla="val 50000"/>
                <a:gd name="adj2" fmla="val 50000"/>
              </a:avLst>
            </a:prstGeom>
            <a:solidFill>
              <a:schemeClr val="lt1"/>
            </a:solidFill>
            <a:ln w="19050" cap="flat" cmpd="sng">
              <a:solidFill>
                <a:srgbClr val="D8A60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45" name="Google Shape;1145;p28"/>
            <p:cNvSpPr txBox="1"/>
            <p:nvPr/>
          </p:nvSpPr>
          <p:spPr>
            <a:xfrm>
              <a:off x="1665877" y="4378324"/>
              <a:ext cx="1408288" cy="430887"/>
            </a:xfrm>
            <a:prstGeom prst="rect">
              <a:avLst/>
            </a:prstGeom>
            <a:noFill/>
            <a:ln>
              <a:noFill/>
            </a:ln>
          </p:spPr>
          <p:txBody>
            <a:bodyPr spcFirstLastPara="1" wrap="square" lIns="45700" tIns="0" rIns="45700" bIns="0" anchor="t" anchorCtr="0">
              <a:spAutoFit/>
            </a:bodyPr>
            <a:lstStyle/>
            <a:p>
              <a:pPr marL="0" marR="0" lvl="0" indent="0" algn="ctr" rtl="0">
                <a:spcBef>
                  <a:spcPts val="0"/>
                </a:spcBef>
                <a:spcAft>
                  <a:spcPts val="0"/>
                </a:spcAft>
                <a:buNone/>
              </a:pPr>
              <a:r>
                <a:rPr lang="en-US" sz="1400" b="1">
                  <a:solidFill>
                    <a:srgbClr val="A5A5A5"/>
                  </a:solidFill>
                  <a:latin typeface="Kanit"/>
                  <a:ea typeface="Kanit"/>
                  <a:cs typeface="Kanit"/>
                  <a:sym typeface="Kanit"/>
                </a:rPr>
                <a:t>REQUIREMENTS &amp; PLANNING</a:t>
              </a:r>
              <a:endParaRPr/>
            </a:p>
          </p:txBody>
        </p:sp>
        <p:sp>
          <p:nvSpPr>
            <p:cNvPr id="1146" name="Google Shape;1146;p28"/>
            <p:cNvSpPr txBox="1"/>
            <p:nvPr/>
          </p:nvSpPr>
          <p:spPr>
            <a:xfrm>
              <a:off x="3295468" y="4378324"/>
              <a:ext cx="1408288" cy="430887"/>
            </a:xfrm>
            <a:prstGeom prst="rect">
              <a:avLst/>
            </a:prstGeom>
            <a:noFill/>
            <a:ln>
              <a:noFill/>
            </a:ln>
          </p:spPr>
          <p:txBody>
            <a:bodyPr spcFirstLastPara="1" wrap="square" lIns="45700" tIns="0" rIns="45700" bIns="0" anchor="t" anchorCtr="0">
              <a:spAutoFit/>
            </a:bodyPr>
            <a:lstStyle/>
            <a:p>
              <a:pPr marL="0" marR="0" lvl="0" indent="0" algn="ctr" rtl="0">
                <a:spcBef>
                  <a:spcPts val="0"/>
                </a:spcBef>
                <a:spcAft>
                  <a:spcPts val="0"/>
                </a:spcAft>
                <a:buNone/>
              </a:pPr>
              <a:r>
                <a:rPr lang="en-US" sz="1400" b="1">
                  <a:solidFill>
                    <a:srgbClr val="A5A5A5"/>
                  </a:solidFill>
                  <a:latin typeface="Kanit"/>
                  <a:ea typeface="Kanit"/>
                  <a:cs typeface="Kanit"/>
                  <a:sym typeface="Kanit"/>
                </a:rPr>
                <a:t>AI CODE GENERATION</a:t>
              </a:r>
              <a:endParaRPr/>
            </a:p>
          </p:txBody>
        </p:sp>
        <p:sp>
          <p:nvSpPr>
            <p:cNvPr id="1147" name="Google Shape;1147;p28"/>
            <p:cNvSpPr txBox="1"/>
            <p:nvPr/>
          </p:nvSpPr>
          <p:spPr>
            <a:xfrm>
              <a:off x="4885123" y="4378324"/>
              <a:ext cx="1408288" cy="430887"/>
            </a:xfrm>
            <a:prstGeom prst="rect">
              <a:avLst/>
            </a:prstGeom>
            <a:noFill/>
            <a:ln>
              <a:noFill/>
            </a:ln>
          </p:spPr>
          <p:txBody>
            <a:bodyPr spcFirstLastPara="1" wrap="square" lIns="45700" tIns="0" rIns="45700" bIns="0" anchor="t" anchorCtr="0">
              <a:spAutoFit/>
            </a:bodyPr>
            <a:lstStyle/>
            <a:p>
              <a:pPr marL="0" marR="0" lvl="0" indent="0" algn="ctr" rtl="0">
                <a:spcBef>
                  <a:spcPts val="0"/>
                </a:spcBef>
                <a:spcAft>
                  <a:spcPts val="0"/>
                </a:spcAft>
                <a:buNone/>
              </a:pPr>
              <a:r>
                <a:rPr lang="en-US" sz="1400" b="1">
                  <a:solidFill>
                    <a:srgbClr val="A5A5A5"/>
                  </a:solidFill>
                  <a:latin typeface="Kanit"/>
                  <a:ea typeface="Kanit"/>
                  <a:cs typeface="Kanit"/>
                  <a:sym typeface="Kanit"/>
                </a:rPr>
                <a:t>TESTING</a:t>
              </a:r>
              <a:br>
                <a:rPr lang="en-US" sz="1400" b="1">
                  <a:solidFill>
                    <a:srgbClr val="A5A5A5"/>
                  </a:solidFill>
                  <a:latin typeface="Kanit"/>
                  <a:ea typeface="Kanit"/>
                  <a:cs typeface="Kanit"/>
                  <a:sym typeface="Kanit"/>
                </a:rPr>
              </a:br>
              <a:r>
                <a:rPr lang="en-US" sz="1400" b="1">
                  <a:solidFill>
                    <a:srgbClr val="A5A5A5"/>
                  </a:solidFill>
                  <a:latin typeface="Kanit"/>
                  <a:ea typeface="Kanit"/>
                  <a:cs typeface="Kanit"/>
                  <a:sym typeface="Kanit"/>
                </a:rPr>
                <a:t>&amp; QA</a:t>
              </a:r>
              <a:endParaRPr/>
            </a:p>
          </p:txBody>
        </p:sp>
        <p:sp>
          <p:nvSpPr>
            <p:cNvPr id="1148" name="Google Shape;1148;p28"/>
            <p:cNvSpPr txBox="1"/>
            <p:nvPr/>
          </p:nvSpPr>
          <p:spPr>
            <a:xfrm>
              <a:off x="6520638" y="4378324"/>
              <a:ext cx="1408288" cy="430887"/>
            </a:xfrm>
            <a:prstGeom prst="rect">
              <a:avLst/>
            </a:prstGeom>
            <a:noFill/>
            <a:ln>
              <a:noFill/>
            </a:ln>
          </p:spPr>
          <p:txBody>
            <a:bodyPr spcFirstLastPara="1" wrap="square" lIns="45700" tIns="0" rIns="45700" bIns="0" anchor="t" anchorCtr="0">
              <a:spAutoFit/>
            </a:bodyPr>
            <a:lstStyle/>
            <a:p>
              <a:pPr marL="0" marR="0" lvl="0" indent="0" algn="ctr" rtl="0">
                <a:spcBef>
                  <a:spcPts val="0"/>
                </a:spcBef>
                <a:spcAft>
                  <a:spcPts val="0"/>
                </a:spcAft>
                <a:buNone/>
              </a:pPr>
              <a:r>
                <a:rPr lang="en-US" sz="1400" b="1">
                  <a:solidFill>
                    <a:srgbClr val="A5A5A5"/>
                  </a:solidFill>
                  <a:latin typeface="Kanit"/>
                  <a:ea typeface="Kanit"/>
                  <a:cs typeface="Kanit"/>
                  <a:sym typeface="Kanit"/>
                </a:rPr>
                <a:t>INTEGRATION</a:t>
              </a:r>
              <a:br>
                <a:rPr lang="en-US" sz="1400" b="1">
                  <a:solidFill>
                    <a:srgbClr val="A5A5A5"/>
                  </a:solidFill>
                  <a:latin typeface="Kanit"/>
                  <a:ea typeface="Kanit"/>
                  <a:cs typeface="Kanit"/>
                  <a:sym typeface="Kanit"/>
                </a:rPr>
              </a:br>
              <a:r>
                <a:rPr lang="en-US" sz="1400" b="1">
                  <a:solidFill>
                    <a:srgbClr val="A5A5A5"/>
                  </a:solidFill>
                  <a:latin typeface="Kanit"/>
                  <a:ea typeface="Kanit"/>
                  <a:cs typeface="Kanit"/>
                  <a:sym typeface="Kanit"/>
                </a:rPr>
                <a:t>&amp; CI/CI</a:t>
              </a:r>
              <a:endParaRPr/>
            </a:p>
          </p:txBody>
        </p:sp>
        <p:sp>
          <p:nvSpPr>
            <p:cNvPr id="1149" name="Google Shape;1149;p28"/>
            <p:cNvSpPr txBox="1"/>
            <p:nvPr/>
          </p:nvSpPr>
          <p:spPr>
            <a:xfrm>
              <a:off x="8098457" y="4378324"/>
              <a:ext cx="1408288" cy="430887"/>
            </a:xfrm>
            <a:prstGeom prst="rect">
              <a:avLst/>
            </a:prstGeom>
            <a:noFill/>
            <a:ln>
              <a:noFill/>
            </a:ln>
          </p:spPr>
          <p:txBody>
            <a:bodyPr spcFirstLastPara="1" wrap="square" lIns="45700" tIns="0" rIns="45700" bIns="0" anchor="t" anchorCtr="0">
              <a:spAutoFit/>
            </a:bodyPr>
            <a:lstStyle/>
            <a:p>
              <a:pPr marL="0" marR="0" lvl="0" indent="0" algn="ctr" rtl="0">
                <a:spcBef>
                  <a:spcPts val="0"/>
                </a:spcBef>
                <a:spcAft>
                  <a:spcPts val="0"/>
                </a:spcAft>
                <a:buNone/>
              </a:pPr>
              <a:r>
                <a:rPr lang="en-US" sz="1400" b="1">
                  <a:solidFill>
                    <a:srgbClr val="A5A5A5"/>
                  </a:solidFill>
                  <a:latin typeface="Kanit"/>
                  <a:ea typeface="Kanit"/>
                  <a:cs typeface="Kanit"/>
                  <a:sym typeface="Kanit"/>
                </a:rPr>
                <a:t>DEPLOYMENT</a:t>
              </a:r>
              <a:br>
                <a:rPr lang="en-US" sz="1400" b="1">
                  <a:solidFill>
                    <a:srgbClr val="A5A5A5"/>
                  </a:solidFill>
                  <a:latin typeface="Kanit"/>
                  <a:ea typeface="Kanit"/>
                  <a:cs typeface="Kanit"/>
                  <a:sym typeface="Kanit"/>
                </a:rPr>
              </a:br>
              <a:r>
                <a:rPr lang="en-US" sz="1400" b="1">
                  <a:solidFill>
                    <a:srgbClr val="A5A5A5"/>
                  </a:solidFill>
                  <a:latin typeface="Kanit"/>
                  <a:ea typeface="Kanit"/>
                  <a:cs typeface="Kanit"/>
                  <a:sym typeface="Kanit"/>
                </a:rPr>
                <a:t>&amp; MONITORING</a:t>
              </a:r>
              <a:endParaRPr/>
            </a:p>
          </p:txBody>
        </p:sp>
        <p:grpSp>
          <p:nvGrpSpPr>
            <p:cNvPr id="1150" name="Google Shape;1150;p28"/>
            <p:cNvGrpSpPr/>
            <p:nvPr/>
          </p:nvGrpSpPr>
          <p:grpSpPr>
            <a:xfrm>
              <a:off x="1961289" y="3348966"/>
              <a:ext cx="909574" cy="863474"/>
              <a:chOff x="-1007802" y="5229042"/>
              <a:chExt cx="1758874" cy="1669732"/>
            </a:xfrm>
          </p:grpSpPr>
          <p:sp>
            <p:nvSpPr>
              <p:cNvPr id="1151" name="Google Shape;1151;p28"/>
              <p:cNvSpPr/>
              <p:nvPr/>
            </p:nvSpPr>
            <p:spPr>
              <a:xfrm>
                <a:off x="-1007802" y="5229042"/>
                <a:ext cx="1289589" cy="1669732"/>
              </a:xfrm>
              <a:custGeom>
                <a:avLst/>
                <a:gdLst/>
                <a:ahLst/>
                <a:cxnLst/>
                <a:rect l="l" t="t" r="r" b="b"/>
                <a:pathLst>
                  <a:path w="1289589" h="1669732" extrusionOk="0">
                    <a:moveTo>
                      <a:pt x="42291" y="0"/>
                    </a:moveTo>
                    <a:lnTo>
                      <a:pt x="1247299" y="0"/>
                    </a:lnTo>
                    <a:cubicBezTo>
                      <a:pt x="1270635" y="0"/>
                      <a:pt x="1289590" y="18955"/>
                      <a:pt x="1289590" y="42291"/>
                    </a:cubicBezTo>
                    <a:lnTo>
                      <a:pt x="1289590" y="1627442"/>
                    </a:lnTo>
                    <a:cubicBezTo>
                      <a:pt x="1289590" y="1650778"/>
                      <a:pt x="1270635" y="1669733"/>
                      <a:pt x="1247299" y="1669733"/>
                    </a:cubicBezTo>
                    <a:lnTo>
                      <a:pt x="42291" y="1669733"/>
                    </a:lnTo>
                    <a:cubicBezTo>
                      <a:pt x="18955" y="1669733"/>
                      <a:pt x="0" y="1650778"/>
                      <a:pt x="0" y="1627442"/>
                    </a:cubicBezTo>
                    <a:lnTo>
                      <a:pt x="0" y="42291"/>
                    </a:lnTo>
                    <a:cubicBezTo>
                      <a:pt x="0" y="18955"/>
                      <a:pt x="18955" y="0"/>
                      <a:pt x="42291" y="0"/>
                    </a:cubicBezTo>
                    <a:close/>
                  </a:path>
                </a:pathLst>
              </a:custGeom>
              <a:noFill/>
              <a:ln w="25400" cap="rnd" cmpd="sng">
                <a:solidFill>
                  <a:srgbClr val="BFBFB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52" name="Google Shape;1152;p28"/>
              <p:cNvGrpSpPr/>
              <p:nvPr/>
            </p:nvGrpSpPr>
            <p:grpSpPr>
              <a:xfrm>
                <a:off x="-773772" y="5457642"/>
                <a:ext cx="455484" cy="1271397"/>
                <a:chOff x="-773772" y="5457642"/>
                <a:chExt cx="455484" cy="1271397"/>
              </a:xfrm>
            </p:grpSpPr>
            <p:grpSp>
              <p:nvGrpSpPr>
                <p:cNvPr id="1153" name="Google Shape;1153;p28"/>
                <p:cNvGrpSpPr/>
                <p:nvPr/>
              </p:nvGrpSpPr>
              <p:grpSpPr>
                <a:xfrm>
                  <a:off x="-773772" y="5457642"/>
                  <a:ext cx="455484" cy="312801"/>
                  <a:chOff x="-773772" y="5457642"/>
                  <a:chExt cx="455484" cy="312801"/>
                </a:xfrm>
              </p:grpSpPr>
              <p:sp>
                <p:nvSpPr>
                  <p:cNvPr id="1154" name="Google Shape;1154;p28"/>
                  <p:cNvSpPr/>
                  <p:nvPr/>
                </p:nvSpPr>
                <p:spPr>
                  <a:xfrm>
                    <a:off x="-773772" y="5457642"/>
                    <a:ext cx="283273" cy="283273"/>
                  </a:xfrm>
                  <a:custGeom>
                    <a:avLst/>
                    <a:gdLst/>
                    <a:ahLst/>
                    <a:cxnLst/>
                    <a:rect l="l" t="t" r="r" b="b"/>
                    <a:pathLst>
                      <a:path w="283273" h="283273" extrusionOk="0">
                        <a:moveTo>
                          <a:pt x="0" y="283274"/>
                        </a:moveTo>
                        <a:lnTo>
                          <a:pt x="0" y="0"/>
                        </a:lnTo>
                        <a:lnTo>
                          <a:pt x="283274" y="0"/>
                        </a:lnTo>
                      </a:path>
                    </a:pathLst>
                  </a:custGeom>
                  <a:noFill/>
                  <a:ln w="25400" cap="rnd" cmpd="sng">
                    <a:solidFill>
                      <a:srgbClr val="BFBFB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5" name="Google Shape;1155;p28"/>
                  <p:cNvSpPr/>
                  <p:nvPr/>
                </p:nvSpPr>
                <p:spPr>
                  <a:xfrm>
                    <a:off x="-624230" y="5487170"/>
                    <a:ext cx="305942" cy="283273"/>
                  </a:xfrm>
                  <a:custGeom>
                    <a:avLst/>
                    <a:gdLst/>
                    <a:ahLst/>
                    <a:cxnLst/>
                    <a:rect l="l" t="t" r="r" b="b"/>
                    <a:pathLst>
                      <a:path w="305942" h="283273" extrusionOk="0">
                        <a:moveTo>
                          <a:pt x="0" y="127540"/>
                        </a:moveTo>
                        <a:lnTo>
                          <a:pt x="96203" y="283274"/>
                        </a:lnTo>
                        <a:lnTo>
                          <a:pt x="305943" y="0"/>
                        </a:lnTo>
                      </a:path>
                    </a:pathLst>
                  </a:custGeom>
                  <a:noFill/>
                  <a:ln w="25400" cap="rnd" cmpd="sng">
                    <a:solidFill>
                      <a:srgbClr val="BFBFB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56" name="Google Shape;1156;p28"/>
                <p:cNvGrpSpPr/>
                <p:nvPr/>
              </p:nvGrpSpPr>
              <p:grpSpPr>
                <a:xfrm>
                  <a:off x="-773772" y="5951704"/>
                  <a:ext cx="455484" cy="312705"/>
                  <a:chOff x="-773772" y="5951704"/>
                  <a:chExt cx="455484" cy="312705"/>
                </a:xfrm>
              </p:grpSpPr>
              <p:sp>
                <p:nvSpPr>
                  <p:cNvPr id="1157" name="Google Shape;1157;p28"/>
                  <p:cNvSpPr/>
                  <p:nvPr/>
                </p:nvSpPr>
                <p:spPr>
                  <a:xfrm>
                    <a:off x="-773772" y="5951704"/>
                    <a:ext cx="283273" cy="283273"/>
                  </a:xfrm>
                  <a:custGeom>
                    <a:avLst/>
                    <a:gdLst/>
                    <a:ahLst/>
                    <a:cxnLst/>
                    <a:rect l="l" t="t" r="r" b="b"/>
                    <a:pathLst>
                      <a:path w="283273" h="283273" extrusionOk="0">
                        <a:moveTo>
                          <a:pt x="0" y="283273"/>
                        </a:moveTo>
                        <a:lnTo>
                          <a:pt x="0" y="0"/>
                        </a:lnTo>
                        <a:lnTo>
                          <a:pt x="283274" y="0"/>
                        </a:lnTo>
                      </a:path>
                    </a:pathLst>
                  </a:custGeom>
                  <a:noFill/>
                  <a:ln w="25400" cap="rnd" cmpd="sng">
                    <a:solidFill>
                      <a:srgbClr val="BFBFB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8" name="Google Shape;1158;p28"/>
                  <p:cNvSpPr/>
                  <p:nvPr/>
                </p:nvSpPr>
                <p:spPr>
                  <a:xfrm>
                    <a:off x="-624230" y="5981136"/>
                    <a:ext cx="305942" cy="283273"/>
                  </a:xfrm>
                  <a:custGeom>
                    <a:avLst/>
                    <a:gdLst/>
                    <a:ahLst/>
                    <a:cxnLst/>
                    <a:rect l="l" t="t" r="r" b="b"/>
                    <a:pathLst>
                      <a:path w="305942" h="283273" extrusionOk="0">
                        <a:moveTo>
                          <a:pt x="0" y="127635"/>
                        </a:moveTo>
                        <a:lnTo>
                          <a:pt x="96203" y="283274"/>
                        </a:lnTo>
                        <a:lnTo>
                          <a:pt x="305943" y="0"/>
                        </a:lnTo>
                      </a:path>
                    </a:pathLst>
                  </a:custGeom>
                  <a:noFill/>
                  <a:ln w="25400" cap="rnd" cmpd="sng">
                    <a:solidFill>
                      <a:srgbClr val="BFBFB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159" name="Google Shape;1159;p28"/>
                <p:cNvSpPr/>
                <p:nvPr/>
              </p:nvSpPr>
              <p:spPr>
                <a:xfrm>
                  <a:off x="-773772" y="6445766"/>
                  <a:ext cx="283273" cy="283273"/>
                </a:xfrm>
                <a:custGeom>
                  <a:avLst/>
                  <a:gdLst/>
                  <a:ahLst/>
                  <a:cxnLst/>
                  <a:rect l="l" t="t" r="r" b="b"/>
                  <a:pathLst>
                    <a:path w="283273" h="283273" extrusionOk="0">
                      <a:moveTo>
                        <a:pt x="0" y="283274"/>
                      </a:moveTo>
                      <a:lnTo>
                        <a:pt x="0" y="0"/>
                      </a:lnTo>
                      <a:lnTo>
                        <a:pt x="283274" y="0"/>
                      </a:lnTo>
                    </a:path>
                  </a:pathLst>
                </a:custGeom>
                <a:noFill/>
                <a:ln w="25400" cap="rnd" cmpd="sng">
                  <a:solidFill>
                    <a:srgbClr val="BFBFB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60" name="Google Shape;1160;p28"/>
              <p:cNvGrpSpPr/>
              <p:nvPr/>
            </p:nvGrpSpPr>
            <p:grpSpPr>
              <a:xfrm>
                <a:off x="-187605" y="5611757"/>
                <a:ext cx="938677" cy="1018514"/>
                <a:chOff x="-187605" y="5611757"/>
                <a:chExt cx="938677" cy="1018514"/>
              </a:xfrm>
            </p:grpSpPr>
            <p:sp>
              <p:nvSpPr>
                <p:cNvPr id="1161" name="Google Shape;1161;p28"/>
                <p:cNvSpPr/>
                <p:nvPr/>
              </p:nvSpPr>
              <p:spPr>
                <a:xfrm rot="-4961399">
                  <a:off x="-137652" y="5741547"/>
                  <a:ext cx="838771" cy="838771"/>
                </a:xfrm>
                <a:prstGeom prst="ellipse">
                  <a:avLst/>
                </a:prstGeom>
                <a:solidFill>
                  <a:srgbClr val="FFFFFF"/>
                </a:solidFill>
                <a:ln w="25400" cap="rnd" cmpd="sng">
                  <a:solidFill>
                    <a:srgbClr val="BFBFB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62" name="Google Shape;1162;p28"/>
                <p:cNvGrpSpPr/>
                <p:nvPr/>
              </p:nvGrpSpPr>
              <p:grpSpPr>
                <a:xfrm>
                  <a:off x="60807" y="5611757"/>
                  <a:ext cx="383666" cy="618647"/>
                  <a:chOff x="60807" y="5611757"/>
                  <a:chExt cx="383666" cy="618647"/>
                </a:xfrm>
              </p:grpSpPr>
              <p:sp>
                <p:nvSpPr>
                  <p:cNvPr id="1163" name="Google Shape;1163;p28"/>
                  <p:cNvSpPr/>
                  <p:nvPr/>
                </p:nvSpPr>
                <p:spPr>
                  <a:xfrm>
                    <a:off x="60807" y="6009425"/>
                    <a:ext cx="383666" cy="220979"/>
                  </a:xfrm>
                  <a:custGeom>
                    <a:avLst/>
                    <a:gdLst/>
                    <a:ahLst/>
                    <a:cxnLst/>
                    <a:rect l="l" t="t" r="r" b="b"/>
                    <a:pathLst>
                      <a:path w="383666" h="220979" extrusionOk="0">
                        <a:moveTo>
                          <a:pt x="383667" y="58388"/>
                        </a:moveTo>
                        <a:lnTo>
                          <a:pt x="220980" y="220980"/>
                        </a:lnTo>
                        <a:lnTo>
                          <a:pt x="0" y="0"/>
                        </a:lnTo>
                      </a:path>
                    </a:pathLst>
                  </a:custGeom>
                  <a:noFill/>
                  <a:ln w="25400" cap="rnd" cmpd="sng">
                    <a:solidFill>
                      <a:srgbClr val="BFBFB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4" name="Google Shape;1164;p28"/>
                  <p:cNvSpPr/>
                  <p:nvPr/>
                </p:nvSpPr>
                <p:spPr>
                  <a:xfrm>
                    <a:off x="185299" y="5611757"/>
                    <a:ext cx="192976" cy="9525"/>
                  </a:xfrm>
                  <a:custGeom>
                    <a:avLst/>
                    <a:gdLst/>
                    <a:ahLst/>
                    <a:cxnLst/>
                    <a:rect l="l" t="t" r="r" b="b"/>
                    <a:pathLst>
                      <a:path w="192976" h="9525" extrusionOk="0">
                        <a:moveTo>
                          <a:pt x="192976" y="0"/>
                        </a:moveTo>
                        <a:lnTo>
                          <a:pt x="0" y="0"/>
                        </a:lnTo>
                      </a:path>
                    </a:pathLst>
                  </a:custGeom>
                  <a:noFill/>
                  <a:ln w="25400" cap="rnd" cmpd="sng">
                    <a:solidFill>
                      <a:srgbClr val="BFBFB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5" name="Google Shape;1165;p28"/>
                  <p:cNvSpPr/>
                  <p:nvPr/>
                </p:nvSpPr>
                <p:spPr>
                  <a:xfrm>
                    <a:off x="185299" y="5611757"/>
                    <a:ext cx="192976" cy="9525"/>
                  </a:xfrm>
                  <a:custGeom>
                    <a:avLst/>
                    <a:gdLst/>
                    <a:ahLst/>
                    <a:cxnLst/>
                    <a:rect l="l" t="t" r="r" b="b"/>
                    <a:pathLst>
                      <a:path w="192976" h="9525" extrusionOk="0">
                        <a:moveTo>
                          <a:pt x="192976" y="0"/>
                        </a:moveTo>
                        <a:lnTo>
                          <a:pt x="0" y="0"/>
                        </a:lnTo>
                      </a:path>
                    </a:pathLst>
                  </a:custGeom>
                  <a:noFill/>
                  <a:ln w="25400" cap="rnd" cmpd="sng">
                    <a:solidFill>
                      <a:srgbClr val="BFBFB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166" name="Google Shape;1166;p28"/>
                <p:cNvSpPr/>
                <p:nvPr/>
              </p:nvSpPr>
              <p:spPr>
                <a:xfrm rot="-4961399">
                  <a:off x="-137652" y="5741547"/>
                  <a:ext cx="838771" cy="838771"/>
                </a:xfrm>
                <a:prstGeom prst="ellipse">
                  <a:avLst/>
                </a:prstGeom>
                <a:noFill/>
                <a:ln w="25400" cap="rnd" cmpd="sng">
                  <a:solidFill>
                    <a:srgbClr val="BFBFB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pic>
          <p:nvPicPr>
            <p:cNvPr id="1167" name="Google Shape;1167;p28"/>
            <p:cNvPicPr preferRelativeResize="0"/>
            <p:nvPr/>
          </p:nvPicPr>
          <p:blipFill rotWithShape="1">
            <a:blip r:embed="rId3">
              <a:alphaModFix/>
            </a:blip>
            <a:srcRect/>
            <a:stretch/>
          </p:blipFill>
          <p:spPr>
            <a:xfrm>
              <a:off x="3663296" y="3326013"/>
              <a:ext cx="819825" cy="858405"/>
            </a:xfrm>
            <a:prstGeom prst="rect">
              <a:avLst/>
            </a:prstGeom>
            <a:noFill/>
            <a:ln>
              <a:noFill/>
            </a:ln>
          </p:spPr>
        </p:pic>
        <p:pic>
          <p:nvPicPr>
            <p:cNvPr id="1168" name="Google Shape;1168;p28"/>
            <p:cNvPicPr preferRelativeResize="0"/>
            <p:nvPr/>
          </p:nvPicPr>
          <p:blipFill rotWithShape="1">
            <a:blip r:embed="rId4">
              <a:alphaModFix/>
            </a:blip>
            <a:srcRect/>
            <a:stretch/>
          </p:blipFill>
          <p:spPr>
            <a:xfrm>
              <a:off x="5312903" y="3341986"/>
              <a:ext cx="673891" cy="791822"/>
            </a:xfrm>
            <a:prstGeom prst="rect">
              <a:avLst/>
            </a:prstGeom>
            <a:noFill/>
            <a:ln>
              <a:noFill/>
            </a:ln>
          </p:spPr>
        </p:pic>
        <p:pic>
          <p:nvPicPr>
            <p:cNvPr id="1169" name="Google Shape;1169;p28"/>
            <p:cNvPicPr preferRelativeResize="0"/>
            <p:nvPr/>
          </p:nvPicPr>
          <p:blipFill rotWithShape="1">
            <a:blip r:embed="rId5">
              <a:alphaModFix/>
            </a:blip>
            <a:srcRect/>
            <a:stretch/>
          </p:blipFill>
          <p:spPr>
            <a:xfrm>
              <a:off x="6881742" y="3353044"/>
              <a:ext cx="741281" cy="741281"/>
            </a:xfrm>
            <a:prstGeom prst="rect">
              <a:avLst/>
            </a:prstGeom>
            <a:noFill/>
            <a:ln>
              <a:noFill/>
            </a:ln>
          </p:spPr>
        </p:pic>
        <p:sp>
          <p:nvSpPr>
            <p:cNvPr id="1170" name="Google Shape;1170;p28"/>
            <p:cNvSpPr/>
            <p:nvPr/>
          </p:nvSpPr>
          <p:spPr>
            <a:xfrm>
              <a:off x="8364667" y="3400153"/>
              <a:ext cx="912032" cy="750156"/>
            </a:xfrm>
            <a:custGeom>
              <a:avLst/>
              <a:gdLst/>
              <a:ahLst/>
              <a:cxnLst/>
              <a:rect l="l" t="t" r="r" b="b"/>
              <a:pathLst>
                <a:path w="2857690" h="2350484" extrusionOk="0">
                  <a:moveTo>
                    <a:pt x="503206" y="1712976"/>
                  </a:moveTo>
                  <a:lnTo>
                    <a:pt x="835247" y="1712976"/>
                  </a:lnTo>
                  <a:lnTo>
                    <a:pt x="835247" y="1814513"/>
                  </a:lnTo>
                  <a:lnTo>
                    <a:pt x="369189" y="1963388"/>
                  </a:lnTo>
                  <a:cubicBezTo>
                    <a:pt x="363284" y="1953578"/>
                    <a:pt x="356140" y="1944434"/>
                    <a:pt x="347758" y="1936147"/>
                  </a:cubicBezTo>
                  <a:cubicBezTo>
                    <a:pt x="347758" y="1936147"/>
                    <a:pt x="347758" y="1936147"/>
                    <a:pt x="347758" y="1936147"/>
                  </a:cubicBezTo>
                  <a:cubicBezTo>
                    <a:pt x="291751" y="1880330"/>
                    <a:pt x="200692" y="1880330"/>
                    <a:pt x="144780" y="1936147"/>
                  </a:cubicBezTo>
                  <a:cubicBezTo>
                    <a:pt x="88773" y="1992154"/>
                    <a:pt x="88773" y="2083308"/>
                    <a:pt x="144780" y="2139315"/>
                  </a:cubicBezTo>
                  <a:cubicBezTo>
                    <a:pt x="172688" y="2167223"/>
                    <a:pt x="209455" y="2181225"/>
                    <a:pt x="246221" y="2181225"/>
                  </a:cubicBezTo>
                  <a:cubicBezTo>
                    <a:pt x="282988" y="2181225"/>
                    <a:pt x="319754" y="2167223"/>
                    <a:pt x="347758" y="2139315"/>
                  </a:cubicBezTo>
                  <a:cubicBezTo>
                    <a:pt x="374904" y="2112169"/>
                    <a:pt x="389858" y="2076069"/>
                    <a:pt x="389858" y="2037683"/>
                  </a:cubicBezTo>
                  <a:cubicBezTo>
                    <a:pt x="389858" y="2034159"/>
                    <a:pt x="389668" y="2030635"/>
                    <a:pt x="389477" y="2027111"/>
                  </a:cubicBezTo>
                  <a:lnTo>
                    <a:pt x="878967" y="1870710"/>
                  </a:lnTo>
                  <a:cubicBezTo>
                    <a:pt x="892874" y="1866233"/>
                    <a:pt x="902208" y="1853375"/>
                    <a:pt x="902208" y="1838801"/>
                  </a:cubicBezTo>
                  <a:lnTo>
                    <a:pt x="902208" y="1712786"/>
                  </a:lnTo>
                  <a:lnTo>
                    <a:pt x="1292352" y="1712786"/>
                  </a:lnTo>
                  <a:lnTo>
                    <a:pt x="1292352" y="2067306"/>
                  </a:lnTo>
                  <a:cubicBezTo>
                    <a:pt x="1266825" y="2073402"/>
                    <a:pt x="1243393" y="2086356"/>
                    <a:pt x="1224343" y="2105406"/>
                  </a:cubicBezTo>
                  <a:cubicBezTo>
                    <a:pt x="1197197" y="2132552"/>
                    <a:pt x="1182243" y="2168652"/>
                    <a:pt x="1182243" y="2207133"/>
                  </a:cubicBezTo>
                  <a:cubicBezTo>
                    <a:pt x="1182243" y="2245424"/>
                    <a:pt x="1197197" y="2281428"/>
                    <a:pt x="1224343" y="2308479"/>
                  </a:cubicBezTo>
                  <a:cubicBezTo>
                    <a:pt x="1252347" y="2336483"/>
                    <a:pt x="1289114" y="2350484"/>
                    <a:pt x="1325880" y="2350484"/>
                  </a:cubicBezTo>
                  <a:cubicBezTo>
                    <a:pt x="1362647" y="2350484"/>
                    <a:pt x="1399413" y="2336483"/>
                    <a:pt x="1427321" y="2308574"/>
                  </a:cubicBezTo>
                  <a:cubicBezTo>
                    <a:pt x="1454468" y="2281523"/>
                    <a:pt x="1469422" y="2245519"/>
                    <a:pt x="1469422" y="2207228"/>
                  </a:cubicBezTo>
                  <a:cubicBezTo>
                    <a:pt x="1469422" y="2168843"/>
                    <a:pt x="1454468" y="2132743"/>
                    <a:pt x="1427321" y="2105501"/>
                  </a:cubicBezTo>
                  <a:cubicBezTo>
                    <a:pt x="1408271" y="2086451"/>
                    <a:pt x="1384840" y="2073402"/>
                    <a:pt x="1359313" y="2067401"/>
                  </a:cubicBezTo>
                  <a:lnTo>
                    <a:pt x="1359313" y="1712881"/>
                  </a:lnTo>
                  <a:lnTo>
                    <a:pt x="1955483" y="1712881"/>
                  </a:lnTo>
                  <a:lnTo>
                    <a:pt x="1955483" y="1838897"/>
                  </a:lnTo>
                  <a:cubicBezTo>
                    <a:pt x="1955483" y="1853470"/>
                    <a:pt x="1964912" y="1866329"/>
                    <a:pt x="1978724" y="1870805"/>
                  </a:cubicBezTo>
                  <a:lnTo>
                    <a:pt x="2468213" y="2027206"/>
                  </a:lnTo>
                  <a:cubicBezTo>
                    <a:pt x="2467928" y="2030730"/>
                    <a:pt x="2467832" y="2034254"/>
                    <a:pt x="2467832" y="2037779"/>
                  </a:cubicBezTo>
                  <a:cubicBezTo>
                    <a:pt x="2467832" y="2076164"/>
                    <a:pt x="2482787" y="2112264"/>
                    <a:pt x="2509933" y="2139410"/>
                  </a:cubicBezTo>
                  <a:cubicBezTo>
                    <a:pt x="2537936" y="2167319"/>
                    <a:pt x="2574703" y="2181320"/>
                    <a:pt x="2611470" y="2181320"/>
                  </a:cubicBezTo>
                  <a:cubicBezTo>
                    <a:pt x="2648236" y="2181320"/>
                    <a:pt x="2685003" y="2167319"/>
                    <a:pt x="2712911" y="2139410"/>
                  </a:cubicBezTo>
                  <a:cubicBezTo>
                    <a:pt x="2740819" y="2111502"/>
                    <a:pt x="2755011" y="2076164"/>
                    <a:pt x="2755011" y="2037779"/>
                  </a:cubicBezTo>
                  <a:cubicBezTo>
                    <a:pt x="2755011" y="1999393"/>
                    <a:pt x="2740057" y="1963293"/>
                    <a:pt x="2712911" y="1936242"/>
                  </a:cubicBezTo>
                  <a:cubicBezTo>
                    <a:pt x="2656999" y="1880330"/>
                    <a:pt x="2566035" y="1880330"/>
                    <a:pt x="2509933" y="1936242"/>
                  </a:cubicBezTo>
                  <a:cubicBezTo>
                    <a:pt x="2509933" y="1936242"/>
                    <a:pt x="2509933" y="1936242"/>
                    <a:pt x="2509933" y="1936242"/>
                  </a:cubicBezTo>
                  <a:cubicBezTo>
                    <a:pt x="2501646" y="1944529"/>
                    <a:pt x="2494503" y="1953673"/>
                    <a:pt x="2488502" y="1963484"/>
                  </a:cubicBezTo>
                  <a:lnTo>
                    <a:pt x="2022443" y="1814608"/>
                  </a:lnTo>
                  <a:lnTo>
                    <a:pt x="2022443" y="1713071"/>
                  </a:lnTo>
                  <a:lnTo>
                    <a:pt x="2354485" y="1713071"/>
                  </a:lnTo>
                  <a:cubicBezTo>
                    <a:pt x="2631948" y="1713071"/>
                    <a:pt x="2857691" y="1487329"/>
                    <a:pt x="2857691" y="1209866"/>
                  </a:cubicBezTo>
                  <a:cubicBezTo>
                    <a:pt x="2857691" y="994220"/>
                    <a:pt x="2716816" y="800386"/>
                    <a:pt x="2512886" y="732282"/>
                  </a:cubicBezTo>
                  <a:cubicBezTo>
                    <a:pt x="2466689" y="589598"/>
                    <a:pt x="2375821" y="461677"/>
                    <a:pt x="2255711" y="370523"/>
                  </a:cubicBezTo>
                  <a:cubicBezTo>
                    <a:pt x="2130362" y="275463"/>
                    <a:pt x="1981486" y="223742"/>
                    <a:pt x="1824228" y="220599"/>
                  </a:cubicBezTo>
                  <a:cubicBezTo>
                    <a:pt x="1683925" y="78200"/>
                    <a:pt x="1497330" y="0"/>
                    <a:pt x="1297114" y="0"/>
                  </a:cubicBezTo>
                  <a:cubicBezTo>
                    <a:pt x="900303" y="0"/>
                    <a:pt x="575405" y="313944"/>
                    <a:pt x="557784" y="706565"/>
                  </a:cubicBezTo>
                  <a:lnTo>
                    <a:pt x="503206" y="706565"/>
                  </a:lnTo>
                  <a:cubicBezTo>
                    <a:pt x="225743" y="706565"/>
                    <a:pt x="0" y="932307"/>
                    <a:pt x="0" y="1209770"/>
                  </a:cubicBezTo>
                  <a:cubicBezTo>
                    <a:pt x="0" y="1487234"/>
                    <a:pt x="225743" y="1712976"/>
                    <a:pt x="503206" y="1712976"/>
                  </a:cubicBezTo>
                  <a:close/>
                  <a:moveTo>
                    <a:pt x="300514" y="2091976"/>
                  </a:moveTo>
                  <a:cubicBezTo>
                    <a:pt x="270605" y="2121789"/>
                    <a:pt x="221933" y="2121884"/>
                    <a:pt x="192119" y="2091976"/>
                  </a:cubicBezTo>
                  <a:cubicBezTo>
                    <a:pt x="177641" y="2077498"/>
                    <a:pt x="169640" y="2058257"/>
                    <a:pt x="169640" y="2037683"/>
                  </a:cubicBezTo>
                  <a:cubicBezTo>
                    <a:pt x="169640" y="2017109"/>
                    <a:pt x="177641" y="1997964"/>
                    <a:pt x="192119" y="1983391"/>
                  </a:cubicBezTo>
                  <a:cubicBezTo>
                    <a:pt x="206978" y="1968532"/>
                    <a:pt x="226600" y="1961007"/>
                    <a:pt x="246221" y="1961007"/>
                  </a:cubicBezTo>
                  <a:cubicBezTo>
                    <a:pt x="265843" y="1961007"/>
                    <a:pt x="285464" y="1968437"/>
                    <a:pt x="300514" y="1983391"/>
                  </a:cubicBezTo>
                  <a:cubicBezTo>
                    <a:pt x="330422" y="2013299"/>
                    <a:pt x="330422" y="2061972"/>
                    <a:pt x="300514" y="2091881"/>
                  </a:cubicBezTo>
                  <a:close/>
                  <a:moveTo>
                    <a:pt x="2538127" y="2014728"/>
                  </a:moveTo>
                  <a:cubicBezTo>
                    <a:pt x="2538127" y="2014728"/>
                    <a:pt x="2538127" y="2014633"/>
                    <a:pt x="2538127" y="2014538"/>
                  </a:cubicBezTo>
                  <a:cubicBezTo>
                    <a:pt x="2538127" y="2014538"/>
                    <a:pt x="2538127" y="2014538"/>
                    <a:pt x="2538127" y="2014442"/>
                  </a:cubicBezTo>
                  <a:cubicBezTo>
                    <a:pt x="2541841" y="2002917"/>
                    <a:pt x="2548128" y="1992344"/>
                    <a:pt x="2556891" y="1983581"/>
                  </a:cubicBezTo>
                  <a:cubicBezTo>
                    <a:pt x="2586799" y="1953768"/>
                    <a:pt x="2635472" y="1953768"/>
                    <a:pt x="2665286" y="1983581"/>
                  </a:cubicBezTo>
                  <a:cubicBezTo>
                    <a:pt x="2679764" y="1998059"/>
                    <a:pt x="2687765" y="2017300"/>
                    <a:pt x="2687765" y="2037874"/>
                  </a:cubicBezTo>
                  <a:cubicBezTo>
                    <a:pt x="2687765" y="2058448"/>
                    <a:pt x="2679764" y="2077688"/>
                    <a:pt x="2665286" y="2092166"/>
                  </a:cubicBezTo>
                  <a:cubicBezTo>
                    <a:pt x="2635472" y="2121980"/>
                    <a:pt x="2586799" y="2121980"/>
                    <a:pt x="2556891" y="2092166"/>
                  </a:cubicBezTo>
                  <a:cubicBezTo>
                    <a:pt x="2542413" y="2077688"/>
                    <a:pt x="2534412" y="2058448"/>
                    <a:pt x="2534412" y="2037874"/>
                  </a:cubicBezTo>
                  <a:cubicBezTo>
                    <a:pt x="2534412" y="2029968"/>
                    <a:pt x="2535650" y="2022158"/>
                    <a:pt x="2537936" y="2014823"/>
                  </a:cubicBezTo>
                  <a:close/>
                  <a:moveTo>
                    <a:pt x="1379887" y="2152936"/>
                  </a:moveTo>
                  <a:cubicBezTo>
                    <a:pt x="1394365" y="2167414"/>
                    <a:pt x="1402366" y="2186750"/>
                    <a:pt x="1402366" y="2207228"/>
                  </a:cubicBezTo>
                  <a:cubicBezTo>
                    <a:pt x="1402366" y="2227707"/>
                    <a:pt x="1394365" y="2246852"/>
                    <a:pt x="1379887" y="2261330"/>
                  </a:cubicBezTo>
                  <a:cubicBezTo>
                    <a:pt x="1349978" y="2291239"/>
                    <a:pt x="1301401" y="2291239"/>
                    <a:pt x="1271492" y="2261330"/>
                  </a:cubicBezTo>
                  <a:cubicBezTo>
                    <a:pt x="1257014" y="2246948"/>
                    <a:pt x="1249109" y="2227802"/>
                    <a:pt x="1249013" y="2207324"/>
                  </a:cubicBezTo>
                  <a:cubicBezTo>
                    <a:pt x="1249013" y="2186845"/>
                    <a:pt x="1257014" y="2167509"/>
                    <a:pt x="1271492" y="2153031"/>
                  </a:cubicBezTo>
                  <a:cubicBezTo>
                    <a:pt x="1286447" y="2138077"/>
                    <a:pt x="1306068" y="2130647"/>
                    <a:pt x="1325689" y="2130647"/>
                  </a:cubicBezTo>
                  <a:cubicBezTo>
                    <a:pt x="1345311" y="2130647"/>
                    <a:pt x="1364933" y="2138077"/>
                    <a:pt x="1379887" y="2153031"/>
                  </a:cubicBezTo>
                  <a:close/>
                  <a:moveTo>
                    <a:pt x="503206" y="773525"/>
                  </a:moveTo>
                  <a:lnTo>
                    <a:pt x="590550" y="773525"/>
                  </a:lnTo>
                  <a:cubicBezTo>
                    <a:pt x="609029" y="773525"/>
                    <a:pt x="623983" y="758571"/>
                    <a:pt x="623983" y="740093"/>
                  </a:cubicBezTo>
                  <a:cubicBezTo>
                    <a:pt x="623983" y="368903"/>
                    <a:pt x="925925" y="66961"/>
                    <a:pt x="1297114" y="66961"/>
                  </a:cubicBezTo>
                  <a:cubicBezTo>
                    <a:pt x="1483614" y="66961"/>
                    <a:pt x="1656969" y="141542"/>
                    <a:pt x="1785461" y="276892"/>
                  </a:cubicBezTo>
                  <a:cubicBezTo>
                    <a:pt x="1791748" y="283559"/>
                    <a:pt x="1800511" y="287274"/>
                    <a:pt x="1809655" y="287369"/>
                  </a:cubicBezTo>
                  <a:cubicBezTo>
                    <a:pt x="2105025" y="287846"/>
                    <a:pt x="2369915" y="485585"/>
                    <a:pt x="2453831" y="768477"/>
                  </a:cubicBezTo>
                  <a:cubicBezTo>
                    <a:pt x="2457069" y="779336"/>
                    <a:pt x="2465546" y="787908"/>
                    <a:pt x="2476500" y="791051"/>
                  </a:cubicBezTo>
                  <a:cubicBezTo>
                    <a:pt x="2661380" y="845344"/>
                    <a:pt x="2790539" y="1017651"/>
                    <a:pt x="2790539" y="1209866"/>
                  </a:cubicBezTo>
                  <a:cubicBezTo>
                    <a:pt x="2790539" y="1450467"/>
                    <a:pt x="2594801" y="1646111"/>
                    <a:pt x="2354294" y="1646111"/>
                  </a:cubicBezTo>
                  <a:lnTo>
                    <a:pt x="503206" y="1646111"/>
                  </a:lnTo>
                  <a:cubicBezTo>
                    <a:pt x="262604" y="1646111"/>
                    <a:pt x="66961" y="1450372"/>
                    <a:pt x="66961" y="1209866"/>
                  </a:cubicBezTo>
                  <a:cubicBezTo>
                    <a:pt x="66961" y="969359"/>
                    <a:pt x="262700" y="773621"/>
                    <a:pt x="503206" y="773621"/>
                  </a:cubicBezTo>
                  <a:close/>
                  <a:moveTo>
                    <a:pt x="769334" y="517589"/>
                  </a:moveTo>
                  <a:cubicBezTo>
                    <a:pt x="859060" y="304991"/>
                    <a:pt x="1066229" y="167545"/>
                    <a:pt x="1297114" y="167545"/>
                  </a:cubicBezTo>
                  <a:cubicBezTo>
                    <a:pt x="1315593" y="167545"/>
                    <a:pt x="1330547" y="182499"/>
                    <a:pt x="1330547" y="200978"/>
                  </a:cubicBezTo>
                  <a:cubicBezTo>
                    <a:pt x="1330547" y="219456"/>
                    <a:pt x="1315593" y="234410"/>
                    <a:pt x="1297114" y="234410"/>
                  </a:cubicBezTo>
                  <a:cubicBezTo>
                    <a:pt x="1093184" y="234410"/>
                    <a:pt x="910209" y="355759"/>
                    <a:pt x="830961" y="543497"/>
                  </a:cubicBezTo>
                  <a:cubicBezTo>
                    <a:pt x="825532" y="556260"/>
                    <a:pt x="813149" y="563975"/>
                    <a:pt x="800100" y="563975"/>
                  </a:cubicBezTo>
                  <a:cubicBezTo>
                    <a:pt x="795719" y="563975"/>
                    <a:pt x="791337" y="563118"/>
                    <a:pt x="787146" y="561308"/>
                  </a:cubicBezTo>
                  <a:cubicBezTo>
                    <a:pt x="770096" y="554165"/>
                    <a:pt x="762095" y="534543"/>
                    <a:pt x="769334" y="517493"/>
                  </a:cubicBezTo>
                  <a:close/>
                  <a:moveTo>
                    <a:pt x="1310450" y="441008"/>
                  </a:moveTo>
                  <a:lnTo>
                    <a:pt x="1310450" y="481584"/>
                  </a:lnTo>
                  <a:cubicBezTo>
                    <a:pt x="1274255" y="491490"/>
                    <a:pt x="1239679" y="505873"/>
                    <a:pt x="1207008" y="524447"/>
                  </a:cubicBezTo>
                  <a:lnTo>
                    <a:pt x="1178147" y="495586"/>
                  </a:lnTo>
                  <a:cubicBezTo>
                    <a:pt x="1165098" y="482537"/>
                    <a:pt x="1143857" y="482537"/>
                    <a:pt x="1130808" y="495586"/>
                  </a:cubicBezTo>
                  <a:lnTo>
                    <a:pt x="1010888" y="615506"/>
                  </a:lnTo>
                  <a:cubicBezTo>
                    <a:pt x="1004602" y="621792"/>
                    <a:pt x="1001078" y="630269"/>
                    <a:pt x="1001078" y="639128"/>
                  </a:cubicBezTo>
                  <a:cubicBezTo>
                    <a:pt x="1001078" y="647986"/>
                    <a:pt x="1004602" y="656558"/>
                    <a:pt x="1010888" y="662750"/>
                  </a:cubicBezTo>
                  <a:lnTo>
                    <a:pt x="1039749" y="691610"/>
                  </a:lnTo>
                  <a:cubicBezTo>
                    <a:pt x="1021080" y="724281"/>
                    <a:pt x="1006793" y="758857"/>
                    <a:pt x="996887" y="795052"/>
                  </a:cubicBezTo>
                  <a:lnTo>
                    <a:pt x="956310" y="795052"/>
                  </a:lnTo>
                  <a:cubicBezTo>
                    <a:pt x="937832" y="795052"/>
                    <a:pt x="922877" y="810006"/>
                    <a:pt x="922877" y="828485"/>
                  </a:cubicBezTo>
                  <a:lnTo>
                    <a:pt x="922877" y="998125"/>
                  </a:lnTo>
                  <a:cubicBezTo>
                    <a:pt x="922877" y="1016603"/>
                    <a:pt x="937832" y="1031558"/>
                    <a:pt x="956310" y="1031558"/>
                  </a:cubicBezTo>
                  <a:lnTo>
                    <a:pt x="996887" y="1031558"/>
                  </a:lnTo>
                  <a:cubicBezTo>
                    <a:pt x="1006793" y="1067753"/>
                    <a:pt x="1021175" y="1102328"/>
                    <a:pt x="1039749" y="1134999"/>
                  </a:cubicBezTo>
                  <a:lnTo>
                    <a:pt x="1010888" y="1163860"/>
                  </a:lnTo>
                  <a:cubicBezTo>
                    <a:pt x="1004602" y="1170146"/>
                    <a:pt x="1001078" y="1178624"/>
                    <a:pt x="1001078" y="1187482"/>
                  </a:cubicBezTo>
                  <a:cubicBezTo>
                    <a:pt x="1001078" y="1196340"/>
                    <a:pt x="1004602" y="1204913"/>
                    <a:pt x="1010888" y="1211104"/>
                  </a:cubicBezTo>
                  <a:lnTo>
                    <a:pt x="1130808" y="1331024"/>
                  </a:lnTo>
                  <a:cubicBezTo>
                    <a:pt x="1143857" y="1344073"/>
                    <a:pt x="1165098" y="1344073"/>
                    <a:pt x="1178147" y="1331024"/>
                  </a:cubicBezTo>
                  <a:lnTo>
                    <a:pt x="1207008" y="1302163"/>
                  </a:lnTo>
                  <a:cubicBezTo>
                    <a:pt x="1239679" y="1320832"/>
                    <a:pt x="1274255" y="1335119"/>
                    <a:pt x="1310450" y="1345025"/>
                  </a:cubicBezTo>
                  <a:lnTo>
                    <a:pt x="1310450" y="1385602"/>
                  </a:lnTo>
                  <a:cubicBezTo>
                    <a:pt x="1310450" y="1404080"/>
                    <a:pt x="1325404" y="1419035"/>
                    <a:pt x="1343882" y="1419035"/>
                  </a:cubicBezTo>
                  <a:lnTo>
                    <a:pt x="1513523" y="1419035"/>
                  </a:lnTo>
                  <a:cubicBezTo>
                    <a:pt x="1532001" y="1419035"/>
                    <a:pt x="1546955" y="1404080"/>
                    <a:pt x="1546955" y="1385602"/>
                  </a:cubicBezTo>
                  <a:lnTo>
                    <a:pt x="1546955" y="1345025"/>
                  </a:lnTo>
                  <a:cubicBezTo>
                    <a:pt x="1583150" y="1335119"/>
                    <a:pt x="1617726" y="1320737"/>
                    <a:pt x="1650397" y="1302163"/>
                  </a:cubicBezTo>
                  <a:lnTo>
                    <a:pt x="1679258" y="1331024"/>
                  </a:lnTo>
                  <a:cubicBezTo>
                    <a:pt x="1692307" y="1344073"/>
                    <a:pt x="1713548" y="1344073"/>
                    <a:pt x="1726597" y="1331024"/>
                  </a:cubicBezTo>
                  <a:lnTo>
                    <a:pt x="1846517" y="1211104"/>
                  </a:lnTo>
                  <a:cubicBezTo>
                    <a:pt x="1859566" y="1198055"/>
                    <a:pt x="1859566" y="1176814"/>
                    <a:pt x="1846517" y="1163765"/>
                  </a:cubicBezTo>
                  <a:lnTo>
                    <a:pt x="1817656" y="1134904"/>
                  </a:lnTo>
                  <a:cubicBezTo>
                    <a:pt x="1836325" y="1102233"/>
                    <a:pt x="1850612" y="1067657"/>
                    <a:pt x="1860518" y="1031462"/>
                  </a:cubicBezTo>
                  <a:lnTo>
                    <a:pt x="1901095" y="1031462"/>
                  </a:lnTo>
                  <a:cubicBezTo>
                    <a:pt x="1919573" y="1031462"/>
                    <a:pt x="1934528" y="1016508"/>
                    <a:pt x="1934528" y="998030"/>
                  </a:cubicBezTo>
                  <a:lnTo>
                    <a:pt x="1934528" y="828389"/>
                  </a:lnTo>
                  <a:cubicBezTo>
                    <a:pt x="1934528" y="809911"/>
                    <a:pt x="1919573" y="794957"/>
                    <a:pt x="1901095" y="794957"/>
                  </a:cubicBezTo>
                  <a:lnTo>
                    <a:pt x="1860518" y="794957"/>
                  </a:lnTo>
                  <a:cubicBezTo>
                    <a:pt x="1850612" y="758762"/>
                    <a:pt x="1836230" y="724186"/>
                    <a:pt x="1817656" y="691515"/>
                  </a:cubicBezTo>
                  <a:lnTo>
                    <a:pt x="1846517" y="662654"/>
                  </a:lnTo>
                  <a:cubicBezTo>
                    <a:pt x="1859566" y="649605"/>
                    <a:pt x="1859566" y="628364"/>
                    <a:pt x="1846517" y="615315"/>
                  </a:cubicBezTo>
                  <a:lnTo>
                    <a:pt x="1726597" y="495395"/>
                  </a:lnTo>
                  <a:cubicBezTo>
                    <a:pt x="1713548" y="482346"/>
                    <a:pt x="1692307" y="482346"/>
                    <a:pt x="1679258" y="495395"/>
                  </a:cubicBezTo>
                  <a:lnTo>
                    <a:pt x="1650397" y="524256"/>
                  </a:lnTo>
                  <a:cubicBezTo>
                    <a:pt x="1617726" y="505587"/>
                    <a:pt x="1583150" y="491300"/>
                    <a:pt x="1546955" y="481394"/>
                  </a:cubicBezTo>
                  <a:lnTo>
                    <a:pt x="1546955" y="440817"/>
                  </a:lnTo>
                  <a:cubicBezTo>
                    <a:pt x="1546955" y="422339"/>
                    <a:pt x="1532001" y="407384"/>
                    <a:pt x="1513523" y="407384"/>
                  </a:cubicBezTo>
                  <a:lnTo>
                    <a:pt x="1343882" y="407384"/>
                  </a:lnTo>
                  <a:cubicBezTo>
                    <a:pt x="1325404" y="407384"/>
                    <a:pt x="1310450" y="422339"/>
                    <a:pt x="1310450" y="440817"/>
                  </a:cubicBezTo>
                  <a:close/>
                  <a:moveTo>
                    <a:pt x="1350836" y="540734"/>
                  </a:moveTo>
                  <a:cubicBezTo>
                    <a:pt x="1366361" y="537496"/>
                    <a:pt x="1377410" y="523780"/>
                    <a:pt x="1377410" y="507968"/>
                  </a:cubicBezTo>
                  <a:lnTo>
                    <a:pt x="1377410" y="474536"/>
                  </a:lnTo>
                  <a:lnTo>
                    <a:pt x="1480090" y="474536"/>
                  </a:lnTo>
                  <a:lnTo>
                    <a:pt x="1480090" y="507968"/>
                  </a:lnTo>
                  <a:cubicBezTo>
                    <a:pt x="1480090" y="523780"/>
                    <a:pt x="1491234" y="537496"/>
                    <a:pt x="1506664" y="540734"/>
                  </a:cubicBezTo>
                  <a:cubicBezTo>
                    <a:pt x="1553242" y="550450"/>
                    <a:pt x="1597152" y="568643"/>
                    <a:pt x="1637157" y="594836"/>
                  </a:cubicBezTo>
                  <a:cubicBezTo>
                    <a:pt x="1650397" y="603504"/>
                    <a:pt x="1667923" y="601694"/>
                    <a:pt x="1679162" y="590455"/>
                  </a:cubicBezTo>
                  <a:lnTo>
                    <a:pt x="1702975" y="566642"/>
                  </a:lnTo>
                  <a:lnTo>
                    <a:pt x="1775555" y="639223"/>
                  </a:lnTo>
                  <a:lnTo>
                    <a:pt x="1751743" y="663035"/>
                  </a:lnTo>
                  <a:cubicBezTo>
                    <a:pt x="1740503" y="674275"/>
                    <a:pt x="1738693" y="691801"/>
                    <a:pt x="1747361" y="705040"/>
                  </a:cubicBezTo>
                  <a:cubicBezTo>
                    <a:pt x="1773555" y="745046"/>
                    <a:pt x="1791748" y="788861"/>
                    <a:pt x="1801463" y="835533"/>
                  </a:cubicBezTo>
                  <a:cubicBezTo>
                    <a:pt x="1804702" y="851059"/>
                    <a:pt x="1818418" y="862108"/>
                    <a:pt x="1834229" y="862108"/>
                  </a:cubicBezTo>
                  <a:lnTo>
                    <a:pt x="1867662" y="862108"/>
                  </a:lnTo>
                  <a:lnTo>
                    <a:pt x="1867662" y="964787"/>
                  </a:lnTo>
                  <a:lnTo>
                    <a:pt x="1834229" y="964787"/>
                  </a:lnTo>
                  <a:cubicBezTo>
                    <a:pt x="1818418" y="964787"/>
                    <a:pt x="1804702" y="975932"/>
                    <a:pt x="1801463" y="991362"/>
                  </a:cubicBezTo>
                  <a:cubicBezTo>
                    <a:pt x="1791748" y="1037939"/>
                    <a:pt x="1773555" y="1081850"/>
                    <a:pt x="1747361" y="1121855"/>
                  </a:cubicBezTo>
                  <a:cubicBezTo>
                    <a:pt x="1738693" y="1135094"/>
                    <a:pt x="1740503" y="1152620"/>
                    <a:pt x="1751743" y="1163860"/>
                  </a:cubicBezTo>
                  <a:lnTo>
                    <a:pt x="1775555" y="1187672"/>
                  </a:lnTo>
                  <a:lnTo>
                    <a:pt x="1702975" y="1260253"/>
                  </a:lnTo>
                  <a:lnTo>
                    <a:pt x="1679162" y="1236440"/>
                  </a:lnTo>
                  <a:cubicBezTo>
                    <a:pt x="1667923" y="1225201"/>
                    <a:pt x="1650397" y="1223391"/>
                    <a:pt x="1637157" y="1232059"/>
                  </a:cubicBezTo>
                  <a:cubicBezTo>
                    <a:pt x="1597152" y="1258253"/>
                    <a:pt x="1553337" y="1276445"/>
                    <a:pt x="1506664" y="1286161"/>
                  </a:cubicBezTo>
                  <a:cubicBezTo>
                    <a:pt x="1491139" y="1289399"/>
                    <a:pt x="1480090" y="1303115"/>
                    <a:pt x="1480090" y="1318927"/>
                  </a:cubicBezTo>
                  <a:lnTo>
                    <a:pt x="1480090" y="1352360"/>
                  </a:lnTo>
                  <a:lnTo>
                    <a:pt x="1377410" y="1352360"/>
                  </a:lnTo>
                  <a:lnTo>
                    <a:pt x="1377410" y="1318927"/>
                  </a:lnTo>
                  <a:cubicBezTo>
                    <a:pt x="1377410" y="1303115"/>
                    <a:pt x="1366266" y="1289399"/>
                    <a:pt x="1350836" y="1286161"/>
                  </a:cubicBezTo>
                  <a:cubicBezTo>
                    <a:pt x="1304258" y="1276445"/>
                    <a:pt x="1260348" y="1258253"/>
                    <a:pt x="1220343" y="1232059"/>
                  </a:cubicBezTo>
                  <a:cubicBezTo>
                    <a:pt x="1207103" y="1223391"/>
                    <a:pt x="1189577" y="1225201"/>
                    <a:pt x="1178338" y="1236440"/>
                  </a:cubicBezTo>
                  <a:lnTo>
                    <a:pt x="1154525" y="1260253"/>
                  </a:lnTo>
                  <a:lnTo>
                    <a:pt x="1081945" y="1187672"/>
                  </a:lnTo>
                  <a:lnTo>
                    <a:pt x="1105757" y="1163860"/>
                  </a:lnTo>
                  <a:cubicBezTo>
                    <a:pt x="1116997" y="1152620"/>
                    <a:pt x="1118807" y="1135094"/>
                    <a:pt x="1110139" y="1121855"/>
                  </a:cubicBezTo>
                  <a:cubicBezTo>
                    <a:pt x="1083945" y="1081850"/>
                    <a:pt x="1065752" y="1038035"/>
                    <a:pt x="1056037" y="991362"/>
                  </a:cubicBezTo>
                  <a:cubicBezTo>
                    <a:pt x="1052798" y="975836"/>
                    <a:pt x="1039082" y="964787"/>
                    <a:pt x="1023271" y="964787"/>
                  </a:cubicBezTo>
                  <a:lnTo>
                    <a:pt x="989838" y="964787"/>
                  </a:lnTo>
                  <a:lnTo>
                    <a:pt x="989838" y="862108"/>
                  </a:lnTo>
                  <a:lnTo>
                    <a:pt x="1023271" y="862108"/>
                  </a:lnTo>
                  <a:cubicBezTo>
                    <a:pt x="1039082" y="862108"/>
                    <a:pt x="1052798" y="850963"/>
                    <a:pt x="1056037" y="835533"/>
                  </a:cubicBezTo>
                  <a:cubicBezTo>
                    <a:pt x="1065752" y="788956"/>
                    <a:pt x="1083945" y="745046"/>
                    <a:pt x="1110139" y="705040"/>
                  </a:cubicBezTo>
                  <a:cubicBezTo>
                    <a:pt x="1118807" y="691801"/>
                    <a:pt x="1116997" y="674275"/>
                    <a:pt x="1105757" y="663035"/>
                  </a:cubicBezTo>
                  <a:lnTo>
                    <a:pt x="1081945" y="639223"/>
                  </a:lnTo>
                  <a:lnTo>
                    <a:pt x="1154525" y="566642"/>
                  </a:lnTo>
                  <a:lnTo>
                    <a:pt x="1178338" y="590455"/>
                  </a:lnTo>
                  <a:cubicBezTo>
                    <a:pt x="1189577" y="601694"/>
                    <a:pt x="1207103" y="603504"/>
                    <a:pt x="1220343" y="594836"/>
                  </a:cubicBezTo>
                  <a:cubicBezTo>
                    <a:pt x="1260348" y="568643"/>
                    <a:pt x="1304163" y="550450"/>
                    <a:pt x="1350836" y="540734"/>
                  </a:cubicBezTo>
                  <a:close/>
                  <a:moveTo>
                    <a:pt x="1428750" y="1187387"/>
                  </a:moveTo>
                  <a:cubicBezTo>
                    <a:pt x="1579817" y="1187387"/>
                    <a:pt x="1702689" y="1064514"/>
                    <a:pt x="1702689" y="913448"/>
                  </a:cubicBezTo>
                  <a:cubicBezTo>
                    <a:pt x="1702689" y="762381"/>
                    <a:pt x="1579817" y="639509"/>
                    <a:pt x="1428750" y="639509"/>
                  </a:cubicBezTo>
                  <a:cubicBezTo>
                    <a:pt x="1277684" y="639509"/>
                    <a:pt x="1154811" y="762381"/>
                    <a:pt x="1154811" y="913448"/>
                  </a:cubicBezTo>
                  <a:cubicBezTo>
                    <a:pt x="1154811" y="1064514"/>
                    <a:pt x="1277684" y="1187387"/>
                    <a:pt x="1428750" y="1187387"/>
                  </a:cubicBezTo>
                  <a:close/>
                  <a:moveTo>
                    <a:pt x="1428750" y="706469"/>
                  </a:moveTo>
                  <a:cubicBezTo>
                    <a:pt x="1542860" y="706469"/>
                    <a:pt x="1635728" y="799338"/>
                    <a:pt x="1635728" y="913448"/>
                  </a:cubicBezTo>
                  <a:cubicBezTo>
                    <a:pt x="1635728" y="1027557"/>
                    <a:pt x="1542860" y="1120426"/>
                    <a:pt x="1428750" y="1120426"/>
                  </a:cubicBezTo>
                  <a:cubicBezTo>
                    <a:pt x="1314641" y="1120426"/>
                    <a:pt x="1221677" y="1027557"/>
                    <a:pt x="1221677" y="913448"/>
                  </a:cubicBezTo>
                  <a:cubicBezTo>
                    <a:pt x="1221677" y="799338"/>
                    <a:pt x="1314545" y="706469"/>
                    <a:pt x="1428750" y="706469"/>
                  </a:cubicBezTo>
                  <a:close/>
                </a:path>
              </a:pathLst>
            </a:custGeom>
            <a:solidFill>
              <a:srgbClr val="BFBFBF"/>
            </a:solidFill>
            <a:ln w="9525" cap="flat" cmpd="sng">
              <a:solidFill>
                <a:srgbClr val="BFBFB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1" name="Google Shape;1171;p28"/>
            <p:cNvSpPr txBox="1"/>
            <p:nvPr/>
          </p:nvSpPr>
          <p:spPr>
            <a:xfrm>
              <a:off x="1407587" y="4846016"/>
              <a:ext cx="201625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rgbClr val="F08231"/>
                  </a:solidFill>
                  <a:latin typeface="Kanit"/>
                  <a:ea typeface="Kanit"/>
                  <a:cs typeface="Kanit"/>
                  <a:sym typeface="Kanit"/>
                </a:rPr>
                <a:t>Spira</a:t>
              </a:r>
              <a:endParaRPr dirty="0"/>
            </a:p>
          </p:txBody>
        </p:sp>
        <p:sp>
          <p:nvSpPr>
            <p:cNvPr id="1172" name="Google Shape;1172;p28"/>
            <p:cNvSpPr txBox="1"/>
            <p:nvPr/>
          </p:nvSpPr>
          <p:spPr>
            <a:xfrm>
              <a:off x="2991483" y="4846016"/>
              <a:ext cx="201625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Kanit"/>
                  <a:ea typeface="Kanit"/>
                  <a:cs typeface="Kanit"/>
                  <a:sym typeface="Kanit"/>
                </a:rPr>
                <a:t>Kiro/Claude</a:t>
              </a:r>
              <a:endParaRPr/>
            </a:p>
          </p:txBody>
        </p:sp>
        <p:sp>
          <p:nvSpPr>
            <p:cNvPr id="1173" name="Google Shape;1173;p28"/>
            <p:cNvSpPr txBox="1"/>
            <p:nvPr/>
          </p:nvSpPr>
          <p:spPr>
            <a:xfrm>
              <a:off x="4586517" y="4875248"/>
              <a:ext cx="201625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rgbClr val="F08231"/>
                  </a:solidFill>
                  <a:latin typeface="Kanit"/>
                  <a:ea typeface="Kanit"/>
                  <a:cs typeface="Kanit"/>
                  <a:sym typeface="Kanit"/>
                </a:rPr>
                <a:t>Rapise</a:t>
              </a:r>
              <a:endParaRPr/>
            </a:p>
          </p:txBody>
        </p:sp>
        <p:sp>
          <p:nvSpPr>
            <p:cNvPr id="1174" name="Google Shape;1174;p28"/>
            <p:cNvSpPr txBox="1"/>
            <p:nvPr/>
          </p:nvSpPr>
          <p:spPr>
            <a:xfrm>
              <a:off x="6170413" y="4875248"/>
              <a:ext cx="201625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Kanit"/>
                  <a:ea typeface="Kanit"/>
                  <a:cs typeface="Kanit"/>
                  <a:sym typeface="Kanit"/>
                </a:rPr>
                <a:t>GitLab/Hub</a:t>
              </a:r>
              <a:endParaRPr/>
            </a:p>
          </p:txBody>
        </p:sp>
        <p:sp>
          <p:nvSpPr>
            <p:cNvPr id="1175" name="Google Shape;1175;p28"/>
            <p:cNvSpPr txBox="1"/>
            <p:nvPr/>
          </p:nvSpPr>
          <p:spPr>
            <a:xfrm>
              <a:off x="7811324" y="4875248"/>
              <a:ext cx="201625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Kanit"/>
                  <a:ea typeface="Kanit"/>
                  <a:cs typeface="Kanit"/>
                  <a:sym typeface="Kanit"/>
                </a:rPr>
                <a:t>AWS/Azure</a:t>
              </a:r>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7BA12-4A87-5F7F-523B-EF8DEB9E5FCE}"/>
              </a:ext>
            </a:extLst>
          </p:cNvPr>
          <p:cNvSpPr>
            <a:spLocks noGrp="1"/>
          </p:cNvSpPr>
          <p:nvPr>
            <p:ph type="title"/>
          </p:nvPr>
        </p:nvSpPr>
        <p:spPr/>
        <p:txBody>
          <a:bodyPr/>
          <a:lstStyle/>
          <a:p>
            <a:r>
              <a:rPr lang="en-US" dirty="0"/>
              <a:t>Inflectra Differentiators in the Age of AI</a:t>
            </a:r>
          </a:p>
        </p:txBody>
      </p:sp>
      <p:sp>
        <p:nvSpPr>
          <p:cNvPr id="3" name="Content Placeholder 2">
            <a:extLst>
              <a:ext uri="{FF2B5EF4-FFF2-40B4-BE49-F238E27FC236}">
                <a16:creationId xmlns:a16="http://schemas.microsoft.com/office/drawing/2014/main" id="{AD17F2C9-1875-1FE7-EE5A-29229085F558}"/>
              </a:ext>
            </a:extLst>
          </p:cNvPr>
          <p:cNvSpPr>
            <a:spLocks noGrp="1"/>
          </p:cNvSpPr>
          <p:nvPr>
            <p:ph idx="1"/>
          </p:nvPr>
        </p:nvSpPr>
        <p:spPr/>
        <p:txBody>
          <a:bodyPr/>
          <a:lstStyle/>
          <a:p>
            <a:pPr lvl="0">
              <a:lnSpc>
                <a:spcPct val="100000"/>
              </a:lnSpc>
              <a:spcBef>
                <a:spcPts val="0"/>
              </a:spcBef>
              <a:buClr>
                <a:schemeClr val="lt1"/>
              </a:buClr>
              <a:buSzPts val="2800"/>
              <a:buFont typeface="Noto Sans Symbols"/>
              <a:buChar char="▪"/>
            </a:pPr>
            <a:r>
              <a:rPr lang="en-US" dirty="0"/>
              <a:t>Integrated vertical and horizontal traceability</a:t>
            </a:r>
          </a:p>
          <a:p>
            <a:pPr lvl="0">
              <a:lnSpc>
                <a:spcPct val="100000"/>
              </a:lnSpc>
              <a:spcBef>
                <a:spcPts val="600"/>
              </a:spcBef>
              <a:buClr>
                <a:schemeClr val="lt1"/>
              </a:buClr>
              <a:buSzPts val="2800"/>
              <a:buFont typeface="Noto Sans Symbols"/>
              <a:buChar char="▪"/>
            </a:pPr>
            <a:r>
              <a:rPr lang="en-US" dirty="0"/>
              <a:t>Strong support for auditability and compliance</a:t>
            </a:r>
          </a:p>
          <a:p>
            <a:pPr lvl="0">
              <a:lnSpc>
                <a:spcPct val="100000"/>
              </a:lnSpc>
              <a:spcBef>
                <a:spcPts val="600"/>
              </a:spcBef>
              <a:buClr>
                <a:schemeClr val="lt1"/>
              </a:buClr>
              <a:buSzPts val="2800"/>
              <a:buFont typeface="Noto Sans Symbols"/>
              <a:buChar char="▪"/>
            </a:pPr>
            <a:r>
              <a:rPr lang="en-US" dirty="0"/>
              <a:t>Existing AI platform that lets us add use cases easily, and pull large amounts of existing data that we have inside our platform from our existing integrations</a:t>
            </a:r>
          </a:p>
          <a:p>
            <a:pPr lvl="0">
              <a:lnSpc>
                <a:spcPct val="100000"/>
              </a:lnSpc>
              <a:spcBef>
                <a:spcPts val="600"/>
              </a:spcBef>
              <a:buClr>
                <a:schemeClr val="lt1"/>
              </a:buClr>
              <a:buSzPts val="2800"/>
              <a:buFont typeface="Noto Sans Symbols"/>
              <a:buChar char="▪"/>
            </a:pPr>
            <a:r>
              <a:rPr lang="en-US" dirty="0"/>
              <a:t>Experience with large-scale, complex applications, understanding scaling AI-SDLC beyond simple demo apps</a:t>
            </a:r>
          </a:p>
          <a:p>
            <a:pPr lvl="0">
              <a:lnSpc>
                <a:spcPct val="100000"/>
              </a:lnSpc>
              <a:spcBef>
                <a:spcPts val="600"/>
              </a:spcBef>
              <a:buClr>
                <a:schemeClr val="lt1"/>
              </a:buClr>
              <a:buSzPts val="2800"/>
              <a:buFont typeface="Noto Sans Symbols"/>
              <a:buChar char="▪"/>
            </a:pPr>
            <a:r>
              <a:rPr lang="en-US" dirty="0"/>
              <a:t>Ability to be deployed in public, private clouds, on-prem unlike Atlassian and other vendors going 100% SaaS</a:t>
            </a:r>
          </a:p>
        </p:txBody>
      </p:sp>
    </p:spTree>
    <p:extLst>
      <p:ext uri="{BB962C8B-B14F-4D97-AF65-F5344CB8AC3E}">
        <p14:creationId xmlns:p14="http://schemas.microsoft.com/office/powerpoint/2010/main" val="3679522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
          <p:cNvSpPr/>
          <p:nvPr/>
        </p:nvSpPr>
        <p:spPr>
          <a:xfrm>
            <a:off x="8227718" y="1569950"/>
            <a:ext cx="3522540" cy="4592701"/>
          </a:xfrm>
          <a:prstGeom prst="roundRect">
            <a:avLst>
              <a:gd name="adj" fmla="val 16667"/>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4"/>
          <p:cNvSpPr/>
          <p:nvPr/>
        </p:nvSpPr>
        <p:spPr>
          <a:xfrm>
            <a:off x="4334730" y="1621264"/>
            <a:ext cx="3522540" cy="4592701"/>
          </a:xfrm>
          <a:prstGeom prst="roundRect">
            <a:avLst>
              <a:gd name="adj" fmla="val 16667"/>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4"/>
          <p:cNvSpPr/>
          <p:nvPr/>
        </p:nvSpPr>
        <p:spPr>
          <a:xfrm>
            <a:off x="441742" y="1569951"/>
            <a:ext cx="3522540" cy="4644014"/>
          </a:xfrm>
          <a:prstGeom prst="roundRect">
            <a:avLst>
              <a:gd name="adj" fmla="val 16667"/>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4"/>
          <p:cNvSpPr txBox="1">
            <a:spLocks noGrp="1"/>
          </p:cNvSpPr>
          <p:nvPr>
            <p:ph type="title"/>
          </p:nvPr>
        </p:nvSpPr>
        <p:spPr>
          <a:xfrm>
            <a:off x="838200" y="365125"/>
            <a:ext cx="10515600" cy="99318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Josefin Sans"/>
              <a:buNone/>
            </a:pPr>
            <a:r>
              <a:rPr lang="en-US" sz="4000">
                <a:latin typeface="Josefin Sans"/>
                <a:ea typeface="Josefin Sans"/>
                <a:cs typeface="Josefin Sans"/>
                <a:sym typeface="Josefin Sans"/>
              </a:rPr>
              <a:t>With Inflectra, Deliver Measurable Quality Fast!</a:t>
            </a:r>
            <a:br>
              <a:rPr lang="en-US" sz="4000">
                <a:latin typeface="Josefin Sans"/>
                <a:ea typeface="Josefin Sans"/>
                <a:cs typeface="Josefin Sans"/>
                <a:sym typeface="Josefin Sans"/>
              </a:rPr>
            </a:br>
            <a:r>
              <a:rPr lang="en-US" sz="1800" b="1" i="1">
                <a:latin typeface="Josefin Sans"/>
                <a:ea typeface="Josefin Sans"/>
                <a:cs typeface="Josefin Sans"/>
                <a:sym typeface="Josefin Sans"/>
              </a:rPr>
              <a:t>Only 16% of software development projects are completed on time and within budget.</a:t>
            </a:r>
            <a:endParaRPr>
              <a:latin typeface="Josefin Sans"/>
              <a:ea typeface="Josefin Sans"/>
              <a:cs typeface="Josefin Sans"/>
              <a:sym typeface="Josefin Sans"/>
            </a:endParaRPr>
          </a:p>
        </p:txBody>
      </p:sp>
      <p:sp>
        <p:nvSpPr>
          <p:cNvPr id="113" name="Google Shape;113;p4"/>
          <p:cNvSpPr txBox="1"/>
          <p:nvPr/>
        </p:nvSpPr>
        <p:spPr>
          <a:xfrm>
            <a:off x="895219" y="2511635"/>
            <a:ext cx="2580238"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Poppins Medium"/>
                <a:ea typeface="Poppins Medium"/>
                <a:cs typeface="Poppins Medium"/>
                <a:sym typeface="Poppins Medium"/>
              </a:rPr>
              <a:t>PRODUCT MANAGERS</a:t>
            </a:r>
            <a:endParaRPr sz="1400" b="1" i="0" u="none" strike="noStrike" cap="none">
              <a:solidFill>
                <a:srgbClr val="000000"/>
              </a:solidFill>
              <a:latin typeface="Poppins Medium"/>
              <a:ea typeface="Poppins Medium"/>
              <a:cs typeface="Poppins Medium"/>
              <a:sym typeface="Poppins Medium"/>
            </a:endParaRPr>
          </a:p>
        </p:txBody>
      </p:sp>
      <p:sp>
        <p:nvSpPr>
          <p:cNvPr id="114" name="Google Shape;114;p4"/>
          <p:cNvSpPr txBox="1"/>
          <p:nvPr/>
        </p:nvSpPr>
        <p:spPr>
          <a:xfrm>
            <a:off x="4805881" y="2511635"/>
            <a:ext cx="2580238"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Poppins Medium"/>
                <a:ea typeface="Poppins Medium"/>
                <a:cs typeface="Poppins Medium"/>
                <a:sym typeface="Poppins Medium"/>
              </a:rPr>
              <a:t>QUALITY</a:t>
            </a:r>
            <a:r>
              <a:rPr lang="en-US" sz="1600" b="1" i="1" u="none" strike="noStrike" cap="none">
                <a:solidFill>
                  <a:schemeClr val="dk1"/>
                </a:solidFill>
                <a:latin typeface="Josefin Sans"/>
                <a:ea typeface="Josefin Sans"/>
                <a:cs typeface="Josefin Sans"/>
                <a:sym typeface="Josefin Sans"/>
              </a:rPr>
              <a:t> </a:t>
            </a:r>
            <a:r>
              <a:rPr lang="en-US" sz="1600" b="1" i="0" u="none" strike="noStrike" cap="none">
                <a:solidFill>
                  <a:schemeClr val="dk1"/>
                </a:solidFill>
                <a:latin typeface="Poppins Medium"/>
                <a:ea typeface="Poppins Medium"/>
                <a:cs typeface="Poppins Medium"/>
                <a:sym typeface="Poppins Medium"/>
              </a:rPr>
              <a:t>ASSURANCE</a:t>
            </a:r>
            <a:endParaRPr sz="1600" b="1" i="0" u="none" strike="noStrike" cap="none">
              <a:solidFill>
                <a:schemeClr val="dk1"/>
              </a:solidFill>
              <a:latin typeface="Poppins Medium"/>
              <a:ea typeface="Poppins Medium"/>
              <a:cs typeface="Poppins Medium"/>
              <a:sym typeface="Poppins Medium"/>
            </a:endParaRPr>
          </a:p>
        </p:txBody>
      </p:sp>
      <p:sp>
        <p:nvSpPr>
          <p:cNvPr id="115" name="Google Shape;115;p4"/>
          <p:cNvSpPr txBox="1"/>
          <p:nvPr/>
        </p:nvSpPr>
        <p:spPr>
          <a:xfrm>
            <a:off x="8735593" y="2492253"/>
            <a:ext cx="2580238"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Poppins Medium"/>
                <a:ea typeface="Poppins Medium"/>
                <a:cs typeface="Poppins Medium"/>
                <a:sym typeface="Poppins Medium"/>
              </a:rPr>
              <a:t>SOFTWARE TESTIN</a:t>
            </a:r>
            <a:r>
              <a:rPr lang="en-US" sz="1600" b="1" i="0" u="none" strike="noStrike" cap="none">
                <a:solidFill>
                  <a:schemeClr val="dk1"/>
                </a:solidFill>
                <a:latin typeface="Josefin Sans"/>
                <a:ea typeface="Josefin Sans"/>
                <a:cs typeface="Josefin Sans"/>
                <a:sym typeface="Josefin Sans"/>
              </a:rPr>
              <a:t>G</a:t>
            </a:r>
            <a:endParaRPr sz="1400" b="0" i="0" u="none" strike="noStrike" cap="none">
              <a:solidFill>
                <a:srgbClr val="000000"/>
              </a:solidFill>
              <a:latin typeface="Josefin Sans"/>
              <a:ea typeface="Josefin Sans"/>
              <a:cs typeface="Josefin Sans"/>
              <a:sym typeface="Josefin Sans"/>
            </a:endParaRPr>
          </a:p>
        </p:txBody>
      </p:sp>
      <p:pic>
        <p:nvPicPr>
          <p:cNvPr id="116" name="Google Shape;116;p4" descr="Management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787624" y="1696825"/>
            <a:ext cx="795429" cy="795429"/>
          </a:xfrm>
          <a:prstGeom prst="rect">
            <a:avLst/>
          </a:prstGeom>
          <a:noFill/>
          <a:ln>
            <a:noFill/>
          </a:ln>
        </p:spPr>
      </p:pic>
      <p:pic>
        <p:nvPicPr>
          <p:cNvPr id="117" name="Google Shape;117;p4" descr="Clipboard Checked with solid fill"/>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698286" y="1702263"/>
            <a:ext cx="795428" cy="795428"/>
          </a:xfrm>
          <a:prstGeom prst="rect">
            <a:avLst/>
          </a:prstGeom>
          <a:noFill/>
          <a:ln>
            <a:noFill/>
          </a:ln>
        </p:spPr>
      </p:pic>
      <p:pic>
        <p:nvPicPr>
          <p:cNvPr id="118" name="Google Shape;118;p4" descr="Internet Of Things with solid fill"/>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9623436" y="1707700"/>
            <a:ext cx="784554" cy="784554"/>
          </a:xfrm>
          <a:prstGeom prst="rect">
            <a:avLst/>
          </a:prstGeom>
          <a:noFill/>
          <a:ln>
            <a:noFill/>
          </a:ln>
        </p:spPr>
      </p:pic>
      <p:sp>
        <p:nvSpPr>
          <p:cNvPr id="119" name="Google Shape;119;p4"/>
          <p:cNvSpPr txBox="1"/>
          <p:nvPr/>
        </p:nvSpPr>
        <p:spPr>
          <a:xfrm>
            <a:off x="895219" y="4110357"/>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60%</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businesses lack a plan to enhance their PM process</a:t>
            </a:r>
            <a:endParaRPr sz="1400" b="0" i="0" u="none" strike="noStrike" cap="none">
              <a:solidFill>
                <a:srgbClr val="000000"/>
              </a:solidFill>
              <a:latin typeface="Josefin Sans"/>
              <a:ea typeface="Josefin Sans"/>
              <a:cs typeface="Josefin Sans"/>
              <a:sym typeface="Josefin Sans"/>
            </a:endParaRPr>
          </a:p>
        </p:txBody>
      </p:sp>
      <p:sp>
        <p:nvSpPr>
          <p:cNvPr id="120" name="Google Shape;120;p4"/>
          <p:cNvSpPr txBox="1"/>
          <p:nvPr/>
        </p:nvSpPr>
        <p:spPr>
          <a:xfrm>
            <a:off x="895219" y="3090733"/>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52%</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time spent on un-planned “fire-fighting” activities</a:t>
            </a:r>
            <a:endParaRPr sz="1400" b="0" i="0" u="none" strike="noStrike" cap="none">
              <a:solidFill>
                <a:srgbClr val="000000"/>
              </a:solidFill>
              <a:latin typeface="Josefin Sans"/>
              <a:ea typeface="Josefin Sans"/>
              <a:cs typeface="Josefin Sans"/>
              <a:sym typeface="Josefin Sans"/>
            </a:endParaRPr>
          </a:p>
        </p:txBody>
      </p:sp>
      <p:sp>
        <p:nvSpPr>
          <p:cNvPr id="121" name="Google Shape;121;p4"/>
          <p:cNvSpPr txBox="1"/>
          <p:nvPr/>
        </p:nvSpPr>
        <p:spPr>
          <a:xfrm>
            <a:off x="895219" y="5129981"/>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39%</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managers that worry about missing launch date</a:t>
            </a:r>
            <a:endParaRPr sz="1400" b="0" i="0" u="none" strike="noStrike" cap="none">
              <a:solidFill>
                <a:srgbClr val="000000"/>
              </a:solidFill>
              <a:latin typeface="Josefin Sans"/>
              <a:ea typeface="Josefin Sans"/>
              <a:cs typeface="Josefin Sans"/>
              <a:sym typeface="Josefin Sans"/>
            </a:endParaRPr>
          </a:p>
        </p:txBody>
      </p:sp>
      <p:sp>
        <p:nvSpPr>
          <p:cNvPr id="122" name="Google Shape;122;p4"/>
          <p:cNvSpPr txBox="1"/>
          <p:nvPr/>
        </p:nvSpPr>
        <p:spPr>
          <a:xfrm>
            <a:off x="4805881" y="4110357"/>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39%</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software projects fail due to poor requirements gathering</a:t>
            </a:r>
            <a:endParaRPr sz="1400" b="0" i="0" u="none" strike="noStrike" cap="none">
              <a:solidFill>
                <a:srgbClr val="000000"/>
              </a:solidFill>
              <a:latin typeface="Josefin Sans"/>
              <a:ea typeface="Josefin Sans"/>
              <a:cs typeface="Josefin Sans"/>
              <a:sym typeface="Josefin Sans"/>
            </a:endParaRPr>
          </a:p>
        </p:txBody>
      </p:sp>
      <p:sp>
        <p:nvSpPr>
          <p:cNvPr id="123" name="Google Shape;123;p4"/>
          <p:cNvSpPr txBox="1"/>
          <p:nvPr/>
        </p:nvSpPr>
        <p:spPr>
          <a:xfrm>
            <a:off x="4805881" y="3090733"/>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40%</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software budget spent on Quality Assurance</a:t>
            </a:r>
            <a:endParaRPr sz="1400" b="0" i="0" u="none" strike="noStrike" cap="none">
              <a:solidFill>
                <a:srgbClr val="000000"/>
              </a:solidFill>
              <a:latin typeface="Josefin Sans"/>
              <a:ea typeface="Josefin Sans"/>
              <a:cs typeface="Josefin Sans"/>
              <a:sym typeface="Josefin Sans"/>
            </a:endParaRPr>
          </a:p>
        </p:txBody>
      </p:sp>
      <p:sp>
        <p:nvSpPr>
          <p:cNvPr id="124" name="Google Shape;124;p4"/>
          <p:cNvSpPr txBox="1"/>
          <p:nvPr/>
        </p:nvSpPr>
        <p:spPr>
          <a:xfrm>
            <a:off x="4805881" y="5129981"/>
            <a:ext cx="2580238" cy="923289"/>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67%</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customers cite “bad experience” with products as their churn reason</a:t>
            </a:r>
            <a:endParaRPr sz="1400" b="0" i="0" u="none" strike="noStrike" cap="none">
              <a:solidFill>
                <a:srgbClr val="000000"/>
              </a:solidFill>
              <a:latin typeface="Josefin Sans"/>
              <a:ea typeface="Josefin Sans"/>
              <a:cs typeface="Josefin Sans"/>
              <a:sym typeface="Josefin Sans"/>
            </a:endParaRPr>
          </a:p>
        </p:txBody>
      </p:sp>
      <p:sp>
        <p:nvSpPr>
          <p:cNvPr id="125" name="Google Shape;125;p4"/>
          <p:cNvSpPr txBox="1"/>
          <p:nvPr/>
        </p:nvSpPr>
        <p:spPr>
          <a:xfrm>
            <a:off x="8735593" y="4110357"/>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24%</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companies saw ROI uplift from automated testing </a:t>
            </a:r>
            <a:endParaRPr sz="1400" b="0" i="0" u="none" strike="noStrike" cap="none">
              <a:solidFill>
                <a:srgbClr val="000000"/>
              </a:solidFill>
              <a:latin typeface="Josefin Sans"/>
              <a:ea typeface="Josefin Sans"/>
              <a:cs typeface="Josefin Sans"/>
              <a:sym typeface="Josefin Sans"/>
            </a:endParaRPr>
          </a:p>
        </p:txBody>
      </p:sp>
      <p:sp>
        <p:nvSpPr>
          <p:cNvPr id="126" name="Google Shape;126;p4"/>
          <p:cNvSpPr txBox="1"/>
          <p:nvPr/>
        </p:nvSpPr>
        <p:spPr>
          <a:xfrm>
            <a:off x="8735593" y="3090733"/>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5%</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companies carry out fully automated testing internally </a:t>
            </a:r>
            <a:endParaRPr sz="1400" b="0" i="0" u="none" strike="noStrike" cap="none">
              <a:solidFill>
                <a:srgbClr val="000000"/>
              </a:solidFill>
              <a:latin typeface="Josefin Sans"/>
              <a:ea typeface="Josefin Sans"/>
              <a:cs typeface="Josefin Sans"/>
              <a:sym typeface="Josefin Sans"/>
            </a:endParaRPr>
          </a:p>
        </p:txBody>
      </p:sp>
      <p:sp>
        <p:nvSpPr>
          <p:cNvPr id="127" name="Google Shape;127;p4"/>
          <p:cNvSpPr txBox="1"/>
          <p:nvPr/>
        </p:nvSpPr>
        <p:spPr>
          <a:xfrm>
            <a:off x="8735593" y="5129981"/>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35%</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companies use non-testers for software testing</a:t>
            </a:r>
            <a:endParaRPr sz="1400" b="0" i="0" u="none" strike="noStrike" cap="none">
              <a:solidFill>
                <a:srgbClr val="000000"/>
              </a:solidFill>
              <a:latin typeface="Josefin Sans"/>
              <a:ea typeface="Josefin Sans"/>
              <a:cs typeface="Josefin Sans"/>
              <a:sym typeface="Josefin Sans"/>
            </a:endParaRPr>
          </a:p>
        </p:txBody>
      </p:sp>
      <p:sp>
        <p:nvSpPr>
          <p:cNvPr id="128" name="Google Shape;128;p4"/>
          <p:cNvSpPr txBox="1"/>
          <p:nvPr/>
        </p:nvSpPr>
        <p:spPr>
          <a:xfrm>
            <a:off x="5251451" y="6345529"/>
            <a:ext cx="5211638" cy="35873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900"/>
              <a:buFont typeface="Arial"/>
              <a:buNone/>
            </a:pPr>
            <a:r>
              <a:rPr lang="en-US" sz="900" b="0" i="0" u="none" strike="noStrike" cap="none">
                <a:solidFill>
                  <a:schemeClr val="dk1"/>
                </a:solidFill>
                <a:latin typeface="Josefin Sans"/>
                <a:ea typeface="Josefin Sans"/>
                <a:cs typeface="Josefin Sans"/>
                <a:sym typeface="Josefin Sans"/>
              </a:rPr>
              <a:t>Sources: “Software Survival in 2024”, Beta Breakers; “10 QA Statistics”, Testlio; “Product Management Statistics”, UXCam; “Software Testing Statistics – 2024”, TrueList</a:t>
            </a:r>
            <a:endParaRPr sz="900" b="0" i="0" u="none" strike="noStrike" cap="none">
              <a:solidFill>
                <a:schemeClr val="dk1"/>
              </a:solidFill>
              <a:latin typeface="Josefin Sans"/>
              <a:ea typeface="Josefin Sans"/>
              <a:cs typeface="Josefin Sans"/>
              <a:sym typeface="Josefin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56">
          <a:extLst>
            <a:ext uri="{FF2B5EF4-FFF2-40B4-BE49-F238E27FC236}">
              <a16:creationId xmlns:a16="http://schemas.microsoft.com/office/drawing/2014/main" id="{9D7C183A-E07D-1531-7074-C4016BBBD771}"/>
            </a:ext>
          </a:extLst>
        </p:cNvPr>
        <p:cNvGrpSpPr/>
        <p:nvPr/>
      </p:nvGrpSpPr>
      <p:grpSpPr>
        <a:xfrm>
          <a:off x="0" y="0"/>
          <a:ext cx="0" cy="0"/>
          <a:chOff x="0" y="0"/>
          <a:chExt cx="0" cy="0"/>
        </a:xfrm>
      </p:grpSpPr>
      <p:sp>
        <p:nvSpPr>
          <p:cNvPr id="1057" name="Google Shape;1057;p25">
            <a:extLst>
              <a:ext uri="{FF2B5EF4-FFF2-40B4-BE49-F238E27FC236}">
                <a16:creationId xmlns:a16="http://schemas.microsoft.com/office/drawing/2014/main" id="{2126BD59-6B63-312C-C21C-2681B8706E83}"/>
              </a:ext>
            </a:extLst>
          </p:cNvPr>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Josefin Sans"/>
              <a:buNone/>
            </a:pPr>
            <a:r>
              <a:rPr lang="en-US" sz="5400" dirty="0"/>
              <a:t>Introducing: SureWire.ai</a:t>
            </a:r>
            <a:endParaRPr dirty="0"/>
          </a:p>
        </p:txBody>
      </p:sp>
      <p:sp>
        <p:nvSpPr>
          <p:cNvPr id="1058" name="Google Shape;1058;p25">
            <a:extLst>
              <a:ext uri="{FF2B5EF4-FFF2-40B4-BE49-F238E27FC236}">
                <a16:creationId xmlns:a16="http://schemas.microsoft.com/office/drawing/2014/main" id="{58401F34-9B21-1F0D-714A-5C4DBFCAF661}"/>
              </a:ext>
            </a:extLst>
          </p:cNvPr>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E91"/>
              </a:buClr>
              <a:buSzPts val="2400"/>
              <a:buNone/>
            </a:pPr>
            <a:r>
              <a:rPr lang="en-US" dirty="0"/>
              <a:t>Testing AI Systems and AI Agents</a:t>
            </a:r>
            <a:endParaRPr dirty="0"/>
          </a:p>
        </p:txBody>
      </p:sp>
    </p:spTree>
    <p:extLst>
      <p:ext uri="{BB962C8B-B14F-4D97-AF65-F5344CB8AC3E}">
        <p14:creationId xmlns:p14="http://schemas.microsoft.com/office/powerpoint/2010/main" val="3327279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64D5C1-7249-4BF1-DC29-FEB62895E5B1}"/>
              </a:ext>
            </a:extLst>
          </p:cNvPr>
          <p:cNvSpPr>
            <a:spLocks noGrp="1"/>
          </p:cNvSpPr>
          <p:nvPr>
            <p:ph type="title"/>
          </p:nvPr>
        </p:nvSpPr>
        <p:spPr/>
        <p:txBody>
          <a:bodyPr/>
          <a:lstStyle/>
          <a:p>
            <a:r>
              <a:rPr lang="en-US" dirty="0"/>
              <a:t>Testing AI Agents Using:</a:t>
            </a:r>
          </a:p>
        </p:txBody>
      </p:sp>
      <p:pic>
        <p:nvPicPr>
          <p:cNvPr id="6" name="Picture 5">
            <a:extLst>
              <a:ext uri="{FF2B5EF4-FFF2-40B4-BE49-F238E27FC236}">
                <a16:creationId xmlns:a16="http://schemas.microsoft.com/office/drawing/2014/main" id="{CCE5D345-FA31-CAAD-D3CA-7E57F310E18D}"/>
              </a:ext>
            </a:extLst>
          </p:cNvPr>
          <p:cNvPicPr>
            <a:picLocks noChangeAspect="1"/>
          </p:cNvPicPr>
          <p:nvPr/>
        </p:nvPicPr>
        <p:blipFill>
          <a:blip r:embed="rId2"/>
          <a:stretch>
            <a:fillRect/>
          </a:stretch>
        </p:blipFill>
        <p:spPr>
          <a:xfrm>
            <a:off x="6814774" y="598054"/>
            <a:ext cx="3306550" cy="859703"/>
          </a:xfrm>
          <a:prstGeom prst="rect">
            <a:avLst/>
          </a:prstGeom>
        </p:spPr>
      </p:pic>
      <p:grpSp>
        <p:nvGrpSpPr>
          <p:cNvPr id="17" name="Group 16">
            <a:extLst>
              <a:ext uri="{FF2B5EF4-FFF2-40B4-BE49-F238E27FC236}">
                <a16:creationId xmlns:a16="http://schemas.microsoft.com/office/drawing/2014/main" id="{314C8EA3-067C-97FF-9C84-6CD43487B057}"/>
              </a:ext>
            </a:extLst>
          </p:cNvPr>
          <p:cNvGrpSpPr/>
          <p:nvPr/>
        </p:nvGrpSpPr>
        <p:grpSpPr>
          <a:xfrm>
            <a:off x="380536" y="2864596"/>
            <a:ext cx="11257283" cy="3158837"/>
            <a:chOff x="158865" y="2439722"/>
            <a:chExt cx="11257283" cy="3158837"/>
          </a:xfrm>
        </p:grpSpPr>
        <p:sp>
          <p:nvSpPr>
            <p:cNvPr id="13" name="Freeform: Shape 12">
              <a:extLst>
                <a:ext uri="{FF2B5EF4-FFF2-40B4-BE49-F238E27FC236}">
                  <a16:creationId xmlns:a16="http://schemas.microsoft.com/office/drawing/2014/main" id="{4E334FC4-2823-2DEA-81DA-CF1C25A3BA85}"/>
                </a:ext>
              </a:extLst>
            </p:cNvPr>
            <p:cNvSpPr/>
            <p:nvPr/>
          </p:nvSpPr>
          <p:spPr>
            <a:xfrm>
              <a:off x="158865" y="2439723"/>
              <a:ext cx="2695172" cy="3148277"/>
            </a:xfrm>
            <a:custGeom>
              <a:avLst/>
              <a:gdLst>
                <a:gd name="csX0" fmla="*/ 0 w 4166831"/>
                <a:gd name="csY0" fmla="*/ 0 h 2500099"/>
                <a:gd name="csX1" fmla="*/ 4166831 w 4166831"/>
                <a:gd name="csY1" fmla="*/ 0 h 2500099"/>
                <a:gd name="csX2" fmla="*/ 4166831 w 4166831"/>
                <a:gd name="csY2" fmla="*/ 2500099 h 2500099"/>
                <a:gd name="csX3" fmla="*/ 0 w 4166831"/>
                <a:gd name="csY3" fmla="*/ 2500099 h 2500099"/>
                <a:gd name="csX4" fmla="*/ 0 w 4166831"/>
                <a:gd name="csY4" fmla="*/ 0 h 2500099"/>
              </a:gdLst>
              <a:ahLst/>
              <a:cxnLst>
                <a:cxn ang="0">
                  <a:pos x="csX0" y="csY0"/>
                </a:cxn>
                <a:cxn ang="0">
                  <a:pos x="csX1" y="csY1"/>
                </a:cxn>
                <a:cxn ang="0">
                  <a:pos x="csX2" y="csY2"/>
                </a:cxn>
                <a:cxn ang="0">
                  <a:pos x="csX3" y="csY3"/>
                </a:cxn>
                <a:cxn ang="0">
                  <a:pos x="csX4" y="csY4"/>
                </a:cxn>
              </a:cxnLst>
              <a:rect l="l" t="t" r="r" b="b"/>
              <a:pathLst>
                <a:path w="4166831" h="2500099">
                  <a:moveTo>
                    <a:pt x="0" y="0"/>
                  </a:moveTo>
                  <a:lnTo>
                    <a:pt x="4166831" y="0"/>
                  </a:lnTo>
                  <a:lnTo>
                    <a:pt x="4166831" y="2500099"/>
                  </a:lnTo>
                  <a:lnTo>
                    <a:pt x="0" y="2500099"/>
                  </a:lnTo>
                  <a:lnTo>
                    <a:pt x="0" y="0"/>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br>
                <a:rPr lang="en-US" sz="2000" b="1" i="0" kern="1200" dirty="0"/>
              </a:br>
              <a:r>
                <a:rPr lang="en-US" sz="2000" b="1" i="0" kern="1200" dirty="0"/>
                <a:t>Adversarial Risk</a:t>
              </a:r>
            </a:p>
            <a:p>
              <a:pPr marL="0" lvl="0" indent="0" algn="ctr" defTabSz="889000">
                <a:lnSpc>
                  <a:spcPct val="90000"/>
                </a:lnSpc>
                <a:spcBef>
                  <a:spcPct val="0"/>
                </a:spcBef>
                <a:spcAft>
                  <a:spcPct val="35000"/>
                </a:spcAft>
                <a:buNone/>
              </a:pPr>
              <a:br>
                <a:rPr lang="en-US" sz="2000" i="0" kern="1200" dirty="0"/>
              </a:br>
              <a:r>
                <a:rPr lang="en-US" i="0" kern="1200" dirty="0"/>
                <a:t>Bad actors probe for prompt injection, goal hijacking, and boundary violations. Are you testing for that before they do?</a:t>
              </a:r>
              <a:endParaRPr lang="en-US" sz="2000" kern="1200" dirty="0"/>
            </a:p>
          </p:txBody>
        </p:sp>
        <p:sp>
          <p:nvSpPr>
            <p:cNvPr id="14" name="Freeform: Shape 13">
              <a:extLst>
                <a:ext uri="{FF2B5EF4-FFF2-40B4-BE49-F238E27FC236}">
                  <a16:creationId xmlns:a16="http://schemas.microsoft.com/office/drawing/2014/main" id="{DFF303AD-71DE-D790-A663-300811BD94A9}"/>
                </a:ext>
              </a:extLst>
            </p:cNvPr>
            <p:cNvSpPr/>
            <p:nvPr/>
          </p:nvSpPr>
          <p:spPr>
            <a:xfrm>
              <a:off x="3012902" y="2450282"/>
              <a:ext cx="2695172" cy="3148277"/>
            </a:xfrm>
            <a:custGeom>
              <a:avLst/>
              <a:gdLst>
                <a:gd name="csX0" fmla="*/ 0 w 4166831"/>
                <a:gd name="csY0" fmla="*/ 0 h 2500099"/>
                <a:gd name="csX1" fmla="*/ 4166831 w 4166831"/>
                <a:gd name="csY1" fmla="*/ 0 h 2500099"/>
                <a:gd name="csX2" fmla="*/ 4166831 w 4166831"/>
                <a:gd name="csY2" fmla="*/ 2500099 h 2500099"/>
                <a:gd name="csX3" fmla="*/ 0 w 4166831"/>
                <a:gd name="csY3" fmla="*/ 2500099 h 2500099"/>
                <a:gd name="csX4" fmla="*/ 0 w 4166831"/>
                <a:gd name="csY4" fmla="*/ 0 h 2500099"/>
              </a:gdLst>
              <a:ahLst/>
              <a:cxnLst>
                <a:cxn ang="0">
                  <a:pos x="csX0" y="csY0"/>
                </a:cxn>
                <a:cxn ang="0">
                  <a:pos x="csX1" y="csY1"/>
                </a:cxn>
                <a:cxn ang="0">
                  <a:pos x="csX2" y="csY2"/>
                </a:cxn>
                <a:cxn ang="0">
                  <a:pos x="csX3" y="csY3"/>
                </a:cxn>
                <a:cxn ang="0">
                  <a:pos x="csX4" y="csY4"/>
                </a:cxn>
              </a:cxnLst>
              <a:rect l="l" t="t" r="r" b="b"/>
              <a:pathLst>
                <a:path w="4166831" h="2500099">
                  <a:moveTo>
                    <a:pt x="0" y="0"/>
                  </a:moveTo>
                  <a:lnTo>
                    <a:pt x="4166831" y="0"/>
                  </a:lnTo>
                  <a:lnTo>
                    <a:pt x="4166831" y="2500099"/>
                  </a:lnTo>
                  <a:lnTo>
                    <a:pt x="0" y="2500099"/>
                  </a:lnTo>
                  <a:lnTo>
                    <a:pt x="0" y="0"/>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br>
                <a:rPr lang="en-US" sz="2000" b="1" i="0" kern="1200" dirty="0"/>
              </a:br>
              <a:r>
                <a:rPr lang="en-US" sz="2000" b="1" i="0" kern="1200" dirty="0"/>
                <a:t>Auditability</a:t>
              </a:r>
            </a:p>
            <a:p>
              <a:pPr marL="0" lvl="0" indent="0" algn="ctr" defTabSz="889000">
                <a:lnSpc>
                  <a:spcPct val="90000"/>
                </a:lnSpc>
                <a:spcBef>
                  <a:spcPct val="0"/>
                </a:spcBef>
                <a:spcAft>
                  <a:spcPct val="35000"/>
                </a:spcAft>
                <a:buNone/>
              </a:pPr>
              <a:br>
                <a:rPr lang="en-US" i="0" kern="1200" dirty="0"/>
              </a:br>
              <a:r>
                <a:rPr lang="en-US" i="0" kern="1200" dirty="0"/>
                <a:t>Regulated industries need documented proof of what was tested, when, and what the agent did; not just a green checkmark.</a:t>
              </a:r>
              <a:endParaRPr lang="en-US" kern="1200" dirty="0"/>
            </a:p>
          </p:txBody>
        </p:sp>
        <p:sp>
          <p:nvSpPr>
            <p:cNvPr id="15" name="Freeform: Shape 14">
              <a:extLst>
                <a:ext uri="{FF2B5EF4-FFF2-40B4-BE49-F238E27FC236}">
                  <a16:creationId xmlns:a16="http://schemas.microsoft.com/office/drawing/2014/main" id="{B84A6616-0527-35FE-2317-8D82E5FBE02F}"/>
                </a:ext>
              </a:extLst>
            </p:cNvPr>
            <p:cNvSpPr/>
            <p:nvPr/>
          </p:nvSpPr>
          <p:spPr>
            <a:xfrm>
              <a:off x="5866939" y="2439723"/>
              <a:ext cx="2695172" cy="3148277"/>
            </a:xfrm>
            <a:custGeom>
              <a:avLst/>
              <a:gdLst>
                <a:gd name="csX0" fmla="*/ 0 w 4166831"/>
                <a:gd name="csY0" fmla="*/ 0 h 2500099"/>
                <a:gd name="csX1" fmla="*/ 4166831 w 4166831"/>
                <a:gd name="csY1" fmla="*/ 0 h 2500099"/>
                <a:gd name="csX2" fmla="*/ 4166831 w 4166831"/>
                <a:gd name="csY2" fmla="*/ 2500099 h 2500099"/>
                <a:gd name="csX3" fmla="*/ 0 w 4166831"/>
                <a:gd name="csY3" fmla="*/ 2500099 h 2500099"/>
                <a:gd name="csX4" fmla="*/ 0 w 4166831"/>
                <a:gd name="csY4" fmla="*/ 0 h 2500099"/>
              </a:gdLst>
              <a:ahLst/>
              <a:cxnLst>
                <a:cxn ang="0">
                  <a:pos x="csX0" y="csY0"/>
                </a:cxn>
                <a:cxn ang="0">
                  <a:pos x="csX1" y="csY1"/>
                </a:cxn>
                <a:cxn ang="0">
                  <a:pos x="csX2" y="csY2"/>
                </a:cxn>
                <a:cxn ang="0">
                  <a:pos x="csX3" y="csY3"/>
                </a:cxn>
                <a:cxn ang="0">
                  <a:pos x="csX4" y="csY4"/>
                </a:cxn>
              </a:cxnLst>
              <a:rect l="l" t="t" r="r" b="b"/>
              <a:pathLst>
                <a:path w="4166831" h="2500099">
                  <a:moveTo>
                    <a:pt x="0" y="0"/>
                  </a:moveTo>
                  <a:lnTo>
                    <a:pt x="4166831" y="0"/>
                  </a:lnTo>
                  <a:lnTo>
                    <a:pt x="4166831" y="2500099"/>
                  </a:lnTo>
                  <a:lnTo>
                    <a:pt x="0" y="2500099"/>
                  </a:lnTo>
                  <a:lnTo>
                    <a:pt x="0" y="0"/>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br>
                <a:rPr lang="en-US" sz="2000" b="1" i="0" kern="1200" dirty="0"/>
              </a:br>
              <a:r>
                <a:rPr lang="en-US" sz="2000" b="1" i="0" kern="1200" dirty="0"/>
                <a:t>Behavioral Drift</a:t>
              </a:r>
            </a:p>
            <a:p>
              <a:pPr marL="0" lvl="0" indent="0" algn="ctr" defTabSz="889000">
                <a:lnSpc>
                  <a:spcPct val="90000"/>
                </a:lnSpc>
                <a:spcBef>
                  <a:spcPct val="0"/>
                </a:spcBef>
                <a:spcAft>
                  <a:spcPct val="35000"/>
                </a:spcAft>
                <a:buNone/>
              </a:pPr>
              <a:br>
                <a:rPr lang="en-US" sz="2000" i="0" kern="1200" dirty="0"/>
              </a:br>
              <a:r>
                <a:rPr lang="en-US" i="0" kern="1200" dirty="0"/>
                <a:t>Every model update or prompt change can shift how your agent</a:t>
              </a:r>
              <a:r>
                <a:rPr lang="en-US" dirty="0"/>
                <a:t> </a:t>
              </a:r>
              <a:r>
                <a:rPr lang="en-US" i="0" kern="1200" dirty="0"/>
                <a:t>behaves. You need</a:t>
              </a:r>
              <a:r>
                <a:rPr lang="en-US" dirty="0"/>
                <a:t> </a:t>
              </a:r>
              <a:r>
                <a:rPr lang="en-US" i="0" kern="1200" dirty="0"/>
                <a:t>repeatable metrics to catch that before your users do.</a:t>
              </a:r>
              <a:endParaRPr lang="en-US" sz="2000" kern="1200" dirty="0"/>
            </a:p>
          </p:txBody>
        </p:sp>
        <p:sp>
          <p:nvSpPr>
            <p:cNvPr id="16" name="Freeform: Shape 15">
              <a:extLst>
                <a:ext uri="{FF2B5EF4-FFF2-40B4-BE49-F238E27FC236}">
                  <a16:creationId xmlns:a16="http://schemas.microsoft.com/office/drawing/2014/main" id="{2FCC01E4-25B0-131E-9F87-660767950459}"/>
                </a:ext>
              </a:extLst>
            </p:cNvPr>
            <p:cNvSpPr/>
            <p:nvPr/>
          </p:nvSpPr>
          <p:spPr>
            <a:xfrm>
              <a:off x="8720976" y="2439722"/>
              <a:ext cx="2695172" cy="3148277"/>
            </a:xfrm>
            <a:custGeom>
              <a:avLst/>
              <a:gdLst>
                <a:gd name="csX0" fmla="*/ 0 w 4166831"/>
                <a:gd name="csY0" fmla="*/ 0 h 2500099"/>
                <a:gd name="csX1" fmla="*/ 4166831 w 4166831"/>
                <a:gd name="csY1" fmla="*/ 0 h 2500099"/>
                <a:gd name="csX2" fmla="*/ 4166831 w 4166831"/>
                <a:gd name="csY2" fmla="*/ 2500099 h 2500099"/>
                <a:gd name="csX3" fmla="*/ 0 w 4166831"/>
                <a:gd name="csY3" fmla="*/ 2500099 h 2500099"/>
                <a:gd name="csX4" fmla="*/ 0 w 4166831"/>
                <a:gd name="csY4" fmla="*/ 0 h 2500099"/>
              </a:gdLst>
              <a:ahLst/>
              <a:cxnLst>
                <a:cxn ang="0">
                  <a:pos x="csX0" y="csY0"/>
                </a:cxn>
                <a:cxn ang="0">
                  <a:pos x="csX1" y="csY1"/>
                </a:cxn>
                <a:cxn ang="0">
                  <a:pos x="csX2" y="csY2"/>
                </a:cxn>
                <a:cxn ang="0">
                  <a:pos x="csX3" y="csY3"/>
                </a:cxn>
                <a:cxn ang="0">
                  <a:pos x="csX4" y="csY4"/>
                </a:cxn>
              </a:cxnLst>
              <a:rect l="l" t="t" r="r" b="b"/>
              <a:pathLst>
                <a:path w="4166831" h="2500099">
                  <a:moveTo>
                    <a:pt x="0" y="0"/>
                  </a:moveTo>
                  <a:lnTo>
                    <a:pt x="4166831" y="0"/>
                  </a:lnTo>
                  <a:lnTo>
                    <a:pt x="4166831" y="2500099"/>
                  </a:lnTo>
                  <a:lnTo>
                    <a:pt x="0" y="2500099"/>
                  </a:lnTo>
                  <a:lnTo>
                    <a:pt x="0" y="0"/>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br>
                <a:rPr lang="en-US" sz="2000" b="1" i="0" kern="1200" dirty="0"/>
              </a:br>
              <a:r>
                <a:rPr lang="en-US" sz="2000" b="1" i="0" kern="1200" dirty="0"/>
                <a:t>Non-Determinism</a:t>
              </a:r>
              <a:br>
                <a:rPr lang="en-US" sz="2000" i="0" kern="1200" dirty="0"/>
              </a:br>
              <a:endParaRPr lang="en-US" sz="2000" i="0" kern="1200" dirty="0"/>
            </a:p>
            <a:p>
              <a:pPr marL="0" lvl="0" indent="0" algn="ctr" defTabSz="889000">
                <a:lnSpc>
                  <a:spcPct val="90000"/>
                </a:lnSpc>
                <a:spcBef>
                  <a:spcPct val="0"/>
                </a:spcBef>
                <a:spcAft>
                  <a:spcPct val="35000"/>
                </a:spcAft>
                <a:buNone/>
              </a:pPr>
              <a:r>
                <a:rPr lang="en-US" i="0" kern="1200" dirty="0"/>
                <a:t>Your agents reason</a:t>
              </a:r>
              <a:br>
                <a:rPr lang="en-US" i="0" kern="1200" dirty="0"/>
              </a:br>
              <a:r>
                <a:rPr lang="en-US" i="0" kern="1200" dirty="0"/>
                <a:t>probabilistically.</a:t>
              </a:r>
              <a:br>
                <a:rPr lang="en-US" i="0" kern="1200" dirty="0"/>
              </a:br>
              <a:r>
                <a:rPr lang="en-US" i="0" kern="1200" dirty="0"/>
                <a:t>Pass/fail test scripts</a:t>
              </a:r>
              <a:br>
                <a:rPr lang="en-US" i="0" kern="1200" dirty="0"/>
              </a:br>
              <a:r>
                <a:rPr lang="en-US" i="0" kern="1200" dirty="0"/>
                <a:t>can't evaluate that.</a:t>
              </a:r>
              <a:endParaRPr lang="en-US" kern="1200" dirty="0"/>
            </a:p>
          </p:txBody>
        </p:sp>
      </p:grpSp>
      <p:sp>
        <p:nvSpPr>
          <p:cNvPr id="18" name="TextBox 17">
            <a:extLst>
              <a:ext uri="{FF2B5EF4-FFF2-40B4-BE49-F238E27FC236}">
                <a16:creationId xmlns:a16="http://schemas.microsoft.com/office/drawing/2014/main" id="{A7592ABF-EE4D-F77D-CEF2-5C2EFFEAB680}"/>
              </a:ext>
            </a:extLst>
          </p:cNvPr>
          <p:cNvSpPr txBox="1"/>
          <p:nvPr/>
        </p:nvSpPr>
        <p:spPr>
          <a:xfrm>
            <a:off x="581891" y="1736868"/>
            <a:ext cx="11055928" cy="830997"/>
          </a:xfrm>
          <a:prstGeom prst="rect">
            <a:avLst/>
          </a:prstGeom>
          <a:noFill/>
        </p:spPr>
        <p:txBody>
          <a:bodyPr wrap="square" rtlCol="0">
            <a:spAutoFit/>
          </a:bodyPr>
          <a:lstStyle/>
          <a:p>
            <a:r>
              <a:rPr lang="en-US" sz="2400" dirty="0">
                <a:latin typeface="Kanit" panose="00000500000000000000" pitchFamily="2" charset="-34"/>
                <a:cs typeface="Kanit" panose="00000500000000000000" pitchFamily="2" charset="-34"/>
              </a:rPr>
              <a:t>The first QA platform built specifically for AI agents—testing for safety, consistency, and compliance before your agents meet the real world:</a:t>
            </a:r>
          </a:p>
        </p:txBody>
      </p:sp>
    </p:spTree>
    <p:extLst>
      <p:ext uri="{BB962C8B-B14F-4D97-AF65-F5344CB8AC3E}">
        <p14:creationId xmlns:p14="http://schemas.microsoft.com/office/powerpoint/2010/main" val="11556301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8"/>
          <p:cNvSpPr txBox="1">
            <a:spLocks noGrp="1"/>
          </p:cNvSpPr>
          <p:nvPr>
            <p:ph type="title"/>
          </p:nvPr>
        </p:nvSpPr>
        <p:spPr>
          <a:prstGeom prst="rect">
            <a:avLst/>
          </a:prstGeom>
        </p:spPr>
        <p:txBody>
          <a:bodyPr spcFirstLastPara="1" vert="horz" wrap="square" lIns="91433" tIns="45700" rIns="91433" bIns="45700" rtlCol="0" anchor="ctr" anchorCtr="0">
            <a:noAutofit/>
          </a:bodyPr>
          <a:lstStyle/>
          <a:p>
            <a:pPr>
              <a:spcBef>
                <a:spcPts val="0"/>
              </a:spcBef>
            </a:pPr>
            <a:r>
              <a:rPr lang="en" dirty="0"/>
              <a:t>Solution: Using Agents to Test Agents</a:t>
            </a:r>
            <a:endParaRPr dirty="0"/>
          </a:p>
        </p:txBody>
      </p:sp>
      <p:sp>
        <p:nvSpPr>
          <p:cNvPr id="141" name="Google Shape;141;p28"/>
          <p:cNvSpPr txBox="1">
            <a:spLocks noGrp="1"/>
          </p:cNvSpPr>
          <p:nvPr>
            <p:ph idx="1"/>
          </p:nvPr>
        </p:nvSpPr>
        <p:spPr>
          <a:prstGeom prst="rect">
            <a:avLst/>
          </a:prstGeom>
        </p:spPr>
        <p:txBody>
          <a:bodyPr spcFirstLastPara="1" vert="horz" wrap="square" lIns="91433" tIns="45700" rIns="91433" bIns="45700" rtlCol="0" anchor="t" anchorCtr="0">
            <a:noAutofit/>
          </a:bodyPr>
          <a:lstStyle/>
          <a:p>
            <a:pPr marL="0" indent="0">
              <a:spcBef>
                <a:spcPts val="1067"/>
              </a:spcBef>
              <a:buNone/>
            </a:pPr>
            <a:r>
              <a:rPr lang="en" sz="2400" dirty="0"/>
              <a:t>To reliably test AI agents you need AI agents</a:t>
            </a:r>
            <a:endParaRPr sz="2400" dirty="0"/>
          </a:p>
          <a:p>
            <a:pPr marL="0" indent="0">
              <a:spcBef>
                <a:spcPts val="1067"/>
              </a:spcBef>
              <a:buNone/>
            </a:pPr>
            <a:r>
              <a:rPr lang="en" sz="2400" dirty="0"/>
              <a:t>This approach is for GenAI and Agentic workflows what traditional automated tests are for deterministic code:</a:t>
            </a:r>
            <a:endParaRPr sz="2400" dirty="0"/>
          </a:p>
          <a:p>
            <a:pPr marL="495296" indent="-342900">
              <a:lnSpc>
                <a:spcPct val="115000"/>
              </a:lnSpc>
              <a:spcBef>
                <a:spcPts val="1067"/>
              </a:spcBef>
              <a:buSzPts val="1800"/>
            </a:pPr>
            <a:r>
              <a:rPr lang="en" sz="2400" dirty="0"/>
              <a:t>Auto generate representative testing material </a:t>
            </a:r>
            <a:endParaRPr sz="2400" dirty="0"/>
          </a:p>
          <a:p>
            <a:pPr marL="495296" indent="-342900">
              <a:lnSpc>
                <a:spcPct val="115000"/>
              </a:lnSpc>
              <a:spcBef>
                <a:spcPts val="0"/>
              </a:spcBef>
              <a:buSzPts val="1800"/>
            </a:pPr>
            <a:r>
              <a:rPr lang="en" sz="2400" dirty="0"/>
              <a:t>Orchestrate tests against real AI endpoints</a:t>
            </a:r>
            <a:endParaRPr sz="2400" dirty="0"/>
          </a:p>
          <a:p>
            <a:pPr marL="495296" indent="-342900">
              <a:lnSpc>
                <a:spcPct val="115000"/>
              </a:lnSpc>
              <a:spcBef>
                <a:spcPts val="0"/>
              </a:spcBef>
              <a:buSzPts val="1800"/>
            </a:pPr>
            <a:r>
              <a:rPr lang="en" sz="2400" dirty="0"/>
              <a:t>Judge outputs (minimum standards, accuracy quantification)</a:t>
            </a:r>
            <a:endParaRPr sz="2400" dirty="0"/>
          </a:p>
          <a:p>
            <a:pPr marL="495296" indent="-342900">
              <a:lnSpc>
                <a:spcPct val="115000"/>
              </a:lnSpc>
              <a:spcBef>
                <a:spcPts val="0"/>
              </a:spcBef>
              <a:buSzPts val="1800"/>
            </a:pPr>
            <a:r>
              <a:rPr lang="en" sz="2400" dirty="0"/>
              <a:t>Improve accuracy and reliability</a:t>
            </a:r>
            <a:endParaRPr sz="2400" dirty="0"/>
          </a:p>
          <a:p>
            <a:pPr marL="0" indent="0">
              <a:lnSpc>
                <a:spcPct val="115000"/>
              </a:lnSpc>
              <a:spcBef>
                <a:spcPts val="1067"/>
              </a:spcBef>
              <a:buNone/>
            </a:pPr>
            <a:r>
              <a:rPr lang="en" sz="2400" dirty="0"/>
              <a:t>Gartner: GenAI spending in 2026 will reach $644bn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E7C76-254F-23CE-0F75-03E6205BF70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128A117-7515-E057-9AF4-491BD820936E}"/>
              </a:ext>
            </a:extLst>
          </p:cNvPr>
          <p:cNvSpPr>
            <a:spLocks noGrp="1"/>
          </p:cNvSpPr>
          <p:nvPr>
            <p:ph type="title"/>
          </p:nvPr>
        </p:nvSpPr>
        <p:spPr/>
        <p:txBody>
          <a:bodyPr/>
          <a:lstStyle/>
          <a:p>
            <a:r>
              <a:rPr lang="en-US" dirty="0"/>
              <a:t>Stronger With Partners</a:t>
            </a:r>
          </a:p>
        </p:txBody>
      </p:sp>
      <p:sp>
        <p:nvSpPr>
          <p:cNvPr id="4" name="Text Placeholder 3">
            <a:extLst>
              <a:ext uri="{FF2B5EF4-FFF2-40B4-BE49-F238E27FC236}">
                <a16:creationId xmlns:a16="http://schemas.microsoft.com/office/drawing/2014/main" id="{EC5E2748-9A31-9D5C-CD83-F0445C5AA97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475817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8"/>
          <p:cNvSpPr/>
          <p:nvPr/>
        </p:nvSpPr>
        <p:spPr>
          <a:xfrm>
            <a:off x="6238875" y="3698550"/>
            <a:ext cx="5671200" cy="2503500"/>
          </a:xfrm>
          <a:prstGeom prst="roundRect">
            <a:avLst>
              <a:gd name="adj" fmla="val 12188"/>
            </a:avLst>
          </a:prstGeom>
          <a:no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CCB26"/>
              </a:buClr>
              <a:buSzPts val="1800"/>
              <a:buFont typeface="Kanit"/>
              <a:buNone/>
            </a:pPr>
            <a:endParaRPr sz="1800" b="0" i="0" u="none" strike="noStrike" cap="none">
              <a:solidFill>
                <a:srgbClr val="FFFFFF"/>
              </a:solidFill>
              <a:latin typeface="Josefin Sans"/>
              <a:ea typeface="Josefin Sans"/>
              <a:cs typeface="Josefin Sans"/>
              <a:sym typeface="Josefin Sans"/>
            </a:endParaRPr>
          </a:p>
        </p:txBody>
      </p:sp>
      <p:pic>
        <p:nvPicPr>
          <p:cNvPr id="733" name="Google Shape;733;p8"/>
          <p:cNvPicPr preferRelativeResize="0"/>
          <p:nvPr/>
        </p:nvPicPr>
        <p:blipFill rotWithShape="1">
          <a:blip r:embed="rId3">
            <a:alphaModFix/>
          </a:blip>
          <a:srcRect/>
          <a:stretch/>
        </p:blipFill>
        <p:spPr>
          <a:xfrm>
            <a:off x="3781047" y="2298300"/>
            <a:ext cx="552350" cy="345401"/>
          </a:xfrm>
          <a:prstGeom prst="rect">
            <a:avLst/>
          </a:prstGeom>
          <a:noFill/>
          <a:ln>
            <a:noFill/>
          </a:ln>
        </p:spPr>
      </p:pic>
      <p:sp>
        <p:nvSpPr>
          <p:cNvPr id="734" name="Google Shape;734;p8"/>
          <p:cNvSpPr txBox="1">
            <a:spLocks noGrp="1"/>
          </p:cNvSpPr>
          <p:nvPr>
            <p:ph type="title"/>
          </p:nvPr>
        </p:nvSpPr>
        <p:spPr>
          <a:xfrm>
            <a:off x="411354" y="242460"/>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Global Partnership Ecosystem</a:t>
            </a:r>
            <a:endParaRPr>
              <a:latin typeface="Josefin Sans"/>
              <a:ea typeface="Josefin Sans"/>
              <a:cs typeface="Josefin Sans"/>
              <a:sym typeface="Josefin Sans"/>
            </a:endParaRPr>
          </a:p>
        </p:txBody>
      </p:sp>
      <p:sp>
        <p:nvSpPr>
          <p:cNvPr id="735" name="Google Shape;735;p8"/>
          <p:cNvSpPr/>
          <p:nvPr/>
        </p:nvSpPr>
        <p:spPr>
          <a:xfrm>
            <a:off x="4318187" y="4115835"/>
            <a:ext cx="1634937" cy="484632"/>
          </a:xfrm>
          <a:prstGeom prst="rect">
            <a:avLst/>
          </a:prstGeom>
          <a:solidFill>
            <a:srgbClr val="344B5F"/>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Josefin Sans"/>
                <a:ea typeface="Josefin Sans"/>
                <a:cs typeface="Josefin Sans"/>
                <a:sym typeface="Josefin Sans"/>
              </a:rPr>
              <a:t>9</a:t>
            </a:r>
            <a:endParaRPr sz="1600" b="0" i="0" u="none" strike="noStrike" cap="none">
              <a:solidFill>
                <a:srgbClr val="FFFFFF"/>
              </a:solidFill>
              <a:latin typeface="Josefin Sans"/>
              <a:ea typeface="Josefin Sans"/>
              <a:cs typeface="Josefin Sans"/>
              <a:sym typeface="Josefin Sans"/>
            </a:endParaRPr>
          </a:p>
        </p:txBody>
      </p:sp>
      <p:sp>
        <p:nvSpPr>
          <p:cNvPr id="736" name="Google Shape;736;p8"/>
          <p:cNvSpPr/>
          <p:nvPr/>
        </p:nvSpPr>
        <p:spPr>
          <a:xfrm>
            <a:off x="4318187" y="4649743"/>
            <a:ext cx="1634937" cy="484632"/>
          </a:xfrm>
          <a:prstGeom prst="rect">
            <a:avLst/>
          </a:prstGeom>
          <a:solidFill>
            <a:srgbClr val="5B6B7F"/>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Josefin Sans"/>
                <a:ea typeface="Josefin Sans"/>
                <a:cs typeface="Josefin Sans"/>
                <a:sym typeface="Josefin Sans"/>
              </a:rPr>
              <a:t>10</a:t>
            </a:r>
            <a:endParaRPr sz="1600" b="0" i="0" u="none" strike="noStrike" cap="none">
              <a:solidFill>
                <a:srgbClr val="FFFFFF"/>
              </a:solidFill>
              <a:latin typeface="Josefin Sans"/>
              <a:ea typeface="Josefin Sans"/>
              <a:cs typeface="Josefin Sans"/>
              <a:sym typeface="Josefin Sans"/>
            </a:endParaRPr>
          </a:p>
        </p:txBody>
      </p:sp>
      <p:sp>
        <p:nvSpPr>
          <p:cNvPr id="737" name="Google Shape;737;p8"/>
          <p:cNvSpPr/>
          <p:nvPr/>
        </p:nvSpPr>
        <p:spPr>
          <a:xfrm>
            <a:off x="4318187" y="5183651"/>
            <a:ext cx="1634937" cy="484632"/>
          </a:xfrm>
          <a:prstGeom prst="rect">
            <a:avLst/>
          </a:prstGeom>
          <a:solidFill>
            <a:srgbClr val="E77E26"/>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Josefin Sans"/>
                <a:ea typeface="Josefin Sans"/>
                <a:cs typeface="Josefin Sans"/>
                <a:sym typeface="Josefin Sans"/>
              </a:rPr>
              <a:t>31</a:t>
            </a:r>
            <a:endParaRPr sz="1600" b="0" i="0" u="none" strike="noStrike" cap="none">
              <a:solidFill>
                <a:srgbClr val="FFFFFF"/>
              </a:solidFill>
              <a:latin typeface="Josefin Sans"/>
              <a:ea typeface="Josefin Sans"/>
              <a:cs typeface="Josefin Sans"/>
              <a:sym typeface="Josefin Sans"/>
            </a:endParaRPr>
          </a:p>
        </p:txBody>
      </p:sp>
      <p:sp>
        <p:nvSpPr>
          <p:cNvPr id="738" name="Google Shape;738;p8"/>
          <p:cNvSpPr/>
          <p:nvPr/>
        </p:nvSpPr>
        <p:spPr>
          <a:xfrm>
            <a:off x="4318187" y="5717559"/>
            <a:ext cx="1634937" cy="484632"/>
          </a:xfrm>
          <a:prstGeom prst="rect">
            <a:avLst/>
          </a:prstGeom>
          <a:solidFill>
            <a:srgbClr val="055174"/>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Josefin Sans"/>
                <a:ea typeface="Josefin Sans"/>
                <a:cs typeface="Josefin Sans"/>
                <a:sym typeface="Josefin Sans"/>
              </a:rPr>
              <a:t>69</a:t>
            </a:r>
            <a:endParaRPr sz="1600" b="0" i="0" u="none" strike="noStrike" cap="none">
              <a:solidFill>
                <a:srgbClr val="FFFFFF"/>
              </a:solidFill>
              <a:latin typeface="Josefin Sans"/>
              <a:ea typeface="Josefin Sans"/>
              <a:cs typeface="Josefin Sans"/>
              <a:sym typeface="Josefin Sans"/>
            </a:endParaRPr>
          </a:p>
        </p:txBody>
      </p:sp>
      <p:sp>
        <p:nvSpPr>
          <p:cNvPr id="739" name="Google Shape;739;p8"/>
          <p:cNvSpPr/>
          <p:nvPr/>
        </p:nvSpPr>
        <p:spPr>
          <a:xfrm>
            <a:off x="4298880" y="3698560"/>
            <a:ext cx="1654244"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73642"/>
              </a:buClr>
              <a:buSzPts val="1600"/>
              <a:buFont typeface="Arial"/>
              <a:buNone/>
            </a:pPr>
            <a:r>
              <a:rPr lang="en-US" sz="1600" b="1" i="0" u="none" strike="noStrike" cap="none">
                <a:solidFill>
                  <a:srgbClr val="073642"/>
                </a:solidFill>
                <a:latin typeface="Josefin Sans"/>
                <a:ea typeface="Josefin Sans"/>
                <a:cs typeface="Josefin Sans"/>
                <a:sym typeface="Josefin Sans"/>
              </a:rPr>
              <a:t># </a:t>
            </a:r>
            <a:r>
              <a:rPr lang="en-US" sz="1800" b="1" i="0" u="none" strike="noStrike" cap="none">
                <a:solidFill>
                  <a:srgbClr val="001F2E"/>
                </a:solidFill>
                <a:latin typeface="Poppins Medium"/>
                <a:ea typeface="Poppins Medium"/>
                <a:cs typeface="Poppins Medium"/>
                <a:sym typeface="Poppins Medium"/>
              </a:rPr>
              <a:t>PARTNERS</a:t>
            </a:r>
            <a:endParaRPr sz="1400" b="0" i="0" u="none" strike="noStrike" cap="none">
              <a:solidFill>
                <a:srgbClr val="000000"/>
              </a:solidFill>
              <a:latin typeface="Arial"/>
              <a:ea typeface="Arial"/>
              <a:cs typeface="Arial"/>
              <a:sym typeface="Arial"/>
            </a:endParaRPr>
          </a:p>
        </p:txBody>
      </p:sp>
      <p:pic>
        <p:nvPicPr>
          <p:cNvPr id="740" name="Google Shape;740;p8" descr="Why use Gitlab?. This post is about my personal… | by Irtiza | Medium"/>
          <p:cNvPicPr preferRelativeResize="0"/>
          <p:nvPr/>
        </p:nvPicPr>
        <p:blipFill rotWithShape="1">
          <a:blip r:embed="rId4">
            <a:alphaModFix/>
          </a:blip>
          <a:srcRect l="8972" t="18860" r="9063" b="20718"/>
          <a:stretch/>
        </p:blipFill>
        <p:spPr>
          <a:xfrm>
            <a:off x="6290837" y="1731899"/>
            <a:ext cx="1266745" cy="412187"/>
          </a:xfrm>
          <a:prstGeom prst="rect">
            <a:avLst/>
          </a:prstGeom>
          <a:noFill/>
          <a:ln>
            <a:noFill/>
          </a:ln>
        </p:spPr>
      </p:pic>
      <p:pic>
        <p:nvPicPr>
          <p:cNvPr id="741" name="Google Shape;741;p8" descr="GitHub — A Beginner's Introduction | by Thiago Marsal Farias | Medium"/>
          <p:cNvPicPr preferRelativeResize="0"/>
          <p:nvPr/>
        </p:nvPicPr>
        <p:blipFill rotWithShape="1">
          <a:blip r:embed="rId5">
            <a:alphaModFix/>
          </a:blip>
          <a:srcRect/>
          <a:stretch/>
        </p:blipFill>
        <p:spPr>
          <a:xfrm>
            <a:off x="7761399" y="1757668"/>
            <a:ext cx="1208014" cy="365520"/>
          </a:xfrm>
          <a:prstGeom prst="rect">
            <a:avLst/>
          </a:prstGeom>
          <a:noFill/>
          <a:ln>
            <a:noFill/>
          </a:ln>
        </p:spPr>
      </p:pic>
      <p:pic>
        <p:nvPicPr>
          <p:cNvPr id="742" name="Google Shape;742;p8" descr="OctoPerf · GitHub"/>
          <p:cNvPicPr preferRelativeResize="0"/>
          <p:nvPr/>
        </p:nvPicPr>
        <p:blipFill rotWithShape="1">
          <a:blip r:embed="rId6">
            <a:alphaModFix/>
          </a:blip>
          <a:srcRect/>
          <a:stretch/>
        </p:blipFill>
        <p:spPr>
          <a:xfrm>
            <a:off x="10965423" y="1715953"/>
            <a:ext cx="868582" cy="710728"/>
          </a:xfrm>
          <a:prstGeom prst="rect">
            <a:avLst/>
          </a:prstGeom>
          <a:noFill/>
          <a:ln>
            <a:noFill/>
          </a:ln>
        </p:spPr>
      </p:pic>
      <p:pic>
        <p:nvPicPr>
          <p:cNvPr id="743" name="Google Shape;743;p8"/>
          <p:cNvPicPr preferRelativeResize="0"/>
          <p:nvPr/>
        </p:nvPicPr>
        <p:blipFill rotWithShape="1">
          <a:blip r:embed="rId7">
            <a:alphaModFix/>
          </a:blip>
          <a:srcRect/>
          <a:stretch/>
        </p:blipFill>
        <p:spPr>
          <a:xfrm>
            <a:off x="9510378" y="2229798"/>
            <a:ext cx="1443626" cy="479243"/>
          </a:xfrm>
          <a:prstGeom prst="rect">
            <a:avLst/>
          </a:prstGeom>
          <a:noFill/>
          <a:ln>
            <a:noFill/>
          </a:ln>
        </p:spPr>
      </p:pic>
      <p:pic>
        <p:nvPicPr>
          <p:cNvPr id="744" name="Google Shape;744;p8" descr="Technology Partners | Inflectra"/>
          <p:cNvPicPr preferRelativeResize="0"/>
          <p:nvPr/>
        </p:nvPicPr>
        <p:blipFill rotWithShape="1">
          <a:blip r:embed="rId8">
            <a:alphaModFix/>
          </a:blip>
          <a:srcRect/>
          <a:stretch/>
        </p:blipFill>
        <p:spPr>
          <a:xfrm>
            <a:off x="10765696" y="2710862"/>
            <a:ext cx="1068309" cy="675705"/>
          </a:xfrm>
          <a:prstGeom prst="rect">
            <a:avLst/>
          </a:prstGeom>
          <a:noFill/>
          <a:ln>
            <a:noFill/>
          </a:ln>
        </p:spPr>
      </p:pic>
      <p:pic>
        <p:nvPicPr>
          <p:cNvPr id="745" name="Google Shape;745;p8"/>
          <p:cNvPicPr preferRelativeResize="0"/>
          <p:nvPr/>
        </p:nvPicPr>
        <p:blipFill rotWithShape="1">
          <a:blip r:embed="rId9">
            <a:alphaModFix/>
          </a:blip>
          <a:srcRect/>
          <a:stretch/>
        </p:blipFill>
        <p:spPr>
          <a:xfrm>
            <a:off x="6290837" y="2286642"/>
            <a:ext cx="1477123" cy="433290"/>
          </a:xfrm>
          <a:prstGeom prst="rect">
            <a:avLst/>
          </a:prstGeom>
          <a:noFill/>
          <a:ln>
            <a:noFill/>
          </a:ln>
        </p:spPr>
      </p:pic>
      <p:pic>
        <p:nvPicPr>
          <p:cNvPr id="746" name="Google Shape;746;p8"/>
          <p:cNvPicPr preferRelativeResize="0"/>
          <p:nvPr/>
        </p:nvPicPr>
        <p:blipFill rotWithShape="1">
          <a:blip r:embed="rId10">
            <a:alphaModFix/>
          </a:blip>
          <a:srcRect/>
          <a:stretch/>
        </p:blipFill>
        <p:spPr>
          <a:xfrm>
            <a:off x="8058457" y="2939070"/>
            <a:ext cx="1500524" cy="352623"/>
          </a:xfrm>
          <a:prstGeom prst="rect">
            <a:avLst/>
          </a:prstGeom>
          <a:noFill/>
          <a:ln>
            <a:noFill/>
          </a:ln>
        </p:spPr>
      </p:pic>
      <p:pic>
        <p:nvPicPr>
          <p:cNvPr id="747" name="Google Shape;747;p8"/>
          <p:cNvPicPr preferRelativeResize="0"/>
          <p:nvPr/>
        </p:nvPicPr>
        <p:blipFill rotWithShape="1">
          <a:blip r:embed="rId11">
            <a:alphaModFix/>
          </a:blip>
          <a:srcRect/>
          <a:stretch/>
        </p:blipFill>
        <p:spPr>
          <a:xfrm>
            <a:off x="7872068" y="2328525"/>
            <a:ext cx="1550691" cy="279124"/>
          </a:xfrm>
          <a:prstGeom prst="rect">
            <a:avLst/>
          </a:prstGeom>
          <a:noFill/>
          <a:ln>
            <a:noFill/>
          </a:ln>
        </p:spPr>
      </p:pic>
      <p:pic>
        <p:nvPicPr>
          <p:cNvPr id="748" name="Google Shape;748;p8"/>
          <p:cNvPicPr preferRelativeResize="0"/>
          <p:nvPr/>
        </p:nvPicPr>
        <p:blipFill rotWithShape="1">
          <a:blip r:embed="rId12">
            <a:alphaModFix/>
          </a:blip>
          <a:srcRect/>
          <a:stretch/>
        </p:blipFill>
        <p:spPr>
          <a:xfrm>
            <a:off x="9173231" y="1780516"/>
            <a:ext cx="1664574" cy="345388"/>
          </a:xfrm>
          <a:prstGeom prst="rect">
            <a:avLst/>
          </a:prstGeom>
          <a:noFill/>
          <a:ln>
            <a:noFill/>
          </a:ln>
        </p:spPr>
      </p:pic>
      <p:sp>
        <p:nvSpPr>
          <p:cNvPr id="749" name="Google Shape;749;p8"/>
          <p:cNvSpPr txBox="1"/>
          <p:nvPr/>
        </p:nvSpPr>
        <p:spPr>
          <a:xfrm>
            <a:off x="6349225" y="3793700"/>
            <a:ext cx="2895600" cy="199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73642"/>
                </a:solidFill>
                <a:latin typeface="Poppins Medium"/>
                <a:ea typeface="Poppins Medium"/>
                <a:cs typeface="Poppins Medium"/>
                <a:sym typeface="Poppins Medium"/>
              </a:rPr>
              <a:t>AREAS OF FOCUS:</a:t>
            </a:r>
            <a:endParaRPr sz="1050" b="1" i="0" u="none" strike="noStrike" cap="none">
              <a:solidFill>
                <a:srgbClr val="073642"/>
              </a:solidFill>
              <a:latin typeface="Poppins Medium"/>
              <a:ea typeface="Poppins Medium"/>
              <a:cs typeface="Poppins Medium"/>
              <a:sym typeface="Poppins Medium"/>
            </a:endParaRPr>
          </a:p>
          <a:p>
            <a:pPr marL="457200" marR="0" lvl="0" indent="0" algn="l" rtl="0">
              <a:lnSpc>
                <a:spcPct val="100000"/>
              </a:lnSpc>
              <a:spcBef>
                <a:spcPts val="100"/>
              </a:spcBef>
              <a:spcAft>
                <a:spcPts val="0"/>
              </a:spcAft>
              <a:buClr>
                <a:srgbClr val="000000"/>
              </a:buClr>
              <a:buSzPts val="1600"/>
              <a:buFont typeface="Arial"/>
              <a:buNone/>
            </a:pPr>
            <a:endParaRPr sz="1600" b="0" i="0" u="none" strike="noStrike" cap="none">
              <a:solidFill>
                <a:srgbClr val="001F2E"/>
              </a:solidFill>
              <a:latin typeface="Josefin Sans"/>
              <a:ea typeface="Josefin Sans"/>
              <a:cs typeface="Josefin Sans"/>
              <a:sym typeface="Josefin Sans"/>
            </a:endParaRPr>
          </a:p>
          <a:p>
            <a:pPr marL="285750" marR="0" lvl="1" indent="-285750" algn="l" rtl="0">
              <a:lnSpc>
                <a:spcPct val="100000"/>
              </a:lnSpc>
              <a:spcBef>
                <a:spcPts val="100"/>
              </a:spcBef>
              <a:spcAft>
                <a:spcPts val="0"/>
              </a:spcAft>
              <a:buClr>
                <a:srgbClr val="001F2E"/>
              </a:buClr>
              <a:buSzPts val="1600"/>
              <a:buFont typeface="Arial"/>
              <a:buChar char="•"/>
            </a:pPr>
            <a:r>
              <a:rPr lang="en-US" sz="1600" b="0" i="0" u="none" strike="noStrike" cap="none">
                <a:solidFill>
                  <a:srgbClr val="001F2E"/>
                </a:solidFill>
                <a:latin typeface="Josefin Sans"/>
                <a:ea typeface="Josefin Sans"/>
                <a:cs typeface="Josefin Sans"/>
                <a:sym typeface="Josefin Sans"/>
              </a:rPr>
              <a:t>Artificial Intelligence (AI)</a:t>
            </a:r>
            <a:endParaRPr sz="1600" b="0" i="0" u="none" strike="noStrike" cap="none">
              <a:solidFill>
                <a:srgbClr val="000000"/>
              </a:solidFill>
              <a:latin typeface="Josefin Sans"/>
              <a:ea typeface="Josefin Sans"/>
              <a:cs typeface="Josefin Sans"/>
              <a:sym typeface="Josefin Sans"/>
            </a:endParaRPr>
          </a:p>
          <a:p>
            <a:pPr marL="285750" marR="0" lvl="1" indent="-285750" algn="l" rtl="0">
              <a:lnSpc>
                <a:spcPct val="100000"/>
              </a:lnSpc>
              <a:spcBef>
                <a:spcPts val="100"/>
              </a:spcBef>
              <a:spcAft>
                <a:spcPts val="0"/>
              </a:spcAft>
              <a:buClr>
                <a:srgbClr val="001F2E"/>
              </a:buClr>
              <a:buSzPts val="1600"/>
              <a:buFont typeface="Arial"/>
              <a:buChar char="•"/>
            </a:pPr>
            <a:r>
              <a:rPr lang="en-US" sz="1600" b="0" i="0" u="none" strike="noStrike" cap="none">
                <a:solidFill>
                  <a:srgbClr val="001F2E"/>
                </a:solidFill>
                <a:latin typeface="Josefin Sans"/>
                <a:ea typeface="Josefin Sans"/>
                <a:cs typeface="Josefin Sans"/>
                <a:sym typeface="Josefin Sans"/>
              </a:rPr>
              <a:t>DevOps &amp; CI/CD</a:t>
            </a:r>
            <a:endParaRPr sz="1400" b="0" i="0" u="none" strike="noStrike" cap="none">
              <a:solidFill>
                <a:srgbClr val="000000"/>
              </a:solidFill>
              <a:latin typeface="Josefin Sans"/>
              <a:ea typeface="Josefin Sans"/>
              <a:cs typeface="Josefin Sans"/>
              <a:sym typeface="Josefin Sans"/>
            </a:endParaRPr>
          </a:p>
          <a:p>
            <a:pPr marL="285750" marR="0" lvl="1" indent="-285750" algn="l" rtl="0">
              <a:lnSpc>
                <a:spcPct val="100000"/>
              </a:lnSpc>
              <a:spcBef>
                <a:spcPts val="200"/>
              </a:spcBef>
              <a:spcAft>
                <a:spcPts val="0"/>
              </a:spcAft>
              <a:buClr>
                <a:srgbClr val="001F2E"/>
              </a:buClr>
              <a:buSzPts val="1600"/>
              <a:buFont typeface="Arial"/>
              <a:buChar char="•"/>
            </a:pPr>
            <a:r>
              <a:rPr lang="en-US" sz="1600" b="0" i="0" u="none" strike="noStrike" cap="none">
                <a:solidFill>
                  <a:srgbClr val="001F2E"/>
                </a:solidFill>
                <a:latin typeface="Josefin Sans"/>
                <a:ea typeface="Josefin Sans"/>
                <a:cs typeface="Josefin Sans"/>
                <a:sym typeface="Josefin Sans"/>
              </a:rPr>
              <a:t>Test Automation</a:t>
            </a:r>
            <a:endParaRPr sz="1400" b="0" i="0" u="none" strike="noStrike" cap="none">
              <a:solidFill>
                <a:srgbClr val="000000"/>
              </a:solidFill>
              <a:latin typeface="Josefin Sans"/>
              <a:ea typeface="Josefin Sans"/>
              <a:cs typeface="Josefin Sans"/>
              <a:sym typeface="Josefin Sans"/>
            </a:endParaRPr>
          </a:p>
          <a:p>
            <a:pPr marL="285750" marR="0" lvl="1" indent="-285750" algn="l" rtl="0">
              <a:lnSpc>
                <a:spcPct val="100000"/>
              </a:lnSpc>
              <a:spcBef>
                <a:spcPts val="200"/>
              </a:spcBef>
              <a:spcAft>
                <a:spcPts val="0"/>
              </a:spcAft>
              <a:buClr>
                <a:srgbClr val="001F2E"/>
              </a:buClr>
              <a:buSzPts val="1600"/>
              <a:buFont typeface="Arial"/>
              <a:buChar char="•"/>
            </a:pPr>
            <a:r>
              <a:rPr lang="en-US" sz="1600" b="0" i="0" u="none" strike="noStrike" cap="none">
                <a:solidFill>
                  <a:srgbClr val="001F2E"/>
                </a:solidFill>
                <a:latin typeface="Josefin Sans"/>
                <a:ea typeface="Josefin Sans"/>
                <a:cs typeface="Josefin Sans"/>
                <a:sym typeface="Josefin Sans"/>
              </a:rPr>
              <a:t>Device Management</a:t>
            </a:r>
            <a:endParaRPr sz="1400" b="0" i="0" u="none" strike="noStrike" cap="none">
              <a:solidFill>
                <a:srgbClr val="000000"/>
              </a:solidFill>
              <a:latin typeface="Josefin Sans"/>
              <a:ea typeface="Josefin Sans"/>
              <a:cs typeface="Josefin Sans"/>
              <a:sym typeface="Josefin Sans"/>
            </a:endParaRPr>
          </a:p>
          <a:p>
            <a:pPr marL="285750" marR="0" lvl="1" indent="-285750" algn="l" rtl="0">
              <a:lnSpc>
                <a:spcPct val="100000"/>
              </a:lnSpc>
              <a:spcBef>
                <a:spcPts val="200"/>
              </a:spcBef>
              <a:spcAft>
                <a:spcPts val="0"/>
              </a:spcAft>
              <a:buClr>
                <a:srgbClr val="001F2E"/>
              </a:buClr>
              <a:buSzPts val="1600"/>
              <a:buFont typeface="Arial"/>
              <a:buChar char="•"/>
            </a:pPr>
            <a:r>
              <a:rPr lang="en-US" sz="1600" b="0" i="0" u="none" strike="noStrike" cap="none">
                <a:solidFill>
                  <a:srgbClr val="001F2E"/>
                </a:solidFill>
                <a:latin typeface="Josefin Sans"/>
                <a:ea typeface="Josefin Sans"/>
                <a:cs typeface="Josefin Sans"/>
                <a:sym typeface="Josefin Sans"/>
              </a:rPr>
              <a:t>Modeling Tools</a:t>
            </a:r>
            <a:endParaRPr sz="1400" b="0" i="0" u="none" strike="noStrike" cap="none">
              <a:solidFill>
                <a:srgbClr val="000000"/>
              </a:solidFill>
              <a:latin typeface="Josefin Sans"/>
              <a:ea typeface="Josefin Sans"/>
              <a:cs typeface="Josefin Sans"/>
              <a:sym typeface="Josefin Sans"/>
            </a:endParaRPr>
          </a:p>
        </p:txBody>
      </p:sp>
      <p:pic>
        <p:nvPicPr>
          <p:cNvPr id="750" name="Google Shape;750;p8"/>
          <p:cNvPicPr preferRelativeResize="0"/>
          <p:nvPr/>
        </p:nvPicPr>
        <p:blipFill rotWithShape="1">
          <a:blip r:embed="rId13">
            <a:alphaModFix/>
          </a:blip>
          <a:srcRect/>
          <a:stretch/>
        </p:blipFill>
        <p:spPr>
          <a:xfrm>
            <a:off x="6290837" y="2960984"/>
            <a:ext cx="1757373" cy="232158"/>
          </a:xfrm>
          <a:prstGeom prst="rect">
            <a:avLst/>
          </a:prstGeom>
          <a:noFill/>
          <a:ln>
            <a:noFill/>
          </a:ln>
        </p:spPr>
      </p:pic>
      <p:pic>
        <p:nvPicPr>
          <p:cNvPr id="751" name="Google Shape;751;p8"/>
          <p:cNvPicPr preferRelativeResize="0"/>
          <p:nvPr/>
        </p:nvPicPr>
        <p:blipFill rotWithShape="1">
          <a:blip r:embed="rId14">
            <a:alphaModFix/>
          </a:blip>
          <a:srcRect/>
          <a:stretch/>
        </p:blipFill>
        <p:spPr>
          <a:xfrm>
            <a:off x="9849479" y="2884564"/>
            <a:ext cx="701920" cy="420274"/>
          </a:xfrm>
          <a:prstGeom prst="rect">
            <a:avLst/>
          </a:prstGeom>
          <a:noFill/>
          <a:ln>
            <a:noFill/>
          </a:ln>
        </p:spPr>
      </p:pic>
      <p:sp>
        <p:nvSpPr>
          <p:cNvPr id="752" name="Google Shape;752;p8"/>
          <p:cNvSpPr/>
          <p:nvPr/>
        </p:nvSpPr>
        <p:spPr>
          <a:xfrm>
            <a:off x="381000" y="4109530"/>
            <a:ext cx="3818925" cy="484921"/>
          </a:xfrm>
          <a:prstGeom prst="rect">
            <a:avLst/>
          </a:prstGeom>
          <a:solidFill>
            <a:srgbClr val="344B5F"/>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73642"/>
              </a:buClr>
              <a:buSzPts val="1600"/>
              <a:buFont typeface="Arial"/>
              <a:buNone/>
            </a:pPr>
            <a:r>
              <a:rPr lang="en-US" sz="1600" b="0" i="0" u="none" strike="noStrike" cap="none">
                <a:solidFill>
                  <a:srgbClr val="FFFFFF"/>
                </a:solidFill>
                <a:latin typeface="Josefin Sans"/>
                <a:ea typeface="Josefin Sans"/>
                <a:cs typeface="Josefin Sans"/>
                <a:sym typeface="Josefin Sans"/>
              </a:rPr>
              <a:t>Platinum</a:t>
            </a:r>
            <a:endParaRPr sz="1400" b="0" i="0" u="none" strike="noStrike" cap="none">
              <a:solidFill>
                <a:srgbClr val="FFFFFF"/>
              </a:solidFill>
              <a:latin typeface="Josefin Sans"/>
              <a:ea typeface="Josefin Sans"/>
              <a:cs typeface="Josefin Sans"/>
              <a:sym typeface="Josefin Sans"/>
            </a:endParaRPr>
          </a:p>
        </p:txBody>
      </p:sp>
      <p:sp>
        <p:nvSpPr>
          <p:cNvPr id="753" name="Google Shape;753;p8"/>
          <p:cNvSpPr/>
          <p:nvPr/>
        </p:nvSpPr>
        <p:spPr>
          <a:xfrm>
            <a:off x="381000" y="4644381"/>
            <a:ext cx="3818925" cy="484921"/>
          </a:xfrm>
          <a:prstGeom prst="rect">
            <a:avLst/>
          </a:prstGeom>
          <a:solidFill>
            <a:srgbClr val="5B6B7F"/>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73642"/>
              </a:buClr>
              <a:buSzPts val="1600"/>
              <a:buFont typeface="Arial"/>
              <a:buNone/>
            </a:pPr>
            <a:r>
              <a:rPr lang="en-US" sz="1600" b="0" i="0" u="none" strike="noStrike" cap="none">
                <a:solidFill>
                  <a:srgbClr val="FFFFFF"/>
                </a:solidFill>
                <a:latin typeface="Josefin Sans"/>
                <a:ea typeface="Josefin Sans"/>
                <a:cs typeface="Josefin Sans"/>
                <a:sym typeface="Josefin Sans"/>
              </a:rPr>
              <a:t>Gold</a:t>
            </a:r>
            <a:endParaRPr sz="1400" b="0" i="0" u="none" strike="noStrike" cap="none">
              <a:solidFill>
                <a:srgbClr val="FFFFFF"/>
              </a:solidFill>
              <a:latin typeface="Josefin Sans"/>
              <a:ea typeface="Josefin Sans"/>
              <a:cs typeface="Josefin Sans"/>
              <a:sym typeface="Josefin Sans"/>
            </a:endParaRPr>
          </a:p>
        </p:txBody>
      </p:sp>
      <p:sp>
        <p:nvSpPr>
          <p:cNvPr id="754" name="Google Shape;754;p8"/>
          <p:cNvSpPr/>
          <p:nvPr/>
        </p:nvSpPr>
        <p:spPr>
          <a:xfrm>
            <a:off x="381000" y="5179232"/>
            <a:ext cx="3818925" cy="484921"/>
          </a:xfrm>
          <a:prstGeom prst="rect">
            <a:avLst/>
          </a:prstGeom>
          <a:solidFill>
            <a:srgbClr val="E77E26"/>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73642"/>
              </a:buClr>
              <a:buSzPts val="1600"/>
              <a:buFont typeface="Arial"/>
              <a:buNone/>
            </a:pPr>
            <a:r>
              <a:rPr lang="en-US" sz="1600" b="0" i="0" u="none" strike="noStrike" cap="none">
                <a:solidFill>
                  <a:srgbClr val="FFFFFF"/>
                </a:solidFill>
                <a:latin typeface="Josefin Sans"/>
                <a:ea typeface="Josefin Sans"/>
                <a:cs typeface="Josefin Sans"/>
                <a:sym typeface="Josefin Sans"/>
              </a:rPr>
              <a:t>Silver</a:t>
            </a:r>
            <a:endParaRPr sz="1400" b="0" i="0" u="none" strike="noStrike" cap="none">
              <a:solidFill>
                <a:srgbClr val="FFFFFF"/>
              </a:solidFill>
              <a:latin typeface="Josefin Sans"/>
              <a:ea typeface="Josefin Sans"/>
              <a:cs typeface="Josefin Sans"/>
              <a:sym typeface="Josefin Sans"/>
            </a:endParaRPr>
          </a:p>
        </p:txBody>
      </p:sp>
      <p:sp>
        <p:nvSpPr>
          <p:cNvPr id="755" name="Google Shape;755;p8"/>
          <p:cNvSpPr/>
          <p:nvPr/>
        </p:nvSpPr>
        <p:spPr>
          <a:xfrm>
            <a:off x="381000" y="5714082"/>
            <a:ext cx="3818925" cy="488109"/>
          </a:xfrm>
          <a:prstGeom prst="rect">
            <a:avLst/>
          </a:prstGeom>
          <a:solidFill>
            <a:srgbClr val="055174"/>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73642"/>
              </a:buClr>
              <a:buSzPts val="1600"/>
              <a:buFont typeface="Arial"/>
              <a:buNone/>
            </a:pPr>
            <a:r>
              <a:rPr lang="en-US" sz="1600" b="0" i="0" u="none" strike="noStrike" cap="none">
                <a:solidFill>
                  <a:srgbClr val="FFFFFF"/>
                </a:solidFill>
                <a:latin typeface="Josefin Sans"/>
                <a:ea typeface="Josefin Sans"/>
                <a:cs typeface="Josefin Sans"/>
                <a:sym typeface="Josefin Sans"/>
              </a:rPr>
              <a:t>Blue</a:t>
            </a:r>
            <a:endParaRPr sz="1400" b="0" i="0" u="none" strike="noStrike" cap="none">
              <a:solidFill>
                <a:srgbClr val="FFFFFF"/>
              </a:solidFill>
              <a:latin typeface="Josefin Sans"/>
              <a:ea typeface="Josefin Sans"/>
              <a:cs typeface="Josefin Sans"/>
              <a:sym typeface="Josefin Sans"/>
            </a:endParaRPr>
          </a:p>
        </p:txBody>
      </p:sp>
      <p:sp>
        <p:nvSpPr>
          <p:cNvPr id="756" name="Google Shape;756;p8"/>
          <p:cNvSpPr/>
          <p:nvPr/>
        </p:nvSpPr>
        <p:spPr>
          <a:xfrm>
            <a:off x="381000" y="3693840"/>
            <a:ext cx="3820006"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73642"/>
              </a:buClr>
              <a:buSzPts val="1600"/>
              <a:buFont typeface="Arial"/>
              <a:buNone/>
            </a:pPr>
            <a:r>
              <a:rPr lang="en-US" sz="2000" b="1" i="0" u="none" strike="noStrike" cap="none">
                <a:solidFill>
                  <a:srgbClr val="073642"/>
                </a:solidFill>
                <a:latin typeface="Poppins Medium"/>
                <a:ea typeface="Poppins Medium"/>
                <a:cs typeface="Poppins Medium"/>
                <a:sym typeface="Poppins Medium"/>
              </a:rPr>
              <a:t>TIERS</a:t>
            </a:r>
            <a:endParaRPr sz="1400" b="0" i="0" u="none" strike="noStrike" cap="none">
              <a:solidFill>
                <a:srgbClr val="000000"/>
              </a:solidFill>
              <a:latin typeface="Poppins Medium"/>
              <a:ea typeface="Poppins Medium"/>
              <a:cs typeface="Poppins Medium"/>
              <a:sym typeface="Poppins Medium"/>
            </a:endParaRPr>
          </a:p>
        </p:txBody>
      </p:sp>
      <p:sp>
        <p:nvSpPr>
          <p:cNvPr id="757" name="Google Shape;757;p8"/>
          <p:cNvSpPr/>
          <p:nvPr/>
        </p:nvSpPr>
        <p:spPr>
          <a:xfrm>
            <a:off x="381001" y="1061941"/>
            <a:ext cx="5572123" cy="513035"/>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1F2E"/>
                </a:solidFill>
                <a:latin typeface="Poppins Medium"/>
                <a:ea typeface="Poppins Medium"/>
                <a:cs typeface="Poppins Medium"/>
                <a:sym typeface="Poppins Medium"/>
              </a:rPr>
              <a:t>SOLUTION</a:t>
            </a:r>
            <a:r>
              <a:rPr lang="en-US" sz="1800" b="1" i="0" u="none" strike="noStrike" cap="none">
                <a:solidFill>
                  <a:srgbClr val="001F2E"/>
                </a:solidFill>
                <a:latin typeface="Josefin Sans"/>
                <a:ea typeface="Josefin Sans"/>
                <a:cs typeface="Josefin Sans"/>
                <a:sym typeface="Josefin Sans"/>
              </a:rPr>
              <a:t> </a:t>
            </a:r>
            <a:r>
              <a:rPr lang="en-US" sz="1800" b="1" i="0" u="none" strike="noStrike" cap="none">
                <a:solidFill>
                  <a:srgbClr val="001F2E"/>
                </a:solidFill>
                <a:latin typeface="Poppins Medium"/>
                <a:ea typeface="Poppins Medium"/>
                <a:cs typeface="Poppins Medium"/>
                <a:sym typeface="Poppins Medium"/>
              </a:rPr>
              <a:t>PARTNERS</a:t>
            </a:r>
            <a:endParaRPr sz="1400" b="0" i="0" u="none" strike="noStrike" cap="none">
              <a:solidFill>
                <a:srgbClr val="000000"/>
              </a:solidFill>
              <a:latin typeface="Arial"/>
              <a:ea typeface="Arial"/>
              <a:cs typeface="Arial"/>
              <a:sym typeface="Arial"/>
            </a:endParaRPr>
          </a:p>
        </p:txBody>
      </p:sp>
      <p:sp>
        <p:nvSpPr>
          <p:cNvPr id="758" name="Google Shape;758;p8"/>
          <p:cNvSpPr/>
          <p:nvPr/>
        </p:nvSpPr>
        <p:spPr>
          <a:xfrm>
            <a:off x="6238876" y="1060549"/>
            <a:ext cx="5572123" cy="513035"/>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1F2E"/>
                </a:solidFill>
                <a:latin typeface="Poppins Medium"/>
                <a:ea typeface="Poppins Medium"/>
                <a:cs typeface="Poppins Medium"/>
                <a:sym typeface="Poppins Medium"/>
              </a:rPr>
              <a:t>TECHNOLOGY PARTNERS</a:t>
            </a:r>
            <a:endParaRPr sz="1400" b="1" i="0" u="none" strike="noStrike" cap="none">
              <a:solidFill>
                <a:srgbClr val="000000"/>
              </a:solidFill>
              <a:latin typeface="Poppins Medium"/>
              <a:ea typeface="Poppins Medium"/>
              <a:cs typeface="Poppins Medium"/>
              <a:sym typeface="Poppins Medium"/>
            </a:endParaRPr>
          </a:p>
        </p:txBody>
      </p:sp>
      <p:pic>
        <p:nvPicPr>
          <p:cNvPr id="759" name="Google Shape;759;p8"/>
          <p:cNvPicPr preferRelativeResize="0"/>
          <p:nvPr/>
        </p:nvPicPr>
        <p:blipFill rotWithShape="1">
          <a:blip r:embed="rId15">
            <a:alphaModFix/>
          </a:blip>
          <a:srcRect/>
          <a:stretch/>
        </p:blipFill>
        <p:spPr>
          <a:xfrm>
            <a:off x="1894107" y="1821256"/>
            <a:ext cx="1357100" cy="221670"/>
          </a:xfrm>
          <a:prstGeom prst="rect">
            <a:avLst/>
          </a:prstGeom>
          <a:noFill/>
          <a:ln>
            <a:noFill/>
          </a:ln>
        </p:spPr>
      </p:pic>
      <p:pic>
        <p:nvPicPr>
          <p:cNvPr id="760" name="Google Shape;760;p8" descr="A close up of a logo&#10;&#10;Description automatically generated"/>
          <p:cNvPicPr preferRelativeResize="0"/>
          <p:nvPr/>
        </p:nvPicPr>
        <p:blipFill rotWithShape="1">
          <a:blip r:embed="rId16">
            <a:alphaModFix/>
          </a:blip>
          <a:srcRect/>
          <a:stretch/>
        </p:blipFill>
        <p:spPr>
          <a:xfrm>
            <a:off x="392520" y="2311316"/>
            <a:ext cx="1357096" cy="319369"/>
          </a:xfrm>
          <a:prstGeom prst="rect">
            <a:avLst/>
          </a:prstGeom>
          <a:noFill/>
          <a:ln>
            <a:noFill/>
          </a:ln>
        </p:spPr>
      </p:pic>
      <p:pic>
        <p:nvPicPr>
          <p:cNvPr id="761" name="Google Shape;761;p8" descr="A black background with a black square&#10;&#10;Description automatically generated with medium confidence"/>
          <p:cNvPicPr preferRelativeResize="0"/>
          <p:nvPr/>
        </p:nvPicPr>
        <p:blipFill rotWithShape="1">
          <a:blip r:embed="rId17">
            <a:alphaModFix/>
          </a:blip>
          <a:srcRect/>
          <a:stretch/>
        </p:blipFill>
        <p:spPr>
          <a:xfrm>
            <a:off x="3556278" y="1675573"/>
            <a:ext cx="897813" cy="513036"/>
          </a:xfrm>
          <a:prstGeom prst="rect">
            <a:avLst/>
          </a:prstGeom>
          <a:noFill/>
          <a:ln>
            <a:noFill/>
          </a:ln>
        </p:spPr>
      </p:pic>
      <p:pic>
        <p:nvPicPr>
          <p:cNvPr id="762" name="Google Shape;762;p8"/>
          <p:cNvPicPr preferRelativeResize="0"/>
          <p:nvPr/>
        </p:nvPicPr>
        <p:blipFill rotWithShape="1">
          <a:blip r:embed="rId18">
            <a:alphaModFix/>
          </a:blip>
          <a:srcRect/>
          <a:stretch/>
        </p:blipFill>
        <p:spPr>
          <a:xfrm>
            <a:off x="2028648" y="2807739"/>
            <a:ext cx="982868" cy="562363"/>
          </a:xfrm>
          <a:prstGeom prst="rect">
            <a:avLst/>
          </a:prstGeom>
          <a:noFill/>
          <a:ln>
            <a:noFill/>
          </a:ln>
        </p:spPr>
      </p:pic>
      <p:pic>
        <p:nvPicPr>
          <p:cNvPr id="763" name="Google Shape;763;p8" descr="A blue and black logo&#10;&#10;Description automatically generated"/>
          <p:cNvPicPr preferRelativeResize="0"/>
          <p:nvPr/>
        </p:nvPicPr>
        <p:blipFill rotWithShape="1">
          <a:blip r:embed="rId19">
            <a:alphaModFix/>
          </a:blip>
          <a:srcRect/>
          <a:stretch/>
        </p:blipFill>
        <p:spPr>
          <a:xfrm>
            <a:off x="4413862" y="2964098"/>
            <a:ext cx="1477125" cy="249645"/>
          </a:xfrm>
          <a:prstGeom prst="rect">
            <a:avLst/>
          </a:prstGeom>
          <a:noFill/>
          <a:ln>
            <a:noFill/>
          </a:ln>
        </p:spPr>
      </p:pic>
      <p:pic>
        <p:nvPicPr>
          <p:cNvPr id="764" name="Google Shape;764;p8"/>
          <p:cNvPicPr preferRelativeResize="0"/>
          <p:nvPr/>
        </p:nvPicPr>
        <p:blipFill rotWithShape="1">
          <a:blip r:embed="rId20">
            <a:alphaModFix/>
          </a:blip>
          <a:srcRect r="-99"/>
          <a:stretch/>
        </p:blipFill>
        <p:spPr>
          <a:xfrm>
            <a:off x="392524" y="2923257"/>
            <a:ext cx="1357100" cy="331326"/>
          </a:xfrm>
          <a:prstGeom prst="rect">
            <a:avLst/>
          </a:prstGeom>
          <a:noFill/>
          <a:ln>
            <a:noFill/>
          </a:ln>
        </p:spPr>
      </p:pic>
      <p:pic>
        <p:nvPicPr>
          <p:cNvPr id="765" name="Google Shape;765;p8" descr="A blue and black logo&#10;&#10;Description automatically generated"/>
          <p:cNvPicPr preferRelativeResize="0"/>
          <p:nvPr/>
        </p:nvPicPr>
        <p:blipFill rotWithShape="1">
          <a:blip r:embed="rId21">
            <a:alphaModFix/>
          </a:blip>
          <a:srcRect/>
          <a:stretch/>
        </p:blipFill>
        <p:spPr>
          <a:xfrm>
            <a:off x="4668900" y="2316460"/>
            <a:ext cx="1208025" cy="309082"/>
          </a:xfrm>
          <a:prstGeom prst="rect">
            <a:avLst/>
          </a:prstGeom>
          <a:noFill/>
          <a:ln>
            <a:noFill/>
          </a:ln>
        </p:spPr>
      </p:pic>
      <p:pic>
        <p:nvPicPr>
          <p:cNvPr id="766" name="Google Shape;766;p8"/>
          <p:cNvPicPr preferRelativeResize="0"/>
          <p:nvPr/>
        </p:nvPicPr>
        <p:blipFill rotWithShape="1">
          <a:blip r:embed="rId22">
            <a:alphaModFix/>
          </a:blip>
          <a:srcRect/>
          <a:stretch/>
        </p:blipFill>
        <p:spPr>
          <a:xfrm>
            <a:off x="2161319" y="2252405"/>
            <a:ext cx="1208024" cy="437192"/>
          </a:xfrm>
          <a:prstGeom prst="rect">
            <a:avLst/>
          </a:prstGeom>
          <a:noFill/>
          <a:ln>
            <a:noFill/>
          </a:ln>
        </p:spPr>
      </p:pic>
      <p:pic>
        <p:nvPicPr>
          <p:cNvPr id="767" name="Google Shape;767;p8"/>
          <p:cNvPicPr preferRelativeResize="0"/>
          <p:nvPr/>
        </p:nvPicPr>
        <p:blipFill rotWithShape="1">
          <a:blip r:embed="rId23">
            <a:alphaModFix/>
          </a:blip>
          <a:srcRect/>
          <a:stretch/>
        </p:blipFill>
        <p:spPr>
          <a:xfrm>
            <a:off x="381012" y="1765774"/>
            <a:ext cx="1208025" cy="332634"/>
          </a:xfrm>
          <a:prstGeom prst="rect">
            <a:avLst/>
          </a:prstGeom>
          <a:noFill/>
          <a:ln>
            <a:noFill/>
          </a:ln>
        </p:spPr>
      </p:pic>
      <p:sp>
        <p:nvSpPr>
          <p:cNvPr id="768" name="Google Shape;768;p8"/>
          <p:cNvSpPr txBox="1"/>
          <p:nvPr/>
        </p:nvSpPr>
        <p:spPr>
          <a:xfrm>
            <a:off x="8969425" y="4322500"/>
            <a:ext cx="2895600" cy="1321800"/>
          </a:xfrm>
          <a:prstGeom prst="rect">
            <a:avLst/>
          </a:prstGeom>
          <a:noFill/>
          <a:ln>
            <a:noFill/>
          </a:ln>
        </p:spPr>
        <p:txBody>
          <a:bodyPr spcFirstLastPara="1" wrap="square" lIns="91425" tIns="91425" rIns="91425" bIns="91425" anchor="t" anchorCtr="0">
            <a:noAutofit/>
          </a:bodyPr>
          <a:lstStyle/>
          <a:p>
            <a:pPr marL="457200" marR="0" lvl="0" indent="-285750" algn="l" rtl="0">
              <a:lnSpc>
                <a:spcPct val="100000"/>
              </a:lnSpc>
              <a:spcBef>
                <a:spcPts val="0"/>
              </a:spcBef>
              <a:spcAft>
                <a:spcPts val="0"/>
              </a:spcAft>
              <a:buClr>
                <a:srgbClr val="001F2E"/>
              </a:buClr>
              <a:buSzPts val="900"/>
              <a:buFont typeface="Josefin Sans"/>
              <a:buChar char="●"/>
            </a:pPr>
            <a:r>
              <a:rPr lang="en-US" sz="1600" b="0" i="0" u="none" strike="noStrike" cap="none">
                <a:solidFill>
                  <a:srgbClr val="001F2E"/>
                </a:solidFill>
                <a:latin typeface="Josefin Sans"/>
                <a:ea typeface="Josefin Sans"/>
                <a:cs typeface="Josefin Sans"/>
                <a:sym typeface="Josefin Sans"/>
              </a:rPr>
              <a:t>Modernization</a:t>
            </a:r>
            <a:endParaRPr sz="1600" b="0" i="0" u="none" strike="noStrike" cap="none">
              <a:solidFill>
                <a:srgbClr val="001F2E"/>
              </a:solidFill>
              <a:latin typeface="Josefin Sans"/>
              <a:ea typeface="Josefin Sans"/>
              <a:cs typeface="Josefin Sans"/>
              <a:sym typeface="Josefin Sans"/>
            </a:endParaRPr>
          </a:p>
          <a:p>
            <a:pPr marL="457200" marR="0" lvl="0" indent="-285750" algn="l" rtl="0">
              <a:lnSpc>
                <a:spcPct val="100000"/>
              </a:lnSpc>
              <a:spcBef>
                <a:spcPts val="0"/>
              </a:spcBef>
              <a:spcAft>
                <a:spcPts val="0"/>
              </a:spcAft>
              <a:buClr>
                <a:srgbClr val="001F2E"/>
              </a:buClr>
              <a:buSzPts val="900"/>
              <a:buFont typeface="Josefin Sans"/>
              <a:buChar char="●"/>
            </a:pPr>
            <a:r>
              <a:rPr lang="en-US" sz="1600" b="0" i="0" u="none" strike="noStrike" cap="none">
                <a:solidFill>
                  <a:srgbClr val="001F2E"/>
                </a:solidFill>
                <a:latin typeface="Josefin Sans"/>
                <a:ea typeface="Josefin Sans"/>
                <a:cs typeface="Josefin Sans"/>
                <a:sym typeface="Josefin Sans"/>
              </a:rPr>
              <a:t>Agile Transformation</a:t>
            </a:r>
            <a:endParaRPr sz="1600" b="0" i="0" u="none" strike="noStrike" cap="none">
              <a:solidFill>
                <a:srgbClr val="001F2E"/>
              </a:solidFill>
              <a:latin typeface="Josefin Sans"/>
              <a:ea typeface="Josefin Sans"/>
              <a:cs typeface="Josefin Sans"/>
              <a:sym typeface="Josefin Sans"/>
            </a:endParaRPr>
          </a:p>
          <a:p>
            <a:pPr marL="457200" marR="0" lvl="0" indent="-285750" algn="l" rtl="0">
              <a:lnSpc>
                <a:spcPct val="100000"/>
              </a:lnSpc>
              <a:spcBef>
                <a:spcPts val="0"/>
              </a:spcBef>
              <a:spcAft>
                <a:spcPts val="0"/>
              </a:spcAft>
              <a:buClr>
                <a:srgbClr val="001F2E"/>
              </a:buClr>
              <a:buSzPts val="900"/>
              <a:buFont typeface="Josefin Sans"/>
              <a:buChar char="●"/>
            </a:pPr>
            <a:r>
              <a:rPr lang="en-US" sz="1600" b="0" i="0" u="none" strike="noStrike" cap="none">
                <a:solidFill>
                  <a:srgbClr val="001F2E"/>
                </a:solidFill>
                <a:latin typeface="Josefin Sans"/>
                <a:ea typeface="Josefin Sans"/>
                <a:cs typeface="Josefin Sans"/>
                <a:sym typeface="Josefin Sans"/>
              </a:rPr>
              <a:t>Implementation Services</a:t>
            </a:r>
            <a:endParaRPr sz="1600" b="0" i="0" u="none" strike="noStrike" cap="none">
              <a:solidFill>
                <a:srgbClr val="001F2E"/>
              </a:solidFill>
              <a:latin typeface="Josefin Sans"/>
              <a:ea typeface="Josefin Sans"/>
              <a:cs typeface="Josefin Sans"/>
              <a:sym typeface="Josefin Sans"/>
            </a:endParaRPr>
          </a:p>
          <a:p>
            <a:pPr marL="457200" marR="0" lvl="0" indent="-285750" algn="l" rtl="0">
              <a:lnSpc>
                <a:spcPct val="100000"/>
              </a:lnSpc>
              <a:spcBef>
                <a:spcPts val="0"/>
              </a:spcBef>
              <a:spcAft>
                <a:spcPts val="0"/>
              </a:spcAft>
              <a:buClr>
                <a:srgbClr val="001F2E"/>
              </a:buClr>
              <a:buSzPts val="900"/>
              <a:buFont typeface="Josefin Sans"/>
              <a:buChar char="●"/>
            </a:pPr>
            <a:r>
              <a:rPr lang="en-US" sz="1600" b="0" i="0" u="none" strike="noStrike" cap="none">
                <a:solidFill>
                  <a:srgbClr val="001F2E"/>
                </a:solidFill>
                <a:latin typeface="Josefin Sans"/>
                <a:ea typeface="Josefin Sans"/>
                <a:cs typeface="Josefin Sans"/>
                <a:sym typeface="Josefin Sans"/>
              </a:rPr>
              <a:t>Training</a:t>
            </a:r>
            <a:endParaRPr sz="1600" b="0" i="0" u="none" strike="noStrike" cap="none">
              <a:solidFill>
                <a:srgbClr val="001F2E"/>
              </a:solidFill>
              <a:latin typeface="Josefin Sans"/>
              <a:ea typeface="Josefin Sans"/>
              <a:cs typeface="Josefin Sans"/>
              <a:sym typeface="Josefin Sans"/>
            </a:endParaRPr>
          </a:p>
          <a:p>
            <a:pPr marL="457200" marR="0" lvl="0" indent="-285750" algn="l" rtl="0">
              <a:lnSpc>
                <a:spcPct val="100000"/>
              </a:lnSpc>
              <a:spcBef>
                <a:spcPts val="0"/>
              </a:spcBef>
              <a:spcAft>
                <a:spcPts val="0"/>
              </a:spcAft>
              <a:buClr>
                <a:srgbClr val="001F2E"/>
              </a:buClr>
              <a:buSzPts val="900"/>
              <a:buFont typeface="Josefin Sans"/>
              <a:buChar char="●"/>
            </a:pPr>
            <a:r>
              <a:rPr lang="en-US" sz="1600" b="0" i="0" u="none" strike="noStrike" cap="none">
                <a:solidFill>
                  <a:srgbClr val="001F2E"/>
                </a:solidFill>
                <a:latin typeface="Josefin Sans"/>
                <a:ea typeface="Josefin Sans"/>
                <a:cs typeface="Josefin Sans"/>
                <a:sym typeface="Josefin Sans"/>
              </a:rPr>
              <a:t>Load Testing</a:t>
            </a:r>
            <a:endParaRPr sz="1600" b="0" i="0" u="none" strike="noStrike" cap="none">
              <a:solidFill>
                <a:srgbClr val="001F2E"/>
              </a:solidFill>
              <a:latin typeface="Josefin Sans"/>
              <a:ea typeface="Josefin Sans"/>
              <a:cs typeface="Josefin Sans"/>
              <a:sym typeface="Josefin Sans"/>
            </a:endParaRPr>
          </a:p>
        </p:txBody>
      </p:sp>
      <p:pic>
        <p:nvPicPr>
          <p:cNvPr id="769" name="Google Shape;769;p8" descr="H2 Software Consulting Services, Inc."/>
          <p:cNvPicPr preferRelativeResize="0"/>
          <p:nvPr/>
        </p:nvPicPr>
        <p:blipFill rotWithShape="1">
          <a:blip r:embed="rId24">
            <a:alphaModFix/>
          </a:blip>
          <a:srcRect/>
          <a:stretch/>
        </p:blipFill>
        <p:spPr>
          <a:xfrm>
            <a:off x="3394329" y="2807739"/>
            <a:ext cx="832551" cy="528111"/>
          </a:xfrm>
          <a:prstGeom prst="rect">
            <a:avLst/>
          </a:prstGeom>
          <a:noFill/>
          <a:ln>
            <a:noFill/>
          </a:ln>
        </p:spPr>
      </p:pic>
      <p:pic>
        <p:nvPicPr>
          <p:cNvPr id="770" name="Google Shape;770;p8" descr="Fujitsu - Wikipedia"/>
          <p:cNvPicPr preferRelativeResize="0"/>
          <p:nvPr/>
        </p:nvPicPr>
        <p:blipFill rotWithShape="1">
          <a:blip r:embed="rId25">
            <a:alphaModFix/>
          </a:blip>
          <a:srcRect/>
          <a:stretch/>
        </p:blipFill>
        <p:spPr>
          <a:xfrm>
            <a:off x="4776303" y="1693483"/>
            <a:ext cx="884289" cy="427087"/>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342"/>
        <p:cNvGrpSpPr/>
        <p:nvPr/>
      </p:nvGrpSpPr>
      <p:grpSpPr>
        <a:xfrm>
          <a:off x="0" y="0"/>
          <a:ext cx="0" cy="0"/>
          <a:chOff x="0" y="0"/>
          <a:chExt cx="0" cy="0"/>
        </a:xfrm>
      </p:grpSpPr>
      <p:sp>
        <p:nvSpPr>
          <p:cNvPr id="1343" name="Google Shape;1343;g3252b91723e_0_4"/>
          <p:cNvSpPr txBox="1">
            <a:spLocks noGrp="1"/>
          </p:cNvSpPr>
          <p:nvPr>
            <p:ph type="title"/>
          </p:nvPr>
        </p:nvSpPr>
        <p:spPr>
          <a:xfrm>
            <a:off x="370392" y="365126"/>
            <a:ext cx="10983300" cy="712800"/>
          </a:xfrm>
          <a:prstGeom prst="rect">
            <a:avLst/>
          </a:prstGeom>
          <a:solidFill>
            <a:schemeClr val="lt2"/>
          </a:solid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00000"/>
              </a:buClr>
              <a:buSzPts val="4400"/>
              <a:buFont typeface="Arial"/>
              <a:buNone/>
            </a:pPr>
            <a:r>
              <a:rPr lang="en-US"/>
              <a:t>Inflectra Partnership Program</a:t>
            </a:r>
            <a:endParaRPr/>
          </a:p>
        </p:txBody>
      </p:sp>
      <p:sp>
        <p:nvSpPr>
          <p:cNvPr id="1344" name="Google Shape;1344;g3252b91723e_0_4"/>
          <p:cNvSpPr/>
          <p:nvPr/>
        </p:nvSpPr>
        <p:spPr>
          <a:xfrm>
            <a:off x="371573" y="1660720"/>
            <a:ext cx="596100" cy="59490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a:solidFill>
                  <a:schemeClr val="lt2"/>
                </a:solidFill>
                <a:latin typeface="Josefin Sans"/>
                <a:ea typeface="Josefin Sans"/>
                <a:cs typeface="Josefin Sans"/>
                <a:sym typeface="Josefin Sans"/>
              </a:rPr>
              <a:t>1</a:t>
            </a:r>
            <a:endParaRPr sz="1800" b="0" i="0" u="none" strike="noStrike" cap="none">
              <a:solidFill>
                <a:schemeClr val="lt2"/>
              </a:solidFill>
              <a:latin typeface="Josefin Sans"/>
              <a:ea typeface="Josefin Sans"/>
              <a:cs typeface="Josefin Sans"/>
              <a:sym typeface="Josefin Sans"/>
            </a:endParaRPr>
          </a:p>
        </p:txBody>
      </p:sp>
      <p:sp>
        <p:nvSpPr>
          <p:cNvPr id="1345" name="Google Shape;1345;g3252b91723e_0_4"/>
          <p:cNvSpPr/>
          <p:nvPr/>
        </p:nvSpPr>
        <p:spPr>
          <a:xfrm>
            <a:off x="371573" y="1178167"/>
            <a:ext cx="5535000" cy="36570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dirty="0">
                <a:solidFill>
                  <a:schemeClr val="dk1"/>
                </a:solidFill>
                <a:ea typeface="Poppins Medium"/>
                <a:cs typeface="Poppins Medium"/>
                <a:sym typeface="Poppins Medium"/>
              </a:rPr>
              <a:t>OUR PARTNER PERSONAS</a:t>
            </a:r>
            <a:endParaRPr sz="1400" b="0" i="0" u="none" strike="noStrike" cap="none" dirty="0">
              <a:solidFill>
                <a:srgbClr val="000000"/>
              </a:solidFill>
              <a:ea typeface="Poppins Medium"/>
              <a:cs typeface="Poppins Medium"/>
              <a:sym typeface="Poppins Medium"/>
            </a:endParaRPr>
          </a:p>
        </p:txBody>
      </p:sp>
      <p:sp>
        <p:nvSpPr>
          <p:cNvPr id="1346" name="Google Shape;1346;g3252b91723e_0_4"/>
          <p:cNvSpPr/>
          <p:nvPr/>
        </p:nvSpPr>
        <p:spPr>
          <a:xfrm>
            <a:off x="6286501" y="1178167"/>
            <a:ext cx="5535000" cy="36570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dirty="0">
                <a:solidFill>
                  <a:schemeClr val="dk1"/>
                </a:solidFill>
                <a:ea typeface="Poppins Medium"/>
                <a:cs typeface="Poppins Medium"/>
                <a:sym typeface="Poppins Medium"/>
              </a:rPr>
              <a:t>PARTNER PROGRAM HIGHLIGHTS</a:t>
            </a:r>
            <a:endParaRPr sz="1800" b="1" dirty="0">
              <a:solidFill>
                <a:schemeClr val="dk1"/>
              </a:solidFill>
              <a:ea typeface="Poppins Medium"/>
              <a:cs typeface="Poppins Medium"/>
              <a:sym typeface="Poppins Medium"/>
            </a:endParaRPr>
          </a:p>
        </p:txBody>
      </p:sp>
      <p:sp>
        <p:nvSpPr>
          <p:cNvPr id="1347" name="Google Shape;1347;g3252b91723e_0_4"/>
          <p:cNvSpPr txBox="1"/>
          <p:nvPr/>
        </p:nvSpPr>
        <p:spPr>
          <a:xfrm>
            <a:off x="1147874" y="1711225"/>
            <a:ext cx="4758600" cy="12252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600" dirty="0">
                <a:solidFill>
                  <a:schemeClr val="dk1"/>
                </a:solidFill>
                <a:latin typeface="Josefin Sans"/>
                <a:ea typeface="Josefin Sans"/>
                <a:cs typeface="Josefin Sans"/>
                <a:sym typeface="Josefin Sans"/>
              </a:rPr>
              <a:t>Our </a:t>
            </a:r>
            <a:r>
              <a:rPr lang="en-US" sz="1600" b="1" dirty="0">
                <a:solidFill>
                  <a:schemeClr val="dk1"/>
                </a:solidFill>
                <a:latin typeface="Josefin Sans"/>
                <a:ea typeface="Josefin Sans"/>
                <a:cs typeface="Josefin Sans"/>
                <a:sym typeface="Josefin Sans"/>
              </a:rPr>
              <a:t>Solution Partners</a:t>
            </a:r>
            <a:r>
              <a:rPr lang="en-US" sz="1600" dirty="0">
                <a:solidFill>
                  <a:schemeClr val="dk1"/>
                </a:solidFill>
                <a:latin typeface="Josefin Sans"/>
                <a:ea typeface="Josefin Sans"/>
                <a:cs typeface="Josefin Sans"/>
                <a:sym typeface="Josefin Sans"/>
              </a:rPr>
              <a:t> (Affiliates, Resellers, Advisors, Consultants, Trainers) deliver exceptional customer value with Inflectra products.</a:t>
            </a:r>
            <a:endParaRPr sz="1600" dirty="0">
              <a:solidFill>
                <a:schemeClr val="dk1"/>
              </a:solidFill>
              <a:latin typeface="Josefin Sans"/>
              <a:ea typeface="Josefin Sans"/>
              <a:cs typeface="Josefin Sans"/>
              <a:sym typeface="Josefin Sans"/>
            </a:endParaRPr>
          </a:p>
        </p:txBody>
      </p:sp>
      <p:sp>
        <p:nvSpPr>
          <p:cNvPr id="1348" name="Google Shape;1348;g3252b91723e_0_4"/>
          <p:cNvSpPr/>
          <p:nvPr/>
        </p:nvSpPr>
        <p:spPr>
          <a:xfrm>
            <a:off x="371573" y="2838413"/>
            <a:ext cx="596100" cy="59490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a:solidFill>
                  <a:schemeClr val="lt2"/>
                </a:solidFill>
                <a:latin typeface="Josefin Sans"/>
                <a:ea typeface="Josefin Sans"/>
                <a:cs typeface="Josefin Sans"/>
                <a:sym typeface="Josefin Sans"/>
              </a:rPr>
              <a:t>2</a:t>
            </a:r>
            <a:endParaRPr sz="1800" b="0" i="0" u="none" strike="noStrike" cap="none">
              <a:solidFill>
                <a:schemeClr val="lt2"/>
              </a:solidFill>
              <a:latin typeface="Josefin Sans"/>
              <a:ea typeface="Josefin Sans"/>
              <a:cs typeface="Josefin Sans"/>
              <a:sym typeface="Josefin Sans"/>
            </a:endParaRPr>
          </a:p>
        </p:txBody>
      </p:sp>
      <p:sp>
        <p:nvSpPr>
          <p:cNvPr id="1349" name="Google Shape;1349;g3252b91723e_0_4"/>
          <p:cNvSpPr txBox="1"/>
          <p:nvPr/>
        </p:nvSpPr>
        <p:spPr>
          <a:xfrm>
            <a:off x="4888125" y="-1094650"/>
            <a:ext cx="10870800" cy="126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800">
              <a:solidFill>
                <a:schemeClr val="dk1"/>
              </a:solidFill>
              <a:latin typeface="Kanit"/>
              <a:ea typeface="Kanit"/>
              <a:cs typeface="Kanit"/>
              <a:sym typeface="Kanit"/>
            </a:endParaRPr>
          </a:p>
        </p:txBody>
      </p:sp>
      <p:sp>
        <p:nvSpPr>
          <p:cNvPr id="1350" name="Google Shape;1350;g3252b91723e_0_4"/>
          <p:cNvSpPr txBox="1"/>
          <p:nvPr/>
        </p:nvSpPr>
        <p:spPr>
          <a:xfrm>
            <a:off x="6277225" y="1711213"/>
            <a:ext cx="5535000" cy="2795100"/>
          </a:xfrm>
          <a:prstGeom prst="rect">
            <a:avLst/>
          </a:prstGeom>
          <a:noFill/>
          <a:ln>
            <a:noFill/>
          </a:ln>
        </p:spPr>
        <p:txBody>
          <a:bodyPr spcFirstLastPara="1" wrap="square" lIns="91425" tIns="91425" rIns="91425" bIns="91425" anchor="t" anchorCtr="0">
            <a:spAutoFit/>
          </a:bodyPr>
          <a:lstStyle/>
          <a:p>
            <a:pPr marL="457200" marR="0" lvl="0" indent="-330200" algn="l" rtl="0">
              <a:lnSpc>
                <a:spcPct val="120000"/>
              </a:lnSpc>
              <a:spcBef>
                <a:spcPts val="0"/>
              </a:spcBef>
              <a:spcAft>
                <a:spcPts val="0"/>
              </a:spcAft>
              <a:buClr>
                <a:schemeClr val="dk1"/>
              </a:buClr>
              <a:buSzPts val="1600"/>
              <a:buFont typeface="Josefin Sans"/>
              <a:buChar char="●"/>
            </a:pPr>
            <a:r>
              <a:rPr lang="en-US" sz="1600">
                <a:solidFill>
                  <a:schemeClr val="dk1"/>
                </a:solidFill>
                <a:latin typeface="Josefin Sans"/>
                <a:ea typeface="Josefin Sans"/>
                <a:cs typeface="Josefin Sans"/>
                <a:sym typeface="Josefin Sans"/>
              </a:rPr>
              <a:t>Dedicated Partner Account Manager</a:t>
            </a:r>
            <a:endParaRPr sz="1600">
              <a:solidFill>
                <a:schemeClr val="dk1"/>
              </a:solidFill>
              <a:latin typeface="Josefin Sans"/>
              <a:ea typeface="Josefin Sans"/>
              <a:cs typeface="Josefin Sans"/>
              <a:sym typeface="Josefin Sans"/>
            </a:endParaRPr>
          </a:p>
          <a:p>
            <a:pPr marL="457200" marR="0" lvl="0" indent="-330200" algn="l" rtl="0">
              <a:lnSpc>
                <a:spcPct val="120000"/>
              </a:lnSpc>
              <a:spcBef>
                <a:spcPts val="0"/>
              </a:spcBef>
              <a:spcAft>
                <a:spcPts val="0"/>
              </a:spcAft>
              <a:buClr>
                <a:schemeClr val="dk1"/>
              </a:buClr>
              <a:buSzPts val="1600"/>
              <a:buFont typeface="Josefin Sans"/>
              <a:buChar char="●"/>
            </a:pPr>
            <a:r>
              <a:rPr lang="en-US" sz="1600">
                <a:solidFill>
                  <a:schemeClr val="dk1"/>
                </a:solidFill>
                <a:latin typeface="Josefin Sans"/>
                <a:ea typeface="Josefin Sans"/>
                <a:cs typeface="Josefin Sans"/>
                <a:sym typeface="Josefin Sans"/>
              </a:rPr>
              <a:t>Personalized platform training</a:t>
            </a:r>
            <a:endParaRPr sz="1600">
              <a:solidFill>
                <a:schemeClr val="dk1"/>
              </a:solidFill>
              <a:latin typeface="Josefin Sans"/>
              <a:ea typeface="Josefin Sans"/>
              <a:cs typeface="Josefin Sans"/>
              <a:sym typeface="Josefin Sans"/>
            </a:endParaRPr>
          </a:p>
          <a:p>
            <a:pPr marL="457200" marR="0" lvl="0" indent="-330200" algn="l" rtl="0">
              <a:lnSpc>
                <a:spcPct val="120000"/>
              </a:lnSpc>
              <a:spcBef>
                <a:spcPts val="0"/>
              </a:spcBef>
              <a:spcAft>
                <a:spcPts val="0"/>
              </a:spcAft>
              <a:buClr>
                <a:schemeClr val="dk1"/>
              </a:buClr>
              <a:buSzPts val="1600"/>
              <a:buFont typeface="Josefin Sans"/>
              <a:buChar char="●"/>
            </a:pPr>
            <a:r>
              <a:rPr lang="en-US" sz="1600">
                <a:solidFill>
                  <a:schemeClr val="dk1"/>
                </a:solidFill>
                <a:latin typeface="Josefin Sans"/>
                <a:ea typeface="Josefin Sans"/>
                <a:cs typeface="Josefin Sans"/>
                <a:sym typeface="Josefin Sans"/>
              </a:rPr>
              <a:t>On-demand, in-depth, methodology-specific training and certification</a:t>
            </a:r>
            <a:endParaRPr sz="1600">
              <a:solidFill>
                <a:schemeClr val="dk1"/>
              </a:solidFill>
              <a:latin typeface="Josefin Sans"/>
              <a:ea typeface="Josefin Sans"/>
              <a:cs typeface="Josefin Sans"/>
              <a:sym typeface="Josefin Sans"/>
            </a:endParaRPr>
          </a:p>
          <a:p>
            <a:pPr marL="457200" marR="0" lvl="0" indent="-330200" algn="l" rtl="0">
              <a:lnSpc>
                <a:spcPct val="120000"/>
              </a:lnSpc>
              <a:spcBef>
                <a:spcPts val="0"/>
              </a:spcBef>
              <a:spcAft>
                <a:spcPts val="0"/>
              </a:spcAft>
              <a:buClr>
                <a:schemeClr val="dk1"/>
              </a:buClr>
              <a:buSzPts val="1600"/>
              <a:buFont typeface="Josefin Sans"/>
              <a:buChar char="●"/>
            </a:pPr>
            <a:r>
              <a:rPr lang="en-US" sz="1600">
                <a:solidFill>
                  <a:schemeClr val="dk1"/>
                </a:solidFill>
                <a:latin typeface="Josefin Sans"/>
                <a:ea typeface="Josefin Sans"/>
                <a:cs typeface="Josefin Sans"/>
                <a:sym typeface="Josefin Sans"/>
              </a:rPr>
              <a:t>Co-marketing opportunities</a:t>
            </a:r>
            <a:endParaRPr sz="1600">
              <a:solidFill>
                <a:schemeClr val="dk1"/>
              </a:solidFill>
              <a:latin typeface="Josefin Sans"/>
              <a:ea typeface="Josefin Sans"/>
              <a:cs typeface="Josefin Sans"/>
              <a:sym typeface="Josefin Sans"/>
            </a:endParaRPr>
          </a:p>
          <a:p>
            <a:pPr marL="457200" marR="0" lvl="0" indent="-330200" algn="l" rtl="0">
              <a:lnSpc>
                <a:spcPct val="120000"/>
              </a:lnSpc>
              <a:spcBef>
                <a:spcPts val="0"/>
              </a:spcBef>
              <a:spcAft>
                <a:spcPts val="0"/>
              </a:spcAft>
              <a:buClr>
                <a:schemeClr val="dk1"/>
              </a:buClr>
              <a:buSzPts val="1600"/>
              <a:buFont typeface="Josefin Sans"/>
              <a:buChar char="●"/>
            </a:pPr>
            <a:r>
              <a:rPr lang="en-US" sz="1600">
                <a:solidFill>
                  <a:schemeClr val="dk1"/>
                </a:solidFill>
                <a:latin typeface="Josefin Sans"/>
                <a:ea typeface="Josefin Sans"/>
                <a:cs typeface="Josefin Sans"/>
                <a:sym typeface="Josefin Sans"/>
              </a:rPr>
              <a:t>License discounts and free training licenses</a:t>
            </a:r>
            <a:endParaRPr sz="1600">
              <a:solidFill>
                <a:schemeClr val="dk1"/>
              </a:solidFill>
              <a:latin typeface="Josefin Sans"/>
              <a:ea typeface="Josefin Sans"/>
              <a:cs typeface="Josefin Sans"/>
              <a:sym typeface="Josefin Sans"/>
            </a:endParaRPr>
          </a:p>
          <a:p>
            <a:pPr marL="457200" marR="0" lvl="0" indent="-330200" algn="l" rtl="0">
              <a:lnSpc>
                <a:spcPct val="120000"/>
              </a:lnSpc>
              <a:spcBef>
                <a:spcPts val="0"/>
              </a:spcBef>
              <a:spcAft>
                <a:spcPts val="0"/>
              </a:spcAft>
              <a:buClr>
                <a:schemeClr val="dk1"/>
              </a:buClr>
              <a:buSzPts val="1600"/>
              <a:buFont typeface="Josefin Sans"/>
              <a:buChar char="●"/>
            </a:pPr>
            <a:r>
              <a:rPr lang="en-US" sz="1600">
                <a:solidFill>
                  <a:schemeClr val="dk1"/>
                </a:solidFill>
                <a:latin typeface="Josefin Sans"/>
                <a:ea typeface="Josefin Sans"/>
                <a:cs typeface="Josefin Sans"/>
                <a:sym typeface="Josefin Sans"/>
              </a:rPr>
              <a:t>Sales resources including platform comparisons, decks and demo transcripts</a:t>
            </a:r>
            <a:endParaRPr sz="1600">
              <a:solidFill>
                <a:schemeClr val="dk1"/>
              </a:solidFill>
              <a:latin typeface="Josefin Sans"/>
              <a:ea typeface="Josefin Sans"/>
              <a:cs typeface="Josefin Sans"/>
              <a:sym typeface="Josefin Sans"/>
            </a:endParaRPr>
          </a:p>
          <a:p>
            <a:pPr marL="457200" marR="0" lvl="0" indent="-330200" algn="l" rtl="0">
              <a:lnSpc>
                <a:spcPct val="120000"/>
              </a:lnSpc>
              <a:spcBef>
                <a:spcPts val="0"/>
              </a:spcBef>
              <a:spcAft>
                <a:spcPts val="0"/>
              </a:spcAft>
              <a:buClr>
                <a:schemeClr val="dk1"/>
              </a:buClr>
              <a:buSzPts val="1600"/>
              <a:buFont typeface="Josefin Sans"/>
              <a:buChar char="●"/>
            </a:pPr>
            <a:r>
              <a:rPr lang="en-US" sz="1600">
                <a:solidFill>
                  <a:schemeClr val="dk1"/>
                </a:solidFill>
                <a:latin typeface="Josefin Sans"/>
                <a:ea typeface="Josefin Sans"/>
                <a:cs typeface="Josefin Sans"/>
                <a:sym typeface="Josefin Sans"/>
              </a:rPr>
              <a:t>Development resources and support access.</a:t>
            </a:r>
            <a:endParaRPr sz="1600">
              <a:solidFill>
                <a:schemeClr val="dk1"/>
              </a:solidFill>
              <a:latin typeface="Josefin Sans"/>
              <a:ea typeface="Josefin Sans"/>
              <a:cs typeface="Josefin Sans"/>
              <a:sym typeface="Josefin Sans"/>
            </a:endParaRPr>
          </a:p>
        </p:txBody>
      </p:sp>
      <p:sp>
        <p:nvSpPr>
          <p:cNvPr id="1351" name="Google Shape;1351;g3252b91723e_0_4"/>
          <p:cNvSpPr txBox="1"/>
          <p:nvPr/>
        </p:nvSpPr>
        <p:spPr>
          <a:xfrm>
            <a:off x="1147875" y="2936425"/>
            <a:ext cx="4663500" cy="18162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600" b="1">
                <a:solidFill>
                  <a:schemeClr val="dk1"/>
                </a:solidFill>
                <a:latin typeface="Josefin Sans"/>
                <a:ea typeface="Josefin Sans"/>
                <a:cs typeface="Josefin Sans"/>
                <a:sym typeface="Josefin Sans"/>
              </a:rPr>
              <a:t>Our Technology Partners</a:t>
            </a:r>
            <a:r>
              <a:rPr lang="en-US" sz="1600">
                <a:solidFill>
                  <a:schemeClr val="dk1"/>
                </a:solidFill>
                <a:latin typeface="Josefin Sans"/>
                <a:ea typeface="Josefin Sans"/>
                <a:cs typeface="Josefin Sans"/>
                <a:sym typeface="Josefin Sans"/>
              </a:rPr>
              <a:t> collaborate to:</a:t>
            </a:r>
            <a:endParaRPr sz="1600">
              <a:solidFill>
                <a:schemeClr val="dk1"/>
              </a:solidFill>
              <a:latin typeface="Josefin Sans"/>
              <a:ea typeface="Josefin Sans"/>
              <a:cs typeface="Josefin Sans"/>
              <a:sym typeface="Josefin Sans"/>
            </a:endParaRPr>
          </a:p>
          <a:p>
            <a:pPr marL="457200" marR="0" lvl="0" indent="-330200" algn="l" rtl="0">
              <a:lnSpc>
                <a:spcPct val="120000"/>
              </a:lnSpc>
              <a:spcBef>
                <a:spcPts val="0"/>
              </a:spcBef>
              <a:spcAft>
                <a:spcPts val="0"/>
              </a:spcAft>
              <a:buClr>
                <a:schemeClr val="dk1"/>
              </a:buClr>
              <a:buSzPts val="1600"/>
              <a:buFont typeface="Josefin Sans"/>
              <a:buChar char="●"/>
            </a:pPr>
            <a:r>
              <a:rPr lang="en-US" sz="1600">
                <a:solidFill>
                  <a:schemeClr val="dk1"/>
                </a:solidFill>
                <a:latin typeface="Josefin Sans"/>
                <a:ea typeface="Josefin Sans"/>
                <a:cs typeface="Josefin Sans"/>
                <a:sym typeface="Josefin Sans"/>
              </a:rPr>
              <a:t>Integrate advanced solutions</a:t>
            </a:r>
            <a:endParaRPr sz="1600">
              <a:solidFill>
                <a:schemeClr val="dk1"/>
              </a:solidFill>
              <a:latin typeface="Josefin Sans"/>
              <a:ea typeface="Josefin Sans"/>
              <a:cs typeface="Josefin Sans"/>
              <a:sym typeface="Josefin Sans"/>
            </a:endParaRPr>
          </a:p>
          <a:p>
            <a:pPr marL="457200" marR="0" lvl="0" indent="-330200" algn="l" rtl="0">
              <a:lnSpc>
                <a:spcPct val="120000"/>
              </a:lnSpc>
              <a:spcBef>
                <a:spcPts val="0"/>
              </a:spcBef>
              <a:spcAft>
                <a:spcPts val="0"/>
              </a:spcAft>
              <a:buClr>
                <a:schemeClr val="dk1"/>
              </a:buClr>
              <a:buSzPts val="1600"/>
              <a:buFont typeface="Josefin Sans"/>
              <a:buChar char="●"/>
            </a:pPr>
            <a:r>
              <a:rPr lang="en-US" sz="1600">
                <a:solidFill>
                  <a:schemeClr val="dk1"/>
                </a:solidFill>
                <a:latin typeface="Josefin Sans"/>
                <a:ea typeface="Josefin Sans"/>
                <a:cs typeface="Josefin Sans"/>
                <a:sym typeface="Josefin Sans"/>
              </a:rPr>
              <a:t>Deliver seamless experiences for shared customers</a:t>
            </a:r>
            <a:endParaRPr sz="1600">
              <a:solidFill>
                <a:schemeClr val="dk1"/>
              </a:solidFill>
              <a:latin typeface="Josefin Sans"/>
              <a:ea typeface="Josefin Sans"/>
              <a:cs typeface="Josefin Sans"/>
              <a:sym typeface="Josefin Sans"/>
            </a:endParaRPr>
          </a:p>
          <a:p>
            <a:pPr marL="457200" marR="0" lvl="0" indent="-330200" algn="l" rtl="0">
              <a:lnSpc>
                <a:spcPct val="120000"/>
              </a:lnSpc>
              <a:spcBef>
                <a:spcPts val="0"/>
              </a:spcBef>
              <a:spcAft>
                <a:spcPts val="0"/>
              </a:spcAft>
              <a:buClr>
                <a:schemeClr val="dk1"/>
              </a:buClr>
              <a:buSzPts val="1600"/>
              <a:buFont typeface="Josefin Sans"/>
              <a:buChar char="●"/>
            </a:pPr>
            <a:r>
              <a:rPr lang="en-US" sz="1600">
                <a:solidFill>
                  <a:schemeClr val="dk1"/>
                </a:solidFill>
                <a:latin typeface="Josefin Sans"/>
                <a:ea typeface="Josefin Sans"/>
                <a:cs typeface="Josefin Sans"/>
                <a:sym typeface="Josefin Sans"/>
              </a:rPr>
              <a:t>Optimize Inflectra tools with: Plug-ins, Adapters, Connectors, Technical services</a:t>
            </a:r>
            <a:endParaRPr sz="1600">
              <a:solidFill>
                <a:schemeClr val="dk1"/>
              </a:solidFill>
              <a:latin typeface="Josefin Sans"/>
              <a:ea typeface="Josefin Sans"/>
              <a:cs typeface="Josefin Sans"/>
              <a:sym typeface="Josefin Sans"/>
            </a:endParaRPr>
          </a:p>
        </p:txBody>
      </p:sp>
      <p:sp>
        <p:nvSpPr>
          <p:cNvPr id="1352" name="Google Shape;1352;g3252b91723e_0_4"/>
          <p:cNvSpPr/>
          <p:nvPr/>
        </p:nvSpPr>
        <p:spPr>
          <a:xfrm>
            <a:off x="371573" y="4970292"/>
            <a:ext cx="5535000" cy="36570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dirty="0">
                <a:solidFill>
                  <a:schemeClr val="dk1"/>
                </a:solidFill>
                <a:ea typeface="Poppins Medium"/>
                <a:cs typeface="Poppins Medium"/>
                <a:sym typeface="Poppins Medium"/>
              </a:rPr>
              <a:t>FEATURES FOR PARTNERS</a:t>
            </a:r>
            <a:endParaRPr sz="1400" b="1" i="0" u="none" strike="noStrike" cap="none" dirty="0">
              <a:solidFill>
                <a:srgbClr val="000000"/>
              </a:solidFill>
              <a:ea typeface="Poppins Medium"/>
              <a:cs typeface="Poppins Medium"/>
              <a:sym typeface="Poppins Medium"/>
            </a:endParaRPr>
          </a:p>
        </p:txBody>
      </p:sp>
      <p:sp>
        <p:nvSpPr>
          <p:cNvPr id="1353" name="Google Shape;1353;g3252b91723e_0_4"/>
          <p:cNvSpPr txBox="1"/>
          <p:nvPr/>
        </p:nvSpPr>
        <p:spPr>
          <a:xfrm>
            <a:off x="371575" y="5414875"/>
            <a:ext cx="5535000" cy="1022100"/>
          </a:xfrm>
          <a:prstGeom prst="rect">
            <a:avLst/>
          </a:prstGeom>
          <a:noFill/>
          <a:ln>
            <a:noFill/>
          </a:ln>
        </p:spPr>
        <p:txBody>
          <a:bodyPr spcFirstLastPara="1" wrap="square" lIns="91425" tIns="91425" rIns="91425" bIns="91425" anchor="t" anchorCtr="0">
            <a:spAutoFit/>
          </a:bodyPr>
          <a:lstStyle/>
          <a:p>
            <a:pPr marL="457200" marR="0" lvl="0" indent="-330200" algn="l" rtl="0">
              <a:lnSpc>
                <a:spcPct val="120000"/>
              </a:lnSpc>
              <a:spcBef>
                <a:spcPts val="0"/>
              </a:spcBef>
              <a:spcAft>
                <a:spcPts val="0"/>
              </a:spcAft>
              <a:buClr>
                <a:schemeClr val="dk1"/>
              </a:buClr>
              <a:buSzPts val="1600"/>
              <a:buFont typeface="Josefin Sans"/>
              <a:buChar char="●"/>
            </a:pPr>
            <a:r>
              <a:rPr lang="en-US" sz="1600">
                <a:solidFill>
                  <a:schemeClr val="dk1"/>
                </a:solidFill>
                <a:latin typeface="Josefin Sans"/>
                <a:ea typeface="Josefin Sans"/>
                <a:cs typeface="Josefin Sans"/>
                <a:sym typeface="Josefin Sans"/>
              </a:rPr>
              <a:t>Account Mapping</a:t>
            </a:r>
            <a:endParaRPr sz="1600">
              <a:solidFill>
                <a:schemeClr val="dk1"/>
              </a:solidFill>
              <a:latin typeface="Josefin Sans"/>
              <a:ea typeface="Josefin Sans"/>
              <a:cs typeface="Josefin Sans"/>
              <a:sym typeface="Josefin Sans"/>
            </a:endParaRPr>
          </a:p>
          <a:p>
            <a:pPr marL="457200" marR="0" lvl="0" indent="-330200" algn="l" rtl="0">
              <a:lnSpc>
                <a:spcPct val="120000"/>
              </a:lnSpc>
              <a:spcBef>
                <a:spcPts val="0"/>
              </a:spcBef>
              <a:spcAft>
                <a:spcPts val="0"/>
              </a:spcAft>
              <a:buClr>
                <a:schemeClr val="dk1"/>
              </a:buClr>
              <a:buSzPts val="1600"/>
              <a:buFont typeface="Josefin Sans"/>
              <a:buChar char="●"/>
            </a:pPr>
            <a:r>
              <a:rPr lang="en-US" sz="1600">
                <a:solidFill>
                  <a:schemeClr val="dk1"/>
                </a:solidFill>
                <a:latin typeface="Josefin Sans"/>
                <a:ea typeface="Josefin Sans"/>
                <a:cs typeface="Josefin Sans"/>
                <a:sym typeface="Josefin Sans"/>
              </a:rPr>
              <a:t>Partner Portal</a:t>
            </a:r>
            <a:endParaRPr sz="1600">
              <a:solidFill>
                <a:schemeClr val="dk1"/>
              </a:solidFill>
              <a:latin typeface="Josefin Sans"/>
              <a:ea typeface="Josefin Sans"/>
              <a:cs typeface="Josefin Sans"/>
              <a:sym typeface="Josefin Sans"/>
            </a:endParaRPr>
          </a:p>
          <a:p>
            <a:pPr marL="457200" marR="0" lvl="0" indent="-330200" algn="l" rtl="0">
              <a:lnSpc>
                <a:spcPct val="120000"/>
              </a:lnSpc>
              <a:spcBef>
                <a:spcPts val="0"/>
              </a:spcBef>
              <a:spcAft>
                <a:spcPts val="0"/>
              </a:spcAft>
              <a:buClr>
                <a:schemeClr val="dk1"/>
              </a:buClr>
              <a:buSzPts val="1600"/>
              <a:buFont typeface="Josefin Sans"/>
              <a:buChar char="●"/>
            </a:pPr>
            <a:r>
              <a:rPr lang="en-US" sz="1600">
                <a:solidFill>
                  <a:schemeClr val="dk1"/>
                </a:solidFill>
                <a:latin typeface="Josefin Sans"/>
                <a:ea typeface="Josefin Sans"/>
                <a:cs typeface="Josefin Sans"/>
                <a:sym typeface="Josefin Sans"/>
              </a:rPr>
              <a:t>Certification Badges</a:t>
            </a:r>
            <a:endParaRPr sz="1600">
              <a:solidFill>
                <a:schemeClr val="dk1"/>
              </a:solidFill>
              <a:latin typeface="Josefin Sans"/>
              <a:ea typeface="Josefin Sans"/>
              <a:cs typeface="Josefin Sans"/>
              <a:sym typeface="Josefin Sans"/>
            </a:endParaRPr>
          </a:p>
        </p:txBody>
      </p:sp>
      <p:sp>
        <p:nvSpPr>
          <p:cNvPr id="1354" name="Google Shape;1354;g3252b91723e_0_4"/>
          <p:cNvSpPr txBox="1"/>
          <p:nvPr/>
        </p:nvSpPr>
        <p:spPr>
          <a:xfrm>
            <a:off x="6277225" y="4970300"/>
            <a:ext cx="5535000" cy="1015632"/>
          </a:xfrm>
          <a:prstGeom prst="rect">
            <a:avLst/>
          </a:prstGeom>
          <a:solidFill>
            <a:srgbClr val="07364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i="1" dirty="0">
                <a:solidFill>
                  <a:schemeClr val="lt2"/>
                </a:solidFill>
                <a:latin typeface="Josefin Sans"/>
                <a:ea typeface="Josefin Sans"/>
                <a:cs typeface="Josefin Sans"/>
                <a:sym typeface="Josefin Sans"/>
              </a:rPr>
              <a:t>“Together, we empower innovation and elevate joint success serving our customers.”</a:t>
            </a:r>
            <a:endParaRPr i="1" dirty="0">
              <a:solidFill>
                <a:schemeClr val="lt2"/>
              </a:solidFill>
              <a:latin typeface="Josefin Sans"/>
              <a:ea typeface="Josefin Sans"/>
              <a:cs typeface="Josefin Sans"/>
              <a:sym typeface="Josefin Sans"/>
            </a:endParaRPr>
          </a:p>
          <a:p>
            <a:pPr marL="0" lvl="0" indent="0" algn="l" rtl="0">
              <a:spcBef>
                <a:spcPts val="0"/>
              </a:spcBef>
              <a:spcAft>
                <a:spcPts val="0"/>
              </a:spcAft>
              <a:buNone/>
            </a:pPr>
            <a:r>
              <a:rPr lang="en-US" dirty="0">
                <a:solidFill>
                  <a:schemeClr val="lt2"/>
                </a:solidFill>
                <a:latin typeface="Josefin Sans"/>
                <a:ea typeface="Josefin Sans"/>
                <a:cs typeface="Josefin Sans"/>
                <a:sym typeface="Josefin Sans"/>
              </a:rPr>
              <a:t>		-Jessica Moore, Alliances, Inflectra</a:t>
            </a:r>
            <a:endParaRPr dirty="0">
              <a:solidFill>
                <a:schemeClr val="lt2"/>
              </a:solidFill>
              <a:latin typeface="Josefin Sans"/>
              <a:ea typeface="Josefin Sans"/>
              <a:cs typeface="Josefin Sans"/>
              <a:sym typeface="Josefin San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358"/>
        <p:cNvGrpSpPr/>
        <p:nvPr/>
      </p:nvGrpSpPr>
      <p:grpSpPr>
        <a:xfrm>
          <a:off x="0" y="0"/>
          <a:ext cx="0" cy="0"/>
          <a:chOff x="0" y="0"/>
          <a:chExt cx="0" cy="0"/>
        </a:xfrm>
      </p:grpSpPr>
      <p:sp>
        <p:nvSpPr>
          <p:cNvPr id="1359" name="Google Shape;1359;g328b6a20f2d_2_15"/>
          <p:cNvSpPr txBox="1">
            <a:spLocks noGrp="1"/>
          </p:cNvSpPr>
          <p:nvPr>
            <p:ph type="title"/>
          </p:nvPr>
        </p:nvSpPr>
        <p:spPr>
          <a:xfrm>
            <a:off x="546100" y="314325"/>
            <a:ext cx="11258700" cy="765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ct val="100000"/>
              <a:buFont typeface="Josefin Sans"/>
              <a:buNone/>
            </a:pPr>
            <a:r>
              <a:rPr lang="en-US"/>
              <a:t>How Our Partners Help Inflectra Customers</a:t>
            </a:r>
            <a:endParaRPr>
              <a:latin typeface="Josefin Sans"/>
              <a:ea typeface="Josefin Sans"/>
              <a:cs typeface="Josefin Sans"/>
              <a:sym typeface="Josefin Sans"/>
            </a:endParaRPr>
          </a:p>
        </p:txBody>
      </p:sp>
      <p:sp>
        <p:nvSpPr>
          <p:cNvPr id="1360" name="Google Shape;1360;g328b6a20f2d_2_15"/>
          <p:cNvSpPr/>
          <p:nvPr/>
        </p:nvSpPr>
        <p:spPr>
          <a:xfrm>
            <a:off x="378506" y="1656597"/>
            <a:ext cx="2224800" cy="3863100"/>
          </a:xfrm>
          <a:prstGeom prst="roundRect">
            <a:avLst>
              <a:gd name="adj" fmla="val 16667"/>
            </a:avLst>
          </a:prstGeom>
          <a:solidFill>
            <a:srgbClr val="ECF1F2"/>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600"/>
              <a:buFont typeface="Arial"/>
              <a:buNone/>
            </a:pPr>
            <a:endParaRPr sz="1600">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Josefin Sans"/>
                <a:ea typeface="Josefin Sans"/>
                <a:cs typeface="Josefin Sans"/>
                <a:sym typeface="Josefin Sans"/>
              </a:rPr>
              <a:t>Spira </a:t>
            </a:r>
            <a:endParaRPr sz="1600" b="1" i="0" u="none" strike="noStrike" cap="none">
              <a:solidFill>
                <a:schemeClr val="dk1"/>
              </a:solidFill>
              <a:latin typeface="Josefin Sans"/>
              <a:ea typeface="Josefin Sans"/>
              <a:cs typeface="Josefin Sans"/>
              <a:sym typeface="Josefin Sans"/>
            </a:endParaRPr>
          </a:p>
          <a:p>
            <a:pPr marL="8465"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Josefin Sans"/>
                <a:ea typeface="Josefin Sans"/>
                <a:cs typeface="Josefin Sans"/>
                <a:sym typeface="Josefin Sans"/>
              </a:rPr>
              <a:t>Accelerators</a:t>
            </a:r>
            <a:endParaRPr sz="1600" b="1" i="0" u="none" strike="noStrike" cap="none">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500">
                <a:solidFill>
                  <a:schemeClr val="dk1"/>
                </a:solidFill>
                <a:latin typeface="Josefin Sans"/>
                <a:ea typeface="Josefin Sans"/>
                <a:cs typeface="Josefin Sans"/>
                <a:sym typeface="Josefin Sans"/>
              </a:rPr>
              <a:t>Spira Accelerators ensure customers receive the exact assistance they need with defined, cost-effective packages expertly implemented by certified partners.</a:t>
            </a:r>
            <a:endParaRPr sz="1500">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Josefin Sans"/>
                <a:ea typeface="Josefin Sans"/>
                <a:cs typeface="Josefin Sans"/>
                <a:sym typeface="Josefin Sans"/>
              </a:rPr>
              <a:t>.  </a:t>
            </a:r>
            <a:endParaRPr sz="1400" b="0" i="0" u="none" strike="noStrike" cap="none">
              <a:solidFill>
                <a:srgbClr val="000000"/>
              </a:solidFill>
              <a:latin typeface="Josefin Sans"/>
              <a:ea typeface="Josefin Sans"/>
              <a:cs typeface="Josefin Sans"/>
              <a:sym typeface="Josefin Sans"/>
            </a:endParaRPr>
          </a:p>
        </p:txBody>
      </p:sp>
      <p:sp>
        <p:nvSpPr>
          <p:cNvPr id="1361" name="Google Shape;1361;g328b6a20f2d_2_15"/>
          <p:cNvSpPr/>
          <p:nvPr/>
        </p:nvSpPr>
        <p:spPr>
          <a:xfrm>
            <a:off x="2685403" y="1659348"/>
            <a:ext cx="2224800" cy="3863100"/>
          </a:xfrm>
          <a:prstGeom prst="roundRect">
            <a:avLst>
              <a:gd name="adj" fmla="val 16667"/>
            </a:avLst>
          </a:prstGeom>
          <a:solidFill>
            <a:srgbClr val="BEC4C7"/>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Josefin Sans"/>
                <a:ea typeface="Josefin Sans"/>
                <a:cs typeface="Josefin Sans"/>
                <a:sym typeface="Josefin Sans"/>
              </a:rPr>
              <a:t>Rapise </a:t>
            </a:r>
            <a:endParaRPr sz="1600" b="1" i="0" u="none" strike="noStrike" cap="none">
              <a:solidFill>
                <a:schemeClr val="dk1"/>
              </a:solidFill>
              <a:latin typeface="Josefin Sans"/>
              <a:ea typeface="Josefin Sans"/>
              <a:cs typeface="Josefin Sans"/>
              <a:sym typeface="Josefin Sans"/>
            </a:endParaRPr>
          </a:p>
          <a:p>
            <a:pPr marL="8465"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Josefin Sans"/>
                <a:ea typeface="Josefin Sans"/>
                <a:cs typeface="Josefin Sans"/>
                <a:sym typeface="Josefin Sans"/>
              </a:rPr>
              <a:t>Accelerators</a:t>
            </a:r>
            <a:endParaRPr sz="1600" b="1"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500">
                <a:latin typeface="Josefin Sans"/>
                <a:ea typeface="Josefin Sans"/>
                <a:cs typeface="Josefin Sans"/>
                <a:sym typeface="Josefin Sans"/>
              </a:rPr>
              <a:t>Rapise Accelerators provide  implementation and training services to maximize platform usage and productivity within a defined and affordable scope.</a:t>
            </a:r>
            <a:endParaRPr sz="1500" b="0" i="0" u="none" strike="noStrike" cap="none">
              <a:solidFill>
                <a:srgbClr val="344B5F"/>
              </a:solidFill>
              <a:latin typeface="Josefin Sans"/>
              <a:ea typeface="Josefin Sans"/>
              <a:cs typeface="Josefin Sans"/>
              <a:sym typeface="Josefin Sans"/>
            </a:endParaRPr>
          </a:p>
        </p:txBody>
      </p:sp>
      <p:sp>
        <p:nvSpPr>
          <p:cNvPr id="1362" name="Google Shape;1362;g328b6a20f2d_2_15"/>
          <p:cNvSpPr/>
          <p:nvPr/>
        </p:nvSpPr>
        <p:spPr>
          <a:xfrm>
            <a:off x="7287462" y="1675409"/>
            <a:ext cx="2224800" cy="3863100"/>
          </a:xfrm>
          <a:prstGeom prst="roundRect">
            <a:avLst>
              <a:gd name="adj" fmla="val 16667"/>
            </a:avLst>
          </a:prstGeom>
          <a:solidFill>
            <a:srgbClr val="E77E26"/>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500" b="1" i="0" u="none" strike="noStrike" cap="none">
              <a:solidFill>
                <a:srgbClr val="08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a:solidFill>
                  <a:srgbClr val="083642"/>
                </a:solidFill>
                <a:latin typeface="Josefin Sans"/>
                <a:ea typeface="Josefin Sans"/>
                <a:cs typeface="Josefin Sans"/>
                <a:sym typeface="Josefin Sans"/>
              </a:rPr>
              <a:t>Implementation, Migration &amp; Transformation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8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500">
                <a:solidFill>
                  <a:srgbClr val="083642"/>
                </a:solidFill>
                <a:latin typeface="Josefin Sans"/>
                <a:ea typeface="Josefin Sans"/>
                <a:cs typeface="Josefin Sans"/>
                <a:sym typeface="Josefin Sans"/>
              </a:rPr>
              <a:t>Inflectra partners are uniquely identified, trained and matched to our customers to make sure each engagement is a collaboration addressing the specific needs of each customer.</a:t>
            </a:r>
            <a:endParaRPr sz="1500" b="0" i="0" u="none" strike="noStrike" cap="none">
              <a:solidFill>
                <a:srgbClr val="083642"/>
              </a:solidFill>
              <a:latin typeface="Josefin Sans"/>
              <a:ea typeface="Josefin Sans"/>
              <a:cs typeface="Josefin Sans"/>
              <a:sym typeface="Josefin Sans"/>
            </a:endParaRPr>
          </a:p>
        </p:txBody>
      </p:sp>
      <p:sp>
        <p:nvSpPr>
          <p:cNvPr id="1363" name="Google Shape;1363;g328b6a20f2d_2_15"/>
          <p:cNvSpPr/>
          <p:nvPr/>
        </p:nvSpPr>
        <p:spPr>
          <a:xfrm>
            <a:off x="4986221" y="1675409"/>
            <a:ext cx="2224800" cy="3863100"/>
          </a:xfrm>
          <a:prstGeom prst="roundRect">
            <a:avLst>
              <a:gd name="adj" fmla="val 16667"/>
            </a:avLst>
          </a:prstGeom>
          <a:solidFill>
            <a:srgbClr val="748697"/>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a:solidFill>
                  <a:schemeClr val="lt2"/>
                </a:solidFill>
                <a:latin typeface="Josefin Sans"/>
                <a:ea typeface="Josefin Sans"/>
                <a:cs typeface="Josefin Sans"/>
                <a:sym typeface="Josefin Sans"/>
              </a:rPr>
              <a:t>Health Checks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500">
                <a:solidFill>
                  <a:schemeClr val="lt2"/>
                </a:solidFill>
                <a:latin typeface="Josefin Sans"/>
                <a:ea typeface="Josefin Sans"/>
                <a:cs typeface="Josefin Sans"/>
                <a:sym typeface="Josefin Sans"/>
              </a:rPr>
              <a:t>Inflectra partners offer free Health Checks to identify and resolve customers’ potential system issues or pain points to ensure optimal performance and stability.</a:t>
            </a:r>
            <a:endParaRPr sz="13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p:txBody>
      </p:sp>
      <p:sp>
        <p:nvSpPr>
          <p:cNvPr id="1364" name="Google Shape;1364;g328b6a20f2d_2_15"/>
          <p:cNvSpPr/>
          <p:nvPr/>
        </p:nvSpPr>
        <p:spPr>
          <a:xfrm>
            <a:off x="9588703" y="1656597"/>
            <a:ext cx="2224800" cy="3863100"/>
          </a:xfrm>
          <a:prstGeom prst="roundRect">
            <a:avLst>
              <a:gd name="adj" fmla="val 16667"/>
            </a:avLst>
          </a:prstGeom>
          <a:solidFill>
            <a:srgbClr val="344B5F"/>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a:solidFill>
                  <a:schemeClr val="lt2"/>
                </a:solidFill>
                <a:latin typeface="Josefin Sans"/>
                <a:ea typeface="Josefin Sans"/>
                <a:cs typeface="Josefin Sans"/>
                <a:sym typeface="Josefin Sans"/>
              </a:rPr>
              <a:t>Training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500">
                <a:solidFill>
                  <a:schemeClr val="lt2"/>
                </a:solidFill>
                <a:latin typeface="Josefin Sans"/>
                <a:ea typeface="Josefin Sans"/>
                <a:cs typeface="Josefin Sans"/>
                <a:sym typeface="Josefin Sans"/>
              </a:rPr>
              <a:t>Inflectra training partners are in-depth experts in our feature-rich platforms with vast experience training teams, individuals, and team  trainers to ensure customers have the skills they need to maximize functionality and productivity. </a:t>
            </a:r>
            <a:endParaRPr sz="13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p:txBody>
      </p:sp>
      <p:sp>
        <p:nvSpPr>
          <p:cNvPr id="1365" name="Google Shape;1365;g328b6a20f2d_2_15"/>
          <p:cNvSpPr/>
          <p:nvPr/>
        </p:nvSpPr>
        <p:spPr>
          <a:xfrm>
            <a:off x="378506" y="1370609"/>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44B5F"/>
                </a:solidFill>
                <a:latin typeface="Josefin Sans"/>
                <a:ea typeface="Josefin Sans"/>
                <a:cs typeface="Josefin Sans"/>
                <a:sym typeface="Josefin Sans"/>
              </a:rPr>
              <a:t>1</a:t>
            </a:r>
            <a:endParaRPr sz="1400" b="0" i="0" u="none" strike="noStrike" cap="none">
              <a:solidFill>
                <a:srgbClr val="344B5F"/>
              </a:solidFill>
              <a:latin typeface="Josefin Sans"/>
              <a:ea typeface="Josefin Sans"/>
              <a:cs typeface="Josefin Sans"/>
              <a:sym typeface="Josefin Sans"/>
            </a:endParaRPr>
          </a:p>
        </p:txBody>
      </p:sp>
      <p:sp>
        <p:nvSpPr>
          <p:cNvPr id="1366" name="Google Shape;1366;g328b6a20f2d_2_15"/>
          <p:cNvSpPr/>
          <p:nvPr/>
        </p:nvSpPr>
        <p:spPr>
          <a:xfrm>
            <a:off x="2682370" y="1370609"/>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44B5F"/>
                </a:solidFill>
                <a:latin typeface="Josefin Sans"/>
                <a:ea typeface="Josefin Sans"/>
                <a:cs typeface="Josefin Sans"/>
                <a:sym typeface="Josefin Sans"/>
              </a:rPr>
              <a:t>2</a:t>
            </a:r>
            <a:endParaRPr sz="1400" b="0" i="0" u="none" strike="noStrike" cap="none">
              <a:solidFill>
                <a:srgbClr val="344B5F"/>
              </a:solidFill>
              <a:latin typeface="Josefin Sans"/>
              <a:ea typeface="Josefin Sans"/>
              <a:cs typeface="Josefin Sans"/>
              <a:sym typeface="Josefin Sans"/>
            </a:endParaRPr>
          </a:p>
        </p:txBody>
      </p:sp>
      <p:sp>
        <p:nvSpPr>
          <p:cNvPr id="1367" name="Google Shape;1367;g328b6a20f2d_2_15"/>
          <p:cNvSpPr/>
          <p:nvPr/>
        </p:nvSpPr>
        <p:spPr>
          <a:xfrm>
            <a:off x="4984917" y="1319509"/>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44B5F"/>
                </a:solidFill>
                <a:latin typeface="Josefin Sans"/>
                <a:ea typeface="Josefin Sans"/>
                <a:cs typeface="Josefin Sans"/>
                <a:sym typeface="Josefin Sans"/>
              </a:rPr>
              <a:t>3</a:t>
            </a:r>
            <a:endParaRPr sz="1400" b="0" i="0" u="none" strike="noStrike" cap="none">
              <a:solidFill>
                <a:srgbClr val="344B5F"/>
              </a:solidFill>
              <a:latin typeface="Josefin Sans"/>
              <a:ea typeface="Josefin Sans"/>
              <a:cs typeface="Josefin Sans"/>
              <a:sym typeface="Josefin Sans"/>
            </a:endParaRPr>
          </a:p>
        </p:txBody>
      </p:sp>
      <p:sp>
        <p:nvSpPr>
          <p:cNvPr id="1368" name="Google Shape;1368;g328b6a20f2d_2_15"/>
          <p:cNvSpPr/>
          <p:nvPr/>
        </p:nvSpPr>
        <p:spPr>
          <a:xfrm>
            <a:off x="7286813" y="1319509"/>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44B5F"/>
                </a:solidFill>
                <a:latin typeface="Josefin Sans"/>
                <a:ea typeface="Josefin Sans"/>
                <a:cs typeface="Josefin Sans"/>
                <a:sym typeface="Josefin Sans"/>
              </a:rPr>
              <a:t>4</a:t>
            </a:r>
            <a:endParaRPr sz="1400" b="0" i="0" u="none" strike="noStrike" cap="none">
              <a:solidFill>
                <a:srgbClr val="344B5F"/>
              </a:solidFill>
              <a:latin typeface="Josefin Sans"/>
              <a:ea typeface="Josefin Sans"/>
              <a:cs typeface="Josefin Sans"/>
              <a:sym typeface="Josefin Sans"/>
            </a:endParaRPr>
          </a:p>
        </p:txBody>
      </p:sp>
      <p:sp>
        <p:nvSpPr>
          <p:cNvPr id="1369" name="Google Shape;1369;g328b6a20f2d_2_15"/>
          <p:cNvSpPr/>
          <p:nvPr/>
        </p:nvSpPr>
        <p:spPr>
          <a:xfrm>
            <a:off x="9588664" y="1370609"/>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a:solidFill>
                  <a:srgbClr val="344B5F"/>
                </a:solidFill>
                <a:latin typeface="Josefin Sans"/>
                <a:ea typeface="Josefin Sans"/>
                <a:cs typeface="Josefin Sans"/>
                <a:sym typeface="Josefin Sans"/>
              </a:rPr>
              <a:t>5</a:t>
            </a:r>
            <a:endParaRPr sz="1400" b="0" i="0" u="none" strike="noStrike" cap="none">
              <a:solidFill>
                <a:srgbClr val="344B5F"/>
              </a:solidFill>
              <a:latin typeface="Josefin Sans"/>
              <a:ea typeface="Josefin Sans"/>
              <a:cs typeface="Josefin Sans"/>
              <a:sym typeface="Josefin San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9"/>
          <p:cNvSpPr txBox="1">
            <a:spLocks noGrp="1"/>
          </p:cNvSpPr>
          <p:nvPr>
            <p:ph type="title"/>
          </p:nvPr>
        </p:nvSpPr>
        <p:spPr>
          <a:xfrm>
            <a:off x="450100" y="365125"/>
            <a:ext cx="10903800" cy="795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t>AWS Agentic AI Partnership</a:t>
            </a:r>
            <a:endParaRPr/>
          </a:p>
        </p:txBody>
      </p:sp>
      <p:sp>
        <p:nvSpPr>
          <p:cNvPr id="776" name="Google Shape;776;p9"/>
          <p:cNvSpPr txBox="1">
            <a:spLocks noGrp="1"/>
          </p:cNvSpPr>
          <p:nvPr>
            <p:ph type="body" idx="1"/>
          </p:nvPr>
        </p:nvSpPr>
        <p:spPr>
          <a:xfrm>
            <a:off x="838200" y="1166647"/>
            <a:ext cx="10515600" cy="3270000"/>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1000"/>
              </a:spcBef>
              <a:spcAft>
                <a:spcPts val="0"/>
              </a:spcAft>
              <a:buClr>
                <a:schemeClr val="dk1"/>
              </a:buClr>
              <a:buSzPts val="2800"/>
              <a:buFont typeface="Noto Sans Symbols"/>
              <a:buChar char="▪"/>
            </a:pPr>
            <a:r>
              <a:rPr lang="en-US"/>
              <a:t>Premier ISV Partner, enrolled in ISVA co-sell program</a:t>
            </a:r>
            <a:endParaRPr/>
          </a:p>
          <a:p>
            <a:pPr marL="457200" lvl="0" indent="-406400" algn="l" rtl="0">
              <a:lnSpc>
                <a:spcPct val="90000"/>
              </a:lnSpc>
              <a:spcBef>
                <a:spcPts val="1000"/>
              </a:spcBef>
              <a:spcAft>
                <a:spcPts val="0"/>
              </a:spcAft>
              <a:buSzPts val="2800"/>
              <a:buChar char="▪"/>
            </a:pPr>
            <a:r>
              <a:rPr lang="en-US"/>
              <a:t>One of </a:t>
            </a:r>
            <a:r>
              <a:rPr lang="en-US">
                <a:solidFill>
                  <a:srgbClr val="0070C0"/>
                </a:solidFill>
              </a:rPr>
              <a:t>only 60 ISVs </a:t>
            </a:r>
            <a:r>
              <a:rPr lang="en-US"/>
              <a:t>to have AI Software competency</a:t>
            </a:r>
            <a:endParaRPr/>
          </a:p>
          <a:p>
            <a:pPr marL="457200" lvl="0" indent="-406400" algn="l" rtl="0">
              <a:lnSpc>
                <a:spcPct val="90000"/>
              </a:lnSpc>
              <a:spcBef>
                <a:spcPts val="1000"/>
              </a:spcBef>
              <a:spcAft>
                <a:spcPts val="0"/>
              </a:spcAft>
              <a:buClr>
                <a:schemeClr val="dk1"/>
              </a:buClr>
              <a:buSzPts val="2800"/>
              <a:buFont typeface="Noto Sans Symbols"/>
              <a:buChar char="▪"/>
            </a:pPr>
            <a:r>
              <a:rPr lang="en-US"/>
              <a:t>Co-innovation funding/resources for Inflectra.ai &amp; SureWire</a:t>
            </a:r>
            <a:endParaRPr/>
          </a:p>
          <a:p>
            <a:pPr marL="457200" lvl="0" indent="-406400" algn="l" rtl="0">
              <a:lnSpc>
                <a:spcPct val="90000"/>
              </a:lnSpc>
              <a:spcBef>
                <a:spcPts val="1000"/>
              </a:spcBef>
              <a:spcAft>
                <a:spcPts val="0"/>
              </a:spcAft>
              <a:buClr>
                <a:schemeClr val="dk1"/>
              </a:buClr>
              <a:buSzPts val="2800"/>
              <a:buFont typeface="Noto Sans Symbols"/>
              <a:buChar char="▪"/>
            </a:pPr>
            <a:r>
              <a:rPr lang="en-US"/>
              <a:t>Chosen as Launch Partner for </a:t>
            </a:r>
            <a:r>
              <a:rPr lang="en-US">
                <a:solidFill>
                  <a:srgbClr val="0070C0"/>
                </a:solidFill>
              </a:rPr>
              <a:t>AWS KSA Region</a:t>
            </a:r>
            <a:endParaRPr>
              <a:solidFill>
                <a:srgbClr val="0070C0"/>
              </a:solidFill>
            </a:endParaRPr>
          </a:p>
          <a:p>
            <a:pPr marL="457200" lvl="0" indent="-406400" algn="l" rtl="0">
              <a:lnSpc>
                <a:spcPct val="90000"/>
              </a:lnSpc>
              <a:spcBef>
                <a:spcPts val="1000"/>
              </a:spcBef>
              <a:spcAft>
                <a:spcPts val="0"/>
              </a:spcAft>
              <a:buClr>
                <a:schemeClr val="dk1"/>
              </a:buClr>
              <a:buSzPts val="2800"/>
              <a:buFont typeface="Noto Sans Symbols"/>
              <a:buChar char="▪"/>
            </a:pPr>
            <a:r>
              <a:rPr lang="en-US"/>
              <a:t>Inflectra products only ISVs listed in Solution Library</a:t>
            </a:r>
            <a:endParaRPr/>
          </a:p>
          <a:p>
            <a:pPr marL="457200" lvl="0" indent="-406400" algn="l" rtl="0">
              <a:lnSpc>
                <a:spcPct val="90000"/>
              </a:lnSpc>
              <a:spcBef>
                <a:spcPts val="1000"/>
              </a:spcBef>
              <a:spcAft>
                <a:spcPts val="0"/>
              </a:spcAft>
              <a:buClr>
                <a:schemeClr val="dk1"/>
              </a:buClr>
              <a:buSzPts val="2800"/>
              <a:buFont typeface="Noto Sans Symbols"/>
              <a:buChar char="▪"/>
            </a:pPr>
            <a:r>
              <a:rPr lang="en-US">
                <a:solidFill>
                  <a:srgbClr val="0070C0"/>
                </a:solidFill>
              </a:rPr>
              <a:t>Part of AWS AI-SDLC initiative to embed our products</a:t>
            </a:r>
            <a:endParaRPr>
              <a:solidFill>
                <a:srgbClr val="0070C0"/>
              </a:solidFill>
            </a:endParaRPr>
          </a:p>
        </p:txBody>
      </p:sp>
      <p:sp>
        <p:nvSpPr>
          <p:cNvPr id="777" name="Google Shape;777;p9"/>
          <p:cNvSpPr/>
          <p:nvPr/>
        </p:nvSpPr>
        <p:spPr>
          <a:xfrm>
            <a:off x="0" y="4738255"/>
            <a:ext cx="12192000" cy="21198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778" name="Google Shape;778;p9" descr="A black background with white letters&#10;&#10;Description automatically generated"/>
          <p:cNvPicPr preferRelativeResize="0"/>
          <p:nvPr/>
        </p:nvPicPr>
        <p:blipFill rotWithShape="1">
          <a:blip r:embed="rId3">
            <a:alphaModFix/>
          </a:blip>
          <a:srcRect/>
          <a:stretch/>
        </p:blipFill>
        <p:spPr>
          <a:xfrm>
            <a:off x="8686621" y="5523908"/>
            <a:ext cx="3006616" cy="548438"/>
          </a:xfrm>
          <a:prstGeom prst="rect">
            <a:avLst/>
          </a:prstGeom>
          <a:noFill/>
          <a:ln>
            <a:noFill/>
          </a:ln>
        </p:spPr>
      </p:pic>
      <p:grpSp>
        <p:nvGrpSpPr>
          <p:cNvPr id="779" name="Google Shape;779;p9"/>
          <p:cNvGrpSpPr/>
          <p:nvPr/>
        </p:nvGrpSpPr>
        <p:grpSpPr>
          <a:xfrm>
            <a:off x="580495" y="5095283"/>
            <a:ext cx="5718706" cy="1465034"/>
            <a:chOff x="580495" y="5095283"/>
            <a:chExt cx="5718706" cy="1465034"/>
          </a:xfrm>
        </p:grpSpPr>
        <p:sp>
          <p:nvSpPr>
            <p:cNvPr id="780" name="Google Shape;780;p9"/>
            <p:cNvSpPr/>
            <p:nvPr/>
          </p:nvSpPr>
          <p:spPr>
            <a:xfrm>
              <a:off x="2032001" y="5435602"/>
              <a:ext cx="4267200" cy="1124715"/>
            </a:xfrm>
            <a:prstGeom prst="rect">
              <a:avLst/>
            </a:prstGeom>
            <a:solidFill>
              <a:schemeClr val="lt2"/>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781" name="Google Shape;781;p9"/>
            <p:cNvPicPr preferRelativeResize="0"/>
            <p:nvPr/>
          </p:nvPicPr>
          <p:blipFill rotWithShape="1">
            <a:blip r:embed="rId4">
              <a:alphaModFix/>
            </a:blip>
            <a:srcRect/>
            <a:stretch/>
          </p:blipFill>
          <p:spPr>
            <a:xfrm>
              <a:off x="580495" y="5095283"/>
              <a:ext cx="5515505" cy="1414232"/>
            </a:xfrm>
            <a:prstGeom prst="rect">
              <a:avLst/>
            </a:prstGeom>
            <a:noFill/>
            <a:ln>
              <a:noFill/>
            </a:ln>
          </p:spPr>
        </p:pic>
      </p:grpSp>
      <p:pic>
        <p:nvPicPr>
          <p:cNvPr id="782" name="Google Shape;782;p9"/>
          <p:cNvPicPr preferRelativeResize="0"/>
          <p:nvPr/>
        </p:nvPicPr>
        <p:blipFill rotWithShape="1">
          <a:blip r:embed="rId5">
            <a:alphaModFix/>
          </a:blip>
          <a:srcRect/>
          <a:stretch/>
        </p:blipFill>
        <p:spPr>
          <a:xfrm>
            <a:off x="10551275" y="359203"/>
            <a:ext cx="1190625" cy="71437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31A05-3667-E34D-3782-DBAA868487A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EE0FD8B-A65B-8387-9A7F-D04ECD439386}"/>
              </a:ext>
            </a:extLst>
          </p:cNvPr>
          <p:cNvSpPr>
            <a:spLocks noGrp="1"/>
          </p:cNvSpPr>
          <p:nvPr>
            <p:ph type="title"/>
          </p:nvPr>
        </p:nvSpPr>
        <p:spPr/>
        <p:txBody>
          <a:bodyPr/>
          <a:lstStyle/>
          <a:p>
            <a:r>
              <a:rPr lang="en-US" dirty="0"/>
              <a:t>Customer Testimonials</a:t>
            </a:r>
          </a:p>
        </p:txBody>
      </p:sp>
      <p:sp>
        <p:nvSpPr>
          <p:cNvPr id="4" name="Text Placeholder 3">
            <a:extLst>
              <a:ext uri="{FF2B5EF4-FFF2-40B4-BE49-F238E27FC236}">
                <a16:creationId xmlns:a16="http://schemas.microsoft.com/office/drawing/2014/main" id="{7F67EC25-7CF1-E38E-2CE7-B59C6433A8BD}"/>
              </a:ext>
            </a:extLst>
          </p:cNvPr>
          <p:cNvSpPr>
            <a:spLocks noGrp="1"/>
          </p:cNvSpPr>
          <p:nvPr>
            <p:ph type="body" idx="1"/>
          </p:nvPr>
        </p:nvSpPr>
        <p:spPr/>
        <p:txBody>
          <a:bodyPr/>
          <a:lstStyle/>
          <a:p>
            <a:r>
              <a:rPr lang="en-US" dirty="0"/>
              <a:t>DON’T LISTEN TO US, LISTEN TO OUR HAPPY CUSTOMERS</a:t>
            </a:r>
          </a:p>
        </p:txBody>
      </p:sp>
    </p:spTree>
    <p:extLst>
      <p:ext uri="{BB962C8B-B14F-4D97-AF65-F5344CB8AC3E}">
        <p14:creationId xmlns:p14="http://schemas.microsoft.com/office/powerpoint/2010/main" val="42456531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289B76C5-9876-4427-C525-D7CA98E9848D}"/>
              </a:ext>
            </a:extLst>
          </p:cNvPr>
          <p:cNvSpPr/>
          <p:nvPr/>
        </p:nvSpPr>
        <p:spPr>
          <a:xfrm>
            <a:off x="0" y="0"/>
            <a:ext cx="12192000" cy="6858000"/>
          </a:xfrm>
          <a:prstGeom prst="rect">
            <a:avLst/>
          </a:prstGeom>
          <a:solidFill>
            <a:srgbClr val="274C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D7524167-ECF7-A71B-7D2D-CF722C918EA2}"/>
              </a:ext>
            </a:extLst>
          </p:cNvPr>
          <p:cNvPicPr>
            <a:picLocks noChangeAspect="1"/>
          </p:cNvPicPr>
          <p:nvPr/>
        </p:nvPicPr>
        <p:blipFill>
          <a:blip r:embed="rId2"/>
          <a:stretch>
            <a:fillRect/>
          </a:stretch>
        </p:blipFill>
        <p:spPr>
          <a:xfrm>
            <a:off x="6110177" y="1603252"/>
            <a:ext cx="5758376" cy="4079631"/>
          </a:xfrm>
          <a:prstGeom prst="rect">
            <a:avLst/>
          </a:prstGeom>
        </p:spPr>
      </p:pic>
      <p:pic>
        <p:nvPicPr>
          <p:cNvPr id="29" name="Picture 28">
            <a:extLst>
              <a:ext uri="{FF2B5EF4-FFF2-40B4-BE49-F238E27FC236}">
                <a16:creationId xmlns:a16="http://schemas.microsoft.com/office/drawing/2014/main" id="{8229BB3E-EFE4-D565-49C4-7B9F164F1CAD}"/>
              </a:ext>
            </a:extLst>
          </p:cNvPr>
          <p:cNvPicPr>
            <a:picLocks noChangeAspect="1"/>
          </p:cNvPicPr>
          <p:nvPr/>
        </p:nvPicPr>
        <p:blipFill>
          <a:blip r:embed="rId3"/>
          <a:stretch>
            <a:fillRect/>
          </a:stretch>
        </p:blipFill>
        <p:spPr>
          <a:xfrm>
            <a:off x="85802" y="1532915"/>
            <a:ext cx="5880165" cy="4079631"/>
          </a:xfrm>
          <a:prstGeom prst="rect">
            <a:avLst/>
          </a:prstGeom>
        </p:spPr>
      </p:pic>
      <p:sp>
        <p:nvSpPr>
          <p:cNvPr id="2" name="Title 1">
            <a:extLst>
              <a:ext uri="{FF2B5EF4-FFF2-40B4-BE49-F238E27FC236}">
                <a16:creationId xmlns:a16="http://schemas.microsoft.com/office/drawing/2014/main" id="{A21EE813-B17D-7965-3D57-563C52968F6C}"/>
              </a:ext>
            </a:extLst>
          </p:cNvPr>
          <p:cNvSpPr>
            <a:spLocks noGrp="1"/>
          </p:cNvSpPr>
          <p:nvPr>
            <p:ph type="title"/>
          </p:nvPr>
        </p:nvSpPr>
        <p:spPr/>
        <p:txBody>
          <a:bodyPr/>
          <a:lstStyle/>
          <a:p>
            <a:r>
              <a:rPr lang="en-US" dirty="0">
                <a:solidFill>
                  <a:schemeClr val="lt2"/>
                </a:solidFill>
              </a:rPr>
              <a:t>What Do Our Customers Say?</a:t>
            </a:r>
            <a:endParaRPr lang="en-US" dirty="0"/>
          </a:p>
        </p:txBody>
      </p:sp>
      <p:sp>
        <p:nvSpPr>
          <p:cNvPr id="18" name="Google Shape;1403;g2d7803205c5_0_13">
            <a:extLst>
              <a:ext uri="{FF2B5EF4-FFF2-40B4-BE49-F238E27FC236}">
                <a16:creationId xmlns:a16="http://schemas.microsoft.com/office/drawing/2014/main" id="{0BCFBBA0-32E1-324E-9521-3CA6DCAFFC8B}"/>
              </a:ext>
            </a:extLst>
          </p:cNvPr>
          <p:cNvSpPr txBox="1"/>
          <p:nvPr/>
        </p:nvSpPr>
        <p:spPr>
          <a:xfrm>
            <a:off x="3261600" y="1941575"/>
            <a:ext cx="1443300"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b="1" dirty="0">
                <a:latin typeface="Josefin Sans"/>
                <a:ea typeface="Josefin Sans"/>
                <a:cs typeface="Josefin Sans"/>
                <a:sym typeface="Josefin Sans"/>
              </a:rPr>
              <a:t>DONNA B.</a:t>
            </a:r>
            <a:endParaRPr b="1" i="0" u="none" strike="noStrike" cap="none" dirty="0">
              <a:solidFill>
                <a:srgbClr val="000000"/>
              </a:solidFill>
              <a:latin typeface="Josefin Sans"/>
              <a:ea typeface="Josefin Sans"/>
              <a:cs typeface="Josefin Sans"/>
              <a:sym typeface="Josefin Sans"/>
            </a:endParaRPr>
          </a:p>
        </p:txBody>
      </p:sp>
      <p:sp>
        <p:nvSpPr>
          <p:cNvPr id="19" name="Google Shape;1404;g2d7803205c5_0_13">
            <a:extLst>
              <a:ext uri="{FF2B5EF4-FFF2-40B4-BE49-F238E27FC236}">
                <a16:creationId xmlns:a16="http://schemas.microsoft.com/office/drawing/2014/main" id="{7D608A1A-C1DF-421D-3CC6-50449FF72C94}"/>
              </a:ext>
            </a:extLst>
          </p:cNvPr>
          <p:cNvSpPr txBox="1"/>
          <p:nvPr/>
        </p:nvSpPr>
        <p:spPr>
          <a:xfrm>
            <a:off x="3109200" y="2276250"/>
            <a:ext cx="1595700"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b="1" dirty="0">
                <a:latin typeface="Josefin Sans"/>
                <a:ea typeface="Josefin Sans"/>
                <a:cs typeface="Josefin Sans"/>
                <a:sym typeface="Josefin Sans"/>
              </a:rPr>
              <a:t>IT PMO</a:t>
            </a:r>
            <a:endParaRPr b="1" i="0" u="none" strike="noStrike" cap="none" dirty="0">
              <a:solidFill>
                <a:srgbClr val="000000"/>
              </a:solidFill>
              <a:latin typeface="Josefin Sans"/>
              <a:ea typeface="Josefin Sans"/>
              <a:cs typeface="Josefin Sans"/>
              <a:sym typeface="Josefin Sans"/>
            </a:endParaRPr>
          </a:p>
        </p:txBody>
      </p:sp>
      <p:sp>
        <p:nvSpPr>
          <p:cNvPr id="20" name="Google Shape;1405;g2d7803205c5_0_13">
            <a:extLst>
              <a:ext uri="{FF2B5EF4-FFF2-40B4-BE49-F238E27FC236}">
                <a16:creationId xmlns:a16="http://schemas.microsoft.com/office/drawing/2014/main" id="{64284950-2B95-C34D-7C99-01CF6D485349}"/>
              </a:ext>
            </a:extLst>
          </p:cNvPr>
          <p:cNvSpPr txBox="1"/>
          <p:nvPr/>
        </p:nvSpPr>
        <p:spPr>
          <a:xfrm>
            <a:off x="727950" y="3015750"/>
            <a:ext cx="1725600" cy="116951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dirty="0">
                <a:latin typeface="Josefin Sans"/>
                <a:ea typeface="Josefin Sans"/>
                <a:cs typeface="Josefin Sans"/>
                <a:sym typeface="Josefin Sans"/>
              </a:rPr>
              <a:t>#1 PRODUCT FOR TESTING, DEFECT TRACKING &amp; REQUIREMENTS TRACEABILITY</a:t>
            </a:r>
            <a:endParaRPr sz="1400" i="0" u="none" strike="noStrike" cap="none" dirty="0">
              <a:solidFill>
                <a:srgbClr val="000000"/>
              </a:solidFill>
              <a:latin typeface="Josefin Sans"/>
              <a:ea typeface="Josefin Sans"/>
              <a:cs typeface="Josefin Sans"/>
              <a:sym typeface="Josefin Sans"/>
            </a:endParaRPr>
          </a:p>
        </p:txBody>
      </p:sp>
      <p:sp>
        <p:nvSpPr>
          <p:cNvPr id="21" name="Google Shape;1406;g2d7803205c5_0_13">
            <a:extLst>
              <a:ext uri="{FF2B5EF4-FFF2-40B4-BE49-F238E27FC236}">
                <a16:creationId xmlns:a16="http://schemas.microsoft.com/office/drawing/2014/main" id="{E5D79501-435E-0F52-84F5-B67AE4CF7246}"/>
              </a:ext>
            </a:extLst>
          </p:cNvPr>
          <p:cNvSpPr txBox="1"/>
          <p:nvPr/>
        </p:nvSpPr>
        <p:spPr>
          <a:xfrm>
            <a:off x="2681900" y="2630250"/>
            <a:ext cx="2707200" cy="2170200"/>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1200"/>
              </a:spcBef>
              <a:spcAft>
                <a:spcPts val="0"/>
              </a:spcAft>
              <a:buNone/>
            </a:pPr>
            <a:r>
              <a:rPr lang="en-US" sz="1500" dirty="0">
                <a:latin typeface="Josefin Sans"/>
                <a:ea typeface="Josefin Sans"/>
                <a:cs typeface="Josefin Sans"/>
                <a:sym typeface="Josefin Sans"/>
              </a:rPr>
              <a:t>"SpiraTeam is very easy to use while also providing 100% Requirement Traceability... Teams benefit from being able to track issues not associated with specific tests… Customizable drop-down fields and customizable workflows."</a:t>
            </a:r>
            <a:endParaRPr sz="1500" dirty="0">
              <a:latin typeface="Josefin Sans"/>
              <a:ea typeface="Josefin Sans"/>
              <a:cs typeface="Josefin Sans"/>
              <a:sym typeface="Josefin Sans"/>
            </a:endParaRPr>
          </a:p>
        </p:txBody>
      </p:sp>
      <p:sp>
        <p:nvSpPr>
          <p:cNvPr id="22" name="Google Shape;1407;g2d7803205c5_0_13">
            <a:extLst>
              <a:ext uri="{FF2B5EF4-FFF2-40B4-BE49-F238E27FC236}">
                <a16:creationId xmlns:a16="http://schemas.microsoft.com/office/drawing/2014/main" id="{03E9FD90-5FDE-71F3-0E61-DD100F875FEE}"/>
              </a:ext>
            </a:extLst>
          </p:cNvPr>
          <p:cNvSpPr txBox="1"/>
          <p:nvPr/>
        </p:nvSpPr>
        <p:spPr>
          <a:xfrm>
            <a:off x="9154175" y="1918463"/>
            <a:ext cx="1725600"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b="1" dirty="0">
                <a:latin typeface="Josefin Sans"/>
                <a:ea typeface="Josefin Sans"/>
                <a:cs typeface="Josefin Sans"/>
                <a:sym typeface="Josefin Sans"/>
              </a:rPr>
              <a:t>DENNIS L.</a:t>
            </a:r>
            <a:endParaRPr b="1" i="0" u="none" strike="noStrike" cap="none" dirty="0">
              <a:solidFill>
                <a:srgbClr val="000000"/>
              </a:solidFill>
              <a:latin typeface="Josefin Sans"/>
              <a:ea typeface="Josefin Sans"/>
              <a:cs typeface="Josefin Sans"/>
              <a:sym typeface="Josefin Sans"/>
            </a:endParaRPr>
          </a:p>
        </p:txBody>
      </p:sp>
      <p:sp>
        <p:nvSpPr>
          <p:cNvPr id="23" name="Google Shape;1408;g2d7803205c5_0_13">
            <a:extLst>
              <a:ext uri="{FF2B5EF4-FFF2-40B4-BE49-F238E27FC236}">
                <a16:creationId xmlns:a16="http://schemas.microsoft.com/office/drawing/2014/main" id="{26AD2C34-6CB1-592C-34EA-D61905374B2F}"/>
              </a:ext>
            </a:extLst>
          </p:cNvPr>
          <p:cNvSpPr txBox="1"/>
          <p:nvPr/>
        </p:nvSpPr>
        <p:spPr>
          <a:xfrm>
            <a:off x="8515125" y="2268600"/>
            <a:ext cx="2778000"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b="1" dirty="0">
                <a:latin typeface="Josefin Sans"/>
                <a:ea typeface="Josefin Sans"/>
                <a:cs typeface="Josefin Sans"/>
                <a:sym typeface="Josefin Sans"/>
              </a:rPr>
              <a:t>FUNCTIONAL</a:t>
            </a:r>
            <a:r>
              <a:rPr lang="en-US" sz="1500" dirty="0">
                <a:latin typeface="Josefin Sans"/>
                <a:ea typeface="Josefin Sans"/>
                <a:cs typeface="Josefin Sans"/>
                <a:sym typeface="Josefin Sans"/>
              </a:rPr>
              <a:t> </a:t>
            </a:r>
            <a:r>
              <a:rPr lang="en-US" b="1" dirty="0">
                <a:latin typeface="Josefin Sans"/>
                <a:ea typeface="Josefin Sans"/>
                <a:cs typeface="Josefin Sans"/>
                <a:sym typeface="Josefin Sans"/>
              </a:rPr>
              <a:t>ANALYST</a:t>
            </a:r>
            <a:endParaRPr sz="1500" i="0" u="none" strike="noStrike" cap="none" dirty="0">
              <a:solidFill>
                <a:srgbClr val="000000"/>
              </a:solidFill>
              <a:latin typeface="Josefin Sans"/>
              <a:ea typeface="Josefin Sans"/>
              <a:cs typeface="Josefin Sans"/>
              <a:sym typeface="Josefin Sans"/>
            </a:endParaRPr>
          </a:p>
        </p:txBody>
      </p:sp>
      <p:sp>
        <p:nvSpPr>
          <p:cNvPr id="24" name="Google Shape;1409;g2d7803205c5_0_13">
            <a:extLst>
              <a:ext uri="{FF2B5EF4-FFF2-40B4-BE49-F238E27FC236}">
                <a16:creationId xmlns:a16="http://schemas.microsoft.com/office/drawing/2014/main" id="{1EDEA7AF-1F1D-196F-7A56-3F704A8C9109}"/>
              </a:ext>
            </a:extLst>
          </p:cNvPr>
          <p:cNvSpPr txBox="1"/>
          <p:nvPr/>
        </p:nvSpPr>
        <p:spPr>
          <a:xfrm>
            <a:off x="6884875" y="3168113"/>
            <a:ext cx="13593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600" dirty="0">
                <a:latin typeface="Josefin Sans"/>
                <a:ea typeface="Josefin Sans"/>
                <a:cs typeface="Josefin Sans"/>
                <a:sym typeface="Josefin Sans"/>
              </a:rPr>
              <a:t>OUR R&amp;D - MANAGED, AT LAST</a:t>
            </a:r>
            <a:r>
              <a:rPr lang="en-US" sz="1050" b="1" dirty="0">
                <a:latin typeface="Josefin Sans"/>
                <a:ea typeface="Josefin Sans"/>
                <a:cs typeface="Josefin Sans"/>
                <a:sym typeface="Josefin Sans"/>
              </a:rPr>
              <a:t>!</a:t>
            </a:r>
            <a:endParaRPr sz="1400" b="1" dirty="0">
              <a:latin typeface="Josefin Sans"/>
              <a:ea typeface="Josefin Sans"/>
              <a:cs typeface="Josefin Sans"/>
              <a:sym typeface="Josefin Sans"/>
            </a:endParaRPr>
          </a:p>
        </p:txBody>
      </p:sp>
      <p:sp>
        <p:nvSpPr>
          <p:cNvPr id="25" name="Google Shape;1410;g2d7803205c5_0_13">
            <a:extLst>
              <a:ext uri="{FF2B5EF4-FFF2-40B4-BE49-F238E27FC236}">
                <a16:creationId xmlns:a16="http://schemas.microsoft.com/office/drawing/2014/main" id="{0B0154FD-FF3F-FFF2-5BEF-370E00224226}"/>
              </a:ext>
            </a:extLst>
          </p:cNvPr>
          <p:cNvSpPr txBox="1"/>
          <p:nvPr/>
        </p:nvSpPr>
        <p:spPr>
          <a:xfrm>
            <a:off x="8454375" y="2630250"/>
            <a:ext cx="2778000" cy="2401200"/>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None/>
            </a:pPr>
            <a:r>
              <a:rPr lang="en-US" sz="1500" dirty="0">
                <a:latin typeface="Josefin Sans"/>
                <a:ea typeface="Josefin Sans"/>
                <a:cs typeface="Josefin Sans"/>
                <a:sym typeface="Josefin Sans"/>
              </a:rPr>
              <a:t>Easy to set up (...the project templates, users, customizable fields). Very good integrations with other tools.. Great customization possibilities for reports… Spira allowed very easy control of Requirements, Test artifacts and traceability reporting, which is vital for e.g. the FDA submissions.</a:t>
            </a:r>
            <a:endParaRPr sz="1500" dirty="0">
              <a:latin typeface="Josefin Sans"/>
              <a:ea typeface="Josefin Sans"/>
              <a:cs typeface="Josefin Sans"/>
              <a:sym typeface="Josefin Sans"/>
            </a:endParaRPr>
          </a:p>
        </p:txBody>
      </p:sp>
      <p:pic>
        <p:nvPicPr>
          <p:cNvPr id="26" name="Google Shape;1411;g2d7803205c5_0_13">
            <a:extLst>
              <a:ext uri="{FF2B5EF4-FFF2-40B4-BE49-F238E27FC236}">
                <a16:creationId xmlns:a16="http://schemas.microsoft.com/office/drawing/2014/main" id="{00A2EFEA-05D7-A5B5-B1F6-0C735577778A}"/>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57850" y="4413452"/>
            <a:ext cx="1595700" cy="307096"/>
          </a:xfrm>
          <a:prstGeom prst="rect">
            <a:avLst/>
          </a:prstGeom>
          <a:noFill/>
          <a:ln>
            <a:noFill/>
          </a:ln>
        </p:spPr>
      </p:pic>
      <p:pic>
        <p:nvPicPr>
          <p:cNvPr id="27" name="Google Shape;1412;g2d7803205c5_0_13">
            <a:extLst>
              <a:ext uri="{FF2B5EF4-FFF2-40B4-BE49-F238E27FC236}">
                <a16:creationId xmlns:a16="http://schemas.microsoft.com/office/drawing/2014/main" id="{2568B48B-828D-B34E-9744-1406437EC702}"/>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815625" y="4436188"/>
            <a:ext cx="1359300" cy="261601"/>
          </a:xfrm>
          <a:prstGeom prst="rect">
            <a:avLst/>
          </a:prstGeom>
          <a:noFill/>
          <a:ln>
            <a:noFill/>
          </a:ln>
        </p:spPr>
      </p:pic>
    </p:spTree>
    <p:extLst>
      <p:ext uri="{BB962C8B-B14F-4D97-AF65-F5344CB8AC3E}">
        <p14:creationId xmlns:p14="http://schemas.microsoft.com/office/powerpoint/2010/main" val="2234021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E82E43-4F84-C77D-D8B9-D93B92611E68}"/>
              </a:ext>
            </a:extLst>
          </p:cNvPr>
          <p:cNvSpPr>
            <a:spLocks noGrp="1"/>
          </p:cNvSpPr>
          <p:nvPr>
            <p:ph type="title"/>
          </p:nvPr>
        </p:nvSpPr>
        <p:spPr/>
        <p:txBody>
          <a:bodyPr/>
          <a:lstStyle/>
          <a:p>
            <a:r>
              <a:rPr lang="en-US" dirty="0"/>
              <a:t>How Are We Different?</a:t>
            </a:r>
          </a:p>
        </p:txBody>
      </p:sp>
      <p:sp>
        <p:nvSpPr>
          <p:cNvPr id="4" name="Text Placeholder 3">
            <a:extLst>
              <a:ext uri="{FF2B5EF4-FFF2-40B4-BE49-F238E27FC236}">
                <a16:creationId xmlns:a16="http://schemas.microsoft.com/office/drawing/2014/main" id="{D8B3BD52-19FF-134E-3ED1-2F2ACA280AE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740923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417"/>
        <p:cNvGrpSpPr/>
        <p:nvPr/>
      </p:nvGrpSpPr>
      <p:grpSpPr>
        <a:xfrm>
          <a:off x="0" y="0"/>
          <a:ext cx="0" cy="0"/>
          <a:chOff x="0" y="0"/>
          <a:chExt cx="0" cy="0"/>
        </a:xfrm>
      </p:grpSpPr>
      <p:sp>
        <p:nvSpPr>
          <p:cNvPr id="1418" name="Google Shape;1418;g2d7803205c5_1_0"/>
          <p:cNvSpPr txBox="1">
            <a:spLocks noGrp="1"/>
          </p:cNvSpPr>
          <p:nvPr>
            <p:ph type="title"/>
          </p:nvPr>
        </p:nvSpPr>
        <p:spPr>
          <a:xfrm>
            <a:off x="558850" y="365400"/>
            <a:ext cx="4460100" cy="7659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The Inflectra Word cloud </a:t>
            </a:r>
            <a:endParaRPr/>
          </a:p>
        </p:txBody>
      </p:sp>
      <p:sp>
        <p:nvSpPr>
          <p:cNvPr id="1419" name="Google Shape;1419;g2d7803205c5_1_0"/>
          <p:cNvSpPr txBox="1"/>
          <p:nvPr/>
        </p:nvSpPr>
        <p:spPr>
          <a:xfrm>
            <a:off x="558850" y="5368175"/>
            <a:ext cx="26307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u="sng">
                <a:solidFill>
                  <a:schemeClr val="hlink"/>
                </a:solidFill>
                <a:latin typeface="Josefin Sans"/>
                <a:ea typeface="Josefin Sans"/>
                <a:cs typeface="Josefin Sans"/>
                <a:sym typeface="Josefin Sans"/>
                <a:hlinkClick r:id="rId3"/>
              </a:rPr>
              <a:t>Explore Testimonials</a:t>
            </a:r>
            <a:endParaRPr sz="1800">
              <a:solidFill>
                <a:schemeClr val="lt2"/>
              </a:solidFill>
              <a:latin typeface="Josefin Sans"/>
              <a:ea typeface="Josefin Sans"/>
              <a:cs typeface="Josefin Sans"/>
              <a:sym typeface="Josefin Sans"/>
            </a:endParaRPr>
          </a:p>
        </p:txBody>
      </p:sp>
      <p:sp>
        <p:nvSpPr>
          <p:cNvPr id="1420" name="Google Shape;1420;g2d7803205c5_1_0"/>
          <p:cNvSpPr txBox="1"/>
          <p:nvPr/>
        </p:nvSpPr>
        <p:spPr>
          <a:xfrm>
            <a:off x="664075" y="1711325"/>
            <a:ext cx="3754800" cy="3324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a:solidFill>
                  <a:schemeClr val="dk1"/>
                </a:solidFill>
                <a:latin typeface="Josefin Sans"/>
                <a:ea typeface="Josefin Sans"/>
                <a:cs typeface="Josefin Sans"/>
                <a:sym typeface="Josefin Sans"/>
              </a:rPr>
              <a:t>Our customers are at the heart of everything we do. This word cloud represents authentic sentiments from our testimonials, highlighting the values that resonate most—reliability, innovation, and partnership. </a:t>
            </a:r>
            <a:endParaRPr sz="1700">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sz="1700">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en-US" sz="1700">
                <a:solidFill>
                  <a:schemeClr val="dk1"/>
                </a:solidFill>
                <a:latin typeface="Josefin Sans"/>
                <a:ea typeface="Josefin Sans"/>
                <a:cs typeface="Josefin Sans"/>
                <a:sym typeface="Josefin Sans"/>
              </a:rPr>
              <a:t>Each word reflects real experiences, reinforcing our commitment to delivering unmatched quality and service.</a:t>
            </a:r>
            <a:endParaRPr sz="1700">
              <a:solidFill>
                <a:schemeClr val="dk1"/>
              </a:solidFill>
              <a:latin typeface="Josefin Sans"/>
              <a:ea typeface="Josefin Sans"/>
              <a:cs typeface="Josefin Sans"/>
              <a:sym typeface="Josefin Sans"/>
            </a:endParaRPr>
          </a:p>
        </p:txBody>
      </p:sp>
      <p:pic>
        <p:nvPicPr>
          <p:cNvPr id="3" name="Picture 2" descr="A close up of words&#10;&#10;AI-generated content may be incorrect.">
            <a:extLst>
              <a:ext uri="{FF2B5EF4-FFF2-40B4-BE49-F238E27FC236}">
                <a16:creationId xmlns:a16="http://schemas.microsoft.com/office/drawing/2014/main" id="{D10DF367-9C60-C86E-3878-216AAC4CACD1}"/>
              </a:ext>
            </a:extLst>
          </p:cNvPr>
          <p:cNvPicPr>
            <a:picLocks noChangeAspect="1"/>
          </p:cNvPicPr>
          <p:nvPr/>
        </p:nvPicPr>
        <p:blipFill>
          <a:blip r:embed="rId4"/>
          <a:stretch>
            <a:fillRect/>
          </a:stretch>
        </p:blipFill>
        <p:spPr>
          <a:xfrm>
            <a:off x="5018951" y="158937"/>
            <a:ext cx="6390078" cy="6153071"/>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3C70E-4A1C-D773-7554-9D6A70DF5A0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8B13562-121E-2A98-991A-9C29A345A308}"/>
              </a:ext>
            </a:extLst>
          </p:cNvPr>
          <p:cNvSpPr>
            <a:spLocks noGrp="1"/>
          </p:cNvSpPr>
          <p:nvPr>
            <p:ph type="title"/>
          </p:nvPr>
        </p:nvSpPr>
        <p:spPr/>
        <p:txBody>
          <a:bodyPr/>
          <a:lstStyle/>
          <a:p>
            <a:r>
              <a:rPr lang="en-US" dirty="0"/>
              <a:t>Awards &amp; Recognition</a:t>
            </a:r>
          </a:p>
        </p:txBody>
      </p:sp>
      <p:sp>
        <p:nvSpPr>
          <p:cNvPr id="4" name="Text Placeholder 3">
            <a:extLst>
              <a:ext uri="{FF2B5EF4-FFF2-40B4-BE49-F238E27FC236}">
                <a16:creationId xmlns:a16="http://schemas.microsoft.com/office/drawing/2014/main" id="{ED516F49-B17D-E71F-74A3-E8A649FF3E14}"/>
              </a:ext>
            </a:extLst>
          </p:cNvPr>
          <p:cNvSpPr>
            <a:spLocks noGrp="1"/>
          </p:cNvSpPr>
          <p:nvPr>
            <p:ph type="body" idx="1"/>
          </p:nvPr>
        </p:nvSpPr>
        <p:spPr/>
        <p:txBody>
          <a:bodyPr/>
          <a:lstStyle/>
          <a:p>
            <a:r>
              <a:rPr lang="en-US" dirty="0"/>
              <a:t>WHAT CUSTOMERS AND TECHNICAL ANALYSTS SAY</a:t>
            </a:r>
          </a:p>
        </p:txBody>
      </p:sp>
    </p:spTree>
    <p:extLst>
      <p:ext uri="{BB962C8B-B14F-4D97-AF65-F5344CB8AC3E}">
        <p14:creationId xmlns:p14="http://schemas.microsoft.com/office/powerpoint/2010/main" val="34335126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431"/>
        <p:cNvGrpSpPr/>
        <p:nvPr/>
      </p:nvGrpSpPr>
      <p:grpSpPr>
        <a:xfrm>
          <a:off x="0" y="0"/>
          <a:ext cx="0" cy="0"/>
          <a:chOff x="0" y="0"/>
          <a:chExt cx="0" cy="0"/>
        </a:xfrm>
      </p:grpSpPr>
      <p:sp>
        <p:nvSpPr>
          <p:cNvPr id="1432" name="Google Shape;1432;p41"/>
          <p:cNvSpPr txBox="1">
            <a:spLocks noGrp="1"/>
          </p:cNvSpPr>
          <p:nvPr>
            <p:ph type="title"/>
          </p:nvPr>
        </p:nvSpPr>
        <p:spPr>
          <a:xfrm>
            <a:off x="838200" y="172627"/>
            <a:ext cx="109601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dirty="0">
                <a:solidFill>
                  <a:schemeClr val="dk1"/>
                </a:solidFill>
                <a:latin typeface="Josefin Sans"/>
                <a:ea typeface="Josefin Sans"/>
                <a:cs typeface="Josefin Sans"/>
                <a:sym typeface="Josefin Sans"/>
              </a:rPr>
              <a:t>EAP Leader in </a:t>
            </a:r>
            <a:r>
              <a:rPr lang="en-US" sz="4400" b="1" dirty="0">
                <a:solidFill>
                  <a:schemeClr val="dk1"/>
                </a:solidFill>
                <a:latin typeface="Josefin Sans"/>
                <a:ea typeface="Josefin Sans"/>
                <a:cs typeface="Josefin Sans"/>
                <a:sym typeface="Josefin Sans"/>
              </a:rPr>
              <a:t>SPARX Matrix</a:t>
            </a:r>
            <a:endParaRPr dirty="0">
              <a:solidFill>
                <a:schemeClr val="dk1"/>
              </a:solidFill>
              <a:latin typeface="Josefin Sans"/>
              <a:ea typeface="Josefin Sans"/>
              <a:cs typeface="Josefin Sans"/>
              <a:sym typeface="Josefin Sans"/>
            </a:endParaRPr>
          </a:p>
        </p:txBody>
      </p:sp>
      <p:pic>
        <p:nvPicPr>
          <p:cNvPr id="1433" name="Google Shape;1433;p41" descr="A white and blue chart with black text&#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38200" y="938475"/>
            <a:ext cx="9838325" cy="5536399"/>
          </a:xfrm>
          <a:prstGeom prst="rect">
            <a:avLst/>
          </a:prstGeom>
          <a:noFill/>
          <a:ln w="9525" cap="flat" cmpd="sng">
            <a:solidFill>
              <a:schemeClr val="dk1"/>
            </a:solidFill>
            <a:prstDash val="solid"/>
            <a:round/>
            <a:headEnd type="none" w="sm" len="sm"/>
            <a:tailEnd type="none" w="sm" len="sm"/>
          </a:ln>
        </p:spPr>
      </p:pic>
      <p:sp>
        <p:nvSpPr>
          <p:cNvPr id="1434" name="Google Shape;1434;p41"/>
          <p:cNvSpPr/>
          <p:nvPr/>
        </p:nvSpPr>
        <p:spPr>
          <a:xfrm>
            <a:off x="7382025" y="3576350"/>
            <a:ext cx="804600" cy="765900"/>
          </a:xfrm>
          <a:prstGeom prst="ellipse">
            <a:avLst/>
          </a:prstGeom>
          <a:noFill/>
          <a:ln w="28575" cap="flat" cmpd="sng">
            <a:solidFill>
              <a:schemeClr val="accent4"/>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438"/>
        <p:cNvGrpSpPr/>
        <p:nvPr/>
      </p:nvGrpSpPr>
      <p:grpSpPr>
        <a:xfrm>
          <a:off x="0" y="0"/>
          <a:ext cx="0" cy="0"/>
          <a:chOff x="0" y="0"/>
          <a:chExt cx="0" cy="0"/>
        </a:xfrm>
      </p:grpSpPr>
      <p:sp>
        <p:nvSpPr>
          <p:cNvPr id="1439" name="Google Shape;1439;p42"/>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Data Quadrant Leader in </a:t>
            </a:r>
            <a:r>
              <a:rPr lang="en-US">
                <a:solidFill>
                  <a:schemeClr val="dk1"/>
                </a:solidFill>
              </a:rPr>
              <a:t>Info Tech</a:t>
            </a:r>
            <a:endParaRPr>
              <a:solidFill>
                <a:schemeClr val="dk1"/>
              </a:solidFill>
            </a:endParaRPr>
          </a:p>
        </p:txBody>
      </p:sp>
      <p:pic>
        <p:nvPicPr>
          <p:cNvPr id="1440" name="Google Shape;1440;p42" descr="A screenshot of a computer&#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22492" y="1536414"/>
            <a:ext cx="4498148" cy="4696273"/>
          </a:xfrm>
          <a:prstGeom prst="rect">
            <a:avLst/>
          </a:prstGeom>
          <a:noFill/>
          <a:ln w="9525" cap="flat" cmpd="sng">
            <a:solidFill>
              <a:schemeClr val="dk1"/>
            </a:solidFill>
            <a:prstDash val="solid"/>
            <a:round/>
            <a:headEnd type="none" w="sm" len="sm"/>
            <a:tailEnd type="none" w="sm" len="sm"/>
          </a:ln>
        </p:spPr>
      </p:pic>
      <p:sp>
        <p:nvSpPr>
          <p:cNvPr id="1441" name="Google Shape;1441;p42"/>
          <p:cNvSpPr txBox="1"/>
          <p:nvPr/>
        </p:nvSpPr>
        <p:spPr>
          <a:xfrm>
            <a:off x="546100" y="1135498"/>
            <a:ext cx="4356100"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3A1A1"/>
              </a:buClr>
              <a:buSzPts val="1600"/>
              <a:buFont typeface="Noto Sans Symbols"/>
              <a:buNone/>
            </a:pPr>
            <a:r>
              <a:rPr lang="en-US" sz="1600" b="1" i="0" u="none" strike="noStrike" cap="none">
                <a:solidFill>
                  <a:schemeClr val="accent2"/>
                </a:solidFill>
                <a:latin typeface="Poppins Medium"/>
                <a:ea typeface="Poppins Medium"/>
                <a:cs typeface="Poppins Medium"/>
                <a:sym typeface="Poppins Medium"/>
              </a:rPr>
              <a:t>APPLICATION LIFECYCLE MANAGEMENT</a:t>
            </a:r>
            <a:endParaRPr sz="1600" b="1" i="0" u="none" strike="noStrike" cap="none">
              <a:solidFill>
                <a:schemeClr val="accent2"/>
              </a:solidFill>
              <a:latin typeface="Poppins Medium"/>
              <a:ea typeface="Poppins Medium"/>
              <a:cs typeface="Poppins Medium"/>
              <a:sym typeface="Poppins Medium"/>
            </a:endParaRPr>
          </a:p>
        </p:txBody>
      </p:sp>
      <p:pic>
        <p:nvPicPr>
          <p:cNvPr id="1442" name="Google Shape;1442;p42" descr="A screenshot of a computer software&#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236874" y="1536414"/>
            <a:ext cx="4498148" cy="4696273"/>
          </a:xfrm>
          <a:prstGeom prst="rect">
            <a:avLst/>
          </a:prstGeom>
          <a:noFill/>
          <a:ln w="9525" cap="flat" cmpd="sng">
            <a:solidFill>
              <a:schemeClr val="dk1"/>
            </a:solidFill>
            <a:prstDash val="solid"/>
            <a:round/>
            <a:headEnd type="none" w="sm" len="sm"/>
            <a:tailEnd type="none" w="sm" len="sm"/>
          </a:ln>
        </p:spPr>
      </p:pic>
      <p:sp>
        <p:nvSpPr>
          <p:cNvPr id="1443" name="Google Shape;1443;p42"/>
          <p:cNvSpPr txBox="1"/>
          <p:nvPr/>
        </p:nvSpPr>
        <p:spPr>
          <a:xfrm>
            <a:off x="6236874" y="1094341"/>
            <a:ext cx="3663045"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3A1A1"/>
              </a:buClr>
              <a:buSzPts val="1600"/>
              <a:buFont typeface="Noto Sans Symbols"/>
              <a:buNone/>
            </a:pPr>
            <a:r>
              <a:rPr lang="en-US" sz="1800" b="1" i="0" u="none" strike="noStrike" cap="none">
                <a:solidFill>
                  <a:schemeClr val="accent2"/>
                </a:solidFill>
                <a:latin typeface="Poppins Medium"/>
                <a:ea typeface="Poppins Medium"/>
                <a:cs typeface="Poppins Medium"/>
                <a:sym typeface="Poppins Medium"/>
              </a:rPr>
              <a:t>SOFTWARE TESTING</a:t>
            </a:r>
            <a:endParaRPr sz="1800" b="0" i="0" u="none" strike="noStrike" cap="none">
              <a:solidFill>
                <a:schemeClr val="accent2"/>
              </a:solidFill>
              <a:latin typeface="Poppins Medium"/>
              <a:ea typeface="Poppins Medium"/>
              <a:cs typeface="Poppins Medium"/>
              <a:sym typeface="Poppins Medium"/>
            </a:endParaRPr>
          </a:p>
        </p:txBody>
      </p:sp>
      <p:sp>
        <p:nvSpPr>
          <p:cNvPr id="1444" name="Google Shape;1444;p42"/>
          <p:cNvSpPr/>
          <p:nvPr/>
        </p:nvSpPr>
        <p:spPr>
          <a:xfrm>
            <a:off x="3914648" y="1954642"/>
            <a:ext cx="1023112" cy="1032397"/>
          </a:xfrm>
          <a:prstGeom prst="ellipse">
            <a:avLst/>
          </a:prstGeom>
          <a:noFill/>
          <a:ln w="28575" cap="flat" cmpd="sng">
            <a:solidFill>
              <a:schemeClr val="accent4"/>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5" name="Google Shape;1445;p42"/>
          <p:cNvSpPr/>
          <p:nvPr/>
        </p:nvSpPr>
        <p:spPr>
          <a:xfrm>
            <a:off x="9614408" y="2168002"/>
            <a:ext cx="1023112" cy="1032397"/>
          </a:xfrm>
          <a:prstGeom prst="ellipse">
            <a:avLst/>
          </a:prstGeom>
          <a:noFill/>
          <a:ln w="28575" cap="flat" cmpd="sng">
            <a:solidFill>
              <a:schemeClr val="accent4"/>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449"/>
        <p:cNvGrpSpPr/>
        <p:nvPr/>
      </p:nvGrpSpPr>
      <p:grpSpPr>
        <a:xfrm>
          <a:off x="0" y="0"/>
          <a:ext cx="0" cy="0"/>
          <a:chOff x="0" y="0"/>
          <a:chExt cx="0" cy="0"/>
        </a:xfrm>
      </p:grpSpPr>
      <p:sp>
        <p:nvSpPr>
          <p:cNvPr id="1450" name="Google Shape;1450;p43"/>
          <p:cNvSpPr txBox="1">
            <a:spLocks noGrp="1"/>
          </p:cNvSpPr>
          <p:nvPr>
            <p:ph type="title"/>
          </p:nvPr>
        </p:nvSpPr>
        <p:spPr>
          <a:xfrm>
            <a:off x="838200" y="201278"/>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solidFill>
                  <a:schemeClr val="dk1"/>
                </a:solidFill>
              </a:rPr>
              <a:t>Info Tech Product Scorecard for ALM</a:t>
            </a:r>
            <a:endParaRPr>
              <a:solidFill>
                <a:schemeClr val="dk1"/>
              </a:solidFill>
            </a:endParaRPr>
          </a:p>
        </p:txBody>
      </p:sp>
      <p:pic>
        <p:nvPicPr>
          <p:cNvPr id="1451" name="Google Shape;1451;p43"/>
          <p:cNvPicPr preferRelativeResize="0"/>
          <p:nvPr/>
        </p:nvPicPr>
        <p:blipFill rotWithShape="1">
          <a:blip r:embed="rId3">
            <a:alphaModFix/>
          </a:blip>
          <a:srcRect/>
          <a:stretch/>
        </p:blipFill>
        <p:spPr>
          <a:xfrm>
            <a:off x="838200" y="1016668"/>
            <a:ext cx="10058400" cy="5257132"/>
          </a:xfrm>
          <a:prstGeom prst="rect">
            <a:avLst/>
          </a:prstGeom>
          <a:noFill/>
          <a:ln w="9525" cap="flat" cmpd="sng">
            <a:solidFill>
              <a:srgbClr val="586E75"/>
            </a:solidFill>
            <a:prstDash val="solid"/>
            <a:round/>
            <a:headEnd type="none" w="sm" len="sm"/>
            <a:tailEnd type="none" w="sm" len="sm"/>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466"/>
        <p:cNvGrpSpPr/>
        <p:nvPr/>
      </p:nvGrpSpPr>
      <p:grpSpPr>
        <a:xfrm>
          <a:off x="0" y="0"/>
          <a:ext cx="0" cy="0"/>
          <a:chOff x="0" y="0"/>
          <a:chExt cx="0" cy="0"/>
        </a:xfrm>
      </p:grpSpPr>
      <p:sp>
        <p:nvSpPr>
          <p:cNvPr id="1467" name="Google Shape;1467;p46"/>
          <p:cNvSpPr txBox="1">
            <a:spLocks noGrp="1"/>
          </p:cNvSpPr>
          <p:nvPr>
            <p:ph type="title"/>
          </p:nvPr>
        </p:nvSpPr>
        <p:spPr>
          <a:xfrm>
            <a:off x="673100" y="546338"/>
            <a:ext cx="5129463" cy="28826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ct val="111111"/>
              <a:buFont typeface="Josefin Sans"/>
              <a:buNone/>
            </a:pPr>
            <a:r>
              <a:rPr lang="en-US" dirty="0">
                <a:latin typeface="Josefin Sans"/>
                <a:ea typeface="Josefin Sans"/>
                <a:cs typeface="Josefin Sans"/>
                <a:sym typeface="Josefin Sans"/>
              </a:rPr>
              <a:t>Info Tech Champion in for Application Lifecycle Management (ALM)</a:t>
            </a:r>
            <a:endParaRPr dirty="0"/>
          </a:p>
        </p:txBody>
      </p:sp>
      <p:pic>
        <p:nvPicPr>
          <p:cNvPr id="1468" name="Google Shape;1468;p46" descr="A diagram of a software lifecycle management&#10;&#10;Description automatically generated"/>
          <p:cNvPicPr preferRelativeResize="0">
            <a:picLocks noGrp="1"/>
          </p:cNvPicPr>
          <p:nvPr>
            <p:ph type="body" idx="4294967295"/>
          </p:nvPr>
        </p:nvPicPr>
        <p:blipFill rotWithShape="1">
          <a:blip r:embed="rId3" cstate="screen">
            <a:alphaModFix/>
            <a:extLst>
              <a:ext uri="{28A0092B-C50C-407E-A947-70E740481C1C}">
                <a14:useLocalDpi xmlns:a14="http://schemas.microsoft.com/office/drawing/2010/main"/>
              </a:ext>
            </a:extLst>
          </a:blip>
          <a:srcRect/>
          <a:stretch/>
        </p:blipFill>
        <p:spPr>
          <a:xfrm>
            <a:off x="5943280" y="120268"/>
            <a:ext cx="6065838" cy="6065838"/>
          </a:xfrm>
          <a:prstGeom prst="rect">
            <a:avLst/>
          </a:prstGeom>
          <a:noFill/>
          <a:ln>
            <a:noFill/>
          </a:ln>
        </p:spPr>
      </p:pic>
      <p:sp>
        <p:nvSpPr>
          <p:cNvPr id="1469" name="Google Shape;1469;p46"/>
          <p:cNvSpPr txBox="1"/>
          <p:nvPr/>
        </p:nvSpPr>
        <p:spPr>
          <a:xfrm>
            <a:off x="673100" y="5816815"/>
            <a:ext cx="3935476"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Josefin Sans"/>
                <a:ea typeface="Josefin Sans"/>
                <a:cs typeface="Josefin Sans"/>
                <a:sym typeface="Josefin Sans"/>
              </a:rPr>
              <a:t>Note: Based on 119 customer reviews</a:t>
            </a:r>
            <a:endParaRPr sz="1400" b="0" i="0" u="none" strike="noStrike" cap="none">
              <a:solidFill>
                <a:srgbClr val="000000"/>
              </a:solidFill>
              <a:latin typeface="Josefin Sans"/>
              <a:ea typeface="Josefin Sans"/>
              <a:cs typeface="Josefin Sans"/>
              <a:sym typeface="Josefin Sans"/>
            </a:endParaRPr>
          </a:p>
        </p:txBody>
      </p:sp>
      <p:sp>
        <p:nvSpPr>
          <p:cNvPr id="1470" name="Google Shape;1470;p46"/>
          <p:cNvSpPr/>
          <p:nvPr/>
        </p:nvSpPr>
        <p:spPr>
          <a:xfrm>
            <a:off x="8595707" y="1004333"/>
            <a:ext cx="694597" cy="665971"/>
          </a:xfrm>
          <a:prstGeom prst="ellipse">
            <a:avLst/>
          </a:prstGeom>
          <a:noFill/>
          <a:ln w="28575" cap="flat" cmpd="sng">
            <a:solidFill>
              <a:schemeClr val="accent4"/>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474"/>
        <p:cNvGrpSpPr/>
        <p:nvPr/>
      </p:nvGrpSpPr>
      <p:grpSpPr>
        <a:xfrm>
          <a:off x="0" y="0"/>
          <a:ext cx="0" cy="0"/>
          <a:chOff x="0" y="0"/>
          <a:chExt cx="0" cy="0"/>
        </a:xfrm>
      </p:grpSpPr>
      <p:sp>
        <p:nvSpPr>
          <p:cNvPr id="1475" name="Google Shape;1475;p4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6000"/>
              <a:buFont typeface="Josefin Sans"/>
              <a:buNone/>
            </a:pPr>
            <a:r>
              <a:rPr lang="en-US"/>
              <a:t>Case Studies</a:t>
            </a:r>
            <a:endParaRPr/>
          </a:p>
        </p:txBody>
      </p:sp>
      <p:sp>
        <p:nvSpPr>
          <p:cNvPr id="1476" name="Google Shape;1476;p4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ED98B"/>
              </a:buClr>
              <a:buSzPts val="2400"/>
              <a:buNone/>
            </a:pP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480"/>
        <p:cNvGrpSpPr/>
        <p:nvPr/>
      </p:nvGrpSpPr>
      <p:grpSpPr>
        <a:xfrm>
          <a:off x="0" y="0"/>
          <a:ext cx="0" cy="0"/>
          <a:chOff x="0" y="0"/>
          <a:chExt cx="0" cy="0"/>
        </a:xfrm>
      </p:grpSpPr>
      <p:sp>
        <p:nvSpPr>
          <p:cNvPr id="1481" name="Google Shape;1481;p48"/>
          <p:cNvSpPr txBox="1">
            <a:spLocks noGrp="1"/>
          </p:cNvSpPr>
          <p:nvPr>
            <p:ph type="title"/>
          </p:nvPr>
        </p:nvSpPr>
        <p:spPr>
          <a:xfrm>
            <a:off x="485260" y="313326"/>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Mastek (IT &amp; Healthcare)</a:t>
            </a:r>
            <a:endParaRPr>
              <a:latin typeface="Josefin Sans"/>
              <a:ea typeface="Josefin Sans"/>
              <a:cs typeface="Josefin Sans"/>
              <a:sym typeface="Josefin Sans"/>
            </a:endParaRPr>
          </a:p>
        </p:txBody>
      </p:sp>
      <p:sp>
        <p:nvSpPr>
          <p:cNvPr id="1482" name="Google Shape;1482;p48"/>
          <p:cNvSpPr txBox="1">
            <a:spLocks noGrp="1"/>
          </p:cNvSpPr>
          <p:nvPr>
            <p:ph type="body" idx="4294967295"/>
          </p:nvPr>
        </p:nvSpPr>
        <p:spPr>
          <a:xfrm>
            <a:off x="485260" y="1183766"/>
            <a:ext cx="6025269" cy="1734283"/>
          </a:xfrm>
          <a:prstGeom prst="rect">
            <a:avLst/>
          </a:prstGeom>
          <a:solidFill>
            <a:srgbClr val="D8D8D8"/>
          </a:solidFill>
          <a:ln>
            <a:noFill/>
          </a:ln>
        </p:spPr>
        <p:txBody>
          <a:bodyPr spcFirstLastPara="1" wrap="square" lIns="91425" tIns="45700" rIns="91425" bIns="45700" anchor="t" anchorCtr="0">
            <a:normAutofit/>
          </a:bodyPr>
          <a:lstStyle/>
          <a:p>
            <a:pPr marL="50800" lvl="0" indent="0" algn="l" rtl="0">
              <a:lnSpc>
                <a:spcPct val="100000"/>
              </a:lnSpc>
              <a:spcBef>
                <a:spcPts val="0"/>
              </a:spcBef>
              <a:spcAft>
                <a:spcPts val="0"/>
              </a:spcAft>
              <a:buSzPts val="1800"/>
              <a:buNone/>
            </a:pPr>
            <a:r>
              <a:rPr lang="en-US" sz="1700" b="1">
                <a:latin typeface="Josefin Sans"/>
                <a:ea typeface="Josefin Sans"/>
                <a:cs typeface="Josefin Sans"/>
                <a:sym typeface="Josefin Sans"/>
              </a:rPr>
              <a:t>The Challenge</a:t>
            </a:r>
            <a:endParaRPr sz="1700" b="1">
              <a:latin typeface="Josefin Sans"/>
              <a:ea typeface="Josefin Sans"/>
              <a:cs typeface="Josefin Sans"/>
              <a:sym typeface="Josefin Sans"/>
            </a:endParaRPr>
          </a:p>
          <a:p>
            <a:pPr marL="50800" lvl="0" indent="0" algn="l" rtl="0">
              <a:lnSpc>
                <a:spcPct val="100000"/>
              </a:lnSpc>
              <a:spcBef>
                <a:spcPts val="0"/>
              </a:spcBef>
              <a:spcAft>
                <a:spcPts val="0"/>
              </a:spcAft>
              <a:buSzPts val="1800"/>
              <a:buNone/>
            </a:pPr>
            <a:r>
              <a:rPr lang="en-US" sz="1700">
                <a:latin typeface="Josefin Sans"/>
                <a:ea typeface="Josefin Sans"/>
                <a:cs typeface="Josefin Sans"/>
                <a:sym typeface="Josefin Sans"/>
              </a:rPr>
              <a:t>In a highly regulated and competitive market, Mastek needed to enhance their testing processes to achieve comprehensive test coverage, reduce time to market, and efficiently manage multiple projects while maintaining regulatory compliance.</a:t>
            </a:r>
            <a:endParaRPr sz="1700">
              <a:latin typeface="Josefin Sans"/>
              <a:ea typeface="Josefin Sans"/>
              <a:cs typeface="Josefin Sans"/>
              <a:sym typeface="Josefin Sans"/>
            </a:endParaRPr>
          </a:p>
        </p:txBody>
      </p:sp>
      <p:sp>
        <p:nvSpPr>
          <p:cNvPr id="1483" name="Google Shape;1483;p48"/>
          <p:cNvSpPr txBox="1"/>
          <p:nvPr/>
        </p:nvSpPr>
        <p:spPr>
          <a:xfrm>
            <a:off x="6754369" y="3505796"/>
            <a:ext cx="5014764" cy="1687088"/>
          </a:xfrm>
          <a:prstGeom prst="rect">
            <a:avLst/>
          </a:prstGeom>
          <a:solidFill>
            <a:srgbClr val="F2F2F2"/>
          </a:solidFill>
          <a:ln>
            <a:noFill/>
          </a:ln>
        </p:spPr>
        <p:txBody>
          <a:bodyPr spcFirstLastPara="1" wrap="square" lIns="91425" tIns="45700" rIns="91425" bIns="45700" anchor="t" anchorCtr="0">
            <a:spAutoFit/>
          </a:bodyPr>
          <a:lstStyle/>
          <a:p>
            <a:pPr marL="50800" marR="0" lvl="0" indent="0" algn="l" rtl="0">
              <a:lnSpc>
                <a:spcPct val="90000"/>
              </a:lnSpc>
              <a:spcBef>
                <a:spcPts val="0"/>
              </a:spcBef>
              <a:spcAft>
                <a:spcPts val="0"/>
              </a:spcAft>
              <a:buClr>
                <a:srgbClr val="000000"/>
              </a:buClr>
              <a:buSzPts val="1700"/>
              <a:buFont typeface="Arial"/>
              <a:buNone/>
            </a:pPr>
            <a:r>
              <a:rPr lang="en-US" sz="1700" b="1" i="0" u="none" strike="noStrike" cap="none">
                <a:solidFill>
                  <a:schemeClr val="dk1"/>
                </a:solidFill>
                <a:latin typeface="Josefin Sans"/>
                <a:ea typeface="Josefin Sans"/>
                <a:cs typeface="Josefin Sans"/>
                <a:sym typeface="Josefin Sans"/>
              </a:rPr>
              <a:t>Existing Tools in Place</a:t>
            </a:r>
            <a:endParaRPr sz="1700" b="1" i="0" u="none" strike="noStrike" cap="none">
              <a:solidFill>
                <a:schemeClr val="dk1"/>
              </a:solidFill>
              <a:latin typeface="Josefin Sans"/>
              <a:ea typeface="Josefin Sans"/>
              <a:cs typeface="Josefin Sans"/>
              <a:sym typeface="Josefin Sans"/>
            </a:endParaRPr>
          </a:p>
          <a:p>
            <a:pPr marL="0" marR="0" lvl="0" indent="0" algn="l" rtl="0">
              <a:lnSpc>
                <a:spcPct val="100000"/>
              </a:lnSpc>
              <a:spcBef>
                <a:spcPts val="400"/>
              </a:spcBef>
              <a:spcAft>
                <a:spcPts val="0"/>
              </a:spcAft>
              <a:buClr>
                <a:srgbClr val="000000"/>
              </a:buClr>
              <a:buSzPts val="1700"/>
              <a:buFont typeface="Arial"/>
              <a:buNone/>
            </a:pPr>
            <a:r>
              <a:rPr lang="en-US" sz="1700" b="0" i="0" u="none" strike="noStrike" cap="none">
                <a:solidFill>
                  <a:schemeClr val="dk1"/>
                </a:solidFill>
                <a:latin typeface="Josefin Sans"/>
                <a:ea typeface="Josefin Sans"/>
                <a:cs typeface="Josefin Sans"/>
                <a:sym typeface="Josefin Sans"/>
              </a:rPr>
              <a:t>Jira lacked comprehensive test management that could ensure full traceability from requirements to defects. Difficulties in automating test maintenance within Jira's ecosystem, led to greater manual work.</a:t>
            </a:r>
            <a:endParaRPr sz="1700" b="0" i="0" u="none" strike="noStrike" cap="none">
              <a:solidFill>
                <a:schemeClr val="dk1"/>
              </a:solidFill>
              <a:latin typeface="Josefin Sans"/>
              <a:ea typeface="Josefin Sans"/>
              <a:cs typeface="Josefin Sans"/>
              <a:sym typeface="Josefin Sans"/>
            </a:endParaRPr>
          </a:p>
        </p:txBody>
      </p:sp>
      <p:pic>
        <p:nvPicPr>
          <p:cNvPr id="1484" name="Google Shape;1484;p4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754369" y="1163320"/>
            <a:ext cx="5021994" cy="2278772"/>
          </a:xfrm>
          <a:prstGeom prst="rect">
            <a:avLst/>
          </a:prstGeom>
          <a:noFill/>
          <a:ln>
            <a:noFill/>
          </a:ln>
        </p:spPr>
      </p:pic>
      <p:sp>
        <p:nvSpPr>
          <p:cNvPr id="1485" name="Google Shape;1485;p48"/>
          <p:cNvSpPr txBox="1"/>
          <p:nvPr/>
        </p:nvSpPr>
        <p:spPr>
          <a:xfrm>
            <a:off x="557292" y="3268533"/>
            <a:ext cx="5881202" cy="1661953"/>
          </a:xfrm>
          <a:prstGeom prst="rect">
            <a:avLst/>
          </a:prstGeom>
          <a:noFill/>
          <a:ln>
            <a:noFill/>
          </a:ln>
        </p:spPr>
        <p:txBody>
          <a:bodyPr spcFirstLastPara="1" wrap="square" lIns="91425" tIns="45700" rIns="91425" bIns="45700" anchor="t" anchorCtr="0">
            <a:spAutoFit/>
          </a:bodyPr>
          <a:lstStyle/>
          <a:p>
            <a:pPr marL="50800" marR="0" lvl="0" indent="0" algn="l" rtl="0">
              <a:lnSpc>
                <a:spcPct val="100000"/>
              </a:lnSpc>
              <a:spcBef>
                <a:spcPts val="0"/>
              </a:spcBef>
              <a:spcAft>
                <a:spcPts val="0"/>
              </a:spcAft>
              <a:buClr>
                <a:schemeClr val="dk1"/>
              </a:buClr>
              <a:buSzPts val="1800"/>
              <a:buFont typeface="Kanit"/>
              <a:buNone/>
            </a:pPr>
            <a:r>
              <a:rPr lang="en-US" sz="1700" b="1" i="0" u="none" strike="noStrike" cap="none">
                <a:solidFill>
                  <a:schemeClr val="dk1"/>
                </a:solidFill>
                <a:latin typeface="Josefin Sans"/>
                <a:ea typeface="Josefin Sans"/>
                <a:cs typeface="Josefin Sans"/>
                <a:sym typeface="Josefin Sans"/>
              </a:rPr>
              <a:t>The Solution</a:t>
            </a:r>
            <a:endParaRPr sz="1400" b="0" i="0" u="none" strike="noStrike" cap="none">
              <a:solidFill>
                <a:srgbClr val="000000"/>
              </a:solidFill>
              <a:latin typeface="Arial"/>
              <a:ea typeface="Arial"/>
              <a:cs typeface="Arial"/>
              <a:sym typeface="Arial"/>
            </a:endParaRPr>
          </a:p>
          <a:p>
            <a:pPr marL="50800" marR="0" lvl="0" indent="0" algn="l" rtl="0">
              <a:lnSpc>
                <a:spcPct val="100000"/>
              </a:lnSpc>
              <a:spcBef>
                <a:spcPts val="0"/>
              </a:spcBef>
              <a:spcAft>
                <a:spcPts val="0"/>
              </a:spcAft>
              <a:buClr>
                <a:schemeClr val="dk1"/>
              </a:buClr>
              <a:buSzPts val="1800"/>
              <a:buFont typeface="Kanit"/>
              <a:buNone/>
            </a:pPr>
            <a:r>
              <a:rPr lang="en-US" sz="1700" b="0" i="0" u="none" strike="noStrike" cap="none">
                <a:solidFill>
                  <a:schemeClr val="dk1"/>
                </a:solidFill>
                <a:latin typeface="Josefin Sans"/>
                <a:ea typeface="Josefin Sans"/>
                <a:cs typeface="Josefin Sans"/>
                <a:sym typeface="Josefin Sans"/>
              </a:rPr>
              <a:t>Mastek selected Inflectra products due to their favorable pricing, licensing options, and advanced project management and QA functionalities. SpiraTest was implemented to enhance project monitoring, streamline team collaboration, and improve compliance.</a:t>
            </a:r>
            <a:endParaRPr sz="1700" b="0" i="0" u="none" strike="noStrike" cap="none">
              <a:solidFill>
                <a:schemeClr val="dk1"/>
              </a:solidFill>
              <a:latin typeface="Josefin Sans"/>
              <a:ea typeface="Josefin Sans"/>
              <a:cs typeface="Josefin Sans"/>
              <a:sym typeface="Josefin Sans"/>
            </a:endParaRPr>
          </a:p>
        </p:txBody>
      </p:sp>
      <p:pic>
        <p:nvPicPr>
          <p:cNvPr id="1486" name="Google Shape;1486;p48"/>
          <p:cNvPicPr preferRelativeResize="0"/>
          <p:nvPr/>
        </p:nvPicPr>
        <p:blipFill rotWithShape="1">
          <a:blip r:embed="rId4" cstate="screen">
            <a:alphaModFix/>
            <a:extLst>
              <a:ext uri="{28A0092B-C50C-407E-A947-70E740481C1C}">
                <a14:useLocalDpi xmlns:a14="http://schemas.microsoft.com/office/drawing/2010/main"/>
              </a:ext>
            </a:extLst>
          </a:blip>
          <a:srcRect l="-3842" t="-35221" b="-31389"/>
          <a:stretch/>
        </p:blipFill>
        <p:spPr>
          <a:xfrm>
            <a:off x="9995137" y="249622"/>
            <a:ext cx="1736132" cy="726950"/>
          </a:xfrm>
          <a:prstGeom prst="rect">
            <a:avLst/>
          </a:prstGeom>
          <a:noFill/>
          <a:ln>
            <a:noFill/>
          </a:ln>
        </p:spPr>
      </p:pic>
      <p:sp>
        <p:nvSpPr>
          <p:cNvPr id="1487" name="Google Shape;1487;p48"/>
          <p:cNvSpPr txBox="1"/>
          <p:nvPr/>
        </p:nvSpPr>
        <p:spPr>
          <a:xfrm>
            <a:off x="485260" y="5280972"/>
            <a:ext cx="11291102" cy="1138733"/>
          </a:xfrm>
          <a:prstGeom prst="rect">
            <a:avLst/>
          </a:prstGeom>
          <a:solidFill>
            <a:srgbClr val="05517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1" u="none" strike="noStrike" cap="none">
                <a:solidFill>
                  <a:schemeClr val="lt2"/>
                </a:solidFill>
                <a:latin typeface="Josefin Sans"/>
                <a:ea typeface="Josefin Sans"/>
                <a:cs typeface="Josefin Sans"/>
                <a:sym typeface="Josefin Sans"/>
              </a:rPr>
              <a:t>“</a:t>
            </a:r>
            <a:r>
              <a:rPr lang="en-US" sz="1700" b="0" i="1" u="none" strike="noStrike" cap="none">
                <a:solidFill>
                  <a:schemeClr val="lt2"/>
                </a:solidFill>
                <a:latin typeface="Josefin Sans"/>
                <a:ea typeface="Josefin Sans"/>
                <a:cs typeface="Josefin Sans"/>
                <a:sym typeface="Josefin Sans"/>
              </a:rPr>
              <a:t>Inflectra's suite of products has transformed the way we manage our projects and testing processes. With tools like SpiraTest we have achieved unprecedented levels of efficiency, compliance, and quality. The seamless integration and robust features have enabled us to deliver projects faster and with greater accuracy, ensuring our competitive edge in the industry. “-- </a:t>
            </a:r>
            <a:r>
              <a:rPr lang="en-US" sz="1700" b="0" i="0" u="none" strike="noStrike" cap="none">
                <a:solidFill>
                  <a:schemeClr val="lt2"/>
                </a:solidFill>
                <a:latin typeface="Josefin Sans"/>
                <a:ea typeface="Josefin Sans"/>
                <a:cs typeface="Josefin Sans"/>
                <a:sym typeface="Josefin Sans"/>
              </a:rPr>
              <a:t>Kanchan R, Mastek</a:t>
            </a:r>
            <a:endParaRPr sz="1700" b="0" i="0" u="none" strike="noStrike" cap="none">
              <a:solidFill>
                <a:schemeClr val="lt2"/>
              </a:solidFill>
              <a:latin typeface="Josefin Sans"/>
              <a:ea typeface="Josefin Sans"/>
              <a:cs typeface="Josefin Sans"/>
              <a:sym typeface="Josefin Sans"/>
            </a:endParaRPr>
          </a:p>
        </p:txBody>
      </p:sp>
      <p:sp>
        <p:nvSpPr>
          <p:cNvPr id="1488" name="Google Shape;1488;p48"/>
          <p:cNvSpPr/>
          <p:nvPr/>
        </p:nvSpPr>
        <p:spPr>
          <a:xfrm>
            <a:off x="485259" y="3142892"/>
            <a:ext cx="6025269" cy="1913236"/>
          </a:xfrm>
          <a:prstGeom prst="roundRect">
            <a:avLst>
              <a:gd name="adj" fmla="val 16667"/>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p:sp>
        <p:nvSpPr>
          <p:cNvPr id="1493" name="Google Shape;1493;p49"/>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solidFill>
                  <a:schemeClr val="dk1"/>
                </a:solidFill>
                <a:latin typeface="Josefin Sans"/>
                <a:ea typeface="Josefin Sans"/>
                <a:cs typeface="Josefin Sans"/>
                <a:sym typeface="Josefin Sans"/>
              </a:rPr>
              <a:t>Leica Biosystems (Life Sciences)</a:t>
            </a:r>
            <a:endParaRPr>
              <a:solidFill>
                <a:schemeClr val="dk1"/>
              </a:solidFill>
              <a:latin typeface="Josefin Sans"/>
              <a:ea typeface="Josefin Sans"/>
              <a:cs typeface="Josefin Sans"/>
              <a:sym typeface="Josefin Sans"/>
            </a:endParaRPr>
          </a:p>
        </p:txBody>
      </p:sp>
      <p:sp>
        <p:nvSpPr>
          <p:cNvPr id="1494" name="Google Shape;1494;p49"/>
          <p:cNvSpPr txBox="1">
            <a:spLocks noGrp="1"/>
          </p:cNvSpPr>
          <p:nvPr>
            <p:ph type="body" idx="4294967295"/>
          </p:nvPr>
        </p:nvSpPr>
        <p:spPr>
          <a:xfrm>
            <a:off x="575145" y="1235647"/>
            <a:ext cx="6406696" cy="1704215"/>
          </a:xfrm>
          <a:prstGeom prst="rect">
            <a:avLst/>
          </a:prstGeom>
          <a:solidFill>
            <a:srgbClr val="D8D8D8"/>
          </a:solidFill>
          <a:ln>
            <a:noFill/>
          </a:ln>
        </p:spPr>
        <p:txBody>
          <a:bodyPr spcFirstLastPara="1" wrap="square" lIns="91425" tIns="45700" rIns="91425" bIns="45700" anchor="t" anchorCtr="0">
            <a:noAutofit/>
          </a:bodyPr>
          <a:lstStyle/>
          <a:p>
            <a:pPr marL="50800" lvl="0" indent="0" algn="l" rtl="0">
              <a:lnSpc>
                <a:spcPct val="100000"/>
              </a:lnSpc>
              <a:spcBef>
                <a:spcPts val="0"/>
              </a:spcBef>
              <a:spcAft>
                <a:spcPts val="0"/>
              </a:spcAft>
              <a:buSzPts val="1800"/>
              <a:buNone/>
            </a:pPr>
            <a:r>
              <a:rPr lang="en-US" sz="1700" b="1">
                <a:solidFill>
                  <a:schemeClr val="dk1"/>
                </a:solidFill>
                <a:latin typeface="Josefin Sans"/>
                <a:ea typeface="Josefin Sans"/>
                <a:cs typeface="Josefin Sans"/>
                <a:sym typeface="Josefin Sans"/>
              </a:rPr>
              <a:t>The Challenge</a:t>
            </a:r>
            <a:endParaRPr sz="1700" b="1">
              <a:solidFill>
                <a:schemeClr val="dk1"/>
              </a:solidFill>
              <a:latin typeface="Josefin Sans"/>
              <a:ea typeface="Josefin Sans"/>
              <a:cs typeface="Josefin Sans"/>
              <a:sym typeface="Josefin Sans"/>
            </a:endParaRPr>
          </a:p>
          <a:p>
            <a:pPr marL="50800" lvl="0" indent="0" algn="l" rtl="0">
              <a:lnSpc>
                <a:spcPct val="100000"/>
              </a:lnSpc>
              <a:spcBef>
                <a:spcPts val="0"/>
              </a:spcBef>
              <a:spcAft>
                <a:spcPts val="0"/>
              </a:spcAft>
              <a:buSzPts val="1800"/>
              <a:buNone/>
            </a:pPr>
            <a:r>
              <a:rPr lang="en-US" sz="1700">
                <a:solidFill>
                  <a:schemeClr val="dk1"/>
                </a:solidFill>
                <a:latin typeface="Josefin Sans"/>
                <a:ea typeface="Josefin Sans"/>
                <a:cs typeface="Josefin Sans"/>
                <a:sym typeface="Josefin Sans"/>
              </a:rPr>
              <a:t>Leica Biosystems was seeking an efficient solution for managing and summarizing test cases for both software and hardware instruments. This included a need for a comprehensive view of tests involving sophisticated sensors for automation.</a:t>
            </a:r>
            <a:endParaRPr sz="1700">
              <a:solidFill>
                <a:schemeClr val="dk1"/>
              </a:solidFill>
              <a:latin typeface="Josefin Sans"/>
              <a:ea typeface="Josefin Sans"/>
              <a:cs typeface="Josefin Sans"/>
              <a:sym typeface="Josefin Sans"/>
            </a:endParaRPr>
          </a:p>
        </p:txBody>
      </p:sp>
      <p:sp>
        <p:nvSpPr>
          <p:cNvPr id="1495" name="Google Shape;1495;p49"/>
          <p:cNvSpPr txBox="1"/>
          <p:nvPr/>
        </p:nvSpPr>
        <p:spPr>
          <a:xfrm>
            <a:off x="7363878" y="3508302"/>
            <a:ext cx="4321964" cy="2507313"/>
          </a:xfrm>
          <a:prstGeom prst="rect">
            <a:avLst/>
          </a:prstGeom>
          <a:solidFill>
            <a:srgbClr val="F2F2F2"/>
          </a:solidFill>
          <a:ln>
            <a:noFill/>
          </a:ln>
          <a:effectLst>
            <a:outerShdw blurRad="356499" sx="102000" sy="102000" algn="ctr" rotWithShape="0">
              <a:srgbClr val="000000">
                <a:alpha val="40000"/>
              </a:srgbClr>
            </a:outerShdw>
          </a:effectLst>
        </p:spPr>
        <p:txBody>
          <a:bodyPr spcFirstLastPara="1" wrap="square" lIns="91425" tIns="45700" rIns="91425" bIns="45700" anchor="t" anchorCtr="0">
            <a:spAutoFit/>
          </a:bodyPr>
          <a:lstStyle/>
          <a:p>
            <a:pPr marL="50800" marR="0" lvl="0" indent="0" algn="l" rtl="0">
              <a:lnSpc>
                <a:spcPct val="100000"/>
              </a:lnSpc>
              <a:spcBef>
                <a:spcPts val="0"/>
              </a:spcBef>
              <a:spcAft>
                <a:spcPts val="0"/>
              </a:spcAft>
              <a:buClr>
                <a:srgbClr val="000000"/>
              </a:buClr>
              <a:buSzPts val="1700"/>
              <a:buFont typeface="Arial"/>
              <a:buNone/>
            </a:pPr>
            <a:r>
              <a:rPr lang="en-US" sz="1700" b="1" i="0" u="none" strike="noStrike" cap="none">
                <a:solidFill>
                  <a:schemeClr val="dk1"/>
                </a:solidFill>
                <a:latin typeface="Josefin Sans"/>
                <a:ea typeface="Josefin Sans"/>
                <a:cs typeface="Josefin Sans"/>
                <a:sym typeface="Josefin Sans"/>
              </a:rPr>
              <a:t>Key Results and Metrics</a:t>
            </a:r>
            <a:endParaRPr sz="1700" b="1" i="0" u="none" strike="noStrike" cap="none">
              <a:solidFill>
                <a:schemeClr val="dk1"/>
              </a:solidFill>
              <a:latin typeface="Josefin Sans"/>
              <a:ea typeface="Josefin Sans"/>
              <a:cs typeface="Josefin Sans"/>
              <a:sym typeface="Josefin Sans"/>
            </a:endParaRPr>
          </a:p>
          <a:p>
            <a:pPr marL="50800" marR="0" lvl="0" indent="0" algn="l" rtl="0">
              <a:lnSpc>
                <a:spcPct val="100000"/>
              </a:lnSpc>
              <a:spcBef>
                <a:spcPts val="0"/>
              </a:spcBef>
              <a:spcAft>
                <a:spcPts val="0"/>
              </a:spcAft>
              <a:buClr>
                <a:srgbClr val="000000"/>
              </a:buClr>
              <a:buSzPts val="1700"/>
              <a:buFont typeface="Arial"/>
              <a:buNone/>
            </a:pPr>
            <a:r>
              <a:rPr lang="en-US" sz="1700" b="0" i="0" u="none" strike="noStrike" cap="none">
                <a:solidFill>
                  <a:schemeClr val="dk1"/>
                </a:solidFill>
                <a:latin typeface="Josefin Sans"/>
                <a:ea typeface="Josefin Sans"/>
                <a:cs typeface="Josefin Sans"/>
                <a:sym typeface="Josefin Sans"/>
              </a:rPr>
              <a:t>Inflectra’s platform enhanced collaboration across Leica Biosystems’ teams in Germany, India, and China. It allowed different departments to effectively share requirements, feedback, and reviews. Finally, it centralized management of requirements, incidents, and tests, improving overall productivity.</a:t>
            </a:r>
            <a:endParaRPr sz="1700" b="0" i="0" u="none" strike="noStrike" cap="none">
              <a:solidFill>
                <a:schemeClr val="dk1"/>
              </a:solidFill>
              <a:latin typeface="Josefin Sans"/>
              <a:ea typeface="Josefin Sans"/>
              <a:cs typeface="Josefin Sans"/>
              <a:sym typeface="Josefin Sans"/>
            </a:endParaRPr>
          </a:p>
        </p:txBody>
      </p:sp>
      <p:pic>
        <p:nvPicPr>
          <p:cNvPr id="1496" name="Google Shape;1496;p4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363878" y="1209846"/>
            <a:ext cx="4342862" cy="2255388"/>
          </a:xfrm>
          <a:prstGeom prst="rect">
            <a:avLst/>
          </a:prstGeom>
          <a:noFill/>
          <a:ln>
            <a:noFill/>
          </a:ln>
        </p:spPr>
      </p:pic>
      <p:sp>
        <p:nvSpPr>
          <p:cNvPr id="1497" name="Google Shape;1497;p49"/>
          <p:cNvSpPr txBox="1"/>
          <p:nvPr/>
        </p:nvSpPr>
        <p:spPr>
          <a:xfrm>
            <a:off x="575145" y="3111626"/>
            <a:ext cx="6424849" cy="1677342"/>
          </a:xfrm>
          <a:prstGeom prst="rect">
            <a:avLst/>
          </a:prstGeom>
          <a:noFill/>
          <a:ln>
            <a:noFill/>
          </a:ln>
        </p:spPr>
        <p:txBody>
          <a:bodyPr spcFirstLastPara="1" wrap="square" lIns="91425" tIns="45700" rIns="91425" bIns="45700" anchor="t" anchorCtr="0">
            <a:spAutoFit/>
          </a:bodyPr>
          <a:lstStyle/>
          <a:p>
            <a:pPr marL="50800" marR="0" lvl="0" indent="0" algn="l" rtl="0">
              <a:lnSpc>
                <a:spcPct val="100000"/>
              </a:lnSpc>
              <a:spcBef>
                <a:spcPts val="0"/>
              </a:spcBef>
              <a:spcAft>
                <a:spcPts val="0"/>
              </a:spcAft>
              <a:buClr>
                <a:schemeClr val="dk1"/>
              </a:buClr>
              <a:buSzPts val="1800"/>
              <a:buFont typeface="Kanit"/>
              <a:buNone/>
            </a:pPr>
            <a:r>
              <a:rPr lang="en-US" sz="1800" b="1" i="0" u="none" strike="noStrike" cap="none">
                <a:solidFill>
                  <a:schemeClr val="dk1"/>
                </a:solidFill>
                <a:latin typeface="Josefin Sans"/>
                <a:ea typeface="Josefin Sans"/>
                <a:cs typeface="Josefin Sans"/>
                <a:sym typeface="Josefin Sans"/>
              </a:rPr>
              <a:t>The Solution</a:t>
            </a:r>
            <a:endParaRPr sz="1400" b="0" i="0" u="none" strike="noStrike" cap="none">
              <a:solidFill>
                <a:schemeClr val="dk1"/>
              </a:solidFill>
              <a:latin typeface="Josefin Sans"/>
              <a:ea typeface="Josefin Sans"/>
              <a:cs typeface="Josefin Sans"/>
              <a:sym typeface="Josefin Sans"/>
            </a:endParaRPr>
          </a:p>
          <a:p>
            <a:pPr marL="50800" marR="0" lvl="0" indent="0" algn="l" rtl="0">
              <a:lnSpc>
                <a:spcPct val="100000"/>
              </a:lnSpc>
              <a:spcBef>
                <a:spcPts val="0"/>
              </a:spcBef>
              <a:spcAft>
                <a:spcPts val="0"/>
              </a:spcAft>
              <a:buClr>
                <a:schemeClr val="dk1"/>
              </a:buClr>
              <a:buSzPts val="1800"/>
              <a:buFont typeface="Kanit"/>
              <a:buNone/>
            </a:pPr>
            <a:r>
              <a:rPr lang="en-US" sz="1700" b="0" i="0" u="none" strike="noStrike" cap="none">
                <a:solidFill>
                  <a:schemeClr val="dk1"/>
                </a:solidFill>
                <a:latin typeface="Josefin Sans"/>
                <a:ea typeface="Josefin Sans"/>
                <a:cs typeface="Josefin Sans"/>
                <a:sym typeface="Josefin Sans"/>
              </a:rPr>
              <a:t>The deployment of Inflectra's SpiraPlan revolutionized Leica Biosystems’ approach to managing medical device development projects, offering a unified platform for diverse project needs. Inflectra's integrated requirements management played a crucial role in keeping all stakeholders aligned.</a:t>
            </a:r>
            <a:endParaRPr sz="1700" b="0" i="0" u="none" strike="noStrike" cap="none">
              <a:solidFill>
                <a:schemeClr val="dk1"/>
              </a:solidFill>
              <a:latin typeface="Josefin Sans"/>
              <a:ea typeface="Josefin Sans"/>
              <a:cs typeface="Josefin Sans"/>
              <a:sym typeface="Josefin Sans"/>
            </a:endParaRPr>
          </a:p>
        </p:txBody>
      </p:sp>
      <p:sp>
        <p:nvSpPr>
          <p:cNvPr id="1498" name="Google Shape;1498;p49"/>
          <p:cNvSpPr txBox="1"/>
          <p:nvPr/>
        </p:nvSpPr>
        <p:spPr>
          <a:xfrm>
            <a:off x="531807" y="4903332"/>
            <a:ext cx="6493372" cy="1551153"/>
          </a:xfrm>
          <a:prstGeom prst="rect">
            <a:avLst/>
          </a:prstGeom>
          <a:solidFill>
            <a:srgbClr val="055174"/>
          </a:solidFill>
          <a:ln>
            <a:noFill/>
          </a:ln>
          <a:effectLst>
            <a:outerShdw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l" rtl="0">
              <a:lnSpc>
                <a:spcPct val="110000"/>
              </a:lnSpc>
              <a:spcBef>
                <a:spcPts val="600"/>
              </a:spcBef>
              <a:spcAft>
                <a:spcPts val="0"/>
              </a:spcAft>
              <a:buClr>
                <a:srgbClr val="000000"/>
              </a:buClr>
              <a:buSzPts val="1700"/>
              <a:buFont typeface="Arial"/>
              <a:buNone/>
            </a:pPr>
            <a:r>
              <a:rPr lang="en-US" sz="1700" b="0" i="1" u="none" strike="noStrike" cap="none">
                <a:solidFill>
                  <a:schemeClr val="lt2"/>
                </a:solidFill>
                <a:latin typeface="Josefin Sans"/>
                <a:ea typeface="Josefin Sans"/>
                <a:cs typeface="Josefin Sans"/>
                <a:sym typeface="Josefin Sans"/>
              </a:rPr>
              <a:t>“SpiraPlan is an excellent integrated tool for managing both new and ongoing projects. It centralizes all important data, facilitating easy access and consensus among stakeholders.”</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1200"/>
              </a:spcBef>
              <a:spcAft>
                <a:spcPts val="600"/>
              </a:spcAft>
              <a:buClr>
                <a:srgbClr val="000000"/>
              </a:buClr>
              <a:buSzPts val="1700"/>
              <a:buFont typeface="Arial"/>
              <a:buNone/>
            </a:pPr>
            <a:r>
              <a:rPr lang="en-US" sz="1700" b="0" i="0" u="none" strike="noStrike" cap="none">
                <a:solidFill>
                  <a:schemeClr val="lt2"/>
                </a:solidFill>
                <a:latin typeface="Josefin Sans"/>
                <a:ea typeface="Josefin Sans"/>
                <a:cs typeface="Josefin Sans"/>
                <a:sym typeface="Josefin Sans"/>
              </a:rPr>
              <a:t>- Carey S. V&amp;V Manager, Leica</a:t>
            </a:r>
            <a:endParaRPr sz="1700" b="0" i="0" u="none" strike="noStrike" cap="none">
              <a:solidFill>
                <a:schemeClr val="lt2"/>
              </a:solidFill>
              <a:latin typeface="Josefin Sans"/>
              <a:ea typeface="Josefin Sans"/>
              <a:cs typeface="Josefin Sans"/>
              <a:sym typeface="Josefin Sans"/>
            </a:endParaRPr>
          </a:p>
        </p:txBody>
      </p:sp>
      <p:pic>
        <p:nvPicPr>
          <p:cNvPr id="1499" name="Google Shape;1499;p4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903388" y="271257"/>
            <a:ext cx="1374212" cy="805141"/>
          </a:xfrm>
          <a:prstGeom prst="rect">
            <a:avLst/>
          </a:prstGeom>
          <a:noFill/>
          <a:ln>
            <a:noFill/>
          </a:ln>
        </p:spPr>
      </p:pic>
      <p:sp>
        <p:nvSpPr>
          <p:cNvPr id="1500" name="Google Shape;1500;p49"/>
          <p:cNvSpPr/>
          <p:nvPr/>
        </p:nvSpPr>
        <p:spPr>
          <a:xfrm>
            <a:off x="485260" y="3008652"/>
            <a:ext cx="6519021" cy="1827447"/>
          </a:xfrm>
          <a:prstGeom prst="roundRect">
            <a:avLst>
              <a:gd name="adj" fmla="val 16667"/>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504"/>
        <p:cNvGrpSpPr/>
        <p:nvPr/>
      </p:nvGrpSpPr>
      <p:grpSpPr>
        <a:xfrm>
          <a:off x="0" y="0"/>
          <a:ext cx="0" cy="0"/>
          <a:chOff x="0" y="0"/>
          <a:chExt cx="0" cy="0"/>
        </a:xfrm>
      </p:grpSpPr>
      <p:sp>
        <p:nvSpPr>
          <p:cNvPr id="1505" name="Google Shape;1505;p54"/>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GME (Manufacturing)</a:t>
            </a:r>
            <a:endParaRPr>
              <a:latin typeface="Josefin Sans"/>
              <a:ea typeface="Josefin Sans"/>
              <a:cs typeface="Josefin Sans"/>
              <a:sym typeface="Josefin Sans"/>
            </a:endParaRPr>
          </a:p>
        </p:txBody>
      </p:sp>
      <p:sp>
        <p:nvSpPr>
          <p:cNvPr id="1506" name="Google Shape;1506;p54"/>
          <p:cNvSpPr txBox="1">
            <a:spLocks noGrp="1"/>
          </p:cNvSpPr>
          <p:nvPr>
            <p:ph type="body" idx="4294967295"/>
          </p:nvPr>
        </p:nvSpPr>
        <p:spPr>
          <a:xfrm>
            <a:off x="560531" y="1222936"/>
            <a:ext cx="6646863" cy="1955058"/>
          </a:xfrm>
          <a:prstGeom prst="rect">
            <a:avLst/>
          </a:prstGeom>
          <a:solidFill>
            <a:srgbClr val="D8D8D8"/>
          </a:solidFill>
          <a:ln>
            <a:noFill/>
          </a:ln>
        </p:spPr>
        <p:txBody>
          <a:bodyPr spcFirstLastPara="1" wrap="square" lIns="91425" tIns="45700" rIns="91425" bIns="45700" anchor="t" anchorCtr="0">
            <a:noAutofit/>
          </a:bodyPr>
          <a:lstStyle/>
          <a:p>
            <a:pPr marL="50800" lvl="0" indent="0" algn="l" rtl="0">
              <a:lnSpc>
                <a:spcPct val="100000"/>
              </a:lnSpc>
              <a:spcBef>
                <a:spcPts val="0"/>
              </a:spcBef>
              <a:spcAft>
                <a:spcPts val="0"/>
              </a:spcAft>
              <a:buClr>
                <a:schemeClr val="dk1"/>
              </a:buClr>
              <a:buSzPts val="1700"/>
              <a:buNone/>
            </a:pPr>
            <a:r>
              <a:rPr lang="en-US" sz="1700" b="1">
                <a:latin typeface="Josefin Sans"/>
                <a:ea typeface="Josefin Sans"/>
                <a:cs typeface="Josefin Sans"/>
                <a:sym typeface="Josefin Sans"/>
              </a:rPr>
              <a:t>The Challenge</a:t>
            </a:r>
            <a:endParaRPr sz="1700">
              <a:latin typeface="Josefin Sans"/>
              <a:ea typeface="Josefin Sans"/>
              <a:cs typeface="Josefin Sans"/>
              <a:sym typeface="Josefin Sans"/>
            </a:endParaRPr>
          </a:p>
          <a:p>
            <a:pPr marL="50800" lvl="0" indent="0" algn="l" rtl="0">
              <a:lnSpc>
                <a:spcPct val="100000"/>
              </a:lnSpc>
              <a:spcBef>
                <a:spcPts val="600"/>
              </a:spcBef>
              <a:spcAft>
                <a:spcPts val="0"/>
              </a:spcAft>
              <a:buClr>
                <a:schemeClr val="dk1"/>
              </a:buClr>
              <a:buSzPts val="1700"/>
              <a:buNone/>
            </a:pPr>
            <a:r>
              <a:rPr lang="en-US" sz="1700">
                <a:latin typeface="Josefin Sans"/>
                <a:ea typeface="Josefin Sans"/>
                <a:cs typeface="Josefin Sans"/>
                <a:sym typeface="Josefin Sans"/>
              </a:rPr>
              <a:t>GME Pty Limited faced a significant challenge in managing the lifecycle of their consumer electronics, particularly with</a:t>
            </a:r>
            <a:endParaRPr sz="1700">
              <a:latin typeface="Josefin Sans"/>
              <a:ea typeface="Josefin Sans"/>
              <a:cs typeface="Josefin Sans"/>
              <a:sym typeface="Josefin Sans"/>
            </a:endParaRPr>
          </a:p>
          <a:p>
            <a:pPr marL="50800" lvl="0" indent="0" algn="l" rtl="0">
              <a:lnSpc>
                <a:spcPct val="100000"/>
              </a:lnSpc>
              <a:spcBef>
                <a:spcPts val="0"/>
              </a:spcBef>
              <a:spcAft>
                <a:spcPts val="0"/>
              </a:spcAft>
              <a:buClr>
                <a:schemeClr val="dk1"/>
              </a:buClr>
              <a:buSzPts val="1700"/>
              <a:buNone/>
            </a:pPr>
            <a:r>
              <a:rPr lang="en-US" sz="1700">
                <a:latin typeface="Josefin Sans"/>
                <a:ea typeface="Josefin Sans"/>
                <a:cs typeface="Josefin Sans"/>
                <a:sym typeface="Josefin Sans"/>
              </a:rPr>
              <a:t>regression testing as products neared their end-of-life phase. Their primary concern was to find an effective solution to streamline their application lifecycle management and test automation.</a:t>
            </a:r>
            <a:br>
              <a:rPr lang="en-US" sz="1700">
                <a:latin typeface="Josefin Sans"/>
                <a:ea typeface="Josefin Sans"/>
                <a:cs typeface="Josefin Sans"/>
                <a:sym typeface="Josefin Sans"/>
              </a:rPr>
            </a:br>
            <a:endParaRPr sz="1700">
              <a:latin typeface="Josefin Sans"/>
              <a:ea typeface="Josefin Sans"/>
              <a:cs typeface="Josefin Sans"/>
              <a:sym typeface="Josefin Sans"/>
            </a:endParaRPr>
          </a:p>
          <a:p>
            <a:pPr marL="50800" lvl="0" indent="0" algn="l" rtl="0">
              <a:lnSpc>
                <a:spcPct val="100000"/>
              </a:lnSpc>
              <a:spcBef>
                <a:spcPts val="0"/>
              </a:spcBef>
              <a:spcAft>
                <a:spcPts val="0"/>
              </a:spcAft>
              <a:buClr>
                <a:schemeClr val="dk1"/>
              </a:buClr>
              <a:buSzPts val="1700"/>
              <a:buNone/>
            </a:pPr>
            <a:endParaRPr sz="1700">
              <a:latin typeface="Josefin Sans"/>
              <a:ea typeface="Josefin Sans"/>
              <a:cs typeface="Josefin Sans"/>
              <a:sym typeface="Josefin Sans"/>
            </a:endParaRPr>
          </a:p>
        </p:txBody>
      </p:sp>
      <p:sp>
        <p:nvSpPr>
          <p:cNvPr id="1507" name="Google Shape;1507;p54"/>
          <p:cNvSpPr txBox="1"/>
          <p:nvPr/>
        </p:nvSpPr>
        <p:spPr>
          <a:xfrm>
            <a:off x="7403067" y="4201469"/>
            <a:ext cx="4362213" cy="1256241"/>
          </a:xfrm>
          <a:prstGeom prst="rect">
            <a:avLst/>
          </a:prstGeom>
          <a:solidFill>
            <a:srgbClr val="F2F2F2"/>
          </a:solidFill>
          <a:ln>
            <a:noFill/>
          </a:ln>
        </p:spPr>
        <p:txBody>
          <a:bodyPr spcFirstLastPara="1" wrap="square" lIns="182875" tIns="91425" rIns="182875" bIns="91425" anchor="t" anchorCtr="0">
            <a:spAutoFit/>
          </a:bodyPr>
          <a:lstStyle/>
          <a:p>
            <a:pPr marL="50800" marR="0" lvl="0" indent="0" algn="l" rtl="0">
              <a:lnSpc>
                <a:spcPct val="90000"/>
              </a:lnSpc>
              <a:spcBef>
                <a:spcPts val="0"/>
              </a:spcBef>
              <a:spcAft>
                <a:spcPts val="0"/>
              </a:spcAft>
              <a:buClr>
                <a:srgbClr val="000000"/>
              </a:buClr>
              <a:buSzPts val="1700"/>
              <a:buFont typeface="Arial"/>
              <a:buNone/>
            </a:pPr>
            <a:r>
              <a:rPr lang="en-US" sz="1700" b="1" i="0" u="none" strike="noStrike" cap="none">
                <a:solidFill>
                  <a:schemeClr val="dk1"/>
                </a:solidFill>
                <a:latin typeface="Josefin Sans"/>
                <a:ea typeface="Josefin Sans"/>
                <a:cs typeface="Josefin Sans"/>
                <a:sym typeface="Josefin Sans"/>
              </a:rPr>
              <a:t>Existing Tools in Place</a:t>
            </a:r>
            <a:endParaRPr sz="1700" b="0" i="0" u="none" strike="noStrike" cap="none">
              <a:solidFill>
                <a:srgbClr val="000000"/>
              </a:solidFill>
              <a:latin typeface="Josefin Sans"/>
              <a:ea typeface="Josefin Sans"/>
              <a:cs typeface="Josefin Sans"/>
              <a:sym typeface="Josefin Sans"/>
            </a:endParaRPr>
          </a:p>
          <a:p>
            <a:pPr marL="0" marR="0" lvl="0" indent="0" algn="l" rtl="0">
              <a:lnSpc>
                <a:spcPct val="100000"/>
              </a:lnSpc>
              <a:spcBef>
                <a:spcPts val="400"/>
              </a:spcBef>
              <a:spcAft>
                <a:spcPts val="0"/>
              </a:spcAft>
              <a:buClr>
                <a:srgbClr val="000000"/>
              </a:buClr>
              <a:buSzPts val="1700"/>
              <a:buFont typeface="Arial"/>
              <a:buNone/>
            </a:pPr>
            <a:r>
              <a:rPr lang="en-US" sz="1700" b="0" i="0" u="none" strike="noStrike" cap="none">
                <a:solidFill>
                  <a:schemeClr val="dk1"/>
                </a:solidFill>
                <a:latin typeface="Josefin Sans"/>
                <a:ea typeface="Josefin Sans"/>
                <a:cs typeface="Josefin Sans"/>
                <a:sym typeface="Josefin Sans"/>
              </a:rPr>
              <a:t>Prior Inflectra's platforms, GME used Excel, which proved inefficient due to excessive setup and maintenance needs.</a:t>
            </a:r>
            <a:endParaRPr sz="1700" b="0" i="0" u="none" strike="noStrike" cap="none">
              <a:solidFill>
                <a:srgbClr val="000000"/>
              </a:solidFill>
              <a:latin typeface="Josefin Sans"/>
              <a:ea typeface="Josefin Sans"/>
              <a:cs typeface="Josefin Sans"/>
              <a:sym typeface="Josefin Sans"/>
            </a:endParaRPr>
          </a:p>
        </p:txBody>
      </p:sp>
      <p:sp>
        <p:nvSpPr>
          <p:cNvPr id="1508" name="Google Shape;1508;p54"/>
          <p:cNvSpPr txBox="1"/>
          <p:nvPr/>
        </p:nvSpPr>
        <p:spPr>
          <a:xfrm>
            <a:off x="614895" y="3317971"/>
            <a:ext cx="6592499" cy="2015936"/>
          </a:xfrm>
          <a:prstGeom prst="rect">
            <a:avLst/>
          </a:prstGeom>
          <a:noFill/>
          <a:ln>
            <a:noFill/>
          </a:ln>
        </p:spPr>
        <p:txBody>
          <a:bodyPr spcFirstLastPara="1" wrap="square" lIns="91425" tIns="91425" rIns="91425" bIns="91425" anchor="t" anchorCtr="0">
            <a:spAutoFit/>
          </a:bodyPr>
          <a:lstStyle/>
          <a:p>
            <a:pPr marL="50800" marR="0" lvl="0" indent="0" algn="l" rtl="0">
              <a:lnSpc>
                <a:spcPct val="100000"/>
              </a:lnSpc>
              <a:spcBef>
                <a:spcPts val="0"/>
              </a:spcBef>
              <a:spcAft>
                <a:spcPts val="0"/>
              </a:spcAft>
              <a:buClr>
                <a:schemeClr val="dk1"/>
              </a:buClr>
              <a:buSzPts val="1800"/>
              <a:buFont typeface="Kanit"/>
              <a:buNone/>
            </a:pPr>
            <a:r>
              <a:rPr lang="en-US" sz="1700" b="1" i="0" u="none" strike="noStrike" cap="none">
                <a:solidFill>
                  <a:schemeClr val="dk1"/>
                </a:solidFill>
                <a:latin typeface="Josefin Sans"/>
                <a:ea typeface="Josefin Sans"/>
                <a:cs typeface="Josefin Sans"/>
                <a:sym typeface="Josefin Sans"/>
              </a:rPr>
              <a:t>The Solution</a:t>
            </a:r>
            <a:endParaRPr sz="1700" b="0" i="0" u="none" strike="noStrike" cap="none">
              <a:solidFill>
                <a:srgbClr val="000000"/>
              </a:solidFill>
              <a:latin typeface="Josefin Sans"/>
              <a:ea typeface="Josefin Sans"/>
              <a:cs typeface="Josefin Sans"/>
              <a:sym typeface="Josefin Sans"/>
            </a:endParaRPr>
          </a:p>
          <a:p>
            <a:pPr marL="50800" marR="0" lvl="0" indent="0" algn="l" rtl="0">
              <a:lnSpc>
                <a:spcPct val="100000"/>
              </a:lnSpc>
              <a:spcBef>
                <a:spcPts val="0"/>
              </a:spcBef>
              <a:spcAft>
                <a:spcPts val="0"/>
              </a:spcAft>
              <a:buClr>
                <a:schemeClr val="dk1"/>
              </a:buClr>
              <a:buSzPts val="1700"/>
              <a:buFont typeface="Kanit"/>
              <a:buNone/>
            </a:pPr>
            <a:r>
              <a:rPr lang="en-US" sz="1700" b="0" i="0" u="none" strike="noStrike" cap="none">
                <a:solidFill>
                  <a:schemeClr val="dk1"/>
                </a:solidFill>
                <a:latin typeface="Josefin Sans"/>
                <a:ea typeface="Josefin Sans"/>
                <a:cs typeface="Josefin Sans"/>
                <a:sym typeface="Josefin Sans"/>
              </a:rPr>
              <a:t>GME deployed SpiraTeam to develop a GPS-enabled version of their XRS radio. With SpiraTeam, GME achieved an effective verification and validation for market release. It significantly improved the process of setting up requirements and matching test cases. In addition, it efficiently managed the entire product lifecycle, for electronics approaching their end-of-life.</a:t>
            </a:r>
            <a:endParaRPr sz="1700" b="0" i="0" u="none" strike="noStrike" cap="none">
              <a:solidFill>
                <a:schemeClr val="dk1"/>
              </a:solidFill>
              <a:latin typeface="Josefin Sans"/>
              <a:ea typeface="Josefin Sans"/>
              <a:cs typeface="Josefin Sans"/>
              <a:sym typeface="Josefin Sans"/>
            </a:endParaRPr>
          </a:p>
        </p:txBody>
      </p:sp>
      <p:sp>
        <p:nvSpPr>
          <p:cNvPr id="1509" name="Google Shape;1509;p54"/>
          <p:cNvSpPr txBox="1"/>
          <p:nvPr/>
        </p:nvSpPr>
        <p:spPr>
          <a:xfrm>
            <a:off x="614894" y="5545859"/>
            <a:ext cx="10947778" cy="877123"/>
          </a:xfrm>
          <a:prstGeom prst="rect">
            <a:avLst/>
          </a:prstGeom>
          <a:solidFill>
            <a:srgbClr val="05517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sz="1700" b="0" i="1" u="none" strike="noStrike" cap="none">
                <a:solidFill>
                  <a:schemeClr val="lt2"/>
                </a:solidFill>
                <a:latin typeface="Josefin Sans"/>
                <a:ea typeface="Josefin Sans"/>
                <a:cs typeface="Josefin Sans"/>
                <a:sym typeface="Josefin Sans"/>
              </a:rPr>
              <a:t>“The speed at which we could set up the requirements and matching test cases in Inflectra’s system was quite impressive. The Remote test feature was particularly beneficial for automating regression testing.” -- </a:t>
            </a:r>
            <a:r>
              <a:rPr lang="en-US" sz="1700" b="0" i="0" u="none" strike="noStrike" cap="none">
                <a:solidFill>
                  <a:schemeClr val="lt2"/>
                </a:solidFill>
                <a:latin typeface="Josefin Sans"/>
                <a:ea typeface="Josefin Sans"/>
                <a:cs typeface="Josefin Sans"/>
                <a:sym typeface="Josefin Sans"/>
              </a:rPr>
              <a:t>Derek M. PMO &amp; Portfolio Manager</a:t>
            </a:r>
            <a:endParaRPr sz="1700" b="0" i="0" u="none" strike="noStrike" cap="none">
              <a:solidFill>
                <a:schemeClr val="lt2"/>
              </a:solidFill>
              <a:latin typeface="Josefin Sans"/>
              <a:ea typeface="Josefin Sans"/>
              <a:cs typeface="Josefin Sans"/>
              <a:sym typeface="Josefin Sans"/>
            </a:endParaRPr>
          </a:p>
        </p:txBody>
      </p:sp>
      <p:pic>
        <p:nvPicPr>
          <p:cNvPr id="1510" name="Google Shape;1510;p54"/>
          <p:cNvPicPr preferRelativeResize="0"/>
          <p:nvPr/>
        </p:nvPicPr>
        <p:blipFill rotWithShape="1">
          <a:blip r:embed="rId3">
            <a:alphaModFix/>
          </a:blip>
          <a:srcRect/>
          <a:stretch/>
        </p:blipFill>
        <p:spPr>
          <a:xfrm>
            <a:off x="9895019" y="400425"/>
            <a:ext cx="1601905" cy="593642"/>
          </a:xfrm>
          <a:prstGeom prst="rect">
            <a:avLst/>
          </a:prstGeom>
          <a:noFill/>
          <a:ln>
            <a:noFill/>
          </a:ln>
        </p:spPr>
      </p:pic>
      <p:sp>
        <p:nvSpPr>
          <p:cNvPr id="1511" name="Google Shape;1511;p54"/>
          <p:cNvSpPr/>
          <p:nvPr/>
        </p:nvSpPr>
        <p:spPr>
          <a:xfrm>
            <a:off x="7376966" y="1229779"/>
            <a:ext cx="4388314" cy="943248"/>
          </a:xfrm>
          <a:prstGeom prst="rect">
            <a:avLst/>
          </a:prstGeom>
          <a:solidFill>
            <a:srgbClr val="EB772D"/>
          </a:solidFill>
          <a:ln>
            <a:noFill/>
          </a:ln>
        </p:spPr>
        <p:txBody>
          <a:bodyPr spcFirstLastPara="1" wrap="square" lIns="91425" tIns="45700" rIns="91425" bIns="45700" anchor="ctr" anchorCtr="0">
            <a:noAutofit/>
          </a:bodyPr>
          <a:lstStyle/>
          <a:p>
            <a:pPr marL="274320" marR="0" lvl="0" indent="0" algn="l" rtl="0">
              <a:lnSpc>
                <a:spcPct val="100000"/>
              </a:lnSpc>
              <a:spcBef>
                <a:spcPts val="0"/>
              </a:spcBef>
              <a:spcAft>
                <a:spcPts val="0"/>
              </a:spcAft>
              <a:buClr>
                <a:srgbClr val="000000"/>
              </a:buClr>
              <a:buSzPts val="1700"/>
              <a:buFont typeface="Arial"/>
              <a:buNone/>
            </a:pPr>
            <a:r>
              <a:rPr lang="en-US" sz="1700" b="1" i="0" u="none" strike="noStrike" cap="none">
                <a:solidFill>
                  <a:schemeClr val="lt2"/>
                </a:solidFill>
                <a:latin typeface="Josefin Sans"/>
                <a:ea typeface="Josefin Sans"/>
                <a:cs typeface="Josefin Sans"/>
                <a:sym typeface="Josefin Sans"/>
              </a:rPr>
              <a:t>LIKELIHOOD TO RECOMMEND</a:t>
            </a:r>
            <a:endParaRPr sz="1700" b="0" i="0" u="none" strike="noStrike" cap="none">
              <a:solidFill>
                <a:srgbClr val="000000"/>
              </a:solidFill>
              <a:latin typeface="Josefin Sans"/>
              <a:ea typeface="Josefin Sans"/>
              <a:cs typeface="Josefin Sans"/>
              <a:sym typeface="Josefin Sans"/>
            </a:endParaRPr>
          </a:p>
          <a:p>
            <a:pPr marL="274320" marR="0" lvl="0" indent="0" algn="l" rtl="0">
              <a:lnSpc>
                <a:spcPct val="100000"/>
              </a:lnSpc>
              <a:spcBef>
                <a:spcPts val="1200"/>
              </a:spcBef>
              <a:spcAft>
                <a:spcPts val="0"/>
              </a:spcAft>
              <a:buClr>
                <a:srgbClr val="000000"/>
              </a:buClr>
              <a:buSzPts val="1700"/>
              <a:buFont typeface="Arial"/>
              <a:buNone/>
            </a:pPr>
            <a:r>
              <a:rPr lang="en-US" sz="1700" b="0" i="0" u="none" strike="noStrike" cap="none">
                <a:solidFill>
                  <a:schemeClr val="lt2"/>
                </a:solidFill>
                <a:latin typeface="Josefin Sans"/>
                <a:ea typeface="Josefin Sans"/>
                <a:cs typeface="Josefin Sans"/>
                <a:sym typeface="Josefin Sans"/>
              </a:rPr>
              <a:t>Extremely likely: 10 out of 10</a:t>
            </a:r>
            <a:endParaRPr sz="1700" b="0" i="0" u="none" strike="noStrike" cap="none">
              <a:solidFill>
                <a:srgbClr val="000000"/>
              </a:solidFill>
              <a:latin typeface="Josefin Sans"/>
              <a:ea typeface="Josefin Sans"/>
              <a:cs typeface="Josefin Sans"/>
              <a:sym typeface="Josefin Sans"/>
            </a:endParaRPr>
          </a:p>
        </p:txBody>
      </p:sp>
      <p:sp>
        <p:nvSpPr>
          <p:cNvPr id="1512" name="Google Shape;1512;p54"/>
          <p:cNvSpPr/>
          <p:nvPr/>
        </p:nvSpPr>
        <p:spPr>
          <a:xfrm>
            <a:off x="7394194" y="2234974"/>
            <a:ext cx="4371086" cy="915994"/>
          </a:xfrm>
          <a:prstGeom prst="rect">
            <a:avLst/>
          </a:prstGeom>
          <a:solidFill>
            <a:srgbClr val="1E4E79"/>
          </a:solidFill>
          <a:ln>
            <a:noFill/>
          </a:ln>
        </p:spPr>
        <p:txBody>
          <a:bodyPr spcFirstLastPara="1" wrap="square" lIns="91425" tIns="45700" rIns="91425" bIns="45700" anchor="ctr" anchorCtr="0">
            <a:noAutofit/>
          </a:bodyPr>
          <a:lstStyle/>
          <a:p>
            <a:pPr marL="274320" marR="0" lvl="0" indent="0" algn="l" rtl="0">
              <a:lnSpc>
                <a:spcPct val="100000"/>
              </a:lnSpc>
              <a:spcBef>
                <a:spcPts val="0"/>
              </a:spcBef>
              <a:spcAft>
                <a:spcPts val="0"/>
              </a:spcAft>
              <a:buClr>
                <a:srgbClr val="000000"/>
              </a:buClr>
              <a:buSzPts val="1700"/>
              <a:buFont typeface="Arial"/>
              <a:buNone/>
            </a:pPr>
            <a:r>
              <a:rPr lang="en-US" sz="1700" b="1" i="0" u="none" strike="noStrike" cap="none">
                <a:solidFill>
                  <a:schemeClr val="lt2"/>
                </a:solidFill>
                <a:latin typeface="Josefin Sans"/>
                <a:ea typeface="Josefin Sans"/>
                <a:cs typeface="Josefin Sans"/>
                <a:sym typeface="Josefin Sans"/>
              </a:rPr>
              <a:t>SUPPORT SATISFACTION</a:t>
            </a:r>
            <a:endParaRPr sz="1700" b="0" i="0" u="none" strike="noStrike" cap="none">
              <a:solidFill>
                <a:srgbClr val="000000"/>
              </a:solidFill>
              <a:latin typeface="Josefin Sans"/>
              <a:ea typeface="Josefin Sans"/>
              <a:cs typeface="Josefin Sans"/>
              <a:sym typeface="Josefin Sans"/>
            </a:endParaRPr>
          </a:p>
          <a:p>
            <a:pPr marL="274320" marR="0" lvl="0" indent="0" algn="l" rtl="0">
              <a:lnSpc>
                <a:spcPct val="100000"/>
              </a:lnSpc>
              <a:spcBef>
                <a:spcPts val="1200"/>
              </a:spcBef>
              <a:spcAft>
                <a:spcPts val="0"/>
              </a:spcAft>
              <a:buClr>
                <a:srgbClr val="000000"/>
              </a:buClr>
              <a:buSzPts val="1700"/>
              <a:buFont typeface="Arial"/>
              <a:buNone/>
            </a:pPr>
            <a:r>
              <a:rPr lang="en-US" sz="1700" b="0" i="0" u="none" strike="noStrike" cap="none">
                <a:solidFill>
                  <a:schemeClr val="lt2"/>
                </a:solidFill>
                <a:latin typeface="Josefin Sans"/>
                <a:ea typeface="Josefin Sans"/>
                <a:cs typeface="Josefin Sans"/>
                <a:sym typeface="Josefin Sans"/>
              </a:rPr>
              <a:t>Satisfaction Score: 10 out of 10</a:t>
            </a:r>
            <a:endParaRPr sz="1700" b="0" i="0" u="none" strike="noStrike" cap="none">
              <a:solidFill>
                <a:srgbClr val="000000"/>
              </a:solidFill>
              <a:latin typeface="Josefin Sans"/>
              <a:ea typeface="Josefin Sans"/>
              <a:cs typeface="Josefin Sans"/>
              <a:sym typeface="Josefin Sans"/>
            </a:endParaRPr>
          </a:p>
        </p:txBody>
      </p:sp>
      <p:sp>
        <p:nvSpPr>
          <p:cNvPr id="1513" name="Google Shape;1513;p54"/>
          <p:cNvSpPr/>
          <p:nvPr/>
        </p:nvSpPr>
        <p:spPr>
          <a:xfrm>
            <a:off x="7403296" y="3211317"/>
            <a:ext cx="4371086" cy="937296"/>
          </a:xfrm>
          <a:prstGeom prst="rect">
            <a:avLst/>
          </a:prstGeom>
          <a:solidFill>
            <a:srgbClr val="385623"/>
          </a:solidFill>
          <a:ln>
            <a:noFill/>
          </a:ln>
        </p:spPr>
        <p:txBody>
          <a:bodyPr spcFirstLastPara="1" wrap="square" lIns="91425" tIns="45700" rIns="91425" bIns="45700" anchor="ctr" anchorCtr="0">
            <a:noAutofit/>
          </a:bodyPr>
          <a:lstStyle/>
          <a:p>
            <a:pPr marL="274320" marR="0" lvl="0" indent="0" algn="l" rtl="0">
              <a:lnSpc>
                <a:spcPct val="100000"/>
              </a:lnSpc>
              <a:spcBef>
                <a:spcPts val="0"/>
              </a:spcBef>
              <a:spcAft>
                <a:spcPts val="0"/>
              </a:spcAft>
              <a:buClr>
                <a:srgbClr val="000000"/>
              </a:buClr>
              <a:buSzPts val="1700"/>
              <a:buFont typeface="Arial"/>
              <a:buNone/>
            </a:pPr>
            <a:r>
              <a:rPr lang="en-US" sz="1700" b="1" i="0" u="none" strike="noStrike" cap="none">
                <a:solidFill>
                  <a:schemeClr val="lt2"/>
                </a:solidFill>
                <a:latin typeface="Josefin Sans"/>
                <a:ea typeface="Josefin Sans"/>
                <a:cs typeface="Josefin Sans"/>
                <a:sym typeface="Josefin Sans"/>
              </a:rPr>
              <a:t>QUALITY OF OUTCOME</a:t>
            </a:r>
            <a:endParaRPr sz="1700" b="0" i="0" u="none" strike="noStrike" cap="none">
              <a:solidFill>
                <a:srgbClr val="000000"/>
              </a:solidFill>
              <a:latin typeface="Josefin Sans"/>
              <a:ea typeface="Josefin Sans"/>
              <a:cs typeface="Josefin Sans"/>
              <a:sym typeface="Josefin Sans"/>
            </a:endParaRPr>
          </a:p>
          <a:p>
            <a:pPr marL="274320" marR="0" lvl="0" indent="0" algn="l" rtl="0">
              <a:lnSpc>
                <a:spcPct val="100000"/>
              </a:lnSpc>
              <a:spcBef>
                <a:spcPts val="1200"/>
              </a:spcBef>
              <a:spcAft>
                <a:spcPts val="0"/>
              </a:spcAft>
              <a:buClr>
                <a:srgbClr val="000000"/>
              </a:buClr>
              <a:buSzPts val="1700"/>
              <a:buFont typeface="Arial"/>
              <a:buNone/>
            </a:pPr>
            <a:r>
              <a:rPr lang="en-US" sz="1700" b="0" i="0" u="none" strike="noStrike" cap="none">
                <a:solidFill>
                  <a:schemeClr val="lt2"/>
                </a:solidFill>
                <a:latin typeface="Josefin Sans"/>
                <a:ea typeface="Josefin Sans"/>
                <a:cs typeface="Josefin Sans"/>
                <a:sym typeface="Josefin Sans"/>
              </a:rPr>
              <a:t>Satisfaction Score: 6 out of 6</a:t>
            </a:r>
            <a:endParaRPr sz="1700" b="0" i="0" u="none" strike="noStrike" cap="none">
              <a:solidFill>
                <a:srgbClr val="000000"/>
              </a:solidFill>
              <a:latin typeface="Josefin Sans"/>
              <a:ea typeface="Josefin Sans"/>
              <a:cs typeface="Josefin Sans"/>
              <a:sym typeface="Josefin Sans"/>
            </a:endParaRPr>
          </a:p>
        </p:txBody>
      </p:sp>
      <p:sp>
        <p:nvSpPr>
          <p:cNvPr id="1514" name="Google Shape;1514;p54"/>
          <p:cNvSpPr/>
          <p:nvPr/>
        </p:nvSpPr>
        <p:spPr>
          <a:xfrm>
            <a:off x="427288" y="3313665"/>
            <a:ext cx="6722135" cy="2052735"/>
          </a:xfrm>
          <a:prstGeom prst="roundRect">
            <a:avLst>
              <a:gd name="adj" fmla="val 16667"/>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grpSp>
        <p:nvGrpSpPr>
          <p:cNvPr id="629" name="Google Shape;629;p5"/>
          <p:cNvGrpSpPr/>
          <p:nvPr/>
        </p:nvGrpSpPr>
        <p:grpSpPr>
          <a:xfrm>
            <a:off x="9040631" y="1826949"/>
            <a:ext cx="2779796" cy="3248041"/>
            <a:chOff x="9040631" y="1826949"/>
            <a:chExt cx="2779796" cy="3248041"/>
          </a:xfrm>
        </p:grpSpPr>
        <p:sp>
          <p:nvSpPr>
            <p:cNvPr id="630" name="Google Shape;630;p5"/>
            <p:cNvSpPr/>
            <p:nvPr/>
          </p:nvSpPr>
          <p:spPr>
            <a:xfrm>
              <a:off x="9040631" y="2427295"/>
              <a:ext cx="2779796" cy="2647695"/>
            </a:xfrm>
            <a:prstGeom prst="rect">
              <a:avLst/>
            </a:prstGeom>
            <a:noFill/>
            <a:ln>
              <a:noFill/>
            </a:ln>
          </p:spPr>
          <p:txBody>
            <a:bodyPr spcFirstLastPara="1" wrap="square" lIns="91425" tIns="45700" rIns="91425" bIns="45700" anchor="ctr" anchorCtr="0">
              <a:noAutofit/>
            </a:bodyPr>
            <a:lstStyle/>
            <a:p>
              <a:pPr marL="285750" marR="0" lvl="0" indent="-196850" algn="l" rtl="0">
                <a:lnSpc>
                  <a:spcPct val="100000"/>
                </a:lnSpc>
                <a:spcBef>
                  <a:spcPts val="0"/>
                </a:spcBef>
                <a:spcAft>
                  <a:spcPts val="0"/>
                </a:spcAft>
                <a:buClr>
                  <a:srgbClr val="001F2E"/>
                </a:buClr>
                <a:buSzPts val="1400"/>
                <a:buFont typeface="Arial"/>
                <a:buNone/>
              </a:pPr>
              <a:endParaRPr sz="1400" b="0" i="0" u="none" strike="noStrike" cap="none">
                <a:solidFill>
                  <a:srgbClr val="001F2E"/>
                </a:solidFill>
                <a:latin typeface="Josefin Sans"/>
                <a:ea typeface="Josefin Sans"/>
                <a:cs typeface="Josefin Sans"/>
                <a:sym typeface="Josefin Sans"/>
              </a:endParaRPr>
            </a:p>
          </p:txBody>
        </p:sp>
        <p:sp>
          <p:nvSpPr>
            <p:cNvPr id="631" name="Google Shape;631;p5"/>
            <p:cNvSpPr/>
            <p:nvPr/>
          </p:nvSpPr>
          <p:spPr>
            <a:xfrm>
              <a:off x="9040631" y="1826949"/>
              <a:ext cx="2779796" cy="498451"/>
            </a:xfrm>
            <a:prstGeom prst="roundRect">
              <a:avLst>
                <a:gd name="adj" fmla="val 16667"/>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73642"/>
                  </a:solidFill>
                  <a:latin typeface="Poppins Medium"/>
                  <a:ea typeface="Poppins Medium"/>
                  <a:cs typeface="Poppins Medium"/>
                  <a:sym typeface="Poppins Medium"/>
                </a:rPr>
                <a:t>FOR AGILE PROCESSES</a:t>
              </a:r>
              <a:endParaRPr sz="1400" b="0" i="0" u="none" strike="noStrike" cap="none">
                <a:solidFill>
                  <a:srgbClr val="000000"/>
                </a:solidFill>
                <a:latin typeface="Poppins Medium"/>
                <a:ea typeface="Poppins Medium"/>
                <a:cs typeface="Poppins Medium"/>
                <a:sym typeface="Poppins Medium"/>
              </a:endParaRPr>
            </a:p>
          </p:txBody>
        </p:sp>
        <p:sp>
          <p:nvSpPr>
            <p:cNvPr id="632" name="Google Shape;632;p5"/>
            <p:cNvSpPr txBox="1"/>
            <p:nvPr/>
          </p:nvSpPr>
          <p:spPr>
            <a:xfrm>
              <a:off x="9112364" y="2510609"/>
              <a:ext cx="2636330" cy="218517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1F2E"/>
                </a:buClr>
                <a:buSzPts val="1400"/>
                <a:buFont typeface="Arial"/>
                <a:buChar char="•"/>
              </a:pPr>
              <a:r>
                <a:rPr lang="en-US" sz="1400" b="0" i="0" u="none" strike="noStrike" cap="none">
                  <a:solidFill>
                    <a:srgbClr val="001F2E"/>
                  </a:solidFill>
                  <a:latin typeface="Josefin Sans"/>
                  <a:ea typeface="Josefin Sans"/>
                  <a:cs typeface="Josefin Sans"/>
                  <a:sym typeface="Josefin Sans"/>
                </a:rPr>
                <a:t>AI-powered &amp; Agile functionality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1F2E"/>
                </a:buClr>
                <a:buSzPts val="1400"/>
                <a:buFont typeface="Arial"/>
                <a:buChar char="•"/>
              </a:pPr>
              <a:r>
                <a:rPr lang="en-US" sz="1400" b="0" i="0" u="none" strike="noStrike" cap="none">
                  <a:solidFill>
                    <a:srgbClr val="001F2E"/>
                  </a:solidFill>
                  <a:latin typeface="Josefin Sans"/>
                  <a:ea typeface="Josefin Sans"/>
                  <a:cs typeface="Josefin Sans"/>
                  <a:sym typeface="Josefin Sans"/>
                </a:rPr>
                <a:t>Scaled and enterprise agile support</a:t>
              </a:r>
              <a:endParaRPr sz="1400" b="0" i="0" u="none" strike="noStrike" cap="none">
                <a:solidFill>
                  <a:srgbClr val="000000"/>
                </a:solidFill>
                <a:latin typeface="Josefin Sans"/>
                <a:ea typeface="Josefin Sans"/>
                <a:cs typeface="Josefin Sans"/>
                <a:sym typeface="Josefin Sans"/>
              </a:endParaRPr>
            </a:p>
            <a:p>
              <a:pPr marL="285750" marR="0" lvl="0" indent="-285750" algn="l" rtl="0">
                <a:lnSpc>
                  <a:spcPct val="100000"/>
                </a:lnSpc>
                <a:spcBef>
                  <a:spcPts val="400"/>
                </a:spcBef>
                <a:spcAft>
                  <a:spcPts val="0"/>
                </a:spcAft>
                <a:buClr>
                  <a:srgbClr val="001F2E"/>
                </a:buClr>
                <a:buSzPts val="1400"/>
                <a:buFont typeface="Arial"/>
                <a:buChar char="•"/>
              </a:pPr>
              <a:r>
                <a:rPr lang="en-US" sz="1400" b="0" i="0" u="none" strike="noStrike" cap="none">
                  <a:solidFill>
                    <a:srgbClr val="001F2E"/>
                  </a:solidFill>
                  <a:latin typeface="Josefin Sans"/>
                  <a:ea typeface="Josefin Sans"/>
                  <a:cs typeface="Josefin Sans"/>
                  <a:sym typeface="Josefin Sans"/>
                </a:rPr>
                <a:t>Framework-agnostic for DevOps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400"/>
                </a:spcBef>
                <a:spcAft>
                  <a:spcPts val="0"/>
                </a:spcAft>
                <a:buClr>
                  <a:srgbClr val="001F2E"/>
                </a:buClr>
                <a:buSzPts val="1400"/>
                <a:buFont typeface="Arial"/>
                <a:buChar char="•"/>
              </a:pPr>
              <a:r>
                <a:rPr lang="en-US" sz="1400" b="0" i="0" u="none" strike="noStrike" cap="none">
                  <a:solidFill>
                    <a:srgbClr val="001F2E"/>
                  </a:solidFill>
                  <a:latin typeface="Josefin Sans"/>
                  <a:ea typeface="Josefin Sans"/>
                  <a:cs typeface="Josefin Sans"/>
                  <a:sym typeface="Josefin Sans"/>
                </a:rPr>
                <a:t>CI/CD</a:t>
              </a:r>
              <a:endParaRPr sz="1400" b="0" i="0" u="none" strike="noStrike" cap="none">
                <a:solidFill>
                  <a:srgbClr val="000000"/>
                </a:solidFill>
                <a:latin typeface="Josefin Sans"/>
                <a:ea typeface="Josefin Sans"/>
                <a:cs typeface="Josefin Sans"/>
                <a:sym typeface="Josefin Sans"/>
              </a:endParaRPr>
            </a:p>
            <a:p>
              <a:pPr marL="285750" marR="0" lvl="0" indent="-285750" algn="l" rtl="0">
                <a:lnSpc>
                  <a:spcPct val="100000"/>
                </a:lnSpc>
                <a:spcBef>
                  <a:spcPts val="400"/>
                </a:spcBef>
                <a:spcAft>
                  <a:spcPts val="0"/>
                </a:spcAft>
                <a:buClr>
                  <a:srgbClr val="001F2E"/>
                </a:buClr>
                <a:buSzPts val="1400"/>
                <a:buFont typeface="Arial"/>
                <a:buChar char="•"/>
              </a:pPr>
              <a:r>
                <a:rPr lang="en-US" sz="1400" b="0" i="0" u="none" strike="noStrike" cap="none">
                  <a:solidFill>
                    <a:srgbClr val="001F2E"/>
                  </a:solidFill>
                  <a:latin typeface="Josefin Sans"/>
                  <a:ea typeface="Josefin Sans"/>
                  <a:cs typeface="Josefin Sans"/>
                  <a:sym typeface="Josefin Sans"/>
                </a:rPr>
                <a:t>Full functionality for distributed and remote-working teams</a:t>
              </a:r>
              <a:endParaRPr sz="1400" b="0" i="0" u="none" strike="noStrike" cap="none">
                <a:solidFill>
                  <a:srgbClr val="000000"/>
                </a:solidFill>
                <a:latin typeface="Josefin Sans"/>
                <a:ea typeface="Josefin Sans"/>
                <a:cs typeface="Josefin Sans"/>
                <a:sym typeface="Josefin Sans"/>
              </a:endParaRPr>
            </a:p>
          </p:txBody>
        </p:sp>
      </p:grpSp>
      <p:grpSp>
        <p:nvGrpSpPr>
          <p:cNvPr id="633" name="Google Shape;633;p5"/>
          <p:cNvGrpSpPr/>
          <p:nvPr/>
        </p:nvGrpSpPr>
        <p:grpSpPr>
          <a:xfrm>
            <a:off x="384175" y="1836114"/>
            <a:ext cx="2956902" cy="3238876"/>
            <a:chOff x="384175" y="1836114"/>
            <a:chExt cx="2956902" cy="3238876"/>
          </a:xfrm>
        </p:grpSpPr>
        <p:sp>
          <p:nvSpPr>
            <p:cNvPr id="634" name="Google Shape;634;p5"/>
            <p:cNvSpPr/>
            <p:nvPr/>
          </p:nvSpPr>
          <p:spPr>
            <a:xfrm>
              <a:off x="387839" y="2427295"/>
              <a:ext cx="2779776" cy="2647695"/>
            </a:xfrm>
            <a:prstGeom prst="rect">
              <a:avLst/>
            </a:prstGeom>
            <a:noFill/>
            <a:ln>
              <a:noFill/>
            </a:ln>
          </p:spPr>
          <p:txBody>
            <a:bodyPr spcFirstLastPara="1" wrap="square" lIns="91425" tIns="45700" rIns="91425" bIns="45700" anchor="ctr" anchorCtr="0">
              <a:noAutofit/>
            </a:bodyPr>
            <a:lstStyle/>
            <a:p>
              <a:pPr marL="285750" marR="0" lvl="0" indent="-196850" algn="l" rtl="0">
                <a:lnSpc>
                  <a:spcPct val="100000"/>
                </a:lnSpc>
                <a:spcBef>
                  <a:spcPts val="0"/>
                </a:spcBef>
                <a:spcAft>
                  <a:spcPts val="0"/>
                </a:spcAft>
                <a:buClr>
                  <a:srgbClr val="001F2E"/>
                </a:buClr>
                <a:buSzPts val="1400"/>
                <a:buFont typeface="Arial"/>
                <a:buNone/>
              </a:pPr>
              <a:endParaRPr sz="1400" b="0" i="0" u="none" strike="noStrike" cap="none">
                <a:solidFill>
                  <a:srgbClr val="001F2E"/>
                </a:solidFill>
                <a:latin typeface="Josefin Sans"/>
                <a:ea typeface="Josefin Sans"/>
                <a:cs typeface="Josefin Sans"/>
                <a:sym typeface="Josefin Sans"/>
              </a:endParaRPr>
            </a:p>
          </p:txBody>
        </p:sp>
        <p:sp>
          <p:nvSpPr>
            <p:cNvPr id="635" name="Google Shape;635;p5"/>
            <p:cNvSpPr/>
            <p:nvPr/>
          </p:nvSpPr>
          <p:spPr>
            <a:xfrm>
              <a:off x="384175" y="1836114"/>
              <a:ext cx="2956902" cy="489286"/>
            </a:xfrm>
            <a:prstGeom prst="roundRect">
              <a:avLst>
                <a:gd name="adj" fmla="val 16667"/>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73642"/>
                  </a:solidFill>
                  <a:latin typeface="Poppins Medium"/>
                  <a:ea typeface="Poppins Medium"/>
                  <a:cs typeface="Poppins Medium"/>
                  <a:sym typeface="Poppins Medium"/>
                </a:rPr>
                <a:t>FOR REGULATED PROCESSES</a:t>
              </a:r>
              <a:endParaRPr sz="1400" b="0" i="0" u="none" strike="noStrike" cap="none">
                <a:solidFill>
                  <a:srgbClr val="000000"/>
                </a:solidFill>
                <a:latin typeface="Poppins Medium"/>
                <a:ea typeface="Poppins Medium"/>
                <a:cs typeface="Poppins Medium"/>
                <a:sym typeface="Poppins Medium"/>
              </a:endParaRPr>
            </a:p>
          </p:txBody>
        </p:sp>
        <p:sp>
          <p:nvSpPr>
            <p:cNvPr id="636" name="Google Shape;636;p5"/>
            <p:cNvSpPr txBox="1"/>
            <p:nvPr/>
          </p:nvSpPr>
          <p:spPr>
            <a:xfrm>
              <a:off x="456947" y="2428925"/>
              <a:ext cx="2636330" cy="2616060"/>
            </a:xfrm>
            <a:prstGeom prst="rect">
              <a:avLst/>
            </a:prstGeom>
            <a:solidFill>
              <a:schemeClr val="lt2"/>
            </a:solid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1F2E"/>
                </a:buClr>
                <a:buSzPts val="1400"/>
                <a:buFont typeface="Arial"/>
                <a:buChar char="•"/>
              </a:pPr>
              <a:r>
                <a:rPr lang="en-US" sz="1400" b="0" i="0" u="none" strike="noStrike" cap="none">
                  <a:solidFill>
                    <a:srgbClr val="001F2E"/>
                  </a:solidFill>
                  <a:latin typeface="Josefin Sans"/>
                  <a:ea typeface="Josefin Sans"/>
                  <a:cs typeface="Josefin Sans"/>
                  <a:sym typeface="Josefin Sans"/>
                </a:rPr>
                <a:t>End-to-end lifecycle traceability</a:t>
              </a:r>
              <a:endParaRPr sz="1400" b="0" i="0" u="none" strike="noStrike" cap="none">
                <a:solidFill>
                  <a:srgbClr val="000000"/>
                </a:solidFill>
                <a:latin typeface="Josefin Sans"/>
                <a:ea typeface="Josefin Sans"/>
                <a:cs typeface="Josefin Sans"/>
                <a:sym typeface="Josefin Sans"/>
              </a:endParaRPr>
            </a:p>
            <a:p>
              <a:pPr marL="285750" marR="0" lvl="0" indent="-285750" algn="l" rtl="0">
                <a:lnSpc>
                  <a:spcPct val="100000"/>
                </a:lnSpc>
                <a:spcBef>
                  <a:spcPts val="300"/>
                </a:spcBef>
                <a:spcAft>
                  <a:spcPts val="0"/>
                </a:spcAft>
                <a:buClr>
                  <a:srgbClr val="001F2E"/>
                </a:buClr>
                <a:buSzPts val="1400"/>
                <a:buFont typeface="Arial"/>
                <a:buChar char="•"/>
              </a:pPr>
              <a:r>
                <a:rPr lang="en-US" sz="1400" b="0" i="0" u="none" strike="noStrike" cap="none">
                  <a:solidFill>
                    <a:srgbClr val="001F2E"/>
                  </a:solidFill>
                  <a:latin typeface="Josefin Sans"/>
                  <a:ea typeface="Josefin Sans"/>
                  <a:cs typeface="Josefin Sans"/>
                  <a:sym typeface="Josefin Sans"/>
                </a:rPr>
                <a:t>Security &amp; data privacy (cloud &amp; on-premise)</a:t>
              </a:r>
              <a:endParaRPr sz="1400" b="0" i="0" u="none" strike="noStrike" cap="none">
                <a:solidFill>
                  <a:srgbClr val="000000"/>
                </a:solidFill>
                <a:latin typeface="Josefin Sans"/>
                <a:ea typeface="Josefin Sans"/>
                <a:cs typeface="Josefin Sans"/>
                <a:sym typeface="Josefin Sans"/>
              </a:endParaRPr>
            </a:p>
            <a:p>
              <a:pPr marL="285750" marR="0" lvl="0" indent="-285750" algn="l" rtl="0">
                <a:lnSpc>
                  <a:spcPct val="100000"/>
                </a:lnSpc>
                <a:spcBef>
                  <a:spcPts val="300"/>
                </a:spcBef>
                <a:spcAft>
                  <a:spcPts val="0"/>
                </a:spcAft>
                <a:buClr>
                  <a:srgbClr val="001F2E"/>
                </a:buClr>
                <a:buSzPts val="1400"/>
                <a:buFont typeface="Arial"/>
                <a:buChar char="•"/>
              </a:pPr>
              <a:r>
                <a:rPr lang="en-US" sz="1400" b="0" i="0" u="none" strike="noStrike" cap="none">
                  <a:solidFill>
                    <a:srgbClr val="001F2E"/>
                  </a:solidFill>
                  <a:latin typeface="Josefin Sans"/>
                  <a:ea typeface="Josefin Sans"/>
                  <a:cs typeface="Josefin Sans"/>
                  <a:sym typeface="Josefin Sans"/>
                </a:rPr>
                <a:t>Baselining, audit trails &amp; customizable reporting</a:t>
              </a:r>
              <a:endParaRPr sz="1400" b="0" i="0" u="none" strike="noStrike" cap="none">
                <a:solidFill>
                  <a:srgbClr val="000000"/>
                </a:solidFill>
                <a:latin typeface="Josefin Sans"/>
                <a:ea typeface="Josefin Sans"/>
                <a:cs typeface="Josefin Sans"/>
                <a:sym typeface="Josefin Sans"/>
              </a:endParaRPr>
            </a:p>
            <a:p>
              <a:pPr marL="285750" marR="0" lvl="0" indent="-285750" algn="l" rtl="0">
                <a:lnSpc>
                  <a:spcPct val="100000"/>
                </a:lnSpc>
                <a:spcBef>
                  <a:spcPts val="300"/>
                </a:spcBef>
                <a:spcAft>
                  <a:spcPts val="0"/>
                </a:spcAft>
                <a:buClr>
                  <a:srgbClr val="001F2E"/>
                </a:buClr>
                <a:buSzPts val="1400"/>
                <a:buFont typeface="Arial"/>
                <a:buChar char="•"/>
              </a:pPr>
              <a:r>
                <a:rPr lang="en-US" sz="1400" b="0" i="0" u="none" strike="noStrike" cap="none">
                  <a:solidFill>
                    <a:srgbClr val="001F2E"/>
                  </a:solidFill>
                  <a:latin typeface="Josefin Sans"/>
                  <a:ea typeface="Josefin Sans"/>
                  <a:cs typeface="Josefin Sans"/>
                  <a:sym typeface="Josefin Sans"/>
                </a:rPr>
                <a:t>Fully integrated risk management</a:t>
              </a:r>
              <a:endParaRPr sz="1400" b="0" i="0" u="none" strike="noStrike" cap="none">
                <a:solidFill>
                  <a:srgbClr val="000000"/>
                </a:solidFill>
                <a:latin typeface="Josefin Sans"/>
                <a:ea typeface="Josefin Sans"/>
                <a:cs typeface="Josefin Sans"/>
                <a:sym typeface="Josefin Sans"/>
              </a:endParaRPr>
            </a:p>
            <a:p>
              <a:pPr marL="285750" marR="0" lvl="0" indent="-285750" algn="l" rtl="0">
                <a:lnSpc>
                  <a:spcPct val="100000"/>
                </a:lnSpc>
                <a:spcBef>
                  <a:spcPts val="300"/>
                </a:spcBef>
                <a:spcAft>
                  <a:spcPts val="0"/>
                </a:spcAft>
                <a:buClr>
                  <a:srgbClr val="001F2E"/>
                </a:buClr>
                <a:buSzPts val="1400"/>
                <a:buFont typeface="Arial"/>
                <a:buChar char="•"/>
              </a:pPr>
              <a:r>
                <a:rPr lang="en-US" sz="1400" b="0" i="0" u="none" strike="noStrike" cap="none">
                  <a:solidFill>
                    <a:srgbClr val="001F2E"/>
                  </a:solidFill>
                  <a:latin typeface="Josefin Sans"/>
                  <a:ea typeface="Josefin Sans"/>
                  <a:cs typeface="Josefin Sans"/>
                  <a:sym typeface="Josefin Sans"/>
                </a:rPr>
                <a:t>E-signatures, timesheets, customizable templates, workflows and reports</a:t>
              </a:r>
              <a:endParaRPr sz="1400" b="0" i="0" u="none" strike="noStrike" cap="none">
                <a:solidFill>
                  <a:srgbClr val="000000"/>
                </a:solidFill>
                <a:latin typeface="Josefin Sans"/>
                <a:ea typeface="Josefin Sans"/>
                <a:cs typeface="Josefin Sans"/>
                <a:sym typeface="Josefin Sans"/>
              </a:endParaRPr>
            </a:p>
          </p:txBody>
        </p:sp>
      </p:grpSp>
      <p:sp>
        <p:nvSpPr>
          <p:cNvPr id="637" name="Google Shape;637;p5"/>
          <p:cNvSpPr txBox="1">
            <a:spLocks noGrp="1"/>
          </p:cNvSpPr>
          <p:nvPr>
            <p:ph type="title"/>
          </p:nvPr>
        </p:nvSpPr>
        <p:spPr>
          <a:xfrm>
            <a:off x="838200" y="365125"/>
            <a:ext cx="10515600" cy="117037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1111"/>
              <a:buFont typeface="Josefin Sans"/>
              <a:buNone/>
            </a:pPr>
            <a:r>
              <a:rPr lang="en-US">
                <a:latin typeface="Josefin Sans"/>
                <a:ea typeface="Josefin Sans"/>
                <a:cs typeface="Josefin Sans"/>
                <a:sym typeface="Josefin Sans"/>
              </a:rPr>
              <a:t>Inflectra: Delivering Mission-Critical Software Without Sacrificing Agility or Compliance</a:t>
            </a:r>
            <a:endParaRPr>
              <a:latin typeface="Josefin Sans"/>
              <a:ea typeface="Josefin Sans"/>
              <a:cs typeface="Josefin Sans"/>
              <a:sym typeface="Josefin Sans"/>
            </a:endParaRPr>
          </a:p>
        </p:txBody>
      </p:sp>
      <p:sp>
        <p:nvSpPr>
          <p:cNvPr id="638" name="Google Shape;638;p5"/>
          <p:cNvSpPr/>
          <p:nvPr/>
        </p:nvSpPr>
        <p:spPr>
          <a:xfrm>
            <a:off x="3757613" y="1836114"/>
            <a:ext cx="4843269" cy="489286"/>
          </a:xfrm>
          <a:prstGeom prst="roundRect">
            <a:avLst>
              <a:gd name="adj" fmla="val 16667"/>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73642"/>
                </a:solidFill>
                <a:latin typeface="Poppins Medium"/>
                <a:ea typeface="Poppins Medium"/>
                <a:cs typeface="Poppins Medium"/>
                <a:sym typeface="Poppins Medium"/>
              </a:rPr>
              <a:t>INFLECTRA’S CORE PRODUCT SUITE</a:t>
            </a:r>
            <a:endParaRPr sz="1400" b="0" i="0" u="none" strike="noStrike" cap="none">
              <a:solidFill>
                <a:srgbClr val="000000"/>
              </a:solidFill>
              <a:latin typeface="Arial"/>
              <a:ea typeface="Arial"/>
              <a:cs typeface="Arial"/>
              <a:sym typeface="Arial"/>
            </a:endParaRPr>
          </a:p>
        </p:txBody>
      </p:sp>
      <p:grpSp>
        <p:nvGrpSpPr>
          <p:cNvPr id="639" name="Google Shape;639;p5"/>
          <p:cNvGrpSpPr/>
          <p:nvPr/>
        </p:nvGrpSpPr>
        <p:grpSpPr>
          <a:xfrm>
            <a:off x="3178806" y="2427295"/>
            <a:ext cx="5784992" cy="2647695"/>
            <a:chOff x="3178806" y="2427295"/>
            <a:chExt cx="5784992" cy="2647695"/>
          </a:xfrm>
        </p:grpSpPr>
        <p:sp>
          <p:nvSpPr>
            <p:cNvPr id="640" name="Google Shape;640;p5"/>
            <p:cNvSpPr/>
            <p:nvPr/>
          </p:nvSpPr>
          <p:spPr>
            <a:xfrm>
              <a:off x="3771926" y="2427295"/>
              <a:ext cx="4662462" cy="2647695"/>
            </a:xfrm>
            <a:prstGeom prst="rect">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pic>
          <p:nvPicPr>
            <p:cNvPr id="641" name="Google Shape;641;p5"/>
            <p:cNvPicPr preferRelativeResize="0"/>
            <p:nvPr/>
          </p:nvPicPr>
          <p:blipFill rotWithShape="1">
            <a:blip r:embed="rId3">
              <a:alphaModFix/>
            </a:blip>
            <a:srcRect/>
            <a:stretch/>
          </p:blipFill>
          <p:spPr>
            <a:xfrm>
              <a:off x="5349972" y="4495180"/>
              <a:ext cx="455288" cy="455288"/>
            </a:xfrm>
            <a:prstGeom prst="rect">
              <a:avLst/>
            </a:prstGeom>
            <a:noFill/>
            <a:ln>
              <a:noFill/>
            </a:ln>
          </p:spPr>
        </p:pic>
        <p:pic>
          <p:nvPicPr>
            <p:cNvPr id="642" name="Google Shape;642;p5"/>
            <p:cNvPicPr preferRelativeResize="0"/>
            <p:nvPr/>
          </p:nvPicPr>
          <p:blipFill rotWithShape="1">
            <a:blip r:embed="rId4">
              <a:alphaModFix/>
            </a:blip>
            <a:srcRect/>
            <a:stretch/>
          </p:blipFill>
          <p:spPr>
            <a:xfrm>
              <a:off x="6439985" y="2543514"/>
              <a:ext cx="500549" cy="457218"/>
            </a:xfrm>
            <a:prstGeom prst="rect">
              <a:avLst/>
            </a:prstGeom>
            <a:noFill/>
            <a:ln>
              <a:noFill/>
            </a:ln>
          </p:spPr>
        </p:pic>
        <p:pic>
          <p:nvPicPr>
            <p:cNvPr id="643" name="Google Shape;643;p5"/>
            <p:cNvPicPr preferRelativeResize="0"/>
            <p:nvPr/>
          </p:nvPicPr>
          <p:blipFill rotWithShape="1">
            <a:blip r:embed="rId5">
              <a:alphaModFix/>
            </a:blip>
            <a:srcRect/>
            <a:stretch/>
          </p:blipFill>
          <p:spPr>
            <a:xfrm>
              <a:off x="6528369" y="4533405"/>
              <a:ext cx="412165" cy="412165"/>
            </a:xfrm>
            <a:prstGeom prst="rect">
              <a:avLst/>
            </a:prstGeom>
            <a:noFill/>
            <a:ln>
              <a:noFill/>
            </a:ln>
          </p:spPr>
        </p:pic>
        <p:pic>
          <p:nvPicPr>
            <p:cNvPr id="644" name="Google Shape;644;p5"/>
            <p:cNvPicPr preferRelativeResize="0"/>
            <p:nvPr/>
          </p:nvPicPr>
          <p:blipFill rotWithShape="1">
            <a:blip r:embed="rId6">
              <a:alphaModFix/>
            </a:blip>
            <a:srcRect/>
            <a:stretch/>
          </p:blipFill>
          <p:spPr>
            <a:xfrm>
              <a:off x="5272233" y="2527729"/>
              <a:ext cx="418476" cy="486243"/>
            </a:xfrm>
            <a:prstGeom prst="rect">
              <a:avLst/>
            </a:prstGeom>
            <a:noFill/>
            <a:ln>
              <a:noFill/>
            </a:ln>
          </p:spPr>
        </p:pic>
        <p:pic>
          <p:nvPicPr>
            <p:cNvPr id="645" name="Google Shape;645;p5"/>
            <p:cNvPicPr preferRelativeResize="0"/>
            <p:nvPr/>
          </p:nvPicPr>
          <p:blipFill rotWithShape="1">
            <a:blip r:embed="rId7">
              <a:alphaModFix/>
            </a:blip>
            <a:srcRect/>
            <a:stretch/>
          </p:blipFill>
          <p:spPr>
            <a:xfrm>
              <a:off x="3907584" y="2497311"/>
              <a:ext cx="418476" cy="489286"/>
            </a:xfrm>
            <a:prstGeom prst="rect">
              <a:avLst/>
            </a:prstGeom>
            <a:noFill/>
            <a:ln>
              <a:noFill/>
            </a:ln>
          </p:spPr>
        </p:pic>
        <p:sp>
          <p:nvSpPr>
            <p:cNvPr id="646" name="Google Shape;646;p5"/>
            <p:cNvSpPr txBox="1"/>
            <p:nvPr/>
          </p:nvSpPr>
          <p:spPr>
            <a:xfrm>
              <a:off x="4723190" y="3039392"/>
              <a:ext cx="1418226"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1F2E"/>
                  </a:solidFill>
                  <a:latin typeface="Josefin Sans"/>
                  <a:ea typeface="Josefin Sans"/>
                  <a:cs typeface="Josefin Sans"/>
                  <a:sym typeface="Josefin Sans"/>
                </a:rPr>
                <a:t>SpiraTeam</a:t>
              </a:r>
              <a:r>
                <a:rPr lang="en-US" sz="1400" b="1" i="0" u="none" strike="noStrike" cap="none">
                  <a:solidFill>
                    <a:srgbClr val="001F2E"/>
                  </a:solidFill>
                  <a:latin typeface="Josefin Sans"/>
                  <a:ea typeface="Josefin Sans"/>
                  <a:cs typeface="Josefin Sans"/>
                  <a:sym typeface="Josefin Sans"/>
                </a:rPr>
                <a:t>®</a:t>
              </a:r>
              <a:endParaRPr sz="1400" b="1" i="0" u="none" strike="noStrike" cap="none">
                <a:solidFill>
                  <a:srgbClr val="000000"/>
                </a:solidFill>
                <a:latin typeface="Josefin Sans"/>
                <a:ea typeface="Josefin Sans"/>
                <a:cs typeface="Josefin Sans"/>
                <a:sym typeface="Josefin Sans"/>
              </a:endParaRPr>
            </a:p>
          </p:txBody>
        </p:sp>
        <p:sp>
          <p:nvSpPr>
            <p:cNvPr id="647" name="Google Shape;647;p5"/>
            <p:cNvSpPr txBox="1"/>
            <p:nvPr/>
          </p:nvSpPr>
          <p:spPr>
            <a:xfrm>
              <a:off x="3465777" y="3060235"/>
              <a:ext cx="1314651"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1F2E"/>
                  </a:solidFill>
                  <a:latin typeface="Josefin Sans"/>
                  <a:ea typeface="Josefin Sans"/>
                  <a:cs typeface="Josefin Sans"/>
                  <a:sym typeface="Josefin Sans"/>
                </a:rPr>
                <a:t>SpiraPlan</a:t>
              </a:r>
              <a:r>
                <a:rPr lang="en-US" sz="1400" b="0" i="0" u="none" strike="noStrike" cap="none">
                  <a:solidFill>
                    <a:srgbClr val="001F2E"/>
                  </a:solidFill>
                  <a:latin typeface="Josefin Sans"/>
                  <a:ea typeface="Josefin Sans"/>
                  <a:cs typeface="Josefin Sans"/>
                  <a:sym typeface="Josefin Sans"/>
                </a:rPr>
                <a:t>®</a:t>
              </a:r>
              <a:endParaRPr sz="1400" b="0" i="0" u="none" strike="noStrike" cap="none">
                <a:solidFill>
                  <a:srgbClr val="000000"/>
                </a:solidFill>
                <a:latin typeface="Josefin Sans"/>
                <a:ea typeface="Josefin Sans"/>
                <a:cs typeface="Josefin Sans"/>
                <a:sym typeface="Josefin Sans"/>
              </a:endParaRPr>
            </a:p>
          </p:txBody>
        </p:sp>
        <p:sp>
          <p:nvSpPr>
            <p:cNvPr id="648" name="Google Shape;648;p5"/>
            <p:cNvSpPr txBox="1"/>
            <p:nvPr/>
          </p:nvSpPr>
          <p:spPr>
            <a:xfrm>
              <a:off x="6088401" y="3023146"/>
              <a:ext cx="1314651"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1F2E"/>
                  </a:solidFill>
                  <a:latin typeface="Josefin Sans"/>
                  <a:ea typeface="Josefin Sans"/>
                  <a:cs typeface="Josefin Sans"/>
                  <a:sym typeface="Josefin Sans"/>
                </a:rPr>
                <a:t>SpiraTest</a:t>
              </a:r>
              <a:r>
                <a:rPr lang="en-US" sz="1600" b="0" i="0" u="none" strike="noStrike" cap="none">
                  <a:solidFill>
                    <a:srgbClr val="001F2E"/>
                  </a:solidFill>
                  <a:latin typeface="Josefin Sans"/>
                  <a:ea typeface="Josefin Sans"/>
                  <a:cs typeface="Josefin Sans"/>
                  <a:sym typeface="Josefin Sans"/>
                </a:rPr>
                <a:t>®</a:t>
              </a:r>
              <a:endParaRPr sz="1600" b="0" i="0" u="none" strike="noStrike" cap="none">
                <a:solidFill>
                  <a:srgbClr val="000000"/>
                </a:solidFill>
                <a:latin typeface="Josefin Sans"/>
                <a:ea typeface="Josefin Sans"/>
                <a:cs typeface="Josefin Sans"/>
                <a:sym typeface="Josefin Sans"/>
              </a:endParaRPr>
            </a:p>
          </p:txBody>
        </p:sp>
        <p:sp>
          <p:nvSpPr>
            <p:cNvPr id="649" name="Google Shape;649;p5"/>
            <p:cNvSpPr txBox="1"/>
            <p:nvPr/>
          </p:nvSpPr>
          <p:spPr>
            <a:xfrm>
              <a:off x="3680327" y="4088459"/>
              <a:ext cx="1314651"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1F2E"/>
                  </a:solidFill>
                  <a:latin typeface="Josefin Sans"/>
                  <a:ea typeface="Josefin Sans"/>
                  <a:cs typeface="Josefin Sans"/>
                  <a:sym typeface="Josefin Sans"/>
                </a:rPr>
                <a:t>DataSync</a:t>
              </a:r>
              <a:r>
                <a:rPr lang="en-US" sz="1400" b="0" i="1" u="none" strike="noStrike" cap="none">
                  <a:solidFill>
                    <a:srgbClr val="001F2E"/>
                  </a:solidFill>
                  <a:latin typeface="Josefin Sans"/>
                  <a:ea typeface="Josefin Sans"/>
                  <a:cs typeface="Josefin Sans"/>
                  <a:sym typeface="Josefin Sans"/>
                </a:rPr>
                <a:t>™</a:t>
              </a:r>
              <a:r>
                <a:rPr lang="en-US" sz="1400" b="0" i="0" u="none" strike="noStrike" cap="none">
                  <a:solidFill>
                    <a:srgbClr val="001F2E"/>
                  </a:solidFill>
                  <a:latin typeface="Josefin Sans"/>
                  <a:ea typeface="Josefin Sans"/>
                  <a:cs typeface="Josefin Sans"/>
                  <a:sym typeface="Josefin Sans"/>
                </a:rPr>
                <a:t> </a:t>
              </a:r>
              <a:endParaRPr sz="1400" b="0" i="0" u="none" strike="noStrike" cap="none">
                <a:solidFill>
                  <a:srgbClr val="000000"/>
                </a:solidFill>
                <a:latin typeface="Josefin Sans"/>
                <a:ea typeface="Josefin Sans"/>
                <a:cs typeface="Josefin Sans"/>
                <a:sym typeface="Josefin Sans"/>
              </a:endParaRPr>
            </a:p>
          </p:txBody>
        </p:sp>
        <p:sp>
          <p:nvSpPr>
            <p:cNvPr id="650" name="Google Shape;650;p5"/>
            <p:cNvSpPr txBox="1"/>
            <p:nvPr/>
          </p:nvSpPr>
          <p:spPr>
            <a:xfrm>
              <a:off x="4764528" y="4088459"/>
              <a:ext cx="1643121"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1F2E"/>
                  </a:solidFill>
                  <a:latin typeface="Josefin Sans"/>
                  <a:ea typeface="Josefin Sans"/>
                  <a:cs typeface="Josefin Sans"/>
                  <a:sym typeface="Josefin Sans"/>
                </a:rPr>
                <a:t>SpiraCapture</a:t>
              </a:r>
              <a:r>
                <a:rPr lang="en-US" sz="1400" b="0" i="1" u="none" strike="noStrike" cap="none">
                  <a:solidFill>
                    <a:srgbClr val="001F2E"/>
                  </a:solidFill>
                  <a:latin typeface="Josefin Sans"/>
                  <a:ea typeface="Josefin Sans"/>
                  <a:cs typeface="Josefin Sans"/>
                  <a:sym typeface="Josefin Sans"/>
                </a:rPr>
                <a:t>™</a:t>
              </a:r>
              <a:endParaRPr sz="1400" b="0" i="0" u="none" strike="noStrike" cap="none">
                <a:solidFill>
                  <a:srgbClr val="000000"/>
                </a:solidFill>
                <a:latin typeface="Josefin Sans"/>
                <a:ea typeface="Josefin Sans"/>
                <a:cs typeface="Josefin Sans"/>
                <a:sym typeface="Josefin Sans"/>
              </a:endParaRPr>
            </a:p>
          </p:txBody>
        </p:sp>
        <p:sp>
          <p:nvSpPr>
            <p:cNvPr id="651" name="Google Shape;651;p5"/>
            <p:cNvSpPr txBox="1"/>
            <p:nvPr/>
          </p:nvSpPr>
          <p:spPr>
            <a:xfrm>
              <a:off x="7175735" y="4088459"/>
              <a:ext cx="1314651"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Josefin Sans"/>
                <a:buNone/>
              </a:pPr>
              <a:r>
                <a:rPr lang="en-US" sz="1400" b="1" i="0" u="none" strike="noStrike" cap="none">
                  <a:solidFill>
                    <a:srgbClr val="001F2E"/>
                  </a:solidFill>
                  <a:latin typeface="Josefin Sans"/>
                  <a:ea typeface="Josefin Sans"/>
                  <a:cs typeface="Josefin Sans"/>
                  <a:sym typeface="Josefin Sans"/>
                </a:rPr>
                <a:t>Inflectra.ai</a:t>
              </a:r>
              <a:r>
                <a:rPr lang="en-US" sz="1400" b="0" i="1" u="none" strike="noStrike" cap="none">
                  <a:solidFill>
                    <a:srgbClr val="001F2E"/>
                  </a:solidFill>
                  <a:latin typeface="Josefin Sans"/>
                  <a:ea typeface="Josefin Sans"/>
                  <a:cs typeface="Josefin Sans"/>
                  <a:sym typeface="Josefin Sans"/>
                </a:rPr>
                <a:t>™</a:t>
              </a:r>
              <a:endParaRPr sz="1400" b="0" i="0" u="none" strike="noStrike" cap="none">
                <a:solidFill>
                  <a:srgbClr val="000000"/>
                </a:solidFill>
                <a:latin typeface="Josefin Sans"/>
                <a:ea typeface="Josefin Sans"/>
                <a:cs typeface="Josefin Sans"/>
                <a:sym typeface="Josefin Sans"/>
              </a:endParaRPr>
            </a:p>
          </p:txBody>
        </p:sp>
        <p:sp>
          <p:nvSpPr>
            <p:cNvPr id="652" name="Google Shape;652;p5"/>
            <p:cNvSpPr txBox="1"/>
            <p:nvPr/>
          </p:nvSpPr>
          <p:spPr>
            <a:xfrm>
              <a:off x="6283987" y="4088459"/>
              <a:ext cx="913037"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1F2E"/>
                  </a:solidFill>
                  <a:latin typeface="Josefin Sans"/>
                  <a:ea typeface="Josefin Sans"/>
                  <a:cs typeface="Josefin Sans"/>
                  <a:sym typeface="Josefin Sans"/>
                </a:rPr>
                <a:t>Rapise</a:t>
              </a:r>
              <a:r>
                <a:rPr lang="en-US" sz="1400" b="0" i="0" u="none" strike="noStrike" cap="none">
                  <a:solidFill>
                    <a:srgbClr val="001F2E"/>
                  </a:solidFill>
                  <a:latin typeface="Josefin Sans"/>
                  <a:ea typeface="Josefin Sans"/>
                  <a:cs typeface="Josefin Sans"/>
                  <a:sym typeface="Josefin Sans"/>
                </a:rPr>
                <a:t>®</a:t>
              </a:r>
              <a:endParaRPr sz="1400" b="0" i="0" u="none" strike="noStrike" cap="none">
                <a:solidFill>
                  <a:srgbClr val="000000"/>
                </a:solidFill>
                <a:latin typeface="Josefin Sans"/>
                <a:ea typeface="Josefin Sans"/>
                <a:cs typeface="Josefin Sans"/>
                <a:sym typeface="Josefin Sans"/>
              </a:endParaRPr>
            </a:p>
          </p:txBody>
        </p:sp>
        <p:sp>
          <p:nvSpPr>
            <p:cNvPr id="653" name="Google Shape;653;p5"/>
            <p:cNvSpPr/>
            <p:nvPr/>
          </p:nvSpPr>
          <p:spPr>
            <a:xfrm>
              <a:off x="3178806" y="3317634"/>
              <a:ext cx="5784992" cy="777983"/>
            </a:xfrm>
            <a:prstGeom prst="leftRightArrow">
              <a:avLst>
                <a:gd name="adj1" fmla="val 50000"/>
                <a:gd name="adj2" fmla="val 50000"/>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sp>
          <p:nvSpPr>
            <p:cNvPr id="654" name="Google Shape;654;p5"/>
            <p:cNvSpPr txBox="1"/>
            <p:nvPr/>
          </p:nvSpPr>
          <p:spPr>
            <a:xfrm>
              <a:off x="7286231" y="3015082"/>
              <a:ext cx="1314651"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1F2E"/>
                  </a:solidFill>
                  <a:latin typeface="Josefin Sans"/>
                  <a:ea typeface="Josefin Sans"/>
                  <a:cs typeface="Josefin Sans"/>
                  <a:sym typeface="Josefin Sans"/>
                </a:rPr>
                <a:t>SpiraApps</a:t>
              </a:r>
              <a:endParaRPr sz="1600" b="0" i="0" u="none" strike="noStrike" cap="none">
                <a:solidFill>
                  <a:srgbClr val="000000"/>
                </a:solidFill>
                <a:latin typeface="Josefin Sans"/>
                <a:ea typeface="Josefin Sans"/>
                <a:cs typeface="Josefin Sans"/>
                <a:sym typeface="Josefin Sans"/>
              </a:endParaRPr>
            </a:p>
          </p:txBody>
        </p:sp>
        <p:pic>
          <p:nvPicPr>
            <p:cNvPr id="655" name="Google Shape;655;p5" descr="A group of hexagons with different colors&#10;&#10;Description automatically generated"/>
            <p:cNvPicPr preferRelativeResize="0"/>
            <p:nvPr/>
          </p:nvPicPr>
          <p:blipFill rotWithShape="1">
            <a:blip r:embed="rId8">
              <a:alphaModFix/>
            </a:blip>
            <a:srcRect/>
            <a:stretch/>
          </p:blipFill>
          <p:spPr>
            <a:xfrm>
              <a:off x="7689810" y="2556754"/>
              <a:ext cx="507492" cy="507492"/>
            </a:xfrm>
            <a:prstGeom prst="rect">
              <a:avLst/>
            </a:prstGeom>
            <a:noFill/>
            <a:ln>
              <a:noFill/>
            </a:ln>
            <a:effectLst>
              <a:outerShdw blurRad="63500" sx="102000" sy="102000" algn="ctr" rotWithShape="0">
                <a:srgbClr val="000000">
                  <a:alpha val="40000"/>
                </a:srgbClr>
              </a:outerShdw>
            </a:effectLst>
          </p:spPr>
        </p:pic>
        <p:pic>
          <p:nvPicPr>
            <p:cNvPr id="656" name="Google Shape;656;p5" descr="A colorful pinwheel on a black background&#10;&#10;Description automatically generated"/>
            <p:cNvPicPr preferRelativeResize="0"/>
            <p:nvPr/>
          </p:nvPicPr>
          <p:blipFill rotWithShape="1">
            <a:blip r:embed="rId9">
              <a:alphaModFix/>
            </a:blip>
            <a:srcRect/>
            <a:stretch/>
          </p:blipFill>
          <p:spPr>
            <a:xfrm>
              <a:off x="4055227" y="4428475"/>
              <a:ext cx="478261" cy="457218"/>
            </a:xfrm>
            <a:prstGeom prst="rect">
              <a:avLst/>
            </a:prstGeom>
            <a:noFill/>
            <a:ln>
              <a:noFill/>
            </a:ln>
          </p:spPr>
        </p:pic>
      </p:grpSp>
      <p:sp>
        <p:nvSpPr>
          <p:cNvPr id="657" name="Google Shape;657;p5"/>
          <p:cNvSpPr/>
          <p:nvPr/>
        </p:nvSpPr>
        <p:spPr>
          <a:xfrm>
            <a:off x="838200" y="5267325"/>
            <a:ext cx="10910494" cy="636135"/>
          </a:xfrm>
          <a:prstGeom prst="roundRect">
            <a:avLst>
              <a:gd name="adj" fmla="val 16667"/>
            </a:avLst>
          </a:prstGeom>
          <a:solidFill>
            <a:schemeClr val="lt1"/>
          </a:solidFill>
          <a:ln w="25400" cap="flat" cmpd="sng">
            <a:solidFill>
              <a:schemeClr val="accent6"/>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1F2E"/>
              </a:buClr>
              <a:buSzPts val="2400"/>
              <a:buFont typeface="Kanit"/>
              <a:buNone/>
            </a:pPr>
            <a:r>
              <a:rPr lang="en-US" sz="2400" b="0" i="0" u="none" strike="noStrike" cap="none">
                <a:solidFill>
                  <a:srgbClr val="001F2E"/>
                </a:solidFill>
                <a:latin typeface="Kanit"/>
                <a:ea typeface="Kanit"/>
                <a:cs typeface="Kanit"/>
                <a:sym typeface="Kanit"/>
              </a:rPr>
              <a:t>98% customer satisfaction rating </a:t>
            </a:r>
            <a:endParaRPr/>
          </a:p>
        </p:txBody>
      </p:sp>
      <p:pic>
        <p:nvPicPr>
          <p:cNvPr id="658" name="Google Shape;658;p5"/>
          <p:cNvPicPr preferRelativeResize="0"/>
          <p:nvPr/>
        </p:nvPicPr>
        <p:blipFill rotWithShape="1">
          <a:blip r:embed="rId10">
            <a:alphaModFix/>
          </a:blip>
          <a:srcRect/>
          <a:stretch/>
        </p:blipFill>
        <p:spPr>
          <a:xfrm>
            <a:off x="7490779" y="4415741"/>
            <a:ext cx="674615" cy="539692"/>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518"/>
        <p:cNvGrpSpPr/>
        <p:nvPr/>
      </p:nvGrpSpPr>
      <p:grpSpPr>
        <a:xfrm>
          <a:off x="0" y="0"/>
          <a:ext cx="0" cy="0"/>
          <a:chOff x="0" y="0"/>
          <a:chExt cx="0" cy="0"/>
        </a:xfrm>
      </p:grpSpPr>
      <p:sp>
        <p:nvSpPr>
          <p:cNvPr id="1519" name="Google Shape;1519;p53"/>
          <p:cNvSpPr txBox="1">
            <a:spLocks noGrp="1"/>
          </p:cNvSpPr>
          <p:nvPr>
            <p:ph type="title"/>
          </p:nvPr>
        </p:nvSpPr>
        <p:spPr>
          <a:xfrm>
            <a:off x="575144" y="461421"/>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iDirect (Aerospace/Defense)</a:t>
            </a:r>
            <a:endParaRPr>
              <a:latin typeface="Josefin Sans"/>
              <a:ea typeface="Josefin Sans"/>
              <a:cs typeface="Josefin Sans"/>
              <a:sym typeface="Josefin Sans"/>
            </a:endParaRPr>
          </a:p>
        </p:txBody>
      </p:sp>
      <p:sp>
        <p:nvSpPr>
          <p:cNvPr id="1520" name="Google Shape;1520;p53"/>
          <p:cNvSpPr txBox="1">
            <a:spLocks noGrp="1"/>
          </p:cNvSpPr>
          <p:nvPr>
            <p:ph type="body" idx="4294967295"/>
          </p:nvPr>
        </p:nvSpPr>
        <p:spPr>
          <a:xfrm>
            <a:off x="704477" y="1515758"/>
            <a:ext cx="6396038" cy="1848488"/>
          </a:xfrm>
          <a:prstGeom prst="rect">
            <a:avLst/>
          </a:prstGeom>
          <a:solidFill>
            <a:srgbClr val="D8D8D8"/>
          </a:solidFill>
          <a:ln>
            <a:noFill/>
          </a:ln>
        </p:spPr>
        <p:txBody>
          <a:bodyPr spcFirstLastPara="1" wrap="square" lIns="91425" tIns="91425" rIns="91425" bIns="91425" anchor="t" anchorCtr="0">
            <a:normAutofit/>
          </a:bodyPr>
          <a:lstStyle/>
          <a:p>
            <a:pPr marL="50800" lvl="0" indent="0" algn="l" rtl="0">
              <a:lnSpc>
                <a:spcPct val="100000"/>
              </a:lnSpc>
              <a:spcBef>
                <a:spcPts val="0"/>
              </a:spcBef>
              <a:spcAft>
                <a:spcPts val="0"/>
              </a:spcAft>
              <a:buClr>
                <a:schemeClr val="dk1"/>
              </a:buClr>
              <a:buSzPts val="1800"/>
              <a:buNone/>
            </a:pPr>
            <a:r>
              <a:rPr lang="en-US" sz="1700" b="1">
                <a:latin typeface="Josefin Sans"/>
                <a:ea typeface="Josefin Sans"/>
                <a:cs typeface="Josefin Sans"/>
                <a:sym typeface="Josefin Sans"/>
              </a:rPr>
              <a:t>The Challenge</a:t>
            </a:r>
            <a:endParaRPr sz="1700">
              <a:latin typeface="Josefin Sans"/>
              <a:ea typeface="Josefin Sans"/>
              <a:cs typeface="Josefin Sans"/>
              <a:sym typeface="Josefin Sans"/>
            </a:endParaRPr>
          </a:p>
          <a:p>
            <a:pPr marL="50800" lvl="0" indent="0" algn="l" rtl="0">
              <a:lnSpc>
                <a:spcPct val="100000"/>
              </a:lnSpc>
              <a:spcBef>
                <a:spcPts val="0"/>
              </a:spcBef>
              <a:spcAft>
                <a:spcPts val="0"/>
              </a:spcAft>
              <a:buClr>
                <a:schemeClr val="dk1"/>
              </a:buClr>
              <a:buSzPts val="1800"/>
              <a:buNone/>
            </a:pPr>
            <a:r>
              <a:rPr lang="en-US" sz="1700">
                <a:latin typeface="Josefin Sans"/>
                <a:ea typeface="Josefin Sans"/>
                <a:cs typeface="Josefin Sans"/>
                <a:sym typeface="Josefin Sans"/>
              </a:rPr>
              <a:t>ST Engineering iDirect sought a robust solution to overcome challenges in maintaining test cases which was becoming increasingly complex and time-consuming as well as enabling efficient project delivery by overcoming the limitations in the existing toolset (Jama).</a:t>
            </a:r>
            <a:endParaRPr sz="1700">
              <a:latin typeface="Josefin Sans"/>
              <a:ea typeface="Josefin Sans"/>
              <a:cs typeface="Josefin Sans"/>
              <a:sym typeface="Josefin Sans"/>
            </a:endParaRPr>
          </a:p>
        </p:txBody>
      </p:sp>
      <p:sp>
        <p:nvSpPr>
          <p:cNvPr id="1521" name="Google Shape;1521;p53"/>
          <p:cNvSpPr txBox="1"/>
          <p:nvPr/>
        </p:nvSpPr>
        <p:spPr>
          <a:xfrm>
            <a:off x="7376966" y="4009864"/>
            <a:ext cx="4301228" cy="1871794"/>
          </a:xfrm>
          <a:prstGeom prst="rect">
            <a:avLst/>
          </a:prstGeom>
          <a:solidFill>
            <a:srgbClr val="DDEAF6"/>
          </a:solidFill>
          <a:ln>
            <a:noFill/>
          </a:ln>
        </p:spPr>
        <p:txBody>
          <a:bodyPr spcFirstLastPara="1" wrap="square" lIns="182875" tIns="182875" rIns="182875" bIns="91425" anchor="t" anchorCtr="0">
            <a:spAutoFit/>
          </a:bodyPr>
          <a:lstStyle/>
          <a:p>
            <a:pPr marL="50800" marR="0" lvl="0" indent="0" algn="l" rtl="0">
              <a:lnSpc>
                <a:spcPct val="90000"/>
              </a:lnSpc>
              <a:spcBef>
                <a:spcPts val="0"/>
              </a:spcBef>
              <a:spcAft>
                <a:spcPts val="0"/>
              </a:spcAft>
              <a:buClr>
                <a:srgbClr val="000000"/>
              </a:buClr>
              <a:buSzPts val="1700"/>
              <a:buFont typeface="Arial"/>
              <a:buNone/>
            </a:pPr>
            <a:r>
              <a:rPr lang="en-US" sz="1700" b="1" i="0" u="none" strike="noStrike" cap="none">
                <a:solidFill>
                  <a:schemeClr val="dk1"/>
                </a:solidFill>
                <a:latin typeface="Josefin Sans"/>
                <a:ea typeface="Josefin Sans"/>
                <a:cs typeface="Josefin Sans"/>
                <a:sym typeface="Josefin Sans"/>
              </a:rPr>
              <a:t>Key Benefits and Results</a:t>
            </a:r>
            <a:endParaRPr sz="1700" b="0" i="0" u="none" strike="noStrike" cap="none">
              <a:solidFill>
                <a:srgbClr val="000000"/>
              </a:solidFill>
              <a:latin typeface="Josefin Sans"/>
              <a:ea typeface="Josefin Sans"/>
              <a:cs typeface="Josefin Sans"/>
              <a:sym typeface="Josefin Sans"/>
            </a:endParaRPr>
          </a:p>
          <a:p>
            <a:pPr marL="0" marR="0" lvl="0" indent="0" algn="l" rtl="0">
              <a:lnSpc>
                <a:spcPct val="100000"/>
              </a:lnSpc>
              <a:spcBef>
                <a:spcPts val="400"/>
              </a:spcBef>
              <a:spcAft>
                <a:spcPts val="0"/>
              </a:spcAft>
              <a:buClr>
                <a:srgbClr val="000000"/>
              </a:buClr>
              <a:buSzPts val="1700"/>
              <a:buFont typeface="Arial"/>
              <a:buNone/>
            </a:pPr>
            <a:r>
              <a:rPr lang="en-US" sz="1700" b="0" i="0" u="none" strike="noStrike" cap="none">
                <a:solidFill>
                  <a:schemeClr val="dk1"/>
                </a:solidFill>
                <a:latin typeface="Josefin Sans"/>
                <a:ea typeface="Josefin Sans"/>
                <a:cs typeface="Josefin Sans"/>
                <a:sym typeface="Josefin Sans"/>
              </a:rPr>
              <a:t>A competitive advantage: SpiraPlan’s ability to manage multiple projects and portfolios seamlessly and with end-to-end traceability enhances the projects’ governance capabilities.</a:t>
            </a:r>
            <a:endParaRPr sz="1700" b="0" i="0" u="none" strike="noStrike" cap="none">
              <a:solidFill>
                <a:srgbClr val="000000"/>
              </a:solidFill>
              <a:latin typeface="Josefin Sans"/>
              <a:ea typeface="Josefin Sans"/>
              <a:cs typeface="Josefin Sans"/>
              <a:sym typeface="Josefin Sans"/>
            </a:endParaRPr>
          </a:p>
        </p:txBody>
      </p:sp>
      <p:sp>
        <p:nvSpPr>
          <p:cNvPr id="1522" name="Google Shape;1522;p53"/>
          <p:cNvSpPr/>
          <p:nvPr/>
        </p:nvSpPr>
        <p:spPr>
          <a:xfrm>
            <a:off x="575144" y="1232627"/>
            <a:ext cx="6525371" cy="2070279"/>
          </a:xfrm>
          <a:prstGeom prst="roundRect">
            <a:avLst>
              <a:gd name="adj" fmla="val 12188"/>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Kanit"/>
              <a:buNone/>
            </a:pPr>
            <a:endParaRPr sz="1800" b="0" i="0" u="none" strike="noStrike" cap="none">
              <a:solidFill>
                <a:srgbClr val="FFFFFF"/>
              </a:solidFill>
              <a:latin typeface="Josefin Sans"/>
              <a:ea typeface="Josefin Sans"/>
              <a:cs typeface="Josefin Sans"/>
              <a:sym typeface="Josefin Sans"/>
            </a:endParaRPr>
          </a:p>
        </p:txBody>
      </p:sp>
      <p:sp>
        <p:nvSpPr>
          <p:cNvPr id="1523" name="Google Shape;1523;p53"/>
          <p:cNvSpPr txBox="1"/>
          <p:nvPr/>
        </p:nvSpPr>
        <p:spPr>
          <a:xfrm>
            <a:off x="694404" y="3647377"/>
            <a:ext cx="6525370" cy="2015936"/>
          </a:xfrm>
          <a:prstGeom prst="rect">
            <a:avLst/>
          </a:prstGeom>
          <a:noFill/>
          <a:ln>
            <a:noFill/>
          </a:ln>
        </p:spPr>
        <p:txBody>
          <a:bodyPr spcFirstLastPara="1" wrap="square" lIns="182875" tIns="91425" rIns="182875" bIns="91425" anchor="t" anchorCtr="0">
            <a:spAutoFit/>
          </a:bodyPr>
          <a:lstStyle/>
          <a:p>
            <a:pPr marL="50800" marR="0" lvl="0" indent="0" algn="l" rtl="0">
              <a:lnSpc>
                <a:spcPct val="100000"/>
              </a:lnSpc>
              <a:spcBef>
                <a:spcPts val="0"/>
              </a:spcBef>
              <a:spcAft>
                <a:spcPts val="0"/>
              </a:spcAft>
              <a:buClr>
                <a:schemeClr val="dk1"/>
              </a:buClr>
              <a:buSzPts val="1800"/>
              <a:buFont typeface="Kanit"/>
              <a:buNone/>
            </a:pPr>
            <a:r>
              <a:rPr lang="en-US" sz="1700" b="1" i="0" u="none" strike="noStrike" cap="none">
                <a:solidFill>
                  <a:schemeClr val="dk1"/>
                </a:solidFill>
                <a:latin typeface="Josefin Sans"/>
                <a:ea typeface="Josefin Sans"/>
                <a:cs typeface="Josefin Sans"/>
                <a:sym typeface="Josefin Sans"/>
              </a:rPr>
              <a:t>The Solution</a:t>
            </a:r>
            <a:endParaRPr sz="1700" b="0" i="0" u="none" strike="noStrike" cap="none">
              <a:solidFill>
                <a:srgbClr val="000000"/>
              </a:solidFill>
              <a:latin typeface="Josefin Sans"/>
              <a:ea typeface="Josefin Sans"/>
              <a:cs typeface="Josefin Sans"/>
              <a:sym typeface="Josefin Sans"/>
            </a:endParaRPr>
          </a:p>
          <a:p>
            <a:pPr marL="50800" marR="0" lvl="0" indent="0" algn="l" rtl="0">
              <a:lnSpc>
                <a:spcPct val="100000"/>
              </a:lnSpc>
              <a:spcBef>
                <a:spcPts val="0"/>
              </a:spcBef>
              <a:spcAft>
                <a:spcPts val="0"/>
              </a:spcAft>
              <a:buClr>
                <a:schemeClr val="dk1"/>
              </a:buClr>
              <a:buSzPts val="1800"/>
              <a:buFont typeface="Kanit"/>
              <a:buNone/>
            </a:pPr>
            <a:r>
              <a:rPr lang="en-US" sz="1700" b="0" i="0" u="none" strike="noStrike" cap="none">
                <a:solidFill>
                  <a:schemeClr val="dk1"/>
                </a:solidFill>
                <a:latin typeface="Josefin Sans"/>
                <a:ea typeface="Josefin Sans"/>
                <a:cs typeface="Josefin Sans"/>
                <a:sym typeface="Josefin Sans"/>
              </a:rPr>
              <a:t>SpiraPlan was seamlessly integrated into ST Engineering iDirect’s existing systems. Custom configurations were implemented to cater to their specific needs in satellite communication project management. The implementation enhanced requirements management, compliance, and project governance capabilities.</a:t>
            </a:r>
            <a:endParaRPr sz="1700" b="0" i="0" u="none" strike="noStrike" cap="none">
              <a:solidFill>
                <a:srgbClr val="000000"/>
              </a:solidFill>
              <a:latin typeface="Josefin Sans"/>
              <a:ea typeface="Josefin Sans"/>
              <a:cs typeface="Josefin Sans"/>
              <a:sym typeface="Josefin Sans"/>
            </a:endParaRPr>
          </a:p>
        </p:txBody>
      </p:sp>
      <p:pic>
        <p:nvPicPr>
          <p:cNvPr id="1524" name="Google Shape;1524;p5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772816" y="594893"/>
            <a:ext cx="1844040" cy="381449"/>
          </a:xfrm>
          <a:prstGeom prst="rect">
            <a:avLst/>
          </a:prstGeom>
          <a:noFill/>
          <a:ln>
            <a:noFill/>
          </a:ln>
        </p:spPr>
      </p:pic>
      <p:sp>
        <p:nvSpPr>
          <p:cNvPr id="1525" name="Google Shape;1525;p53"/>
          <p:cNvSpPr/>
          <p:nvPr/>
        </p:nvSpPr>
        <p:spPr>
          <a:xfrm>
            <a:off x="7376966" y="1515758"/>
            <a:ext cx="4284000" cy="1191142"/>
          </a:xfrm>
          <a:prstGeom prst="rect">
            <a:avLst/>
          </a:prstGeom>
          <a:solidFill>
            <a:srgbClr val="EB772D"/>
          </a:solidFill>
          <a:ln>
            <a:noFill/>
          </a:ln>
        </p:spPr>
        <p:txBody>
          <a:bodyPr spcFirstLastPara="1" wrap="square" lIns="91425" tIns="45700" rIns="91425" bIns="45700" anchor="ctr" anchorCtr="0">
            <a:noAutofit/>
          </a:bodyPr>
          <a:lstStyle/>
          <a:p>
            <a:pPr marL="27432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Josefin Sans"/>
                <a:ea typeface="Josefin Sans"/>
                <a:cs typeface="Josefin Sans"/>
                <a:sym typeface="Josefin Sans"/>
              </a:rPr>
              <a:t>LIKELIHOOD TO RECOMMEND</a:t>
            </a:r>
            <a:endParaRPr sz="1400" b="0" i="0" u="none" strike="noStrike" cap="none">
              <a:solidFill>
                <a:srgbClr val="000000"/>
              </a:solidFill>
              <a:latin typeface="Josefin Sans"/>
              <a:ea typeface="Josefin Sans"/>
              <a:cs typeface="Josefin Sans"/>
              <a:sym typeface="Josefin Sans"/>
            </a:endParaRPr>
          </a:p>
          <a:p>
            <a:pPr marL="274320" marR="0" lvl="0" indent="0" algn="l" rtl="0">
              <a:lnSpc>
                <a:spcPct val="100000"/>
              </a:lnSpc>
              <a:spcBef>
                <a:spcPts val="1200"/>
              </a:spcBef>
              <a:spcAft>
                <a:spcPts val="0"/>
              </a:spcAft>
              <a:buClr>
                <a:srgbClr val="000000"/>
              </a:buClr>
              <a:buSzPts val="1400"/>
              <a:buFont typeface="Arial"/>
              <a:buNone/>
            </a:pPr>
            <a:r>
              <a:rPr lang="en-US" sz="1400" b="0" i="0" u="none" strike="noStrike" cap="none">
                <a:solidFill>
                  <a:schemeClr val="lt2"/>
                </a:solidFill>
                <a:latin typeface="Josefin Sans"/>
                <a:ea typeface="Josefin Sans"/>
                <a:cs typeface="Josefin Sans"/>
                <a:sym typeface="Josefin Sans"/>
              </a:rPr>
              <a:t>Extremely likely: 8 out of 10</a:t>
            </a:r>
            <a:endParaRPr sz="1400" b="0" i="0" u="none" strike="noStrike" cap="none">
              <a:solidFill>
                <a:srgbClr val="000000"/>
              </a:solidFill>
              <a:latin typeface="Josefin Sans"/>
              <a:ea typeface="Josefin Sans"/>
              <a:cs typeface="Josefin Sans"/>
              <a:sym typeface="Josefin Sans"/>
            </a:endParaRPr>
          </a:p>
        </p:txBody>
      </p:sp>
      <p:sp>
        <p:nvSpPr>
          <p:cNvPr id="1526" name="Google Shape;1526;p53"/>
          <p:cNvSpPr/>
          <p:nvPr/>
        </p:nvSpPr>
        <p:spPr>
          <a:xfrm>
            <a:off x="7394194" y="2768847"/>
            <a:ext cx="4266772" cy="1123450"/>
          </a:xfrm>
          <a:prstGeom prst="rect">
            <a:avLst/>
          </a:prstGeom>
          <a:solidFill>
            <a:srgbClr val="1E4E79"/>
          </a:solidFill>
          <a:ln>
            <a:noFill/>
          </a:ln>
        </p:spPr>
        <p:txBody>
          <a:bodyPr spcFirstLastPara="1" wrap="square" lIns="91425" tIns="45700" rIns="91425" bIns="45700" anchor="ctr" anchorCtr="0">
            <a:noAutofit/>
          </a:bodyPr>
          <a:lstStyle/>
          <a:p>
            <a:pPr marL="27432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Josefin Sans"/>
                <a:ea typeface="Josefin Sans"/>
                <a:cs typeface="Josefin Sans"/>
                <a:sym typeface="Josefin Sans"/>
              </a:rPr>
              <a:t>SUPPORT SATISFACTION</a:t>
            </a:r>
            <a:endParaRPr sz="1400" b="0" i="0" u="none" strike="noStrike" cap="none">
              <a:solidFill>
                <a:srgbClr val="000000"/>
              </a:solidFill>
              <a:latin typeface="Josefin Sans"/>
              <a:ea typeface="Josefin Sans"/>
              <a:cs typeface="Josefin Sans"/>
              <a:sym typeface="Josefin Sans"/>
            </a:endParaRPr>
          </a:p>
          <a:p>
            <a:pPr marL="274320" marR="0" lvl="0" indent="0" algn="l" rtl="0">
              <a:lnSpc>
                <a:spcPct val="100000"/>
              </a:lnSpc>
              <a:spcBef>
                <a:spcPts val="1200"/>
              </a:spcBef>
              <a:spcAft>
                <a:spcPts val="0"/>
              </a:spcAft>
              <a:buClr>
                <a:srgbClr val="000000"/>
              </a:buClr>
              <a:buSzPts val="1400"/>
              <a:buFont typeface="Arial"/>
              <a:buNone/>
            </a:pPr>
            <a:r>
              <a:rPr lang="en-US" sz="1400" b="0" i="0" u="none" strike="noStrike" cap="none">
                <a:solidFill>
                  <a:schemeClr val="lt2"/>
                </a:solidFill>
                <a:latin typeface="Josefin Sans"/>
                <a:ea typeface="Josefin Sans"/>
                <a:cs typeface="Josefin Sans"/>
                <a:sym typeface="Josefin Sans"/>
              </a:rPr>
              <a:t>Satisfaction Score: 9 out of 10</a:t>
            </a:r>
            <a:endParaRPr sz="1400" b="0" i="0" u="none" strike="noStrike" cap="none">
              <a:solidFill>
                <a:srgbClr val="000000"/>
              </a:solidFill>
              <a:latin typeface="Josefin Sans"/>
              <a:ea typeface="Josefin Sans"/>
              <a:cs typeface="Josefin Sans"/>
              <a:sym typeface="Josefin Sans"/>
            </a:endParaRPr>
          </a:p>
        </p:txBody>
      </p:sp>
      <p:sp>
        <p:nvSpPr>
          <p:cNvPr id="1527" name="Google Shape;1527;p53"/>
          <p:cNvSpPr/>
          <p:nvPr/>
        </p:nvSpPr>
        <p:spPr>
          <a:xfrm>
            <a:off x="704477" y="3586036"/>
            <a:ext cx="6396038" cy="2180779"/>
          </a:xfrm>
          <a:prstGeom prst="roundRect">
            <a:avLst>
              <a:gd name="adj" fmla="val 16667"/>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531"/>
        <p:cNvGrpSpPr/>
        <p:nvPr/>
      </p:nvGrpSpPr>
      <p:grpSpPr>
        <a:xfrm>
          <a:off x="0" y="0"/>
          <a:ext cx="0" cy="0"/>
          <a:chOff x="0" y="0"/>
          <a:chExt cx="0" cy="0"/>
        </a:xfrm>
      </p:grpSpPr>
      <p:sp>
        <p:nvSpPr>
          <p:cNvPr id="1532" name="Google Shape;1532;p55"/>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Philippine Land Registry (Government)</a:t>
            </a:r>
            <a:endParaRPr>
              <a:latin typeface="Josefin Sans"/>
              <a:ea typeface="Josefin Sans"/>
              <a:cs typeface="Josefin Sans"/>
              <a:sym typeface="Josefin Sans"/>
            </a:endParaRPr>
          </a:p>
        </p:txBody>
      </p:sp>
      <p:sp>
        <p:nvSpPr>
          <p:cNvPr id="1533" name="Google Shape;1533;p55"/>
          <p:cNvSpPr txBox="1"/>
          <p:nvPr/>
        </p:nvSpPr>
        <p:spPr>
          <a:xfrm>
            <a:off x="7363878" y="3604251"/>
            <a:ext cx="4198794" cy="1779461"/>
          </a:xfrm>
          <a:prstGeom prst="rect">
            <a:avLst/>
          </a:prstGeom>
          <a:solidFill>
            <a:srgbClr val="F2F2F2"/>
          </a:solidFill>
          <a:ln>
            <a:noFill/>
          </a:ln>
        </p:spPr>
        <p:txBody>
          <a:bodyPr spcFirstLastPara="1" wrap="square" lIns="182875" tIns="91425" rIns="182875" bIns="91425" anchor="t" anchorCtr="0">
            <a:spAutoFit/>
          </a:bodyPr>
          <a:lstStyle/>
          <a:p>
            <a:pPr marL="50800" marR="0" lvl="0" indent="0" algn="l" rtl="0">
              <a:lnSpc>
                <a:spcPct val="90000"/>
              </a:lnSpc>
              <a:spcBef>
                <a:spcPts val="0"/>
              </a:spcBef>
              <a:spcAft>
                <a:spcPts val="0"/>
              </a:spcAft>
              <a:buClr>
                <a:srgbClr val="000000"/>
              </a:buClr>
              <a:buSzPts val="1700"/>
              <a:buFont typeface="Arial"/>
              <a:buNone/>
            </a:pPr>
            <a:r>
              <a:rPr lang="en-US" sz="1700" b="1" i="0" u="none" strike="noStrike" cap="none">
                <a:solidFill>
                  <a:schemeClr val="dk1"/>
                </a:solidFill>
                <a:latin typeface="Josefin Sans"/>
                <a:ea typeface="Josefin Sans"/>
                <a:cs typeface="Josefin Sans"/>
                <a:sym typeface="Josefin Sans"/>
              </a:rPr>
              <a:t>Existing Tools in Place</a:t>
            </a:r>
            <a:endParaRPr sz="1700" b="0" i="0" u="none" strike="noStrike" cap="none">
              <a:solidFill>
                <a:srgbClr val="000000"/>
              </a:solidFill>
              <a:latin typeface="Josefin Sans"/>
              <a:ea typeface="Josefin Sans"/>
              <a:cs typeface="Josefin Sans"/>
              <a:sym typeface="Josefin Sans"/>
            </a:endParaRPr>
          </a:p>
          <a:p>
            <a:pPr marL="0" marR="0" lvl="0" indent="0" algn="l" rtl="0">
              <a:lnSpc>
                <a:spcPct val="100000"/>
              </a:lnSpc>
              <a:spcBef>
                <a:spcPts val="400"/>
              </a:spcBef>
              <a:spcAft>
                <a:spcPts val="0"/>
              </a:spcAft>
              <a:buClr>
                <a:srgbClr val="000000"/>
              </a:buClr>
              <a:buSzPts val="1700"/>
              <a:buFont typeface="Arial"/>
              <a:buNone/>
            </a:pPr>
            <a:r>
              <a:rPr lang="en-US" sz="1700" b="0" i="0" u="none" strike="noStrike" cap="none">
                <a:solidFill>
                  <a:schemeClr val="dk1"/>
                </a:solidFill>
                <a:latin typeface="Josefin Sans"/>
                <a:ea typeface="Josefin Sans"/>
                <a:cs typeface="Josefin Sans"/>
                <a:sym typeface="Josefin Sans"/>
              </a:rPr>
              <a:t>“Coming from MicroFocus products, Inflectra products really helped us in providing comprehensive support at fraction of the</a:t>
            </a:r>
            <a:endParaRPr sz="1700" b="0" i="0" u="none" strike="noStrike" cap="none">
              <a:solidFill>
                <a:srgbClr val="000000"/>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chemeClr val="dk1"/>
                </a:solidFill>
                <a:latin typeface="Josefin Sans"/>
                <a:ea typeface="Josefin Sans"/>
                <a:cs typeface="Josefin Sans"/>
                <a:sym typeface="Josefin Sans"/>
              </a:rPr>
              <a:t>cost.” -- Jeff M. QA Manager</a:t>
            </a:r>
            <a:endParaRPr sz="1700" b="0" i="0" u="none" strike="noStrike" cap="none">
              <a:solidFill>
                <a:srgbClr val="000000"/>
              </a:solidFill>
              <a:latin typeface="Josefin Sans"/>
              <a:ea typeface="Josefin Sans"/>
              <a:cs typeface="Josefin Sans"/>
              <a:sym typeface="Josefin Sans"/>
            </a:endParaRPr>
          </a:p>
        </p:txBody>
      </p:sp>
      <p:pic>
        <p:nvPicPr>
          <p:cNvPr id="1534" name="Google Shape;1534;p5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363878" y="1300544"/>
            <a:ext cx="4198794" cy="2255388"/>
          </a:xfrm>
          <a:prstGeom prst="rect">
            <a:avLst/>
          </a:prstGeom>
          <a:noFill/>
          <a:ln>
            <a:noFill/>
          </a:ln>
        </p:spPr>
      </p:pic>
      <p:sp>
        <p:nvSpPr>
          <p:cNvPr id="1535" name="Google Shape;1535;p55"/>
          <p:cNvSpPr txBox="1"/>
          <p:nvPr/>
        </p:nvSpPr>
        <p:spPr>
          <a:xfrm>
            <a:off x="621377" y="3271809"/>
            <a:ext cx="6376831" cy="2970003"/>
          </a:xfrm>
          <a:prstGeom prst="rect">
            <a:avLst/>
          </a:prstGeom>
          <a:noFill/>
          <a:ln>
            <a:noFill/>
          </a:ln>
        </p:spPr>
        <p:txBody>
          <a:bodyPr spcFirstLastPara="1" wrap="square" lIns="91425" tIns="45700" rIns="91425" bIns="45700" anchor="t" anchorCtr="0">
            <a:spAutoFit/>
          </a:bodyPr>
          <a:lstStyle/>
          <a:p>
            <a:pPr marL="50800" marR="0" lvl="0" indent="0" algn="l" rtl="0">
              <a:lnSpc>
                <a:spcPct val="100000"/>
              </a:lnSpc>
              <a:spcBef>
                <a:spcPts val="0"/>
              </a:spcBef>
              <a:spcAft>
                <a:spcPts val="0"/>
              </a:spcAft>
              <a:buClr>
                <a:schemeClr val="dk1"/>
              </a:buClr>
              <a:buSzPts val="1800"/>
              <a:buFont typeface="Kanit"/>
              <a:buNone/>
            </a:pPr>
            <a:r>
              <a:rPr lang="en-US" sz="1700" b="1" i="0" u="none" strike="noStrike" cap="none">
                <a:solidFill>
                  <a:schemeClr val="dk1"/>
                </a:solidFill>
                <a:latin typeface="Josefin Sans"/>
                <a:ea typeface="Josefin Sans"/>
                <a:cs typeface="Josefin Sans"/>
                <a:sym typeface="Josefin Sans"/>
              </a:rPr>
              <a:t>The Solution</a:t>
            </a:r>
            <a:endParaRPr sz="1700" b="0" i="0" u="none" strike="noStrike" cap="none">
              <a:solidFill>
                <a:srgbClr val="000000"/>
              </a:solidFill>
              <a:latin typeface="Josefin Sans"/>
              <a:ea typeface="Josefin Sans"/>
              <a:cs typeface="Josefin Sans"/>
              <a:sym typeface="Josefin Sans"/>
            </a:endParaRPr>
          </a:p>
          <a:p>
            <a:pPr marL="50800" marR="0" lvl="0" indent="0" algn="l" rtl="0">
              <a:lnSpc>
                <a:spcPct val="100000"/>
              </a:lnSpc>
              <a:spcBef>
                <a:spcPts val="0"/>
              </a:spcBef>
              <a:spcAft>
                <a:spcPts val="0"/>
              </a:spcAft>
              <a:buClr>
                <a:schemeClr val="dk1"/>
              </a:buClr>
              <a:buSzPts val="1700"/>
              <a:buFont typeface="Kanit"/>
              <a:buNone/>
            </a:pPr>
            <a:r>
              <a:rPr lang="en-US" sz="1700" b="0" i="0" u="none" strike="noStrike" cap="none">
                <a:solidFill>
                  <a:schemeClr val="dk1"/>
                </a:solidFill>
                <a:latin typeface="Josefin Sans"/>
                <a:ea typeface="Josefin Sans"/>
                <a:cs typeface="Josefin Sans"/>
                <a:sym typeface="Josefin Sans"/>
              </a:rPr>
              <a:t>LARES opted for Inflectra's products, SpiraTeam and Rapise, due to their comprehensive feature set, flexible deployment options (both cloud and on-premise), and cost-effective pricing models.</a:t>
            </a:r>
            <a:endParaRPr sz="1700" b="0" i="0" u="none" strike="noStrike" cap="none">
              <a:solidFill>
                <a:srgbClr val="000000"/>
              </a:solidFill>
              <a:latin typeface="Josefin Sans"/>
              <a:ea typeface="Josefin Sans"/>
              <a:cs typeface="Josefin Sans"/>
              <a:sym typeface="Josefin Sans"/>
            </a:endParaRPr>
          </a:p>
          <a:p>
            <a:pPr marL="336550" marR="0" lvl="0" indent="-285750" algn="l" rtl="0">
              <a:lnSpc>
                <a:spcPct val="100000"/>
              </a:lnSpc>
              <a:spcBef>
                <a:spcPts val="0"/>
              </a:spcBef>
              <a:spcAft>
                <a:spcPts val="0"/>
              </a:spcAft>
              <a:buClr>
                <a:schemeClr val="dk1"/>
              </a:buClr>
              <a:buSzPts val="1700"/>
              <a:buFont typeface="Arial"/>
              <a:buChar char="•"/>
            </a:pPr>
            <a:r>
              <a:rPr lang="en-US" sz="1700" b="1" i="0" u="none" strike="noStrike" cap="none">
                <a:solidFill>
                  <a:schemeClr val="dk1"/>
                </a:solidFill>
                <a:latin typeface="Josefin Sans"/>
                <a:ea typeface="Josefin Sans"/>
                <a:cs typeface="Josefin Sans"/>
                <a:sym typeface="Josefin Sans"/>
              </a:rPr>
              <a:t>SpiraTeam: </a:t>
            </a:r>
            <a:r>
              <a:rPr lang="en-US" sz="1700" b="0" i="0" u="none" strike="noStrike" cap="none">
                <a:solidFill>
                  <a:schemeClr val="dk1"/>
                </a:solidFill>
                <a:latin typeface="Josefin Sans"/>
                <a:ea typeface="Josefin Sans"/>
                <a:cs typeface="Josefin Sans"/>
                <a:sym typeface="Josefin Sans"/>
              </a:rPr>
              <a:t>Deployed for its advanced SDLC governance</a:t>
            </a:r>
            <a:endParaRPr sz="1700" b="0" i="0" u="none" strike="noStrike" cap="none">
              <a:solidFill>
                <a:srgbClr val="000000"/>
              </a:solidFill>
              <a:latin typeface="Josefin Sans"/>
              <a:ea typeface="Josefin Sans"/>
              <a:cs typeface="Josefin Sans"/>
              <a:sym typeface="Josefin Sans"/>
            </a:endParaRPr>
          </a:p>
          <a:p>
            <a:pPr marL="336550" marR="0" lvl="0" indent="-285750" algn="l" rtl="0">
              <a:lnSpc>
                <a:spcPct val="100000"/>
              </a:lnSpc>
              <a:spcBef>
                <a:spcPts val="0"/>
              </a:spcBef>
              <a:spcAft>
                <a:spcPts val="0"/>
              </a:spcAft>
              <a:buClr>
                <a:schemeClr val="dk1"/>
              </a:buClr>
              <a:buSzPts val="1700"/>
              <a:buFont typeface="Arial"/>
              <a:buChar char="•"/>
            </a:pPr>
            <a:r>
              <a:rPr lang="en-US" sz="1700" b="0" i="0" u="none" strike="noStrike" cap="none">
                <a:solidFill>
                  <a:schemeClr val="dk1"/>
                </a:solidFill>
                <a:latin typeface="Josefin Sans"/>
                <a:ea typeface="Josefin Sans"/>
                <a:cs typeface="Josefin Sans"/>
                <a:sym typeface="Josefin Sans"/>
              </a:rPr>
              <a:t>capabilities, facilitating efficient management of the project’s multifaceted IT infrastructure.</a:t>
            </a:r>
            <a:endParaRPr sz="1700" b="0" i="0" u="none" strike="noStrike" cap="none">
              <a:solidFill>
                <a:srgbClr val="000000"/>
              </a:solidFill>
              <a:latin typeface="Josefin Sans"/>
              <a:ea typeface="Josefin Sans"/>
              <a:cs typeface="Josefin Sans"/>
              <a:sym typeface="Josefin Sans"/>
            </a:endParaRPr>
          </a:p>
          <a:p>
            <a:pPr marL="336550" marR="0" lvl="0" indent="-285750" algn="l" rtl="0">
              <a:lnSpc>
                <a:spcPct val="100000"/>
              </a:lnSpc>
              <a:spcBef>
                <a:spcPts val="0"/>
              </a:spcBef>
              <a:spcAft>
                <a:spcPts val="0"/>
              </a:spcAft>
              <a:buClr>
                <a:schemeClr val="dk1"/>
              </a:buClr>
              <a:buSzPts val="1700"/>
              <a:buFont typeface="Arial"/>
              <a:buChar char="•"/>
            </a:pPr>
            <a:r>
              <a:rPr lang="en-US" sz="1700" b="1" i="0" u="none" strike="noStrike" cap="none">
                <a:solidFill>
                  <a:schemeClr val="dk1"/>
                </a:solidFill>
                <a:latin typeface="Josefin Sans"/>
                <a:ea typeface="Josefin Sans"/>
                <a:cs typeface="Josefin Sans"/>
                <a:sym typeface="Josefin Sans"/>
              </a:rPr>
              <a:t>Rapise: </a:t>
            </a:r>
            <a:r>
              <a:rPr lang="en-US" sz="1700" b="0" i="0" u="none" strike="noStrike" cap="none">
                <a:solidFill>
                  <a:schemeClr val="dk1"/>
                </a:solidFill>
                <a:latin typeface="Josefin Sans"/>
                <a:ea typeface="Josefin Sans"/>
                <a:cs typeface="Josefin Sans"/>
                <a:sym typeface="Josefin Sans"/>
              </a:rPr>
              <a:t>Chosen for its superior test automation capabilities, which were essential in ensuring the system's reliability and security.</a:t>
            </a:r>
            <a:endParaRPr sz="1700" b="0" i="0" u="none" strike="noStrike" cap="none">
              <a:solidFill>
                <a:srgbClr val="000000"/>
              </a:solidFill>
              <a:latin typeface="Josefin Sans"/>
              <a:ea typeface="Josefin Sans"/>
              <a:cs typeface="Josefin Sans"/>
              <a:sym typeface="Josefin Sans"/>
            </a:endParaRPr>
          </a:p>
        </p:txBody>
      </p:sp>
      <p:sp>
        <p:nvSpPr>
          <p:cNvPr id="1536" name="Google Shape;1536;p55"/>
          <p:cNvSpPr txBox="1"/>
          <p:nvPr/>
        </p:nvSpPr>
        <p:spPr>
          <a:xfrm>
            <a:off x="629327" y="1410272"/>
            <a:ext cx="6555243" cy="1615088"/>
          </a:xfrm>
          <a:prstGeom prst="rect">
            <a:avLst/>
          </a:prstGeom>
          <a:solidFill>
            <a:srgbClr val="D8D8D8"/>
          </a:solidFill>
          <a:ln>
            <a:noFill/>
          </a:ln>
        </p:spPr>
        <p:txBody>
          <a:bodyPr spcFirstLastPara="1" wrap="square" lIns="91425" tIns="45700" rIns="91425" bIns="45700" anchor="t" anchorCtr="0">
            <a:normAutofit lnSpcReduction="10000"/>
          </a:bodyPr>
          <a:lstStyle/>
          <a:p>
            <a:pPr marL="50800" marR="0" lvl="0" indent="0" algn="l" rtl="0">
              <a:lnSpc>
                <a:spcPct val="100000"/>
              </a:lnSpc>
              <a:spcBef>
                <a:spcPts val="0"/>
              </a:spcBef>
              <a:spcAft>
                <a:spcPts val="0"/>
              </a:spcAft>
              <a:buClr>
                <a:schemeClr val="dk1"/>
              </a:buClr>
              <a:buSzPts val="1700"/>
              <a:buFont typeface="Noto Sans Symbols"/>
              <a:buNone/>
            </a:pPr>
            <a:r>
              <a:rPr lang="en-US" sz="1700" b="1" i="0" u="none" strike="noStrike" cap="none">
                <a:solidFill>
                  <a:schemeClr val="dk1"/>
                </a:solidFill>
                <a:latin typeface="Josefin Sans"/>
                <a:ea typeface="Josefin Sans"/>
                <a:cs typeface="Josefin Sans"/>
                <a:sym typeface="Josefin Sans"/>
              </a:rPr>
              <a:t>The Challenge</a:t>
            </a:r>
            <a:endParaRPr sz="1700" b="0" i="0" u="none" strike="noStrike" cap="none">
              <a:solidFill>
                <a:srgbClr val="000000"/>
              </a:solidFill>
              <a:latin typeface="Josefin Sans"/>
              <a:ea typeface="Josefin Sans"/>
              <a:cs typeface="Josefin Sans"/>
              <a:sym typeface="Josefin Sans"/>
            </a:endParaRPr>
          </a:p>
          <a:p>
            <a:pPr marL="50800" marR="0" lvl="0" indent="0" algn="l" rtl="0">
              <a:lnSpc>
                <a:spcPct val="100000"/>
              </a:lnSpc>
              <a:spcBef>
                <a:spcPts val="600"/>
              </a:spcBef>
              <a:spcAft>
                <a:spcPts val="0"/>
              </a:spcAft>
              <a:buClr>
                <a:schemeClr val="dk1"/>
              </a:buClr>
              <a:buSzPts val="1700"/>
              <a:buFont typeface="Noto Sans Symbols"/>
              <a:buNone/>
            </a:pPr>
            <a:r>
              <a:rPr lang="en-US" sz="1700" b="0" i="0" u="none" strike="noStrike" cap="none">
                <a:solidFill>
                  <a:schemeClr val="dk1"/>
                </a:solidFill>
                <a:latin typeface="Josefin Sans"/>
                <a:ea typeface="Josefin Sans"/>
                <a:cs typeface="Josefin Sans"/>
                <a:sym typeface="Josefin Sans"/>
              </a:rPr>
              <a:t>Land Registration Systems (LARES) faced significant challenges in test management and automation, crucial for the successful digital transformation in land registration. This required a robust and versatile solution that could handle complex data, ensure security, and maintain regulatory compliance.</a:t>
            </a:r>
            <a:endParaRPr sz="1700" b="0" i="0" u="none" strike="noStrike" cap="none">
              <a:solidFill>
                <a:schemeClr val="dk1"/>
              </a:solidFill>
              <a:latin typeface="Josefin Sans"/>
              <a:ea typeface="Josefin Sans"/>
              <a:cs typeface="Josefin Sans"/>
              <a:sym typeface="Josefin Sans"/>
            </a:endParaRPr>
          </a:p>
        </p:txBody>
      </p:sp>
      <p:sp>
        <p:nvSpPr>
          <p:cNvPr id="1537" name="Google Shape;1537;p55"/>
          <p:cNvSpPr/>
          <p:nvPr/>
        </p:nvSpPr>
        <p:spPr>
          <a:xfrm>
            <a:off x="485259" y="3142892"/>
            <a:ext cx="6699311" cy="3233524"/>
          </a:xfrm>
          <a:prstGeom prst="roundRect">
            <a:avLst>
              <a:gd name="adj" fmla="val 16667"/>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sp>
        <p:nvSpPr>
          <p:cNvPr id="1542" name="Google Shape;1542;p56"/>
          <p:cNvSpPr txBox="1">
            <a:spLocks noGrp="1"/>
          </p:cNvSpPr>
          <p:nvPr>
            <p:ph type="title"/>
          </p:nvPr>
        </p:nvSpPr>
        <p:spPr>
          <a:xfrm>
            <a:off x="574150" y="363118"/>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80% Improvement of Test Coverage</a:t>
            </a:r>
            <a:endParaRPr>
              <a:latin typeface="Josefin Sans"/>
              <a:ea typeface="Josefin Sans"/>
              <a:cs typeface="Josefin Sans"/>
              <a:sym typeface="Josefin Sans"/>
            </a:endParaRPr>
          </a:p>
        </p:txBody>
      </p:sp>
      <p:sp>
        <p:nvSpPr>
          <p:cNvPr id="1543" name="Google Shape;1543;p56"/>
          <p:cNvSpPr txBox="1"/>
          <p:nvPr/>
        </p:nvSpPr>
        <p:spPr>
          <a:xfrm>
            <a:off x="7557728" y="3557931"/>
            <a:ext cx="4150274" cy="2041072"/>
          </a:xfrm>
          <a:prstGeom prst="rect">
            <a:avLst/>
          </a:prstGeom>
          <a:solidFill>
            <a:srgbClr val="EDEDED"/>
          </a:solidFill>
          <a:ln>
            <a:noFill/>
          </a:ln>
        </p:spPr>
        <p:txBody>
          <a:bodyPr spcFirstLastPara="1" wrap="square" lIns="182875" tIns="91425" rIns="182875" bIns="91425" anchor="t" anchorCtr="0">
            <a:spAutoFit/>
          </a:bodyPr>
          <a:lstStyle/>
          <a:p>
            <a:pPr marL="50800" marR="0" lvl="0" indent="0" algn="l" rtl="0">
              <a:lnSpc>
                <a:spcPct val="90000"/>
              </a:lnSpc>
              <a:spcBef>
                <a:spcPts val="0"/>
              </a:spcBef>
              <a:spcAft>
                <a:spcPts val="0"/>
              </a:spcAft>
              <a:buClr>
                <a:srgbClr val="000000"/>
              </a:buClr>
              <a:buSzPts val="1700"/>
              <a:buFont typeface="Arial"/>
              <a:buNone/>
            </a:pPr>
            <a:r>
              <a:rPr lang="en-US" sz="1700" b="1" i="0" u="none" strike="noStrike" cap="none">
                <a:solidFill>
                  <a:schemeClr val="dk1"/>
                </a:solidFill>
                <a:latin typeface="Josefin Sans"/>
                <a:ea typeface="Josefin Sans"/>
                <a:cs typeface="Josefin Sans"/>
                <a:sym typeface="Josefin Sans"/>
              </a:rPr>
              <a:t>Key Results &amp; Metrics</a:t>
            </a:r>
            <a:endParaRPr sz="1700" b="0" i="0" u="none" strike="noStrike" cap="none">
              <a:solidFill>
                <a:srgbClr val="000000"/>
              </a:solidFill>
              <a:latin typeface="Josefin Sans"/>
              <a:ea typeface="Josefin Sans"/>
              <a:cs typeface="Josefin Sans"/>
              <a:sym typeface="Josefin Sans"/>
            </a:endParaRPr>
          </a:p>
          <a:p>
            <a:pPr marL="285750" marR="0" lvl="0" indent="-285750" algn="l" rtl="0">
              <a:lnSpc>
                <a:spcPct val="100000"/>
              </a:lnSpc>
              <a:spcBef>
                <a:spcPts val="400"/>
              </a:spcBef>
              <a:spcAft>
                <a:spcPts val="0"/>
              </a:spcAft>
              <a:buClr>
                <a:schemeClr val="dk1"/>
              </a:buClr>
              <a:buSzPts val="1400"/>
              <a:buFont typeface="Arial"/>
              <a:buChar char="•"/>
            </a:pPr>
            <a:r>
              <a:rPr lang="en-US" sz="1700" b="0" i="0" u="none" strike="noStrike" cap="none">
                <a:solidFill>
                  <a:schemeClr val="dk1"/>
                </a:solidFill>
                <a:latin typeface="Josefin Sans"/>
                <a:ea typeface="Josefin Sans"/>
                <a:cs typeface="Josefin Sans"/>
                <a:sym typeface="Josefin Sans"/>
              </a:rPr>
              <a:t>Test coverage improved by 80%</a:t>
            </a:r>
            <a:endParaRPr sz="1700" b="0" i="0" u="none" strike="noStrike" cap="none">
              <a:solidFill>
                <a:srgbClr val="000000"/>
              </a:solidFill>
              <a:latin typeface="Josefin Sans"/>
              <a:ea typeface="Josefin Sans"/>
              <a:cs typeface="Josefin Sans"/>
              <a:sym typeface="Josefin Sans"/>
            </a:endParaRPr>
          </a:p>
          <a:p>
            <a:pPr marL="285750" marR="0" lvl="0" indent="-285750" algn="l" rtl="0">
              <a:lnSpc>
                <a:spcPct val="100000"/>
              </a:lnSpc>
              <a:spcBef>
                <a:spcPts val="0"/>
              </a:spcBef>
              <a:spcAft>
                <a:spcPts val="0"/>
              </a:spcAft>
              <a:buClr>
                <a:schemeClr val="dk1"/>
              </a:buClr>
              <a:buSzPts val="1400"/>
              <a:buFont typeface="Arial"/>
              <a:buChar char="•"/>
            </a:pPr>
            <a:r>
              <a:rPr lang="en-US" sz="1700" b="0" i="0" u="none" strike="noStrike" cap="none">
                <a:solidFill>
                  <a:schemeClr val="dk1"/>
                </a:solidFill>
                <a:latin typeface="Josefin Sans"/>
                <a:ea typeface="Josefin Sans"/>
                <a:cs typeface="Josefin Sans"/>
                <a:sym typeface="Josefin Sans"/>
              </a:rPr>
              <a:t>Regression testing 100% automated</a:t>
            </a:r>
            <a:endParaRPr sz="1700" b="0" i="0" u="none" strike="noStrike" cap="none">
              <a:solidFill>
                <a:srgbClr val="000000"/>
              </a:solidFill>
              <a:latin typeface="Josefin Sans"/>
              <a:ea typeface="Josefin Sans"/>
              <a:cs typeface="Josefin Sans"/>
              <a:sym typeface="Josefin Sans"/>
            </a:endParaRPr>
          </a:p>
          <a:p>
            <a:pPr marL="285750" marR="0" lvl="0" indent="-285750" algn="l" rtl="0">
              <a:lnSpc>
                <a:spcPct val="100000"/>
              </a:lnSpc>
              <a:spcBef>
                <a:spcPts val="0"/>
              </a:spcBef>
              <a:spcAft>
                <a:spcPts val="0"/>
              </a:spcAft>
              <a:buClr>
                <a:schemeClr val="dk1"/>
              </a:buClr>
              <a:buSzPts val="1400"/>
              <a:buFont typeface="Arial"/>
              <a:buChar char="•"/>
            </a:pPr>
            <a:r>
              <a:rPr lang="en-US" sz="1700" b="0" i="0" u="none" strike="noStrike" cap="none">
                <a:solidFill>
                  <a:schemeClr val="dk1"/>
                </a:solidFill>
                <a:latin typeface="Josefin Sans"/>
                <a:ea typeface="Josefin Sans"/>
                <a:cs typeface="Josefin Sans"/>
                <a:sym typeface="Josefin Sans"/>
              </a:rPr>
              <a:t>Reduced reliance on manual testing, boosted overall testing efficiency, reducing human error, and improving project agility.</a:t>
            </a:r>
            <a:endParaRPr sz="1700" b="0" i="0" u="none" strike="noStrike" cap="none">
              <a:solidFill>
                <a:srgbClr val="000000"/>
              </a:solidFill>
              <a:latin typeface="Josefin Sans"/>
              <a:ea typeface="Josefin Sans"/>
              <a:cs typeface="Josefin Sans"/>
              <a:sym typeface="Josefin Sans"/>
            </a:endParaRPr>
          </a:p>
        </p:txBody>
      </p:sp>
      <p:sp>
        <p:nvSpPr>
          <p:cNvPr id="1544" name="Google Shape;1544;p56"/>
          <p:cNvSpPr txBox="1"/>
          <p:nvPr/>
        </p:nvSpPr>
        <p:spPr>
          <a:xfrm>
            <a:off x="513414" y="2951759"/>
            <a:ext cx="6779625" cy="2277547"/>
          </a:xfrm>
          <a:prstGeom prst="rect">
            <a:avLst/>
          </a:prstGeom>
          <a:noFill/>
          <a:ln>
            <a:noFill/>
          </a:ln>
        </p:spPr>
        <p:txBody>
          <a:bodyPr spcFirstLastPara="1" wrap="square" lIns="91425" tIns="91425" rIns="91425" bIns="91425" anchor="t" anchorCtr="0">
            <a:spAutoFit/>
          </a:bodyPr>
          <a:lstStyle/>
          <a:p>
            <a:pPr marL="50800" marR="0" lvl="0" indent="0" algn="l" rtl="0">
              <a:lnSpc>
                <a:spcPct val="100000"/>
              </a:lnSpc>
              <a:spcBef>
                <a:spcPts val="0"/>
              </a:spcBef>
              <a:spcAft>
                <a:spcPts val="0"/>
              </a:spcAft>
              <a:buClr>
                <a:schemeClr val="dk1"/>
              </a:buClr>
              <a:buSzPts val="1800"/>
              <a:buFont typeface="Kanit"/>
              <a:buNone/>
            </a:pPr>
            <a:r>
              <a:rPr lang="en-US" sz="1700" b="1" i="0" u="none" strike="noStrike" cap="none">
                <a:solidFill>
                  <a:schemeClr val="dk1"/>
                </a:solidFill>
                <a:latin typeface="Josefin Sans"/>
                <a:ea typeface="Josefin Sans"/>
                <a:cs typeface="Josefin Sans"/>
                <a:sym typeface="Josefin Sans"/>
              </a:rPr>
              <a:t>The Solution</a:t>
            </a:r>
            <a:endParaRPr sz="1700" b="0" i="0" u="none" strike="noStrike" cap="none">
              <a:solidFill>
                <a:srgbClr val="000000"/>
              </a:solidFill>
              <a:latin typeface="Josefin Sans"/>
              <a:ea typeface="Josefin Sans"/>
              <a:cs typeface="Josefin Sans"/>
              <a:sym typeface="Josefin Sans"/>
            </a:endParaRPr>
          </a:p>
          <a:p>
            <a:pPr marL="50800" marR="0" lvl="0" indent="0" algn="l" rtl="0">
              <a:lnSpc>
                <a:spcPct val="100000"/>
              </a:lnSpc>
              <a:spcBef>
                <a:spcPts val="0"/>
              </a:spcBef>
              <a:spcAft>
                <a:spcPts val="0"/>
              </a:spcAft>
              <a:buClr>
                <a:schemeClr val="dk1"/>
              </a:buClr>
              <a:buSzPts val="1800"/>
              <a:buFont typeface="Kanit"/>
              <a:buNone/>
            </a:pPr>
            <a:r>
              <a:rPr lang="en-US" sz="1700" b="0" i="0" u="none" strike="noStrike" cap="none">
                <a:solidFill>
                  <a:schemeClr val="dk1"/>
                </a:solidFill>
                <a:latin typeface="Josefin Sans"/>
                <a:ea typeface="Josefin Sans"/>
                <a:cs typeface="Josefin Sans"/>
                <a:sym typeface="Josefin Sans"/>
              </a:rPr>
              <a:t>SpiraTest and Rapise were deployed to build a comprehensive and reliable regression test suite for Salesforce. Rapise’s flexibility enabled Telstra to automate repetitive and complex tasks within the Salesforce environment, such as regression and daily sanity testing. Furthermore, the team utilized SpiraTest to effectively manage and document their testing processes, ensuring full coverage.</a:t>
            </a:r>
            <a:endParaRPr sz="1700" b="0" i="0" u="none" strike="noStrike" cap="none">
              <a:solidFill>
                <a:srgbClr val="000000"/>
              </a:solidFill>
              <a:latin typeface="Josefin Sans"/>
              <a:ea typeface="Josefin Sans"/>
              <a:cs typeface="Josefin Sans"/>
              <a:sym typeface="Josefin Sans"/>
            </a:endParaRPr>
          </a:p>
        </p:txBody>
      </p:sp>
      <p:sp>
        <p:nvSpPr>
          <p:cNvPr id="1545" name="Google Shape;1545;p56"/>
          <p:cNvSpPr txBox="1"/>
          <p:nvPr/>
        </p:nvSpPr>
        <p:spPr>
          <a:xfrm>
            <a:off x="452454" y="5278477"/>
            <a:ext cx="6888869" cy="1138733"/>
          </a:xfrm>
          <a:prstGeom prst="rect">
            <a:avLst/>
          </a:prstGeom>
          <a:solidFill>
            <a:srgbClr val="05517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sz="1700" b="0" i="1" u="none" strike="noStrike" cap="none">
                <a:solidFill>
                  <a:schemeClr val="lt2"/>
                </a:solidFill>
                <a:latin typeface="Josefin Sans"/>
                <a:ea typeface="Josefin Sans"/>
                <a:cs typeface="Josefin Sans"/>
                <a:sym typeface="Josefin Sans"/>
              </a:rPr>
              <a:t>” </a:t>
            </a:r>
            <a:r>
              <a:rPr lang="en-US" sz="1700" b="0" i="0" u="none" strike="noStrike" cap="none">
                <a:solidFill>
                  <a:schemeClr val="lt2"/>
                </a:solidFill>
                <a:latin typeface="Josefin Sans"/>
                <a:ea typeface="Josefin Sans"/>
                <a:cs typeface="Josefin Sans"/>
                <a:sym typeface="Josefin Sans"/>
              </a:rPr>
              <a:t>We have found Rapise to be a great automation tool, enabling us to complete regression and daily sanity testing efficiently. In the future, we plan to update the Rapise scripts to include downstream systems”….. – Nicholas B.</a:t>
            </a:r>
            <a:endParaRPr sz="1700" b="0" i="0" u="none" strike="noStrike" cap="none">
              <a:solidFill>
                <a:schemeClr val="lt2"/>
              </a:solidFill>
              <a:latin typeface="Josefin Sans"/>
              <a:ea typeface="Josefin Sans"/>
              <a:cs typeface="Josefin Sans"/>
              <a:sym typeface="Josefin Sans"/>
            </a:endParaRPr>
          </a:p>
        </p:txBody>
      </p:sp>
      <p:pic>
        <p:nvPicPr>
          <p:cNvPr id="1546" name="Google Shape;1546;p5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359599" y="379475"/>
            <a:ext cx="1554824" cy="606751"/>
          </a:xfrm>
          <a:prstGeom prst="rect">
            <a:avLst/>
          </a:prstGeom>
          <a:noFill/>
          <a:ln>
            <a:noFill/>
          </a:ln>
        </p:spPr>
      </p:pic>
      <p:sp>
        <p:nvSpPr>
          <p:cNvPr id="1547" name="Google Shape;1547;p56"/>
          <p:cNvSpPr txBox="1"/>
          <p:nvPr/>
        </p:nvSpPr>
        <p:spPr>
          <a:xfrm>
            <a:off x="444135" y="1265159"/>
            <a:ext cx="6897188" cy="1580140"/>
          </a:xfrm>
          <a:prstGeom prst="rect">
            <a:avLst/>
          </a:prstGeom>
          <a:solidFill>
            <a:srgbClr val="D8D8D8"/>
          </a:solidFill>
          <a:ln>
            <a:noFill/>
          </a:ln>
        </p:spPr>
        <p:txBody>
          <a:bodyPr spcFirstLastPara="1" wrap="square" lIns="91425" tIns="45700" rIns="91425" bIns="45700" anchor="t" anchorCtr="0">
            <a:normAutofit/>
          </a:bodyPr>
          <a:lstStyle/>
          <a:p>
            <a:pPr marL="50800" marR="0" lvl="0" indent="0" algn="l" rtl="0">
              <a:lnSpc>
                <a:spcPct val="100000"/>
              </a:lnSpc>
              <a:spcBef>
                <a:spcPts val="0"/>
              </a:spcBef>
              <a:spcAft>
                <a:spcPts val="0"/>
              </a:spcAft>
              <a:buClr>
                <a:schemeClr val="dk1"/>
              </a:buClr>
              <a:buSzPts val="1800"/>
              <a:buFont typeface="Noto Sans Symbols"/>
              <a:buNone/>
            </a:pPr>
            <a:r>
              <a:rPr lang="en-US" sz="1700" b="1" i="0" u="none" strike="noStrike" cap="none">
                <a:solidFill>
                  <a:schemeClr val="dk1"/>
                </a:solidFill>
                <a:latin typeface="Josefin Sans"/>
                <a:ea typeface="Josefin Sans"/>
                <a:cs typeface="Josefin Sans"/>
                <a:sym typeface="Josefin Sans"/>
              </a:rPr>
              <a:t>The Challenge</a:t>
            </a:r>
            <a:endParaRPr sz="1700" b="0" i="0" u="none" strike="noStrike" cap="none">
              <a:solidFill>
                <a:srgbClr val="000000"/>
              </a:solidFill>
              <a:latin typeface="Josefin Sans"/>
              <a:ea typeface="Josefin Sans"/>
              <a:cs typeface="Josefin Sans"/>
              <a:sym typeface="Josefin Sans"/>
            </a:endParaRPr>
          </a:p>
          <a:p>
            <a:pPr marL="50800" marR="0" lvl="0" indent="0" algn="l" rtl="0">
              <a:lnSpc>
                <a:spcPct val="100000"/>
              </a:lnSpc>
              <a:spcBef>
                <a:spcPts val="600"/>
              </a:spcBef>
              <a:spcAft>
                <a:spcPts val="0"/>
              </a:spcAft>
              <a:buClr>
                <a:schemeClr val="dk1"/>
              </a:buClr>
              <a:buSzPts val="1800"/>
              <a:buFont typeface="Noto Sans Symbols"/>
              <a:buNone/>
            </a:pPr>
            <a:r>
              <a:rPr lang="en-US" sz="1700" b="0" i="0" u="none" strike="noStrike" cap="none">
                <a:solidFill>
                  <a:schemeClr val="dk1"/>
                </a:solidFill>
                <a:latin typeface="Josefin Sans"/>
                <a:ea typeface="Josefin Sans"/>
                <a:cs typeface="Josefin Sans"/>
                <a:sym typeface="Josefin Sans"/>
              </a:rPr>
              <a:t>Telstra International faced growing demands for an advanced test automation for its Salesforce platform. The strict security standards, however, required full security review and approval of any automation solution, adding complexity to the selection process.</a:t>
            </a:r>
            <a:endParaRPr sz="1700" b="0" i="0" u="none" strike="noStrike" cap="none">
              <a:solidFill>
                <a:srgbClr val="000000"/>
              </a:solidFill>
              <a:latin typeface="Josefin Sans"/>
              <a:ea typeface="Josefin Sans"/>
              <a:cs typeface="Josefin Sans"/>
              <a:sym typeface="Josefin Sans"/>
            </a:endParaRPr>
          </a:p>
        </p:txBody>
      </p:sp>
      <p:sp>
        <p:nvSpPr>
          <p:cNvPr id="1548" name="Google Shape;1548;p56"/>
          <p:cNvSpPr/>
          <p:nvPr/>
        </p:nvSpPr>
        <p:spPr>
          <a:xfrm>
            <a:off x="7585977" y="1329375"/>
            <a:ext cx="4161888" cy="1016212"/>
          </a:xfrm>
          <a:prstGeom prst="rect">
            <a:avLst/>
          </a:prstGeom>
          <a:solidFill>
            <a:srgbClr val="EB772D"/>
          </a:solidFill>
          <a:ln>
            <a:noFill/>
          </a:ln>
        </p:spPr>
        <p:txBody>
          <a:bodyPr spcFirstLastPara="1" wrap="square" lIns="91425" tIns="45700" rIns="91425" bIns="45700" anchor="ctr" anchorCtr="0">
            <a:noAutofit/>
          </a:bodyPr>
          <a:lstStyle/>
          <a:p>
            <a:pPr marL="274320" marR="0" lvl="0" indent="0" algn="l" rtl="0">
              <a:lnSpc>
                <a:spcPct val="100000"/>
              </a:lnSpc>
              <a:spcBef>
                <a:spcPts val="0"/>
              </a:spcBef>
              <a:spcAft>
                <a:spcPts val="0"/>
              </a:spcAft>
              <a:buClr>
                <a:srgbClr val="000000"/>
              </a:buClr>
              <a:buSzPts val="1700"/>
              <a:buFont typeface="Arial"/>
              <a:buNone/>
            </a:pPr>
            <a:r>
              <a:rPr lang="en-US" sz="1700" b="1" i="0" u="none" strike="noStrike" cap="none">
                <a:solidFill>
                  <a:schemeClr val="lt2"/>
                </a:solidFill>
                <a:latin typeface="Josefin Sans"/>
                <a:ea typeface="Josefin Sans"/>
                <a:cs typeface="Josefin Sans"/>
                <a:sym typeface="Josefin Sans"/>
              </a:rPr>
              <a:t>LIKELIHOOD TO RECOMMEND</a:t>
            </a:r>
            <a:endParaRPr sz="1700" b="0" i="0" u="none" strike="noStrike" cap="none">
              <a:solidFill>
                <a:srgbClr val="000000"/>
              </a:solidFill>
              <a:latin typeface="Josefin Sans"/>
              <a:ea typeface="Josefin Sans"/>
              <a:cs typeface="Josefin Sans"/>
              <a:sym typeface="Josefin Sans"/>
            </a:endParaRPr>
          </a:p>
          <a:p>
            <a:pPr marL="274320" marR="0" lvl="0" indent="0" algn="l" rtl="0">
              <a:lnSpc>
                <a:spcPct val="100000"/>
              </a:lnSpc>
              <a:spcBef>
                <a:spcPts val="1200"/>
              </a:spcBef>
              <a:spcAft>
                <a:spcPts val="0"/>
              </a:spcAft>
              <a:buClr>
                <a:srgbClr val="000000"/>
              </a:buClr>
              <a:buSzPts val="1700"/>
              <a:buFont typeface="Arial"/>
              <a:buNone/>
            </a:pPr>
            <a:r>
              <a:rPr lang="en-US" sz="1700" b="0" i="0" u="none" strike="noStrike" cap="none">
                <a:solidFill>
                  <a:schemeClr val="lt2"/>
                </a:solidFill>
                <a:latin typeface="Josefin Sans"/>
                <a:ea typeface="Josefin Sans"/>
                <a:cs typeface="Josefin Sans"/>
                <a:sym typeface="Josefin Sans"/>
              </a:rPr>
              <a:t>Extremely likely: 10 out of 10</a:t>
            </a:r>
            <a:endParaRPr sz="1700" b="0" i="0" u="none" strike="noStrike" cap="none">
              <a:solidFill>
                <a:srgbClr val="000000"/>
              </a:solidFill>
              <a:latin typeface="Josefin Sans"/>
              <a:ea typeface="Josefin Sans"/>
              <a:cs typeface="Josefin Sans"/>
              <a:sym typeface="Josefin Sans"/>
            </a:endParaRPr>
          </a:p>
        </p:txBody>
      </p:sp>
      <p:sp>
        <p:nvSpPr>
          <p:cNvPr id="1549" name="Google Shape;1549;p56"/>
          <p:cNvSpPr/>
          <p:nvPr/>
        </p:nvSpPr>
        <p:spPr>
          <a:xfrm>
            <a:off x="7588044" y="2443653"/>
            <a:ext cx="4119958" cy="1016212"/>
          </a:xfrm>
          <a:prstGeom prst="rect">
            <a:avLst/>
          </a:prstGeom>
          <a:solidFill>
            <a:srgbClr val="1E4E79"/>
          </a:solidFill>
          <a:ln>
            <a:noFill/>
          </a:ln>
        </p:spPr>
        <p:txBody>
          <a:bodyPr spcFirstLastPara="1" wrap="square" lIns="91425" tIns="45700" rIns="91425" bIns="45700" anchor="ctr" anchorCtr="0">
            <a:noAutofit/>
          </a:bodyPr>
          <a:lstStyle/>
          <a:p>
            <a:pPr marL="274320" marR="0" lvl="0" indent="0" algn="l" rtl="0">
              <a:lnSpc>
                <a:spcPct val="100000"/>
              </a:lnSpc>
              <a:spcBef>
                <a:spcPts val="0"/>
              </a:spcBef>
              <a:spcAft>
                <a:spcPts val="0"/>
              </a:spcAft>
              <a:buClr>
                <a:srgbClr val="000000"/>
              </a:buClr>
              <a:buSzPts val="1700"/>
              <a:buFont typeface="Arial"/>
              <a:buNone/>
            </a:pPr>
            <a:r>
              <a:rPr lang="en-US" sz="1700" b="1" i="0" u="none" strike="noStrike" cap="none">
                <a:solidFill>
                  <a:schemeClr val="lt2"/>
                </a:solidFill>
                <a:latin typeface="Josefin Sans"/>
                <a:ea typeface="Josefin Sans"/>
                <a:cs typeface="Josefin Sans"/>
                <a:sym typeface="Josefin Sans"/>
              </a:rPr>
              <a:t>SUPPORT SATISFACTION</a:t>
            </a:r>
            <a:endParaRPr sz="1700" b="0" i="0" u="none" strike="noStrike" cap="none">
              <a:solidFill>
                <a:srgbClr val="000000"/>
              </a:solidFill>
              <a:latin typeface="Josefin Sans"/>
              <a:ea typeface="Josefin Sans"/>
              <a:cs typeface="Josefin Sans"/>
              <a:sym typeface="Josefin Sans"/>
            </a:endParaRPr>
          </a:p>
          <a:p>
            <a:pPr marL="274320" marR="0" lvl="0" indent="0" algn="l" rtl="0">
              <a:lnSpc>
                <a:spcPct val="100000"/>
              </a:lnSpc>
              <a:spcBef>
                <a:spcPts val="1200"/>
              </a:spcBef>
              <a:spcAft>
                <a:spcPts val="0"/>
              </a:spcAft>
              <a:buClr>
                <a:srgbClr val="000000"/>
              </a:buClr>
              <a:buSzPts val="1700"/>
              <a:buFont typeface="Arial"/>
              <a:buNone/>
            </a:pPr>
            <a:r>
              <a:rPr lang="en-US" sz="1700" b="0" i="0" u="none" strike="noStrike" cap="none">
                <a:solidFill>
                  <a:schemeClr val="lt2"/>
                </a:solidFill>
                <a:latin typeface="Josefin Sans"/>
                <a:ea typeface="Josefin Sans"/>
                <a:cs typeface="Josefin Sans"/>
                <a:sym typeface="Josefin Sans"/>
              </a:rPr>
              <a:t>Satisfaction Score: 8 out of 10</a:t>
            </a:r>
            <a:endParaRPr sz="1700" b="0" i="0" u="none" strike="noStrike" cap="none">
              <a:solidFill>
                <a:srgbClr val="000000"/>
              </a:solidFill>
              <a:latin typeface="Josefin Sans"/>
              <a:ea typeface="Josefin Sans"/>
              <a:cs typeface="Josefin Sans"/>
              <a:sym typeface="Josefin Sans"/>
            </a:endParaRPr>
          </a:p>
        </p:txBody>
      </p:sp>
      <p:sp>
        <p:nvSpPr>
          <p:cNvPr id="1550" name="Google Shape;1550;p56"/>
          <p:cNvSpPr/>
          <p:nvPr/>
        </p:nvSpPr>
        <p:spPr>
          <a:xfrm>
            <a:off x="444135" y="2943950"/>
            <a:ext cx="6856064" cy="2277547"/>
          </a:xfrm>
          <a:prstGeom prst="roundRect">
            <a:avLst>
              <a:gd name="adj" fmla="val 16667"/>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sp>
        <p:nvSpPr>
          <p:cNvPr id="1555" name="Google Shape;1555;p52"/>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Safran Federal (Defense)</a:t>
            </a:r>
            <a:endParaRPr>
              <a:latin typeface="Josefin Sans"/>
              <a:ea typeface="Josefin Sans"/>
              <a:cs typeface="Josefin Sans"/>
              <a:sym typeface="Josefin Sans"/>
            </a:endParaRPr>
          </a:p>
        </p:txBody>
      </p:sp>
      <p:sp>
        <p:nvSpPr>
          <p:cNvPr id="1556" name="Google Shape;1556;p52"/>
          <p:cNvSpPr txBox="1">
            <a:spLocks noGrp="1"/>
          </p:cNvSpPr>
          <p:nvPr>
            <p:ph type="body" idx="4294967295"/>
          </p:nvPr>
        </p:nvSpPr>
        <p:spPr>
          <a:xfrm>
            <a:off x="628423" y="1270795"/>
            <a:ext cx="6621463" cy="1741487"/>
          </a:xfrm>
          <a:prstGeom prst="rect">
            <a:avLst/>
          </a:prstGeom>
          <a:solidFill>
            <a:srgbClr val="D8D8D8"/>
          </a:solidFill>
          <a:ln>
            <a:noFill/>
          </a:ln>
        </p:spPr>
        <p:txBody>
          <a:bodyPr spcFirstLastPara="1" wrap="square" lIns="91425" tIns="45700" rIns="91425" bIns="45700" anchor="t" anchorCtr="0">
            <a:normAutofit/>
          </a:bodyPr>
          <a:lstStyle/>
          <a:p>
            <a:pPr marL="50800" lvl="0" indent="0" algn="l" rtl="0">
              <a:lnSpc>
                <a:spcPct val="100000"/>
              </a:lnSpc>
              <a:spcBef>
                <a:spcPts val="0"/>
              </a:spcBef>
              <a:spcAft>
                <a:spcPts val="0"/>
              </a:spcAft>
              <a:buClr>
                <a:schemeClr val="dk1"/>
              </a:buClr>
              <a:buSzPts val="1900"/>
              <a:buNone/>
            </a:pPr>
            <a:r>
              <a:rPr lang="en-US" sz="1700" b="1">
                <a:latin typeface="Josefin Sans"/>
                <a:ea typeface="Josefin Sans"/>
                <a:cs typeface="Josefin Sans"/>
                <a:sym typeface="Josefin Sans"/>
              </a:rPr>
              <a:t>The Challenge</a:t>
            </a:r>
            <a:endParaRPr sz="1700">
              <a:latin typeface="Josefin Sans"/>
              <a:ea typeface="Josefin Sans"/>
              <a:cs typeface="Josefin Sans"/>
              <a:sym typeface="Josefin Sans"/>
            </a:endParaRPr>
          </a:p>
          <a:p>
            <a:pPr marL="50800" lvl="0" indent="0" algn="l" rtl="0">
              <a:lnSpc>
                <a:spcPct val="100000"/>
              </a:lnSpc>
              <a:spcBef>
                <a:spcPts val="600"/>
              </a:spcBef>
              <a:spcAft>
                <a:spcPts val="0"/>
              </a:spcAft>
              <a:buClr>
                <a:schemeClr val="dk1"/>
              </a:buClr>
              <a:buSzPts val="1900"/>
              <a:buNone/>
            </a:pPr>
            <a:r>
              <a:rPr lang="en-US" sz="1700">
                <a:latin typeface="Josefin Sans"/>
                <a:ea typeface="Josefin Sans"/>
                <a:cs typeface="Josefin Sans"/>
                <a:sym typeface="Josefin Sans"/>
              </a:rPr>
              <a:t>Safran Federal Systems wanted to consolidate its builds and track requirements, while building out an entirely new process. They wanted to enhance agile capabilities and requirements tracking as well as transition from a Microsoft Office-based toolset to a more dynamic QA and project management system.</a:t>
            </a:r>
            <a:endParaRPr sz="1700">
              <a:latin typeface="Josefin Sans"/>
              <a:ea typeface="Josefin Sans"/>
              <a:cs typeface="Josefin Sans"/>
              <a:sym typeface="Josefin Sans"/>
            </a:endParaRPr>
          </a:p>
        </p:txBody>
      </p:sp>
      <p:pic>
        <p:nvPicPr>
          <p:cNvPr id="1557" name="Google Shape;1557;p5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494508" y="1240700"/>
            <a:ext cx="4198794" cy="2255388"/>
          </a:xfrm>
          <a:prstGeom prst="rect">
            <a:avLst/>
          </a:prstGeom>
          <a:noFill/>
          <a:ln>
            <a:noFill/>
          </a:ln>
        </p:spPr>
      </p:pic>
      <p:sp>
        <p:nvSpPr>
          <p:cNvPr id="1558" name="Google Shape;1558;p52"/>
          <p:cNvSpPr txBox="1"/>
          <p:nvPr/>
        </p:nvSpPr>
        <p:spPr>
          <a:xfrm>
            <a:off x="628423" y="3273500"/>
            <a:ext cx="6620558" cy="3046948"/>
          </a:xfrm>
          <a:prstGeom prst="rect">
            <a:avLst/>
          </a:prstGeom>
          <a:noFill/>
          <a:ln>
            <a:noFill/>
          </a:ln>
        </p:spPr>
        <p:txBody>
          <a:bodyPr spcFirstLastPara="1" wrap="square" lIns="91425" tIns="45700" rIns="91425" bIns="45700" anchor="t" anchorCtr="0">
            <a:spAutoFit/>
          </a:bodyPr>
          <a:lstStyle/>
          <a:p>
            <a:pPr marL="50800" marR="0" lvl="0" indent="0" algn="l" rtl="0">
              <a:lnSpc>
                <a:spcPct val="100000"/>
              </a:lnSpc>
              <a:spcBef>
                <a:spcPts val="0"/>
              </a:spcBef>
              <a:spcAft>
                <a:spcPts val="0"/>
              </a:spcAft>
              <a:buClr>
                <a:schemeClr val="dk1"/>
              </a:buClr>
              <a:buSzPts val="1800"/>
              <a:buFont typeface="Kanit"/>
              <a:buNone/>
            </a:pPr>
            <a:r>
              <a:rPr lang="en-US" sz="1700" b="1" i="0" u="none" strike="noStrike" cap="none">
                <a:solidFill>
                  <a:schemeClr val="dk1"/>
                </a:solidFill>
                <a:latin typeface="Josefin Sans"/>
                <a:ea typeface="Josefin Sans"/>
                <a:cs typeface="Josefin Sans"/>
                <a:sym typeface="Josefin Sans"/>
              </a:rPr>
              <a:t>The Solution</a:t>
            </a:r>
            <a:endParaRPr sz="1700" b="0" i="0" u="none" strike="noStrike" cap="none">
              <a:solidFill>
                <a:srgbClr val="000000"/>
              </a:solidFill>
              <a:latin typeface="Josefin Sans"/>
              <a:ea typeface="Josefin Sans"/>
              <a:cs typeface="Josefin Sans"/>
              <a:sym typeface="Josefin Sans"/>
            </a:endParaRPr>
          </a:p>
          <a:p>
            <a:pPr marL="50800" marR="0" lvl="0" indent="0" algn="l" rtl="0">
              <a:lnSpc>
                <a:spcPct val="100000"/>
              </a:lnSpc>
              <a:spcBef>
                <a:spcPts val="0"/>
              </a:spcBef>
              <a:spcAft>
                <a:spcPts val="0"/>
              </a:spcAft>
              <a:buClr>
                <a:schemeClr val="dk1"/>
              </a:buClr>
              <a:buSzPts val="1600"/>
              <a:buFont typeface="Kanit"/>
              <a:buNone/>
            </a:pPr>
            <a:r>
              <a:rPr lang="en-US" sz="1700" b="0" i="0" u="none" strike="noStrike" cap="none">
                <a:solidFill>
                  <a:schemeClr val="dk1"/>
                </a:solidFill>
                <a:latin typeface="Josefin Sans"/>
                <a:ea typeface="Josefin Sans"/>
                <a:cs typeface="Josefin Sans"/>
                <a:sym typeface="Josefin Sans"/>
              </a:rPr>
              <a:t>Safran chose Inflectra’s platform for: </a:t>
            </a:r>
            <a:endParaRPr sz="1700" b="0" i="0" u="none" strike="noStrike" cap="none">
              <a:solidFill>
                <a:srgbClr val="000000"/>
              </a:solidFill>
              <a:latin typeface="Josefin Sans"/>
              <a:ea typeface="Josefin Sans"/>
              <a:cs typeface="Josefin Sans"/>
              <a:sym typeface="Josefin Sans"/>
            </a:endParaRPr>
          </a:p>
          <a:p>
            <a:pPr marL="336550" marR="0" lvl="0" indent="-285750" algn="l" rtl="0">
              <a:lnSpc>
                <a:spcPct val="100000"/>
              </a:lnSpc>
              <a:spcBef>
                <a:spcPts val="60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Deployment capabilities in both cloud and on-premise environments</a:t>
            </a:r>
            <a:endParaRPr sz="1700" b="0" i="0" u="none" strike="noStrike" cap="none">
              <a:solidFill>
                <a:srgbClr val="000000"/>
              </a:solidFill>
              <a:latin typeface="Josefin Sans"/>
              <a:ea typeface="Josefin Sans"/>
              <a:cs typeface="Josefin Sans"/>
              <a:sym typeface="Josefin Sans"/>
            </a:endParaRPr>
          </a:p>
          <a:p>
            <a:pPr marL="336550" marR="0" lvl="0" indent="-28575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Enhanced compliance, traceability, and auditability functionalities</a:t>
            </a:r>
            <a:endParaRPr sz="1700" b="0" i="0" u="none" strike="noStrike" cap="none">
              <a:solidFill>
                <a:srgbClr val="000000"/>
              </a:solidFill>
              <a:latin typeface="Josefin Sans"/>
              <a:ea typeface="Josefin Sans"/>
              <a:cs typeface="Josefin Sans"/>
              <a:sym typeface="Josefin Sans"/>
            </a:endParaRPr>
          </a:p>
          <a:p>
            <a:pPr marL="336550" marR="0" lvl="0" indent="-28575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Support for scaled agile methodologies</a:t>
            </a:r>
            <a:endParaRPr sz="1700" b="0" i="0" u="none" strike="noStrike" cap="none">
              <a:solidFill>
                <a:srgbClr val="000000"/>
              </a:solidFill>
              <a:latin typeface="Josefin Sans"/>
              <a:ea typeface="Josefin Sans"/>
              <a:cs typeface="Josefin Sans"/>
              <a:sym typeface="Josefin Sans"/>
            </a:endParaRPr>
          </a:p>
          <a:p>
            <a:pPr marL="336550" marR="0" lvl="0" indent="-28575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Advanced project and risk management</a:t>
            </a:r>
            <a:endParaRPr sz="1700" b="0" i="0" u="none" strike="noStrike" cap="none">
              <a:solidFill>
                <a:srgbClr val="000000"/>
              </a:solidFill>
              <a:latin typeface="Josefin Sans"/>
              <a:ea typeface="Josefin Sans"/>
              <a:cs typeface="Josefin Sans"/>
              <a:sym typeface="Josefin Sans"/>
            </a:endParaRPr>
          </a:p>
          <a:p>
            <a:pPr marL="336550" marR="0" lvl="0" indent="-28575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Robust requirements management</a:t>
            </a:r>
            <a:endParaRPr sz="1700" b="0" i="0" u="none" strike="noStrike" cap="none">
              <a:solidFill>
                <a:srgbClr val="000000"/>
              </a:solidFill>
              <a:latin typeface="Josefin Sans"/>
              <a:ea typeface="Josefin Sans"/>
              <a:cs typeface="Josefin Sans"/>
              <a:sym typeface="Josefin Sans"/>
            </a:endParaRPr>
          </a:p>
          <a:p>
            <a:pPr marL="336550" marR="0" lvl="0" indent="-28575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Cutting-edge test automation and RPA capabilities</a:t>
            </a:r>
            <a:endParaRPr sz="1700" b="0" i="0" u="none" strike="noStrike" cap="none">
              <a:solidFill>
                <a:srgbClr val="000000"/>
              </a:solidFill>
              <a:latin typeface="Josefin Sans"/>
              <a:ea typeface="Josefin Sans"/>
              <a:cs typeface="Josefin Sans"/>
              <a:sym typeface="Josefin Sans"/>
            </a:endParaRPr>
          </a:p>
          <a:p>
            <a:pPr marL="336550" marR="0" lvl="0" indent="-28575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Framework agnostic solutions</a:t>
            </a:r>
            <a:endParaRPr sz="1700" b="0" i="0" u="none" strike="noStrike" cap="none">
              <a:solidFill>
                <a:schemeClr val="dk1"/>
              </a:solidFill>
              <a:latin typeface="Josefin Sans"/>
              <a:ea typeface="Josefin Sans"/>
              <a:cs typeface="Josefin Sans"/>
              <a:sym typeface="Josefin Sans"/>
            </a:endParaRPr>
          </a:p>
        </p:txBody>
      </p:sp>
      <p:sp>
        <p:nvSpPr>
          <p:cNvPr id="1559" name="Google Shape;1559;p52"/>
          <p:cNvSpPr txBox="1"/>
          <p:nvPr/>
        </p:nvSpPr>
        <p:spPr>
          <a:xfrm>
            <a:off x="7494508" y="3616793"/>
            <a:ext cx="4198794" cy="2000507"/>
          </a:xfrm>
          <a:prstGeom prst="rect">
            <a:avLst/>
          </a:prstGeom>
          <a:solidFill>
            <a:srgbClr val="DDEAF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sz="1700" b="0" i="1" u="none" strike="noStrike" cap="none">
                <a:solidFill>
                  <a:schemeClr val="dk1"/>
                </a:solidFill>
                <a:latin typeface="Josefin Sans"/>
                <a:ea typeface="Josefin Sans"/>
                <a:cs typeface="Josefin Sans"/>
                <a:sym typeface="Josefin Sans"/>
              </a:rPr>
              <a:t>“Inflectra has proven to be a great partner. Their annual conference, and excellent in-person training have been particularly beneficial. The company is attentive to our specific needs, striving to meet them effectively.”</a:t>
            </a:r>
            <a:endParaRPr sz="1700" b="0" i="0" u="none" strike="noStrike" cap="none">
              <a:solidFill>
                <a:schemeClr val="dk1"/>
              </a:solidFill>
              <a:latin typeface="Josefin Sans"/>
              <a:ea typeface="Josefin Sans"/>
              <a:cs typeface="Josefin Sans"/>
              <a:sym typeface="Josefin Sans"/>
            </a:endParaRPr>
          </a:p>
          <a:p>
            <a:pPr marL="0" marR="0" lvl="0" indent="0" algn="l" rtl="0">
              <a:lnSpc>
                <a:spcPct val="100000"/>
              </a:lnSpc>
              <a:spcBef>
                <a:spcPts val="600"/>
              </a:spcBef>
              <a:spcAft>
                <a:spcPts val="0"/>
              </a:spcAft>
              <a:buClr>
                <a:srgbClr val="000000"/>
              </a:buClr>
              <a:buSzPts val="1700"/>
              <a:buFont typeface="Arial"/>
              <a:buNone/>
            </a:pPr>
            <a:r>
              <a:rPr lang="en-US" sz="1700" b="0" i="1" u="none" strike="noStrike" cap="none">
                <a:solidFill>
                  <a:schemeClr val="dk1"/>
                </a:solidFill>
                <a:latin typeface="Josefin Sans"/>
                <a:ea typeface="Josefin Sans"/>
                <a:cs typeface="Josefin Sans"/>
                <a:sym typeface="Josefin Sans"/>
              </a:rPr>
              <a:t>-- Mark W., Lead Software Engineer</a:t>
            </a:r>
            <a:endParaRPr sz="1700" b="0" i="0" u="none" strike="noStrike" cap="none">
              <a:solidFill>
                <a:schemeClr val="dk1"/>
              </a:solidFill>
              <a:latin typeface="Josefin Sans"/>
              <a:ea typeface="Josefin Sans"/>
              <a:cs typeface="Josefin Sans"/>
              <a:sym typeface="Josefin Sans"/>
            </a:endParaRPr>
          </a:p>
        </p:txBody>
      </p:sp>
      <p:pic>
        <p:nvPicPr>
          <p:cNvPr id="1560" name="Google Shape;1560;p52"/>
          <p:cNvPicPr preferRelativeResize="0"/>
          <p:nvPr/>
        </p:nvPicPr>
        <p:blipFill rotWithShape="1">
          <a:blip r:embed="rId4" cstate="screen">
            <a:alphaModFix/>
            <a:extLst>
              <a:ext uri="{28A0092B-C50C-407E-A947-70E740481C1C}">
                <a14:useLocalDpi xmlns:a14="http://schemas.microsoft.com/office/drawing/2010/main"/>
              </a:ext>
            </a:extLst>
          </a:blip>
          <a:srcRect t="-20" r="-1957"/>
          <a:stretch/>
        </p:blipFill>
        <p:spPr>
          <a:xfrm>
            <a:off x="9123150" y="443325"/>
            <a:ext cx="2463949" cy="507850"/>
          </a:xfrm>
          <a:prstGeom prst="rect">
            <a:avLst/>
          </a:prstGeom>
          <a:noFill/>
          <a:ln>
            <a:noFill/>
          </a:ln>
        </p:spPr>
      </p:pic>
      <p:sp>
        <p:nvSpPr>
          <p:cNvPr id="1561" name="Google Shape;1561;p52"/>
          <p:cNvSpPr/>
          <p:nvPr/>
        </p:nvSpPr>
        <p:spPr>
          <a:xfrm>
            <a:off x="485259" y="3142891"/>
            <a:ext cx="6764627" cy="3308167"/>
          </a:xfrm>
          <a:prstGeom prst="roundRect">
            <a:avLst>
              <a:gd name="adj" fmla="val 16667"/>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565"/>
        <p:cNvGrpSpPr/>
        <p:nvPr/>
      </p:nvGrpSpPr>
      <p:grpSpPr>
        <a:xfrm>
          <a:off x="0" y="0"/>
          <a:ext cx="0" cy="0"/>
          <a:chOff x="0" y="0"/>
          <a:chExt cx="0" cy="0"/>
        </a:xfrm>
      </p:grpSpPr>
      <p:sp>
        <p:nvSpPr>
          <p:cNvPr id="1566" name="Google Shape;1566;p50"/>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Generali (Insurance)</a:t>
            </a:r>
            <a:endParaRPr>
              <a:latin typeface="Josefin Sans"/>
              <a:ea typeface="Josefin Sans"/>
              <a:cs typeface="Josefin Sans"/>
              <a:sym typeface="Josefin Sans"/>
            </a:endParaRPr>
          </a:p>
        </p:txBody>
      </p:sp>
      <p:sp>
        <p:nvSpPr>
          <p:cNvPr id="1567" name="Google Shape;1567;p50"/>
          <p:cNvSpPr txBox="1">
            <a:spLocks noGrp="1"/>
          </p:cNvSpPr>
          <p:nvPr>
            <p:ph type="body" idx="4294967295"/>
          </p:nvPr>
        </p:nvSpPr>
        <p:spPr>
          <a:xfrm>
            <a:off x="670208" y="1154450"/>
            <a:ext cx="6354763" cy="2114550"/>
          </a:xfrm>
          <a:prstGeom prst="rect">
            <a:avLst/>
          </a:prstGeom>
          <a:solidFill>
            <a:srgbClr val="D8D8D8"/>
          </a:solidFill>
          <a:ln>
            <a:noFill/>
          </a:ln>
        </p:spPr>
        <p:txBody>
          <a:bodyPr spcFirstLastPara="1" wrap="square" lIns="91425" tIns="45700" rIns="91425" bIns="45700" anchor="t" anchorCtr="0">
            <a:normAutofit/>
          </a:bodyPr>
          <a:lstStyle/>
          <a:p>
            <a:pPr marL="50800" lvl="0" indent="0" algn="l" rtl="0">
              <a:lnSpc>
                <a:spcPct val="100000"/>
              </a:lnSpc>
              <a:spcBef>
                <a:spcPts val="0"/>
              </a:spcBef>
              <a:spcAft>
                <a:spcPts val="0"/>
              </a:spcAft>
              <a:buClr>
                <a:schemeClr val="dk1"/>
              </a:buClr>
              <a:buSzPts val="1800"/>
              <a:buNone/>
            </a:pPr>
            <a:r>
              <a:rPr lang="en-US" sz="1700" b="1">
                <a:latin typeface="Josefin Sans"/>
                <a:ea typeface="Josefin Sans"/>
                <a:cs typeface="Josefin Sans"/>
                <a:sym typeface="Josefin Sans"/>
              </a:rPr>
              <a:t>The Challenge</a:t>
            </a:r>
            <a:endParaRPr sz="1700">
              <a:latin typeface="Josefin Sans"/>
              <a:ea typeface="Josefin Sans"/>
              <a:cs typeface="Josefin Sans"/>
              <a:sym typeface="Josefin Sans"/>
            </a:endParaRPr>
          </a:p>
          <a:p>
            <a:pPr marL="50800" lvl="0" indent="0" algn="l" rtl="0">
              <a:lnSpc>
                <a:spcPct val="100000"/>
              </a:lnSpc>
              <a:spcBef>
                <a:spcPts val="600"/>
              </a:spcBef>
              <a:spcAft>
                <a:spcPts val="0"/>
              </a:spcAft>
              <a:buClr>
                <a:schemeClr val="dk1"/>
              </a:buClr>
              <a:buSzPts val="1800"/>
              <a:buNone/>
            </a:pPr>
            <a:r>
              <a:rPr lang="en-US" sz="1700">
                <a:latin typeface="Josefin Sans"/>
                <a:ea typeface="Josefin Sans"/>
                <a:cs typeface="Josefin Sans"/>
                <a:sym typeface="Josefin Sans"/>
              </a:rPr>
              <a:t>Generali needed to reduce the number of different tools being used within QA to simplify and streamline their processes. They were seeking a single platform tool on which they could share requirements and incidents between different projects, accommodate both waterfall and agile projects, and maintain integrations to additional software components in their system.</a:t>
            </a:r>
            <a:endParaRPr sz="1700">
              <a:latin typeface="Josefin Sans"/>
              <a:ea typeface="Josefin Sans"/>
              <a:cs typeface="Josefin Sans"/>
              <a:sym typeface="Josefin Sans"/>
            </a:endParaRPr>
          </a:p>
        </p:txBody>
      </p:sp>
      <p:sp>
        <p:nvSpPr>
          <p:cNvPr id="1568" name="Google Shape;1568;p50"/>
          <p:cNvSpPr txBox="1"/>
          <p:nvPr/>
        </p:nvSpPr>
        <p:spPr>
          <a:xfrm>
            <a:off x="7364619" y="4150583"/>
            <a:ext cx="4561770" cy="2210308"/>
          </a:xfrm>
          <a:prstGeom prst="rect">
            <a:avLst/>
          </a:prstGeom>
          <a:solidFill>
            <a:srgbClr val="F2F2F2"/>
          </a:solidFill>
          <a:ln>
            <a:noFill/>
          </a:ln>
        </p:spPr>
        <p:txBody>
          <a:bodyPr spcFirstLastPara="1" wrap="square" lIns="91425" tIns="45700" rIns="91425" bIns="45700" anchor="t" anchorCtr="0">
            <a:spAutoFit/>
          </a:bodyPr>
          <a:lstStyle/>
          <a:p>
            <a:pPr marL="50800" marR="0" lvl="0" indent="0" algn="l" rtl="0">
              <a:lnSpc>
                <a:spcPct val="90000"/>
              </a:lnSpc>
              <a:spcBef>
                <a:spcPts val="0"/>
              </a:spcBef>
              <a:spcAft>
                <a:spcPts val="0"/>
              </a:spcAft>
              <a:buClr>
                <a:srgbClr val="000000"/>
              </a:buClr>
              <a:buSzPts val="1700"/>
              <a:buFont typeface="Arial"/>
              <a:buNone/>
            </a:pPr>
            <a:r>
              <a:rPr lang="en-US" sz="1700" b="1" i="0" u="none" strike="noStrike" cap="none">
                <a:solidFill>
                  <a:schemeClr val="dk1"/>
                </a:solidFill>
                <a:latin typeface="Josefin Sans"/>
                <a:ea typeface="Josefin Sans"/>
                <a:cs typeface="Josefin Sans"/>
                <a:sym typeface="Josefin Sans"/>
              </a:rPr>
              <a:t>Existing Tools in Place</a:t>
            </a:r>
            <a:endParaRPr sz="1700" b="0" i="0" u="none" strike="noStrike" cap="none">
              <a:solidFill>
                <a:srgbClr val="000000"/>
              </a:solidFill>
              <a:latin typeface="Josefin Sans"/>
              <a:ea typeface="Josefin Sans"/>
              <a:cs typeface="Josefin Sans"/>
              <a:sym typeface="Josefin Sans"/>
            </a:endParaRPr>
          </a:p>
          <a:p>
            <a:pPr marL="0" marR="0" lvl="0" indent="0" algn="l" rtl="0">
              <a:lnSpc>
                <a:spcPct val="100000"/>
              </a:lnSpc>
              <a:spcBef>
                <a:spcPts val="400"/>
              </a:spcBef>
              <a:spcAft>
                <a:spcPts val="0"/>
              </a:spcAft>
              <a:buClr>
                <a:srgbClr val="000000"/>
              </a:buClr>
              <a:buSzPts val="1700"/>
              <a:buFont typeface="Arial"/>
              <a:buNone/>
            </a:pPr>
            <a:r>
              <a:rPr lang="en-US" sz="1700" b="0" i="0" u="none" strike="noStrike" cap="none">
                <a:solidFill>
                  <a:schemeClr val="dk1"/>
                </a:solidFill>
                <a:latin typeface="Josefin Sans"/>
                <a:ea typeface="Josefin Sans"/>
                <a:cs typeface="Josefin Sans"/>
                <a:sym typeface="Josefin Sans"/>
              </a:rPr>
              <a:t>Prior to SpiraTeam, Generali used Bugzilla+Excel for bug tracking, TOSCA+ Testlink for test management, Ranorex + Rational Functional Tester for test automation as well as MS Outlook, Word, Jira, Jenkins, CA’s Service Desk Manager, Clarity/PPM and Workbench.</a:t>
            </a:r>
            <a:endParaRPr sz="1700" b="0" i="0" u="none" strike="noStrike" cap="none">
              <a:solidFill>
                <a:srgbClr val="000000"/>
              </a:solidFill>
              <a:latin typeface="Josefin Sans"/>
              <a:ea typeface="Josefin Sans"/>
              <a:cs typeface="Josefin Sans"/>
              <a:sym typeface="Josefin Sans"/>
            </a:endParaRPr>
          </a:p>
        </p:txBody>
      </p:sp>
      <p:sp>
        <p:nvSpPr>
          <p:cNvPr id="1569" name="Google Shape;1569;p50"/>
          <p:cNvSpPr txBox="1"/>
          <p:nvPr/>
        </p:nvSpPr>
        <p:spPr>
          <a:xfrm>
            <a:off x="670207" y="3448592"/>
            <a:ext cx="6354764" cy="1400343"/>
          </a:xfrm>
          <a:prstGeom prst="rect">
            <a:avLst/>
          </a:prstGeom>
          <a:noFill/>
          <a:ln>
            <a:noFill/>
          </a:ln>
        </p:spPr>
        <p:txBody>
          <a:bodyPr spcFirstLastPara="1" wrap="square" lIns="91425" tIns="45700" rIns="91425" bIns="45700" anchor="t" anchorCtr="0">
            <a:spAutoFit/>
          </a:bodyPr>
          <a:lstStyle/>
          <a:p>
            <a:pPr marL="50800" marR="0" lvl="0" indent="0" algn="l" rtl="0">
              <a:lnSpc>
                <a:spcPct val="100000"/>
              </a:lnSpc>
              <a:spcBef>
                <a:spcPts val="0"/>
              </a:spcBef>
              <a:spcAft>
                <a:spcPts val="0"/>
              </a:spcAft>
              <a:buClr>
                <a:schemeClr val="dk1"/>
              </a:buClr>
              <a:buSzPts val="1800"/>
              <a:buFont typeface="Kanit"/>
              <a:buNone/>
            </a:pPr>
            <a:r>
              <a:rPr lang="en-US" sz="1700" b="1" i="0" u="none" strike="noStrike" cap="none">
                <a:solidFill>
                  <a:schemeClr val="dk1"/>
                </a:solidFill>
                <a:latin typeface="Josefin Sans"/>
                <a:ea typeface="Josefin Sans"/>
                <a:cs typeface="Josefin Sans"/>
                <a:sym typeface="Josefin Sans"/>
              </a:rPr>
              <a:t>The Solution</a:t>
            </a:r>
            <a:endParaRPr sz="1700" b="0" i="0" u="none" strike="noStrike" cap="none">
              <a:solidFill>
                <a:srgbClr val="000000"/>
              </a:solidFill>
              <a:latin typeface="Josefin Sans"/>
              <a:ea typeface="Josefin Sans"/>
              <a:cs typeface="Josefin Sans"/>
              <a:sym typeface="Josefin Sans"/>
            </a:endParaRPr>
          </a:p>
          <a:p>
            <a:pPr marL="50800" marR="0" lvl="0" indent="0" algn="l" rtl="0">
              <a:lnSpc>
                <a:spcPct val="100000"/>
              </a:lnSpc>
              <a:spcBef>
                <a:spcPts val="0"/>
              </a:spcBef>
              <a:spcAft>
                <a:spcPts val="0"/>
              </a:spcAft>
              <a:buClr>
                <a:schemeClr val="dk1"/>
              </a:buClr>
              <a:buSzPts val="1800"/>
              <a:buFont typeface="Kanit"/>
              <a:buNone/>
            </a:pPr>
            <a:r>
              <a:rPr lang="en-US" sz="1700" b="0" i="0" u="none" strike="noStrike" cap="none">
                <a:solidFill>
                  <a:schemeClr val="dk1"/>
                </a:solidFill>
                <a:latin typeface="Josefin Sans"/>
                <a:ea typeface="Josefin Sans"/>
                <a:cs typeface="Josefin Sans"/>
                <a:sym typeface="Josefin Sans"/>
              </a:rPr>
              <a:t>Generali evaluated numerous tools prior to making a decision. SpiraTeam made the migration from Testlink very easy, as well as the import of legacy documents with the free Microsoft Excel and Word import tool.</a:t>
            </a:r>
            <a:endParaRPr sz="1700" b="0" i="0" u="none" strike="noStrike" cap="none">
              <a:solidFill>
                <a:schemeClr val="dk1"/>
              </a:solidFill>
              <a:latin typeface="Josefin Sans"/>
              <a:ea typeface="Josefin Sans"/>
              <a:cs typeface="Josefin Sans"/>
              <a:sym typeface="Josefin Sans"/>
            </a:endParaRPr>
          </a:p>
        </p:txBody>
      </p:sp>
      <p:sp>
        <p:nvSpPr>
          <p:cNvPr id="1570" name="Google Shape;1570;p50"/>
          <p:cNvSpPr txBox="1"/>
          <p:nvPr/>
        </p:nvSpPr>
        <p:spPr>
          <a:xfrm>
            <a:off x="593699" y="5013639"/>
            <a:ext cx="6389196" cy="1138733"/>
          </a:xfrm>
          <a:prstGeom prst="rect">
            <a:avLst/>
          </a:prstGeom>
          <a:solidFill>
            <a:srgbClr val="05517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sz="1700" b="0" i="1" u="none" strike="noStrike" cap="none">
                <a:solidFill>
                  <a:schemeClr val="lt2"/>
                </a:solidFill>
                <a:latin typeface="Josefin Sans"/>
                <a:ea typeface="Josefin Sans"/>
                <a:cs typeface="Josefin Sans"/>
                <a:sym typeface="Josefin Sans"/>
              </a:rPr>
              <a:t>“SpiraTeam is a complete test management solution with a great price-to-functionality ratio. The quality of the product meets all our expectations”…-- </a:t>
            </a:r>
            <a:r>
              <a:rPr lang="en-US" sz="1700" b="0" i="0" u="none" strike="noStrike" cap="none">
                <a:solidFill>
                  <a:schemeClr val="lt2"/>
                </a:solidFill>
                <a:latin typeface="Josefin Sans"/>
                <a:ea typeface="Josefin Sans"/>
                <a:cs typeface="Josefin Sans"/>
                <a:sym typeface="Josefin Sans"/>
              </a:rPr>
              <a:t>Andreas Eckerle, Head of Test &amp; Quality Management</a:t>
            </a:r>
            <a:endParaRPr sz="1700" b="0" i="0" u="none" strike="noStrike" cap="none">
              <a:solidFill>
                <a:schemeClr val="lt2"/>
              </a:solidFill>
              <a:latin typeface="Josefin Sans"/>
              <a:ea typeface="Josefin Sans"/>
              <a:cs typeface="Josefin Sans"/>
              <a:sym typeface="Josefin Sans"/>
            </a:endParaRPr>
          </a:p>
        </p:txBody>
      </p:sp>
      <p:pic>
        <p:nvPicPr>
          <p:cNvPr id="1571" name="Google Shape;1571;p5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380100" y="314324"/>
            <a:ext cx="2296151" cy="683850"/>
          </a:xfrm>
          <a:prstGeom prst="rect">
            <a:avLst/>
          </a:prstGeom>
          <a:noFill/>
          <a:ln>
            <a:noFill/>
          </a:ln>
        </p:spPr>
      </p:pic>
      <p:sp>
        <p:nvSpPr>
          <p:cNvPr id="1572" name="Google Shape;1572;p50"/>
          <p:cNvSpPr/>
          <p:nvPr/>
        </p:nvSpPr>
        <p:spPr>
          <a:xfrm>
            <a:off x="7364618" y="1153274"/>
            <a:ext cx="4561770"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Josefin Sans"/>
                <a:ea typeface="Josefin Sans"/>
                <a:cs typeface="Josefin Sans"/>
                <a:sym typeface="Josefin Sans"/>
              </a:rPr>
              <a:t>Key Outcomes and KPIs</a:t>
            </a:r>
            <a:endParaRPr sz="1400" b="0" i="0" u="none" strike="noStrike" cap="none">
              <a:solidFill>
                <a:srgbClr val="000000"/>
              </a:solidFill>
              <a:latin typeface="Josefin Sans"/>
              <a:ea typeface="Josefin Sans"/>
              <a:cs typeface="Josefin Sans"/>
              <a:sym typeface="Josefin Sans"/>
            </a:endParaRPr>
          </a:p>
        </p:txBody>
      </p:sp>
      <p:sp>
        <p:nvSpPr>
          <p:cNvPr id="1573" name="Google Shape;1573;p50"/>
          <p:cNvSpPr txBox="1"/>
          <p:nvPr/>
        </p:nvSpPr>
        <p:spPr>
          <a:xfrm>
            <a:off x="7289072" y="1592140"/>
            <a:ext cx="4561768" cy="2308284"/>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chemeClr val="dk1"/>
              </a:buClr>
              <a:buSzPts val="1200"/>
              <a:buFont typeface="Arial"/>
              <a:buChar char="•"/>
            </a:pPr>
            <a:r>
              <a:rPr lang="en-US" sz="1600" b="0" i="0" u="none" strike="noStrike" cap="none">
                <a:solidFill>
                  <a:schemeClr val="dk1"/>
                </a:solidFill>
                <a:latin typeface="Josefin Sans"/>
                <a:ea typeface="Josefin Sans"/>
                <a:cs typeface="Josefin Sans"/>
                <a:sym typeface="Josefin Sans"/>
              </a:rPr>
              <a:t>Allowed real time visibility of test progress and test coverage.</a:t>
            </a:r>
            <a:endParaRPr sz="16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600" b="0" i="0" u="none" strike="noStrike" cap="none">
                <a:solidFill>
                  <a:schemeClr val="dk1"/>
                </a:solidFill>
                <a:latin typeface="Josefin Sans"/>
                <a:ea typeface="Josefin Sans"/>
                <a:cs typeface="Josefin Sans"/>
                <a:sym typeface="Josefin Sans"/>
              </a:rPr>
              <a:t>Improved reporting and workflow generation.</a:t>
            </a:r>
            <a:endParaRPr sz="16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600" b="0" i="0" u="none" strike="noStrike" cap="none">
                <a:solidFill>
                  <a:schemeClr val="dk1"/>
                </a:solidFill>
                <a:latin typeface="Josefin Sans"/>
                <a:ea typeface="Josefin Sans"/>
                <a:cs typeface="Josefin Sans"/>
                <a:sym typeface="Josefin Sans"/>
              </a:rPr>
              <a:t>Increased understanding of test processes in the company.</a:t>
            </a:r>
            <a:endParaRPr sz="16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600" b="0" i="0" u="none" strike="noStrike" cap="none">
                <a:solidFill>
                  <a:schemeClr val="dk1"/>
                </a:solidFill>
                <a:latin typeface="Josefin Sans"/>
                <a:ea typeface="Josefin Sans"/>
                <a:cs typeface="Josefin Sans"/>
                <a:sym typeface="Josefin Sans"/>
              </a:rPr>
              <a:t>Replaced over one dozen tools with a single, easy-to-use solution.</a:t>
            </a:r>
            <a:endParaRPr sz="16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600" b="0" i="0" u="none" strike="noStrike" cap="none">
                <a:solidFill>
                  <a:schemeClr val="dk1"/>
                </a:solidFill>
                <a:latin typeface="Josefin Sans"/>
                <a:ea typeface="Josefin Sans"/>
                <a:cs typeface="Josefin Sans"/>
                <a:sym typeface="Josefin Sans"/>
              </a:rPr>
              <a:t>Seamlessly Integrated other tools in Generali’s technology portfolio</a:t>
            </a:r>
            <a:endParaRPr sz="1600" b="0" i="0" u="none" strike="noStrike" cap="none">
              <a:solidFill>
                <a:srgbClr val="000000"/>
              </a:solidFill>
              <a:latin typeface="Josefin Sans"/>
              <a:ea typeface="Josefin Sans"/>
              <a:cs typeface="Josefin Sans"/>
              <a:sym typeface="Josefin Sans"/>
            </a:endParaRPr>
          </a:p>
        </p:txBody>
      </p:sp>
      <p:sp>
        <p:nvSpPr>
          <p:cNvPr id="1574" name="Google Shape;1574;p50"/>
          <p:cNvSpPr/>
          <p:nvPr/>
        </p:nvSpPr>
        <p:spPr>
          <a:xfrm>
            <a:off x="670207" y="3394174"/>
            <a:ext cx="6354764" cy="1454761"/>
          </a:xfrm>
          <a:prstGeom prst="roundRect">
            <a:avLst>
              <a:gd name="adj" fmla="val 16667"/>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sp>
        <p:nvSpPr>
          <p:cNvPr id="1579" name="Google Shape;1579;p51"/>
          <p:cNvSpPr txBox="1">
            <a:spLocks noGrp="1"/>
          </p:cNvSpPr>
          <p:nvPr>
            <p:ph type="title"/>
          </p:nvPr>
        </p:nvSpPr>
        <p:spPr>
          <a:xfrm>
            <a:off x="546100" y="314325"/>
            <a:ext cx="9149100" cy="765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Oney Bank (Banking &amp; Finance)</a:t>
            </a:r>
            <a:endParaRPr>
              <a:latin typeface="Josefin Sans"/>
              <a:ea typeface="Josefin Sans"/>
              <a:cs typeface="Josefin Sans"/>
              <a:sym typeface="Josefin Sans"/>
            </a:endParaRPr>
          </a:p>
        </p:txBody>
      </p:sp>
      <p:sp>
        <p:nvSpPr>
          <p:cNvPr id="1580" name="Google Shape;1580;p51"/>
          <p:cNvSpPr txBox="1">
            <a:spLocks noGrp="1"/>
          </p:cNvSpPr>
          <p:nvPr>
            <p:ph type="body" idx="4294967295"/>
          </p:nvPr>
        </p:nvSpPr>
        <p:spPr>
          <a:xfrm>
            <a:off x="586948" y="1591031"/>
            <a:ext cx="5916613" cy="1462087"/>
          </a:xfrm>
          <a:prstGeom prst="rect">
            <a:avLst/>
          </a:prstGeom>
          <a:solidFill>
            <a:srgbClr val="D8D8D8"/>
          </a:solidFill>
          <a:ln>
            <a:noFill/>
          </a:ln>
        </p:spPr>
        <p:txBody>
          <a:bodyPr spcFirstLastPara="1" wrap="square" lIns="91425" tIns="45700" rIns="91425" bIns="45700" anchor="t" anchorCtr="0">
            <a:noAutofit/>
          </a:bodyPr>
          <a:lstStyle/>
          <a:p>
            <a:pPr marL="50800" lvl="0" indent="0" algn="l" rtl="0">
              <a:lnSpc>
                <a:spcPct val="100000"/>
              </a:lnSpc>
              <a:spcBef>
                <a:spcPts val="0"/>
              </a:spcBef>
              <a:spcAft>
                <a:spcPts val="0"/>
              </a:spcAft>
              <a:buClr>
                <a:schemeClr val="dk1"/>
              </a:buClr>
              <a:buSzPts val="1800"/>
              <a:buNone/>
            </a:pPr>
            <a:r>
              <a:rPr lang="en-US" sz="1700" b="1">
                <a:latin typeface="Josefin Sans"/>
                <a:ea typeface="Josefin Sans"/>
                <a:cs typeface="Josefin Sans"/>
                <a:sym typeface="Josefin Sans"/>
              </a:rPr>
              <a:t>The Challenge</a:t>
            </a:r>
            <a:endParaRPr sz="1700">
              <a:latin typeface="Josefin Sans"/>
              <a:ea typeface="Josefin Sans"/>
              <a:cs typeface="Josefin Sans"/>
              <a:sym typeface="Josefin Sans"/>
            </a:endParaRPr>
          </a:p>
          <a:p>
            <a:pPr marL="50800" lvl="0" indent="0" algn="l" rtl="0">
              <a:lnSpc>
                <a:spcPct val="100000"/>
              </a:lnSpc>
              <a:spcBef>
                <a:spcPts val="600"/>
              </a:spcBef>
              <a:spcAft>
                <a:spcPts val="0"/>
              </a:spcAft>
              <a:buClr>
                <a:schemeClr val="dk1"/>
              </a:buClr>
              <a:buSzPts val="1800"/>
              <a:buNone/>
            </a:pPr>
            <a:r>
              <a:rPr lang="en-US" sz="1700">
                <a:latin typeface="Josefin Sans"/>
                <a:ea typeface="Josefin Sans"/>
                <a:cs typeface="Josefin Sans"/>
                <a:sym typeface="Josefin Sans"/>
              </a:rPr>
              <a:t>Oney wanted a single, integrated platform to manage requirements, create and reference test cases, run</a:t>
            </a:r>
            <a:endParaRPr sz="1700">
              <a:latin typeface="Josefin Sans"/>
              <a:ea typeface="Josefin Sans"/>
              <a:cs typeface="Josefin Sans"/>
              <a:sym typeface="Josefin Sans"/>
            </a:endParaRPr>
          </a:p>
          <a:p>
            <a:pPr marL="50800" lvl="0" indent="0" algn="l" rtl="0">
              <a:lnSpc>
                <a:spcPct val="100000"/>
              </a:lnSpc>
              <a:spcBef>
                <a:spcPts val="0"/>
              </a:spcBef>
              <a:spcAft>
                <a:spcPts val="0"/>
              </a:spcAft>
              <a:buClr>
                <a:schemeClr val="dk1"/>
              </a:buClr>
              <a:buSzPts val="1800"/>
              <a:buNone/>
            </a:pPr>
            <a:r>
              <a:rPr lang="en-US" sz="1700">
                <a:latin typeface="Josefin Sans"/>
                <a:ea typeface="Josefin Sans"/>
                <a:cs typeface="Josefin Sans"/>
                <a:sym typeface="Josefin Sans"/>
              </a:rPr>
              <a:t>test campaigns, log and track test runs, create tasks and log defects.</a:t>
            </a:r>
            <a:br>
              <a:rPr lang="en-US" sz="1700">
                <a:latin typeface="Josefin Sans"/>
                <a:ea typeface="Josefin Sans"/>
                <a:cs typeface="Josefin Sans"/>
                <a:sym typeface="Josefin Sans"/>
              </a:rPr>
            </a:br>
            <a:endParaRPr sz="1700">
              <a:latin typeface="Josefin Sans"/>
              <a:ea typeface="Josefin Sans"/>
              <a:cs typeface="Josefin Sans"/>
              <a:sym typeface="Josefin Sans"/>
            </a:endParaRPr>
          </a:p>
          <a:p>
            <a:pPr marL="50800" lvl="0" indent="0" algn="l" rtl="0">
              <a:lnSpc>
                <a:spcPct val="100000"/>
              </a:lnSpc>
              <a:spcBef>
                <a:spcPts val="0"/>
              </a:spcBef>
              <a:spcAft>
                <a:spcPts val="0"/>
              </a:spcAft>
              <a:buClr>
                <a:schemeClr val="dk1"/>
              </a:buClr>
              <a:buSzPts val="1800"/>
              <a:buNone/>
            </a:pPr>
            <a:endParaRPr sz="1700">
              <a:latin typeface="Josefin Sans"/>
              <a:ea typeface="Josefin Sans"/>
              <a:cs typeface="Josefin Sans"/>
              <a:sym typeface="Josefin Sans"/>
            </a:endParaRPr>
          </a:p>
        </p:txBody>
      </p:sp>
      <p:sp>
        <p:nvSpPr>
          <p:cNvPr id="1581" name="Google Shape;1581;p51"/>
          <p:cNvSpPr txBox="1"/>
          <p:nvPr/>
        </p:nvSpPr>
        <p:spPr>
          <a:xfrm>
            <a:off x="6779622" y="4950135"/>
            <a:ext cx="5139229" cy="1425478"/>
          </a:xfrm>
          <a:prstGeom prst="rect">
            <a:avLst/>
          </a:prstGeom>
          <a:solidFill>
            <a:srgbClr val="F2F2F2"/>
          </a:solidFill>
          <a:ln>
            <a:noFill/>
          </a:ln>
        </p:spPr>
        <p:txBody>
          <a:bodyPr spcFirstLastPara="1" wrap="square" lIns="91425" tIns="45700" rIns="91425" bIns="45700" anchor="t" anchorCtr="0">
            <a:spAutoFit/>
          </a:bodyPr>
          <a:lstStyle/>
          <a:p>
            <a:pPr marL="50800" marR="0" lvl="0" indent="0" algn="l" rtl="0">
              <a:lnSpc>
                <a:spcPct val="90000"/>
              </a:lnSpc>
              <a:spcBef>
                <a:spcPts val="0"/>
              </a:spcBef>
              <a:spcAft>
                <a:spcPts val="0"/>
              </a:spcAft>
              <a:buClr>
                <a:srgbClr val="000000"/>
              </a:buClr>
              <a:buSzPts val="1700"/>
              <a:buFont typeface="Arial"/>
              <a:buNone/>
            </a:pPr>
            <a:r>
              <a:rPr lang="en-US" sz="1700" b="1" i="0" u="none" strike="noStrike" cap="none">
                <a:solidFill>
                  <a:schemeClr val="dk1"/>
                </a:solidFill>
                <a:latin typeface="Josefin Sans"/>
                <a:ea typeface="Josefin Sans"/>
                <a:cs typeface="Josefin Sans"/>
                <a:sym typeface="Josefin Sans"/>
              </a:rPr>
              <a:t>Existing Tools in Place</a:t>
            </a:r>
            <a:endParaRPr sz="1700" b="0" i="0" u="none" strike="noStrike" cap="none">
              <a:solidFill>
                <a:srgbClr val="000000"/>
              </a:solidFill>
              <a:latin typeface="Josefin Sans"/>
              <a:ea typeface="Josefin Sans"/>
              <a:cs typeface="Josefin Sans"/>
              <a:sym typeface="Josefin Sans"/>
            </a:endParaRPr>
          </a:p>
          <a:p>
            <a:pPr marL="0" marR="0" lvl="0" indent="0" algn="l" rtl="0">
              <a:lnSpc>
                <a:spcPct val="100000"/>
              </a:lnSpc>
              <a:spcBef>
                <a:spcPts val="400"/>
              </a:spcBef>
              <a:spcAft>
                <a:spcPts val="0"/>
              </a:spcAft>
              <a:buClr>
                <a:srgbClr val="000000"/>
              </a:buClr>
              <a:buSzPts val="1700"/>
              <a:buFont typeface="Arial"/>
              <a:buNone/>
            </a:pPr>
            <a:r>
              <a:rPr lang="en-US" sz="1700" b="0" i="0" u="none" strike="noStrike" cap="none">
                <a:solidFill>
                  <a:schemeClr val="dk1"/>
                </a:solidFill>
                <a:latin typeface="Josefin Sans"/>
                <a:ea typeface="Josefin Sans"/>
                <a:cs typeface="Josefin Sans"/>
                <a:sym typeface="Josefin Sans"/>
              </a:rPr>
              <a:t>Prior to using SpiraTest, Oney employed Microsoft Excel to manage projects, test documentation and defect tracking and Microsoft Word to handle any screenshots.</a:t>
            </a:r>
            <a:endParaRPr sz="1700" b="0" i="0" u="none" strike="noStrike" cap="none">
              <a:solidFill>
                <a:srgbClr val="000000"/>
              </a:solidFill>
              <a:latin typeface="Josefin Sans"/>
              <a:ea typeface="Josefin Sans"/>
              <a:cs typeface="Josefin Sans"/>
              <a:sym typeface="Josefin Sans"/>
            </a:endParaRPr>
          </a:p>
        </p:txBody>
      </p:sp>
      <p:sp>
        <p:nvSpPr>
          <p:cNvPr id="1582" name="Google Shape;1582;p51"/>
          <p:cNvSpPr txBox="1"/>
          <p:nvPr/>
        </p:nvSpPr>
        <p:spPr>
          <a:xfrm>
            <a:off x="586947" y="3293208"/>
            <a:ext cx="5915163" cy="1400343"/>
          </a:xfrm>
          <a:prstGeom prst="rect">
            <a:avLst/>
          </a:prstGeom>
          <a:noFill/>
          <a:ln>
            <a:noFill/>
          </a:ln>
        </p:spPr>
        <p:txBody>
          <a:bodyPr spcFirstLastPara="1" wrap="square" lIns="91425" tIns="45700" rIns="91425" bIns="45700" anchor="t" anchorCtr="0">
            <a:spAutoFit/>
          </a:bodyPr>
          <a:lstStyle/>
          <a:p>
            <a:pPr marL="50800" marR="0" lvl="0" indent="0" algn="l" rtl="0">
              <a:lnSpc>
                <a:spcPct val="100000"/>
              </a:lnSpc>
              <a:spcBef>
                <a:spcPts val="0"/>
              </a:spcBef>
              <a:spcAft>
                <a:spcPts val="0"/>
              </a:spcAft>
              <a:buClr>
                <a:schemeClr val="dk1"/>
              </a:buClr>
              <a:buSzPts val="1800"/>
              <a:buFont typeface="Kanit"/>
              <a:buNone/>
            </a:pPr>
            <a:r>
              <a:rPr lang="en-US" sz="1700" b="1" i="0" u="none" strike="noStrike" cap="none">
                <a:solidFill>
                  <a:schemeClr val="dk1"/>
                </a:solidFill>
                <a:latin typeface="Josefin Sans"/>
                <a:ea typeface="Josefin Sans"/>
                <a:cs typeface="Josefin Sans"/>
                <a:sym typeface="Josefin Sans"/>
              </a:rPr>
              <a:t>The Solution</a:t>
            </a:r>
            <a:endParaRPr sz="1700" b="0" i="0" u="none" strike="noStrike" cap="none">
              <a:solidFill>
                <a:srgbClr val="000000"/>
              </a:solidFill>
              <a:latin typeface="Josefin Sans"/>
              <a:ea typeface="Josefin Sans"/>
              <a:cs typeface="Josefin Sans"/>
              <a:sym typeface="Josefin Sans"/>
            </a:endParaRPr>
          </a:p>
          <a:p>
            <a:pPr marL="50800" marR="0" lvl="0" indent="0" algn="l" rtl="0">
              <a:lnSpc>
                <a:spcPct val="100000"/>
              </a:lnSpc>
              <a:spcBef>
                <a:spcPts val="0"/>
              </a:spcBef>
              <a:spcAft>
                <a:spcPts val="0"/>
              </a:spcAft>
              <a:buClr>
                <a:schemeClr val="dk1"/>
              </a:buClr>
              <a:buSzPts val="1800"/>
              <a:buFont typeface="Kanit"/>
              <a:buNone/>
            </a:pPr>
            <a:r>
              <a:rPr lang="en-US" sz="1700" b="0" i="0" u="none" strike="noStrike" cap="none">
                <a:solidFill>
                  <a:schemeClr val="dk1"/>
                </a:solidFill>
                <a:latin typeface="Josefin Sans"/>
                <a:ea typeface="Josefin Sans"/>
                <a:cs typeface="Josefin Sans"/>
                <a:sym typeface="Josefin Sans"/>
              </a:rPr>
              <a:t>Oney Bank conducted thorough market research and determined that only SpiraTest could provide the features and quality they sought in a single tool. SpiraTest also proved to be the best value.</a:t>
            </a:r>
            <a:endParaRPr sz="1700" b="0" i="0" u="none" strike="noStrike" cap="none">
              <a:solidFill>
                <a:schemeClr val="dk1"/>
              </a:solidFill>
              <a:latin typeface="Josefin Sans"/>
              <a:ea typeface="Josefin Sans"/>
              <a:cs typeface="Josefin Sans"/>
              <a:sym typeface="Josefin Sans"/>
            </a:endParaRPr>
          </a:p>
        </p:txBody>
      </p:sp>
      <p:sp>
        <p:nvSpPr>
          <p:cNvPr id="1583" name="Google Shape;1583;p51"/>
          <p:cNvSpPr txBox="1"/>
          <p:nvPr/>
        </p:nvSpPr>
        <p:spPr>
          <a:xfrm>
            <a:off x="586946" y="4975270"/>
            <a:ext cx="5915163" cy="1400343"/>
          </a:xfrm>
          <a:prstGeom prst="rect">
            <a:avLst/>
          </a:prstGeom>
          <a:solidFill>
            <a:srgbClr val="05517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sz="1700" b="0" i="1" u="none" strike="noStrike" cap="none">
                <a:solidFill>
                  <a:schemeClr val="lt2"/>
                </a:solidFill>
                <a:latin typeface="Josefin Sans"/>
                <a:ea typeface="Josefin Sans"/>
                <a:cs typeface="Josefin Sans"/>
                <a:sym typeface="Josefin Sans"/>
              </a:rPr>
              <a:t>“SpiraTest…is the best tool in terms of quality and value compared to the other competing programs available on the market.. the time, productivity and cost savings are transparent”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chemeClr val="lt2"/>
                </a:solidFill>
                <a:latin typeface="Josefin Sans"/>
                <a:ea typeface="Josefin Sans"/>
                <a:cs typeface="Josefin Sans"/>
                <a:sym typeface="Josefin Sans"/>
              </a:rPr>
              <a:t>-- Benjamin-Michel G., Technical Test Analyst</a:t>
            </a:r>
            <a:endParaRPr sz="1700" b="0" i="0" u="none" strike="noStrike" cap="none">
              <a:solidFill>
                <a:schemeClr val="lt2"/>
              </a:solidFill>
              <a:latin typeface="Josefin Sans"/>
              <a:ea typeface="Josefin Sans"/>
              <a:cs typeface="Josefin Sans"/>
              <a:sym typeface="Josefin Sans"/>
            </a:endParaRPr>
          </a:p>
        </p:txBody>
      </p:sp>
      <p:pic>
        <p:nvPicPr>
          <p:cNvPr id="1584" name="Google Shape;1584;p5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311075" y="502700"/>
            <a:ext cx="1510800" cy="508824"/>
          </a:xfrm>
          <a:prstGeom prst="rect">
            <a:avLst/>
          </a:prstGeom>
          <a:noFill/>
          <a:ln>
            <a:noFill/>
          </a:ln>
        </p:spPr>
      </p:pic>
      <p:sp>
        <p:nvSpPr>
          <p:cNvPr id="1585" name="Google Shape;1585;p51"/>
          <p:cNvSpPr/>
          <p:nvPr/>
        </p:nvSpPr>
        <p:spPr>
          <a:xfrm>
            <a:off x="6779623" y="1464316"/>
            <a:ext cx="5042263" cy="508842"/>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Josefin Sans"/>
                <a:ea typeface="Josefin Sans"/>
                <a:cs typeface="Josefin Sans"/>
                <a:sym typeface="Josefin Sans"/>
              </a:rPr>
              <a:t>Key Outcomes and KPIs</a:t>
            </a:r>
            <a:endParaRPr sz="1400" b="0" i="0" u="none" strike="noStrike" cap="none">
              <a:solidFill>
                <a:srgbClr val="000000"/>
              </a:solidFill>
              <a:latin typeface="Josefin Sans"/>
              <a:ea typeface="Josefin Sans"/>
              <a:cs typeface="Josefin Sans"/>
              <a:sym typeface="Josefin Sans"/>
            </a:endParaRPr>
          </a:p>
        </p:txBody>
      </p:sp>
      <p:sp>
        <p:nvSpPr>
          <p:cNvPr id="1586" name="Google Shape;1586;p51"/>
          <p:cNvSpPr txBox="1"/>
          <p:nvPr/>
        </p:nvSpPr>
        <p:spPr>
          <a:xfrm>
            <a:off x="6779623" y="2065572"/>
            <a:ext cx="5042263" cy="2708393"/>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chemeClr val="dk1"/>
              </a:buClr>
              <a:buSzPts val="1200"/>
              <a:buFont typeface="Arial"/>
              <a:buChar char="•"/>
            </a:pPr>
            <a:r>
              <a:rPr lang="en-US" sz="1700" b="0" i="0" u="none" strike="noStrike" cap="none">
                <a:solidFill>
                  <a:schemeClr val="dk1"/>
                </a:solidFill>
                <a:latin typeface="Josefin Sans"/>
                <a:ea typeface="Josefin Sans"/>
                <a:cs typeface="Josefin Sans"/>
                <a:sym typeface="Josefin Sans"/>
              </a:rPr>
              <a:t>Ability to automatically generate QA metrics for the first time.</a:t>
            </a:r>
            <a:endParaRPr sz="17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700" b="0" i="0" u="none" strike="noStrike" cap="none">
                <a:solidFill>
                  <a:schemeClr val="dk1"/>
                </a:solidFill>
                <a:latin typeface="Josefin Sans"/>
                <a:ea typeface="Josefin Sans"/>
                <a:cs typeface="Josefin Sans"/>
                <a:sym typeface="Josefin Sans"/>
              </a:rPr>
              <a:t>One centralized system for standardized QA processes.</a:t>
            </a:r>
            <a:endParaRPr sz="17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700" b="0" i="0" u="none" strike="noStrike" cap="none">
                <a:solidFill>
                  <a:schemeClr val="dk1"/>
                </a:solidFill>
                <a:latin typeface="Josefin Sans"/>
                <a:ea typeface="Josefin Sans"/>
                <a:cs typeface="Josefin Sans"/>
                <a:sym typeface="Josefin Sans"/>
              </a:rPr>
              <a:t>Replaced multiple obsolete tools with a single modern solution.</a:t>
            </a:r>
            <a:endParaRPr sz="17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700" b="0" i="0" u="none" strike="noStrike" cap="none">
                <a:solidFill>
                  <a:schemeClr val="dk1"/>
                </a:solidFill>
                <a:latin typeface="Josefin Sans"/>
                <a:ea typeface="Josefin Sans"/>
                <a:cs typeface="Josefin Sans"/>
                <a:sym typeface="Josefin Sans"/>
              </a:rPr>
              <a:t>Consolidated testers, developers and designers on one tool.</a:t>
            </a:r>
            <a:endParaRPr sz="17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700" b="0" i="0" u="none" strike="noStrike" cap="none">
                <a:solidFill>
                  <a:schemeClr val="dk1"/>
                </a:solidFill>
                <a:latin typeface="Josefin Sans"/>
                <a:ea typeface="Josefin Sans"/>
                <a:cs typeface="Josefin Sans"/>
                <a:sym typeface="Josefin Sans"/>
              </a:rPr>
              <a:t>Increased productivity using native tool</a:t>
            </a:r>
            <a:endParaRPr sz="17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700" b="0" i="0" u="none" strike="noStrike" cap="none">
                <a:solidFill>
                  <a:schemeClr val="dk1"/>
                </a:solidFill>
                <a:latin typeface="Josefin Sans"/>
                <a:ea typeface="Josefin Sans"/>
                <a:cs typeface="Josefin Sans"/>
                <a:sym typeface="Josefin Sans"/>
              </a:rPr>
              <a:t>features unavailable with previous solution.</a:t>
            </a:r>
            <a:endParaRPr sz="1700" b="0" i="0" u="none" strike="noStrike" cap="none">
              <a:solidFill>
                <a:srgbClr val="000000"/>
              </a:solidFill>
              <a:latin typeface="Josefin Sans"/>
              <a:ea typeface="Josefin Sans"/>
              <a:cs typeface="Josefin Sans"/>
              <a:sym typeface="Josefin Sans"/>
            </a:endParaRPr>
          </a:p>
        </p:txBody>
      </p:sp>
      <p:sp>
        <p:nvSpPr>
          <p:cNvPr id="1587" name="Google Shape;1587;p51"/>
          <p:cNvSpPr/>
          <p:nvPr/>
        </p:nvSpPr>
        <p:spPr>
          <a:xfrm>
            <a:off x="586947" y="3142892"/>
            <a:ext cx="5916614" cy="1626796"/>
          </a:xfrm>
          <a:prstGeom prst="roundRect">
            <a:avLst>
              <a:gd name="adj" fmla="val 16667"/>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59108E-43C8-0F84-1DF1-2B47CC83B2F2}"/>
              </a:ext>
            </a:extLst>
          </p:cNvPr>
          <p:cNvSpPr>
            <a:spLocks noGrp="1"/>
          </p:cNvSpPr>
          <p:nvPr>
            <p:ph type="title"/>
          </p:nvPr>
        </p:nvSpPr>
        <p:spPr/>
        <p:txBody>
          <a:bodyPr/>
          <a:lstStyle/>
          <a:p>
            <a:r>
              <a:rPr lang="en-US" dirty="0"/>
              <a:t>Questions?</a:t>
            </a:r>
          </a:p>
        </p:txBody>
      </p:sp>
      <p:sp>
        <p:nvSpPr>
          <p:cNvPr id="4" name="Text Placeholder 3">
            <a:extLst>
              <a:ext uri="{FF2B5EF4-FFF2-40B4-BE49-F238E27FC236}">
                <a16:creationId xmlns:a16="http://schemas.microsoft.com/office/drawing/2014/main" id="{D8002938-AAC5-E5E8-3572-5EC46555976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1665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7"/>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sz="4300">
                <a:latin typeface="Josefin Sans"/>
                <a:ea typeface="Josefin Sans"/>
                <a:cs typeface="Josefin Sans"/>
                <a:sym typeface="Josefin Sans"/>
              </a:rPr>
              <a:t>Delivering Value With Quality At Its Core</a:t>
            </a:r>
            <a:endParaRPr sz="4300">
              <a:latin typeface="Josefin Sans"/>
              <a:ea typeface="Josefin Sans"/>
              <a:cs typeface="Josefin Sans"/>
              <a:sym typeface="Josefin Sans"/>
            </a:endParaRPr>
          </a:p>
        </p:txBody>
      </p:sp>
      <p:grpSp>
        <p:nvGrpSpPr>
          <p:cNvPr id="208" name="Google Shape;208;p7"/>
          <p:cNvGrpSpPr/>
          <p:nvPr/>
        </p:nvGrpSpPr>
        <p:grpSpPr>
          <a:xfrm>
            <a:off x="483824" y="1505644"/>
            <a:ext cx="5726118" cy="4169159"/>
            <a:chOff x="826841" y="1774441"/>
            <a:chExt cx="5466453" cy="4169159"/>
          </a:xfrm>
        </p:grpSpPr>
        <p:sp>
          <p:nvSpPr>
            <p:cNvPr id="209" name="Google Shape;209;p7"/>
            <p:cNvSpPr/>
            <p:nvPr/>
          </p:nvSpPr>
          <p:spPr>
            <a:xfrm rot="5400000">
              <a:off x="4374001" y="3599006"/>
              <a:ext cx="3306723" cy="531862"/>
            </a:xfrm>
            <a:prstGeom prst="triangle">
              <a:avLst>
                <a:gd name="adj" fmla="val 50520"/>
              </a:avLst>
            </a:prstGeom>
            <a:solidFill>
              <a:srgbClr val="0F4A4D"/>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210" name="Google Shape;210;p7" descr="Agile and Compliance Diagram"/>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26841" y="1774441"/>
              <a:ext cx="4943390" cy="4169159"/>
            </a:xfrm>
            <a:prstGeom prst="rect">
              <a:avLst/>
            </a:prstGeom>
            <a:noFill/>
            <a:ln>
              <a:noFill/>
            </a:ln>
          </p:spPr>
        </p:pic>
      </p:grpSp>
      <p:grpSp>
        <p:nvGrpSpPr>
          <p:cNvPr id="211" name="Google Shape;211;p7"/>
          <p:cNvGrpSpPr/>
          <p:nvPr/>
        </p:nvGrpSpPr>
        <p:grpSpPr>
          <a:xfrm>
            <a:off x="6383092" y="1431461"/>
            <a:ext cx="1627800" cy="4801064"/>
            <a:chOff x="6392636" y="1431461"/>
            <a:chExt cx="1618255" cy="4801064"/>
          </a:xfrm>
        </p:grpSpPr>
        <p:sp>
          <p:nvSpPr>
            <p:cNvPr id="212" name="Google Shape;212;p7"/>
            <p:cNvSpPr/>
            <p:nvPr/>
          </p:nvSpPr>
          <p:spPr>
            <a:xfrm>
              <a:off x="6400212" y="3320253"/>
              <a:ext cx="1603105" cy="2912272"/>
            </a:xfrm>
            <a:prstGeom prst="roundRect">
              <a:avLst>
                <a:gd name="adj" fmla="val 16667"/>
              </a:avLst>
            </a:prstGeom>
            <a:noFill/>
            <a:ln w="19050" cap="flat" cmpd="sng">
              <a:solidFill>
                <a:srgbClr val="748697"/>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13" name="Google Shape;213;p7"/>
            <p:cNvSpPr/>
            <p:nvPr/>
          </p:nvSpPr>
          <p:spPr>
            <a:xfrm>
              <a:off x="6392636" y="1431461"/>
              <a:ext cx="1618255" cy="1405142"/>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cxnSp>
          <p:nvCxnSpPr>
            <p:cNvPr id="214" name="Google Shape;214;p7"/>
            <p:cNvCxnSpPr/>
            <p:nvPr/>
          </p:nvCxnSpPr>
          <p:spPr>
            <a:xfrm rot="10800000" flipH="1">
              <a:off x="7200802" y="2836603"/>
              <a:ext cx="1923" cy="389036"/>
            </a:xfrm>
            <a:prstGeom prst="straightConnector1">
              <a:avLst/>
            </a:prstGeom>
            <a:noFill/>
            <a:ln w="9525" cap="flat" cmpd="sng">
              <a:solidFill>
                <a:srgbClr val="073642"/>
              </a:solidFill>
              <a:prstDash val="solid"/>
              <a:miter lim="800000"/>
              <a:headEnd type="none" w="sm" len="sm"/>
              <a:tailEnd type="none" w="sm" len="sm"/>
            </a:ln>
          </p:spPr>
        </p:cxnSp>
        <p:sp>
          <p:nvSpPr>
            <p:cNvPr id="215" name="Google Shape;215;p7"/>
            <p:cNvSpPr txBox="1"/>
            <p:nvPr/>
          </p:nvSpPr>
          <p:spPr>
            <a:xfrm>
              <a:off x="6504089" y="1544412"/>
              <a:ext cx="1395349"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1" u="none" strike="noStrike" cap="none">
                  <a:solidFill>
                    <a:schemeClr val="dk1"/>
                  </a:solidFill>
                  <a:latin typeface="Josefin Sans"/>
                  <a:ea typeface="Josefin Sans"/>
                  <a:cs typeface="Josefin Sans"/>
                  <a:sym typeface="Josefin Sans"/>
                </a:rPr>
                <a:t>70%</a:t>
              </a:r>
              <a:endParaRPr sz="2000" b="1" i="1" u="none" strike="noStrike" cap="none">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1" u="none" strike="noStrike" cap="none">
                  <a:solidFill>
                    <a:schemeClr val="dk1"/>
                  </a:solidFill>
                  <a:latin typeface="Josefin Sans"/>
                  <a:ea typeface="Josefin Sans"/>
                  <a:cs typeface="Josefin Sans"/>
                  <a:sym typeface="Josefin Sans"/>
                </a:rPr>
                <a:t>Lower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1" u="none" strike="noStrike" cap="none">
                  <a:solidFill>
                    <a:schemeClr val="dk1"/>
                  </a:solidFill>
                  <a:latin typeface="Josefin Sans"/>
                  <a:ea typeface="Josefin Sans"/>
                  <a:cs typeface="Josefin Sans"/>
                  <a:sym typeface="Josefin Sans"/>
                </a:rPr>
                <a:t>Cost</a:t>
              </a:r>
              <a:endParaRPr sz="1400" b="0" i="0" u="none" strike="noStrike" cap="none">
                <a:solidFill>
                  <a:srgbClr val="000000"/>
                </a:solidFill>
                <a:latin typeface="Josefin Sans"/>
                <a:ea typeface="Josefin Sans"/>
                <a:cs typeface="Josefin Sans"/>
                <a:sym typeface="Josefin Sans"/>
              </a:endParaRPr>
            </a:p>
          </p:txBody>
        </p:sp>
        <p:sp>
          <p:nvSpPr>
            <p:cNvPr id="216" name="Google Shape;216;p7"/>
            <p:cNvSpPr/>
            <p:nvPr/>
          </p:nvSpPr>
          <p:spPr>
            <a:xfrm>
              <a:off x="7052413" y="3263347"/>
              <a:ext cx="298701" cy="18519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17" name="Google Shape;217;p7"/>
            <p:cNvSpPr txBox="1"/>
            <p:nvPr/>
          </p:nvSpPr>
          <p:spPr>
            <a:xfrm>
              <a:off x="6440597" y="3263347"/>
              <a:ext cx="1522332" cy="2846893"/>
            </a:xfrm>
            <a:prstGeom prst="rect">
              <a:avLst/>
            </a:prstGeom>
            <a:noFill/>
            <a:ln>
              <a:noFill/>
            </a:ln>
            <a:effectLst>
              <a:outerShdw blurRad="63500" sx="102000" sy="102000" algn="ctr" rotWithShape="0">
                <a:srgbClr val="748697">
                  <a:alpha val="40000"/>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Ability to consolidate multiple tools across the application lifecycle, creating opportunities to reduce costs and scale down the number of applications in which teams are required to use, maintain, and learn</a:t>
              </a:r>
              <a:endParaRPr sz="1200" b="0" i="0" u="none" strike="noStrike" cap="none">
                <a:solidFill>
                  <a:srgbClr val="073642"/>
                </a:solidFill>
                <a:latin typeface="Josefin Sans"/>
                <a:ea typeface="Josefin Sans"/>
                <a:cs typeface="Josefin Sans"/>
                <a:sym typeface="Josefin Sans"/>
              </a:endParaRPr>
            </a:p>
          </p:txBody>
        </p:sp>
        <p:sp>
          <p:nvSpPr>
            <p:cNvPr id="218" name="Google Shape;218;p7"/>
            <p:cNvSpPr/>
            <p:nvPr/>
          </p:nvSpPr>
          <p:spPr>
            <a:xfrm>
              <a:off x="7097360" y="3225639"/>
              <a:ext cx="208807" cy="185198"/>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grpSp>
      <p:grpSp>
        <p:nvGrpSpPr>
          <p:cNvPr id="219" name="Google Shape;219;p7"/>
          <p:cNvGrpSpPr/>
          <p:nvPr/>
        </p:nvGrpSpPr>
        <p:grpSpPr>
          <a:xfrm>
            <a:off x="8213782" y="1431461"/>
            <a:ext cx="1627800" cy="5155831"/>
            <a:chOff x="8223333" y="1431461"/>
            <a:chExt cx="1618255" cy="5155831"/>
          </a:xfrm>
        </p:grpSpPr>
        <p:sp>
          <p:nvSpPr>
            <p:cNvPr id="220" name="Google Shape;220;p7"/>
            <p:cNvSpPr txBox="1"/>
            <p:nvPr/>
          </p:nvSpPr>
          <p:spPr>
            <a:xfrm>
              <a:off x="8228618" y="3263346"/>
              <a:ext cx="1522332" cy="3323946"/>
            </a:xfrm>
            <a:prstGeom prst="rect">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8466"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highlight>
                  <a:srgbClr val="FFFF00"/>
                </a:highlight>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Josefin Sans"/>
                  <a:ea typeface="Josefin Sans"/>
                  <a:cs typeface="Josefin Sans"/>
                  <a:sym typeface="Josefin Sans"/>
                </a:rPr>
                <a:t>Achieve more test coverage and deliver high-quality software effortlessly, enabling code-free test automation and accelerated processes in relation to competitors, freeing up time for other essential or mission critical tasks </a:t>
              </a:r>
              <a:endParaRPr sz="1600" b="0" i="0" u="none" strike="noStrike" cap="none">
                <a:solidFill>
                  <a:schemeClr val="dk1"/>
                </a:solidFill>
                <a:highlight>
                  <a:srgbClr val="FFFF00"/>
                </a:highlight>
                <a:latin typeface="Josefin Sans"/>
                <a:ea typeface="Josefin Sans"/>
                <a:cs typeface="Josefin Sans"/>
                <a:sym typeface="Josefin Sans"/>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Josefin Sans"/>
                <a:ea typeface="Josefin Sans"/>
                <a:cs typeface="Josefin Sans"/>
                <a:sym typeface="Josefin Sans"/>
              </a:endParaRPr>
            </a:p>
          </p:txBody>
        </p:sp>
        <p:sp>
          <p:nvSpPr>
            <p:cNvPr id="221" name="Google Shape;221;p7"/>
            <p:cNvSpPr/>
            <p:nvPr/>
          </p:nvSpPr>
          <p:spPr>
            <a:xfrm>
              <a:off x="8228986" y="3320252"/>
              <a:ext cx="1603105" cy="2912272"/>
            </a:xfrm>
            <a:prstGeom prst="roundRect">
              <a:avLst>
                <a:gd name="adj" fmla="val 16667"/>
              </a:avLst>
            </a:prstGeom>
            <a:noFill/>
            <a:ln w="19050" cap="flat" cmpd="sng">
              <a:solidFill>
                <a:srgbClr val="748697"/>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22" name="Google Shape;222;p7"/>
            <p:cNvSpPr/>
            <p:nvPr/>
          </p:nvSpPr>
          <p:spPr>
            <a:xfrm>
              <a:off x="8879639" y="3263346"/>
              <a:ext cx="298701" cy="18519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23" name="Google Shape;223;p7"/>
            <p:cNvSpPr/>
            <p:nvPr/>
          </p:nvSpPr>
          <p:spPr>
            <a:xfrm>
              <a:off x="8223333" y="1431461"/>
              <a:ext cx="1618255" cy="1405142"/>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cxnSp>
          <p:nvCxnSpPr>
            <p:cNvPr id="224" name="Google Shape;224;p7"/>
            <p:cNvCxnSpPr/>
            <p:nvPr/>
          </p:nvCxnSpPr>
          <p:spPr>
            <a:xfrm rot="10800000" flipH="1">
              <a:off x="9031500" y="2836603"/>
              <a:ext cx="1923" cy="389036"/>
            </a:xfrm>
            <a:prstGeom prst="straightConnector1">
              <a:avLst/>
            </a:prstGeom>
            <a:noFill/>
            <a:ln w="9525" cap="flat" cmpd="sng">
              <a:solidFill>
                <a:srgbClr val="073642"/>
              </a:solidFill>
              <a:prstDash val="solid"/>
              <a:miter lim="800000"/>
              <a:headEnd type="none" w="sm" len="sm"/>
              <a:tailEnd type="none" w="sm" len="sm"/>
            </a:ln>
          </p:spPr>
        </p:cxnSp>
        <p:sp>
          <p:nvSpPr>
            <p:cNvPr id="225" name="Google Shape;225;p7"/>
            <p:cNvSpPr txBox="1"/>
            <p:nvPr/>
          </p:nvSpPr>
          <p:spPr>
            <a:xfrm>
              <a:off x="8334786" y="1544412"/>
              <a:ext cx="1395349"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1" u="none" strike="noStrike" cap="none">
                  <a:solidFill>
                    <a:schemeClr val="dk1"/>
                  </a:solidFill>
                  <a:latin typeface="Josefin Sans"/>
                  <a:ea typeface="Josefin Sans"/>
                  <a:cs typeface="Josefin Sans"/>
                  <a:sym typeface="Josefin Sans"/>
                </a:rPr>
                <a:t>80%</a:t>
              </a:r>
              <a:endParaRPr sz="2000" b="1" i="1" u="none" strike="noStrike" cap="none">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1" u="none" strike="noStrike" cap="none">
                  <a:solidFill>
                    <a:schemeClr val="dk1"/>
                  </a:solidFill>
                  <a:latin typeface="Josefin Sans"/>
                  <a:ea typeface="Josefin Sans"/>
                  <a:cs typeface="Josefin Sans"/>
                  <a:sym typeface="Josefin Sans"/>
                </a:rPr>
                <a:t>More Coverage</a:t>
              </a:r>
              <a:endParaRPr sz="1400" b="0" i="0" u="none" strike="noStrike" cap="none">
                <a:solidFill>
                  <a:srgbClr val="000000"/>
                </a:solidFill>
                <a:latin typeface="Josefin Sans"/>
                <a:ea typeface="Josefin Sans"/>
                <a:cs typeface="Josefin Sans"/>
                <a:sym typeface="Josefin Sans"/>
              </a:endParaRPr>
            </a:p>
          </p:txBody>
        </p:sp>
        <p:sp>
          <p:nvSpPr>
            <p:cNvPr id="226" name="Google Shape;226;p7"/>
            <p:cNvSpPr/>
            <p:nvPr/>
          </p:nvSpPr>
          <p:spPr>
            <a:xfrm>
              <a:off x="8921162" y="3226316"/>
              <a:ext cx="208807" cy="185198"/>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grpSp>
      <p:grpSp>
        <p:nvGrpSpPr>
          <p:cNvPr id="227" name="Google Shape;227;p7"/>
          <p:cNvGrpSpPr/>
          <p:nvPr/>
        </p:nvGrpSpPr>
        <p:grpSpPr>
          <a:xfrm>
            <a:off x="10044472" y="1431461"/>
            <a:ext cx="1630457" cy="4801064"/>
            <a:chOff x="10054032" y="1431461"/>
            <a:chExt cx="1620897" cy="4801064"/>
          </a:xfrm>
        </p:grpSpPr>
        <p:sp>
          <p:nvSpPr>
            <p:cNvPr id="228" name="Google Shape;228;p7"/>
            <p:cNvSpPr txBox="1"/>
            <p:nvPr/>
          </p:nvSpPr>
          <p:spPr>
            <a:xfrm>
              <a:off x="10103314" y="3263347"/>
              <a:ext cx="1522332" cy="2831544"/>
            </a:xfrm>
            <a:prstGeom prst="rect">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8466"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highlight>
                  <a:srgbClr val="FFFF00"/>
                </a:highlight>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Josefin Sans"/>
                  <a:ea typeface="Josefin Sans"/>
                  <a:cs typeface="Josefin Sans"/>
                  <a:sym typeface="Josefin Sans"/>
                </a:rPr>
                <a:t>Streamlines workflows across project and risk management, scaled agile, DevOps, and test automation providing the ability to identify and bridge the gap between areas of inefficiencies</a:t>
              </a:r>
              <a:endParaRPr sz="1600" b="0" i="0" u="none" strike="noStrike" cap="none">
                <a:solidFill>
                  <a:schemeClr val="dk1"/>
                </a:solidFill>
                <a:highlight>
                  <a:srgbClr val="FFFF00"/>
                </a:highlight>
                <a:latin typeface="Josefin Sans"/>
                <a:ea typeface="Josefin Sans"/>
                <a:cs typeface="Josefin Sans"/>
                <a:sym typeface="Josefin Sans"/>
              </a:endParaRPr>
            </a:p>
            <a:p>
              <a:pPr marL="285750" marR="0" lvl="0" indent="-158750" algn="l"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Josefin Sans"/>
                <a:ea typeface="Josefin Sans"/>
                <a:cs typeface="Josefin Sans"/>
                <a:sym typeface="Josefin Sans"/>
              </a:endParaRPr>
            </a:p>
          </p:txBody>
        </p:sp>
        <p:sp>
          <p:nvSpPr>
            <p:cNvPr id="229" name="Google Shape;229;p7"/>
            <p:cNvSpPr/>
            <p:nvPr/>
          </p:nvSpPr>
          <p:spPr>
            <a:xfrm>
              <a:off x="10054032" y="1431461"/>
              <a:ext cx="1620897" cy="1405142"/>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cxnSp>
          <p:nvCxnSpPr>
            <p:cNvPr id="230" name="Google Shape;230;p7"/>
            <p:cNvCxnSpPr/>
            <p:nvPr/>
          </p:nvCxnSpPr>
          <p:spPr>
            <a:xfrm rot="10800000" flipH="1">
              <a:off x="10862859" y="2836603"/>
              <a:ext cx="3244" cy="389036"/>
            </a:xfrm>
            <a:prstGeom prst="straightConnector1">
              <a:avLst/>
            </a:prstGeom>
            <a:noFill/>
            <a:ln w="9525" cap="flat" cmpd="sng">
              <a:solidFill>
                <a:srgbClr val="073642"/>
              </a:solidFill>
              <a:prstDash val="solid"/>
              <a:miter lim="800000"/>
              <a:headEnd type="none" w="sm" len="sm"/>
              <a:tailEnd type="none" w="sm" len="sm"/>
            </a:ln>
          </p:spPr>
        </p:cxnSp>
        <p:sp>
          <p:nvSpPr>
            <p:cNvPr id="231" name="Google Shape;231;p7"/>
            <p:cNvSpPr txBox="1"/>
            <p:nvPr/>
          </p:nvSpPr>
          <p:spPr>
            <a:xfrm>
              <a:off x="10166806" y="1544412"/>
              <a:ext cx="1395349"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1" u="none" strike="noStrike" cap="none">
                  <a:solidFill>
                    <a:schemeClr val="dk1"/>
                  </a:solidFill>
                  <a:latin typeface="Josefin Sans"/>
                  <a:ea typeface="Josefin Sans"/>
                  <a:cs typeface="Josefin Sans"/>
                  <a:sym typeface="Josefin Sans"/>
                </a:rPr>
                <a:t>30%</a:t>
              </a:r>
              <a:endParaRPr sz="2000" b="1" i="1" u="none" strike="noStrike" cap="none">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1" u="none" strike="noStrike" cap="none">
                  <a:solidFill>
                    <a:schemeClr val="dk1"/>
                  </a:solidFill>
                  <a:latin typeface="Josefin Sans"/>
                  <a:ea typeface="Josefin Sans"/>
                  <a:cs typeface="Josefin Sans"/>
                  <a:sym typeface="Josefin Sans"/>
                </a:rPr>
                <a:t>More Efficiency</a:t>
              </a:r>
              <a:endParaRPr sz="1400" b="0" i="0" u="none" strike="noStrike" cap="none">
                <a:solidFill>
                  <a:srgbClr val="000000"/>
                </a:solidFill>
                <a:latin typeface="Josefin Sans"/>
                <a:ea typeface="Josefin Sans"/>
                <a:cs typeface="Josefin Sans"/>
                <a:sym typeface="Josefin Sans"/>
              </a:endParaRPr>
            </a:p>
          </p:txBody>
        </p:sp>
        <p:sp>
          <p:nvSpPr>
            <p:cNvPr id="232" name="Google Shape;232;p7"/>
            <p:cNvSpPr/>
            <p:nvPr/>
          </p:nvSpPr>
          <p:spPr>
            <a:xfrm>
              <a:off x="10062929" y="3320253"/>
              <a:ext cx="1603105" cy="2912272"/>
            </a:xfrm>
            <a:prstGeom prst="roundRect">
              <a:avLst>
                <a:gd name="adj" fmla="val 16667"/>
              </a:avLst>
            </a:prstGeom>
            <a:noFill/>
            <a:ln w="19050" cap="flat" cmpd="sng">
              <a:solidFill>
                <a:srgbClr val="748697"/>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33" name="Google Shape;233;p7"/>
            <p:cNvSpPr/>
            <p:nvPr/>
          </p:nvSpPr>
          <p:spPr>
            <a:xfrm>
              <a:off x="10715130" y="3263347"/>
              <a:ext cx="298701" cy="18519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34" name="Google Shape;234;p7"/>
            <p:cNvSpPr/>
            <p:nvPr/>
          </p:nvSpPr>
          <p:spPr>
            <a:xfrm>
              <a:off x="10760077" y="3225639"/>
              <a:ext cx="208807" cy="185198"/>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grpSp>
        <p:nvGrpSpPr>
          <p:cNvPr id="239" name="Google Shape;239;p8"/>
          <p:cNvGrpSpPr/>
          <p:nvPr/>
        </p:nvGrpSpPr>
        <p:grpSpPr>
          <a:xfrm>
            <a:off x="467363" y="1270000"/>
            <a:ext cx="11257272" cy="5116477"/>
            <a:chOff x="71123" y="0"/>
            <a:chExt cx="11257272" cy="5116477"/>
          </a:xfrm>
        </p:grpSpPr>
        <p:sp>
          <p:nvSpPr>
            <p:cNvPr id="240" name="Google Shape;240;p8"/>
            <p:cNvSpPr/>
            <p:nvPr/>
          </p:nvSpPr>
          <p:spPr>
            <a:xfrm>
              <a:off x="71123" y="0"/>
              <a:ext cx="11257272" cy="5116477"/>
            </a:xfrm>
            <a:prstGeom prst="quadArrow">
              <a:avLst>
                <a:gd name="adj1" fmla="val 2000"/>
                <a:gd name="adj2" fmla="val 4000"/>
                <a:gd name="adj3" fmla="val 5000"/>
              </a:avLst>
            </a:prstGeom>
            <a:solidFill>
              <a:srgbClr val="1F3864"/>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Josefin Sans"/>
                <a:ea typeface="Josefin Sans"/>
                <a:cs typeface="Josefin Sans"/>
                <a:sym typeface="Josefin Sans"/>
              </a:endParaRPr>
            </a:p>
          </p:txBody>
        </p:sp>
        <p:sp>
          <p:nvSpPr>
            <p:cNvPr id="241" name="Google Shape;241;p8"/>
            <p:cNvSpPr/>
            <p:nvPr/>
          </p:nvSpPr>
          <p:spPr>
            <a:xfrm>
              <a:off x="3474092" y="332571"/>
              <a:ext cx="2046590" cy="2046590"/>
            </a:xfrm>
            <a:prstGeom prst="roundRect">
              <a:avLst>
                <a:gd name="adj" fmla="val 16667"/>
              </a:avLst>
            </a:prstGeom>
            <a:solidFill>
              <a:srgbClr val="FACB26"/>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Josefin Sans"/>
                <a:ea typeface="Josefin Sans"/>
                <a:cs typeface="Josefin Sans"/>
                <a:sym typeface="Josefin Sans"/>
              </a:endParaRPr>
            </a:p>
          </p:txBody>
        </p:sp>
        <p:sp>
          <p:nvSpPr>
            <p:cNvPr id="242" name="Google Shape;242;p8"/>
            <p:cNvSpPr txBox="1"/>
            <p:nvPr/>
          </p:nvSpPr>
          <p:spPr>
            <a:xfrm>
              <a:off x="3573998" y="432477"/>
              <a:ext cx="1846778" cy="1846778"/>
            </a:xfrm>
            <a:prstGeom prst="rect">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1F3864"/>
                </a:buClr>
                <a:buSzPts val="2400"/>
                <a:buFont typeface="Josefin Sans"/>
                <a:buNone/>
              </a:pPr>
              <a:r>
                <a:rPr lang="en-US" sz="1700" b="1" i="0" u="none" strike="noStrike" cap="none">
                  <a:solidFill>
                    <a:srgbClr val="1F3864"/>
                  </a:solidFill>
                  <a:latin typeface="Poppins Medium"/>
                  <a:ea typeface="Poppins Medium"/>
                  <a:cs typeface="Poppins Medium"/>
                  <a:sym typeface="Poppins Medium"/>
                </a:rPr>
                <a:t>EFFICIENT</a:t>
              </a:r>
              <a:endParaRPr sz="1700" b="0" i="0" u="none" strike="noStrike" cap="none">
                <a:solidFill>
                  <a:srgbClr val="000000"/>
                </a:solidFill>
                <a:latin typeface="Poppins Medium"/>
                <a:ea typeface="Poppins Medium"/>
                <a:cs typeface="Poppins Medium"/>
                <a:sym typeface="Poppins Medium"/>
              </a:endParaRPr>
            </a:p>
          </p:txBody>
        </p:sp>
        <p:sp>
          <p:nvSpPr>
            <p:cNvPr id="243" name="Google Shape;243;p8"/>
            <p:cNvSpPr/>
            <p:nvPr/>
          </p:nvSpPr>
          <p:spPr>
            <a:xfrm>
              <a:off x="5878836" y="332571"/>
              <a:ext cx="2007917" cy="2046590"/>
            </a:xfrm>
            <a:prstGeom prst="roundRect">
              <a:avLst>
                <a:gd name="adj" fmla="val 16667"/>
              </a:avLst>
            </a:prstGeom>
            <a:solidFill>
              <a:srgbClr val="FACB26"/>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Josefin Sans"/>
                <a:ea typeface="Josefin Sans"/>
                <a:cs typeface="Josefin Sans"/>
                <a:sym typeface="Josefin Sans"/>
              </a:endParaRPr>
            </a:p>
          </p:txBody>
        </p:sp>
        <p:sp>
          <p:nvSpPr>
            <p:cNvPr id="244" name="Google Shape;244;p8"/>
            <p:cNvSpPr txBox="1"/>
            <p:nvPr/>
          </p:nvSpPr>
          <p:spPr>
            <a:xfrm>
              <a:off x="5978742" y="432477"/>
              <a:ext cx="1846778" cy="1846778"/>
            </a:xfrm>
            <a:prstGeom prst="rect">
              <a:avLst/>
            </a:prstGeom>
            <a:noFill/>
            <a:ln>
              <a:noFill/>
            </a:ln>
            <a:effectLst>
              <a:outerShdw blurRad="63500" sx="102000" sy="102000" algn="ctr" rotWithShape="0">
                <a:srgbClr val="000000">
                  <a:alpha val="40000"/>
                </a:srgbClr>
              </a:outerShdw>
            </a:effectLst>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1F3864"/>
                </a:buClr>
                <a:buSzPts val="2400"/>
                <a:buFont typeface="Josefin Sans"/>
                <a:buNone/>
              </a:pPr>
              <a:r>
                <a:rPr lang="en-US" sz="1700" b="1" i="0" u="none" strike="noStrike" cap="none">
                  <a:solidFill>
                    <a:srgbClr val="1F3864"/>
                  </a:solidFill>
                  <a:latin typeface="Poppins Medium"/>
                  <a:ea typeface="Poppins Medium"/>
                  <a:cs typeface="Poppins Medium"/>
                  <a:sym typeface="Poppins Medium"/>
                </a:rPr>
                <a:t>INNOVATIVE</a:t>
              </a:r>
              <a:endParaRPr sz="1700" b="0" i="0" u="none" strike="noStrike" cap="none">
                <a:solidFill>
                  <a:srgbClr val="000000"/>
                </a:solidFill>
                <a:latin typeface="Poppins Medium"/>
                <a:ea typeface="Poppins Medium"/>
                <a:cs typeface="Poppins Medium"/>
                <a:sym typeface="Poppins Medium"/>
              </a:endParaRPr>
            </a:p>
          </p:txBody>
        </p:sp>
        <p:sp>
          <p:nvSpPr>
            <p:cNvPr id="245" name="Google Shape;245;p8"/>
            <p:cNvSpPr/>
            <p:nvPr/>
          </p:nvSpPr>
          <p:spPr>
            <a:xfrm>
              <a:off x="3474092" y="2737315"/>
              <a:ext cx="2046590" cy="2046590"/>
            </a:xfrm>
            <a:prstGeom prst="roundRect">
              <a:avLst>
                <a:gd name="adj" fmla="val 16667"/>
              </a:avLst>
            </a:prstGeom>
            <a:solidFill>
              <a:srgbClr val="FACB26"/>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Josefin Sans"/>
                <a:ea typeface="Josefin Sans"/>
                <a:cs typeface="Josefin Sans"/>
                <a:sym typeface="Josefin Sans"/>
              </a:endParaRPr>
            </a:p>
          </p:txBody>
        </p:sp>
        <p:sp>
          <p:nvSpPr>
            <p:cNvPr id="246" name="Google Shape;246;p8"/>
            <p:cNvSpPr txBox="1"/>
            <p:nvPr/>
          </p:nvSpPr>
          <p:spPr>
            <a:xfrm>
              <a:off x="3573998" y="2837221"/>
              <a:ext cx="1846778" cy="1846778"/>
            </a:xfrm>
            <a:prstGeom prst="rect">
              <a:avLst/>
            </a:prstGeom>
            <a:noFill/>
            <a:ln>
              <a:noFill/>
            </a:ln>
            <a:effectLst>
              <a:outerShdw blurRad="63500" sx="102000" sy="102000" algn="ctr" rotWithShape="0">
                <a:srgbClr val="000000">
                  <a:alpha val="40000"/>
                </a:srgbClr>
              </a:outerShdw>
            </a:effectLst>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1F3864"/>
                </a:buClr>
                <a:buSzPts val="2400"/>
                <a:buFont typeface="Josefin Sans"/>
                <a:buNone/>
              </a:pPr>
              <a:r>
                <a:rPr lang="en-US" sz="1700" b="1" i="0" u="none" strike="noStrike" cap="none">
                  <a:solidFill>
                    <a:srgbClr val="1F3864"/>
                  </a:solidFill>
                  <a:latin typeface="Poppins Medium"/>
                  <a:ea typeface="Poppins Medium"/>
                  <a:cs typeface="Poppins Medium"/>
                  <a:sym typeface="Poppins Medium"/>
                </a:rPr>
                <a:t>ECONOMICAL</a:t>
              </a:r>
              <a:endParaRPr sz="1700" b="0" i="0" u="none" strike="noStrike" cap="none">
                <a:solidFill>
                  <a:srgbClr val="000000"/>
                </a:solidFill>
                <a:latin typeface="Poppins Medium"/>
                <a:ea typeface="Poppins Medium"/>
                <a:cs typeface="Poppins Medium"/>
                <a:sym typeface="Poppins Medium"/>
              </a:endParaRPr>
            </a:p>
          </p:txBody>
        </p:sp>
        <p:sp>
          <p:nvSpPr>
            <p:cNvPr id="247" name="Google Shape;247;p8"/>
            <p:cNvSpPr/>
            <p:nvPr/>
          </p:nvSpPr>
          <p:spPr>
            <a:xfrm>
              <a:off x="5878836" y="2737315"/>
              <a:ext cx="2046590" cy="2046590"/>
            </a:xfrm>
            <a:prstGeom prst="roundRect">
              <a:avLst>
                <a:gd name="adj" fmla="val 16667"/>
              </a:avLst>
            </a:prstGeom>
            <a:solidFill>
              <a:srgbClr val="FACB26"/>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Josefin Sans"/>
                <a:ea typeface="Josefin Sans"/>
                <a:cs typeface="Josefin Sans"/>
                <a:sym typeface="Josefin Sans"/>
              </a:endParaRPr>
            </a:p>
          </p:txBody>
        </p:sp>
        <p:sp>
          <p:nvSpPr>
            <p:cNvPr id="248" name="Google Shape;248;p8"/>
            <p:cNvSpPr txBox="1"/>
            <p:nvPr/>
          </p:nvSpPr>
          <p:spPr>
            <a:xfrm>
              <a:off x="5978742" y="2837221"/>
              <a:ext cx="1846778" cy="1846778"/>
            </a:xfrm>
            <a:prstGeom prst="rect">
              <a:avLst/>
            </a:prstGeom>
            <a:noFill/>
            <a:ln>
              <a:noFill/>
            </a:ln>
            <a:effectLst>
              <a:outerShdw blurRad="63500" sx="102000" sy="102000" algn="ctr" rotWithShape="0">
                <a:srgbClr val="000000">
                  <a:alpha val="40000"/>
                </a:srgbClr>
              </a:outerShdw>
            </a:effectLst>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1F3864"/>
                </a:buClr>
                <a:buSzPts val="2400"/>
                <a:buFont typeface="Josefin Sans"/>
                <a:buNone/>
              </a:pPr>
              <a:r>
                <a:rPr lang="en-US" sz="1700" b="1" i="0" u="none" strike="noStrike" cap="none">
                  <a:solidFill>
                    <a:srgbClr val="1F3864"/>
                  </a:solidFill>
                  <a:latin typeface="Poppins Medium"/>
                  <a:ea typeface="Poppins Medium"/>
                  <a:cs typeface="Poppins Medium"/>
                  <a:sym typeface="Poppins Medium"/>
                </a:rPr>
                <a:t>EFFECTIVE</a:t>
              </a:r>
              <a:endParaRPr sz="1700" b="0" i="0" u="none" strike="noStrike" cap="none">
                <a:solidFill>
                  <a:srgbClr val="000000"/>
                </a:solidFill>
                <a:latin typeface="Poppins Medium"/>
                <a:ea typeface="Poppins Medium"/>
                <a:cs typeface="Poppins Medium"/>
                <a:sym typeface="Poppins Medium"/>
              </a:endParaRPr>
            </a:p>
          </p:txBody>
        </p:sp>
      </p:grpSp>
      <p:sp>
        <p:nvSpPr>
          <p:cNvPr id="249" name="Google Shape;249;p8"/>
          <p:cNvSpPr txBox="1"/>
          <p:nvPr/>
        </p:nvSpPr>
        <p:spPr>
          <a:xfrm>
            <a:off x="442721" y="1554546"/>
            <a:ext cx="3407916" cy="1705648"/>
          </a:xfrm>
          <a:prstGeom prst="rect">
            <a:avLst/>
          </a:prstGeom>
          <a:noFill/>
          <a:ln>
            <a:noFill/>
          </a:ln>
        </p:spPr>
        <p:txBody>
          <a:bodyPr spcFirstLastPara="1" wrap="square" lIns="106675" tIns="106675" rIns="106675" bIns="106675" anchor="t" anchorCtr="0">
            <a:noAutofit/>
          </a:bodyPr>
          <a:lstStyle/>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Easy learning curve, fast deployment </a:t>
            </a:r>
            <a:endParaRPr sz="1700" b="0" i="0" u="none" strike="noStrike" cap="none">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Easy and intuitive </a:t>
            </a:r>
            <a:endParaRPr sz="1700" b="0" i="0" u="none" strike="noStrike" cap="none">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Extensive partner support</a:t>
            </a:r>
            <a:endParaRPr sz="1700" b="0" i="0" u="none" strike="noStrike" cap="none">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Seamless migration/Import</a:t>
            </a:r>
            <a:endParaRPr sz="1700" b="0" i="0" u="none" strike="noStrike" cap="none">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Same-day support</a:t>
            </a:r>
            <a:endParaRPr sz="1700" b="0" i="0" u="none" strike="noStrike" cap="none">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Dedicated success manager</a:t>
            </a:r>
            <a:br>
              <a:rPr lang="en-US" sz="1700" b="0" i="0" u="none" strike="noStrike" cap="none">
                <a:solidFill>
                  <a:schemeClr val="dk1"/>
                </a:solidFill>
                <a:latin typeface="Josefin Sans"/>
                <a:ea typeface="Josefin Sans"/>
                <a:cs typeface="Josefin Sans"/>
                <a:sym typeface="Josefin Sans"/>
              </a:rPr>
            </a:br>
            <a:br>
              <a:rPr lang="en-US" sz="1700" b="0" i="0" u="none" strike="noStrike" cap="none">
                <a:solidFill>
                  <a:schemeClr val="dk1"/>
                </a:solidFill>
                <a:latin typeface="Josefin Sans"/>
                <a:ea typeface="Josefin Sans"/>
                <a:cs typeface="Josefin Sans"/>
                <a:sym typeface="Josefin Sans"/>
              </a:rPr>
            </a:br>
            <a:br>
              <a:rPr lang="en-US" sz="1700" b="0" i="0" u="none" strike="noStrike" cap="none">
                <a:solidFill>
                  <a:schemeClr val="dk1"/>
                </a:solidFill>
                <a:latin typeface="Josefin Sans"/>
                <a:ea typeface="Josefin Sans"/>
                <a:cs typeface="Josefin Sans"/>
                <a:sym typeface="Josefin Sans"/>
              </a:rPr>
            </a:br>
            <a:endParaRPr sz="1700" b="0" i="0" u="none" strike="noStrike" cap="none">
              <a:solidFill>
                <a:schemeClr val="dk1"/>
              </a:solidFill>
              <a:latin typeface="Josefin Sans"/>
              <a:ea typeface="Josefin Sans"/>
              <a:cs typeface="Josefin Sans"/>
              <a:sym typeface="Josefin Sans"/>
            </a:endParaRPr>
          </a:p>
          <a:p>
            <a:pPr marL="380990" marR="0" lvl="0" indent="-279390" algn="l" rtl="0">
              <a:lnSpc>
                <a:spcPct val="100000"/>
              </a:lnSpc>
              <a:spcBef>
                <a:spcPts val="0"/>
              </a:spcBef>
              <a:spcAft>
                <a:spcPts val="0"/>
              </a:spcAft>
              <a:buClr>
                <a:schemeClr val="dk1"/>
              </a:buClr>
              <a:buSzPts val="1600"/>
              <a:buFont typeface="Arial"/>
              <a:buNone/>
            </a:pPr>
            <a:endParaRPr sz="1700" b="0" i="0" u="none" strike="noStrike" cap="none">
              <a:solidFill>
                <a:schemeClr val="dk1"/>
              </a:solidFill>
              <a:latin typeface="Josefin Sans"/>
              <a:ea typeface="Josefin Sans"/>
              <a:cs typeface="Josefin Sans"/>
              <a:sym typeface="Josefin Sans"/>
            </a:endParaRPr>
          </a:p>
          <a:p>
            <a:pPr marL="228594" marR="0" lvl="0" indent="-76191" algn="ctr" rtl="0">
              <a:lnSpc>
                <a:spcPct val="90000"/>
              </a:lnSpc>
              <a:spcBef>
                <a:spcPts val="0"/>
              </a:spcBef>
              <a:spcAft>
                <a:spcPts val="0"/>
              </a:spcAft>
              <a:buClr>
                <a:schemeClr val="lt1"/>
              </a:buClr>
              <a:buSzPts val="2400"/>
              <a:buFont typeface="Arial"/>
              <a:buNone/>
            </a:pPr>
            <a:endParaRPr sz="1700" b="0" i="0" u="none" strike="noStrike" cap="none">
              <a:solidFill>
                <a:schemeClr val="dk1"/>
              </a:solidFill>
              <a:latin typeface="Josefin Sans"/>
              <a:ea typeface="Josefin Sans"/>
              <a:cs typeface="Josefin Sans"/>
              <a:sym typeface="Josefin Sans"/>
            </a:endParaRPr>
          </a:p>
        </p:txBody>
      </p:sp>
      <p:sp>
        <p:nvSpPr>
          <p:cNvPr id="250" name="Google Shape;250;p8"/>
          <p:cNvSpPr txBox="1">
            <a:spLocks noGrp="1"/>
          </p:cNvSpPr>
          <p:nvPr>
            <p:ph type="title"/>
          </p:nvPr>
        </p:nvSpPr>
        <p:spPr>
          <a:xfrm>
            <a:off x="546100" y="314325"/>
            <a:ext cx="10515600" cy="765843"/>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Josefin Sans"/>
              <a:buNone/>
            </a:pPr>
            <a:r>
              <a:rPr lang="en-US">
                <a:latin typeface="Josefin Sans"/>
                <a:ea typeface="Josefin Sans"/>
                <a:cs typeface="Josefin Sans"/>
                <a:sym typeface="Josefin Sans"/>
              </a:rPr>
              <a:t>Our Unique Value Proposition</a:t>
            </a:r>
            <a:endParaRPr>
              <a:latin typeface="Josefin Sans"/>
              <a:ea typeface="Josefin Sans"/>
              <a:cs typeface="Josefin Sans"/>
              <a:sym typeface="Josefin Sans"/>
            </a:endParaRPr>
          </a:p>
        </p:txBody>
      </p:sp>
      <p:sp>
        <p:nvSpPr>
          <p:cNvPr id="251" name="Google Shape;251;p8"/>
          <p:cNvSpPr txBox="1"/>
          <p:nvPr/>
        </p:nvSpPr>
        <p:spPr>
          <a:xfrm>
            <a:off x="442721" y="4007315"/>
            <a:ext cx="3427611" cy="1705648"/>
          </a:xfrm>
          <a:prstGeom prst="rect">
            <a:avLst/>
          </a:prstGeom>
          <a:noFill/>
          <a:ln>
            <a:noFill/>
          </a:ln>
        </p:spPr>
        <p:txBody>
          <a:bodyPr spcFirstLastPara="1" wrap="square" lIns="106675" tIns="106675" rIns="106675" bIns="106675" anchor="t" anchorCtr="0">
            <a:noAutofit/>
          </a:bodyPr>
          <a:lstStyle/>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Concurrent licensing</a:t>
            </a:r>
            <a:endParaRPr sz="1700" b="0" i="0" u="none" strike="noStrike" cap="none">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No hidden extra costs</a:t>
            </a:r>
            <a:endParaRPr sz="1700" b="0" i="0" u="none" strike="noStrike" cap="none">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Unlimited named users, storage, API calls, projects</a:t>
            </a:r>
            <a:endParaRPr sz="1700" b="0" i="0" u="none" strike="noStrike" cap="none">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Flexible scale-up/down</a:t>
            </a:r>
            <a:endParaRPr sz="1700" b="0" i="0" u="none" strike="noStrike" cap="none">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30-day free trials</a:t>
            </a:r>
            <a:endParaRPr sz="1700" b="0" i="0" u="none" strike="noStrike" cap="none">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Available on AWS Marketplace</a:t>
            </a:r>
            <a:endParaRPr sz="1700" b="0" i="0" u="none" strike="noStrike" cap="none">
              <a:solidFill>
                <a:srgbClr val="000000"/>
              </a:solidFill>
              <a:latin typeface="Josefin Sans"/>
              <a:ea typeface="Josefin Sans"/>
              <a:cs typeface="Josefin Sans"/>
              <a:sym typeface="Josefin Sans"/>
            </a:endParaRPr>
          </a:p>
        </p:txBody>
      </p:sp>
      <p:sp>
        <p:nvSpPr>
          <p:cNvPr id="252" name="Google Shape;252;p8"/>
          <p:cNvSpPr txBox="1"/>
          <p:nvPr/>
        </p:nvSpPr>
        <p:spPr>
          <a:xfrm>
            <a:off x="8382899" y="1550240"/>
            <a:ext cx="3509516" cy="1705648"/>
          </a:xfrm>
          <a:prstGeom prst="rect">
            <a:avLst/>
          </a:prstGeom>
          <a:noFill/>
          <a:ln>
            <a:noFill/>
          </a:ln>
        </p:spPr>
        <p:txBody>
          <a:bodyPr spcFirstLastPara="1" wrap="square" lIns="106675" tIns="106675" rIns="106675" bIns="106675" anchor="t" anchorCtr="0">
            <a:noAutofit/>
          </a:bodyPr>
          <a:lstStyle/>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Generative AI leader</a:t>
            </a:r>
            <a:endParaRPr sz="1700" b="0" i="0" u="none" strike="noStrike" cap="none">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Customer-driven roadmap</a:t>
            </a:r>
            <a:endParaRPr sz="1700" b="0" i="0" u="none" strike="noStrike" cap="none">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Industry-specific features</a:t>
            </a:r>
            <a:endParaRPr sz="1700" b="0" i="0" u="none" strike="noStrike" cap="none">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InflectraCON thought leadership platform</a:t>
            </a:r>
            <a:endParaRPr sz="1700" b="0" i="0" u="none" strike="noStrike" cap="none">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Peer-to-peer knowledge sharing community</a:t>
            </a:r>
            <a:br>
              <a:rPr lang="en-US" sz="1700" b="0" i="0" u="none" strike="noStrike" cap="none">
                <a:solidFill>
                  <a:schemeClr val="dk1"/>
                </a:solidFill>
                <a:latin typeface="Josefin Sans"/>
                <a:ea typeface="Josefin Sans"/>
                <a:cs typeface="Josefin Sans"/>
                <a:sym typeface="Josefin Sans"/>
              </a:rPr>
            </a:br>
            <a:endParaRPr sz="1700" b="0" i="0" u="none" strike="noStrike" cap="none">
              <a:solidFill>
                <a:schemeClr val="dk1"/>
              </a:solidFill>
              <a:latin typeface="Josefin Sans"/>
              <a:ea typeface="Josefin Sans"/>
              <a:cs typeface="Josefin Sans"/>
              <a:sym typeface="Josefin Sans"/>
            </a:endParaRPr>
          </a:p>
          <a:p>
            <a:pPr marL="380990" marR="0" lvl="0" indent="-279390" algn="l" rtl="0">
              <a:lnSpc>
                <a:spcPct val="100000"/>
              </a:lnSpc>
              <a:spcBef>
                <a:spcPts val="0"/>
              </a:spcBef>
              <a:spcAft>
                <a:spcPts val="0"/>
              </a:spcAft>
              <a:buClr>
                <a:schemeClr val="dk1"/>
              </a:buClr>
              <a:buSzPts val="1600"/>
              <a:buFont typeface="Arial"/>
              <a:buNone/>
            </a:pPr>
            <a:endParaRPr sz="1700" b="0" i="0" u="none" strike="noStrike" cap="none">
              <a:solidFill>
                <a:schemeClr val="dk1"/>
              </a:solidFill>
              <a:latin typeface="Josefin Sans"/>
              <a:ea typeface="Josefin Sans"/>
              <a:cs typeface="Josefin Sans"/>
              <a:sym typeface="Josefin Sans"/>
            </a:endParaRPr>
          </a:p>
          <a:p>
            <a:pPr marL="0" marR="0" lvl="0" indent="0" algn="ctr" rtl="0">
              <a:lnSpc>
                <a:spcPct val="90000"/>
              </a:lnSpc>
              <a:spcBef>
                <a:spcPts val="0"/>
              </a:spcBef>
              <a:spcAft>
                <a:spcPts val="0"/>
              </a:spcAft>
              <a:buClr>
                <a:srgbClr val="000000"/>
              </a:buClr>
              <a:buSzPts val="1700"/>
              <a:buFont typeface="Arial"/>
              <a:buNone/>
            </a:pPr>
            <a:endParaRPr sz="1700" b="0" i="0" u="none" strike="noStrike" cap="none">
              <a:solidFill>
                <a:schemeClr val="dk1"/>
              </a:solidFill>
              <a:latin typeface="Josefin Sans"/>
              <a:ea typeface="Josefin Sans"/>
              <a:cs typeface="Josefin Sans"/>
              <a:sym typeface="Josefin Sans"/>
            </a:endParaRPr>
          </a:p>
        </p:txBody>
      </p:sp>
      <p:sp>
        <p:nvSpPr>
          <p:cNvPr id="253" name="Google Shape;253;p8"/>
          <p:cNvSpPr txBox="1"/>
          <p:nvPr/>
        </p:nvSpPr>
        <p:spPr>
          <a:xfrm>
            <a:off x="8382899" y="3970133"/>
            <a:ext cx="3509516" cy="2331123"/>
          </a:xfrm>
          <a:prstGeom prst="rect">
            <a:avLst/>
          </a:prstGeom>
          <a:noFill/>
          <a:ln>
            <a:noFill/>
          </a:ln>
        </p:spPr>
        <p:txBody>
          <a:bodyPr spcFirstLastPara="1" wrap="square" lIns="106675" tIns="106675" rIns="106675" bIns="106675" anchor="t" anchorCtr="0">
            <a:noAutofit/>
          </a:bodyPr>
          <a:lstStyle/>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dirty="0">
                <a:solidFill>
                  <a:schemeClr val="dk1"/>
                </a:solidFill>
                <a:latin typeface="Josefin Sans"/>
                <a:ea typeface="Josefin Sans"/>
                <a:cs typeface="Josefin Sans"/>
                <a:sym typeface="Josefin Sans"/>
              </a:rPr>
              <a:t>Integrated platform</a:t>
            </a:r>
            <a:endParaRPr sz="1700" b="0" i="0" u="none" strike="noStrike" cap="none" dirty="0">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dirty="0">
                <a:solidFill>
                  <a:schemeClr val="dk1"/>
                </a:solidFill>
                <a:latin typeface="Josefin Sans"/>
                <a:ea typeface="Josefin Sans"/>
                <a:cs typeface="Josefin Sans"/>
                <a:sym typeface="Josefin Sans"/>
              </a:rPr>
              <a:t>Fully customizable</a:t>
            </a:r>
            <a:endParaRPr sz="1700" b="0" i="0" u="none" strike="noStrike" cap="none" dirty="0">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dirty="0">
                <a:solidFill>
                  <a:schemeClr val="dk1"/>
                </a:solidFill>
                <a:latin typeface="Josefin Sans"/>
                <a:ea typeface="Josefin Sans"/>
                <a:cs typeface="Josefin Sans"/>
                <a:sym typeface="Josefin Sans"/>
              </a:rPr>
              <a:t>Built for multiple personas</a:t>
            </a:r>
            <a:endParaRPr sz="1700" b="0" i="0" u="none" strike="noStrike" cap="none" dirty="0">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dirty="0">
                <a:solidFill>
                  <a:schemeClr val="dk1"/>
                </a:solidFill>
                <a:latin typeface="Josefin Sans"/>
                <a:ea typeface="Josefin Sans"/>
                <a:cs typeface="Josefin Sans"/>
                <a:sym typeface="Josefin Sans"/>
              </a:rPr>
              <a:t>Powerful reporting features</a:t>
            </a:r>
            <a:endParaRPr sz="1700" b="0" i="0" u="none" strike="noStrike" cap="none" dirty="0">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dirty="0">
                <a:solidFill>
                  <a:schemeClr val="dk1"/>
                </a:solidFill>
                <a:latin typeface="Josefin Sans"/>
                <a:ea typeface="Josefin Sans"/>
                <a:cs typeface="Josefin Sans"/>
                <a:sym typeface="Josefin Sans"/>
              </a:rPr>
              <a:t>Integration hub for other tools</a:t>
            </a:r>
            <a:endParaRPr sz="1700" b="0" i="0" u="none" strike="noStrike" cap="none" dirty="0">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dirty="0">
                <a:solidFill>
                  <a:schemeClr val="dk1"/>
                </a:solidFill>
                <a:latin typeface="Josefin Sans"/>
                <a:ea typeface="Josefin Sans"/>
                <a:cs typeface="Josefin Sans"/>
                <a:sym typeface="Josefin Sans"/>
              </a:rPr>
              <a:t>SpiraApps tailored to your process and workflow</a:t>
            </a:r>
            <a:br>
              <a:rPr lang="en-US" sz="1700" b="0" i="0" u="none" strike="noStrike" cap="none" dirty="0">
                <a:solidFill>
                  <a:schemeClr val="dk1"/>
                </a:solidFill>
                <a:latin typeface="Josefin Sans"/>
                <a:ea typeface="Josefin Sans"/>
                <a:cs typeface="Josefin Sans"/>
                <a:sym typeface="Josefin Sans"/>
              </a:rPr>
            </a:br>
            <a:endParaRPr sz="1700" b="0" i="0" u="none" strike="noStrike" cap="none" dirty="0">
              <a:solidFill>
                <a:schemeClr val="dk1"/>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dirty="0">
              <a:solidFill>
                <a:schemeClr val="dk1"/>
              </a:solidFill>
              <a:latin typeface="Josefin Sans"/>
              <a:ea typeface="Josefin Sans"/>
              <a:cs typeface="Josefin Sans"/>
              <a:sym typeface="Josefin Sans"/>
            </a:endParaRPr>
          </a:p>
          <a:p>
            <a:pPr marL="0" marR="0" lvl="0" indent="0" algn="ctr" rtl="0">
              <a:lnSpc>
                <a:spcPct val="90000"/>
              </a:lnSpc>
              <a:spcBef>
                <a:spcPts val="0"/>
              </a:spcBef>
              <a:spcAft>
                <a:spcPts val="0"/>
              </a:spcAft>
              <a:buClr>
                <a:srgbClr val="000000"/>
              </a:buClr>
              <a:buSzPts val="1700"/>
              <a:buFont typeface="Arial"/>
              <a:buNone/>
            </a:pPr>
            <a:endParaRPr sz="1700" b="0" i="0" u="none" strike="noStrike" cap="none" dirty="0">
              <a:solidFill>
                <a:schemeClr val="dk1"/>
              </a:solidFill>
              <a:latin typeface="Josefin Sans"/>
              <a:ea typeface="Josefin Sans"/>
              <a:cs typeface="Josefin Sans"/>
              <a:sym typeface="Josefi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9"/>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t>Our Core Values</a:t>
            </a:r>
            <a:endParaRPr/>
          </a:p>
        </p:txBody>
      </p:sp>
      <p:grpSp>
        <p:nvGrpSpPr>
          <p:cNvPr id="259" name="Google Shape;259;p9"/>
          <p:cNvGrpSpPr/>
          <p:nvPr/>
        </p:nvGrpSpPr>
        <p:grpSpPr>
          <a:xfrm>
            <a:off x="561318" y="1541417"/>
            <a:ext cx="10999311" cy="4496997"/>
            <a:chOff x="-1" y="-147466"/>
            <a:chExt cx="10999311" cy="4496997"/>
          </a:xfrm>
        </p:grpSpPr>
        <p:sp>
          <p:nvSpPr>
            <p:cNvPr id="260" name="Google Shape;260;p9"/>
            <p:cNvSpPr/>
            <p:nvPr/>
          </p:nvSpPr>
          <p:spPr>
            <a:xfrm>
              <a:off x="-1" y="-147466"/>
              <a:ext cx="10999308" cy="1064581"/>
            </a:xfrm>
            <a:prstGeom prst="roundRect">
              <a:avLst>
                <a:gd name="adj" fmla="val 1000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9"/>
            <p:cNvSpPr/>
            <p:nvPr/>
          </p:nvSpPr>
          <p:spPr>
            <a:xfrm>
              <a:off x="1057183" y="1805"/>
              <a:ext cx="4732020" cy="915310"/>
            </a:xfrm>
            <a:prstGeom prst="rect">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9"/>
            <p:cNvSpPr txBox="1"/>
            <p:nvPr/>
          </p:nvSpPr>
          <p:spPr>
            <a:xfrm>
              <a:off x="220734" y="-71427"/>
              <a:ext cx="4545032" cy="915310"/>
            </a:xfrm>
            <a:prstGeom prst="rect">
              <a:avLst/>
            </a:prstGeom>
            <a:noFill/>
            <a:ln>
              <a:noFill/>
            </a:ln>
            <a:effectLst>
              <a:outerShdw blurRad="63500" sx="102000" sy="102000" algn="ctr" rotWithShape="0">
                <a:srgbClr val="000000">
                  <a:alpha val="40000"/>
                </a:srgbClr>
              </a:outerShdw>
            </a:effectLst>
          </p:spPr>
          <p:txBody>
            <a:bodyPr spcFirstLastPara="1" wrap="square" lIns="96850" tIns="96850" rIns="96850" bIns="96850" anchor="ctr" anchorCtr="0">
              <a:noAutofit/>
            </a:bodyPr>
            <a:lstStyle/>
            <a:p>
              <a:pPr marL="0" marR="0" lvl="0" indent="0" algn="l" rtl="0">
                <a:lnSpc>
                  <a:spcPct val="100000"/>
                </a:lnSpc>
                <a:spcBef>
                  <a:spcPts val="0"/>
                </a:spcBef>
                <a:spcAft>
                  <a:spcPts val="0"/>
                </a:spcAft>
                <a:buClr>
                  <a:schemeClr val="dk1"/>
                </a:buClr>
                <a:buSzPts val="2200"/>
                <a:buFont typeface="Josefin Sans"/>
                <a:buNone/>
              </a:pPr>
              <a:r>
                <a:rPr lang="en-US" sz="2200" b="1" i="0" u="none" strike="noStrike" cap="none">
                  <a:solidFill>
                    <a:schemeClr val="dk1"/>
                  </a:solidFill>
                  <a:latin typeface="Josefin Sans"/>
                  <a:ea typeface="Josefin Sans"/>
                  <a:cs typeface="Josefin Sans"/>
                  <a:sym typeface="Josefin Sans"/>
                </a:rPr>
                <a:t>Built for Customers not Wall Street</a:t>
              </a:r>
              <a:endParaRPr sz="1400" b="0" i="0" u="none" strike="noStrike" cap="none">
                <a:solidFill>
                  <a:srgbClr val="000000"/>
                </a:solidFill>
                <a:latin typeface="Arial"/>
                <a:ea typeface="Arial"/>
                <a:cs typeface="Arial"/>
                <a:sym typeface="Arial"/>
              </a:endParaRPr>
            </a:p>
          </p:txBody>
        </p:sp>
        <p:sp>
          <p:nvSpPr>
            <p:cNvPr id="263" name="Google Shape;263;p9"/>
            <p:cNvSpPr/>
            <p:nvPr/>
          </p:nvSpPr>
          <p:spPr>
            <a:xfrm>
              <a:off x="5789203" y="1805"/>
              <a:ext cx="4726396" cy="915310"/>
            </a:xfrm>
            <a:prstGeom prst="rect">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9"/>
            <p:cNvSpPr txBox="1"/>
            <p:nvPr/>
          </p:nvSpPr>
          <p:spPr>
            <a:xfrm>
              <a:off x="5157646" y="-72831"/>
              <a:ext cx="5841661" cy="915310"/>
            </a:xfrm>
            <a:prstGeom prst="rect">
              <a:avLst/>
            </a:prstGeom>
            <a:noFill/>
            <a:ln>
              <a:noFill/>
            </a:ln>
            <a:effectLst>
              <a:outerShdw blurRad="63500" sx="102000" sy="102000" algn="ctr" rotWithShape="0">
                <a:srgbClr val="000000">
                  <a:alpha val="40000"/>
                </a:srgbClr>
              </a:outerShdw>
            </a:effectLst>
          </p:spPr>
          <p:txBody>
            <a:bodyPr spcFirstLastPara="1" wrap="square" lIns="96850" tIns="96850" rIns="96850" bIns="96850" anchor="ctr" anchorCtr="0">
              <a:noAutofit/>
            </a:bodyPr>
            <a:lstStyle/>
            <a:p>
              <a:pPr marL="0" marR="0" lvl="0" indent="0" algn="l" rtl="0">
                <a:lnSpc>
                  <a:spcPct val="100000"/>
                </a:lnSpc>
                <a:spcBef>
                  <a:spcPts val="0"/>
                </a:spcBef>
                <a:spcAft>
                  <a:spcPts val="0"/>
                </a:spcAft>
                <a:buClr>
                  <a:schemeClr val="dk1"/>
                </a:buClr>
                <a:buSzPts val="1400"/>
                <a:buFont typeface="Josefin Sans"/>
                <a:buNone/>
              </a:pPr>
              <a:r>
                <a:rPr lang="en-US" sz="1700" b="0" i="0" u="none" strike="noStrike" cap="none">
                  <a:solidFill>
                    <a:schemeClr val="dk1"/>
                  </a:solidFill>
                  <a:latin typeface="Josefin Sans"/>
                  <a:ea typeface="Josefin Sans"/>
                  <a:cs typeface="Josefin Sans"/>
                  <a:sym typeface="Josefin Sans"/>
                </a:rPr>
                <a:t>Building great software for customers, not chasing the latest fad. Your feedback and ideas are directly incorporated into the product roadmap.</a:t>
              </a:r>
              <a:endParaRPr sz="1700" b="0" i="0" u="none" strike="noStrike" cap="none">
                <a:solidFill>
                  <a:srgbClr val="000000"/>
                </a:solidFill>
                <a:latin typeface="Arial"/>
                <a:ea typeface="Arial"/>
                <a:cs typeface="Arial"/>
                <a:sym typeface="Arial"/>
              </a:endParaRPr>
            </a:p>
          </p:txBody>
        </p:sp>
        <p:sp>
          <p:nvSpPr>
            <p:cNvPr id="265" name="Google Shape;265;p9"/>
            <p:cNvSpPr/>
            <p:nvPr/>
          </p:nvSpPr>
          <p:spPr>
            <a:xfrm>
              <a:off x="0" y="1066386"/>
              <a:ext cx="10999308" cy="994868"/>
            </a:xfrm>
            <a:prstGeom prst="roundRect">
              <a:avLst>
                <a:gd name="adj" fmla="val 1000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9"/>
            <p:cNvSpPr/>
            <p:nvPr/>
          </p:nvSpPr>
          <p:spPr>
            <a:xfrm>
              <a:off x="1057183" y="1145944"/>
              <a:ext cx="4732020" cy="915310"/>
            </a:xfrm>
            <a:prstGeom prst="rect">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9"/>
            <p:cNvSpPr txBox="1"/>
            <p:nvPr/>
          </p:nvSpPr>
          <p:spPr>
            <a:xfrm>
              <a:off x="220735" y="1062940"/>
              <a:ext cx="4283242" cy="915310"/>
            </a:xfrm>
            <a:prstGeom prst="rect">
              <a:avLst/>
            </a:prstGeom>
            <a:noFill/>
            <a:ln>
              <a:noFill/>
            </a:ln>
            <a:effectLst>
              <a:outerShdw blurRad="63500" sx="102000" sy="102000" algn="ctr" rotWithShape="0">
                <a:srgbClr val="000000">
                  <a:alpha val="40000"/>
                </a:srgbClr>
              </a:outerShdw>
            </a:effectLst>
          </p:spPr>
          <p:txBody>
            <a:bodyPr spcFirstLastPara="1" wrap="square" lIns="96850" tIns="96850" rIns="96850" bIns="96850" anchor="ctr" anchorCtr="0">
              <a:noAutofit/>
            </a:bodyPr>
            <a:lstStyle/>
            <a:p>
              <a:pPr marL="0" marR="0" lvl="0" indent="0" algn="l" rtl="0">
                <a:lnSpc>
                  <a:spcPct val="100000"/>
                </a:lnSpc>
                <a:spcBef>
                  <a:spcPts val="0"/>
                </a:spcBef>
                <a:spcAft>
                  <a:spcPts val="0"/>
                </a:spcAft>
                <a:buClr>
                  <a:schemeClr val="dk1"/>
                </a:buClr>
                <a:buSzPts val="2200"/>
                <a:buFont typeface="Josefin Sans"/>
                <a:buNone/>
              </a:pPr>
              <a:r>
                <a:rPr lang="en-US" sz="2200" b="1" i="0" u="none" strike="noStrike" cap="none">
                  <a:solidFill>
                    <a:schemeClr val="dk1"/>
                  </a:solidFill>
                  <a:latin typeface="Josefin Sans"/>
                  <a:ea typeface="Josefin Sans"/>
                  <a:cs typeface="Josefin Sans"/>
                  <a:sym typeface="Josefin Sans"/>
                </a:rPr>
                <a:t>Supported by Experts </a:t>
              </a:r>
              <a:endParaRPr sz="2200" b="1" i="0" u="none" strike="noStrike" cap="none">
                <a:solidFill>
                  <a:schemeClr val="dk1"/>
                </a:solidFill>
                <a:latin typeface="Josefin Sans"/>
                <a:ea typeface="Josefin Sans"/>
                <a:cs typeface="Josefin Sans"/>
                <a:sym typeface="Josefin Sans"/>
              </a:endParaRPr>
            </a:p>
          </p:txBody>
        </p:sp>
        <p:sp>
          <p:nvSpPr>
            <p:cNvPr id="268" name="Google Shape;268;p9"/>
            <p:cNvSpPr/>
            <p:nvPr/>
          </p:nvSpPr>
          <p:spPr>
            <a:xfrm>
              <a:off x="5789203" y="1145944"/>
              <a:ext cx="4726396" cy="915310"/>
            </a:xfrm>
            <a:prstGeom prst="rect">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9"/>
            <p:cNvSpPr txBox="1"/>
            <p:nvPr/>
          </p:nvSpPr>
          <p:spPr>
            <a:xfrm>
              <a:off x="5157651" y="1145944"/>
              <a:ext cx="5841655" cy="915310"/>
            </a:xfrm>
            <a:prstGeom prst="rect">
              <a:avLst/>
            </a:prstGeom>
            <a:noFill/>
            <a:ln>
              <a:noFill/>
            </a:ln>
            <a:effectLst>
              <a:outerShdw blurRad="63500" sx="102000" sy="102000" algn="ctr" rotWithShape="0">
                <a:srgbClr val="000000">
                  <a:alpha val="40000"/>
                </a:srgbClr>
              </a:outerShdw>
            </a:effectLst>
          </p:spPr>
          <p:txBody>
            <a:bodyPr spcFirstLastPara="1" wrap="square" lIns="96850" tIns="96850" rIns="96850" bIns="96850" anchor="ctr" anchorCtr="0">
              <a:noAutofit/>
            </a:bodyPr>
            <a:lstStyle/>
            <a:p>
              <a:pPr marL="0" marR="0" lvl="0" indent="0" algn="l" rtl="0">
                <a:lnSpc>
                  <a:spcPct val="100000"/>
                </a:lnSpc>
                <a:spcBef>
                  <a:spcPts val="0"/>
                </a:spcBef>
                <a:spcAft>
                  <a:spcPts val="0"/>
                </a:spcAft>
                <a:buClr>
                  <a:schemeClr val="dk1"/>
                </a:buClr>
                <a:buSzPts val="1400"/>
                <a:buFont typeface="Josefin Sans"/>
                <a:buNone/>
              </a:pPr>
              <a:r>
                <a:rPr lang="en-US" sz="1700" b="0" i="0" u="none" strike="noStrike" cap="none">
                  <a:solidFill>
                    <a:schemeClr val="dk1"/>
                  </a:solidFill>
                  <a:latin typeface="Josefin Sans"/>
                  <a:ea typeface="Josefin Sans"/>
                  <a:cs typeface="Josefin Sans"/>
                  <a:sym typeface="Josefin Sans"/>
                </a:rPr>
                <a:t>The engineering experts who built the software directly support customers and solve their problems</a:t>
              </a:r>
              <a:endParaRPr sz="1700" b="0" i="0" u="none" strike="noStrike" cap="none">
                <a:solidFill>
                  <a:srgbClr val="000000"/>
                </a:solidFill>
                <a:latin typeface="Arial"/>
                <a:ea typeface="Arial"/>
                <a:cs typeface="Arial"/>
                <a:sym typeface="Arial"/>
              </a:endParaRPr>
            </a:p>
          </p:txBody>
        </p:sp>
        <p:sp>
          <p:nvSpPr>
            <p:cNvPr id="270" name="Google Shape;270;p9"/>
            <p:cNvSpPr/>
            <p:nvPr/>
          </p:nvSpPr>
          <p:spPr>
            <a:xfrm>
              <a:off x="-1" y="2210524"/>
              <a:ext cx="10999311" cy="994868"/>
            </a:xfrm>
            <a:prstGeom prst="roundRect">
              <a:avLst>
                <a:gd name="adj" fmla="val 1000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9"/>
            <p:cNvSpPr/>
            <p:nvPr/>
          </p:nvSpPr>
          <p:spPr>
            <a:xfrm>
              <a:off x="1057183" y="2290082"/>
              <a:ext cx="4732020" cy="915310"/>
            </a:xfrm>
            <a:prstGeom prst="rect">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9"/>
            <p:cNvSpPr txBox="1"/>
            <p:nvPr/>
          </p:nvSpPr>
          <p:spPr>
            <a:xfrm>
              <a:off x="220734" y="2220205"/>
              <a:ext cx="4545032" cy="915310"/>
            </a:xfrm>
            <a:prstGeom prst="rect">
              <a:avLst/>
            </a:prstGeom>
            <a:noFill/>
            <a:ln>
              <a:noFill/>
            </a:ln>
            <a:effectLst>
              <a:outerShdw blurRad="63500" sx="102000" sy="102000" algn="ctr" rotWithShape="0">
                <a:srgbClr val="000000">
                  <a:alpha val="40000"/>
                </a:srgbClr>
              </a:outerShdw>
            </a:effectLst>
          </p:spPr>
          <p:txBody>
            <a:bodyPr spcFirstLastPara="1" wrap="square" lIns="96850" tIns="96850" rIns="96850" bIns="96850" anchor="ctr"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Josefin Sans"/>
                  <a:ea typeface="Josefin Sans"/>
                  <a:cs typeface="Josefin Sans"/>
                  <a:sym typeface="Josefin Sans"/>
                </a:rPr>
                <a:t>Family and Life Flexibility</a:t>
              </a:r>
              <a:endParaRPr sz="2200" b="1" i="0" u="none" strike="noStrike" cap="none">
                <a:solidFill>
                  <a:schemeClr val="dk1"/>
                </a:solidFill>
                <a:latin typeface="Josefin Sans"/>
                <a:ea typeface="Josefin Sans"/>
                <a:cs typeface="Josefin Sans"/>
                <a:sym typeface="Josefin Sans"/>
              </a:endParaRPr>
            </a:p>
          </p:txBody>
        </p:sp>
        <p:sp>
          <p:nvSpPr>
            <p:cNvPr id="273" name="Google Shape;273;p9"/>
            <p:cNvSpPr/>
            <p:nvPr/>
          </p:nvSpPr>
          <p:spPr>
            <a:xfrm>
              <a:off x="5789203" y="2290082"/>
              <a:ext cx="4726396" cy="915310"/>
            </a:xfrm>
            <a:prstGeom prst="rect">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9"/>
            <p:cNvSpPr txBox="1"/>
            <p:nvPr/>
          </p:nvSpPr>
          <p:spPr>
            <a:xfrm>
              <a:off x="5157647" y="2210523"/>
              <a:ext cx="5841659" cy="915310"/>
            </a:xfrm>
            <a:prstGeom prst="rect">
              <a:avLst/>
            </a:prstGeom>
            <a:noFill/>
            <a:ln>
              <a:noFill/>
            </a:ln>
            <a:effectLst>
              <a:outerShdw blurRad="63500" sx="102000" sy="102000" algn="ctr" rotWithShape="0">
                <a:srgbClr val="000000">
                  <a:alpha val="40000"/>
                </a:srgbClr>
              </a:outerShdw>
            </a:effectLst>
          </p:spPr>
          <p:txBody>
            <a:bodyPr spcFirstLastPara="1" wrap="square" lIns="96850" tIns="96850" rIns="96850" bIns="96850" anchor="ctr" anchorCtr="0">
              <a:noAutofit/>
            </a:bodyPr>
            <a:lstStyle/>
            <a:p>
              <a:pPr marL="0" marR="0" lvl="0" indent="0" algn="l" rtl="0">
                <a:lnSpc>
                  <a:spcPct val="100000"/>
                </a:lnSpc>
                <a:spcBef>
                  <a:spcPts val="0"/>
                </a:spcBef>
                <a:spcAft>
                  <a:spcPts val="0"/>
                </a:spcAft>
                <a:buClr>
                  <a:schemeClr val="dk1"/>
                </a:buClr>
                <a:buSzPts val="1400"/>
                <a:buFont typeface="Josefin Sans"/>
                <a:buNone/>
              </a:pPr>
              <a:r>
                <a:rPr lang="en-US" sz="1700" b="0" i="0" u="none" strike="noStrike" cap="none">
                  <a:solidFill>
                    <a:schemeClr val="dk1"/>
                  </a:solidFill>
                  <a:latin typeface="Josefin Sans"/>
                  <a:ea typeface="Josefin Sans"/>
                  <a:cs typeface="Josefin Sans"/>
                  <a:sym typeface="Josefin Sans"/>
                </a:rPr>
                <a:t>Team enjoy unlimited vacation, flexible hours and other benefits. Low staff turnover benefits customers with knowledgeable support and assistance year after year.</a:t>
              </a:r>
              <a:endParaRPr sz="1700" b="0" i="0" u="none" strike="noStrike" cap="none">
                <a:solidFill>
                  <a:srgbClr val="000000"/>
                </a:solidFill>
                <a:latin typeface="Arial"/>
                <a:ea typeface="Arial"/>
                <a:cs typeface="Arial"/>
                <a:sym typeface="Arial"/>
              </a:endParaRPr>
            </a:p>
          </p:txBody>
        </p:sp>
        <p:sp>
          <p:nvSpPr>
            <p:cNvPr id="275" name="Google Shape;275;p9"/>
            <p:cNvSpPr/>
            <p:nvPr/>
          </p:nvSpPr>
          <p:spPr>
            <a:xfrm>
              <a:off x="-1" y="3354662"/>
              <a:ext cx="10999309" cy="994869"/>
            </a:xfrm>
            <a:prstGeom prst="roundRect">
              <a:avLst>
                <a:gd name="adj" fmla="val 1000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9"/>
            <p:cNvSpPr/>
            <p:nvPr/>
          </p:nvSpPr>
          <p:spPr>
            <a:xfrm>
              <a:off x="1057183" y="3434221"/>
              <a:ext cx="4732020" cy="915310"/>
            </a:xfrm>
            <a:prstGeom prst="rect">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9"/>
            <p:cNvSpPr txBox="1"/>
            <p:nvPr/>
          </p:nvSpPr>
          <p:spPr>
            <a:xfrm>
              <a:off x="220734" y="3364344"/>
              <a:ext cx="4545032" cy="915310"/>
            </a:xfrm>
            <a:prstGeom prst="rect">
              <a:avLst/>
            </a:prstGeom>
            <a:noFill/>
            <a:ln>
              <a:noFill/>
            </a:ln>
            <a:effectLst>
              <a:outerShdw blurRad="63500" sx="102000" sy="102000" algn="ctr" rotWithShape="0">
                <a:srgbClr val="000000">
                  <a:alpha val="40000"/>
                </a:srgbClr>
              </a:outerShdw>
            </a:effectLst>
          </p:spPr>
          <p:txBody>
            <a:bodyPr spcFirstLastPara="1" wrap="square" lIns="96850" tIns="96850" rIns="96850" bIns="96850" anchor="ctr"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Josefin Sans"/>
                  <a:ea typeface="Josefin Sans"/>
                  <a:cs typeface="Josefin Sans"/>
                  <a:sym typeface="Josefin Sans"/>
                </a:rPr>
                <a:t>Continuous Community Enablement</a:t>
              </a:r>
              <a:endParaRPr sz="2200" b="1" i="0" u="none" strike="noStrike" cap="none">
                <a:solidFill>
                  <a:schemeClr val="dk1"/>
                </a:solidFill>
                <a:latin typeface="Josefin Sans"/>
                <a:ea typeface="Josefin Sans"/>
                <a:cs typeface="Josefin Sans"/>
                <a:sym typeface="Josefin Sans"/>
              </a:endParaRPr>
            </a:p>
          </p:txBody>
        </p:sp>
        <p:sp>
          <p:nvSpPr>
            <p:cNvPr id="278" name="Google Shape;278;p9"/>
            <p:cNvSpPr/>
            <p:nvPr/>
          </p:nvSpPr>
          <p:spPr>
            <a:xfrm>
              <a:off x="5789203" y="3434221"/>
              <a:ext cx="4726396" cy="915310"/>
            </a:xfrm>
            <a:prstGeom prst="rect">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9"/>
            <p:cNvSpPr txBox="1"/>
            <p:nvPr/>
          </p:nvSpPr>
          <p:spPr>
            <a:xfrm>
              <a:off x="5157646" y="3354663"/>
              <a:ext cx="5841662" cy="915310"/>
            </a:xfrm>
            <a:prstGeom prst="rect">
              <a:avLst/>
            </a:prstGeom>
            <a:noFill/>
            <a:ln>
              <a:noFill/>
            </a:ln>
            <a:effectLst>
              <a:outerShdw blurRad="63500" sx="102000" sy="102000" algn="ctr" rotWithShape="0">
                <a:srgbClr val="000000">
                  <a:alpha val="40000"/>
                </a:srgbClr>
              </a:outerShdw>
            </a:effectLst>
          </p:spPr>
          <p:txBody>
            <a:bodyPr spcFirstLastPara="1" wrap="square" lIns="96850" tIns="96850" rIns="96850" bIns="96850" anchor="ctr" anchorCtr="0">
              <a:noAutofit/>
            </a:bodyPr>
            <a:lstStyle/>
            <a:p>
              <a:pPr marL="0" marR="0" lvl="0" indent="0" algn="l" rtl="0">
                <a:lnSpc>
                  <a:spcPct val="100000"/>
                </a:lnSpc>
                <a:spcBef>
                  <a:spcPts val="0"/>
                </a:spcBef>
                <a:spcAft>
                  <a:spcPts val="0"/>
                </a:spcAft>
                <a:buClr>
                  <a:schemeClr val="dk1"/>
                </a:buClr>
                <a:buSzPts val="1400"/>
                <a:buFont typeface="Josefin Sans"/>
                <a:buNone/>
              </a:pPr>
              <a:r>
                <a:rPr lang="en-US" sz="1700" b="0" i="0" u="none" strike="noStrike" cap="none">
                  <a:solidFill>
                    <a:schemeClr val="dk1"/>
                  </a:solidFill>
                  <a:latin typeface="Josefin Sans"/>
                  <a:ea typeface="Josefin Sans"/>
                  <a:cs typeface="Josefin Sans"/>
                  <a:sym typeface="Josefin Sans"/>
                </a:rPr>
                <a:t>Invests in Knowledge Sharing, University Students, Career second acts of employees and sponsorships of various meetups and events that focus on technology quality</a:t>
              </a:r>
              <a:endParaRPr sz="1700" b="0" i="0" u="none" strike="noStrike" cap="non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Inflectra content">
  <a:themeElements>
    <a:clrScheme name="Custom 3">
      <a:dk1>
        <a:srgbClr val="073642"/>
      </a:dk1>
      <a:lt1>
        <a:srgbClr val="FDCB26"/>
      </a:lt1>
      <a:dk2>
        <a:srgbClr val="073642"/>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flectra fonts">
      <a:majorFont>
        <a:latin typeface="Josefin Sans"/>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lectra Powerpoint Template-Wide.potx" id="{C0DAF78E-A0C4-42B6-B862-921907A5A350}" vid="{B7C5D1A1-F667-4E85-BF75-C3A479BE9010}"/>
    </a:ext>
  </a:extLst>
</a:theme>
</file>

<file path=ppt/theme/theme2.xml><?xml version="1.0" encoding="utf-8"?>
<a:theme xmlns:a="http://schemas.openxmlformats.org/drawingml/2006/main" name="Inflectra titles">
  <a:themeElements>
    <a:clrScheme name="Inflectra Colors">
      <a:dk1>
        <a:srgbClr val="073642"/>
      </a:dk1>
      <a:lt1>
        <a:srgbClr val="FDCB26"/>
      </a:lt1>
      <a:dk2>
        <a:srgbClr val="586E75"/>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flectra fonts">
      <a:majorFont>
        <a:latin typeface="Josefin Sans"/>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lectra Powerpoint Template-Wide.potx" id="{C0DAF78E-A0C4-42B6-B862-921907A5A350}" vid="{9821B01A-BCBB-4DC7-8A9F-ECCC8710207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Inflectra Powerpoint Template-Wide</Template>
  <TotalTime>38</TotalTime>
  <Words>5744</Words>
  <Application>Microsoft Office PowerPoint</Application>
  <PresentationFormat>Widescreen</PresentationFormat>
  <Paragraphs>805</Paragraphs>
  <Slides>66</Slides>
  <Notes>54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66</vt:i4>
      </vt:variant>
    </vt:vector>
  </HeadingPairs>
  <TitlesOfParts>
    <vt:vector size="75" baseType="lpstr">
      <vt:lpstr>Noto Sans Symbols</vt:lpstr>
      <vt:lpstr>Calibri</vt:lpstr>
      <vt:lpstr>Josefin Sans</vt:lpstr>
      <vt:lpstr>Poppins Medium</vt:lpstr>
      <vt:lpstr>Wingdings</vt:lpstr>
      <vt:lpstr>Kanit</vt:lpstr>
      <vt:lpstr>Arial</vt:lpstr>
      <vt:lpstr>Inflectra content</vt:lpstr>
      <vt:lpstr>Inflectra titles</vt:lpstr>
      <vt:lpstr>Company Overview</vt:lpstr>
      <vt:lpstr>Why Inflectra?</vt:lpstr>
      <vt:lpstr>When Failure Isn’t An Option. We Help You Deliver. And Prove It. </vt:lpstr>
      <vt:lpstr>With Inflectra, Deliver Measurable Quality Fast! Only 16% of software development projects are completed on time and within budget.</vt:lpstr>
      <vt:lpstr>How Are We Different?</vt:lpstr>
      <vt:lpstr>Inflectra: Delivering Mission-Critical Software Without Sacrificing Agility or Compliance</vt:lpstr>
      <vt:lpstr>Delivering Value With Quality At Its Core</vt:lpstr>
      <vt:lpstr>Our Unique Value Proposition</vt:lpstr>
      <vt:lpstr>Our Core Values</vt:lpstr>
      <vt:lpstr>A Complete, Out of The Box Solution</vt:lpstr>
      <vt:lpstr>Extensive Integrations &amp; Migrations</vt:lpstr>
      <vt:lpstr>Industry-Specific Use Cases</vt:lpstr>
      <vt:lpstr>Features for Regulated Industries</vt:lpstr>
      <vt:lpstr>Healthcare, Life Sciences &amp; Bio-Tech</vt:lpstr>
      <vt:lpstr>Financial Services &amp; Insurance</vt:lpstr>
      <vt:lpstr>Energy, Industrial &amp; Automotive</vt:lpstr>
      <vt:lpstr>Defense, Government  &amp; Aerospace</vt:lpstr>
      <vt:lpstr>Security &amp; Compliance</vt:lpstr>
      <vt:lpstr>Compliance with International Standards</vt:lpstr>
      <vt:lpstr>PowerPoint Presentation</vt:lpstr>
      <vt:lpstr>Representative Customers</vt:lpstr>
      <vt:lpstr>What Do We Do?</vt:lpstr>
      <vt:lpstr>The Inflectra® Platform</vt:lpstr>
      <vt:lpstr>Spira Platform Snapshot</vt:lpstr>
      <vt:lpstr>SpiraTest® - Requirements &amp; Test Management</vt:lpstr>
      <vt:lpstr>SpiraTeam®- Application Lifecycle Management</vt:lpstr>
      <vt:lpstr>SpiraPlan® - Program Management for Scaling Agile</vt:lpstr>
      <vt:lpstr>Rapise® - Codeless Test Automation</vt:lpstr>
      <vt:lpstr>Add-On Products</vt:lpstr>
      <vt:lpstr>Add-On Products</vt:lpstr>
      <vt:lpstr>Add-On Products</vt:lpstr>
      <vt:lpstr>Customer Onboarding &amp; Self-Guided Enablement</vt:lpstr>
      <vt:lpstr>Technical Support &amp; Customer Success</vt:lpstr>
      <vt:lpstr>The Future With AI</vt:lpstr>
      <vt:lpstr>Agentic AI: Adoption in the Enterprise</vt:lpstr>
      <vt:lpstr>Inflectra AI Capabilities</vt:lpstr>
      <vt:lpstr>Integrating Inflectra.ai with MCP</vt:lpstr>
      <vt:lpstr>From System of Record to Action</vt:lpstr>
      <vt:lpstr>Inflectra Differentiators in the Age of AI</vt:lpstr>
      <vt:lpstr>Introducing: SureWire.ai</vt:lpstr>
      <vt:lpstr>Testing AI Agents Using:</vt:lpstr>
      <vt:lpstr>Solution: Using Agents to Test Agents</vt:lpstr>
      <vt:lpstr>Stronger With Partners</vt:lpstr>
      <vt:lpstr>Global Partnership Ecosystem</vt:lpstr>
      <vt:lpstr>Inflectra Partnership Program</vt:lpstr>
      <vt:lpstr>How Our Partners Help Inflectra Customers</vt:lpstr>
      <vt:lpstr>AWS Agentic AI Partnership</vt:lpstr>
      <vt:lpstr>Customer Testimonials</vt:lpstr>
      <vt:lpstr>What Do Our Customers Say?</vt:lpstr>
      <vt:lpstr>The Inflectra Word cloud </vt:lpstr>
      <vt:lpstr>Awards &amp; Recognition</vt:lpstr>
      <vt:lpstr>EAP Leader in SPARX Matrix</vt:lpstr>
      <vt:lpstr>Data Quadrant Leader in Info Tech</vt:lpstr>
      <vt:lpstr>Info Tech Product Scorecard for ALM</vt:lpstr>
      <vt:lpstr>Info Tech Champion in for Application Lifecycle Management (ALM)</vt:lpstr>
      <vt:lpstr>Case Studies</vt:lpstr>
      <vt:lpstr>Mastek (IT &amp; Healthcare)</vt:lpstr>
      <vt:lpstr>Leica Biosystems (Life Sciences)</vt:lpstr>
      <vt:lpstr>GME (Manufacturing)</vt:lpstr>
      <vt:lpstr>iDirect (Aerospace/Defense)</vt:lpstr>
      <vt:lpstr>Philippine Land Registry (Government)</vt:lpstr>
      <vt:lpstr>80% Improvement of Test Coverage</vt:lpstr>
      <vt:lpstr>Safran Federal (Defense)</vt:lpstr>
      <vt:lpstr>Generali (Insurance)</vt:lpstr>
      <vt:lpstr>Oney Bank (Banking &amp; Finance)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Adam Sandman</dc:creator>
  <cp:lastModifiedBy>Adam Sandman</cp:lastModifiedBy>
  <cp:revision>39</cp:revision>
  <cp:lastPrinted>2017-03-07T16:58:37Z</cp:lastPrinted>
  <dcterms:created xsi:type="dcterms:W3CDTF">2026-03-31T01:48:17Z</dcterms:created>
  <dcterms:modified xsi:type="dcterms:W3CDTF">2026-03-31T02:27:16Z</dcterms:modified>
</cp:coreProperties>
</file>