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 id="2147483692" r:id="rId2"/>
  </p:sldMasterIdLst>
  <p:notesMasterIdLst>
    <p:notesMasterId r:id="rId63"/>
  </p:notesMasterIdLst>
  <p:sldIdLst>
    <p:sldId id="535" r:id="rId3"/>
    <p:sldId id="661" r:id="rId4"/>
    <p:sldId id="667" r:id="rId5"/>
    <p:sldId id="666" r:id="rId6"/>
    <p:sldId id="536" r:id="rId7"/>
    <p:sldId id="668" r:id="rId8"/>
    <p:sldId id="595" r:id="rId9"/>
    <p:sldId id="314" r:id="rId10"/>
    <p:sldId id="684" r:id="rId11"/>
    <p:sldId id="657" r:id="rId12"/>
    <p:sldId id="669" r:id="rId13"/>
    <p:sldId id="552" r:id="rId14"/>
    <p:sldId id="539" r:id="rId15"/>
    <p:sldId id="660" r:id="rId16"/>
    <p:sldId id="560" r:id="rId17"/>
    <p:sldId id="561" r:id="rId18"/>
    <p:sldId id="562" r:id="rId19"/>
    <p:sldId id="311" r:id="rId20"/>
    <p:sldId id="636" r:id="rId21"/>
    <p:sldId id="673" r:id="rId22"/>
    <p:sldId id="537" r:id="rId23"/>
    <p:sldId id="659" r:id="rId24"/>
    <p:sldId id="672" r:id="rId25"/>
    <p:sldId id="670" r:id="rId26"/>
    <p:sldId id="543" r:id="rId27"/>
    <p:sldId id="545" r:id="rId28"/>
    <p:sldId id="546" r:id="rId29"/>
    <p:sldId id="547" r:id="rId30"/>
    <p:sldId id="550" r:id="rId31"/>
    <p:sldId id="548" r:id="rId32"/>
    <p:sldId id="671" r:id="rId33"/>
    <p:sldId id="534" r:id="rId34"/>
    <p:sldId id="258" r:id="rId35"/>
    <p:sldId id="674" r:id="rId36"/>
    <p:sldId id="296" r:id="rId37"/>
    <p:sldId id="685" r:id="rId38"/>
    <p:sldId id="635" r:id="rId39"/>
    <p:sldId id="686" r:id="rId40"/>
    <p:sldId id="662" r:id="rId41"/>
    <p:sldId id="554" r:id="rId42"/>
    <p:sldId id="632" r:id="rId43"/>
    <p:sldId id="633" r:id="rId44"/>
    <p:sldId id="555" r:id="rId45"/>
    <p:sldId id="598" r:id="rId46"/>
    <p:sldId id="637" r:id="rId47"/>
    <p:sldId id="642" r:id="rId48"/>
    <p:sldId id="675" r:id="rId49"/>
    <p:sldId id="652" r:id="rId50"/>
    <p:sldId id="676" r:id="rId51"/>
    <p:sldId id="683" r:id="rId52"/>
    <p:sldId id="677" r:id="rId53"/>
    <p:sldId id="679" r:id="rId54"/>
    <p:sldId id="678" r:id="rId55"/>
    <p:sldId id="680" r:id="rId56"/>
    <p:sldId id="681" r:id="rId57"/>
    <p:sldId id="682" r:id="rId58"/>
    <p:sldId id="663" r:id="rId59"/>
    <p:sldId id="623" r:id="rId60"/>
    <p:sldId id="624" r:id="rId61"/>
    <p:sldId id="625" r:id="rId62"/>
  </p:sldIdLst>
  <p:sldSz cx="12192000" cy="6858000"/>
  <p:notesSz cx="6858000" cy="9144000"/>
  <p:embeddedFontLst>
    <p:embeddedFont>
      <p:font typeface="Josefin Sans" pitchFamily="2" charset="0"/>
      <p:regular r:id="rId64"/>
      <p:bold r:id="rId65"/>
      <p:italic r:id="rId66"/>
      <p:boldItalic r:id="rId67"/>
    </p:embeddedFont>
    <p:embeddedFont>
      <p:font typeface="Kanit" panose="00000500000000000000" pitchFamily="2" charset="-34"/>
      <p:regular r:id="rId68"/>
      <p:bold r:id="rId69"/>
      <p:italic r:id="rId70"/>
      <p:boldItalic r:id="rId71"/>
    </p:embeddedFont>
    <p:embeddedFont>
      <p:font typeface="Noto Sans Symbols" pitchFamily="2" charset="0"/>
      <p:regular r:id="rId72"/>
      <p:bold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B26"/>
    <a:srgbClr val="EB772D"/>
    <a:srgbClr val="586E75"/>
    <a:srgbClr val="93A1A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24" autoAdjust="0"/>
    <p:restoredTop sz="96357" autoAdjust="0"/>
  </p:normalViewPr>
  <p:slideViewPr>
    <p:cSldViewPr snapToGrid="0">
      <p:cViewPr varScale="1">
        <p:scale>
          <a:sx n="96" d="100"/>
          <a:sy n="96" d="100"/>
        </p:scale>
        <p:origin x="134" y="77"/>
      </p:cViewPr>
      <p:guideLst/>
    </p:cSldViewPr>
  </p:slideViewPr>
  <p:notesTextViewPr>
    <p:cViewPr>
      <p:scale>
        <a:sx n="1" d="1"/>
        <a:sy n="1" d="1"/>
      </p:scale>
      <p:origin x="0" y="0"/>
    </p:cViewPr>
  </p:notesTextViewPr>
  <p:notesViewPr>
    <p:cSldViewPr snapToGrid="0">
      <p:cViewPr varScale="1">
        <p:scale>
          <a:sx n="65" d="100"/>
          <a:sy n="65" d="100"/>
        </p:scale>
        <p:origin x="3154"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3.fntdata"/><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7.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7.xml"/></Relationships>
</file>

<file path=ppt/diagrams/_rels/data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1E6314-8D13-304B-AFB6-56DA768F4AB8}" type="doc">
      <dgm:prSet loTypeId="urn:microsoft.com/office/officeart/2005/8/layout/matrix2" loCatId="" qsTypeId="urn:microsoft.com/office/officeart/2005/8/quickstyle/simple1" qsCatId="simple" csTypeId="urn:microsoft.com/office/officeart/2005/8/colors/accent1_2" csCatId="accent1" phldr="1"/>
      <dgm:spPr/>
      <dgm:t>
        <a:bodyPr/>
        <a:lstStyle/>
        <a:p>
          <a:endParaRPr lang="fr-FR"/>
        </a:p>
      </dgm:t>
    </dgm:pt>
    <dgm:pt modelId="{029CDE51-DE50-0340-8F70-5257CEA19C53}">
      <dgm:prSet phldrT="[Texte]" custT="1"/>
      <dgm:spPr>
        <a:solidFill>
          <a:srgbClr val="FACB26"/>
        </a:solidFill>
        <a:ln>
          <a:noFill/>
        </a:ln>
      </dgm:spPr>
      <dgm:t>
        <a:bodyPr/>
        <a:lstStyle/>
        <a:p>
          <a:r>
            <a:rPr lang="en-US" sz="2400" b="1" noProof="0" dirty="0">
              <a:solidFill>
                <a:schemeClr val="accent5">
                  <a:lumMod val="50000"/>
                </a:schemeClr>
              </a:solidFill>
              <a:latin typeface="Josefin Sans" pitchFamily="2" charset="77"/>
            </a:rPr>
            <a:t>Efficient</a:t>
          </a:r>
        </a:p>
      </dgm:t>
    </dgm:pt>
    <dgm:pt modelId="{D2396C7E-295F-7741-A082-6C8F2CA320C4}" type="parTrans" cxnId="{E00396FB-AA32-BB42-8103-13C034E60289}">
      <dgm:prSet/>
      <dgm:spPr/>
      <dgm:t>
        <a:bodyPr/>
        <a:lstStyle/>
        <a:p>
          <a:endParaRPr lang="fr-FR"/>
        </a:p>
      </dgm:t>
    </dgm:pt>
    <dgm:pt modelId="{58350D76-C6E6-BB49-8097-D7190284EC11}" type="sibTrans" cxnId="{E00396FB-AA32-BB42-8103-13C034E60289}">
      <dgm:prSet/>
      <dgm:spPr/>
      <dgm:t>
        <a:bodyPr/>
        <a:lstStyle/>
        <a:p>
          <a:endParaRPr lang="fr-FR"/>
        </a:p>
      </dgm:t>
    </dgm:pt>
    <dgm:pt modelId="{27EA6EA4-534D-D848-8657-8C6F8F92129B}">
      <dgm:prSet custT="1"/>
      <dgm:spPr>
        <a:solidFill>
          <a:srgbClr val="FACB26"/>
        </a:solidFill>
        <a:ln w="25400" cap="flat" cmpd="sng" algn="ctr">
          <a:noFill/>
          <a:prstDash val="solid"/>
        </a:ln>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fr-FR" sz="2400" b="1" kern="1200" dirty="0">
              <a:solidFill>
                <a:srgbClr val="4472C4">
                  <a:lumMod val="50000"/>
                </a:srgbClr>
              </a:solidFill>
              <a:latin typeface="Josefin Sans" pitchFamily="2" charset="77"/>
              <a:ea typeface="+mn-ea"/>
              <a:cs typeface="+mn-cs"/>
            </a:rPr>
            <a:t>Innovative</a:t>
          </a:r>
        </a:p>
      </dgm:t>
    </dgm:pt>
    <dgm:pt modelId="{EAA90386-E031-964F-B5D0-1007B5470EF5}" type="parTrans" cxnId="{A3C5A11A-9231-234E-9D7E-477D60CF8338}">
      <dgm:prSet/>
      <dgm:spPr/>
      <dgm:t>
        <a:bodyPr/>
        <a:lstStyle/>
        <a:p>
          <a:endParaRPr lang="fr-FR"/>
        </a:p>
      </dgm:t>
    </dgm:pt>
    <dgm:pt modelId="{C3EBB25E-D2DE-1346-BB3B-821347029342}" type="sibTrans" cxnId="{A3C5A11A-9231-234E-9D7E-477D60CF8338}">
      <dgm:prSet/>
      <dgm:spPr/>
      <dgm:t>
        <a:bodyPr/>
        <a:lstStyle/>
        <a:p>
          <a:endParaRPr lang="fr-FR"/>
        </a:p>
      </dgm:t>
    </dgm:pt>
    <dgm:pt modelId="{817FB955-D80F-B147-8A63-1FF225FEF704}">
      <dgm:prSet custT="1"/>
      <dgm:spPr>
        <a:solidFill>
          <a:srgbClr val="FACB26"/>
        </a:solidFill>
        <a:ln w="25400" cap="flat" cmpd="sng" algn="ctr">
          <a:noFill/>
          <a:prstDash val="solid"/>
        </a:ln>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en-US" sz="2400" b="1" kern="1200" noProof="0" dirty="0">
              <a:solidFill>
                <a:srgbClr val="4472C4">
                  <a:lumMod val="50000"/>
                </a:srgbClr>
              </a:solidFill>
              <a:latin typeface="Josefin Sans" pitchFamily="2" charset="77"/>
              <a:ea typeface="+mn-ea"/>
              <a:cs typeface="+mn-cs"/>
            </a:rPr>
            <a:t>Economical</a:t>
          </a:r>
        </a:p>
      </dgm:t>
    </dgm:pt>
    <dgm:pt modelId="{7D9C8C04-45F0-D14A-941D-8FC7A832A46E}" type="parTrans" cxnId="{B727D7F6-C683-5A4C-953B-E5887A0D4E5D}">
      <dgm:prSet/>
      <dgm:spPr/>
      <dgm:t>
        <a:bodyPr/>
        <a:lstStyle/>
        <a:p>
          <a:endParaRPr lang="fr-FR"/>
        </a:p>
      </dgm:t>
    </dgm:pt>
    <dgm:pt modelId="{8793BBAD-D1B2-6345-B9B3-1911E540E5B1}" type="sibTrans" cxnId="{B727D7F6-C683-5A4C-953B-E5887A0D4E5D}">
      <dgm:prSet/>
      <dgm:spPr/>
      <dgm:t>
        <a:bodyPr/>
        <a:lstStyle/>
        <a:p>
          <a:endParaRPr lang="fr-FR"/>
        </a:p>
      </dgm:t>
    </dgm:pt>
    <dgm:pt modelId="{7B86AABA-B408-6C49-9937-0A63C034110E}">
      <dgm:prSet custT="1"/>
      <dgm:spPr>
        <a:solidFill>
          <a:srgbClr val="FACB26"/>
        </a:solidFill>
        <a:ln w="25400" cap="flat" cmpd="sng" algn="ctr">
          <a:noFill/>
          <a:prstDash val="solid"/>
        </a:ln>
        <a:effectLst/>
      </dgm:spPr>
      <dgm:t>
        <a:bodyPr spcFirstLastPara="0" vert="horz" wrap="square" lIns="76200" tIns="76200" rIns="76200" bIns="76200" numCol="1" spcCol="1270" anchor="ctr" anchorCtr="0"/>
        <a:lstStyle/>
        <a:p>
          <a:r>
            <a:rPr lang="en-US" sz="2400" b="1" kern="1200" noProof="0" dirty="0">
              <a:solidFill>
                <a:schemeClr val="accent5">
                  <a:lumMod val="50000"/>
                </a:schemeClr>
              </a:solidFill>
              <a:latin typeface="Josefin Sans" pitchFamily="2" charset="77"/>
            </a:rPr>
            <a:t>Effective</a:t>
          </a:r>
        </a:p>
      </dgm:t>
    </dgm:pt>
    <dgm:pt modelId="{75720AEA-3B29-9447-8F0E-658388059DB9}" type="parTrans" cxnId="{D67EE6F9-09D7-8844-A92F-9006F2EEF1E8}">
      <dgm:prSet/>
      <dgm:spPr/>
      <dgm:t>
        <a:bodyPr/>
        <a:lstStyle/>
        <a:p>
          <a:endParaRPr lang="fr-FR"/>
        </a:p>
      </dgm:t>
    </dgm:pt>
    <dgm:pt modelId="{E34A2B8C-36D6-334A-8209-398FED85B852}" type="sibTrans" cxnId="{D67EE6F9-09D7-8844-A92F-9006F2EEF1E8}">
      <dgm:prSet/>
      <dgm:spPr/>
      <dgm:t>
        <a:bodyPr/>
        <a:lstStyle/>
        <a:p>
          <a:endParaRPr lang="fr-FR"/>
        </a:p>
      </dgm:t>
    </dgm:pt>
    <dgm:pt modelId="{0A5F5F27-71AA-5C48-BB57-CD27E5979F24}" type="pres">
      <dgm:prSet presAssocID="{581E6314-8D13-304B-AFB6-56DA768F4AB8}" presName="matrix" presStyleCnt="0">
        <dgm:presLayoutVars>
          <dgm:chMax val="1"/>
          <dgm:dir/>
          <dgm:resizeHandles val="exact"/>
        </dgm:presLayoutVars>
      </dgm:prSet>
      <dgm:spPr/>
    </dgm:pt>
    <dgm:pt modelId="{40F8A42D-F52B-9640-BB55-FE0A8DB75F60}" type="pres">
      <dgm:prSet presAssocID="{581E6314-8D13-304B-AFB6-56DA768F4AB8}" presName="axisShape" presStyleLbl="bgShp" presStyleIdx="0" presStyleCnt="1" custScaleX="220020"/>
      <dgm:spPr>
        <a:solidFill>
          <a:schemeClr val="accent5">
            <a:lumMod val="50000"/>
          </a:schemeClr>
        </a:solidFill>
      </dgm:spPr>
    </dgm:pt>
    <dgm:pt modelId="{218A7115-4C05-8943-840F-C2C1410039D2}" type="pres">
      <dgm:prSet presAssocID="{581E6314-8D13-304B-AFB6-56DA768F4AB8}" presName="rect1" presStyleLbl="node1" presStyleIdx="0" presStyleCnt="4">
        <dgm:presLayoutVars>
          <dgm:chMax val="0"/>
          <dgm:chPref val="0"/>
          <dgm:bulletEnabled val="1"/>
        </dgm:presLayoutVars>
      </dgm:prSet>
      <dgm:spPr/>
    </dgm:pt>
    <dgm:pt modelId="{A88CBB7F-1488-D24B-AE55-ECB98E4AF1B2}" type="pres">
      <dgm:prSet presAssocID="{581E6314-8D13-304B-AFB6-56DA768F4AB8}" presName="rect2" presStyleLbl="node1" presStyleIdx="1" presStyleCnt="4">
        <dgm:presLayoutVars>
          <dgm:chMax val="0"/>
          <dgm:chPref val="0"/>
          <dgm:bulletEnabled val="1"/>
        </dgm:presLayoutVars>
      </dgm:prSet>
      <dgm:spPr>
        <a:xfrm>
          <a:off x="4409127" y="249428"/>
          <a:ext cx="1534943" cy="1534943"/>
        </a:xfrm>
        <a:prstGeom prst="roundRect">
          <a:avLst/>
        </a:prstGeom>
      </dgm:spPr>
    </dgm:pt>
    <dgm:pt modelId="{8F8438A6-0695-774E-978C-8BF88E1BA0EF}" type="pres">
      <dgm:prSet presAssocID="{581E6314-8D13-304B-AFB6-56DA768F4AB8}" presName="rect3" presStyleLbl="node1" presStyleIdx="2" presStyleCnt="4">
        <dgm:presLayoutVars>
          <dgm:chMax val="0"/>
          <dgm:chPref val="0"/>
          <dgm:bulletEnabled val="1"/>
        </dgm:presLayoutVars>
      </dgm:prSet>
      <dgm:spPr>
        <a:xfrm>
          <a:off x="2605569" y="2052986"/>
          <a:ext cx="1534943" cy="1534943"/>
        </a:xfrm>
        <a:prstGeom prst="roundRect">
          <a:avLst/>
        </a:prstGeom>
      </dgm:spPr>
    </dgm:pt>
    <dgm:pt modelId="{06549E7E-9BD9-794F-923B-0C239773CBEA}" type="pres">
      <dgm:prSet presAssocID="{581E6314-8D13-304B-AFB6-56DA768F4AB8}" presName="rect4" presStyleLbl="node1" presStyleIdx="3" presStyleCnt="4">
        <dgm:presLayoutVars>
          <dgm:chMax val="0"/>
          <dgm:chPref val="0"/>
          <dgm:bulletEnabled val="1"/>
        </dgm:presLayoutVars>
      </dgm:prSet>
      <dgm:spPr>
        <a:xfrm>
          <a:off x="4409127" y="2052986"/>
          <a:ext cx="1534943" cy="1534943"/>
        </a:xfrm>
        <a:prstGeom prst="roundRect">
          <a:avLst/>
        </a:prstGeom>
      </dgm:spPr>
    </dgm:pt>
  </dgm:ptLst>
  <dgm:cxnLst>
    <dgm:cxn modelId="{B3F70710-37F4-4C4A-B1BF-9CE55E975E88}" type="presOf" srcId="{817FB955-D80F-B147-8A63-1FF225FEF704}" destId="{8F8438A6-0695-774E-978C-8BF88E1BA0EF}" srcOrd="0" destOrd="0" presId="urn:microsoft.com/office/officeart/2005/8/layout/matrix2"/>
    <dgm:cxn modelId="{A3C5A11A-9231-234E-9D7E-477D60CF8338}" srcId="{581E6314-8D13-304B-AFB6-56DA768F4AB8}" destId="{27EA6EA4-534D-D848-8657-8C6F8F92129B}" srcOrd="1" destOrd="0" parTransId="{EAA90386-E031-964F-B5D0-1007B5470EF5}" sibTransId="{C3EBB25E-D2DE-1346-BB3B-821347029342}"/>
    <dgm:cxn modelId="{08AAA264-22B7-234B-9D85-425F95A88711}" type="presOf" srcId="{7B86AABA-B408-6C49-9937-0A63C034110E}" destId="{06549E7E-9BD9-794F-923B-0C239773CBEA}" srcOrd="0" destOrd="0" presId="urn:microsoft.com/office/officeart/2005/8/layout/matrix2"/>
    <dgm:cxn modelId="{D530FEAC-7053-7845-85AE-7DE24B09C0C9}" type="presOf" srcId="{581E6314-8D13-304B-AFB6-56DA768F4AB8}" destId="{0A5F5F27-71AA-5C48-BB57-CD27E5979F24}" srcOrd="0" destOrd="0" presId="urn:microsoft.com/office/officeart/2005/8/layout/matrix2"/>
    <dgm:cxn modelId="{04E649B1-F9C5-4B44-9405-9E0B33551D60}" type="presOf" srcId="{029CDE51-DE50-0340-8F70-5257CEA19C53}" destId="{218A7115-4C05-8943-840F-C2C1410039D2}" srcOrd="0" destOrd="0" presId="urn:microsoft.com/office/officeart/2005/8/layout/matrix2"/>
    <dgm:cxn modelId="{2B17D1B2-3D23-CC4B-AFA5-AB6F797E8B69}" type="presOf" srcId="{27EA6EA4-534D-D848-8657-8C6F8F92129B}" destId="{A88CBB7F-1488-D24B-AE55-ECB98E4AF1B2}" srcOrd="0" destOrd="0" presId="urn:microsoft.com/office/officeart/2005/8/layout/matrix2"/>
    <dgm:cxn modelId="{B727D7F6-C683-5A4C-953B-E5887A0D4E5D}" srcId="{581E6314-8D13-304B-AFB6-56DA768F4AB8}" destId="{817FB955-D80F-B147-8A63-1FF225FEF704}" srcOrd="2" destOrd="0" parTransId="{7D9C8C04-45F0-D14A-941D-8FC7A832A46E}" sibTransId="{8793BBAD-D1B2-6345-B9B3-1911E540E5B1}"/>
    <dgm:cxn modelId="{D67EE6F9-09D7-8844-A92F-9006F2EEF1E8}" srcId="{581E6314-8D13-304B-AFB6-56DA768F4AB8}" destId="{7B86AABA-B408-6C49-9937-0A63C034110E}" srcOrd="3" destOrd="0" parTransId="{75720AEA-3B29-9447-8F0E-658388059DB9}" sibTransId="{E34A2B8C-36D6-334A-8209-398FED85B852}"/>
    <dgm:cxn modelId="{E00396FB-AA32-BB42-8103-13C034E60289}" srcId="{581E6314-8D13-304B-AFB6-56DA768F4AB8}" destId="{029CDE51-DE50-0340-8F70-5257CEA19C53}" srcOrd="0" destOrd="0" parTransId="{D2396C7E-295F-7741-A082-6C8F2CA320C4}" sibTransId="{58350D76-C6E6-BB49-8097-D7190284EC11}"/>
    <dgm:cxn modelId="{8D4DF33E-847F-7C4D-B106-426986D2F2FB}" type="presParOf" srcId="{0A5F5F27-71AA-5C48-BB57-CD27E5979F24}" destId="{40F8A42D-F52B-9640-BB55-FE0A8DB75F60}" srcOrd="0" destOrd="0" presId="urn:microsoft.com/office/officeart/2005/8/layout/matrix2"/>
    <dgm:cxn modelId="{73F9C77D-5F80-2642-8A5F-ABCF258B16DD}" type="presParOf" srcId="{0A5F5F27-71AA-5C48-BB57-CD27E5979F24}" destId="{218A7115-4C05-8943-840F-C2C1410039D2}" srcOrd="1" destOrd="0" presId="urn:microsoft.com/office/officeart/2005/8/layout/matrix2"/>
    <dgm:cxn modelId="{35AB7735-D8B0-5E40-9952-89648C4B7504}" type="presParOf" srcId="{0A5F5F27-71AA-5C48-BB57-CD27E5979F24}" destId="{A88CBB7F-1488-D24B-AE55-ECB98E4AF1B2}" srcOrd="2" destOrd="0" presId="urn:microsoft.com/office/officeart/2005/8/layout/matrix2"/>
    <dgm:cxn modelId="{33A60191-BF60-894A-803B-780214ADDF55}" type="presParOf" srcId="{0A5F5F27-71AA-5C48-BB57-CD27E5979F24}" destId="{8F8438A6-0695-774E-978C-8BF88E1BA0EF}" srcOrd="3" destOrd="0" presId="urn:microsoft.com/office/officeart/2005/8/layout/matrix2"/>
    <dgm:cxn modelId="{050CDB91-A5E9-4942-89A8-8E610B34B791}" type="presParOf" srcId="{0A5F5F27-71AA-5C48-BB57-CD27E5979F24}" destId="{06549E7E-9BD9-794F-923B-0C239773CBEA}"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8059B0-E834-48A7-BC2A-C6C74B6960CF}"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A84788F4-DF55-48F0-8749-BEE6AD5395BB}">
      <dgm:prSet/>
      <dgm:spPr/>
      <dgm:t>
        <a:bodyPr/>
        <a:lstStyle/>
        <a:p>
          <a:pPr>
            <a:lnSpc>
              <a:spcPct val="100000"/>
            </a:lnSpc>
          </a:pPr>
          <a:r>
            <a:rPr lang="en-US" b="1" dirty="0">
              <a:latin typeface="Josefin Sans" pitchFamily="2" charset="0"/>
            </a:rPr>
            <a:t>Built for Customers not Wall Street</a:t>
          </a:r>
        </a:p>
      </dgm:t>
    </dgm:pt>
    <dgm:pt modelId="{0BCBC6BC-81D6-40E1-A30D-68E47A11C374}" type="parTrans" cxnId="{571ED831-93C8-4E4D-A6C1-7721C90A0BF4}">
      <dgm:prSet/>
      <dgm:spPr/>
      <dgm:t>
        <a:bodyPr/>
        <a:lstStyle/>
        <a:p>
          <a:endParaRPr lang="en-US">
            <a:latin typeface="Josefin Sans" pitchFamily="2" charset="0"/>
          </a:endParaRPr>
        </a:p>
      </dgm:t>
    </dgm:pt>
    <dgm:pt modelId="{7A279E3E-808F-4BB6-ABE8-37088668A636}" type="sibTrans" cxnId="{571ED831-93C8-4E4D-A6C1-7721C90A0BF4}">
      <dgm:prSet/>
      <dgm:spPr/>
      <dgm:t>
        <a:bodyPr/>
        <a:lstStyle/>
        <a:p>
          <a:endParaRPr lang="en-US">
            <a:latin typeface="Josefin Sans" pitchFamily="2" charset="0"/>
          </a:endParaRPr>
        </a:p>
      </dgm:t>
    </dgm:pt>
    <dgm:pt modelId="{7EC9877B-C079-4832-8051-6BA4892396B5}">
      <dgm:prSet/>
      <dgm:spPr/>
      <dgm:t>
        <a:bodyPr/>
        <a:lstStyle/>
        <a:p>
          <a:pPr>
            <a:lnSpc>
              <a:spcPct val="100000"/>
            </a:lnSpc>
          </a:pPr>
          <a:r>
            <a:rPr lang="en-US" dirty="0">
              <a:latin typeface="Josefin Sans" pitchFamily="2" charset="0"/>
            </a:rPr>
            <a:t>Building great software for customers, not chasing the latest fad. Your feedback and ideas are directly incorporated into the product roadmap.</a:t>
          </a:r>
        </a:p>
      </dgm:t>
    </dgm:pt>
    <dgm:pt modelId="{69A8FAB4-233E-4C60-834F-F733D5910744}" type="parTrans" cxnId="{3543A593-81CD-40B3-A45D-53D53D7EF026}">
      <dgm:prSet/>
      <dgm:spPr/>
      <dgm:t>
        <a:bodyPr/>
        <a:lstStyle/>
        <a:p>
          <a:endParaRPr lang="en-US">
            <a:latin typeface="Josefin Sans" pitchFamily="2" charset="0"/>
          </a:endParaRPr>
        </a:p>
      </dgm:t>
    </dgm:pt>
    <dgm:pt modelId="{8FA2FB43-9F1F-48AC-88BB-7E28D11B576E}" type="sibTrans" cxnId="{3543A593-81CD-40B3-A45D-53D53D7EF026}">
      <dgm:prSet/>
      <dgm:spPr/>
      <dgm:t>
        <a:bodyPr/>
        <a:lstStyle/>
        <a:p>
          <a:endParaRPr lang="en-US">
            <a:latin typeface="Josefin Sans" pitchFamily="2" charset="0"/>
          </a:endParaRPr>
        </a:p>
      </dgm:t>
    </dgm:pt>
    <dgm:pt modelId="{7B8BB529-16B1-4568-AF72-773852D69CA9}">
      <dgm:prSet/>
      <dgm:spPr/>
      <dgm:t>
        <a:bodyPr/>
        <a:lstStyle/>
        <a:p>
          <a:pPr>
            <a:lnSpc>
              <a:spcPct val="100000"/>
            </a:lnSpc>
          </a:pPr>
          <a:r>
            <a:rPr lang="en-US" b="1" dirty="0">
              <a:latin typeface="Josefin Sans" pitchFamily="2" charset="0"/>
            </a:rPr>
            <a:t>Supported by Experts </a:t>
          </a:r>
        </a:p>
      </dgm:t>
    </dgm:pt>
    <dgm:pt modelId="{DF814767-0A11-4C30-8EBA-AEFD98AF5427}" type="parTrans" cxnId="{EE0D01B3-35AB-47D1-BA8A-660D3D5CA9D2}">
      <dgm:prSet/>
      <dgm:spPr/>
      <dgm:t>
        <a:bodyPr/>
        <a:lstStyle/>
        <a:p>
          <a:endParaRPr lang="en-US">
            <a:latin typeface="Josefin Sans" pitchFamily="2" charset="0"/>
          </a:endParaRPr>
        </a:p>
      </dgm:t>
    </dgm:pt>
    <dgm:pt modelId="{E4B18091-D1F3-4882-96D8-A393C73996E5}" type="sibTrans" cxnId="{EE0D01B3-35AB-47D1-BA8A-660D3D5CA9D2}">
      <dgm:prSet/>
      <dgm:spPr/>
      <dgm:t>
        <a:bodyPr/>
        <a:lstStyle/>
        <a:p>
          <a:endParaRPr lang="en-US">
            <a:latin typeface="Josefin Sans" pitchFamily="2" charset="0"/>
          </a:endParaRPr>
        </a:p>
      </dgm:t>
    </dgm:pt>
    <dgm:pt modelId="{4469AFBA-8950-4406-905C-B0223DCE779A}">
      <dgm:prSet/>
      <dgm:spPr/>
      <dgm:t>
        <a:bodyPr/>
        <a:lstStyle/>
        <a:p>
          <a:pPr>
            <a:lnSpc>
              <a:spcPct val="100000"/>
            </a:lnSpc>
          </a:pPr>
          <a:r>
            <a:rPr lang="en-US" dirty="0">
              <a:latin typeface="Josefin Sans" pitchFamily="2" charset="0"/>
            </a:rPr>
            <a:t>The engineering experts who built the software directly support customers and solve their problems</a:t>
          </a:r>
        </a:p>
      </dgm:t>
    </dgm:pt>
    <dgm:pt modelId="{0FFEC94A-E2B6-4958-B800-550BCF4CB555}" type="parTrans" cxnId="{FB551A2E-423B-4127-9C0B-0589A5876AE1}">
      <dgm:prSet/>
      <dgm:spPr/>
      <dgm:t>
        <a:bodyPr/>
        <a:lstStyle/>
        <a:p>
          <a:endParaRPr lang="en-US">
            <a:latin typeface="Josefin Sans" pitchFamily="2" charset="0"/>
          </a:endParaRPr>
        </a:p>
      </dgm:t>
    </dgm:pt>
    <dgm:pt modelId="{2914EC58-5215-41F6-A387-A6B827CA6C83}" type="sibTrans" cxnId="{FB551A2E-423B-4127-9C0B-0589A5876AE1}">
      <dgm:prSet/>
      <dgm:spPr/>
      <dgm:t>
        <a:bodyPr/>
        <a:lstStyle/>
        <a:p>
          <a:endParaRPr lang="en-US">
            <a:latin typeface="Josefin Sans" pitchFamily="2" charset="0"/>
          </a:endParaRPr>
        </a:p>
      </dgm:t>
    </dgm:pt>
    <dgm:pt modelId="{1DC36AC4-79B4-4B76-AFFD-C90D220EC266}">
      <dgm:prSet/>
      <dgm:spPr/>
      <dgm:t>
        <a:bodyPr/>
        <a:lstStyle/>
        <a:p>
          <a:pPr>
            <a:lnSpc>
              <a:spcPct val="100000"/>
            </a:lnSpc>
          </a:pPr>
          <a:r>
            <a:rPr lang="en-US" b="1" dirty="0">
              <a:latin typeface="Josefin Sans" pitchFamily="2" charset="0"/>
            </a:rPr>
            <a:t>Family and Life Flexibility</a:t>
          </a:r>
        </a:p>
      </dgm:t>
    </dgm:pt>
    <dgm:pt modelId="{BCDC4B07-F7E9-416B-9470-85564857C141}" type="parTrans" cxnId="{4028E524-DE6F-434B-B244-508628BB760E}">
      <dgm:prSet/>
      <dgm:spPr/>
      <dgm:t>
        <a:bodyPr/>
        <a:lstStyle/>
        <a:p>
          <a:endParaRPr lang="en-US">
            <a:latin typeface="Josefin Sans" pitchFamily="2" charset="0"/>
          </a:endParaRPr>
        </a:p>
      </dgm:t>
    </dgm:pt>
    <dgm:pt modelId="{C8710FC6-370F-49BA-9C14-A71B3D121BBC}" type="sibTrans" cxnId="{4028E524-DE6F-434B-B244-508628BB760E}">
      <dgm:prSet/>
      <dgm:spPr/>
      <dgm:t>
        <a:bodyPr/>
        <a:lstStyle/>
        <a:p>
          <a:endParaRPr lang="en-US">
            <a:latin typeface="Josefin Sans" pitchFamily="2" charset="0"/>
          </a:endParaRPr>
        </a:p>
      </dgm:t>
    </dgm:pt>
    <dgm:pt modelId="{14C3F3BA-DE13-434A-9D05-3E3B2A1867A5}">
      <dgm:prSet/>
      <dgm:spPr/>
      <dgm:t>
        <a:bodyPr/>
        <a:lstStyle/>
        <a:p>
          <a:pPr>
            <a:lnSpc>
              <a:spcPct val="100000"/>
            </a:lnSpc>
          </a:pPr>
          <a:r>
            <a:rPr lang="en-US" dirty="0">
              <a:latin typeface="Josefin Sans" pitchFamily="2" charset="0"/>
            </a:rPr>
            <a:t>Long-term Team enjoy unlimited vacation, flexible hours and other benefits. Low staff turnover benefits customers with knowledgeable support and assistance year after year.</a:t>
          </a:r>
        </a:p>
      </dgm:t>
    </dgm:pt>
    <dgm:pt modelId="{89768986-AA26-4DEA-8465-569F9BA745A6}" type="parTrans" cxnId="{2F4EAE08-95F5-4CBD-AA05-E6EA9F4D8133}">
      <dgm:prSet/>
      <dgm:spPr/>
      <dgm:t>
        <a:bodyPr/>
        <a:lstStyle/>
        <a:p>
          <a:endParaRPr lang="en-US">
            <a:latin typeface="Josefin Sans" pitchFamily="2" charset="0"/>
          </a:endParaRPr>
        </a:p>
      </dgm:t>
    </dgm:pt>
    <dgm:pt modelId="{6882815C-E115-4F00-840E-42048044C060}" type="sibTrans" cxnId="{2F4EAE08-95F5-4CBD-AA05-E6EA9F4D8133}">
      <dgm:prSet/>
      <dgm:spPr/>
      <dgm:t>
        <a:bodyPr/>
        <a:lstStyle/>
        <a:p>
          <a:endParaRPr lang="en-US">
            <a:latin typeface="Josefin Sans" pitchFamily="2" charset="0"/>
          </a:endParaRPr>
        </a:p>
      </dgm:t>
    </dgm:pt>
    <dgm:pt modelId="{E2D4F436-5A9E-4580-816A-EF4D19B80CC0}">
      <dgm:prSet/>
      <dgm:spPr/>
      <dgm:t>
        <a:bodyPr/>
        <a:lstStyle/>
        <a:p>
          <a:pPr>
            <a:lnSpc>
              <a:spcPct val="100000"/>
            </a:lnSpc>
          </a:pPr>
          <a:r>
            <a:rPr lang="en-US" b="1" dirty="0">
              <a:latin typeface="Josefin Sans" pitchFamily="2" charset="0"/>
            </a:rPr>
            <a:t>Continuous Community Enablement</a:t>
          </a:r>
        </a:p>
      </dgm:t>
    </dgm:pt>
    <dgm:pt modelId="{F2C3F6B3-8E7F-4709-BFFB-47B15EBA1A17}" type="parTrans" cxnId="{7B3366EA-7C45-4479-A6FE-697E4A32FC73}">
      <dgm:prSet/>
      <dgm:spPr/>
      <dgm:t>
        <a:bodyPr/>
        <a:lstStyle/>
        <a:p>
          <a:endParaRPr lang="en-US">
            <a:latin typeface="Josefin Sans" pitchFamily="2" charset="0"/>
          </a:endParaRPr>
        </a:p>
      </dgm:t>
    </dgm:pt>
    <dgm:pt modelId="{D13EBF5C-C776-4C63-9008-CD45024DF4B1}" type="sibTrans" cxnId="{7B3366EA-7C45-4479-A6FE-697E4A32FC73}">
      <dgm:prSet/>
      <dgm:spPr/>
      <dgm:t>
        <a:bodyPr/>
        <a:lstStyle/>
        <a:p>
          <a:endParaRPr lang="en-US">
            <a:latin typeface="Josefin Sans" pitchFamily="2" charset="0"/>
          </a:endParaRPr>
        </a:p>
      </dgm:t>
    </dgm:pt>
    <dgm:pt modelId="{A5BE81D2-BDA0-49B2-979F-C49E86C691CF}">
      <dgm:prSet/>
      <dgm:spPr/>
      <dgm:t>
        <a:bodyPr/>
        <a:lstStyle/>
        <a:p>
          <a:pPr>
            <a:lnSpc>
              <a:spcPct val="100000"/>
            </a:lnSpc>
          </a:pPr>
          <a:r>
            <a:rPr lang="en-US" dirty="0">
              <a:latin typeface="Josefin Sans" pitchFamily="2" charset="0"/>
            </a:rPr>
            <a:t>Invests in Knowledge Sharing, University Students, Career second acts of employees and sponsorships of various meet ups and events that focus on technology quality</a:t>
          </a:r>
        </a:p>
      </dgm:t>
    </dgm:pt>
    <dgm:pt modelId="{3B7F5F78-48BD-4686-850C-CC0B67992F26}" type="parTrans" cxnId="{26E8231A-4637-4A94-8651-4E904F444B2D}">
      <dgm:prSet/>
      <dgm:spPr/>
      <dgm:t>
        <a:bodyPr/>
        <a:lstStyle/>
        <a:p>
          <a:endParaRPr lang="en-US">
            <a:latin typeface="Josefin Sans" pitchFamily="2" charset="0"/>
          </a:endParaRPr>
        </a:p>
      </dgm:t>
    </dgm:pt>
    <dgm:pt modelId="{81A75C05-D91E-41C8-AE08-73593BBEB5A5}" type="sibTrans" cxnId="{26E8231A-4637-4A94-8651-4E904F444B2D}">
      <dgm:prSet/>
      <dgm:spPr/>
      <dgm:t>
        <a:bodyPr/>
        <a:lstStyle/>
        <a:p>
          <a:endParaRPr lang="en-US">
            <a:latin typeface="Josefin Sans" pitchFamily="2" charset="0"/>
          </a:endParaRPr>
        </a:p>
      </dgm:t>
    </dgm:pt>
    <dgm:pt modelId="{3EF4B65B-7BAF-4C31-B83D-383D86F4EA3D}" type="pres">
      <dgm:prSet presAssocID="{588059B0-E834-48A7-BC2A-C6C74B6960CF}" presName="root" presStyleCnt="0">
        <dgm:presLayoutVars>
          <dgm:dir/>
          <dgm:resizeHandles val="exact"/>
        </dgm:presLayoutVars>
      </dgm:prSet>
      <dgm:spPr/>
    </dgm:pt>
    <dgm:pt modelId="{BF01F101-EA1C-4E14-A24A-6F8A751DA7E4}" type="pres">
      <dgm:prSet presAssocID="{A84788F4-DF55-48F0-8749-BEE6AD5395BB}" presName="compNode" presStyleCnt="0"/>
      <dgm:spPr/>
    </dgm:pt>
    <dgm:pt modelId="{265C25B6-6B70-4589-A4AB-6832A459838C}" type="pres">
      <dgm:prSet presAssocID="{A84788F4-DF55-48F0-8749-BEE6AD5395BB}" presName="bgRect" presStyleLbl="bgShp" presStyleIdx="0" presStyleCnt="4"/>
      <dgm:spPr/>
    </dgm:pt>
    <dgm:pt modelId="{D31FFD0B-D537-4072-A676-EE6DD4609582}" type="pres">
      <dgm:prSet presAssocID="{A84788F4-DF55-48F0-8749-BEE6AD5395B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osk"/>
        </a:ext>
      </dgm:extLst>
    </dgm:pt>
    <dgm:pt modelId="{0599AB4F-94C8-4243-9BBE-C6B5A8190377}" type="pres">
      <dgm:prSet presAssocID="{A84788F4-DF55-48F0-8749-BEE6AD5395BB}" presName="spaceRect" presStyleCnt="0"/>
      <dgm:spPr/>
    </dgm:pt>
    <dgm:pt modelId="{DF39DA6B-DA0E-4C44-B502-75E12802F90B}" type="pres">
      <dgm:prSet presAssocID="{A84788F4-DF55-48F0-8749-BEE6AD5395BB}" presName="parTx" presStyleLbl="revTx" presStyleIdx="0" presStyleCnt="8">
        <dgm:presLayoutVars>
          <dgm:chMax val="0"/>
          <dgm:chPref val="0"/>
        </dgm:presLayoutVars>
      </dgm:prSet>
      <dgm:spPr/>
    </dgm:pt>
    <dgm:pt modelId="{6333B0B6-D23E-4FB7-9393-1C9DE4D5A70F}" type="pres">
      <dgm:prSet presAssocID="{A84788F4-DF55-48F0-8749-BEE6AD5395BB}" presName="desTx" presStyleLbl="revTx" presStyleIdx="1" presStyleCnt="8">
        <dgm:presLayoutVars/>
      </dgm:prSet>
      <dgm:spPr/>
    </dgm:pt>
    <dgm:pt modelId="{A9726E0A-7573-45CB-BF4A-19EE4E4FD874}" type="pres">
      <dgm:prSet presAssocID="{7A279E3E-808F-4BB6-ABE8-37088668A636}" presName="sibTrans" presStyleCnt="0"/>
      <dgm:spPr/>
    </dgm:pt>
    <dgm:pt modelId="{D4896771-0848-43DD-9C27-B4EE224FF8CA}" type="pres">
      <dgm:prSet presAssocID="{7B8BB529-16B1-4568-AF72-773852D69CA9}" presName="compNode" presStyleCnt="0"/>
      <dgm:spPr/>
    </dgm:pt>
    <dgm:pt modelId="{7ABA6048-48F9-4DDA-835C-BBC42E938EF2}" type="pres">
      <dgm:prSet presAssocID="{7B8BB529-16B1-4568-AF72-773852D69CA9}" presName="bgRect" presStyleLbl="bgShp" presStyleIdx="1" presStyleCnt="4"/>
      <dgm:spPr/>
    </dgm:pt>
    <dgm:pt modelId="{68D29AF6-4D8D-4874-B9A2-7092A18B2A40}" type="pres">
      <dgm:prSet presAssocID="{7B8BB529-16B1-4568-AF72-773852D69CA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rama"/>
        </a:ext>
      </dgm:extLst>
    </dgm:pt>
    <dgm:pt modelId="{3A06BD90-4F09-48F5-BEAA-96EEBEAE9561}" type="pres">
      <dgm:prSet presAssocID="{7B8BB529-16B1-4568-AF72-773852D69CA9}" presName="spaceRect" presStyleCnt="0"/>
      <dgm:spPr/>
    </dgm:pt>
    <dgm:pt modelId="{AB1F8F2F-2485-47C6-A394-1F9D13441392}" type="pres">
      <dgm:prSet presAssocID="{7B8BB529-16B1-4568-AF72-773852D69CA9}" presName="parTx" presStyleLbl="revTx" presStyleIdx="2" presStyleCnt="8">
        <dgm:presLayoutVars>
          <dgm:chMax val="0"/>
          <dgm:chPref val="0"/>
        </dgm:presLayoutVars>
      </dgm:prSet>
      <dgm:spPr/>
    </dgm:pt>
    <dgm:pt modelId="{45DFADF7-558C-49A4-AECF-DAC763A6C414}" type="pres">
      <dgm:prSet presAssocID="{7B8BB529-16B1-4568-AF72-773852D69CA9}" presName="desTx" presStyleLbl="revTx" presStyleIdx="3" presStyleCnt="8">
        <dgm:presLayoutVars/>
      </dgm:prSet>
      <dgm:spPr/>
    </dgm:pt>
    <dgm:pt modelId="{7C027EEC-B8FD-4059-AA2D-99F6A1057E7E}" type="pres">
      <dgm:prSet presAssocID="{E4B18091-D1F3-4882-96D8-A393C73996E5}" presName="sibTrans" presStyleCnt="0"/>
      <dgm:spPr/>
    </dgm:pt>
    <dgm:pt modelId="{A4DEADB8-C7E6-43FB-9936-15715DBAB96F}" type="pres">
      <dgm:prSet presAssocID="{1DC36AC4-79B4-4B76-AFFD-C90D220EC266}" presName="compNode" presStyleCnt="0"/>
      <dgm:spPr/>
    </dgm:pt>
    <dgm:pt modelId="{B6DB81EA-92DC-4B71-A708-C1E21EB62B92}" type="pres">
      <dgm:prSet presAssocID="{1DC36AC4-79B4-4B76-AFFD-C90D220EC266}" presName="bgRect" presStyleLbl="bgShp" presStyleIdx="2" presStyleCnt="4"/>
      <dgm:spPr/>
    </dgm:pt>
    <dgm:pt modelId="{EFCF0050-2F68-4835-B26C-9BEA7B8FD302}" type="pres">
      <dgm:prSet presAssocID="{1DC36AC4-79B4-4B76-AFFD-C90D220EC26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each ball"/>
        </a:ext>
      </dgm:extLst>
    </dgm:pt>
    <dgm:pt modelId="{F14E19FF-00C7-4F40-9804-ACDCDCF145AF}" type="pres">
      <dgm:prSet presAssocID="{1DC36AC4-79B4-4B76-AFFD-C90D220EC266}" presName="spaceRect" presStyleCnt="0"/>
      <dgm:spPr/>
    </dgm:pt>
    <dgm:pt modelId="{213B7F04-637D-4071-91AC-E9AFF8E94B30}" type="pres">
      <dgm:prSet presAssocID="{1DC36AC4-79B4-4B76-AFFD-C90D220EC266}" presName="parTx" presStyleLbl="revTx" presStyleIdx="4" presStyleCnt="8">
        <dgm:presLayoutVars>
          <dgm:chMax val="0"/>
          <dgm:chPref val="0"/>
        </dgm:presLayoutVars>
      </dgm:prSet>
      <dgm:spPr/>
    </dgm:pt>
    <dgm:pt modelId="{369C00FB-20D2-4C3E-92D5-E79D1B8449FD}" type="pres">
      <dgm:prSet presAssocID="{1DC36AC4-79B4-4B76-AFFD-C90D220EC266}" presName="desTx" presStyleLbl="revTx" presStyleIdx="5" presStyleCnt="8">
        <dgm:presLayoutVars/>
      </dgm:prSet>
      <dgm:spPr/>
    </dgm:pt>
    <dgm:pt modelId="{6F7040BE-8FA5-495E-B7F8-35271B182F89}" type="pres">
      <dgm:prSet presAssocID="{C8710FC6-370F-49BA-9C14-A71B3D121BBC}" presName="sibTrans" presStyleCnt="0"/>
      <dgm:spPr/>
    </dgm:pt>
    <dgm:pt modelId="{89084C99-611B-4E08-83F9-30E74DBA403E}" type="pres">
      <dgm:prSet presAssocID="{E2D4F436-5A9E-4580-816A-EF4D19B80CC0}" presName="compNode" presStyleCnt="0"/>
      <dgm:spPr/>
    </dgm:pt>
    <dgm:pt modelId="{DC353F99-71DF-42D6-972B-EC7C06B51002}" type="pres">
      <dgm:prSet presAssocID="{E2D4F436-5A9E-4580-816A-EF4D19B80CC0}" presName="bgRect" presStyleLbl="bgShp" presStyleIdx="3" presStyleCnt="4"/>
      <dgm:spPr/>
    </dgm:pt>
    <dgm:pt modelId="{4CF8147A-8739-40CD-81EF-79222D3614F3}" type="pres">
      <dgm:prSet presAssocID="{E2D4F436-5A9E-4580-816A-EF4D19B80CC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aduation Cap"/>
        </a:ext>
      </dgm:extLst>
    </dgm:pt>
    <dgm:pt modelId="{AE91D2A7-2586-493A-A258-8204C2D2A4E2}" type="pres">
      <dgm:prSet presAssocID="{E2D4F436-5A9E-4580-816A-EF4D19B80CC0}" presName="spaceRect" presStyleCnt="0"/>
      <dgm:spPr/>
    </dgm:pt>
    <dgm:pt modelId="{46EB2CDC-4649-4579-BB7D-16A6130CC8E5}" type="pres">
      <dgm:prSet presAssocID="{E2D4F436-5A9E-4580-816A-EF4D19B80CC0}" presName="parTx" presStyleLbl="revTx" presStyleIdx="6" presStyleCnt="8">
        <dgm:presLayoutVars>
          <dgm:chMax val="0"/>
          <dgm:chPref val="0"/>
        </dgm:presLayoutVars>
      </dgm:prSet>
      <dgm:spPr/>
    </dgm:pt>
    <dgm:pt modelId="{FA900F7E-2123-44AF-BC26-FF28E8CE6168}" type="pres">
      <dgm:prSet presAssocID="{E2D4F436-5A9E-4580-816A-EF4D19B80CC0}" presName="desTx" presStyleLbl="revTx" presStyleIdx="7" presStyleCnt="8">
        <dgm:presLayoutVars/>
      </dgm:prSet>
      <dgm:spPr/>
    </dgm:pt>
  </dgm:ptLst>
  <dgm:cxnLst>
    <dgm:cxn modelId="{2F4EAE08-95F5-4CBD-AA05-E6EA9F4D8133}" srcId="{1DC36AC4-79B4-4B76-AFFD-C90D220EC266}" destId="{14C3F3BA-DE13-434A-9D05-3E3B2A1867A5}" srcOrd="0" destOrd="0" parTransId="{89768986-AA26-4DEA-8465-569F9BA745A6}" sibTransId="{6882815C-E115-4F00-840E-42048044C060}"/>
    <dgm:cxn modelId="{B73E4F10-8AE5-4BF5-9668-A6E71EACD90B}" type="presOf" srcId="{A5BE81D2-BDA0-49B2-979F-C49E86C691CF}" destId="{FA900F7E-2123-44AF-BC26-FF28E8CE6168}" srcOrd="0" destOrd="0" presId="urn:microsoft.com/office/officeart/2018/2/layout/IconVerticalSolidList"/>
    <dgm:cxn modelId="{26E8231A-4637-4A94-8651-4E904F444B2D}" srcId="{E2D4F436-5A9E-4580-816A-EF4D19B80CC0}" destId="{A5BE81D2-BDA0-49B2-979F-C49E86C691CF}" srcOrd="0" destOrd="0" parTransId="{3B7F5F78-48BD-4686-850C-CC0B67992F26}" sibTransId="{81A75C05-D91E-41C8-AE08-73593BBEB5A5}"/>
    <dgm:cxn modelId="{4028E524-DE6F-434B-B244-508628BB760E}" srcId="{588059B0-E834-48A7-BC2A-C6C74B6960CF}" destId="{1DC36AC4-79B4-4B76-AFFD-C90D220EC266}" srcOrd="2" destOrd="0" parTransId="{BCDC4B07-F7E9-416B-9470-85564857C141}" sibTransId="{C8710FC6-370F-49BA-9C14-A71B3D121BBC}"/>
    <dgm:cxn modelId="{225A3C2C-7B96-46F0-9304-F2E33FE8FFB4}" type="presOf" srcId="{14C3F3BA-DE13-434A-9D05-3E3B2A1867A5}" destId="{369C00FB-20D2-4C3E-92D5-E79D1B8449FD}" srcOrd="0" destOrd="0" presId="urn:microsoft.com/office/officeart/2018/2/layout/IconVerticalSolidList"/>
    <dgm:cxn modelId="{FB551A2E-423B-4127-9C0B-0589A5876AE1}" srcId="{7B8BB529-16B1-4568-AF72-773852D69CA9}" destId="{4469AFBA-8950-4406-905C-B0223DCE779A}" srcOrd="0" destOrd="0" parTransId="{0FFEC94A-E2B6-4958-B800-550BCF4CB555}" sibTransId="{2914EC58-5215-41F6-A387-A6B827CA6C83}"/>
    <dgm:cxn modelId="{571ED831-93C8-4E4D-A6C1-7721C90A0BF4}" srcId="{588059B0-E834-48A7-BC2A-C6C74B6960CF}" destId="{A84788F4-DF55-48F0-8749-BEE6AD5395BB}" srcOrd="0" destOrd="0" parTransId="{0BCBC6BC-81D6-40E1-A30D-68E47A11C374}" sibTransId="{7A279E3E-808F-4BB6-ABE8-37088668A636}"/>
    <dgm:cxn modelId="{34C72160-1AFC-4A2F-B0C6-4850E21888B5}" type="presOf" srcId="{1DC36AC4-79B4-4B76-AFFD-C90D220EC266}" destId="{213B7F04-637D-4071-91AC-E9AFF8E94B30}" srcOrd="0" destOrd="0" presId="urn:microsoft.com/office/officeart/2018/2/layout/IconVerticalSolidList"/>
    <dgm:cxn modelId="{E57DD77D-6B1C-4F8D-8040-EF4BE72ED0F6}" type="presOf" srcId="{E2D4F436-5A9E-4580-816A-EF4D19B80CC0}" destId="{46EB2CDC-4649-4579-BB7D-16A6130CC8E5}" srcOrd="0" destOrd="0" presId="urn:microsoft.com/office/officeart/2018/2/layout/IconVerticalSolidList"/>
    <dgm:cxn modelId="{B2F0758B-A189-4E5C-A23D-2809191FC08D}" type="presOf" srcId="{A84788F4-DF55-48F0-8749-BEE6AD5395BB}" destId="{DF39DA6B-DA0E-4C44-B502-75E12802F90B}" srcOrd="0" destOrd="0" presId="urn:microsoft.com/office/officeart/2018/2/layout/IconVerticalSolidList"/>
    <dgm:cxn modelId="{3543A593-81CD-40B3-A45D-53D53D7EF026}" srcId="{A84788F4-DF55-48F0-8749-BEE6AD5395BB}" destId="{7EC9877B-C079-4832-8051-6BA4892396B5}" srcOrd="0" destOrd="0" parTransId="{69A8FAB4-233E-4C60-834F-F733D5910744}" sibTransId="{8FA2FB43-9F1F-48AC-88BB-7E28D11B576E}"/>
    <dgm:cxn modelId="{FE368094-B29C-4AED-B0E2-B117CC8EC81F}" type="presOf" srcId="{7B8BB529-16B1-4568-AF72-773852D69CA9}" destId="{AB1F8F2F-2485-47C6-A394-1F9D13441392}" srcOrd="0" destOrd="0" presId="urn:microsoft.com/office/officeart/2018/2/layout/IconVerticalSolidList"/>
    <dgm:cxn modelId="{EE0D01B3-35AB-47D1-BA8A-660D3D5CA9D2}" srcId="{588059B0-E834-48A7-BC2A-C6C74B6960CF}" destId="{7B8BB529-16B1-4568-AF72-773852D69CA9}" srcOrd="1" destOrd="0" parTransId="{DF814767-0A11-4C30-8EBA-AEFD98AF5427}" sibTransId="{E4B18091-D1F3-4882-96D8-A393C73996E5}"/>
    <dgm:cxn modelId="{7B3366EA-7C45-4479-A6FE-697E4A32FC73}" srcId="{588059B0-E834-48A7-BC2A-C6C74B6960CF}" destId="{E2D4F436-5A9E-4580-816A-EF4D19B80CC0}" srcOrd="3" destOrd="0" parTransId="{F2C3F6B3-8E7F-4709-BFFB-47B15EBA1A17}" sibTransId="{D13EBF5C-C776-4C63-9008-CD45024DF4B1}"/>
    <dgm:cxn modelId="{DAFE15EE-323A-4B7D-A354-2B147D710637}" type="presOf" srcId="{4469AFBA-8950-4406-905C-B0223DCE779A}" destId="{45DFADF7-558C-49A4-AECF-DAC763A6C414}" srcOrd="0" destOrd="0" presId="urn:microsoft.com/office/officeart/2018/2/layout/IconVerticalSolidList"/>
    <dgm:cxn modelId="{36F014F4-063B-40F0-BFD7-37A16595F086}" type="presOf" srcId="{7EC9877B-C079-4832-8051-6BA4892396B5}" destId="{6333B0B6-D23E-4FB7-9393-1C9DE4D5A70F}" srcOrd="0" destOrd="0" presId="urn:microsoft.com/office/officeart/2018/2/layout/IconVerticalSolidList"/>
    <dgm:cxn modelId="{2AA817FE-974D-4647-B818-3ACAED3B4E3F}" type="presOf" srcId="{588059B0-E834-48A7-BC2A-C6C74B6960CF}" destId="{3EF4B65B-7BAF-4C31-B83D-383D86F4EA3D}" srcOrd="0" destOrd="0" presId="urn:microsoft.com/office/officeart/2018/2/layout/IconVerticalSolidList"/>
    <dgm:cxn modelId="{457E1F11-068F-454B-8FCD-8243EBD0E2C6}" type="presParOf" srcId="{3EF4B65B-7BAF-4C31-B83D-383D86F4EA3D}" destId="{BF01F101-EA1C-4E14-A24A-6F8A751DA7E4}" srcOrd="0" destOrd="0" presId="urn:microsoft.com/office/officeart/2018/2/layout/IconVerticalSolidList"/>
    <dgm:cxn modelId="{9535879C-0247-4C55-8B0B-35CEB582E9C1}" type="presParOf" srcId="{BF01F101-EA1C-4E14-A24A-6F8A751DA7E4}" destId="{265C25B6-6B70-4589-A4AB-6832A459838C}" srcOrd="0" destOrd="0" presId="urn:microsoft.com/office/officeart/2018/2/layout/IconVerticalSolidList"/>
    <dgm:cxn modelId="{AEEB73D6-21C6-4F82-93CE-9D5017B236F6}" type="presParOf" srcId="{BF01F101-EA1C-4E14-A24A-6F8A751DA7E4}" destId="{D31FFD0B-D537-4072-A676-EE6DD4609582}" srcOrd="1" destOrd="0" presId="urn:microsoft.com/office/officeart/2018/2/layout/IconVerticalSolidList"/>
    <dgm:cxn modelId="{417E3D66-5491-4C5A-B842-907B36D1C622}" type="presParOf" srcId="{BF01F101-EA1C-4E14-A24A-6F8A751DA7E4}" destId="{0599AB4F-94C8-4243-9BBE-C6B5A8190377}" srcOrd="2" destOrd="0" presId="urn:microsoft.com/office/officeart/2018/2/layout/IconVerticalSolidList"/>
    <dgm:cxn modelId="{FD10FF33-9CD0-45D0-A9AD-5BD36F90CEDA}" type="presParOf" srcId="{BF01F101-EA1C-4E14-A24A-6F8A751DA7E4}" destId="{DF39DA6B-DA0E-4C44-B502-75E12802F90B}" srcOrd="3" destOrd="0" presId="urn:microsoft.com/office/officeart/2018/2/layout/IconVerticalSolidList"/>
    <dgm:cxn modelId="{2E10E229-DEDC-43F9-AAD0-81DAB7CBDEBD}" type="presParOf" srcId="{BF01F101-EA1C-4E14-A24A-6F8A751DA7E4}" destId="{6333B0B6-D23E-4FB7-9393-1C9DE4D5A70F}" srcOrd="4" destOrd="0" presId="urn:microsoft.com/office/officeart/2018/2/layout/IconVerticalSolidList"/>
    <dgm:cxn modelId="{C3D52951-5BF0-4A4B-974E-A19B21189B19}" type="presParOf" srcId="{3EF4B65B-7BAF-4C31-B83D-383D86F4EA3D}" destId="{A9726E0A-7573-45CB-BF4A-19EE4E4FD874}" srcOrd="1" destOrd="0" presId="urn:microsoft.com/office/officeart/2018/2/layout/IconVerticalSolidList"/>
    <dgm:cxn modelId="{F9E1E261-7222-4FE2-A87A-5F61D0A8AE41}" type="presParOf" srcId="{3EF4B65B-7BAF-4C31-B83D-383D86F4EA3D}" destId="{D4896771-0848-43DD-9C27-B4EE224FF8CA}" srcOrd="2" destOrd="0" presId="urn:microsoft.com/office/officeart/2018/2/layout/IconVerticalSolidList"/>
    <dgm:cxn modelId="{50CF3B28-B4CB-457F-A7A3-CAB5FBB737C9}" type="presParOf" srcId="{D4896771-0848-43DD-9C27-B4EE224FF8CA}" destId="{7ABA6048-48F9-4DDA-835C-BBC42E938EF2}" srcOrd="0" destOrd="0" presId="urn:microsoft.com/office/officeart/2018/2/layout/IconVerticalSolidList"/>
    <dgm:cxn modelId="{8750529A-3CE8-41B4-BFB7-A3BD903B670F}" type="presParOf" srcId="{D4896771-0848-43DD-9C27-B4EE224FF8CA}" destId="{68D29AF6-4D8D-4874-B9A2-7092A18B2A40}" srcOrd="1" destOrd="0" presId="urn:microsoft.com/office/officeart/2018/2/layout/IconVerticalSolidList"/>
    <dgm:cxn modelId="{B73C7D85-B21E-4902-B097-1EB9AB698C69}" type="presParOf" srcId="{D4896771-0848-43DD-9C27-B4EE224FF8CA}" destId="{3A06BD90-4F09-48F5-BEAA-96EEBEAE9561}" srcOrd="2" destOrd="0" presId="urn:microsoft.com/office/officeart/2018/2/layout/IconVerticalSolidList"/>
    <dgm:cxn modelId="{712F7A07-E0F5-4985-A98F-F1E6B1D1F67A}" type="presParOf" srcId="{D4896771-0848-43DD-9C27-B4EE224FF8CA}" destId="{AB1F8F2F-2485-47C6-A394-1F9D13441392}" srcOrd="3" destOrd="0" presId="urn:microsoft.com/office/officeart/2018/2/layout/IconVerticalSolidList"/>
    <dgm:cxn modelId="{85D36769-6518-49BA-8A97-30FF24831446}" type="presParOf" srcId="{D4896771-0848-43DD-9C27-B4EE224FF8CA}" destId="{45DFADF7-558C-49A4-AECF-DAC763A6C414}" srcOrd="4" destOrd="0" presId="urn:microsoft.com/office/officeart/2018/2/layout/IconVerticalSolidList"/>
    <dgm:cxn modelId="{FFF683AD-86E5-4889-A5E0-F217854E46D6}" type="presParOf" srcId="{3EF4B65B-7BAF-4C31-B83D-383D86F4EA3D}" destId="{7C027EEC-B8FD-4059-AA2D-99F6A1057E7E}" srcOrd="3" destOrd="0" presId="urn:microsoft.com/office/officeart/2018/2/layout/IconVerticalSolidList"/>
    <dgm:cxn modelId="{9690E2BA-4687-4F47-8765-12E5AA9715E1}" type="presParOf" srcId="{3EF4B65B-7BAF-4C31-B83D-383D86F4EA3D}" destId="{A4DEADB8-C7E6-43FB-9936-15715DBAB96F}" srcOrd="4" destOrd="0" presId="urn:microsoft.com/office/officeart/2018/2/layout/IconVerticalSolidList"/>
    <dgm:cxn modelId="{A7825219-E26D-47EF-AC38-E5E9C77DA243}" type="presParOf" srcId="{A4DEADB8-C7E6-43FB-9936-15715DBAB96F}" destId="{B6DB81EA-92DC-4B71-A708-C1E21EB62B92}" srcOrd="0" destOrd="0" presId="urn:microsoft.com/office/officeart/2018/2/layout/IconVerticalSolidList"/>
    <dgm:cxn modelId="{8EE22326-38FD-4036-8E49-940F6603DB0F}" type="presParOf" srcId="{A4DEADB8-C7E6-43FB-9936-15715DBAB96F}" destId="{EFCF0050-2F68-4835-B26C-9BEA7B8FD302}" srcOrd="1" destOrd="0" presId="urn:microsoft.com/office/officeart/2018/2/layout/IconVerticalSolidList"/>
    <dgm:cxn modelId="{7359150A-F3BA-475A-B107-4F44448F01FE}" type="presParOf" srcId="{A4DEADB8-C7E6-43FB-9936-15715DBAB96F}" destId="{F14E19FF-00C7-4F40-9804-ACDCDCF145AF}" srcOrd="2" destOrd="0" presId="urn:microsoft.com/office/officeart/2018/2/layout/IconVerticalSolidList"/>
    <dgm:cxn modelId="{939E1652-D193-403F-9700-47FB811B09C6}" type="presParOf" srcId="{A4DEADB8-C7E6-43FB-9936-15715DBAB96F}" destId="{213B7F04-637D-4071-91AC-E9AFF8E94B30}" srcOrd="3" destOrd="0" presId="urn:microsoft.com/office/officeart/2018/2/layout/IconVerticalSolidList"/>
    <dgm:cxn modelId="{944E5F1D-F238-45D0-8EBC-18B82E0BC742}" type="presParOf" srcId="{A4DEADB8-C7E6-43FB-9936-15715DBAB96F}" destId="{369C00FB-20D2-4C3E-92D5-E79D1B8449FD}" srcOrd="4" destOrd="0" presId="urn:microsoft.com/office/officeart/2018/2/layout/IconVerticalSolidList"/>
    <dgm:cxn modelId="{648AD710-193A-487A-A0B2-2AE24A442973}" type="presParOf" srcId="{3EF4B65B-7BAF-4C31-B83D-383D86F4EA3D}" destId="{6F7040BE-8FA5-495E-B7F8-35271B182F89}" srcOrd="5" destOrd="0" presId="urn:microsoft.com/office/officeart/2018/2/layout/IconVerticalSolidList"/>
    <dgm:cxn modelId="{C991D8FA-723C-43AE-8C26-08277AF30D08}" type="presParOf" srcId="{3EF4B65B-7BAF-4C31-B83D-383D86F4EA3D}" destId="{89084C99-611B-4E08-83F9-30E74DBA403E}" srcOrd="6" destOrd="0" presId="urn:microsoft.com/office/officeart/2018/2/layout/IconVerticalSolidList"/>
    <dgm:cxn modelId="{676C4419-F4CC-45E8-918B-25F16D02107B}" type="presParOf" srcId="{89084C99-611B-4E08-83F9-30E74DBA403E}" destId="{DC353F99-71DF-42D6-972B-EC7C06B51002}" srcOrd="0" destOrd="0" presId="urn:microsoft.com/office/officeart/2018/2/layout/IconVerticalSolidList"/>
    <dgm:cxn modelId="{410BA3B6-171E-4E00-B309-28379D0EA887}" type="presParOf" srcId="{89084C99-611B-4E08-83F9-30E74DBA403E}" destId="{4CF8147A-8739-40CD-81EF-79222D3614F3}" srcOrd="1" destOrd="0" presId="urn:microsoft.com/office/officeart/2018/2/layout/IconVerticalSolidList"/>
    <dgm:cxn modelId="{06300C15-96A5-413A-B8B7-291C8F72A1E6}" type="presParOf" srcId="{89084C99-611B-4E08-83F9-30E74DBA403E}" destId="{AE91D2A7-2586-493A-A258-8204C2D2A4E2}" srcOrd="2" destOrd="0" presId="urn:microsoft.com/office/officeart/2018/2/layout/IconVerticalSolidList"/>
    <dgm:cxn modelId="{A62CADC4-6BB3-49B4-AA7C-12810BD7C8B2}" type="presParOf" srcId="{89084C99-611B-4E08-83F9-30E74DBA403E}" destId="{46EB2CDC-4649-4579-BB7D-16A6130CC8E5}" srcOrd="3" destOrd="0" presId="urn:microsoft.com/office/officeart/2018/2/layout/IconVerticalSolidList"/>
    <dgm:cxn modelId="{24003411-2120-40C8-8D2E-A56E6E890096}" type="presParOf" srcId="{89084C99-611B-4E08-83F9-30E74DBA403E}" destId="{FA900F7E-2123-44AF-BC26-FF28E8CE6168}"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8A42D-F52B-9640-BB55-FE0A8DB75F60}">
      <dsp:nvSpPr>
        <dsp:cNvPr id="0" name=""/>
        <dsp:cNvSpPr/>
      </dsp:nvSpPr>
      <dsp:spPr>
        <a:xfrm>
          <a:off x="71123" y="0"/>
          <a:ext cx="11257272" cy="5116477"/>
        </a:xfrm>
        <a:prstGeom prst="quadArrow">
          <a:avLst>
            <a:gd name="adj1" fmla="val 2000"/>
            <a:gd name="adj2" fmla="val 4000"/>
            <a:gd name="adj3" fmla="val 5000"/>
          </a:avLst>
        </a:prstGeom>
        <a:solidFill>
          <a:schemeClr val="accent5">
            <a:lumMod val="50000"/>
          </a:schemeClr>
        </a:solidFill>
        <a:ln>
          <a:noFill/>
        </a:ln>
        <a:effectLst/>
      </dsp:spPr>
      <dsp:style>
        <a:lnRef idx="0">
          <a:scrgbClr r="0" g="0" b="0"/>
        </a:lnRef>
        <a:fillRef idx="1">
          <a:scrgbClr r="0" g="0" b="0"/>
        </a:fillRef>
        <a:effectRef idx="0">
          <a:scrgbClr r="0" g="0" b="0"/>
        </a:effectRef>
        <a:fontRef idx="minor"/>
      </dsp:style>
    </dsp:sp>
    <dsp:sp modelId="{218A7115-4C05-8943-840F-C2C1410039D2}">
      <dsp:nvSpPr>
        <dsp:cNvPr id="0" name=""/>
        <dsp:cNvSpPr/>
      </dsp:nvSpPr>
      <dsp:spPr>
        <a:xfrm>
          <a:off x="3474092" y="332571"/>
          <a:ext cx="2046590" cy="2046590"/>
        </a:xfrm>
        <a:prstGeom prst="roundRect">
          <a:avLst/>
        </a:prstGeom>
        <a:solidFill>
          <a:srgbClr val="FACB2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solidFill>
                <a:schemeClr val="accent5">
                  <a:lumMod val="50000"/>
                </a:schemeClr>
              </a:solidFill>
              <a:latin typeface="Josefin Sans" pitchFamily="2" charset="77"/>
            </a:rPr>
            <a:t>Efficient</a:t>
          </a:r>
        </a:p>
      </dsp:txBody>
      <dsp:txXfrm>
        <a:off x="3573998" y="432477"/>
        <a:ext cx="1846778" cy="1846778"/>
      </dsp:txXfrm>
    </dsp:sp>
    <dsp:sp modelId="{A88CBB7F-1488-D24B-AE55-ECB98E4AF1B2}">
      <dsp:nvSpPr>
        <dsp:cNvPr id="0" name=""/>
        <dsp:cNvSpPr/>
      </dsp:nvSpPr>
      <dsp:spPr>
        <a:xfrm>
          <a:off x="5878836" y="332571"/>
          <a:ext cx="2046590" cy="2046590"/>
        </a:xfrm>
        <a:prstGeom prst="roundRect">
          <a:avLst/>
        </a:prstGeom>
        <a:solidFill>
          <a:srgbClr val="FACB26"/>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400" b="1" kern="1200" dirty="0">
              <a:solidFill>
                <a:srgbClr val="4472C4">
                  <a:lumMod val="50000"/>
                </a:srgbClr>
              </a:solidFill>
              <a:latin typeface="Josefin Sans" pitchFamily="2" charset="77"/>
              <a:ea typeface="+mn-ea"/>
              <a:cs typeface="+mn-cs"/>
            </a:rPr>
            <a:t>Innovative</a:t>
          </a:r>
        </a:p>
      </dsp:txBody>
      <dsp:txXfrm>
        <a:off x="5978742" y="432477"/>
        <a:ext cx="1846778" cy="1846778"/>
      </dsp:txXfrm>
    </dsp:sp>
    <dsp:sp modelId="{8F8438A6-0695-774E-978C-8BF88E1BA0EF}">
      <dsp:nvSpPr>
        <dsp:cNvPr id="0" name=""/>
        <dsp:cNvSpPr/>
      </dsp:nvSpPr>
      <dsp:spPr>
        <a:xfrm>
          <a:off x="3474092" y="2737315"/>
          <a:ext cx="2046590" cy="2046590"/>
        </a:xfrm>
        <a:prstGeom prst="roundRect">
          <a:avLst/>
        </a:prstGeom>
        <a:solidFill>
          <a:srgbClr val="FACB26"/>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400" b="1" kern="1200" noProof="0" dirty="0">
              <a:solidFill>
                <a:srgbClr val="4472C4">
                  <a:lumMod val="50000"/>
                </a:srgbClr>
              </a:solidFill>
              <a:latin typeface="Josefin Sans" pitchFamily="2" charset="77"/>
              <a:ea typeface="+mn-ea"/>
              <a:cs typeface="+mn-cs"/>
            </a:rPr>
            <a:t>Economical</a:t>
          </a:r>
        </a:p>
      </dsp:txBody>
      <dsp:txXfrm>
        <a:off x="3573998" y="2837221"/>
        <a:ext cx="1846778" cy="1846778"/>
      </dsp:txXfrm>
    </dsp:sp>
    <dsp:sp modelId="{06549E7E-9BD9-794F-923B-0C239773CBEA}">
      <dsp:nvSpPr>
        <dsp:cNvPr id="0" name=""/>
        <dsp:cNvSpPr/>
      </dsp:nvSpPr>
      <dsp:spPr>
        <a:xfrm>
          <a:off x="5878836" y="2737315"/>
          <a:ext cx="2046590" cy="2046590"/>
        </a:xfrm>
        <a:prstGeom prst="roundRect">
          <a:avLst/>
        </a:prstGeom>
        <a:solidFill>
          <a:srgbClr val="FACB26"/>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solidFill>
                <a:schemeClr val="accent5">
                  <a:lumMod val="50000"/>
                </a:schemeClr>
              </a:solidFill>
              <a:latin typeface="Josefin Sans" pitchFamily="2" charset="77"/>
            </a:rPr>
            <a:t>Effective</a:t>
          </a:r>
        </a:p>
      </dsp:txBody>
      <dsp:txXfrm>
        <a:off x="5978742" y="2837221"/>
        <a:ext cx="1846778" cy="18467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C25B6-6B70-4589-A4AB-6832A459838C}">
      <dsp:nvSpPr>
        <dsp:cNvPr id="0" name=""/>
        <dsp:cNvSpPr/>
      </dsp:nvSpPr>
      <dsp:spPr>
        <a:xfrm>
          <a:off x="0" y="1805"/>
          <a:ext cx="10515600" cy="91531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1FFD0B-D537-4072-A676-EE6DD4609582}">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39DA6B-DA0E-4C44-B502-75E12802F90B}">
      <dsp:nvSpPr>
        <dsp:cNvPr id="0" name=""/>
        <dsp:cNvSpPr/>
      </dsp:nvSpPr>
      <dsp:spPr>
        <a:xfrm>
          <a:off x="1057183" y="1805"/>
          <a:ext cx="473202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b="1" kern="1200" dirty="0">
              <a:latin typeface="Josefin Sans" pitchFamily="2" charset="0"/>
            </a:rPr>
            <a:t>Built for Customers not Wall Street</a:t>
          </a:r>
        </a:p>
      </dsp:txBody>
      <dsp:txXfrm>
        <a:off x="1057183" y="1805"/>
        <a:ext cx="4732020" cy="915310"/>
      </dsp:txXfrm>
    </dsp:sp>
    <dsp:sp modelId="{6333B0B6-D23E-4FB7-9393-1C9DE4D5A70F}">
      <dsp:nvSpPr>
        <dsp:cNvPr id="0" name=""/>
        <dsp:cNvSpPr/>
      </dsp:nvSpPr>
      <dsp:spPr>
        <a:xfrm>
          <a:off x="5789203" y="1805"/>
          <a:ext cx="472639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en-US" sz="1500" kern="1200" dirty="0">
              <a:latin typeface="Josefin Sans" pitchFamily="2" charset="0"/>
            </a:rPr>
            <a:t>Building great software for customers, not chasing the latest fad. Your feedback and ideas are directly incorporated into the product roadmap.</a:t>
          </a:r>
        </a:p>
      </dsp:txBody>
      <dsp:txXfrm>
        <a:off x="5789203" y="1805"/>
        <a:ext cx="4726396" cy="915310"/>
      </dsp:txXfrm>
    </dsp:sp>
    <dsp:sp modelId="{7ABA6048-48F9-4DDA-835C-BBC42E938EF2}">
      <dsp:nvSpPr>
        <dsp:cNvPr id="0" name=""/>
        <dsp:cNvSpPr/>
      </dsp:nvSpPr>
      <dsp:spPr>
        <a:xfrm>
          <a:off x="0" y="1145944"/>
          <a:ext cx="10515600" cy="91531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D29AF6-4D8D-4874-B9A2-7092A18B2A40}">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1F8F2F-2485-47C6-A394-1F9D13441392}">
      <dsp:nvSpPr>
        <dsp:cNvPr id="0" name=""/>
        <dsp:cNvSpPr/>
      </dsp:nvSpPr>
      <dsp:spPr>
        <a:xfrm>
          <a:off x="1057183" y="1145944"/>
          <a:ext cx="473202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b="1" kern="1200" dirty="0">
              <a:latin typeface="Josefin Sans" pitchFamily="2" charset="0"/>
            </a:rPr>
            <a:t>Supported by Experts </a:t>
          </a:r>
        </a:p>
      </dsp:txBody>
      <dsp:txXfrm>
        <a:off x="1057183" y="1145944"/>
        <a:ext cx="4732020" cy="915310"/>
      </dsp:txXfrm>
    </dsp:sp>
    <dsp:sp modelId="{45DFADF7-558C-49A4-AECF-DAC763A6C414}">
      <dsp:nvSpPr>
        <dsp:cNvPr id="0" name=""/>
        <dsp:cNvSpPr/>
      </dsp:nvSpPr>
      <dsp:spPr>
        <a:xfrm>
          <a:off x="5789203" y="1145944"/>
          <a:ext cx="472639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en-US" sz="1500" kern="1200" dirty="0">
              <a:latin typeface="Josefin Sans" pitchFamily="2" charset="0"/>
            </a:rPr>
            <a:t>The engineering experts who built the software directly support customers and solve their problems</a:t>
          </a:r>
        </a:p>
      </dsp:txBody>
      <dsp:txXfrm>
        <a:off x="5789203" y="1145944"/>
        <a:ext cx="4726396" cy="915310"/>
      </dsp:txXfrm>
    </dsp:sp>
    <dsp:sp modelId="{B6DB81EA-92DC-4B71-A708-C1E21EB62B92}">
      <dsp:nvSpPr>
        <dsp:cNvPr id="0" name=""/>
        <dsp:cNvSpPr/>
      </dsp:nvSpPr>
      <dsp:spPr>
        <a:xfrm>
          <a:off x="0" y="2290082"/>
          <a:ext cx="10515600" cy="91531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CF0050-2F68-4835-B26C-9BEA7B8FD302}">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3B7F04-637D-4071-91AC-E9AFF8E94B30}">
      <dsp:nvSpPr>
        <dsp:cNvPr id="0" name=""/>
        <dsp:cNvSpPr/>
      </dsp:nvSpPr>
      <dsp:spPr>
        <a:xfrm>
          <a:off x="1057183" y="2290082"/>
          <a:ext cx="473202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b="1" kern="1200" dirty="0">
              <a:latin typeface="Josefin Sans" pitchFamily="2" charset="0"/>
            </a:rPr>
            <a:t>Family and Life Flexibility</a:t>
          </a:r>
        </a:p>
      </dsp:txBody>
      <dsp:txXfrm>
        <a:off x="1057183" y="2290082"/>
        <a:ext cx="4732020" cy="915310"/>
      </dsp:txXfrm>
    </dsp:sp>
    <dsp:sp modelId="{369C00FB-20D2-4C3E-92D5-E79D1B8449FD}">
      <dsp:nvSpPr>
        <dsp:cNvPr id="0" name=""/>
        <dsp:cNvSpPr/>
      </dsp:nvSpPr>
      <dsp:spPr>
        <a:xfrm>
          <a:off x="5789203" y="2290082"/>
          <a:ext cx="472639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en-US" sz="1500" kern="1200" dirty="0">
              <a:latin typeface="Josefin Sans" pitchFamily="2" charset="0"/>
            </a:rPr>
            <a:t>Long-term Team enjoy unlimited vacation, flexible hours and other benefits. Low staff turnover benefits customers with knowledgeable support and assistance year after year.</a:t>
          </a:r>
        </a:p>
      </dsp:txBody>
      <dsp:txXfrm>
        <a:off x="5789203" y="2290082"/>
        <a:ext cx="4726396" cy="915310"/>
      </dsp:txXfrm>
    </dsp:sp>
    <dsp:sp modelId="{DC353F99-71DF-42D6-972B-EC7C06B51002}">
      <dsp:nvSpPr>
        <dsp:cNvPr id="0" name=""/>
        <dsp:cNvSpPr/>
      </dsp:nvSpPr>
      <dsp:spPr>
        <a:xfrm>
          <a:off x="0" y="3434221"/>
          <a:ext cx="10515600" cy="91531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F8147A-8739-40CD-81EF-79222D3614F3}">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EB2CDC-4649-4579-BB7D-16A6130CC8E5}">
      <dsp:nvSpPr>
        <dsp:cNvPr id="0" name=""/>
        <dsp:cNvSpPr/>
      </dsp:nvSpPr>
      <dsp:spPr>
        <a:xfrm>
          <a:off x="1057183" y="3434221"/>
          <a:ext cx="473202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b="1" kern="1200" dirty="0">
              <a:latin typeface="Josefin Sans" pitchFamily="2" charset="0"/>
            </a:rPr>
            <a:t>Continuous Community Enablement</a:t>
          </a:r>
        </a:p>
      </dsp:txBody>
      <dsp:txXfrm>
        <a:off x="1057183" y="3434221"/>
        <a:ext cx="4732020" cy="915310"/>
      </dsp:txXfrm>
    </dsp:sp>
    <dsp:sp modelId="{FA900F7E-2123-44AF-BC26-FF28E8CE6168}">
      <dsp:nvSpPr>
        <dsp:cNvPr id="0" name=""/>
        <dsp:cNvSpPr/>
      </dsp:nvSpPr>
      <dsp:spPr>
        <a:xfrm>
          <a:off x="5789203" y="3434221"/>
          <a:ext cx="472639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en-US" sz="1500" kern="1200" dirty="0">
              <a:latin typeface="Josefin Sans" pitchFamily="2" charset="0"/>
            </a:rPr>
            <a:t>Invests in Knowledge Sharing, University Students, Career second acts of employees and sponsorships of various meet ups and events that focus on technology quality</a:t>
          </a:r>
        </a:p>
      </dsp:txBody>
      <dsp:txXfrm>
        <a:off x="5789203" y="3434221"/>
        <a:ext cx="4726396" cy="915310"/>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258EEC-8263-439B-8673-DDEFCBAD3A93}"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B4103B-8296-4801-B849-D9F9F8D6883D}" type="slidenum">
              <a:rPr lang="en-US" smtClean="0"/>
              <a:t>‹#›</a:t>
            </a:fld>
            <a:endParaRPr lang="en-US"/>
          </a:p>
        </p:txBody>
      </p:sp>
    </p:spTree>
    <p:extLst>
      <p:ext uri="{BB962C8B-B14F-4D97-AF65-F5344CB8AC3E}">
        <p14:creationId xmlns:p14="http://schemas.microsoft.com/office/powerpoint/2010/main" val="3978422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has been central to the ethos of the company since it’s beginning. </a:t>
            </a:r>
            <a:endParaRPr/>
          </a:p>
          <a:p>
            <a:pPr marL="0" lvl="0" indent="0" algn="l" rtl="0">
              <a:spcBef>
                <a:spcPts val="0"/>
              </a:spcBef>
              <a:spcAft>
                <a:spcPts val="0"/>
              </a:spcAft>
              <a:buNone/>
            </a:pPr>
            <a:endParaRPr/>
          </a:p>
          <a:p>
            <a:pPr marL="0" lvl="0" indent="0" algn="l" rtl="0">
              <a:spcBef>
                <a:spcPts val="0"/>
              </a:spcBef>
              <a:spcAft>
                <a:spcPts val="0"/>
              </a:spcAft>
              <a:buNone/>
            </a:pPr>
            <a:r>
              <a:rPr lang="en-US"/>
              <a:t>We’ve been in business for 13 years. We may still be small compared to others in the market, but we believe we truly punch above our weight.</a:t>
            </a:r>
            <a:endParaRPr/>
          </a:p>
          <a:p>
            <a:pPr marL="0" lvl="0" indent="0" algn="l" rtl="0">
              <a:spcBef>
                <a:spcPts val="0"/>
              </a:spcBef>
              <a:spcAft>
                <a:spcPts val="0"/>
              </a:spcAft>
              <a:buNone/>
            </a:pPr>
            <a:endParaRPr/>
          </a:p>
          <a:p>
            <a:pPr marL="0" lvl="0" indent="0" algn="l" rtl="0">
              <a:spcBef>
                <a:spcPts val="0"/>
              </a:spcBef>
              <a:spcAft>
                <a:spcPts val="0"/>
              </a:spcAft>
              <a:buNone/>
            </a:pPr>
            <a:r>
              <a:rPr lang="en-US"/>
              <a:t>A large part of that is because we focus on developing features for us and our users, not to please short term investors. This may impact our company growth – but it also makes us a sustainable grounded business.</a:t>
            </a:r>
            <a:endParaRPr/>
          </a:p>
          <a:p>
            <a:pPr marL="0" lvl="0" indent="0" algn="l" rtl="0">
              <a:spcBef>
                <a:spcPts val="0"/>
              </a:spcBef>
              <a:spcAft>
                <a:spcPts val="0"/>
              </a:spcAft>
              <a:buNone/>
            </a:pPr>
            <a:endParaRPr/>
          </a:p>
          <a:p>
            <a:pPr marL="0" lvl="0" indent="0" algn="l" rtl="0">
              <a:spcBef>
                <a:spcPts val="0"/>
              </a:spcBef>
              <a:spcAft>
                <a:spcPts val="0"/>
              </a:spcAft>
              <a:buNone/>
            </a:pPr>
            <a:r>
              <a:rPr lang="en-US"/>
              <a:t>That’s why we are never in maintenance mode. We are always pushing ourselves to improve our products, help our customers wherever they are</a:t>
            </a:r>
            <a:endParaRPr/>
          </a:p>
          <a:p>
            <a:pPr marL="0" lvl="0" indent="0" algn="l" rtl="0">
              <a:spcBef>
                <a:spcPts val="0"/>
              </a:spcBef>
              <a:spcAft>
                <a:spcPts val="0"/>
              </a:spcAft>
              <a:buNone/>
            </a:pPr>
            <a:endParaRPr/>
          </a:p>
        </p:txBody>
      </p:sp>
      <p:sp>
        <p:nvSpPr>
          <p:cNvPr id="227" name="Google Shape;22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e2534e41df_1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7" name="Google Shape;647;g2e2534e41df_1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3210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1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4" name="Google Shape;834;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1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0" name="Google Shape;920;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1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3" name="Google Shape;1003;p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914729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127490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640BFE7-216F-4BD5-BAA5-3D72B2900E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5" y="6199716"/>
            <a:ext cx="1689452" cy="573702"/>
          </a:xfrm>
          <a:prstGeom prst="rect">
            <a:avLst/>
          </a:prstGeom>
        </p:spPr>
      </p:pic>
    </p:spTree>
    <p:extLst>
      <p:ext uri="{BB962C8B-B14F-4D97-AF65-F5344CB8AC3E}">
        <p14:creationId xmlns:p14="http://schemas.microsoft.com/office/powerpoint/2010/main" val="93847327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3_Comparis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B7D1C10-9DF2-48CB-8F0C-A5304B31B7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8" name="TextBox 7">
            <a:extLst>
              <a:ext uri="{FF2B5EF4-FFF2-40B4-BE49-F238E27FC236}">
                <a16:creationId xmlns:a16="http://schemas.microsoft.com/office/drawing/2014/main" id="{9C8E39AC-8862-450C-A349-E3C9481FE2D9}"/>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46936435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2278751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1044571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1_Content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0" name="Picture 9">
            <a:extLst>
              <a:ext uri="{FF2B5EF4-FFF2-40B4-BE49-F238E27FC236}">
                <a16:creationId xmlns:a16="http://schemas.microsoft.com/office/drawing/2014/main" id="{B1968AE6-0857-4224-9EE2-34FF77D785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5" y="6199716"/>
            <a:ext cx="1689452" cy="573702"/>
          </a:xfrm>
          <a:prstGeom prst="rect">
            <a:avLst/>
          </a:prstGeom>
        </p:spPr>
      </p:pic>
      <p:pic>
        <p:nvPicPr>
          <p:cNvPr id="6" name="Picture 5">
            <a:extLst>
              <a:ext uri="{FF2B5EF4-FFF2-40B4-BE49-F238E27FC236}">
                <a16:creationId xmlns:a16="http://schemas.microsoft.com/office/drawing/2014/main" id="{1C8F748F-DAD7-40DA-BD4D-3784C10E4A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7" name="TextBox 6">
            <a:extLst>
              <a:ext uri="{FF2B5EF4-FFF2-40B4-BE49-F238E27FC236}">
                <a16:creationId xmlns:a16="http://schemas.microsoft.com/office/drawing/2014/main" id="{66F22CC5-A30F-4E65-B9D3-181473A241E1}"/>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69425994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0924953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01763189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1_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9" name="Picture 8">
            <a:extLst>
              <a:ext uri="{FF2B5EF4-FFF2-40B4-BE49-F238E27FC236}">
                <a16:creationId xmlns:a16="http://schemas.microsoft.com/office/drawing/2014/main" id="{139D3BA8-4802-4F5B-B889-F5F43175F2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5" y="6199716"/>
            <a:ext cx="1689452" cy="573702"/>
          </a:xfrm>
          <a:prstGeom prst="rect">
            <a:avLst/>
          </a:prstGeom>
        </p:spPr>
      </p:pic>
      <p:pic>
        <p:nvPicPr>
          <p:cNvPr id="7" name="Picture 6">
            <a:extLst>
              <a:ext uri="{FF2B5EF4-FFF2-40B4-BE49-F238E27FC236}">
                <a16:creationId xmlns:a16="http://schemas.microsoft.com/office/drawing/2014/main" id="{221C719D-6813-4566-8D6F-2AA2147828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8" name="TextBox 7">
            <a:extLst>
              <a:ext uri="{FF2B5EF4-FFF2-40B4-BE49-F238E27FC236}">
                <a16:creationId xmlns:a16="http://schemas.microsoft.com/office/drawing/2014/main" id="{D1A7FB36-AF06-4234-9979-599DDA248025}"/>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2247944589"/>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660493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17663126"/>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98984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1_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066301D-6688-4CC7-B5B7-5F33F447C4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5" y="6199716"/>
            <a:ext cx="1689452" cy="573702"/>
          </a:xfrm>
          <a:prstGeom prst="rect">
            <a:avLst/>
          </a:prstGeom>
        </p:spPr>
      </p:pic>
      <p:pic>
        <p:nvPicPr>
          <p:cNvPr id="5" name="Picture 4">
            <a:extLst>
              <a:ext uri="{FF2B5EF4-FFF2-40B4-BE49-F238E27FC236}">
                <a16:creationId xmlns:a16="http://schemas.microsoft.com/office/drawing/2014/main" id="{CAEA25E4-F60B-4C9C-BBDE-32C6763D2E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6" name="TextBox 5">
            <a:extLst>
              <a:ext uri="{FF2B5EF4-FFF2-40B4-BE49-F238E27FC236}">
                <a16:creationId xmlns:a16="http://schemas.microsoft.com/office/drawing/2014/main" id="{40CE89BC-A3C1-4465-A2DF-152EB92895EF}"/>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302188731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602454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8399453"/>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bg>
      <p:bgRef idx="1001">
        <a:schemeClr val="bg2"/>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0EDCF253-9C6A-4026-8868-C8244144D7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5" y="6199716"/>
            <a:ext cx="1689452" cy="573702"/>
          </a:xfrm>
          <a:prstGeom prst="rect">
            <a:avLst/>
          </a:prstGeom>
        </p:spPr>
      </p:pic>
      <p:pic>
        <p:nvPicPr>
          <p:cNvPr id="5" name="Picture 4">
            <a:extLst>
              <a:ext uri="{FF2B5EF4-FFF2-40B4-BE49-F238E27FC236}">
                <a16:creationId xmlns:a16="http://schemas.microsoft.com/office/drawing/2014/main" id="{8298655D-E3E0-438C-A34B-8D421B0209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6" name="TextBox 5">
            <a:extLst>
              <a:ext uri="{FF2B5EF4-FFF2-40B4-BE49-F238E27FC236}">
                <a16:creationId xmlns:a16="http://schemas.microsoft.com/office/drawing/2014/main" id="{D3399E9C-9465-434B-A7D7-AE3BDE41EF9F}"/>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257320863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2ECB7-5A5C-448A-BE0D-4C80732C12B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3F6C95-BC47-4658-BAB9-FC6E72F8C7A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4361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2ECB7-5A5C-448A-BE0D-4C80732C12B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3F6C95-BC47-4658-BAB9-FC6E72F8C7A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4798119"/>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2ECB7-5A5C-448A-BE0D-4C80732C12B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3F6C95-BC47-4658-BAB9-FC6E72F8C7A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0106766E-FB35-4606-8CAE-08C6294C36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9" name="TextBox 8">
            <a:extLst>
              <a:ext uri="{FF2B5EF4-FFF2-40B4-BE49-F238E27FC236}">
                <a16:creationId xmlns:a16="http://schemas.microsoft.com/office/drawing/2014/main" id="{17519EAF-800D-434C-856B-26AE45E447D4}"/>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4042321725"/>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A807-C36E-498A-A9EE-8E9F7ABCD1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CFAF32-8FFF-46DD-830A-B04CB2C530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242322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2_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A807-C36E-498A-A9EE-8E9F7ABCD1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CFAF32-8FFF-46DD-830A-B04CB2C530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68874583"/>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85B2D81F-5FF3-4EC4-905F-F66AB1235E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5" name="TextBox 4">
            <a:extLst>
              <a:ext uri="{FF2B5EF4-FFF2-40B4-BE49-F238E27FC236}">
                <a16:creationId xmlns:a16="http://schemas.microsoft.com/office/drawing/2014/main" id="{A7BCB100-20C9-4AAC-8399-DCAB64D621A4}"/>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51237388"/>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1_Section Hea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A807-C36E-498A-A9EE-8E9F7ABCD1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CFAF32-8FFF-46DD-830A-B04CB2C530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8" name="Picture 7">
            <a:extLst>
              <a:ext uri="{FF2B5EF4-FFF2-40B4-BE49-F238E27FC236}">
                <a16:creationId xmlns:a16="http://schemas.microsoft.com/office/drawing/2014/main" id="{E4180E51-002E-4CDA-9FF3-0BC0F50755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9" name="TextBox 8">
            <a:extLst>
              <a:ext uri="{FF2B5EF4-FFF2-40B4-BE49-F238E27FC236}">
                <a16:creationId xmlns:a16="http://schemas.microsoft.com/office/drawing/2014/main" id="{5826707F-D24A-4AAA-BC07-F9404EF8CE70}"/>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58737745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740932"/>
            <a:ext cx="10515600" cy="1325563"/>
          </a:xfrm>
        </p:spPr>
        <p:txBody>
          <a:bodyPr/>
          <a:lstStyle>
            <a:lvl1pPr algn="ctr">
              <a:defRPr>
                <a:latin typeface="Josefin Sans" pitchFamily="2" charset="0"/>
              </a:defRPr>
            </a:lvl1pPr>
          </a:lstStyle>
          <a:p>
            <a:r>
              <a:rPr lang="en-US" dirty="0"/>
              <a:t>Click to edit Master title style</a:t>
            </a:r>
          </a:p>
        </p:txBody>
      </p:sp>
    </p:spTree>
    <p:extLst>
      <p:ext uri="{BB962C8B-B14F-4D97-AF65-F5344CB8AC3E}">
        <p14:creationId xmlns:p14="http://schemas.microsoft.com/office/powerpoint/2010/main" val="3821378364"/>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40932"/>
            <a:ext cx="10515600" cy="1325563"/>
          </a:xfrm>
        </p:spPr>
        <p:txBody>
          <a:bodyPr/>
          <a:lstStyle>
            <a:lvl1pPr algn="ctr">
              <a:defRPr>
                <a:latin typeface="Josefin Sans" pitchFamily="2" charset="0"/>
              </a:defRPr>
            </a:lvl1pPr>
          </a:lstStyle>
          <a:p>
            <a:r>
              <a:rPr lang="en-US" dirty="0"/>
              <a:t>Click to edit Master title style</a:t>
            </a:r>
          </a:p>
        </p:txBody>
      </p:sp>
    </p:spTree>
    <p:extLst>
      <p:ext uri="{BB962C8B-B14F-4D97-AF65-F5344CB8AC3E}">
        <p14:creationId xmlns:p14="http://schemas.microsoft.com/office/powerpoint/2010/main" val="1298860149"/>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2_Title Onl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40932"/>
            <a:ext cx="10515600" cy="1325563"/>
          </a:xfrm>
        </p:spPr>
        <p:txBody>
          <a:bodyPr/>
          <a:lstStyle>
            <a:lvl1pPr algn="ctr">
              <a:defRPr>
                <a:latin typeface="Josefin Sans" pitchFamily="2" charset="0"/>
              </a:defRPr>
            </a:lvl1pPr>
          </a:lstStyle>
          <a:p>
            <a:r>
              <a:rPr lang="en-US" dirty="0"/>
              <a:t>Click to edit Master title style</a:t>
            </a:r>
          </a:p>
        </p:txBody>
      </p:sp>
      <p:pic>
        <p:nvPicPr>
          <p:cNvPr id="7" name="Picture 6">
            <a:extLst>
              <a:ext uri="{FF2B5EF4-FFF2-40B4-BE49-F238E27FC236}">
                <a16:creationId xmlns:a16="http://schemas.microsoft.com/office/drawing/2014/main" id="{F3C40739-0A60-4A68-AE91-F6957930B6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8" name="TextBox 7">
            <a:extLst>
              <a:ext uri="{FF2B5EF4-FFF2-40B4-BE49-F238E27FC236}">
                <a16:creationId xmlns:a16="http://schemas.microsoft.com/office/drawing/2014/main" id="{E27709E5-EE39-489C-86E1-67F953F0E483}"/>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162839955"/>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420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708022"/>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Blank">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822737-3403-4E4E-97FA-DD67FE6F9B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6" name="TextBox 5">
            <a:extLst>
              <a:ext uri="{FF2B5EF4-FFF2-40B4-BE49-F238E27FC236}">
                <a16:creationId xmlns:a16="http://schemas.microsoft.com/office/drawing/2014/main" id="{2EEF1D94-856A-45A0-8C4D-2F603644BFAC}"/>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1288083013"/>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3_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Font typeface="Wingdings" panose="05000000000000000000" pitchFamily="2" charset="2"/>
              <a:buChar char="§"/>
              <a:defRPr>
                <a:solidFill>
                  <a:schemeClr val="tx1"/>
                </a:solidFill>
              </a:defRPr>
            </a:lvl1pPr>
            <a:lvl2pPr marL="685800" indent="-228600">
              <a:buFont typeface="Wingdings" panose="05000000000000000000" pitchFamily="2" charset="2"/>
              <a:buChar char="§"/>
              <a:defRPr>
                <a:solidFill>
                  <a:schemeClr val="tx1"/>
                </a:solidFill>
              </a:defRPr>
            </a:lvl2pPr>
            <a:lvl3pPr marL="1143000" indent="-228600">
              <a:buFont typeface="Wingdings" panose="05000000000000000000" pitchFamily="2" charset="2"/>
              <a:buChar char="§"/>
              <a:defRPr>
                <a:solidFill>
                  <a:schemeClr val="tx1"/>
                </a:solidFill>
              </a:defRPr>
            </a:lvl3pPr>
            <a:lvl4pPr marL="1600200" indent="-228600">
              <a:buFont typeface="Wingdings" panose="05000000000000000000" pitchFamily="2" charset="2"/>
              <a:buChar char="§"/>
              <a:defRPr>
                <a:solidFill>
                  <a:schemeClr val="tx1"/>
                </a:solidFill>
              </a:defRPr>
            </a:lvl4pPr>
            <a:lvl5pPr marL="2057400" indent="-228600">
              <a:buFont typeface="Wingdings" panose="05000000000000000000" pitchFamily="2" charset="2"/>
              <a:buChar cha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E3283F6-49A1-41A3-AA01-AF24D564F9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13" name="TextBox 12">
            <a:extLst>
              <a:ext uri="{FF2B5EF4-FFF2-40B4-BE49-F238E27FC236}">
                <a16:creationId xmlns:a16="http://schemas.microsoft.com/office/drawing/2014/main" id="{76213BD6-1DDE-4C11-9D3B-F9325C09CB23}"/>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2536123155"/>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154103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Two Content">
  <p:cSld name="2_Two Content">
    <p:bg>
      <p:bgPr>
        <a:solidFill>
          <a:schemeClr val="lt2"/>
        </a:solid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Josefin Sans"/>
              <a:buNone/>
              <a:defRPr>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4" name="Google Shape;44;p10"/>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Autofit/>
          </a:bodyPr>
          <a:lstStyle>
            <a:lvl1pPr marL="609585" lvl="0" indent="-482588" algn="l">
              <a:lnSpc>
                <a:spcPct val="90000"/>
              </a:lnSpc>
              <a:spcBef>
                <a:spcPts val="1067"/>
              </a:spcBef>
              <a:spcAft>
                <a:spcPts val="0"/>
              </a:spcAft>
              <a:buClr>
                <a:schemeClr val="dk1"/>
              </a:buClr>
              <a:buSzPts val="2100"/>
              <a:buChar char="•"/>
              <a:defRPr>
                <a:solidFill>
                  <a:schemeClr val="dk1"/>
                </a:solidFill>
              </a:defRPr>
            </a:lvl1pPr>
            <a:lvl2pPr marL="1219170" lvl="1" indent="-457189" algn="l">
              <a:lnSpc>
                <a:spcPct val="90000"/>
              </a:lnSpc>
              <a:spcBef>
                <a:spcPts val="533"/>
              </a:spcBef>
              <a:spcAft>
                <a:spcPts val="0"/>
              </a:spcAft>
              <a:buClr>
                <a:schemeClr val="dk1"/>
              </a:buClr>
              <a:buSzPts val="1800"/>
              <a:buChar char="•"/>
              <a:defRPr>
                <a:solidFill>
                  <a:schemeClr val="dk1"/>
                </a:solidFill>
              </a:defRPr>
            </a:lvl2pPr>
            <a:lvl3pPr marL="1828754" lvl="2" indent="-431789" algn="l">
              <a:lnSpc>
                <a:spcPct val="90000"/>
              </a:lnSpc>
              <a:spcBef>
                <a:spcPts val="533"/>
              </a:spcBef>
              <a:spcAft>
                <a:spcPts val="0"/>
              </a:spcAft>
              <a:buClr>
                <a:schemeClr val="dk1"/>
              </a:buClr>
              <a:buSzPts val="1500"/>
              <a:buChar char="•"/>
              <a:defRPr>
                <a:solidFill>
                  <a:schemeClr val="dk1"/>
                </a:solidFill>
              </a:defRPr>
            </a:lvl3pPr>
            <a:lvl4pPr marL="2438339" lvl="3" indent="-423323" algn="l">
              <a:lnSpc>
                <a:spcPct val="90000"/>
              </a:lnSpc>
              <a:spcBef>
                <a:spcPts val="533"/>
              </a:spcBef>
              <a:spcAft>
                <a:spcPts val="0"/>
              </a:spcAft>
              <a:buClr>
                <a:schemeClr val="dk1"/>
              </a:buClr>
              <a:buSzPts val="1400"/>
              <a:buChar char="•"/>
              <a:defRPr>
                <a:solidFill>
                  <a:schemeClr val="dk1"/>
                </a:solidFill>
              </a:defRPr>
            </a:lvl4pPr>
            <a:lvl5pPr marL="3047924" lvl="4" indent="-423323" algn="l">
              <a:lnSpc>
                <a:spcPct val="90000"/>
              </a:lnSpc>
              <a:spcBef>
                <a:spcPts val="533"/>
              </a:spcBef>
              <a:spcAft>
                <a:spcPts val="0"/>
              </a:spcAft>
              <a:buClr>
                <a:schemeClr val="dk1"/>
              </a:buClr>
              <a:buSzPts val="1400"/>
              <a:buChar char="•"/>
              <a:defRPr>
                <a:solidFill>
                  <a:schemeClr val="dk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5" name="Google Shape;45;p10"/>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Autofit/>
          </a:bodyPr>
          <a:lstStyle>
            <a:lvl1pPr marL="609585" lvl="0" indent="-482588" algn="l">
              <a:lnSpc>
                <a:spcPct val="90000"/>
              </a:lnSpc>
              <a:spcBef>
                <a:spcPts val="1067"/>
              </a:spcBef>
              <a:spcAft>
                <a:spcPts val="0"/>
              </a:spcAft>
              <a:buClr>
                <a:schemeClr val="dk1"/>
              </a:buClr>
              <a:buSzPts val="2100"/>
              <a:buChar char="•"/>
              <a:defRPr>
                <a:solidFill>
                  <a:schemeClr val="dk1"/>
                </a:solidFill>
              </a:defRPr>
            </a:lvl1pPr>
            <a:lvl2pPr marL="1219170" lvl="1" indent="-457189" algn="l">
              <a:lnSpc>
                <a:spcPct val="90000"/>
              </a:lnSpc>
              <a:spcBef>
                <a:spcPts val="533"/>
              </a:spcBef>
              <a:spcAft>
                <a:spcPts val="0"/>
              </a:spcAft>
              <a:buClr>
                <a:schemeClr val="dk1"/>
              </a:buClr>
              <a:buSzPts val="1800"/>
              <a:buChar char="•"/>
              <a:defRPr>
                <a:solidFill>
                  <a:schemeClr val="dk1"/>
                </a:solidFill>
              </a:defRPr>
            </a:lvl2pPr>
            <a:lvl3pPr marL="1828754" lvl="2" indent="-431789" algn="l">
              <a:lnSpc>
                <a:spcPct val="90000"/>
              </a:lnSpc>
              <a:spcBef>
                <a:spcPts val="533"/>
              </a:spcBef>
              <a:spcAft>
                <a:spcPts val="0"/>
              </a:spcAft>
              <a:buClr>
                <a:schemeClr val="dk1"/>
              </a:buClr>
              <a:buSzPts val="1500"/>
              <a:buChar char="•"/>
              <a:defRPr>
                <a:solidFill>
                  <a:schemeClr val="dk1"/>
                </a:solidFill>
              </a:defRPr>
            </a:lvl3pPr>
            <a:lvl4pPr marL="2438339" lvl="3" indent="-423323" algn="l">
              <a:lnSpc>
                <a:spcPct val="90000"/>
              </a:lnSpc>
              <a:spcBef>
                <a:spcPts val="533"/>
              </a:spcBef>
              <a:spcAft>
                <a:spcPts val="0"/>
              </a:spcAft>
              <a:buClr>
                <a:schemeClr val="dk1"/>
              </a:buClr>
              <a:buSzPts val="1400"/>
              <a:buChar char="•"/>
              <a:defRPr>
                <a:solidFill>
                  <a:schemeClr val="dk1"/>
                </a:solidFill>
              </a:defRPr>
            </a:lvl4pPr>
            <a:lvl5pPr marL="3047924" lvl="4" indent="-423323" algn="l">
              <a:lnSpc>
                <a:spcPct val="90000"/>
              </a:lnSpc>
              <a:spcBef>
                <a:spcPts val="533"/>
              </a:spcBef>
              <a:spcAft>
                <a:spcPts val="0"/>
              </a:spcAft>
              <a:buClr>
                <a:schemeClr val="dk1"/>
              </a:buClr>
              <a:buSzPts val="1400"/>
              <a:buChar char="•"/>
              <a:defRPr>
                <a:solidFill>
                  <a:schemeClr val="dk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46" name="Google Shape;46;p10"/>
          <p:cNvPicPr preferRelativeResize="0"/>
          <p:nvPr/>
        </p:nvPicPr>
        <p:blipFill rotWithShape="1">
          <a:blip r:embed="rId2">
            <a:alphaModFix/>
          </a:blip>
          <a:srcRect/>
          <a:stretch/>
        </p:blipFill>
        <p:spPr>
          <a:xfrm>
            <a:off x="10320266" y="6202536"/>
            <a:ext cx="1689452" cy="573701"/>
          </a:xfrm>
          <a:prstGeom prst="rect">
            <a:avLst/>
          </a:prstGeom>
          <a:noFill/>
          <a:ln>
            <a:noFill/>
          </a:ln>
        </p:spPr>
      </p:pic>
      <p:sp>
        <p:nvSpPr>
          <p:cNvPr id="47" name="Google Shape;47;p10"/>
          <p:cNvSpPr txBox="1"/>
          <p:nvPr/>
        </p:nvSpPr>
        <p:spPr>
          <a:xfrm>
            <a:off x="11843463" y="6551335"/>
            <a:ext cx="166400" cy="215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1467">
                <a:solidFill>
                  <a:schemeClr val="dk1"/>
                </a:solidFill>
                <a:latin typeface="Kanit"/>
                <a:ea typeface="Kanit"/>
                <a:cs typeface="Kanit"/>
                <a:sym typeface="Kanit"/>
              </a:rPr>
              <a:t>®</a:t>
            </a:r>
            <a:endParaRPr sz="1467"/>
          </a:p>
        </p:txBody>
      </p:sp>
    </p:spTree>
    <p:extLst>
      <p:ext uri="{BB962C8B-B14F-4D97-AF65-F5344CB8AC3E}">
        <p14:creationId xmlns:p14="http://schemas.microsoft.com/office/powerpoint/2010/main" val="3391753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258952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Font typeface="Wingdings" panose="05000000000000000000" pitchFamily="2" charset="2"/>
              <a:buChar char="§"/>
              <a:defRPr>
                <a:solidFill>
                  <a:schemeClr val="tx1"/>
                </a:solidFill>
              </a:defRPr>
            </a:lvl1pPr>
            <a:lvl2pPr marL="685800" indent="-228600">
              <a:buFont typeface="Wingdings" panose="05000000000000000000" pitchFamily="2" charset="2"/>
              <a:buChar char="§"/>
              <a:defRPr>
                <a:solidFill>
                  <a:schemeClr val="tx1"/>
                </a:solidFill>
              </a:defRPr>
            </a:lvl2pPr>
            <a:lvl3pPr marL="1143000" indent="-228600">
              <a:buFont typeface="Wingdings" panose="05000000000000000000" pitchFamily="2" charset="2"/>
              <a:buChar char="§"/>
              <a:defRPr>
                <a:solidFill>
                  <a:schemeClr val="tx1"/>
                </a:solidFill>
              </a:defRPr>
            </a:lvl3pPr>
            <a:lvl4pPr marL="1600200" indent="-228600">
              <a:buFont typeface="Wingdings" panose="05000000000000000000" pitchFamily="2" charset="2"/>
              <a:buChar char="§"/>
              <a:defRPr>
                <a:solidFill>
                  <a:schemeClr val="tx1"/>
                </a:solidFill>
              </a:defRPr>
            </a:lvl4pPr>
            <a:lvl5pPr marL="2057400" indent="-228600">
              <a:buFont typeface="Wingdings" panose="05000000000000000000" pitchFamily="2" charset="2"/>
              <a:buChar cha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8644613"/>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Font typeface="Wingdings" panose="05000000000000000000" pitchFamily="2" charset="2"/>
              <a:buChar char="§"/>
              <a:defRPr>
                <a:solidFill>
                  <a:schemeClr val="tx1"/>
                </a:solidFill>
              </a:defRPr>
            </a:lvl1pPr>
            <a:lvl2pPr marL="685800" indent="-228600">
              <a:buFont typeface="Wingdings" panose="05000000000000000000" pitchFamily="2" charset="2"/>
              <a:buChar char="§"/>
              <a:defRPr>
                <a:solidFill>
                  <a:schemeClr val="tx1"/>
                </a:solidFill>
              </a:defRPr>
            </a:lvl2pPr>
            <a:lvl3pPr marL="1143000" indent="-228600">
              <a:buFont typeface="Wingdings" panose="05000000000000000000" pitchFamily="2" charset="2"/>
              <a:buChar char="§"/>
              <a:defRPr>
                <a:solidFill>
                  <a:schemeClr val="tx1"/>
                </a:solidFill>
              </a:defRPr>
            </a:lvl3pPr>
            <a:lvl4pPr marL="1600200" indent="-228600">
              <a:buFont typeface="Wingdings" panose="05000000000000000000" pitchFamily="2" charset="2"/>
              <a:buChar char="§"/>
              <a:defRPr>
                <a:solidFill>
                  <a:schemeClr val="tx1"/>
                </a:solidFill>
              </a:defRPr>
            </a:lvl4pPr>
            <a:lvl5pPr marL="2057400" indent="-228600">
              <a:buFont typeface="Wingdings" panose="05000000000000000000" pitchFamily="2" charset="2"/>
              <a:buChar cha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E3283F6-49A1-41A3-AA01-AF24D564F9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13" name="TextBox 12">
            <a:extLst>
              <a:ext uri="{FF2B5EF4-FFF2-40B4-BE49-F238E27FC236}">
                <a16:creationId xmlns:a16="http://schemas.microsoft.com/office/drawing/2014/main" id="{76213BD6-1DDE-4C11-9D3B-F9325C09CB23}"/>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46295396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37877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331729"/>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A85D2E43-E794-4452-9ED3-665DAB7820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266" y="6202536"/>
            <a:ext cx="1689452" cy="573701"/>
          </a:xfrm>
          <a:prstGeom prst="rect">
            <a:avLst/>
          </a:prstGeom>
        </p:spPr>
      </p:pic>
      <p:sp>
        <p:nvSpPr>
          <p:cNvPr id="12" name="TextBox 11">
            <a:extLst>
              <a:ext uri="{FF2B5EF4-FFF2-40B4-BE49-F238E27FC236}">
                <a16:creationId xmlns:a16="http://schemas.microsoft.com/office/drawing/2014/main" id="{C9324876-EC72-4CE9-9481-340E0EFD25D5}"/>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chemeClr val="tx1"/>
                </a:solidFill>
              </a:rPr>
              <a:t>®</a:t>
            </a:r>
          </a:p>
        </p:txBody>
      </p:sp>
    </p:spTree>
    <p:extLst>
      <p:ext uri="{BB962C8B-B14F-4D97-AF65-F5344CB8AC3E}">
        <p14:creationId xmlns:p14="http://schemas.microsoft.com/office/powerpoint/2010/main" val="347719205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2.png"/><Relationship Id="rId2"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D437BA77-6ACA-496F-9308-EA3A00D73AB3}"/>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0320265" y="6199716"/>
            <a:ext cx="1689452" cy="573702"/>
          </a:xfrm>
          <a:prstGeom prst="rect">
            <a:avLst/>
          </a:prstGeom>
        </p:spPr>
      </p:pic>
      <p:pic>
        <p:nvPicPr>
          <p:cNvPr id="9" name="Picture 8">
            <a:extLst>
              <a:ext uri="{FF2B5EF4-FFF2-40B4-BE49-F238E27FC236}">
                <a16:creationId xmlns:a16="http://schemas.microsoft.com/office/drawing/2014/main" id="{71B5EDC6-E01D-44EB-A03F-BD9BB310D8EA}"/>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0320267" y="6202535"/>
            <a:ext cx="1689452" cy="573702"/>
          </a:xfrm>
          <a:prstGeom prst="rect">
            <a:avLst/>
          </a:prstGeom>
        </p:spPr>
      </p:pic>
      <p:sp>
        <p:nvSpPr>
          <p:cNvPr id="10" name="TextBox 9">
            <a:extLst>
              <a:ext uri="{FF2B5EF4-FFF2-40B4-BE49-F238E27FC236}">
                <a16:creationId xmlns:a16="http://schemas.microsoft.com/office/drawing/2014/main" id="{4B09E5E9-118C-4B1E-B3A3-60AF8DE7E815}"/>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rgbClr val="FFFFFF"/>
                </a:solidFill>
              </a:rPr>
              <a:t>®</a:t>
            </a:r>
          </a:p>
        </p:txBody>
      </p:sp>
      <p:sp>
        <p:nvSpPr>
          <p:cNvPr id="17" name="TextBox 16">
            <a:extLst>
              <a:ext uri="{FF2B5EF4-FFF2-40B4-BE49-F238E27FC236}">
                <a16:creationId xmlns:a16="http://schemas.microsoft.com/office/drawing/2014/main" id="{C7F29F9C-7538-46C5-9B3E-2EA73F61640A}"/>
              </a:ext>
            </a:extLst>
          </p:cNvPr>
          <p:cNvSpPr txBox="1"/>
          <p:nvPr userDrawn="1"/>
        </p:nvSpPr>
        <p:spPr>
          <a:xfrm>
            <a:off x="838200" y="6396335"/>
            <a:ext cx="682737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D792D4-7F8A-4118-98CD-7F56A285D539}" type="slidenum">
              <a:rPr lang="en-US" sz="1200" smtClean="0">
                <a:solidFill>
                  <a:schemeClr val="tx1"/>
                </a:solidFill>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1000" dirty="0">
                <a:solidFill>
                  <a:srgbClr val="93A1A1"/>
                </a:solidFill>
              </a:rPr>
              <a:t>  |  </a:t>
            </a:r>
            <a:fld id="{AEFFB1E4-9BDB-4B08-8D8D-2B25DF1C9305}" type="datetime1">
              <a:rPr lang="en-US" sz="1000" smtClean="0">
                <a:solidFill>
                  <a:schemeClr val="tx1"/>
                </a:solidFill>
              </a:rPr>
              <a:pPr marL="0" marR="0" lvl="0" indent="0" algn="l" defTabSz="914400" rtl="0" eaLnBrk="1" fontAlgn="auto" latinLnBrk="0" hangingPunct="1">
                <a:lnSpc>
                  <a:spcPct val="100000"/>
                </a:lnSpc>
                <a:spcBef>
                  <a:spcPts val="0"/>
                </a:spcBef>
                <a:spcAft>
                  <a:spcPts val="0"/>
                </a:spcAft>
                <a:buClrTx/>
                <a:buSzTx/>
                <a:buFontTx/>
                <a:buNone/>
                <a:tabLst/>
                <a:defRPr/>
              </a:pPr>
              <a:t>11/19/2024</a:t>
            </a:fld>
            <a:r>
              <a:rPr lang="en-US" sz="1000" dirty="0"/>
              <a:t>  </a:t>
            </a:r>
            <a:r>
              <a:rPr lang="en-US" sz="1000" dirty="0">
                <a:solidFill>
                  <a:srgbClr val="93A1A1"/>
                </a:solidFill>
              </a:rPr>
              <a:t>  © Copyright 2006-2025 Inflectra Corporation</a:t>
            </a:r>
            <a:endParaRPr lang="en-US" sz="1000" dirty="0"/>
          </a:p>
        </p:txBody>
      </p:sp>
    </p:spTree>
    <p:extLst>
      <p:ext uri="{BB962C8B-B14F-4D97-AF65-F5344CB8AC3E}">
        <p14:creationId xmlns:p14="http://schemas.microsoft.com/office/powerpoint/2010/main" val="42642588"/>
      </p:ext>
    </p:extLst>
  </p:cSld>
  <p:clrMap bg1="lt1" tx1="dk1" bg2="lt2" tx2="dk2" accent1="accent1" accent2="accent2" accent3="accent3" accent4="accent4" accent5="accent5" accent6="accent6" hlink="hlink" folHlink="folHlink"/>
  <p:sldLayoutIdLst>
    <p:sldLayoutId id="2147483649" r:id="rId1"/>
    <p:sldLayoutId id="2147483715" r:id="rId2"/>
    <p:sldLayoutId id="2147483716" r:id="rId3"/>
    <p:sldLayoutId id="2147483673" r:id="rId4"/>
    <p:sldLayoutId id="2147483660" r:id="rId5"/>
    <p:sldLayoutId id="2147483709" r:id="rId6"/>
    <p:sldLayoutId id="2147483652" r:id="rId7"/>
    <p:sldLayoutId id="2147483674" r:id="rId8"/>
    <p:sldLayoutId id="2147483663" r:id="rId9"/>
    <p:sldLayoutId id="2147483653" r:id="rId10"/>
    <p:sldLayoutId id="2147483675" r:id="rId11"/>
    <p:sldLayoutId id="2147483710" r:id="rId12"/>
    <p:sldLayoutId id="2147483656" r:id="rId13"/>
    <p:sldLayoutId id="2147483676" r:id="rId14"/>
    <p:sldLayoutId id="2147483711" r:id="rId15"/>
    <p:sldLayoutId id="2147483657" r:id="rId16"/>
    <p:sldLayoutId id="2147483677" r:id="rId17"/>
    <p:sldLayoutId id="2147483712" r:id="rId18"/>
    <p:sldLayoutId id="2147483658" r:id="rId19"/>
    <p:sldLayoutId id="2147483678" r:id="rId20"/>
    <p:sldLayoutId id="2147483713" r:id="rId21"/>
    <p:sldLayoutId id="2147483659" r:id="rId22"/>
    <p:sldLayoutId id="2147483679" r:id="rId23"/>
    <p:sldLayoutId id="2147483714" r:id="rId24"/>
  </p:sldLayoutIdLst>
  <p:hf hdr="0"/>
  <p:txStyles>
    <p:titleStyle>
      <a:lvl1pPr algn="l" defTabSz="914400" rtl="0" eaLnBrk="1" latinLnBrk="0" hangingPunct="1">
        <a:lnSpc>
          <a:spcPct val="90000"/>
        </a:lnSpc>
        <a:spcBef>
          <a:spcPct val="0"/>
        </a:spcBef>
        <a:buNone/>
        <a:defRPr sz="4400" b="1"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C23B726-209D-4554-B472-76CF768ADC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71498183-2849-4ACD-A774-3B0DF4A2E0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2E97783-AB4C-4ACD-A270-4A4DCB75F5F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320267" y="6202535"/>
            <a:ext cx="1689452" cy="573702"/>
          </a:xfrm>
          <a:prstGeom prst="rect">
            <a:avLst/>
          </a:prstGeom>
        </p:spPr>
      </p:pic>
      <p:sp>
        <p:nvSpPr>
          <p:cNvPr id="10" name="TextBox 9">
            <a:extLst>
              <a:ext uri="{FF2B5EF4-FFF2-40B4-BE49-F238E27FC236}">
                <a16:creationId xmlns:a16="http://schemas.microsoft.com/office/drawing/2014/main" id="{2AF2E3DA-8A09-40A3-BBD4-63E8A4249472}"/>
              </a:ext>
            </a:extLst>
          </p:cNvPr>
          <p:cNvSpPr txBox="1"/>
          <p:nvPr userDrawn="1"/>
        </p:nvSpPr>
        <p:spPr>
          <a:xfrm>
            <a:off x="11843463" y="6551335"/>
            <a:ext cx="166254" cy="215444"/>
          </a:xfrm>
          <a:prstGeom prst="rect">
            <a:avLst/>
          </a:prstGeom>
          <a:noFill/>
        </p:spPr>
        <p:txBody>
          <a:bodyPr wrap="square" lIns="0" tIns="0" rIns="0" bIns="0" rtlCol="0">
            <a:spAutoFit/>
          </a:bodyPr>
          <a:lstStyle/>
          <a:p>
            <a:r>
              <a:rPr lang="en-US" sz="1400" dirty="0">
                <a:solidFill>
                  <a:srgbClr val="FFFFFF"/>
                </a:solidFill>
              </a:rPr>
              <a:t>®</a:t>
            </a:r>
          </a:p>
        </p:txBody>
      </p:sp>
    </p:spTree>
    <p:extLst>
      <p:ext uri="{BB962C8B-B14F-4D97-AF65-F5344CB8AC3E}">
        <p14:creationId xmlns:p14="http://schemas.microsoft.com/office/powerpoint/2010/main" val="1134458929"/>
      </p:ext>
    </p:extLst>
  </p:cSld>
  <p:clrMap bg1="lt1" tx1="dk1" bg2="lt2" tx2="dk2" accent1="accent1" accent2="accent2" accent3="accent3" accent4="accent4" accent5="accent5" accent6="accent6" hlink="hlink" folHlink="folHlink"/>
  <p:sldLayoutIdLst>
    <p:sldLayoutId id="2147483693" r:id="rId1"/>
    <p:sldLayoutId id="2147483700" r:id="rId2"/>
    <p:sldLayoutId id="2147483701" r:id="rId3"/>
    <p:sldLayoutId id="2147483695" r:id="rId4"/>
    <p:sldLayoutId id="2147483704" r:id="rId5"/>
    <p:sldLayoutId id="2147483703" r:id="rId6"/>
    <p:sldLayoutId id="2147483654" r:id="rId7"/>
    <p:sldLayoutId id="2147483705" r:id="rId8"/>
    <p:sldLayoutId id="2147483706" r:id="rId9"/>
    <p:sldLayoutId id="2147483699" r:id="rId10"/>
    <p:sldLayoutId id="2147483707" r:id="rId11"/>
    <p:sldLayoutId id="2147483708" r:id="rId12"/>
    <p:sldLayoutId id="2147483717" r:id="rId13"/>
    <p:sldLayoutId id="2147483719" r:id="rId14"/>
    <p:sldLayoutId id="2147483720" r:id="rId15"/>
  </p:sldLayoutIdLst>
  <p:txStyles>
    <p:titleStyle>
      <a:lvl1pPr algn="l" defTabSz="914400" rtl="0" eaLnBrk="1" latinLnBrk="0" hangingPunct="1">
        <a:lnSpc>
          <a:spcPct val="90000"/>
        </a:lnSpc>
        <a:spcBef>
          <a:spcPct val="0"/>
        </a:spcBef>
        <a:buNone/>
        <a:defRPr sz="4400" b="1" kern="1200">
          <a:solidFill>
            <a:schemeClr val="tx1"/>
          </a:solidFill>
          <a:latin typeface="Josefin Sans"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png"/><Relationship Id="rId16" Type="http://schemas.openxmlformats.org/officeDocument/2006/relationships/image" Target="../media/image52.png"/><Relationship Id="rId1" Type="http://schemas.openxmlformats.org/officeDocument/2006/relationships/slideLayout" Target="../slideLayouts/slideLayout37.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sv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54.png"/><Relationship Id="rId21" Type="http://schemas.openxmlformats.org/officeDocument/2006/relationships/image" Target="../media/image71.png"/><Relationship Id="rId7" Type="http://schemas.openxmlformats.org/officeDocument/2006/relationships/image" Target="../media/image58.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2" Type="http://schemas.openxmlformats.org/officeDocument/2006/relationships/image" Target="../media/image53.png"/><Relationship Id="rId16" Type="http://schemas.openxmlformats.org/officeDocument/2006/relationships/image" Target="../media/image66.png"/><Relationship Id="rId20" Type="http://schemas.openxmlformats.org/officeDocument/2006/relationships/image" Target="../media/image70.png"/><Relationship Id="rId29" Type="http://schemas.openxmlformats.org/officeDocument/2006/relationships/image" Target="../media/image79.png"/><Relationship Id="rId1" Type="http://schemas.openxmlformats.org/officeDocument/2006/relationships/slideLayout" Target="../slideLayouts/slideLayout37.xml"/><Relationship Id="rId6" Type="http://schemas.openxmlformats.org/officeDocument/2006/relationships/image" Target="../media/image57.png"/><Relationship Id="rId11" Type="http://schemas.openxmlformats.org/officeDocument/2006/relationships/image" Target="../media/image61.png"/><Relationship Id="rId24" Type="http://schemas.openxmlformats.org/officeDocument/2006/relationships/image" Target="../media/image74.png"/><Relationship Id="rId32" Type="http://schemas.openxmlformats.org/officeDocument/2006/relationships/image" Target="../media/image82.png"/><Relationship Id="rId5" Type="http://schemas.openxmlformats.org/officeDocument/2006/relationships/image" Target="../media/image56.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78.png"/><Relationship Id="rId10" Type="http://schemas.openxmlformats.org/officeDocument/2006/relationships/image" Target="../media/image60.svg"/><Relationship Id="rId19" Type="http://schemas.openxmlformats.org/officeDocument/2006/relationships/image" Target="../media/image69.png"/><Relationship Id="rId31" Type="http://schemas.openxmlformats.org/officeDocument/2006/relationships/image" Target="../media/image81.png"/><Relationship Id="rId4" Type="http://schemas.openxmlformats.org/officeDocument/2006/relationships/image" Target="../media/image55.png"/><Relationship Id="rId9" Type="http://schemas.openxmlformats.org/officeDocument/2006/relationships/image" Target="../media/image23.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8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jpeg"/><Relationship Id="rId12" Type="http://schemas.openxmlformats.org/officeDocument/2006/relationships/image" Target="../media/image97.png"/><Relationship Id="rId2" Type="http://schemas.openxmlformats.org/officeDocument/2006/relationships/image" Target="../media/image87.png"/><Relationship Id="rId1" Type="http://schemas.openxmlformats.org/officeDocument/2006/relationships/slideLayout" Target="../slideLayouts/slideLayout39.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jpe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1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16.png"/><Relationship Id="rId26" Type="http://schemas.openxmlformats.org/officeDocument/2006/relationships/image" Target="../media/image124.png"/><Relationship Id="rId3" Type="http://schemas.openxmlformats.org/officeDocument/2006/relationships/image" Target="../media/image101.png"/><Relationship Id="rId21" Type="http://schemas.openxmlformats.org/officeDocument/2006/relationships/image" Target="../media/image119.pn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png"/><Relationship Id="rId25" Type="http://schemas.openxmlformats.org/officeDocument/2006/relationships/image" Target="../media/image123.png"/><Relationship Id="rId2" Type="http://schemas.openxmlformats.org/officeDocument/2006/relationships/image" Target="../media/image100.png"/><Relationship Id="rId16" Type="http://schemas.openxmlformats.org/officeDocument/2006/relationships/image" Target="../media/image114.png"/><Relationship Id="rId20" Type="http://schemas.openxmlformats.org/officeDocument/2006/relationships/image" Target="../media/image118.png"/><Relationship Id="rId29" Type="http://schemas.openxmlformats.org/officeDocument/2006/relationships/image" Target="../media/image127.png"/><Relationship Id="rId1" Type="http://schemas.openxmlformats.org/officeDocument/2006/relationships/slideLayout" Target="../slideLayouts/slideLayout37.xml"/><Relationship Id="rId6" Type="http://schemas.openxmlformats.org/officeDocument/2006/relationships/image" Target="../media/image104.png"/><Relationship Id="rId11" Type="http://schemas.openxmlformats.org/officeDocument/2006/relationships/image" Target="../media/image109.png"/><Relationship Id="rId24" Type="http://schemas.openxmlformats.org/officeDocument/2006/relationships/image" Target="../media/image122.png"/><Relationship Id="rId32" Type="http://schemas.openxmlformats.org/officeDocument/2006/relationships/image" Target="../media/image130.png"/><Relationship Id="rId5" Type="http://schemas.openxmlformats.org/officeDocument/2006/relationships/image" Target="../media/image103.png"/><Relationship Id="rId15" Type="http://schemas.openxmlformats.org/officeDocument/2006/relationships/image" Target="../media/image113.png"/><Relationship Id="rId23" Type="http://schemas.openxmlformats.org/officeDocument/2006/relationships/image" Target="../media/image121.png"/><Relationship Id="rId28" Type="http://schemas.openxmlformats.org/officeDocument/2006/relationships/image" Target="../media/image126.png"/><Relationship Id="rId10" Type="http://schemas.openxmlformats.org/officeDocument/2006/relationships/image" Target="../media/image108.png"/><Relationship Id="rId19" Type="http://schemas.openxmlformats.org/officeDocument/2006/relationships/image" Target="../media/image117.png"/><Relationship Id="rId31" Type="http://schemas.openxmlformats.org/officeDocument/2006/relationships/image" Target="../media/image129.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 Id="rId22" Type="http://schemas.openxmlformats.org/officeDocument/2006/relationships/image" Target="../media/image120.png"/><Relationship Id="rId27" Type="http://schemas.openxmlformats.org/officeDocument/2006/relationships/image" Target="../media/image125.png"/><Relationship Id="rId30" Type="http://schemas.openxmlformats.org/officeDocument/2006/relationships/image" Target="../media/image1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3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7.xml"/><Relationship Id="rId5" Type="http://schemas.openxmlformats.org/officeDocument/2006/relationships/image" Target="../media/image18.sv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2.svg"/><Relationship Id="rId7" Type="http://schemas.openxmlformats.org/officeDocument/2006/relationships/image" Target="../media/image22.svg"/><Relationship Id="rId2" Type="http://schemas.openxmlformats.org/officeDocument/2006/relationships/image" Target="../media/image131.png"/><Relationship Id="rId1" Type="http://schemas.openxmlformats.org/officeDocument/2006/relationships/slideLayout" Target="../slideLayouts/slideLayout37.xml"/><Relationship Id="rId6" Type="http://schemas.openxmlformats.org/officeDocument/2006/relationships/image" Target="../media/image21.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4.svg"/></Relationships>
</file>

<file path=ppt/slides/_rels/slide25.xml.rels><?xml version="1.0" encoding="UTF-8" standalone="yes"?>
<Relationships xmlns="http://schemas.openxmlformats.org/package/2006/relationships"><Relationship Id="rId8" Type="http://schemas.openxmlformats.org/officeDocument/2006/relationships/image" Target="../media/image138.svg"/><Relationship Id="rId13" Type="http://schemas.openxmlformats.org/officeDocument/2006/relationships/image" Target="../media/image143.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svg"/><Relationship Id="rId17" Type="http://schemas.openxmlformats.org/officeDocument/2006/relationships/image" Target="../media/image147.png"/><Relationship Id="rId2" Type="http://schemas.openxmlformats.org/officeDocument/2006/relationships/slideLayout" Target="../slideLayouts/slideLayout37.xml"/><Relationship Id="rId16" Type="http://schemas.openxmlformats.org/officeDocument/2006/relationships/image" Target="../media/image146.png"/><Relationship Id="rId1" Type="http://schemas.openxmlformats.org/officeDocument/2006/relationships/tags" Target="../tags/tag1.xml"/><Relationship Id="rId6" Type="http://schemas.openxmlformats.org/officeDocument/2006/relationships/image" Target="../media/image136.svg"/><Relationship Id="rId11" Type="http://schemas.openxmlformats.org/officeDocument/2006/relationships/image" Target="../media/image141.png"/><Relationship Id="rId5" Type="http://schemas.openxmlformats.org/officeDocument/2006/relationships/image" Target="../media/image135.png"/><Relationship Id="rId15" Type="http://schemas.openxmlformats.org/officeDocument/2006/relationships/image" Target="../media/image145.png"/><Relationship Id="rId10" Type="http://schemas.openxmlformats.org/officeDocument/2006/relationships/image" Target="../media/image140.svg"/><Relationship Id="rId4" Type="http://schemas.openxmlformats.org/officeDocument/2006/relationships/image" Target="../media/image134.svg"/><Relationship Id="rId9" Type="http://schemas.openxmlformats.org/officeDocument/2006/relationships/image" Target="../media/image139.png"/><Relationship Id="rId14" Type="http://schemas.openxmlformats.org/officeDocument/2006/relationships/image" Target="../media/image144.png"/></Relationships>
</file>

<file path=ppt/slides/_rels/slide26.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svg"/><Relationship Id="rId3" Type="http://schemas.openxmlformats.org/officeDocument/2006/relationships/image" Target="../media/image148.png"/><Relationship Id="rId7" Type="http://schemas.openxmlformats.org/officeDocument/2006/relationships/image" Target="../media/image150.svg"/><Relationship Id="rId12" Type="http://schemas.openxmlformats.org/officeDocument/2006/relationships/image" Target="../media/image155.png"/><Relationship Id="rId17" Type="http://schemas.openxmlformats.org/officeDocument/2006/relationships/image" Target="../media/image160.jpg"/><Relationship Id="rId2" Type="http://schemas.openxmlformats.org/officeDocument/2006/relationships/slideLayout" Target="../slideLayouts/slideLayout37.xml"/><Relationship Id="rId16" Type="http://schemas.openxmlformats.org/officeDocument/2006/relationships/image" Target="../media/image159.png"/><Relationship Id="rId1" Type="http://schemas.openxmlformats.org/officeDocument/2006/relationships/tags" Target="../tags/tag2.xml"/><Relationship Id="rId6" Type="http://schemas.openxmlformats.org/officeDocument/2006/relationships/image" Target="../media/image149.png"/><Relationship Id="rId11" Type="http://schemas.openxmlformats.org/officeDocument/2006/relationships/image" Target="../media/image154.svg"/><Relationship Id="rId5" Type="http://schemas.openxmlformats.org/officeDocument/2006/relationships/image" Target="../media/image22.svg"/><Relationship Id="rId15" Type="http://schemas.openxmlformats.org/officeDocument/2006/relationships/image" Target="../media/image158.png"/><Relationship Id="rId10" Type="http://schemas.openxmlformats.org/officeDocument/2006/relationships/image" Target="../media/image153.png"/><Relationship Id="rId4" Type="http://schemas.openxmlformats.org/officeDocument/2006/relationships/image" Target="../media/image21.png"/><Relationship Id="rId9" Type="http://schemas.openxmlformats.org/officeDocument/2006/relationships/image" Target="../media/image152.svg"/><Relationship Id="rId14" Type="http://schemas.openxmlformats.org/officeDocument/2006/relationships/image" Target="../media/image157.png"/></Relationships>
</file>

<file path=ppt/slides/_rels/slide27.xml.rels><?xml version="1.0" encoding="UTF-8" standalone="yes"?>
<Relationships xmlns="http://schemas.openxmlformats.org/package/2006/relationships"><Relationship Id="rId8" Type="http://schemas.openxmlformats.org/officeDocument/2006/relationships/image" Target="../media/image164.svg"/><Relationship Id="rId13" Type="http://schemas.openxmlformats.org/officeDocument/2006/relationships/image" Target="../media/image157.png"/><Relationship Id="rId18" Type="http://schemas.openxmlformats.org/officeDocument/2006/relationships/image" Target="../media/image75.png"/><Relationship Id="rId3" Type="http://schemas.openxmlformats.org/officeDocument/2006/relationships/image" Target="../media/image23.png"/><Relationship Id="rId7" Type="http://schemas.openxmlformats.org/officeDocument/2006/relationships/image" Target="../media/image163.png"/><Relationship Id="rId12" Type="http://schemas.openxmlformats.org/officeDocument/2006/relationships/image" Target="../media/image168.svg"/><Relationship Id="rId17" Type="http://schemas.openxmlformats.org/officeDocument/2006/relationships/image" Target="../media/image69.png"/><Relationship Id="rId2" Type="http://schemas.openxmlformats.org/officeDocument/2006/relationships/slideLayout" Target="../slideLayouts/slideLayout37.xml"/><Relationship Id="rId16" Type="http://schemas.openxmlformats.org/officeDocument/2006/relationships/image" Target="../media/image169.jpeg"/><Relationship Id="rId1" Type="http://schemas.openxmlformats.org/officeDocument/2006/relationships/tags" Target="../tags/tag3.xml"/><Relationship Id="rId6" Type="http://schemas.openxmlformats.org/officeDocument/2006/relationships/image" Target="../media/image162.svg"/><Relationship Id="rId11" Type="http://schemas.openxmlformats.org/officeDocument/2006/relationships/image" Target="../media/image167.png"/><Relationship Id="rId5" Type="http://schemas.openxmlformats.org/officeDocument/2006/relationships/image" Target="../media/image161.png"/><Relationship Id="rId15" Type="http://schemas.openxmlformats.org/officeDocument/2006/relationships/image" Target="../media/image143.png"/><Relationship Id="rId10" Type="http://schemas.openxmlformats.org/officeDocument/2006/relationships/image" Target="../media/image166.svg"/><Relationship Id="rId4" Type="http://schemas.openxmlformats.org/officeDocument/2006/relationships/image" Target="../media/image24.svg"/><Relationship Id="rId9" Type="http://schemas.openxmlformats.org/officeDocument/2006/relationships/image" Target="../media/image165.png"/><Relationship Id="rId14" Type="http://schemas.openxmlformats.org/officeDocument/2006/relationships/image" Target="../media/image158.png"/></Relationships>
</file>

<file path=ppt/slides/_rels/slide28.xml.rels><?xml version="1.0" encoding="UTF-8" standalone="yes"?>
<Relationships xmlns="http://schemas.openxmlformats.org/package/2006/relationships"><Relationship Id="rId8" Type="http://schemas.openxmlformats.org/officeDocument/2006/relationships/image" Target="../media/image150.svg"/><Relationship Id="rId13" Type="http://schemas.openxmlformats.org/officeDocument/2006/relationships/image" Target="../media/image174.jpeg"/><Relationship Id="rId3" Type="http://schemas.openxmlformats.org/officeDocument/2006/relationships/image" Target="../media/image17.png"/><Relationship Id="rId7" Type="http://schemas.openxmlformats.org/officeDocument/2006/relationships/image" Target="../media/image149.png"/><Relationship Id="rId12" Type="http://schemas.openxmlformats.org/officeDocument/2006/relationships/image" Target="../media/image156.svg"/><Relationship Id="rId17" Type="http://schemas.openxmlformats.org/officeDocument/2006/relationships/image" Target="../media/image178.png"/><Relationship Id="rId2" Type="http://schemas.openxmlformats.org/officeDocument/2006/relationships/slideLayout" Target="../slideLayouts/slideLayout37.xml"/><Relationship Id="rId16" Type="http://schemas.openxmlformats.org/officeDocument/2006/relationships/image" Target="../media/image177.png"/><Relationship Id="rId1" Type="http://schemas.openxmlformats.org/officeDocument/2006/relationships/tags" Target="../tags/tag4.xml"/><Relationship Id="rId6" Type="http://schemas.openxmlformats.org/officeDocument/2006/relationships/image" Target="../media/image171.svg"/><Relationship Id="rId11" Type="http://schemas.openxmlformats.org/officeDocument/2006/relationships/image" Target="../media/image155.png"/><Relationship Id="rId5" Type="http://schemas.openxmlformats.org/officeDocument/2006/relationships/image" Target="../media/image170.png"/><Relationship Id="rId15" Type="http://schemas.openxmlformats.org/officeDocument/2006/relationships/image" Target="../media/image176.png"/><Relationship Id="rId10" Type="http://schemas.openxmlformats.org/officeDocument/2006/relationships/image" Target="../media/image173.svg"/><Relationship Id="rId4" Type="http://schemas.openxmlformats.org/officeDocument/2006/relationships/image" Target="../media/image18.svg"/><Relationship Id="rId9" Type="http://schemas.openxmlformats.org/officeDocument/2006/relationships/image" Target="../media/image172.png"/><Relationship Id="rId14" Type="http://schemas.openxmlformats.org/officeDocument/2006/relationships/image" Target="../media/image175.png"/></Relationships>
</file>

<file path=ppt/slides/_rels/slide29.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2.svg"/><Relationship Id="rId2" Type="http://schemas.openxmlformats.org/officeDocument/2006/relationships/image" Target="../media/image19.png"/><Relationship Id="rId1" Type="http://schemas.openxmlformats.org/officeDocument/2006/relationships/slideLayout" Target="../slideLayouts/slideLayout37.xml"/><Relationship Id="rId6" Type="http://schemas.openxmlformats.org/officeDocument/2006/relationships/image" Target="../media/image11.png"/><Relationship Id="rId5" Type="http://schemas.openxmlformats.org/officeDocument/2006/relationships/image" Target="../media/image180.png"/><Relationship Id="rId4" Type="http://schemas.openxmlformats.org/officeDocument/2006/relationships/image" Target="../media/image17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37.xml"/><Relationship Id="rId6" Type="http://schemas.openxmlformats.org/officeDocument/2006/relationships/image" Target="../media/image183.png"/><Relationship Id="rId5" Type="http://schemas.openxmlformats.org/officeDocument/2006/relationships/image" Target="../media/image14.sv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hyperlink" Target="https://www.inflectra.com/Products/Case-Studies.aspx" TargetMode="External"/><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hyperlink" Target="https://www.inflectra.com/Products/Testimonials.aspx"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jpeg"/><Relationship Id="rId1" Type="http://schemas.openxmlformats.org/officeDocument/2006/relationships/slideLayout" Target="../slideLayouts/slideLayout37.xml"/><Relationship Id="rId5" Type="http://schemas.openxmlformats.org/officeDocument/2006/relationships/image" Target="../media/image189.png"/><Relationship Id="rId4" Type="http://schemas.openxmlformats.org/officeDocument/2006/relationships/image" Target="../media/image188.png"/></Relationships>
</file>

<file path=ppt/slides/_rels/slide35.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98.png"/><Relationship Id="rId18" Type="http://schemas.openxmlformats.org/officeDocument/2006/relationships/image" Target="../media/image203.png"/><Relationship Id="rId3" Type="http://schemas.openxmlformats.org/officeDocument/2006/relationships/image" Target="../media/image56.png"/><Relationship Id="rId21" Type="http://schemas.openxmlformats.org/officeDocument/2006/relationships/image" Target="../media/image206.png"/><Relationship Id="rId7" Type="http://schemas.openxmlformats.org/officeDocument/2006/relationships/image" Target="../media/image192.png"/><Relationship Id="rId12" Type="http://schemas.openxmlformats.org/officeDocument/2006/relationships/image" Target="../media/image197.png"/><Relationship Id="rId17" Type="http://schemas.openxmlformats.org/officeDocument/2006/relationships/image" Target="../media/image202.png"/><Relationship Id="rId2" Type="http://schemas.openxmlformats.org/officeDocument/2006/relationships/image" Target="../media/image190.jpg"/><Relationship Id="rId16" Type="http://schemas.openxmlformats.org/officeDocument/2006/relationships/image" Target="../media/image201.png"/><Relationship Id="rId20" Type="http://schemas.openxmlformats.org/officeDocument/2006/relationships/image" Target="../media/image205.jpeg"/><Relationship Id="rId1" Type="http://schemas.openxmlformats.org/officeDocument/2006/relationships/slideLayout" Target="../slideLayouts/slideLayout37.xml"/><Relationship Id="rId6" Type="http://schemas.openxmlformats.org/officeDocument/2006/relationships/image" Target="../media/image79.png"/><Relationship Id="rId11" Type="http://schemas.openxmlformats.org/officeDocument/2006/relationships/image" Target="../media/image196.png"/><Relationship Id="rId24" Type="http://schemas.openxmlformats.org/officeDocument/2006/relationships/image" Target="../media/image209.png"/><Relationship Id="rId5" Type="http://schemas.openxmlformats.org/officeDocument/2006/relationships/image" Target="../media/image65.png"/><Relationship Id="rId15" Type="http://schemas.openxmlformats.org/officeDocument/2006/relationships/image" Target="../media/image200.png"/><Relationship Id="rId23" Type="http://schemas.openxmlformats.org/officeDocument/2006/relationships/image" Target="../media/image208.png"/><Relationship Id="rId10" Type="http://schemas.openxmlformats.org/officeDocument/2006/relationships/image" Target="../media/image195.png"/><Relationship Id="rId19" Type="http://schemas.openxmlformats.org/officeDocument/2006/relationships/image" Target="../media/image204.png"/><Relationship Id="rId4" Type="http://schemas.openxmlformats.org/officeDocument/2006/relationships/image" Target="../media/image191.png"/><Relationship Id="rId9" Type="http://schemas.openxmlformats.org/officeDocument/2006/relationships/image" Target="../media/image194.png"/><Relationship Id="rId14" Type="http://schemas.openxmlformats.org/officeDocument/2006/relationships/image" Target="../media/image199.png"/><Relationship Id="rId22" Type="http://schemas.openxmlformats.org/officeDocument/2006/relationships/image" Target="../media/image207.jpeg"/></Relationships>
</file>

<file path=ppt/slides/_rels/slide36.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11.svg"/><Relationship Id="rId7" Type="http://schemas.openxmlformats.org/officeDocument/2006/relationships/image" Target="../media/image215.png"/><Relationship Id="rId2" Type="http://schemas.openxmlformats.org/officeDocument/2006/relationships/image" Target="../media/image210.png"/><Relationship Id="rId1" Type="http://schemas.openxmlformats.org/officeDocument/2006/relationships/slideLayout" Target="../slideLayouts/slideLayout37.xml"/><Relationship Id="rId6" Type="http://schemas.openxmlformats.org/officeDocument/2006/relationships/image" Target="../media/image214.png"/><Relationship Id="rId5" Type="http://schemas.openxmlformats.org/officeDocument/2006/relationships/image" Target="../media/image213.svg"/><Relationship Id="rId4" Type="http://schemas.openxmlformats.org/officeDocument/2006/relationships/image" Target="../media/image212.png"/></Relationships>
</file>

<file path=ppt/slides/_rels/slide37.xml.rels><?xml version="1.0" encoding="UTF-8" standalone="yes"?>
<Relationships xmlns="http://schemas.openxmlformats.org/package/2006/relationships"><Relationship Id="rId8" Type="http://schemas.openxmlformats.org/officeDocument/2006/relationships/image" Target="../media/image222.svg"/><Relationship Id="rId3" Type="http://schemas.openxmlformats.org/officeDocument/2006/relationships/image" Target="../media/image217.png"/><Relationship Id="rId7" Type="http://schemas.openxmlformats.org/officeDocument/2006/relationships/image" Target="../media/image221.pn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220.svg"/><Relationship Id="rId11" Type="http://schemas.openxmlformats.org/officeDocument/2006/relationships/image" Target="../media/image225.png"/><Relationship Id="rId5" Type="http://schemas.openxmlformats.org/officeDocument/2006/relationships/image" Target="../media/image219.png"/><Relationship Id="rId10" Type="http://schemas.openxmlformats.org/officeDocument/2006/relationships/image" Target="../media/image224.svg"/><Relationship Id="rId4" Type="http://schemas.openxmlformats.org/officeDocument/2006/relationships/image" Target="../media/image218.svg"/><Relationship Id="rId9" Type="http://schemas.openxmlformats.org/officeDocument/2006/relationships/image" Target="../media/image223.png"/></Relationships>
</file>

<file path=ppt/slides/_rels/slide3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37.xml"/><Relationship Id="rId5" Type="http://schemas.openxmlformats.org/officeDocument/2006/relationships/image" Target="../media/image229.svg"/><Relationship Id="rId4" Type="http://schemas.openxmlformats.org/officeDocument/2006/relationships/image" Target="../media/image2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3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hyperlink" Target="https://www.inflectra.com/Company/Awards.aspx" TargetMode="External"/><Relationship Id="rId2" Type="http://schemas.openxmlformats.org/officeDocument/2006/relationships/hyperlink" Target="https://www.inflectra.com/Ideas/Entry/inflectras-spirateam-is-having-a-moment--july-2020-1059.aspx" TargetMode="External"/><Relationship Id="rId1" Type="http://schemas.openxmlformats.org/officeDocument/2006/relationships/slideLayout" Target="../slideLayouts/slideLayout37.xml"/><Relationship Id="rId5" Type="http://schemas.openxmlformats.org/officeDocument/2006/relationships/image" Target="../media/image235.png"/><Relationship Id="rId4" Type="http://schemas.openxmlformats.org/officeDocument/2006/relationships/image" Target="../media/image234.png"/></Relationships>
</file>

<file path=ppt/slides/_rels/slide45.xml.rels><?xml version="1.0" encoding="UTF-8" standalone="yes"?>
<Relationships xmlns="http://schemas.openxmlformats.org/package/2006/relationships"><Relationship Id="rId3" Type="http://schemas.openxmlformats.org/officeDocument/2006/relationships/hyperlink" Target="https://www.infotech.com/software-reviews/categories/application-lifecycle-management" TargetMode="External"/><Relationship Id="rId2" Type="http://schemas.openxmlformats.org/officeDocument/2006/relationships/image" Target="../media/image236.png"/><Relationship Id="rId1" Type="http://schemas.openxmlformats.org/officeDocument/2006/relationships/slideLayout" Target="../slideLayouts/slideLayout37.xml"/><Relationship Id="rId4" Type="http://schemas.openxmlformats.org/officeDocument/2006/relationships/image" Target="../media/image237.png"/></Relationships>
</file>

<file path=ppt/slides/_rels/slide46.xml.rels><?xml version="1.0" encoding="UTF-8" standalone="yes"?>
<Relationships xmlns="http://schemas.openxmlformats.org/package/2006/relationships"><Relationship Id="rId3" Type="http://schemas.openxmlformats.org/officeDocument/2006/relationships/hyperlink" Target="https://www.softwarereviews.com/categories/application-lifecycle-management?utm_source=linkedin&amp;utm_campaign=Social" TargetMode="External"/><Relationship Id="rId2" Type="http://schemas.openxmlformats.org/officeDocument/2006/relationships/image" Target="../media/image238.png"/><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37.xml"/><Relationship Id="rId4" Type="http://schemas.openxmlformats.org/officeDocument/2006/relationships/image" Target="../media/image241.svg"/></Relationships>
</file>

<file path=ppt/slides/_rels/slide49.xml.rels><?xml version="1.0" encoding="UTF-8" standalone="yes"?>
<Relationships xmlns="http://schemas.openxmlformats.org/package/2006/relationships"><Relationship Id="rId3" Type="http://schemas.openxmlformats.org/officeDocument/2006/relationships/image" Target="../media/image242.emf"/><Relationship Id="rId2" Type="http://schemas.openxmlformats.org/officeDocument/2006/relationships/image" Target="../media/image239.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243.gif"/><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39.png"/><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6" Type="http://schemas.openxmlformats.org/officeDocument/2006/relationships/image" Target="../media/image268.png"/><Relationship Id="rId21" Type="http://schemas.openxmlformats.org/officeDocument/2006/relationships/image" Target="../media/image263.png"/><Relationship Id="rId42" Type="http://schemas.openxmlformats.org/officeDocument/2006/relationships/image" Target="../media/image282.png"/><Relationship Id="rId47" Type="http://schemas.openxmlformats.org/officeDocument/2006/relationships/image" Target="../media/image287.png"/><Relationship Id="rId63" Type="http://schemas.openxmlformats.org/officeDocument/2006/relationships/image" Target="../media/image100.png"/><Relationship Id="rId68" Type="http://schemas.openxmlformats.org/officeDocument/2006/relationships/image" Target="../media/image300.png"/><Relationship Id="rId2" Type="http://schemas.openxmlformats.org/officeDocument/2006/relationships/notesSlide" Target="../notesSlides/notesSlide3.xml"/><Relationship Id="rId16" Type="http://schemas.openxmlformats.org/officeDocument/2006/relationships/image" Target="../media/image258.png"/><Relationship Id="rId29" Type="http://schemas.openxmlformats.org/officeDocument/2006/relationships/image" Target="../media/image271.png"/><Relationship Id="rId11" Type="http://schemas.openxmlformats.org/officeDocument/2006/relationships/image" Target="../media/image253.png"/><Relationship Id="rId24" Type="http://schemas.openxmlformats.org/officeDocument/2006/relationships/image" Target="../media/image266.png"/><Relationship Id="rId32" Type="http://schemas.openxmlformats.org/officeDocument/2006/relationships/image" Target="../media/image274.png"/><Relationship Id="rId37" Type="http://schemas.openxmlformats.org/officeDocument/2006/relationships/image" Target="../media/image278.png"/><Relationship Id="rId40" Type="http://schemas.openxmlformats.org/officeDocument/2006/relationships/image" Target="../media/image280.png"/><Relationship Id="rId45" Type="http://schemas.openxmlformats.org/officeDocument/2006/relationships/image" Target="../media/image285.jpg"/><Relationship Id="rId53" Type="http://schemas.openxmlformats.org/officeDocument/2006/relationships/image" Target="../media/image114.png"/><Relationship Id="rId58" Type="http://schemas.openxmlformats.org/officeDocument/2006/relationships/image" Target="../media/image107.png"/><Relationship Id="rId66" Type="http://schemas.openxmlformats.org/officeDocument/2006/relationships/image" Target="../media/image298.png"/><Relationship Id="rId74" Type="http://schemas.openxmlformats.org/officeDocument/2006/relationships/image" Target="../media/image302.png"/><Relationship Id="rId5" Type="http://schemas.openxmlformats.org/officeDocument/2006/relationships/image" Target="../media/image250.png"/><Relationship Id="rId61" Type="http://schemas.openxmlformats.org/officeDocument/2006/relationships/image" Target="../media/image108.png"/><Relationship Id="rId19" Type="http://schemas.openxmlformats.org/officeDocument/2006/relationships/image" Target="../media/image261.png"/><Relationship Id="rId14" Type="http://schemas.openxmlformats.org/officeDocument/2006/relationships/image" Target="../media/image256.png"/><Relationship Id="rId22" Type="http://schemas.openxmlformats.org/officeDocument/2006/relationships/image" Target="../media/image264.png"/><Relationship Id="rId27" Type="http://schemas.openxmlformats.org/officeDocument/2006/relationships/image" Target="../media/image269.png"/><Relationship Id="rId30" Type="http://schemas.openxmlformats.org/officeDocument/2006/relationships/image" Target="../media/image272.png"/><Relationship Id="rId35" Type="http://schemas.openxmlformats.org/officeDocument/2006/relationships/image" Target="../media/image276.png"/><Relationship Id="rId43" Type="http://schemas.openxmlformats.org/officeDocument/2006/relationships/image" Target="../media/image283.png"/><Relationship Id="rId48" Type="http://schemas.openxmlformats.org/officeDocument/2006/relationships/image" Target="../media/image288.png"/><Relationship Id="rId56" Type="http://schemas.openxmlformats.org/officeDocument/2006/relationships/image" Target="../media/image292.png"/><Relationship Id="rId64" Type="http://schemas.openxmlformats.org/officeDocument/2006/relationships/image" Target="../media/image297.png"/><Relationship Id="rId69" Type="http://schemas.openxmlformats.org/officeDocument/2006/relationships/image" Target="../media/image103.png"/><Relationship Id="rId8" Type="http://schemas.openxmlformats.org/officeDocument/2006/relationships/image" Target="../media/image252.jpg"/><Relationship Id="rId51" Type="http://schemas.openxmlformats.org/officeDocument/2006/relationships/image" Target="../media/image290.png"/><Relationship Id="rId72" Type="http://schemas.openxmlformats.org/officeDocument/2006/relationships/oleObject" Target="../embeddings/oleObject1.bin"/><Relationship Id="rId3" Type="http://schemas.openxmlformats.org/officeDocument/2006/relationships/image" Target="../media/image248.jpg"/><Relationship Id="rId12" Type="http://schemas.openxmlformats.org/officeDocument/2006/relationships/image" Target="../media/image254.png"/><Relationship Id="rId17" Type="http://schemas.openxmlformats.org/officeDocument/2006/relationships/image" Target="../media/image259.png"/><Relationship Id="rId25" Type="http://schemas.openxmlformats.org/officeDocument/2006/relationships/image" Target="../media/image267.png"/><Relationship Id="rId33" Type="http://schemas.openxmlformats.org/officeDocument/2006/relationships/image" Target="../media/image123.png"/><Relationship Id="rId38" Type="http://schemas.openxmlformats.org/officeDocument/2006/relationships/image" Target="../media/image279.png"/><Relationship Id="rId46" Type="http://schemas.openxmlformats.org/officeDocument/2006/relationships/image" Target="../media/image286.png"/><Relationship Id="rId59" Type="http://schemas.openxmlformats.org/officeDocument/2006/relationships/image" Target="../media/image294.png"/><Relationship Id="rId67" Type="http://schemas.openxmlformats.org/officeDocument/2006/relationships/image" Target="../media/image299.jpg"/><Relationship Id="rId20" Type="http://schemas.openxmlformats.org/officeDocument/2006/relationships/image" Target="../media/image262.png"/><Relationship Id="rId41" Type="http://schemas.openxmlformats.org/officeDocument/2006/relationships/image" Target="../media/image281.png"/><Relationship Id="rId54" Type="http://schemas.openxmlformats.org/officeDocument/2006/relationships/image" Target="../media/image291.png"/><Relationship Id="rId62" Type="http://schemas.openxmlformats.org/officeDocument/2006/relationships/image" Target="../media/image296.png"/><Relationship Id="rId70" Type="http://schemas.openxmlformats.org/officeDocument/2006/relationships/image" Target="../media/image104.png"/><Relationship Id="rId1" Type="http://schemas.openxmlformats.org/officeDocument/2006/relationships/slideLayout" Target="../slideLayouts/slideLayout39.xml"/><Relationship Id="rId6" Type="http://schemas.openxmlformats.org/officeDocument/2006/relationships/image" Target="../media/image109.png"/><Relationship Id="rId15" Type="http://schemas.openxmlformats.org/officeDocument/2006/relationships/image" Target="../media/image257.jpg"/><Relationship Id="rId23" Type="http://schemas.openxmlformats.org/officeDocument/2006/relationships/image" Target="../media/image265.png"/><Relationship Id="rId28" Type="http://schemas.openxmlformats.org/officeDocument/2006/relationships/image" Target="../media/image270.jpg"/><Relationship Id="rId36" Type="http://schemas.openxmlformats.org/officeDocument/2006/relationships/image" Target="../media/image277.jpg"/><Relationship Id="rId49" Type="http://schemas.openxmlformats.org/officeDocument/2006/relationships/image" Target="../media/image113.png"/><Relationship Id="rId57" Type="http://schemas.openxmlformats.org/officeDocument/2006/relationships/image" Target="../media/image293.jpg"/><Relationship Id="rId10" Type="http://schemas.openxmlformats.org/officeDocument/2006/relationships/image" Target="../media/image118.png"/><Relationship Id="rId31" Type="http://schemas.openxmlformats.org/officeDocument/2006/relationships/image" Target="../media/image273.png"/><Relationship Id="rId44" Type="http://schemas.openxmlformats.org/officeDocument/2006/relationships/image" Target="../media/image284.png"/><Relationship Id="rId52" Type="http://schemas.openxmlformats.org/officeDocument/2006/relationships/image" Target="../media/image115.png"/><Relationship Id="rId60" Type="http://schemas.openxmlformats.org/officeDocument/2006/relationships/image" Target="../media/image295.png"/><Relationship Id="rId65" Type="http://schemas.openxmlformats.org/officeDocument/2006/relationships/image" Target="../media/image101.png"/><Relationship Id="rId73" Type="http://schemas.openxmlformats.org/officeDocument/2006/relationships/image" Target="../media/image301.png"/><Relationship Id="rId4" Type="http://schemas.openxmlformats.org/officeDocument/2006/relationships/image" Target="../media/image249.png"/><Relationship Id="rId9" Type="http://schemas.openxmlformats.org/officeDocument/2006/relationships/image" Target="../media/image126.png"/><Relationship Id="rId13" Type="http://schemas.openxmlformats.org/officeDocument/2006/relationships/image" Target="../media/image255.png"/><Relationship Id="rId18" Type="http://schemas.openxmlformats.org/officeDocument/2006/relationships/image" Target="../media/image260.png"/><Relationship Id="rId39" Type="http://schemas.openxmlformats.org/officeDocument/2006/relationships/image" Target="../media/image117.png"/><Relationship Id="rId34" Type="http://schemas.openxmlformats.org/officeDocument/2006/relationships/image" Target="../media/image275.png"/><Relationship Id="rId50" Type="http://schemas.openxmlformats.org/officeDocument/2006/relationships/image" Target="../media/image289.png"/><Relationship Id="rId55" Type="http://schemas.openxmlformats.org/officeDocument/2006/relationships/image" Target="../media/image106.png"/><Relationship Id="rId7" Type="http://schemas.openxmlformats.org/officeDocument/2006/relationships/image" Target="../media/image251.png"/><Relationship Id="rId71" Type="http://schemas.openxmlformats.org/officeDocument/2006/relationships/image" Target="../media/image102.png"/></Relationships>
</file>

<file path=ppt/slides/_rels/slide59.xml.rels><?xml version="1.0" encoding="UTF-8" standalone="yes"?>
<Relationships xmlns="http://schemas.openxmlformats.org/package/2006/relationships"><Relationship Id="rId13" Type="http://schemas.openxmlformats.org/officeDocument/2006/relationships/image" Target="../media/image311.png"/><Relationship Id="rId18" Type="http://schemas.openxmlformats.org/officeDocument/2006/relationships/image" Target="../media/image251.png"/><Relationship Id="rId26" Type="http://schemas.openxmlformats.org/officeDocument/2006/relationships/image" Target="../media/image320.png"/><Relationship Id="rId39" Type="http://schemas.openxmlformats.org/officeDocument/2006/relationships/image" Target="../media/image329.png"/><Relationship Id="rId21" Type="http://schemas.openxmlformats.org/officeDocument/2006/relationships/image" Target="../media/image252.jpg"/><Relationship Id="rId34" Type="http://schemas.openxmlformats.org/officeDocument/2006/relationships/image" Target="../media/image118.png"/><Relationship Id="rId42" Type="http://schemas.openxmlformats.org/officeDocument/2006/relationships/image" Target="../media/image332.png"/><Relationship Id="rId47" Type="http://schemas.openxmlformats.org/officeDocument/2006/relationships/image" Target="../media/image335.png"/><Relationship Id="rId50" Type="http://schemas.openxmlformats.org/officeDocument/2006/relationships/image" Target="../media/image256.png"/><Relationship Id="rId55" Type="http://schemas.openxmlformats.org/officeDocument/2006/relationships/image" Target="../media/image340.png"/><Relationship Id="rId63" Type="http://schemas.openxmlformats.org/officeDocument/2006/relationships/image" Target="../media/image347.png"/><Relationship Id="rId7" Type="http://schemas.openxmlformats.org/officeDocument/2006/relationships/image" Target="../media/image250.png"/><Relationship Id="rId2" Type="http://schemas.openxmlformats.org/officeDocument/2006/relationships/notesSlide" Target="../notesSlides/notesSlide4.xml"/><Relationship Id="rId16" Type="http://schemas.openxmlformats.org/officeDocument/2006/relationships/image" Target="../media/image313.png"/><Relationship Id="rId29" Type="http://schemas.openxmlformats.org/officeDocument/2006/relationships/image" Target="../media/image323.png"/><Relationship Id="rId11" Type="http://schemas.openxmlformats.org/officeDocument/2006/relationships/image" Target="../media/image309.png"/><Relationship Id="rId24" Type="http://schemas.openxmlformats.org/officeDocument/2006/relationships/image" Target="../media/image318.png"/><Relationship Id="rId32" Type="http://schemas.openxmlformats.org/officeDocument/2006/relationships/image" Target="../media/image326.png"/><Relationship Id="rId37" Type="http://schemas.openxmlformats.org/officeDocument/2006/relationships/image" Target="../media/image253.png"/><Relationship Id="rId40" Type="http://schemas.openxmlformats.org/officeDocument/2006/relationships/image" Target="../media/image330.png"/><Relationship Id="rId45" Type="http://schemas.openxmlformats.org/officeDocument/2006/relationships/image" Target="../media/image334.png"/><Relationship Id="rId53" Type="http://schemas.openxmlformats.org/officeDocument/2006/relationships/image" Target="../media/image257.jpg"/><Relationship Id="rId58" Type="http://schemas.openxmlformats.org/officeDocument/2006/relationships/image" Target="../media/image342.png"/><Relationship Id="rId5" Type="http://schemas.openxmlformats.org/officeDocument/2006/relationships/image" Target="../media/image305.png"/><Relationship Id="rId61" Type="http://schemas.openxmlformats.org/officeDocument/2006/relationships/image" Target="../media/image345.png"/><Relationship Id="rId19" Type="http://schemas.openxmlformats.org/officeDocument/2006/relationships/image" Target="../media/image315.png"/><Relationship Id="rId14" Type="http://schemas.openxmlformats.org/officeDocument/2006/relationships/image" Target="../media/image243.gif"/><Relationship Id="rId22" Type="http://schemas.openxmlformats.org/officeDocument/2006/relationships/image" Target="../media/image126.png"/><Relationship Id="rId27" Type="http://schemas.openxmlformats.org/officeDocument/2006/relationships/image" Target="../media/image321.png"/><Relationship Id="rId30" Type="http://schemas.openxmlformats.org/officeDocument/2006/relationships/image" Target="../media/image324.png"/><Relationship Id="rId35" Type="http://schemas.openxmlformats.org/officeDocument/2006/relationships/image" Target="../media/image327.png"/><Relationship Id="rId43" Type="http://schemas.openxmlformats.org/officeDocument/2006/relationships/image" Target="../media/image333.png"/><Relationship Id="rId48" Type="http://schemas.openxmlformats.org/officeDocument/2006/relationships/image" Target="../media/image336.png"/><Relationship Id="rId56" Type="http://schemas.openxmlformats.org/officeDocument/2006/relationships/image" Target="../media/image341.png"/><Relationship Id="rId64" Type="http://schemas.openxmlformats.org/officeDocument/2006/relationships/image" Target="../media/image348.png"/><Relationship Id="rId8" Type="http://schemas.openxmlformats.org/officeDocument/2006/relationships/image" Target="../media/image307.png"/><Relationship Id="rId51" Type="http://schemas.openxmlformats.org/officeDocument/2006/relationships/image" Target="../media/image110.png"/><Relationship Id="rId3" Type="http://schemas.openxmlformats.org/officeDocument/2006/relationships/image" Target="../media/image303.png"/><Relationship Id="rId12" Type="http://schemas.openxmlformats.org/officeDocument/2006/relationships/image" Target="../media/image310.png"/><Relationship Id="rId17" Type="http://schemas.openxmlformats.org/officeDocument/2006/relationships/image" Target="../media/image314.png"/><Relationship Id="rId25" Type="http://schemas.openxmlformats.org/officeDocument/2006/relationships/image" Target="../media/image319.png"/><Relationship Id="rId33" Type="http://schemas.openxmlformats.org/officeDocument/2006/relationships/image" Target="../media/image119.png"/><Relationship Id="rId38" Type="http://schemas.openxmlformats.org/officeDocument/2006/relationships/image" Target="../media/image254.png"/><Relationship Id="rId46" Type="http://schemas.openxmlformats.org/officeDocument/2006/relationships/image" Target="../media/image116.png"/><Relationship Id="rId59" Type="http://schemas.openxmlformats.org/officeDocument/2006/relationships/image" Target="../media/image343.png"/><Relationship Id="rId20" Type="http://schemas.openxmlformats.org/officeDocument/2006/relationships/image" Target="../media/image316.png"/><Relationship Id="rId41" Type="http://schemas.openxmlformats.org/officeDocument/2006/relationships/image" Target="../media/image331.png"/><Relationship Id="rId54" Type="http://schemas.openxmlformats.org/officeDocument/2006/relationships/image" Target="../media/image339.png"/><Relationship Id="rId62" Type="http://schemas.openxmlformats.org/officeDocument/2006/relationships/image" Target="../media/image346.jpg"/><Relationship Id="rId1" Type="http://schemas.openxmlformats.org/officeDocument/2006/relationships/slideLayout" Target="../slideLayouts/slideLayout39.xml"/><Relationship Id="rId6" Type="http://schemas.openxmlformats.org/officeDocument/2006/relationships/image" Target="../media/image306.png"/><Relationship Id="rId15" Type="http://schemas.openxmlformats.org/officeDocument/2006/relationships/image" Target="../media/image312.png"/><Relationship Id="rId23" Type="http://schemas.openxmlformats.org/officeDocument/2006/relationships/image" Target="../media/image317.png"/><Relationship Id="rId28" Type="http://schemas.openxmlformats.org/officeDocument/2006/relationships/image" Target="../media/image322.png"/><Relationship Id="rId36" Type="http://schemas.openxmlformats.org/officeDocument/2006/relationships/image" Target="../media/image328.jpg"/><Relationship Id="rId49" Type="http://schemas.openxmlformats.org/officeDocument/2006/relationships/image" Target="../media/image337.png"/><Relationship Id="rId57" Type="http://schemas.openxmlformats.org/officeDocument/2006/relationships/image" Target="../media/image258.png"/><Relationship Id="rId10" Type="http://schemas.openxmlformats.org/officeDocument/2006/relationships/image" Target="../media/image308.png"/><Relationship Id="rId31" Type="http://schemas.openxmlformats.org/officeDocument/2006/relationships/image" Target="../media/image325.png"/><Relationship Id="rId44" Type="http://schemas.openxmlformats.org/officeDocument/2006/relationships/image" Target="../media/image255.png"/><Relationship Id="rId52" Type="http://schemas.openxmlformats.org/officeDocument/2006/relationships/image" Target="../media/image338.png"/><Relationship Id="rId60" Type="http://schemas.openxmlformats.org/officeDocument/2006/relationships/image" Target="../media/image344.png"/><Relationship Id="rId4" Type="http://schemas.openxmlformats.org/officeDocument/2006/relationships/image" Target="../media/image304.jpg"/><Relationship Id="rId9" Type="http://schemas.openxmlformats.org/officeDocument/2006/relationships/image" Target="../media/image10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1.png"/><Relationship Id="rId16" Type="http://schemas.openxmlformats.org/officeDocument/2006/relationships/image" Target="../media/image25.png"/><Relationship Id="rId1" Type="http://schemas.openxmlformats.org/officeDocument/2006/relationships/slideLayout" Target="../slideLayouts/slideLayout3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60.xml.rels><?xml version="1.0" encoding="UTF-8" standalone="yes"?>
<Relationships xmlns="http://schemas.openxmlformats.org/package/2006/relationships"><Relationship Id="rId13" Type="http://schemas.openxmlformats.org/officeDocument/2006/relationships/image" Target="../media/image359.png"/><Relationship Id="rId18" Type="http://schemas.openxmlformats.org/officeDocument/2006/relationships/image" Target="../media/image364.png"/><Relationship Id="rId26" Type="http://schemas.openxmlformats.org/officeDocument/2006/relationships/image" Target="../media/image371.png"/><Relationship Id="rId39" Type="http://schemas.openxmlformats.org/officeDocument/2006/relationships/image" Target="../media/image384.png"/><Relationship Id="rId21" Type="http://schemas.openxmlformats.org/officeDocument/2006/relationships/image" Target="../media/image367.png"/><Relationship Id="rId34" Type="http://schemas.openxmlformats.org/officeDocument/2006/relationships/image" Target="../media/image379.png"/><Relationship Id="rId42" Type="http://schemas.openxmlformats.org/officeDocument/2006/relationships/image" Target="../media/image387.png"/><Relationship Id="rId47" Type="http://schemas.openxmlformats.org/officeDocument/2006/relationships/image" Target="../media/image391.png"/><Relationship Id="rId50" Type="http://schemas.openxmlformats.org/officeDocument/2006/relationships/image" Target="../media/image394.png"/><Relationship Id="rId7" Type="http://schemas.openxmlformats.org/officeDocument/2006/relationships/image" Target="../media/image353.png"/><Relationship Id="rId2" Type="http://schemas.openxmlformats.org/officeDocument/2006/relationships/notesSlide" Target="../notesSlides/notesSlide5.xml"/><Relationship Id="rId16" Type="http://schemas.openxmlformats.org/officeDocument/2006/relationships/image" Target="../media/image362.png"/><Relationship Id="rId29" Type="http://schemas.openxmlformats.org/officeDocument/2006/relationships/image" Target="../media/image374.png"/><Relationship Id="rId11" Type="http://schemas.openxmlformats.org/officeDocument/2006/relationships/image" Target="../media/image357.png"/><Relationship Id="rId24" Type="http://schemas.openxmlformats.org/officeDocument/2006/relationships/image" Target="../media/image370.png"/><Relationship Id="rId32" Type="http://schemas.openxmlformats.org/officeDocument/2006/relationships/image" Target="../media/image377.png"/><Relationship Id="rId37" Type="http://schemas.openxmlformats.org/officeDocument/2006/relationships/image" Target="../media/image382.png"/><Relationship Id="rId40" Type="http://schemas.openxmlformats.org/officeDocument/2006/relationships/image" Target="../media/image385.png"/><Relationship Id="rId45" Type="http://schemas.openxmlformats.org/officeDocument/2006/relationships/image" Target="../media/image389.png"/><Relationship Id="rId5" Type="http://schemas.openxmlformats.org/officeDocument/2006/relationships/image" Target="../media/image351.png"/><Relationship Id="rId15" Type="http://schemas.openxmlformats.org/officeDocument/2006/relationships/image" Target="../media/image361.png"/><Relationship Id="rId23" Type="http://schemas.openxmlformats.org/officeDocument/2006/relationships/image" Target="../media/image369.png"/><Relationship Id="rId28" Type="http://schemas.openxmlformats.org/officeDocument/2006/relationships/image" Target="../media/image373.png"/><Relationship Id="rId36" Type="http://schemas.openxmlformats.org/officeDocument/2006/relationships/image" Target="../media/image381.png"/><Relationship Id="rId49" Type="http://schemas.openxmlformats.org/officeDocument/2006/relationships/image" Target="../media/image393.png"/><Relationship Id="rId10" Type="http://schemas.openxmlformats.org/officeDocument/2006/relationships/image" Target="../media/image356.png"/><Relationship Id="rId19" Type="http://schemas.openxmlformats.org/officeDocument/2006/relationships/image" Target="../media/image365.png"/><Relationship Id="rId31" Type="http://schemas.openxmlformats.org/officeDocument/2006/relationships/image" Target="../media/image376.png"/><Relationship Id="rId44" Type="http://schemas.openxmlformats.org/officeDocument/2006/relationships/image" Target="../media/image388.png"/><Relationship Id="rId4" Type="http://schemas.openxmlformats.org/officeDocument/2006/relationships/image" Target="../media/image350.png"/><Relationship Id="rId9" Type="http://schemas.openxmlformats.org/officeDocument/2006/relationships/image" Target="../media/image355.png"/><Relationship Id="rId14" Type="http://schemas.openxmlformats.org/officeDocument/2006/relationships/image" Target="../media/image360.png"/><Relationship Id="rId22" Type="http://schemas.openxmlformats.org/officeDocument/2006/relationships/image" Target="../media/image368.png"/><Relationship Id="rId27" Type="http://schemas.openxmlformats.org/officeDocument/2006/relationships/image" Target="../media/image372.jpg"/><Relationship Id="rId30" Type="http://schemas.openxmlformats.org/officeDocument/2006/relationships/image" Target="../media/image375.png"/><Relationship Id="rId35" Type="http://schemas.openxmlformats.org/officeDocument/2006/relationships/image" Target="../media/image380.png"/><Relationship Id="rId43" Type="http://schemas.openxmlformats.org/officeDocument/2006/relationships/image" Target="../media/image247.png"/><Relationship Id="rId48" Type="http://schemas.openxmlformats.org/officeDocument/2006/relationships/image" Target="../media/image392.png"/><Relationship Id="rId8" Type="http://schemas.openxmlformats.org/officeDocument/2006/relationships/image" Target="../media/image354.png"/><Relationship Id="rId51" Type="http://schemas.openxmlformats.org/officeDocument/2006/relationships/image" Target="../media/image395.svg"/><Relationship Id="rId3" Type="http://schemas.openxmlformats.org/officeDocument/2006/relationships/image" Target="../media/image349.png"/><Relationship Id="rId12" Type="http://schemas.openxmlformats.org/officeDocument/2006/relationships/image" Target="../media/image358.png"/><Relationship Id="rId17" Type="http://schemas.openxmlformats.org/officeDocument/2006/relationships/image" Target="../media/image363.png"/><Relationship Id="rId25" Type="http://schemas.openxmlformats.org/officeDocument/2006/relationships/image" Target="../media/image105.png"/><Relationship Id="rId33" Type="http://schemas.openxmlformats.org/officeDocument/2006/relationships/image" Target="../media/image378.png"/><Relationship Id="rId38" Type="http://schemas.openxmlformats.org/officeDocument/2006/relationships/image" Target="../media/image383.png"/><Relationship Id="rId46" Type="http://schemas.openxmlformats.org/officeDocument/2006/relationships/image" Target="../media/image390.png"/><Relationship Id="rId20" Type="http://schemas.openxmlformats.org/officeDocument/2006/relationships/image" Target="../media/image366.png"/><Relationship Id="rId41" Type="http://schemas.openxmlformats.org/officeDocument/2006/relationships/image" Target="../media/image386.png"/><Relationship Id="rId1" Type="http://schemas.openxmlformats.org/officeDocument/2006/relationships/slideLayout" Target="../slideLayouts/slideLayout39.xml"/><Relationship Id="rId6" Type="http://schemas.openxmlformats.org/officeDocument/2006/relationships/image" Target="../media/image352.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52CC-4B7C-4191-B0D7-DC482B82E8B6}"/>
              </a:ext>
            </a:extLst>
          </p:cNvPr>
          <p:cNvSpPr>
            <a:spLocks noGrp="1"/>
          </p:cNvSpPr>
          <p:nvPr>
            <p:ph type="title"/>
          </p:nvPr>
        </p:nvSpPr>
        <p:spPr>
          <a:xfrm>
            <a:off x="4637841" y="4321162"/>
            <a:ext cx="4861264" cy="1325563"/>
          </a:xfrm>
        </p:spPr>
        <p:txBody>
          <a:bodyPr/>
          <a:lstStyle/>
          <a:p>
            <a:pPr algn="l"/>
            <a:r>
              <a:rPr lang="en-US" dirty="0">
                <a:solidFill>
                  <a:schemeClr val="tx2"/>
                </a:solidFill>
              </a:rPr>
              <a:t>Company Overview</a:t>
            </a:r>
          </a:p>
        </p:txBody>
      </p:sp>
      <p:grpSp>
        <p:nvGrpSpPr>
          <p:cNvPr id="4" name="Group 3">
            <a:extLst>
              <a:ext uri="{FF2B5EF4-FFF2-40B4-BE49-F238E27FC236}">
                <a16:creationId xmlns:a16="http://schemas.microsoft.com/office/drawing/2014/main" id="{F1C2E9BA-727C-48FF-9493-AF3465E598D1}"/>
              </a:ext>
            </a:extLst>
          </p:cNvPr>
          <p:cNvGrpSpPr/>
          <p:nvPr/>
        </p:nvGrpSpPr>
        <p:grpSpPr>
          <a:xfrm>
            <a:off x="2173809" y="1637682"/>
            <a:ext cx="8678881" cy="2946480"/>
            <a:chOff x="2173809" y="1637682"/>
            <a:chExt cx="8678881" cy="2946480"/>
          </a:xfrm>
        </p:grpSpPr>
        <p:pic>
          <p:nvPicPr>
            <p:cNvPr id="5" name="Picture 4">
              <a:extLst>
                <a:ext uri="{FF2B5EF4-FFF2-40B4-BE49-F238E27FC236}">
                  <a16:creationId xmlns:a16="http://schemas.microsoft.com/office/drawing/2014/main" id="{490A8F18-D2A8-42ED-A18E-18BA7330C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809" y="1637682"/>
              <a:ext cx="8678881" cy="2946480"/>
            </a:xfrm>
            <a:prstGeom prst="rect">
              <a:avLst/>
            </a:prstGeom>
          </p:spPr>
        </p:pic>
        <p:sp>
          <p:nvSpPr>
            <p:cNvPr id="3" name="TextBox 2">
              <a:extLst>
                <a:ext uri="{FF2B5EF4-FFF2-40B4-BE49-F238E27FC236}">
                  <a16:creationId xmlns:a16="http://schemas.microsoft.com/office/drawing/2014/main" id="{BBE4C9EA-717E-4C1B-8DDE-53140D95644B}"/>
                </a:ext>
              </a:extLst>
            </p:cNvPr>
            <p:cNvSpPr txBox="1"/>
            <p:nvPr/>
          </p:nvSpPr>
          <p:spPr>
            <a:xfrm>
              <a:off x="9760399" y="4001566"/>
              <a:ext cx="415498" cy="461665"/>
            </a:xfrm>
            <a:prstGeom prst="rect">
              <a:avLst/>
            </a:prstGeom>
            <a:noFill/>
          </p:spPr>
          <p:txBody>
            <a:bodyPr wrap="none" rtlCol="0">
              <a:spAutoFit/>
            </a:bodyPr>
            <a:lstStyle/>
            <a:p>
              <a:r>
                <a:rPr lang="en-US" sz="2400" dirty="0">
                  <a:solidFill>
                    <a:schemeClr val="accent4">
                      <a:lumMod val="20000"/>
                      <a:lumOff val="80000"/>
                    </a:schemeClr>
                  </a:solidFill>
                </a:rPr>
                <a:t>®</a:t>
              </a:r>
            </a:p>
          </p:txBody>
        </p:sp>
      </p:grpSp>
    </p:spTree>
    <p:extLst>
      <p:ext uri="{BB962C8B-B14F-4D97-AF65-F5344CB8AC3E}">
        <p14:creationId xmlns:p14="http://schemas.microsoft.com/office/powerpoint/2010/main" val="46579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2AB8FD-2C81-96E9-5F98-CB03E1754FB7}"/>
              </a:ext>
            </a:extLst>
          </p:cNvPr>
          <p:cNvSpPr>
            <a:spLocks noGrp="1"/>
          </p:cNvSpPr>
          <p:nvPr>
            <p:ph type="title"/>
          </p:nvPr>
        </p:nvSpPr>
        <p:spPr/>
        <p:txBody>
          <a:bodyPr/>
          <a:lstStyle/>
          <a:p>
            <a:r>
              <a:rPr lang="en-US" dirty="0"/>
              <a:t>A Complete, Out of The Box Solution</a:t>
            </a:r>
          </a:p>
        </p:txBody>
      </p:sp>
      <p:sp>
        <p:nvSpPr>
          <p:cNvPr id="96" name="Arrow: Chevron 95">
            <a:extLst>
              <a:ext uri="{FF2B5EF4-FFF2-40B4-BE49-F238E27FC236}">
                <a16:creationId xmlns:a16="http://schemas.microsoft.com/office/drawing/2014/main" id="{83025912-3DA5-8716-9D63-6C3E583293D5}"/>
              </a:ext>
            </a:extLst>
          </p:cNvPr>
          <p:cNvSpPr/>
          <p:nvPr/>
        </p:nvSpPr>
        <p:spPr>
          <a:xfrm>
            <a:off x="4274934" y="1494819"/>
            <a:ext cx="1790195" cy="432014"/>
          </a:xfrm>
          <a:prstGeom prst="chevron">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tx1"/>
              </a:solidFill>
            </a:endParaRPr>
          </a:p>
        </p:txBody>
      </p:sp>
      <p:pic>
        <p:nvPicPr>
          <p:cNvPr id="97" name="Picture 96" descr="Atlassian | Software Development and Collaboration Tools">
            <a:extLst>
              <a:ext uri="{FF2B5EF4-FFF2-40B4-BE49-F238E27FC236}">
                <a16:creationId xmlns:a16="http://schemas.microsoft.com/office/drawing/2014/main" id="{755C01CF-BBF4-CE5A-1340-DFC612CC893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443" b="32460"/>
          <a:stretch/>
        </p:blipFill>
        <p:spPr bwMode="auto">
          <a:xfrm>
            <a:off x="4335355" y="1514847"/>
            <a:ext cx="1662545" cy="384889"/>
          </a:xfrm>
          <a:prstGeom prst="rect">
            <a:avLst/>
          </a:prstGeom>
          <a:noFill/>
          <a:extLst>
            <a:ext uri="{909E8E84-426E-40DD-AFC4-6F175D3DCCD1}">
              <a14:hiddenFill xmlns:a14="http://schemas.microsoft.com/office/drawing/2010/main">
                <a:solidFill>
                  <a:srgbClr val="FFFFFF"/>
                </a:solidFill>
              </a14:hiddenFill>
            </a:ext>
          </a:extLst>
        </p:spPr>
      </p:pic>
      <p:sp>
        <p:nvSpPr>
          <p:cNvPr id="98" name="Rectangle 97">
            <a:extLst>
              <a:ext uri="{FF2B5EF4-FFF2-40B4-BE49-F238E27FC236}">
                <a16:creationId xmlns:a16="http://schemas.microsoft.com/office/drawing/2014/main" id="{3AABA4DD-789D-1009-491D-44EF46D95AD8}"/>
              </a:ext>
            </a:extLst>
          </p:cNvPr>
          <p:cNvSpPr/>
          <p:nvPr/>
        </p:nvSpPr>
        <p:spPr>
          <a:xfrm>
            <a:off x="2343092" y="1985582"/>
            <a:ext cx="1828408" cy="7307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9" name="Rectangle 98">
            <a:extLst>
              <a:ext uri="{FF2B5EF4-FFF2-40B4-BE49-F238E27FC236}">
                <a16:creationId xmlns:a16="http://schemas.microsoft.com/office/drawing/2014/main" id="{4521DF9C-1FAB-195D-6CCB-25A4E4F55641}"/>
              </a:ext>
            </a:extLst>
          </p:cNvPr>
          <p:cNvSpPr/>
          <p:nvPr/>
        </p:nvSpPr>
        <p:spPr>
          <a:xfrm>
            <a:off x="2343092" y="2835723"/>
            <a:ext cx="1828408" cy="7318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 name="Rectangle 99">
            <a:extLst>
              <a:ext uri="{FF2B5EF4-FFF2-40B4-BE49-F238E27FC236}">
                <a16:creationId xmlns:a16="http://schemas.microsoft.com/office/drawing/2014/main" id="{8D152EA0-0F06-3D83-4CE7-88355187D1E6}"/>
              </a:ext>
            </a:extLst>
          </p:cNvPr>
          <p:cNvSpPr/>
          <p:nvPr/>
        </p:nvSpPr>
        <p:spPr>
          <a:xfrm>
            <a:off x="2343092" y="3697736"/>
            <a:ext cx="1828408" cy="730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 name="Rectangle 100">
            <a:extLst>
              <a:ext uri="{FF2B5EF4-FFF2-40B4-BE49-F238E27FC236}">
                <a16:creationId xmlns:a16="http://schemas.microsoft.com/office/drawing/2014/main" id="{F750A571-761C-8059-8000-EC01240725BB}"/>
              </a:ext>
            </a:extLst>
          </p:cNvPr>
          <p:cNvSpPr/>
          <p:nvPr/>
        </p:nvSpPr>
        <p:spPr>
          <a:xfrm>
            <a:off x="2343092" y="4537523"/>
            <a:ext cx="1828408" cy="730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 name="Rectangle 101">
            <a:extLst>
              <a:ext uri="{FF2B5EF4-FFF2-40B4-BE49-F238E27FC236}">
                <a16:creationId xmlns:a16="http://schemas.microsoft.com/office/drawing/2014/main" id="{CDA66E22-8A9A-CB8A-8A29-FF36C359A800}"/>
              </a:ext>
            </a:extLst>
          </p:cNvPr>
          <p:cNvSpPr/>
          <p:nvPr/>
        </p:nvSpPr>
        <p:spPr>
          <a:xfrm>
            <a:off x="4252227" y="1985582"/>
            <a:ext cx="1828408" cy="73071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 name="Rectangle 102">
            <a:extLst>
              <a:ext uri="{FF2B5EF4-FFF2-40B4-BE49-F238E27FC236}">
                <a16:creationId xmlns:a16="http://schemas.microsoft.com/office/drawing/2014/main" id="{674C01E9-FC66-7AF2-C396-BF7EF242D1B9}"/>
              </a:ext>
            </a:extLst>
          </p:cNvPr>
          <p:cNvSpPr/>
          <p:nvPr/>
        </p:nvSpPr>
        <p:spPr>
          <a:xfrm>
            <a:off x="4253038" y="2835723"/>
            <a:ext cx="1828408" cy="73183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 name="Rectangle 103">
            <a:extLst>
              <a:ext uri="{FF2B5EF4-FFF2-40B4-BE49-F238E27FC236}">
                <a16:creationId xmlns:a16="http://schemas.microsoft.com/office/drawing/2014/main" id="{EEBB7D7A-80C2-14D5-98C7-05B5AADFEC8D}"/>
              </a:ext>
            </a:extLst>
          </p:cNvPr>
          <p:cNvSpPr/>
          <p:nvPr/>
        </p:nvSpPr>
        <p:spPr>
          <a:xfrm>
            <a:off x="4253038" y="3697736"/>
            <a:ext cx="1828408" cy="7302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5" name="Rectangle 104">
            <a:extLst>
              <a:ext uri="{FF2B5EF4-FFF2-40B4-BE49-F238E27FC236}">
                <a16:creationId xmlns:a16="http://schemas.microsoft.com/office/drawing/2014/main" id="{D89551F4-9213-E7C9-F56F-4EF007703B31}"/>
              </a:ext>
            </a:extLst>
          </p:cNvPr>
          <p:cNvSpPr/>
          <p:nvPr/>
        </p:nvSpPr>
        <p:spPr>
          <a:xfrm>
            <a:off x="4253038" y="4537523"/>
            <a:ext cx="1828408" cy="7302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6" name="Rectangle 105">
            <a:extLst>
              <a:ext uri="{FF2B5EF4-FFF2-40B4-BE49-F238E27FC236}">
                <a16:creationId xmlns:a16="http://schemas.microsoft.com/office/drawing/2014/main" id="{C319CC1E-FDD6-238F-97B4-C7B5A2FC8AB4}"/>
              </a:ext>
            </a:extLst>
          </p:cNvPr>
          <p:cNvSpPr/>
          <p:nvPr/>
        </p:nvSpPr>
        <p:spPr>
          <a:xfrm>
            <a:off x="6161360" y="1985582"/>
            <a:ext cx="1828408" cy="73071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7" name="Rectangle 106">
            <a:extLst>
              <a:ext uri="{FF2B5EF4-FFF2-40B4-BE49-F238E27FC236}">
                <a16:creationId xmlns:a16="http://schemas.microsoft.com/office/drawing/2014/main" id="{68555C2A-D6D4-56F9-E6A8-6DD123267B03}"/>
              </a:ext>
            </a:extLst>
          </p:cNvPr>
          <p:cNvSpPr/>
          <p:nvPr/>
        </p:nvSpPr>
        <p:spPr>
          <a:xfrm>
            <a:off x="6162984" y="2835723"/>
            <a:ext cx="1828408" cy="73183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1">
                  <a:lumMod val="20000"/>
                  <a:lumOff val="80000"/>
                </a:schemeClr>
              </a:solidFill>
            </a:endParaRPr>
          </a:p>
        </p:txBody>
      </p:sp>
      <p:sp>
        <p:nvSpPr>
          <p:cNvPr id="108" name="Rectangle 107">
            <a:extLst>
              <a:ext uri="{FF2B5EF4-FFF2-40B4-BE49-F238E27FC236}">
                <a16:creationId xmlns:a16="http://schemas.microsoft.com/office/drawing/2014/main" id="{236DC9D6-995F-8ACB-2ABC-8988F808D22A}"/>
              </a:ext>
            </a:extLst>
          </p:cNvPr>
          <p:cNvSpPr/>
          <p:nvPr/>
        </p:nvSpPr>
        <p:spPr>
          <a:xfrm>
            <a:off x="6162984" y="3697736"/>
            <a:ext cx="1828408" cy="7302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1">
                  <a:lumMod val="20000"/>
                  <a:lumOff val="80000"/>
                </a:schemeClr>
              </a:solidFill>
            </a:endParaRPr>
          </a:p>
        </p:txBody>
      </p:sp>
      <p:sp>
        <p:nvSpPr>
          <p:cNvPr id="109" name="Rectangle 108">
            <a:extLst>
              <a:ext uri="{FF2B5EF4-FFF2-40B4-BE49-F238E27FC236}">
                <a16:creationId xmlns:a16="http://schemas.microsoft.com/office/drawing/2014/main" id="{3FB7625A-CF35-6B81-C586-EE2E23211BFC}"/>
              </a:ext>
            </a:extLst>
          </p:cNvPr>
          <p:cNvSpPr/>
          <p:nvPr/>
        </p:nvSpPr>
        <p:spPr>
          <a:xfrm>
            <a:off x="6162984" y="4537523"/>
            <a:ext cx="1828408" cy="7302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1">
                  <a:lumMod val="20000"/>
                  <a:lumOff val="80000"/>
                </a:schemeClr>
              </a:solidFill>
            </a:endParaRPr>
          </a:p>
        </p:txBody>
      </p:sp>
      <p:sp>
        <p:nvSpPr>
          <p:cNvPr id="110" name="Rectangle 109">
            <a:extLst>
              <a:ext uri="{FF2B5EF4-FFF2-40B4-BE49-F238E27FC236}">
                <a16:creationId xmlns:a16="http://schemas.microsoft.com/office/drawing/2014/main" id="{F30AE832-E85E-BD67-4841-628B28A1244C}"/>
              </a:ext>
            </a:extLst>
          </p:cNvPr>
          <p:cNvSpPr/>
          <p:nvPr/>
        </p:nvSpPr>
        <p:spPr>
          <a:xfrm>
            <a:off x="8070497" y="1985582"/>
            <a:ext cx="1828408" cy="73071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1" name="Rectangle 110">
            <a:extLst>
              <a:ext uri="{FF2B5EF4-FFF2-40B4-BE49-F238E27FC236}">
                <a16:creationId xmlns:a16="http://schemas.microsoft.com/office/drawing/2014/main" id="{D7F84345-45D4-51CA-BB61-9EB6BDA69DDF}"/>
              </a:ext>
            </a:extLst>
          </p:cNvPr>
          <p:cNvSpPr/>
          <p:nvPr/>
        </p:nvSpPr>
        <p:spPr>
          <a:xfrm>
            <a:off x="8071307" y="2835723"/>
            <a:ext cx="1828408" cy="73183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1">
                  <a:lumMod val="20000"/>
                  <a:lumOff val="80000"/>
                </a:schemeClr>
              </a:solidFill>
            </a:endParaRPr>
          </a:p>
        </p:txBody>
      </p:sp>
      <p:sp>
        <p:nvSpPr>
          <p:cNvPr id="112" name="Rectangle 111">
            <a:extLst>
              <a:ext uri="{FF2B5EF4-FFF2-40B4-BE49-F238E27FC236}">
                <a16:creationId xmlns:a16="http://schemas.microsoft.com/office/drawing/2014/main" id="{742D13B1-DC31-5F7B-7F12-F0225087379F}"/>
              </a:ext>
            </a:extLst>
          </p:cNvPr>
          <p:cNvSpPr/>
          <p:nvPr/>
        </p:nvSpPr>
        <p:spPr>
          <a:xfrm>
            <a:off x="8071307" y="3697736"/>
            <a:ext cx="1828408" cy="7302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1">
                  <a:lumMod val="20000"/>
                  <a:lumOff val="80000"/>
                </a:schemeClr>
              </a:solidFill>
            </a:endParaRPr>
          </a:p>
        </p:txBody>
      </p:sp>
      <p:sp>
        <p:nvSpPr>
          <p:cNvPr id="113" name="Rectangle 112">
            <a:extLst>
              <a:ext uri="{FF2B5EF4-FFF2-40B4-BE49-F238E27FC236}">
                <a16:creationId xmlns:a16="http://schemas.microsoft.com/office/drawing/2014/main" id="{AFC133B9-4CD5-75F4-3E4B-08D2A0C87677}"/>
              </a:ext>
            </a:extLst>
          </p:cNvPr>
          <p:cNvSpPr/>
          <p:nvPr/>
        </p:nvSpPr>
        <p:spPr>
          <a:xfrm>
            <a:off x="8071307" y="4537523"/>
            <a:ext cx="1828408" cy="7302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1">
                  <a:lumMod val="20000"/>
                  <a:lumOff val="80000"/>
                </a:schemeClr>
              </a:solidFill>
            </a:endParaRPr>
          </a:p>
        </p:txBody>
      </p:sp>
      <p:sp>
        <p:nvSpPr>
          <p:cNvPr id="114" name="Rectangle 113">
            <a:extLst>
              <a:ext uri="{FF2B5EF4-FFF2-40B4-BE49-F238E27FC236}">
                <a16:creationId xmlns:a16="http://schemas.microsoft.com/office/drawing/2014/main" id="{6EDB8162-36F9-5C35-E595-8A5718C2832F}"/>
              </a:ext>
            </a:extLst>
          </p:cNvPr>
          <p:cNvSpPr/>
          <p:nvPr/>
        </p:nvSpPr>
        <p:spPr>
          <a:xfrm>
            <a:off x="9975134" y="1985582"/>
            <a:ext cx="1828800" cy="73071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5" name="Rectangle 114">
            <a:extLst>
              <a:ext uri="{FF2B5EF4-FFF2-40B4-BE49-F238E27FC236}">
                <a16:creationId xmlns:a16="http://schemas.microsoft.com/office/drawing/2014/main" id="{09E57AA0-A87B-54E3-6EE8-F241010FE56A}"/>
              </a:ext>
            </a:extLst>
          </p:cNvPr>
          <p:cNvSpPr/>
          <p:nvPr/>
        </p:nvSpPr>
        <p:spPr>
          <a:xfrm>
            <a:off x="9984953" y="2835723"/>
            <a:ext cx="1828408" cy="73183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6" name="Rectangle 115">
            <a:extLst>
              <a:ext uri="{FF2B5EF4-FFF2-40B4-BE49-F238E27FC236}">
                <a16:creationId xmlns:a16="http://schemas.microsoft.com/office/drawing/2014/main" id="{CE304B7A-7E22-13A3-94F0-F62B87A30308}"/>
              </a:ext>
            </a:extLst>
          </p:cNvPr>
          <p:cNvSpPr/>
          <p:nvPr/>
        </p:nvSpPr>
        <p:spPr>
          <a:xfrm>
            <a:off x="9984953" y="3697736"/>
            <a:ext cx="1828408" cy="7302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 name="Rectangle 116">
            <a:extLst>
              <a:ext uri="{FF2B5EF4-FFF2-40B4-BE49-F238E27FC236}">
                <a16:creationId xmlns:a16="http://schemas.microsoft.com/office/drawing/2014/main" id="{B72EA1D3-C927-6879-B36C-FF3AA0AD0D37}"/>
              </a:ext>
            </a:extLst>
          </p:cNvPr>
          <p:cNvSpPr/>
          <p:nvPr/>
        </p:nvSpPr>
        <p:spPr>
          <a:xfrm>
            <a:off x="9984953" y="4537523"/>
            <a:ext cx="1828408" cy="7302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8" name="Rectangle 117">
            <a:extLst>
              <a:ext uri="{FF2B5EF4-FFF2-40B4-BE49-F238E27FC236}">
                <a16:creationId xmlns:a16="http://schemas.microsoft.com/office/drawing/2014/main" id="{CF411A64-031D-B04C-7380-01DD2AC08712}"/>
              </a:ext>
            </a:extLst>
          </p:cNvPr>
          <p:cNvSpPr/>
          <p:nvPr/>
        </p:nvSpPr>
        <p:spPr>
          <a:xfrm>
            <a:off x="2343092" y="5388423"/>
            <a:ext cx="1828408" cy="730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9" name="Rectangle 118">
            <a:extLst>
              <a:ext uri="{FF2B5EF4-FFF2-40B4-BE49-F238E27FC236}">
                <a16:creationId xmlns:a16="http://schemas.microsoft.com/office/drawing/2014/main" id="{5336EA62-CA6B-63A8-03DF-1919626BD7BF}"/>
              </a:ext>
            </a:extLst>
          </p:cNvPr>
          <p:cNvSpPr/>
          <p:nvPr/>
        </p:nvSpPr>
        <p:spPr>
          <a:xfrm>
            <a:off x="4253038" y="5388423"/>
            <a:ext cx="1828408" cy="7302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0" name="Rectangle 119">
            <a:extLst>
              <a:ext uri="{FF2B5EF4-FFF2-40B4-BE49-F238E27FC236}">
                <a16:creationId xmlns:a16="http://schemas.microsoft.com/office/drawing/2014/main" id="{70AA969F-E4A2-9246-88F3-6C47478B7E78}"/>
              </a:ext>
            </a:extLst>
          </p:cNvPr>
          <p:cNvSpPr/>
          <p:nvPr/>
        </p:nvSpPr>
        <p:spPr>
          <a:xfrm>
            <a:off x="6162984" y="5388423"/>
            <a:ext cx="1828408" cy="7302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1">
                  <a:lumMod val="20000"/>
                  <a:lumOff val="80000"/>
                </a:schemeClr>
              </a:solidFill>
            </a:endParaRPr>
          </a:p>
        </p:txBody>
      </p:sp>
      <p:sp>
        <p:nvSpPr>
          <p:cNvPr id="121" name="Rectangle 120">
            <a:extLst>
              <a:ext uri="{FF2B5EF4-FFF2-40B4-BE49-F238E27FC236}">
                <a16:creationId xmlns:a16="http://schemas.microsoft.com/office/drawing/2014/main" id="{0DB21B55-7FF1-9982-08EE-627D4F487F28}"/>
              </a:ext>
            </a:extLst>
          </p:cNvPr>
          <p:cNvSpPr/>
          <p:nvPr/>
        </p:nvSpPr>
        <p:spPr>
          <a:xfrm>
            <a:off x="8070497" y="5388423"/>
            <a:ext cx="1828408" cy="7302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1">
                  <a:lumMod val="20000"/>
                  <a:lumOff val="80000"/>
                </a:schemeClr>
              </a:solidFill>
            </a:endParaRPr>
          </a:p>
        </p:txBody>
      </p:sp>
      <p:sp>
        <p:nvSpPr>
          <p:cNvPr id="122" name="Rectangle 121">
            <a:extLst>
              <a:ext uri="{FF2B5EF4-FFF2-40B4-BE49-F238E27FC236}">
                <a16:creationId xmlns:a16="http://schemas.microsoft.com/office/drawing/2014/main" id="{A680EC28-7A2E-E02B-0546-D6039715BAA8}"/>
              </a:ext>
            </a:extLst>
          </p:cNvPr>
          <p:cNvSpPr/>
          <p:nvPr/>
        </p:nvSpPr>
        <p:spPr>
          <a:xfrm>
            <a:off x="9984953" y="5388423"/>
            <a:ext cx="1828408" cy="7302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3" name="Rectangle 122">
            <a:extLst>
              <a:ext uri="{FF2B5EF4-FFF2-40B4-BE49-F238E27FC236}">
                <a16:creationId xmlns:a16="http://schemas.microsoft.com/office/drawing/2014/main" id="{2176C3C5-3E5E-9B34-A55C-0A85A0134CA4}"/>
              </a:ext>
            </a:extLst>
          </p:cNvPr>
          <p:cNvSpPr/>
          <p:nvPr/>
        </p:nvSpPr>
        <p:spPr>
          <a:xfrm>
            <a:off x="362815" y="1985582"/>
            <a:ext cx="497091" cy="730718"/>
          </a:xfrm>
          <a:prstGeom prst="rect">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124" name="Rectangle 123">
            <a:extLst>
              <a:ext uri="{FF2B5EF4-FFF2-40B4-BE49-F238E27FC236}">
                <a16:creationId xmlns:a16="http://schemas.microsoft.com/office/drawing/2014/main" id="{81278B98-A9FC-04C1-88DC-5A41CEE8FC69}"/>
              </a:ext>
            </a:extLst>
          </p:cNvPr>
          <p:cNvSpPr/>
          <p:nvPr/>
        </p:nvSpPr>
        <p:spPr>
          <a:xfrm>
            <a:off x="362815" y="2832206"/>
            <a:ext cx="497091" cy="730718"/>
          </a:xfrm>
          <a:prstGeom prst="rect">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125" name="Rectangle 124">
            <a:extLst>
              <a:ext uri="{FF2B5EF4-FFF2-40B4-BE49-F238E27FC236}">
                <a16:creationId xmlns:a16="http://schemas.microsoft.com/office/drawing/2014/main" id="{BFAB5C7B-6817-F4B9-4306-48B8C711F0A7}"/>
              </a:ext>
            </a:extLst>
          </p:cNvPr>
          <p:cNvSpPr/>
          <p:nvPr/>
        </p:nvSpPr>
        <p:spPr>
          <a:xfrm>
            <a:off x="362815" y="3691530"/>
            <a:ext cx="497091" cy="730718"/>
          </a:xfrm>
          <a:prstGeom prst="rect">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t> </a:t>
            </a:r>
          </a:p>
        </p:txBody>
      </p:sp>
      <p:sp>
        <p:nvSpPr>
          <p:cNvPr id="126" name="Rectangle 125">
            <a:extLst>
              <a:ext uri="{FF2B5EF4-FFF2-40B4-BE49-F238E27FC236}">
                <a16:creationId xmlns:a16="http://schemas.microsoft.com/office/drawing/2014/main" id="{E7C122BA-6ABD-0527-8168-DD1D28C082AE}"/>
              </a:ext>
            </a:extLst>
          </p:cNvPr>
          <p:cNvSpPr/>
          <p:nvPr/>
        </p:nvSpPr>
        <p:spPr>
          <a:xfrm>
            <a:off x="362815" y="4559741"/>
            <a:ext cx="497091" cy="730718"/>
          </a:xfrm>
          <a:prstGeom prst="rect">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127" name="Rectangle 126">
            <a:extLst>
              <a:ext uri="{FF2B5EF4-FFF2-40B4-BE49-F238E27FC236}">
                <a16:creationId xmlns:a16="http://schemas.microsoft.com/office/drawing/2014/main" id="{A8FD007E-1DB8-F3A4-DFD2-60750147EBC0}"/>
              </a:ext>
            </a:extLst>
          </p:cNvPr>
          <p:cNvSpPr/>
          <p:nvPr/>
        </p:nvSpPr>
        <p:spPr>
          <a:xfrm>
            <a:off x="362815" y="5389852"/>
            <a:ext cx="497091" cy="730718"/>
          </a:xfrm>
          <a:prstGeom prst="rect">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128" name="Rectangle 127">
            <a:extLst>
              <a:ext uri="{FF2B5EF4-FFF2-40B4-BE49-F238E27FC236}">
                <a16:creationId xmlns:a16="http://schemas.microsoft.com/office/drawing/2014/main" id="{E781BD05-1472-A8A2-8D64-C19D23EB7580}"/>
              </a:ext>
            </a:extLst>
          </p:cNvPr>
          <p:cNvSpPr/>
          <p:nvPr/>
        </p:nvSpPr>
        <p:spPr>
          <a:xfrm>
            <a:off x="856936" y="1985582"/>
            <a:ext cx="1411692" cy="730718"/>
          </a:xfrm>
          <a:prstGeom prst="rect">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latin typeface="Arial" panose="020B0604020202020204" pitchFamily="34" charset="0"/>
                <a:cs typeface="Arial" panose="020B0604020202020204" pitchFamily="34" charset="0"/>
              </a:rPr>
              <a:t>Test </a:t>
            </a:r>
          </a:p>
          <a:p>
            <a:pPr algn="ctr"/>
            <a:r>
              <a:rPr lang="en-US" sz="1400" b="1" dirty="0">
                <a:latin typeface="Arial" panose="020B0604020202020204" pitchFamily="34" charset="0"/>
                <a:cs typeface="Arial" panose="020B0604020202020204" pitchFamily="34" charset="0"/>
              </a:rPr>
              <a:t>Management</a:t>
            </a:r>
          </a:p>
        </p:txBody>
      </p:sp>
      <p:sp>
        <p:nvSpPr>
          <p:cNvPr id="129" name="Arrow: Chevron 128">
            <a:extLst>
              <a:ext uri="{FF2B5EF4-FFF2-40B4-BE49-F238E27FC236}">
                <a16:creationId xmlns:a16="http://schemas.microsoft.com/office/drawing/2014/main" id="{1CCCE972-39D7-92FC-1A32-60B83C09C5C0}"/>
              </a:ext>
            </a:extLst>
          </p:cNvPr>
          <p:cNvSpPr/>
          <p:nvPr/>
        </p:nvSpPr>
        <p:spPr>
          <a:xfrm>
            <a:off x="6161360" y="1494819"/>
            <a:ext cx="1828800" cy="432014"/>
          </a:xfrm>
          <a:prstGeom prst="chevron">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tx1"/>
              </a:solidFill>
            </a:endParaRPr>
          </a:p>
        </p:txBody>
      </p:sp>
      <p:sp>
        <p:nvSpPr>
          <p:cNvPr id="130" name="Arrow: Chevron 129">
            <a:extLst>
              <a:ext uri="{FF2B5EF4-FFF2-40B4-BE49-F238E27FC236}">
                <a16:creationId xmlns:a16="http://schemas.microsoft.com/office/drawing/2014/main" id="{14995D4B-721F-2FBB-2C8E-229D2CBC2C1E}"/>
              </a:ext>
            </a:extLst>
          </p:cNvPr>
          <p:cNvSpPr/>
          <p:nvPr/>
        </p:nvSpPr>
        <p:spPr>
          <a:xfrm>
            <a:off x="8070497" y="1494819"/>
            <a:ext cx="1828800" cy="432014"/>
          </a:xfrm>
          <a:prstGeom prst="chevron">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tx1"/>
              </a:solidFill>
            </a:endParaRPr>
          </a:p>
        </p:txBody>
      </p:sp>
      <p:sp>
        <p:nvSpPr>
          <p:cNvPr id="131" name="Rectangle 130">
            <a:extLst>
              <a:ext uri="{FF2B5EF4-FFF2-40B4-BE49-F238E27FC236}">
                <a16:creationId xmlns:a16="http://schemas.microsoft.com/office/drawing/2014/main" id="{E650D4CC-A8AF-0AA0-F70F-BA2F18AA5D0A}"/>
              </a:ext>
            </a:extLst>
          </p:cNvPr>
          <p:cNvSpPr/>
          <p:nvPr/>
        </p:nvSpPr>
        <p:spPr>
          <a:xfrm>
            <a:off x="856936" y="2832206"/>
            <a:ext cx="1411692" cy="730718"/>
          </a:xfrm>
          <a:prstGeom prst="rect">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latin typeface="Arial" panose="020B0604020202020204" pitchFamily="34" charset="0"/>
                <a:cs typeface="Arial" panose="020B0604020202020204" pitchFamily="34" charset="0"/>
              </a:rPr>
              <a:t>Requirements Management</a:t>
            </a:r>
          </a:p>
        </p:txBody>
      </p:sp>
      <p:sp>
        <p:nvSpPr>
          <p:cNvPr id="132" name="Rectangle 131">
            <a:extLst>
              <a:ext uri="{FF2B5EF4-FFF2-40B4-BE49-F238E27FC236}">
                <a16:creationId xmlns:a16="http://schemas.microsoft.com/office/drawing/2014/main" id="{63FA608A-8E9A-4885-68FC-1950BD2067CE}"/>
              </a:ext>
            </a:extLst>
          </p:cNvPr>
          <p:cNvSpPr/>
          <p:nvPr/>
        </p:nvSpPr>
        <p:spPr>
          <a:xfrm>
            <a:off x="856936" y="3691530"/>
            <a:ext cx="1411692" cy="730718"/>
          </a:xfrm>
          <a:prstGeom prst="rect">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latin typeface="Arial" panose="020B0604020202020204" pitchFamily="34" charset="0"/>
                <a:cs typeface="Arial" panose="020B0604020202020204" pitchFamily="34" charset="0"/>
              </a:rPr>
              <a:t>Program </a:t>
            </a:r>
          </a:p>
          <a:p>
            <a:pPr algn="ctr"/>
            <a:r>
              <a:rPr lang="en-US" sz="1400" b="1">
                <a:latin typeface="Arial" panose="020B0604020202020204" pitchFamily="34" charset="0"/>
                <a:cs typeface="Arial" panose="020B0604020202020204" pitchFamily="34" charset="0"/>
              </a:rPr>
              <a:t>Management</a:t>
            </a:r>
          </a:p>
        </p:txBody>
      </p:sp>
      <p:sp>
        <p:nvSpPr>
          <p:cNvPr id="133" name="Rectangle 132">
            <a:extLst>
              <a:ext uri="{FF2B5EF4-FFF2-40B4-BE49-F238E27FC236}">
                <a16:creationId xmlns:a16="http://schemas.microsoft.com/office/drawing/2014/main" id="{6D8F3AE4-E24F-D4C3-FDAB-ACB7E835D973}"/>
              </a:ext>
            </a:extLst>
          </p:cNvPr>
          <p:cNvSpPr/>
          <p:nvPr/>
        </p:nvSpPr>
        <p:spPr>
          <a:xfrm>
            <a:off x="856936" y="4559741"/>
            <a:ext cx="1411692" cy="730718"/>
          </a:xfrm>
          <a:prstGeom prst="rect">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latin typeface="Arial" panose="020B0604020202020204" pitchFamily="34" charset="0"/>
                <a:cs typeface="Arial" panose="020B0604020202020204" pitchFamily="34" charset="0"/>
              </a:rPr>
              <a:t>Automated </a:t>
            </a:r>
          </a:p>
          <a:p>
            <a:pPr algn="ctr"/>
            <a:r>
              <a:rPr lang="en-US" sz="1400" b="1">
                <a:latin typeface="Arial" panose="020B0604020202020204" pitchFamily="34" charset="0"/>
                <a:cs typeface="Arial" panose="020B0604020202020204" pitchFamily="34" charset="0"/>
              </a:rPr>
              <a:t>Testing</a:t>
            </a:r>
          </a:p>
        </p:txBody>
      </p:sp>
      <p:sp>
        <p:nvSpPr>
          <p:cNvPr id="134" name="Rectangle 133">
            <a:extLst>
              <a:ext uri="{FF2B5EF4-FFF2-40B4-BE49-F238E27FC236}">
                <a16:creationId xmlns:a16="http://schemas.microsoft.com/office/drawing/2014/main" id="{D9F6B1FC-E30E-CC9A-43EF-BC7C3DBA1456}"/>
              </a:ext>
            </a:extLst>
          </p:cNvPr>
          <p:cNvSpPr/>
          <p:nvPr/>
        </p:nvSpPr>
        <p:spPr>
          <a:xfrm>
            <a:off x="856936" y="5389852"/>
            <a:ext cx="1411692" cy="730718"/>
          </a:xfrm>
          <a:prstGeom prst="rect">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latin typeface="Arial" panose="020B0604020202020204" pitchFamily="34" charset="0"/>
                <a:cs typeface="Arial" panose="020B0604020202020204" pitchFamily="34" charset="0"/>
              </a:rPr>
              <a:t>Risk Management</a:t>
            </a:r>
          </a:p>
        </p:txBody>
      </p:sp>
      <p:sp>
        <p:nvSpPr>
          <p:cNvPr id="135" name="Arrow: Chevron 134">
            <a:extLst>
              <a:ext uri="{FF2B5EF4-FFF2-40B4-BE49-F238E27FC236}">
                <a16:creationId xmlns:a16="http://schemas.microsoft.com/office/drawing/2014/main" id="{1323500D-6120-F350-8EF3-0CE5621CE399}"/>
              </a:ext>
            </a:extLst>
          </p:cNvPr>
          <p:cNvSpPr/>
          <p:nvPr/>
        </p:nvSpPr>
        <p:spPr>
          <a:xfrm>
            <a:off x="10003149" y="1494819"/>
            <a:ext cx="1828800" cy="432014"/>
          </a:xfrm>
          <a:prstGeom prst="chevron">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tx1"/>
              </a:solidFill>
            </a:endParaRPr>
          </a:p>
        </p:txBody>
      </p:sp>
      <p:sp>
        <p:nvSpPr>
          <p:cNvPr id="136" name="Arrow: Chevron 135">
            <a:extLst>
              <a:ext uri="{FF2B5EF4-FFF2-40B4-BE49-F238E27FC236}">
                <a16:creationId xmlns:a16="http://schemas.microsoft.com/office/drawing/2014/main" id="{6697DA6A-2BBA-50AB-50CA-B46D1B0280A1}"/>
              </a:ext>
            </a:extLst>
          </p:cNvPr>
          <p:cNvSpPr/>
          <p:nvPr/>
        </p:nvSpPr>
        <p:spPr>
          <a:xfrm>
            <a:off x="2343092" y="1494819"/>
            <a:ext cx="1828800" cy="432014"/>
          </a:xfrm>
          <a:prstGeom prst="chevron">
            <a:avLst/>
          </a:prstGeom>
          <a:solidFill>
            <a:srgbClr val="FDCB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tx1"/>
              </a:solidFill>
            </a:endParaRPr>
          </a:p>
        </p:txBody>
      </p:sp>
      <p:sp>
        <p:nvSpPr>
          <p:cNvPr id="137" name="Oval 136">
            <a:extLst>
              <a:ext uri="{FF2B5EF4-FFF2-40B4-BE49-F238E27FC236}">
                <a16:creationId xmlns:a16="http://schemas.microsoft.com/office/drawing/2014/main" id="{8E7E31A5-A111-02A9-52F0-3B67DBBD0A36}"/>
              </a:ext>
            </a:extLst>
          </p:cNvPr>
          <p:cNvSpPr/>
          <p:nvPr/>
        </p:nvSpPr>
        <p:spPr bwMode="auto">
          <a:xfrm>
            <a:off x="3061572" y="2156273"/>
            <a:ext cx="390525" cy="390525"/>
          </a:xfrm>
          <a:prstGeom prst="ellipse">
            <a:avLst/>
          </a:prstGeom>
          <a:solidFill>
            <a:schemeClr val="tx1"/>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8" name="Oval 137">
            <a:extLst>
              <a:ext uri="{FF2B5EF4-FFF2-40B4-BE49-F238E27FC236}">
                <a16:creationId xmlns:a16="http://schemas.microsoft.com/office/drawing/2014/main" id="{309143D0-2059-50D7-A0E3-143FF04DE19A}"/>
              </a:ext>
            </a:extLst>
          </p:cNvPr>
          <p:cNvSpPr/>
          <p:nvPr/>
        </p:nvSpPr>
        <p:spPr bwMode="auto">
          <a:xfrm>
            <a:off x="3061572" y="3007173"/>
            <a:ext cx="390525" cy="390525"/>
          </a:xfrm>
          <a:prstGeom prst="ellipse">
            <a:avLst/>
          </a:prstGeom>
          <a:solidFill>
            <a:schemeClr val="tx1"/>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9" name="Oval 138">
            <a:extLst>
              <a:ext uri="{FF2B5EF4-FFF2-40B4-BE49-F238E27FC236}">
                <a16:creationId xmlns:a16="http://schemas.microsoft.com/office/drawing/2014/main" id="{119C102D-3923-EDA7-5F71-5F7EE3B47EB4}"/>
              </a:ext>
            </a:extLst>
          </p:cNvPr>
          <p:cNvSpPr/>
          <p:nvPr/>
        </p:nvSpPr>
        <p:spPr bwMode="auto">
          <a:xfrm>
            <a:off x="3061572" y="3867598"/>
            <a:ext cx="390525" cy="390525"/>
          </a:xfrm>
          <a:prstGeom prst="ellipse">
            <a:avLst/>
          </a:prstGeom>
          <a:solidFill>
            <a:schemeClr val="tx1"/>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0" name="Oval 139">
            <a:extLst>
              <a:ext uri="{FF2B5EF4-FFF2-40B4-BE49-F238E27FC236}">
                <a16:creationId xmlns:a16="http://schemas.microsoft.com/office/drawing/2014/main" id="{14A96F74-8A3E-B7B5-60AA-1E01474B1C70}"/>
              </a:ext>
            </a:extLst>
          </p:cNvPr>
          <p:cNvSpPr/>
          <p:nvPr/>
        </p:nvSpPr>
        <p:spPr bwMode="auto">
          <a:xfrm>
            <a:off x="3061572" y="4707386"/>
            <a:ext cx="390525" cy="390525"/>
          </a:xfrm>
          <a:prstGeom prst="ellipse">
            <a:avLst/>
          </a:prstGeom>
          <a:solidFill>
            <a:schemeClr val="tx1"/>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1" name="Oval 140">
            <a:extLst>
              <a:ext uri="{FF2B5EF4-FFF2-40B4-BE49-F238E27FC236}">
                <a16:creationId xmlns:a16="http://schemas.microsoft.com/office/drawing/2014/main" id="{F00DD337-B51B-3BF4-0DB8-ACA809A214B1}"/>
              </a:ext>
            </a:extLst>
          </p:cNvPr>
          <p:cNvSpPr/>
          <p:nvPr/>
        </p:nvSpPr>
        <p:spPr bwMode="auto">
          <a:xfrm>
            <a:off x="3061572" y="5558286"/>
            <a:ext cx="390525" cy="390525"/>
          </a:xfrm>
          <a:prstGeom prst="ellipse">
            <a:avLst/>
          </a:prstGeom>
          <a:solidFill>
            <a:schemeClr val="tx1"/>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2" name="Oval 141">
            <a:extLst>
              <a:ext uri="{FF2B5EF4-FFF2-40B4-BE49-F238E27FC236}">
                <a16:creationId xmlns:a16="http://schemas.microsoft.com/office/drawing/2014/main" id="{DADB062D-DF52-7C51-2CB4-5A7C78473F4A}"/>
              </a:ext>
            </a:extLst>
          </p:cNvPr>
          <p:cNvSpPr/>
          <p:nvPr/>
        </p:nvSpPr>
        <p:spPr bwMode="auto">
          <a:xfrm>
            <a:off x="4963397" y="2156273"/>
            <a:ext cx="390525" cy="390525"/>
          </a:xfrm>
          <a:prstGeom prst="ellipse">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accent1">
                    <a:lumMod val="20000"/>
                    <a:lumOff val="80000"/>
                  </a:schemeClr>
                </a:solidFill>
              </a:rPr>
              <a:t>2</a:t>
            </a:r>
          </a:p>
        </p:txBody>
      </p:sp>
      <p:sp>
        <p:nvSpPr>
          <p:cNvPr id="143" name="Arc 142">
            <a:extLst>
              <a:ext uri="{FF2B5EF4-FFF2-40B4-BE49-F238E27FC236}">
                <a16:creationId xmlns:a16="http://schemas.microsoft.com/office/drawing/2014/main" id="{CD89D15C-6E5D-FEE5-1F59-C25E76293AF1}"/>
              </a:ext>
            </a:extLst>
          </p:cNvPr>
          <p:cNvSpPr/>
          <p:nvPr/>
        </p:nvSpPr>
        <p:spPr bwMode="gray">
          <a:xfrm>
            <a:off x="4963397" y="2156273"/>
            <a:ext cx="390525" cy="390525"/>
          </a:xfrm>
          <a:prstGeom prst="arc">
            <a:avLst>
              <a:gd name="adj1" fmla="val 16200000"/>
              <a:gd name="adj2" fmla="val 5400000"/>
            </a:avLst>
          </a:prstGeom>
          <a:solidFill>
            <a:schemeClr val="tx1"/>
          </a:solidFill>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schemeClr val="accent1">
                  <a:lumMod val="20000"/>
                  <a:lumOff val="80000"/>
                </a:schemeClr>
              </a:solidFill>
            </a:endParaRPr>
          </a:p>
        </p:txBody>
      </p:sp>
      <p:sp>
        <p:nvSpPr>
          <p:cNvPr id="147" name="Oval 146">
            <a:extLst>
              <a:ext uri="{FF2B5EF4-FFF2-40B4-BE49-F238E27FC236}">
                <a16:creationId xmlns:a16="http://schemas.microsoft.com/office/drawing/2014/main" id="{75AD67C8-5DAA-2356-4DF8-30E48F50D87D}"/>
              </a:ext>
            </a:extLst>
          </p:cNvPr>
          <p:cNvSpPr/>
          <p:nvPr/>
        </p:nvSpPr>
        <p:spPr bwMode="auto">
          <a:xfrm>
            <a:off x="4963397" y="4707386"/>
            <a:ext cx="390525" cy="390525"/>
          </a:xfrm>
          <a:prstGeom prst="ellipse">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1">
                    <a:lumMod val="20000"/>
                    <a:lumOff val="80000"/>
                  </a:schemeClr>
                </a:solidFill>
              </a:rPr>
              <a:t>2</a:t>
            </a:r>
          </a:p>
        </p:txBody>
      </p:sp>
      <p:sp>
        <p:nvSpPr>
          <p:cNvPr id="148" name="Arc 147">
            <a:extLst>
              <a:ext uri="{FF2B5EF4-FFF2-40B4-BE49-F238E27FC236}">
                <a16:creationId xmlns:a16="http://schemas.microsoft.com/office/drawing/2014/main" id="{636BD244-5931-E12E-3F26-CB198A1C31C5}"/>
              </a:ext>
            </a:extLst>
          </p:cNvPr>
          <p:cNvSpPr/>
          <p:nvPr/>
        </p:nvSpPr>
        <p:spPr bwMode="gray">
          <a:xfrm>
            <a:off x="4963397" y="4707386"/>
            <a:ext cx="390525" cy="390525"/>
          </a:xfrm>
          <a:prstGeom prst="arc">
            <a:avLst>
              <a:gd name="adj1" fmla="val 16200000"/>
              <a:gd name="adj2" fmla="val 5400000"/>
            </a:avLst>
          </a:prstGeom>
          <a:solidFill>
            <a:schemeClr val="tx1"/>
          </a:solidFill>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accent1">
                  <a:lumMod val="20000"/>
                  <a:lumOff val="80000"/>
                </a:schemeClr>
              </a:solidFill>
            </a:endParaRPr>
          </a:p>
        </p:txBody>
      </p:sp>
      <p:sp>
        <p:nvSpPr>
          <p:cNvPr id="153" name="Oval 152">
            <a:extLst>
              <a:ext uri="{FF2B5EF4-FFF2-40B4-BE49-F238E27FC236}">
                <a16:creationId xmlns:a16="http://schemas.microsoft.com/office/drawing/2014/main" id="{B7796F17-D278-784B-9B04-A722478C794C}"/>
              </a:ext>
            </a:extLst>
          </p:cNvPr>
          <p:cNvSpPr/>
          <p:nvPr/>
        </p:nvSpPr>
        <p:spPr bwMode="auto">
          <a:xfrm>
            <a:off x="6923959" y="3867598"/>
            <a:ext cx="390525" cy="390525"/>
          </a:xfrm>
          <a:prstGeom prst="ellipse">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accent1">
                    <a:lumMod val="20000"/>
                    <a:lumOff val="80000"/>
                  </a:schemeClr>
                </a:solidFill>
              </a:rPr>
              <a:t>3</a:t>
            </a:r>
          </a:p>
        </p:txBody>
      </p:sp>
      <p:sp>
        <p:nvSpPr>
          <p:cNvPr id="156" name="Oval 155">
            <a:extLst>
              <a:ext uri="{FF2B5EF4-FFF2-40B4-BE49-F238E27FC236}">
                <a16:creationId xmlns:a16="http://schemas.microsoft.com/office/drawing/2014/main" id="{EEACAE08-AB9E-AF0C-F7E5-C1F7D03C8C1C}"/>
              </a:ext>
            </a:extLst>
          </p:cNvPr>
          <p:cNvSpPr/>
          <p:nvPr/>
        </p:nvSpPr>
        <p:spPr bwMode="auto">
          <a:xfrm>
            <a:off x="8781334" y="2156273"/>
            <a:ext cx="390525" cy="390525"/>
          </a:xfrm>
          <a:prstGeom prst="ellipse">
            <a:avLst/>
          </a:prstGeom>
          <a:solidFill>
            <a:schemeClr val="tx1"/>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1">
                  <a:lumMod val="20000"/>
                  <a:lumOff val="80000"/>
                </a:schemeClr>
              </a:solidFill>
            </a:endParaRPr>
          </a:p>
        </p:txBody>
      </p:sp>
      <p:sp>
        <p:nvSpPr>
          <p:cNvPr id="157" name="Oval 156">
            <a:extLst>
              <a:ext uri="{FF2B5EF4-FFF2-40B4-BE49-F238E27FC236}">
                <a16:creationId xmlns:a16="http://schemas.microsoft.com/office/drawing/2014/main" id="{5F1267EE-DE9A-78F5-6DD6-5D75540F85D5}"/>
              </a:ext>
            </a:extLst>
          </p:cNvPr>
          <p:cNvSpPr/>
          <p:nvPr/>
        </p:nvSpPr>
        <p:spPr bwMode="auto">
          <a:xfrm>
            <a:off x="8781334" y="3007173"/>
            <a:ext cx="390525" cy="390525"/>
          </a:xfrm>
          <a:prstGeom prst="ellipse">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accent1">
                    <a:lumMod val="20000"/>
                    <a:lumOff val="80000"/>
                  </a:schemeClr>
                </a:solidFill>
              </a:rPr>
              <a:t>3</a:t>
            </a:r>
          </a:p>
        </p:txBody>
      </p:sp>
      <p:sp>
        <p:nvSpPr>
          <p:cNvPr id="158" name="Arc 157">
            <a:extLst>
              <a:ext uri="{FF2B5EF4-FFF2-40B4-BE49-F238E27FC236}">
                <a16:creationId xmlns:a16="http://schemas.microsoft.com/office/drawing/2014/main" id="{520B5C8D-1A57-D255-1C6D-456EAAF4CF88}"/>
              </a:ext>
            </a:extLst>
          </p:cNvPr>
          <p:cNvSpPr/>
          <p:nvPr/>
        </p:nvSpPr>
        <p:spPr bwMode="gray">
          <a:xfrm>
            <a:off x="8781335" y="3007173"/>
            <a:ext cx="390524" cy="390525"/>
          </a:xfrm>
          <a:prstGeom prst="arc">
            <a:avLst>
              <a:gd name="adj1" fmla="val 16200000"/>
              <a:gd name="adj2" fmla="val 5400000"/>
            </a:avLst>
          </a:prstGeom>
          <a:solidFill>
            <a:schemeClr val="tx1"/>
          </a:solidFill>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schemeClr val="accent1">
                  <a:lumMod val="20000"/>
                  <a:lumOff val="80000"/>
                </a:schemeClr>
              </a:solidFill>
            </a:endParaRPr>
          </a:p>
        </p:txBody>
      </p:sp>
      <p:sp>
        <p:nvSpPr>
          <p:cNvPr id="159" name="Oval 158">
            <a:extLst>
              <a:ext uri="{FF2B5EF4-FFF2-40B4-BE49-F238E27FC236}">
                <a16:creationId xmlns:a16="http://schemas.microsoft.com/office/drawing/2014/main" id="{C3540C7F-45C0-B79E-A8A9-BD9D48956379}"/>
              </a:ext>
            </a:extLst>
          </p:cNvPr>
          <p:cNvSpPr/>
          <p:nvPr/>
        </p:nvSpPr>
        <p:spPr bwMode="auto">
          <a:xfrm>
            <a:off x="8781334" y="3867598"/>
            <a:ext cx="390525" cy="390525"/>
          </a:xfrm>
          <a:prstGeom prst="ellipse">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1">
                  <a:lumMod val="20000"/>
                  <a:lumOff val="80000"/>
                </a:schemeClr>
              </a:solidFill>
            </a:endParaRPr>
          </a:p>
        </p:txBody>
      </p:sp>
      <p:sp>
        <p:nvSpPr>
          <p:cNvPr id="160" name="Arc 159">
            <a:extLst>
              <a:ext uri="{FF2B5EF4-FFF2-40B4-BE49-F238E27FC236}">
                <a16:creationId xmlns:a16="http://schemas.microsoft.com/office/drawing/2014/main" id="{00E1E918-C159-94D1-ED02-9887105451C6}"/>
              </a:ext>
            </a:extLst>
          </p:cNvPr>
          <p:cNvSpPr/>
          <p:nvPr/>
        </p:nvSpPr>
        <p:spPr bwMode="gray">
          <a:xfrm>
            <a:off x="8781335" y="3867598"/>
            <a:ext cx="390524" cy="390524"/>
          </a:xfrm>
          <a:prstGeom prst="arc">
            <a:avLst>
              <a:gd name="adj1" fmla="val 16200000"/>
              <a:gd name="adj2" fmla="val 5400000"/>
            </a:avLst>
          </a:prstGeom>
          <a:solidFill>
            <a:schemeClr val="tx1"/>
          </a:solidFill>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schemeClr val="accent1">
                  <a:lumMod val="20000"/>
                  <a:lumOff val="80000"/>
                </a:schemeClr>
              </a:solidFill>
            </a:endParaRPr>
          </a:p>
        </p:txBody>
      </p:sp>
      <p:sp>
        <p:nvSpPr>
          <p:cNvPr id="161" name="Oval 160">
            <a:extLst>
              <a:ext uri="{FF2B5EF4-FFF2-40B4-BE49-F238E27FC236}">
                <a16:creationId xmlns:a16="http://schemas.microsoft.com/office/drawing/2014/main" id="{42956C57-6E50-3AE4-2C04-B8461513042F}"/>
              </a:ext>
            </a:extLst>
          </p:cNvPr>
          <p:cNvSpPr/>
          <p:nvPr/>
        </p:nvSpPr>
        <p:spPr bwMode="auto">
          <a:xfrm>
            <a:off x="8781334" y="4707386"/>
            <a:ext cx="390525" cy="390525"/>
          </a:xfrm>
          <a:prstGeom prst="ellipse">
            <a:avLst/>
          </a:prstGeom>
          <a:solidFill>
            <a:schemeClr val="tx1"/>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1">
                  <a:lumMod val="20000"/>
                  <a:lumOff val="80000"/>
                </a:schemeClr>
              </a:solidFill>
            </a:endParaRPr>
          </a:p>
        </p:txBody>
      </p:sp>
      <p:sp>
        <p:nvSpPr>
          <p:cNvPr id="162" name="Oval 161">
            <a:extLst>
              <a:ext uri="{FF2B5EF4-FFF2-40B4-BE49-F238E27FC236}">
                <a16:creationId xmlns:a16="http://schemas.microsoft.com/office/drawing/2014/main" id="{EF286571-7D5A-E8DB-3BDE-A24EAECEBCD9}"/>
              </a:ext>
            </a:extLst>
          </p:cNvPr>
          <p:cNvSpPr/>
          <p:nvPr/>
        </p:nvSpPr>
        <p:spPr bwMode="auto">
          <a:xfrm>
            <a:off x="8781334" y="5558286"/>
            <a:ext cx="390525" cy="390525"/>
          </a:xfrm>
          <a:prstGeom prst="ellipse">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1">
                    <a:lumMod val="20000"/>
                    <a:lumOff val="80000"/>
                  </a:schemeClr>
                </a:solidFill>
              </a:rPr>
              <a:t>3</a:t>
            </a:r>
          </a:p>
        </p:txBody>
      </p:sp>
      <p:sp>
        <p:nvSpPr>
          <p:cNvPr id="163" name="Arc 162">
            <a:extLst>
              <a:ext uri="{FF2B5EF4-FFF2-40B4-BE49-F238E27FC236}">
                <a16:creationId xmlns:a16="http://schemas.microsoft.com/office/drawing/2014/main" id="{47B8BECE-236B-D8C4-6C2C-D39D42E43DF6}"/>
              </a:ext>
            </a:extLst>
          </p:cNvPr>
          <p:cNvSpPr/>
          <p:nvPr/>
        </p:nvSpPr>
        <p:spPr bwMode="gray">
          <a:xfrm>
            <a:off x="8781334" y="5558286"/>
            <a:ext cx="390524" cy="390526"/>
          </a:xfrm>
          <a:prstGeom prst="arc">
            <a:avLst>
              <a:gd name="adj1" fmla="val 16200000"/>
              <a:gd name="adj2" fmla="val 0"/>
            </a:avLst>
          </a:prstGeom>
          <a:solidFill>
            <a:schemeClr val="tx1"/>
          </a:solidFill>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schemeClr val="accent1">
                  <a:lumMod val="20000"/>
                  <a:lumOff val="80000"/>
                </a:schemeClr>
              </a:solidFill>
            </a:endParaRPr>
          </a:p>
        </p:txBody>
      </p:sp>
      <p:sp>
        <p:nvSpPr>
          <p:cNvPr id="168" name="Oval 167">
            <a:extLst>
              <a:ext uri="{FF2B5EF4-FFF2-40B4-BE49-F238E27FC236}">
                <a16:creationId xmlns:a16="http://schemas.microsoft.com/office/drawing/2014/main" id="{E6C8BDD3-1E35-6A32-16D7-669C59DB2B1E}"/>
              </a:ext>
            </a:extLst>
          </p:cNvPr>
          <p:cNvSpPr/>
          <p:nvPr/>
        </p:nvSpPr>
        <p:spPr bwMode="auto">
          <a:xfrm>
            <a:off x="10703797" y="3867598"/>
            <a:ext cx="390525" cy="390525"/>
          </a:xfrm>
          <a:prstGeom prst="ellipse">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1">
                  <a:lumMod val="20000"/>
                  <a:lumOff val="80000"/>
                </a:schemeClr>
              </a:solidFill>
            </a:endParaRPr>
          </a:p>
        </p:txBody>
      </p:sp>
      <p:sp>
        <p:nvSpPr>
          <p:cNvPr id="169" name="Arc 168">
            <a:extLst>
              <a:ext uri="{FF2B5EF4-FFF2-40B4-BE49-F238E27FC236}">
                <a16:creationId xmlns:a16="http://schemas.microsoft.com/office/drawing/2014/main" id="{B19CE8E5-13EC-C3FA-71D4-8D99E55EF329}"/>
              </a:ext>
            </a:extLst>
          </p:cNvPr>
          <p:cNvSpPr/>
          <p:nvPr/>
        </p:nvSpPr>
        <p:spPr bwMode="gray">
          <a:xfrm>
            <a:off x="10703798" y="3867598"/>
            <a:ext cx="390524" cy="390524"/>
          </a:xfrm>
          <a:prstGeom prst="arc">
            <a:avLst>
              <a:gd name="adj1" fmla="val 16200000"/>
              <a:gd name="adj2" fmla="val 5400000"/>
            </a:avLst>
          </a:prstGeom>
          <a:solidFill>
            <a:schemeClr val="tx1"/>
          </a:solidFill>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schemeClr val="accent1">
                  <a:lumMod val="20000"/>
                  <a:lumOff val="80000"/>
                </a:schemeClr>
              </a:solidFill>
            </a:endParaRPr>
          </a:p>
        </p:txBody>
      </p:sp>
      <p:pic>
        <p:nvPicPr>
          <p:cNvPr id="172" name="Picture 171" descr="Inflectra | Software For Managing Quality, Delivery, &amp; Risk">
            <a:extLst>
              <a:ext uri="{FF2B5EF4-FFF2-40B4-BE49-F238E27FC236}">
                <a16:creationId xmlns:a16="http://schemas.microsoft.com/office/drawing/2014/main" id="{BACD5D1B-C618-ECD8-1A44-14DDB3D5AB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4665" y="1532468"/>
            <a:ext cx="1060497" cy="359989"/>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172" descr="Tricentis Logo PNG Vector (PDF) Free Download">
            <a:extLst>
              <a:ext uri="{FF2B5EF4-FFF2-40B4-BE49-F238E27FC236}">
                <a16:creationId xmlns:a16="http://schemas.microsoft.com/office/drawing/2014/main" id="{C53511ED-B02B-08A8-662A-0CD6ADB601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9249" y="1586069"/>
            <a:ext cx="1223164" cy="252786"/>
          </a:xfrm>
          <a:prstGeom prst="rect">
            <a:avLst/>
          </a:prstGeom>
          <a:noFill/>
          <a:extLst>
            <a:ext uri="{909E8E84-426E-40DD-AFC4-6F175D3DCCD1}">
              <a14:hiddenFill xmlns:a14="http://schemas.microsoft.com/office/drawing/2010/main">
                <a:solidFill>
                  <a:srgbClr val="FFFFFF"/>
                </a:solidFill>
              </a14:hiddenFill>
            </a:ext>
          </a:extLst>
        </p:spPr>
      </p:pic>
      <p:pic>
        <p:nvPicPr>
          <p:cNvPr id="175" name="Content Placeholder 6" descr="Programmer male with solid fill">
            <a:extLst>
              <a:ext uri="{FF2B5EF4-FFF2-40B4-BE49-F238E27FC236}">
                <a16:creationId xmlns:a16="http://schemas.microsoft.com/office/drawing/2014/main" id="{596C22D7-B022-A7C7-F4FE-7F0225C5E10C}"/>
              </a:ext>
            </a:extLst>
          </p:cNvPr>
          <p:cNvPicPr>
            <a:picLocks noGrp="1"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2857" y="2025001"/>
            <a:ext cx="592138" cy="592138"/>
          </a:xfrm>
          <a:prstGeom prst="rect">
            <a:avLst/>
          </a:prstGeom>
        </p:spPr>
      </p:pic>
      <p:pic>
        <p:nvPicPr>
          <p:cNvPr id="176" name="Graphic 12" descr="Closed book with solid fill">
            <a:extLst>
              <a:ext uri="{FF2B5EF4-FFF2-40B4-BE49-F238E27FC236}">
                <a16:creationId xmlns:a16="http://schemas.microsoft.com/office/drawing/2014/main" id="{E795E7D8-FD5D-3404-0889-5551DB07FA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0052" y="2871105"/>
            <a:ext cx="657749" cy="657749"/>
          </a:xfrm>
          <a:prstGeom prst="rect">
            <a:avLst/>
          </a:prstGeom>
        </p:spPr>
      </p:pic>
      <p:pic>
        <p:nvPicPr>
          <p:cNvPr id="177" name="Graphic 14" descr="Processor with solid fill">
            <a:extLst>
              <a:ext uri="{FF2B5EF4-FFF2-40B4-BE49-F238E27FC236}">
                <a16:creationId xmlns:a16="http://schemas.microsoft.com/office/drawing/2014/main" id="{A8918838-0CCE-D06B-A051-5203FBFEB5D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3099" y="3776677"/>
            <a:ext cx="571655" cy="571655"/>
          </a:xfrm>
          <a:prstGeom prst="rect">
            <a:avLst/>
          </a:prstGeom>
        </p:spPr>
      </p:pic>
      <p:pic>
        <p:nvPicPr>
          <p:cNvPr id="178" name="Graphic 16" descr="Illustrator with solid fill">
            <a:extLst>
              <a:ext uri="{FF2B5EF4-FFF2-40B4-BE49-F238E27FC236}">
                <a16:creationId xmlns:a16="http://schemas.microsoft.com/office/drawing/2014/main" id="{159FDFEA-C218-0189-0301-E589AAA74D1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3099" y="4641205"/>
            <a:ext cx="571655" cy="571655"/>
          </a:xfrm>
          <a:prstGeom prst="rect">
            <a:avLst/>
          </a:prstGeom>
        </p:spPr>
      </p:pic>
      <p:pic>
        <p:nvPicPr>
          <p:cNvPr id="179" name="Graphic 19" descr="City with solid fill">
            <a:extLst>
              <a:ext uri="{FF2B5EF4-FFF2-40B4-BE49-F238E27FC236}">
                <a16:creationId xmlns:a16="http://schemas.microsoft.com/office/drawing/2014/main" id="{A6D63677-B7BB-D7AD-107B-935E2CA12D0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67894" y="5427952"/>
            <a:ext cx="642064" cy="642064"/>
          </a:xfrm>
          <a:prstGeom prst="rect">
            <a:avLst/>
          </a:prstGeom>
        </p:spPr>
      </p:pic>
      <p:pic>
        <p:nvPicPr>
          <p:cNvPr id="180" name="Picture 179" descr="A black and grey logo&#10;&#10;Description automatically generated">
            <a:extLst>
              <a:ext uri="{FF2B5EF4-FFF2-40B4-BE49-F238E27FC236}">
                <a16:creationId xmlns:a16="http://schemas.microsoft.com/office/drawing/2014/main" id="{98E3E635-1E88-474C-D129-4D6EC16E7FF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80048" y="1577494"/>
            <a:ext cx="973752" cy="269405"/>
          </a:xfrm>
          <a:prstGeom prst="rect">
            <a:avLst/>
          </a:prstGeom>
        </p:spPr>
      </p:pic>
      <p:sp>
        <p:nvSpPr>
          <p:cNvPr id="182" name="Arc 181">
            <a:extLst>
              <a:ext uri="{FF2B5EF4-FFF2-40B4-BE49-F238E27FC236}">
                <a16:creationId xmlns:a16="http://schemas.microsoft.com/office/drawing/2014/main" id="{88842DA7-8FD9-8323-B3E0-11EA8005A8F7}"/>
              </a:ext>
            </a:extLst>
          </p:cNvPr>
          <p:cNvSpPr/>
          <p:nvPr/>
        </p:nvSpPr>
        <p:spPr bwMode="gray">
          <a:xfrm>
            <a:off x="6925408" y="3874023"/>
            <a:ext cx="390525" cy="390525"/>
          </a:xfrm>
          <a:prstGeom prst="arc">
            <a:avLst>
              <a:gd name="adj1" fmla="val 16200000"/>
              <a:gd name="adj2" fmla="val 5400000"/>
            </a:avLst>
          </a:prstGeom>
          <a:solidFill>
            <a:schemeClr val="tx1"/>
          </a:solidFill>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schemeClr val="accent1">
                  <a:lumMod val="20000"/>
                  <a:lumOff val="80000"/>
                </a:schemeClr>
              </a:solidFill>
            </a:endParaRPr>
          </a:p>
        </p:txBody>
      </p:sp>
      <p:sp>
        <p:nvSpPr>
          <p:cNvPr id="183" name="Oval 182">
            <a:extLst>
              <a:ext uri="{FF2B5EF4-FFF2-40B4-BE49-F238E27FC236}">
                <a16:creationId xmlns:a16="http://schemas.microsoft.com/office/drawing/2014/main" id="{2005036F-5DE0-278A-182F-742C887F6B18}"/>
              </a:ext>
            </a:extLst>
          </p:cNvPr>
          <p:cNvSpPr/>
          <p:nvPr/>
        </p:nvSpPr>
        <p:spPr bwMode="auto">
          <a:xfrm>
            <a:off x="6923960" y="4706851"/>
            <a:ext cx="390525" cy="390525"/>
          </a:xfrm>
          <a:prstGeom prst="ellipse">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accent1">
                    <a:lumMod val="20000"/>
                    <a:lumOff val="80000"/>
                  </a:schemeClr>
                </a:solidFill>
              </a:rPr>
              <a:t>3</a:t>
            </a:r>
          </a:p>
        </p:txBody>
      </p:sp>
      <p:sp>
        <p:nvSpPr>
          <p:cNvPr id="184" name="Arc 183">
            <a:extLst>
              <a:ext uri="{FF2B5EF4-FFF2-40B4-BE49-F238E27FC236}">
                <a16:creationId xmlns:a16="http://schemas.microsoft.com/office/drawing/2014/main" id="{22FC0121-74CF-C1E2-20CD-329B4ADE9B35}"/>
              </a:ext>
            </a:extLst>
          </p:cNvPr>
          <p:cNvSpPr/>
          <p:nvPr/>
        </p:nvSpPr>
        <p:spPr bwMode="gray">
          <a:xfrm>
            <a:off x="6923960" y="4706851"/>
            <a:ext cx="390524" cy="390526"/>
          </a:xfrm>
          <a:prstGeom prst="arc">
            <a:avLst>
              <a:gd name="adj1" fmla="val 16200000"/>
              <a:gd name="adj2" fmla="val 0"/>
            </a:avLst>
          </a:prstGeom>
          <a:solidFill>
            <a:schemeClr val="tx1"/>
          </a:solidFill>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schemeClr val="accent1">
                  <a:lumMod val="20000"/>
                  <a:lumOff val="80000"/>
                </a:schemeClr>
              </a:solidFill>
            </a:endParaRPr>
          </a:p>
        </p:txBody>
      </p:sp>
      <p:pic>
        <p:nvPicPr>
          <p:cNvPr id="8" name="Picture 7" descr="A black and white logo&#10;&#10;Description automatically generated">
            <a:extLst>
              <a:ext uri="{FF2B5EF4-FFF2-40B4-BE49-F238E27FC236}">
                <a16:creationId xmlns:a16="http://schemas.microsoft.com/office/drawing/2014/main" id="{0255B999-3610-4592-6DF5-5790D95E6A3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45674" y="1597587"/>
            <a:ext cx="1147094" cy="244952"/>
          </a:xfrm>
          <a:prstGeom prst="rect">
            <a:avLst/>
          </a:prstGeom>
        </p:spPr>
      </p:pic>
      <p:sp>
        <p:nvSpPr>
          <p:cNvPr id="9" name="Oval 8">
            <a:extLst>
              <a:ext uri="{FF2B5EF4-FFF2-40B4-BE49-F238E27FC236}">
                <a16:creationId xmlns:a16="http://schemas.microsoft.com/office/drawing/2014/main" id="{1B06896C-2B38-CB03-8A5A-17125F0DC50C}"/>
              </a:ext>
            </a:extLst>
          </p:cNvPr>
          <p:cNvSpPr/>
          <p:nvPr/>
        </p:nvSpPr>
        <p:spPr bwMode="auto">
          <a:xfrm>
            <a:off x="10703796" y="5556882"/>
            <a:ext cx="390525" cy="390525"/>
          </a:xfrm>
          <a:prstGeom prst="ellipse">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1">
                  <a:lumMod val="20000"/>
                  <a:lumOff val="80000"/>
                </a:schemeClr>
              </a:solidFill>
            </a:endParaRPr>
          </a:p>
        </p:txBody>
      </p:sp>
      <p:sp>
        <p:nvSpPr>
          <p:cNvPr id="10" name="Arc 9">
            <a:extLst>
              <a:ext uri="{FF2B5EF4-FFF2-40B4-BE49-F238E27FC236}">
                <a16:creationId xmlns:a16="http://schemas.microsoft.com/office/drawing/2014/main" id="{75AC40E4-E13C-01C7-07D2-D4CDF703B0D6}"/>
              </a:ext>
            </a:extLst>
          </p:cNvPr>
          <p:cNvSpPr/>
          <p:nvPr/>
        </p:nvSpPr>
        <p:spPr bwMode="gray">
          <a:xfrm>
            <a:off x="10703797" y="5556882"/>
            <a:ext cx="390524" cy="390524"/>
          </a:xfrm>
          <a:prstGeom prst="arc">
            <a:avLst>
              <a:gd name="adj1" fmla="val 16200000"/>
              <a:gd name="adj2" fmla="val 5400000"/>
            </a:avLst>
          </a:prstGeom>
          <a:solidFill>
            <a:schemeClr val="tx1"/>
          </a:solidFill>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schemeClr val="accent1">
                  <a:lumMod val="20000"/>
                  <a:lumOff val="80000"/>
                </a:schemeClr>
              </a:solidFill>
            </a:endParaRPr>
          </a:p>
        </p:txBody>
      </p:sp>
      <p:sp>
        <p:nvSpPr>
          <p:cNvPr id="11" name="Oval 10">
            <a:extLst>
              <a:ext uri="{FF2B5EF4-FFF2-40B4-BE49-F238E27FC236}">
                <a16:creationId xmlns:a16="http://schemas.microsoft.com/office/drawing/2014/main" id="{8714B249-99C9-5E69-4ACC-AE94372086BB}"/>
              </a:ext>
            </a:extLst>
          </p:cNvPr>
          <p:cNvSpPr/>
          <p:nvPr/>
        </p:nvSpPr>
        <p:spPr bwMode="auto">
          <a:xfrm>
            <a:off x="6930145" y="5558286"/>
            <a:ext cx="390525" cy="390525"/>
          </a:xfrm>
          <a:prstGeom prst="ellipse">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1">
                    <a:lumMod val="20000"/>
                    <a:lumOff val="80000"/>
                  </a:schemeClr>
                </a:solidFill>
              </a:rPr>
              <a:t>3</a:t>
            </a:r>
          </a:p>
        </p:txBody>
      </p:sp>
      <p:sp>
        <p:nvSpPr>
          <p:cNvPr id="12" name="Arc 11">
            <a:extLst>
              <a:ext uri="{FF2B5EF4-FFF2-40B4-BE49-F238E27FC236}">
                <a16:creationId xmlns:a16="http://schemas.microsoft.com/office/drawing/2014/main" id="{FC37E4C8-A153-291D-AD50-42587CD73FDD}"/>
              </a:ext>
            </a:extLst>
          </p:cNvPr>
          <p:cNvSpPr/>
          <p:nvPr/>
        </p:nvSpPr>
        <p:spPr bwMode="gray">
          <a:xfrm>
            <a:off x="6930145" y="5558286"/>
            <a:ext cx="390524" cy="390526"/>
          </a:xfrm>
          <a:prstGeom prst="arc">
            <a:avLst>
              <a:gd name="adj1" fmla="val 16200000"/>
              <a:gd name="adj2" fmla="val 0"/>
            </a:avLst>
          </a:prstGeom>
          <a:solidFill>
            <a:schemeClr val="tx1"/>
          </a:solidFill>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schemeClr val="accent1">
                  <a:lumMod val="20000"/>
                  <a:lumOff val="80000"/>
                </a:schemeClr>
              </a:solidFill>
            </a:endParaRPr>
          </a:p>
        </p:txBody>
      </p:sp>
      <p:sp>
        <p:nvSpPr>
          <p:cNvPr id="13" name="Oval 12">
            <a:extLst>
              <a:ext uri="{FF2B5EF4-FFF2-40B4-BE49-F238E27FC236}">
                <a16:creationId xmlns:a16="http://schemas.microsoft.com/office/drawing/2014/main" id="{1E7C9274-E99D-30AA-D81C-1A5065E2A848}"/>
              </a:ext>
            </a:extLst>
          </p:cNvPr>
          <p:cNvSpPr/>
          <p:nvPr/>
        </p:nvSpPr>
        <p:spPr bwMode="auto">
          <a:xfrm>
            <a:off x="4963397" y="5558286"/>
            <a:ext cx="390525" cy="390525"/>
          </a:xfrm>
          <a:prstGeom prst="ellipse">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1">
                    <a:lumMod val="20000"/>
                    <a:lumOff val="80000"/>
                  </a:schemeClr>
                </a:solidFill>
              </a:rPr>
              <a:t>3</a:t>
            </a:r>
          </a:p>
        </p:txBody>
      </p:sp>
      <p:sp>
        <p:nvSpPr>
          <p:cNvPr id="14" name="Arc 13">
            <a:extLst>
              <a:ext uri="{FF2B5EF4-FFF2-40B4-BE49-F238E27FC236}">
                <a16:creationId xmlns:a16="http://schemas.microsoft.com/office/drawing/2014/main" id="{58D46433-7977-111F-F7BC-092C2545E327}"/>
              </a:ext>
            </a:extLst>
          </p:cNvPr>
          <p:cNvSpPr/>
          <p:nvPr/>
        </p:nvSpPr>
        <p:spPr bwMode="gray">
          <a:xfrm>
            <a:off x="4963397" y="5558286"/>
            <a:ext cx="390524" cy="390526"/>
          </a:xfrm>
          <a:prstGeom prst="arc">
            <a:avLst>
              <a:gd name="adj1" fmla="val 16200000"/>
              <a:gd name="adj2" fmla="val 0"/>
            </a:avLst>
          </a:prstGeom>
          <a:solidFill>
            <a:schemeClr val="tx1"/>
          </a:solidFill>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schemeClr val="accent1">
                  <a:lumMod val="20000"/>
                  <a:lumOff val="80000"/>
                </a:schemeClr>
              </a:solidFill>
            </a:endParaRPr>
          </a:p>
        </p:txBody>
      </p:sp>
      <p:sp>
        <p:nvSpPr>
          <p:cNvPr id="15" name="Oval 14">
            <a:extLst>
              <a:ext uri="{FF2B5EF4-FFF2-40B4-BE49-F238E27FC236}">
                <a16:creationId xmlns:a16="http://schemas.microsoft.com/office/drawing/2014/main" id="{D86A4B91-1261-E428-2DDC-FB756DC8103D}"/>
              </a:ext>
            </a:extLst>
          </p:cNvPr>
          <p:cNvSpPr/>
          <p:nvPr/>
        </p:nvSpPr>
        <p:spPr bwMode="auto">
          <a:xfrm>
            <a:off x="10703796" y="2159103"/>
            <a:ext cx="390525" cy="390525"/>
          </a:xfrm>
          <a:prstGeom prst="ellipse">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accent1">
                    <a:lumMod val="20000"/>
                    <a:lumOff val="80000"/>
                  </a:schemeClr>
                </a:solidFill>
              </a:rPr>
              <a:t>3</a:t>
            </a:r>
          </a:p>
        </p:txBody>
      </p:sp>
      <p:sp>
        <p:nvSpPr>
          <p:cNvPr id="16" name="Arc 15">
            <a:extLst>
              <a:ext uri="{FF2B5EF4-FFF2-40B4-BE49-F238E27FC236}">
                <a16:creationId xmlns:a16="http://schemas.microsoft.com/office/drawing/2014/main" id="{74FFCC54-24E5-1CE8-1C7E-41A5C7BBF0AC}"/>
              </a:ext>
            </a:extLst>
          </p:cNvPr>
          <p:cNvSpPr/>
          <p:nvPr/>
        </p:nvSpPr>
        <p:spPr bwMode="gray">
          <a:xfrm>
            <a:off x="10703797" y="2159103"/>
            <a:ext cx="390524" cy="390524"/>
          </a:xfrm>
          <a:prstGeom prst="arc">
            <a:avLst>
              <a:gd name="adj1" fmla="val 16200000"/>
              <a:gd name="adj2" fmla="val 10800000"/>
            </a:avLst>
          </a:prstGeom>
          <a:solidFill>
            <a:schemeClr val="tx1"/>
          </a:solidFill>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schemeClr val="accent1">
                  <a:lumMod val="20000"/>
                  <a:lumOff val="80000"/>
                </a:schemeClr>
              </a:solidFill>
            </a:endParaRPr>
          </a:p>
        </p:txBody>
      </p:sp>
      <p:sp>
        <p:nvSpPr>
          <p:cNvPr id="17" name="Oval 16">
            <a:extLst>
              <a:ext uri="{FF2B5EF4-FFF2-40B4-BE49-F238E27FC236}">
                <a16:creationId xmlns:a16="http://schemas.microsoft.com/office/drawing/2014/main" id="{2884F076-3C11-83A1-F982-FAD5853D002C}"/>
              </a:ext>
            </a:extLst>
          </p:cNvPr>
          <p:cNvSpPr/>
          <p:nvPr/>
        </p:nvSpPr>
        <p:spPr bwMode="auto">
          <a:xfrm>
            <a:off x="10694271" y="3011562"/>
            <a:ext cx="390525" cy="390525"/>
          </a:xfrm>
          <a:prstGeom prst="ellipse">
            <a:avLst/>
          </a:prstGeom>
          <a:solidFill>
            <a:schemeClr val="tx1"/>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1">
                  <a:lumMod val="20000"/>
                  <a:lumOff val="80000"/>
                </a:schemeClr>
              </a:solidFill>
            </a:endParaRPr>
          </a:p>
        </p:txBody>
      </p:sp>
      <p:sp>
        <p:nvSpPr>
          <p:cNvPr id="19" name="Oval 18">
            <a:extLst>
              <a:ext uri="{FF2B5EF4-FFF2-40B4-BE49-F238E27FC236}">
                <a16:creationId xmlns:a16="http://schemas.microsoft.com/office/drawing/2014/main" id="{E9CEBE1A-B831-0521-0382-FE8B7BCB581B}"/>
              </a:ext>
            </a:extLst>
          </p:cNvPr>
          <p:cNvSpPr/>
          <p:nvPr/>
        </p:nvSpPr>
        <p:spPr bwMode="auto">
          <a:xfrm>
            <a:off x="4963397" y="3007172"/>
            <a:ext cx="390525" cy="390525"/>
          </a:xfrm>
          <a:prstGeom prst="ellipse">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1">
                  <a:lumMod val="20000"/>
                  <a:lumOff val="80000"/>
                </a:schemeClr>
              </a:solidFill>
            </a:endParaRPr>
          </a:p>
        </p:txBody>
      </p:sp>
      <p:sp>
        <p:nvSpPr>
          <p:cNvPr id="20" name="Arc 19">
            <a:extLst>
              <a:ext uri="{FF2B5EF4-FFF2-40B4-BE49-F238E27FC236}">
                <a16:creationId xmlns:a16="http://schemas.microsoft.com/office/drawing/2014/main" id="{84F182C8-7DBE-D7AF-C989-BA0435C405D4}"/>
              </a:ext>
            </a:extLst>
          </p:cNvPr>
          <p:cNvSpPr/>
          <p:nvPr/>
        </p:nvSpPr>
        <p:spPr bwMode="gray">
          <a:xfrm>
            <a:off x="4963398" y="3007172"/>
            <a:ext cx="390524" cy="390524"/>
          </a:xfrm>
          <a:prstGeom prst="arc">
            <a:avLst>
              <a:gd name="adj1" fmla="val 16200000"/>
              <a:gd name="adj2" fmla="val 5400000"/>
            </a:avLst>
          </a:prstGeom>
          <a:solidFill>
            <a:schemeClr val="tx1"/>
          </a:solidFill>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schemeClr val="accent1">
                  <a:lumMod val="20000"/>
                  <a:lumOff val="80000"/>
                </a:schemeClr>
              </a:solidFill>
            </a:endParaRPr>
          </a:p>
        </p:txBody>
      </p:sp>
      <p:sp>
        <p:nvSpPr>
          <p:cNvPr id="22" name="Oval 21">
            <a:extLst>
              <a:ext uri="{FF2B5EF4-FFF2-40B4-BE49-F238E27FC236}">
                <a16:creationId xmlns:a16="http://schemas.microsoft.com/office/drawing/2014/main" id="{C5E5832A-FD52-BEFE-CCA3-A042A522FA5E}"/>
              </a:ext>
            </a:extLst>
          </p:cNvPr>
          <p:cNvSpPr/>
          <p:nvPr/>
        </p:nvSpPr>
        <p:spPr bwMode="auto">
          <a:xfrm>
            <a:off x="4963396" y="3867598"/>
            <a:ext cx="390525" cy="390525"/>
          </a:xfrm>
          <a:prstGeom prst="ellipse">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accent1">
                    <a:lumMod val="20000"/>
                    <a:lumOff val="80000"/>
                  </a:schemeClr>
                </a:solidFill>
              </a:rPr>
              <a:t>3</a:t>
            </a:r>
          </a:p>
        </p:txBody>
      </p:sp>
      <p:sp>
        <p:nvSpPr>
          <p:cNvPr id="23" name="Arc 22">
            <a:extLst>
              <a:ext uri="{FF2B5EF4-FFF2-40B4-BE49-F238E27FC236}">
                <a16:creationId xmlns:a16="http://schemas.microsoft.com/office/drawing/2014/main" id="{1A0A7767-8AA8-7943-01AE-21EA71C8B4C7}"/>
              </a:ext>
            </a:extLst>
          </p:cNvPr>
          <p:cNvSpPr/>
          <p:nvPr/>
        </p:nvSpPr>
        <p:spPr bwMode="gray">
          <a:xfrm>
            <a:off x="4963397" y="3867598"/>
            <a:ext cx="390524" cy="390524"/>
          </a:xfrm>
          <a:prstGeom prst="arc">
            <a:avLst>
              <a:gd name="adj1" fmla="val 16200000"/>
              <a:gd name="adj2" fmla="val 10800000"/>
            </a:avLst>
          </a:prstGeom>
          <a:solidFill>
            <a:schemeClr val="tx1"/>
          </a:solidFill>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schemeClr val="accent1">
                  <a:lumMod val="20000"/>
                  <a:lumOff val="80000"/>
                </a:schemeClr>
              </a:solidFill>
            </a:endParaRPr>
          </a:p>
        </p:txBody>
      </p:sp>
      <p:sp>
        <p:nvSpPr>
          <p:cNvPr id="24" name="Oval 23">
            <a:extLst>
              <a:ext uri="{FF2B5EF4-FFF2-40B4-BE49-F238E27FC236}">
                <a16:creationId xmlns:a16="http://schemas.microsoft.com/office/drawing/2014/main" id="{2756D29B-4580-1B72-4588-DDC165617C43}"/>
              </a:ext>
            </a:extLst>
          </p:cNvPr>
          <p:cNvSpPr/>
          <p:nvPr/>
        </p:nvSpPr>
        <p:spPr bwMode="auto">
          <a:xfrm>
            <a:off x="6923958" y="2153121"/>
            <a:ext cx="390525" cy="390525"/>
          </a:xfrm>
          <a:prstGeom prst="ellipse">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accent1">
                    <a:lumMod val="20000"/>
                    <a:lumOff val="80000"/>
                  </a:schemeClr>
                </a:solidFill>
              </a:rPr>
              <a:t>3</a:t>
            </a:r>
          </a:p>
        </p:txBody>
      </p:sp>
      <p:sp>
        <p:nvSpPr>
          <p:cNvPr id="25" name="Arc 24">
            <a:extLst>
              <a:ext uri="{FF2B5EF4-FFF2-40B4-BE49-F238E27FC236}">
                <a16:creationId xmlns:a16="http://schemas.microsoft.com/office/drawing/2014/main" id="{A7F00477-2853-16C7-95D1-9ECDB2E12527}"/>
              </a:ext>
            </a:extLst>
          </p:cNvPr>
          <p:cNvSpPr/>
          <p:nvPr/>
        </p:nvSpPr>
        <p:spPr bwMode="gray">
          <a:xfrm>
            <a:off x="6923959" y="2153121"/>
            <a:ext cx="390524" cy="390524"/>
          </a:xfrm>
          <a:prstGeom prst="arc">
            <a:avLst>
              <a:gd name="adj1" fmla="val 16200000"/>
              <a:gd name="adj2" fmla="val 10800000"/>
            </a:avLst>
          </a:prstGeom>
          <a:solidFill>
            <a:schemeClr val="tx1"/>
          </a:solidFill>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schemeClr val="accent1">
                  <a:lumMod val="20000"/>
                  <a:lumOff val="80000"/>
                </a:schemeClr>
              </a:solidFill>
            </a:endParaRPr>
          </a:p>
        </p:txBody>
      </p:sp>
      <p:sp>
        <p:nvSpPr>
          <p:cNvPr id="26" name="Oval 25">
            <a:extLst>
              <a:ext uri="{FF2B5EF4-FFF2-40B4-BE49-F238E27FC236}">
                <a16:creationId xmlns:a16="http://schemas.microsoft.com/office/drawing/2014/main" id="{AB7D5F95-7450-7774-8E96-A376290CE2CB}"/>
              </a:ext>
            </a:extLst>
          </p:cNvPr>
          <p:cNvSpPr/>
          <p:nvPr/>
        </p:nvSpPr>
        <p:spPr bwMode="auto">
          <a:xfrm>
            <a:off x="6923958" y="3004521"/>
            <a:ext cx="390525" cy="390525"/>
          </a:xfrm>
          <a:prstGeom prst="ellipse">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1">
                  <a:lumMod val="20000"/>
                  <a:lumOff val="80000"/>
                </a:schemeClr>
              </a:solidFill>
            </a:endParaRPr>
          </a:p>
        </p:txBody>
      </p:sp>
      <p:sp>
        <p:nvSpPr>
          <p:cNvPr id="27" name="Arc 26">
            <a:extLst>
              <a:ext uri="{FF2B5EF4-FFF2-40B4-BE49-F238E27FC236}">
                <a16:creationId xmlns:a16="http://schemas.microsoft.com/office/drawing/2014/main" id="{16AFEF9A-AD40-4FB6-B256-513B2FE13B92}"/>
              </a:ext>
            </a:extLst>
          </p:cNvPr>
          <p:cNvSpPr/>
          <p:nvPr/>
        </p:nvSpPr>
        <p:spPr bwMode="gray">
          <a:xfrm>
            <a:off x="6923959" y="3004521"/>
            <a:ext cx="390524" cy="390524"/>
          </a:xfrm>
          <a:prstGeom prst="arc">
            <a:avLst>
              <a:gd name="adj1" fmla="val 16200000"/>
              <a:gd name="adj2" fmla="val 5400000"/>
            </a:avLst>
          </a:prstGeom>
          <a:solidFill>
            <a:schemeClr val="tx1"/>
          </a:solidFill>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schemeClr val="accent1">
                  <a:lumMod val="20000"/>
                  <a:lumOff val="80000"/>
                </a:schemeClr>
              </a:solidFill>
            </a:endParaRPr>
          </a:p>
        </p:txBody>
      </p:sp>
      <p:sp>
        <p:nvSpPr>
          <p:cNvPr id="28" name="Oval 27">
            <a:extLst>
              <a:ext uri="{FF2B5EF4-FFF2-40B4-BE49-F238E27FC236}">
                <a16:creationId xmlns:a16="http://schemas.microsoft.com/office/drawing/2014/main" id="{440D7A29-7094-7260-A0C0-13DD87DA49F5}"/>
              </a:ext>
            </a:extLst>
          </p:cNvPr>
          <p:cNvSpPr/>
          <p:nvPr/>
        </p:nvSpPr>
        <p:spPr bwMode="auto">
          <a:xfrm>
            <a:off x="10703796" y="4706851"/>
            <a:ext cx="390525" cy="390525"/>
          </a:xfrm>
          <a:prstGeom prst="ellipse">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1">
                    <a:lumMod val="20000"/>
                    <a:lumOff val="80000"/>
                  </a:schemeClr>
                </a:solidFill>
              </a:rPr>
              <a:t>3</a:t>
            </a:r>
          </a:p>
        </p:txBody>
      </p:sp>
      <p:sp>
        <p:nvSpPr>
          <p:cNvPr id="29" name="Arc 28">
            <a:extLst>
              <a:ext uri="{FF2B5EF4-FFF2-40B4-BE49-F238E27FC236}">
                <a16:creationId xmlns:a16="http://schemas.microsoft.com/office/drawing/2014/main" id="{A614CD28-2D7C-D5F7-2AC5-D02FAA5D9CBB}"/>
              </a:ext>
            </a:extLst>
          </p:cNvPr>
          <p:cNvSpPr/>
          <p:nvPr/>
        </p:nvSpPr>
        <p:spPr bwMode="gray">
          <a:xfrm>
            <a:off x="10703796" y="4706851"/>
            <a:ext cx="390524" cy="390526"/>
          </a:xfrm>
          <a:prstGeom prst="arc">
            <a:avLst>
              <a:gd name="adj1" fmla="val 16200000"/>
              <a:gd name="adj2" fmla="val 0"/>
            </a:avLst>
          </a:prstGeom>
          <a:solidFill>
            <a:schemeClr val="tx1"/>
          </a:solidFill>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schemeClr val="accent1">
                  <a:lumMod val="20000"/>
                  <a:lumOff val="80000"/>
                </a:schemeClr>
              </a:solidFill>
            </a:endParaRPr>
          </a:p>
        </p:txBody>
      </p:sp>
    </p:spTree>
    <p:extLst>
      <p:ext uri="{BB962C8B-B14F-4D97-AF65-F5344CB8AC3E}">
        <p14:creationId xmlns:p14="http://schemas.microsoft.com/office/powerpoint/2010/main" val="2967975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C22C9-0EB6-BF67-FE8C-9F79BBF407C5}"/>
              </a:ext>
            </a:extLst>
          </p:cNvPr>
          <p:cNvSpPr>
            <a:spLocks noGrp="1"/>
          </p:cNvSpPr>
          <p:nvPr>
            <p:ph type="title"/>
          </p:nvPr>
        </p:nvSpPr>
        <p:spPr/>
        <p:txBody>
          <a:bodyPr/>
          <a:lstStyle/>
          <a:p>
            <a:r>
              <a:rPr lang="en-US" dirty="0"/>
              <a:t>Extensive Suite of Integrations &amp; Migrations</a:t>
            </a:r>
          </a:p>
        </p:txBody>
      </p:sp>
      <p:sp>
        <p:nvSpPr>
          <p:cNvPr id="4" name="Hexagon 3">
            <a:extLst>
              <a:ext uri="{FF2B5EF4-FFF2-40B4-BE49-F238E27FC236}">
                <a16:creationId xmlns:a16="http://schemas.microsoft.com/office/drawing/2014/main" id="{A39AAA76-A7DC-FEC8-4B51-8A12FE6D3DBC}"/>
              </a:ext>
            </a:extLst>
          </p:cNvPr>
          <p:cNvSpPr/>
          <p:nvPr/>
        </p:nvSpPr>
        <p:spPr>
          <a:xfrm>
            <a:off x="2042051" y="3379319"/>
            <a:ext cx="1493397" cy="1304672"/>
          </a:xfrm>
          <a:prstGeom prst="hexagon">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39AFBCF0-7564-A3E0-A133-D392C4D78761}"/>
              </a:ext>
            </a:extLst>
          </p:cNvPr>
          <p:cNvSpPr/>
          <p:nvPr/>
        </p:nvSpPr>
        <p:spPr>
          <a:xfrm>
            <a:off x="2042051" y="4807072"/>
            <a:ext cx="1493397" cy="1304672"/>
          </a:xfrm>
          <a:prstGeom prst="hexagon">
            <a:avLst/>
          </a:prstGeom>
          <a:solidFill>
            <a:srgbClr val="FDCB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47DCE7FD-BCF9-13AE-3F7E-879F132BD302}"/>
              </a:ext>
            </a:extLst>
          </p:cNvPr>
          <p:cNvSpPr/>
          <p:nvPr/>
        </p:nvSpPr>
        <p:spPr>
          <a:xfrm>
            <a:off x="741289" y="4093196"/>
            <a:ext cx="1493397" cy="1304672"/>
          </a:xfrm>
          <a:prstGeom prst="hexagon">
            <a:avLst/>
          </a:prstGeom>
          <a:solidFill>
            <a:srgbClr val="FDCB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43E8A3F0-35AD-8793-7A5E-C999D818A254}"/>
              </a:ext>
            </a:extLst>
          </p:cNvPr>
          <p:cNvSpPr/>
          <p:nvPr/>
        </p:nvSpPr>
        <p:spPr>
          <a:xfrm>
            <a:off x="3344756" y="4093196"/>
            <a:ext cx="1493397" cy="1304672"/>
          </a:xfrm>
          <a:prstGeom prst="hexagon">
            <a:avLst/>
          </a:prstGeom>
          <a:solidFill>
            <a:srgbClr val="FDCB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a:extLst>
              <a:ext uri="{FF2B5EF4-FFF2-40B4-BE49-F238E27FC236}">
                <a16:creationId xmlns:a16="http://schemas.microsoft.com/office/drawing/2014/main" id="{3E2DCFF8-CEAD-E311-86DB-CF85DDA9EC18}"/>
              </a:ext>
            </a:extLst>
          </p:cNvPr>
          <p:cNvSpPr/>
          <p:nvPr/>
        </p:nvSpPr>
        <p:spPr>
          <a:xfrm>
            <a:off x="741289" y="2665442"/>
            <a:ext cx="1493397" cy="1304672"/>
          </a:xfrm>
          <a:prstGeom prst="hexagon">
            <a:avLst/>
          </a:prstGeom>
          <a:solidFill>
            <a:srgbClr val="FDCB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911D49BD-9E2C-2114-5632-1602BAE0BBC8}"/>
              </a:ext>
            </a:extLst>
          </p:cNvPr>
          <p:cNvSpPr/>
          <p:nvPr/>
        </p:nvSpPr>
        <p:spPr>
          <a:xfrm>
            <a:off x="3344756" y="2665442"/>
            <a:ext cx="1493397" cy="1304672"/>
          </a:xfrm>
          <a:prstGeom prst="hexagon">
            <a:avLst/>
          </a:prstGeom>
          <a:solidFill>
            <a:srgbClr val="FDCB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9AA434A1-60A9-9ABB-F34C-1B4266E4080E}"/>
              </a:ext>
            </a:extLst>
          </p:cNvPr>
          <p:cNvSpPr/>
          <p:nvPr/>
        </p:nvSpPr>
        <p:spPr>
          <a:xfrm>
            <a:off x="2042051" y="1951565"/>
            <a:ext cx="1493397" cy="1304672"/>
          </a:xfrm>
          <a:prstGeom prst="hexagon">
            <a:avLst/>
          </a:prstGeom>
          <a:solidFill>
            <a:srgbClr val="FDCB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ServiceNow Partner | Cognizant">
            <a:extLst>
              <a:ext uri="{FF2B5EF4-FFF2-40B4-BE49-F238E27FC236}">
                <a16:creationId xmlns:a16="http://schemas.microsoft.com/office/drawing/2014/main" id="{F1485EBF-1E93-06A6-6264-1481EB16EC8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269" t="23686" r="5354" b="16432"/>
          <a:stretch/>
        </p:blipFill>
        <p:spPr bwMode="auto">
          <a:xfrm>
            <a:off x="839143" y="3191273"/>
            <a:ext cx="1297689" cy="2530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tlassian logo and symbol, meaning, history, PNG">
            <a:extLst>
              <a:ext uri="{FF2B5EF4-FFF2-40B4-BE49-F238E27FC236}">
                <a16:creationId xmlns:a16="http://schemas.microsoft.com/office/drawing/2014/main" id="{FA085C69-5E4B-24FD-BB92-52AE24195B0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879" b="40921"/>
          <a:stretch/>
        </p:blipFill>
        <p:spPr bwMode="auto">
          <a:xfrm>
            <a:off x="2151425" y="2508265"/>
            <a:ext cx="1276594" cy="1851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Salesforce · GitHub">
            <a:extLst>
              <a:ext uri="{FF2B5EF4-FFF2-40B4-BE49-F238E27FC236}">
                <a16:creationId xmlns:a16="http://schemas.microsoft.com/office/drawing/2014/main" id="{8A481BFF-68A5-D7D4-CDF5-3D00CCA1CF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61" t="18433" r="10131" b="22292"/>
          <a:stretch/>
        </p:blipFill>
        <p:spPr bwMode="auto">
          <a:xfrm>
            <a:off x="953434" y="4356589"/>
            <a:ext cx="1067165" cy="7732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Why use Gitlab?. This post is about my personal… | by Irtiza | Medium">
            <a:extLst>
              <a:ext uri="{FF2B5EF4-FFF2-40B4-BE49-F238E27FC236}">
                <a16:creationId xmlns:a16="http://schemas.microsoft.com/office/drawing/2014/main" id="{1DF3A918-6280-CABE-0687-B0652CAC3F5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972" t="18860" r="9064" b="20720"/>
          <a:stretch/>
        </p:blipFill>
        <p:spPr bwMode="auto">
          <a:xfrm>
            <a:off x="2193056" y="5265259"/>
            <a:ext cx="1193331" cy="3882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Integrations | Resmo">
            <a:extLst>
              <a:ext uri="{FF2B5EF4-FFF2-40B4-BE49-F238E27FC236}">
                <a16:creationId xmlns:a16="http://schemas.microsoft.com/office/drawing/2014/main" id="{0834C15C-9731-16E5-D787-04EB99B083C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417" t="35555" r="4417" b="34254"/>
          <a:stretch/>
        </p:blipFill>
        <p:spPr bwMode="auto">
          <a:xfrm>
            <a:off x="3440101" y="3201859"/>
            <a:ext cx="1302705" cy="2516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Sharing Is At The Core Of Open Source Strategies | RefinePro">
            <a:extLst>
              <a:ext uri="{FF2B5EF4-FFF2-40B4-BE49-F238E27FC236}">
                <a16:creationId xmlns:a16="http://schemas.microsoft.com/office/drawing/2014/main" id="{9E6C52D6-A115-2A5F-4B13-86D2312B06D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0163" t="35773" r="9273" b="31286"/>
          <a:stretch/>
        </p:blipFill>
        <p:spPr bwMode="auto">
          <a:xfrm>
            <a:off x="3464901" y="4595644"/>
            <a:ext cx="1253105" cy="2968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a:extLst>
              <a:ext uri="{FF2B5EF4-FFF2-40B4-BE49-F238E27FC236}">
                <a16:creationId xmlns:a16="http://schemas.microsoft.com/office/drawing/2014/main" id="{A1B8CDBF-3A8A-A467-47F0-8E85BCC86C8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0938" y="3975602"/>
            <a:ext cx="1114854" cy="378580"/>
          </a:xfrm>
          <a:prstGeom prst="rect">
            <a:avLst/>
          </a:prstGeom>
          <a:noFill/>
          <a:extLst>
            <a:ext uri="{909E8E84-426E-40DD-AFC4-6F175D3DCCD1}">
              <a14:hiddenFill xmlns:a14="http://schemas.microsoft.com/office/drawing/2010/main">
                <a:solidFill>
                  <a:srgbClr val="FFFFFF"/>
                </a:solidFill>
              </a14:hiddenFill>
            </a:ext>
          </a:extLst>
        </p:spPr>
      </p:pic>
      <p:pic>
        <p:nvPicPr>
          <p:cNvPr id="18" name="Graphic 17">
            <a:extLst>
              <a:ext uri="{FF2B5EF4-FFF2-40B4-BE49-F238E27FC236}">
                <a16:creationId xmlns:a16="http://schemas.microsoft.com/office/drawing/2014/main" id="{9BF843F0-C606-054A-B643-B6C4C7C7A21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84148" y="3541910"/>
            <a:ext cx="409203" cy="473173"/>
          </a:xfrm>
          <a:prstGeom prst="rect">
            <a:avLst/>
          </a:prstGeom>
        </p:spPr>
      </p:pic>
      <p:sp>
        <p:nvSpPr>
          <p:cNvPr id="19" name="Rectangle: Rounded Corners 18">
            <a:extLst>
              <a:ext uri="{FF2B5EF4-FFF2-40B4-BE49-F238E27FC236}">
                <a16:creationId xmlns:a16="http://schemas.microsoft.com/office/drawing/2014/main" id="{C9F5C974-D135-E723-A32F-37E8E4F6B4CA}"/>
              </a:ext>
            </a:extLst>
          </p:cNvPr>
          <p:cNvSpPr/>
          <p:nvPr/>
        </p:nvSpPr>
        <p:spPr>
          <a:xfrm>
            <a:off x="5920775" y="1830500"/>
            <a:ext cx="5296295"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73642"/>
                </a:solidFill>
                <a:latin typeface="Arial" panose="020B0604020202020204" pitchFamily="34" charset="0"/>
                <a:cs typeface="Arial" panose="020B0604020202020204" pitchFamily="34" charset="0"/>
              </a:rPr>
              <a:t>8</a:t>
            </a:r>
            <a:r>
              <a:rPr kumimoji="0" lang="en-US" sz="1800" b="1" i="0" u="none" strike="noStrike" kern="1200" cap="none" spc="0" normalizeH="0" baseline="0" noProof="0" dirty="0">
                <a:ln>
                  <a:noFill/>
                </a:ln>
                <a:solidFill>
                  <a:srgbClr val="073642"/>
                </a:solidFill>
                <a:effectLst/>
                <a:uLnTx/>
                <a:uFillTx/>
                <a:latin typeface="Arial" panose="020B0604020202020204" pitchFamily="34" charset="0"/>
                <a:cs typeface="Arial" panose="020B0604020202020204" pitchFamily="34" charset="0"/>
              </a:rPr>
              <a:t>0+ Integrations</a:t>
            </a:r>
          </a:p>
        </p:txBody>
      </p:sp>
      <p:sp>
        <p:nvSpPr>
          <p:cNvPr id="20" name="Rectangle: Rounded Corners 19">
            <a:extLst>
              <a:ext uri="{FF2B5EF4-FFF2-40B4-BE49-F238E27FC236}">
                <a16:creationId xmlns:a16="http://schemas.microsoft.com/office/drawing/2014/main" id="{FE00FE28-67D9-923F-BEBE-0F4538027476}"/>
              </a:ext>
            </a:extLst>
          </p:cNvPr>
          <p:cNvSpPr/>
          <p:nvPr/>
        </p:nvSpPr>
        <p:spPr>
          <a:xfrm>
            <a:off x="5902502" y="4187950"/>
            <a:ext cx="5314569"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73642"/>
                </a:solidFill>
                <a:effectLst/>
                <a:uLnTx/>
                <a:uFillTx/>
                <a:latin typeface="Arial" panose="020B0604020202020204" pitchFamily="34" charset="0"/>
                <a:cs typeface="Arial" panose="020B0604020202020204" pitchFamily="34" charset="0"/>
              </a:rPr>
              <a:t>35+ Built-In Migrations</a:t>
            </a:r>
          </a:p>
        </p:txBody>
      </p:sp>
      <p:sp>
        <p:nvSpPr>
          <p:cNvPr id="21" name="Rectangle: Rounded Corners 20">
            <a:extLst>
              <a:ext uri="{FF2B5EF4-FFF2-40B4-BE49-F238E27FC236}">
                <a16:creationId xmlns:a16="http://schemas.microsoft.com/office/drawing/2014/main" id="{1026ED84-4C21-7854-9426-7CC5A792214A}"/>
              </a:ext>
            </a:extLst>
          </p:cNvPr>
          <p:cNvSpPr/>
          <p:nvPr/>
        </p:nvSpPr>
        <p:spPr>
          <a:xfrm>
            <a:off x="5920604" y="2251540"/>
            <a:ext cx="5314567" cy="1881130"/>
          </a:xfrm>
          <a:prstGeom prst="roundRect">
            <a:avLst/>
          </a:prstGeom>
          <a:solidFill>
            <a:schemeClr val="bg2">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2" name="Picture 4" descr="Atlassian Jira and Jira Plugins - CCD Support">
            <a:extLst>
              <a:ext uri="{FF2B5EF4-FFF2-40B4-BE49-F238E27FC236}">
                <a16:creationId xmlns:a16="http://schemas.microsoft.com/office/drawing/2014/main" id="{10D9246E-31FE-08BE-1EE6-8947CE40745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06410" y="2371564"/>
            <a:ext cx="978097" cy="3831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Pros and Cons of Tricentis Tosca - Reviews &amp; General Overview">
            <a:extLst>
              <a:ext uri="{FF2B5EF4-FFF2-40B4-BE49-F238E27FC236}">
                <a16:creationId xmlns:a16="http://schemas.microsoft.com/office/drawing/2014/main" id="{B280ABB0-7F8F-B089-B774-2B304A23B27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62444" y="2413944"/>
            <a:ext cx="1170191" cy="3319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Continuous Integration and Delivery - CircleCI">
            <a:extLst>
              <a:ext uri="{FF2B5EF4-FFF2-40B4-BE49-F238E27FC236}">
                <a16:creationId xmlns:a16="http://schemas.microsoft.com/office/drawing/2014/main" id="{CC0CC79D-918E-DC4C-2BD1-22734B69976B}"/>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0310" t="17000" r="10560" b="16710"/>
          <a:stretch/>
        </p:blipFill>
        <p:spPr bwMode="auto">
          <a:xfrm>
            <a:off x="6063907" y="2327089"/>
            <a:ext cx="658583" cy="55107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52AA9633-E31A-7249-7E0D-B6CA2875F0A6}"/>
              </a:ext>
            </a:extLst>
          </p:cNvPr>
          <p:cNvSpPr/>
          <p:nvPr/>
        </p:nvSpPr>
        <p:spPr>
          <a:xfrm>
            <a:off x="5901971" y="4608990"/>
            <a:ext cx="5314567" cy="1520534"/>
          </a:xfrm>
          <a:prstGeom prst="roundRect">
            <a:avLst/>
          </a:prstGeom>
          <a:solidFill>
            <a:schemeClr val="bg2">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6" name="Picture 14" descr="Building CI/CD With Jenkins - AgileSparks">
            <a:extLst>
              <a:ext uri="{FF2B5EF4-FFF2-40B4-BE49-F238E27FC236}">
                <a16:creationId xmlns:a16="http://schemas.microsoft.com/office/drawing/2014/main" id="{1C76E6FA-4E15-C12A-710F-167B50FA7CDA}"/>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3402" t="13762" r="13403" b="17432"/>
          <a:stretch/>
        </p:blipFill>
        <p:spPr bwMode="auto">
          <a:xfrm>
            <a:off x="10219059" y="2292631"/>
            <a:ext cx="779217" cy="7316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OctoPerf · GitHub">
            <a:extLst>
              <a:ext uri="{FF2B5EF4-FFF2-40B4-BE49-F238E27FC236}">
                <a16:creationId xmlns:a16="http://schemas.microsoft.com/office/drawing/2014/main" id="{3C84A7F9-EE1C-F7D8-8D81-41683D6039D2}"/>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8559" b="9616"/>
          <a:stretch/>
        </p:blipFill>
        <p:spPr bwMode="auto">
          <a:xfrm>
            <a:off x="9146438" y="2260431"/>
            <a:ext cx="928715" cy="75903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2">
            <a:extLst>
              <a:ext uri="{FF2B5EF4-FFF2-40B4-BE49-F238E27FC236}">
                <a16:creationId xmlns:a16="http://schemas.microsoft.com/office/drawing/2014/main" id="{743673EE-5964-5FA5-3791-6D9440B827E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36810" y="5186797"/>
            <a:ext cx="1983669" cy="4402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4">
            <a:extLst>
              <a:ext uri="{FF2B5EF4-FFF2-40B4-BE49-F238E27FC236}">
                <a16:creationId xmlns:a16="http://schemas.microsoft.com/office/drawing/2014/main" id="{AAF7D21F-BBAC-CD46-212C-8AE05486F3A9}"/>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2219" t="3348" r="15245" b="6618"/>
          <a:stretch/>
        </p:blipFill>
        <p:spPr bwMode="auto">
          <a:xfrm>
            <a:off x="8720028" y="3237341"/>
            <a:ext cx="844265" cy="78547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6">
            <a:extLst>
              <a:ext uri="{FF2B5EF4-FFF2-40B4-BE49-F238E27FC236}">
                <a16:creationId xmlns:a16="http://schemas.microsoft.com/office/drawing/2014/main" id="{E0B5C0D3-F2CC-47C8-0376-584CB4F22E2E}"/>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22639" b="22347"/>
          <a:stretch/>
        </p:blipFill>
        <p:spPr bwMode="auto">
          <a:xfrm>
            <a:off x="6195061" y="5646169"/>
            <a:ext cx="1276687" cy="3680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8">
            <a:extLst>
              <a:ext uri="{FF2B5EF4-FFF2-40B4-BE49-F238E27FC236}">
                <a16:creationId xmlns:a16="http://schemas.microsoft.com/office/drawing/2014/main" id="{E1B1F5D4-ACD7-67B8-1618-C910CF5815E4}"/>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9309" t="34933" r="9525" b="33486"/>
          <a:stretch/>
        </p:blipFill>
        <p:spPr bwMode="auto">
          <a:xfrm>
            <a:off x="7925443" y="5806757"/>
            <a:ext cx="1127168" cy="24665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0">
            <a:extLst>
              <a:ext uri="{FF2B5EF4-FFF2-40B4-BE49-F238E27FC236}">
                <a16:creationId xmlns:a16="http://schemas.microsoft.com/office/drawing/2014/main" id="{1AEF161E-5B04-AA84-0CBC-6C005F2AB28A}"/>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10000" t="1528" r="9653" b="16865"/>
          <a:stretch/>
        </p:blipFill>
        <p:spPr bwMode="auto">
          <a:xfrm>
            <a:off x="9584409" y="5523617"/>
            <a:ext cx="1404955" cy="53052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GitHub — A Beginner's Introduction | by Thiago Marsal Farias | Medium">
            <a:extLst>
              <a:ext uri="{FF2B5EF4-FFF2-40B4-BE49-F238E27FC236}">
                <a16:creationId xmlns:a16="http://schemas.microsoft.com/office/drawing/2014/main" id="{E411D438-8C9B-2FCE-BDAA-3928FFA9FD17}"/>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11600" t="17890" r="11474" b="19314"/>
          <a:stretch/>
        </p:blipFill>
        <p:spPr bwMode="auto">
          <a:xfrm>
            <a:off x="6139107" y="3547430"/>
            <a:ext cx="1366710" cy="41304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2" descr="IBM - Wikipedia">
            <a:extLst>
              <a:ext uri="{FF2B5EF4-FFF2-40B4-BE49-F238E27FC236}">
                <a16:creationId xmlns:a16="http://schemas.microsoft.com/office/drawing/2014/main" id="{17E43F8E-D7EF-2295-9CED-2DF67B8CE786}"/>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501569" y="4704907"/>
            <a:ext cx="898947" cy="35990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TestRail Features | G2">
            <a:extLst>
              <a:ext uri="{FF2B5EF4-FFF2-40B4-BE49-F238E27FC236}">
                <a16:creationId xmlns:a16="http://schemas.microsoft.com/office/drawing/2014/main" id="{E28B52B9-F496-B620-8F2F-5CD058023BF8}"/>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t="23575" b="24894"/>
          <a:stretch/>
        </p:blipFill>
        <p:spPr bwMode="auto">
          <a:xfrm>
            <a:off x="7091697" y="4683899"/>
            <a:ext cx="1194525" cy="32277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8" descr="PractiTest Reviews 2024: Details, Pricing, &amp; Features | G2">
            <a:extLst>
              <a:ext uri="{FF2B5EF4-FFF2-40B4-BE49-F238E27FC236}">
                <a16:creationId xmlns:a16="http://schemas.microsoft.com/office/drawing/2014/main" id="{5096E089-4CF1-6BA3-6DE2-B11D6CF63867}"/>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181531" y="4689765"/>
            <a:ext cx="820310" cy="84109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2">
            <a:extLst>
              <a:ext uri="{FF2B5EF4-FFF2-40B4-BE49-F238E27FC236}">
                <a16:creationId xmlns:a16="http://schemas.microsoft.com/office/drawing/2014/main" id="{AC1D8738-681C-F25E-5316-E47AC9B0697F}"/>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15167" t="9569" r="10611" b="10167"/>
          <a:stretch/>
        </p:blipFill>
        <p:spPr bwMode="auto">
          <a:xfrm>
            <a:off x="7350941" y="5094339"/>
            <a:ext cx="711795" cy="57587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atGPT Icon Logo">
            <a:extLst>
              <a:ext uri="{FF2B5EF4-FFF2-40B4-BE49-F238E27FC236}">
                <a16:creationId xmlns:a16="http://schemas.microsoft.com/office/drawing/2014/main" id="{1A032657-DACF-8703-6009-D5C33E337705}"/>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639076" y="2897504"/>
            <a:ext cx="1291556" cy="39741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Load Testing from Neotys - Fully Integrated with Inflectra Products">
            <a:extLst>
              <a:ext uri="{FF2B5EF4-FFF2-40B4-BE49-F238E27FC236}">
                <a16:creationId xmlns:a16="http://schemas.microsoft.com/office/drawing/2014/main" id="{234B5173-0627-03C0-9F5F-E7681CCF4B84}"/>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023952" y="3009756"/>
            <a:ext cx="1390053" cy="40265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D0F87341-0332-2012-E09E-0E8387BF1DC1}"/>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097618" y="5075459"/>
            <a:ext cx="1020346" cy="74343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a:extLst>
              <a:ext uri="{FF2B5EF4-FFF2-40B4-BE49-F238E27FC236}">
                <a16:creationId xmlns:a16="http://schemas.microsoft.com/office/drawing/2014/main" id="{F584D337-B9D2-D195-1F9C-4D3FEC2AC84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706411" y="3044300"/>
            <a:ext cx="1359960" cy="45146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a:extLst>
              <a:ext uri="{FF2B5EF4-FFF2-40B4-BE49-F238E27FC236}">
                <a16:creationId xmlns:a16="http://schemas.microsoft.com/office/drawing/2014/main" id="{E79C544E-BBEC-9D61-44E0-BE5D4AB4BBAE}"/>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538191" y="4774074"/>
            <a:ext cx="1469401" cy="27038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70DBA464-C6D2-A724-40B2-D01386C0E90B}"/>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731206" y="3423432"/>
            <a:ext cx="550483" cy="57525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Technology Partners | Inflectra">
            <a:extLst>
              <a:ext uri="{FF2B5EF4-FFF2-40B4-BE49-F238E27FC236}">
                <a16:creationId xmlns:a16="http://schemas.microsoft.com/office/drawing/2014/main" id="{8B46F03F-CDFB-3DC8-93BE-B5F71097F0ED}"/>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9904678" y="3450651"/>
            <a:ext cx="962750" cy="608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692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6CC20F-D93A-4B9E-9423-1933540D56E3}"/>
              </a:ext>
            </a:extLst>
          </p:cNvPr>
          <p:cNvSpPr>
            <a:spLocks noGrp="1"/>
          </p:cNvSpPr>
          <p:nvPr>
            <p:ph type="ctrTitle"/>
          </p:nvPr>
        </p:nvSpPr>
        <p:spPr/>
        <p:txBody>
          <a:bodyPr/>
          <a:lstStyle/>
          <a:p>
            <a:r>
              <a:rPr lang="en-US" dirty="0">
                <a:solidFill>
                  <a:srgbClr val="FFFFFF"/>
                </a:solidFill>
              </a:rPr>
              <a:t>Industry Specific Use Cases</a:t>
            </a:r>
          </a:p>
        </p:txBody>
      </p:sp>
      <p:sp>
        <p:nvSpPr>
          <p:cNvPr id="5" name="Subtitle 4">
            <a:extLst>
              <a:ext uri="{FF2B5EF4-FFF2-40B4-BE49-F238E27FC236}">
                <a16:creationId xmlns:a16="http://schemas.microsoft.com/office/drawing/2014/main" id="{99BB2F6A-09F3-465B-987E-D1A7F9A299AE}"/>
              </a:ext>
            </a:extLst>
          </p:cNvPr>
          <p:cNvSpPr>
            <a:spLocks noGrp="1"/>
          </p:cNvSpPr>
          <p:nvPr>
            <p:ph type="subTitle" idx="1"/>
          </p:nvPr>
        </p:nvSpPr>
        <p:spPr/>
        <p:txBody>
          <a:bodyPr/>
          <a:lstStyle/>
          <a:p>
            <a:r>
              <a:rPr lang="en-US" dirty="0"/>
              <a:t>While offering flexibility and usability for everyone</a:t>
            </a:r>
          </a:p>
        </p:txBody>
      </p:sp>
    </p:spTree>
    <p:extLst>
      <p:ext uri="{BB962C8B-B14F-4D97-AF65-F5344CB8AC3E}">
        <p14:creationId xmlns:p14="http://schemas.microsoft.com/office/powerpoint/2010/main" val="4203513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2863B-B928-4759-82D3-B70459BAD35D}"/>
              </a:ext>
            </a:extLst>
          </p:cNvPr>
          <p:cNvSpPr>
            <a:spLocks noGrp="1"/>
          </p:cNvSpPr>
          <p:nvPr>
            <p:ph type="title"/>
          </p:nvPr>
        </p:nvSpPr>
        <p:spPr/>
        <p:txBody>
          <a:bodyPr/>
          <a:lstStyle/>
          <a:p>
            <a:r>
              <a:rPr lang="en-US" dirty="0"/>
              <a:t>Specific Features for Regulated Industries</a:t>
            </a:r>
          </a:p>
        </p:txBody>
      </p:sp>
      <p:grpSp>
        <p:nvGrpSpPr>
          <p:cNvPr id="4" name="Group 3">
            <a:extLst>
              <a:ext uri="{FF2B5EF4-FFF2-40B4-BE49-F238E27FC236}">
                <a16:creationId xmlns:a16="http://schemas.microsoft.com/office/drawing/2014/main" id="{99993858-C648-4563-966B-C6367997A1F3}"/>
              </a:ext>
            </a:extLst>
          </p:cNvPr>
          <p:cNvGrpSpPr/>
          <p:nvPr/>
        </p:nvGrpSpPr>
        <p:grpSpPr>
          <a:xfrm>
            <a:off x="838200" y="1967721"/>
            <a:ext cx="3286125" cy="1971675"/>
            <a:chOff x="0" y="39687"/>
            <a:chExt cx="3286125" cy="1971675"/>
          </a:xfrm>
          <a:scene3d>
            <a:camera prst="orthographicFront"/>
            <a:lightRig rig="flat" dir="t"/>
          </a:scene3d>
        </p:grpSpPr>
        <p:sp>
          <p:nvSpPr>
            <p:cNvPr id="17" name="Rectangle 16">
              <a:extLst>
                <a:ext uri="{FF2B5EF4-FFF2-40B4-BE49-F238E27FC236}">
                  <a16:creationId xmlns:a16="http://schemas.microsoft.com/office/drawing/2014/main" id="{71F80664-8037-4BC8-B913-9BC2253AA429}"/>
                </a:ext>
              </a:extLst>
            </p:cNvPr>
            <p:cNvSpPr/>
            <p:nvPr/>
          </p:nvSpPr>
          <p:spPr>
            <a:xfrm>
              <a:off x="0" y="39687"/>
              <a:ext cx="3286125" cy="1971675"/>
            </a:xfrm>
            <a:prstGeom prst="rect">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endParaRPr lang="en-US"/>
            </a:p>
          </p:txBody>
        </p:sp>
        <p:sp>
          <p:nvSpPr>
            <p:cNvPr id="18" name="TextBox 17">
              <a:extLst>
                <a:ext uri="{FF2B5EF4-FFF2-40B4-BE49-F238E27FC236}">
                  <a16:creationId xmlns:a16="http://schemas.microsoft.com/office/drawing/2014/main" id="{199705FB-9773-461E-94F0-CB72D4E83F6C}"/>
                </a:ext>
              </a:extLst>
            </p:cNvPr>
            <p:cNvSpPr txBox="1"/>
            <p:nvPr/>
          </p:nvSpPr>
          <p:spPr>
            <a:xfrm>
              <a:off x="0" y="39687"/>
              <a:ext cx="3286125" cy="1971675"/>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Auditability and end-to-end traceability</a:t>
              </a:r>
            </a:p>
          </p:txBody>
        </p:sp>
      </p:grpSp>
      <p:grpSp>
        <p:nvGrpSpPr>
          <p:cNvPr id="5" name="Group 4">
            <a:extLst>
              <a:ext uri="{FF2B5EF4-FFF2-40B4-BE49-F238E27FC236}">
                <a16:creationId xmlns:a16="http://schemas.microsoft.com/office/drawing/2014/main" id="{AA9C5EDC-E8D3-4AC9-BB56-375DA4877C06}"/>
              </a:ext>
            </a:extLst>
          </p:cNvPr>
          <p:cNvGrpSpPr/>
          <p:nvPr/>
        </p:nvGrpSpPr>
        <p:grpSpPr>
          <a:xfrm>
            <a:off x="4452937" y="1967721"/>
            <a:ext cx="3286125" cy="1971675"/>
            <a:chOff x="3614737" y="39687"/>
            <a:chExt cx="3286125" cy="1971675"/>
          </a:xfrm>
          <a:scene3d>
            <a:camera prst="orthographicFront"/>
            <a:lightRig rig="flat" dir="t"/>
          </a:scene3d>
        </p:grpSpPr>
        <p:sp>
          <p:nvSpPr>
            <p:cNvPr id="15" name="Rectangle 14">
              <a:extLst>
                <a:ext uri="{FF2B5EF4-FFF2-40B4-BE49-F238E27FC236}">
                  <a16:creationId xmlns:a16="http://schemas.microsoft.com/office/drawing/2014/main" id="{ED8A47E9-2B9A-4CD1-9569-E185CC1E3118}"/>
                </a:ext>
              </a:extLst>
            </p:cNvPr>
            <p:cNvSpPr/>
            <p:nvPr/>
          </p:nvSpPr>
          <p:spPr>
            <a:xfrm>
              <a:off x="3614737" y="39687"/>
              <a:ext cx="3286125" cy="1971675"/>
            </a:xfrm>
            <a:prstGeom prst="rect">
              <a:avLst/>
            </a:prstGeom>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a:lstStyle/>
            <a:p>
              <a:endParaRPr lang="en-US"/>
            </a:p>
          </p:txBody>
        </p:sp>
        <p:sp>
          <p:nvSpPr>
            <p:cNvPr id="16" name="TextBox 15">
              <a:extLst>
                <a:ext uri="{FF2B5EF4-FFF2-40B4-BE49-F238E27FC236}">
                  <a16:creationId xmlns:a16="http://schemas.microsoft.com/office/drawing/2014/main" id="{E4A94BDB-CAA1-4D7E-9EB5-4E162993F07C}"/>
                </a:ext>
              </a:extLst>
            </p:cNvPr>
            <p:cNvSpPr txBox="1"/>
            <p:nvPr/>
          </p:nvSpPr>
          <p:spPr>
            <a:xfrm>
              <a:off x="3614737" y="39687"/>
              <a:ext cx="3286125" cy="1971675"/>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Data Privacy, Security</a:t>
              </a:r>
              <a:br>
                <a:rPr lang="en-US" sz="2800" kern="1200" dirty="0"/>
              </a:br>
              <a:r>
                <a:rPr lang="en-US" sz="2800" kern="1200" dirty="0"/>
                <a:t>baked in</a:t>
              </a:r>
            </a:p>
          </p:txBody>
        </p:sp>
      </p:grpSp>
      <p:grpSp>
        <p:nvGrpSpPr>
          <p:cNvPr id="6" name="Group 5">
            <a:extLst>
              <a:ext uri="{FF2B5EF4-FFF2-40B4-BE49-F238E27FC236}">
                <a16:creationId xmlns:a16="http://schemas.microsoft.com/office/drawing/2014/main" id="{9B1ED431-F2F1-4E73-A7F6-93F072DA6092}"/>
              </a:ext>
            </a:extLst>
          </p:cNvPr>
          <p:cNvGrpSpPr/>
          <p:nvPr/>
        </p:nvGrpSpPr>
        <p:grpSpPr>
          <a:xfrm>
            <a:off x="8067675" y="1967721"/>
            <a:ext cx="3286125" cy="1971675"/>
            <a:chOff x="7229475" y="39687"/>
            <a:chExt cx="3286125" cy="1971675"/>
          </a:xfrm>
          <a:scene3d>
            <a:camera prst="orthographicFront"/>
            <a:lightRig rig="flat" dir="t"/>
          </a:scene3d>
        </p:grpSpPr>
        <p:sp>
          <p:nvSpPr>
            <p:cNvPr id="13" name="Rectangle 12">
              <a:extLst>
                <a:ext uri="{FF2B5EF4-FFF2-40B4-BE49-F238E27FC236}">
                  <a16:creationId xmlns:a16="http://schemas.microsoft.com/office/drawing/2014/main" id="{C4870A2A-10AA-4283-9C77-2A78568BD79B}"/>
                </a:ext>
              </a:extLst>
            </p:cNvPr>
            <p:cNvSpPr/>
            <p:nvPr/>
          </p:nvSpPr>
          <p:spPr>
            <a:xfrm>
              <a:off x="7229475" y="39687"/>
              <a:ext cx="3286125" cy="1971675"/>
            </a:xfrm>
            <a:prstGeom prst="rect">
              <a:avLst/>
            </a:prstGeom>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a:lstStyle/>
            <a:p>
              <a:endParaRPr lang="en-US"/>
            </a:p>
          </p:txBody>
        </p:sp>
        <p:sp>
          <p:nvSpPr>
            <p:cNvPr id="14" name="TextBox 13">
              <a:extLst>
                <a:ext uri="{FF2B5EF4-FFF2-40B4-BE49-F238E27FC236}">
                  <a16:creationId xmlns:a16="http://schemas.microsoft.com/office/drawing/2014/main" id="{AF7D0008-B2F1-4BCC-90A8-9341192F01E4}"/>
                </a:ext>
              </a:extLst>
            </p:cNvPr>
            <p:cNvSpPr txBox="1"/>
            <p:nvPr/>
          </p:nvSpPr>
          <p:spPr>
            <a:xfrm>
              <a:off x="7229475" y="39687"/>
              <a:ext cx="3286125" cy="1971675"/>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Generation of Compliance Documentation</a:t>
              </a:r>
            </a:p>
          </p:txBody>
        </p:sp>
      </p:grpSp>
      <p:grpSp>
        <p:nvGrpSpPr>
          <p:cNvPr id="7" name="Group 6">
            <a:extLst>
              <a:ext uri="{FF2B5EF4-FFF2-40B4-BE49-F238E27FC236}">
                <a16:creationId xmlns:a16="http://schemas.microsoft.com/office/drawing/2014/main" id="{1ADF958D-674E-4255-B67C-92B58AAAC48A}"/>
              </a:ext>
            </a:extLst>
          </p:cNvPr>
          <p:cNvGrpSpPr/>
          <p:nvPr/>
        </p:nvGrpSpPr>
        <p:grpSpPr>
          <a:xfrm>
            <a:off x="2645568" y="4268009"/>
            <a:ext cx="3286125" cy="1971675"/>
            <a:chOff x="1807368" y="2339975"/>
            <a:chExt cx="3286125" cy="1971675"/>
          </a:xfrm>
          <a:scene3d>
            <a:camera prst="orthographicFront"/>
            <a:lightRig rig="flat" dir="t"/>
          </a:scene3d>
        </p:grpSpPr>
        <p:sp>
          <p:nvSpPr>
            <p:cNvPr id="11" name="Rectangle 10">
              <a:extLst>
                <a:ext uri="{FF2B5EF4-FFF2-40B4-BE49-F238E27FC236}">
                  <a16:creationId xmlns:a16="http://schemas.microsoft.com/office/drawing/2014/main" id="{BF335972-C0E5-48AD-BE53-D57776F61E70}"/>
                </a:ext>
              </a:extLst>
            </p:cNvPr>
            <p:cNvSpPr/>
            <p:nvPr/>
          </p:nvSpPr>
          <p:spPr>
            <a:xfrm>
              <a:off x="1807368" y="2339975"/>
              <a:ext cx="3286125" cy="1971675"/>
            </a:xfrm>
            <a:prstGeom prst="rect">
              <a:avLst/>
            </a:prstGeom>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lstStyle/>
            <a:p>
              <a:endParaRPr lang="en-US"/>
            </a:p>
          </p:txBody>
        </p:sp>
        <p:sp>
          <p:nvSpPr>
            <p:cNvPr id="12" name="TextBox 11">
              <a:extLst>
                <a:ext uri="{FF2B5EF4-FFF2-40B4-BE49-F238E27FC236}">
                  <a16:creationId xmlns:a16="http://schemas.microsoft.com/office/drawing/2014/main" id="{D39CCF1D-14B9-479B-8A38-BBBB5CB0B5CA}"/>
                </a:ext>
              </a:extLst>
            </p:cNvPr>
            <p:cNvSpPr txBox="1"/>
            <p:nvPr/>
          </p:nvSpPr>
          <p:spPr>
            <a:xfrm>
              <a:off x="1807368" y="2339975"/>
              <a:ext cx="3286125" cy="1971675"/>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Workflows &amp; Electronic Signatures</a:t>
              </a:r>
            </a:p>
          </p:txBody>
        </p:sp>
      </p:grpSp>
      <p:grpSp>
        <p:nvGrpSpPr>
          <p:cNvPr id="8" name="Group 7">
            <a:extLst>
              <a:ext uri="{FF2B5EF4-FFF2-40B4-BE49-F238E27FC236}">
                <a16:creationId xmlns:a16="http://schemas.microsoft.com/office/drawing/2014/main" id="{C35E382E-BECD-46CA-A616-D6AE0D7FFA40}"/>
              </a:ext>
            </a:extLst>
          </p:cNvPr>
          <p:cNvGrpSpPr/>
          <p:nvPr/>
        </p:nvGrpSpPr>
        <p:grpSpPr>
          <a:xfrm>
            <a:off x="6260306" y="4268009"/>
            <a:ext cx="3286125" cy="1971675"/>
            <a:chOff x="5422106" y="2339975"/>
            <a:chExt cx="3286125" cy="1971675"/>
          </a:xfrm>
          <a:scene3d>
            <a:camera prst="orthographicFront"/>
            <a:lightRig rig="flat" dir="t"/>
          </a:scene3d>
        </p:grpSpPr>
        <p:sp>
          <p:nvSpPr>
            <p:cNvPr id="9" name="Rectangle 8">
              <a:extLst>
                <a:ext uri="{FF2B5EF4-FFF2-40B4-BE49-F238E27FC236}">
                  <a16:creationId xmlns:a16="http://schemas.microsoft.com/office/drawing/2014/main" id="{F6749A23-3167-48F0-9DBA-234BFADD90B8}"/>
                </a:ext>
              </a:extLst>
            </p:cNvPr>
            <p:cNvSpPr/>
            <p:nvPr/>
          </p:nvSpPr>
          <p:spPr>
            <a:xfrm>
              <a:off x="5422106" y="2339975"/>
              <a:ext cx="3286125" cy="1971675"/>
            </a:xfrm>
            <a:prstGeom prst="rect">
              <a:avLst/>
            </a:prstGeom>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a:lstStyle/>
            <a:p>
              <a:endParaRPr lang="en-US"/>
            </a:p>
          </p:txBody>
        </p:sp>
        <p:sp>
          <p:nvSpPr>
            <p:cNvPr id="10" name="TextBox 9">
              <a:extLst>
                <a:ext uri="{FF2B5EF4-FFF2-40B4-BE49-F238E27FC236}">
                  <a16:creationId xmlns:a16="http://schemas.microsoft.com/office/drawing/2014/main" id="{BAB1BB1C-3276-435C-BBA2-16D26E691F8C}"/>
                </a:ext>
              </a:extLst>
            </p:cNvPr>
            <p:cNvSpPr txBox="1"/>
            <p:nvPr/>
          </p:nvSpPr>
          <p:spPr>
            <a:xfrm>
              <a:off x="5422106" y="2339975"/>
              <a:ext cx="3286125" cy="1971675"/>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Integrated Risk </a:t>
              </a:r>
              <a:r>
                <a:rPr lang="en-US" sz="2800" kern="1200"/>
                <a:t>Analysis and Management</a:t>
              </a:r>
              <a:endParaRPr lang="en-US" sz="2800" kern="1200" dirty="0"/>
            </a:p>
          </p:txBody>
        </p:sp>
      </p:grpSp>
    </p:spTree>
    <p:extLst>
      <p:ext uri="{BB962C8B-B14F-4D97-AF65-F5344CB8AC3E}">
        <p14:creationId xmlns:p14="http://schemas.microsoft.com/office/powerpoint/2010/main" val="147742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E5B223-7D1F-40C3-8CB8-39C187E06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036816"/>
          </a:xfrm>
          <a:prstGeom prst="rect">
            <a:avLst/>
          </a:prstGeom>
        </p:spPr>
      </p:pic>
      <p:sp>
        <p:nvSpPr>
          <p:cNvPr id="6" name="Title 5">
            <a:extLst>
              <a:ext uri="{FF2B5EF4-FFF2-40B4-BE49-F238E27FC236}">
                <a16:creationId xmlns:a16="http://schemas.microsoft.com/office/drawing/2014/main" id="{6E2E4EBA-7627-431F-B3BC-95B6720E380B}"/>
              </a:ext>
            </a:extLst>
          </p:cNvPr>
          <p:cNvSpPr>
            <a:spLocks noGrp="1"/>
          </p:cNvSpPr>
          <p:nvPr>
            <p:ph type="title"/>
          </p:nvPr>
        </p:nvSpPr>
        <p:spPr/>
        <p:txBody>
          <a:bodyPr/>
          <a:lstStyle/>
          <a:p>
            <a:r>
              <a:rPr lang="en-US" dirty="0"/>
              <a:t>Healthcare &amp; Life Sciences</a:t>
            </a:r>
          </a:p>
        </p:txBody>
      </p:sp>
      <p:sp>
        <p:nvSpPr>
          <p:cNvPr id="7" name="Content Placeholder 6">
            <a:extLst>
              <a:ext uri="{FF2B5EF4-FFF2-40B4-BE49-F238E27FC236}">
                <a16:creationId xmlns:a16="http://schemas.microsoft.com/office/drawing/2014/main" id="{16DC575C-6468-4E20-BF69-37ACB522F039}"/>
              </a:ext>
            </a:extLst>
          </p:cNvPr>
          <p:cNvSpPr>
            <a:spLocks noGrp="1"/>
          </p:cNvSpPr>
          <p:nvPr>
            <p:ph idx="1"/>
          </p:nvPr>
        </p:nvSpPr>
        <p:spPr/>
        <p:txBody>
          <a:bodyPr/>
          <a:lstStyle/>
          <a:p>
            <a:r>
              <a:rPr lang="en-US" dirty="0"/>
              <a:t>Electronic signatures for FDA 21 Part 11 compliance</a:t>
            </a:r>
          </a:p>
          <a:p>
            <a:r>
              <a:rPr lang="en-US" dirty="0"/>
              <a:t>Secure hosting with support for HIPAA BAA agreements</a:t>
            </a:r>
          </a:p>
          <a:p>
            <a:r>
              <a:rPr lang="en-US" dirty="0"/>
              <a:t>End to end traceability of requirements, tests, and code</a:t>
            </a:r>
          </a:p>
          <a:p>
            <a:r>
              <a:rPr lang="en-US" dirty="0"/>
              <a:t>Validated platform where you control update cadence</a:t>
            </a:r>
          </a:p>
        </p:txBody>
      </p:sp>
    </p:spTree>
    <p:extLst>
      <p:ext uri="{BB962C8B-B14F-4D97-AF65-F5344CB8AC3E}">
        <p14:creationId xmlns:p14="http://schemas.microsoft.com/office/powerpoint/2010/main" val="2476006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0C6C6B-C837-4B80-B91B-D74946E2F167}"/>
              </a:ext>
            </a:extLst>
          </p:cNvPr>
          <p:cNvPicPr>
            <a:picLocks noChangeAspect="1"/>
          </p:cNvPicPr>
          <p:nvPr/>
        </p:nvPicPr>
        <p:blipFill>
          <a:blip r:embed="rId2"/>
          <a:stretch>
            <a:fillRect/>
          </a:stretch>
        </p:blipFill>
        <p:spPr>
          <a:xfrm>
            <a:off x="0" y="0"/>
            <a:ext cx="12192000" cy="5986548"/>
          </a:xfrm>
          <a:prstGeom prst="rect">
            <a:avLst/>
          </a:prstGeom>
        </p:spPr>
      </p:pic>
      <p:sp>
        <p:nvSpPr>
          <p:cNvPr id="6" name="Title 5">
            <a:extLst>
              <a:ext uri="{FF2B5EF4-FFF2-40B4-BE49-F238E27FC236}">
                <a16:creationId xmlns:a16="http://schemas.microsoft.com/office/drawing/2014/main" id="{6E2E4EBA-7627-431F-B3BC-95B6720E380B}"/>
              </a:ext>
            </a:extLst>
          </p:cNvPr>
          <p:cNvSpPr>
            <a:spLocks noGrp="1"/>
          </p:cNvSpPr>
          <p:nvPr>
            <p:ph type="title"/>
          </p:nvPr>
        </p:nvSpPr>
        <p:spPr/>
        <p:txBody>
          <a:bodyPr/>
          <a:lstStyle/>
          <a:p>
            <a:r>
              <a:rPr lang="en-US" dirty="0"/>
              <a:t>Financial Services &amp; Insurance</a:t>
            </a:r>
          </a:p>
        </p:txBody>
      </p:sp>
      <p:sp>
        <p:nvSpPr>
          <p:cNvPr id="7" name="Content Placeholder 6">
            <a:extLst>
              <a:ext uri="{FF2B5EF4-FFF2-40B4-BE49-F238E27FC236}">
                <a16:creationId xmlns:a16="http://schemas.microsoft.com/office/drawing/2014/main" id="{16DC575C-6468-4E20-BF69-37ACB522F039}"/>
              </a:ext>
            </a:extLst>
          </p:cNvPr>
          <p:cNvSpPr>
            <a:spLocks noGrp="1"/>
          </p:cNvSpPr>
          <p:nvPr>
            <p:ph idx="1"/>
          </p:nvPr>
        </p:nvSpPr>
        <p:spPr/>
        <p:txBody>
          <a:bodyPr/>
          <a:lstStyle/>
          <a:p>
            <a:r>
              <a:rPr lang="en-US" dirty="0"/>
              <a:t>Secure cloud platform (SOC2) or on-premise deployment</a:t>
            </a:r>
          </a:p>
          <a:p>
            <a:r>
              <a:rPr lang="en-US" dirty="0"/>
              <a:t>Integrated enterprise risk management</a:t>
            </a:r>
          </a:p>
          <a:p>
            <a:r>
              <a:rPr lang="en-US" dirty="0"/>
              <a:t>Integration with automated testing and compliance tools</a:t>
            </a:r>
          </a:p>
          <a:p>
            <a:r>
              <a:rPr lang="en-US" dirty="0"/>
              <a:t>End-to-end traceability and auditability of testing</a:t>
            </a:r>
          </a:p>
          <a:p>
            <a:r>
              <a:rPr lang="en-US" dirty="0"/>
              <a:t>Helps You Manage Compliance: DORA, SOX, BASEL III</a:t>
            </a:r>
          </a:p>
          <a:p>
            <a:endParaRPr lang="en-US" dirty="0"/>
          </a:p>
        </p:txBody>
      </p:sp>
    </p:spTree>
    <p:extLst>
      <p:ext uri="{BB962C8B-B14F-4D97-AF65-F5344CB8AC3E}">
        <p14:creationId xmlns:p14="http://schemas.microsoft.com/office/powerpoint/2010/main" val="2238987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F7625C-F205-4812-9A91-33E96CF2A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003582"/>
          </a:xfrm>
          <a:prstGeom prst="rect">
            <a:avLst/>
          </a:prstGeom>
        </p:spPr>
      </p:pic>
      <p:sp>
        <p:nvSpPr>
          <p:cNvPr id="6" name="Title 5">
            <a:extLst>
              <a:ext uri="{FF2B5EF4-FFF2-40B4-BE49-F238E27FC236}">
                <a16:creationId xmlns:a16="http://schemas.microsoft.com/office/drawing/2014/main" id="{6E2E4EBA-7627-431F-B3BC-95B6720E380B}"/>
              </a:ext>
            </a:extLst>
          </p:cNvPr>
          <p:cNvSpPr>
            <a:spLocks noGrp="1"/>
          </p:cNvSpPr>
          <p:nvPr>
            <p:ph type="title"/>
          </p:nvPr>
        </p:nvSpPr>
        <p:spPr/>
        <p:txBody>
          <a:bodyPr/>
          <a:lstStyle/>
          <a:p>
            <a:r>
              <a:rPr lang="en-US" dirty="0"/>
              <a:t>Energy, Industrial, &amp; Automotive</a:t>
            </a:r>
          </a:p>
        </p:txBody>
      </p:sp>
      <p:sp>
        <p:nvSpPr>
          <p:cNvPr id="7" name="Content Placeholder 6">
            <a:extLst>
              <a:ext uri="{FF2B5EF4-FFF2-40B4-BE49-F238E27FC236}">
                <a16:creationId xmlns:a16="http://schemas.microsoft.com/office/drawing/2014/main" id="{16DC575C-6468-4E20-BF69-37ACB522F039}"/>
              </a:ext>
            </a:extLst>
          </p:cNvPr>
          <p:cNvSpPr>
            <a:spLocks noGrp="1"/>
          </p:cNvSpPr>
          <p:nvPr>
            <p:ph idx="1"/>
          </p:nvPr>
        </p:nvSpPr>
        <p:spPr/>
        <p:txBody>
          <a:bodyPr/>
          <a:lstStyle/>
          <a:p>
            <a:r>
              <a:rPr lang="en-US" dirty="0"/>
              <a:t>Testing for public safety with world class test management</a:t>
            </a:r>
          </a:p>
          <a:p>
            <a:r>
              <a:rPr lang="en-US" dirty="0"/>
              <a:t>Define requirements and test for compliance</a:t>
            </a:r>
          </a:p>
          <a:p>
            <a:r>
              <a:rPr lang="en-US" dirty="0"/>
              <a:t>Integrate standards and regulations into your test plans</a:t>
            </a:r>
          </a:p>
          <a:p>
            <a:r>
              <a:rPr lang="en-US" dirty="0"/>
              <a:t>Understand and manage risk of critical systems</a:t>
            </a:r>
          </a:p>
          <a:p>
            <a:r>
              <a:rPr lang="en-US" dirty="0"/>
              <a:t>Support for Failure Mode &amp; Effects Analysis (FMEA)</a:t>
            </a:r>
          </a:p>
        </p:txBody>
      </p:sp>
    </p:spTree>
    <p:extLst>
      <p:ext uri="{BB962C8B-B14F-4D97-AF65-F5344CB8AC3E}">
        <p14:creationId xmlns:p14="http://schemas.microsoft.com/office/powerpoint/2010/main" val="3379634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33D93-EFDC-4B4D-BA0F-485AF803D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202376" cy="6050605"/>
          </a:xfrm>
          <a:prstGeom prst="rect">
            <a:avLst/>
          </a:prstGeom>
        </p:spPr>
      </p:pic>
      <p:sp>
        <p:nvSpPr>
          <p:cNvPr id="6" name="Title 5">
            <a:extLst>
              <a:ext uri="{FF2B5EF4-FFF2-40B4-BE49-F238E27FC236}">
                <a16:creationId xmlns:a16="http://schemas.microsoft.com/office/drawing/2014/main" id="{6E2E4EBA-7627-431F-B3BC-95B6720E380B}"/>
              </a:ext>
            </a:extLst>
          </p:cNvPr>
          <p:cNvSpPr>
            <a:spLocks noGrp="1"/>
          </p:cNvSpPr>
          <p:nvPr>
            <p:ph type="title"/>
          </p:nvPr>
        </p:nvSpPr>
        <p:spPr/>
        <p:txBody>
          <a:bodyPr/>
          <a:lstStyle/>
          <a:p>
            <a:r>
              <a:rPr lang="en-US" dirty="0"/>
              <a:t>Defense, Government &amp; Aerospace</a:t>
            </a:r>
          </a:p>
        </p:txBody>
      </p:sp>
      <p:sp>
        <p:nvSpPr>
          <p:cNvPr id="7" name="Content Placeholder 6">
            <a:extLst>
              <a:ext uri="{FF2B5EF4-FFF2-40B4-BE49-F238E27FC236}">
                <a16:creationId xmlns:a16="http://schemas.microsoft.com/office/drawing/2014/main" id="{16DC575C-6468-4E20-BF69-37ACB522F039}"/>
              </a:ext>
            </a:extLst>
          </p:cNvPr>
          <p:cNvSpPr>
            <a:spLocks noGrp="1"/>
          </p:cNvSpPr>
          <p:nvPr>
            <p:ph idx="1"/>
          </p:nvPr>
        </p:nvSpPr>
        <p:spPr/>
        <p:txBody>
          <a:bodyPr/>
          <a:lstStyle/>
          <a:p>
            <a:r>
              <a:rPr lang="en-US" dirty="0"/>
              <a:t>Manage programs and portfolios across platforms</a:t>
            </a:r>
          </a:p>
          <a:p>
            <a:r>
              <a:rPr lang="en-US" dirty="0"/>
              <a:t>Test step level traceability for mission systems</a:t>
            </a:r>
          </a:p>
          <a:p>
            <a:r>
              <a:rPr lang="en-US" dirty="0"/>
              <a:t>Automate testing and compliance with RemoteLaunch</a:t>
            </a:r>
          </a:p>
          <a:p>
            <a:r>
              <a:rPr lang="en-US" dirty="0"/>
              <a:t>Orchestrate System of Systems (SoS) development</a:t>
            </a:r>
          </a:p>
          <a:p>
            <a:r>
              <a:rPr lang="en-US" dirty="0"/>
              <a:t>Security and privacy with on-premise and AWS GovCloud</a:t>
            </a:r>
          </a:p>
        </p:txBody>
      </p:sp>
    </p:spTree>
    <p:extLst>
      <p:ext uri="{BB962C8B-B14F-4D97-AF65-F5344CB8AC3E}">
        <p14:creationId xmlns:p14="http://schemas.microsoft.com/office/powerpoint/2010/main" val="2489979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67622B-A667-374A-99E0-EC7D05E505A4}"/>
              </a:ext>
            </a:extLst>
          </p:cNvPr>
          <p:cNvSpPr>
            <a:spLocks noGrp="1"/>
          </p:cNvSpPr>
          <p:nvPr>
            <p:ph type="title"/>
          </p:nvPr>
        </p:nvSpPr>
        <p:spPr>
          <a:xfrm>
            <a:off x="540690" y="365125"/>
            <a:ext cx="10813111" cy="1325600"/>
          </a:xfrm>
          <a:effectLst/>
        </p:spPr>
        <p:txBody>
          <a:bodyPr/>
          <a:lstStyle/>
          <a:p>
            <a:r>
              <a:rPr lang="fr-FR" spc="-150" dirty="0"/>
              <a:t>Compliance </a:t>
            </a:r>
            <a:r>
              <a:rPr lang="en-US" spc="-150" dirty="0"/>
              <a:t>with</a:t>
            </a:r>
            <a:r>
              <a:rPr lang="fr-FR" spc="-150" dirty="0"/>
              <a:t> International Standards</a:t>
            </a:r>
          </a:p>
        </p:txBody>
      </p:sp>
      <p:pic>
        <p:nvPicPr>
          <p:cNvPr id="2052" name="Picture 4" descr="Norme 21 CFR Part 11, le guide COMPLET pour les industriels">
            <a:extLst>
              <a:ext uri="{FF2B5EF4-FFF2-40B4-BE49-F238E27FC236}">
                <a16:creationId xmlns:a16="http://schemas.microsoft.com/office/drawing/2014/main" id="{FC93B4C5-B375-2D4C-ACAE-7B6CA6F90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261" y="2010939"/>
            <a:ext cx="1606248" cy="101193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e 7">
            <a:extLst>
              <a:ext uri="{FF2B5EF4-FFF2-40B4-BE49-F238E27FC236}">
                <a16:creationId xmlns:a16="http://schemas.microsoft.com/office/drawing/2014/main" id="{709DACE0-FFD3-6D4E-94F5-AE302504EFAF}"/>
              </a:ext>
            </a:extLst>
          </p:cNvPr>
          <p:cNvGrpSpPr/>
          <p:nvPr/>
        </p:nvGrpSpPr>
        <p:grpSpPr>
          <a:xfrm>
            <a:off x="5690704" y="5570700"/>
            <a:ext cx="3414776" cy="1012368"/>
            <a:chOff x="2477200" y="2000463"/>
            <a:chExt cx="2267600" cy="655984"/>
          </a:xfrm>
        </p:grpSpPr>
        <p:pic>
          <p:nvPicPr>
            <p:cNvPr id="7" name="Image 6">
              <a:extLst>
                <a:ext uri="{FF2B5EF4-FFF2-40B4-BE49-F238E27FC236}">
                  <a16:creationId xmlns:a16="http://schemas.microsoft.com/office/drawing/2014/main" id="{873FE71D-ADFC-0D4A-8F48-21940E8E4873}"/>
                </a:ext>
              </a:extLst>
            </p:cNvPr>
            <p:cNvPicPr>
              <a:picLocks noChangeAspect="1"/>
            </p:cNvPicPr>
            <p:nvPr/>
          </p:nvPicPr>
          <p:blipFill>
            <a:blip r:embed="rId3"/>
            <a:stretch>
              <a:fillRect/>
            </a:stretch>
          </p:blipFill>
          <p:spPr>
            <a:xfrm>
              <a:off x="2477200" y="2000463"/>
              <a:ext cx="2267600" cy="655984"/>
            </a:xfrm>
            <a:prstGeom prst="rect">
              <a:avLst/>
            </a:prstGeom>
          </p:spPr>
        </p:pic>
        <p:sp>
          <p:nvSpPr>
            <p:cNvPr id="6" name="ZoneTexte 5">
              <a:extLst>
                <a:ext uri="{FF2B5EF4-FFF2-40B4-BE49-F238E27FC236}">
                  <a16:creationId xmlns:a16="http://schemas.microsoft.com/office/drawing/2014/main" id="{E002736B-C33D-2E47-B5D7-FBD835DE197F}"/>
                </a:ext>
              </a:extLst>
            </p:cNvPr>
            <p:cNvSpPr txBox="1"/>
            <p:nvPr/>
          </p:nvSpPr>
          <p:spPr>
            <a:xfrm>
              <a:off x="3631355" y="2012108"/>
              <a:ext cx="922874" cy="618358"/>
            </a:xfrm>
            <a:prstGeom prst="rect">
              <a:avLst/>
            </a:prstGeom>
            <a:solidFill>
              <a:schemeClr val="lt2"/>
            </a:solidFill>
          </p:spPr>
          <p:txBody>
            <a:bodyPr wrap="square" rtlCol="0">
              <a:spAutoFit/>
            </a:bodyPr>
            <a:lstStyle/>
            <a:p>
              <a:r>
                <a:rPr lang="fr-FR" sz="1867" spc="-133" dirty="0" err="1">
                  <a:solidFill>
                    <a:schemeClr val="accent3">
                      <a:lumMod val="50000"/>
                    </a:schemeClr>
                  </a:solidFill>
                  <a:latin typeface="Josefin Sans" pitchFamily="2" charset="77"/>
                  <a:cs typeface="Damascus" pitchFamily="2" charset="-78"/>
                </a:rPr>
                <a:t>EudraLex</a:t>
              </a:r>
              <a:br>
                <a:rPr lang="fr-FR" sz="1867" spc="-133" dirty="0">
                  <a:solidFill>
                    <a:schemeClr val="accent3">
                      <a:lumMod val="50000"/>
                    </a:schemeClr>
                  </a:solidFill>
                  <a:latin typeface="Josefin Sans" pitchFamily="2" charset="77"/>
                  <a:cs typeface="Damascus" pitchFamily="2" charset="-78"/>
                </a:rPr>
              </a:br>
              <a:r>
                <a:rPr lang="fr-FR" sz="1867" spc="-133" dirty="0">
                  <a:solidFill>
                    <a:schemeClr val="accent3">
                      <a:lumMod val="50000"/>
                    </a:schemeClr>
                  </a:solidFill>
                  <a:latin typeface="Josefin Sans" pitchFamily="2" charset="77"/>
                  <a:cs typeface="Damascus" pitchFamily="2" charset="-78"/>
                </a:rPr>
                <a:t>Volume 4</a:t>
              </a:r>
              <a:br>
                <a:rPr lang="fr-FR" sz="1867" spc="-133" dirty="0">
                  <a:solidFill>
                    <a:schemeClr val="accent3">
                      <a:lumMod val="50000"/>
                    </a:schemeClr>
                  </a:solidFill>
                  <a:latin typeface="Josefin Sans" pitchFamily="2" charset="77"/>
                  <a:cs typeface="Damascus" pitchFamily="2" charset="-78"/>
                </a:rPr>
              </a:br>
              <a:r>
                <a:rPr lang="fr-FR" sz="1867" spc="-133" dirty="0">
                  <a:solidFill>
                    <a:schemeClr val="accent3">
                      <a:lumMod val="50000"/>
                    </a:schemeClr>
                  </a:solidFill>
                  <a:latin typeface="Josefin Sans" pitchFamily="2" charset="77"/>
                  <a:cs typeface="Damascus" pitchFamily="2" charset="-78"/>
                </a:rPr>
                <a:t>Part I &amp; II</a:t>
              </a:r>
            </a:p>
          </p:txBody>
        </p:sp>
      </p:grpSp>
      <p:pic>
        <p:nvPicPr>
          <p:cNvPr id="2056" name="Picture 8" descr="CERTIFICATION ISO 9001 | SMQ | Qualité | Management de la Qualité">
            <a:extLst>
              <a:ext uri="{FF2B5EF4-FFF2-40B4-BE49-F238E27FC236}">
                <a16:creationId xmlns:a16="http://schemas.microsoft.com/office/drawing/2014/main" id="{8F97032C-06BC-F74D-AF55-AE9679A7A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1749" y="1817863"/>
            <a:ext cx="1328928" cy="132892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udit pour ISO13485 fournisseurs dispositifs médicaux| Cplus">
            <a:extLst>
              <a:ext uri="{FF2B5EF4-FFF2-40B4-BE49-F238E27FC236}">
                <a16:creationId xmlns:a16="http://schemas.microsoft.com/office/drawing/2014/main" id="{D7243000-374C-CD4B-802A-EB7EFE2320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8092" y="1906330"/>
            <a:ext cx="1187861" cy="111944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La sécurité chez Ping Identity">
            <a:extLst>
              <a:ext uri="{FF2B5EF4-FFF2-40B4-BE49-F238E27FC236}">
                <a16:creationId xmlns:a16="http://schemas.microsoft.com/office/drawing/2014/main" id="{5039BB53-2AC9-4348-AB79-9D30BE62A2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857" r="15615"/>
          <a:stretch/>
        </p:blipFill>
        <p:spPr bwMode="auto">
          <a:xfrm>
            <a:off x="8784835" y="1744242"/>
            <a:ext cx="1325600" cy="143041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e 10">
            <a:extLst>
              <a:ext uri="{FF2B5EF4-FFF2-40B4-BE49-F238E27FC236}">
                <a16:creationId xmlns:a16="http://schemas.microsoft.com/office/drawing/2014/main" id="{DD94C362-1A10-2542-A0F0-AAEC3EAB6A60}"/>
              </a:ext>
            </a:extLst>
          </p:cNvPr>
          <p:cNvGrpSpPr/>
          <p:nvPr/>
        </p:nvGrpSpPr>
        <p:grpSpPr>
          <a:xfrm>
            <a:off x="458262" y="3969765"/>
            <a:ext cx="1664533" cy="1279120"/>
            <a:chOff x="2677200" y="2629719"/>
            <a:chExt cx="1248400" cy="959340"/>
          </a:xfrm>
        </p:grpSpPr>
        <p:pic>
          <p:nvPicPr>
            <p:cNvPr id="18" name="Picture 4" descr="Norme 21 CFR Part 11, le guide COMPLET pour les industriels">
              <a:extLst>
                <a:ext uri="{FF2B5EF4-FFF2-40B4-BE49-F238E27FC236}">
                  <a16:creationId xmlns:a16="http://schemas.microsoft.com/office/drawing/2014/main" id="{60EF8A41-9D5F-9B42-B418-9B34F9863C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093"/>
            <a:stretch/>
          </p:blipFill>
          <p:spPr bwMode="auto">
            <a:xfrm>
              <a:off x="2677200" y="2629719"/>
              <a:ext cx="1205200" cy="508010"/>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29C636B1-3D58-894F-9E24-BC075096D345}"/>
                </a:ext>
              </a:extLst>
            </p:cNvPr>
            <p:cNvSpPr txBox="1"/>
            <p:nvPr/>
          </p:nvSpPr>
          <p:spPr>
            <a:xfrm>
              <a:off x="2677200" y="3088826"/>
              <a:ext cx="1248400" cy="500233"/>
            </a:xfrm>
            <a:prstGeom prst="rect">
              <a:avLst/>
            </a:prstGeom>
            <a:noFill/>
          </p:spPr>
          <p:txBody>
            <a:bodyPr wrap="square" rtlCol="0">
              <a:spAutoFit/>
            </a:bodyPr>
            <a:lstStyle/>
            <a:p>
              <a:r>
                <a:rPr lang="fr-FR" sz="1867" spc="-133" dirty="0">
                  <a:latin typeface="Josefin Sans" pitchFamily="2" charset="77"/>
                  <a:cs typeface="Damascus" pitchFamily="2" charset="-78"/>
                </a:rPr>
                <a:t>Guidance on Data Integrity</a:t>
              </a:r>
              <a:endParaRPr lang="fr-FR" sz="1600" spc="-133" dirty="0">
                <a:latin typeface="Josefin Sans" pitchFamily="2" charset="77"/>
                <a:cs typeface="Damascus" pitchFamily="2" charset="-78"/>
              </a:endParaRPr>
            </a:p>
          </p:txBody>
        </p:sp>
      </p:grpSp>
      <p:pic>
        <p:nvPicPr>
          <p:cNvPr id="2064" name="Picture 16" descr="National Institute of Standards and Technology - NIST - Intelligence  artificielle">
            <a:extLst>
              <a:ext uri="{FF2B5EF4-FFF2-40B4-BE49-F238E27FC236}">
                <a16:creationId xmlns:a16="http://schemas.microsoft.com/office/drawing/2014/main" id="{AEDF2074-EA4D-3940-96FA-D081AEF43C6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3390"/>
          <a:stretch/>
        </p:blipFill>
        <p:spPr bwMode="auto">
          <a:xfrm>
            <a:off x="2577994" y="4158412"/>
            <a:ext cx="2663773" cy="97536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GDPR, une opportunité à ne pas manquer - Netheos">
            <a:extLst>
              <a:ext uri="{FF2B5EF4-FFF2-40B4-BE49-F238E27FC236}">
                <a16:creationId xmlns:a16="http://schemas.microsoft.com/office/drawing/2014/main" id="{BDCD49C0-6207-4A44-B8DE-D8AD9AA23E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0138" y="3832223"/>
            <a:ext cx="2163103" cy="144731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IPAA Logo - HIPAA-Compliant-Logo - DivvyCloud">
            <a:extLst>
              <a:ext uri="{FF2B5EF4-FFF2-40B4-BE49-F238E27FC236}">
                <a16:creationId xmlns:a16="http://schemas.microsoft.com/office/drawing/2014/main" id="{7A2E1153-B905-E043-94CC-5E061DCD0F9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94851" y="1849582"/>
            <a:ext cx="2830057" cy="1543265"/>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ISO 14971 Definition | Arena">
            <a:extLst>
              <a:ext uri="{FF2B5EF4-FFF2-40B4-BE49-F238E27FC236}">
                <a16:creationId xmlns:a16="http://schemas.microsoft.com/office/drawing/2014/main" id="{94636824-D674-8C49-A38F-B5B84B2A779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09315" y="1817863"/>
            <a:ext cx="1229452" cy="1325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76AA173-0E6C-47A2-901D-31350FD987C9}"/>
              </a:ext>
            </a:extLst>
          </p:cNvPr>
          <p:cNvPicPr>
            <a:picLocks noChangeAspect="1"/>
          </p:cNvPicPr>
          <p:nvPr/>
        </p:nvPicPr>
        <p:blipFill>
          <a:blip r:embed="rId11"/>
          <a:stretch>
            <a:fillRect/>
          </a:stretch>
        </p:blipFill>
        <p:spPr>
          <a:xfrm>
            <a:off x="584277" y="5594770"/>
            <a:ext cx="2166067" cy="703972"/>
          </a:xfrm>
          <a:prstGeom prst="rect">
            <a:avLst/>
          </a:prstGeom>
        </p:spPr>
      </p:pic>
      <p:pic>
        <p:nvPicPr>
          <p:cNvPr id="5" name="Picture 4">
            <a:extLst>
              <a:ext uri="{FF2B5EF4-FFF2-40B4-BE49-F238E27FC236}">
                <a16:creationId xmlns:a16="http://schemas.microsoft.com/office/drawing/2014/main" id="{F9FFAA1F-758E-47D0-8183-80A92EC67AE3}"/>
              </a:ext>
            </a:extLst>
          </p:cNvPr>
          <p:cNvPicPr>
            <a:picLocks noChangeAspect="1"/>
          </p:cNvPicPr>
          <p:nvPr/>
        </p:nvPicPr>
        <p:blipFill>
          <a:blip r:embed="rId12"/>
          <a:stretch>
            <a:fillRect/>
          </a:stretch>
        </p:blipFill>
        <p:spPr>
          <a:xfrm>
            <a:off x="3079111" y="5298058"/>
            <a:ext cx="1010350" cy="1097861"/>
          </a:xfrm>
          <a:prstGeom prst="rect">
            <a:avLst/>
          </a:prstGeom>
        </p:spPr>
      </p:pic>
      <p:pic>
        <p:nvPicPr>
          <p:cNvPr id="3" name="Picture 2">
            <a:extLst>
              <a:ext uri="{FF2B5EF4-FFF2-40B4-BE49-F238E27FC236}">
                <a16:creationId xmlns:a16="http://schemas.microsoft.com/office/drawing/2014/main" id="{8C97DB23-5246-9E8E-2682-63E2C9A47A5F}"/>
              </a:ext>
            </a:extLst>
          </p:cNvPr>
          <p:cNvPicPr>
            <a:picLocks noChangeAspect="1"/>
          </p:cNvPicPr>
          <p:nvPr/>
        </p:nvPicPr>
        <p:blipFill>
          <a:blip r:embed="rId13"/>
          <a:stretch>
            <a:fillRect/>
          </a:stretch>
        </p:blipFill>
        <p:spPr>
          <a:xfrm>
            <a:off x="8394803" y="3832222"/>
            <a:ext cx="2984150" cy="1447312"/>
          </a:xfrm>
          <a:prstGeom prst="rect">
            <a:avLst/>
          </a:prstGeom>
        </p:spPr>
      </p:pic>
    </p:spTree>
    <p:extLst>
      <p:ext uri="{BB962C8B-B14F-4D97-AF65-F5344CB8AC3E}">
        <p14:creationId xmlns:p14="http://schemas.microsoft.com/office/powerpoint/2010/main" val="3891703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43F4F7-EE82-4FF8-164D-43CB2EF01385}"/>
              </a:ext>
            </a:extLst>
          </p:cNvPr>
          <p:cNvSpPr>
            <a:spLocks noGrp="1"/>
          </p:cNvSpPr>
          <p:nvPr>
            <p:ph type="title"/>
          </p:nvPr>
        </p:nvSpPr>
        <p:spPr/>
        <p:txBody>
          <a:bodyPr/>
          <a:lstStyle/>
          <a:p>
            <a:endParaRPr lang="en-US" dirty="0"/>
          </a:p>
        </p:txBody>
      </p:sp>
      <p:pic>
        <p:nvPicPr>
          <p:cNvPr id="8" name="Picture 7" descr="A map of the world&#10;&#10;Description automatically generated">
            <a:extLst>
              <a:ext uri="{FF2B5EF4-FFF2-40B4-BE49-F238E27FC236}">
                <a16:creationId xmlns:a16="http://schemas.microsoft.com/office/drawing/2014/main" id="{2B548C26-C045-CE84-8873-6906684CA5F6}"/>
              </a:ext>
            </a:extLst>
          </p:cNvPr>
          <p:cNvPicPr>
            <a:picLocks noChangeAspect="1"/>
          </p:cNvPicPr>
          <p:nvPr/>
        </p:nvPicPr>
        <p:blipFill>
          <a:blip r:embed="rId2"/>
          <a:stretch>
            <a:fillRect/>
          </a:stretch>
        </p:blipFill>
        <p:spPr>
          <a:xfrm>
            <a:off x="-1" y="0"/>
            <a:ext cx="12191337" cy="6071286"/>
          </a:xfrm>
          <a:prstGeom prst="rect">
            <a:avLst/>
          </a:prstGeom>
        </p:spPr>
      </p:pic>
      <p:sp>
        <p:nvSpPr>
          <p:cNvPr id="2" name="Rectangle 7">
            <a:extLst>
              <a:ext uri="{FF2B5EF4-FFF2-40B4-BE49-F238E27FC236}">
                <a16:creationId xmlns:a16="http://schemas.microsoft.com/office/drawing/2014/main" id="{8D878CEF-0D35-77F2-6C49-820D2767E276}"/>
              </a:ext>
            </a:extLst>
          </p:cNvPr>
          <p:cNvSpPr txBox="1">
            <a:spLocks noChangeArrowheads="1"/>
          </p:cNvSpPr>
          <p:nvPr/>
        </p:nvSpPr>
        <p:spPr>
          <a:xfrm>
            <a:off x="2531533" y="6045886"/>
            <a:ext cx="8686800"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Josefin Sans" pitchFamily="2" charset="0"/>
                <a:ea typeface="+mj-ea"/>
                <a:cs typeface="+mj-cs"/>
              </a:defRPr>
            </a:lvl1pPr>
          </a:lstStyle>
          <a:p>
            <a:r>
              <a:rPr lang="en-US" sz="3200" dirty="0"/>
              <a:t>Data Privacy and Sovereignty Built In</a:t>
            </a:r>
          </a:p>
        </p:txBody>
      </p:sp>
    </p:spTree>
    <p:extLst>
      <p:ext uri="{BB962C8B-B14F-4D97-AF65-F5344CB8AC3E}">
        <p14:creationId xmlns:p14="http://schemas.microsoft.com/office/powerpoint/2010/main" val="3033220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34A5F-542D-A27A-9A3E-E2C380CC2C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1F252E-8D13-87EA-25BE-EEC9D96E190E}"/>
              </a:ext>
            </a:extLst>
          </p:cNvPr>
          <p:cNvSpPr>
            <a:spLocks noGrp="1"/>
          </p:cNvSpPr>
          <p:nvPr>
            <p:ph type="title"/>
          </p:nvPr>
        </p:nvSpPr>
        <p:spPr/>
        <p:txBody>
          <a:bodyPr/>
          <a:lstStyle/>
          <a:p>
            <a:r>
              <a:rPr lang="en-US" dirty="0"/>
              <a:t>Why Inflectra?</a:t>
            </a:r>
          </a:p>
        </p:txBody>
      </p:sp>
      <p:sp>
        <p:nvSpPr>
          <p:cNvPr id="4" name="Text Placeholder 3">
            <a:extLst>
              <a:ext uri="{FF2B5EF4-FFF2-40B4-BE49-F238E27FC236}">
                <a16:creationId xmlns:a16="http://schemas.microsoft.com/office/drawing/2014/main" id="{969CB1E8-917A-BF31-C2C8-36B4F3C4A468}"/>
              </a:ext>
            </a:extLst>
          </p:cNvPr>
          <p:cNvSpPr>
            <a:spLocks noGrp="1"/>
          </p:cNvSpPr>
          <p:nvPr>
            <p:ph type="body" idx="1"/>
          </p:nvPr>
        </p:nvSpPr>
        <p:spPr/>
        <p:txBody>
          <a:bodyPr/>
          <a:lstStyle/>
          <a:p>
            <a:r>
              <a:rPr lang="en-US" dirty="0"/>
              <a:t>We Believe Quality Should Be At The Core, Do You?</a:t>
            </a:r>
          </a:p>
        </p:txBody>
      </p:sp>
    </p:spTree>
    <p:extLst>
      <p:ext uri="{BB962C8B-B14F-4D97-AF65-F5344CB8AC3E}">
        <p14:creationId xmlns:p14="http://schemas.microsoft.com/office/powerpoint/2010/main" val="147537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096C7D31-F601-FCB0-596B-BAB424C7DA69}"/>
              </a:ext>
            </a:extLst>
          </p:cNvPr>
          <p:cNvSpPr/>
          <p:nvPr/>
        </p:nvSpPr>
        <p:spPr>
          <a:xfrm>
            <a:off x="10479819" y="5982542"/>
            <a:ext cx="1624090" cy="8595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4BA3C5-0A97-2DE9-E3CD-AA00A0E33C9D}"/>
              </a:ext>
            </a:extLst>
          </p:cNvPr>
          <p:cNvSpPr>
            <a:spLocks noGrp="1"/>
          </p:cNvSpPr>
          <p:nvPr>
            <p:ph type="title"/>
          </p:nvPr>
        </p:nvSpPr>
        <p:spPr/>
        <p:txBody>
          <a:bodyPr/>
          <a:lstStyle/>
          <a:p>
            <a:r>
              <a:rPr lang="en-US" dirty="0"/>
              <a:t>Representative Customers</a:t>
            </a:r>
          </a:p>
        </p:txBody>
      </p:sp>
      <p:sp>
        <p:nvSpPr>
          <p:cNvPr id="4" name="Rectangle 3">
            <a:extLst>
              <a:ext uri="{FF2B5EF4-FFF2-40B4-BE49-F238E27FC236}">
                <a16:creationId xmlns:a16="http://schemas.microsoft.com/office/drawing/2014/main" id="{3AE1054D-C757-17A9-1689-0D4E0C1792B9}"/>
              </a:ext>
            </a:extLst>
          </p:cNvPr>
          <p:cNvSpPr/>
          <p:nvPr/>
        </p:nvSpPr>
        <p:spPr>
          <a:xfrm>
            <a:off x="380997" y="3701126"/>
            <a:ext cx="11430002" cy="853171"/>
          </a:xfrm>
          <a:prstGeom prst="rect">
            <a:avLst/>
          </a:prstGeom>
          <a:solidFill>
            <a:schemeClr val="bg2"/>
          </a:solidFill>
          <a:ln>
            <a:solidFill>
              <a:srgbClr val="07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B997C37-DD3F-AEA8-3CA2-6802847D359E}"/>
              </a:ext>
            </a:extLst>
          </p:cNvPr>
          <p:cNvSpPr/>
          <p:nvPr/>
        </p:nvSpPr>
        <p:spPr>
          <a:xfrm>
            <a:off x="381000" y="2626886"/>
            <a:ext cx="11430002" cy="859556"/>
          </a:xfrm>
          <a:prstGeom prst="rect">
            <a:avLst/>
          </a:prstGeom>
          <a:solidFill>
            <a:schemeClr val="bg2"/>
          </a:solidFill>
          <a:ln>
            <a:solidFill>
              <a:srgbClr val="07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4DFE08-CE10-D4EB-1D1B-27C7B521B653}"/>
              </a:ext>
            </a:extLst>
          </p:cNvPr>
          <p:cNvSpPr/>
          <p:nvPr/>
        </p:nvSpPr>
        <p:spPr>
          <a:xfrm>
            <a:off x="380999" y="1550381"/>
            <a:ext cx="11429996" cy="859556"/>
          </a:xfrm>
          <a:prstGeom prst="rect">
            <a:avLst/>
          </a:prstGeom>
          <a:solidFill>
            <a:schemeClr val="bg2"/>
          </a:solidFill>
          <a:ln>
            <a:solidFill>
              <a:srgbClr val="07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4EB38B0-9902-7D05-409C-35CF383375FE}"/>
              </a:ext>
            </a:extLst>
          </p:cNvPr>
          <p:cNvSpPr/>
          <p:nvPr/>
        </p:nvSpPr>
        <p:spPr>
          <a:xfrm>
            <a:off x="381000" y="4779896"/>
            <a:ext cx="11430002" cy="859556"/>
          </a:xfrm>
          <a:prstGeom prst="rect">
            <a:avLst/>
          </a:prstGeom>
          <a:solidFill>
            <a:schemeClr val="bg2"/>
          </a:solidFill>
          <a:ln>
            <a:solidFill>
              <a:srgbClr val="07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6F354A1-9072-665D-DF65-CC6655472EE6}"/>
              </a:ext>
            </a:extLst>
          </p:cNvPr>
          <p:cNvSpPr/>
          <p:nvPr/>
        </p:nvSpPr>
        <p:spPr>
          <a:xfrm>
            <a:off x="380996" y="5856399"/>
            <a:ext cx="11430002" cy="859556"/>
          </a:xfrm>
          <a:prstGeom prst="rect">
            <a:avLst/>
          </a:prstGeom>
          <a:solidFill>
            <a:schemeClr val="bg2"/>
          </a:solidFill>
          <a:ln>
            <a:solidFill>
              <a:srgbClr val="07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EA43F77-468C-00E9-74CC-0CCFFDAC1E5C}"/>
              </a:ext>
            </a:extLst>
          </p:cNvPr>
          <p:cNvSpPr/>
          <p:nvPr/>
        </p:nvSpPr>
        <p:spPr>
          <a:xfrm>
            <a:off x="369881" y="1549771"/>
            <a:ext cx="1457131" cy="859524"/>
          </a:xfrm>
          <a:prstGeom prst="rect">
            <a:avLst/>
          </a:prstGeom>
          <a:solidFill>
            <a:schemeClr val="bg1"/>
          </a:solidFill>
          <a:ln>
            <a:solidFill>
              <a:srgbClr val="07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i="1">
                <a:solidFill>
                  <a:schemeClr val="tx1"/>
                </a:solidFill>
                <a:latin typeface="Arial" panose="020B0604020202020204" pitchFamily="34" charset="0"/>
                <a:cs typeface="Arial" panose="020B0604020202020204" pitchFamily="34" charset="0"/>
              </a:rPr>
              <a:t>Energy, Industrial &amp; Transport</a:t>
            </a:r>
          </a:p>
        </p:txBody>
      </p:sp>
      <p:sp>
        <p:nvSpPr>
          <p:cNvPr id="10" name="Rectangle 9">
            <a:extLst>
              <a:ext uri="{FF2B5EF4-FFF2-40B4-BE49-F238E27FC236}">
                <a16:creationId xmlns:a16="http://schemas.microsoft.com/office/drawing/2014/main" id="{F86D6A79-2DA6-0F35-00B1-41D3A52BD4D5}"/>
              </a:ext>
            </a:extLst>
          </p:cNvPr>
          <p:cNvSpPr/>
          <p:nvPr/>
        </p:nvSpPr>
        <p:spPr>
          <a:xfrm>
            <a:off x="369881" y="2626428"/>
            <a:ext cx="1457131" cy="859524"/>
          </a:xfrm>
          <a:prstGeom prst="rect">
            <a:avLst/>
          </a:prstGeom>
          <a:solidFill>
            <a:schemeClr val="bg1"/>
          </a:solidFill>
          <a:ln>
            <a:solidFill>
              <a:srgbClr val="07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i="1">
                <a:solidFill>
                  <a:schemeClr val="tx1"/>
                </a:solidFill>
                <a:latin typeface="Arial" panose="020B0604020202020204" pitchFamily="34" charset="0"/>
                <a:cs typeface="Arial" panose="020B0604020202020204" pitchFamily="34" charset="0"/>
              </a:rPr>
              <a:t>Financial &amp; Business Services</a:t>
            </a:r>
          </a:p>
        </p:txBody>
      </p:sp>
      <p:sp>
        <p:nvSpPr>
          <p:cNvPr id="11" name="Rectangle 10">
            <a:extLst>
              <a:ext uri="{FF2B5EF4-FFF2-40B4-BE49-F238E27FC236}">
                <a16:creationId xmlns:a16="http://schemas.microsoft.com/office/drawing/2014/main" id="{05D1BC8D-1869-6D7A-92AD-BEDC1D6A4A11}"/>
              </a:ext>
            </a:extLst>
          </p:cNvPr>
          <p:cNvSpPr/>
          <p:nvPr/>
        </p:nvSpPr>
        <p:spPr>
          <a:xfrm>
            <a:off x="369881" y="3693941"/>
            <a:ext cx="1457131" cy="859524"/>
          </a:xfrm>
          <a:prstGeom prst="rect">
            <a:avLst/>
          </a:prstGeom>
          <a:solidFill>
            <a:schemeClr val="bg1"/>
          </a:solidFill>
          <a:ln>
            <a:solidFill>
              <a:srgbClr val="07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i="1">
                <a:solidFill>
                  <a:schemeClr val="tx1"/>
                </a:solidFill>
                <a:latin typeface="Arial" panose="020B0604020202020204" pitchFamily="34" charset="0"/>
                <a:cs typeface="Arial" panose="020B0604020202020204" pitchFamily="34" charset="0"/>
              </a:rPr>
              <a:t>Media &amp; Telecom</a:t>
            </a:r>
          </a:p>
        </p:txBody>
      </p:sp>
      <p:sp>
        <p:nvSpPr>
          <p:cNvPr id="12" name="Rectangle 11">
            <a:extLst>
              <a:ext uri="{FF2B5EF4-FFF2-40B4-BE49-F238E27FC236}">
                <a16:creationId xmlns:a16="http://schemas.microsoft.com/office/drawing/2014/main" id="{75B29B4C-9F86-829B-42A4-3B3A7C23B689}"/>
              </a:ext>
            </a:extLst>
          </p:cNvPr>
          <p:cNvSpPr/>
          <p:nvPr/>
        </p:nvSpPr>
        <p:spPr>
          <a:xfrm>
            <a:off x="369881" y="4779742"/>
            <a:ext cx="1457131" cy="859524"/>
          </a:xfrm>
          <a:prstGeom prst="rect">
            <a:avLst/>
          </a:prstGeom>
          <a:solidFill>
            <a:schemeClr val="bg1"/>
          </a:solidFill>
          <a:ln>
            <a:solidFill>
              <a:srgbClr val="07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i="1">
                <a:solidFill>
                  <a:schemeClr val="tx1"/>
                </a:solidFill>
                <a:latin typeface="Arial" panose="020B0604020202020204" pitchFamily="34" charset="0"/>
                <a:cs typeface="Arial" panose="020B0604020202020204" pitchFamily="34" charset="0"/>
              </a:rPr>
              <a:t>Government &amp; Defense</a:t>
            </a:r>
          </a:p>
        </p:txBody>
      </p:sp>
      <p:sp>
        <p:nvSpPr>
          <p:cNvPr id="13" name="Rectangle 12">
            <a:extLst>
              <a:ext uri="{FF2B5EF4-FFF2-40B4-BE49-F238E27FC236}">
                <a16:creationId xmlns:a16="http://schemas.microsoft.com/office/drawing/2014/main" id="{E3303141-8478-CFCA-BFA0-30B85AA933FE}"/>
              </a:ext>
            </a:extLst>
          </p:cNvPr>
          <p:cNvSpPr/>
          <p:nvPr/>
        </p:nvSpPr>
        <p:spPr>
          <a:xfrm>
            <a:off x="369881" y="5856400"/>
            <a:ext cx="1457131" cy="859524"/>
          </a:xfrm>
          <a:prstGeom prst="rect">
            <a:avLst/>
          </a:prstGeom>
          <a:solidFill>
            <a:schemeClr val="bg1"/>
          </a:solidFill>
          <a:ln>
            <a:solidFill>
              <a:srgbClr val="07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i="1">
                <a:solidFill>
                  <a:schemeClr val="tx1"/>
                </a:solidFill>
                <a:latin typeface="Arial" panose="020B0604020202020204" pitchFamily="34" charset="0"/>
                <a:cs typeface="Arial" panose="020B0604020202020204" pitchFamily="34" charset="0"/>
              </a:rPr>
              <a:t>Healthcare &amp; Bio-Technology</a:t>
            </a:r>
          </a:p>
        </p:txBody>
      </p:sp>
      <p:pic>
        <p:nvPicPr>
          <p:cNvPr id="14" name="Google Shape;907;p110">
            <a:extLst>
              <a:ext uri="{FF2B5EF4-FFF2-40B4-BE49-F238E27FC236}">
                <a16:creationId xmlns:a16="http://schemas.microsoft.com/office/drawing/2014/main" id="{B1F5FBA7-AB1C-8129-DCAD-7FF5CACC179B}"/>
              </a:ext>
            </a:extLst>
          </p:cNvPr>
          <p:cNvPicPr preferRelativeResize="0">
            <a:picLocks noChangeAspect="1"/>
          </p:cNvPicPr>
          <p:nvPr/>
        </p:nvPicPr>
        <p:blipFill rotWithShape="1">
          <a:blip r:embed="rId2">
            <a:alphaModFix/>
          </a:blip>
          <a:srcRect/>
          <a:stretch/>
        </p:blipFill>
        <p:spPr>
          <a:xfrm>
            <a:off x="6889936" y="1773677"/>
            <a:ext cx="1797785" cy="431168"/>
          </a:xfrm>
          <a:prstGeom prst="rect">
            <a:avLst/>
          </a:prstGeom>
          <a:noFill/>
          <a:ln>
            <a:noFill/>
          </a:ln>
        </p:spPr>
      </p:pic>
      <p:pic>
        <p:nvPicPr>
          <p:cNvPr id="15" name="Google Shape;909;p110">
            <a:extLst>
              <a:ext uri="{FF2B5EF4-FFF2-40B4-BE49-F238E27FC236}">
                <a16:creationId xmlns:a16="http://schemas.microsoft.com/office/drawing/2014/main" id="{4BC29AE4-5DE4-D19A-9247-04545E05B6B5}"/>
              </a:ext>
            </a:extLst>
          </p:cNvPr>
          <p:cNvPicPr preferRelativeResize="0">
            <a:picLocks noChangeAspect="1"/>
          </p:cNvPicPr>
          <p:nvPr/>
        </p:nvPicPr>
        <p:blipFill rotWithShape="1">
          <a:blip r:embed="rId3">
            <a:alphaModFix/>
          </a:blip>
          <a:srcRect/>
          <a:stretch/>
        </p:blipFill>
        <p:spPr>
          <a:xfrm>
            <a:off x="1965355" y="1737506"/>
            <a:ext cx="1757055" cy="503511"/>
          </a:xfrm>
          <a:prstGeom prst="rect">
            <a:avLst/>
          </a:prstGeom>
          <a:noFill/>
          <a:ln>
            <a:noFill/>
          </a:ln>
        </p:spPr>
      </p:pic>
      <p:pic>
        <p:nvPicPr>
          <p:cNvPr id="16" name="Google Shape;915;p110">
            <a:extLst>
              <a:ext uri="{FF2B5EF4-FFF2-40B4-BE49-F238E27FC236}">
                <a16:creationId xmlns:a16="http://schemas.microsoft.com/office/drawing/2014/main" id="{77154604-66A2-F457-933A-E5FE483E2D9B}"/>
              </a:ext>
            </a:extLst>
          </p:cNvPr>
          <p:cNvPicPr preferRelativeResize="0">
            <a:picLocks noChangeAspect="1"/>
          </p:cNvPicPr>
          <p:nvPr/>
        </p:nvPicPr>
        <p:blipFill rotWithShape="1">
          <a:blip r:embed="rId4">
            <a:alphaModFix/>
          </a:blip>
          <a:srcRect/>
          <a:stretch/>
        </p:blipFill>
        <p:spPr>
          <a:xfrm>
            <a:off x="8800901" y="1635384"/>
            <a:ext cx="1067393" cy="707754"/>
          </a:xfrm>
          <a:prstGeom prst="rect">
            <a:avLst/>
          </a:prstGeom>
          <a:noFill/>
          <a:ln>
            <a:noFill/>
          </a:ln>
        </p:spPr>
      </p:pic>
      <p:pic>
        <p:nvPicPr>
          <p:cNvPr id="17" name="Google Shape;913;p110">
            <a:extLst>
              <a:ext uri="{FF2B5EF4-FFF2-40B4-BE49-F238E27FC236}">
                <a16:creationId xmlns:a16="http://schemas.microsoft.com/office/drawing/2014/main" id="{99FCDB5B-A651-9C7D-D170-EFB4D3530CB3}"/>
              </a:ext>
            </a:extLst>
          </p:cNvPr>
          <p:cNvPicPr preferRelativeResize="0">
            <a:picLocks noChangeAspect="1"/>
          </p:cNvPicPr>
          <p:nvPr/>
        </p:nvPicPr>
        <p:blipFill rotWithShape="1">
          <a:blip r:embed="rId5">
            <a:alphaModFix/>
          </a:blip>
          <a:srcRect/>
          <a:stretch/>
        </p:blipFill>
        <p:spPr>
          <a:xfrm>
            <a:off x="9981472" y="1728664"/>
            <a:ext cx="1737904" cy="521194"/>
          </a:xfrm>
          <a:prstGeom prst="rect">
            <a:avLst/>
          </a:prstGeom>
          <a:noFill/>
          <a:ln>
            <a:noFill/>
          </a:ln>
        </p:spPr>
      </p:pic>
      <p:pic>
        <p:nvPicPr>
          <p:cNvPr id="18" name="Google Shape;914;p110">
            <a:extLst>
              <a:ext uri="{FF2B5EF4-FFF2-40B4-BE49-F238E27FC236}">
                <a16:creationId xmlns:a16="http://schemas.microsoft.com/office/drawing/2014/main" id="{8C08408D-6AC1-AD91-91A4-E0975A9CF779}"/>
              </a:ext>
            </a:extLst>
          </p:cNvPr>
          <p:cNvPicPr preferRelativeResize="0">
            <a:picLocks noChangeAspect="1"/>
          </p:cNvPicPr>
          <p:nvPr/>
        </p:nvPicPr>
        <p:blipFill rotWithShape="1">
          <a:blip r:embed="rId6">
            <a:alphaModFix/>
          </a:blip>
          <a:srcRect/>
          <a:stretch/>
        </p:blipFill>
        <p:spPr>
          <a:xfrm>
            <a:off x="3825862" y="1766930"/>
            <a:ext cx="1085101" cy="444663"/>
          </a:xfrm>
          <a:prstGeom prst="rect">
            <a:avLst/>
          </a:prstGeom>
          <a:noFill/>
          <a:ln>
            <a:noFill/>
          </a:ln>
        </p:spPr>
      </p:pic>
      <p:pic>
        <p:nvPicPr>
          <p:cNvPr id="19" name="Google Shape;1041;p112" descr="THE NEW TELSTRA LOGO PNG 2021">
            <a:extLst>
              <a:ext uri="{FF2B5EF4-FFF2-40B4-BE49-F238E27FC236}">
                <a16:creationId xmlns:a16="http://schemas.microsoft.com/office/drawing/2014/main" id="{36652F56-872C-D8B1-64CF-A00198FA4836}"/>
              </a:ext>
            </a:extLst>
          </p:cNvPr>
          <p:cNvPicPr preferRelativeResize="0">
            <a:picLocks noChangeAspect="1"/>
          </p:cNvPicPr>
          <p:nvPr/>
        </p:nvPicPr>
        <p:blipFill rotWithShape="1">
          <a:blip r:embed="rId7">
            <a:alphaModFix/>
          </a:blip>
          <a:srcRect/>
          <a:stretch/>
        </p:blipFill>
        <p:spPr>
          <a:xfrm>
            <a:off x="1929243" y="3829761"/>
            <a:ext cx="1350699" cy="489927"/>
          </a:xfrm>
          <a:prstGeom prst="rect">
            <a:avLst/>
          </a:prstGeom>
          <a:noFill/>
          <a:ln>
            <a:noFill/>
          </a:ln>
        </p:spPr>
      </p:pic>
      <p:pic>
        <p:nvPicPr>
          <p:cNvPr id="20" name="Google Shape;899;p110">
            <a:extLst>
              <a:ext uri="{FF2B5EF4-FFF2-40B4-BE49-F238E27FC236}">
                <a16:creationId xmlns:a16="http://schemas.microsoft.com/office/drawing/2014/main" id="{DDB28E62-9121-AFAA-BC2F-B77BC6802523}"/>
              </a:ext>
            </a:extLst>
          </p:cNvPr>
          <p:cNvPicPr preferRelativeResize="0">
            <a:picLocks noChangeAspect="1"/>
          </p:cNvPicPr>
          <p:nvPr/>
        </p:nvPicPr>
        <p:blipFill rotWithShape="1">
          <a:blip r:embed="rId8">
            <a:alphaModFix/>
          </a:blip>
          <a:srcRect/>
          <a:stretch/>
        </p:blipFill>
        <p:spPr>
          <a:xfrm>
            <a:off x="3342537" y="2906105"/>
            <a:ext cx="1550875" cy="341194"/>
          </a:xfrm>
          <a:prstGeom prst="rect">
            <a:avLst/>
          </a:prstGeom>
          <a:noFill/>
          <a:ln>
            <a:noFill/>
          </a:ln>
        </p:spPr>
      </p:pic>
      <p:pic>
        <p:nvPicPr>
          <p:cNvPr id="21" name="Google Shape;902;p110">
            <a:extLst>
              <a:ext uri="{FF2B5EF4-FFF2-40B4-BE49-F238E27FC236}">
                <a16:creationId xmlns:a16="http://schemas.microsoft.com/office/drawing/2014/main" id="{66444149-AD9E-CD7D-2582-2745E9F300E9}"/>
              </a:ext>
            </a:extLst>
          </p:cNvPr>
          <p:cNvPicPr preferRelativeResize="0">
            <a:picLocks noChangeAspect="1"/>
          </p:cNvPicPr>
          <p:nvPr/>
        </p:nvPicPr>
        <p:blipFill rotWithShape="1">
          <a:blip r:embed="rId9">
            <a:alphaModFix/>
          </a:blip>
          <a:srcRect/>
          <a:stretch/>
        </p:blipFill>
        <p:spPr>
          <a:xfrm>
            <a:off x="4959640" y="2727867"/>
            <a:ext cx="1610575" cy="697670"/>
          </a:xfrm>
          <a:prstGeom prst="rect">
            <a:avLst/>
          </a:prstGeom>
          <a:noFill/>
          <a:ln>
            <a:noFill/>
          </a:ln>
        </p:spPr>
      </p:pic>
      <p:pic>
        <p:nvPicPr>
          <p:cNvPr id="22" name="Google Shape;905;p110">
            <a:extLst>
              <a:ext uri="{FF2B5EF4-FFF2-40B4-BE49-F238E27FC236}">
                <a16:creationId xmlns:a16="http://schemas.microsoft.com/office/drawing/2014/main" id="{A34B3C5A-6341-278D-9BB1-D7BBFABB2C01}"/>
              </a:ext>
            </a:extLst>
          </p:cNvPr>
          <p:cNvPicPr preferRelativeResize="0">
            <a:picLocks noChangeAspect="1"/>
          </p:cNvPicPr>
          <p:nvPr/>
        </p:nvPicPr>
        <p:blipFill rotWithShape="1">
          <a:blip r:embed="rId10">
            <a:alphaModFix/>
          </a:blip>
          <a:srcRect/>
          <a:stretch/>
        </p:blipFill>
        <p:spPr>
          <a:xfrm>
            <a:off x="8537972" y="2868757"/>
            <a:ext cx="1478961" cy="415891"/>
          </a:xfrm>
          <a:prstGeom prst="rect">
            <a:avLst/>
          </a:prstGeom>
          <a:noFill/>
          <a:ln>
            <a:noFill/>
          </a:ln>
        </p:spPr>
      </p:pic>
      <p:pic>
        <p:nvPicPr>
          <p:cNvPr id="23" name="Google Shape;844;p110" descr="EY (entreprise) — Wikipédia">
            <a:extLst>
              <a:ext uri="{FF2B5EF4-FFF2-40B4-BE49-F238E27FC236}">
                <a16:creationId xmlns:a16="http://schemas.microsoft.com/office/drawing/2014/main" id="{39D4B4B6-EDB4-4293-4EFD-C272F7B917C7}"/>
              </a:ext>
            </a:extLst>
          </p:cNvPr>
          <p:cNvPicPr preferRelativeResize="0">
            <a:picLocks noChangeAspect="1"/>
          </p:cNvPicPr>
          <p:nvPr/>
        </p:nvPicPr>
        <p:blipFill rotWithShape="1">
          <a:blip r:embed="rId11">
            <a:alphaModFix/>
          </a:blip>
          <a:srcRect/>
          <a:stretch/>
        </p:blipFill>
        <p:spPr>
          <a:xfrm>
            <a:off x="7837355" y="2769033"/>
            <a:ext cx="615339" cy="615339"/>
          </a:xfrm>
          <a:prstGeom prst="rect">
            <a:avLst/>
          </a:prstGeom>
          <a:noFill/>
          <a:ln>
            <a:noFill/>
          </a:ln>
        </p:spPr>
      </p:pic>
      <p:pic>
        <p:nvPicPr>
          <p:cNvPr id="24" name="Google Shape;985;p111">
            <a:extLst>
              <a:ext uri="{FF2B5EF4-FFF2-40B4-BE49-F238E27FC236}">
                <a16:creationId xmlns:a16="http://schemas.microsoft.com/office/drawing/2014/main" id="{81DAABED-FF11-73B6-26ED-32BB31A28311}"/>
              </a:ext>
            </a:extLst>
          </p:cNvPr>
          <p:cNvPicPr preferRelativeResize="0">
            <a:picLocks noChangeAspect="1"/>
          </p:cNvPicPr>
          <p:nvPr/>
        </p:nvPicPr>
        <p:blipFill rotWithShape="1">
          <a:blip r:embed="rId12">
            <a:alphaModFix/>
          </a:blip>
          <a:srcRect/>
          <a:stretch/>
        </p:blipFill>
        <p:spPr>
          <a:xfrm>
            <a:off x="1929243" y="2832875"/>
            <a:ext cx="1308966" cy="487654"/>
          </a:xfrm>
          <a:prstGeom prst="rect">
            <a:avLst/>
          </a:prstGeom>
          <a:noFill/>
          <a:ln>
            <a:noFill/>
          </a:ln>
        </p:spPr>
      </p:pic>
      <p:pic>
        <p:nvPicPr>
          <p:cNvPr id="25" name="Picture 24">
            <a:extLst>
              <a:ext uri="{FF2B5EF4-FFF2-40B4-BE49-F238E27FC236}">
                <a16:creationId xmlns:a16="http://schemas.microsoft.com/office/drawing/2014/main" id="{590EA7F3-6B2E-D1B8-73A9-2983FD8ACD29}"/>
              </a:ext>
            </a:extLst>
          </p:cNvPr>
          <p:cNvPicPr>
            <a:picLocks noChangeAspect="1"/>
          </p:cNvPicPr>
          <p:nvPr/>
        </p:nvPicPr>
        <p:blipFill>
          <a:blip r:embed="rId13"/>
          <a:stretch>
            <a:fillRect/>
          </a:stretch>
        </p:blipFill>
        <p:spPr>
          <a:xfrm>
            <a:off x="10102208" y="2946790"/>
            <a:ext cx="1622579" cy="259824"/>
          </a:xfrm>
          <a:prstGeom prst="rect">
            <a:avLst/>
          </a:prstGeom>
        </p:spPr>
      </p:pic>
      <p:pic>
        <p:nvPicPr>
          <p:cNvPr id="26" name="Picture 25">
            <a:extLst>
              <a:ext uri="{FF2B5EF4-FFF2-40B4-BE49-F238E27FC236}">
                <a16:creationId xmlns:a16="http://schemas.microsoft.com/office/drawing/2014/main" id="{3A80F7C6-B833-DC76-B332-E1C5588E9BC5}"/>
              </a:ext>
            </a:extLst>
          </p:cNvPr>
          <p:cNvPicPr>
            <a:picLocks noChangeAspect="1"/>
          </p:cNvPicPr>
          <p:nvPr/>
        </p:nvPicPr>
        <p:blipFill>
          <a:blip r:embed="rId14"/>
          <a:stretch>
            <a:fillRect/>
          </a:stretch>
        </p:blipFill>
        <p:spPr>
          <a:xfrm>
            <a:off x="6598343" y="2690272"/>
            <a:ext cx="1096584" cy="772860"/>
          </a:xfrm>
          <a:prstGeom prst="rect">
            <a:avLst/>
          </a:prstGeom>
        </p:spPr>
      </p:pic>
      <p:pic>
        <p:nvPicPr>
          <p:cNvPr id="28" name="Google Shape;893;p110">
            <a:extLst>
              <a:ext uri="{FF2B5EF4-FFF2-40B4-BE49-F238E27FC236}">
                <a16:creationId xmlns:a16="http://schemas.microsoft.com/office/drawing/2014/main" id="{049BDFFA-D6FA-8A1B-A2F9-21B2CAC05840}"/>
              </a:ext>
            </a:extLst>
          </p:cNvPr>
          <p:cNvPicPr preferRelativeResize="0">
            <a:picLocks noChangeAspect="1"/>
          </p:cNvPicPr>
          <p:nvPr/>
        </p:nvPicPr>
        <p:blipFill rotWithShape="1">
          <a:blip r:embed="rId15">
            <a:alphaModFix/>
          </a:blip>
          <a:srcRect/>
          <a:stretch/>
        </p:blipFill>
        <p:spPr>
          <a:xfrm>
            <a:off x="8261783" y="3820860"/>
            <a:ext cx="1686135" cy="631484"/>
          </a:xfrm>
          <a:prstGeom prst="rect">
            <a:avLst/>
          </a:prstGeom>
          <a:noFill/>
          <a:ln>
            <a:noFill/>
          </a:ln>
        </p:spPr>
      </p:pic>
      <p:pic>
        <p:nvPicPr>
          <p:cNvPr id="29" name="Google Shape;897;p110">
            <a:extLst>
              <a:ext uri="{FF2B5EF4-FFF2-40B4-BE49-F238E27FC236}">
                <a16:creationId xmlns:a16="http://schemas.microsoft.com/office/drawing/2014/main" id="{DB78EAFA-D068-0E74-CC4E-38BB0123E7F2}"/>
              </a:ext>
            </a:extLst>
          </p:cNvPr>
          <p:cNvPicPr preferRelativeResize="0">
            <a:picLocks noChangeAspect="1"/>
          </p:cNvPicPr>
          <p:nvPr/>
        </p:nvPicPr>
        <p:blipFill rotWithShape="1">
          <a:blip r:embed="rId16">
            <a:alphaModFix/>
          </a:blip>
          <a:srcRect/>
          <a:stretch/>
        </p:blipFill>
        <p:spPr>
          <a:xfrm>
            <a:off x="10070363" y="3951937"/>
            <a:ext cx="1629963" cy="369330"/>
          </a:xfrm>
          <a:prstGeom prst="rect">
            <a:avLst/>
          </a:prstGeom>
          <a:noFill/>
          <a:ln>
            <a:noFill/>
          </a:ln>
        </p:spPr>
      </p:pic>
      <p:pic>
        <p:nvPicPr>
          <p:cNvPr id="30" name="Google Shape;896;p110">
            <a:extLst>
              <a:ext uri="{FF2B5EF4-FFF2-40B4-BE49-F238E27FC236}">
                <a16:creationId xmlns:a16="http://schemas.microsoft.com/office/drawing/2014/main" id="{B3360B5F-03F6-8824-5887-38BF700C746E}"/>
              </a:ext>
            </a:extLst>
          </p:cNvPr>
          <p:cNvPicPr preferRelativeResize="0">
            <a:picLocks noChangeAspect="1"/>
          </p:cNvPicPr>
          <p:nvPr/>
        </p:nvPicPr>
        <p:blipFill rotWithShape="1">
          <a:blip r:embed="rId17">
            <a:alphaModFix/>
          </a:blip>
          <a:srcRect/>
          <a:stretch/>
        </p:blipFill>
        <p:spPr>
          <a:xfrm>
            <a:off x="7445322" y="3794221"/>
            <a:ext cx="694016" cy="684763"/>
          </a:xfrm>
          <a:prstGeom prst="rect">
            <a:avLst/>
          </a:prstGeom>
          <a:noFill/>
          <a:ln>
            <a:noFill/>
          </a:ln>
        </p:spPr>
      </p:pic>
      <p:pic>
        <p:nvPicPr>
          <p:cNvPr id="31" name="Google Shape;980;p111">
            <a:extLst>
              <a:ext uri="{FF2B5EF4-FFF2-40B4-BE49-F238E27FC236}">
                <a16:creationId xmlns:a16="http://schemas.microsoft.com/office/drawing/2014/main" id="{3C5123AD-2E3D-9EF0-98BA-C9E024BD3DF6}"/>
              </a:ext>
            </a:extLst>
          </p:cNvPr>
          <p:cNvPicPr preferRelativeResize="0">
            <a:picLocks noChangeAspect="1"/>
          </p:cNvPicPr>
          <p:nvPr/>
        </p:nvPicPr>
        <p:blipFill rotWithShape="1">
          <a:blip r:embed="rId18">
            <a:alphaModFix/>
          </a:blip>
          <a:srcRect/>
          <a:stretch/>
        </p:blipFill>
        <p:spPr>
          <a:xfrm>
            <a:off x="3444857" y="3925608"/>
            <a:ext cx="1350698" cy="421988"/>
          </a:xfrm>
          <a:prstGeom prst="rect">
            <a:avLst/>
          </a:prstGeom>
          <a:noFill/>
          <a:ln>
            <a:noFill/>
          </a:ln>
        </p:spPr>
      </p:pic>
      <p:pic>
        <p:nvPicPr>
          <p:cNvPr id="32" name="Google Shape;883;p110">
            <a:extLst>
              <a:ext uri="{FF2B5EF4-FFF2-40B4-BE49-F238E27FC236}">
                <a16:creationId xmlns:a16="http://schemas.microsoft.com/office/drawing/2014/main" id="{5E784CD6-CC68-5530-D4B1-6A87B7980D0A}"/>
              </a:ext>
            </a:extLst>
          </p:cNvPr>
          <p:cNvPicPr preferRelativeResize="0">
            <a:picLocks noChangeAspect="1"/>
          </p:cNvPicPr>
          <p:nvPr/>
        </p:nvPicPr>
        <p:blipFill rotWithShape="1">
          <a:blip r:embed="rId19">
            <a:alphaModFix/>
          </a:blip>
          <a:srcRect/>
          <a:stretch/>
        </p:blipFill>
        <p:spPr>
          <a:xfrm>
            <a:off x="4444106" y="4832400"/>
            <a:ext cx="1028773" cy="751408"/>
          </a:xfrm>
          <a:prstGeom prst="rect">
            <a:avLst/>
          </a:prstGeom>
          <a:noFill/>
          <a:ln>
            <a:noFill/>
          </a:ln>
        </p:spPr>
      </p:pic>
      <p:pic>
        <p:nvPicPr>
          <p:cNvPr id="33" name="Google Shape;851;p110">
            <a:extLst>
              <a:ext uri="{FF2B5EF4-FFF2-40B4-BE49-F238E27FC236}">
                <a16:creationId xmlns:a16="http://schemas.microsoft.com/office/drawing/2014/main" id="{E7145FF0-CBDB-503E-B7B4-54104214B787}"/>
              </a:ext>
            </a:extLst>
          </p:cNvPr>
          <p:cNvPicPr preferRelativeResize="0">
            <a:picLocks noChangeAspect="1"/>
          </p:cNvPicPr>
          <p:nvPr/>
        </p:nvPicPr>
        <p:blipFill rotWithShape="1">
          <a:blip r:embed="rId20">
            <a:alphaModFix/>
          </a:blip>
          <a:srcRect/>
          <a:stretch/>
        </p:blipFill>
        <p:spPr>
          <a:xfrm>
            <a:off x="5512918" y="4935683"/>
            <a:ext cx="2241515" cy="544843"/>
          </a:xfrm>
          <a:prstGeom prst="rect">
            <a:avLst/>
          </a:prstGeom>
          <a:noFill/>
          <a:ln>
            <a:noFill/>
          </a:ln>
        </p:spPr>
      </p:pic>
      <p:pic>
        <p:nvPicPr>
          <p:cNvPr id="34" name="Google Shape;963;p111" descr="Norwegian Ministry of Foreign Affairs (MFA) – design.dep.no">
            <a:extLst>
              <a:ext uri="{FF2B5EF4-FFF2-40B4-BE49-F238E27FC236}">
                <a16:creationId xmlns:a16="http://schemas.microsoft.com/office/drawing/2014/main" id="{DAF08FD1-FEB9-EFC0-2F51-B64E1269E147}"/>
              </a:ext>
            </a:extLst>
          </p:cNvPr>
          <p:cNvPicPr preferRelativeResize="0">
            <a:picLocks noChangeAspect="1"/>
          </p:cNvPicPr>
          <p:nvPr/>
        </p:nvPicPr>
        <p:blipFill rotWithShape="1">
          <a:blip r:embed="rId21">
            <a:alphaModFix/>
          </a:blip>
          <a:srcRect r="4393" b="3507"/>
          <a:stretch/>
        </p:blipFill>
        <p:spPr>
          <a:xfrm>
            <a:off x="9585427" y="4946156"/>
            <a:ext cx="2199582" cy="507044"/>
          </a:xfrm>
          <a:prstGeom prst="rect">
            <a:avLst/>
          </a:prstGeom>
          <a:noFill/>
          <a:ln>
            <a:noFill/>
          </a:ln>
        </p:spPr>
      </p:pic>
      <p:pic>
        <p:nvPicPr>
          <p:cNvPr id="35" name="Picture 34">
            <a:extLst>
              <a:ext uri="{FF2B5EF4-FFF2-40B4-BE49-F238E27FC236}">
                <a16:creationId xmlns:a16="http://schemas.microsoft.com/office/drawing/2014/main" id="{80DE4ED1-C28A-4069-AF41-14E54A099ED6}"/>
              </a:ext>
            </a:extLst>
          </p:cNvPr>
          <p:cNvPicPr>
            <a:picLocks noChangeAspect="1"/>
          </p:cNvPicPr>
          <p:nvPr/>
        </p:nvPicPr>
        <p:blipFill>
          <a:blip r:embed="rId22"/>
          <a:stretch>
            <a:fillRect/>
          </a:stretch>
        </p:blipFill>
        <p:spPr>
          <a:xfrm>
            <a:off x="7737322" y="4903125"/>
            <a:ext cx="1794004" cy="609959"/>
          </a:xfrm>
          <a:prstGeom prst="rect">
            <a:avLst/>
          </a:prstGeom>
        </p:spPr>
      </p:pic>
      <p:pic>
        <p:nvPicPr>
          <p:cNvPr id="36" name="Picture 35">
            <a:extLst>
              <a:ext uri="{FF2B5EF4-FFF2-40B4-BE49-F238E27FC236}">
                <a16:creationId xmlns:a16="http://schemas.microsoft.com/office/drawing/2014/main" id="{88E35F11-C9C4-5C62-9421-D1BE61A97295}"/>
              </a:ext>
            </a:extLst>
          </p:cNvPr>
          <p:cNvPicPr>
            <a:picLocks noChangeAspect="1"/>
          </p:cNvPicPr>
          <p:nvPr/>
        </p:nvPicPr>
        <p:blipFill>
          <a:blip r:embed="rId23"/>
          <a:stretch>
            <a:fillRect/>
          </a:stretch>
        </p:blipFill>
        <p:spPr>
          <a:xfrm>
            <a:off x="2808877" y="4984725"/>
            <a:ext cx="1600329" cy="446759"/>
          </a:xfrm>
          <a:prstGeom prst="rect">
            <a:avLst/>
          </a:prstGeom>
        </p:spPr>
      </p:pic>
      <p:pic>
        <p:nvPicPr>
          <p:cNvPr id="37" name="Picture 36">
            <a:extLst>
              <a:ext uri="{FF2B5EF4-FFF2-40B4-BE49-F238E27FC236}">
                <a16:creationId xmlns:a16="http://schemas.microsoft.com/office/drawing/2014/main" id="{9F509522-2019-8420-18D5-F49B1FDADB66}"/>
              </a:ext>
            </a:extLst>
          </p:cNvPr>
          <p:cNvPicPr>
            <a:picLocks noChangeAspect="1"/>
          </p:cNvPicPr>
          <p:nvPr/>
        </p:nvPicPr>
        <p:blipFill>
          <a:blip r:embed="rId24"/>
          <a:stretch>
            <a:fillRect/>
          </a:stretch>
        </p:blipFill>
        <p:spPr>
          <a:xfrm>
            <a:off x="1988536" y="4872534"/>
            <a:ext cx="671141" cy="671141"/>
          </a:xfrm>
          <a:prstGeom prst="rect">
            <a:avLst/>
          </a:prstGeom>
        </p:spPr>
      </p:pic>
      <p:pic>
        <p:nvPicPr>
          <p:cNvPr id="38" name="Google Shape;877;p110">
            <a:extLst>
              <a:ext uri="{FF2B5EF4-FFF2-40B4-BE49-F238E27FC236}">
                <a16:creationId xmlns:a16="http://schemas.microsoft.com/office/drawing/2014/main" id="{C2B89327-3298-AFD6-9301-D893BB718EBA}"/>
              </a:ext>
            </a:extLst>
          </p:cNvPr>
          <p:cNvPicPr preferRelativeResize="0">
            <a:picLocks noChangeAspect="1"/>
          </p:cNvPicPr>
          <p:nvPr/>
        </p:nvPicPr>
        <p:blipFill rotWithShape="1">
          <a:blip r:embed="rId25">
            <a:alphaModFix/>
          </a:blip>
          <a:srcRect/>
          <a:stretch/>
        </p:blipFill>
        <p:spPr>
          <a:xfrm>
            <a:off x="6489418" y="6063038"/>
            <a:ext cx="1523857" cy="465296"/>
          </a:xfrm>
          <a:prstGeom prst="rect">
            <a:avLst/>
          </a:prstGeom>
          <a:noFill/>
          <a:ln>
            <a:noFill/>
          </a:ln>
        </p:spPr>
      </p:pic>
      <p:pic>
        <p:nvPicPr>
          <p:cNvPr id="39" name="Picture 38">
            <a:extLst>
              <a:ext uri="{FF2B5EF4-FFF2-40B4-BE49-F238E27FC236}">
                <a16:creationId xmlns:a16="http://schemas.microsoft.com/office/drawing/2014/main" id="{2487BDFC-1F3C-6C22-0920-F080E908473E}"/>
              </a:ext>
            </a:extLst>
          </p:cNvPr>
          <p:cNvPicPr>
            <a:picLocks noChangeAspect="1"/>
          </p:cNvPicPr>
          <p:nvPr/>
        </p:nvPicPr>
        <p:blipFill>
          <a:blip r:embed="rId26"/>
          <a:stretch>
            <a:fillRect/>
          </a:stretch>
        </p:blipFill>
        <p:spPr>
          <a:xfrm>
            <a:off x="1967887" y="6045402"/>
            <a:ext cx="1404361" cy="500569"/>
          </a:xfrm>
          <a:prstGeom prst="rect">
            <a:avLst/>
          </a:prstGeom>
        </p:spPr>
      </p:pic>
      <p:pic>
        <p:nvPicPr>
          <p:cNvPr id="40" name="Picture 39">
            <a:extLst>
              <a:ext uri="{FF2B5EF4-FFF2-40B4-BE49-F238E27FC236}">
                <a16:creationId xmlns:a16="http://schemas.microsoft.com/office/drawing/2014/main" id="{78856D91-161B-0E8D-910D-1DAD89661EC6}"/>
              </a:ext>
            </a:extLst>
          </p:cNvPr>
          <p:cNvPicPr>
            <a:picLocks noChangeAspect="1"/>
          </p:cNvPicPr>
          <p:nvPr/>
        </p:nvPicPr>
        <p:blipFill>
          <a:blip r:embed="rId27"/>
          <a:stretch>
            <a:fillRect/>
          </a:stretch>
        </p:blipFill>
        <p:spPr>
          <a:xfrm>
            <a:off x="8157253" y="6077651"/>
            <a:ext cx="1744278" cy="436071"/>
          </a:xfrm>
          <a:prstGeom prst="rect">
            <a:avLst/>
          </a:prstGeom>
        </p:spPr>
      </p:pic>
      <p:pic>
        <p:nvPicPr>
          <p:cNvPr id="41" name="Google Shape;848;p110" descr="La France - IQVIA">
            <a:extLst>
              <a:ext uri="{FF2B5EF4-FFF2-40B4-BE49-F238E27FC236}">
                <a16:creationId xmlns:a16="http://schemas.microsoft.com/office/drawing/2014/main" id="{6C1A605D-FDC8-2019-F58F-03069916A945}"/>
              </a:ext>
            </a:extLst>
          </p:cNvPr>
          <p:cNvPicPr preferRelativeResize="0">
            <a:picLocks noChangeAspect="1"/>
          </p:cNvPicPr>
          <p:nvPr/>
        </p:nvPicPr>
        <p:blipFill rotWithShape="1">
          <a:blip r:embed="rId28">
            <a:alphaModFix/>
          </a:blip>
          <a:srcRect/>
          <a:stretch/>
        </p:blipFill>
        <p:spPr>
          <a:xfrm>
            <a:off x="3428381" y="6139193"/>
            <a:ext cx="1761848" cy="312986"/>
          </a:xfrm>
          <a:prstGeom prst="rect">
            <a:avLst/>
          </a:prstGeom>
          <a:noFill/>
          <a:ln>
            <a:noFill/>
          </a:ln>
        </p:spPr>
      </p:pic>
      <p:pic>
        <p:nvPicPr>
          <p:cNvPr id="42" name="Picture 41">
            <a:extLst>
              <a:ext uri="{FF2B5EF4-FFF2-40B4-BE49-F238E27FC236}">
                <a16:creationId xmlns:a16="http://schemas.microsoft.com/office/drawing/2014/main" id="{8905311D-6EC9-4776-C277-0A2A1B2D3E59}"/>
              </a:ext>
            </a:extLst>
          </p:cNvPr>
          <p:cNvPicPr>
            <a:picLocks noChangeAspect="1"/>
          </p:cNvPicPr>
          <p:nvPr/>
        </p:nvPicPr>
        <p:blipFill>
          <a:blip r:embed="rId29"/>
          <a:stretch>
            <a:fillRect/>
          </a:stretch>
        </p:blipFill>
        <p:spPr>
          <a:xfrm>
            <a:off x="5303513" y="5967478"/>
            <a:ext cx="1041927" cy="656416"/>
          </a:xfrm>
          <a:prstGeom prst="rect">
            <a:avLst/>
          </a:prstGeom>
        </p:spPr>
      </p:pic>
      <p:pic>
        <p:nvPicPr>
          <p:cNvPr id="43" name="Picture 42">
            <a:extLst>
              <a:ext uri="{FF2B5EF4-FFF2-40B4-BE49-F238E27FC236}">
                <a16:creationId xmlns:a16="http://schemas.microsoft.com/office/drawing/2014/main" id="{DF80EA96-B4E2-4763-A6F1-D7C9F674016D}"/>
              </a:ext>
            </a:extLst>
          </p:cNvPr>
          <p:cNvPicPr>
            <a:picLocks noChangeAspect="1"/>
          </p:cNvPicPr>
          <p:nvPr/>
        </p:nvPicPr>
        <p:blipFill>
          <a:blip r:embed="rId30"/>
          <a:stretch>
            <a:fillRect/>
          </a:stretch>
        </p:blipFill>
        <p:spPr>
          <a:xfrm>
            <a:off x="10045508" y="6011824"/>
            <a:ext cx="1624090" cy="567725"/>
          </a:xfrm>
          <a:prstGeom prst="rect">
            <a:avLst/>
          </a:prstGeom>
        </p:spPr>
      </p:pic>
      <p:pic>
        <p:nvPicPr>
          <p:cNvPr id="44" name="Picture 43">
            <a:extLst>
              <a:ext uri="{FF2B5EF4-FFF2-40B4-BE49-F238E27FC236}">
                <a16:creationId xmlns:a16="http://schemas.microsoft.com/office/drawing/2014/main" id="{CEEC6FCD-624F-77E5-4325-8F2A49ED6FED}"/>
              </a:ext>
            </a:extLst>
          </p:cNvPr>
          <p:cNvPicPr>
            <a:picLocks noChangeAspect="1"/>
          </p:cNvPicPr>
          <p:nvPr/>
        </p:nvPicPr>
        <p:blipFill rotWithShape="1">
          <a:blip r:embed="rId31"/>
          <a:srcRect t="30200" b="33166"/>
          <a:stretch/>
        </p:blipFill>
        <p:spPr>
          <a:xfrm>
            <a:off x="4805926" y="3876820"/>
            <a:ext cx="2552824" cy="519564"/>
          </a:xfrm>
          <a:prstGeom prst="rect">
            <a:avLst/>
          </a:prstGeom>
        </p:spPr>
      </p:pic>
      <p:pic>
        <p:nvPicPr>
          <p:cNvPr id="3" name="Picture 14">
            <a:extLst>
              <a:ext uri="{FF2B5EF4-FFF2-40B4-BE49-F238E27FC236}">
                <a16:creationId xmlns:a16="http://schemas.microsoft.com/office/drawing/2014/main" id="{E66B4733-3F7B-F22D-FE46-3B92E1976CB6}"/>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302065" y="1710669"/>
            <a:ext cx="1251034" cy="557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969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20AE0-D407-42F9-A71D-C1BCAD46B2D5}"/>
              </a:ext>
            </a:extLst>
          </p:cNvPr>
          <p:cNvSpPr>
            <a:spLocks noGrp="1"/>
          </p:cNvSpPr>
          <p:nvPr>
            <p:ph type="title"/>
          </p:nvPr>
        </p:nvSpPr>
        <p:spPr/>
        <p:txBody>
          <a:bodyPr/>
          <a:lstStyle/>
          <a:p>
            <a:r>
              <a:rPr lang="en-US" dirty="0"/>
              <a:t>What Do We Do?</a:t>
            </a:r>
          </a:p>
        </p:txBody>
      </p:sp>
      <p:sp>
        <p:nvSpPr>
          <p:cNvPr id="4" name="Text Placeholder 3">
            <a:extLst>
              <a:ext uri="{FF2B5EF4-FFF2-40B4-BE49-F238E27FC236}">
                <a16:creationId xmlns:a16="http://schemas.microsoft.com/office/drawing/2014/main" id="{4BE274C8-BC1B-4073-8245-2815CD2C1239}"/>
              </a:ext>
            </a:extLst>
          </p:cNvPr>
          <p:cNvSpPr>
            <a:spLocks noGrp="1"/>
          </p:cNvSpPr>
          <p:nvPr>
            <p:ph type="body" idx="1"/>
          </p:nvPr>
        </p:nvSpPr>
        <p:spPr/>
        <p:txBody>
          <a:bodyPr/>
          <a:lstStyle/>
          <a:p>
            <a:r>
              <a:rPr lang="en-US" dirty="0"/>
              <a:t>Learn about our platform, our products and services</a:t>
            </a:r>
          </a:p>
        </p:txBody>
      </p:sp>
    </p:spTree>
    <p:extLst>
      <p:ext uri="{BB962C8B-B14F-4D97-AF65-F5344CB8AC3E}">
        <p14:creationId xmlns:p14="http://schemas.microsoft.com/office/powerpoint/2010/main" val="3973675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EB2F4088-A691-4C07-8E8B-D4358D49393D}"/>
              </a:ext>
            </a:extLst>
          </p:cNvPr>
          <p:cNvSpPr>
            <a:spLocks noChangeArrowheads="1"/>
          </p:cNvSpPr>
          <p:nvPr/>
        </p:nvSpPr>
        <p:spPr bwMode="auto">
          <a:xfrm>
            <a:off x="1313895" y="1607991"/>
            <a:ext cx="8243133" cy="3162300"/>
          </a:xfrm>
          <a:prstGeom prst="rect">
            <a:avLst/>
          </a:prstGeom>
          <a:solidFill>
            <a:srgbClr val="D9D9D9"/>
          </a:solidFill>
          <a:ln w="25400">
            <a:solidFill>
              <a:srgbClr val="BBE0E3"/>
            </a:solidFill>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910"/>
                </a:solidFill>
                <a:effectLst/>
                <a:uLnTx/>
                <a:uFillTx/>
                <a:latin typeface="Arial" panose="020B0604020202020204" pitchFamily="34" charset="0"/>
                <a:ea typeface="+mn-ea"/>
                <a:cs typeface="Arial" panose="020B0604020202020204" pitchFamily="34" charset="0"/>
              </a:rPr>
              <a:t>SpiraPlan®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5F5F"/>
                </a:solidFill>
                <a:effectLst/>
                <a:uLnTx/>
                <a:uFillTx/>
                <a:latin typeface="Arial" panose="020B0604020202020204" pitchFamily="34" charset="0"/>
                <a:ea typeface="+mn-ea"/>
                <a:cs typeface="Arial" panose="020B0604020202020204" pitchFamily="34" charset="0"/>
              </a:rPr>
              <a:t>Agile Program &amp; Portfolio Management for the Enterprise</a:t>
            </a:r>
          </a:p>
        </p:txBody>
      </p:sp>
      <p:sp>
        <p:nvSpPr>
          <p:cNvPr id="10244" name="Rectangle 2">
            <a:extLst>
              <a:ext uri="{FF2B5EF4-FFF2-40B4-BE49-F238E27FC236}">
                <a16:creationId xmlns:a16="http://schemas.microsoft.com/office/drawing/2014/main" id="{756D4A94-446B-4F50-BE06-E119926CDFB8}"/>
              </a:ext>
            </a:extLst>
          </p:cNvPr>
          <p:cNvSpPr>
            <a:spLocks noChangeArrowheads="1"/>
          </p:cNvSpPr>
          <p:nvPr/>
        </p:nvSpPr>
        <p:spPr bwMode="auto">
          <a:xfrm>
            <a:off x="1535837" y="2408091"/>
            <a:ext cx="7792591" cy="2324100"/>
          </a:xfrm>
          <a:prstGeom prst="rect">
            <a:avLst/>
          </a:prstGeom>
          <a:solidFill>
            <a:srgbClr val="F2F2F2"/>
          </a:solidFill>
          <a:ln w="25400">
            <a:solidFill>
              <a:srgbClr val="BBE0E3"/>
            </a:solidFill>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910"/>
                </a:solidFill>
                <a:effectLst/>
                <a:uLnTx/>
                <a:uFillTx/>
                <a:latin typeface="Arial" panose="020B0604020202020204" pitchFamily="34" charset="0"/>
                <a:ea typeface="+mn-ea"/>
                <a:cs typeface="Arial" panose="020B0604020202020204" pitchFamily="34" charset="0"/>
              </a:rPr>
              <a:t>SpiraTeam®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5F5F"/>
                </a:solidFill>
                <a:effectLst/>
                <a:uLnTx/>
                <a:uFillTx/>
                <a:latin typeface="Arial" panose="020B0604020202020204" pitchFamily="34" charset="0"/>
                <a:ea typeface="+mn-ea"/>
                <a:cs typeface="Arial" panose="020B0604020202020204" pitchFamily="34" charset="0"/>
              </a:rPr>
              <a:t>Agile Lifecycle Management for Teams</a:t>
            </a:r>
          </a:p>
        </p:txBody>
      </p:sp>
      <p:sp>
        <p:nvSpPr>
          <p:cNvPr id="27652" name="Rectangle 3">
            <a:extLst>
              <a:ext uri="{FF2B5EF4-FFF2-40B4-BE49-F238E27FC236}">
                <a16:creationId xmlns:a16="http://schemas.microsoft.com/office/drawing/2014/main" id="{1E24CA4F-AF86-4466-A86F-A60D48E0317D}"/>
              </a:ext>
            </a:extLst>
          </p:cNvPr>
          <p:cNvSpPr>
            <a:spLocks noGrp="1" noChangeArrowheads="1"/>
          </p:cNvSpPr>
          <p:nvPr>
            <p:ph type="title"/>
          </p:nvPr>
        </p:nvSpPr>
        <p:spPr/>
        <p:txBody>
          <a:bodyPr/>
          <a:lstStyle/>
          <a:p>
            <a:pPr eaLnBrk="1" hangingPunct="1"/>
            <a:r>
              <a:rPr lang="en-US" altLang="en-US" dirty="0"/>
              <a:t>The Inflectra</a:t>
            </a:r>
            <a:r>
              <a:rPr lang="en-US" altLang="en-US"/>
              <a:t>® Platform</a:t>
            </a:r>
            <a:endParaRPr lang="en-US" altLang="en-US" dirty="0"/>
          </a:p>
        </p:txBody>
      </p:sp>
      <p:sp>
        <p:nvSpPr>
          <p:cNvPr id="10246" name="Rectangle 4">
            <a:extLst>
              <a:ext uri="{FF2B5EF4-FFF2-40B4-BE49-F238E27FC236}">
                <a16:creationId xmlns:a16="http://schemas.microsoft.com/office/drawing/2014/main" id="{9055E9EA-EFB1-4AD8-B39C-B8236A33F016}"/>
              </a:ext>
            </a:extLst>
          </p:cNvPr>
          <p:cNvSpPr>
            <a:spLocks noChangeArrowheads="1"/>
          </p:cNvSpPr>
          <p:nvPr/>
        </p:nvSpPr>
        <p:spPr bwMode="auto">
          <a:xfrm>
            <a:off x="1819922" y="3129585"/>
            <a:ext cx="7337056" cy="971550"/>
          </a:xfrm>
          <a:prstGeom prst="rect">
            <a:avLst/>
          </a:prstGeom>
          <a:solidFill>
            <a:schemeClr val="bg2"/>
          </a:solidFill>
          <a:ln w="25400">
            <a:solidFill>
              <a:srgbClr val="BBE0E3"/>
            </a:solid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910"/>
                </a:solidFill>
                <a:effectLst/>
                <a:uLnTx/>
                <a:uFillTx/>
                <a:latin typeface="Arial" panose="020B0604020202020204" pitchFamily="34" charset="0"/>
                <a:ea typeface="+mn-ea"/>
                <a:cs typeface="Arial" panose="020B0604020202020204" pitchFamily="34" charset="0"/>
              </a:rPr>
              <a:t>SpiraTest®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73642">
                    <a:lumMod val="95000"/>
                    <a:lumOff val="5000"/>
                  </a:srgbClr>
                </a:solidFill>
                <a:effectLst/>
                <a:uLnTx/>
                <a:uFillTx/>
                <a:latin typeface="Arial" panose="020B0604020202020204" pitchFamily="34" charset="0"/>
                <a:ea typeface="+mn-ea"/>
                <a:cs typeface="Arial" panose="020B0604020202020204" pitchFamily="34" charset="0"/>
              </a:rPr>
              <a:t>Test Management for Teams</a:t>
            </a:r>
          </a:p>
        </p:txBody>
      </p:sp>
      <p:sp>
        <p:nvSpPr>
          <p:cNvPr id="10249" name="Rectangle 7">
            <a:extLst>
              <a:ext uri="{FF2B5EF4-FFF2-40B4-BE49-F238E27FC236}">
                <a16:creationId xmlns:a16="http://schemas.microsoft.com/office/drawing/2014/main" id="{54426C5B-A3BD-4222-AE5E-473B2D3765C8}"/>
              </a:ext>
            </a:extLst>
          </p:cNvPr>
          <p:cNvSpPr>
            <a:spLocks noChangeArrowheads="1"/>
          </p:cNvSpPr>
          <p:nvPr/>
        </p:nvSpPr>
        <p:spPr bwMode="auto">
          <a:xfrm>
            <a:off x="1313895" y="5684691"/>
            <a:ext cx="4110361" cy="685800"/>
          </a:xfrm>
          <a:prstGeom prst="rect">
            <a:avLst/>
          </a:prstGeom>
          <a:solidFill>
            <a:schemeClr val="bg2"/>
          </a:solidFill>
          <a:ln w="25400">
            <a:solidFill>
              <a:srgbClr val="BBE0E3"/>
            </a:solid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910"/>
                </a:solidFill>
                <a:effectLst/>
                <a:uLnTx/>
                <a:uFillTx/>
                <a:latin typeface="Arial" panose="020B0604020202020204" pitchFamily="34" charset="0"/>
                <a:ea typeface="+mn-ea"/>
                <a:cs typeface="Arial" panose="020B0604020202020204" pitchFamily="34" charset="0"/>
              </a:rPr>
              <a:t>KronoDesk</a:t>
            </a:r>
            <a:r>
              <a:rPr kumimoji="0" lang="en-US" sz="1800" b="1" i="0" u="none" strike="noStrike" kern="1200" cap="none" spc="0" normalizeH="0" baseline="30000" noProof="0" dirty="0">
                <a:ln>
                  <a:noFill/>
                </a:ln>
                <a:solidFill>
                  <a:srgbClr val="F7991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73642">
                    <a:lumMod val="95000"/>
                    <a:lumOff val="5000"/>
                  </a:srgbClr>
                </a:solidFill>
                <a:effectLst/>
                <a:uLnTx/>
                <a:uFillTx/>
                <a:latin typeface="Arial" panose="020B0604020202020204" pitchFamily="34" charset="0"/>
                <a:ea typeface="+mn-ea"/>
                <a:cs typeface="Arial" panose="020B0604020202020204" pitchFamily="34" charset="0"/>
              </a:rPr>
              <a:t>Customer Service Desk</a:t>
            </a:r>
          </a:p>
        </p:txBody>
      </p:sp>
      <p:sp>
        <p:nvSpPr>
          <p:cNvPr id="10" name="Rectangle 6">
            <a:extLst>
              <a:ext uri="{FF2B5EF4-FFF2-40B4-BE49-F238E27FC236}">
                <a16:creationId xmlns:a16="http://schemas.microsoft.com/office/drawing/2014/main" id="{64874D4B-79BB-478C-9C2A-57D283484541}"/>
              </a:ext>
            </a:extLst>
          </p:cNvPr>
          <p:cNvSpPr>
            <a:spLocks noChangeArrowheads="1"/>
          </p:cNvSpPr>
          <p:nvPr/>
        </p:nvSpPr>
        <p:spPr bwMode="auto">
          <a:xfrm>
            <a:off x="1313895" y="4884591"/>
            <a:ext cx="8243133" cy="685800"/>
          </a:xfrm>
          <a:prstGeom prst="rect">
            <a:avLst/>
          </a:prstGeom>
          <a:solidFill>
            <a:schemeClr val="bg2"/>
          </a:solidFill>
          <a:ln w="25400">
            <a:solidFill>
              <a:srgbClr val="BBE0E3"/>
            </a:solid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910"/>
                </a:solidFill>
                <a:effectLst/>
                <a:uLnTx/>
                <a:uFillTx/>
                <a:latin typeface="Arial" panose="020B0604020202020204" pitchFamily="34" charset="0"/>
                <a:ea typeface="+mn-ea"/>
                <a:cs typeface="Arial" panose="020B0604020202020204" pitchFamily="34" charset="0"/>
              </a:rPr>
              <a:t>Rapise®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73642">
                    <a:lumMod val="95000"/>
                    <a:lumOff val="5000"/>
                  </a:srgbClr>
                </a:solidFill>
                <a:effectLst/>
                <a:uLnTx/>
                <a:uFillTx/>
                <a:latin typeface="Arial" panose="020B0604020202020204" pitchFamily="34" charset="0"/>
                <a:ea typeface="+mn-ea"/>
                <a:cs typeface="Arial" panose="020B0604020202020204" pitchFamily="34" charset="0"/>
              </a:rPr>
              <a:t>Test Automation (Web, GUI, Mobile, Services)</a:t>
            </a:r>
          </a:p>
        </p:txBody>
      </p:sp>
      <p:sp>
        <p:nvSpPr>
          <p:cNvPr id="9" name="Rectangle 4">
            <a:extLst>
              <a:ext uri="{FF2B5EF4-FFF2-40B4-BE49-F238E27FC236}">
                <a16:creationId xmlns:a16="http://schemas.microsoft.com/office/drawing/2014/main" id="{9BF977E3-A468-491D-BCAB-E6FB723BD6D1}"/>
              </a:ext>
            </a:extLst>
          </p:cNvPr>
          <p:cNvSpPr>
            <a:spLocks noChangeArrowheads="1"/>
          </p:cNvSpPr>
          <p:nvPr/>
        </p:nvSpPr>
        <p:spPr bwMode="auto">
          <a:xfrm>
            <a:off x="1819922" y="4215435"/>
            <a:ext cx="7337056" cy="402456"/>
          </a:xfrm>
          <a:prstGeom prst="rect">
            <a:avLst/>
          </a:prstGeom>
          <a:solidFill>
            <a:schemeClr val="bg2"/>
          </a:solidFill>
          <a:ln w="25400">
            <a:solidFill>
              <a:srgbClr val="BBE0E3"/>
            </a:solid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910"/>
                </a:solidFill>
                <a:effectLst/>
                <a:uLnTx/>
                <a:uFillTx/>
                <a:latin typeface="Arial" panose="020B0604020202020204" pitchFamily="34" charset="0"/>
                <a:ea typeface="+mn-ea"/>
                <a:cs typeface="Arial" panose="020B0604020202020204" pitchFamily="34" charset="0"/>
              </a:rPr>
              <a:t>TaraVault® </a:t>
            </a:r>
            <a:r>
              <a:rPr kumimoji="0" lang="en-US" sz="1800" b="0" i="0" u="none" strike="noStrike" kern="1200" cap="none" spc="0" normalizeH="0" baseline="0" noProof="0" dirty="0">
                <a:ln>
                  <a:noFill/>
                </a:ln>
                <a:solidFill>
                  <a:srgbClr val="073642">
                    <a:lumMod val="95000"/>
                    <a:lumOff val="5000"/>
                  </a:srgbClr>
                </a:solidFill>
                <a:effectLst/>
                <a:uLnTx/>
                <a:uFillTx/>
                <a:latin typeface="Arial" panose="020B0604020202020204" pitchFamily="34" charset="0"/>
                <a:ea typeface="+mn-ea"/>
                <a:cs typeface="Arial" panose="020B0604020202020204" pitchFamily="34" charset="0"/>
              </a:rPr>
              <a:t>- Source Code Management</a:t>
            </a:r>
          </a:p>
        </p:txBody>
      </p:sp>
      <p:sp>
        <p:nvSpPr>
          <p:cNvPr id="12" name="Rectangle 7">
            <a:extLst>
              <a:ext uri="{FF2B5EF4-FFF2-40B4-BE49-F238E27FC236}">
                <a16:creationId xmlns:a16="http://schemas.microsoft.com/office/drawing/2014/main" id="{C3B48694-C8AB-4A87-812E-EE76FABFED71}"/>
              </a:ext>
            </a:extLst>
          </p:cNvPr>
          <p:cNvSpPr>
            <a:spLocks noChangeArrowheads="1"/>
          </p:cNvSpPr>
          <p:nvPr/>
        </p:nvSpPr>
        <p:spPr bwMode="auto">
          <a:xfrm>
            <a:off x="5567779" y="5693936"/>
            <a:ext cx="3989250" cy="685800"/>
          </a:xfrm>
          <a:prstGeom prst="rect">
            <a:avLst/>
          </a:prstGeom>
          <a:solidFill>
            <a:schemeClr val="bg2"/>
          </a:solidFill>
          <a:ln w="25400">
            <a:solidFill>
              <a:srgbClr val="BBE0E3"/>
            </a:solid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910"/>
                </a:solidFill>
                <a:effectLst/>
                <a:uLnTx/>
                <a:uFillTx/>
                <a:latin typeface="Arial" panose="020B0604020202020204" pitchFamily="34" charset="0"/>
                <a:ea typeface="+mn-ea"/>
                <a:cs typeface="Arial" panose="020B0604020202020204" pitchFamily="34" charset="0"/>
              </a:rPr>
              <a:t>SpiraCapture</a:t>
            </a:r>
            <a:r>
              <a:rPr kumimoji="0" lang="en-US" sz="1800" b="1" i="0" u="none" strike="noStrike" kern="1200" cap="none" spc="0" normalizeH="0" baseline="30000" noProof="0" dirty="0">
                <a:ln>
                  <a:noFill/>
                </a:ln>
                <a:solidFill>
                  <a:srgbClr val="F7991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73642">
                    <a:lumMod val="95000"/>
                    <a:lumOff val="5000"/>
                  </a:srgbClr>
                </a:solidFill>
                <a:effectLst/>
                <a:uLnTx/>
                <a:uFillTx/>
                <a:latin typeface="Arial" panose="020B0604020202020204" pitchFamily="34" charset="0"/>
                <a:ea typeface="+mn-ea"/>
                <a:cs typeface="Arial" panose="020B0604020202020204" pitchFamily="34" charset="0"/>
              </a:rPr>
              <a:t>Exploratory Testing</a:t>
            </a:r>
          </a:p>
        </p:txBody>
      </p:sp>
      <p:pic>
        <p:nvPicPr>
          <p:cNvPr id="13" name="Graphic 12">
            <a:extLst>
              <a:ext uri="{FF2B5EF4-FFF2-40B4-BE49-F238E27FC236}">
                <a16:creationId xmlns:a16="http://schemas.microsoft.com/office/drawing/2014/main" id="{AE29B516-FD82-4BA5-B4A4-4B397B2EB5B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30067" y="5779911"/>
            <a:ext cx="532373" cy="532373"/>
          </a:xfrm>
          <a:prstGeom prst="rect">
            <a:avLst/>
          </a:prstGeom>
        </p:spPr>
      </p:pic>
      <p:pic>
        <p:nvPicPr>
          <p:cNvPr id="14" name="Graphic 13">
            <a:extLst>
              <a:ext uri="{FF2B5EF4-FFF2-40B4-BE49-F238E27FC236}">
                <a16:creationId xmlns:a16="http://schemas.microsoft.com/office/drawing/2014/main" id="{15C076DA-656D-41D1-9976-569CEA33E9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7490" y="4252242"/>
            <a:ext cx="296778" cy="342900"/>
          </a:xfrm>
          <a:prstGeom prst="rect">
            <a:avLst/>
          </a:prstGeom>
        </p:spPr>
      </p:pic>
      <p:pic>
        <p:nvPicPr>
          <p:cNvPr id="15" name="Graphic 14">
            <a:extLst>
              <a:ext uri="{FF2B5EF4-FFF2-40B4-BE49-F238E27FC236}">
                <a16:creationId xmlns:a16="http://schemas.microsoft.com/office/drawing/2014/main" id="{52CC6793-0F44-4B22-9ACC-F5209D570C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23252" y="3345377"/>
            <a:ext cx="506815" cy="506815"/>
          </a:xfrm>
          <a:prstGeom prst="rect">
            <a:avLst/>
          </a:prstGeom>
        </p:spPr>
      </p:pic>
      <p:pic>
        <p:nvPicPr>
          <p:cNvPr id="16" name="Graphic 15">
            <a:extLst>
              <a:ext uri="{FF2B5EF4-FFF2-40B4-BE49-F238E27FC236}">
                <a16:creationId xmlns:a16="http://schemas.microsoft.com/office/drawing/2014/main" id="{96AE8223-6343-4B81-A3F1-EE1E33DB879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38947" y="4956861"/>
            <a:ext cx="506815" cy="506815"/>
          </a:xfrm>
          <a:prstGeom prst="rect">
            <a:avLst/>
          </a:prstGeom>
        </p:spPr>
      </p:pic>
      <p:pic>
        <p:nvPicPr>
          <p:cNvPr id="3" name="Graphic 2">
            <a:extLst>
              <a:ext uri="{FF2B5EF4-FFF2-40B4-BE49-F238E27FC236}">
                <a16:creationId xmlns:a16="http://schemas.microsoft.com/office/drawing/2014/main" id="{6E57CE5A-CF95-4433-9F15-D3C455D8A5B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97657" y="5794969"/>
            <a:ext cx="465574" cy="465574"/>
          </a:xfrm>
          <a:prstGeom prst="rect">
            <a:avLst/>
          </a:prstGeom>
        </p:spPr>
      </p:pic>
      <p:pic>
        <p:nvPicPr>
          <p:cNvPr id="5" name="Graphic 4">
            <a:extLst>
              <a:ext uri="{FF2B5EF4-FFF2-40B4-BE49-F238E27FC236}">
                <a16:creationId xmlns:a16="http://schemas.microsoft.com/office/drawing/2014/main" id="{AC25DE11-49E3-44A9-8F86-18E1BD12141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23252" y="2539543"/>
            <a:ext cx="445135" cy="513842"/>
          </a:xfrm>
          <a:prstGeom prst="rect">
            <a:avLst/>
          </a:prstGeom>
        </p:spPr>
      </p:pic>
      <p:pic>
        <p:nvPicPr>
          <p:cNvPr id="7" name="Graphic 6">
            <a:extLst>
              <a:ext uri="{FF2B5EF4-FFF2-40B4-BE49-F238E27FC236}">
                <a16:creationId xmlns:a16="http://schemas.microsoft.com/office/drawing/2014/main" id="{BE00F379-6897-470D-AD03-E2F045125F4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412380" y="1730200"/>
            <a:ext cx="456007" cy="527293"/>
          </a:xfrm>
          <a:prstGeom prst="rect">
            <a:avLst/>
          </a:prstGeom>
        </p:spPr>
      </p:pic>
    </p:spTree>
    <p:extLst>
      <p:ext uri="{BB962C8B-B14F-4D97-AF65-F5344CB8AC3E}">
        <p14:creationId xmlns:p14="http://schemas.microsoft.com/office/powerpoint/2010/main" val="1432261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ACD2C-3AD5-B4DB-64A9-C835D57AC22A}"/>
              </a:ext>
            </a:extLst>
          </p:cNvPr>
          <p:cNvSpPr>
            <a:spLocks noGrp="1"/>
          </p:cNvSpPr>
          <p:nvPr>
            <p:ph type="title"/>
          </p:nvPr>
        </p:nvSpPr>
        <p:spPr/>
        <p:txBody>
          <a:bodyPr/>
          <a:lstStyle/>
          <a:p>
            <a:r>
              <a:rPr lang="en-US" dirty="0"/>
              <a:t>Generative AI Capabilities</a:t>
            </a:r>
          </a:p>
        </p:txBody>
      </p:sp>
      <p:sp>
        <p:nvSpPr>
          <p:cNvPr id="3" name="Content Placeholder 2">
            <a:extLst>
              <a:ext uri="{FF2B5EF4-FFF2-40B4-BE49-F238E27FC236}">
                <a16:creationId xmlns:a16="http://schemas.microsoft.com/office/drawing/2014/main" id="{9A1EACEB-730D-45A5-E8E8-A5B1010E164D}"/>
              </a:ext>
            </a:extLst>
          </p:cNvPr>
          <p:cNvSpPr>
            <a:spLocks noGrp="1"/>
          </p:cNvSpPr>
          <p:nvPr>
            <p:ph idx="1"/>
          </p:nvPr>
        </p:nvSpPr>
        <p:spPr>
          <a:xfrm>
            <a:off x="838200" y="1448103"/>
            <a:ext cx="10515600" cy="674896"/>
          </a:xfrm>
        </p:spPr>
        <p:txBody>
          <a:bodyPr>
            <a:normAutofit fontScale="62500" lnSpcReduction="20000"/>
          </a:bodyPr>
          <a:lstStyle/>
          <a:p>
            <a:pPr marL="0" indent="0">
              <a:lnSpc>
                <a:spcPct val="120000"/>
              </a:lnSpc>
              <a:buNone/>
            </a:pPr>
            <a:r>
              <a:rPr lang="en-US" dirty="0"/>
              <a:t>Spira and </a:t>
            </a:r>
            <a:r>
              <a:rPr lang="en-US" dirty="0" err="1"/>
              <a:t>Rapise</a:t>
            </a:r>
            <a:r>
              <a:rPr lang="en-US" dirty="0"/>
              <a:t> products leverage Generative AI to enable autonomous testing, eliminating the need for hand-written automation scripts and driving increased efficiency</a:t>
            </a:r>
          </a:p>
          <a:p>
            <a:pPr marL="0" indent="0">
              <a:lnSpc>
                <a:spcPct val="120000"/>
              </a:lnSpc>
              <a:buNone/>
            </a:pPr>
            <a:endParaRPr lang="en-US" dirty="0"/>
          </a:p>
        </p:txBody>
      </p:sp>
      <p:grpSp>
        <p:nvGrpSpPr>
          <p:cNvPr id="4" name="Group 3">
            <a:extLst>
              <a:ext uri="{FF2B5EF4-FFF2-40B4-BE49-F238E27FC236}">
                <a16:creationId xmlns:a16="http://schemas.microsoft.com/office/drawing/2014/main" id="{97BE83D3-6763-DBFF-B67A-C86393A2ECED}"/>
              </a:ext>
            </a:extLst>
          </p:cNvPr>
          <p:cNvGrpSpPr/>
          <p:nvPr/>
        </p:nvGrpSpPr>
        <p:grpSpPr>
          <a:xfrm>
            <a:off x="1997718" y="2388107"/>
            <a:ext cx="8192456" cy="4251576"/>
            <a:chOff x="1997718" y="1775858"/>
            <a:chExt cx="8192456" cy="4251576"/>
          </a:xfrm>
        </p:grpSpPr>
        <p:sp>
          <p:nvSpPr>
            <p:cNvPr id="5" name="Freeform: Shape 4">
              <a:extLst>
                <a:ext uri="{FF2B5EF4-FFF2-40B4-BE49-F238E27FC236}">
                  <a16:creationId xmlns:a16="http://schemas.microsoft.com/office/drawing/2014/main" id="{73C16A4B-008F-934E-B234-361B38C2D9B0}"/>
                </a:ext>
              </a:extLst>
            </p:cNvPr>
            <p:cNvSpPr/>
            <p:nvPr/>
          </p:nvSpPr>
          <p:spPr>
            <a:xfrm>
              <a:off x="5636746" y="1924707"/>
              <a:ext cx="914400" cy="4102727"/>
            </a:xfrm>
            <a:custGeom>
              <a:avLst/>
              <a:gdLst>
                <a:gd name="connsiteX0" fmla="*/ 457200 w 914400"/>
                <a:gd name="connsiteY0" fmla="*/ 152714 h 4102727"/>
                <a:gd name="connsiteX1" fmla="*/ 152714 w 914400"/>
                <a:gd name="connsiteY1" fmla="*/ 457200 h 4102727"/>
                <a:gd name="connsiteX2" fmla="*/ 146304 w 914400"/>
                <a:gd name="connsiteY2" fmla="*/ 457200 h 4102727"/>
                <a:gd name="connsiteX3" fmla="*/ 146304 w 914400"/>
                <a:gd name="connsiteY3" fmla="*/ 3645527 h 4102727"/>
                <a:gd name="connsiteX4" fmla="*/ 152714 w 914400"/>
                <a:gd name="connsiteY4" fmla="*/ 3645527 h 4102727"/>
                <a:gd name="connsiteX5" fmla="*/ 457200 w 914400"/>
                <a:gd name="connsiteY5" fmla="*/ 3950013 h 4102727"/>
                <a:gd name="connsiteX6" fmla="*/ 755500 w 914400"/>
                <a:gd name="connsiteY6" fmla="*/ 3706892 h 4102727"/>
                <a:gd name="connsiteX7" fmla="*/ 761641 w 914400"/>
                <a:gd name="connsiteY7" fmla="*/ 3645971 h 4102727"/>
                <a:gd name="connsiteX8" fmla="*/ 758670 w 914400"/>
                <a:gd name="connsiteY8" fmla="*/ 3645971 h 4102727"/>
                <a:gd name="connsiteX9" fmla="*/ 758670 w 914400"/>
                <a:gd name="connsiteY9" fmla="*/ 445571 h 4102727"/>
                <a:gd name="connsiteX10" fmla="*/ 760514 w 914400"/>
                <a:gd name="connsiteY10" fmla="*/ 445571 h 4102727"/>
                <a:gd name="connsiteX11" fmla="*/ 755500 w 914400"/>
                <a:gd name="connsiteY11" fmla="*/ 395835 h 4102727"/>
                <a:gd name="connsiteX12" fmla="*/ 457200 w 914400"/>
                <a:gd name="connsiteY12" fmla="*/ 152714 h 4102727"/>
                <a:gd name="connsiteX13" fmla="*/ 457200 w 914400"/>
                <a:gd name="connsiteY13" fmla="*/ 0 h 4102727"/>
                <a:gd name="connsiteX14" fmla="*/ 905112 w 914400"/>
                <a:gd name="connsiteY14" fmla="*/ 365058 h 4102727"/>
                <a:gd name="connsiteX15" fmla="*/ 913228 w 914400"/>
                <a:gd name="connsiteY15" fmla="*/ 445571 h 4102727"/>
                <a:gd name="connsiteX16" fmla="*/ 914118 w 914400"/>
                <a:gd name="connsiteY16" fmla="*/ 445571 h 4102727"/>
                <a:gd name="connsiteX17" fmla="*/ 914118 w 914400"/>
                <a:gd name="connsiteY17" fmla="*/ 454403 h 4102727"/>
                <a:gd name="connsiteX18" fmla="*/ 914400 w 914400"/>
                <a:gd name="connsiteY18" fmla="*/ 457200 h 4102727"/>
                <a:gd name="connsiteX19" fmla="*/ 914118 w 914400"/>
                <a:gd name="connsiteY19" fmla="*/ 457200 h 4102727"/>
                <a:gd name="connsiteX20" fmla="*/ 914118 w 914400"/>
                <a:gd name="connsiteY20" fmla="*/ 3645527 h 4102727"/>
                <a:gd name="connsiteX21" fmla="*/ 914400 w 914400"/>
                <a:gd name="connsiteY21" fmla="*/ 3645527 h 4102727"/>
                <a:gd name="connsiteX22" fmla="*/ 457200 w 914400"/>
                <a:gd name="connsiteY22" fmla="*/ 4102727 h 4102727"/>
                <a:gd name="connsiteX23" fmla="*/ 9288 w 914400"/>
                <a:gd name="connsiteY23" fmla="*/ 3737669 h 4102727"/>
                <a:gd name="connsiteX24" fmla="*/ 45 w 914400"/>
                <a:gd name="connsiteY24" fmla="*/ 3645971 h 4102727"/>
                <a:gd name="connsiteX25" fmla="*/ 0 w 914400"/>
                <a:gd name="connsiteY25" fmla="*/ 3645971 h 4102727"/>
                <a:gd name="connsiteX26" fmla="*/ 0 w 914400"/>
                <a:gd name="connsiteY26" fmla="*/ 3645527 h 4102727"/>
                <a:gd name="connsiteX27" fmla="*/ 0 w 914400"/>
                <a:gd name="connsiteY27" fmla="*/ 457200 h 4102727"/>
                <a:gd name="connsiteX28" fmla="*/ 0 w 914400"/>
                <a:gd name="connsiteY28" fmla="*/ 445571 h 4102727"/>
                <a:gd name="connsiteX29" fmla="*/ 1172 w 914400"/>
                <a:gd name="connsiteY29" fmla="*/ 445571 h 4102727"/>
                <a:gd name="connsiteX30" fmla="*/ 9288 w 914400"/>
                <a:gd name="connsiteY30" fmla="*/ 365058 h 4102727"/>
                <a:gd name="connsiteX31" fmla="*/ 457200 w 914400"/>
                <a:gd name="connsiteY31" fmla="*/ 0 h 410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400" h="4102727">
                  <a:moveTo>
                    <a:pt x="457200" y="152714"/>
                  </a:moveTo>
                  <a:cubicBezTo>
                    <a:pt x="289037" y="152714"/>
                    <a:pt x="152714" y="289037"/>
                    <a:pt x="152714" y="457200"/>
                  </a:cubicBezTo>
                  <a:lnTo>
                    <a:pt x="146304" y="457200"/>
                  </a:lnTo>
                  <a:lnTo>
                    <a:pt x="146304" y="3645527"/>
                  </a:lnTo>
                  <a:lnTo>
                    <a:pt x="152714" y="3645527"/>
                  </a:lnTo>
                  <a:cubicBezTo>
                    <a:pt x="152714" y="3813690"/>
                    <a:pt x="289037" y="3950013"/>
                    <a:pt x="457200" y="3950013"/>
                  </a:cubicBezTo>
                  <a:cubicBezTo>
                    <a:pt x="604342" y="3950013"/>
                    <a:pt x="727108" y="3845641"/>
                    <a:pt x="755500" y="3706892"/>
                  </a:cubicBezTo>
                  <a:lnTo>
                    <a:pt x="761641" y="3645971"/>
                  </a:lnTo>
                  <a:lnTo>
                    <a:pt x="758670" y="3645971"/>
                  </a:lnTo>
                  <a:lnTo>
                    <a:pt x="758670" y="445571"/>
                  </a:lnTo>
                  <a:lnTo>
                    <a:pt x="760514" y="445571"/>
                  </a:lnTo>
                  <a:lnTo>
                    <a:pt x="755500" y="395835"/>
                  </a:lnTo>
                  <a:cubicBezTo>
                    <a:pt x="727108" y="257086"/>
                    <a:pt x="604342" y="152714"/>
                    <a:pt x="457200" y="152714"/>
                  </a:cubicBezTo>
                  <a:close/>
                  <a:moveTo>
                    <a:pt x="457200" y="0"/>
                  </a:moveTo>
                  <a:cubicBezTo>
                    <a:pt x="678142" y="0"/>
                    <a:pt x="862479" y="156720"/>
                    <a:pt x="905112" y="365058"/>
                  </a:cubicBezTo>
                  <a:lnTo>
                    <a:pt x="913228" y="445571"/>
                  </a:lnTo>
                  <a:lnTo>
                    <a:pt x="914118" y="445571"/>
                  </a:lnTo>
                  <a:lnTo>
                    <a:pt x="914118" y="454403"/>
                  </a:lnTo>
                  <a:lnTo>
                    <a:pt x="914400" y="457200"/>
                  </a:lnTo>
                  <a:lnTo>
                    <a:pt x="914118" y="457200"/>
                  </a:lnTo>
                  <a:lnTo>
                    <a:pt x="914118" y="3645527"/>
                  </a:lnTo>
                  <a:lnTo>
                    <a:pt x="914400" y="3645527"/>
                  </a:lnTo>
                  <a:cubicBezTo>
                    <a:pt x="914400" y="3898032"/>
                    <a:pt x="709705" y="4102727"/>
                    <a:pt x="457200" y="4102727"/>
                  </a:cubicBezTo>
                  <a:cubicBezTo>
                    <a:pt x="236258" y="4102727"/>
                    <a:pt x="51921" y="3946008"/>
                    <a:pt x="9288" y="3737669"/>
                  </a:cubicBezTo>
                  <a:lnTo>
                    <a:pt x="45" y="3645971"/>
                  </a:lnTo>
                  <a:lnTo>
                    <a:pt x="0" y="3645971"/>
                  </a:lnTo>
                  <a:lnTo>
                    <a:pt x="0" y="3645527"/>
                  </a:lnTo>
                  <a:lnTo>
                    <a:pt x="0" y="457200"/>
                  </a:lnTo>
                  <a:lnTo>
                    <a:pt x="0" y="445571"/>
                  </a:lnTo>
                  <a:lnTo>
                    <a:pt x="1172" y="445571"/>
                  </a:lnTo>
                  <a:lnTo>
                    <a:pt x="9288" y="365058"/>
                  </a:lnTo>
                  <a:cubicBezTo>
                    <a:pt x="51921" y="156720"/>
                    <a:pt x="236258" y="0"/>
                    <a:pt x="457200" y="0"/>
                  </a:cubicBezTo>
                  <a:close/>
                </a:path>
              </a:pathLst>
            </a:cu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ylinder 5">
              <a:extLst>
                <a:ext uri="{FF2B5EF4-FFF2-40B4-BE49-F238E27FC236}">
                  <a16:creationId xmlns:a16="http://schemas.microsoft.com/office/drawing/2014/main" id="{736CF393-025B-BE4C-F4A2-2F13A122B510}"/>
                </a:ext>
              </a:extLst>
            </p:cNvPr>
            <p:cNvSpPr/>
            <p:nvPr/>
          </p:nvSpPr>
          <p:spPr>
            <a:xfrm>
              <a:off x="5591497" y="2406065"/>
              <a:ext cx="237367" cy="735291"/>
            </a:xfrm>
            <a:prstGeom prst="can">
              <a:avLst/>
            </a:prstGeom>
            <a:solidFill>
              <a:srgbClr val="FDCB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ylinder 6">
              <a:extLst>
                <a:ext uri="{FF2B5EF4-FFF2-40B4-BE49-F238E27FC236}">
                  <a16:creationId xmlns:a16="http://schemas.microsoft.com/office/drawing/2014/main" id="{19C49FFF-78BB-ADF9-8C2A-61AFD0E71476}"/>
                </a:ext>
              </a:extLst>
            </p:cNvPr>
            <p:cNvSpPr/>
            <p:nvPr/>
          </p:nvSpPr>
          <p:spPr>
            <a:xfrm>
              <a:off x="5591497" y="3609208"/>
              <a:ext cx="237367" cy="735291"/>
            </a:xfrm>
            <a:prstGeom prst="can">
              <a:avLst/>
            </a:prstGeom>
            <a:solidFill>
              <a:srgbClr val="FDCB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ylinder 7">
              <a:extLst>
                <a:ext uri="{FF2B5EF4-FFF2-40B4-BE49-F238E27FC236}">
                  <a16:creationId xmlns:a16="http://schemas.microsoft.com/office/drawing/2014/main" id="{1C4781DD-D6EA-4D37-B897-0697B5A4EDF1}"/>
                </a:ext>
              </a:extLst>
            </p:cNvPr>
            <p:cNvSpPr/>
            <p:nvPr/>
          </p:nvSpPr>
          <p:spPr>
            <a:xfrm>
              <a:off x="5591497" y="4804317"/>
              <a:ext cx="237367" cy="735291"/>
            </a:xfrm>
            <a:prstGeom prst="can">
              <a:avLst/>
            </a:prstGeom>
            <a:solidFill>
              <a:srgbClr val="FDCB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ylinder 8">
              <a:extLst>
                <a:ext uri="{FF2B5EF4-FFF2-40B4-BE49-F238E27FC236}">
                  <a16:creationId xmlns:a16="http://schemas.microsoft.com/office/drawing/2014/main" id="{8FED707B-22C6-5847-072C-57DDB26A7F62}"/>
                </a:ext>
              </a:extLst>
            </p:cNvPr>
            <p:cNvSpPr/>
            <p:nvPr/>
          </p:nvSpPr>
          <p:spPr>
            <a:xfrm>
              <a:off x="6349601" y="2406065"/>
              <a:ext cx="237367" cy="735291"/>
            </a:xfrm>
            <a:prstGeom prst="can">
              <a:avLst/>
            </a:prstGeom>
            <a:solidFill>
              <a:srgbClr val="FDCB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ylinder 9">
              <a:extLst>
                <a:ext uri="{FF2B5EF4-FFF2-40B4-BE49-F238E27FC236}">
                  <a16:creationId xmlns:a16="http://schemas.microsoft.com/office/drawing/2014/main" id="{A0C9D5D2-78E4-E1EE-3675-438A3CC08D53}"/>
                </a:ext>
              </a:extLst>
            </p:cNvPr>
            <p:cNvSpPr/>
            <p:nvPr/>
          </p:nvSpPr>
          <p:spPr>
            <a:xfrm>
              <a:off x="6349601" y="3609208"/>
              <a:ext cx="237367" cy="735291"/>
            </a:xfrm>
            <a:prstGeom prst="can">
              <a:avLst/>
            </a:prstGeom>
            <a:solidFill>
              <a:srgbClr val="FDCB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ylinder 10">
              <a:extLst>
                <a:ext uri="{FF2B5EF4-FFF2-40B4-BE49-F238E27FC236}">
                  <a16:creationId xmlns:a16="http://schemas.microsoft.com/office/drawing/2014/main" id="{8CE99ECC-8F45-73AC-BEA3-3C7B8A87F7E4}"/>
                </a:ext>
              </a:extLst>
            </p:cNvPr>
            <p:cNvSpPr/>
            <p:nvPr/>
          </p:nvSpPr>
          <p:spPr>
            <a:xfrm>
              <a:off x="6349601" y="4804317"/>
              <a:ext cx="237367" cy="735291"/>
            </a:xfrm>
            <a:prstGeom prst="can">
              <a:avLst/>
            </a:prstGeom>
            <a:solidFill>
              <a:srgbClr val="FDCB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Top Corners Rounded 11">
              <a:extLst>
                <a:ext uri="{FF2B5EF4-FFF2-40B4-BE49-F238E27FC236}">
                  <a16:creationId xmlns:a16="http://schemas.microsoft.com/office/drawing/2014/main" id="{8852CE9F-467D-D7CF-A84F-20E3F625BAAB}"/>
                </a:ext>
              </a:extLst>
            </p:cNvPr>
            <p:cNvSpPr/>
            <p:nvPr/>
          </p:nvSpPr>
          <p:spPr>
            <a:xfrm rot="16200000">
              <a:off x="3457160" y="997591"/>
              <a:ext cx="674895" cy="3593780"/>
            </a:xfrm>
            <a:prstGeom prst="round2SameRect">
              <a:avLst/>
            </a:prstGeom>
            <a:solidFill>
              <a:srgbClr val="FDCB2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r>
                <a:rPr lang="en-US" sz="1400" b="1" u="sng">
                  <a:solidFill>
                    <a:srgbClr val="073642"/>
                  </a:solidFill>
                  <a:latin typeface="Arial" panose="020B0604020202020204" pitchFamily="34" charset="0"/>
                  <a:cs typeface="Arial" panose="020B0604020202020204" pitchFamily="34" charset="0"/>
                </a:rPr>
                <a:t>AI Overview:</a:t>
              </a:r>
              <a:r>
                <a:rPr lang="en-US" sz="1400">
                  <a:solidFill>
                    <a:srgbClr val="073642"/>
                  </a:solidFill>
                  <a:latin typeface="Arial" panose="020B0604020202020204" pitchFamily="34" charset="0"/>
                  <a:cs typeface="Arial" panose="020B0604020202020204" pitchFamily="34" charset="0"/>
                </a:rPr>
                <a:t> Generates downstream artifacts from requirements and user stories</a:t>
              </a:r>
            </a:p>
          </p:txBody>
        </p:sp>
        <p:sp>
          <p:nvSpPr>
            <p:cNvPr id="13" name="Rectangle: Top Corners Rounded 12">
              <a:extLst>
                <a:ext uri="{FF2B5EF4-FFF2-40B4-BE49-F238E27FC236}">
                  <a16:creationId xmlns:a16="http://schemas.microsoft.com/office/drawing/2014/main" id="{D73981A9-DF95-929B-3E55-5D43EC7DC13F}"/>
                </a:ext>
              </a:extLst>
            </p:cNvPr>
            <p:cNvSpPr/>
            <p:nvPr/>
          </p:nvSpPr>
          <p:spPr>
            <a:xfrm rot="16200000">
              <a:off x="3457160" y="2186792"/>
              <a:ext cx="674895" cy="3593780"/>
            </a:xfrm>
            <a:prstGeom prst="round2SameRect">
              <a:avLst/>
            </a:prstGeom>
            <a:solidFill>
              <a:srgbClr val="FDCB2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r>
                <a:rPr lang="en-US" sz="1400" b="1" u="sng" dirty="0">
                  <a:solidFill>
                    <a:srgbClr val="073642"/>
                  </a:solidFill>
                  <a:latin typeface="Arial" panose="020B0604020202020204" pitchFamily="34" charset="0"/>
                  <a:cs typeface="Arial" panose="020B0604020202020204" pitchFamily="34" charset="0"/>
                </a:rPr>
                <a:t>Use cases:</a:t>
              </a:r>
              <a:r>
                <a:rPr lang="en-US" sz="1400" dirty="0">
                  <a:solidFill>
                    <a:srgbClr val="073642"/>
                  </a:solidFill>
                  <a:latin typeface="Arial" panose="020B0604020202020204" pitchFamily="34" charset="0"/>
                  <a:cs typeface="Arial" panose="020B0604020202020204" pitchFamily="34" charset="0"/>
                </a:rPr>
                <a:t> Test cases, test steps, tasks, BDD scenarios, and risks</a:t>
              </a:r>
            </a:p>
          </p:txBody>
        </p:sp>
        <p:sp>
          <p:nvSpPr>
            <p:cNvPr id="14" name="Rectangle: Top Corners Rounded 13">
              <a:extLst>
                <a:ext uri="{FF2B5EF4-FFF2-40B4-BE49-F238E27FC236}">
                  <a16:creationId xmlns:a16="http://schemas.microsoft.com/office/drawing/2014/main" id="{A5C06065-1925-36AB-B22C-857D33141894}"/>
                </a:ext>
              </a:extLst>
            </p:cNvPr>
            <p:cNvSpPr/>
            <p:nvPr/>
          </p:nvSpPr>
          <p:spPr>
            <a:xfrm rot="16200000">
              <a:off x="3457160" y="3382674"/>
              <a:ext cx="674895" cy="3593780"/>
            </a:xfrm>
            <a:prstGeom prst="round2SameRect">
              <a:avLst/>
            </a:prstGeom>
            <a:solidFill>
              <a:srgbClr val="FDCB2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r>
                <a:rPr lang="en-US" sz="1400" b="1" u="sng">
                  <a:solidFill>
                    <a:srgbClr val="073642"/>
                  </a:solidFill>
                  <a:latin typeface="Arial" panose="020B0604020202020204" pitchFamily="34" charset="0"/>
                  <a:cs typeface="Arial" panose="020B0604020202020204" pitchFamily="34" charset="0"/>
                </a:rPr>
                <a:t>Future roadmap:</a:t>
              </a:r>
              <a:r>
                <a:rPr lang="en-US" sz="1400">
                  <a:solidFill>
                    <a:srgbClr val="073642"/>
                  </a:solidFill>
                  <a:latin typeface="Arial" panose="020B0604020202020204" pitchFamily="34" charset="0"/>
                  <a:cs typeface="Arial" panose="020B0604020202020204" pitchFamily="34" charset="0"/>
                </a:rPr>
                <a:t> Expand upon types of data created and models supported</a:t>
              </a:r>
            </a:p>
          </p:txBody>
        </p:sp>
        <p:sp>
          <p:nvSpPr>
            <p:cNvPr id="15" name="Rectangle: Top Corners Rounded 14">
              <a:extLst>
                <a:ext uri="{FF2B5EF4-FFF2-40B4-BE49-F238E27FC236}">
                  <a16:creationId xmlns:a16="http://schemas.microsoft.com/office/drawing/2014/main" id="{C4ECB432-8C9F-7B27-41A9-7B0F75F60D20}"/>
                </a:ext>
              </a:extLst>
            </p:cNvPr>
            <p:cNvSpPr/>
            <p:nvPr/>
          </p:nvSpPr>
          <p:spPr>
            <a:xfrm rot="5400000">
              <a:off x="8055836" y="997593"/>
              <a:ext cx="674895" cy="3593780"/>
            </a:xfrm>
            <a:prstGeom prst="round2SameRect">
              <a:avLst/>
            </a:prstGeom>
            <a:solidFill>
              <a:srgbClr val="FDCB2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r>
                <a:rPr lang="en-US" sz="1400" b="1" u="sng">
                  <a:solidFill>
                    <a:srgbClr val="073642"/>
                  </a:solidFill>
                  <a:latin typeface="Arial" panose="020B0604020202020204" pitchFamily="34" charset="0"/>
                  <a:cs typeface="Arial" panose="020B0604020202020204" pitchFamily="34" charset="0"/>
                </a:rPr>
                <a:t>AI Overview:</a:t>
              </a:r>
              <a:r>
                <a:rPr lang="en-US" sz="1400">
                  <a:solidFill>
                    <a:srgbClr val="073642"/>
                  </a:solidFill>
                  <a:latin typeface="Arial" panose="020B0604020202020204" pitchFamily="34" charset="0"/>
                  <a:cs typeface="Arial" panose="020B0604020202020204" pitchFamily="34" charset="0"/>
                </a:rPr>
                <a:t> Creates automated test scripts from manual tests</a:t>
              </a:r>
            </a:p>
          </p:txBody>
        </p:sp>
        <p:sp>
          <p:nvSpPr>
            <p:cNvPr id="16" name="Rectangle: Top Corners Rounded 15">
              <a:extLst>
                <a:ext uri="{FF2B5EF4-FFF2-40B4-BE49-F238E27FC236}">
                  <a16:creationId xmlns:a16="http://schemas.microsoft.com/office/drawing/2014/main" id="{99DF34BD-DD25-8D53-1299-7E83013F11C7}"/>
                </a:ext>
              </a:extLst>
            </p:cNvPr>
            <p:cNvSpPr/>
            <p:nvPr/>
          </p:nvSpPr>
          <p:spPr>
            <a:xfrm rot="5400000">
              <a:off x="8055836" y="2186794"/>
              <a:ext cx="674895" cy="3593780"/>
            </a:xfrm>
            <a:prstGeom prst="round2SameRect">
              <a:avLst/>
            </a:prstGeom>
            <a:solidFill>
              <a:srgbClr val="FDCB2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r>
                <a:rPr lang="en-US" sz="1400" b="1" u="sng">
                  <a:solidFill>
                    <a:srgbClr val="073642"/>
                  </a:solidFill>
                  <a:latin typeface="Arial" panose="020B0604020202020204" pitchFamily="34" charset="0"/>
                  <a:cs typeface="Arial" panose="020B0604020202020204" pitchFamily="34" charset="0"/>
                </a:rPr>
                <a:t>Use cases:</a:t>
              </a:r>
              <a:r>
                <a:rPr lang="en-US" sz="1400">
                  <a:solidFill>
                    <a:srgbClr val="073642"/>
                  </a:solidFill>
                  <a:latin typeface="Arial" panose="020B0604020202020204" pitchFamily="34" charset="0"/>
                  <a:cs typeface="Arial" panose="020B0604020202020204" pitchFamily="34" charset="0"/>
                </a:rPr>
                <a:t> General assistant that can help with testing tasks like generating test data</a:t>
              </a:r>
            </a:p>
          </p:txBody>
        </p:sp>
        <p:sp>
          <p:nvSpPr>
            <p:cNvPr id="17" name="Rectangle: Top Corners Rounded 16">
              <a:extLst>
                <a:ext uri="{FF2B5EF4-FFF2-40B4-BE49-F238E27FC236}">
                  <a16:creationId xmlns:a16="http://schemas.microsoft.com/office/drawing/2014/main" id="{4FF37821-9746-C47C-6EFC-6A41B20ADD84}"/>
                </a:ext>
              </a:extLst>
            </p:cNvPr>
            <p:cNvSpPr/>
            <p:nvPr/>
          </p:nvSpPr>
          <p:spPr>
            <a:xfrm rot="5400000">
              <a:off x="8055836" y="3382676"/>
              <a:ext cx="674895" cy="3593780"/>
            </a:xfrm>
            <a:prstGeom prst="round2SameRect">
              <a:avLst/>
            </a:prstGeom>
            <a:solidFill>
              <a:srgbClr val="FDCB2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r>
                <a:rPr lang="en-US" sz="1400" b="1" u="sng">
                  <a:solidFill>
                    <a:srgbClr val="073642"/>
                  </a:solidFill>
                  <a:latin typeface="Arial" panose="020B0604020202020204" pitchFamily="34" charset="0"/>
                  <a:cs typeface="Arial" panose="020B0604020202020204" pitchFamily="34" charset="0"/>
                </a:rPr>
                <a:t>Future roadmap:</a:t>
              </a:r>
              <a:r>
                <a:rPr lang="en-US" sz="1400">
                  <a:solidFill>
                    <a:srgbClr val="073642"/>
                  </a:solidFill>
                  <a:latin typeface="Arial" panose="020B0604020202020204" pitchFamily="34" charset="0"/>
                  <a:cs typeface="Arial" panose="020B0604020202020204" pitchFamily="34" charset="0"/>
                </a:rPr>
                <a:t> Allow companies to conduct automated testing without the need for highly skilled testers</a:t>
              </a:r>
            </a:p>
          </p:txBody>
        </p:sp>
        <p:sp>
          <p:nvSpPr>
            <p:cNvPr id="18" name="Rectangle: Rounded Corners 17">
              <a:extLst>
                <a:ext uri="{FF2B5EF4-FFF2-40B4-BE49-F238E27FC236}">
                  <a16:creationId xmlns:a16="http://schemas.microsoft.com/office/drawing/2014/main" id="{8A858115-A126-DC2A-8EC7-75F98EEA6439}"/>
                </a:ext>
              </a:extLst>
            </p:cNvPr>
            <p:cNvSpPr/>
            <p:nvPr/>
          </p:nvSpPr>
          <p:spPr>
            <a:xfrm>
              <a:off x="2689463" y="1775858"/>
              <a:ext cx="2402751" cy="552237"/>
            </a:xfrm>
            <a:prstGeom prst="roundRect">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rPr>
                <a:t>    Spira Platform</a:t>
              </a:r>
            </a:p>
          </p:txBody>
        </p:sp>
        <p:pic>
          <p:nvPicPr>
            <p:cNvPr id="19" name="Graphic 18">
              <a:extLst>
                <a:ext uri="{FF2B5EF4-FFF2-40B4-BE49-F238E27FC236}">
                  <a16:creationId xmlns:a16="http://schemas.microsoft.com/office/drawing/2014/main" id="{718474D1-E442-8D22-6BEE-83CE1D22B92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90919" y="1826534"/>
              <a:ext cx="396083" cy="458002"/>
            </a:xfrm>
            <a:prstGeom prst="rect">
              <a:avLst/>
            </a:prstGeom>
          </p:spPr>
        </p:pic>
        <p:sp>
          <p:nvSpPr>
            <p:cNvPr id="20" name="Rectangle: Rounded Corners 19">
              <a:extLst>
                <a:ext uri="{FF2B5EF4-FFF2-40B4-BE49-F238E27FC236}">
                  <a16:creationId xmlns:a16="http://schemas.microsoft.com/office/drawing/2014/main" id="{2D76F358-4912-37FF-75E4-809E8152E381}"/>
                </a:ext>
              </a:extLst>
            </p:cNvPr>
            <p:cNvSpPr/>
            <p:nvPr/>
          </p:nvSpPr>
          <p:spPr>
            <a:xfrm>
              <a:off x="7095678" y="1775858"/>
              <a:ext cx="2402751" cy="552237"/>
            </a:xfrm>
            <a:prstGeom prst="roundRect">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rPr>
                <a:t>    </a:t>
              </a:r>
              <a:r>
                <a:rPr lang="en-US" b="1" dirty="0" err="1">
                  <a:solidFill>
                    <a:schemeClr val="bg2"/>
                  </a:solidFill>
                </a:rPr>
                <a:t>Rapise</a:t>
              </a:r>
              <a:r>
                <a:rPr lang="en-US" b="1" dirty="0">
                  <a:solidFill>
                    <a:schemeClr val="bg2"/>
                  </a:solidFill>
                </a:rPr>
                <a:t> Platform</a:t>
              </a:r>
            </a:p>
          </p:txBody>
        </p:sp>
        <p:pic>
          <p:nvPicPr>
            <p:cNvPr id="21" name="Graphic 20">
              <a:extLst>
                <a:ext uri="{FF2B5EF4-FFF2-40B4-BE49-F238E27FC236}">
                  <a16:creationId xmlns:a16="http://schemas.microsoft.com/office/drawing/2014/main" id="{17754AEA-20F1-90D8-5E49-9D6C6177F06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93268" y="1873451"/>
              <a:ext cx="351920" cy="351920"/>
            </a:xfrm>
            <a:prstGeom prst="rect">
              <a:avLst/>
            </a:prstGeom>
          </p:spPr>
        </p:pic>
      </p:grpSp>
    </p:spTree>
    <p:extLst>
      <p:ext uri="{BB962C8B-B14F-4D97-AF65-F5344CB8AC3E}">
        <p14:creationId xmlns:p14="http://schemas.microsoft.com/office/powerpoint/2010/main" val="439994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67090FE8-E8ED-6724-5112-72AF3B0C9C9A}"/>
              </a:ext>
            </a:extLst>
          </p:cNvPr>
          <p:cNvSpPr/>
          <p:nvPr/>
        </p:nvSpPr>
        <p:spPr>
          <a:xfrm>
            <a:off x="10168467" y="6074990"/>
            <a:ext cx="1955800" cy="72374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A4E4CC-1AEB-051A-02A6-8F9741121359}"/>
              </a:ext>
            </a:extLst>
          </p:cNvPr>
          <p:cNvSpPr>
            <a:spLocks noGrp="1"/>
          </p:cNvSpPr>
          <p:nvPr>
            <p:ph type="title"/>
          </p:nvPr>
        </p:nvSpPr>
        <p:spPr/>
        <p:txBody>
          <a:bodyPr/>
          <a:lstStyle/>
          <a:p>
            <a:r>
              <a:rPr lang="en-US" dirty="0"/>
              <a:t>Spira Suite Snapshot</a:t>
            </a:r>
          </a:p>
        </p:txBody>
      </p:sp>
      <p:sp>
        <p:nvSpPr>
          <p:cNvPr id="4" name="Rectangle: Single Corner Rounded 3">
            <a:extLst>
              <a:ext uri="{FF2B5EF4-FFF2-40B4-BE49-F238E27FC236}">
                <a16:creationId xmlns:a16="http://schemas.microsoft.com/office/drawing/2014/main" id="{1B6A809F-3108-E91C-9E17-DAC4BE615CA4}"/>
              </a:ext>
            </a:extLst>
          </p:cNvPr>
          <p:cNvSpPr/>
          <p:nvPr/>
        </p:nvSpPr>
        <p:spPr>
          <a:xfrm flipH="1">
            <a:off x="380995" y="1413404"/>
            <a:ext cx="2374477" cy="588394"/>
          </a:xfrm>
          <a:prstGeom prst="round1Rect">
            <a:avLst>
              <a:gd name="adj" fmla="val 50000"/>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latin typeface="Arial" panose="020B0604020202020204" pitchFamily="34" charset="0"/>
                <a:cs typeface="Arial" panose="020B0604020202020204" pitchFamily="34" charset="0"/>
              </a:rPr>
              <a:t>Capabilities</a:t>
            </a:r>
          </a:p>
        </p:txBody>
      </p:sp>
      <p:sp>
        <p:nvSpPr>
          <p:cNvPr id="5" name="Rectangle: Single Corner Rounded 4">
            <a:extLst>
              <a:ext uri="{FF2B5EF4-FFF2-40B4-BE49-F238E27FC236}">
                <a16:creationId xmlns:a16="http://schemas.microsoft.com/office/drawing/2014/main" id="{79289FEB-B84D-D512-EB2E-FE7862BC34D1}"/>
              </a:ext>
            </a:extLst>
          </p:cNvPr>
          <p:cNvSpPr/>
          <p:nvPr/>
        </p:nvSpPr>
        <p:spPr>
          <a:xfrm>
            <a:off x="8877162" y="1413404"/>
            <a:ext cx="2933842" cy="588394"/>
          </a:xfrm>
          <a:prstGeom prst="round1Rect">
            <a:avLst>
              <a:gd name="adj" fmla="val 50000"/>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latin typeface="Arial" panose="020B0604020202020204" pitchFamily="34" charset="0"/>
                <a:cs typeface="Arial" panose="020B0604020202020204" pitchFamily="34" charset="0"/>
              </a:rPr>
              <a:t>SpiraPlan</a:t>
            </a:r>
          </a:p>
        </p:txBody>
      </p:sp>
      <p:sp>
        <p:nvSpPr>
          <p:cNvPr id="6" name="Rectangle 5">
            <a:extLst>
              <a:ext uri="{FF2B5EF4-FFF2-40B4-BE49-F238E27FC236}">
                <a16:creationId xmlns:a16="http://schemas.microsoft.com/office/drawing/2014/main" id="{96755E98-2CE7-CF07-F632-73DA05B76D9E}"/>
              </a:ext>
            </a:extLst>
          </p:cNvPr>
          <p:cNvSpPr/>
          <p:nvPr/>
        </p:nvSpPr>
        <p:spPr>
          <a:xfrm>
            <a:off x="2837855" y="1413404"/>
            <a:ext cx="2937272" cy="588394"/>
          </a:xfrm>
          <a:prstGeom prst="rect">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2"/>
                </a:solidFill>
                <a:latin typeface="Arial" panose="020B0604020202020204" pitchFamily="34" charset="0"/>
                <a:cs typeface="Arial" panose="020B0604020202020204" pitchFamily="34" charset="0"/>
              </a:rPr>
              <a:t>SpiraTest</a:t>
            </a:r>
          </a:p>
        </p:txBody>
      </p:sp>
      <p:sp>
        <p:nvSpPr>
          <p:cNvPr id="7" name="Rectangle 6">
            <a:extLst>
              <a:ext uri="{FF2B5EF4-FFF2-40B4-BE49-F238E27FC236}">
                <a16:creationId xmlns:a16="http://schemas.microsoft.com/office/drawing/2014/main" id="{9BD316B4-BB59-ECFB-FC0D-A0293B598743}"/>
              </a:ext>
            </a:extLst>
          </p:cNvPr>
          <p:cNvSpPr/>
          <p:nvPr/>
        </p:nvSpPr>
        <p:spPr>
          <a:xfrm>
            <a:off x="5857509" y="1413404"/>
            <a:ext cx="2937272" cy="588394"/>
          </a:xfrm>
          <a:prstGeom prst="rect">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latin typeface="Arial" panose="020B0604020202020204" pitchFamily="34" charset="0"/>
                <a:cs typeface="Arial" panose="020B0604020202020204" pitchFamily="34" charset="0"/>
              </a:rPr>
              <a:t>SpiraTeam</a:t>
            </a:r>
          </a:p>
        </p:txBody>
      </p:sp>
      <p:sp>
        <p:nvSpPr>
          <p:cNvPr id="8" name="Rectangle 7">
            <a:extLst>
              <a:ext uri="{FF2B5EF4-FFF2-40B4-BE49-F238E27FC236}">
                <a16:creationId xmlns:a16="http://schemas.microsoft.com/office/drawing/2014/main" id="{0CBBD75D-3956-91C0-FD19-A4071715B461}"/>
              </a:ext>
            </a:extLst>
          </p:cNvPr>
          <p:cNvSpPr/>
          <p:nvPr/>
        </p:nvSpPr>
        <p:spPr>
          <a:xfrm>
            <a:off x="2837855" y="2065146"/>
            <a:ext cx="2926080"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EA02EF9-76A6-7295-DB4A-BDE717D463A8}"/>
              </a:ext>
            </a:extLst>
          </p:cNvPr>
          <p:cNvSpPr/>
          <p:nvPr/>
        </p:nvSpPr>
        <p:spPr>
          <a:xfrm>
            <a:off x="2837855" y="2924610"/>
            <a:ext cx="2926080"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57E401-8AF7-77D8-1A0B-2C89278F2D2C}"/>
              </a:ext>
            </a:extLst>
          </p:cNvPr>
          <p:cNvSpPr/>
          <p:nvPr/>
        </p:nvSpPr>
        <p:spPr>
          <a:xfrm>
            <a:off x="2837855" y="3784074"/>
            <a:ext cx="2926080"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417A7-984D-0E72-9D16-714C90FF9B62}"/>
              </a:ext>
            </a:extLst>
          </p:cNvPr>
          <p:cNvSpPr/>
          <p:nvPr/>
        </p:nvSpPr>
        <p:spPr>
          <a:xfrm>
            <a:off x="2837855" y="4643538"/>
            <a:ext cx="2926080"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5865786-D267-D6A3-A5CC-A1DCEA7EDAF9}"/>
              </a:ext>
            </a:extLst>
          </p:cNvPr>
          <p:cNvSpPr/>
          <p:nvPr/>
        </p:nvSpPr>
        <p:spPr>
          <a:xfrm>
            <a:off x="2837855" y="5503002"/>
            <a:ext cx="2926080"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Single Corner Rounded 12">
            <a:extLst>
              <a:ext uri="{FF2B5EF4-FFF2-40B4-BE49-F238E27FC236}">
                <a16:creationId xmlns:a16="http://schemas.microsoft.com/office/drawing/2014/main" id="{5F393958-1EA5-85B6-DB30-3CF7D9F2ADC1}"/>
              </a:ext>
            </a:extLst>
          </p:cNvPr>
          <p:cNvSpPr/>
          <p:nvPr/>
        </p:nvSpPr>
        <p:spPr>
          <a:xfrm rot="10800000" flipH="1">
            <a:off x="8875779" y="5502999"/>
            <a:ext cx="2930139" cy="810705"/>
          </a:xfrm>
          <a:prstGeom prst="round1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C7F4EDD0-7326-42AC-E88B-327F50C6A398}"/>
              </a:ext>
            </a:extLst>
          </p:cNvPr>
          <p:cNvSpPr/>
          <p:nvPr/>
        </p:nvSpPr>
        <p:spPr>
          <a:xfrm>
            <a:off x="5856817" y="2065146"/>
            <a:ext cx="2926080"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36249CA-4019-358F-3AA3-EDA8946370C7}"/>
              </a:ext>
            </a:extLst>
          </p:cNvPr>
          <p:cNvSpPr/>
          <p:nvPr/>
        </p:nvSpPr>
        <p:spPr>
          <a:xfrm>
            <a:off x="5857509" y="2924610"/>
            <a:ext cx="2926080"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10E1521-5C9F-2A35-732D-B3031CA19E39}"/>
              </a:ext>
            </a:extLst>
          </p:cNvPr>
          <p:cNvSpPr/>
          <p:nvPr/>
        </p:nvSpPr>
        <p:spPr>
          <a:xfrm>
            <a:off x="5857509" y="3784074"/>
            <a:ext cx="2926080"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21691FA-04C2-FFB0-3897-2F34B250354B}"/>
              </a:ext>
            </a:extLst>
          </p:cNvPr>
          <p:cNvSpPr/>
          <p:nvPr/>
        </p:nvSpPr>
        <p:spPr>
          <a:xfrm>
            <a:off x="5857509" y="4643538"/>
            <a:ext cx="2926080"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C7FBE1-FC82-A63B-2FF9-AC0847536E0E}"/>
              </a:ext>
            </a:extLst>
          </p:cNvPr>
          <p:cNvSpPr/>
          <p:nvPr/>
        </p:nvSpPr>
        <p:spPr>
          <a:xfrm>
            <a:off x="5857509" y="5503002"/>
            <a:ext cx="2926080"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6A73BA9-F509-2DE3-5C1B-1DA92F9E862B}"/>
              </a:ext>
            </a:extLst>
          </p:cNvPr>
          <p:cNvSpPr/>
          <p:nvPr/>
        </p:nvSpPr>
        <p:spPr>
          <a:xfrm>
            <a:off x="8875780" y="2924610"/>
            <a:ext cx="2932184"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BF5E86-E8D5-5248-CCF9-225F97D5F30A}"/>
              </a:ext>
            </a:extLst>
          </p:cNvPr>
          <p:cNvSpPr/>
          <p:nvPr/>
        </p:nvSpPr>
        <p:spPr>
          <a:xfrm>
            <a:off x="8875780" y="3784074"/>
            <a:ext cx="2932184"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F05E8B9-8DF3-0C85-C0A6-5F2F02A37598}"/>
              </a:ext>
            </a:extLst>
          </p:cNvPr>
          <p:cNvSpPr/>
          <p:nvPr/>
        </p:nvSpPr>
        <p:spPr>
          <a:xfrm>
            <a:off x="8875780" y="4643538"/>
            <a:ext cx="2932184"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40D7419-CA68-C87B-1D14-BB64DC1C6254}"/>
              </a:ext>
            </a:extLst>
          </p:cNvPr>
          <p:cNvSpPr/>
          <p:nvPr/>
        </p:nvSpPr>
        <p:spPr>
          <a:xfrm>
            <a:off x="8875779" y="2065146"/>
            <a:ext cx="2930139"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12FF956-E3CF-C71D-5AA7-8FA5CF9419A9}"/>
              </a:ext>
            </a:extLst>
          </p:cNvPr>
          <p:cNvSpPr/>
          <p:nvPr/>
        </p:nvSpPr>
        <p:spPr>
          <a:xfrm>
            <a:off x="386080" y="2065145"/>
            <a:ext cx="2369392" cy="810705"/>
          </a:xfrm>
          <a:prstGeom prst="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2"/>
                </a:solidFill>
                <a:latin typeface="Arial" panose="020B0604020202020204" pitchFamily="34" charset="0"/>
                <a:cs typeface="Arial" panose="020B0604020202020204" pitchFamily="34" charset="0"/>
              </a:rPr>
              <a:t>Requirements Management</a:t>
            </a:r>
          </a:p>
        </p:txBody>
      </p:sp>
      <p:sp>
        <p:nvSpPr>
          <p:cNvPr id="24" name="Rectangle 23">
            <a:extLst>
              <a:ext uri="{FF2B5EF4-FFF2-40B4-BE49-F238E27FC236}">
                <a16:creationId xmlns:a16="http://schemas.microsoft.com/office/drawing/2014/main" id="{AE513329-630E-295C-AF97-F24D8828BCC6}"/>
              </a:ext>
            </a:extLst>
          </p:cNvPr>
          <p:cNvSpPr/>
          <p:nvPr/>
        </p:nvSpPr>
        <p:spPr>
          <a:xfrm>
            <a:off x="386080" y="2924610"/>
            <a:ext cx="2369392" cy="810704"/>
          </a:xfrm>
          <a:prstGeom prst="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2"/>
                </a:solidFill>
                <a:latin typeface="Arial" panose="020B0604020202020204" pitchFamily="34" charset="0"/>
                <a:cs typeface="Arial" panose="020B0604020202020204" pitchFamily="34" charset="0"/>
              </a:rPr>
              <a:t>Test Management &amp; Traceability</a:t>
            </a:r>
          </a:p>
        </p:txBody>
      </p:sp>
      <p:sp>
        <p:nvSpPr>
          <p:cNvPr id="25" name="Rectangle 24">
            <a:extLst>
              <a:ext uri="{FF2B5EF4-FFF2-40B4-BE49-F238E27FC236}">
                <a16:creationId xmlns:a16="http://schemas.microsoft.com/office/drawing/2014/main" id="{FE2B2E13-6AAE-D547-E26E-4E6510AEAAD7}"/>
              </a:ext>
            </a:extLst>
          </p:cNvPr>
          <p:cNvSpPr/>
          <p:nvPr/>
        </p:nvSpPr>
        <p:spPr>
          <a:xfrm>
            <a:off x="386080" y="3784074"/>
            <a:ext cx="2369392" cy="810704"/>
          </a:xfrm>
          <a:prstGeom prst="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2"/>
                </a:solidFill>
                <a:latin typeface="Arial" panose="020B0604020202020204" pitchFamily="34" charset="0"/>
                <a:cs typeface="Arial" panose="020B0604020202020204" pitchFamily="34" charset="0"/>
              </a:rPr>
              <a:t>Defect &amp; Issue Tracking</a:t>
            </a:r>
          </a:p>
        </p:txBody>
      </p:sp>
      <p:sp>
        <p:nvSpPr>
          <p:cNvPr id="26" name="Rectangle 25">
            <a:extLst>
              <a:ext uri="{FF2B5EF4-FFF2-40B4-BE49-F238E27FC236}">
                <a16:creationId xmlns:a16="http://schemas.microsoft.com/office/drawing/2014/main" id="{B4DDC94C-51C3-9B43-3CE4-46C2939B3274}"/>
              </a:ext>
            </a:extLst>
          </p:cNvPr>
          <p:cNvSpPr/>
          <p:nvPr/>
        </p:nvSpPr>
        <p:spPr>
          <a:xfrm>
            <a:off x="386080" y="4643538"/>
            <a:ext cx="2369392" cy="810704"/>
          </a:xfrm>
          <a:prstGeom prst="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2"/>
                </a:solidFill>
                <a:latin typeface="Arial" panose="020B0604020202020204" pitchFamily="34" charset="0"/>
                <a:cs typeface="Arial" panose="020B0604020202020204" pitchFamily="34" charset="0"/>
              </a:rPr>
              <a:t>Agile Planning Tools</a:t>
            </a:r>
          </a:p>
        </p:txBody>
      </p:sp>
      <p:sp>
        <p:nvSpPr>
          <p:cNvPr id="27" name="Rectangle: Single Corner Rounded 26">
            <a:extLst>
              <a:ext uri="{FF2B5EF4-FFF2-40B4-BE49-F238E27FC236}">
                <a16:creationId xmlns:a16="http://schemas.microsoft.com/office/drawing/2014/main" id="{FD5AE267-7A09-E64F-10B0-54A03389FC55}"/>
              </a:ext>
            </a:extLst>
          </p:cNvPr>
          <p:cNvSpPr/>
          <p:nvPr/>
        </p:nvSpPr>
        <p:spPr>
          <a:xfrm rot="16200000" flipH="1">
            <a:off x="1160340" y="4721584"/>
            <a:ext cx="810704" cy="2369392"/>
          </a:xfrm>
          <a:prstGeom prst="round1Rect">
            <a:avLst>
              <a:gd name="adj" fmla="val 39923"/>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t"/>
          <a:lstStyle/>
          <a:p>
            <a:pPr algn="ctr"/>
            <a:r>
              <a:rPr lang="en-US" sz="1800" b="1">
                <a:solidFill>
                  <a:schemeClr val="bg2"/>
                </a:solidFill>
                <a:latin typeface="Arial" panose="020B0604020202020204" pitchFamily="34" charset="0"/>
                <a:cs typeface="Arial" panose="020B0604020202020204" pitchFamily="34" charset="0"/>
              </a:rPr>
              <a:t>Portfolio Level Planning</a:t>
            </a:r>
          </a:p>
        </p:txBody>
      </p:sp>
      <p:pic>
        <p:nvPicPr>
          <p:cNvPr id="28" name="Graphic 27" descr="Checkmark with solid fill">
            <a:extLst>
              <a:ext uri="{FF2B5EF4-FFF2-40B4-BE49-F238E27FC236}">
                <a16:creationId xmlns:a16="http://schemas.microsoft.com/office/drawing/2014/main" id="{F1ED3CB8-49CC-E84C-2BA7-11A7C456FF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39552" y="2108625"/>
            <a:ext cx="723744" cy="723744"/>
          </a:xfrm>
          <a:prstGeom prst="rect">
            <a:avLst/>
          </a:prstGeom>
        </p:spPr>
      </p:pic>
      <p:pic>
        <p:nvPicPr>
          <p:cNvPr id="29" name="Graphic 28" descr="Checkmark with solid fill">
            <a:extLst>
              <a:ext uri="{FF2B5EF4-FFF2-40B4-BE49-F238E27FC236}">
                <a16:creationId xmlns:a16="http://schemas.microsoft.com/office/drawing/2014/main" id="{0DC35876-E97B-CFBD-DA81-B7F50F88A0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39552" y="2968090"/>
            <a:ext cx="723744" cy="723744"/>
          </a:xfrm>
          <a:prstGeom prst="rect">
            <a:avLst/>
          </a:prstGeom>
        </p:spPr>
      </p:pic>
      <p:pic>
        <p:nvPicPr>
          <p:cNvPr id="30" name="Graphic 29" descr="Checkmark with solid fill">
            <a:extLst>
              <a:ext uri="{FF2B5EF4-FFF2-40B4-BE49-F238E27FC236}">
                <a16:creationId xmlns:a16="http://schemas.microsoft.com/office/drawing/2014/main" id="{C938BE19-8C8C-3D12-1D8B-FF309D95BD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39552" y="3827554"/>
            <a:ext cx="723744" cy="723744"/>
          </a:xfrm>
          <a:prstGeom prst="rect">
            <a:avLst/>
          </a:prstGeom>
        </p:spPr>
      </p:pic>
      <p:pic>
        <p:nvPicPr>
          <p:cNvPr id="31" name="Graphic 30" descr="Checkmark with solid fill">
            <a:extLst>
              <a:ext uri="{FF2B5EF4-FFF2-40B4-BE49-F238E27FC236}">
                <a16:creationId xmlns:a16="http://schemas.microsoft.com/office/drawing/2014/main" id="{551FC763-011E-9C3B-3AF7-2376514CE4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65556" y="2108625"/>
            <a:ext cx="723744" cy="723744"/>
          </a:xfrm>
          <a:prstGeom prst="rect">
            <a:avLst/>
          </a:prstGeom>
        </p:spPr>
      </p:pic>
      <p:pic>
        <p:nvPicPr>
          <p:cNvPr id="32" name="Graphic 31" descr="Checkmark with solid fill">
            <a:extLst>
              <a:ext uri="{FF2B5EF4-FFF2-40B4-BE49-F238E27FC236}">
                <a16:creationId xmlns:a16="http://schemas.microsoft.com/office/drawing/2014/main" id="{4AC78A21-93FE-4C72-8E84-C1B6FC7EA5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65556" y="2968090"/>
            <a:ext cx="723744" cy="723744"/>
          </a:xfrm>
          <a:prstGeom prst="rect">
            <a:avLst/>
          </a:prstGeom>
        </p:spPr>
      </p:pic>
      <p:pic>
        <p:nvPicPr>
          <p:cNvPr id="33" name="Graphic 32" descr="Checkmark with solid fill">
            <a:extLst>
              <a:ext uri="{FF2B5EF4-FFF2-40B4-BE49-F238E27FC236}">
                <a16:creationId xmlns:a16="http://schemas.microsoft.com/office/drawing/2014/main" id="{8707E0C6-4C57-EB72-B8BE-C4CC429E54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65556" y="3827554"/>
            <a:ext cx="723744" cy="723744"/>
          </a:xfrm>
          <a:prstGeom prst="rect">
            <a:avLst/>
          </a:prstGeom>
        </p:spPr>
      </p:pic>
      <p:pic>
        <p:nvPicPr>
          <p:cNvPr id="34" name="Graphic 33" descr="Checkmark with solid fill">
            <a:extLst>
              <a:ext uri="{FF2B5EF4-FFF2-40B4-BE49-F238E27FC236}">
                <a16:creationId xmlns:a16="http://schemas.microsoft.com/office/drawing/2014/main" id="{ADB7C4FE-AC7A-B9E9-62A5-B6E4B0ABE4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83827" y="2108625"/>
            <a:ext cx="723744" cy="723744"/>
          </a:xfrm>
          <a:prstGeom prst="rect">
            <a:avLst/>
          </a:prstGeom>
        </p:spPr>
      </p:pic>
      <p:pic>
        <p:nvPicPr>
          <p:cNvPr id="35" name="Graphic 34" descr="Checkmark with solid fill">
            <a:extLst>
              <a:ext uri="{FF2B5EF4-FFF2-40B4-BE49-F238E27FC236}">
                <a16:creationId xmlns:a16="http://schemas.microsoft.com/office/drawing/2014/main" id="{3C329CC3-4C38-AB4A-8C23-56392B04D8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83827" y="2968090"/>
            <a:ext cx="723744" cy="723744"/>
          </a:xfrm>
          <a:prstGeom prst="rect">
            <a:avLst/>
          </a:prstGeom>
        </p:spPr>
      </p:pic>
      <p:pic>
        <p:nvPicPr>
          <p:cNvPr id="36" name="Graphic 35" descr="Checkmark with solid fill">
            <a:extLst>
              <a:ext uri="{FF2B5EF4-FFF2-40B4-BE49-F238E27FC236}">
                <a16:creationId xmlns:a16="http://schemas.microsoft.com/office/drawing/2014/main" id="{692E3FFB-CF2A-8C49-35EB-43FE67F097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83827" y="3827554"/>
            <a:ext cx="723744" cy="723744"/>
          </a:xfrm>
          <a:prstGeom prst="rect">
            <a:avLst/>
          </a:prstGeom>
        </p:spPr>
      </p:pic>
      <p:pic>
        <p:nvPicPr>
          <p:cNvPr id="37" name="Graphic 36" descr="Checkmark with solid fill">
            <a:extLst>
              <a:ext uri="{FF2B5EF4-FFF2-40B4-BE49-F238E27FC236}">
                <a16:creationId xmlns:a16="http://schemas.microsoft.com/office/drawing/2014/main" id="{A3CCBF84-5D26-AB49-E056-CAE4CC43D1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65556" y="4687018"/>
            <a:ext cx="723744" cy="723744"/>
          </a:xfrm>
          <a:prstGeom prst="rect">
            <a:avLst/>
          </a:prstGeom>
        </p:spPr>
      </p:pic>
      <p:pic>
        <p:nvPicPr>
          <p:cNvPr id="38" name="Graphic 37" descr="Checkmark with solid fill">
            <a:extLst>
              <a:ext uri="{FF2B5EF4-FFF2-40B4-BE49-F238E27FC236}">
                <a16:creationId xmlns:a16="http://schemas.microsoft.com/office/drawing/2014/main" id="{F197FF2D-561A-5B7B-69F3-376C7912C9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83827" y="5544408"/>
            <a:ext cx="723744" cy="723744"/>
          </a:xfrm>
          <a:prstGeom prst="rect">
            <a:avLst/>
          </a:prstGeom>
        </p:spPr>
      </p:pic>
      <p:pic>
        <p:nvPicPr>
          <p:cNvPr id="39" name="Graphic 38" descr="Checkmark with solid fill">
            <a:extLst>
              <a:ext uri="{FF2B5EF4-FFF2-40B4-BE49-F238E27FC236}">
                <a16:creationId xmlns:a16="http://schemas.microsoft.com/office/drawing/2014/main" id="{8390AB9E-2B31-2743-2D2D-1346814A6C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81520" y="4687018"/>
            <a:ext cx="723744" cy="723744"/>
          </a:xfrm>
          <a:prstGeom prst="rect">
            <a:avLst/>
          </a:prstGeom>
        </p:spPr>
      </p:pic>
      <p:pic>
        <p:nvPicPr>
          <p:cNvPr id="40" name="Graphic 39">
            <a:extLst>
              <a:ext uri="{FF2B5EF4-FFF2-40B4-BE49-F238E27FC236}">
                <a16:creationId xmlns:a16="http://schemas.microsoft.com/office/drawing/2014/main" id="{2D5B7DF3-8EF2-D570-7938-A9702692469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31112" y="1499364"/>
            <a:ext cx="433191" cy="433191"/>
          </a:xfrm>
          <a:prstGeom prst="rect">
            <a:avLst/>
          </a:prstGeom>
        </p:spPr>
      </p:pic>
      <p:pic>
        <p:nvPicPr>
          <p:cNvPr id="41" name="Graphic 40">
            <a:extLst>
              <a:ext uri="{FF2B5EF4-FFF2-40B4-BE49-F238E27FC236}">
                <a16:creationId xmlns:a16="http://schemas.microsoft.com/office/drawing/2014/main" id="{BAE75F06-E864-A0B1-5E82-F8813AC2149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24156" y="1500599"/>
            <a:ext cx="373128" cy="430720"/>
          </a:xfrm>
          <a:prstGeom prst="rect">
            <a:avLst/>
          </a:prstGeom>
        </p:spPr>
      </p:pic>
      <p:pic>
        <p:nvPicPr>
          <p:cNvPr id="42" name="Graphic 41">
            <a:extLst>
              <a:ext uri="{FF2B5EF4-FFF2-40B4-BE49-F238E27FC236}">
                <a16:creationId xmlns:a16="http://schemas.microsoft.com/office/drawing/2014/main" id="{D665B1FC-B61B-16F7-E2AC-ECF8ABF9F0B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52035" y="1502366"/>
            <a:ext cx="369434" cy="427186"/>
          </a:xfrm>
          <a:prstGeom prst="rect">
            <a:avLst/>
          </a:prstGeom>
        </p:spPr>
      </p:pic>
    </p:spTree>
    <p:extLst>
      <p:ext uri="{BB962C8B-B14F-4D97-AF65-F5344CB8AC3E}">
        <p14:creationId xmlns:p14="http://schemas.microsoft.com/office/powerpoint/2010/main" val="761918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92645-9694-414E-B0A9-2D527498A5C6}"/>
              </a:ext>
            </a:extLst>
          </p:cNvPr>
          <p:cNvSpPr>
            <a:spLocks noGrp="1"/>
          </p:cNvSpPr>
          <p:nvPr>
            <p:ph type="title"/>
          </p:nvPr>
        </p:nvSpPr>
        <p:spPr/>
        <p:txBody>
          <a:bodyPr/>
          <a:lstStyle/>
          <a:p>
            <a:r>
              <a:rPr lang="en-US" dirty="0"/>
              <a:t>SpiraTest® - Requirements &amp; Test Mgt</a:t>
            </a:r>
          </a:p>
        </p:txBody>
      </p:sp>
      <p:pic>
        <p:nvPicPr>
          <p:cNvPr id="5" name="Content Placeholder 4">
            <a:extLst>
              <a:ext uri="{FF2B5EF4-FFF2-40B4-BE49-F238E27FC236}">
                <a16:creationId xmlns:a16="http://schemas.microsoft.com/office/drawing/2014/main" id="{44416153-9549-4252-A9BD-50AA159F13D3}"/>
              </a:ext>
            </a:extLst>
          </p:cNvPr>
          <p:cNvPicPr>
            <a:picLocks noGrp="1" noChangeAspect="1"/>
          </p:cNvPicPr>
          <p:nvPr>
            <p:ph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85180" y="365125"/>
            <a:ext cx="884980" cy="1020185"/>
          </a:xfrm>
        </p:spPr>
      </p:pic>
      <p:sp>
        <p:nvSpPr>
          <p:cNvPr id="51" name="Oval 50">
            <a:extLst>
              <a:ext uri="{FF2B5EF4-FFF2-40B4-BE49-F238E27FC236}">
                <a16:creationId xmlns:a16="http://schemas.microsoft.com/office/drawing/2014/main" id="{7CA1C30C-2662-0961-955F-BCC0A4143335}"/>
              </a:ext>
            </a:extLst>
          </p:cNvPr>
          <p:cNvSpPr>
            <a:spLocks noChangeAspect="1"/>
          </p:cNvSpPr>
          <p:nvPr/>
        </p:nvSpPr>
        <p:spPr>
          <a:xfrm>
            <a:off x="371573" y="2012420"/>
            <a:ext cx="596012" cy="59497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18" descr="Clipboard Mixed with solid fill">
            <a:extLst>
              <a:ext uri="{FF2B5EF4-FFF2-40B4-BE49-F238E27FC236}">
                <a16:creationId xmlns:a16="http://schemas.microsoft.com/office/drawing/2014/main" id="{2A7672A7-03DA-9EC6-9684-99173BED37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9391" y="2076729"/>
            <a:ext cx="466363" cy="466363"/>
          </a:xfrm>
          <a:prstGeom prst="rect">
            <a:avLst/>
          </a:prstGeom>
        </p:spPr>
      </p:pic>
      <p:sp>
        <p:nvSpPr>
          <p:cNvPr id="53" name="Rectangle: Rounded Corners 52">
            <a:extLst>
              <a:ext uri="{FF2B5EF4-FFF2-40B4-BE49-F238E27FC236}">
                <a16:creationId xmlns:a16="http://schemas.microsoft.com/office/drawing/2014/main" id="{86B3D962-FFE3-4CCE-AD77-AA13C44B8CC3}"/>
              </a:ext>
            </a:extLst>
          </p:cNvPr>
          <p:cNvSpPr/>
          <p:nvPr>
            <p:custDataLst>
              <p:tags r:id="rId1"/>
            </p:custDataLst>
          </p:nvPr>
        </p:nvSpPr>
        <p:spPr>
          <a:xfrm>
            <a:off x="6286501" y="4125006"/>
            <a:ext cx="2940935"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Popular Integrations</a:t>
            </a:r>
            <a:endParaRPr lang="en-US" b="1" baseline="30000" dirty="0">
              <a:solidFill>
                <a:schemeClr val="tx1"/>
              </a:solidFill>
              <a:latin typeface="Arial" panose="020B0604020202020204" pitchFamily="34" charset="0"/>
              <a:cs typeface="Arial" panose="020B0604020202020204" pitchFamily="34" charset="0"/>
            </a:endParaRPr>
          </a:p>
        </p:txBody>
      </p:sp>
      <p:sp>
        <p:nvSpPr>
          <p:cNvPr id="54" name="Rectangle: Rounded Corners 53">
            <a:extLst>
              <a:ext uri="{FF2B5EF4-FFF2-40B4-BE49-F238E27FC236}">
                <a16:creationId xmlns:a16="http://schemas.microsoft.com/office/drawing/2014/main" id="{B4DFFC4F-E844-EDC2-77A6-E9D26DD0F710}"/>
              </a:ext>
            </a:extLst>
          </p:cNvPr>
          <p:cNvSpPr/>
          <p:nvPr/>
        </p:nvSpPr>
        <p:spPr>
          <a:xfrm>
            <a:off x="9419928" y="4125006"/>
            <a:ext cx="2400300"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anose="020B0604020202020204" pitchFamily="34" charset="0"/>
                <a:cs typeface="Arial" panose="020B0604020202020204" pitchFamily="34" charset="0"/>
              </a:rPr>
              <a:t>End User(s)</a:t>
            </a:r>
          </a:p>
        </p:txBody>
      </p:sp>
      <p:sp>
        <p:nvSpPr>
          <p:cNvPr id="55" name="Rectangle: Rounded Corners 54">
            <a:extLst>
              <a:ext uri="{FF2B5EF4-FFF2-40B4-BE49-F238E27FC236}">
                <a16:creationId xmlns:a16="http://schemas.microsoft.com/office/drawing/2014/main" id="{4C67D45D-6C9E-218C-30FF-9BB775CC721B}"/>
              </a:ext>
            </a:extLst>
          </p:cNvPr>
          <p:cNvSpPr/>
          <p:nvPr/>
        </p:nvSpPr>
        <p:spPr>
          <a:xfrm>
            <a:off x="371573" y="1600200"/>
            <a:ext cx="5535106"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anose="020B0604020202020204" pitchFamily="34" charset="0"/>
                <a:cs typeface="Arial" panose="020B0604020202020204" pitchFamily="34" charset="0"/>
              </a:rPr>
              <a:t>Key Features &amp; Benefits</a:t>
            </a:r>
          </a:p>
        </p:txBody>
      </p:sp>
      <p:sp>
        <p:nvSpPr>
          <p:cNvPr id="56" name="Rectangle: Rounded Corners 55">
            <a:extLst>
              <a:ext uri="{FF2B5EF4-FFF2-40B4-BE49-F238E27FC236}">
                <a16:creationId xmlns:a16="http://schemas.microsoft.com/office/drawing/2014/main" id="{46AC0125-3080-6CCE-53D1-881FB7A90905}"/>
              </a:ext>
            </a:extLst>
          </p:cNvPr>
          <p:cNvSpPr/>
          <p:nvPr/>
        </p:nvSpPr>
        <p:spPr>
          <a:xfrm>
            <a:off x="6286501" y="1600200"/>
            <a:ext cx="5535107"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anose="020B0604020202020204" pitchFamily="34" charset="0"/>
                <a:cs typeface="Arial" panose="020B0604020202020204" pitchFamily="34" charset="0"/>
              </a:rPr>
              <a:t>Differentiators</a:t>
            </a:r>
          </a:p>
        </p:txBody>
      </p:sp>
      <p:sp>
        <p:nvSpPr>
          <p:cNvPr id="57" name="TextBox 56">
            <a:extLst>
              <a:ext uri="{FF2B5EF4-FFF2-40B4-BE49-F238E27FC236}">
                <a16:creationId xmlns:a16="http://schemas.microsoft.com/office/drawing/2014/main" id="{4887A325-8427-5294-4050-98E1D53C7BF2}"/>
              </a:ext>
            </a:extLst>
          </p:cNvPr>
          <p:cNvSpPr txBox="1"/>
          <p:nvPr/>
        </p:nvSpPr>
        <p:spPr>
          <a:xfrm>
            <a:off x="1008269" y="2079077"/>
            <a:ext cx="5205985"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Centralized management of all factors that impact testing, including requirements, defects, and reporting</a:t>
            </a:r>
          </a:p>
        </p:txBody>
      </p:sp>
      <p:grpSp>
        <p:nvGrpSpPr>
          <p:cNvPr id="58" name="Group 57">
            <a:extLst>
              <a:ext uri="{FF2B5EF4-FFF2-40B4-BE49-F238E27FC236}">
                <a16:creationId xmlns:a16="http://schemas.microsoft.com/office/drawing/2014/main" id="{BEBC791E-D7F5-7E36-AF2E-5B14AB86F18F}"/>
              </a:ext>
            </a:extLst>
          </p:cNvPr>
          <p:cNvGrpSpPr/>
          <p:nvPr/>
        </p:nvGrpSpPr>
        <p:grpSpPr>
          <a:xfrm>
            <a:off x="282429" y="4655282"/>
            <a:ext cx="1980119" cy="1546874"/>
            <a:chOff x="282429" y="4655282"/>
            <a:chExt cx="1980119" cy="1546874"/>
          </a:xfrm>
        </p:grpSpPr>
        <p:sp>
          <p:nvSpPr>
            <p:cNvPr id="59" name="TextBox 58">
              <a:extLst>
                <a:ext uri="{FF2B5EF4-FFF2-40B4-BE49-F238E27FC236}">
                  <a16:creationId xmlns:a16="http://schemas.microsoft.com/office/drawing/2014/main" id="{9BD7F074-3174-FF0E-8C34-9D1849985AA0}"/>
                </a:ext>
              </a:extLst>
            </p:cNvPr>
            <p:cNvSpPr txBox="1"/>
            <p:nvPr/>
          </p:nvSpPr>
          <p:spPr>
            <a:xfrm>
              <a:off x="282429" y="4668087"/>
              <a:ext cx="1980119" cy="923330"/>
            </a:xfrm>
            <a:prstGeom prst="rect">
              <a:avLst/>
            </a:prstGeom>
            <a:noFill/>
          </p:spPr>
          <p:txBody>
            <a:bodyPr wrap="square" rtlCol="0">
              <a:spAutoFit/>
            </a:bodyPr>
            <a:lstStyle/>
            <a:p>
              <a:pPr algn="ctr"/>
              <a:r>
                <a:rPr lang="en-US" sz="5400" b="1" i="1">
                  <a:latin typeface="Arial" panose="020B0604020202020204" pitchFamily="34" charset="0"/>
                  <a:cs typeface="Arial" panose="020B0604020202020204" pitchFamily="34" charset="0"/>
                </a:rPr>
                <a:t>95%</a:t>
              </a:r>
            </a:p>
          </p:txBody>
        </p:sp>
        <p:sp>
          <p:nvSpPr>
            <p:cNvPr id="60" name="TextBox 59">
              <a:extLst>
                <a:ext uri="{FF2B5EF4-FFF2-40B4-BE49-F238E27FC236}">
                  <a16:creationId xmlns:a16="http://schemas.microsoft.com/office/drawing/2014/main" id="{9C10C6E0-E791-EC8E-B6D6-318B48F00700}"/>
                </a:ext>
              </a:extLst>
            </p:cNvPr>
            <p:cNvSpPr txBox="1"/>
            <p:nvPr/>
          </p:nvSpPr>
          <p:spPr>
            <a:xfrm>
              <a:off x="282429" y="5402089"/>
              <a:ext cx="1980119" cy="646331"/>
            </a:xfrm>
            <a:prstGeom prst="rect">
              <a:avLst/>
            </a:prstGeom>
            <a:noFill/>
          </p:spPr>
          <p:txBody>
            <a:bodyPr wrap="square" rtlCol="0">
              <a:spAutoFit/>
            </a:bodyPr>
            <a:lstStyle/>
            <a:p>
              <a:pPr algn="ctr"/>
              <a:r>
                <a:rPr lang="en-US" b="1" i="1">
                  <a:latin typeface="Arial" panose="020B0604020202020204" pitchFamily="34" charset="0"/>
                  <a:cs typeface="Arial" panose="020B0604020202020204" pitchFamily="34" charset="0"/>
                </a:rPr>
                <a:t>requirements coverage</a:t>
              </a:r>
            </a:p>
          </p:txBody>
        </p:sp>
        <p:sp>
          <p:nvSpPr>
            <p:cNvPr id="61" name="Rectangle: Rounded Corners 60">
              <a:extLst>
                <a:ext uri="{FF2B5EF4-FFF2-40B4-BE49-F238E27FC236}">
                  <a16:creationId xmlns:a16="http://schemas.microsoft.com/office/drawing/2014/main" id="{9D15B281-6A27-A1F2-A8EC-E6F8DE133860}"/>
                </a:ext>
              </a:extLst>
            </p:cNvPr>
            <p:cNvSpPr/>
            <p:nvPr/>
          </p:nvSpPr>
          <p:spPr>
            <a:xfrm>
              <a:off x="372996" y="4655282"/>
              <a:ext cx="1798984" cy="1546874"/>
            </a:xfrm>
            <a:prstGeom prst="round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Arial" panose="020B060402020202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C1A9DDCF-739E-4DBA-A02E-04BED8FE9203}"/>
              </a:ext>
            </a:extLst>
          </p:cNvPr>
          <p:cNvGrpSpPr/>
          <p:nvPr/>
        </p:nvGrpSpPr>
        <p:grpSpPr>
          <a:xfrm>
            <a:off x="4024822" y="4655194"/>
            <a:ext cx="1980771" cy="1546874"/>
            <a:chOff x="4024822" y="4655194"/>
            <a:chExt cx="1980771" cy="1546874"/>
          </a:xfrm>
        </p:grpSpPr>
        <p:sp>
          <p:nvSpPr>
            <p:cNvPr id="63" name="TextBox 62">
              <a:extLst>
                <a:ext uri="{FF2B5EF4-FFF2-40B4-BE49-F238E27FC236}">
                  <a16:creationId xmlns:a16="http://schemas.microsoft.com/office/drawing/2014/main" id="{A3888FBB-4ACB-1580-31B4-33791F49CDA7}"/>
                </a:ext>
              </a:extLst>
            </p:cNvPr>
            <p:cNvSpPr txBox="1"/>
            <p:nvPr/>
          </p:nvSpPr>
          <p:spPr>
            <a:xfrm>
              <a:off x="4025474" y="4668087"/>
              <a:ext cx="1980119" cy="923330"/>
            </a:xfrm>
            <a:prstGeom prst="rect">
              <a:avLst/>
            </a:prstGeom>
            <a:noFill/>
          </p:spPr>
          <p:txBody>
            <a:bodyPr wrap="square" rtlCol="0">
              <a:spAutoFit/>
            </a:bodyPr>
            <a:lstStyle/>
            <a:p>
              <a:pPr algn="ctr"/>
              <a:r>
                <a:rPr lang="en-US" sz="5400" b="1" i="1">
                  <a:latin typeface="Arial" panose="020B0604020202020204" pitchFamily="34" charset="0"/>
                  <a:cs typeface="Arial" panose="020B0604020202020204" pitchFamily="34" charset="0"/>
                </a:rPr>
                <a:t>30%</a:t>
              </a:r>
            </a:p>
          </p:txBody>
        </p:sp>
        <p:sp>
          <p:nvSpPr>
            <p:cNvPr id="64" name="TextBox 63">
              <a:extLst>
                <a:ext uri="{FF2B5EF4-FFF2-40B4-BE49-F238E27FC236}">
                  <a16:creationId xmlns:a16="http://schemas.microsoft.com/office/drawing/2014/main" id="{41922CFF-3463-863C-D4FC-DF37F66EA453}"/>
                </a:ext>
              </a:extLst>
            </p:cNvPr>
            <p:cNvSpPr txBox="1"/>
            <p:nvPr/>
          </p:nvSpPr>
          <p:spPr>
            <a:xfrm>
              <a:off x="4024822" y="5402089"/>
              <a:ext cx="1980119" cy="646331"/>
            </a:xfrm>
            <a:prstGeom prst="rect">
              <a:avLst/>
            </a:prstGeom>
            <a:noFill/>
          </p:spPr>
          <p:txBody>
            <a:bodyPr wrap="square" rtlCol="0">
              <a:spAutoFit/>
            </a:bodyPr>
            <a:lstStyle/>
            <a:p>
              <a:pPr algn="ctr"/>
              <a:r>
                <a:rPr lang="en-US" b="1" i="1" dirty="0">
                  <a:latin typeface="Arial" panose="020B0604020202020204" pitchFamily="34" charset="0"/>
                  <a:cs typeface="Arial" panose="020B0604020202020204" pitchFamily="34" charset="0"/>
                </a:rPr>
                <a:t>cost </a:t>
              </a:r>
            </a:p>
            <a:p>
              <a:pPr algn="ctr"/>
              <a:r>
                <a:rPr lang="en-US" b="1" i="1" dirty="0">
                  <a:latin typeface="Arial" panose="020B0604020202020204" pitchFamily="34" charset="0"/>
                  <a:cs typeface="Arial" panose="020B0604020202020204" pitchFamily="34" charset="0"/>
                </a:rPr>
                <a:t>reduction</a:t>
              </a:r>
            </a:p>
          </p:txBody>
        </p:sp>
        <p:sp>
          <p:nvSpPr>
            <p:cNvPr id="65" name="Rectangle: Rounded Corners 64">
              <a:extLst>
                <a:ext uri="{FF2B5EF4-FFF2-40B4-BE49-F238E27FC236}">
                  <a16:creationId xmlns:a16="http://schemas.microsoft.com/office/drawing/2014/main" id="{66013BCB-5E58-B748-E513-9E77AD41CBEC}"/>
                </a:ext>
              </a:extLst>
            </p:cNvPr>
            <p:cNvSpPr/>
            <p:nvPr/>
          </p:nvSpPr>
          <p:spPr>
            <a:xfrm>
              <a:off x="4116042" y="4655194"/>
              <a:ext cx="1798984" cy="1546874"/>
            </a:xfrm>
            <a:prstGeom prst="round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B4A99003-725C-0B63-EEBB-67F1BF666DDB}"/>
              </a:ext>
            </a:extLst>
          </p:cNvPr>
          <p:cNvGrpSpPr/>
          <p:nvPr/>
        </p:nvGrpSpPr>
        <p:grpSpPr>
          <a:xfrm>
            <a:off x="2134504" y="4655194"/>
            <a:ext cx="1999311" cy="1546874"/>
            <a:chOff x="2153810" y="4655194"/>
            <a:chExt cx="1999311" cy="1546874"/>
          </a:xfrm>
        </p:grpSpPr>
        <p:sp>
          <p:nvSpPr>
            <p:cNvPr id="67" name="TextBox 66">
              <a:extLst>
                <a:ext uri="{FF2B5EF4-FFF2-40B4-BE49-F238E27FC236}">
                  <a16:creationId xmlns:a16="http://schemas.microsoft.com/office/drawing/2014/main" id="{C0F25627-C2D8-32B2-5244-42E526A8E016}"/>
                </a:ext>
              </a:extLst>
            </p:cNvPr>
            <p:cNvSpPr txBox="1"/>
            <p:nvPr/>
          </p:nvSpPr>
          <p:spPr>
            <a:xfrm>
              <a:off x="2173002" y="4668087"/>
              <a:ext cx="1980119" cy="923330"/>
            </a:xfrm>
            <a:prstGeom prst="rect">
              <a:avLst/>
            </a:prstGeom>
            <a:noFill/>
          </p:spPr>
          <p:txBody>
            <a:bodyPr wrap="square" rtlCol="0">
              <a:spAutoFit/>
            </a:bodyPr>
            <a:lstStyle/>
            <a:p>
              <a:pPr algn="ctr"/>
              <a:r>
                <a:rPr lang="en-US" sz="5400" b="1" i="1" dirty="0">
                  <a:latin typeface="Arial" panose="020B0604020202020204" pitchFamily="34" charset="0"/>
                  <a:cs typeface="Arial" panose="020B0604020202020204" pitchFamily="34" charset="0"/>
                </a:rPr>
                <a:t>40%</a:t>
              </a:r>
            </a:p>
          </p:txBody>
        </p:sp>
        <p:sp>
          <p:nvSpPr>
            <p:cNvPr id="68" name="TextBox 67">
              <a:extLst>
                <a:ext uri="{FF2B5EF4-FFF2-40B4-BE49-F238E27FC236}">
                  <a16:creationId xmlns:a16="http://schemas.microsoft.com/office/drawing/2014/main" id="{EBC14FD9-0D7D-B5C4-A65A-701A92944B89}"/>
                </a:ext>
              </a:extLst>
            </p:cNvPr>
            <p:cNvSpPr txBox="1"/>
            <p:nvPr/>
          </p:nvSpPr>
          <p:spPr>
            <a:xfrm>
              <a:off x="2153810" y="5402089"/>
              <a:ext cx="1980119" cy="646331"/>
            </a:xfrm>
            <a:prstGeom prst="rect">
              <a:avLst/>
            </a:prstGeom>
            <a:noFill/>
          </p:spPr>
          <p:txBody>
            <a:bodyPr wrap="square" rtlCol="0">
              <a:spAutoFit/>
            </a:bodyPr>
            <a:lstStyle/>
            <a:p>
              <a:pPr algn="ctr"/>
              <a:r>
                <a:rPr lang="en-US" b="1" i="1" dirty="0">
                  <a:latin typeface="Arial" panose="020B0604020202020204" pitchFamily="34" charset="0"/>
                  <a:cs typeface="Arial" panose="020B0604020202020204" pitchFamily="34" charset="0"/>
                </a:rPr>
                <a:t>faster test cycles</a:t>
              </a:r>
            </a:p>
          </p:txBody>
        </p:sp>
        <p:sp>
          <p:nvSpPr>
            <p:cNvPr id="69" name="Rectangle: Rounded Corners 68">
              <a:extLst>
                <a:ext uri="{FF2B5EF4-FFF2-40B4-BE49-F238E27FC236}">
                  <a16:creationId xmlns:a16="http://schemas.microsoft.com/office/drawing/2014/main" id="{62038D0F-4041-87F3-2908-0C3E93B991E6}"/>
                </a:ext>
              </a:extLst>
            </p:cNvPr>
            <p:cNvSpPr/>
            <p:nvPr/>
          </p:nvSpPr>
          <p:spPr>
            <a:xfrm>
              <a:off x="2263569" y="4655194"/>
              <a:ext cx="1798984" cy="1546874"/>
            </a:xfrm>
            <a:prstGeom prst="round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a:extLst>
              <a:ext uri="{FF2B5EF4-FFF2-40B4-BE49-F238E27FC236}">
                <a16:creationId xmlns:a16="http://schemas.microsoft.com/office/drawing/2014/main" id="{4DA4BB3F-55EF-A3C3-8A1E-4079ED0ED034}"/>
              </a:ext>
            </a:extLst>
          </p:cNvPr>
          <p:cNvSpPr txBox="1"/>
          <p:nvPr/>
        </p:nvSpPr>
        <p:spPr>
          <a:xfrm>
            <a:off x="1019503" y="2736562"/>
            <a:ext cx="5205985"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Easy-to-use, automated bug &amp; issue identification for tracking, prioritization, and resolution of defects before they impact users</a:t>
            </a:r>
          </a:p>
        </p:txBody>
      </p:sp>
      <p:sp>
        <p:nvSpPr>
          <p:cNvPr id="71" name="TextBox 70">
            <a:extLst>
              <a:ext uri="{FF2B5EF4-FFF2-40B4-BE49-F238E27FC236}">
                <a16:creationId xmlns:a16="http://schemas.microsoft.com/office/drawing/2014/main" id="{D75A538C-2B12-51CE-B484-49E95CF82DBC}"/>
              </a:ext>
            </a:extLst>
          </p:cNvPr>
          <p:cNvSpPr txBox="1"/>
          <p:nvPr/>
        </p:nvSpPr>
        <p:spPr>
          <a:xfrm>
            <a:off x="1008269" y="3394047"/>
            <a:ext cx="5205985"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Streamlined planning, execution, and tracking of testing, including test case management and exploratory testing</a:t>
            </a:r>
          </a:p>
        </p:txBody>
      </p:sp>
      <p:sp>
        <p:nvSpPr>
          <p:cNvPr id="72" name="TextBox 71">
            <a:extLst>
              <a:ext uri="{FF2B5EF4-FFF2-40B4-BE49-F238E27FC236}">
                <a16:creationId xmlns:a16="http://schemas.microsoft.com/office/drawing/2014/main" id="{7EFFD44F-DC1E-9E12-9932-B29C40B9E967}"/>
              </a:ext>
            </a:extLst>
          </p:cNvPr>
          <p:cNvSpPr txBox="1"/>
          <p:nvPr/>
        </p:nvSpPr>
        <p:spPr>
          <a:xfrm>
            <a:off x="1008268" y="4051532"/>
            <a:ext cx="5205985"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End-to-end traceability of product releases, tested requirements, and resolved defects, with electronic signature capabilities</a:t>
            </a:r>
          </a:p>
        </p:txBody>
      </p:sp>
      <p:grpSp>
        <p:nvGrpSpPr>
          <p:cNvPr id="73" name="Group 72">
            <a:extLst>
              <a:ext uri="{FF2B5EF4-FFF2-40B4-BE49-F238E27FC236}">
                <a16:creationId xmlns:a16="http://schemas.microsoft.com/office/drawing/2014/main" id="{7F4DAA8A-7195-88A3-A113-63C11BF6B0A2}"/>
              </a:ext>
            </a:extLst>
          </p:cNvPr>
          <p:cNvGrpSpPr/>
          <p:nvPr/>
        </p:nvGrpSpPr>
        <p:grpSpPr>
          <a:xfrm>
            <a:off x="371573" y="3984875"/>
            <a:ext cx="596012" cy="594978"/>
            <a:chOff x="411097" y="3984875"/>
            <a:chExt cx="596012" cy="594978"/>
          </a:xfrm>
        </p:grpSpPr>
        <p:sp>
          <p:nvSpPr>
            <p:cNvPr id="74" name="Oval 73">
              <a:extLst>
                <a:ext uri="{FF2B5EF4-FFF2-40B4-BE49-F238E27FC236}">
                  <a16:creationId xmlns:a16="http://schemas.microsoft.com/office/drawing/2014/main" id="{339FFBC5-8297-4E22-6F3D-9B34844B90F7}"/>
                </a:ext>
              </a:extLst>
            </p:cNvPr>
            <p:cNvSpPr>
              <a:spLocks noChangeAspect="1"/>
            </p:cNvSpPr>
            <p:nvPr/>
          </p:nvSpPr>
          <p:spPr>
            <a:xfrm>
              <a:off x="411097" y="3984875"/>
              <a:ext cx="596012" cy="59497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Graphic 74" descr="Contract with solid fill">
              <a:extLst>
                <a:ext uri="{FF2B5EF4-FFF2-40B4-BE49-F238E27FC236}">
                  <a16:creationId xmlns:a16="http://schemas.microsoft.com/office/drawing/2014/main" id="{6D05008D-F82D-A0B8-8E2B-F688591916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5931" y="4049192"/>
              <a:ext cx="466344" cy="466344"/>
            </a:xfrm>
            <a:prstGeom prst="rect">
              <a:avLst/>
            </a:prstGeom>
          </p:spPr>
        </p:pic>
      </p:grpSp>
      <p:grpSp>
        <p:nvGrpSpPr>
          <p:cNvPr id="76" name="Group 75">
            <a:extLst>
              <a:ext uri="{FF2B5EF4-FFF2-40B4-BE49-F238E27FC236}">
                <a16:creationId xmlns:a16="http://schemas.microsoft.com/office/drawing/2014/main" id="{1DA7EE57-6E0B-A49E-5EA5-55457B4D8948}"/>
              </a:ext>
            </a:extLst>
          </p:cNvPr>
          <p:cNvGrpSpPr/>
          <p:nvPr/>
        </p:nvGrpSpPr>
        <p:grpSpPr>
          <a:xfrm>
            <a:off x="371573" y="2669905"/>
            <a:ext cx="596012" cy="594978"/>
            <a:chOff x="411097" y="2669905"/>
            <a:chExt cx="596012" cy="594978"/>
          </a:xfrm>
        </p:grpSpPr>
        <p:sp>
          <p:nvSpPr>
            <p:cNvPr id="77" name="Oval 76">
              <a:extLst>
                <a:ext uri="{FF2B5EF4-FFF2-40B4-BE49-F238E27FC236}">
                  <a16:creationId xmlns:a16="http://schemas.microsoft.com/office/drawing/2014/main" id="{D2712BB8-6B92-F468-E6C6-C740B1B464CE}"/>
                </a:ext>
              </a:extLst>
            </p:cNvPr>
            <p:cNvSpPr>
              <a:spLocks noChangeAspect="1"/>
            </p:cNvSpPr>
            <p:nvPr/>
          </p:nvSpPr>
          <p:spPr>
            <a:xfrm>
              <a:off x="411097" y="2669905"/>
              <a:ext cx="596012" cy="59497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descr="Bug under magnifying glass with solid fill">
              <a:extLst>
                <a:ext uri="{FF2B5EF4-FFF2-40B4-BE49-F238E27FC236}">
                  <a16:creationId xmlns:a16="http://schemas.microsoft.com/office/drawing/2014/main" id="{A6E7653C-72D1-776D-180E-007E1BF35C0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7491" y="2736758"/>
              <a:ext cx="466344" cy="466344"/>
            </a:xfrm>
            <a:prstGeom prst="rect">
              <a:avLst/>
            </a:prstGeom>
          </p:spPr>
        </p:pic>
      </p:grpSp>
      <p:grpSp>
        <p:nvGrpSpPr>
          <p:cNvPr id="79" name="Group 78">
            <a:extLst>
              <a:ext uri="{FF2B5EF4-FFF2-40B4-BE49-F238E27FC236}">
                <a16:creationId xmlns:a16="http://schemas.microsoft.com/office/drawing/2014/main" id="{58A7D20D-C169-51AF-30D3-6D0A38FFB50F}"/>
              </a:ext>
            </a:extLst>
          </p:cNvPr>
          <p:cNvGrpSpPr/>
          <p:nvPr/>
        </p:nvGrpSpPr>
        <p:grpSpPr>
          <a:xfrm>
            <a:off x="371573" y="3327390"/>
            <a:ext cx="596012" cy="594978"/>
            <a:chOff x="411097" y="3327390"/>
            <a:chExt cx="596012" cy="594978"/>
          </a:xfrm>
        </p:grpSpPr>
        <p:sp>
          <p:nvSpPr>
            <p:cNvPr id="80" name="Oval 79">
              <a:extLst>
                <a:ext uri="{FF2B5EF4-FFF2-40B4-BE49-F238E27FC236}">
                  <a16:creationId xmlns:a16="http://schemas.microsoft.com/office/drawing/2014/main" id="{3911AB76-D6F5-39A1-0E86-B147CD0500D3}"/>
                </a:ext>
              </a:extLst>
            </p:cNvPr>
            <p:cNvSpPr>
              <a:spLocks noChangeAspect="1"/>
            </p:cNvSpPr>
            <p:nvPr/>
          </p:nvSpPr>
          <p:spPr>
            <a:xfrm>
              <a:off x="411097" y="3327390"/>
              <a:ext cx="596012" cy="59497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descr="Search Inventory with solid fill">
              <a:extLst>
                <a:ext uri="{FF2B5EF4-FFF2-40B4-BE49-F238E27FC236}">
                  <a16:creationId xmlns:a16="http://schemas.microsoft.com/office/drawing/2014/main" id="{EB843761-8AD2-CE3E-301D-3A529092E76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5931" y="3390713"/>
              <a:ext cx="466344" cy="466344"/>
            </a:xfrm>
            <a:prstGeom prst="rect">
              <a:avLst/>
            </a:prstGeom>
          </p:spPr>
        </p:pic>
      </p:grpSp>
      <p:sp>
        <p:nvSpPr>
          <p:cNvPr id="82" name="Oval 81">
            <a:extLst>
              <a:ext uri="{FF2B5EF4-FFF2-40B4-BE49-F238E27FC236}">
                <a16:creationId xmlns:a16="http://schemas.microsoft.com/office/drawing/2014/main" id="{B22359FF-AB87-71C5-546C-DC198E84108F}"/>
              </a:ext>
            </a:extLst>
          </p:cNvPr>
          <p:cNvSpPr>
            <a:spLocks noChangeAspect="1"/>
          </p:cNvSpPr>
          <p:nvPr/>
        </p:nvSpPr>
        <p:spPr>
          <a:xfrm>
            <a:off x="6286501" y="2042892"/>
            <a:ext cx="306000" cy="30547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2"/>
                </a:solidFill>
                <a:latin typeface="Arial" panose="020B0604020202020204" pitchFamily="34" charset="0"/>
                <a:cs typeface="Arial" panose="020B0604020202020204" pitchFamily="34" charset="0"/>
              </a:rPr>
              <a:t>1</a:t>
            </a:r>
          </a:p>
        </p:txBody>
      </p:sp>
      <p:sp>
        <p:nvSpPr>
          <p:cNvPr id="83" name="Oval 82">
            <a:extLst>
              <a:ext uri="{FF2B5EF4-FFF2-40B4-BE49-F238E27FC236}">
                <a16:creationId xmlns:a16="http://schemas.microsoft.com/office/drawing/2014/main" id="{6CA2CEE3-2ECC-20B6-941E-407FDEA32B9C}"/>
              </a:ext>
            </a:extLst>
          </p:cNvPr>
          <p:cNvSpPr>
            <a:spLocks noChangeAspect="1"/>
          </p:cNvSpPr>
          <p:nvPr/>
        </p:nvSpPr>
        <p:spPr>
          <a:xfrm>
            <a:off x="6286501" y="2452879"/>
            <a:ext cx="306000" cy="30547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2"/>
                </a:solidFill>
                <a:latin typeface="Arial" panose="020B0604020202020204" pitchFamily="34" charset="0"/>
                <a:cs typeface="Arial" panose="020B0604020202020204" pitchFamily="34" charset="0"/>
              </a:rPr>
              <a:t>2</a:t>
            </a:r>
          </a:p>
        </p:txBody>
      </p:sp>
      <p:sp>
        <p:nvSpPr>
          <p:cNvPr id="84" name="Oval 83">
            <a:extLst>
              <a:ext uri="{FF2B5EF4-FFF2-40B4-BE49-F238E27FC236}">
                <a16:creationId xmlns:a16="http://schemas.microsoft.com/office/drawing/2014/main" id="{4F137147-D94B-EBCA-4FF1-A847A917C315}"/>
              </a:ext>
            </a:extLst>
          </p:cNvPr>
          <p:cNvSpPr>
            <a:spLocks noChangeAspect="1"/>
          </p:cNvSpPr>
          <p:nvPr/>
        </p:nvSpPr>
        <p:spPr>
          <a:xfrm>
            <a:off x="6286501" y="2862867"/>
            <a:ext cx="306000" cy="30547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2"/>
                </a:solidFill>
                <a:latin typeface="Arial" panose="020B0604020202020204" pitchFamily="34" charset="0"/>
                <a:cs typeface="Arial" panose="020B0604020202020204" pitchFamily="34" charset="0"/>
              </a:rPr>
              <a:t>3</a:t>
            </a:r>
          </a:p>
        </p:txBody>
      </p:sp>
      <p:sp>
        <p:nvSpPr>
          <p:cNvPr id="85" name="Oval 84">
            <a:extLst>
              <a:ext uri="{FF2B5EF4-FFF2-40B4-BE49-F238E27FC236}">
                <a16:creationId xmlns:a16="http://schemas.microsoft.com/office/drawing/2014/main" id="{579C9708-F8DA-D116-7829-3A843C7BDB25}"/>
              </a:ext>
            </a:extLst>
          </p:cNvPr>
          <p:cNvSpPr>
            <a:spLocks noChangeAspect="1"/>
          </p:cNvSpPr>
          <p:nvPr/>
        </p:nvSpPr>
        <p:spPr>
          <a:xfrm>
            <a:off x="6286501" y="3272855"/>
            <a:ext cx="306000" cy="30547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2"/>
                </a:solidFill>
                <a:latin typeface="Arial" panose="020B0604020202020204" pitchFamily="34" charset="0"/>
                <a:cs typeface="Arial" panose="020B0604020202020204" pitchFamily="34" charset="0"/>
              </a:rPr>
              <a:t>4</a:t>
            </a:r>
          </a:p>
        </p:txBody>
      </p:sp>
      <p:sp>
        <p:nvSpPr>
          <p:cNvPr id="86" name="Oval 85">
            <a:extLst>
              <a:ext uri="{FF2B5EF4-FFF2-40B4-BE49-F238E27FC236}">
                <a16:creationId xmlns:a16="http://schemas.microsoft.com/office/drawing/2014/main" id="{756F4E00-B32C-0599-E52D-979279248EEF}"/>
              </a:ext>
            </a:extLst>
          </p:cNvPr>
          <p:cNvSpPr>
            <a:spLocks noChangeAspect="1"/>
          </p:cNvSpPr>
          <p:nvPr/>
        </p:nvSpPr>
        <p:spPr>
          <a:xfrm>
            <a:off x="6286501" y="3682842"/>
            <a:ext cx="306000" cy="30547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2"/>
                </a:solidFill>
                <a:latin typeface="Arial" panose="020B0604020202020204" pitchFamily="34" charset="0"/>
                <a:cs typeface="Arial" panose="020B0604020202020204" pitchFamily="34" charset="0"/>
              </a:rPr>
              <a:t>5</a:t>
            </a:r>
          </a:p>
        </p:txBody>
      </p:sp>
      <p:sp>
        <p:nvSpPr>
          <p:cNvPr id="87" name="TextBox 86">
            <a:extLst>
              <a:ext uri="{FF2B5EF4-FFF2-40B4-BE49-F238E27FC236}">
                <a16:creationId xmlns:a16="http://schemas.microsoft.com/office/drawing/2014/main" id="{4C2DF2CE-8FED-485E-8B77-1627A5285EE3}"/>
              </a:ext>
            </a:extLst>
          </p:cNvPr>
          <p:cNvSpPr txBox="1"/>
          <p:nvPr/>
        </p:nvSpPr>
        <p:spPr>
          <a:xfrm>
            <a:off x="6582976" y="1964795"/>
            <a:ext cx="5205985"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Modern UI with ease-of-use in mind; quick access to insights and consistent functionality</a:t>
            </a:r>
          </a:p>
        </p:txBody>
      </p:sp>
      <p:sp>
        <p:nvSpPr>
          <p:cNvPr id="88" name="TextBox 87">
            <a:extLst>
              <a:ext uri="{FF2B5EF4-FFF2-40B4-BE49-F238E27FC236}">
                <a16:creationId xmlns:a16="http://schemas.microsoft.com/office/drawing/2014/main" id="{E901E110-7D05-07EC-E1B1-89376D4A1211}"/>
              </a:ext>
            </a:extLst>
          </p:cNvPr>
          <p:cNvSpPr txBox="1"/>
          <p:nvPr/>
        </p:nvSpPr>
        <p:spPr>
          <a:xfrm>
            <a:off x="6574918" y="2374782"/>
            <a:ext cx="5205985"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True “out-of-the-box” platform with a full set of capabilities that can be set up in as little as 10 minutes</a:t>
            </a:r>
          </a:p>
        </p:txBody>
      </p:sp>
      <p:sp>
        <p:nvSpPr>
          <p:cNvPr id="89" name="TextBox 88">
            <a:extLst>
              <a:ext uri="{FF2B5EF4-FFF2-40B4-BE49-F238E27FC236}">
                <a16:creationId xmlns:a16="http://schemas.microsoft.com/office/drawing/2014/main" id="{3AE99D2F-6B56-136C-B2A0-0CFD807174C5}"/>
              </a:ext>
            </a:extLst>
          </p:cNvPr>
          <p:cNvSpPr txBox="1"/>
          <p:nvPr/>
        </p:nvSpPr>
        <p:spPr>
          <a:xfrm>
            <a:off x="6582976" y="2784770"/>
            <a:ext cx="5205985"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Cross-project data storage; simple reporting across projects via pre-built dashboards</a:t>
            </a:r>
          </a:p>
        </p:txBody>
      </p:sp>
      <p:sp>
        <p:nvSpPr>
          <p:cNvPr id="90" name="TextBox 89">
            <a:extLst>
              <a:ext uri="{FF2B5EF4-FFF2-40B4-BE49-F238E27FC236}">
                <a16:creationId xmlns:a16="http://schemas.microsoft.com/office/drawing/2014/main" id="{A4D654CA-9CCB-AAA8-7E37-2426EB67ADE3}"/>
              </a:ext>
            </a:extLst>
          </p:cNvPr>
          <p:cNvSpPr txBox="1"/>
          <p:nvPr/>
        </p:nvSpPr>
        <p:spPr>
          <a:xfrm>
            <a:off x="6582976" y="3194758"/>
            <a:ext cx="5205985"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Robust set of default workflows for customers in highly regulated industries</a:t>
            </a:r>
          </a:p>
        </p:txBody>
      </p:sp>
      <p:sp>
        <p:nvSpPr>
          <p:cNvPr id="91" name="TextBox 90">
            <a:extLst>
              <a:ext uri="{FF2B5EF4-FFF2-40B4-BE49-F238E27FC236}">
                <a16:creationId xmlns:a16="http://schemas.microsoft.com/office/drawing/2014/main" id="{F68FCB4D-AF47-55C7-B326-ED3B98430FA2}"/>
              </a:ext>
            </a:extLst>
          </p:cNvPr>
          <p:cNvSpPr txBox="1"/>
          <p:nvPr/>
        </p:nvSpPr>
        <p:spPr>
          <a:xfrm>
            <a:off x="6582976" y="3604745"/>
            <a:ext cx="5205985"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Extensive and pre-built integration library bolsters in-house capabilities; no need for dedicated admin to manage plug-ins</a:t>
            </a:r>
          </a:p>
        </p:txBody>
      </p:sp>
      <p:sp>
        <p:nvSpPr>
          <p:cNvPr id="94" name="TextBox 93">
            <a:extLst>
              <a:ext uri="{FF2B5EF4-FFF2-40B4-BE49-F238E27FC236}">
                <a16:creationId xmlns:a16="http://schemas.microsoft.com/office/drawing/2014/main" id="{6D5F9E2E-DDBB-CA6E-73D9-BEE163A8F907}"/>
              </a:ext>
            </a:extLst>
          </p:cNvPr>
          <p:cNvSpPr txBox="1"/>
          <p:nvPr/>
        </p:nvSpPr>
        <p:spPr>
          <a:xfrm>
            <a:off x="9420225" y="4496387"/>
            <a:ext cx="2314573" cy="1015663"/>
          </a:xfrm>
          <a:prstGeom prst="rect">
            <a:avLst/>
          </a:prstGeom>
          <a:noFill/>
        </p:spPr>
        <p:txBody>
          <a:bodyPr wrap="square" rtlCol="0">
            <a:spAutoFit/>
          </a:bodyPr>
          <a:lstStyle/>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Test Managers</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QA Managers</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Software Testers</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Project Managers</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Developers</a:t>
            </a:r>
          </a:p>
        </p:txBody>
      </p:sp>
      <p:pic>
        <p:nvPicPr>
          <p:cNvPr id="4" name="Picture 3" descr="A blue and black logo&#10;&#10;Description automatically generated">
            <a:extLst>
              <a:ext uri="{FF2B5EF4-FFF2-40B4-BE49-F238E27FC236}">
                <a16:creationId xmlns:a16="http://schemas.microsoft.com/office/drawing/2014/main" id="{44E02604-2E90-785B-4D4B-2C4586EA896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12451" y="4655194"/>
            <a:ext cx="1091653" cy="365760"/>
          </a:xfrm>
          <a:prstGeom prst="rect">
            <a:avLst/>
          </a:prstGeom>
        </p:spPr>
      </p:pic>
      <p:pic>
        <p:nvPicPr>
          <p:cNvPr id="7" name="Picture 6" descr="A blue and white logo&#10;&#10;Description automatically generated">
            <a:extLst>
              <a:ext uri="{FF2B5EF4-FFF2-40B4-BE49-F238E27FC236}">
                <a16:creationId xmlns:a16="http://schemas.microsoft.com/office/drawing/2014/main" id="{C0317044-46BE-4503-6FEC-E558F26C2AF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80831" y="4586200"/>
            <a:ext cx="962000" cy="543552"/>
          </a:xfrm>
          <a:prstGeom prst="rect">
            <a:avLst/>
          </a:prstGeom>
        </p:spPr>
      </p:pic>
      <p:pic>
        <p:nvPicPr>
          <p:cNvPr id="14" name="Picture 4">
            <a:extLst>
              <a:ext uri="{FF2B5EF4-FFF2-40B4-BE49-F238E27FC236}">
                <a16:creationId xmlns:a16="http://schemas.microsoft.com/office/drawing/2014/main" id="{20D8EB7D-A715-7101-0C89-82F87625D3E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702950" y="5204926"/>
            <a:ext cx="470157" cy="4913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close-up of a logo&#10;&#10;Description automatically generated">
            <a:extLst>
              <a:ext uri="{FF2B5EF4-FFF2-40B4-BE49-F238E27FC236}">
                <a16:creationId xmlns:a16="http://schemas.microsoft.com/office/drawing/2014/main" id="{784374F4-7328-A00B-F093-8A2F184AEE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67727" y="5186238"/>
            <a:ext cx="1528439" cy="486764"/>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18E1B3C1-E04B-B75B-39B0-E8A928307A9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58140" y="5753440"/>
            <a:ext cx="1418149" cy="456467"/>
          </a:xfrm>
          <a:prstGeom prst="rect">
            <a:avLst/>
          </a:prstGeom>
        </p:spPr>
      </p:pic>
    </p:spTree>
    <p:extLst>
      <p:ext uri="{BB962C8B-B14F-4D97-AF65-F5344CB8AC3E}">
        <p14:creationId xmlns:p14="http://schemas.microsoft.com/office/powerpoint/2010/main" val="2994513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logo of a company&#10;&#10;Description automatically generated">
            <a:extLst>
              <a:ext uri="{FF2B5EF4-FFF2-40B4-BE49-F238E27FC236}">
                <a16:creationId xmlns:a16="http://schemas.microsoft.com/office/drawing/2014/main" id="{77AB3000-A4A2-A7E3-F77C-4F71A08BFB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8188" y="4547030"/>
            <a:ext cx="1578403" cy="851070"/>
          </a:xfrm>
          <a:prstGeom prst="rect">
            <a:avLst/>
          </a:prstGeom>
        </p:spPr>
      </p:pic>
      <p:sp>
        <p:nvSpPr>
          <p:cNvPr id="2" name="Title 1">
            <a:extLst>
              <a:ext uri="{FF2B5EF4-FFF2-40B4-BE49-F238E27FC236}">
                <a16:creationId xmlns:a16="http://schemas.microsoft.com/office/drawing/2014/main" id="{FD792645-9694-414E-B0A9-2D527498A5C6}"/>
              </a:ext>
            </a:extLst>
          </p:cNvPr>
          <p:cNvSpPr>
            <a:spLocks noGrp="1"/>
          </p:cNvSpPr>
          <p:nvPr>
            <p:ph type="title"/>
          </p:nvPr>
        </p:nvSpPr>
        <p:spPr/>
        <p:txBody>
          <a:bodyPr/>
          <a:lstStyle/>
          <a:p>
            <a:r>
              <a:rPr lang="en-US" dirty="0"/>
              <a:t>SpiraTeam® - Application Lifecycle Mgt</a:t>
            </a:r>
          </a:p>
        </p:txBody>
      </p:sp>
      <p:pic>
        <p:nvPicPr>
          <p:cNvPr id="4" name="Graphic 3">
            <a:extLst>
              <a:ext uri="{FF2B5EF4-FFF2-40B4-BE49-F238E27FC236}">
                <a16:creationId xmlns:a16="http://schemas.microsoft.com/office/drawing/2014/main" id="{788FF16F-33F9-49D5-8770-14B7B492F0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68820" y="365125"/>
            <a:ext cx="884980" cy="1021578"/>
          </a:xfrm>
          <a:prstGeom prst="rect">
            <a:avLst/>
          </a:prstGeom>
        </p:spPr>
      </p:pic>
      <p:sp>
        <p:nvSpPr>
          <p:cNvPr id="9" name="TextBox 8">
            <a:extLst>
              <a:ext uri="{FF2B5EF4-FFF2-40B4-BE49-F238E27FC236}">
                <a16:creationId xmlns:a16="http://schemas.microsoft.com/office/drawing/2014/main" id="{D0CA6444-F403-67EF-EE8F-9B7DAF9724DC}"/>
              </a:ext>
            </a:extLst>
          </p:cNvPr>
          <p:cNvSpPr txBox="1"/>
          <p:nvPr/>
        </p:nvSpPr>
        <p:spPr>
          <a:xfrm>
            <a:off x="1008268" y="2736563"/>
            <a:ext cx="5087732"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Quality assurance (QA), risk management, and collaboration capabilities to ensure visibility into all aspects of the software development lifecycle</a:t>
            </a:r>
          </a:p>
        </p:txBody>
      </p:sp>
      <p:sp>
        <p:nvSpPr>
          <p:cNvPr id="10" name="TextBox 9">
            <a:extLst>
              <a:ext uri="{FF2B5EF4-FFF2-40B4-BE49-F238E27FC236}">
                <a16:creationId xmlns:a16="http://schemas.microsoft.com/office/drawing/2014/main" id="{46E46D4F-9CAF-840B-F16F-2816E04D5B59}"/>
              </a:ext>
            </a:extLst>
          </p:cNvPr>
          <p:cNvSpPr txBox="1"/>
          <p:nvPr/>
        </p:nvSpPr>
        <p:spPr>
          <a:xfrm>
            <a:off x="1002978" y="2079078"/>
            <a:ext cx="4903702"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Fully integrated project / requirements management and an extensive integration library to eliminate inefficiencies from overlapping tools</a:t>
            </a:r>
          </a:p>
        </p:txBody>
      </p:sp>
      <p:sp>
        <p:nvSpPr>
          <p:cNvPr id="11" name="TextBox 10">
            <a:extLst>
              <a:ext uri="{FF2B5EF4-FFF2-40B4-BE49-F238E27FC236}">
                <a16:creationId xmlns:a16="http://schemas.microsoft.com/office/drawing/2014/main" id="{5476149C-B691-F718-F10D-725461C43C91}"/>
              </a:ext>
            </a:extLst>
          </p:cNvPr>
          <p:cNvSpPr txBox="1"/>
          <p:nvPr/>
        </p:nvSpPr>
        <p:spPr>
          <a:xfrm>
            <a:off x="1010248" y="3394048"/>
            <a:ext cx="4896431"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Specialized artifact types, built-in workflows, and advanced dashboards to provide an “out-of-the-box” experience for any team</a:t>
            </a:r>
          </a:p>
        </p:txBody>
      </p:sp>
      <p:sp>
        <p:nvSpPr>
          <p:cNvPr id="12" name="TextBox 11">
            <a:extLst>
              <a:ext uri="{FF2B5EF4-FFF2-40B4-BE49-F238E27FC236}">
                <a16:creationId xmlns:a16="http://schemas.microsoft.com/office/drawing/2014/main" id="{0A75EF41-30AC-CC42-37A8-818D5F59C256}"/>
              </a:ext>
            </a:extLst>
          </p:cNvPr>
          <p:cNvSpPr txBox="1"/>
          <p:nvPr/>
        </p:nvSpPr>
        <p:spPr>
          <a:xfrm>
            <a:off x="1007108" y="4051533"/>
            <a:ext cx="5205985"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Complete support of all development methodologies, whether Agile, Waterfall, or hybrid</a:t>
            </a:r>
          </a:p>
        </p:txBody>
      </p:sp>
      <p:sp>
        <p:nvSpPr>
          <p:cNvPr id="13" name="TextBox 12">
            <a:extLst>
              <a:ext uri="{FF2B5EF4-FFF2-40B4-BE49-F238E27FC236}">
                <a16:creationId xmlns:a16="http://schemas.microsoft.com/office/drawing/2014/main" id="{B42BD921-A76C-50E7-7094-B8660CE34A3B}"/>
              </a:ext>
            </a:extLst>
          </p:cNvPr>
          <p:cNvSpPr txBox="1"/>
          <p:nvPr/>
        </p:nvSpPr>
        <p:spPr>
          <a:xfrm>
            <a:off x="9420225" y="4496387"/>
            <a:ext cx="2314573" cy="1015663"/>
          </a:xfrm>
          <a:prstGeom prst="rect">
            <a:avLst/>
          </a:prstGeom>
          <a:noFill/>
        </p:spPr>
        <p:txBody>
          <a:bodyPr wrap="square" rtlCol="0">
            <a:spAutoFit/>
          </a:bodyPr>
          <a:lstStyle/>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Project Managers</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QA Managers</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Business Analysts</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Software Testers</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Developers</a:t>
            </a:r>
          </a:p>
        </p:txBody>
      </p:sp>
      <p:sp>
        <p:nvSpPr>
          <p:cNvPr id="14" name="Oval 13">
            <a:extLst>
              <a:ext uri="{FF2B5EF4-FFF2-40B4-BE49-F238E27FC236}">
                <a16:creationId xmlns:a16="http://schemas.microsoft.com/office/drawing/2014/main" id="{3E3DA616-193F-9A03-2545-46C3335CA1B6}"/>
              </a:ext>
            </a:extLst>
          </p:cNvPr>
          <p:cNvSpPr>
            <a:spLocks noChangeAspect="1"/>
          </p:cNvSpPr>
          <p:nvPr/>
        </p:nvSpPr>
        <p:spPr>
          <a:xfrm>
            <a:off x="6285320" y="2042893"/>
            <a:ext cx="306000" cy="30547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2"/>
                </a:solidFill>
                <a:latin typeface="Arial" panose="020B0604020202020204" pitchFamily="34" charset="0"/>
                <a:cs typeface="Arial" panose="020B0604020202020204" pitchFamily="34" charset="0"/>
              </a:rPr>
              <a:t>1</a:t>
            </a:r>
          </a:p>
        </p:txBody>
      </p:sp>
      <p:sp>
        <p:nvSpPr>
          <p:cNvPr id="15" name="Oval 14">
            <a:extLst>
              <a:ext uri="{FF2B5EF4-FFF2-40B4-BE49-F238E27FC236}">
                <a16:creationId xmlns:a16="http://schemas.microsoft.com/office/drawing/2014/main" id="{3859E9B7-0EE6-D7C0-F981-AF6A84A4A181}"/>
              </a:ext>
            </a:extLst>
          </p:cNvPr>
          <p:cNvSpPr>
            <a:spLocks noChangeAspect="1"/>
          </p:cNvSpPr>
          <p:nvPr/>
        </p:nvSpPr>
        <p:spPr>
          <a:xfrm>
            <a:off x="6285320" y="2452880"/>
            <a:ext cx="306000" cy="30547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2"/>
                </a:solidFill>
                <a:latin typeface="Arial" panose="020B0604020202020204" pitchFamily="34" charset="0"/>
                <a:cs typeface="Arial" panose="020B0604020202020204" pitchFamily="34" charset="0"/>
              </a:rPr>
              <a:t>2</a:t>
            </a:r>
          </a:p>
        </p:txBody>
      </p:sp>
      <p:sp>
        <p:nvSpPr>
          <p:cNvPr id="16" name="Oval 15">
            <a:extLst>
              <a:ext uri="{FF2B5EF4-FFF2-40B4-BE49-F238E27FC236}">
                <a16:creationId xmlns:a16="http://schemas.microsoft.com/office/drawing/2014/main" id="{BDD5413E-1CBA-37B5-4F4E-BC8038C77966}"/>
              </a:ext>
            </a:extLst>
          </p:cNvPr>
          <p:cNvSpPr>
            <a:spLocks noChangeAspect="1"/>
          </p:cNvSpPr>
          <p:nvPr/>
        </p:nvSpPr>
        <p:spPr>
          <a:xfrm>
            <a:off x="6285320" y="2862868"/>
            <a:ext cx="306000" cy="30547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2"/>
                </a:solidFill>
                <a:latin typeface="Arial" panose="020B0604020202020204" pitchFamily="34" charset="0"/>
                <a:cs typeface="Arial" panose="020B0604020202020204" pitchFamily="34" charset="0"/>
              </a:rPr>
              <a:t>3</a:t>
            </a:r>
          </a:p>
        </p:txBody>
      </p:sp>
      <p:sp>
        <p:nvSpPr>
          <p:cNvPr id="17" name="Oval 16">
            <a:extLst>
              <a:ext uri="{FF2B5EF4-FFF2-40B4-BE49-F238E27FC236}">
                <a16:creationId xmlns:a16="http://schemas.microsoft.com/office/drawing/2014/main" id="{B49FC919-D348-E0F8-C0E5-F4F100ED2986}"/>
              </a:ext>
            </a:extLst>
          </p:cNvPr>
          <p:cNvSpPr>
            <a:spLocks noChangeAspect="1"/>
          </p:cNvSpPr>
          <p:nvPr/>
        </p:nvSpPr>
        <p:spPr>
          <a:xfrm>
            <a:off x="6285320" y="3272856"/>
            <a:ext cx="306000" cy="30547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2"/>
                </a:solidFill>
                <a:latin typeface="Arial" panose="020B0604020202020204" pitchFamily="34" charset="0"/>
                <a:cs typeface="Arial" panose="020B0604020202020204" pitchFamily="34" charset="0"/>
              </a:rPr>
              <a:t>4</a:t>
            </a:r>
          </a:p>
        </p:txBody>
      </p:sp>
      <p:sp>
        <p:nvSpPr>
          <p:cNvPr id="18" name="Oval 17">
            <a:extLst>
              <a:ext uri="{FF2B5EF4-FFF2-40B4-BE49-F238E27FC236}">
                <a16:creationId xmlns:a16="http://schemas.microsoft.com/office/drawing/2014/main" id="{23DB47B1-0664-33DE-0551-83B1C479AAA0}"/>
              </a:ext>
            </a:extLst>
          </p:cNvPr>
          <p:cNvSpPr>
            <a:spLocks noChangeAspect="1"/>
          </p:cNvSpPr>
          <p:nvPr/>
        </p:nvSpPr>
        <p:spPr>
          <a:xfrm>
            <a:off x="6285320" y="3682843"/>
            <a:ext cx="306000" cy="30547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2"/>
                </a:solidFill>
                <a:latin typeface="Arial" panose="020B0604020202020204" pitchFamily="34" charset="0"/>
                <a:cs typeface="Arial" panose="020B0604020202020204" pitchFamily="34" charset="0"/>
              </a:rPr>
              <a:t>5</a:t>
            </a:r>
          </a:p>
        </p:txBody>
      </p:sp>
      <p:sp>
        <p:nvSpPr>
          <p:cNvPr id="19" name="TextBox 18">
            <a:extLst>
              <a:ext uri="{FF2B5EF4-FFF2-40B4-BE49-F238E27FC236}">
                <a16:creationId xmlns:a16="http://schemas.microsoft.com/office/drawing/2014/main" id="{1B4E8D50-D49A-9D11-58B3-24822C4E0548}"/>
              </a:ext>
            </a:extLst>
          </p:cNvPr>
          <p:cNvSpPr txBox="1"/>
          <p:nvPr/>
        </p:nvSpPr>
        <p:spPr>
          <a:xfrm>
            <a:off x="6578947" y="1964796"/>
            <a:ext cx="5205985"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Robust data roll-up capabilities across all dimensions – product, component, requirements, release, and team</a:t>
            </a:r>
          </a:p>
        </p:txBody>
      </p:sp>
      <p:sp>
        <p:nvSpPr>
          <p:cNvPr id="20" name="TextBox 19">
            <a:extLst>
              <a:ext uri="{FF2B5EF4-FFF2-40B4-BE49-F238E27FC236}">
                <a16:creationId xmlns:a16="http://schemas.microsoft.com/office/drawing/2014/main" id="{FB8F5CBF-1018-C23E-FB0A-83920B3414AD}"/>
              </a:ext>
            </a:extLst>
          </p:cNvPr>
          <p:cNvSpPr txBox="1"/>
          <p:nvPr/>
        </p:nvSpPr>
        <p:spPr>
          <a:xfrm>
            <a:off x="6578947" y="2374783"/>
            <a:ext cx="5205985"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Extensive built-in integration library for easy connections to all solutions with zero limitations</a:t>
            </a:r>
          </a:p>
        </p:txBody>
      </p:sp>
      <p:sp>
        <p:nvSpPr>
          <p:cNvPr id="21" name="TextBox 20">
            <a:extLst>
              <a:ext uri="{FF2B5EF4-FFF2-40B4-BE49-F238E27FC236}">
                <a16:creationId xmlns:a16="http://schemas.microsoft.com/office/drawing/2014/main" id="{83C8F028-B376-26A5-59A9-E3891BBF605E}"/>
              </a:ext>
            </a:extLst>
          </p:cNvPr>
          <p:cNvSpPr txBox="1"/>
          <p:nvPr/>
        </p:nvSpPr>
        <p:spPr>
          <a:xfrm>
            <a:off x="6578947" y="2791480"/>
            <a:ext cx="5205985"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Pre-existing niche artifact types to address specific use cases and ensure adherence to best practices</a:t>
            </a:r>
          </a:p>
        </p:txBody>
      </p:sp>
      <p:sp>
        <p:nvSpPr>
          <p:cNvPr id="22" name="TextBox 21">
            <a:extLst>
              <a:ext uri="{FF2B5EF4-FFF2-40B4-BE49-F238E27FC236}">
                <a16:creationId xmlns:a16="http://schemas.microsoft.com/office/drawing/2014/main" id="{659A155F-2E92-7B19-829E-B4E2AC5F5F9E}"/>
              </a:ext>
            </a:extLst>
          </p:cNvPr>
          <p:cNvSpPr txBox="1"/>
          <p:nvPr/>
        </p:nvSpPr>
        <p:spPr>
          <a:xfrm>
            <a:off x="6578947" y="3223362"/>
            <a:ext cx="5205985"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Various project planning views for different roles within the team that can handle both planned and adaptive lifecycles</a:t>
            </a:r>
          </a:p>
        </p:txBody>
      </p:sp>
      <p:sp>
        <p:nvSpPr>
          <p:cNvPr id="23" name="TextBox 22">
            <a:extLst>
              <a:ext uri="{FF2B5EF4-FFF2-40B4-BE49-F238E27FC236}">
                <a16:creationId xmlns:a16="http://schemas.microsoft.com/office/drawing/2014/main" id="{642C5166-0B9D-B8CF-E4D2-36CD7A447D60}"/>
              </a:ext>
            </a:extLst>
          </p:cNvPr>
          <p:cNvSpPr txBox="1"/>
          <p:nvPr/>
        </p:nvSpPr>
        <p:spPr>
          <a:xfrm>
            <a:off x="6578947" y="3693075"/>
            <a:ext cx="5205985"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Flexibility to operate in both cloud and on-premise hosting environments</a:t>
            </a:r>
          </a:p>
        </p:txBody>
      </p:sp>
      <p:grpSp>
        <p:nvGrpSpPr>
          <p:cNvPr id="24" name="Group 23">
            <a:extLst>
              <a:ext uri="{FF2B5EF4-FFF2-40B4-BE49-F238E27FC236}">
                <a16:creationId xmlns:a16="http://schemas.microsoft.com/office/drawing/2014/main" id="{51923D75-A69A-E52D-D24A-8497E326621E}"/>
              </a:ext>
            </a:extLst>
          </p:cNvPr>
          <p:cNvGrpSpPr/>
          <p:nvPr/>
        </p:nvGrpSpPr>
        <p:grpSpPr>
          <a:xfrm>
            <a:off x="371573" y="3984876"/>
            <a:ext cx="596012" cy="594978"/>
            <a:chOff x="411097" y="3984876"/>
            <a:chExt cx="596012" cy="594978"/>
          </a:xfrm>
        </p:grpSpPr>
        <p:sp>
          <p:nvSpPr>
            <p:cNvPr id="25" name="Oval 24">
              <a:extLst>
                <a:ext uri="{FF2B5EF4-FFF2-40B4-BE49-F238E27FC236}">
                  <a16:creationId xmlns:a16="http://schemas.microsoft.com/office/drawing/2014/main" id="{181A28C3-E0F7-D783-A896-E4DD1B8E3D4E}"/>
                </a:ext>
              </a:extLst>
            </p:cNvPr>
            <p:cNvSpPr>
              <a:spLocks noChangeAspect="1"/>
            </p:cNvSpPr>
            <p:nvPr/>
          </p:nvSpPr>
          <p:spPr>
            <a:xfrm>
              <a:off x="411097" y="3984876"/>
              <a:ext cx="596012" cy="59497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Qr Code outline">
              <a:extLst>
                <a:ext uri="{FF2B5EF4-FFF2-40B4-BE49-F238E27FC236}">
                  <a16:creationId xmlns:a16="http://schemas.microsoft.com/office/drawing/2014/main" id="{298F7598-9059-85D3-9C01-2E5EFCCB2C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5931" y="4049193"/>
              <a:ext cx="466344" cy="466344"/>
            </a:xfrm>
            <a:prstGeom prst="rect">
              <a:avLst/>
            </a:prstGeom>
          </p:spPr>
        </p:pic>
      </p:grpSp>
      <p:grpSp>
        <p:nvGrpSpPr>
          <p:cNvPr id="27" name="Group 26">
            <a:extLst>
              <a:ext uri="{FF2B5EF4-FFF2-40B4-BE49-F238E27FC236}">
                <a16:creationId xmlns:a16="http://schemas.microsoft.com/office/drawing/2014/main" id="{A2FA2FDB-98DE-42EA-E8EB-A8D0470590A5}"/>
              </a:ext>
            </a:extLst>
          </p:cNvPr>
          <p:cNvGrpSpPr/>
          <p:nvPr/>
        </p:nvGrpSpPr>
        <p:grpSpPr>
          <a:xfrm>
            <a:off x="371573" y="3327391"/>
            <a:ext cx="596012" cy="594978"/>
            <a:chOff x="411097" y="3327391"/>
            <a:chExt cx="596012" cy="594978"/>
          </a:xfrm>
        </p:grpSpPr>
        <p:sp>
          <p:nvSpPr>
            <p:cNvPr id="28" name="Oval 27">
              <a:extLst>
                <a:ext uri="{FF2B5EF4-FFF2-40B4-BE49-F238E27FC236}">
                  <a16:creationId xmlns:a16="http://schemas.microsoft.com/office/drawing/2014/main" id="{9DEA71F5-4468-EA78-A869-857FBEC344D5}"/>
                </a:ext>
              </a:extLst>
            </p:cNvPr>
            <p:cNvSpPr>
              <a:spLocks noChangeAspect="1"/>
            </p:cNvSpPr>
            <p:nvPr/>
          </p:nvSpPr>
          <p:spPr>
            <a:xfrm>
              <a:off x="411097" y="3327391"/>
              <a:ext cx="596012" cy="59497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Workflow with solid fill">
              <a:extLst>
                <a:ext uri="{FF2B5EF4-FFF2-40B4-BE49-F238E27FC236}">
                  <a16:creationId xmlns:a16="http://schemas.microsoft.com/office/drawing/2014/main" id="{C956036E-0E07-F438-E2C9-F4A5645839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5931" y="3391708"/>
              <a:ext cx="466344" cy="466344"/>
            </a:xfrm>
            <a:prstGeom prst="rect">
              <a:avLst/>
            </a:prstGeom>
          </p:spPr>
        </p:pic>
      </p:grpSp>
      <p:grpSp>
        <p:nvGrpSpPr>
          <p:cNvPr id="30" name="Group 29">
            <a:extLst>
              <a:ext uri="{FF2B5EF4-FFF2-40B4-BE49-F238E27FC236}">
                <a16:creationId xmlns:a16="http://schemas.microsoft.com/office/drawing/2014/main" id="{101EDBEC-6416-4A29-7878-CA35639CC30A}"/>
              </a:ext>
            </a:extLst>
          </p:cNvPr>
          <p:cNvGrpSpPr/>
          <p:nvPr/>
        </p:nvGrpSpPr>
        <p:grpSpPr>
          <a:xfrm>
            <a:off x="371573" y="2669906"/>
            <a:ext cx="596012" cy="594978"/>
            <a:chOff x="411097" y="2669906"/>
            <a:chExt cx="596012" cy="594978"/>
          </a:xfrm>
        </p:grpSpPr>
        <p:sp>
          <p:nvSpPr>
            <p:cNvPr id="31" name="Oval 30">
              <a:extLst>
                <a:ext uri="{FF2B5EF4-FFF2-40B4-BE49-F238E27FC236}">
                  <a16:creationId xmlns:a16="http://schemas.microsoft.com/office/drawing/2014/main" id="{004F91CF-0657-5751-9DCD-82FD4A5562A9}"/>
                </a:ext>
              </a:extLst>
            </p:cNvPr>
            <p:cNvSpPr>
              <a:spLocks noChangeAspect="1"/>
            </p:cNvSpPr>
            <p:nvPr/>
          </p:nvSpPr>
          <p:spPr>
            <a:xfrm>
              <a:off x="411097" y="2669906"/>
              <a:ext cx="596012" cy="59497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Radioactive with solid fill">
              <a:extLst>
                <a:ext uri="{FF2B5EF4-FFF2-40B4-BE49-F238E27FC236}">
                  <a16:creationId xmlns:a16="http://schemas.microsoft.com/office/drawing/2014/main" id="{ABCAAC86-3A07-F39D-B58C-E8E26DAB248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5931" y="2734223"/>
              <a:ext cx="466344" cy="466344"/>
            </a:xfrm>
            <a:prstGeom prst="rect">
              <a:avLst/>
            </a:prstGeom>
          </p:spPr>
        </p:pic>
      </p:grpSp>
      <p:grpSp>
        <p:nvGrpSpPr>
          <p:cNvPr id="33" name="Group 32">
            <a:extLst>
              <a:ext uri="{FF2B5EF4-FFF2-40B4-BE49-F238E27FC236}">
                <a16:creationId xmlns:a16="http://schemas.microsoft.com/office/drawing/2014/main" id="{E7DA2E31-4C32-605D-71A6-9052C5452E22}"/>
              </a:ext>
            </a:extLst>
          </p:cNvPr>
          <p:cNvGrpSpPr/>
          <p:nvPr/>
        </p:nvGrpSpPr>
        <p:grpSpPr>
          <a:xfrm>
            <a:off x="371573" y="2012421"/>
            <a:ext cx="596012" cy="594978"/>
            <a:chOff x="411097" y="2012421"/>
            <a:chExt cx="596012" cy="594978"/>
          </a:xfrm>
        </p:grpSpPr>
        <p:sp>
          <p:nvSpPr>
            <p:cNvPr id="34" name="Oval 33">
              <a:extLst>
                <a:ext uri="{FF2B5EF4-FFF2-40B4-BE49-F238E27FC236}">
                  <a16:creationId xmlns:a16="http://schemas.microsoft.com/office/drawing/2014/main" id="{23D8ABF4-51CD-BBC9-27C6-EEA216CB520F}"/>
                </a:ext>
              </a:extLst>
            </p:cNvPr>
            <p:cNvSpPr>
              <a:spLocks noChangeAspect="1"/>
            </p:cNvSpPr>
            <p:nvPr/>
          </p:nvSpPr>
          <p:spPr>
            <a:xfrm>
              <a:off x="411097" y="2012421"/>
              <a:ext cx="596012" cy="59497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Network with solid fill">
              <a:extLst>
                <a:ext uri="{FF2B5EF4-FFF2-40B4-BE49-F238E27FC236}">
                  <a16:creationId xmlns:a16="http://schemas.microsoft.com/office/drawing/2014/main" id="{A3799D3C-300C-9180-0A86-F7A25623F92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75931" y="2076738"/>
              <a:ext cx="466344" cy="466344"/>
            </a:xfrm>
            <a:prstGeom prst="rect">
              <a:avLst/>
            </a:prstGeom>
          </p:spPr>
        </p:pic>
      </p:grpSp>
      <p:sp>
        <p:nvSpPr>
          <p:cNvPr id="38" name="Rectangle: Rounded Corners 37">
            <a:extLst>
              <a:ext uri="{FF2B5EF4-FFF2-40B4-BE49-F238E27FC236}">
                <a16:creationId xmlns:a16="http://schemas.microsoft.com/office/drawing/2014/main" id="{1CEDFAAE-2CE3-B5F9-6606-AE3A6F7516CE}"/>
              </a:ext>
            </a:extLst>
          </p:cNvPr>
          <p:cNvSpPr/>
          <p:nvPr/>
        </p:nvSpPr>
        <p:spPr>
          <a:xfrm>
            <a:off x="371573" y="1600200"/>
            <a:ext cx="5535106"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anose="020B0604020202020204" pitchFamily="34" charset="0"/>
                <a:cs typeface="Arial" panose="020B0604020202020204" pitchFamily="34" charset="0"/>
              </a:rPr>
              <a:t>Key Features &amp; Benefits</a:t>
            </a:r>
          </a:p>
        </p:txBody>
      </p:sp>
      <p:sp>
        <p:nvSpPr>
          <p:cNvPr id="39" name="Rectangle: Rounded Corners 38">
            <a:extLst>
              <a:ext uri="{FF2B5EF4-FFF2-40B4-BE49-F238E27FC236}">
                <a16:creationId xmlns:a16="http://schemas.microsoft.com/office/drawing/2014/main" id="{5B4F86BD-3BC9-EAE2-D35A-CA322D98326A}"/>
              </a:ext>
            </a:extLst>
          </p:cNvPr>
          <p:cNvSpPr/>
          <p:nvPr/>
        </p:nvSpPr>
        <p:spPr>
          <a:xfrm>
            <a:off x="6285320" y="1600200"/>
            <a:ext cx="5535107"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anose="020B0604020202020204" pitchFamily="34" charset="0"/>
                <a:cs typeface="Arial" panose="020B0604020202020204" pitchFamily="34" charset="0"/>
              </a:rPr>
              <a:t>Differentiators</a:t>
            </a:r>
          </a:p>
        </p:txBody>
      </p:sp>
      <p:grpSp>
        <p:nvGrpSpPr>
          <p:cNvPr id="40" name="Group 39">
            <a:extLst>
              <a:ext uri="{FF2B5EF4-FFF2-40B4-BE49-F238E27FC236}">
                <a16:creationId xmlns:a16="http://schemas.microsoft.com/office/drawing/2014/main" id="{778D8BE2-B846-B4C4-FB54-9E0CE24B38B3}"/>
              </a:ext>
            </a:extLst>
          </p:cNvPr>
          <p:cNvGrpSpPr/>
          <p:nvPr/>
        </p:nvGrpSpPr>
        <p:grpSpPr>
          <a:xfrm>
            <a:off x="282429" y="4655282"/>
            <a:ext cx="1980119" cy="1546874"/>
            <a:chOff x="282429" y="4655282"/>
            <a:chExt cx="1980119" cy="1546874"/>
          </a:xfrm>
        </p:grpSpPr>
        <p:sp>
          <p:nvSpPr>
            <p:cNvPr id="41" name="TextBox 40">
              <a:extLst>
                <a:ext uri="{FF2B5EF4-FFF2-40B4-BE49-F238E27FC236}">
                  <a16:creationId xmlns:a16="http://schemas.microsoft.com/office/drawing/2014/main" id="{B4B6A83A-9AFF-3A48-08D9-15853B42D0FC}"/>
                </a:ext>
              </a:extLst>
            </p:cNvPr>
            <p:cNvSpPr txBox="1"/>
            <p:nvPr/>
          </p:nvSpPr>
          <p:spPr>
            <a:xfrm>
              <a:off x="282429" y="4668087"/>
              <a:ext cx="1980119" cy="923330"/>
            </a:xfrm>
            <a:prstGeom prst="rect">
              <a:avLst/>
            </a:prstGeom>
            <a:noFill/>
          </p:spPr>
          <p:txBody>
            <a:bodyPr wrap="square" rtlCol="0">
              <a:spAutoFit/>
            </a:bodyPr>
            <a:lstStyle/>
            <a:p>
              <a:pPr algn="ctr"/>
              <a:r>
                <a:rPr lang="en-US" sz="5400" b="1" i="1" dirty="0">
                  <a:latin typeface="Arial" panose="020B0604020202020204" pitchFamily="34" charset="0"/>
                  <a:cs typeface="Arial" panose="020B0604020202020204" pitchFamily="34" charset="0"/>
                </a:rPr>
                <a:t>40%</a:t>
              </a:r>
            </a:p>
          </p:txBody>
        </p:sp>
        <p:sp>
          <p:nvSpPr>
            <p:cNvPr id="42" name="TextBox 41">
              <a:extLst>
                <a:ext uri="{FF2B5EF4-FFF2-40B4-BE49-F238E27FC236}">
                  <a16:creationId xmlns:a16="http://schemas.microsoft.com/office/drawing/2014/main" id="{AEC1B02A-5EE2-41D5-7B9B-BA13EBBB1491}"/>
                </a:ext>
              </a:extLst>
            </p:cNvPr>
            <p:cNvSpPr txBox="1"/>
            <p:nvPr/>
          </p:nvSpPr>
          <p:spPr>
            <a:xfrm>
              <a:off x="282429" y="5402089"/>
              <a:ext cx="1980119" cy="646331"/>
            </a:xfrm>
            <a:prstGeom prst="rect">
              <a:avLst/>
            </a:prstGeom>
            <a:noFill/>
          </p:spPr>
          <p:txBody>
            <a:bodyPr wrap="square" rtlCol="0">
              <a:spAutoFit/>
            </a:bodyPr>
            <a:lstStyle/>
            <a:p>
              <a:pPr algn="ctr"/>
              <a:r>
                <a:rPr lang="en-US" b="1" i="1">
                  <a:latin typeface="Arial" panose="020B0604020202020204" pitchFamily="34" charset="0"/>
                  <a:cs typeface="Arial" panose="020B0604020202020204" pitchFamily="34" charset="0"/>
                </a:rPr>
                <a:t>cost</a:t>
              </a:r>
            </a:p>
            <a:p>
              <a:pPr algn="ctr"/>
              <a:r>
                <a:rPr lang="en-US" b="1" i="1">
                  <a:latin typeface="Arial" panose="020B0604020202020204" pitchFamily="34" charset="0"/>
                  <a:cs typeface="Arial" panose="020B0604020202020204" pitchFamily="34" charset="0"/>
                </a:rPr>
                <a:t>reduction</a:t>
              </a:r>
            </a:p>
          </p:txBody>
        </p:sp>
        <p:sp>
          <p:nvSpPr>
            <p:cNvPr id="43" name="Rectangle: Rounded Corners 42">
              <a:extLst>
                <a:ext uri="{FF2B5EF4-FFF2-40B4-BE49-F238E27FC236}">
                  <a16:creationId xmlns:a16="http://schemas.microsoft.com/office/drawing/2014/main" id="{7B2AA0A6-7262-0F01-495C-14DE2E858D73}"/>
                </a:ext>
              </a:extLst>
            </p:cNvPr>
            <p:cNvSpPr/>
            <p:nvPr/>
          </p:nvSpPr>
          <p:spPr>
            <a:xfrm>
              <a:off x="372996" y="4655282"/>
              <a:ext cx="1798984" cy="1546874"/>
            </a:xfrm>
            <a:prstGeom prst="round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E7874CE9-8101-3CC7-B473-41415D522666}"/>
              </a:ext>
            </a:extLst>
          </p:cNvPr>
          <p:cNvGrpSpPr/>
          <p:nvPr/>
        </p:nvGrpSpPr>
        <p:grpSpPr>
          <a:xfrm>
            <a:off x="4024822" y="4655194"/>
            <a:ext cx="1980771" cy="1546874"/>
            <a:chOff x="4024822" y="4655194"/>
            <a:chExt cx="1980771" cy="1546874"/>
          </a:xfrm>
        </p:grpSpPr>
        <p:sp>
          <p:nvSpPr>
            <p:cNvPr id="45" name="TextBox 44">
              <a:extLst>
                <a:ext uri="{FF2B5EF4-FFF2-40B4-BE49-F238E27FC236}">
                  <a16:creationId xmlns:a16="http://schemas.microsoft.com/office/drawing/2014/main" id="{B237563B-81C7-94ED-6EE5-F48E997DE3D8}"/>
                </a:ext>
              </a:extLst>
            </p:cNvPr>
            <p:cNvSpPr txBox="1"/>
            <p:nvPr/>
          </p:nvSpPr>
          <p:spPr>
            <a:xfrm>
              <a:off x="4025474" y="4668087"/>
              <a:ext cx="1980119" cy="923330"/>
            </a:xfrm>
            <a:prstGeom prst="rect">
              <a:avLst/>
            </a:prstGeom>
            <a:noFill/>
          </p:spPr>
          <p:txBody>
            <a:bodyPr wrap="square" rtlCol="0">
              <a:spAutoFit/>
            </a:bodyPr>
            <a:lstStyle/>
            <a:p>
              <a:pPr algn="ctr"/>
              <a:r>
                <a:rPr lang="en-US" sz="5400" b="1" i="1">
                  <a:latin typeface="Arial" panose="020B0604020202020204" pitchFamily="34" charset="0"/>
                  <a:cs typeface="Arial" panose="020B0604020202020204" pitchFamily="34" charset="0"/>
                </a:rPr>
                <a:t>35%</a:t>
              </a:r>
            </a:p>
          </p:txBody>
        </p:sp>
        <p:sp>
          <p:nvSpPr>
            <p:cNvPr id="46" name="TextBox 45">
              <a:extLst>
                <a:ext uri="{FF2B5EF4-FFF2-40B4-BE49-F238E27FC236}">
                  <a16:creationId xmlns:a16="http://schemas.microsoft.com/office/drawing/2014/main" id="{7AC382BB-DEDD-E384-6220-E008ED4D6E81}"/>
                </a:ext>
              </a:extLst>
            </p:cNvPr>
            <p:cNvSpPr txBox="1"/>
            <p:nvPr/>
          </p:nvSpPr>
          <p:spPr>
            <a:xfrm>
              <a:off x="4024822" y="5402089"/>
              <a:ext cx="1980119" cy="646331"/>
            </a:xfrm>
            <a:prstGeom prst="rect">
              <a:avLst/>
            </a:prstGeom>
            <a:noFill/>
          </p:spPr>
          <p:txBody>
            <a:bodyPr wrap="square" rtlCol="0">
              <a:spAutoFit/>
            </a:bodyPr>
            <a:lstStyle/>
            <a:p>
              <a:pPr algn="ctr"/>
              <a:r>
                <a:rPr lang="en-US" b="1" i="1">
                  <a:latin typeface="Arial" panose="020B0604020202020204" pitchFamily="34" charset="0"/>
                  <a:cs typeface="Arial" panose="020B0604020202020204" pitchFamily="34" charset="0"/>
                </a:rPr>
                <a:t>better</a:t>
              </a:r>
            </a:p>
            <a:p>
              <a:pPr algn="ctr"/>
              <a:r>
                <a:rPr lang="en-US" b="1" i="1">
                  <a:latin typeface="Arial" panose="020B0604020202020204" pitchFamily="34" charset="0"/>
                  <a:cs typeface="Arial" panose="020B0604020202020204" pitchFamily="34" charset="0"/>
                </a:rPr>
                <a:t>productivity</a:t>
              </a:r>
            </a:p>
          </p:txBody>
        </p:sp>
        <p:sp>
          <p:nvSpPr>
            <p:cNvPr id="47" name="Rectangle: Rounded Corners 46">
              <a:extLst>
                <a:ext uri="{FF2B5EF4-FFF2-40B4-BE49-F238E27FC236}">
                  <a16:creationId xmlns:a16="http://schemas.microsoft.com/office/drawing/2014/main" id="{75503D45-F338-EF1B-A676-4E34ADE01B83}"/>
                </a:ext>
              </a:extLst>
            </p:cNvPr>
            <p:cNvSpPr/>
            <p:nvPr/>
          </p:nvSpPr>
          <p:spPr>
            <a:xfrm>
              <a:off x="4116042" y="4655194"/>
              <a:ext cx="1798984" cy="1546874"/>
            </a:xfrm>
            <a:prstGeom prst="round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8EAF29CA-A7E7-9740-B937-4580211DFF76}"/>
              </a:ext>
            </a:extLst>
          </p:cNvPr>
          <p:cNvGrpSpPr/>
          <p:nvPr/>
        </p:nvGrpSpPr>
        <p:grpSpPr>
          <a:xfrm>
            <a:off x="2134504" y="4655194"/>
            <a:ext cx="1999311" cy="1546874"/>
            <a:chOff x="2153810" y="4655194"/>
            <a:chExt cx="1999311" cy="1546874"/>
          </a:xfrm>
        </p:grpSpPr>
        <p:sp>
          <p:nvSpPr>
            <p:cNvPr id="49" name="TextBox 48">
              <a:extLst>
                <a:ext uri="{FF2B5EF4-FFF2-40B4-BE49-F238E27FC236}">
                  <a16:creationId xmlns:a16="http://schemas.microsoft.com/office/drawing/2014/main" id="{5B41320E-9803-E8A9-3B19-DC404AA0F18E}"/>
                </a:ext>
              </a:extLst>
            </p:cNvPr>
            <p:cNvSpPr txBox="1"/>
            <p:nvPr/>
          </p:nvSpPr>
          <p:spPr>
            <a:xfrm>
              <a:off x="2173002" y="4668087"/>
              <a:ext cx="1980119" cy="923330"/>
            </a:xfrm>
            <a:prstGeom prst="rect">
              <a:avLst/>
            </a:prstGeom>
            <a:noFill/>
          </p:spPr>
          <p:txBody>
            <a:bodyPr wrap="square" rtlCol="0">
              <a:spAutoFit/>
            </a:bodyPr>
            <a:lstStyle/>
            <a:p>
              <a:pPr algn="ctr"/>
              <a:r>
                <a:rPr lang="en-US" sz="5400" b="1" i="1">
                  <a:latin typeface="Arial" panose="020B0604020202020204" pitchFamily="34" charset="0"/>
                  <a:cs typeface="Arial" panose="020B0604020202020204" pitchFamily="34" charset="0"/>
                </a:rPr>
                <a:t>30%</a:t>
              </a:r>
            </a:p>
          </p:txBody>
        </p:sp>
        <p:sp>
          <p:nvSpPr>
            <p:cNvPr id="50" name="TextBox 49">
              <a:extLst>
                <a:ext uri="{FF2B5EF4-FFF2-40B4-BE49-F238E27FC236}">
                  <a16:creationId xmlns:a16="http://schemas.microsoft.com/office/drawing/2014/main" id="{42F3F12F-9CE6-7B83-F2C8-F334D606F803}"/>
                </a:ext>
              </a:extLst>
            </p:cNvPr>
            <p:cNvSpPr txBox="1"/>
            <p:nvPr/>
          </p:nvSpPr>
          <p:spPr>
            <a:xfrm>
              <a:off x="2153810" y="5402089"/>
              <a:ext cx="1980119" cy="646331"/>
            </a:xfrm>
            <a:prstGeom prst="rect">
              <a:avLst/>
            </a:prstGeom>
            <a:noFill/>
          </p:spPr>
          <p:txBody>
            <a:bodyPr wrap="square" rtlCol="0">
              <a:spAutoFit/>
            </a:bodyPr>
            <a:lstStyle/>
            <a:p>
              <a:pPr algn="ctr"/>
              <a:r>
                <a:rPr lang="en-US" b="1" i="1" dirty="0">
                  <a:latin typeface="Arial" panose="020B0604020202020204" pitchFamily="34" charset="0"/>
                  <a:cs typeface="Arial" panose="020B0604020202020204" pitchFamily="34" charset="0"/>
                </a:rPr>
                <a:t>faster time</a:t>
              </a:r>
            </a:p>
            <a:p>
              <a:pPr algn="ctr"/>
              <a:r>
                <a:rPr lang="en-US" b="1" i="1" dirty="0">
                  <a:latin typeface="Arial" panose="020B0604020202020204" pitchFamily="34" charset="0"/>
                  <a:cs typeface="Arial" panose="020B0604020202020204" pitchFamily="34" charset="0"/>
                </a:rPr>
                <a:t>to market</a:t>
              </a:r>
            </a:p>
          </p:txBody>
        </p:sp>
        <p:sp>
          <p:nvSpPr>
            <p:cNvPr id="51" name="Rectangle: Rounded Corners 50">
              <a:extLst>
                <a:ext uri="{FF2B5EF4-FFF2-40B4-BE49-F238E27FC236}">
                  <a16:creationId xmlns:a16="http://schemas.microsoft.com/office/drawing/2014/main" id="{E642BD7E-CA1A-4F45-E77F-DF2EB5D4E5CD}"/>
                </a:ext>
              </a:extLst>
            </p:cNvPr>
            <p:cNvSpPr/>
            <p:nvPr/>
          </p:nvSpPr>
          <p:spPr>
            <a:xfrm>
              <a:off x="2263569" y="4655194"/>
              <a:ext cx="1798984" cy="1546874"/>
            </a:xfrm>
            <a:prstGeom prst="round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angle: Rounded Corners 51">
            <a:extLst>
              <a:ext uri="{FF2B5EF4-FFF2-40B4-BE49-F238E27FC236}">
                <a16:creationId xmlns:a16="http://schemas.microsoft.com/office/drawing/2014/main" id="{9C35459E-4AC9-E793-22DA-9209AC0D69A9}"/>
              </a:ext>
            </a:extLst>
          </p:cNvPr>
          <p:cNvSpPr/>
          <p:nvPr>
            <p:custDataLst>
              <p:tags r:id="rId1"/>
            </p:custDataLst>
          </p:nvPr>
        </p:nvSpPr>
        <p:spPr>
          <a:xfrm>
            <a:off x="6285320" y="4125006"/>
            <a:ext cx="2940935"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Popular Integrations</a:t>
            </a:r>
            <a:endParaRPr lang="en-US" b="1" baseline="30000" dirty="0">
              <a:solidFill>
                <a:schemeClr val="tx1"/>
              </a:solidFill>
              <a:latin typeface="Arial" panose="020B0604020202020204" pitchFamily="34" charset="0"/>
              <a:cs typeface="Arial" panose="020B0604020202020204" pitchFamily="34" charset="0"/>
            </a:endParaRPr>
          </a:p>
        </p:txBody>
      </p:sp>
      <p:sp>
        <p:nvSpPr>
          <p:cNvPr id="53" name="Rectangle: Rounded Corners 52">
            <a:extLst>
              <a:ext uri="{FF2B5EF4-FFF2-40B4-BE49-F238E27FC236}">
                <a16:creationId xmlns:a16="http://schemas.microsoft.com/office/drawing/2014/main" id="{16F65991-99FC-BA41-851C-D607E317D639}"/>
              </a:ext>
            </a:extLst>
          </p:cNvPr>
          <p:cNvSpPr/>
          <p:nvPr/>
        </p:nvSpPr>
        <p:spPr>
          <a:xfrm>
            <a:off x="9420225" y="4125006"/>
            <a:ext cx="2400300"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anose="020B0604020202020204" pitchFamily="34" charset="0"/>
                <a:cs typeface="Arial" panose="020B0604020202020204" pitchFamily="34" charset="0"/>
              </a:rPr>
              <a:t>End User(s)</a:t>
            </a:r>
          </a:p>
        </p:txBody>
      </p:sp>
      <p:pic>
        <p:nvPicPr>
          <p:cNvPr id="3" name="Picture 2" descr="A black text on a white background&#10;&#10;Description automatically generated">
            <a:extLst>
              <a:ext uri="{FF2B5EF4-FFF2-40B4-BE49-F238E27FC236}">
                <a16:creationId xmlns:a16="http://schemas.microsoft.com/office/drawing/2014/main" id="{8CCA6614-AB2F-65A3-C88C-BECAA26AA80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64383" y="5512050"/>
            <a:ext cx="1327759" cy="349677"/>
          </a:xfrm>
          <a:prstGeom prst="rect">
            <a:avLst/>
          </a:prstGeom>
        </p:spPr>
      </p:pic>
      <p:pic>
        <p:nvPicPr>
          <p:cNvPr id="5" name="Picture 4" descr="A logo with a yellow and grey logo&#10;&#10;Description automatically generated with medium confidence">
            <a:extLst>
              <a:ext uri="{FF2B5EF4-FFF2-40B4-BE49-F238E27FC236}">
                <a16:creationId xmlns:a16="http://schemas.microsoft.com/office/drawing/2014/main" id="{346F992E-1DD6-798A-FA2A-006B8386B3D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38669" y="5961763"/>
            <a:ext cx="1300700" cy="460425"/>
          </a:xfrm>
          <a:prstGeom prst="rect">
            <a:avLst/>
          </a:prstGeom>
        </p:spPr>
      </p:pic>
      <p:pic>
        <p:nvPicPr>
          <p:cNvPr id="56" name="Picture 24">
            <a:extLst>
              <a:ext uri="{FF2B5EF4-FFF2-40B4-BE49-F238E27FC236}">
                <a16:creationId xmlns:a16="http://schemas.microsoft.com/office/drawing/2014/main" id="{8F4A4F03-02A2-633A-53DD-73C37EACB137}"/>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2219" t="3348" r="15245" b="6618"/>
          <a:stretch/>
        </p:blipFill>
        <p:spPr bwMode="auto">
          <a:xfrm>
            <a:off x="8150561" y="4668087"/>
            <a:ext cx="741900" cy="69023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A logo with colorful triangles&#10;&#10;Description automatically generated with medium confidence">
            <a:extLst>
              <a:ext uri="{FF2B5EF4-FFF2-40B4-BE49-F238E27FC236}">
                <a16:creationId xmlns:a16="http://schemas.microsoft.com/office/drawing/2014/main" id="{A3293C74-B23E-C9F1-F30D-69FB2AF76AC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82737" y="5591417"/>
            <a:ext cx="654398" cy="654398"/>
          </a:xfrm>
          <a:prstGeom prst="rect">
            <a:avLst/>
          </a:prstGeom>
        </p:spPr>
      </p:pic>
    </p:spTree>
    <p:extLst>
      <p:ext uri="{BB962C8B-B14F-4D97-AF65-F5344CB8AC3E}">
        <p14:creationId xmlns:p14="http://schemas.microsoft.com/office/powerpoint/2010/main" val="523042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92645-9694-414E-B0A9-2D527498A5C6}"/>
              </a:ext>
            </a:extLst>
          </p:cNvPr>
          <p:cNvSpPr>
            <a:spLocks noGrp="1"/>
          </p:cNvSpPr>
          <p:nvPr>
            <p:ph type="title"/>
          </p:nvPr>
        </p:nvSpPr>
        <p:spPr/>
        <p:txBody>
          <a:bodyPr/>
          <a:lstStyle/>
          <a:p>
            <a:r>
              <a:rPr lang="en-US" dirty="0"/>
              <a:t>SpiraPlan® - Program &amp; Portfolio Mgt</a:t>
            </a:r>
          </a:p>
        </p:txBody>
      </p:sp>
      <p:pic>
        <p:nvPicPr>
          <p:cNvPr id="4" name="Graphic 3">
            <a:extLst>
              <a:ext uri="{FF2B5EF4-FFF2-40B4-BE49-F238E27FC236}">
                <a16:creationId xmlns:a16="http://schemas.microsoft.com/office/drawing/2014/main" id="{BD028787-A834-43AF-955E-7B0C75A1B2F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27277" y="365125"/>
            <a:ext cx="926523" cy="1071362"/>
          </a:xfrm>
          <a:prstGeom prst="rect">
            <a:avLst/>
          </a:prstGeom>
        </p:spPr>
      </p:pic>
      <p:sp>
        <p:nvSpPr>
          <p:cNvPr id="8" name="Rectangle: Rounded Corners 7">
            <a:extLst>
              <a:ext uri="{FF2B5EF4-FFF2-40B4-BE49-F238E27FC236}">
                <a16:creationId xmlns:a16="http://schemas.microsoft.com/office/drawing/2014/main" id="{D5754F8B-519A-9F0F-5FCC-5F85B4DCA123}"/>
              </a:ext>
            </a:extLst>
          </p:cNvPr>
          <p:cNvSpPr/>
          <p:nvPr/>
        </p:nvSpPr>
        <p:spPr>
          <a:xfrm>
            <a:off x="9420127" y="4125006"/>
            <a:ext cx="2400300"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anose="020B0604020202020204" pitchFamily="34" charset="0"/>
                <a:cs typeface="Arial" panose="020B0604020202020204" pitchFamily="34" charset="0"/>
              </a:rPr>
              <a:t>End User(s)</a:t>
            </a:r>
          </a:p>
        </p:txBody>
      </p:sp>
      <p:sp>
        <p:nvSpPr>
          <p:cNvPr id="10" name="TextBox 9">
            <a:extLst>
              <a:ext uri="{FF2B5EF4-FFF2-40B4-BE49-F238E27FC236}">
                <a16:creationId xmlns:a16="http://schemas.microsoft.com/office/drawing/2014/main" id="{7FEBCE4A-1C87-D0C2-4E84-57A9B9DECA0F}"/>
              </a:ext>
            </a:extLst>
          </p:cNvPr>
          <p:cNvSpPr txBox="1"/>
          <p:nvPr/>
        </p:nvSpPr>
        <p:spPr>
          <a:xfrm>
            <a:off x="1010248" y="2079080"/>
            <a:ext cx="5205985"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Enterprise-grade agile planning &amp; execution capabilities enable the user to have a 360-degree view of all projects and programs</a:t>
            </a:r>
          </a:p>
        </p:txBody>
      </p:sp>
      <p:sp>
        <p:nvSpPr>
          <p:cNvPr id="11" name="TextBox 10">
            <a:extLst>
              <a:ext uri="{FF2B5EF4-FFF2-40B4-BE49-F238E27FC236}">
                <a16:creationId xmlns:a16="http://schemas.microsoft.com/office/drawing/2014/main" id="{3A46D52B-C7F7-9110-3352-942344FF3EAD}"/>
              </a:ext>
            </a:extLst>
          </p:cNvPr>
          <p:cNvSpPr txBox="1"/>
          <p:nvPr/>
        </p:nvSpPr>
        <p:spPr>
          <a:xfrm>
            <a:off x="1007736" y="2640248"/>
            <a:ext cx="5205985" cy="646331"/>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Fine-tuned capabilities such as baseline management, configuration management, and version control that are tailored to the complex compliance &amp; quality standards of regulated industries</a:t>
            </a:r>
          </a:p>
        </p:txBody>
      </p:sp>
      <p:sp>
        <p:nvSpPr>
          <p:cNvPr id="12" name="TextBox 11">
            <a:extLst>
              <a:ext uri="{FF2B5EF4-FFF2-40B4-BE49-F238E27FC236}">
                <a16:creationId xmlns:a16="http://schemas.microsoft.com/office/drawing/2014/main" id="{2BB0BE0D-DDE7-8237-ADFE-13A87BE3AD71}"/>
              </a:ext>
            </a:extLst>
          </p:cNvPr>
          <p:cNvSpPr txBox="1"/>
          <p:nvPr/>
        </p:nvSpPr>
        <p:spPr>
          <a:xfrm>
            <a:off x="1007736" y="3394050"/>
            <a:ext cx="5205985"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Fully ecosystem-agnostic integrations and various deployment options, designed to fit the needs of any enterprise</a:t>
            </a:r>
          </a:p>
        </p:txBody>
      </p:sp>
      <p:sp>
        <p:nvSpPr>
          <p:cNvPr id="13" name="TextBox 12">
            <a:extLst>
              <a:ext uri="{FF2B5EF4-FFF2-40B4-BE49-F238E27FC236}">
                <a16:creationId xmlns:a16="http://schemas.microsoft.com/office/drawing/2014/main" id="{136B9E7A-5452-1D8C-95EE-533153A2A7FE}"/>
              </a:ext>
            </a:extLst>
          </p:cNvPr>
          <p:cNvSpPr txBox="1"/>
          <p:nvPr/>
        </p:nvSpPr>
        <p:spPr>
          <a:xfrm>
            <a:off x="1011167" y="4051535"/>
            <a:ext cx="5205985"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Enhanced automation through generative AI, driving efficiencies in creation of project artifacts from requirements and generation of test cases</a:t>
            </a:r>
          </a:p>
        </p:txBody>
      </p:sp>
      <p:sp>
        <p:nvSpPr>
          <p:cNvPr id="14" name="TextBox 13">
            <a:extLst>
              <a:ext uri="{FF2B5EF4-FFF2-40B4-BE49-F238E27FC236}">
                <a16:creationId xmlns:a16="http://schemas.microsoft.com/office/drawing/2014/main" id="{216A9393-854D-F0AC-E64E-2E06C071CA5A}"/>
              </a:ext>
            </a:extLst>
          </p:cNvPr>
          <p:cNvSpPr txBox="1"/>
          <p:nvPr/>
        </p:nvSpPr>
        <p:spPr>
          <a:xfrm>
            <a:off x="9420127" y="4490766"/>
            <a:ext cx="2314573" cy="1384995"/>
          </a:xfrm>
          <a:prstGeom prst="rect">
            <a:avLst/>
          </a:prstGeom>
          <a:noFill/>
        </p:spPr>
        <p:txBody>
          <a:bodyPr wrap="square" rtlCol="0">
            <a:spAutoFit/>
          </a:bodyPr>
          <a:lstStyle/>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Program &amp; Project Managers</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Risk Management Professionals</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Portfolio Managers</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Chief Information Officer (CIO)</a:t>
            </a:r>
          </a:p>
        </p:txBody>
      </p:sp>
      <p:sp>
        <p:nvSpPr>
          <p:cNvPr id="15" name="TextBox 14">
            <a:extLst>
              <a:ext uri="{FF2B5EF4-FFF2-40B4-BE49-F238E27FC236}">
                <a16:creationId xmlns:a16="http://schemas.microsoft.com/office/drawing/2014/main" id="{0BDCC707-3927-8976-8F12-9E094F390751}"/>
              </a:ext>
            </a:extLst>
          </p:cNvPr>
          <p:cNvSpPr txBox="1"/>
          <p:nvPr/>
        </p:nvSpPr>
        <p:spPr>
          <a:xfrm>
            <a:off x="6593455" y="2383594"/>
            <a:ext cx="5205985"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Focus on “built-in”; with integrations, capabilities, artifacts, and more all included to minimize limitations</a:t>
            </a:r>
          </a:p>
        </p:txBody>
      </p:sp>
      <p:sp>
        <p:nvSpPr>
          <p:cNvPr id="16" name="TextBox 15">
            <a:extLst>
              <a:ext uri="{FF2B5EF4-FFF2-40B4-BE49-F238E27FC236}">
                <a16:creationId xmlns:a16="http://schemas.microsoft.com/office/drawing/2014/main" id="{96FD59F7-F2B1-586A-749F-A308F725ACD9}"/>
              </a:ext>
            </a:extLst>
          </p:cNvPr>
          <p:cNvSpPr txBox="1"/>
          <p:nvPr/>
        </p:nvSpPr>
        <p:spPr>
          <a:xfrm>
            <a:off x="6593455" y="2793688"/>
            <a:ext cx="5205985"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Tailored for highly regulated industries, enabling customers to deliver high quality, mission-critical software without sacrificing speed for compliance</a:t>
            </a:r>
          </a:p>
        </p:txBody>
      </p:sp>
      <p:sp>
        <p:nvSpPr>
          <p:cNvPr id="17" name="TextBox 16">
            <a:extLst>
              <a:ext uri="{FF2B5EF4-FFF2-40B4-BE49-F238E27FC236}">
                <a16:creationId xmlns:a16="http://schemas.microsoft.com/office/drawing/2014/main" id="{85469B9C-80C4-E5AD-C097-C28E192EAC8B}"/>
              </a:ext>
            </a:extLst>
          </p:cNvPr>
          <p:cNvSpPr txBox="1"/>
          <p:nvPr/>
        </p:nvSpPr>
        <p:spPr>
          <a:xfrm>
            <a:off x="6593455" y="3217524"/>
            <a:ext cx="5205985"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OData API for dashboard / report creation with customized queries from common reporting tools (e.g., Excel, Microsoft PowerBI)</a:t>
            </a:r>
          </a:p>
        </p:txBody>
      </p:sp>
      <p:sp>
        <p:nvSpPr>
          <p:cNvPr id="18" name="TextBox 17">
            <a:extLst>
              <a:ext uri="{FF2B5EF4-FFF2-40B4-BE49-F238E27FC236}">
                <a16:creationId xmlns:a16="http://schemas.microsoft.com/office/drawing/2014/main" id="{E296C1FF-896F-8CC9-3A9A-E3E1D4EED514}"/>
              </a:ext>
            </a:extLst>
          </p:cNvPr>
          <p:cNvSpPr txBox="1"/>
          <p:nvPr/>
        </p:nvSpPr>
        <p:spPr>
          <a:xfrm>
            <a:off x="6593455" y="1974021"/>
            <a:ext cx="5205985"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Truly holistic solution that allows full planning, development, and testing in one solution, eliminating the need to purchase multiple products</a:t>
            </a:r>
          </a:p>
        </p:txBody>
      </p:sp>
      <p:grpSp>
        <p:nvGrpSpPr>
          <p:cNvPr id="19" name="Group 18">
            <a:extLst>
              <a:ext uri="{FF2B5EF4-FFF2-40B4-BE49-F238E27FC236}">
                <a16:creationId xmlns:a16="http://schemas.microsoft.com/office/drawing/2014/main" id="{99CEAED3-D0B4-B37B-9DE7-5DBE34B76E48}"/>
              </a:ext>
            </a:extLst>
          </p:cNvPr>
          <p:cNvGrpSpPr/>
          <p:nvPr/>
        </p:nvGrpSpPr>
        <p:grpSpPr>
          <a:xfrm>
            <a:off x="371573" y="3327393"/>
            <a:ext cx="596012" cy="594978"/>
            <a:chOff x="411097" y="3327393"/>
            <a:chExt cx="596012" cy="594978"/>
          </a:xfrm>
        </p:grpSpPr>
        <p:sp>
          <p:nvSpPr>
            <p:cNvPr id="20" name="Oval 19">
              <a:extLst>
                <a:ext uri="{FF2B5EF4-FFF2-40B4-BE49-F238E27FC236}">
                  <a16:creationId xmlns:a16="http://schemas.microsoft.com/office/drawing/2014/main" id="{DA4C6E34-8CCB-0553-BD48-DEBAE5CCD424}"/>
                </a:ext>
              </a:extLst>
            </p:cNvPr>
            <p:cNvSpPr>
              <a:spLocks noChangeAspect="1"/>
            </p:cNvSpPr>
            <p:nvPr/>
          </p:nvSpPr>
          <p:spPr>
            <a:xfrm>
              <a:off x="411097" y="3327393"/>
              <a:ext cx="596012" cy="59497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pic>
          <p:nvPicPr>
            <p:cNvPr id="21" name="Graphic 20" descr="Juggler with solid fill">
              <a:extLst>
                <a:ext uri="{FF2B5EF4-FFF2-40B4-BE49-F238E27FC236}">
                  <a16:creationId xmlns:a16="http://schemas.microsoft.com/office/drawing/2014/main" id="{9D2AAB5C-F0B3-13F8-464C-EF2570FC9B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5931" y="3391710"/>
              <a:ext cx="466344" cy="466344"/>
            </a:xfrm>
            <a:prstGeom prst="rect">
              <a:avLst/>
            </a:prstGeom>
          </p:spPr>
        </p:pic>
      </p:grpSp>
      <p:grpSp>
        <p:nvGrpSpPr>
          <p:cNvPr id="22" name="Group 21">
            <a:extLst>
              <a:ext uri="{FF2B5EF4-FFF2-40B4-BE49-F238E27FC236}">
                <a16:creationId xmlns:a16="http://schemas.microsoft.com/office/drawing/2014/main" id="{8FEA428D-4E88-F740-3198-DDD05305B5BC}"/>
              </a:ext>
            </a:extLst>
          </p:cNvPr>
          <p:cNvGrpSpPr/>
          <p:nvPr/>
        </p:nvGrpSpPr>
        <p:grpSpPr>
          <a:xfrm>
            <a:off x="371573" y="2669908"/>
            <a:ext cx="596012" cy="594978"/>
            <a:chOff x="411097" y="2669908"/>
            <a:chExt cx="596012" cy="594978"/>
          </a:xfrm>
        </p:grpSpPr>
        <p:sp>
          <p:nvSpPr>
            <p:cNvPr id="23" name="Oval 22">
              <a:extLst>
                <a:ext uri="{FF2B5EF4-FFF2-40B4-BE49-F238E27FC236}">
                  <a16:creationId xmlns:a16="http://schemas.microsoft.com/office/drawing/2014/main" id="{B3D58C7D-D20D-E952-2999-18DCF0D36CF2}"/>
                </a:ext>
              </a:extLst>
            </p:cNvPr>
            <p:cNvSpPr>
              <a:spLocks noChangeAspect="1"/>
            </p:cNvSpPr>
            <p:nvPr/>
          </p:nvSpPr>
          <p:spPr>
            <a:xfrm>
              <a:off x="411097" y="2669908"/>
              <a:ext cx="596012" cy="59497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pic>
          <p:nvPicPr>
            <p:cNvPr id="24" name="Graphic 23" descr="Rating 3 Star with solid fill">
              <a:extLst>
                <a:ext uri="{FF2B5EF4-FFF2-40B4-BE49-F238E27FC236}">
                  <a16:creationId xmlns:a16="http://schemas.microsoft.com/office/drawing/2014/main" id="{AA98C120-BAC2-F1D4-DE3B-E9ABF9A35B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5931" y="2734225"/>
              <a:ext cx="466344" cy="466344"/>
            </a:xfrm>
            <a:prstGeom prst="rect">
              <a:avLst/>
            </a:prstGeom>
          </p:spPr>
        </p:pic>
      </p:grpSp>
      <p:grpSp>
        <p:nvGrpSpPr>
          <p:cNvPr id="25" name="Group 24">
            <a:extLst>
              <a:ext uri="{FF2B5EF4-FFF2-40B4-BE49-F238E27FC236}">
                <a16:creationId xmlns:a16="http://schemas.microsoft.com/office/drawing/2014/main" id="{0C7098B8-489A-1A4D-5E30-866B1386DE5B}"/>
              </a:ext>
            </a:extLst>
          </p:cNvPr>
          <p:cNvGrpSpPr/>
          <p:nvPr/>
        </p:nvGrpSpPr>
        <p:grpSpPr>
          <a:xfrm>
            <a:off x="371573" y="2012423"/>
            <a:ext cx="596012" cy="594978"/>
            <a:chOff x="411097" y="2012423"/>
            <a:chExt cx="596012" cy="594978"/>
          </a:xfrm>
        </p:grpSpPr>
        <p:sp>
          <p:nvSpPr>
            <p:cNvPr id="26" name="Oval 25">
              <a:extLst>
                <a:ext uri="{FF2B5EF4-FFF2-40B4-BE49-F238E27FC236}">
                  <a16:creationId xmlns:a16="http://schemas.microsoft.com/office/drawing/2014/main" id="{1420D725-A473-0EF0-A86B-C21F080A608D}"/>
                </a:ext>
              </a:extLst>
            </p:cNvPr>
            <p:cNvSpPr>
              <a:spLocks noChangeAspect="1"/>
            </p:cNvSpPr>
            <p:nvPr/>
          </p:nvSpPr>
          <p:spPr>
            <a:xfrm>
              <a:off x="411097" y="2012423"/>
              <a:ext cx="596012" cy="59497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pic>
          <p:nvPicPr>
            <p:cNvPr id="27" name="Graphic 26" descr="Arrow circle with solid fill">
              <a:extLst>
                <a:ext uri="{FF2B5EF4-FFF2-40B4-BE49-F238E27FC236}">
                  <a16:creationId xmlns:a16="http://schemas.microsoft.com/office/drawing/2014/main" id="{0BCE1C11-24CA-5CC1-FFCB-FC85283D07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5931" y="2076740"/>
              <a:ext cx="466344" cy="466344"/>
            </a:xfrm>
            <a:prstGeom prst="rect">
              <a:avLst/>
            </a:prstGeom>
          </p:spPr>
        </p:pic>
      </p:grpSp>
      <p:grpSp>
        <p:nvGrpSpPr>
          <p:cNvPr id="28" name="Group 27">
            <a:extLst>
              <a:ext uri="{FF2B5EF4-FFF2-40B4-BE49-F238E27FC236}">
                <a16:creationId xmlns:a16="http://schemas.microsoft.com/office/drawing/2014/main" id="{AEAC4A3F-9E37-0F4C-FC4B-C48D03F7FC08}"/>
              </a:ext>
            </a:extLst>
          </p:cNvPr>
          <p:cNvGrpSpPr/>
          <p:nvPr/>
        </p:nvGrpSpPr>
        <p:grpSpPr>
          <a:xfrm>
            <a:off x="371573" y="3984878"/>
            <a:ext cx="596012" cy="594978"/>
            <a:chOff x="411097" y="3984878"/>
            <a:chExt cx="596012" cy="594978"/>
          </a:xfrm>
        </p:grpSpPr>
        <p:sp>
          <p:nvSpPr>
            <p:cNvPr id="29" name="Oval 28">
              <a:extLst>
                <a:ext uri="{FF2B5EF4-FFF2-40B4-BE49-F238E27FC236}">
                  <a16:creationId xmlns:a16="http://schemas.microsoft.com/office/drawing/2014/main" id="{E02425B7-357B-6448-894B-B664917ABCEA}"/>
                </a:ext>
              </a:extLst>
            </p:cNvPr>
            <p:cNvSpPr>
              <a:spLocks noChangeAspect="1"/>
            </p:cNvSpPr>
            <p:nvPr/>
          </p:nvSpPr>
          <p:spPr>
            <a:xfrm>
              <a:off x="411097" y="3984878"/>
              <a:ext cx="596012" cy="59497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pic>
          <p:nvPicPr>
            <p:cNvPr id="30" name="Graphic 29" descr="Head with gears with solid fill">
              <a:extLst>
                <a:ext uri="{FF2B5EF4-FFF2-40B4-BE49-F238E27FC236}">
                  <a16:creationId xmlns:a16="http://schemas.microsoft.com/office/drawing/2014/main" id="{BD3702E2-60C5-B9AA-2A4E-7EEDDEAF8FD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5931" y="4049195"/>
              <a:ext cx="466344" cy="466344"/>
            </a:xfrm>
            <a:prstGeom prst="rect">
              <a:avLst/>
            </a:prstGeom>
          </p:spPr>
        </p:pic>
      </p:grpSp>
      <p:sp>
        <p:nvSpPr>
          <p:cNvPr id="33" name="Rectangle: Rounded Corners 32">
            <a:extLst>
              <a:ext uri="{FF2B5EF4-FFF2-40B4-BE49-F238E27FC236}">
                <a16:creationId xmlns:a16="http://schemas.microsoft.com/office/drawing/2014/main" id="{11E58718-6786-C8E4-A82C-E8F0371FDA99}"/>
              </a:ext>
            </a:extLst>
          </p:cNvPr>
          <p:cNvSpPr/>
          <p:nvPr/>
        </p:nvSpPr>
        <p:spPr>
          <a:xfrm>
            <a:off x="371573" y="1600200"/>
            <a:ext cx="5535106"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anose="020B0604020202020204" pitchFamily="34" charset="0"/>
                <a:cs typeface="Arial" panose="020B0604020202020204" pitchFamily="34" charset="0"/>
              </a:rPr>
              <a:t>Key Features &amp; Benefits</a:t>
            </a:r>
          </a:p>
        </p:txBody>
      </p:sp>
      <p:sp>
        <p:nvSpPr>
          <p:cNvPr id="34" name="Rectangle: Rounded Corners 33">
            <a:extLst>
              <a:ext uri="{FF2B5EF4-FFF2-40B4-BE49-F238E27FC236}">
                <a16:creationId xmlns:a16="http://schemas.microsoft.com/office/drawing/2014/main" id="{087288E2-CC07-04C3-A02A-CD20F091CF4F}"/>
              </a:ext>
            </a:extLst>
          </p:cNvPr>
          <p:cNvSpPr/>
          <p:nvPr/>
        </p:nvSpPr>
        <p:spPr>
          <a:xfrm>
            <a:off x="6285320" y="1600200"/>
            <a:ext cx="5535107"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anose="020B0604020202020204" pitchFamily="34" charset="0"/>
                <a:cs typeface="Arial" panose="020B0604020202020204" pitchFamily="34" charset="0"/>
              </a:rPr>
              <a:t>Differentiators</a:t>
            </a:r>
          </a:p>
        </p:txBody>
      </p:sp>
      <p:sp>
        <p:nvSpPr>
          <p:cNvPr id="35" name="Rectangle: Rounded Corners 34">
            <a:extLst>
              <a:ext uri="{FF2B5EF4-FFF2-40B4-BE49-F238E27FC236}">
                <a16:creationId xmlns:a16="http://schemas.microsoft.com/office/drawing/2014/main" id="{8DB7FBD1-B7F3-96E3-FE64-8BBF06333273}"/>
              </a:ext>
            </a:extLst>
          </p:cNvPr>
          <p:cNvSpPr/>
          <p:nvPr>
            <p:custDataLst>
              <p:tags r:id="rId1"/>
            </p:custDataLst>
          </p:nvPr>
        </p:nvSpPr>
        <p:spPr>
          <a:xfrm>
            <a:off x="6286501" y="4125006"/>
            <a:ext cx="2940935"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Popular Integrations</a:t>
            </a:r>
            <a:endParaRPr lang="en-US" b="1" baseline="30000" dirty="0">
              <a:solidFill>
                <a:schemeClr val="tx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15BAB3BA-4277-F9F2-2A05-DF036A23A882}"/>
              </a:ext>
            </a:extLst>
          </p:cNvPr>
          <p:cNvSpPr txBox="1"/>
          <p:nvPr/>
        </p:nvSpPr>
        <p:spPr>
          <a:xfrm>
            <a:off x="6578947" y="3693075"/>
            <a:ext cx="5205985"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Flexibility to operate in both cloud and on-premise hosting environments</a:t>
            </a:r>
          </a:p>
        </p:txBody>
      </p:sp>
      <p:sp>
        <p:nvSpPr>
          <p:cNvPr id="37" name="Oval 36">
            <a:extLst>
              <a:ext uri="{FF2B5EF4-FFF2-40B4-BE49-F238E27FC236}">
                <a16:creationId xmlns:a16="http://schemas.microsoft.com/office/drawing/2014/main" id="{0690A061-7E97-7E3B-593E-0C09D7684BD1}"/>
              </a:ext>
            </a:extLst>
          </p:cNvPr>
          <p:cNvSpPr>
            <a:spLocks noChangeAspect="1"/>
          </p:cNvSpPr>
          <p:nvPr/>
        </p:nvSpPr>
        <p:spPr>
          <a:xfrm>
            <a:off x="6285320" y="2042893"/>
            <a:ext cx="306000" cy="30547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2"/>
                </a:solidFill>
                <a:latin typeface="Arial" panose="020B0604020202020204" pitchFamily="34" charset="0"/>
                <a:cs typeface="Arial" panose="020B0604020202020204" pitchFamily="34" charset="0"/>
              </a:rPr>
              <a:t>1</a:t>
            </a:r>
          </a:p>
        </p:txBody>
      </p:sp>
      <p:sp>
        <p:nvSpPr>
          <p:cNvPr id="38" name="Oval 37">
            <a:extLst>
              <a:ext uri="{FF2B5EF4-FFF2-40B4-BE49-F238E27FC236}">
                <a16:creationId xmlns:a16="http://schemas.microsoft.com/office/drawing/2014/main" id="{64ABEAB6-6444-DC57-15ED-D5A71FABEF35}"/>
              </a:ext>
            </a:extLst>
          </p:cNvPr>
          <p:cNvSpPr>
            <a:spLocks noChangeAspect="1"/>
          </p:cNvSpPr>
          <p:nvPr/>
        </p:nvSpPr>
        <p:spPr>
          <a:xfrm>
            <a:off x="6285320" y="2452880"/>
            <a:ext cx="306000" cy="30547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2"/>
                </a:solidFill>
                <a:latin typeface="Arial" panose="020B0604020202020204" pitchFamily="34" charset="0"/>
                <a:cs typeface="Arial" panose="020B0604020202020204" pitchFamily="34" charset="0"/>
              </a:rPr>
              <a:t>2</a:t>
            </a:r>
          </a:p>
        </p:txBody>
      </p:sp>
      <p:sp>
        <p:nvSpPr>
          <p:cNvPr id="39" name="Oval 38">
            <a:extLst>
              <a:ext uri="{FF2B5EF4-FFF2-40B4-BE49-F238E27FC236}">
                <a16:creationId xmlns:a16="http://schemas.microsoft.com/office/drawing/2014/main" id="{76F43777-0896-44B5-6BAE-EF13D5AED797}"/>
              </a:ext>
            </a:extLst>
          </p:cNvPr>
          <p:cNvSpPr>
            <a:spLocks noChangeAspect="1"/>
          </p:cNvSpPr>
          <p:nvPr/>
        </p:nvSpPr>
        <p:spPr>
          <a:xfrm>
            <a:off x="6285320" y="2862868"/>
            <a:ext cx="306000" cy="30547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2"/>
                </a:solidFill>
                <a:latin typeface="Arial" panose="020B0604020202020204" pitchFamily="34" charset="0"/>
                <a:cs typeface="Arial" panose="020B0604020202020204" pitchFamily="34" charset="0"/>
              </a:rPr>
              <a:t>3</a:t>
            </a:r>
          </a:p>
        </p:txBody>
      </p:sp>
      <p:sp>
        <p:nvSpPr>
          <p:cNvPr id="40" name="Oval 39">
            <a:extLst>
              <a:ext uri="{FF2B5EF4-FFF2-40B4-BE49-F238E27FC236}">
                <a16:creationId xmlns:a16="http://schemas.microsoft.com/office/drawing/2014/main" id="{3ED0CBFD-2C28-3FAB-960B-8DB7EE830292}"/>
              </a:ext>
            </a:extLst>
          </p:cNvPr>
          <p:cNvSpPr>
            <a:spLocks noChangeAspect="1"/>
          </p:cNvSpPr>
          <p:nvPr/>
        </p:nvSpPr>
        <p:spPr>
          <a:xfrm>
            <a:off x="6285320" y="3272856"/>
            <a:ext cx="306000" cy="30547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2"/>
                </a:solidFill>
                <a:latin typeface="Arial" panose="020B0604020202020204" pitchFamily="34" charset="0"/>
                <a:cs typeface="Arial" panose="020B0604020202020204" pitchFamily="34" charset="0"/>
              </a:rPr>
              <a:t>4</a:t>
            </a:r>
          </a:p>
        </p:txBody>
      </p:sp>
      <p:sp>
        <p:nvSpPr>
          <p:cNvPr id="41" name="Oval 40">
            <a:extLst>
              <a:ext uri="{FF2B5EF4-FFF2-40B4-BE49-F238E27FC236}">
                <a16:creationId xmlns:a16="http://schemas.microsoft.com/office/drawing/2014/main" id="{02F46674-AD7A-47C3-058B-41D02F200841}"/>
              </a:ext>
            </a:extLst>
          </p:cNvPr>
          <p:cNvSpPr>
            <a:spLocks noChangeAspect="1"/>
          </p:cNvSpPr>
          <p:nvPr/>
        </p:nvSpPr>
        <p:spPr>
          <a:xfrm>
            <a:off x="6286501" y="3682843"/>
            <a:ext cx="306000" cy="30547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2"/>
                </a:solidFill>
                <a:latin typeface="Arial" panose="020B0604020202020204" pitchFamily="34" charset="0"/>
                <a:cs typeface="Arial" panose="020B0604020202020204" pitchFamily="34" charset="0"/>
              </a:rPr>
              <a:t>5</a:t>
            </a:r>
          </a:p>
        </p:txBody>
      </p:sp>
      <p:grpSp>
        <p:nvGrpSpPr>
          <p:cNvPr id="42" name="Group 41">
            <a:extLst>
              <a:ext uri="{FF2B5EF4-FFF2-40B4-BE49-F238E27FC236}">
                <a16:creationId xmlns:a16="http://schemas.microsoft.com/office/drawing/2014/main" id="{E3B91EE1-826B-35AE-7C79-6F4259E92D6C}"/>
              </a:ext>
            </a:extLst>
          </p:cNvPr>
          <p:cNvGrpSpPr/>
          <p:nvPr/>
        </p:nvGrpSpPr>
        <p:grpSpPr>
          <a:xfrm>
            <a:off x="282429" y="4655282"/>
            <a:ext cx="1980119" cy="1546874"/>
            <a:chOff x="282429" y="4655282"/>
            <a:chExt cx="1980119" cy="1546874"/>
          </a:xfrm>
        </p:grpSpPr>
        <p:sp>
          <p:nvSpPr>
            <p:cNvPr id="43" name="TextBox 42">
              <a:extLst>
                <a:ext uri="{FF2B5EF4-FFF2-40B4-BE49-F238E27FC236}">
                  <a16:creationId xmlns:a16="http://schemas.microsoft.com/office/drawing/2014/main" id="{739006A1-7BD6-9EB9-3941-8DA778261761}"/>
                </a:ext>
              </a:extLst>
            </p:cNvPr>
            <p:cNvSpPr txBox="1"/>
            <p:nvPr/>
          </p:nvSpPr>
          <p:spPr>
            <a:xfrm>
              <a:off x="282429" y="4668087"/>
              <a:ext cx="1980119" cy="923330"/>
            </a:xfrm>
            <a:prstGeom prst="rect">
              <a:avLst/>
            </a:prstGeom>
            <a:noFill/>
          </p:spPr>
          <p:txBody>
            <a:bodyPr wrap="square" rtlCol="0">
              <a:spAutoFit/>
            </a:bodyPr>
            <a:lstStyle/>
            <a:p>
              <a:pPr algn="ctr"/>
              <a:r>
                <a:rPr lang="en-US" sz="5400" b="1" i="1">
                  <a:latin typeface="Arial" panose="020B0604020202020204" pitchFamily="34" charset="0"/>
                  <a:cs typeface="Arial" panose="020B0604020202020204" pitchFamily="34" charset="0"/>
                </a:rPr>
                <a:t>30%</a:t>
              </a:r>
            </a:p>
          </p:txBody>
        </p:sp>
        <p:sp>
          <p:nvSpPr>
            <p:cNvPr id="44" name="TextBox 43">
              <a:extLst>
                <a:ext uri="{FF2B5EF4-FFF2-40B4-BE49-F238E27FC236}">
                  <a16:creationId xmlns:a16="http://schemas.microsoft.com/office/drawing/2014/main" id="{249AFE45-1654-DE37-E236-9376DA8ED1D9}"/>
                </a:ext>
              </a:extLst>
            </p:cNvPr>
            <p:cNvSpPr txBox="1"/>
            <p:nvPr/>
          </p:nvSpPr>
          <p:spPr>
            <a:xfrm>
              <a:off x="282429" y="5402089"/>
              <a:ext cx="1980119" cy="646331"/>
            </a:xfrm>
            <a:prstGeom prst="rect">
              <a:avLst/>
            </a:prstGeom>
            <a:noFill/>
          </p:spPr>
          <p:txBody>
            <a:bodyPr wrap="square" rtlCol="0">
              <a:spAutoFit/>
            </a:bodyPr>
            <a:lstStyle/>
            <a:p>
              <a:pPr algn="ctr"/>
              <a:r>
                <a:rPr lang="en-US" b="1" i="1" dirty="0">
                  <a:latin typeface="Arial" panose="020B0604020202020204" pitchFamily="34" charset="0"/>
                  <a:cs typeface="Arial" panose="020B0604020202020204" pitchFamily="34" charset="0"/>
                </a:rPr>
                <a:t>faster </a:t>
              </a:r>
            </a:p>
            <a:p>
              <a:pPr algn="ctr"/>
              <a:r>
                <a:rPr lang="en-US" b="1" i="1" dirty="0">
                  <a:latin typeface="Arial" panose="020B0604020202020204" pitchFamily="34" charset="0"/>
                  <a:cs typeface="Arial" panose="020B0604020202020204" pitchFamily="34" charset="0"/>
                </a:rPr>
                <a:t>delivery</a:t>
              </a:r>
            </a:p>
          </p:txBody>
        </p:sp>
        <p:sp>
          <p:nvSpPr>
            <p:cNvPr id="45" name="Rectangle: Rounded Corners 44">
              <a:extLst>
                <a:ext uri="{FF2B5EF4-FFF2-40B4-BE49-F238E27FC236}">
                  <a16:creationId xmlns:a16="http://schemas.microsoft.com/office/drawing/2014/main" id="{95F081FF-8DC8-FF76-C5F4-046EBD5AC62A}"/>
                </a:ext>
              </a:extLst>
            </p:cNvPr>
            <p:cNvSpPr/>
            <p:nvPr/>
          </p:nvSpPr>
          <p:spPr>
            <a:xfrm>
              <a:off x="372996" y="4655282"/>
              <a:ext cx="1798984" cy="1546874"/>
            </a:xfrm>
            <a:prstGeom prst="round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FFFAEC16-1544-3262-A612-50B80558C1A7}"/>
              </a:ext>
            </a:extLst>
          </p:cNvPr>
          <p:cNvGrpSpPr/>
          <p:nvPr/>
        </p:nvGrpSpPr>
        <p:grpSpPr>
          <a:xfrm>
            <a:off x="4024822" y="4655194"/>
            <a:ext cx="1980771" cy="1546874"/>
            <a:chOff x="4024822" y="4655194"/>
            <a:chExt cx="1980771" cy="1546874"/>
          </a:xfrm>
        </p:grpSpPr>
        <p:sp>
          <p:nvSpPr>
            <p:cNvPr id="47" name="TextBox 46">
              <a:extLst>
                <a:ext uri="{FF2B5EF4-FFF2-40B4-BE49-F238E27FC236}">
                  <a16:creationId xmlns:a16="http://schemas.microsoft.com/office/drawing/2014/main" id="{35E6C3D8-6331-5F2D-2AE8-B0E16C7BD34E}"/>
                </a:ext>
              </a:extLst>
            </p:cNvPr>
            <p:cNvSpPr txBox="1"/>
            <p:nvPr/>
          </p:nvSpPr>
          <p:spPr>
            <a:xfrm>
              <a:off x="4025474" y="4668087"/>
              <a:ext cx="1980119" cy="923330"/>
            </a:xfrm>
            <a:prstGeom prst="rect">
              <a:avLst/>
            </a:prstGeom>
            <a:noFill/>
          </p:spPr>
          <p:txBody>
            <a:bodyPr wrap="square" rtlCol="0">
              <a:spAutoFit/>
            </a:bodyPr>
            <a:lstStyle/>
            <a:p>
              <a:pPr algn="ctr"/>
              <a:r>
                <a:rPr lang="en-US" sz="5400" b="1" i="1">
                  <a:latin typeface="Arial" panose="020B0604020202020204" pitchFamily="34" charset="0"/>
                  <a:cs typeface="Arial" panose="020B0604020202020204" pitchFamily="34" charset="0"/>
                </a:rPr>
                <a:t>30%</a:t>
              </a:r>
            </a:p>
          </p:txBody>
        </p:sp>
        <p:sp>
          <p:nvSpPr>
            <p:cNvPr id="48" name="TextBox 47">
              <a:extLst>
                <a:ext uri="{FF2B5EF4-FFF2-40B4-BE49-F238E27FC236}">
                  <a16:creationId xmlns:a16="http://schemas.microsoft.com/office/drawing/2014/main" id="{548AD0CB-D210-FDB1-F663-714B3ED426AD}"/>
                </a:ext>
              </a:extLst>
            </p:cNvPr>
            <p:cNvSpPr txBox="1"/>
            <p:nvPr/>
          </p:nvSpPr>
          <p:spPr>
            <a:xfrm>
              <a:off x="4024822" y="5402089"/>
              <a:ext cx="1980119" cy="646331"/>
            </a:xfrm>
            <a:prstGeom prst="rect">
              <a:avLst/>
            </a:prstGeom>
            <a:noFill/>
          </p:spPr>
          <p:txBody>
            <a:bodyPr wrap="square" rtlCol="0">
              <a:spAutoFit/>
            </a:bodyPr>
            <a:lstStyle/>
            <a:p>
              <a:pPr algn="ctr"/>
              <a:r>
                <a:rPr lang="en-US" b="1" i="1">
                  <a:latin typeface="Arial" panose="020B0604020202020204" pitchFamily="34" charset="0"/>
                  <a:cs typeface="Arial" panose="020B0604020202020204" pitchFamily="34" charset="0"/>
                </a:rPr>
                <a:t>reduced </a:t>
              </a:r>
            </a:p>
            <a:p>
              <a:pPr algn="ctr"/>
              <a:r>
                <a:rPr lang="en-US" b="1" i="1">
                  <a:latin typeface="Arial" panose="020B0604020202020204" pitchFamily="34" charset="0"/>
                  <a:cs typeface="Arial" panose="020B0604020202020204" pitchFamily="34" charset="0"/>
                </a:rPr>
                <a:t>risk</a:t>
              </a:r>
            </a:p>
          </p:txBody>
        </p:sp>
        <p:sp>
          <p:nvSpPr>
            <p:cNvPr id="49" name="Rectangle: Rounded Corners 48">
              <a:extLst>
                <a:ext uri="{FF2B5EF4-FFF2-40B4-BE49-F238E27FC236}">
                  <a16:creationId xmlns:a16="http://schemas.microsoft.com/office/drawing/2014/main" id="{A10C558D-BC04-4BAB-0352-0A05A23C2FF0}"/>
                </a:ext>
              </a:extLst>
            </p:cNvPr>
            <p:cNvSpPr/>
            <p:nvPr/>
          </p:nvSpPr>
          <p:spPr>
            <a:xfrm>
              <a:off x="4116042" y="4655194"/>
              <a:ext cx="1798984" cy="1546874"/>
            </a:xfrm>
            <a:prstGeom prst="round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FEAEE28E-AA54-BAC8-CD5B-0C93DC714AF9}"/>
              </a:ext>
            </a:extLst>
          </p:cNvPr>
          <p:cNvGrpSpPr/>
          <p:nvPr/>
        </p:nvGrpSpPr>
        <p:grpSpPr>
          <a:xfrm>
            <a:off x="2134504" y="4655194"/>
            <a:ext cx="1999311" cy="1546874"/>
            <a:chOff x="2153810" y="4655194"/>
            <a:chExt cx="1999311" cy="1546874"/>
          </a:xfrm>
        </p:grpSpPr>
        <p:sp>
          <p:nvSpPr>
            <p:cNvPr id="51" name="TextBox 50">
              <a:extLst>
                <a:ext uri="{FF2B5EF4-FFF2-40B4-BE49-F238E27FC236}">
                  <a16:creationId xmlns:a16="http://schemas.microsoft.com/office/drawing/2014/main" id="{4108E6CB-204C-C2DB-3A1D-67B66BFD5A75}"/>
                </a:ext>
              </a:extLst>
            </p:cNvPr>
            <p:cNvSpPr txBox="1"/>
            <p:nvPr/>
          </p:nvSpPr>
          <p:spPr>
            <a:xfrm>
              <a:off x="2173002" y="4668087"/>
              <a:ext cx="1980119" cy="923330"/>
            </a:xfrm>
            <a:prstGeom prst="rect">
              <a:avLst/>
            </a:prstGeom>
            <a:noFill/>
          </p:spPr>
          <p:txBody>
            <a:bodyPr wrap="square" rtlCol="0">
              <a:spAutoFit/>
            </a:bodyPr>
            <a:lstStyle/>
            <a:p>
              <a:pPr algn="ctr"/>
              <a:r>
                <a:rPr lang="en-US" sz="5400" b="1" i="1">
                  <a:latin typeface="Arial" panose="020B0604020202020204" pitchFamily="34" charset="0"/>
                  <a:cs typeface="Arial" panose="020B0604020202020204" pitchFamily="34" charset="0"/>
                </a:rPr>
                <a:t>40%</a:t>
              </a:r>
            </a:p>
          </p:txBody>
        </p:sp>
        <p:sp>
          <p:nvSpPr>
            <p:cNvPr id="52" name="TextBox 51">
              <a:extLst>
                <a:ext uri="{FF2B5EF4-FFF2-40B4-BE49-F238E27FC236}">
                  <a16:creationId xmlns:a16="http://schemas.microsoft.com/office/drawing/2014/main" id="{8D24C356-ADF3-BE28-7BB4-C67B25917013}"/>
                </a:ext>
              </a:extLst>
            </p:cNvPr>
            <p:cNvSpPr txBox="1"/>
            <p:nvPr/>
          </p:nvSpPr>
          <p:spPr>
            <a:xfrm>
              <a:off x="2153810" y="5402089"/>
              <a:ext cx="1980119" cy="646331"/>
            </a:xfrm>
            <a:prstGeom prst="rect">
              <a:avLst/>
            </a:prstGeom>
            <a:noFill/>
          </p:spPr>
          <p:txBody>
            <a:bodyPr wrap="square" rtlCol="0">
              <a:spAutoFit/>
            </a:bodyPr>
            <a:lstStyle/>
            <a:p>
              <a:pPr algn="ctr"/>
              <a:r>
                <a:rPr lang="en-US" b="1" i="1">
                  <a:latin typeface="Arial" panose="020B0604020202020204" pitchFamily="34" charset="0"/>
                  <a:cs typeface="Arial" panose="020B0604020202020204" pitchFamily="34" charset="0"/>
                </a:rPr>
                <a:t>less </a:t>
              </a:r>
            </a:p>
            <a:p>
              <a:pPr algn="ctr"/>
              <a:r>
                <a:rPr lang="en-US" b="1" i="1">
                  <a:latin typeface="Arial" panose="020B0604020202020204" pitchFamily="34" charset="0"/>
                  <a:cs typeface="Arial" panose="020B0604020202020204" pitchFamily="34" charset="0"/>
                </a:rPr>
                <a:t>defects</a:t>
              </a:r>
            </a:p>
          </p:txBody>
        </p:sp>
        <p:sp>
          <p:nvSpPr>
            <p:cNvPr id="53" name="Rectangle: Rounded Corners 52">
              <a:extLst>
                <a:ext uri="{FF2B5EF4-FFF2-40B4-BE49-F238E27FC236}">
                  <a16:creationId xmlns:a16="http://schemas.microsoft.com/office/drawing/2014/main" id="{2BE01D8C-A5D5-2F58-7DCE-9CD5B5C3019B}"/>
                </a:ext>
              </a:extLst>
            </p:cNvPr>
            <p:cNvSpPr/>
            <p:nvPr/>
          </p:nvSpPr>
          <p:spPr>
            <a:xfrm>
              <a:off x="2263569" y="4655194"/>
              <a:ext cx="1798984" cy="1546874"/>
            </a:xfrm>
            <a:prstGeom prst="round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black text on a white background&#10;&#10;Description automatically generated">
            <a:extLst>
              <a:ext uri="{FF2B5EF4-FFF2-40B4-BE49-F238E27FC236}">
                <a16:creationId xmlns:a16="http://schemas.microsoft.com/office/drawing/2014/main" id="{E125144C-ABC2-2D25-7CBC-1F3250A9A94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39456" y="4710382"/>
            <a:ext cx="1327759" cy="349677"/>
          </a:xfrm>
          <a:prstGeom prst="rect">
            <a:avLst/>
          </a:prstGeom>
        </p:spPr>
      </p:pic>
      <p:pic>
        <p:nvPicPr>
          <p:cNvPr id="9" name="Picture 8" descr="A logo with a yellow and grey logo&#10;&#10;Description automatically generated with medium confidence">
            <a:extLst>
              <a:ext uri="{FF2B5EF4-FFF2-40B4-BE49-F238E27FC236}">
                <a16:creationId xmlns:a16="http://schemas.microsoft.com/office/drawing/2014/main" id="{FA291769-AF26-6347-D454-288131C2751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13742" y="5160095"/>
            <a:ext cx="1300700" cy="460425"/>
          </a:xfrm>
          <a:prstGeom prst="rect">
            <a:avLst/>
          </a:prstGeom>
        </p:spPr>
      </p:pic>
      <p:pic>
        <p:nvPicPr>
          <p:cNvPr id="54" name="Picture 53" descr="A blue and black logo&#10;&#10;Description automatically generated">
            <a:extLst>
              <a:ext uri="{FF2B5EF4-FFF2-40B4-BE49-F238E27FC236}">
                <a16:creationId xmlns:a16="http://schemas.microsoft.com/office/drawing/2014/main" id="{296EAA92-E395-B24F-0198-31998D99E19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59906" y="4694299"/>
            <a:ext cx="1091653" cy="365760"/>
          </a:xfrm>
          <a:prstGeom prst="rect">
            <a:avLst/>
          </a:prstGeom>
        </p:spPr>
      </p:pic>
      <p:pic>
        <p:nvPicPr>
          <p:cNvPr id="55" name="Picture 54" descr="A logo with colorful triangles&#10;&#10;Description automatically generated with medium confidence">
            <a:extLst>
              <a:ext uri="{FF2B5EF4-FFF2-40B4-BE49-F238E27FC236}">
                <a16:creationId xmlns:a16="http://schemas.microsoft.com/office/drawing/2014/main" id="{F41D60B5-27AD-CDA1-5C00-26691E6391D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22591" y="5140229"/>
            <a:ext cx="505542" cy="505542"/>
          </a:xfrm>
          <a:prstGeom prst="rect">
            <a:avLst/>
          </a:prstGeom>
        </p:spPr>
      </p:pic>
      <p:pic>
        <p:nvPicPr>
          <p:cNvPr id="56" name="Picture 28">
            <a:extLst>
              <a:ext uri="{FF2B5EF4-FFF2-40B4-BE49-F238E27FC236}">
                <a16:creationId xmlns:a16="http://schemas.microsoft.com/office/drawing/2014/main" id="{0E774B7F-FBF4-30AB-8D99-4C735A5A1D06}"/>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9309" t="34933" r="9525" b="33486"/>
          <a:stretch/>
        </p:blipFill>
        <p:spPr bwMode="auto">
          <a:xfrm>
            <a:off x="7959906" y="5816582"/>
            <a:ext cx="1127168" cy="24665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2">
            <a:extLst>
              <a:ext uri="{FF2B5EF4-FFF2-40B4-BE49-F238E27FC236}">
                <a16:creationId xmlns:a16="http://schemas.microsoft.com/office/drawing/2014/main" id="{14AD96D2-3D3B-CD0A-1931-27FB49AC727D}"/>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5167" t="9569" r="10611" b="10167"/>
          <a:stretch/>
        </p:blipFill>
        <p:spPr bwMode="auto">
          <a:xfrm>
            <a:off x="6711461" y="5645469"/>
            <a:ext cx="711795" cy="57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054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92645-9694-414E-B0A9-2D527498A5C6}"/>
              </a:ext>
            </a:extLst>
          </p:cNvPr>
          <p:cNvSpPr>
            <a:spLocks noGrp="1"/>
          </p:cNvSpPr>
          <p:nvPr>
            <p:ph type="title"/>
          </p:nvPr>
        </p:nvSpPr>
        <p:spPr/>
        <p:txBody>
          <a:bodyPr/>
          <a:lstStyle/>
          <a:p>
            <a:r>
              <a:rPr lang="en-US" dirty="0"/>
              <a:t>Rapise® - Codeless Test Automation</a:t>
            </a:r>
          </a:p>
        </p:txBody>
      </p:sp>
      <p:pic>
        <p:nvPicPr>
          <p:cNvPr id="4" name="Graphic 3">
            <a:extLst>
              <a:ext uri="{FF2B5EF4-FFF2-40B4-BE49-F238E27FC236}">
                <a16:creationId xmlns:a16="http://schemas.microsoft.com/office/drawing/2014/main" id="{13EBEB2F-B486-432B-BB21-9371BDF3C3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68820" y="585416"/>
            <a:ext cx="884980" cy="884980"/>
          </a:xfrm>
          <a:prstGeom prst="rect">
            <a:avLst/>
          </a:prstGeom>
        </p:spPr>
      </p:pic>
      <p:sp>
        <p:nvSpPr>
          <p:cNvPr id="3" name="Rectangle: Rounded Corners 2">
            <a:extLst>
              <a:ext uri="{FF2B5EF4-FFF2-40B4-BE49-F238E27FC236}">
                <a16:creationId xmlns:a16="http://schemas.microsoft.com/office/drawing/2014/main" id="{EE1A4351-34B9-70F7-C37A-F83080706CAE}"/>
              </a:ext>
            </a:extLst>
          </p:cNvPr>
          <p:cNvSpPr/>
          <p:nvPr/>
        </p:nvSpPr>
        <p:spPr>
          <a:xfrm>
            <a:off x="9420127" y="4125006"/>
            <a:ext cx="2400300"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End User(s)</a:t>
            </a:r>
          </a:p>
        </p:txBody>
      </p:sp>
      <p:sp>
        <p:nvSpPr>
          <p:cNvPr id="5" name="TextBox 4">
            <a:extLst>
              <a:ext uri="{FF2B5EF4-FFF2-40B4-BE49-F238E27FC236}">
                <a16:creationId xmlns:a16="http://schemas.microsoft.com/office/drawing/2014/main" id="{AC487A71-6545-55A7-BF91-9352FD1A5D21}"/>
              </a:ext>
            </a:extLst>
          </p:cNvPr>
          <p:cNvSpPr txBox="1"/>
          <p:nvPr/>
        </p:nvSpPr>
        <p:spPr>
          <a:xfrm>
            <a:off x="1010248" y="2079080"/>
            <a:ext cx="5205985" cy="461665"/>
          </a:xfrm>
          <a:prstGeom prst="rect">
            <a:avLst/>
          </a:prstGeom>
          <a:noFill/>
        </p:spPr>
        <p:txBody>
          <a:bodyPr wrap="square" rtlCol="0">
            <a:spAutoFit/>
          </a:bodyPr>
          <a:lstStyle/>
          <a:p>
            <a:pPr marL="8466" marR="0" lvl="0" algn="l" defTabSz="914400" rtl="0" eaLnBrk="1" fontAlgn="auto" latinLnBrk="0" hangingPunct="1">
              <a:lnSpc>
                <a:spcPct val="100000"/>
              </a:lnSpc>
              <a:spcBef>
                <a:spcPts val="400"/>
              </a:spcBef>
              <a:spcAft>
                <a:spcPts val="400"/>
              </a:spcAft>
              <a:buClr>
                <a:srgbClr val="000000"/>
              </a:buClr>
              <a:buSzPts val="1000"/>
              <a:tabLst/>
              <a:defRPr/>
            </a:pPr>
            <a:r>
              <a:rPr lang="en-US" sz="1200" b="0" dirty="0">
                <a:solidFill>
                  <a:schemeClr val="dk1"/>
                </a:solidFill>
                <a:latin typeface="Arial" panose="020B0604020202020204" pitchFamily="34" charset="0"/>
                <a:ea typeface="Arial"/>
                <a:cs typeface="Arial" panose="020B0604020202020204" pitchFamily="34" charset="0"/>
                <a:sym typeface="Arial"/>
              </a:rPr>
              <a:t>AI-powered test automation platform fo</a:t>
            </a:r>
            <a:r>
              <a:rPr lang="en-US" sz="1200" dirty="0">
                <a:solidFill>
                  <a:schemeClr val="dk1"/>
                </a:solidFill>
                <a:latin typeface="Arial" panose="020B0604020202020204" pitchFamily="34" charset="0"/>
                <a:ea typeface="Arial"/>
                <a:cs typeface="Arial" panose="020B0604020202020204" pitchFamily="34" charset="0"/>
                <a:sym typeface="Arial"/>
              </a:rPr>
              <a:t>r web / mobile / desktop applications, APIs, and enterprise resource planning (ERP) systems</a:t>
            </a:r>
          </a:p>
        </p:txBody>
      </p:sp>
      <p:sp>
        <p:nvSpPr>
          <p:cNvPr id="6" name="TextBox 5">
            <a:extLst>
              <a:ext uri="{FF2B5EF4-FFF2-40B4-BE49-F238E27FC236}">
                <a16:creationId xmlns:a16="http://schemas.microsoft.com/office/drawing/2014/main" id="{1CD8A82D-FD6C-7350-93CE-C7C15E8879BA}"/>
              </a:ext>
            </a:extLst>
          </p:cNvPr>
          <p:cNvSpPr txBox="1"/>
          <p:nvPr/>
        </p:nvSpPr>
        <p:spPr>
          <a:xfrm>
            <a:off x="1007736" y="2640248"/>
            <a:ext cx="5205985"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Ability to automate testing for both user interfaces and APIs in both a script-less and JavaScript code environment, driving flexibility in end user type and maximum ROI</a:t>
            </a:r>
          </a:p>
        </p:txBody>
      </p:sp>
      <p:sp>
        <p:nvSpPr>
          <p:cNvPr id="7" name="TextBox 6">
            <a:extLst>
              <a:ext uri="{FF2B5EF4-FFF2-40B4-BE49-F238E27FC236}">
                <a16:creationId xmlns:a16="http://schemas.microsoft.com/office/drawing/2014/main" id="{102E8977-0FF2-4E9B-ABB9-6C633D6BC528}"/>
              </a:ext>
            </a:extLst>
          </p:cNvPr>
          <p:cNvSpPr txBox="1"/>
          <p:nvPr/>
        </p:nvSpPr>
        <p:spPr>
          <a:xfrm>
            <a:off x="1007736" y="3394050"/>
            <a:ext cx="5205985" cy="646331"/>
          </a:xfrm>
          <a:prstGeom prst="rect">
            <a:avLst/>
          </a:prstGeom>
          <a:noFill/>
        </p:spPr>
        <p:txBody>
          <a:bodyPr wrap="square" rtlCol="0">
            <a:spAutoFit/>
          </a:bodyPr>
          <a:lstStyle/>
          <a:p>
            <a:pPr marL="8466" marR="0" lvl="0" algn="l" defTabSz="914400" rtl="0" eaLnBrk="1" fontAlgn="auto" latinLnBrk="0" hangingPunct="1">
              <a:lnSpc>
                <a:spcPct val="100000"/>
              </a:lnSpc>
              <a:spcBef>
                <a:spcPts val="400"/>
              </a:spcBef>
              <a:spcAft>
                <a:spcPts val="400"/>
              </a:spcAft>
              <a:buClr>
                <a:srgbClr val="000000"/>
              </a:buClr>
              <a:buSzPts val="1000"/>
              <a:tabLst/>
              <a:defRPr/>
            </a:pPr>
            <a:r>
              <a:rPr lang="en-US" sz="1200" b="0" dirty="0">
                <a:solidFill>
                  <a:schemeClr val="dk1"/>
                </a:solidFill>
                <a:latin typeface="Arial" panose="020B0604020202020204" pitchFamily="34" charset="0"/>
                <a:ea typeface="Arial"/>
                <a:cs typeface="Arial" panose="020B0604020202020204" pitchFamily="34" charset="0"/>
                <a:sym typeface="Arial"/>
              </a:rPr>
              <a:t>Extensive set of pre-existing libraries tail</a:t>
            </a:r>
            <a:r>
              <a:rPr lang="en-US" sz="1200" dirty="0">
                <a:solidFill>
                  <a:schemeClr val="dk1"/>
                </a:solidFill>
                <a:latin typeface="Arial" panose="020B0604020202020204" pitchFamily="34" charset="0"/>
                <a:ea typeface="Arial"/>
                <a:cs typeface="Arial" panose="020B0604020202020204" pitchFamily="34" charset="0"/>
                <a:sym typeface="Arial"/>
              </a:rPr>
              <a:t>ored to common applications / platforms such as Salesforce, Microsoft Dynamics &amp; Office, Oracle Forms, ServiceNow, and SAP HANA</a:t>
            </a:r>
          </a:p>
        </p:txBody>
      </p:sp>
      <p:sp>
        <p:nvSpPr>
          <p:cNvPr id="8" name="TextBox 7">
            <a:extLst>
              <a:ext uri="{FF2B5EF4-FFF2-40B4-BE49-F238E27FC236}">
                <a16:creationId xmlns:a16="http://schemas.microsoft.com/office/drawing/2014/main" id="{D3C2AFE7-76A3-418A-054A-D96909121507}"/>
              </a:ext>
            </a:extLst>
          </p:cNvPr>
          <p:cNvSpPr txBox="1"/>
          <p:nvPr/>
        </p:nvSpPr>
        <p:spPr>
          <a:xfrm>
            <a:off x="1011167" y="4051535"/>
            <a:ext cx="5205985" cy="461665"/>
          </a:xfrm>
          <a:prstGeom prst="rect">
            <a:avLst/>
          </a:prstGeom>
          <a:noFill/>
        </p:spPr>
        <p:txBody>
          <a:bodyPr wrap="square" rtlCol="0">
            <a:spAutoFit/>
          </a:bodyPr>
          <a:lstStyle/>
          <a:p>
            <a:pPr marL="8466" marR="0" lvl="0" algn="l" defTabSz="914400" rtl="0" eaLnBrk="1" fontAlgn="auto" latinLnBrk="0" hangingPunct="1">
              <a:lnSpc>
                <a:spcPct val="100000"/>
              </a:lnSpc>
              <a:spcBef>
                <a:spcPts val="400"/>
              </a:spcBef>
              <a:spcAft>
                <a:spcPts val="400"/>
              </a:spcAft>
              <a:buClr>
                <a:srgbClr val="000000"/>
              </a:buClr>
              <a:buSzPts val="1000"/>
              <a:tabLst/>
              <a:defRPr/>
            </a:pPr>
            <a:r>
              <a:rPr lang="en-US" sz="1200" b="0" dirty="0">
                <a:solidFill>
                  <a:schemeClr val="dk1"/>
                </a:solidFill>
                <a:latin typeface="Arial" panose="020B0604020202020204" pitchFamily="34" charset="0"/>
                <a:ea typeface="Arial"/>
                <a:cs typeface="Arial" panose="020B0604020202020204" pitchFamily="34" charset="0"/>
                <a:sym typeface="Arial"/>
              </a:rPr>
              <a:t>Extensive integration library; integrates tightly with all Spira products and external products such as Azure DevOps, Jenkins and GitLab</a:t>
            </a:r>
          </a:p>
        </p:txBody>
      </p:sp>
      <p:sp>
        <p:nvSpPr>
          <p:cNvPr id="9" name="TextBox 8">
            <a:extLst>
              <a:ext uri="{FF2B5EF4-FFF2-40B4-BE49-F238E27FC236}">
                <a16:creationId xmlns:a16="http://schemas.microsoft.com/office/drawing/2014/main" id="{A4BA9291-AF43-C9AD-80F9-62BCF25E6C26}"/>
              </a:ext>
            </a:extLst>
          </p:cNvPr>
          <p:cNvSpPr txBox="1"/>
          <p:nvPr/>
        </p:nvSpPr>
        <p:spPr>
          <a:xfrm>
            <a:off x="9420127" y="4490766"/>
            <a:ext cx="2314573" cy="1200329"/>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Manual Testers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Automation Engineers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Test Leads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QA Engineers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SDETs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Software Testers</a:t>
            </a:r>
          </a:p>
        </p:txBody>
      </p:sp>
      <p:sp>
        <p:nvSpPr>
          <p:cNvPr id="10" name="TextBox 9">
            <a:extLst>
              <a:ext uri="{FF2B5EF4-FFF2-40B4-BE49-F238E27FC236}">
                <a16:creationId xmlns:a16="http://schemas.microsoft.com/office/drawing/2014/main" id="{57DCF06F-AC4B-F5CE-70F0-E4EE6946EDF8}"/>
              </a:ext>
            </a:extLst>
          </p:cNvPr>
          <p:cNvSpPr txBox="1"/>
          <p:nvPr/>
        </p:nvSpPr>
        <p:spPr>
          <a:xfrm>
            <a:off x="6593455" y="2383594"/>
            <a:ext cx="5205985"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Intelligent recording, spy / object manager, self-healing locators, and reusable frameworks and components allow for easy maintenance</a:t>
            </a:r>
          </a:p>
        </p:txBody>
      </p:sp>
      <p:sp>
        <p:nvSpPr>
          <p:cNvPr id="11" name="TextBox 10">
            <a:extLst>
              <a:ext uri="{FF2B5EF4-FFF2-40B4-BE49-F238E27FC236}">
                <a16:creationId xmlns:a16="http://schemas.microsoft.com/office/drawing/2014/main" id="{D80340C2-DD8E-BEC8-5CF7-9DBCC480407C}"/>
              </a:ext>
            </a:extLst>
          </p:cNvPr>
          <p:cNvSpPr txBox="1"/>
          <p:nvPr/>
        </p:nvSpPr>
        <p:spPr>
          <a:xfrm>
            <a:off x="6593455" y="2793688"/>
            <a:ext cx="5205985"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Tailored for highly regulated industries, enabling customers to deliver high quality, mission-critical software without sacrificing speed for compliance</a:t>
            </a:r>
          </a:p>
        </p:txBody>
      </p:sp>
      <p:sp>
        <p:nvSpPr>
          <p:cNvPr id="12" name="TextBox 11">
            <a:extLst>
              <a:ext uri="{FF2B5EF4-FFF2-40B4-BE49-F238E27FC236}">
                <a16:creationId xmlns:a16="http://schemas.microsoft.com/office/drawing/2014/main" id="{3F849B60-968B-96FD-6F92-5BAAF175FDC4}"/>
              </a:ext>
            </a:extLst>
          </p:cNvPr>
          <p:cNvSpPr txBox="1"/>
          <p:nvPr/>
        </p:nvSpPr>
        <p:spPr>
          <a:xfrm>
            <a:off x="6593455" y="3217524"/>
            <a:ext cx="5205985"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Simply describe your test steps in natural language, and </a:t>
            </a:r>
            <a:r>
              <a:rPr lang="en-US" sz="1200" dirty="0" err="1">
                <a:latin typeface="Arial" panose="020B0604020202020204" pitchFamily="34" charset="0"/>
                <a:cs typeface="Arial" panose="020B0604020202020204" pitchFamily="34" charset="0"/>
              </a:rPr>
              <a:t>Rapise</a:t>
            </a:r>
            <a:r>
              <a:rPr lang="en-US" sz="1200" dirty="0">
                <a:latin typeface="Arial" panose="020B0604020202020204" pitchFamily="34" charset="0"/>
                <a:cs typeface="Arial" panose="020B0604020202020204" pitchFamily="34" charset="0"/>
              </a:rPr>
              <a:t> will automatically transform them into executable automated tests using AI</a:t>
            </a:r>
          </a:p>
        </p:txBody>
      </p:sp>
      <p:sp>
        <p:nvSpPr>
          <p:cNvPr id="13" name="TextBox 12">
            <a:extLst>
              <a:ext uri="{FF2B5EF4-FFF2-40B4-BE49-F238E27FC236}">
                <a16:creationId xmlns:a16="http://schemas.microsoft.com/office/drawing/2014/main" id="{FE2B4D89-B7C1-0074-DF11-78FA1D6AFB89}"/>
              </a:ext>
            </a:extLst>
          </p:cNvPr>
          <p:cNvSpPr txBox="1"/>
          <p:nvPr/>
        </p:nvSpPr>
        <p:spPr>
          <a:xfrm>
            <a:off x="6593455" y="1974021"/>
            <a:ext cx="5205985" cy="461665"/>
          </a:xfrm>
          <a:prstGeom prst="rect">
            <a:avLst/>
          </a:prstGeom>
          <a:noFill/>
        </p:spPr>
        <p:txBody>
          <a:bodyPr wrap="square" rtlCol="0">
            <a:spAutoFit/>
          </a:bodyPr>
          <a:lstStyle/>
          <a:p>
            <a:pPr marL="8466" marR="0" lvl="0" algn="l" defTabSz="914400" rtl="0" eaLnBrk="1" fontAlgn="auto" latinLnBrk="0" hangingPunct="1">
              <a:lnSpc>
                <a:spcPct val="100000"/>
              </a:lnSpc>
              <a:spcBef>
                <a:spcPts val="400"/>
              </a:spcBef>
              <a:spcAft>
                <a:spcPts val="400"/>
              </a:spcAft>
              <a:buClr>
                <a:srgbClr val="000000"/>
              </a:buClr>
              <a:buSzPts val="1000"/>
              <a:tabLst/>
              <a:defRPr/>
            </a:pPr>
            <a:r>
              <a:rPr lang="en-US" sz="1200" b="0" dirty="0">
                <a:solidFill>
                  <a:schemeClr val="dk1"/>
                </a:solidFill>
                <a:latin typeface="Arial" panose="020B0604020202020204" pitchFamily="34" charset="0"/>
                <a:ea typeface="Arial"/>
                <a:cs typeface="Arial" panose="020B0604020202020204" pitchFamily="34" charset="0"/>
                <a:sym typeface="Arial"/>
              </a:rPr>
              <a:t>Cross-functional capabilities that allow teams of automation engineers and testers to create highly efficient automated tests in tandem</a:t>
            </a:r>
          </a:p>
        </p:txBody>
      </p:sp>
      <p:sp>
        <p:nvSpPr>
          <p:cNvPr id="15" name="Oval 14">
            <a:extLst>
              <a:ext uri="{FF2B5EF4-FFF2-40B4-BE49-F238E27FC236}">
                <a16:creationId xmlns:a16="http://schemas.microsoft.com/office/drawing/2014/main" id="{3C490C54-EC56-44AF-938C-4339C5BBAE50}"/>
              </a:ext>
            </a:extLst>
          </p:cNvPr>
          <p:cNvSpPr>
            <a:spLocks noChangeAspect="1"/>
          </p:cNvSpPr>
          <p:nvPr/>
        </p:nvSpPr>
        <p:spPr>
          <a:xfrm>
            <a:off x="371573" y="3327393"/>
            <a:ext cx="596012" cy="59497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18" name="Oval 17">
            <a:extLst>
              <a:ext uri="{FF2B5EF4-FFF2-40B4-BE49-F238E27FC236}">
                <a16:creationId xmlns:a16="http://schemas.microsoft.com/office/drawing/2014/main" id="{D2CA2A60-E5B3-3CE3-5B1E-7539CE5EA72F}"/>
              </a:ext>
            </a:extLst>
          </p:cNvPr>
          <p:cNvSpPr>
            <a:spLocks noChangeAspect="1"/>
          </p:cNvSpPr>
          <p:nvPr/>
        </p:nvSpPr>
        <p:spPr>
          <a:xfrm>
            <a:off x="371573" y="2669908"/>
            <a:ext cx="596012" cy="59497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1" name="Oval 20">
            <a:extLst>
              <a:ext uri="{FF2B5EF4-FFF2-40B4-BE49-F238E27FC236}">
                <a16:creationId xmlns:a16="http://schemas.microsoft.com/office/drawing/2014/main" id="{B8670C69-53DF-665B-5D12-C84176C692DF}"/>
              </a:ext>
            </a:extLst>
          </p:cNvPr>
          <p:cNvSpPr>
            <a:spLocks noChangeAspect="1"/>
          </p:cNvSpPr>
          <p:nvPr/>
        </p:nvSpPr>
        <p:spPr>
          <a:xfrm>
            <a:off x="371573" y="2012423"/>
            <a:ext cx="596012" cy="59497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24" name="Oval 23">
            <a:extLst>
              <a:ext uri="{FF2B5EF4-FFF2-40B4-BE49-F238E27FC236}">
                <a16:creationId xmlns:a16="http://schemas.microsoft.com/office/drawing/2014/main" id="{62233A5E-CCED-5179-09CE-984791D7698A}"/>
              </a:ext>
            </a:extLst>
          </p:cNvPr>
          <p:cNvSpPr>
            <a:spLocks noChangeAspect="1"/>
          </p:cNvSpPr>
          <p:nvPr/>
        </p:nvSpPr>
        <p:spPr>
          <a:xfrm>
            <a:off x="371573" y="3984878"/>
            <a:ext cx="596012" cy="59497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28" name="Rectangle: Rounded Corners 27">
            <a:extLst>
              <a:ext uri="{FF2B5EF4-FFF2-40B4-BE49-F238E27FC236}">
                <a16:creationId xmlns:a16="http://schemas.microsoft.com/office/drawing/2014/main" id="{A0B7155E-CBB9-CC39-6AD6-32B705C78E4A}"/>
              </a:ext>
            </a:extLst>
          </p:cNvPr>
          <p:cNvSpPr/>
          <p:nvPr/>
        </p:nvSpPr>
        <p:spPr>
          <a:xfrm>
            <a:off x="371573" y="1600200"/>
            <a:ext cx="5535106"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anose="020B0604020202020204" pitchFamily="34" charset="0"/>
                <a:cs typeface="Arial" panose="020B0604020202020204" pitchFamily="34" charset="0"/>
              </a:rPr>
              <a:t>Key Features &amp; Benefits</a:t>
            </a:r>
          </a:p>
        </p:txBody>
      </p:sp>
      <p:sp>
        <p:nvSpPr>
          <p:cNvPr id="29" name="Rectangle: Rounded Corners 28">
            <a:extLst>
              <a:ext uri="{FF2B5EF4-FFF2-40B4-BE49-F238E27FC236}">
                <a16:creationId xmlns:a16="http://schemas.microsoft.com/office/drawing/2014/main" id="{56E8D600-5F94-91DA-3F80-23481EC3B4AB}"/>
              </a:ext>
            </a:extLst>
          </p:cNvPr>
          <p:cNvSpPr/>
          <p:nvPr/>
        </p:nvSpPr>
        <p:spPr>
          <a:xfrm>
            <a:off x="6285320" y="1600200"/>
            <a:ext cx="5535107"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anose="020B0604020202020204" pitchFamily="34" charset="0"/>
                <a:cs typeface="Arial" panose="020B0604020202020204" pitchFamily="34" charset="0"/>
              </a:rPr>
              <a:t>Differentiators</a:t>
            </a:r>
          </a:p>
        </p:txBody>
      </p:sp>
      <p:sp>
        <p:nvSpPr>
          <p:cNvPr id="30" name="Rectangle: Rounded Corners 29">
            <a:extLst>
              <a:ext uri="{FF2B5EF4-FFF2-40B4-BE49-F238E27FC236}">
                <a16:creationId xmlns:a16="http://schemas.microsoft.com/office/drawing/2014/main" id="{D04092B6-3138-B138-4D96-BAC47A2FAAAB}"/>
              </a:ext>
            </a:extLst>
          </p:cNvPr>
          <p:cNvSpPr/>
          <p:nvPr>
            <p:custDataLst>
              <p:tags r:id="rId1"/>
            </p:custDataLst>
          </p:nvPr>
        </p:nvSpPr>
        <p:spPr>
          <a:xfrm>
            <a:off x="6286501" y="4125006"/>
            <a:ext cx="2940935"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Popular Applications</a:t>
            </a:r>
            <a:endParaRPr lang="en-US" b="1" baseline="30000" dirty="0">
              <a:solidFill>
                <a:schemeClr val="tx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119EF849-9902-2D74-63EA-682041907053}"/>
              </a:ext>
            </a:extLst>
          </p:cNvPr>
          <p:cNvSpPr txBox="1"/>
          <p:nvPr/>
        </p:nvSpPr>
        <p:spPr>
          <a:xfrm>
            <a:off x="6578947" y="3693075"/>
            <a:ext cx="5205985"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Flexibility to operate in both cloud and on-premise hosting environments</a:t>
            </a:r>
          </a:p>
        </p:txBody>
      </p:sp>
      <p:sp>
        <p:nvSpPr>
          <p:cNvPr id="32" name="Oval 31">
            <a:extLst>
              <a:ext uri="{FF2B5EF4-FFF2-40B4-BE49-F238E27FC236}">
                <a16:creationId xmlns:a16="http://schemas.microsoft.com/office/drawing/2014/main" id="{3D3F0A1B-9506-B4BB-0583-FD5A0D1DD3F9}"/>
              </a:ext>
            </a:extLst>
          </p:cNvPr>
          <p:cNvSpPr>
            <a:spLocks noChangeAspect="1"/>
          </p:cNvSpPr>
          <p:nvPr/>
        </p:nvSpPr>
        <p:spPr>
          <a:xfrm>
            <a:off x="6285320" y="2042893"/>
            <a:ext cx="306000" cy="30547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2"/>
                </a:solidFill>
                <a:latin typeface="Arial" panose="020B0604020202020204" pitchFamily="34" charset="0"/>
                <a:cs typeface="Arial" panose="020B0604020202020204" pitchFamily="34" charset="0"/>
              </a:rPr>
              <a:t>1</a:t>
            </a:r>
          </a:p>
        </p:txBody>
      </p:sp>
      <p:sp>
        <p:nvSpPr>
          <p:cNvPr id="33" name="Oval 32">
            <a:extLst>
              <a:ext uri="{FF2B5EF4-FFF2-40B4-BE49-F238E27FC236}">
                <a16:creationId xmlns:a16="http://schemas.microsoft.com/office/drawing/2014/main" id="{0F1AC106-AF12-0FA8-5CF9-DE2B2900E045}"/>
              </a:ext>
            </a:extLst>
          </p:cNvPr>
          <p:cNvSpPr>
            <a:spLocks noChangeAspect="1"/>
          </p:cNvSpPr>
          <p:nvPr/>
        </p:nvSpPr>
        <p:spPr>
          <a:xfrm>
            <a:off x="6285320" y="2452880"/>
            <a:ext cx="306000" cy="30547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2"/>
                </a:solidFill>
                <a:latin typeface="Arial" panose="020B0604020202020204" pitchFamily="34" charset="0"/>
                <a:cs typeface="Arial" panose="020B0604020202020204" pitchFamily="34" charset="0"/>
              </a:rPr>
              <a:t>2</a:t>
            </a:r>
          </a:p>
        </p:txBody>
      </p:sp>
      <p:sp>
        <p:nvSpPr>
          <p:cNvPr id="34" name="Oval 33">
            <a:extLst>
              <a:ext uri="{FF2B5EF4-FFF2-40B4-BE49-F238E27FC236}">
                <a16:creationId xmlns:a16="http://schemas.microsoft.com/office/drawing/2014/main" id="{C02E4368-BC6A-E9BF-4CFF-0F18F0B3EADE}"/>
              </a:ext>
            </a:extLst>
          </p:cNvPr>
          <p:cNvSpPr>
            <a:spLocks noChangeAspect="1"/>
          </p:cNvSpPr>
          <p:nvPr/>
        </p:nvSpPr>
        <p:spPr>
          <a:xfrm>
            <a:off x="6285320" y="2862868"/>
            <a:ext cx="306000" cy="30547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2"/>
                </a:solidFill>
                <a:latin typeface="Arial" panose="020B0604020202020204" pitchFamily="34" charset="0"/>
                <a:cs typeface="Arial" panose="020B0604020202020204" pitchFamily="34" charset="0"/>
              </a:rPr>
              <a:t>3</a:t>
            </a:r>
          </a:p>
        </p:txBody>
      </p:sp>
      <p:sp>
        <p:nvSpPr>
          <p:cNvPr id="35" name="Oval 34">
            <a:extLst>
              <a:ext uri="{FF2B5EF4-FFF2-40B4-BE49-F238E27FC236}">
                <a16:creationId xmlns:a16="http://schemas.microsoft.com/office/drawing/2014/main" id="{52A19E40-C9C1-6A41-056E-6BA1EB67F01A}"/>
              </a:ext>
            </a:extLst>
          </p:cNvPr>
          <p:cNvSpPr>
            <a:spLocks noChangeAspect="1"/>
          </p:cNvSpPr>
          <p:nvPr/>
        </p:nvSpPr>
        <p:spPr>
          <a:xfrm>
            <a:off x="6285320" y="3272856"/>
            <a:ext cx="306000" cy="30547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2"/>
                </a:solidFill>
                <a:latin typeface="Arial" panose="020B0604020202020204" pitchFamily="34" charset="0"/>
                <a:cs typeface="Arial" panose="020B0604020202020204" pitchFamily="34" charset="0"/>
              </a:rPr>
              <a:t>4</a:t>
            </a:r>
          </a:p>
        </p:txBody>
      </p:sp>
      <p:sp>
        <p:nvSpPr>
          <p:cNvPr id="36" name="Oval 35">
            <a:extLst>
              <a:ext uri="{FF2B5EF4-FFF2-40B4-BE49-F238E27FC236}">
                <a16:creationId xmlns:a16="http://schemas.microsoft.com/office/drawing/2014/main" id="{9FE80405-396F-0DA9-D46E-30C3BC6B67EE}"/>
              </a:ext>
            </a:extLst>
          </p:cNvPr>
          <p:cNvSpPr>
            <a:spLocks noChangeAspect="1"/>
          </p:cNvSpPr>
          <p:nvPr/>
        </p:nvSpPr>
        <p:spPr>
          <a:xfrm>
            <a:off x="6286501" y="3682843"/>
            <a:ext cx="306000" cy="30547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2"/>
                </a:solidFill>
                <a:latin typeface="Arial" panose="020B0604020202020204" pitchFamily="34" charset="0"/>
                <a:cs typeface="Arial" panose="020B0604020202020204" pitchFamily="34" charset="0"/>
              </a:rPr>
              <a:t>5</a:t>
            </a:r>
          </a:p>
        </p:txBody>
      </p:sp>
      <p:grpSp>
        <p:nvGrpSpPr>
          <p:cNvPr id="37" name="Group 36">
            <a:extLst>
              <a:ext uri="{FF2B5EF4-FFF2-40B4-BE49-F238E27FC236}">
                <a16:creationId xmlns:a16="http://schemas.microsoft.com/office/drawing/2014/main" id="{A4809FA9-A88E-DCDF-ECD8-D18B46DC7B08}"/>
              </a:ext>
            </a:extLst>
          </p:cNvPr>
          <p:cNvGrpSpPr/>
          <p:nvPr/>
        </p:nvGrpSpPr>
        <p:grpSpPr>
          <a:xfrm>
            <a:off x="282429" y="4655282"/>
            <a:ext cx="1980119" cy="1546874"/>
            <a:chOff x="282429" y="4655282"/>
            <a:chExt cx="1980119" cy="1546874"/>
          </a:xfrm>
        </p:grpSpPr>
        <p:sp>
          <p:nvSpPr>
            <p:cNvPr id="38" name="TextBox 37">
              <a:extLst>
                <a:ext uri="{FF2B5EF4-FFF2-40B4-BE49-F238E27FC236}">
                  <a16:creationId xmlns:a16="http://schemas.microsoft.com/office/drawing/2014/main" id="{F5CCB1E8-6C76-EC0C-0416-7A45F74A21D6}"/>
                </a:ext>
              </a:extLst>
            </p:cNvPr>
            <p:cNvSpPr txBox="1"/>
            <p:nvPr/>
          </p:nvSpPr>
          <p:spPr>
            <a:xfrm>
              <a:off x="282429" y="4668087"/>
              <a:ext cx="1980119" cy="923330"/>
            </a:xfrm>
            <a:prstGeom prst="rect">
              <a:avLst/>
            </a:prstGeom>
            <a:noFill/>
          </p:spPr>
          <p:txBody>
            <a:bodyPr wrap="square" rtlCol="0">
              <a:spAutoFit/>
            </a:bodyPr>
            <a:lstStyle/>
            <a:p>
              <a:pPr algn="ctr"/>
              <a:r>
                <a:rPr lang="en-US" sz="5400" b="1" i="1">
                  <a:latin typeface="Arial" panose="020B0604020202020204" pitchFamily="34" charset="0"/>
                  <a:cs typeface="Arial" panose="020B0604020202020204" pitchFamily="34" charset="0"/>
                </a:rPr>
                <a:t>30%</a:t>
              </a:r>
            </a:p>
          </p:txBody>
        </p:sp>
        <p:sp>
          <p:nvSpPr>
            <p:cNvPr id="39" name="TextBox 38">
              <a:extLst>
                <a:ext uri="{FF2B5EF4-FFF2-40B4-BE49-F238E27FC236}">
                  <a16:creationId xmlns:a16="http://schemas.microsoft.com/office/drawing/2014/main" id="{DD864BD1-11C5-2670-9528-99BE85D4C2E4}"/>
                </a:ext>
              </a:extLst>
            </p:cNvPr>
            <p:cNvSpPr txBox="1"/>
            <p:nvPr/>
          </p:nvSpPr>
          <p:spPr>
            <a:xfrm>
              <a:off x="282429" y="5402089"/>
              <a:ext cx="1980119" cy="646331"/>
            </a:xfrm>
            <a:prstGeom prst="rect">
              <a:avLst/>
            </a:prstGeom>
            <a:noFill/>
          </p:spPr>
          <p:txBody>
            <a:bodyPr wrap="square" rtlCol="0">
              <a:spAutoFit/>
            </a:bodyPr>
            <a:lstStyle/>
            <a:p>
              <a:pPr algn="ctr"/>
              <a:r>
                <a:rPr lang="en-US" b="1" i="1" dirty="0">
                  <a:latin typeface="Arial" panose="020B0604020202020204" pitchFamily="34" charset="0"/>
                  <a:cs typeface="Arial" panose="020B0604020202020204" pitchFamily="34" charset="0"/>
                </a:rPr>
                <a:t>faster </a:t>
              </a:r>
            </a:p>
            <a:p>
              <a:pPr algn="ctr"/>
              <a:r>
                <a:rPr lang="en-US" b="1" i="1" dirty="0">
                  <a:latin typeface="Arial" panose="020B0604020202020204" pitchFamily="34" charset="0"/>
                  <a:cs typeface="Arial" panose="020B0604020202020204" pitchFamily="34" charset="0"/>
                </a:rPr>
                <a:t>testing</a:t>
              </a:r>
            </a:p>
          </p:txBody>
        </p:sp>
        <p:sp>
          <p:nvSpPr>
            <p:cNvPr id="40" name="Rectangle: Rounded Corners 39">
              <a:extLst>
                <a:ext uri="{FF2B5EF4-FFF2-40B4-BE49-F238E27FC236}">
                  <a16:creationId xmlns:a16="http://schemas.microsoft.com/office/drawing/2014/main" id="{0B888BD1-40EE-3FC5-F0F4-473368BDF3AD}"/>
                </a:ext>
              </a:extLst>
            </p:cNvPr>
            <p:cNvSpPr/>
            <p:nvPr/>
          </p:nvSpPr>
          <p:spPr>
            <a:xfrm>
              <a:off x="372996" y="4655282"/>
              <a:ext cx="1798984" cy="1546874"/>
            </a:xfrm>
            <a:prstGeom prst="round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19A9DBF5-32D4-2BE0-A69B-7C26B6E3C7A0}"/>
              </a:ext>
            </a:extLst>
          </p:cNvPr>
          <p:cNvGrpSpPr/>
          <p:nvPr/>
        </p:nvGrpSpPr>
        <p:grpSpPr>
          <a:xfrm>
            <a:off x="4024822" y="4655194"/>
            <a:ext cx="1980771" cy="1546874"/>
            <a:chOff x="4024822" y="4655194"/>
            <a:chExt cx="1980771" cy="1546874"/>
          </a:xfrm>
        </p:grpSpPr>
        <p:sp>
          <p:nvSpPr>
            <p:cNvPr id="42" name="TextBox 41">
              <a:extLst>
                <a:ext uri="{FF2B5EF4-FFF2-40B4-BE49-F238E27FC236}">
                  <a16:creationId xmlns:a16="http://schemas.microsoft.com/office/drawing/2014/main" id="{9E6F2BD6-2999-FFCE-F7A6-5413535EF62F}"/>
                </a:ext>
              </a:extLst>
            </p:cNvPr>
            <p:cNvSpPr txBox="1"/>
            <p:nvPr/>
          </p:nvSpPr>
          <p:spPr>
            <a:xfrm>
              <a:off x="4025474" y="4668087"/>
              <a:ext cx="1980119" cy="923330"/>
            </a:xfrm>
            <a:prstGeom prst="rect">
              <a:avLst/>
            </a:prstGeom>
            <a:noFill/>
          </p:spPr>
          <p:txBody>
            <a:bodyPr wrap="square" rtlCol="0">
              <a:spAutoFit/>
            </a:bodyPr>
            <a:lstStyle/>
            <a:p>
              <a:pPr algn="ctr"/>
              <a:r>
                <a:rPr lang="en-US" sz="5400" b="1" i="1" dirty="0">
                  <a:latin typeface="Arial" panose="020B0604020202020204" pitchFamily="34" charset="0"/>
                  <a:cs typeface="Arial" panose="020B0604020202020204" pitchFamily="34" charset="0"/>
                </a:rPr>
                <a:t>40%</a:t>
              </a:r>
            </a:p>
          </p:txBody>
        </p:sp>
        <p:sp>
          <p:nvSpPr>
            <p:cNvPr id="43" name="TextBox 42">
              <a:extLst>
                <a:ext uri="{FF2B5EF4-FFF2-40B4-BE49-F238E27FC236}">
                  <a16:creationId xmlns:a16="http://schemas.microsoft.com/office/drawing/2014/main" id="{3F23A9DE-E567-82DA-CDDE-16CC37FC0D51}"/>
                </a:ext>
              </a:extLst>
            </p:cNvPr>
            <p:cNvSpPr txBox="1"/>
            <p:nvPr/>
          </p:nvSpPr>
          <p:spPr>
            <a:xfrm>
              <a:off x="4024822" y="5402089"/>
              <a:ext cx="1980119" cy="646331"/>
            </a:xfrm>
            <a:prstGeom prst="rect">
              <a:avLst/>
            </a:prstGeom>
            <a:noFill/>
          </p:spPr>
          <p:txBody>
            <a:bodyPr wrap="square" rtlCol="0">
              <a:spAutoFit/>
            </a:bodyPr>
            <a:lstStyle/>
            <a:p>
              <a:pPr algn="ctr"/>
              <a:r>
                <a:rPr lang="en-US" b="1" i="1" dirty="0">
                  <a:latin typeface="Arial" panose="020B0604020202020204" pitchFamily="34" charset="0"/>
                  <a:cs typeface="Arial" panose="020B0604020202020204" pitchFamily="34" charset="0"/>
                </a:rPr>
                <a:t>better</a:t>
              </a:r>
              <a:br>
                <a:rPr lang="en-US" b="1" i="1" dirty="0">
                  <a:latin typeface="Arial" panose="020B0604020202020204" pitchFamily="34" charset="0"/>
                  <a:cs typeface="Arial" panose="020B0604020202020204" pitchFamily="34" charset="0"/>
                </a:rPr>
              </a:br>
              <a:r>
                <a:rPr lang="en-US" b="1" i="1" dirty="0">
                  <a:latin typeface="Arial" panose="020B0604020202020204" pitchFamily="34" charset="0"/>
                  <a:cs typeface="Arial" panose="020B0604020202020204" pitchFamily="34" charset="0"/>
                </a:rPr>
                <a:t>ROI</a:t>
              </a:r>
            </a:p>
          </p:txBody>
        </p:sp>
        <p:sp>
          <p:nvSpPr>
            <p:cNvPr id="44" name="Rectangle: Rounded Corners 43">
              <a:extLst>
                <a:ext uri="{FF2B5EF4-FFF2-40B4-BE49-F238E27FC236}">
                  <a16:creationId xmlns:a16="http://schemas.microsoft.com/office/drawing/2014/main" id="{D72E6B91-CFF8-B44E-84FA-92B8CB58A59C}"/>
                </a:ext>
              </a:extLst>
            </p:cNvPr>
            <p:cNvSpPr/>
            <p:nvPr/>
          </p:nvSpPr>
          <p:spPr>
            <a:xfrm>
              <a:off x="4116042" y="4655194"/>
              <a:ext cx="1798984" cy="1546874"/>
            </a:xfrm>
            <a:prstGeom prst="round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62984851-ED4B-C451-E25E-2DB08FF78504}"/>
              </a:ext>
            </a:extLst>
          </p:cNvPr>
          <p:cNvGrpSpPr/>
          <p:nvPr/>
        </p:nvGrpSpPr>
        <p:grpSpPr>
          <a:xfrm>
            <a:off x="2134504" y="4655194"/>
            <a:ext cx="1999311" cy="1546874"/>
            <a:chOff x="2153810" y="4655194"/>
            <a:chExt cx="1999311" cy="1546874"/>
          </a:xfrm>
        </p:grpSpPr>
        <p:sp>
          <p:nvSpPr>
            <p:cNvPr id="46" name="TextBox 45">
              <a:extLst>
                <a:ext uri="{FF2B5EF4-FFF2-40B4-BE49-F238E27FC236}">
                  <a16:creationId xmlns:a16="http://schemas.microsoft.com/office/drawing/2014/main" id="{1A34899F-A348-303B-0F28-B280381B9FAD}"/>
                </a:ext>
              </a:extLst>
            </p:cNvPr>
            <p:cNvSpPr txBox="1"/>
            <p:nvPr/>
          </p:nvSpPr>
          <p:spPr>
            <a:xfrm>
              <a:off x="2173002" y="4668087"/>
              <a:ext cx="1980119" cy="923330"/>
            </a:xfrm>
            <a:prstGeom prst="rect">
              <a:avLst/>
            </a:prstGeom>
            <a:noFill/>
          </p:spPr>
          <p:txBody>
            <a:bodyPr wrap="square" rtlCol="0">
              <a:spAutoFit/>
            </a:bodyPr>
            <a:lstStyle/>
            <a:p>
              <a:pPr algn="ctr"/>
              <a:r>
                <a:rPr lang="en-US" sz="5400" b="1" i="1" dirty="0">
                  <a:latin typeface="Arial" panose="020B0604020202020204" pitchFamily="34" charset="0"/>
                  <a:cs typeface="Arial" panose="020B0604020202020204" pitchFamily="34" charset="0"/>
                </a:rPr>
                <a:t>30%</a:t>
              </a:r>
            </a:p>
          </p:txBody>
        </p:sp>
        <p:sp>
          <p:nvSpPr>
            <p:cNvPr id="47" name="TextBox 46">
              <a:extLst>
                <a:ext uri="{FF2B5EF4-FFF2-40B4-BE49-F238E27FC236}">
                  <a16:creationId xmlns:a16="http://schemas.microsoft.com/office/drawing/2014/main" id="{AA4FBE95-1BA4-6BB7-72D9-3D2732A83E1C}"/>
                </a:ext>
              </a:extLst>
            </p:cNvPr>
            <p:cNvSpPr txBox="1"/>
            <p:nvPr/>
          </p:nvSpPr>
          <p:spPr>
            <a:xfrm>
              <a:off x="2153810" y="5402089"/>
              <a:ext cx="1980119" cy="646331"/>
            </a:xfrm>
            <a:prstGeom prst="rect">
              <a:avLst/>
            </a:prstGeom>
            <a:noFill/>
          </p:spPr>
          <p:txBody>
            <a:bodyPr wrap="square" rtlCol="0">
              <a:spAutoFit/>
            </a:bodyPr>
            <a:lstStyle/>
            <a:p>
              <a:pPr algn="ctr"/>
              <a:r>
                <a:rPr lang="en-US" b="1" i="1" dirty="0">
                  <a:latin typeface="Arial" panose="020B0604020202020204" pitchFamily="34" charset="0"/>
                  <a:cs typeface="Arial" panose="020B0604020202020204" pitchFamily="34" charset="0"/>
                </a:rPr>
                <a:t>productivity boost</a:t>
              </a:r>
            </a:p>
          </p:txBody>
        </p:sp>
        <p:sp>
          <p:nvSpPr>
            <p:cNvPr id="48" name="Rectangle: Rounded Corners 47">
              <a:extLst>
                <a:ext uri="{FF2B5EF4-FFF2-40B4-BE49-F238E27FC236}">
                  <a16:creationId xmlns:a16="http://schemas.microsoft.com/office/drawing/2014/main" id="{5FB8FAAA-6466-7B87-6A6C-E2F8EE90FB9E}"/>
                </a:ext>
              </a:extLst>
            </p:cNvPr>
            <p:cNvSpPr/>
            <p:nvPr/>
          </p:nvSpPr>
          <p:spPr>
            <a:xfrm>
              <a:off x="2263569" y="4655194"/>
              <a:ext cx="1798984" cy="1546874"/>
            </a:xfrm>
            <a:prstGeom prst="round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Graphic 49" descr="Artificial Intelligence with solid fill">
            <a:extLst>
              <a:ext uri="{FF2B5EF4-FFF2-40B4-BE49-F238E27FC236}">
                <a16:creationId xmlns:a16="http://schemas.microsoft.com/office/drawing/2014/main" id="{9C515CBA-AF59-D5CA-4978-7CC617E156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6174" y="2065571"/>
            <a:ext cx="463702" cy="463702"/>
          </a:xfrm>
          <a:prstGeom prst="rect">
            <a:avLst/>
          </a:prstGeom>
        </p:spPr>
      </p:pic>
      <p:pic>
        <p:nvPicPr>
          <p:cNvPr id="51" name="Graphic 50" descr="Qr Code outline">
            <a:extLst>
              <a:ext uri="{FF2B5EF4-FFF2-40B4-BE49-F238E27FC236}">
                <a16:creationId xmlns:a16="http://schemas.microsoft.com/office/drawing/2014/main" id="{1BC294C9-1C30-F744-048F-47F23793AB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6407" y="2737227"/>
            <a:ext cx="466344" cy="466344"/>
          </a:xfrm>
          <a:prstGeom prst="rect">
            <a:avLst/>
          </a:prstGeom>
        </p:spPr>
      </p:pic>
      <p:pic>
        <p:nvPicPr>
          <p:cNvPr id="53" name="Graphic 52" descr="Books on shelf with solid fill">
            <a:extLst>
              <a:ext uri="{FF2B5EF4-FFF2-40B4-BE49-F238E27FC236}">
                <a16:creationId xmlns:a16="http://schemas.microsoft.com/office/drawing/2014/main" id="{1438472E-85BC-9D52-246B-C73603AA21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6405" y="3402001"/>
            <a:ext cx="422250" cy="422250"/>
          </a:xfrm>
          <a:prstGeom prst="rect">
            <a:avLst/>
          </a:prstGeom>
        </p:spPr>
      </p:pic>
      <p:pic>
        <p:nvPicPr>
          <p:cNvPr id="55" name="Graphic 54" descr="Network with solid fill">
            <a:extLst>
              <a:ext uri="{FF2B5EF4-FFF2-40B4-BE49-F238E27FC236}">
                <a16:creationId xmlns:a16="http://schemas.microsoft.com/office/drawing/2014/main" id="{F570A408-2A05-CC99-AC19-54DB689F16D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6407" y="4016857"/>
            <a:ext cx="466344" cy="466344"/>
          </a:xfrm>
          <a:prstGeom prst="rect">
            <a:avLst/>
          </a:prstGeom>
        </p:spPr>
      </p:pic>
      <p:pic>
        <p:nvPicPr>
          <p:cNvPr id="60" name="Picture 2" descr="Apple iOS">
            <a:extLst>
              <a:ext uri="{FF2B5EF4-FFF2-40B4-BE49-F238E27FC236}">
                <a16:creationId xmlns:a16="http://schemas.microsoft.com/office/drawing/2014/main" id="{289E9599-1036-015D-9F71-E1F307B8685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13527" y="5250807"/>
            <a:ext cx="844914" cy="39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0">
            <a:extLst>
              <a:ext uri="{FF2B5EF4-FFF2-40B4-BE49-F238E27FC236}">
                <a16:creationId xmlns:a16="http://schemas.microsoft.com/office/drawing/2014/main" id="{FD3CD5C6-324C-B86E-F7AC-B92FB20D6F27}"/>
              </a:ext>
            </a:extLst>
          </p:cNvPr>
          <p:cNvPicPr>
            <a:picLocks noChangeAspect="1"/>
          </p:cNvPicPr>
          <p:nvPr/>
        </p:nvPicPr>
        <p:blipFill>
          <a:blip r:embed="rId14"/>
          <a:stretch>
            <a:fillRect/>
          </a:stretch>
        </p:blipFill>
        <p:spPr>
          <a:xfrm>
            <a:off x="7638916" y="5228063"/>
            <a:ext cx="1169999" cy="363354"/>
          </a:xfrm>
          <a:prstGeom prst="rect">
            <a:avLst/>
          </a:prstGeom>
        </p:spPr>
      </p:pic>
      <p:pic>
        <p:nvPicPr>
          <p:cNvPr id="63" name="Picture 62">
            <a:extLst>
              <a:ext uri="{FF2B5EF4-FFF2-40B4-BE49-F238E27FC236}">
                <a16:creationId xmlns:a16="http://schemas.microsoft.com/office/drawing/2014/main" id="{723BF4F3-EE3A-6905-336B-EF886D201B0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88652" y="5677650"/>
            <a:ext cx="720263" cy="452165"/>
          </a:xfrm>
          <a:prstGeom prst="rect">
            <a:avLst/>
          </a:prstGeom>
        </p:spPr>
      </p:pic>
      <p:pic>
        <p:nvPicPr>
          <p:cNvPr id="65" name="Picture 64" descr="A black background with blue text&#10;&#10;Description automatically generated">
            <a:extLst>
              <a:ext uri="{FF2B5EF4-FFF2-40B4-BE49-F238E27FC236}">
                <a16:creationId xmlns:a16="http://schemas.microsoft.com/office/drawing/2014/main" id="{DC32795E-0B37-F456-E228-660CEB18712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06423" y="5692468"/>
            <a:ext cx="1260673" cy="396438"/>
          </a:xfrm>
          <a:prstGeom prst="rect">
            <a:avLst/>
          </a:prstGeom>
        </p:spPr>
      </p:pic>
      <p:pic>
        <p:nvPicPr>
          <p:cNvPr id="67" name="Picture 66" descr="A close up of a logo&#10;&#10;Description automatically generated">
            <a:extLst>
              <a:ext uri="{FF2B5EF4-FFF2-40B4-BE49-F238E27FC236}">
                <a16:creationId xmlns:a16="http://schemas.microsoft.com/office/drawing/2014/main" id="{B9244484-5318-09D1-0462-530FF36DDEA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28232" y="4579856"/>
            <a:ext cx="2296569" cy="547156"/>
          </a:xfrm>
          <a:prstGeom prst="rect">
            <a:avLst/>
          </a:prstGeom>
        </p:spPr>
      </p:pic>
    </p:spTree>
    <p:extLst>
      <p:ext uri="{BB962C8B-B14F-4D97-AF65-F5344CB8AC3E}">
        <p14:creationId xmlns:p14="http://schemas.microsoft.com/office/powerpoint/2010/main" val="3309453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92645-9694-414E-B0A9-2D527498A5C6}"/>
              </a:ext>
            </a:extLst>
          </p:cNvPr>
          <p:cNvSpPr>
            <a:spLocks noGrp="1"/>
          </p:cNvSpPr>
          <p:nvPr>
            <p:ph type="title"/>
          </p:nvPr>
        </p:nvSpPr>
        <p:spPr/>
        <p:txBody>
          <a:bodyPr/>
          <a:lstStyle/>
          <a:p>
            <a:r>
              <a:rPr lang="en-US" dirty="0"/>
              <a:t>Add-On Products</a:t>
            </a:r>
          </a:p>
        </p:txBody>
      </p:sp>
      <p:cxnSp>
        <p:nvCxnSpPr>
          <p:cNvPr id="7" name="Connector: Elbow 6">
            <a:extLst>
              <a:ext uri="{FF2B5EF4-FFF2-40B4-BE49-F238E27FC236}">
                <a16:creationId xmlns:a16="http://schemas.microsoft.com/office/drawing/2014/main" id="{6FD69FB3-3A1A-C950-1B3D-5557FEC2E17C}"/>
              </a:ext>
            </a:extLst>
          </p:cNvPr>
          <p:cNvCxnSpPr>
            <a:cxnSpLocks/>
            <a:stCxn id="11" idx="2"/>
            <a:endCxn id="16" idx="0"/>
          </p:cNvCxnSpPr>
          <p:nvPr/>
        </p:nvCxnSpPr>
        <p:spPr>
          <a:xfrm rot="5400000">
            <a:off x="6711587" y="1924757"/>
            <a:ext cx="584151" cy="943847"/>
          </a:xfrm>
          <a:prstGeom prst="bentConnector3">
            <a:avLst>
              <a:gd name="adj1" fmla="val 50000"/>
            </a:avLst>
          </a:prstGeom>
          <a:ln w="57150">
            <a:solidFill>
              <a:srgbClr val="07364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DBFDE6F-764D-D76D-70B4-96CC2F49E789}"/>
              </a:ext>
            </a:extLst>
          </p:cNvPr>
          <p:cNvSpPr txBox="1"/>
          <p:nvPr/>
        </p:nvSpPr>
        <p:spPr>
          <a:xfrm>
            <a:off x="6445345" y="2658092"/>
            <a:ext cx="5133401" cy="3375283"/>
          </a:xfrm>
          <a:prstGeom prst="rect">
            <a:avLst/>
          </a:prstGeom>
          <a:noFill/>
        </p:spPr>
        <p:txBody>
          <a:bodyPr wrap="square" rtlCol="0">
            <a:spAutoFit/>
          </a:bodyPr>
          <a:lstStyle/>
          <a:p>
            <a:pPr marL="179916" marR="0" lvl="0" indent="-171450" algn="l" defTabSz="914400" rtl="0" eaLnBrk="1" fontAlgn="auto" latinLnBrk="0" hangingPunct="1">
              <a:lnSpc>
                <a:spcPct val="100000"/>
              </a:lnSpc>
              <a:spcBef>
                <a:spcPts val="400"/>
              </a:spcBef>
              <a:spcAft>
                <a:spcPts val="400"/>
              </a:spcAft>
              <a:buClr>
                <a:srgbClr val="000000"/>
              </a:buClr>
              <a:buSzPts val="1000"/>
              <a:buFont typeface="Arial" panose="020B0604020202020204" pitchFamily="34" charset="0"/>
              <a:buChar char="•"/>
              <a:tabLst/>
              <a:defRPr/>
            </a:pPr>
            <a:r>
              <a:rPr lang="en-US" sz="1200" b="0">
                <a:solidFill>
                  <a:schemeClr val="dk1"/>
                </a:solidFill>
                <a:latin typeface="Arial" panose="020B0604020202020204" pitchFamily="34" charset="0"/>
                <a:ea typeface="Arial"/>
                <a:cs typeface="Arial" panose="020B0604020202020204" pitchFamily="34" charset="0"/>
                <a:sym typeface="Arial"/>
              </a:rPr>
              <a:t>B2B service desk solution for cloud &amp; on-premise installations that integrates tightly with all Spira products to keep product teams informed</a:t>
            </a:r>
          </a:p>
          <a:p>
            <a:pPr marL="179916" marR="0" lvl="0" indent="-171450" algn="l" defTabSz="914400" rtl="0" eaLnBrk="1" fontAlgn="auto" latinLnBrk="0" hangingPunct="1">
              <a:lnSpc>
                <a:spcPct val="100000"/>
              </a:lnSpc>
              <a:spcBef>
                <a:spcPts val="400"/>
              </a:spcBef>
              <a:spcAft>
                <a:spcPts val="400"/>
              </a:spcAft>
              <a:buClr>
                <a:srgbClr val="000000"/>
              </a:buClr>
              <a:buSzPts val="1000"/>
              <a:buFont typeface="Arial" panose="020B0604020202020204" pitchFamily="34" charset="0"/>
              <a:buChar char="•"/>
              <a:tabLst/>
              <a:defRPr/>
            </a:pPr>
            <a:r>
              <a:rPr lang="en-US" sz="1200">
                <a:solidFill>
                  <a:schemeClr val="dk1"/>
                </a:solidFill>
                <a:latin typeface="Arial" panose="020B0604020202020204" pitchFamily="34" charset="0"/>
                <a:ea typeface="Arial"/>
                <a:cs typeface="Arial" panose="020B0604020202020204" pitchFamily="34" charset="0"/>
                <a:sym typeface="Arial"/>
              </a:rPr>
              <a:t>Built-in knowledge base, help desk, and forums capabilities with a powerful ticketing system that facilitates communication with the end customer and enables prioritization</a:t>
            </a:r>
          </a:p>
          <a:p>
            <a:pPr marL="179916" marR="0" lvl="0" indent="-171450" algn="l" defTabSz="914400" rtl="0" eaLnBrk="1" fontAlgn="auto" latinLnBrk="0" hangingPunct="1">
              <a:lnSpc>
                <a:spcPct val="100000"/>
              </a:lnSpc>
              <a:spcBef>
                <a:spcPts val="400"/>
              </a:spcBef>
              <a:spcAft>
                <a:spcPts val="400"/>
              </a:spcAft>
              <a:buClr>
                <a:srgbClr val="000000"/>
              </a:buClr>
              <a:buSzPts val="1000"/>
              <a:buFont typeface="Arial" panose="020B0604020202020204" pitchFamily="34" charset="0"/>
              <a:buChar char="•"/>
              <a:tabLst/>
              <a:defRPr/>
            </a:pPr>
            <a:r>
              <a:rPr lang="en-US" sz="1200">
                <a:solidFill>
                  <a:schemeClr val="dk1"/>
                </a:solidFill>
                <a:latin typeface="Arial" panose="020B0604020202020204" pitchFamily="34" charset="0"/>
                <a:ea typeface="Arial"/>
                <a:cs typeface="Arial" panose="020B0604020202020204" pitchFamily="34" charset="0"/>
                <a:sym typeface="Arial"/>
              </a:rPr>
              <a:t>Centralization of all customer communications enables a streamlined approach to customer support</a:t>
            </a:r>
          </a:p>
          <a:p>
            <a:pPr marL="179916" marR="0" lvl="0" indent="-171450" algn="l" defTabSz="914400" rtl="0" eaLnBrk="1" fontAlgn="auto" latinLnBrk="0" hangingPunct="1">
              <a:lnSpc>
                <a:spcPct val="100000"/>
              </a:lnSpc>
              <a:spcBef>
                <a:spcPts val="400"/>
              </a:spcBef>
              <a:spcAft>
                <a:spcPts val="400"/>
              </a:spcAft>
              <a:buClr>
                <a:srgbClr val="000000"/>
              </a:buClr>
              <a:buSzPts val="1000"/>
              <a:buFont typeface="Arial" panose="020B0604020202020204" pitchFamily="34" charset="0"/>
              <a:buChar char="•"/>
              <a:tabLst/>
              <a:defRPr/>
            </a:pPr>
            <a:r>
              <a:rPr lang="en-US" sz="1200">
                <a:solidFill>
                  <a:schemeClr val="dk1"/>
                </a:solidFill>
                <a:latin typeface="Arial" panose="020B0604020202020204" pitchFamily="34" charset="0"/>
                <a:ea typeface="Arial"/>
                <a:cs typeface="Arial" panose="020B0604020202020204" pitchFamily="34" charset="0"/>
                <a:sym typeface="Arial"/>
              </a:rPr>
              <a:t>Complete configurability allows for adaptability to any customer support workflow</a:t>
            </a:r>
          </a:p>
          <a:p>
            <a:pPr marL="179916" marR="0" lvl="0" indent="-171450" algn="l" defTabSz="914400" rtl="0" eaLnBrk="1" fontAlgn="auto" latinLnBrk="0" hangingPunct="1">
              <a:lnSpc>
                <a:spcPct val="100000"/>
              </a:lnSpc>
              <a:spcBef>
                <a:spcPts val="400"/>
              </a:spcBef>
              <a:spcAft>
                <a:spcPts val="400"/>
              </a:spcAft>
              <a:buClr>
                <a:srgbClr val="000000"/>
              </a:buClr>
              <a:buSzPts val="1000"/>
              <a:buFont typeface="Arial" panose="020B0604020202020204" pitchFamily="34" charset="0"/>
              <a:buChar char="•"/>
              <a:tabLst/>
              <a:defRPr/>
            </a:pPr>
            <a:r>
              <a:rPr lang="en-US" sz="1200">
                <a:solidFill>
                  <a:schemeClr val="dk1"/>
                </a:solidFill>
                <a:latin typeface="Arial" panose="020B0604020202020204" pitchFamily="34" charset="0"/>
                <a:ea typeface="Arial"/>
                <a:cs typeface="Arial" panose="020B0604020202020204" pitchFamily="34" charset="0"/>
                <a:sym typeface="Arial"/>
              </a:rPr>
              <a:t>Quick set-up and easy-to-use ticket creation &amp; management, with an existing email integration</a:t>
            </a:r>
          </a:p>
          <a:p>
            <a:pPr marL="179916" marR="0" lvl="0" indent="-171450" algn="l" defTabSz="914400" rtl="0" eaLnBrk="1" fontAlgn="auto" latinLnBrk="0" hangingPunct="1">
              <a:lnSpc>
                <a:spcPct val="100000"/>
              </a:lnSpc>
              <a:spcBef>
                <a:spcPts val="400"/>
              </a:spcBef>
              <a:spcAft>
                <a:spcPts val="400"/>
              </a:spcAft>
              <a:buClr>
                <a:srgbClr val="000000"/>
              </a:buClr>
              <a:buSzPts val="1000"/>
              <a:buFont typeface="Arial" panose="020B0604020202020204" pitchFamily="34" charset="0"/>
              <a:buChar char="•"/>
              <a:tabLst/>
              <a:defRPr/>
            </a:pPr>
            <a:r>
              <a:rPr lang="en-US" sz="1200">
                <a:solidFill>
                  <a:schemeClr val="dk1"/>
                </a:solidFill>
                <a:latin typeface="Arial" panose="020B0604020202020204" pitchFamily="34" charset="0"/>
                <a:ea typeface="Arial"/>
                <a:cs typeface="Arial" panose="020B0604020202020204" pitchFamily="34" charset="0"/>
                <a:sym typeface="Arial"/>
              </a:rPr>
              <a:t>Robust and customizable reports for effective visualization of the entire customer support engine with easy KPI tracking (e.g., ticket volume, resolution times, customer satisfaction, etc.)</a:t>
            </a:r>
          </a:p>
        </p:txBody>
      </p:sp>
      <p:cxnSp>
        <p:nvCxnSpPr>
          <p:cNvPr id="10" name="Straight Connector 9">
            <a:extLst>
              <a:ext uri="{FF2B5EF4-FFF2-40B4-BE49-F238E27FC236}">
                <a16:creationId xmlns:a16="http://schemas.microsoft.com/office/drawing/2014/main" id="{9927B866-8BAB-B433-EBBC-1E1335DAD4A3}"/>
              </a:ext>
            </a:extLst>
          </p:cNvPr>
          <p:cNvCxnSpPr>
            <a:cxnSpLocks/>
          </p:cNvCxnSpPr>
          <p:nvPr/>
        </p:nvCxnSpPr>
        <p:spPr>
          <a:xfrm>
            <a:off x="5926665" y="1494738"/>
            <a:ext cx="0" cy="4649891"/>
          </a:xfrm>
          <a:prstGeom prst="line">
            <a:avLst/>
          </a:prstGeom>
          <a:ln w="28575">
            <a:solidFill>
              <a:srgbClr val="073642"/>
            </a:solidFill>
          </a:ln>
        </p:spPr>
        <p:style>
          <a:lnRef idx="1">
            <a:schemeClr val="accent1"/>
          </a:lnRef>
          <a:fillRef idx="0">
            <a:schemeClr val="accent1"/>
          </a:fillRef>
          <a:effectRef idx="0">
            <a:schemeClr val="accent1"/>
          </a:effectRef>
          <a:fontRef idx="minor">
            <a:schemeClr val="tx1"/>
          </a:fontRef>
        </p:style>
      </p:cxnSp>
      <p:sp>
        <p:nvSpPr>
          <p:cNvPr id="11" name="Speech Bubble: Rectangle with Corners Rounded 10">
            <a:extLst>
              <a:ext uri="{FF2B5EF4-FFF2-40B4-BE49-F238E27FC236}">
                <a16:creationId xmlns:a16="http://schemas.microsoft.com/office/drawing/2014/main" id="{337872CE-5F9E-FC83-309F-B1E11F0F3969}"/>
              </a:ext>
            </a:extLst>
          </p:cNvPr>
          <p:cNvSpPr/>
          <p:nvPr/>
        </p:nvSpPr>
        <p:spPr>
          <a:xfrm>
            <a:off x="6331045" y="1543635"/>
            <a:ext cx="2289080" cy="560970"/>
          </a:xfrm>
          <a:prstGeom prst="wedgeRoundRectCallout">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F225DAF5-20D6-48CA-E773-8786AF33BBB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2158" y="1631893"/>
            <a:ext cx="384048" cy="384048"/>
          </a:xfrm>
          <a:prstGeom prst="rect">
            <a:avLst/>
          </a:prstGeom>
        </p:spPr>
      </p:pic>
      <p:pic>
        <p:nvPicPr>
          <p:cNvPr id="13" name="Picture 12">
            <a:extLst>
              <a:ext uri="{FF2B5EF4-FFF2-40B4-BE49-F238E27FC236}">
                <a16:creationId xmlns:a16="http://schemas.microsoft.com/office/drawing/2014/main" id="{63509558-0C16-8C90-5CC7-E13C917602FA}"/>
              </a:ext>
            </a:extLst>
          </p:cNvPr>
          <p:cNvPicPr>
            <a:picLocks noChangeAspect="1"/>
          </p:cNvPicPr>
          <p:nvPr/>
        </p:nvPicPr>
        <p:blipFill>
          <a:blip r:embed="rId4"/>
          <a:stretch>
            <a:fillRect/>
          </a:stretch>
        </p:blipFill>
        <p:spPr>
          <a:xfrm>
            <a:off x="6430719" y="1642075"/>
            <a:ext cx="1553415" cy="362464"/>
          </a:xfrm>
          <a:prstGeom prst="rect">
            <a:avLst/>
          </a:prstGeom>
        </p:spPr>
      </p:pic>
      <p:sp>
        <p:nvSpPr>
          <p:cNvPr id="14" name="Rectangle: Rounded Corners 13">
            <a:extLst>
              <a:ext uri="{FF2B5EF4-FFF2-40B4-BE49-F238E27FC236}">
                <a16:creationId xmlns:a16="http://schemas.microsoft.com/office/drawing/2014/main" id="{8E1D6F04-0A60-0241-A409-A1CBA1F7D264}"/>
              </a:ext>
            </a:extLst>
          </p:cNvPr>
          <p:cNvSpPr/>
          <p:nvPr/>
        </p:nvSpPr>
        <p:spPr>
          <a:xfrm>
            <a:off x="6281508" y="2572534"/>
            <a:ext cx="5538919" cy="3510191"/>
          </a:xfrm>
          <a:prstGeom prst="roundRect">
            <a:avLst>
              <a:gd name="adj" fmla="val 5145"/>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E0E5311-2C11-D300-3DE4-0ADB4EA4E550}"/>
              </a:ext>
            </a:extLst>
          </p:cNvPr>
          <p:cNvSpPr>
            <a:spLocks noChangeAspect="1"/>
          </p:cNvSpPr>
          <p:nvPr/>
        </p:nvSpPr>
        <p:spPr>
          <a:xfrm>
            <a:off x="6408492" y="2688756"/>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E6AEE28-8968-AEE8-35F8-FADDA46FE4A5}"/>
              </a:ext>
            </a:extLst>
          </p:cNvPr>
          <p:cNvSpPr>
            <a:spLocks noChangeAspect="1"/>
          </p:cNvSpPr>
          <p:nvPr/>
        </p:nvSpPr>
        <p:spPr>
          <a:xfrm>
            <a:off x="6407247" y="3363104"/>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C18FDD8-A5AC-AC45-36DF-4B5817E806F0}"/>
              </a:ext>
            </a:extLst>
          </p:cNvPr>
          <p:cNvSpPr>
            <a:spLocks noChangeAspect="1"/>
          </p:cNvSpPr>
          <p:nvPr/>
        </p:nvSpPr>
        <p:spPr>
          <a:xfrm>
            <a:off x="6412373" y="3996588"/>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E36E7DE-4FF3-C215-4CAA-2B121F10B213}"/>
              </a:ext>
            </a:extLst>
          </p:cNvPr>
          <p:cNvSpPr>
            <a:spLocks noChangeAspect="1"/>
          </p:cNvSpPr>
          <p:nvPr/>
        </p:nvSpPr>
        <p:spPr>
          <a:xfrm>
            <a:off x="6407247" y="4466361"/>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1BB6CD7-4E3F-799A-5029-9E92E712BE1A}"/>
              </a:ext>
            </a:extLst>
          </p:cNvPr>
          <p:cNvSpPr>
            <a:spLocks noChangeAspect="1"/>
          </p:cNvSpPr>
          <p:nvPr/>
        </p:nvSpPr>
        <p:spPr>
          <a:xfrm>
            <a:off x="6407247" y="4914398"/>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E52DBD1-B717-72C1-1075-9E12E9BF83D0}"/>
              </a:ext>
            </a:extLst>
          </p:cNvPr>
          <p:cNvSpPr>
            <a:spLocks noChangeAspect="1"/>
          </p:cNvSpPr>
          <p:nvPr/>
        </p:nvSpPr>
        <p:spPr>
          <a:xfrm>
            <a:off x="6407247" y="5384114"/>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17471467-1B2F-DC5F-5F34-8FDD8B51EA0B}"/>
              </a:ext>
            </a:extLst>
          </p:cNvPr>
          <p:cNvCxnSpPr>
            <a:cxnSpLocks/>
            <a:stCxn id="16" idx="4"/>
            <a:endCxn id="17" idx="0"/>
          </p:cNvCxnSpPr>
          <p:nvPr/>
        </p:nvCxnSpPr>
        <p:spPr>
          <a:xfrm flipH="1">
            <a:off x="6530493" y="2935248"/>
            <a:ext cx="1245" cy="427856"/>
          </a:xfrm>
          <a:prstGeom prst="line">
            <a:avLst/>
          </a:prstGeom>
          <a:ln w="57150">
            <a:solidFill>
              <a:srgbClr val="07364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BDC55E4-2609-B9A7-75D2-E6F0D8311078}"/>
              </a:ext>
            </a:extLst>
          </p:cNvPr>
          <p:cNvCxnSpPr>
            <a:cxnSpLocks/>
            <a:stCxn id="17" idx="4"/>
            <a:endCxn id="18" idx="0"/>
          </p:cNvCxnSpPr>
          <p:nvPr/>
        </p:nvCxnSpPr>
        <p:spPr>
          <a:xfrm>
            <a:off x="6530493" y="3609596"/>
            <a:ext cx="5126" cy="386992"/>
          </a:xfrm>
          <a:prstGeom prst="line">
            <a:avLst/>
          </a:prstGeom>
          <a:ln w="57150">
            <a:solidFill>
              <a:srgbClr val="07364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D9C0440-6633-D69A-2802-5F6EECF6B97B}"/>
              </a:ext>
            </a:extLst>
          </p:cNvPr>
          <p:cNvCxnSpPr>
            <a:cxnSpLocks/>
            <a:stCxn id="18" idx="4"/>
            <a:endCxn id="19" idx="0"/>
          </p:cNvCxnSpPr>
          <p:nvPr/>
        </p:nvCxnSpPr>
        <p:spPr>
          <a:xfrm flipH="1">
            <a:off x="6530493" y="4243080"/>
            <a:ext cx="5126" cy="223281"/>
          </a:xfrm>
          <a:prstGeom prst="line">
            <a:avLst/>
          </a:prstGeom>
          <a:ln w="57150">
            <a:solidFill>
              <a:srgbClr val="07364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DB8D3AF-64CF-9A62-3034-CFC4E5763532}"/>
              </a:ext>
            </a:extLst>
          </p:cNvPr>
          <p:cNvCxnSpPr>
            <a:cxnSpLocks/>
            <a:stCxn id="19" idx="4"/>
            <a:endCxn id="20" idx="0"/>
          </p:cNvCxnSpPr>
          <p:nvPr/>
        </p:nvCxnSpPr>
        <p:spPr>
          <a:xfrm>
            <a:off x="6530493" y="4712853"/>
            <a:ext cx="0" cy="201545"/>
          </a:xfrm>
          <a:prstGeom prst="line">
            <a:avLst/>
          </a:prstGeom>
          <a:ln w="57150">
            <a:solidFill>
              <a:srgbClr val="07364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22E45D3-314C-8E03-1B9E-13FF9FC95675}"/>
              </a:ext>
            </a:extLst>
          </p:cNvPr>
          <p:cNvCxnSpPr>
            <a:cxnSpLocks/>
            <a:stCxn id="20" idx="4"/>
            <a:endCxn id="21" idx="0"/>
          </p:cNvCxnSpPr>
          <p:nvPr/>
        </p:nvCxnSpPr>
        <p:spPr>
          <a:xfrm>
            <a:off x="6530493" y="5160890"/>
            <a:ext cx="0" cy="223224"/>
          </a:xfrm>
          <a:prstGeom prst="line">
            <a:avLst/>
          </a:prstGeom>
          <a:ln w="57150">
            <a:solidFill>
              <a:srgbClr val="073642"/>
            </a:solidFill>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17CA0A2B-7F99-36EE-FFA7-6DA54E8F46E5}"/>
              </a:ext>
            </a:extLst>
          </p:cNvPr>
          <p:cNvCxnSpPr>
            <a:cxnSpLocks/>
          </p:cNvCxnSpPr>
          <p:nvPr/>
        </p:nvCxnSpPr>
        <p:spPr>
          <a:xfrm rot="5400000">
            <a:off x="762499" y="2103153"/>
            <a:ext cx="584150" cy="587055"/>
          </a:xfrm>
          <a:prstGeom prst="bentConnector3">
            <a:avLst>
              <a:gd name="adj1" fmla="val 50000"/>
            </a:avLst>
          </a:prstGeom>
          <a:ln w="57150">
            <a:solidFill>
              <a:srgbClr val="073642"/>
            </a:solidFill>
          </a:ln>
        </p:spPr>
        <p:style>
          <a:lnRef idx="1">
            <a:schemeClr val="accent1"/>
          </a:lnRef>
          <a:fillRef idx="0">
            <a:schemeClr val="accent1"/>
          </a:fillRef>
          <a:effectRef idx="0">
            <a:schemeClr val="accent1"/>
          </a:effectRef>
          <a:fontRef idx="minor">
            <a:schemeClr val="tx1"/>
          </a:fontRef>
        </p:style>
      </p:cxnSp>
      <p:sp>
        <p:nvSpPr>
          <p:cNvPr id="28" name="Speech Bubble: Rectangle with Corners Rounded 27">
            <a:extLst>
              <a:ext uri="{FF2B5EF4-FFF2-40B4-BE49-F238E27FC236}">
                <a16:creationId xmlns:a16="http://schemas.microsoft.com/office/drawing/2014/main" id="{3EAC96B3-4405-90F3-E9C7-2498B6A9D4C9}"/>
              </a:ext>
            </a:extLst>
          </p:cNvPr>
          <p:cNvSpPr/>
          <p:nvPr/>
        </p:nvSpPr>
        <p:spPr>
          <a:xfrm>
            <a:off x="496885" y="1543635"/>
            <a:ext cx="2013108" cy="560970"/>
          </a:xfrm>
          <a:prstGeom prst="wedgeRoundRectCallout">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625E444-F3F1-FC83-1443-430A84A0D875}"/>
              </a:ext>
            </a:extLst>
          </p:cNvPr>
          <p:cNvSpPr txBox="1"/>
          <p:nvPr/>
        </p:nvSpPr>
        <p:spPr>
          <a:xfrm>
            <a:off x="658805" y="2773631"/>
            <a:ext cx="4927837" cy="2585323"/>
          </a:xfrm>
          <a:prstGeom prst="rect">
            <a:avLst/>
          </a:prstGeom>
          <a:noFill/>
        </p:spPr>
        <p:txBody>
          <a:bodyPr wrap="square" rtlCol="0">
            <a:spAutoFit/>
          </a:bodyPr>
          <a:lstStyle/>
          <a:p>
            <a:pPr marL="179916" marR="0" lvl="0" indent="-171450" algn="l" defTabSz="914400" rtl="0" eaLnBrk="1" fontAlgn="auto" latinLnBrk="0" hangingPunct="1">
              <a:lnSpc>
                <a:spcPct val="100000"/>
              </a:lnSpc>
              <a:spcBef>
                <a:spcPts val="300"/>
              </a:spcBef>
              <a:spcAft>
                <a:spcPts val="300"/>
              </a:spcAft>
              <a:buClr>
                <a:srgbClr val="000000"/>
              </a:buClr>
              <a:buSzPts val="1000"/>
              <a:buFont typeface="Arial" panose="020B0604020202020204" pitchFamily="34" charset="0"/>
              <a:buChar char="•"/>
              <a:tabLst/>
              <a:defRPr/>
            </a:pPr>
            <a:r>
              <a:rPr lang="en-US" sz="1200" b="0" dirty="0">
                <a:solidFill>
                  <a:schemeClr val="dk1"/>
                </a:solidFill>
                <a:latin typeface="Arial" panose="020B0604020202020204" pitchFamily="34" charset="0"/>
                <a:ea typeface="Arial"/>
                <a:cs typeface="Arial" panose="020B0604020202020204" pitchFamily="34" charset="0"/>
                <a:sym typeface="Arial"/>
              </a:rPr>
              <a:t>Browser-based testing capture tool that enables secure recording of exploratory testing sessions</a:t>
            </a:r>
          </a:p>
          <a:p>
            <a:pPr marL="8466" marR="0" lvl="0" algn="l" defTabSz="914400" rtl="0" eaLnBrk="1" fontAlgn="auto" latinLnBrk="0" hangingPunct="1">
              <a:lnSpc>
                <a:spcPct val="100000"/>
              </a:lnSpc>
              <a:spcBef>
                <a:spcPts val="300"/>
              </a:spcBef>
              <a:spcAft>
                <a:spcPts val="300"/>
              </a:spcAft>
              <a:buClr>
                <a:srgbClr val="000000"/>
              </a:buClr>
              <a:buSzPts val="1000"/>
              <a:tabLst/>
              <a:defRPr/>
            </a:pPr>
            <a:endParaRPr lang="en-US" sz="1200" dirty="0">
              <a:solidFill>
                <a:schemeClr val="dk1"/>
              </a:solidFill>
              <a:latin typeface="Arial" panose="020B0604020202020204" pitchFamily="34" charset="0"/>
              <a:ea typeface="Arial"/>
              <a:cs typeface="Arial" panose="020B0604020202020204" pitchFamily="34" charset="0"/>
              <a:sym typeface="Arial"/>
            </a:endParaRPr>
          </a:p>
          <a:p>
            <a:pPr marL="179916" marR="0" lvl="0" indent="-171450" algn="l" defTabSz="914400" rtl="0" eaLnBrk="1" fontAlgn="auto" latinLnBrk="0" hangingPunct="1">
              <a:lnSpc>
                <a:spcPct val="100000"/>
              </a:lnSpc>
              <a:spcBef>
                <a:spcPts val="300"/>
              </a:spcBef>
              <a:spcAft>
                <a:spcPts val="300"/>
              </a:spcAft>
              <a:buClr>
                <a:srgbClr val="000000"/>
              </a:buClr>
              <a:buSzPts val="1000"/>
              <a:buFont typeface="Arial" panose="020B0604020202020204" pitchFamily="34" charset="0"/>
              <a:buChar char="•"/>
              <a:tabLst/>
              <a:defRPr/>
            </a:pPr>
            <a:r>
              <a:rPr lang="en-US" sz="1200" dirty="0">
                <a:solidFill>
                  <a:schemeClr val="dk1"/>
                </a:solidFill>
                <a:latin typeface="Arial" panose="020B0604020202020204" pitchFamily="34" charset="0"/>
                <a:ea typeface="Arial"/>
                <a:cs typeface="Arial" panose="020B0604020202020204" pitchFamily="34" charset="0"/>
                <a:sym typeface="Arial"/>
              </a:rPr>
              <a:t>Automated tracking of clicks &amp; keystrokes on each tab being recorded</a:t>
            </a:r>
          </a:p>
          <a:p>
            <a:pPr marL="8466" marR="0" lvl="0" algn="l" defTabSz="914400" rtl="0" eaLnBrk="1" fontAlgn="auto" latinLnBrk="0" hangingPunct="1">
              <a:lnSpc>
                <a:spcPct val="100000"/>
              </a:lnSpc>
              <a:spcBef>
                <a:spcPts val="300"/>
              </a:spcBef>
              <a:spcAft>
                <a:spcPts val="300"/>
              </a:spcAft>
              <a:buClr>
                <a:srgbClr val="000000"/>
              </a:buClr>
              <a:buSzPts val="1000"/>
              <a:tabLst/>
              <a:defRPr/>
            </a:pPr>
            <a:endParaRPr lang="en-US" sz="1200" dirty="0">
              <a:solidFill>
                <a:schemeClr val="dk1"/>
              </a:solidFill>
              <a:latin typeface="Arial" panose="020B0604020202020204" pitchFamily="34" charset="0"/>
              <a:ea typeface="Arial"/>
              <a:cs typeface="Arial" panose="020B0604020202020204" pitchFamily="34" charset="0"/>
              <a:sym typeface="Arial"/>
            </a:endParaRPr>
          </a:p>
          <a:p>
            <a:pPr marL="179916" marR="0" lvl="0" indent="-171450" algn="l" defTabSz="914400" rtl="0" eaLnBrk="1" fontAlgn="auto" latinLnBrk="0" hangingPunct="1">
              <a:lnSpc>
                <a:spcPct val="100000"/>
              </a:lnSpc>
              <a:spcBef>
                <a:spcPts val="300"/>
              </a:spcBef>
              <a:spcAft>
                <a:spcPts val="300"/>
              </a:spcAft>
              <a:buClr>
                <a:srgbClr val="000000"/>
              </a:buClr>
              <a:buSzPts val="1000"/>
              <a:buFont typeface="Arial" panose="020B0604020202020204" pitchFamily="34" charset="0"/>
              <a:buChar char="•"/>
              <a:tabLst/>
              <a:defRPr/>
            </a:pPr>
            <a:r>
              <a:rPr lang="en-US" sz="1200" dirty="0">
                <a:solidFill>
                  <a:schemeClr val="dk1"/>
                </a:solidFill>
                <a:latin typeface="Arial" panose="020B0604020202020204" pitchFamily="34" charset="0"/>
                <a:ea typeface="Arial"/>
                <a:cs typeface="Arial" panose="020B0604020202020204" pitchFamily="34" charset="0"/>
                <a:sym typeface="Arial"/>
              </a:rPr>
              <a:t>Logging of steps for each testing session and notes for specific issues encountered</a:t>
            </a:r>
          </a:p>
          <a:p>
            <a:pPr marL="8466" marR="0" lvl="0" algn="l" defTabSz="914400" rtl="0" eaLnBrk="1" fontAlgn="auto" latinLnBrk="0" hangingPunct="1">
              <a:lnSpc>
                <a:spcPct val="100000"/>
              </a:lnSpc>
              <a:spcBef>
                <a:spcPts val="300"/>
              </a:spcBef>
              <a:spcAft>
                <a:spcPts val="300"/>
              </a:spcAft>
              <a:buClr>
                <a:srgbClr val="000000"/>
              </a:buClr>
              <a:buSzPts val="1000"/>
              <a:tabLst/>
              <a:defRPr/>
            </a:pPr>
            <a:endParaRPr lang="en-US" sz="1200" dirty="0">
              <a:solidFill>
                <a:schemeClr val="dk1"/>
              </a:solidFill>
              <a:latin typeface="Arial" panose="020B0604020202020204" pitchFamily="34" charset="0"/>
              <a:ea typeface="Arial"/>
              <a:cs typeface="Arial" panose="020B0604020202020204" pitchFamily="34" charset="0"/>
              <a:sym typeface="Arial"/>
            </a:endParaRPr>
          </a:p>
          <a:p>
            <a:pPr marL="179916" marR="0" lvl="0" indent="-171450" algn="l" defTabSz="914400" rtl="0" eaLnBrk="1" fontAlgn="auto" latinLnBrk="0" hangingPunct="1">
              <a:lnSpc>
                <a:spcPct val="100000"/>
              </a:lnSpc>
              <a:spcBef>
                <a:spcPts val="300"/>
              </a:spcBef>
              <a:spcAft>
                <a:spcPts val="300"/>
              </a:spcAft>
              <a:buClr>
                <a:srgbClr val="000000"/>
              </a:buClr>
              <a:buSzPts val="1000"/>
              <a:buFont typeface="Arial" panose="020B0604020202020204" pitchFamily="34" charset="0"/>
              <a:buChar char="•"/>
              <a:tabLst/>
              <a:defRPr/>
            </a:pPr>
            <a:r>
              <a:rPr lang="en-US" sz="1200" dirty="0">
                <a:solidFill>
                  <a:schemeClr val="dk1"/>
                </a:solidFill>
                <a:latin typeface="Arial" panose="020B0604020202020204" pitchFamily="34" charset="0"/>
                <a:ea typeface="Arial"/>
                <a:cs typeface="Arial" panose="020B0604020202020204" pitchFamily="34" charset="0"/>
                <a:sym typeface="Arial"/>
              </a:rPr>
              <a:t>Delivered as “freemium” product; viewed as additional lever of future product-led growth for the Spira suite</a:t>
            </a:r>
          </a:p>
        </p:txBody>
      </p:sp>
      <p:pic>
        <p:nvPicPr>
          <p:cNvPr id="30" name="Picture 29">
            <a:extLst>
              <a:ext uri="{FF2B5EF4-FFF2-40B4-BE49-F238E27FC236}">
                <a16:creationId xmlns:a16="http://schemas.microsoft.com/office/drawing/2014/main" id="{09A6B137-9101-3220-6848-12EEE423C5EB}"/>
              </a:ext>
            </a:extLst>
          </p:cNvPr>
          <p:cNvPicPr>
            <a:picLocks noChangeAspect="1"/>
          </p:cNvPicPr>
          <p:nvPr/>
        </p:nvPicPr>
        <p:blipFill>
          <a:blip r:embed="rId5"/>
          <a:stretch>
            <a:fillRect/>
          </a:stretch>
        </p:blipFill>
        <p:spPr>
          <a:xfrm>
            <a:off x="542329" y="1636805"/>
            <a:ext cx="1297862" cy="402336"/>
          </a:xfrm>
          <a:prstGeom prst="rect">
            <a:avLst/>
          </a:prstGeom>
        </p:spPr>
      </p:pic>
      <p:pic>
        <p:nvPicPr>
          <p:cNvPr id="31" name="Graphic 30">
            <a:extLst>
              <a:ext uri="{FF2B5EF4-FFF2-40B4-BE49-F238E27FC236}">
                <a16:creationId xmlns:a16="http://schemas.microsoft.com/office/drawing/2014/main" id="{AD9AC6F1-D3A7-CE7C-5BFF-63DD732B68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83068" y="1645949"/>
            <a:ext cx="384048" cy="384048"/>
          </a:xfrm>
          <a:prstGeom prst="rect">
            <a:avLst/>
          </a:prstGeom>
        </p:spPr>
      </p:pic>
      <p:sp>
        <p:nvSpPr>
          <p:cNvPr id="33" name="Rectangle: Rounded Corners 32">
            <a:extLst>
              <a:ext uri="{FF2B5EF4-FFF2-40B4-BE49-F238E27FC236}">
                <a16:creationId xmlns:a16="http://schemas.microsoft.com/office/drawing/2014/main" id="{65931747-F6A2-0B0C-A0D1-D13977D16FB7}"/>
              </a:ext>
            </a:extLst>
          </p:cNvPr>
          <p:cNvSpPr/>
          <p:nvPr/>
        </p:nvSpPr>
        <p:spPr>
          <a:xfrm>
            <a:off x="496881" y="2572534"/>
            <a:ext cx="5188101" cy="3510191"/>
          </a:xfrm>
          <a:prstGeom prst="roundRect">
            <a:avLst>
              <a:gd name="adj" fmla="val 5145"/>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90FD3962-AC56-9B88-1152-01AF1A13118C}"/>
              </a:ext>
            </a:extLst>
          </p:cNvPr>
          <p:cNvCxnSpPr>
            <a:cxnSpLocks/>
            <a:endCxn id="38" idx="4"/>
          </p:cNvCxnSpPr>
          <p:nvPr/>
        </p:nvCxnSpPr>
        <p:spPr>
          <a:xfrm>
            <a:off x="761046" y="2688755"/>
            <a:ext cx="0" cy="2637050"/>
          </a:xfrm>
          <a:prstGeom prst="line">
            <a:avLst/>
          </a:prstGeom>
          <a:ln w="57150">
            <a:solidFill>
              <a:srgbClr val="073642"/>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4C90A5EF-3922-9B6A-7A96-8226711C45B1}"/>
              </a:ext>
            </a:extLst>
          </p:cNvPr>
          <p:cNvSpPr>
            <a:spLocks noChangeAspect="1"/>
          </p:cNvSpPr>
          <p:nvPr/>
        </p:nvSpPr>
        <p:spPr>
          <a:xfrm>
            <a:off x="637800" y="2802476"/>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1052633-7E29-8252-A8CB-D2F8508D74B1}"/>
              </a:ext>
            </a:extLst>
          </p:cNvPr>
          <p:cNvSpPr>
            <a:spLocks noChangeAspect="1"/>
          </p:cNvSpPr>
          <p:nvPr/>
        </p:nvSpPr>
        <p:spPr>
          <a:xfrm>
            <a:off x="637800" y="3679868"/>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5AA2A6E-0AF2-0125-3115-50CA8C656754}"/>
              </a:ext>
            </a:extLst>
          </p:cNvPr>
          <p:cNvSpPr>
            <a:spLocks noChangeAspect="1"/>
          </p:cNvSpPr>
          <p:nvPr/>
        </p:nvSpPr>
        <p:spPr>
          <a:xfrm>
            <a:off x="637800" y="4385029"/>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EF02BC1-8DAF-29D2-B6A8-9037E1BA5F8B}"/>
              </a:ext>
            </a:extLst>
          </p:cNvPr>
          <p:cNvSpPr>
            <a:spLocks noChangeAspect="1"/>
          </p:cNvSpPr>
          <p:nvPr/>
        </p:nvSpPr>
        <p:spPr>
          <a:xfrm>
            <a:off x="637800" y="5079313"/>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964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8E2D1-83E7-CAE0-B7D2-865B670A8B0A}"/>
              </a:ext>
            </a:extLst>
          </p:cNvPr>
          <p:cNvSpPr>
            <a:spLocks noGrp="1"/>
          </p:cNvSpPr>
          <p:nvPr>
            <p:ph type="ctrTitle"/>
          </p:nvPr>
        </p:nvSpPr>
        <p:spPr/>
        <p:txBody>
          <a:bodyPr>
            <a:normAutofit/>
          </a:bodyPr>
          <a:lstStyle/>
          <a:p>
            <a:pPr marL="0" marR="0" lvl="0" indent="0" rtl="0">
              <a:spcBef>
                <a:spcPts val="0"/>
              </a:spcBef>
              <a:spcAft>
                <a:spcPts val="0"/>
              </a:spcAft>
            </a:pPr>
            <a:r>
              <a:rPr lang="en-US" sz="6000" b="1" i="0" u="none" strike="noStrike" cap="none" dirty="0">
                <a:solidFill>
                  <a:schemeClr val="tx2"/>
                </a:solidFill>
                <a:latin typeface="Josefin Sans"/>
                <a:ea typeface="Josefin Sans"/>
                <a:cs typeface="Josefin Sans"/>
                <a:sym typeface="Josefin Sans"/>
              </a:rPr>
              <a:t>When A Single Point</a:t>
            </a:r>
            <a:br>
              <a:rPr lang="en-US" sz="6000" b="1" i="0" u="none" strike="noStrike" cap="none" dirty="0">
                <a:solidFill>
                  <a:schemeClr val="tx2"/>
                </a:solidFill>
                <a:latin typeface="Josefin Sans"/>
                <a:ea typeface="Josefin Sans"/>
                <a:cs typeface="Josefin Sans"/>
                <a:sym typeface="Josefin Sans"/>
              </a:rPr>
            </a:br>
            <a:r>
              <a:rPr lang="en-US" sz="6000" b="1" i="0" u="none" strike="noStrike" cap="none" dirty="0">
                <a:solidFill>
                  <a:schemeClr val="tx2"/>
                </a:solidFill>
                <a:latin typeface="Josefin Sans"/>
                <a:ea typeface="Josefin Sans"/>
                <a:cs typeface="Josefin Sans"/>
                <a:sym typeface="Josefin Sans"/>
              </a:rPr>
              <a:t>Of Failure Is Not An Option</a:t>
            </a:r>
            <a:endParaRPr lang="en-US" dirty="0">
              <a:solidFill>
                <a:schemeClr val="tx2"/>
              </a:solidFill>
            </a:endParaRPr>
          </a:p>
        </p:txBody>
      </p:sp>
      <p:sp>
        <p:nvSpPr>
          <p:cNvPr id="3" name="Subtitle 2">
            <a:extLst>
              <a:ext uri="{FF2B5EF4-FFF2-40B4-BE49-F238E27FC236}">
                <a16:creationId xmlns:a16="http://schemas.microsoft.com/office/drawing/2014/main" id="{E9D15678-DA70-0A04-2606-A915B3BC3824}"/>
              </a:ext>
            </a:extLst>
          </p:cNvPr>
          <p:cNvSpPr>
            <a:spLocks noGrp="1"/>
          </p:cNvSpPr>
          <p:nvPr>
            <p:ph type="subTitle" idx="1"/>
          </p:nvPr>
        </p:nvSpPr>
        <p:spPr/>
        <p:txBody>
          <a:bodyPr>
            <a:noAutofit/>
          </a:bodyPr>
          <a:lstStyle/>
          <a:p>
            <a:r>
              <a:rPr lang="en-US" sz="4400" b="1" i="0" u="none" strike="noStrike" cap="none" dirty="0">
                <a:solidFill>
                  <a:srgbClr val="FFC000"/>
                </a:solidFill>
                <a:latin typeface="Josefin Sans"/>
                <a:ea typeface="Josefin Sans"/>
                <a:cs typeface="Josefin Sans"/>
                <a:sym typeface="Josefin Sans"/>
              </a:rPr>
              <a:t>Inflectra Helps You Deliver Quality Software, Faster and with Lower Risk</a:t>
            </a:r>
            <a:endParaRPr lang="en-US" sz="4400" b="1" dirty="0">
              <a:solidFill>
                <a:srgbClr val="FFC000"/>
              </a:solidFill>
              <a:latin typeface="Josefin Sans"/>
              <a:ea typeface="Josefin Sans"/>
              <a:cs typeface="Josefin Sans"/>
              <a:sym typeface="Josefin Sans"/>
            </a:endParaRPr>
          </a:p>
          <a:p>
            <a:endParaRPr lang="en-US" sz="4400" dirty="0">
              <a:solidFill>
                <a:srgbClr val="FFC000"/>
              </a:solidFill>
            </a:endParaRPr>
          </a:p>
        </p:txBody>
      </p:sp>
    </p:spTree>
    <p:extLst>
      <p:ext uri="{BB962C8B-B14F-4D97-AF65-F5344CB8AC3E}">
        <p14:creationId xmlns:p14="http://schemas.microsoft.com/office/powerpoint/2010/main" val="3125609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92645-9694-414E-B0A9-2D527498A5C6}"/>
              </a:ext>
            </a:extLst>
          </p:cNvPr>
          <p:cNvSpPr>
            <a:spLocks noGrp="1"/>
          </p:cNvSpPr>
          <p:nvPr>
            <p:ph type="title"/>
          </p:nvPr>
        </p:nvSpPr>
        <p:spPr/>
        <p:txBody>
          <a:bodyPr/>
          <a:lstStyle/>
          <a:p>
            <a:r>
              <a:rPr lang="en-US" dirty="0"/>
              <a:t>Add-On Products</a:t>
            </a:r>
          </a:p>
        </p:txBody>
      </p:sp>
      <p:cxnSp>
        <p:nvCxnSpPr>
          <p:cNvPr id="34" name="Straight Connector 33">
            <a:extLst>
              <a:ext uri="{FF2B5EF4-FFF2-40B4-BE49-F238E27FC236}">
                <a16:creationId xmlns:a16="http://schemas.microsoft.com/office/drawing/2014/main" id="{E5635129-BFF5-CF2F-8461-8E6750A2E9DB}"/>
              </a:ext>
            </a:extLst>
          </p:cNvPr>
          <p:cNvCxnSpPr>
            <a:cxnSpLocks/>
          </p:cNvCxnSpPr>
          <p:nvPr/>
        </p:nvCxnSpPr>
        <p:spPr>
          <a:xfrm>
            <a:off x="634044" y="2757453"/>
            <a:ext cx="0" cy="2811425"/>
          </a:xfrm>
          <a:prstGeom prst="line">
            <a:avLst/>
          </a:prstGeom>
          <a:ln w="57150">
            <a:solidFill>
              <a:srgbClr val="073642"/>
            </a:solidFill>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77C96763-C69D-75B9-F460-3C4DE2545FD9}"/>
              </a:ext>
            </a:extLst>
          </p:cNvPr>
          <p:cNvCxnSpPr>
            <a:cxnSpLocks/>
            <a:stCxn id="39" idx="2"/>
            <a:endCxn id="56" idx="0"/>
          </p:cNvCxnSpPr>
          <p:nvPr/>
        </p:nvCxnSpPr>
        <p:spPr>
          <a:xfrm rot="5400000">
            <a:off x="635497" y="2103153"/>
            <a:ext cx="584150" cy="587055"/>
          </a:xfrm>
          <a:prstGeom prst="bentConnector3">
            <a:avLst>
              <a:gd name="adj1" fmla="val 50000"/>
            </a:avLst>
          </a:prstGeom>
          <a:ln w="57150">
            <a:solidFill>
              <a:srgbClr val="073642"/>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CA7C7AEB-E47B-974D-8794-4F5823E3C4B1}"/>
              </a:ext>
            </a:extLst>
          </p:cNvPr>
          <p:cNvCxnSpPr>
            <a:cxnSpLocks/>
            <a:stCxn id="40" idx="2"/>
            <a:endCxn id="45" idx="0"/>
          </p:cNvCxnSpPr>
          <p:nvPr/>
        </p:nvCxnSpPr>
        <p:spPr>
          <a:xfrm rot="5400000">
            <a:off x="6711587" y="1924757"/>
            <a:ext cx="584151" cy="943846"/>
          </a:xfrm>
          <a:prstGeom prst="bentConnector3">
            <a:avLst>
              <a:gd name="adj1" fmla="val 50000"/>
            </a:avLst>
          </a:prstGeom>
          <a:ln w="57150">
            <a:solidFill>
              <a:srgbClr val="073642"/>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7A2D81A-BCB6-A7C2-7C9D-463272BFB4C3}"/>
              </a:ext>
            </a:extLst>
          </p:cNvPr>
          <p:cNvSpPr txBox="1"/>
          <p:nvPr/>
        </p:nvSpPr>
        <p:spPr>
          <a:xfrm>
            <a:off x="541186" y="2658092"/>
            <a:ext cx="5349087" cy="3190617"/>
          </a:xfrm>
          <a:prstGeom prst="rect">
            <a:avLst/>
          </a:prstGeom>
          <a:noFill/>
        </p:spPr>
        <p:txBody>
          <a:bodyPr wrap="square" rtlCol="0">
            <a:spAutoFit/>
          </a:bodyPr>
          <a:lstStyle/>
          <a:p>
            <a:pPr marL="179916" marR="0" lvl="0" indent="-171450" algn="l" defTabSz="914400" rtl="0" eaLnBrk="1" fontAlgn="auto" latinLnBrk="0" hangingPunct="1">
              <a:lnSpc>
                <a:spcPct val="100000"/>
              </a:lnSpc>
              <a:spcBef>
                <a:spcPts val="400"/>
              </a:spcBef>
              <a:spcAft>
                <a:spcPts val="400"/>
              </a:spcAft>
              <a:buClr>
                <a:srgbClr val="000000"/>
              </a:buClr>
              <a:buSzPts val="1000"/>
              <a:buFont typeface="Arial" panose="020B0604020202020204" pitchFamily="34" charset="0"/>
              <a:buChar char="•"/>
              <a:tabLst/>
              <a:defRPr/>
            </a:pPr>
            <a:r>
              <a:rPr lang="en-US" sz="1200" b="0" dirty="0">
                <a:solidFill>
                  <a:schemeClr val="dk1"/>
                </a:solidFill>
                <a:latin typeface="Arial" panose="020B0604020202020204" pitchFamily="34" charset="0"/>
                <a:ea typeface="Arial"/>
                <a:cs typeface="Arial" panose="020B0604020202020204" pitchFamily="34" charset="0"/>
                <a:sym typeface="Arial"/>
              </a:rPr>
              <a:t>Out-of-the-box, secure source code management platform for cloud Spira customers that integrates with SpiraPlan / SpiraTeam ALM systems and supports both Git and Subversion repositories</a:t>
            </a:r>
          </a:p>
          <a:p>
            <a:pPr marL="179916" marR="0" lvl="0" indent="-171450" algn="l" defTabSz="914400" rtl="0" eaLnBrk="1" fontAlgn="auto" latinLnBrk="0" hangingPunct="1">
              <a:lnSpc>
                <a:spcPct val="100000"/>
              </a:lnSpc>
              <a:spcBef>
                <a:spcPts val="400"/>
              </a:spcBef>
              <a:spcAft>
                <a:spcPts val="400"/>
              </a:spcAft>
              <a:buClr>
                <a:srgbClr val="000000"/>
              </a:buClr>
              <a:buSzPts val="1000"/>
              <a:buFont typeface="Arial" panose="020B0604020202020204" pitchFamily="34" charset="0"/>
              <a:buChar char="•"/>
              <a:tabLst/>
              <a:defRPr/>
            </a:pPr>
            <a:r>
              <a:rPr lang="en-US" sz="1200" dirty="0">
                <a:solidFill>
                  <a:schemeClr val="dk1"/>
                </a:solidFill>
                <a:latin typeface="Arial" panose="020B0604020202020204" pitchFamily="34" charset="0"/>
                <a:ea typeface="Arial"/>
                <a:cs typeface="Arial" panose="020B0604020202020204" pitchFamily="34" charset="0"/>
                <a:sym typeface="Arial"/>
              </a:rPr>
              <a:t>Enterprise-grade Git repository hosting for flexible distributed version control, powerful branching, and seamless merging</a:t>
            </a:r>
          </a:p>
          <a:p>
            <a:pPr marL="179916" marR="0" lvl="0" indent="-171450" algn="l" defTabSz="914400" rtl="0" eaLnBrk="1" fontAlgn="auto" latinLnBrk="0" hangingPunct="1">
              <a:lnSpc>
                <a:spcPct val="100000"/>
              </a:lnSpc>
              <a:spcBef>
                <a:spcPts val="400"/>
              </a:spcBef>
              <a:spcAft>
                <a:spcPts val="400"/>
              </a:spcAft>
              <a:buClr>
                <a:srgbClr val="000000"/>
              </a:buClr>
              <a:buSzPts val="1000"/>
              <a:buFont typeface="Arial" panose="020B0604020202020204" pitchFamily="34" charset="0"/>
              <a:buChar char="•"/>
              <a:tabLst/>
              <a:defRPr/>
            </a:pPr>
            <a:r>
              <a:rPr lang="en-US" sz="1200" b="0" dirty="0">
                <a:solidFill>
                  <a:schemeClr val="dk1"/>
                </a:solidFill>
                <a:latin typeface="Arial" panose="020B0604020202020204" pitchFamily="34" charset="0"/>
                <a:ea typeface="Arial"/>
                <a:cs typeface="Arial" panose="020B0604020202020204" pitchFamily="34" charset="0"/>
                <a:sym typeface="Arial"/>
              </a:rPr>
              <a:t>Enterprise-grade Subversion repository hosting</a:t>
            </a:r>
            <a:r>
              <a:rPr lang="en-US" sz="1200" dirty="0">
                <a:solidFill>
                  <a:schemeClr val="dk1"/>
                </a:solidFill>
                <a:latin typeface="Arial" panose="020B0604020202020204" pitchFamily="34" charset="0"/>
                <a:ea typeface="Arial"/>
                <a:cs typeface="Arial" panose="020B0604020202020204" pitchFamily="34" charset="0"/>
                <a:sym typeface="Arial"/>
              </a:rPr>
              <a:t>, with project-by-project private source code repositories for large image file storage and fine-grained access control</a:t>
            </a:r>
          </a:p>
          <a:p>
            <a:pPr marL="179916" marR="0" lvl="0" indent="-171450" algn="l" defTabSz="914400" rtl="0" eaLnBrk="1" fontAlgn="auto" latinLnBrk="0" hangingPunct="1">
              <a:lnSpc>
                <a:spcPct val="100000"/>
              </a:lnSpc>
              <a:spcBef>
                <a:spcPts val="400"/>
              </a:spcBef>
              <a:spcAft>
                <a:spcPts val="400"/>
              </a:spcAft>
              <a:buClr>
                <a:srgbClr val="000000"/>
              </a:buClr>
              <a:buSzPts val="1000"/>
              <a:buFont typeface="Arial" panose="020B0604020202020204" pitchFamily="34" charset="0"/>
              <a:buChar char="•"/>
              <a:tabLst/>
              <a:defRPr/>
            </a:pPr>
            <a:r>
              <a:rPr lang="en-US" sz="1200" b="0" dirty="0">
                <a:solidFill>
                  <a:schemeClr val="dk1"/>
                </a:solidFill>
                <a:latin typeface="Arial" panose="020B0604020202020204" pitchFamily="34" charset="0"/>
                <a:ea typeface="Arial"/>
                <a:cs typeface="Arial" panose="020B0604020202020204" pitchFamily="34" charset="0"/>
                <a:sym typeface="Arial"/>
              </a:rPr>
              <a:t>Maximum traceability by enabling linking of requirements, tasks, defects, and issues to source cod files &amp; revisions</a:t>
            </a:r>
          </a:p>
          <a:p>
            <a:pPr marL="179916" marR="0" lvl="0" indent="-171450" algn="l" defTabSz="914400" rtl="0" eaLnBrk="1" fontAlgn="auto" latinLnBrk="0" hangingPunct="1">
              <a:lnSpc>
                <a:spcPct val="100000"/>
              </a:lnSpc>
              <a:spcBef>
                <a:spcPts val="400"/>
              </a:spcBef>
              <a:spcAft>
                <a:spcPts val="400"/>
              </a:spcAft>
              <a:buClr>
                <a:srgbClr val="000000"/>
              </a:buClr>
              <a:buSzPts val="1000"/>
              <a:buFont typeface="Arial" panose="020B0604020202020204" pitchFamily="34" charset="0"/>
              <a:buChar char="•"/>
              <a:tabLst/>
              <a:defRPr/>
            </a:pPr>
            <a:r>
              <a:rPr lang="en-US" sz="1200" dirty="0">
                <a:solidFill>
                  <a:schemeClr val="dk1"/>
                </a:solidFill>
                <a:latin typeface="Arial" panose="020B0604020202020204" pitchFamily="34" charset="0"/>
                <a:ea typeface="Arial"/>
                <a:cs typeface="Arial" panose="020B0604020202020204" pitchFamily="34" charset="0"/>
                <a:sym typeface="Arial"/>
              </a:rPr>
              <a:t>Detailed source code browsing tools for in-line code difference viewing as well as pull request management</a:t>
            </a:r>
          </a:p>
          <a:p>
            <a:pPr marL="179916" marR="0" lvl="0" indent="-171450" algn="l" defTabSz="914400" rtl="0" eaLnBrk="1" fontAlgn="auto" latinLnBrk="0" hangingPunct="1">
              <a:lnSpc>
                <a:spcPct val="100000"/>
              </a:lnSpc>
              <a:spcBef>
                <a:spcPts val="400"/>
              </a:spcBef>
              <a:spcAft>
                <a:spcPts val="400"/>
              </a:spcAft>
              <a:buClr>
                <a:srgbClr val="000000"/>
              </a:buClr>
              <a:buSzPts val="1000"/>
              <a:buFont typeface="Arial" panose="020B0604020202020204" pitchFamily="34" charset="0"/>
              <a:buChar char="•"/>
              <a:tabLst/>
              <a:defRPr/>
            </a:pPr>
            <a:r>
              <a:rPr lang="en-US" sz="1200" dirty="0">
                <a:solidFill>
                  <a:schemeClr val="dk1"/>
                </a:solidFill>
                <a:latin typeface="Arial" panose="020B0604020202020204" pitchFamily="34" charset="0"/>
                <a:ea typeface="Arial"/>
                <a:cs typeface="Arial" panose="020B0604020202020204" pitchFamily="34" charset="0"/>
                <a:sym typeface="Arial"/>
              </a:rPr>
              <a:t>Primary target users are developers and development managers, but also DevOps engineers</a:t>
            </a:r>
          </a:p>
        </p:txBody>
      </p:sp>
      <p:sp>
        <p:nvSpPr>
          <p:cNvPr id="38" name="TextBox 37">
            <a:extLst>
              <a:ext uri="{FF2B5EF4-FFF2-40B4-BE49-F238E27FC236}">
                <a16:creationId xmlns:a16="http://schemas.microsoft.com/office/drawing/2014/main" id="{C7729A08-D808-7075-9DBE-B6F2FF109749}"/>
              </a:ext>
            </a:extLst>
          </p:cNvPr>
          <p:cNvSpPr txBox="1"/>
          <p:nvPr/>
        </p:nvSpPr>
        <p:spPr>
          <a:xfrm>
            <a:off x="6445345" y="2658092"/>
            <a:ext cx="5133401" cy="3375283"/>
          </a:xfrm>
          <a:prstGeom prst="rect">
            <a:avLst/>
          </a:prstGeom>
          <a:noFill/>
        </p:spPr>
        <p:txBody>
          <a:bodyPr wrap="square" rtlCol="0">
            <a:spAutoFit/>
          </a:bodyPr>
          <a:lstStyle/>
          <a:p>
            <a:pPr marL="179916" marR="0" lvl="0" indent="-171450" algn="l" defTabSz="914400" rtl="0" eaLnBrk="1" fontAlgn="auto" latinLnBrk="0" hangingPunct="1">
              <a:lnSpc>
                <a:spcPct val="100000"/>
              </a:lnSpc>
              <a:spcBef>
                <a:spcPts val="400"/>
              </a:spcBef>
              <a:spcAft>
                <a:spcPts val="400"/>
              </a:spcAft>
              <a:buClr>
                <a:srgbClr val="000000"/>
              </a:buClr>
              <a:buSzPts val="1000"/>
              <a:buFont typeface="Arial" panose="020B0604020202020204" pitchFamily="34" charset="0"/>
              <a:buChar char="•"/>
              <a:tabLst/>
              <a:defRPr/>
            </a:pPr>
            <a:r>
              <a:rPr lang="en-US" sz="1200" b="0" dirty="0">
                <a:solidFill>
                  <a:schemeClr val="dk1"/>
                </a:solidFill>
                <a:latin typeface="Arial" panose="020B0604020202020204" pitchFamily="34" charset="0"/>
                <a:ea typeface="Arial"/>
                <a:cs typeface="Arial" panose="020B0604020202020204" pitchFamily="34" charset="0"/>
                <a:sym typeface="Arial"/>
              </a:rPr>
              <a:t>Extension of the Spira suite that enables orchestration of automated regression testing (manual &amp; automated)</a:t>
            </a:r>
          </a:p>
          <a:p>
            <a:pPr marL="179916" marR="0" lvl="0" indent="-171450" algn="l" defTabSz="914400" rtl="0" eaLnBrk="1" fontAlgn="auto" latinLnBrk="0" hangingPunct="1">
              <a:lnSpc>
                <a:spcPct val="100000"/>
              </a:lnSpc>
              <a:spcBef>
                <a:spcPts val="400"/>
              </a:spcBef>
              <a:spcAft>
                <a:spcPts val="400"/>
              </a:spcAft>
              <a:buClr>
                <a:srgbClr val="000000"/>
              </a:buClr>
              <a:buSzPts val="1000"/>
              <a:buFont typeface="Arial" panose="020B0604020202020204" pitchFamily="34" charset="0"/>
              <a:buChar char="•"/>
              <a:tabLst/>
              <a:defRPr/>
            </a:pPr>
            <a:r>
              <a:rPr lang="en-US" sz="1200" dirty="0">
                <a:solidFill>
                  <a:schemeClr val="dk1"/>
                </a:solidFill>
                <a:latin typeface="Arial" panose="020B0604020202020204" pitchFamily="34" charset="0"/>
                <a:ea typeface="Arial"/>
                <a:cs typeface="Arial" panose="020B0604020202020204" pitchFamily="34" charset="0"/>
                <a:sym typeface="Arial"/>
              </a:rPr>
              <a:t>Open architecture to allow for use in tandem with SpiraTest or other test automation tools, whether commercial (HP Unified Functional Testing, </a:t>
            </a:r>
            <a:r>
              <a:rPr lang="en-US" sz="1200" dirty="0" err="1">
                <a:solidFill>
                  <a:schemeClr val="dk1"/>
                </a:solidFill>
                <a:latin typeface="Arial" panose="020B0604020202020204" pitchFamily="34" charset="0"/>
                <a:ea typeface="Arial"/>
                <a:cs typeface="Arial" panose="020B0604020202020204" pitchFamily="34" charset="0"/>
                <a:sym typeface="Arial"/>
              </a:rPr>
              <a:t>SmartBear</a:t>
            </a:r>
            <a:r>
              <a:rPr lang="en-US" sz="1200" dirty="0">
                <a:solidFill>
                  <a:schemeClr val="dk1"/>
                </a:solidFill>
                <a:latin typeface="Arial" panose="020B0604020202020204" pitchFamily="34" charset="0"/>
                <a:ea typeface="Arial"/>
                <a:cs typeface="Arial" panose="020B0604020202020204" pitchFamily="34" charset="0"/>
                <a:sym typeface="Arial"/>
              </a:rPr>
              <a:t> </a:t>
            </a:r>
            <a:r>
              <a:rPr lang="en-US" sz="1200" dirty="0" err="1">
                <a:solidFill>
                  <a:schemeClr val="dk1"/>
                </a:solidFill>
                <a:latin typeface="Arial" panose="020B0604020202020204" pitchFamily="34" charset="0"/>
                <a:ea typeface="Arial"/>
                <a:cs typeface="Arial" panose="020B0604020202020204" pitchFamily="34" charset="0"/>
                <a:sym typeface="Arial"/>
              </a:rPr>
              <a:t>TestComplete</a:t>
            </a:r>
            <a:r>
              <a:rPr lang="en-US" sz="1200" dirty="0">
                <a:solidFill>
                  <a:schemeClr val="dk1"/>
                </a:solidFill>
                <a:latin typeface="Arial" panose="020B0604020202020204" pitchFamily="34" charset="0"/>
                <a:ea typeface="Arial"/>
                <a:cs typeface="Arial" panose="020B0604020202020204" pitchFamily="34" charset="0"/>
                <a:sym typeface="Arial"/>
              </a:rPr>
              <a:t>) or open source (Selenium, </a:t>
            </a:r>
            <a:r>
              <a:rPr lang="en-US" sz="1200" dirty="0" err="1">
                <a:solidFill>
                  <a:schemeClr val="dk1"/>
                </a:solidFill>
                <a:latin typeface="Arial" panose="020B0604020202020204" pitchFamily="34" charset="0"/>
                <a:ea typeface="Arial"/>
                <a:cs typeface="Arial" panose="020B0604020202020204" pitchFamily="34" charset="0"/>
                <a:sym typeface="Arial"/>
              </a:rPr>
              <a:t>Playright</a:t>
            </a:r>
            <a:r>
              <a:rPr lang="en-US" sz="1200" dirty="0">
                <a:solidFill>
                  <a:schemeClr val="dk1"/>
                </a:solidFill>
                <a:latin typeface="Arial" panose="020B0604020202020204" pitchFamily="34" charset="0"/>
                <a:ea typeface="Arial"/>
                <a:cs typeface="Arial" panose="020B0604020202020204" pitchFamily="34" charset="0"/>
                <a:sym typeface="Arial"/>
              </a:rPr>
              <a:t>)</a:t>
            </a:r>
          </a:p>
          <a:p>
            <a:pPr marL="179916" marR="0" lvl="0" indent="-171450" algn="l" defTabSz="914400" rtl="0" eaLnBrk="1" fontAlgn="auto" latinLnBrk="0" hangingPunct="1">
              <a:lnSpc>
                <a:spcPct val="100000"/>
              </a:lnSpc>
              <a:spcBef>
                <a:spcPts val="400"/>
              </a:spcBef>
              <a:spcAft>
                <a:spcPts val="400"/>
              </a:spcAft>
              <a:buClr>
                <a:srgbClr val="000000"/>
              </a:buClr>
              <a:buSzPts val="1000"/>
              <a:buFont typeface="Arial" panose="020B0604020202020204" pitchFamily="34" charset="0"/>
              <a:buChar char="•"/>
              <a:tabLst/>
              <a:defRPr/>
            </a:pPr>
            <a:r>
              <a:rPr lang="en-US" sz="1200" dirty="0">
                <a:solidFill>
                  <a:schemeClr val="dk1"/>
                </a:solidFill>
                <a:latin typeface="Arial" panose="020B0604020202020204" pitchFamily="34" charset="0"/>
                <a:ea typeface="Arial"/>
                <a:cs typeface="Arial" panose="020B0604020202020204" pitchFamily="34" charset="0"/>
                <a:sym typeface="Arial"/>
              </a:rPr>
              <a:t>Facilitates scheduling, execution, and management of automated test scripts, allowing for full oversight of distributed test labs from a central SpiraTest server</a:t>
            </a:r>
          </a:p>
          <a:p>
            <a:pPr marL="179916" marR="0" lvl="0" indent="-171450" algn="l" defTabSz="914400" rtl="0" eaLnBrk="1" fontAlgn="auto" latinLnBrk="0" hangingPunct="1">
              <a:lnSpc>
                <a:spcPct val="100000"/>
              </a:lnSpc>
              <a:spcBef>
                <a:spcPts val="400"/>
              </a:spcBef>
              <a:spcAft>
                <a:spcPts val="400"/>
              </a:spcAft>
              <a:buClr>
                <a:srgbClr val="000000"/>
              </a:buClr>
              <a:buSzPts val="1000"/>
              <a:buFont typeface="Arial" panose="020B0604020202020204" pitchFamily="34" charset="0"/>
              <a:buChar char="•"/>
              <a:tabLst/>
              <a:defRPr/>
            </a:pPr>
            <a:r>
              <a:rPr lang="en-US" sz="1200" dirty="0">
                <a:solidFill>
                  <a:schemeClr val="dk1"/>
                </a:solidFill>
                <a:latin typeface="Arial" panose="020B0604020202020204" pitchFamily="34" charset="0"/>
                <a:ea typeface="Arial"/>
                <a:cs typeface="Arial" panose="020B0604020202020204" pitchFamily="34" charset="0"/>
                <a:sym typeface="Arial"/>
              </a:rPr>
              <a:t>Flexible deployment (cloud, on-premise, hybrid) to suit the needs of all end users</a:t>
            </a:r>
          </a:p>
          <a:p>
            <a:pPr marL="179916" marR="0" lvl="0" indent="-171450" algn="l" defTabSz="914400" rtl="0" eaLnBrk="1" fontAlgn="auto" latinLnBrk="0" hangingPunct="1">
              <a:lnSpc>
                <a:spcPct val="100000"/>
              </a:lnSpc>
              <a:spcBef>
                <a:spcPts val="400"/>
              </a:spcBef>
              <a:spcAft>
                <a:spcPts val="400"/>
              </a:spcAft>
              <a:buClr>
                <a:srgbClr val="000000"/>
              </a:buClr>
              <a:buSzPts val="1000"/>
              <a:buFont typeface="Arial" panose="020B0604020202020204" pitchFamily="34" charset="0"/>
              <a:buChar char="•"/>
              <a:tabLst/>
              <a:defRPr/>
            </a:pPr>
            <a:r>
              <a:rPr lang="en-US" sz="1200" b="0" dirty="0">
                <a:solidFill>
                  <a:schemeClr val="dk1"/>
                </a:solidFill>
                <a:latin typeface="Arial" panose="020B0604020202020204" pitchFamily="34" charset="0"/>
                <a:ea typeface="Arial"/>
                <a:cs typeface="Arial" panose="020B0604020202020204" pitchFamily="34" charset="0"/>
                <a:sym typeface="Arial"/>
              </a:rPr>
              <a:t>Real-time and detailed reporting delivers a holistic view of manual &amp; automated testing with screenshots, log files, and QA metrics</a:t>
            </a:r>
          </a:p>
          <a:p>
            <a:pPr marL="179916" marR="0" lvl="0" indent="-171450" algn="l" defTabSz="914400" rtl="0" eaLnBrk="1" fontAlgn="auto" latinLnBrk="0" hangingPunct="1">
              <a:lnSpc>
                <a:spcPct val="100000"/>
              </a:lnSpc>
              <a:spcBef>
                <a:spcPts val="400"/>
              </a:spcBef>
              <a:spcAft>
                <a:spcPts val="400"/>
              </a:spcAft>
              <a:buClr>
                <a:srgbClr val="000000"/>
              </a:buClr>
              <a:buSzPts val="1000"/>
              <a:buFont typeface="Arial" panose="020B0604020202020204" pitchFamily="34" charset="0"/>
              <a:buChar char="•"/>
              <a:tabLst/>
              <a:defRPr/>
            </a:pPr>
            <a:r>
              <a:rPr lang="en-US" sz="1200" dirty="0">
                <a:solidFill>
                  <a:schemeClr val="dk1"/>
                </a:solidFill>
                <a:latin typeface="Arial" panose="020B0604020202020204" pitchFamily="34" charset="0"/>
                <a:ea typeface="Arial"/>
                <a:cs typeface="Arial" panose="020B0604020202020204" pitchFamily="34" charset="0"/>
                <a:sym typeface="Arial"/>
              </a:rPr>
              <a:t>Primary target users are automation engineers, but also test managers and QA managers</a:t>
            </a:r>
          </a:p>
        </p:txBody>
      </p:sp>
      <p:sp>
        <p:nvSpPr>
          <p:cNvPr id="39" name="Speech Bubble: Rectangle with Corners Rounded 38">
            <a:extLst>
              <a:ext uri="{FF2B5EF4-FFF2-40B4-BE49-F238E27FC236}">
                <a16:creationId xmlns:a16="http://schemas.microsoft.com/office/drawing/2014/main" id="{920D462D-99E6-DAE5-779D-D1D159A70829}"/>
              </a:ext>
            </a:extLst>
          </p:cNvPr>
          <p:cNvSpPr/>
          <p:nvPr/>
        </p:nvSpPr>
        <p:spPr>
          <a:xfrm>
            <a:off x="369881" y="1543635"/>
            <a:ext cx="1702436" cy="560970"/>
          </a:xfrm>
          <a:prstGeom prst="wedgeRoundRectCallout">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Speech Bubble: Rectangle with Corners Rounded 39">
            <a:extLst>
              <a:ext uri="{FF2B5EF4-FFF2-40B4-BE49-F238E27FC236}">
                <a16:creationId xmlns:a16="http://schemas.microsoft.com/office/drawing/2014/main" id="{1991CA07-A5C0-3C4F-6324-6444E50D867F}"/>
              </a:ext>
            </a:extLst>
          </p:cNvPr>
          <p:cNvSpPr/>
          <p:nvPr/>
        </p:nvSpPr>
        <p:spPr>
          <a:xfrm>
            <a:off x="6331045" y="1543635"/>
            <a:ext cx="2289080" cy="560970"/>
          </a:xfrm>
          <a:prstGeom prst="wedgeRoundRectCallout">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A35A1BF0-A1C1-F620-DC50-DD36173E2BB7}"/>
              </a:ext>
            </a:extLst>
          </p:cNvPr>
          <p:cNvPicPr>
            <a:picLocks noChangeAspect="1"/>
          </p:cNvPicPr>
          <p:nvPr/>
        </p:nvPicPr>
        <p:blipFill>
          <a:blip r:embed="rId2"/>
          <a:stretch>
            <a:fillRect/>
          </a:stretch>
        </p:blipFill>
        <p:spPr>
          <a:xfrm>
            <a:off x="6416507" y="1629677"/>
            <a:ext cx="1460874" cy="404175"/>
          </a:xfrm>
          <a:prstGeom prst="rect">
            <a:avLst/>
          </a:prstGeom>
        </p:spPr>
      </p:pic>
      <p:pic>
        <p:nvPicPr>
          <p:cNvPr id="42" name="Picture 41">
            <a:extLst>
              <a:ext uri="{FF2B5EF4-FFF2-40B4-BE49-F238E27FC236}">
                <a16:creationId xmlns:a16="http://schemas.microsoft.com/office/drawing/2014/main" id="{9CB408FC-97AD-4A89-55AB-FEAC25C14E04}"/>
              </a:ext>
            </a:extLst>
          </p:cNvPr>
          <p:cNvPicPr>
            <a:picLocks noChangeAspect="1"/>
          </p:cNvPicPr>
          <p:nvPr/>
        </p:nvPicPr>
        <p:blipFill>
          <a:blip r:embed="rId3"/>
          <a:stretch>
            <a:fillRect/>
          </a:stretch>
        </p:blipFill>
        <p:spPr>
          <a:xfrm>
            <a:off x="7973191" y="1623141"/>
            <a:ext cx="384048" cy="384048"/>
          </a:xfrm>
          <a:prstGeom prst="rect">
            <a:avLst/>
          </a:prstGeom>
        </p:spPr>
      </p:pic>
      <p:pic>
        <p:nvPicPr>
          <p:cNvPr id="43" name="Graphic 42">
            <a:extLst>
              <a:ext uri="{FF2B5EF4-FFF2-40B4-BE49-F238E27FC236}">
                <a16:creationId xmlns:a16="http://schemas.microsoft.com/office/drawing/2014/main" id="{D96FB8A2-697F-EE27-44D1-1412B7F3F32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2969" y="1632666"/>
            <a:ext cx="332384" cy="384048"/>
          </a:xfrm>
          <a:prstGeom prst="rect">
            <a:avLst/>
          </a:prstGeom>
        </p:spPr>
      </p:pic>
      <p:pic>
        <p:nvPicPr>
          <p:cNvPr id="44" name="Picture 43">
            <a:extLst>
              <a:ext uri="{FF2B5EF4-FFF2-40B4-BE49-F238E27FC236}">
                <a16:creationId xmlns:a16="http://schemas.microsoft.com/office/drawing/2014/main" id="{C5CD68EE-F6C8-4233-6DAA-8FFC9B0E3652}"/>
              </a:ext>
            </a:extLst>
          </p:cNvPr>
          <p:cNvPicPr>
            <a:picLocks noChangeAspect="1"/>
          </p:cNvPicPr>
          <p:nvPr/>
        </p:nvPicPr>
        <p:blipFill>
          <a:blip r:embed="rId6"/>
          <a:stretch>
            <a:fillRect/>
          </a:stretch>
        </p:blipFill>
        <p:spPr>
          <a:xfrm>
            <a:off x="515284" y="1642515"/>
            <a:ext cx="994731" cy="384629"/>
          </a:xfrm>
          <a:prstGeom prst="rect">
            <a:avLst/>
          </a:prstGeom>
        </p:spPr>
      </p:pic>
      <p:sp>
        <p:nvSpPr>
          <p:cNvPr id="45" name="Oval 44">
            <a:extLst>
              <a:ext uri="{FF2B5EF4-FFF2-40B4-BE49-F238E27FC236}">
                <a16:creationId xmlns:a16="http://schemas.microsoft.com/office/drawing/2014/main" id="{6EADAFAF-296A-9F24-C85B-4AEA3F6DAE3B}"/>
              </a:ext>
            </a:extLst>
          </p:cNvPr>
          <p:cNvSpPr>
            <a:spLocks noChangeAspect="1"/>
          </p:cNvSpPr>
          <p:nvPr/>
        </p:nvSpPr>
        <p:spPr>
          <a:xfrm>
            <a:off x="6408493" y="2688756"/>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548AA51-A7EF-7477-9448-4EA7701EB443}"/>
              </a:ext>
            </a:extLst>
          </p:cNvPr>
          <p:cNvSpPr>
            <a:spLocks noChangeAspect="1"/>
          </p:cNvSpPr>
          <p:nvPr/>
        </p:nvSpPr>
        <p:spPr>
          <a:xfrm>
            <a:off x="6407248" y="3143648"/>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F741607C-E3F2-9473-1E6E-475608EE4F61}"/>
              </a:ext>
            </a:extLst>
          </p:cNvPr>
          <p:cNvSpPr>
            <a:spLocks noChangeAspect="1"/>
          </p:cNvSpPr>
          <p:nvPr/>
        </p:nvSpPr>
        <p:spPr>
          <a:xfrm>
            <a:off x="6412374" y="3969156"/>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A9771E9F-5338-C046-D8AF-8EE678AA3691}"/>
              </a:ext>
            </a:extLst>
          </p:cNvPr>
          <p:cNvSpPr>
            <a:spLocks noChangeAspect="1"/>
          </p:cNvSpPr>
          <p:nvPr/>
        </p:nvSpPr>
        <p:spPr>
          <a:xfrm>
            <a:off x="6407248" y="4621809"/>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F1C560A-10B6-D9DE-5699-DD32D5677F33}"/>
              </a:ext>
            </a:extLst>
          </p:cNvPr>
          <p:cNvSpPr>
            <a:spLocks noChangeAspect="1"/>
          </p:cNvSpPr>
          <p:nvPr/>
        </p:nvSpPr>
        <p:spPr>
          <a:xfrm>
            <a:off x="6407248" y="5115566"/>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6B35163-81E6-6C0A-987A-0ABB1752D9C4}"/>
              </a:ext>
            </a:extLst>
          </p:cNvPr>
          <p:cNvSpPr>
            <a:spLocks noChangeAspect="1"/>
          </p:cNvSpPr>
          <p:nvPr/>
        </p:nvSpPr>
        <p:spPr>
          <a:xfrm>
            <a:off x="6407248" y="5576138"/>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6943ADF9-E8B6-18CD-F494-9A6452FBB9DD}"/>
              </a:ext>
            </a:extLst>
          </p:cNvPr>
          <p:cNvCxnSpPr>
            <a:cxnSpLocks/>
            <a:stCxn id="45" idx="4"/>
            <a:endCxn id="46" idx="0"/>
          </p:cNvCxnSpPr>
          <p:nvPr/>
        </p:nvCxnSpPr>
        <p:spPr>
          <a:xfrm flipH="1">
            <a:off x="6530494" y="2935248"/>
            <a:ext cx="1245" cy="208400"/>
          </a:xfrm>
          <a:prstGeom prst="line">
            <a:avLst/>
          </a:prstGeom>
          <a:ln w="57150">
            <a:solidFill>
              <a:srgbClr val="07364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0CA3A58-7D4D-3385-9698-A6A1A487C296}"/>
              </a:ext>
            </a:extLst>
          </p:cNvPr>
          <p:cNvCxnSpPr>
            <a:cxnSpLocks/>
            <a:stCxn id="46" idx="4"/>
            <a:endCxn id="47" idx="0"/>
          </p:cNvCxnSpPr>
          <p:nvPr/>
        </p:nvCxnSpPr>
        <p:spPr>
          <a:xfrm>
            <a:off x="6530494" y="3390140"/>
            <a:ext cx="5126" cy="579016"/>
          </a:xfrm>
          <a:prstGeom prst="line">
            <a:avLst/>
          </a:prstGeom>
          <a:ln w="57150">
            <a:solidFill>
              <a:srgbClr val="07364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BC70A32-EB13-9E1D-578B-347805832E55}"/>
              </a:ext>
            </a:extLst>
          </p:cNvPr>
          <p:cNvCxnSpPr>
            <a:cxnSpLocks/>
            <a:stCxn id="47" idx="4"/>
            <a:endCxn id="48" idx="0"/>
          </p:cNvCxnSpPr>
          <p:nvPr/>
        </p:nvCxnSpPr>
        <p:spPr>
          <a:xfrm flipH="1">
            <a:off x="6530494" y="4215648"/>
            <a:ext cx="5126" cy="406161"/>
          </a:xfrm>
          <a:prstGeom prst="line">
            <a:avLst/>
          </a:prstGeom>
          <a:ln w="57150">
            <a:solidFill>
              <a:srgbClr val="07364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4E7369D-F37F-4A94-F215-3AD1C11F091D}"/>
              </a:ext>
            </a:extLst>
          </p:cNvPr>
          <p:cNvCxnSpPr>
            <a:cxnSpLocks/>
            <a:stCxn id="48" idx="4"/>
            <a:endCxn id="49" idx="0"/>
          </p:cNvCxnSpPr>
          <p:nvPr/>
        </p:nvCxnSpPr>
        <p:spPr>
          <a:xfrm>
            <a:off x="6530494" y="4868301"/>
            <a:ext cx="0" cy="247265"/>
          </a:xfrm>
          <a:prstGeom prst="line">
            <a:avLst/>
          </a:prstGeom>
          <a:ln w="57150">
            <a:solidFill>
              <a:srgbClr val="07364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E706208-F439-8A17-BC50-8625855E89B8}"/>
              </a:ext>
            </a:extLst>
          </p:cNvPr>
          <p:cNvCxnSpPr>
            <a:cxnSpLocks/>
            <a:stCxn id="49" idx="4"/>
            <a:endCxn id="50" idx="0"/>
          </p:cNvCxnSpPr>
          <p:nvPr/>
        </p:nvCxnSpPr>
        <p:spPr>
          <a:xfrm>
            <a:off x="6530494" y="5362058"/>
            <a:ext cx="0" cy="214080"/>
          </a:xfrm>
          <a:prstGeom prst="line">
            <a:avLst/>
          </a:prstGeom>
          <a:ln w="57150">
            <a:solidFill>
              <a:srgbClr val="073642"/>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C8F783CC-57DE-2444-240C-1F34FEFB6C9D}"/>
              </a:ext>
            </a:extLst>
          </p:cNvPr>
          <p:cNvSpPr>
            <a:spLocks noChangeAspect="1"/>
          </p:cNvSpPr>
          <p:nvPr/>
        </p:nvSpPr>
        <p:spPr>
          <a:xfrm>
            <a:off x="510798" y="2688755"/>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5008C084-3F24-1BAD-72D6-174DA1181A27}"/>
              </a:ext>
            </a:extLst>
          </p:cNvPr>
          <p:cNvSpPr>
            <a:spLocks noChangeAspect="1"/>
          </p:cNvSpPr>
          <p:nvPr/>
        </p:nvSpPr>
        <p:spPr>
          <a:xfrm>
            <a:off x="510798" y="3324016"/>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C20EBCA-F975-5D45-3ED4-643B5C1DF58D}"/>
              </a:ext>
            </a:extLst>
          </p:cNvPr>
          <p:cNvSpPr>
            <a:spLocks noChangeAspect="1"/>
          </p:cNvSpPr>
          <p:nvPr/>
        </p:nvSpPr>
        <p:spPr>
          <a:xfrm>
            <a:off x="510798" y="3794168"/>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A1AE236E-3961-9F28-449B-A34E2E8BEFB2}"/>
              </a:ext>
            </a:extLst>
          </p:cNvPr>
          <p:cNvSpPr>
            <a:spLocks noChangeAspect="1"/>
          </p:cNvSpPr>
          <p:nvPr/>
        </p:nvSpPr>
        <p:spPr>
          <a:xfrm>
            <a:off x="510798" y="4451704"/>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173BEBE-59AB-B9F8-4FAC-F7BCFC81999E}"/>
              </a:ext>
            </a:extLst>
          </p:cNvPr>
          <p:cNvSpPr>
            <a:spLocks noChangeAspect="1"/>
          </p:cNvSpPr>
          <p:nvPr/>
        </p:nvSpPr>
        <p:spPr>
          <a:xfrm>
            <a:off x="510798" y="4924992"/>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3EDAC2BE-EF31-3790-61DB-A880D0428354}"/>
              </a:ext>
            </a:extLst>
          </p:cNvPr>
          <p:cNvSpPr>
            <a:spLocks noChangeAspect="1"/>
          </p:cNvSpPr>
          <p:nvPr/>
        </p:nvSpPr>
        <p:spPr>
          <a:xfrm>
            <a:off x="510798" y="5384113"/>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44D820CF-0829-5A70-0416-240AAEAF356C}"/>
              </a:ext>
            </a:extLst>
          </p:cNvPr>
          <p:cNvCxnSpPr>
            <a:cxnSpLocks/>
          </p:cNvCxnSpPr>
          <p:nvPr/>
        </p:nvCxnSpPr>
        <p:spPr>
          <a:xfrm>
            <a:off x="6096000" y="1494738"/>
            <a:ext cx="0" cy="4649891"/>
          </a:xfrm>
          <a:prstGeom prst="line">
            <a:avLst/>
          </a:prstGeom>
          <a:ln w="28575">
            <a:solidFill>
              <a:srgbClr val="073642"/>
            </a:solidFill>
          </a:ln>
        </p:spPr>
        <p:style>
          <a:lnRef idx="1">
            <a:schemeClr val="accent1"/>
          </a:lnRef>
          <a:fillRef idx="0">
            <a:schemeClr val="accent1"/>
          </a:fillRef>
          <a:effectRef idx="0">
            <a:schemeClr val="accent1"/>
          </a:effectRef>
          <a:fontRef idx="minor">
            <a:schemeClr val="tx1"/>
          </a:fontRef>
        </p:style>
      </p:cxnSp>
      <p:sp>
        <p:nvSpPr>
          <p:cNvPr id="63" name="Rectangle: Rounded Corners 62">
            <a:extLst>
              <a:ext uri="{FF2B5EF4-FFF2-40B4-BE49-F238E27FC236}">
                <a16:creationId xmlns:a16="http://schemas.microsoft.com/office/drawing/2014/main" id="{6929A770-EA10-5624-A663-78F50C41B941}"/>
              </a:ext>
            </a:extLst>
          </p:cNvPr>
          <p:cNvSpPr/>
          <p:nvPr/>
        </p:nvSpPr>
        <p:spPr>
          <a:xfrm>
            <a:off x="369881" y="2568974"/>
            <a:ext cx="5538919" cy="3510191"/>
          </a:xfrm>
          <a:prstGeom prst="roundRect">
            <a:avLst>
              <a:gd name="adj" fmla="val 5145"/>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4E775122-D6E8-3B48-177F-24677D6DD0F1}"/>
              </a:ext>
            </a:extLst>
          </p:cNvPr>
          <p:cNvSpPr/>
          <p:nvPr/>
        </p:nvSpPr>
        <p:spPr>
          <a:xfrm>
            <a:off x="6281508" y="2572534"/>
            <a:ext cx="5538919" cy="3510191"/>
          </a:xfrm>
          <a:prstGeom prst="roundRect">
            <a:avLst>
              <a:gd name="adj" fmla="val 5145"/>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6663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B95F0-44F5-7276-AFC9-B2DB820B5587}"/>
              </a:ext>
            </a:extLst>
          </p:cNvPr>
          <p:cNvSpPr>
            <a:spLocks noGrp="1"/>
          </p:cNvSpPr>
          <p:nvPr>
            <p:ph type="title"/>
          </p:nvPr>
        </p:nvSpPr>
        <p:spPr/>
        <p:txBody>
          <a:bodyPr/>
          <a:lstStyle/>
          <a:p>
            <a:r>
              <a:rPr lang="en-US" dirty="0"/>
              <a:t>Add-On Products</a:t>
            </a:r>
          </a:p>
        </p:txBody>
      </p:sp>
      <p:sp>
        <p:nvSpPr>
          <p:cNvPr id="4" name="Speech Bubble: Rectangle with Corners Rounded 3">
            <a:extLst>
              <a:ext uri="{FF2B5EF4-FFF2-40B4-BE49-F238E27FC236}">
                <a16:creationId xmlns:a16="http://schemas.microsoft.com/office/drawing/2014/main" id="{4B84AE9F-97CC-8FE8-073B-C4AAF60F4CDE}"/>
              </a:ext>
            </a:extLst>
          </p:cNvPr>
          <p:cNvSpPr/>
          <p:nvPr/>
        </p:nvSpPr>
        <p:spPr>
          <a:xfrm>
            <a:off x="6294313" y="1551798"/>
            <a:ext cx="1702436" cy="560970"/>
          </a:xfrm>
          <a:prstGeom prst="wedgeRoundRectCallout">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Connector: Elbow 4">
            <a:extLst>
              <a:ext uri="{FF2B5EF4-FFF2-40B4-BE49-F238E27FC236}">
                <a16:creationId xmlns:a16="http://schemas.microsoft.com/office/drawing/2014/main" id="{DE856C91-7191-1B44-B9B1-C5C8F2E250C2}"/>
              </a:ext>
            </a:extLst>
          </p:cNvPr>
          <p:cNvCxnSpPr>
            <a:cxnSpLocks/>
            <a:stCxn id="4" idx="2"/>
          </p:cNvCxnSpPr>
          <p:nvPr/>
        </p:nvCxnSpPr>
        <p:spPr>
          <a:xfrm rot="5400000">
            <a:off x="6559929" y="2111316"/>
            <a:ext cx="584150" cy="587055"/>
          </a:xfrm>
          <a:prstGeom prst="bentConnector3">
            <a:avLst>
              <a:gd name="adj1" fmla="val 50000"/>
            </a:avLst>
          </a:prstGeom>
          <a:ln w="57150">
            <a:solidFill>
              <a:srgbClr val="073642"/>
            </a:solidFill>
          </a:ln>
        </p:spPr>
        <p:style>
          <a:lnRef idx="1">
            <a:schemeClr val="accent1"/>
          </a:lnRef>
          <a:fillRef idx="0">
            <a:schemeClr val="accent1"/>
          </a:fillRef>
          <a:effectRef idx="0">
            <a:schemeClr val="accent1"/>
          </a:effectRef>
          <a:fontRef idx="minor">
            <a:schemeClr val="tx1"/>
          </a:fontRef>
        </p:style>
      </p:cxnSp>
      <p:sp>
        <p:nvSpPr>
          <p:cNvPr id="6" name="Speech Bubble: Rectangle with Corners Rounded 5">
            <a:extLst>
              <a:ext uri="{FF2B5EF4-FFF2-40B4-BE49-F238E27FC236}">
                <a16:creationId xmlns:a16="http://schemas.microsoft.com/office/drawing/2014/main" id="{B30237A5-200C-6D75-581D-26D4EBE3F988}"/>
              </a:ext>
            </a:extLst>
          </p:cNvPr>
          <p:cNvSpPr/>
          <p:nvPr/>
        </p:nvSpPr>
        <p:spPr>
          <a:xfrm>
            <a:off x="563448" y="1551797"/>
            <a:ext cx="1702436" cy="560970"/>
          </a:xfrm>
          <a:prstGeom prst="wedgeRoundRectCallout">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E771F6-0239-904D-10E7-241C97FC7275}"/>
              </a:ext>
            </a:extLst>
          </p:cNvPr>
          <p:cNvSpPr txBox="1"/>
          <p:nvPr/>
        </p:nvSpPr>
        <p:spPr>
          <a:xfrm>
            <a:off x="6440122" y="2781793"/>
            <a:ext cx="4731461" cy="2585323"/>
          </a:xfrm>
          <a:prstGeom prst="rect">
            <a:avLst/>
          </a:prstGeom>
          <a:noFill/>
        </p:spPr>
        <p:txBody>
          <a:bodyPr wrap="square" rtlCol="0">
            <a:spAutoFit/>
          </a:bodyPr>
          <a:lstStyle/>
          <a:p>
            <a:pPr marL="179916" marR="0" lvl="0" indent="-171450" algn="l" defTabSz="914400" rtl="0" eaLnBrk="1" fontAlgn="auto" latinLnBrk="0" hangingPunct="1">
              <a:lnSpc>
                <a:spcPct val="100000"/>
              </a:lnSpc>
              <a:spcBef>
                <a:spcPts val="300"/>
              </a:spcBef>
              <a:spcAft>
                <a:spcPts val="300"/>
              </a:spcAft>
              <a:buClr>
                <a:srgbClr val="000000"/>
              </a:buClr>
              <a:buSzPts val="1000"/>
              <a:buFont typeface="Arial" panose="020B0604020202020204" pitchFamily="34" charset="0"/>
              <a:buChar char="•"/>
              <a:tabLst/>
              <a:defRPr/>
            </a:pPr>
            <a:r>
              <a:rPr lang="en-US" sz="1200" b="0" dirty="0">
                <a:solidFill>
                  <a:schemeClr val="dk1"/>
                </a:solidFill>
                <a:latin typeface="Arial" panose="020B0604020202020204" pitchFamily="34" charset="0"/>
                <a:ea typeface="Arial"/>
                <a:cs typeface="Arial" panose="020B0604020202020204" pitchFamily="34" charset="0"/>
                <a:sym typeface="Arial"/>
              </a:rPr>
              <a:t>Pre-defined packages of professional services </a:t>
            </a:r>
            <a:r>
              <a:rPr lang="en-US" sz="1200" dirty="0">
                <a:solidFill>
                  <a:schemeClr val="dk1"/>
                </a:solidFill>
                <a:latin typeface="Arial" panose="020B0604020202020204" pitchFamily="34" charset="0"/>
                <a:ea typeface="Arial"/>
                <a:cs typeface="Arial" panose="020B0604020202020204" pitchFamily="34" charset="0"/>
                <a:sym typeface="Arial"/>
              </a:rPr>
              <a:t>for </a:t>
            </a:r>
            <a:r>
              <a:rPr lang="en-US" sz="1200" b="0" dirty="0">
                <a:solidFill>
                  <a:schemeClr val="dk1"/>
                </a:solidFill>
                <a:latin typeface="Arial" panose="020B0604020202020204" pitchFamily="34" charset="0"/>
                <a:ea typeface="Arial"/>
                <a:cs typeface="Arial" panose="020B0604020202020204" pitchFamily="34" charset="0"/>
                <a:sym typeface="Arial"/>
              </a:rPr>
              <a:t>specific customer objectives</a:t>
            </a:r>
          </a:p>
          <a:p>
            <a:pPr marL="179916" marR="0" lvl="0" indent="-171450" algn="l" defTabSz="914400" rtl="0" eaLnBrk="1" fontAlgn="auto" latinLnBrk="0" hangingPunct="1">
              <a:lnSpc>
                <a:spcPct val="100000"/>
              </a:lnSpc>
              <a:spcBef>
                <a:spcPts val="300"/>
              </a:spcBef>
              <a:spcAft>
                <a:spcPts val="300"/>
              </a:spcAft>
              <a:buClr>
                <a:srgbClr val="000000"/>
              </a:buClr>
              <a:buSzPts val="1000"/>
              <a:buFont typeface="Arial" panose="020B0604020202020204" pitchFamily="34" charset="0"/>
              <a:buChar char="•"/>
              <a:tabLst/>
              <a:defRPr/>
            </a:pPr>
            <a:endParaRPr lang="en-US" sz="1200" b="0" dirty="0">
              <a:solidFill>
                <a:schemeClr val="dk1"/>
              </a:solidFill>
              <a:latin typeface="Arial" panose="020B0604020202020204" pitchFamily="34" charset="0"/>
              <a:ea typeface="Arial"/>
              <a:cs typeface="Arial" panose="020B0604020202020204" pitchFamily="34" charset="0"/>
              <a:sym typeface="Arial"/>
            </a:endParaRPr>
          </a:p>
          <a:p>
            <a:pPr marL="179916" marR="0" lvl="0" indent="-171450" algn="l" defTabSz="914400" rtl="0" eaLnBrk="1" fontAlgn="auto" latinLnBrk="0" hangingPunct="1">
              <a:lnSpc>
                <a:spcPct val="100000"/>
              </a:lnSpc>
              <a:spcBef>
                <a:spcPts val="300"/>
              </a:spcBef>
              <a:spcAft>
                <a:spcPts val="300"/>
              </a:spcAft>
              <a:buClr>
                <a:srgbClr val="000000"/>
              </a:buClr>
              <a:buSzPts val="1000"/>
              <a:buFont typeface="Arial" panose="020B0604020202020204" pitchFamily="34" charset="0"/>
              <a:buChar char="•"/>
              <a:tabLst/>
              <a:defRPr/>
            </a:pPr>
            <a:r>
              <a:rPr lang="en-US" sz="1200" b="0" dirty="0">
                <a:solidFill>
                  <a:schemeClr val="dk1"/>
                </a:solidFill>
                <a:latin typeface="Arial" panose="020B0604020202020204" pitchFamily="34" charset="0"/>
                <a:ea typeface="Arial"/>
                <a:cs typeface="Arial" panose="020B0604020202020204" pitchFamily="34" charset="0"/>
                <a:sym typeface="Arial"/>
              </a:rPr>
              <a:t>Each package </a:t>
            </a:r>
            <a:r>
              <a:rPr lang="en-US" sz="1200" dirty="0">
                <a:solidFill>
                  <a:schemeClr val="dk1"/>
                </a:solidFill>
                <a:latin typeface="Arial" panose="020B0604020202020204" pitchFamily="34" charset="0"/>
                <a:ea typeface="Arial"/>
                <a:cs typeface="Arial" panose="020B0604020202020204" pitchFamily="34" charset="0"/>
                <a:sym typeface="Arial"/>
              </a:rPr>
              <a:t>is associated with specific outcomes &amp; deliverables, offered at a fixed price vs. hourly</a:t>
            </a:r>
          </a:p>
          <a:p>
            <a:pPr marL="179916" marR="0" lvl="0" indent="-171450" algn="l" defTabSz="914400" rtl="0" eaLnBrk="1" fontAlgn="auto" latinLnBrk="0" hangingPunct="1">
              <a:lnSpc>
                <a:spcPct val="100000"/>
              </a:lnSpc>
              <a:spcBef>
                <a:spcPts val="300"/>
              </a:spcBef>
              <a:spcAft>
                <a:spcPts val="300"/>
              </a:spcAft>
              <a:buClr>
                <a:srgbClr val="000000"/>
              </a:buClr>
              <a:buSzPts val="1000"/>
              <a:buFont typeface="Arial" panose="020B0604020202020204" pitchFamily="34" charset="0"/>
              <a:buChar char="•"/>
              <a:tabLst/>
              <a:defRPr/>
            </a:pPr>
            <a:endParaRPr lang="en-US" sz="1200" dirty="0">
              <a:solidFill>
                <a:schemeClr val="dk1"/>
              </a:solidFill>
              <a:latin typeface="Arial" panose="020B0604020202020204" pitchFamily="34" charset="0"/>
              <a:ea typeface="Arial"/>
              <a:cs typeface="Arial" panose="020B0604020202020204" pitchFamily="34" charset="0"/>
              <a:sym typeface="Arial"/>
            </a:endParaRPr>
          </a:p>
          <a:p>
            <a:pPr marL="179916" indent="-171450">
              <a:spcBef>
                <a:spcPts val="300"/>
              </a:spcBef>
              <a:spcAft>
                <a:spcPts val="300"/>
              </a:spcAft>
              <a:buClr>
                <a:srgbClr val="000000"/>
              </a:buClr>
              <a:buSzPts val="1000"/>
              <a:buFont typeface="Arial" panose="020B0604020202020204" pitchFamily="34" charset="0"/>
              <a:buChar char="•"/>
              <a:defRPr/>
            </a:pPr>
            <a:r>
              <a:rPr lang="en-US" sz="1200" b="0" dirty="0">
                <a:solidFill>
                  <a:schemeClr val="dk1"/>
                </a:solidFill>
                <a:latin typeface="Arial" panose="020B0604020202020204" pitchFamily="34" charset="0"/>
                <a:ea typeface="Arial"/>
                <a:cs typeface="Arial" panose="020B0604020202020204" pitchFamily="34" charset="0"/>
                <a:sym typeface="Arial"/>
              </a:rPr>
              <a:t>Provides smaller organizations &amp; teams access to the expertise of Inflectra’s global solution partner network</a:t>
            </a:r>
          </a:p>
          <a:p>
            <a:pPr marL="8466">
              <a:spcBef>
                <a:spcPts val="300"/>
              </a:spcBef>
              <a:spcAft>
                <a:spcPts val="300"/>
              </a:spcAft>
              <a:buClr>
                <a:srgbClr val="000000"/>
              </a:buClr>
              <a:buSzPts val="1000"/>
              <a:defRPr/>
            </a:pPr>
            <a:endParaRPr lang="en-US" sz="1200" dirty="0">
              <a:solidFill>
                <a:schemeClr val="dk1"/>
              </a:solidFill>
              <a:latin typeface="Arial" panose="020B0604020202020204" pitchFamily="34" charset="0"/>
              <a:ea typeface="Arial"/>
              <a:cs typeface="Arial" panose="020B0604020202020204" pitchFamily="34" charset="0"/>
              <a:sym typeface="Arial"/>
            </a:endParaRPr>
          </a:p>
          <a:p>
            <a:pPr marL="179916" marR="0" lvl="0" indent="-171450" algn="l" defTabSz="914400" rtl="0" eaLnBrk="1" fontAlgn="auto" latinLnBrk="0" hangingPunct="1">
              <a:lnSpc>
                <a:spcPct val="100000"/>
              </a:lnSpc>
              <a:spcBef>
                <a:spcPts val="300"/>
              </a:spcBef>
              <a:spcAft>
                <a:spcPts val="300"/>
              </a:spcAft>
              <a:buClr>
                <a:srgbClr val="000000"/>
              </a:buClr>
              <a:buSzPts val="1000"/>
              <a:buFont typeface="Arial" panose="020B0604020202020204" pitchFamily="34" charset="0"/>
              <a:buChar char="•"/>
              <a:tabLst/>
              <a:defRPr/>
            </a:pPr>
            <a:r>
              <a:rPr lang="en-US" sz="1200" dirty="0">
                <a:solidFill>
                  <a:schemeClr val="dk1"/>
                </a:solidFill>
                <a:latin typeface="Arial" panose="020B0604020202020204" pitchFamily="34" charset="0"/>
                <a:ea typeface="Arial"/>
                <a:cs typeface="Arial" panose="020B0604020202020204" pitchFamily="34" charset="0"/>
                <a:sym typeface="Arial"/>
              </a:rPr>
              <a:t>Offerings are incremental to Inflectra’s existing customer support and other services</a:t>
            </a:r>
            <a:endParaRPr lang="en-US" sz="1200" b="0" dirty="0">
              <a:solidFill>
                <a:schemeClr val="dk1"/>
              </a:solidFill>
              <a:latin typeface="Arial" panose="020B0604020202020204" pitchFamily="34" charset="0"/>
              <a:ea typeface="Arial"/>
              <a:cs typeface="Arial" panose="020B0604020202020204" pitchFamily="34" charset="0"/>
              <a:sym typeface="Arial"/>
            </a:endParaRPr>
          </a:p>
        </p:txBody>
      </p:sp>
      <p:sp>
        <p:nvSpPr>
          <p:cNvPr id="10" name="TextBox 9">
            <a:extLst>
              <a:ext uri="{FF2B5EF4-FFF2-40B4-BE49-F238E27FC236}">
                <a16:creationId xmlns:a16="http://schemas.microsoft.com/office/drawing/2014/main" id="{63702B4A-0C64-8AAF-CFC0-8EA3CEBE879B}"/>
              </a:ext>
            </a:extLst>
          </p:cNvPr>
          <p:cNvSpPr txBox="1"/>
          <p:nvPr/>
        </p:nvSpPr>
        <p:spPr>
          <a:xfrm>
            <a:off x="715914" y="2781793"/>
            <a:ext cx="4301359" cy="2246769"/>
          </a:xfrm>
          <a:prstGeom prst="rect">
            <a:avLst/>
          </a:prstGeom>
          <a:noFill/>
        </p:spPr>
        <p:txBody>
          <a:bodyPr wrap="square" rtlCol="0">
            <a:spAutoFit/>
          </a:bodyPr>
          <a:lstStyle/>
          <a:p>
            <a:pPr marL="179916" marR="0" lvl="0" indent="-171450" algn="l" defTabSz="914400" rtl="0" eaLnBrk="1" fontAlgn="auto" latinLnBrk="0" hangingPunct="1">
              <a:lnSpc>
                <a:spcPct val="100000"/>
              </a:lnSpc>
              <a:spcBef>
                <a:spcPts val="300"/>
              </a:spcBef>
              <a:spcAft>
                <a:spcPts val="300"/>
              </a:spcAft>
              <a:buClr>
                <a:srgbClr val="000000"/>
              </a:buClr>
              <a:buSzPts val="1000"/>
              <a:buFont typeface="Arial" panose="020B0604020202020204" pitchFamily="34" charset="0"/>
              <a:buChar char="•"/>
              <a:tabLst/>
              <a:defRPr/>
            </a:pPr>
            <a:r>
              <a:rPr lang="en-US" sz="1200" b="0" dirty="0">
                <a:solidFill>
                  <a:schemeClr val="dk1"/>
                </a:solidFill>
                <a:latin typeface="Arial" panose="020B0604020202020204" pitchFamily="34" charset="0"/>
                <a:ea typeface="Arial"/>
                <a:cs typeface="Arial" panose="020B0604020202020204" pitchFamily="34" charset="0"/>
                <a:sym typeface="Arial"/>
              </a:rPr>
              <a:t>Extensive suite of add-on applications that are designed to extend the core functionality of the Spira suite</a:t>
            </a:r>
          </a:p>
          <a:p>
            <a:pPr marL="8466" marR="0" lvl="0" algn="l" defTabSz="914400" rtl="0" eaLnBrk="1" fontAlgn="auto" latinLnBrk="0" hangingPunct="1">
              <a:lnSpc>
                <a:spcPct val="100000"/>
              </a:lnSpc>
              <a:spcBef>
                <a:spcPts val="300"/>
              </a:spcBef>
              <a:spcAft>
                <a:spcPts val="300"/>
              </a:spcAft>
              <a:buClr>
                <a:srgbClr val="000000"/>
              </a:buClr>
              <a:buSzPts val="1000"/>
              <a:tabLst/>
              <a:defRPr/>
            </a:pPr>
            <a:endParaRPr lang="en-US" sz="1200" dirty="0">
              <a:solidFill>
                <a:schemeClr val="dk1"/>
              </a:solidFill>
              <a:latin typeface="Arial" panose="020B0604020202020204" pitchFamily="34" charset="0"/>
              <a:ea typeface="Arial"/>
              <a:cs typeface="Arial" panose="020B0604020202020204" pitchFamily="34" charset="0"/>
              <a:sym typeface="Arial"/>
            </a:endParaRPr>
          </a:p>
          <a:p>
            <a:pPr marL="179916" marR="0" lvl="0" indent="-171450" algn="l" defTabSz="914400" rtl="0" eaLnBrk="1" fontAlgn="auto" latinLnBrk="0" hangingPunct="1">
              <a:lnSpc>
                <a:spcPct val="100000"/>
              </a:lnSpc>
              <a:spcBef>
                <a:spcPts val="300"/>
              </a:spcBef>
              <a:spcAft>
                <a:spcPts val="300"/>
              </a:spcAft>
              <a:buClr>
                <a:srgbClr val="000000"/>
              </a:buClr>
              <a:buSzPts val="1000"/>
              <a:buFont typeface="Arial" panose="020B0604020202020204" pitchFamily="34" charset="0"/>
              <a:buChar char="•"/>
              <a:tabLst/>
              <a:defRPr/>
            </a:pPr>
            <a:r>
              <a:rPr lang="en-US" sz="1200" dirty="0">
                <a:solidFill>
                  <a:schemeClr val="dk1"/>
                </a:solidFill>
                <a:latin typeface="Arial" panose="020B0604020202020204" pitchFamily="34" charset="0"/>
                <a:ea typeface="Arial"/>
                <a:cs typeface="Arial" panose="020B0604020202020204" pitchFamily="34" charset="0"/>
                <a:sym typeface="Arial"/>
              </a:rPr>
              <a:t>Examples of key applications include: AI plug-ins (ChatGPT, Azure OpenAI), Fault Mode Effects Analysis (FMEA), and Artifact Default Descriptions</a:t>
            </a:r>
          </a:p>
          <a:p>
            <a:pPr marL="179916" marR="0" lvl="0" indent="-171450" algn="l" defTabSz="914400" rtl="0" eaLnBrk="1" fontAlgn="auto" latinLnBrk="0" hangingPunct="1">
              <a:lnSpc>
                <a:spcPct val="100000"/>
              </a:lnSpc>
              <a:spcBef>
                <a:spcPts val="300"/>
              </a:spcBef>
              <a:spcAft>
                <a:spcPts val="300"/>
              </a:spcAft>
              <a:buClr>
                <a:srgbClr val="000000"/>
              </a:buClr>
              <a:buSzPts val="1000"/>
              <a:buFont typeface="Arial" panose="020B0604020202020204" pitchFamily="34" charset="0"/>
              <a:buChar char="•"/>
              <a:tabLst/>
              <a:defRPr/>
            </a:pPr>
            <a:endParaRPr lang="en-US" sz="1200" dirty="0">
              <a:solidFill>
                <a:schemeClr val="dk1"/>
              </a:solidFill>
              <a:latin typeface="Arial" panose="020B0604020202020204" pitchFamily="34" charset="0"/>
              <a:ea typeface="Arial"/>
              <a:cs typeface="Arial" panose="020B0604020202020204" pitchFamily="34" charset="0"/>
              <a:sym typeface="Arial"/>
            </a:endParaRPr>
          </a:p>
          <a:p>
            <a:pPr marL="179916" marR="0" lvl="0" indent="-171450" algn="l" defTabSz="914400" rtl="0" eaLnBrk="1" fontAlgn="auto" latinLnBrk="0" hangingPunct="1">
              <a:lnSpc>
                <a:spcPct val="100000"/>
              </a:lnSpc>
              <a:spcBef>
                <a:spcPts val="300"/>
              </a:spcBef>
              <a:spcAft>
                <a:spcPts val="300"/>
              </a:spcAft>
              <a:buClr>
                <a:srgbClr val="000000"/>
              </a:buClr>
              <a:buSzPts val="1000"/>
              <a:buFont typeface="Arial" panose="020B0604020202020204" pitchFamily="34" charset="0"/>
              <a:buChar char="•"/>
              <a:tabLst/>
              <a:defRPr/>
            </a:pPr>
            <a:r>
              <a:rPr lang="en-US" sz="1200" dirty="0">
                <a:solidFill>
                  <a:schemeClr val="dk1"/>
                </a:solidFill>
                <a:latin typeface="Arial" panose="020B0604020202020204" pitchFamily="34" charset="0"/>
                <a:ea typeface="Arial"/>
                <a:cs typeface="Arial" panose="020B0604020202020204" pitchFamily="34" charset="0"/>
                <a:sym typeface="Arial"/>
              </a:rPr>
              <a:t>Provides access to </a:t>
            </a:r>
            <a:r>
              <a:rPr lang="en-US" sz="1200" b="0" dirty="0">
                <a:solidFill>
                  <a:schemeClr val="dk1"/>
                </a:solidFill>
                <a:latin typeface="Arial" panose="020B0604020202020204" pitchFamily="34" charset="0"/>
                <a:ea typeface="Arial"/>
                <a:cs typeface="Arial" panose="020B0604020202020204" pitchFamily="34" charset="0"/>
                <a:sym typeface="Arial"/>
              </a:rPr>
              <a:t>applications that directly integrate with other systems such as </a:t>
            </a:r>
            <a:r>
              <a:rPr lang="en-US" sz="1200" b="0" dirty="0" err="1">
                <a:solidFill>
                  <a:schemeClr val="dk1"/>
                </a:solidFill>
                <a:latin typeface="Arial" panose="020B0604020202020204" pitchFamily="34" charset="0"/>
                <a:ea typeface="Arial"/>
                <a:cs typeface="Arial" panose="020B0604020202020204" pitchFamily="34" charset="0"/>
                <a:sym typeface="Arial"/>
              </a:rPr>
              <a:t>CircleCI</a:t>
            </a:r>
            <a:r>
              <a:rPr lang="en-US" sz="1200" b="0" dirty="0">
                <a:solidFill>
                  <a:schemeClr val="dk1"/>
                </a:solidFill>
                <a:latin typeface="Arial" panose="020B0604020202020204" pitchFamily="34" charset="0"/>
                <a:ea typeface="Arial"/>
                <a:cs typeface="Arial" panose="020B0604020202020204" pitchFamily="34" charset="0"/>
                <a:sym typeface="Arial"/>
              </a:rPr>
              <a:t>, Gi</a:t>
            </a:r>
            <a:r>
              <a:rPr lang="en-US" sz="1200" dirty="0">
                <a:solidFill>
                  <a:schemeClr val="dk1"/>
                </a:solidFill>
                <a:latin typeface="Arial" panose="020B0604020202020204" pitchFamily="34" charset="0"/>
                <a:ea typeface="Arial"/>
                <a:cs typeface="Arial" panose="020B0604020202020204" pitchFamily="34" charset="0"/>
                <a:sym typeface="Arial"/>
              </a:rPr>
              <a:t>tHub, GitLab, and </a:t>
            </a:r>
            <a:r>
              <a:rPr lang="en-US" sz="1200" dirty="0" err="1">
                <a:solidFill>
                  <a:schemeClr val="dk1"/>
                </a:solidFill>
                <a:latin typeface="Arial" panose="020B0604020202020204" pitchFamily="34" charset="0"/>
                <a:ea typeface="Arial"/>
                <a:cs typeface="Arial" panose="020B0604020202020204" pitchFamily="34" charset="0"/>
                <a:sym typeface="Arial"/>
              </a:rPr>
              <a:t>OctoPerf</a:t>
            </a:r>
            <a:endParaRPr lang="en-US" sz="1200" b="0" dirty="0">
              <a:solidFill>
                <a:schemeClr val="dk1"/>
              </a:solidFill>
              <a:latin typeface="Arial" panose="020B0604020202020204" pitchFamily="34" charset="0"/>
              <a:ea typeface="Arial"/>
              <a:cs typeface="Arial" panose="020B0604020202020204" pitchFamily="34" charset="0"/>
              <a:sym typeface="Arial"/>
            </a:endParaRPr>
          </a:p>
        </p:txBody>
      </p:sp>
      <p:pic>
        <p:nvPicPr>
          <p:cNvPr id="14" name="Picture 13">
            <a:extLst>
              <a:ext uri="{FF2B5EF4-FFF2-40B4-BE49-F238E27FC236}">
                <a16:creationId xmlns:a16="http://schemas.microsoft.com/office/drawing/2014/main" id="{4506B56C-8385-0374-293D-5CAC306CAB49}"/>
              </a:ext>
            </a:extLst>
          </p:cNvPr>
          <p:cNvPicPr>
            <a:picLocks noChangeAspect="1"/>
          </p:cNvPicPr>
          <p:nvPr/>
        </p:nvPicPr>
        <p:blipFill>
          <a:blip r:embed="rId2"/>
          <a:stretch>
            <a:fillRect/>
          </a:stretch>
        </p:blipFill>
        <p:spPr>
          <a:xfrm>
            <a:off x="1793369" y="1645929"/>
            <a:ext cx="402929" cy="384048"/>
          </a:xfrm>
          <a:prstGeom prst="rect">
            <a:avLst/>
          </a:prstGeom>
        </p:spPr>
      </p:pic>
      <p:pic>
        <p:nvPicPr>
          <p:cNvPr id="15" name="Picture 14">
            <a:extLst>
              <a:ext uri="{FF2B5EF4-FFF2-40B4-BE49-F238E27FC236}">
                <a16:creationId xmlns:a16="http://schemas.microsoft.com/office/drawing/2014/main" id="{E6D40243-935E-8459-5A63-4EFDFC889820}"/>
              </a:ext>
            </a:extLst>
          </p:cNvPr>
          <p:cNvPicPr>
            <a:picLocks noChangeAspect="1"/>
          </p:cNvPicPr>
          <p:nvPr/>
        </p:nvPicPr>
        <p:blipFill>
          <a:blip r:embed="rId3"/>
          <a:stretch>
            <a:fillRect/>
          </a:stretch>
        </p:blipFill>
        <p:spPr>
          <a:xfrm>
            <a:off x="647998" y="1649063"/>
            <a:ext cx="1068657" cy="395403"/>
          </a:xfrm>
          <a:prstGeom prst="rect">
            <a:avLst/>
          </a:prstGeom>
        </p:spPr>
      </p:pic>
      <p:sp>
        <p:nvSpPr>
          <p:cNvPr id="16" name="TextBox 15">
            <a:extLst>
              <a:ext uri="{FF2B5EF4-FFF2-40B4-BE49-F238E27FC236}">
                <a16:creationId xmlns:a16="http://schemas.microsoft.com/office/drawing/2014/main" id="{6E5B8606-DABC-9727-0427-FB43F811EE7A}"/>
              </a:ext>
            </a:extLst>
          </p:cNvPr>
          <p:cNvSpPr txBox="1"/>
          <p:nvPr/>
        </p:nvSpPr>
        <p:spPr>
          <a:xfrm>
            <a:off x="6354397" y="1663927"/>
            <a:ext cx="1558716" cy="338554"/>
          </a:xfrm>
          <a:prstGeom prst="rect">
            <a:avLst/>
          </a:prstGeom>
          <a:noFill/>
        </p:spPr>
        <p:txBody>
          <a:bodyPr wrap="square" rtlCol="0">
            <a:spAutoFit/>
          </a:bodyPr>
          <a:lstStyle/>
          <a:p>
            <a:pPr marL="8466" marR="0" lvl="0" algn="ctr" defTabSz="914400" rtl="0" eaLnBrk="1" fontAlgn="auto" latinLnBrk="0" hangingPunct="1">
              <a:lnSpc>
                <a:spcPct val="100000"/>
              </a:lnSpc>
              <a:spcBef>
                <a:spcPts val="400"/>
              </a:spcBef>
              <a:spcAft>
                <a:spcPts val="400"/>
              </a:spcAft>
              <a:buClr>
                <a:srgbClr val="000000"/>
              </a:buClr>
              <a:buSzPts val="1000"/>
              <a:tabLst/>
              <a:defRPr/>
            </a:pPr>
            <a:r>
              <a:rPr lang="en-US" sz="1600" b="1" i="1">
                <a:solidFill>
                  <a:schemeClr val="dk1"/>
                </a:solidFill>
                <a:latin typeface="Arial" panose="020B0604020202020204" pitchFamily="34" charset="0"/>
                <a:ea typeface="Arial"/>
                <a:cs typeface="Arial" panose="020B0604020202020204" pitchFamily="34" charset="0"/>
                <a:sym typeface="Arial"/>
              </a:rPr>
              <a:t>Accelerators</a:t>
            </a:r>
          </a:p>
        </p:txBody>
      </p:sp>
      <p:sp>
        <p:nvSpPr>
          <p:cNvPr id="19" name="Rectangle: Rounded Corners 18">
            <a:extLst>
              <a:ext uri="{FF2B5EF4-FFF2-40B4-BE49-F238E27FC236}">
                <a16:creationId xmlns:a16="http://schemas.microsoft.com/office/drawing/2014/main" id="{CC4C2198-25F6-A560-6024-E1B9DF62670B}"/>
              </a:ext>
            </a:extLst>
          </p:cNvPr>
          <p:cNvSpPr/>
          <p:nvPr/>
        </p:nvSpPr>
        <p:spPr>
          <a:xfrm>
            <a:off x="369881" y="2577136"/>
            <a:ext cx="3611272" cy="3510191"/>
          </a:xfrm>
          <a:prstGeom prst="roundRect">
            <a:avLst>
              <a:gd name="adj" fmla="val 5145"/>
            </a:avLst>
          </a:prstGeom>
          <a:no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Connector: Elbow 24">
            <a:extLst>
              <a:ext uri="{FF2B5EF4-FFF2-40B4-BE49-F238E27FC236}">
                <a16:creationId xmlns:a16="http://schemas.microsoft.com/office/drawing/2014/main" id="{71E21BFD-A4C0-D9D8-A722-5DDAB28F3097}"/>
              </a:ext>
            </a:extLst>
          </p:cNvPr>
          <p:cNvCxnSpPr>
            <a:cxnSpLocks/>
            <a:stCxn id="6" idx="2"/>
          </p:cNvCxnSpPr>
          <p:nvPr/>
        </p:nvCxnSpPr>
        <p:spPr>
          <a:xfrm rot="5400000">
            <a:off x="829064" y="2111315"/>
            <a:ext cx="584150" cy="587055"/>
          </a:xfrm>
          <a:prstGeom prst="bentConnector3">
            <a:avLst>
              <a:gd name="adj1" fmla="val 50000"/>
            </a:avLst>
          </a:prstGeom>
          <a:ln w="57150">
            <a:solidFill>
              <a:srgbClr val="07364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5A171D2-3F78-92ED-D3D8-64D963D3880D}"/>
              </a:ext>
            </a:extLst>
          </p:cNvPr>
          <p:cNvCxnSpPr>
            <a:cxnSpLocks/>
            <a:endCxn id="29" idx="4"/>
          </p:cNvCxnSpPr>
          <p:nvPr/>
        </p:nvCxnSpPr>
        <p:spPr>
          <a:xfrm>
            <a:off x="827611" y="2577136"/>
            <a:ext cx="0" cy="2431060"/>
          </a:xfrm>
          <a:prstGeom prst="line">
            <a:avLst/>
          </a:prstGeom>
          <a:ln w="57150">
            <a:solidFill>
              <a:srgbClr val="073642"/>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45978CFF-363C-8FD8-0293-1FA151A5FF21}"/>
              </a:ext>
            </a:extLst>
          </p:cNvPr>
          <p:cNvSpPr>
            <a:spLocks noChangeAspect="1"/>
          </p:cNvSpPr>
          <p:nvPr/>
        </p:nvSpPr>
        <p:spPr>
          <a:xfrm>
            <a:off x="704365" y="2801692"/>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2843F95-6BE6-D704-0573-2FF9AF5138AF}"/>
              </a:ext>
            </a:extLst>
          </p:cNvPr>
          <p:cNvSpPr>
            <a:spLocks noChangeAspect="1"/>
          </p:cNvSpPr>
          <p:nvPr/>
        </p:nvSpPr>
        <p:spPr>
          <a:xfrm>
            <a:off x="704365" y="3678505"/>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5562BB4-C0C1-50CC-4FF3-4F1EBBCA0420}"/>
              </a:ext>
            </a:extLst>
          </p:cNvPr>
          <p:cNvSpPr>
            <a:spLocks noChangeAspect="1"/>
          </p:cNvSpPr>
          <p:nvPr/>
        </p:nvSpPr>
        <p:spPr>
          <a:xfrm>
            <a:off x="704365" y="4761704"/>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FAA5EA22-C49F-D9AC-9FCD-86BE00155AA6}"/>
              </a:ext>
            </a:extLst>
          </p:cNvPr>
          <p:cNvSpPr/>
          <p:nvPr/>
        </p:nvSpPr>
        <p:spPr>
          <a:xfrm>
            <a:off x="563447" y="2577136"/>
            <a:ext cx="4731407" cy="3510191"/>
          </a:xfrm>
          <a:prstGeom prst="roundRect">
            <a:avLst>
              <a:gd name="adj" fmla="val 5145"/>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F76CE74F-18ED-1CC2-873D-2C72D7530FEE}"/>
              </a:ext>
            </a:extLst>
          </p:cNvPr>
          <p:cNvSpPr/>
          <p:nvPr/>
        </p:nvSpPr>
        <p:spPr>
          <a:xfrm>
            <a:off x="6292892" y="2577136"/>
            <a:ext cx="5183194" cy="3510191"/>
          </a:xfrm>
          <a:prstGeom prst="roundRect">
            <a:avLst>
              <a:gd name="adj" fmla="val 5145"/>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6F67BFD3-12AA-E694-D963-C215FF582B83}"/>
              </a:ext>
            </a:extLst>
          </p:cNvPr>
          <p:cNvCxnSpPr>
            <a:cxnSpLocks/>
          </p:cNvCxnSpPr>
          <p:nvPr/>
        </p:nvCxnSpPr>
        <p:spPr>
          <a:xfrm>
            <a:off x="6558476" y="2696917"/>
            <a:ext cx="0" cy="2846600"/>
          </a:xfrm>
          <a:prstGeom prst="line">
            <a:avLst/>
          </a:prstGeom>
          <a:ln w="57150">
            <a:solidFill>
              <a:srgbClr val="073642"/>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7725E0E6-CC40-0AFE-FF82-14CEC78FCDC2}"/>
              </a:ext>
            </a:extLst>
          </p:cNvPr>
          <p:cNvSpPr>
            <a:spLocks noChangeAspect="1"/>
          </p:cNvSpPr>
          <p:nvPr/>
        </p:nvSpPr>
        <p:spPr>
          <a:xfrm>
            <a:off x="6440945" y="2820742"/>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57E05A6-102C-ED5F-7638-7FEBAFE28494}"/>
              </a:ext>
            </a:extLst>
          </p:cNvPr>
          <p:cNvSpPr>
            <a:spLocks noChangeAspect="1"/>
          </p:cNvSpPr>
          <p:nvPr/>
        </p:nvSpPr>
        <p:spPr>
          <a:xfrm>
            <a:off x="6440945" y="3516580"/>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2775D5E-DCEE-E91B-274D-5BDE6F495C25}"/>
              </a:ext>
            </a:extLst>
          </p:cNvPr>
          <p:cNvSpPr>
            <a:spLocks noChangeAspect="1"/>
          </p:cNvSpPr>
          <p:nvPr/>
        </p:nvSpPr>
        <p:spPr>
          <a:xfrm>
            <a:off x="6440945" y="5297025"/>
            <a:ext cx="246492" cy="246492"/>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246B33C-3FBC-3AA2-E896-0686C1F33305}"/>
              </a:ext>
            </a:extLst>
          </p:cNvPr>
          <p:cNvCxnSpPr>
            <a:cxnSpLocks/>
          </p:cNvCxnSpPr>
          <p:nvPr/>
        </p:nvCxnSpPr>
        <p:spPr>
          <a:xfrm>
            <a:off x="5926665" y="1494738"/>
            <a:ext cx="0" cy="4649891"/>
          </a:xfrm>
          <a:prstGeom prst="line">
            <a:avLst/>
          </a:prstGeom>
          <a:ln w="28575">
            <a:solidFill>
              <a:srgbClr val="0736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196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20AE0-D407-42F9-A71D-C1BCAD46B2D5}"/>
              </a:ext>
            </a:extLst>
          </p:cNvPr>
          <p:cNvSpPr>
            <a:spLocks noGrp="1"/>
          </p:cNvSpPr>
          <p:nvPr>
            <p:ph type="title"/>
          </p:nvPr>
        </p:nvSpPr>
        <p:spPr/>
        <p:txBody>
          <a:bodyPr/>
          <a:lstStyle/>
          <a:p>
            <a:r>
              <a:rPr lang="en-US" dirty="0"/>
              <a:t>Who Are We?</a:t>
            </a:r>
          </a:p>
        </p:txBody>
      </p:sp>
      <p:sp>
        <p:nvSpPr>
          <p:cNvPr id="4" name="Text Placeholder 3">
            <a:extLst>
              <a:ext uri="{FF2B5EF4-FFF2-40B4-BE49-F238E27FC236}">
                <a16:creationId xmlns:a16="http://schemas.microsoft.com/office/drawing/2014/main" id="{4BE274C8-BC1B-4073-8245-2815CD2C1239}"/>
              </a:ext>
            </a:extLst>
          </p:cNvPr>
          <p:cNvSpPr>
            <a:spLocks noGrp="1"/>
          </p:cNvSpPr>
          <p:nvPr>
            <p:ph type="body" idx="1"/>
          </p:nvPr>
        </p:nvSpPr>
        <p:spPr/>
        <p:txBody>
          <a:bodyPr/>
          <a:lstStyle/>
          <a:p>
            <a:r>
              <a:rPr lang="en-US" dirty="0"/>
              <a:t>Learn more about the company behind the platform</a:t>
            </a:r>
          </a:p>
        </p:txBody>
      </p:sp>
    </p:spTree>
    <p:extLst>
      <p:ext uri="{BB962C8B-B14F-4D97-AF65-F5344CB8AC3E}">
        <p14:creationId xmlns:p14="http://schemas.microsoft.com/office/powerpoint/2010/main" val="1092718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dirty="0"/>
              <a:t>Inflectra, by the Numbers</a:t>
            </a:r>
            <a:endParaRPr dirty="0"/>
          </a:p>
        </p:txBody>
      </p:sp>
      <p:sp>
        <p:nvSpPr>
          <p:cNvPr id="230" name="Google Shape;230;p3"/>
          <p:cNvSpPr txBox="1">
            <a:spLocks noGrp="1"/>
          </p:cNvSpPr>
          <p:nvPr>
            <p:ph type="body" idx="1"/>
          </p:nvPr>
        </p:nvSpPr>
        <p:spPr>
          <a:xfrm>
            <a:off x="838200" y="1825624"/>
            <a:ext cx="10894888" cy="4667251"/>
          </a:xfrm>
          <a:prstGeom prst="rect">
            <a:avLst/>
          </a:prstGeom>
          <a:noFill/>
          <a:ln>
            <a:noFill/>
          </a:ln>
        </p:spPr>
        <p:txBody>
          <a:bodyPr spcFirstLastPara="1" wrap="square" lIns="91425" tIns="45700" rIns="91425" bIns="45700" anchor="t" anchorCtr="0">
            <a:noAutofit/>
          </a:bodyPr>
          <a:lstStyle/>
          <a:p>
            <a:pPr>
              <a:buClr>
                <a:schemeClr val="dk1"/>
              </a:buClr>
              <a:buSzPts val="2400"/>
              <a:buFont typeface="Noto Sans Symbols"/>
              <a:buChar char="▪"/>
            </a:pPr>
            <a:r>
              <a:rPr lang="en-US" sz="1900" dirty="0">
                <a:latin typeface="+mn-lt"/>
                <a:cs typeface="Kanit"/>
                <a:sym typeface="Kanit"/>
              </a:rPr>
              <a:t>Established in 2006 to democratize software QA with Spira &amp; </a:t>
            </a:r>
            <a:r>
              <a:rPr lang="en-US" sz="1900" dirty="0" err="1">
                <a:latin typeface="+mn-lt"/>
                <a:cs typeface="Kanit"/>
                <a:sym typeface="Kanit"/>
              </a:rPr>
              <a:t>Rapise</a:t>
            </a:r>
            <a:endParaRPr lang="en-US" sz="1900" dirty="0">
              <a:latin typeface="+mn-lt"/>
              <a:cs typeface="Kanit"/>
              <a:sym typeface="Kanit"/>
            </a:endParaRPr>
          </a:p>
          <a:p>
            <a:pPr>
              <a:buClr>
                <a:schemeClr val="dk1"/>
              </a:buClr>
              <a:buSzPts val="2400"/>
              <a:buFont typeface="Noto Sans Symbols"/>
              <a:buChar char="▪"/>
            </a:pPr>
            <a:r>
              <a:rPr lang="en-US" sz="1900" dirty="0">
                <a:latin typeface="+mn-lt"/>
                <a:cs typeface="Kanit"/>
              </a:rPr>
              <a:t>Recognized by Industry Analysts as consistently top 3 leader for Technology Quality Management</a:t>
            </a:r>
            <a:endParaRPr sz="1900" dirty="0">
              <a:latin typeface="+mn-lt"/>
              <a:cs typeface="Kanit"/>
            </a:endParaRPr>
          </a:p>
          <a:p>
            <a:pPr marL="228600" lvl="0" indent="-228600" algn="l" rtl="0">
              <a:lnSpc>
                <a:spcPct val="90000"/>
              </a:lnSpc>
              <a:spcBef>
                <a:spcPts val="1000"/>
              </a:spcBef>
              <a:spcAft>
                <a:spcPts val="0"/>
              </a:spcAft>
              <a:buClr>
                <a:schemeClr val="dk1"/>
              </a:buClr>
              <a:buSzPts val="2400"/>
              <a:buFont typeface="Noto Sans Symbols"/>
              <a:buChar char="▪"/>
            </a:pPr>
            <a:r>
              <a:rPr lang="en-US" sz="1900" dirty="0">
                <a:latin typeface="+mn-lt"/>
                <a:ea typeface="Kanit"/>
                <a:cs typeface="Kanit"/>
                <a:sym typeface="Kanit"/>
              </a:rPr>
              <a:t>80,000 users in over 5,000 companies worldwide</a:t>
            </a:r>
          </a:p>
          <a:p>
            <a:pPr>
              <a:buClr>
                <a:schemeClr val="dk1"/>
              </a:buClr>
              <a:buSzPts val="2400"/>
              <a:buFont typeface="Noto Sans Symbols"/>
              <a:buChar char="▪"/>
            </a:pPr>
            <a:r>
              <a:rPr lang="en-US" sz="1900" dirty="0">
                <a:latin typeface="+mn-lt"/>
                <a:ea typeface="Tahoma" panose="020B0604030504040204" pitchFamily="34" charset="0"/>
                <a:cs typeface="Tahoma" panose="020B0604030504040204" pitchFamily="34" charset="0"/>
              </a:rPr>
              <a:t>Offering hundreds of customer success stories via public </a:t>
            </a:r>
            <a:r>
              <a:rPr lang="en-US" sz="1900" dirty="0">
                <a:solidFill>
                  <a:schemeClr val="accent5"/>
                </a:solidFill>
                <a:latin typeface="+mn-lt"/>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Case Studies</a:t>
            </a:r>
            <a:r>
              <a:rPr lang="en-US" sz="1900" dirty="0">
                <a:solidFill>
                  <a:schemeClr val="accent5"/>
                </a:solidFill>
                <a:latin typeface="+mn-lt"/>
                <a:ea typeface="Tahoma" panose="020B0604030504040204" pitchFamily="34" charset="0"/>
                <a:cs typeface="Tahoma" panose="020B0604030504040204" pitchFamily="34" charset="0"/>
              </a:rPr>
              <a:t> </a:t>
            </a:r>
            <a:r>
              <a:rPr lang="en-US" sz="1900" dirty="0">
                <a:latin typeface="+mn-lt"/>
                <a:ea typeface="Tahoma" panose="020B0604030504040204" pitchFamily="34" charset="0"/>
                <a:cs typeface="Tahoma" panose="020B0604030504040204" pitchFamily="34" charset="0"/>
              </a:rPr>
              <a:t>and</a:t>
            </a:r>
            <a:r>
              <a:rPr lang="en-US" sz="1900" dirty="0">
                <a:solidFill>
                  <a:schemeClr val="accent5"/>
                </a:solidFill>
                <a:latin typeface="+mn-lt"/>
                <a:ea typeface="Tahoma" panose="020B0604030504040204" pitchFamily="34" charset="0"/>
                <a:cs typeface="Tahoma" panose="020B0604030504040204" pitchFamily="34" charset="0"/>
              </a:rPr>
              <a:t> </a:t>
            </a:r>
            <a:r>
              <a:rPr lang="en-US" sz="1900" dirty="0">
                <a:latin typeface="+mn-lt"/>
                <a:ea typeface="Tahoma" panose="020B0604030504040204" pitchFamily="34" charset="0"/>
                <a:cs typeface="Tahoma" panose="020B0604030504040204" pitchFamily="34" charset="0"/>
              </a:rPr>
              <a:t> </a:t>
            </a:r>
            <a:r>
              <a:rPr lang="en-US" sz="1900" dirty="0">
                <a:solidFill>
                  <a:schemeClr val="accent5"/>
                </a:solidFill>
                <a:latin typeface="+mn-lt"/>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Testimonials</a:t>
            </a:r>
            <a:endParaRPr sz="1900" dirty="0">
              <a:latin typeface="+mn-lt"/>
            </a:endParaRPr>
          </a:p>
          <a:p>
            <a:pPr marL="228600" lvl="0" indent="-228600" algn="l" rtl="0">
              <a:lnSpc>
                <a:spcPct val="90000"/>
              </a:lnSpc>
              <a:spcBef>
                <a:spcPts val="1000"/>
              </a:spcBef>
              <a:spcAft>
                <a:spcPts val="0"/>
              </a:spcAft>
              <a:buClr>
                <a:schemeClr val="dk1"/>
              </a:buClr>
              <a:buSzPts val="2400"/>
              <a:buFont typeface="Noto Sans Symbols"/>
              <a:buChar char="▪"/>
            </a:pPr>
            <a:r>
              <a:rPr lang="en-US" sz="1900" dirty="0">
                <a:latin typeface="+mn-lt"/>
                <a:ea typeface="Kanit"/>
                <a:cs typeface="Kanit"/>
                <a:sym typeface="Kanit"/>
              </a:rPr>
              <a:t>Product Roadmap is 100% focused on customers – not investors</a:t>
            </a:r>
          </a:p>
          <a:p>
            <a:pPr>
              <a:buClr>
                <a:schemeClr val="dk1"/>
              </a:buClr>
              <a:buSzPts val="2400"/>
              <a:buFont typeface="Noto Sans Symbols"/>
              <a:buChar char="▪"/>
            </a:pPr>
            <a:r>
              <a:rPr lang="en-US" sz="1900" dirty="0">
                <a:latin typeface="+mn-lt"/>
                <a:ea typeface="Kanit"/>
                <a:cs typeface="Kanit"/>
                <a:sym typeface="Kanit"/>
              </a:rPr>
              <a:t>10 out of 10 rating by customers for Customer Support</a:t>
            </a:r>
            <a:endParaRPr sz="1900" dirty="0">
              <a:latin typeface="+mn-lt"/>
            </a:endParaRPr>
          </a:p>
          <a:p>
            <a:pPr marL="228600" lvl="0" indent="-228600" algn="l" rtl="0">
              <a:lnSpc>
                <a:spcPct val="90000"/>
              </a:lnSpc>
              <a:spcBef>
                <a:spcPts val="1000"/>
              </a:spcBef>
              <a:spcAft>
                <a:spcPts val="0"/>
              </a:spcAft>
              <a:buClr>
                <a:schemeClr val="dk1"/>
              </a:buClr>
              <a:buSzPts val="2400"/>
              <a:buFont typeface="Noto Sans Symbols"/>
              <a:buChar char="▪"/>
            </a:pPr>
            <a:r>
              <a:rPr lang="en-US" sz="1900" dirty="0">
                <a:latin typeface="+mn-lt"/>
                <a:ea typeface="Kanit"/>
                <a:cs typeface="Kanit"/>
                <a:sym typeface="Kanit"/>
              </a:rPr>
              <a:t>Releases at least 10 x a year (cloud and on-premise)</a:t>
            </a:r>
            <a:endParaRPr sz="1900" dirty="0">
              <a:latin typeface="+mn-lt"/>
            </a:endParaRPr>
          </a:p>
          <a:p>
            <a:pPr marL="228600" lvl="0" indent="-228600" algn="l" rtl="0">
              <a:lnSpc>
                <a:spcPct val="90000"/>
              </a:lnSpc>
              <a:spcBef>
                <a:spcPts val="1000"/>
              </a:spcBef>
              <a:spcAft>
                <a:spcPts val="0"/>
              </a:spcAft>
              <a:buClr>
                <a:schemeClr val="dk1"/>
              </a:buClr>
              <a:buSzPts val="2400"/>
              <a:buFont typeface="Noto Sans Symbols"/>
              <a:buChar char="▪"/>
            </a:pPr>
            <a:r>
              <a:rPr lang="en-US" sz="1900" dirty="0">
                <a:latin typeface="+mn-lt"/>
                <a:ea typeface="Kanit"/>
                <a:cs typeface="Kanit"/>
                <a:sym typeface="Kanit"/>
              </a:rPr>
              <a:t>11 global sales offices and vast partner ecosystem</a:t>
            </a:r>
            <a:endParaRPr sz="1900" dirty="0">
              <a:latin typeface="+mn-lt"/>
            </a:endParaRPr>
          </a:p>
          <a:p>
            <a:pPr marL="228600" lvl="0" indent="-228600" algn="l" rtl="0">
              <a:lnSpc>
                <a:spcPct val="90000"/>
              </a:lnSpc>
              <a:spcBef>
                <a:spcPts val="1000"/>
              </a:spcBef>
              <a:spcAft>
                <a:spcPts val="0"/>
              </a:spcAft>
              <a:buClr>
                <a:schemeClr val="dk1"/>
              </a:buClr>
              <a:buSzPts val="2400"/>
              <a:buFont typeface="Noto Sans Symbols"/>
              <a:buChar char="▪"/>
            </a:pPr>
            <a:r>
              <a:rPr lang="en-US" sz="1900" dirty="0">
                <a:latin typeface="+mn-lt"/>
                <a:ea typeface="Kanit"/>
                <a:cs typeface="Kanit"/>
                <a:sym typeface="Kanit"/>
              </a:rPr>
              <a:t>Zero cost to Universities that are part of Inflectra’s </a:t>
            </a:r>
            <a:r>
              <a:rPr lang="en-US" sz="1900" u="sng" dirty="0">
                <a:solidFill>
                  <a:schemeClr val="hlink"/>
                </a:solidFill>
                <a:latin typeface="+mn-lt"/>
                <a:ea typeface="Kanit"/>
                <a:cs typeface="Kanit"/>
                <a:sym typeface="Kanit"/>
              </a:rPr>
              <a:t>Global Technology Initiative</a:t>
            </a:r>
            <a:endParaRPr sz="1900" dirty="0">
              <a:latin typeface="+mn-lt"/>
            </a:endParaRPr>
          </a:p>
          <a:p>
            <a:pPr marL="228600" lvl="0" indent="-228600" algn="l" rtl="0">
              <a:lnSpc>
                <a:spcPct val="90000"/>
              </a:lnSpc>
              <a:spcBef>
                <a:spcPts val="1000"/>
              </a:spcBef>
              <a:spcAft>
                <a:spcPts val="0"/>
              </a:spcAft>
              <a:buClr>
                <a:schemeClr val="dk1"/>
              </a:buClr>
              <a:buSzPts val="2400"/>
              <a:buFont typeface="Noto Sans Symbols"/>
              <a:buChar char="▪"/>
            </a:pPr>
            <a:r>
              <a:rPr lang="en-US" sz="1900" dirty="0">
                <a:latin typeface="+mn-lt"/>
                <a:ea typeface="Kanit"/>
                <a:cs typeface="Kanit"/>
                <a:sym typeface="Kanit"/>
              </a:rPr>
              <a:t>99.995% uptime with AWS Data centers across Americas, Europe, Asia-Pacific: Australia, Singapore and India</a:t>
            </a:r>
            <a:endParaRPr sz="1900" dirty="0">
              <a:latin typeface="+mn-l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C11069-9C9F-B2E7-0704-7D3E0B362FD8}"/>
              </a:ext>
            </a:extLst>
          </p:cNvPr>
          <p:cNvSpPr/>
          <p:nvPr/>
        </p:nvSpPr>
        <p:spPr>
          <a:xfrm>
            <a:off x="10168467" y="6074990"/>
            <a:ext cx="1955800" cy="72374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64DA96-2CAC-F605-874D-C0FB29C90463}"/>
              </a:ext>
            </a:extLst>
          </p:cNvPr>
          <p:cNvSpPr>
            <a:spLocks noGrp="1"/>
          </p:cNvSpPr>
          <p:nvPr>
            <p:ph type="title"/>
          </p:nvPr>
        </p:nvSpPr>
        <p:spPr/>
        <p:txBody>
          <a:bodyPr/>
          <a:lstStyle/>
          <a:p>
            <a:r>
              <a:rPr lang="en-US" dirty="0"/>
              <a:t>Leadership Team</a:t>
            </a:r>
          </a:p>
        </p:txBody>
      </p:sp>
      <p:sp>
        <p:nvSpPr>
          <p:cNvPr id="4" name="Rectangle 3">
            <a:extLst>
              <a:ext uri="{FF2B5EF4-FFF2-40B4-BE49-F238E27FC236}">
                <a16:creationId xmlns:a16="http://schemas.microsoft.com/office/drawing/2014/main" id="{9A0C6B29-09FC-D17B-A8AA-B5DDC92E0FB9}"/>
              </a:ext>
            </a:extLst>
          </p:cNvPr>
          <p:cNvSpPr/>
          <p:nvPr/>
        </p:nvSpPr>
        <p:spPr>
          <a:xfrm>
            <a:off x="1341649" y="5066450"/>
            <a:ext cx="10478773" cy="154352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F5B13DC-327D-C4EE-9CEB-0B2B437F3C42}"/>
              </a:ext>
            </a:extLst>
          </p:cNvPr>
          <p:cNvSpPr/>
          <p:nvPr/>
        </p:nvSpPr>
        <p:spPr>
          <a:xfrm>
            <a:off x="1341649" y="3327187"/>
            <a:ext cx="10478773" cy="154352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D19102D-7802-4F9D-7885-826C5618C6E7}"/>
              </a:ext>
            </a:extLst>
          </p:cNvPr>
          <p:cNvSpPr/>
          <p:nvPr/>
        </p:nvSpPr>
        <p:spPr>
          <a:xfrm>
            <a:off x="1341649" y="1587924"/>
            <a:ext cx="10478773" cy="154352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02BDC0-FD74-6B16-54C2-F0BA4563926B}"/>
              </a:ext>
            </a:extLst>
          </p:cNvPr>
          <p:cNvSpPr txBox="1"/>
          <p:nvPr/>
        </p:nvSpPr>
        <p:spPr>
          <a:xfrm>
            <a:off x="1545700" y="1588442"/>
            <a:ext cx="5634773" cy="338554"/>
          </a:xfrm>
          <a:prstGeom prst="rect">
            <a:avLst/>
          </a:prstGeom>
          <a:noFill/>
        </p:spPr>
        <p:txBody>
          <a:bodyPr wrap="square" rtlCol="0">
            <a:spAutoFit/>
          </a:bodyPr>
          <a:lstStyle/>
          <a:p>
            <a:r>
              <a:rPr lang="en-US" sz="1600" b="1">
                <a:latin typeface="Arial" panose="020B0604020202020204" pitchFamily="34" charset="0"/>
                <a:cs typeface="Arial" panose="020B0604020202020204" pitchFamily="34" charset="0"/>
              </a:rPr>
              <a:t>Adam Sandman, </a:t>
            </a:r>
            <a:r>
              <a:rPr lang="en-US" sz="1600" i="1">
                <a:latin typeface="Arial" panose="020B0604020202020204" pitchFamily="34" charset="0"/>
                <a:cs typeface="Arial" panose="020B0604020202020204" pitchFamily="34" charset="0"/>
              </a:rPr>
              <a:t>Founder &amp; Chief Executive Officer</a:t>
            </a:r>
          </a:p>
        </p:txBody>
      </p:sp>
      <p:pic>
        <p:nvPicPr>
          <p:cNvPr id="8" name="Picture 7" descr="Adam Sandman">
            <a:extLst>
              <a:ext uri="{FF2B5EF4-FFF2-40B4-BE49-F238E27FC236}">
                <a16:creationId xmlns:a16="http://schemas.microsoft.com/office/drawing/2014/main" id="{C7D38858-8F45-14DF-8950-2D319F08C0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57" t="7976" b="4694"/>
          <a:stretch>
            <a:fillRect/>
          </a:stretch>
        </p:blipFill>
        <p:spPr bwMode="auto">
          <a:xfrm>
            <a:off x="399520" y="1733322"/>
            <a:ext cx="1248208" cy="1252728"/>
          </a:xfrm>
          <a:custGeom>
            <a:avLst/>
            <a:gdLst>
              <a:gd name="connsiteX0" fmla="*/ 626364 w 1248208"/>
              <a:gd name="connsiteY0" fmla="*/ 0 h 1252728"/>
              <a:gd name="connsiteX1" fmla="*/ 1240003 w 1248208"/>
              <a:gd name="connsiteY1" fmla="*/ 500130 h 1252728"/>
              <a:gd name="connsiteX2" fmla="*/ 1248208 w 1248208"/>
              <a:gd name="connsiteY2" fmla="*/ 581527 h 1252728"/>
              <a:gd name="connsiteX3" fmla="*/ 1248208 w 1248208"/>
              <a:gd name="connsiteY3" fmla="*/ 671202 h 1252728"/>
              <a:gd name="connsiteX4" fmla="*/ 1240003 w 1248208"/>
              <a:gd name="connsiteY4" fmla="*/ 752598 h 1252728"/>
              <a:gd name="connsiteX5" fmla="*/ 626364 w 1248208"/>
              <a:gd name="connsiteY5" fmla="*/ 1252728 h 1252728"/>
              <a:gd name="connsiteX6" fmla="*/ 0 w 1248208"/>
              <a:gd name="connsiteY6" fmla="*/ 626364 h 1252728"/>
              <a:gd name="connsiteX7" fmla="*/ 626364 w 1248208"/>
              <a:gd name="connsiteY7" fmla="*/ 0 h 125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208" h="1252728">
                <a:moveTo>
                  <a:pt x="626364" y="0"/>
                </a:moveTo>
                <a:cubicBezTo>
                  <a:pt x="929054" y="0"/>
                  <a:pt x="1181596" y="214707"/>
                  <a:pt x="1240003" y="500130"/>
                </a:cubicBezTo>
                <a:lnTo>
                  <a:pt x="1248208" y="581527"/>
                </a:lnTo>
                <a:lnTo>
                  <a:pt x="1248208" y="671202"/>
                </a:lnTo>
                <a:lnTo>
                  <a:pt x="1240003" y="752598"/>
                </a:lnTo>
                <a:cubicBezTo>
                  <a:pt x="1181596" y="1038022"/>
                  <a:pt x="929054" y="1252728"/>
                  <a:pt x="626364" y="1252728"/>
                </a:cubicBezTo>
                <a:cubicBezTo>
                  <a:pt x="280433" y="1252728"/>
                  <a:pt x="0" y="972295"/>
                  <a:pt x="0" y="626364"/>
                </a:cubicBezTo>
                <a:cubicBezTo>
                  <a:pt x="0" y="280433"/>
                  <a:pt x="280433" y="0"/>
                  <a:pt x="626364" y="0"/>
                </a:cubicBezTo>
                <a:close/>
              </a:path>
            </a:pathLst>
          </a:custGeom>
          <a:noFill/>
          <a:ln w="3175">
            <a:solidFill>
              <a:srgbClr val="073642"/>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descr="Thea Maisuradze">
            <a:extLst>
              <a:ext uri="{FF2B5EF4-FFF2-40B4-BE49-F238E27FC236}">
                <a16:creationId xmlns:a16="http://schemas.microsoft.com/office/drawing/2014/main" id="{3111DE6D-5582-D778-3E2A-ABADF0711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15"/>
          <a:stretch>
            <a:fillRect/>
          </a:stretch>
        </p:blipFill>
        <p:spPr bwMode="auto">
          <a:xfrm>
            <a:off x="399520" y="3474490"/>
            <a:ext cx="1242492" cy="1248918"/>
          </a:xfrm>
          <a:custGeom>
            <a:avLst/>
            <a:gdLst>
              <a:gd name="connsiteX0" fmla="*/ 618033 w 1242492"/>
              <a:gd name="connsiteY0" fmla="*/ 0 h 1248918"/>
              <a:gd name="connsiteX1" fmla="*/ 1242492 w 1242492"/>
              <a:gd name="connsiteY1" fmla="*/ 624459 h 1248918"/>
              <a:gd name="connsiteX2" fmla="*/ 618033 w 1242492"/>
              <a:gd name="connsiteY2" fmla="*/ 1248918 h 1248918"/>
              <a:gd name="connsiteX3" fmla="*/ 6261 w 1242492"/>
              <a:gd name="connsiteY3" fmla="*/ 750309 h 1248918"/>
              <a:gd name="connsiteX4" fmla="*/ 0 w 1242492"/>
              <a:gd name="connsiteY4" fmla="*/ 688204 h 1248918"/>
              <a:gd name="connsiteX5" fmla="*/ 0 w 1242492"/>
              <a:gd name="connsiteY5" fmla="*/ 560715 h 1248918"/>
              <a:gd name="connsiteX6" fmla="*/ 6261 w 1242492"/>
              <a:gd name="connsiteY6" fmla="*/ 498609 h 1248918"/>
              <a:gd name="connsiteX7" fmla="*/ 618033 w 1242492"/>
              <a:gd name="connsiteY7" fmla="*/ 0 h 124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492" h="1248918">
                <a:moveTo>
                  <a:pt x="618033" y="0"/>
                </a:moveTo>
                <a:cubicBezTo>
                  <a:pt x="962912" y="0"/>
                  <a:pt x="1242492" y="279580"/>
                  <a:pt x="1242492" y="624459"/>
                </a:cubicBezTo>
                <a:cubicBezTo>
                  <a:pt x="1242492" y="969338"/>
                  <a:pt x="962912" y="1248918"/>
                  <a:pt x="618033" y="1248918"/>
                </a:cubicBezTo>
                <a:cubicBezTo>
                  <a:pt x="316264" y="1248918"/>
                  <a:pt x="64489" y="1034865"/>
                  <a:pt x="6261" y="750309"/>
                </a:cubicBezTo>
                <a:lnTo>
                  <a:pt x="0" y="688204"/>
                </a:lnTo>
                <a:lnTo>
                  <a:pt x="0" y="560715"/>
                </a:lnTo>
                <a:lnTo>
                  <a:pt x="6261" y="498609"/>
                </a:lnTo>
                <a:cubicBezTo>
                  <a:pt x="64489" y="214054"/>
                  <a:pt x="316264" y="0"/>
                  <a:pt x="618033" y="0"/>
                </a:cubicBezTo>
                <a:close/>
              </a:path>
            </a:pathLst>
          </a:custGeom>
          <a:noFill/>
          <a:ln w="3175">
            <a:solidFill>
              <a:srgbClr val="073642"/>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A936E9B-76E0-2953-D2CA-AE3D384A34C9}"/>
              </a:ext>
            </a:extLst>
          </p:cNvPr>
          <p:cNvSpPr txBox="1"/>
          <p:nvPr/>
        </p:nvSpPr>
        <p:spPr>
          <a:xfrm>
            <a:off x="1749754" y="1874755"/>
            <a:ext cx="9974146" cy="1105431"/>
          </a:xfrm>
          <a:prstGeom prst="rect">
            <a:avLst/>
          </a:prstGeom>
          <a:noFill/>
        </p:spPr>
        <p:txBody>
          <a:bodyPr wrap="square" rtlCol="0">
            <a:spAutoFit/>
          </a:bodyPr>
          <a:lstStyle/>
          <a:p>
            <a:pPr marL="285750" indent="-285750">
              <a:spcBef>
                <a:spcPts val="100"/>
              </a:spcBef>
              <a:spcAft>
                <a:spcPts val="100"/>
              </a:spcAft>
              <a:buFont typeface="Arial" panose="020B0604020202020204" pitchFamily="34" charset="0"/>
              <a:buChar char="•"/>
            </a:pPr>
            <a:r>
              <a:rPr lang="en-US" sz="1250">
                <a:latin typeface="Arial" panose="020B0604020202020204" pitchFamily="34" charset="0"/>
                <a:cs typeface="Arial" panose="020B0604020202020204" pitchFamily="34" charset="0"/>
              </a:rPr>
              <a:t>Founded Inflectra in 2006, with 30+ years of industry experience; responsible for product strategy, technology innovation, and business development</a:t>
            </a:r>
          </a:p>
          <a:p>
            <a:pPr marL="285750" indent="-285750">
              <a:spcBef>
                <a:spcPts val="100"/>
              </a:spcBef>
              <a:spcAft>
                <a:spcPts val="100"/>
              </a:spcAft>
              <a:buFont typeface="Arial" panose="020B0604020202020204" pitchFamily="34" charset="0"/>
              <a:buChar char="•"/>
            </a:pPr>
            <a:r>
              <a:rPr lang="en-US" sz="1250">
                <a:latin typeface="Arial" panose="020B0604020202020204" pitchFamily="34" charset="0"/>
                <a:cs typeface="Arial" panose="020B0604020202020204" pitchFamily="34" charset="0"/>
              </a:rPr>
              <a:t>Prior experience as a Director at Sapient Government Services leading their development work with the US Navy, commercial clients, and other government agencies </a:t>
            </a:r>
          </a:p>
          <a:p>
            <a:pPr marL="285750" indent="-285750">
              <a:spcBef>
                <a:spcPts val="100"/>
              </a:spcBef>
              <a:spcAft>
                <a:spcPts val="100"/>
              </a:spcAft>
              <a:buFont typeface="Arial" panose="020B0604020202020204" pitchFamily="34" charset="0"/>
              <a:buChar char="•"/>
            </a:pPr>
            <a:r>
              <a:rPr lang="en-US" sz="1250">
                <a:latin typeface="Arial" panose="020B0604020202020204" pitchFamily="34" charset="0"/>
                <a:cs typeface="Arial" panose="020B0604020202020204" pitchFamily="34" charset="0"/>
              </a:rPr>
              <a:t>Masters Degree in Physics from the University of Oxford</a:t>
            </a:r>
          </a:p>
        </p:txBody>
      </p:sp>
      <p:pic>
        <p:nvPicPr>
          <p:cNvPr id="11" name="Picture 10">
            <a:extLst>
              <a:ext uri="{FF2B5EF4-FFF2-40B4-BE49-F238E27FC236}">
                <a16:creationId xmlns:a16="http://schemas.microsoft.com/office/drawing/2014/main" id="{3CAAD39A-970A-5134-B34B-CECFACE269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4741" r="4534"/>
          <a:stretch>
            <a:fillRect/>
          </a:stretch>
        </p:blipFill>
        <p:spPr bwMode="auto">
          <a:xfrm>
            <a:off x="399520" y="5213753"/>
            <a:ext cx="1251636" cy="1248918"/>
          </a:xfrm>
          <a:custGeom>
            <a:avLst/>
            <a:gdLst>
              <a:gd name="connsiteX0" fmla="*/ 625272 w 1251636"/>
              <a:gd name="connsiteY0" fmla="*/ 0 h 1248918"/>
              <a:gd name="connsiteX1" fmla="*/ 1251636 w 1251636"/>
              <a:gd name="connsiteY1" fmla="*/ 624459 h 1248918"/>
              <a:gd name="connsiteX2" fmla="*/ 625272 w 1251636"/>
              <a:gd name="connsiteY2" fmla="*/ 1248918 h 1248918"/>
              <a:gd name="connsiteX3" fmla="*/ 11634 w 1251636"/>
              <a:gd name="connsiteY3" fmla="*/ 750309 h 1248918"/>
              <a:gd name="connsiteX4" fmla="*/ 0 w 1251636"/>
              <a:gd name="connsiteY4" fmla="*/ 635259 h 1248918"/>
              <a:gd name="connsiteX5" fmla="*/ 0 w 1251636"/>
              <a:gd name="connsiteY5" fmla="*/ 613660 h 1248918"/>
              <a:gd name="connsiteX6" fmla="*/ 11634 w 1251636"/>
              <a:gd name="connsiteY6" fmla="*/ 498609 h 1248918"/>
              <a:gd name="connsiteX7" fmla="*/ 625272 w 1251636"/>
              <a:gd name="connsiteY7" fmla="*/ 0 h 124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636" h="1248918">
                <a:moveTo>
                  <a:pt x="625272" y="0"/>
                </a:moveTo>
                <a:cubicBezTo>
                  <a:pt x="971203" y="0"/>
                  <a:pt x="1251636" y="279580"/>
                  <a:pt x="1251636" y="624459"/>
                </a:cubicBezTo>
                <a:cubicBezTo>
                  <a:pt x="1251636" y="969338"/>
                  <a:pt x="971203" y="1248918"/>
                  <a:pt x="625272" y="1248918"/>
                </a:cubicBezTo>
                <a:cubicBezTo>
                  <a:pt x="322582" y="1248918"/>
                  <a:pt x="70040" y="1034865"/>
                  <a:pt x="11634" y="750309"/>
                </a:cubicBezTo>
                <a:lnTo>
                  <a:pt x="0" y="635259"/>
                </a:lnTo>
                <a:lnTo>
                  <a:pt x="0" y="613660"/>
                </a:lnTo>
                <a:lnTo>
                  <a:pt x="11634" y="498609"/>
                </a:lnTo>
                <a:cubicBezTo>
                  <a:pt x="70040" y="214054"/>
                  <a:pt x="322582" y="0"/>
                  <a:pt x="625272" y="0"/>
                </a:cubicBezTo>
                <a:close/>
              </a:path>
            </a:pathLst>
          </a:custGeom>
          <a:solidFill>
            <a:schemeClr val="bg2"/>
          </a:solidFill>
          <a:ln w="9525">
            <a:solidFill>
              <a:srgbClr val="073642"/>
            </a:solidFill>
          </a:ln>
          <a:effectLst/>
        </p:spPr>
      </p:pic>
      <p:sp>
        <p:nvSpPr>
          <p:cNvPr id="12" name="TextBox 11">
            <a:extLst>
              <a:ext uri="{FF2B5EF4-FFF2-40B4-BE49-F238E27FC236}">
                <a16:creationId xmlns:a16="http://schemas.microsoft.com/office/drawing/2014/main" id="{B32DB25E-F12F-BE56-E27F-84989802F3E2}"/>
              </a:ext>
            </a:extLst>
          </p:cNvPr>
          <p:cNvSpPr txBox="1"/>
          <p:nvPr/>
        </p:nvSpPr>
        <p:spPr>
          <a:xfrm>
            <a:off x="1545701" y="3326305"/>
            <a:ext cx="5634773" cy="338554"/>
          </a:xfrm>
          <a:prstGeom prst="rect">
            <a:avLst/>
          </a:prstGeom>
          <a:noFill/>
        </p:spPr>
        <p:txBody>
          <a:bodyPr wrap="square" rtlCol="0">
            <a:spAutoFit/>
          </a:bodyPr>
          <a:lstStyle/>
          <a:p>
            <a:r>
              <a:rPr lang="en-US" sz="1600" b="1">
                <a:latin typeface="Arial" panose="020B0604020202020204" pitchFamily="34" charset="0"/>
                <a:cs typeface="Arial" panose="020B0604020202020204" pitchFamily="34" charset="0"/>
              </a:rPr>
              <a:t>Thea Maisuradze, </a:t>
            </a:r>
            <a:r>
              <a:rPr lang="en-US" sz="1600" i="1">
                <a:latin typeface="Arial" panose="020B0604020202020204" pitchFamily="34" charset="0"/>
                <a:cs typeface="Arial" panose="020B0604020202020204" pitchFamily="34" charset="0"/>
              </a:rPr>
              <a:t>Chief Revenue Officer</a:t>
            </a:r>
          </a:p>
        </p:txBody>
      </p:sp>
      <p:sp>
        <p:nvSpPr>
          <p:cNvPr id="13" name="TextBox 12">
            <a:extLst>
              <a:ext uri="{FF2B5EF4-FFF2-40B4-BE49-F238E27FC236}">
                <a16:creationId xmlns:a16="http://schemas.microsoft.com/office/drawing/2014/main" id="{2CF3365F-474C-FD05-E3A1-B51DD85DB72A}"/>
              </a:ext>
            </a:extLst>
          </p:cNvPr>
          <p:cNvSpPr txBox="1"/>
          <p:nvPr/>
        </p:nvSpPr>
        <p:spPr>
          <a:xfrm>
            <a:off x="1749754" y="3570031"/>
            <a:ext cx="9974146" cy="1297791"/>
          </a:xfrm>
          <a:prstGeom prst="rect">
            <a:avLst/>
          </a:prstGeom>
          <a:noFill/>
        </p:spPr>
        <p:txBody>
          <a:bodyPr wrap="square" rtlCol="0">
            <a:spAutoFit/>
          </a:bodyPr>
          <a:lstStyle/>
          <a:p>
            <a:pPr marL="285750" indent="-285750">
              <a:spcBef>
                <a:spcPts val="100"/>
              </a:spcBef>
              <a:spcAft>
                <a:spcPts val="100"/>
              </a:spcAft>
              <a:buFont typeface="Arial" panose="020B0604020202020204" pitchFamily="34" charset="0"/>
              <a:buChar char="•"/>
            </a:pPr>
            <a:r>
              <a:rPr lang="en-US" sz="1250">
                <a:latin typeface="Arial" panose="020B0604020202020204" pitchFamily="34" charset="0"/>
                <a:cs typeface="Arial" panose="020B0604020202020204" pitchFamily="34" charset="0"/>
              </a:rPr>
              <a:t>Dynamic executive driving revenue growth and global market expansion through strategic leadership in marketing, business development, and partnerships </a:t>
            </a:r>
          </a:p>
          <a:p>
            <a:pPr marL="285750" indent="-285750">
              <a:spcBef>
                <a:spcPts val="100"/>
              </a:spcBef>
              <a:spcAft>
                <a:spcPts val="100"/>
              </a:spcAft>
              <a:buFont typeface="Arial" panose="020B0604020202020204" pitchFamily="34" charset="0"/>
              <a:buChar char="•"/>
            </a:pPr>
            <a:r>
              <a:rPr lang="en-US" sz="1250">
                <a:latin typeface="Arial" panose="020B0604020202020204" pitchFamily="34" charset="0"/>
                <a:cs typeface="Arial" panose="020B0604020202020204" pitchFamily="34" charset="0"/>
              </a:rPr>
              <a:t>Over 20 years of proven success developing and executing communications and marketing strategies across business and public sectors, increasing brand awareness and lead generation</a:t>
            </a:r>
          </a:p>
          <a:p>
            <a:pPr marL="285750" indent="-285750">
              <a:spcBef>
                <a:spcPts val="100"/>
              </a:spcBef>
              <a:spcAft>
                <a:spcPts val="100"/>
              </a:spcAft>
              <a:buFont typeface="Arial" panose="020B0604020202020204" pitchFamily="34" charset="0"/>
              <a:buChar char="•"/>
            </a:pPr>
            <a:r>
              <a:rPr lang="en-US" sz="1250">
                <a:latin typeface="Arial" panose="020B0604020202020204" pitchFamily="34" charset="0"/>
                <a:cs typeface="Arial" panose="020B0604020202020204" pitchFamily="34" charset="0"/>
              </a:rPr>
              <a:t>Masters of Arts in Law and Diplomacy from The Fletcher School at Tufts University, with expertise in international relations, strategic negotiation, and business diplomacy</a:t>
            </a:r>
          </a:p>
        </p:txBody>
      </p:sp>
      <p:sp>
        <p:nvSpPr>
          <p:cNvPr id="14" name="TextBox 13">
            <a:extLst>
              <a:ext uri="{FF2B5EF4-FFF2-40B4-BE49-F238E27FC236}">
                <a16:creationId xmlns:a16="http://schemas.microsoft.com/office/drawing/2014/main" id="{3FB19F33-B447-24EE-3323-5E139EC74E1B}"/>
              </a:ext>
            </a:extLst>
          </p:cNvPr>
          <p:cNvSpPr txBox="1"/>
          <p:nvPr/>
        </p:nvSpPr>
        <p:spPr>
          <a:xfrm>
            <a:off x="1545701" y="5058221"/>
            <a:ext cx="5634773" cy="338554"/>
          </a:xfrm>
          <a:prstGeom prst="rect">
            <a:avLst/>
          </a:prstGeom>
          <a:noFill/>
        </p:spPr>
        <p:txBody>
          <a:bodyPr wrap="square" rtlCol="0">
            <a:spAutoFit/>
          </a:bodyPr>
          <a:lstStyle/>
          <a:p>
            <a:r>
              <a:rPr lang="en-US" sz="1600" b="1">
                <a:latin typeface="Arial" panose="020B0604020202020204" pitchFamily="34" charset="0"/>
                <a:cs typeface="Arial" panose="020B0604020202020204" pitchFamily="34" charset="0"/>
              </a:rPr>
              <a:t>Simon Bor, </a:t>
            </a:r>
            <a:r>
              <a:rPr lang="en-US" sz="1600" i="1">
                <a:latin typeface="Arial" panose="020B0604020202020204" pitchFamily="34" charset="0"/>
                <a:cs typeface="Arial" panose="020B0604020202020204" pitchFamily="34" charset="0"/>
              </a:rPr>
              <a:t>Chief Technology Officer</a:t>
            </a:r>
          </a:p>
        </p:txBody>
      </p:sp>
      <p:sp>
        <p:nvSpPr>
          <p:cNvPr id="15" name="TextBox 14">
            <a:extLst>
              <a:ext uri="{FF2B5EF4-FFF2-40B4-BE49-F238E27FC236}">
                <a16:creationId xmlns:a16="http://schemas.microsoft.com/office/drawing/2014/main" id="{BF850605-BCCF-17C1-D27D-5F13948FDBAF}"/>
              </a:ext>
            </a:extLst>
          </p:cNvPr>
          <p:cNvSpPr txBox="1"/>
          <p:nvPr/>
        </p:nvSpPr>
        <p:spPr>
          <a:xfrm>
            <a:off x="1749754" y="5356338"/>
            <a:ext cx="9974146" cy="1105431"/>
          </a:xfrm>
          <a:prstGeom prst="rect">
            <a:avLst/>
          </a:prstGeom>
          <a:noFill/>
        </p:spPr>
        <p:txBody>
          <a:bodyPr wrap="square" rtlCol="0">
            <a:spAutoFit/>
          </a:bodyPr>
          <a:lstStyle/>
          <a:p>
            <a:pPr marL="285750" indent="-285750">
              <a:spcBef>
                <a:spcPts val="100"/>
              </a:spcBef>
              <a:spcAft>
                <a:spcPts val="100"/>
              </a:spcAft>
              <a:buFont typeface="Arial" panose="020B0604020202020204" pitchFamily="34" charset="0"/>
              <a:buChar char="•"/>
            </a:pPr>
            <a:r>
              <a:rPr lang="en-US" sz="1250">
                <a:latin typeface="Arial" panose="020B0604020202020204" pitchFamily="34" charset="0"/>
                <a:cs typeface="Arial" panose="020B0604020202020204" pitchFamily="34" charset="0"/>
              </a:rPr>
              <a:t>Responsible for leading Inflectra’s initiatives and strategic direction for product development, hosting, customer support, IT, and security</a:t>
            </a:r>
          </a:p>
          <a:p>
            <a:pPr marL="285750" indent="-285750">
              <a:spcBef>
                <a:spcPts val="100"/>
              </a:spcBef>
              <a:spcAft>
                <a:spcPts val="100"/>
              </a:spcAft>
              <a:buFont typeface="Arial" panose="020B0604020202020204" pitchFamily="34" charset="0"/>
              <a:buChar char="•"/>
            </a:pPr>
            <a:r>
              <a:rPr lang="en-US" sz="1250">
                <a:latin typeface="Arial" panose="020B0604020202020204" pitchFamily="34" charset="0"/>
                <a:cs typeface="Arial" panose="020B0604020202020204" pitchFamily="34" charset="0"/>
              </a:rPr>
              <a:t>Prior experience at the UK Treasury, World Bank, and International Monetary Fund (IMF) overseeing high-profile multi-billion-dollar programs, managing inter-disciplinary teams and providing financial and strategic oversight </a:t>
            </a:r>
          </a:p>
          <a:p>
            <a:pPr marL="285750" indent="-285750">
              <a:spcBef>
                <a:spcPts val="100"/>
              </a:spcBef>
              <a:spcAft>
                <a:spcPts val="100"/>
              </a:spcAft>
              <a:buFont typeface="Arial" panose="020B0604020202020204" pitchFamily="34" charset="0"/>
              <a:buChar char="•"/>
            </a:pPr>
            <a:r>
              <a:rPr lang="en-US" sz="1250">
                <a:latin typeface="Arial" panose="020B0604020202020204" pitchFamily="34" charset="0"/>
                <a:cs typeface="Arial" panose="020B0604020202020204" pitchFamily="34" charset="0"/>
              </a:rPr>
              <a:t>Masters Degree with joint honors in Political Science and Medical Science from the University of Cambridge</a:t>
            </a:r>
          </a:p>
        </p:txBody>
      </p:sp>
      <p:pic>
        <p:nvPicPr>
          <p:cNvPr id="21" name="Picture 20" descr="A black background with a yellow line&#10;&#10;Description automatically generated">
            <a:extLst>
              <a:ext uri="{FF2B5EF4-FFF2-40B4-BE49-F238E27FC236}">
                <a16:creationId xmlns:a16="http://schemas.microsoft.com/office/drawing/2014/main" id="{CA1A6CB3-C9E0-34A8-63D8-863711D445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7249" y="390631"/>
            <a:ext cx="2886651" cy="979854"/>
          </a:xfrm>
          <a:prstGeom prst="rect">
            <a:avLst/>
          </a:prstGeom>
        </p:spPr>
      </p:pic>
    </p:spTree>
    <p:extLst>
      <p:ext uri="{BB962C8B-B14F-4D97-AF65-F5344CB8AC3E}">
        <p14:creationId xmlns:p14="http://schemas.microsoft.com/office/powerpoint/2010/main" val="1884576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colorful logo with letters&#10;&#10;Description automatically generated">
            <a:extLst>
              <a:ext uri="{FF2B5EF4-FFF2-40B4-BE49-F238E27FC236}">
                <a16:creationId xmlns:a16="http://schemas.microsoft.com/office/drawing/2014/main" id="{CE7C8526-0F20-F8B7-90CC-F6DF6BADE9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434" y="2357417"/>
            <a:ext cx="952500" cy="952500"/>
          </a:xfrm>
          <a:prstGeom prst="rect">
            <a:avLst/>
          </a:prstGeom>
        </p:spPr>
      </p:pic>
      <p:sp>
        <p:nvSpPr>
          <p:cNvPr id="19461" name="Rectangle 7"/>
          <p:cNvSpPr>
            <a:spLocks noGrp="1" noChangeArrowheads="1"/>
          </p:cNvSpPr>
          <p:nvPr>
            <p:ph type="title"/>
          </p:nvPr>
        </p:nvSpPr>
        <p:spPr/>
        <p:txBody>
          <a:bodyPr/>
          <a:lstStyle/>
          <a:p>
            <a:pPr eaLnBrk="1" hangingPunct="1"/>
            <a:r>
              <a:rPr lang="en-US" dirty="0"/>
              <a:t>Partnership Ecosystem</a:t>
            </a:r>
          </a:p>
        </p:txBody>
      </p:sp>
      <p:sp>
        <p:nvSpPr>
          <p:cNvPr id="2" name="Rectangle 1">
            <a:extLst>
              <a:ext uri="{FF2B5EF4-FFF2-40B4-BE49-F238E27FC236}">
                <a16:creationId xmlns:a16="http://schemas.microsoft.com/office/drawing/2014/main" id="{35B4BF2A-73F6-4E3A-6E49-F9B36F953EEC}"/>
              </a:ext>
            </a:extLst>
          </p:cNvPr>
          <p:cNvSpPr/>
          <p:nvPr/>
        </p:nvSpPr>
        <p:spPr>
          <a:xfrm>
            <a:off x="4596028" y="4115835"/>
            <a:ext cx="1357096" cy="484632"/>
          </a:xfrm>
          <a:prstGeom prst="rect">
            <a:avLst/>
          </a:prstGeom>
          <a:solidFill>
            <a:schemeClr val="bg2">
              <a:lumMod val="85000"/>
            </a:schemeClr>
          </a:solidFill>
          <a:ln w="6350">
            <a:solidFill>
              <a:srgbClr val="93A1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73642"/>
                </a:solidFill>
                <a:effectLst/>
                <a:uLnTx/>
                <a:uFillTx/>
                <a:latin typeface="Arial" panose="020B0604020202020204" pitchFamily="34" charset="0"/>
                <a:ea typeface="+mn-ea"/>
                <a:cs typeface="Arial" panose="020B0604020202020204" pitchFamily="34" charset="0"/>
              </a:rPr>
              <a:t>6</a:t>
            </a:r>
          </a:p>
        </p:txBody>
      </p:sp>
      <p:sp>
        <p:nvSpPr>
          <p:cNvPr id="3" name="Rectangle 2">
            <a:extLst>
              <a:ext uri="{FF2B5EF4-FFF2-40B4-BE49-F238E27FC236}">
                <a16:creationId xmlns:a16="http://schemas.microsoft.com/office/drawing/2014/main" id="{F44DEECC-CFC2-6A32-B368-0C07E6BFB0E4}"/>
              </a:ext>
            </a:extLst>
          </p:cNvPr>
          <p:cNvSpPr/>
          <p:nvPr/>
        </p:nvSpPr>
        <p:spPr>
          <a:xfrm>
            <a:off x="4596028" y="4649743"/>
            <a:ext cx="1357096" cy="484632"/>
          </a:xfrm>
          <a:prstGeom prst="rect">
            <a:avLst/>
          </a:prstGeom>
          <a:solidFill>
            <a:schemeClr val="bg1">
              <a:lumMod val="20000"/>
              <a:lumOff val="80000"/>
            </a:schemeClr>
          </a:solidFill>
          <a:ln w="6350">
            <a:solidFill>
              <a:srgbClr val="93A1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73642"/>
                </a:solidFill>
                <a:effectLst/>
                <a:uLnTx/>
                <a:uFillTx/>
                <a:latin typeface="Arial" panose="020B0604020202020204" pitchFamily="34" charset="0"/>
                <a:ea typeface="+mn-ea"/>
                <a:cs typeface="Arial" panose="020B0604020202020204" pitchFamily="34" charset="0"/>
              </a:rPr>
              <a:t>13</a:t>
            </a:r>
          </a:p>
        </p:txBody>
      </p:sp>
      <p:sp>
        <p:nvSpPr>
          <p:cNvPr id="4" name="Rectangle 3">
            <a:extLst>
              <a:ext uri="{FF2B5EF4-FFF2-40B4-BE49-F238E27FC236}">
                <a16:creationId xmlns:a16="http://schemas.microsoft.com/office/drawing/2014/main" id="{6C944EF7-CA7E-EB00-BC99-639B03A2CBB4}"/>
              </a:ext>
            </a:extLst>
          </p:cNvPr>
          <p:cNvSpPr/>
          <p:nvPr/>
        </p:nvSpPr>
        <p:spPr>
          <a:xfrm>
            <a:off x="4596028" y="5183651"/>
            <a:ext cx="1357096" cy="484632"/>
          </a:xfrm>
          <a:prstGeom prst="rect">
            <a:avLst/>
          </a:prstGeom>
          <a:solidFill>
            <a:schemeClr val="bg2">
              <a:lumMod val="95000"/>
            </a:schemeClr>
          </a:solidFill>
          <a:ln w="6350">
            <a:solidFill>
              <a:srgbClr val="93A1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73642"/>
                </a:solidFill>
                <a:effectLst/>
                <a:uLnTx/>
                <a:uFillTx/>
                <a:latin typeface="Arial" panose="020B0604020202020204" pitchFamily="34" charset="0"/>
                <a:ea typeface="+mn-ea"/>
                <a:cs typeface="Arial" panose="020B0604020202020204" pitchFamily="34" charset="0"/>
              </a:rPr>
              <a:t>34</a:t>
            </a:r>
          </a:p>
        </p:txBody>
      </p:sp>
      <p:sp>
        <p:nvSpPr>
          <p:cNvPr id="5" name="Rectangle 4">
            <a:extLst>
              <a:ext uri="{FF2B5EF4-FFF2-40B4-BE49-F238E27FC236}">
                <a16:creationId xmlns:a16="http://schemas.microsoft.com/office/drawing/2014/main" id="{BBF4EAAB-4C17-F51B-EDD1-5CCB6EE1251F}"/>
              </a:ext>
            </a:extLst>
          </p:cNvPr>
          <p:cNvSpPr/>
          <p:nvPr/>
        </p:nvSpPr>
        <p:spPr>
          <a:xfrm>
            <a:off x="4596028" y="5717559"/>
            <a:ext cx="1357096" cy="484632"/>
          </a:xfrm>
          <a:prstGeom prst="rect">
            <a:avLst/>
          </a:prstGeom>
          <a:solidFill>
            <a:schemeClr val="tx1">
              <a:lumMod val="25000"/>
              <a:lumOff val="75000"/>
            </a:schemeClr>
          </a:solidFill>
          <a:ln w="6350">
            <a:solidFill>
              <a:srgbClr val="93A1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73642"/>
                </a:solidFill>
                <a:effectLst/>
                <a:uLnTx/>
                <a:uFillTx/>
                <a:latin typeface="Arial" panose="020B0604020202020204" pitchFamily="34" charset="0"/>
                <a:ea typeface="+mn-ea"/>
                <a:cs typeface="Arial" panose="020B0604020202020204" pitchFamily="34" charset="0"/>
              </a:rPr>
              <a:t>60</a:t>
            </a:r>
          </a:p>
        </p:txBody>
      </p:sp>
      <p:sp>
        <p:nvSpPr>
          <p:cNvPr id="9" name="Rectangle: Rounded Corners 8">
            <a:extLst>
              <a:ext uri="{FF2B5EF4-FFF2-40B4-BE49-F238E27FC236}">
                <a16:creationId xmlns:a16="http://schemas.microsoft.com/office/drawing/2014/main" id="{0B432178-F485-A065-08CF-E3E98F48049D}"/>
              </a:ext>
            </a:extLst>
          </p:cNvPr>
          <p:cNvSpPr/>
          <p:nvPr/>
        </p:nvSpPr>
        <p:spPr>
          <a:xfrm>
            <a:off x="4596028" y="3698560"/>
            <a:ext cx="1357096"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73642"/>
                </a:solidFill>
                <a:effectLst/>
                <a:uLnTx/>
                <a:uFillTx/>
                <a:latin typeface="Arial" panose="020B0604020202020204" pitchFamily="34" charset="0"/>
                <a:ea typeface="+mn-ea"/>
                <a:cs typeface="Arial" panose="020B0604020202020204" pitchFamily="34" charset="0"/>
              </a:rPr>
              <a:t># Partners</a:t>
            </a:r>
          </a:p>
        </p:txBody>
      </p:sp>
      <p:pic>
        <p:nvPicPr>
          <p:cNvPr id="10" name="Picture 10" descr="Why use Gitlab?. This post is about my personal… | by Irtiza | Medium">
            <a:extLst>
              <a:ext uri="{FF2B5EF4-FFF2-40B4-BE49-F238E27FC236}">
                <a16:creationId xmlns:a16="http://schemas.microsoft.com/office/drawing/2014/main" id="{73FFB090-D388-F8B4-7334-025629302FE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972" t="18860" r="9064" b="20720"/>
          <a:stretch/>
        </p:blipFill>
        <p:spPr bwMode="auto">
          <a:xfrm>
            <a:off x="6342381" y="2153880"/>
            <a:ext cx="1266745" cy="4121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itHub — A Beginner's Introduction | by Thiago Marsal Farias | Medium">
            <a:extLst>
              <a:ext uri="{FF2B5EF4-FFF2-40B4-BE49-F238E27FC236}">
                <a16:creationId xmlns:a16="http://schemas.microsoft.com/office/drawing/2014/main" id="{A333D84E-8D6F-8CE4-5237-D832231FC1F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600" t="17890" r="11474" b="19314"/>
          <a:stretch/>
        </p:blipFill>
        <p:spPr bwMode="auto">
          <a:xfrm>
            <a:off x="7760009" y="2179649"/>
            <a:ext cx="1208014" cy="3655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OctoPerf · GitHub">
            <a:extLst>
              <a:ext uri="{FF2B5EF4-FFF2-40B4-BE49-F238E27FC236}">
                <a16:creationId xmlns:a16="http://schemas.microsoft.com/office/drawing/2014/main" id="{ADAAF490-67A4-0EEA-CF0E-2B33508E2F5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559" b="9616"/>
          <a:stretch/>
        </p:blipFill>
        <p:spPr bwMode="auto">
          <a:xfrm>
            <a:off x="10974137" y="2140842"/>
            <a:ext cx="868582" cy="7107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D8F76D8B-FD5B-BED4-F5A7-4B975C2756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5393" y="2555527"/>
            <a:ext cx="1443626" cy="4792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echnology Partners | Inflectra">
            <a:extLst>
              <a:ext uri="{FF2B5EF4-FFF2-40B4-BE49-F238E27FC236}">
                <a16:creationId xmlns:a16="http://schemas.microsoft.com/office/drawing/2014/main" id="{7798407E-3607-8F77-6A88-D2308755BAE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41896" y="2908255"/>
            <a:ext cx="1068309" cy="6757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C3512C24-46BE-C33F-2F81-3ECA6BF6F3F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5883" b="20274"/>
          <a:stretch/>
        </p:blipFill>
        <p:spPr bwMode="auto">
          <a:xfrm>
            <a:off x="6299990" y="2579427"/>
            <a:ext cx="1493612" cy="5031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CE4A4CEA-2144-772A-6FFD-F38452303FB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90837" y="3029463"/>
            <a:ext cx="1477123" cy="433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a:extLst>
              <a:ext uri="{FF2B5EF4-FFF2-40B4-BE49-F238E27FC236}">
                <a16:creationId xmlns:a16="http://schemas.microsoft.com/office/drawing/2014/main" id="{FFAD54AD-7C81-9BCF-5DF6-8D869DDFEC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69712" y="2690419"/>
            <a:ext cx="1500524" cy="3526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2DAF1BE5-1B08-06EC-BDAC-FAB9E5805FE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48695" y="3531033"/>
            <a:ext cx="1476585" cy="3972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a:extLst>
              <a:ext uri="{FF2B5EF4-FFF2-40B4-BE49-F238E27FC236}">
                <a16:creationId xmlns:a16="http://schemas.microsoft.com/office/drawing/2014/main" id="{6B020558-24C8-6E41-D9DD-AC623EBC17E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72672" y="3122601"/>
            <a:ext cx="1550691" cy="27912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a:extLst>
              <a:ext uri="{FF2B5EF4-FFF2-40B4-BE49-F238E27FC236}">
                <a16:creationId xmlns:a16="http://schemas.microsoft.com/office/drawing/2014/main" id="{FBDEC145-0B98-73DF-A485-B712F9B5224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95497" y="2202497"/>
            <a:ext cx="1664574" cy="34538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A5FE3FC-3C8B-03C7-2756-8E4AD7C4AF1B}"/>
              </a:ext>
            </a:extLst>
          </p:cNvPr>
          <p:cNvSpPr txBox="1"/>
          <p:nvPr/>
        </p:nvSpPr>
        <p:spPr>
          <a:xfrm>
            <a:off x="6357140" y="4229522"/>
            <a:ext cx="5461771" cy="1845120"/>
          </a:xfrm>
          <a:prstGeom prst="rect">
            <a:avLst/>
          </a:prstGeom>
          <a:noFill/>
        </p:spPr>
        <p:txBody>
          <a:bodyPr wrap="square">
            <a:spAutoFit/>
          </a:bodyPr>
          <a:lstStyle/>
          <a:p>
            <a:pPr marR="0" lvl="0" algn="l" defTabSz="914400" rtl="0" eaLnBrk="1" fontAlgn="auto" latinLnBrk="0" hangingPunct="1">
              <a:lnSpc>
                <a:spcPct val="100000"/>
              </a:lnSpc>
              <a:spcBef>
                <a:spcPts val="100"/>
              </a:spcBef>
              <a:spcAft>
                <a:spcPts val="0"/>
              </a:spcAft>
              <a:buClrTx/>
              <a:buSzTx/>
              <a:tabLst/>
              <a:defRPr/>
            </a:pPr>
            <a:r>
              <a:rPr lang="en-US" sz="2000" b="1" dirty="0">
                <a:solidFill>
                  <a:srgbClr val="073642"/>
                </a:solidFill>
                <a:latin typeface="Arial" panose="020B0604020202020204" pitchFamily="34" charset="0"/>
                <a:cs typeface="Arial" panose="020B0604020202020204" pitchFamily="34" charset="0"/>
              </a:rPr>
              <a:t>Areas of Focus:</a:t>
            </a:r>
            <a:endParaRPr kumimoji="0" lang="en-US" sz="2000" b="1" i="0" u="none" strike="noStrike" kern="1200" cap="none" spc="0" normalizeH="0" baseline="0" noProof="0" dirty="0">
              <a:ln>
                <a:noFill/>
              </a:ln>
              <a:solidFill>
                <a:srgbClr val="073642"/>
              </a:solidFill>
              <a:effectLst/>
              <a:uLnTx/>
              <a:uFillTx/>
              <a:latin typeface="Arial" panose="020B0604020202020204" pitchFamily="34" charset="0"/>
              <a:ea typeface="+mn-ea"/>
              <a:cs typeface="Arial" panose="020B0604020202020204" pitchFamily="34" charset="0"/>
            </a:endParaRPr>
          </a:p>
          <a:p>
            <a:pPr marL="285750" marR="0" lvl="1" indent="-285750" fontAlgn="auto">
              <a:lnSpc>
                <a:spcPct val="90000"/>
              </a:lnSpc>
              <a:spcBef>
                <a:spcPts val="100"/>
              </a:spcBef>
              <a:spcAft>
                <a:spcPts val="100"/>
              </a:spcAft>
              <a:buClrTx/>
              <a:buSzTx/>
              <a:buFont typeface="Arial" panose="020B0604020202020204" pitchFamily="34" charset="0"/>
              <a:buChar char="•"/>
              <a:tabLst/>
              <a:defRPr/>
            </a:pPr>
            <a:r>
              <a:rPr lang="en-US" sz="1600" dirty="0">
                <a:latin typeface="Arial" panose="020B0604020202020204" pitchFamily="34" charset="0"/>
                <a:cs typeface="Arial" panose="020B0604020202020204" pitchFamily="34" charset="0"/>
              </a:rPr>
              <a:t>DevOps &amp; Continuous Integration / Continuous Delivery &amp; Deployment (CI / CD)</a:t>
            </a:r>
          </a:p>
          <a:p>
            <a:pPr marL="285750" marR="0" lvl="1" indent="-285750" fontAlgn="auto">
              <a:lnSpc>
                <a:spcPct val="90000"/>
              </a:lnSpc>
              <a:spcBef>
                <a:spcPts val="100"/>
              </a:spcBef>
              <a:spcAft>
                <a:spcPts val="100"/>
              </a:spcAft>
              <a:buClrTx/>
              <a:buSzTx/>
              <a:buFont typeface="Arial" panose="020B0604020202020204" pitchFamily="34" charset="0"/>
              <a:buChar char="•"/>
              <a:tabLst/>
              <a:defRPr/>
            </a:pPr>
            <a:r>
              <a:rPr lang="en-US" sz="1600" dirty="0">
                <a:latin typeface="Arial" panose="020B0604020202020204" pitchFamily="34" charset="0"/>
                <a:cs typeface="Arial" panose="020B0604020202020204" pitchFamily="34" charset="0"/>
              </a:rPr>
              <a:t>Test Automation</a:t>
            </a:r>
          </a:p>
          <a:p>
            <a:pPr marL="285750" marR="0" lvl="1" indent="-285750" fontAlgn="auto">
              <a:lnSpc>
                <a:spcPct val="90000"/>
              </a:lnSpc>
              <a:spcBef>
                <a:spcPts val="100"/>
              </a:spcBef>
              <a:spcAft>
                <a:spcPts val="100"/>
              </a:spcAft>
              <a:buClrTx/>
              <a:buSzTx/>
              <a:buFont typeface="Arial" panose="020B0604020202020204" pitchFamily="34" charset="0"/>
              <a:buChar char="•"/>
              <a:tabLst/>
              <a:defRPr/>
            </a:pPr>
            <a:r>
              <a:rPr lang="en-US" sz="1600" dirty="0">
                <a:latin typeface="Arial" panose="020B0604020202020204" pitchFamily="34" charset="0"/>
                <a:cs typeface="Arial" panose="020B0604020202020204" pitchFamily="34" charset="0"/>
              </a:rPr>
              <a:t>Device Management</a:t>
            </a:r>
          </a:p>
          <a:p>
            <a:pPr marL="285750" marR="0" lvl="1" indent="-285750" fontAlgn="auto">
              <a:lnSpc>
                <a:spcPct val="90000"/>
              </a:lnSpc>
              <a:spcBef>
                <a:spcPts val="100"/>
              </a:spcBef>
              <a:spcAft>
                <a:spcPts val="100"/>
              </a:spcAft>
              <a:buClrTx/>
              <a:buSzTx/>
              <a:buFont typeface="Arial" panose="020B0604020202020204" pitchFamily="34" charset="0"/>
              <a:buChar char="•"/>
              <a:tabLst/>
              <a:defRPr/>
            </a:pPr>
            <a:r>
              <a:rPr lang="en-US" sz="1600" dirty="0">
                <a:latin typeface="Arial" panose="020B0604020202020204" pitchFamily="34" charset="0"/>
                <a:cs typeface="Arial" panose="020B0604020202020204" pitchFamily="34" charset="0"/>
              </a:rPr>
              <a:t>Modeling Tools</a:t>
            </a:r>
          </a:p>
          <a:p>
            <a:pPr marL="285750" marR="0" lvl="1" indent="-285750" fontAlgn="auto">
              <a:lnSpc>
                <a:spcPct val="90000"/>
              </a:lnSpc>
              <a:spcBef>
                <a:spcPts val="100"/>
              </a:spcBef>
              <a:spcAft>
                <a:spcPts val="100"/>
              </a:spcAft>
              <a:buClrTx/>
              <a:buSzTx/>
              <a:buFont typeface="Arial" panose="020B0604020202020204" pitchFamily="34" charset="0"/>
              <a:buChar char="•"/>
              <a:tabLst/>
              <a:defRPr/>
            </a:pPr>
            <a:r>
              <a:rPr lang="en-US" sz="1600" dirty="0">
                <a:latin typeface="Arial" panose="020B0604020202020204" pitchFamily="34" charset="0"/>
                <a:cs typeface="Arial" panose="020B0604020202020204" pitchFamily="34" charset="0"/>
              </a:rPr>
              <a:t>Artificial Intelligence (AI)</a:t>
            </a:r>
          </a:p>
        </p:txBody>
      </p:sp>
      <p:sp>
        <p:nvSpPr>
          <p:cNvPr id="30" name="Rectangle: Rounded Corners 29">
            <a:extLst>
              <a:ext uri="{FF2B5EF4-FFF2-40B4-BE49-F238E27FC236}">
                <a16:creationId xmlns:a16="http://schemas.microsoft.com/office/drawing/2014/main" id="{748EF991-2D85-6B10-453F-1855FBA9106D}"/>
              </a:ext>
            </a:extLst>
          </p:cNvPr>
          <p:cNvSpPr/>
          <p:nvPr/>
        </p:nvSpPr>
        <p:spPr>
          <a:xfrm>
            <a:off x="6238878" y="4144927"/>
            <a:ext cx="5572122" cy="2057264"/>
          </a:xfrm>
          <a:prstGeom prst="roundRect">
            <a:avLst>
              <a:gd name="adj" fmla="val 12188"/>
            </a:avLst>
          </a:prstGeom>
          <a:noFill/>
          <a:ln w="19050">
            <a:solidFill>
              <a:schemeClr val="bg1"/>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FE240071-E236-FF8E-A781-2856BF9A8050}"/>
              </a:ext>
            </a:extLst>
          </p:cNvPr>
          <p:cNvPicPr>
            <a:picLocks noChangeAspect="1"/>
          </p:cNvPicPr>
          <p:nvPr/>
        </p:nvPicPr>
        <p:blipFill>
          <a:blip r:embed="rId14"/>
          <a:stretch>
            <a:fillRect/>
          </a:stretch>
        </p:blipFill>
        <p:spPr>
          <a:xfrm>
            <a:off x="6349227" y="3607553"/>
            <a:ext cx="1757373" cy="232158"/>
          </a:xfrm>
          <a:prstGeom prst="rect">
            <a:avLst/>
          </a:prstGeom>
        </p:spPr>
      </p:pic>
      <p:pic>
        <p:nvPicPr>
          <p:cNvPr id="33" name="Picture 32">
            <a:extLst>
              <a:ext uri="{FF2B5EF4-FFF2-40B4-BE49-F238E27FC236}">
                <a16:creationId xmlns:a16="http://schemas.microsoft.com/office/drawing/2014/main" id="{53A95A71-1324-3BB1-C218-473D65FD2631}"/>
              </a:ext>
            </a:extLst>
          </p:cNvPr>
          <p:cNvPicPr>
            <a:picLocks noChangeAspect="1"/>
          </p:cNvPicPr>
          <p:nvPr/>
        </p:nvPicPr>
        <p:blipFill>
          <a:blip r:embed="rId15"/>
          <a:stretch>
            <a:fillRect/>
          </a:stretch>
        </p:blipFill>
        <p:spPr>
          <a:xfrm>
            <a:off x="9943167" y="3608832"/>
            <a:ext cx="1395251" cy="347389"/>
          </a:xfrm>
          <a:prstGeom prst="rect">
            <a:avLst/>
          </a:prstGeom>
        </p:spPr>
      </p:pic>
      <p:pic>
        <p:nvPicPr>
          <p:cNvPr id="38" name="Picture 2">
            <a:extLst>
              <a:ext uri="{FF2B5EF4-FFF2-40B4-BE49-F238E27FC236}">
                <a16:creationId xmlns:a16="http://schemas.microsoft.com/office/drawing/2014/main" id="{424C360C-ABBA-CE85-56E5-33C12AB54BD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882850" y="3081957"/>
            <a:ext cx="701920" cy="420274"/>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114D635D-355D-4EEB-739D-B8192292E1D3}"/>
              </a:ext>
            </a:extLst>
          </p:cNvPr>
          <p:cNvSpPr/>
          <p:nvPr/>
        </p:nvSpPr>
        <p:spPr>
          <a:xfrm>
            <a:off x="381000" y="4109530"/>
            <a:ext cx="4122008" cy="484921"/>
          </a:xfrm>
          <a:prstGeom prst="rect">
            <a:avLst/>
          </a:prstGeom>
          <a:solidFill>
            <a:schemeClr val="bg2">
              <a:lumMod val="85000"/>
            </a:schemeClr>
          </a:solidFill>
          <a:ln w="6350">
            <a:solidFill>
              <a:srgbClr val="93A1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73642"/>
                </a:solidFill>
                <a:effectLst/>
                <a:uLnTx/>
                <a:uFillTx/>
                <a:latin typeface="Arial" panose="020B0604020202020204" pitchFamily="34" charset="0"/>
                <a:ea typeface="+mn-ea"/>
                <a:cs typeface="Arial" panose="020B0604020202020204" pitchFamily="34" charset="0"/>
              </a:rPr>
              <a:t>Platinum</a:t>
            </a:r>
          </a:p>
        </p:txBody>
      </p:sp>
      <p:sp>
        <p:nvSpPr>
          <p:cNvPr id="54" name="Rectangle 53">
            <a:extLst>
              <a:ext uri="{FF2B5EF4-FFF2-40B4-BE49-F238E27FC236}">
                <a16:creationId xmlns:a16="http://schemas.microsoft.com/office/drawing/2014/main" id="{BD7DF0DA-9960-4673-0EEA-9628BD63E38E}"/>
              </a:ext>
            </a:extLst>
          </p:cNvPr>
          <p:cNvSpPr/>
          <p:nvPr/>
        </p:nvSpPr>
        <p:spPr>
          <a:xfrm>
            <a:off x="381000" y="4644381"/>
            <a:ext cx="4122008" cy="484921"/>
          </a:xfrm>
          <a:prstGeom prst="rect">
            <a:avLst/>
          </a:prstGeom>
          <a:solidFill>
            <a:schemeClr val="bg1">
              <a:lumMod val="20000"/>
              <a:lumOff val="80000"/>
            </a:schemeClr>
          </a:solidFill>
          <a:ln w="6350">
            <a:solidFill>
              <a:srgbClr val="93A1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073642"/>
                </a:solidFill>
                <a:effectLst/>
                <a:uLnTx/>
                <a:uFillTx/>
                <a:latin typeface="Arial" panose="020B0604020202020204" pitchFamily="34" charset="0"/>
                <a:ea typeface="+mn-ea"/>
                <a:cs typeface="Arial" panose="020B0604020202020204" pitchFamily="34" charset="0"/>
              </a:rPr>
              <a:t>Gold</a:t>
            </a:r>
          </a:p>
        </p:txBody>
      </p:sp>
      <p:sp>
        <p:nvSpPr>
          <p:cNvPr id="55" name="Rectangle 54">
            <a:extLst>
              <a:ext uri="{FF2B5EF4-FFF2-40B4-BE49-F238E27FC236}">
                <a16:creationId xmlns:a16="http://schemas.microsoft.com/office/drawing/2014/main" id="{0B6467E8-3875-CB84-3937-884CF706E4CE}"/>
              </a:ext>
            </a:extLst>
          </p:cNvPr>
          <p:cNvSpPr/>
          <p:nvPr/>
        </p:nvSpPr>
        <p:spPr>
          <a:xfrm>
            <a:off x="381000" y="5179232"/>
            <a:ext cx="4122008" cy="484921"/>
          </a:xfrm>
          <a:prstGeom prst="rect">
            <a:avLst/>
          </a:prstGeom>
          <a:solidFill>
            <a:schemeClr val="bg2">
              <a:lumMod val="95000"/>
            </a:schemeClr>
          </a:solidFill>
          <a:ln w="6350">
            <a:solidFill>
              <a:srgbClr val="93A1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073642"/>
                </a:solidFill>
                <a:effectLst/>
                <a:uLnTx/>
                <a:uFillTx/>
                <a:latin typeface="Arial" panose="020B0604020202020204" pitchFamily="34" charset="0"/>
                <a:ea typeface="+mn-ea"/>
                <a:cs typeface="Arial" panose="020B0604020202020204" pitchFamily="34" charset="0"/>
              </a:rPr>
              <a:t>Silver</a:t>
            </a:r>
          </a:p>
        </p:txBody>
      </p:sp>
      <p:sp>
        <p:nvSpPr>
          <p:cNvPr id="56" name="Rectangle 55">
            <a:extLst>
              <a:ext uri="{FF2B5EF4-FFF2-40B4-BE49-F238E27FC236}">
                <a16:creationId xmlns:a16="http://schemas.microsoft.com/office/drawing/2014/main" id="{D63D4AFE-6145-F478-6E23-DD5949DE17CC}"/>
              </a:ext>
            </a:extLst>
          </p:cNvPr>
          <p:cNvSpPr/>
          <p:nvPr/>
        </p:nvSpPr>
        <p:spPr>
          <a:xfrm>
            <a:off x="381000" y="5714082"/>
            <a:ext cx="4122008" cy="488109"/>
          </a:xfrm>
          <a:prstGeom prst="rect">
            <a:avLst/>
          </a:prstGeom>
          <a:solidFill>
            <a:schemeClr val="tx1">
              <a:lumMod val="25000"/>
              <a:lumOff val="75000"/>
            </a:schemeClr>
          </a:solidFill>
          <a:ln w="6350">
            <a:solidFill>
              <a:srgbClr val="93A1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073642"/>
                </a:solidFill>
                <a:effectLst/>
                <a:uLnTx/>
                <a:uFillTx/>
                <a:latin typeface="Arial" panose="020B0604020202020204" pitchFamily="34" charset="0"/>
                <a:ea typeface="+mn-ea"/>
                <a:cs typeface="Arial" panose="020B0604020202020204" pitchFamily="34" charset="0"/>
              </a:rPr>
              <a:t>Blue</a:t>
            </a:r>
          </a:p>
        </p:txBody>
      </p:sp>
      <p:sp>
        <p:nvSpPr>
          <p:cNvPr id="59" name="Rectangle: Rounded Corners 58">
            <a:extLst>
              <a:ext uri="{FF2B5EF4-FFF2-40B4-BE49-F238E27FC236}">
                <a16:creationId xmlns:a16="http://schemas.microsoft.com/office/drawing/2014/main" id="{812DCF02-F7F4-3511-7AA2-42249E2F159F}"/>
              </a:ext>
            </a:extLst>
          </p:cNvPr>
          <p:cNvSpPr/>
          <p:nvPr/>
        </p:nvSpPr>
        <p:spPr>
          <a:xfrm>
            <a:off x="379919" y="3698560"/>
            <a:ext cx="4122008"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73642"/>
                </a:solidFill>
                <a:effectLst/>
                <a:uLnTx/>
                <a:uFillTx/>
                <a:latin typeface="Arial" panose="020B0604020202020204" pitchFamily="34" charset="0"/>
                <a:ea typeface="+mn-ea"/>
                <a:cs typeface="Arial" panose="020B0604020202020204" pitchFamily="34" charset="0"/>
              </a:rPr>
              <a:t>Tier</a:t>
            </a:r>
          </a:p>
        </p:txBody>
      </p:sp>
      <p:sp>
        <p:nvSpPr>
          <p:cNvPr id="61" name="Rectangle: Rounded Corners 60">
            <a:extLst>
              <a:ext uri="{FF2B5EF4-FFF2-40B4-BE49-F238E27FC236}">
                <a16:creationId xmlns:a16="http://schemas.microsoft.com/office/drawing/2014/main" id="{4C4B5D58-C8BA-E232-2231-18D08ED1FAFB}"/>
              </a:ext>
            </a:extLst>
          </p:cNvPr>
          <p:cNvSpPr/>
          <p:nvPr/>
        </p:nvSpPr>
        <p:spPr>
          <a:xfrm>
            <a:off x="381001" y="1691053"/>
            <a:ext cx="5572123" cy="365760"/>
          </a:xfrm>
          <a:prstGeom prst="roundRect">
            <a:avLst/>
          </a:prstGeom>
          <a:solidFill>
            <a:srgbClr val="FDCB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anose="020B0604020202020204" pitchFamily="34" charset="0"/>
                <a:cs typeface="Arial" panose="020B0604020202020204" pitchFamily="34" charset="0"/>
              </a:rPr>
              <a:t>Solution Partners</a:t>
            </a:r>
          </a:p>
        </p:txBody>
      </p:sp>
      <p:sp>
        <p:nvSpPr>
          <p:cNvPr id="62" name="Rectangle: Rounded Corners 61">
            <a:extLst>
              <a:ext uri="{FF2B5EF4-FFF2-40B4-BE49-F238E27FC236}">
                <a16:creationId xmlns:a16="http://schemas.microsoft.com/office/drawing/2014/main" id="{4CBDA16E-E563-FEC5-07AD-071575C27EFB}"/>
              </a:ext>
            </a:extLst>
          </p:cNvPr>
          <p:cNvSpPr/>
          <p:nvPr/>
        </p:nvSpPr>
        <p:spPr>
          <a:xfrm>
            <a:off x="6238876" y="1689666"/>
            <a:ext cx="5572123" cy="365760"/>
          </a:xfrm>
          <a:prstGeom prst="roundRect">
            <a:avLst/>
          </a:prstGeom>
          <a:solidFill>
            <a:srgbClr val="FDCB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anose="020B0604020202020204" pitchFamily="34" charset="0"/>
                <a:cs typeface="Arial" panose="020B0604020202020204" pitchFamily="34" charset="0"/>
              </a:rPr>
              <a:t>Technology Partners</a:t>
            </a:r>
          </a:p>
        </p:txBody>
      </p:sp>
      <p:pic>
        <p:nvPicPr>
          <p:cNvPr id="7" name="Picture 6">
            <a:extLst>
              <a:ext uri="{FF2B5EF4-FFF2-40B4-BE49-F238E27FC236}">
                <a16:creationId xmlns:a16="http://schemas.microsoft.com/office/drawing/2014/main" id="{F2A3A038-618B-F1B8-754A-7943FE71415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7091" y="2174357"/>
            <a:ext cx="1477124" cy="241264"/>
          </a:xfrm>
          <a:prstGeom prst="rect">
            <a:avLst/>
          </a:prstGeom>
        </p:spPr>
      </p:pic>
      <p:pic>
        <p:nvPicPr>
          <p:cNvPr id="12" name="Picture 11" descr="A close up of a logo&#10;&#10;Description automatically generated">
            <a:extLst>
              <a:ext uri="{FF2B5EF4-FFF2-40B4-BE49-F238E27FC236}">
                <a16:creationId xmlns:a16="http://schemas.microsoft.com/office/drawing/2014/main" id="{F2027463-29F0-23AF-54C2-8C8DD9A4FD3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4433" y="2588886"/>
            <a:ext cx="1357096" cy="319369"/>
          </a:xfrm>
          <a:prstGeom prst="rect">
            <a:avLst/>
          </a:prstGeom>
        </p:spPr>
      </p:pic>
      <p:pic>
        <p:nvPicPr>
          <p:cNvPr id="19" name="Picture 18" descr="A black background with a black square&#10;&#10;Description automatically generated with medium confidence">
            <a:extLst>
              <a:ext uri="{FF2B5EF4-FFF2-40B4-BE49-F238E27FC236}">
                <a16:creationId xmlns:a16="http://schemas.microsoft.com/office/drawing/2014/main" id="{77F0DBD6-7ACF-7547-3CF2-5761E791042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29395" y="2108132"/>
            <a:ext cx="897813" cy="513036"/>
          </a:xfrm>
          <a:prstGeom prst="rect">
            <a:avLst/>
          </a:prstGeom>
        </p:spPr>
      </p:pic>
      <p:pic>
        <p:nvPicPr>
          <p:cNvPr id="23" name="Picture 22" descr="A blue text with a white background&#10;&#10;Description automatically generated">
            <a:extLst>
              <a:ext uri="{FF2B5EF4-FFF2-40B4-BE49-F238E27FC236}">
                <a16:creationId xmlns:a16="http://schemas.microsoft.com/office/drawing/2014/main" id="{82C37DC2-7FC7-EC40-B1F5-08E6AAED486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11048" y="2139609"/>
            <a:ext cx="982867" cy="562362"/>
          </a:xfrm>
          <a:prstGeom prst="rect">
            <a:avLst/>
          </a:prstGeom>
        </p:spPr>
      </p:pic>
      <p:pic>
        <p:nvPicPr>
          <p:cNvPr id="27" name="Picture 26" descr="A blue and black logo&#10;&#10;Description automatically generated">
            <a:extLst>
              <a:ext uri="{FF2B5EF4-FFF2-40B4-BE49-F238E27FC236}">
                <a16:creationId xmlns:a16="http://schemas.microsoft.com/office/drawing/2014/main" id="{89395C68-4E3F-E93C-157C-51EDC0FE056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77091" y="3098011"/>
            <a:ext cx="2059391" cy="348037"/>
          </a:xfrm>
          <a:prstGeom prst="rect">
            <a:avLst/>
          </a:prstGeom>
        </p:spPr>
      </p:pic>
      <p:pic>
        <p:nvPicPr>
          <p:cNvPr id="32" name="Picture 31" descr="A logo with a red and blue letter&#10;&#10;Description automatically generated">
            <a:extLst>
              <a:ext uri="{FF2B5EF4-FFF2-40B4-BE49-F238E27FC236}">
                <a16:creationId xmlns:a16="http://schemas.microsoft.com/office/drawing/2014/main" id="{250E7E4C-1026-634C-5C3A-CAE04534ED2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474290" y="2238078"/>
            <a:ext cx="920496" cy="304800"/>
          </a:xfrm>
          <a:prstGeom prst="rect">
            <a:avLst/>
          </a:prstGeom>
        </p:spPr>
      </p:pic>
      <p:pic>
        <p:nvPicPr>
          <p:cNvPr id="35" name="Picture 34" descr="A black background with a black square&#10;&#10;Description automatically generated with medium confidence">
            <a:extLst>
              <a:ext uri="{FF2B5EF4-FFF2-40B4-BE49-F238E27FC236}">
                <a16:creationId xmlns:a16="http://schemas.microsoft.com/office/drawing/2014/main" id="{5E6E0985-702F-1E0B-4B46-A21669FEEFE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447178" y="2777245"/>
            <a:ext cx="1373563" cy="668803"/>
          </a:xfrm>
          <a:prstGeom prst="rect">
            <a:avLst/>
          </a:prstGeom>
        </p:spPr>
      </p:pic>
      <p:pic>
        <p:nvPicPr>
          <p:cNvPr id="8" name="Picture 7" descr="A blue and black logo&#10;&#10;Description automatically generated">
            <a:extLst>
              <a:ext uri="{FF2B5EF4-FFF2-40B4-BE49-F238E27FC236}">
                <a16:creationId xmlns:a16="http://schemas.microsoft.com/office/drawing/2014/main" id="{C87EF0A8-140F-5B4E-D4A5-A2F9FF1900A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804979" y="2943097"/>
            <a:ext cx="1493901" cy="382216"/>
          </a:xfrm>
          <a:prstGeom prst="rect">
            <a:avLst/>
          </a:prstGeom>
        </p:spPr>
      </p:pic>
    </p:spTree>
    <p:extLst>
      <p:ext uri="{BB962C8B-B14F-4D97-AF65-F5344CB8AC3E}">
        <p14:creationId xmlns:p14="http://schemas.microsoft.com/office/powerpoint/2010/main" val="133137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8E99E-EC6A-C580-7960-0AD70986D6E4}"/>
              </a:ext>
            </a:extLst>
          </p:cNvPr>
          <p:cNvSpPr>
            <a:spLocks noGrp="1"/>
          </p:cNvSpPr>
          <p:nvPr>
            <p:ph type="title"/>
          </p:nvPr>
        </p:nvSpPr>
        <p:spPr/>
        <p:txBody>
          <a:bodyPr/>
          <a:lstStyle/>
          <a:p>
            <a:r>
              <a:rPr lang="en-US" dirty="0"/>
              <a:t>Onboarding &amp; Customer Enablement</a:t>
            </a:r>
          </a:p>
        </p:txBody>
      </p:sp>
      <p:sp>
        <p:nvSpPr>
          <p:cNvPr id="4" name="Rectangle: Rounded Corners 3">
            <a:extLst>
              <a:ext uri="{FF2B5EF4-FFF2-40B4-BE49-F238E27FC236}">
                <a16:creationId xmlns:a16="http://schemas.microsoft.com/office/drawing/2014/main" id="{A78756B8-1D0E-50C8-E378-5E5CFED6052B}"/>
              </a:ext>
            </a:extLst>
          </p:cNvPr>
          <p:cNvSpPr/>
          <p:nvPr/>
        </p:nvSpPr>
        <p:spPr>
          <a:xfrm>
            <a:off x="369881" y="2211147"/>
            <a:ext cx="2224650" cy="3863248"/>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sz="1600" dirty="0">
              <a:solidFill>
                <a:schemeClr val="tx1"/>
              </a:solidFill>
              <a:latin typeface="Arial" panose="020B0604020202020204" pitchFamily="34" charset="0"/>
              <a:cs typeface="Arial" panose="020B0604020202020204" pitchFamily="34" charset="0"/>
            </a:endParaRPr>
          </a:p>
          <a:p>
            <a:pPr algn="ctr"/>
            <a:endParaRPr lang="en-US" sz="1600" dirty="0">
              <a:solidFill>
                <a:schemeClr val="tx1"/>
              </a:solidFill>
              <a:latin typeface="Arial" panose="020B0604020202020204" pitchFamily="34" charset="0"/>
              <a:cs typeface="Arial" panose="020B0604020202020204" pitchFamily="34" charset="0"/>
            </a:endParaRPr>
          </a:p>
          <a:p>
            <a:pPr algn="ctr"/>
            <a:endParaRPr lang="en-US" sz="1600" dirty="0">
              <a:solidFill>
                <a:schemeClr val="tx1"/>
              </a:solidFill>
              <a:latin typeface="Arial" panose="020B0604020202020204" pitchFamily="34" charset="0"/>
              <a:cs typeface="Arial" panose="020B0604020202020204" pitchFamily="34" charset="0"/>
            </a:endParaRPr>
          </a:p>
          <a:p>
            <a:pPr algn="ctr"/>
            <a:endParaRPr lang="en-US" sz="1600" dirty="0">
              <a:solidFill>
                <a:schemeClr val="tx1"/>
              </a:solidFill>
              <a:latin typeface="Arial" panose="020B0604020202020204" pitchFamily="34" charset="0"/>
              <a:cs typeface="Arial" panose="020B0604020202020204" pitchFamily="34" charset="0"/>
            </a:endParaRPr>
          </a:p>
          <a:p>
            <a:pPr algn="ctr"/>
            <a:r>
              <a:rPr lang="en-US" sz="1600" b="1" dirty="0">
                <a:solidFill>
                  <a:schemeClr val="tx1"/>
                </a:solidFill>
                <a:latin typeface="Arial" panose="020B0604020202020204" pitchFamily="34" charset="0"/>
                <a:cs typeface="Arial" panose="020B0604020202020204" pitchFamily="34" charset="0"/>
              </a:rPr>
              <a:t>Getting Started Videos</a:t>
            </a:r>
          </a:p>
          <a:p>
            <a:pPr algn="ctr"/>
            <a:r>
              <a:rPr lang="en-US" sz="1600" dirty="0">
                <a:solidFill>
                  <a:schemeClr val="tx1"/>
                </a:solidFill>
                <a:latin typeface="Arial" panose="020B0604020202020204" pitchFamily="34" charset="0"/>
                <a:cs typeface="Arial" panose="020B0604020202020204" pitchFamily="34" charset="0"/>
              </a:rPr>
              <a:t>Introduces our products and walks you through your first 10 days.</a:t>
            </a:r>
          </a:p>
        </p:txBody>
      </p:sp>
      <p:sp>
        <p:nvSpPr>
          <p:cNvPr id="5" name="Rectangle: Rounded Corners 4">
            <a:extLst>
              <a:ext uri="{FF2B5EF4-FFF2-40B4-BE49-F238E27FC236}">
                <a16:creationId xmlns:a16="http://schemas.microsoft.com/office/drawing/2014/main" id="{806839A0-BD6D-E82C-2904-417FFDF73F9F}"/>
              </a:ext>
            </a:extLst>
          </p:cNvPr>
          <p:cNvSpPr/>
          <p:nvPr/>
        </p:nvSpPr>
        <p:spPr>
          <a:xfrm>
            <a:off x="2676778" y="2213898"/>
            <a:ext cx="2224650" cy="386324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sz="1600" dirty="0">
              <a:solidFill>
                <a:srgbClr val="073642"/>
              </a:solidFill>
              <a:latin typeface="Arial" panose="020B0604020202020204" pitchFamily="34" charset="0"/>
              <a:cs typeface="Arial" panose="020B0604020202020204" pitchFamily="34" charset="0"/>
            </a:endParaRPr>
          </a:p>
          <a:p>
            <a:pPr algn="ctr"/>
            <a:endParaRPr lang="en-US" sz="1600" dirty="0">
              <a:solidFill>
                <a:srgbClr val="073642"/>
              </a:solidFill>
              <a:latin typeface="Arial" panose="020B0604020202020204" pitchFamily="34" charset="0"/>
              <a:cs typeface="Arial" panose="020B0604020202020204" pitchFamily="34" charset="0"/>
            </a:endParaRPr>
          </a:p>
          <a:p>
            <a:pPr algn="ctr"/>
            <a:endParaRPr lang="en-US" sz="1600" dirty="0">
              <a:solidFill>
                <a:srgbClr val="073642"/>
              </a:solidFill>
              <a:latin typeface="Arial" panose="020B0604020202020204" pitchFamily="34" charset="0"/>
              <a:cs typeface="Arial" panose="020B0604020202020204" pitchFamily="34" charset="0"/>
            </a:endParaRPr>
          </a:p>
          <a:p>
            <a:pPr algn="ctr"/>
            <a:endParaRPr lang="en-US" sz="1600" b="1" dirty="0">
              <a:solidFill>
                <a:srgbClr val="073642"/>
              </a:solidFill>
              <a:latin typeface="Arial" panose="020B0604020202020204" pitchFamily="34" charset="0"/>
              <a:cs typeface="Arial" panose="020B0604020202020204" pitchFamily="34" charset="0"/>
            </a:endParaRPr>
          </a:p>
          <a:p>
            <a:pPr algn="ctr"/>
            <a:r>
              <a:rPr lang="en-US" sz="1600" b="1" dirty="0">
                <a:solidFill>
                  <a:srgbClr val="073642"/>
                </a:solidFill>
                <a:latin typeface="Arial" panose="020B0604020202020204" pitchFamily="34" charset="0"/>
                <a:cs typeface="Arial" panose="020B0604020202020204" pitchFamily="34" charset="0"/>
              </a:rPr>
              <a:t>Inflectra Campus</a:t>
            </a:r>
          </a:p>
          <a:p>
            <a:pPr algn="ctr"/>
            <a:r>
              <a:rPr lang="en-US" sz="1600" b="1" dirty="0">
                <a:solidFill>
                  <a:srgbClr val="073642"/>
                </a:solidFill>
                <a:latin typeface="Arial" panose="020B0604020202020204" pitchFamily="34" charset="0"/>
                <a:cs typeface="Arial" panose="020B0604020202020204" pitchFamily="34" charset="0"/>
              </a:rPr>
              <a:t>Online Training Platform</a:t>
            </a:r>
          </a:p>
          <a:p>
            <a:pPr algn="ctr"/>
            <a:r>
              <a:rPr lang="en-US" sz="1600" dirty="0">
                <a:solidFill>
                  <a:srgbClr val="073642"/>
                </a:solidFill>
                <a:latin typeface="Arial" panose="020B0604020202020204" pitchFamily="34" charset="0"/>
                <a:cs typeface="Arial" panose="020B0604020202020204" pitchFamily="34" charset="0"/>
              </a:rPr>
              <a:t>Includes free introductory courses followed by paid advanced modules and certifications</a:t>
            </a:r>
          </a:p>
        </p:txBody>
      </p:sp>
      <p:sp>
        <p:nvSpPr>
          <p:cNvPr id="7" name="Rectangle: Rounded Corners 6">
            <a:extLst>
              <a:ext uri="{FF2B5EF4-FFF2-40B4-BE49-F238E27FC236}">
                <a16:creationId xmlns:a16="http://schemas.microsoft.com/office/drawing/2014/main" id="{DC728AB9-E1A3-53A2-DE0E-F3DF939CBCBF}"/>
              </a:ext>
            </a:extLst>
          </p:cNvPr>
          <p:cNvSpPr/>
          <p:nvPr/>
        </p:nvSpPr>
        <p:spPr>
          <a:xfrm>
            <a:off x="7278837" y="2229959"/>
            <a:ext cx="2224650" cy="3863248"/>
          </a:xfrm>
          <a:prstGeom prst="roundRect">
            <a:avLst/>
          </a:prstGeom>
          <a:solidFill>
            <a:srgbClr val="FDCB26"/>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sz="1600" b="1" dirty="0">
              <a:solidFill>
                <a:srgbClr val="073642"/>
              </a:solidFill>
              <a:latin typeface="Arial" panose="020B0604020202020204" pitchFamily="34" charset="0"/>
              <a:cs typeface="Arial" panose="020B0604020202020204" pitchFamily="34" charset="0"/>
            </a:endParaRPr>
          </a:p>
          <a:p>
            <a:pPr algn="ctr"/>
            <a:endParaRPr lang="en-US" sz="1600" b="1" dirty="0">
              <a:solidFill>
                <a:srgbClr val="073642"/>
              </a:solidFill>
              <a:latin typeface="Arial" panose="020B0604020202020204" pitchFamily="34" charset="0"/>
              <a:cs typeface="Arial" panose="020B0604020202020204" pitchFamily="34" charset="0"/>
            </a:endParaRPr>
          </a:p>
          <a:p>
            <a:pPr algn="ctr"/>
            <a:endParaRPr lang="en-US" sz="1600" b="1" dirty="0">
              <a:solidFill>
                <a:srgbClr val="073642"/>
              </a:solidFill>
              <a:latin typeface="Arial" panose="020B0604020202020204" pitchFamily="34" charset="0"/>
              <a:cs typeface="Arial" panose="020B0604020202020204" pitchFamily="34" charset="0"/>
            </a:endParaRPr>
          </a:p>
          <a:p>
            <a:pPr algn="ctr"/>
            <a:r>
              <a:rPr lang="en-US" sz="1600" b="1" dirty="0">
                <a:solidFill>
                  <a:srgbClr val="073642"/>
                </a:solidFill>
                <a:latin typeface="Arial" panose="020B0604020202020204" pitchFamily="34" charset="0"/>
                <a:cs typeface="Arial" panose="020B0604020202020204" pitchFamily="34" charset="0"/>
              </a:rPr>
              <a:t>YouTube</a:t>
            </a:r>
          </a:p>
          <a:p>
            <a:pPr algn="ctr"/>
            <a:r>
              <a:rPr lang="en-US" sz="1600" b="1" dirty="0">
                <a:solidFill>
                  <a:srgbClr val="073642"/>
                </a:solidFill>
                <a:latin typeface="Arial" panose="020B0604020202020204" pitchFamily="34" charset="0"/>
                <a:cs typeface="Arial" panose="020B0604020202020204" pitchFamily="34" charset="0"/>
              </a:rPr>
              <a:t>Channel</a:t>
            </a:r>
          </a:p>
          <a:p>
            <a:pPr algn="ctr"/>
            <a:r>
              <a:rPr lang="en-US" sz="1600" dirty="0">
                <a:solidFill>
                  <a:srgbClr val="073642"/>
                </a:solidFill>
                <a:latin typeface="Arial" panose="020B0604020202020204" pitchFamily="34" charset="0"/>
                <a:cs typeface="Arial" panose="020B0604020202020204" pitchFamily="34" charset="0"/>
              </a:rPr>
              <a:t>Recordings of our webinars, advanced product insights and other key Inflectra information</a:t>
            </a:r>
          </a:p>
        </p:txBody>
      </p:sp>
      <p:sp>
        <p:nvSpPr>
          <p:cNvPr id="12" name="Rectangle: Rounded Corners 11">
            <a:extLst>
              <a:ext uri="{FF2B5EF4-FFF2-40B4-BE49-F238E27FC236}">
                <a16:creationId xmlns:a16="http://schemas.microsoft.com/office/drawing/2014/main" id="{AFCB9072-48A0-D0F2-0A09-E7D764BB5972}"/>
              </a:ext>
            </a:extLst>
          </p:cNvPr>
          <p:cNvSpPr/>
          <p:nvPr/>
        </p:nvSpPr>
        <p:spPr>
          <a:xfrm>
            <a:off x="4977596" y="2229959"/>
            <a:ext cx="2224650" cy="3863248"/>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sz="1600" dirty="0">
              <a:latin typeface="Arial" panose="020B0604020202020204" pitchFamily="34" charset="0"/>
              <a:cs typeface="Arial" panose="020B0604020202020204" pitchFamily="34" charset="0"/>
            </a:endParaRPr>
          </a:p>
          <a:p>
            <a:pPr algn="ctr"/>
            <a:endParaRPr lang="en-US" sz="1600" dirty="0">
              <a:latin typeface="Arial" panose="020B0604020202020204" pitchFamily="34" charset="0"/>
              <a:cs typeface="Arial" panose="020B0604020202020204" pitchFamily="34" charset="0"/>
            </a:endParaRPr>
          </a:p>
          <a:p>
            <a:pPr algn="ctr"/>
            <a:endParaRPr lang="en-US" sz="1600" dirty="0">
              <a:latin typeface="Arial" panose="020B0604020202020204" pitchFamily="34" charset="0"/>
              <a:cs typeface="Arial" panose="020B0604020202020204" pitchFamily="34" charset="0"/>
            </a:endParaRPr>
          </a:p>
          <a:p>
            <a:pPr algn="ctr"/>
            <a:endParaRPr lang="en-US" sz="1600" dirty="0">
              <a:latin typeface="Arial" panose="020B0604020202020204" pitchFamily="34" charset="0"/>
              <a:cs typeface="Arial" panose="020B0604020202020204" pitchFamily="34" charset="0"/>
            </a:endParaRPr>
          </a:p>
          <a:p>
            <a:pPr algn="ctr"/>
            <a:endParaRPr lang="en-US" sz="1600" dirty="0">
              <a:solidFill>
                <a:srgbClr val="073642"/>
              </a:solidFill>
              <a:latin typeface="Arial" panose="020B0604020202020204" pitchFamily="34" charset="0"/>
              <a:cs typeface="Arial" panose="020B0604020202020204" pitchFamily="34" charset="0"/>
            </a:endParaRPr>
          </a:p>
          <a:p>
            <a:pPr algn="ctr"/>
            <a:endParaRPr lang="en-US" sz="1600" dirty="0">
              <a:latin typeface="Arial" panose="020B0604020202020204" pitchFamily="34" charset="0"/>
              <a:cs typeface="Arial" panose="020B0604020202020204" pitchFamily="34" charset="0"/>
            </a:endParaRPr>
          </a:p>
          <a:p>
            <a:pPr algn="ctr"/>
            <a:endParaRPr lang="en-US" sz="1600" dirty="0">
              <a:latin typeface="Arial" panose="020B0604020202020204" pitchFamily="34" charset="0"/>
              <a:cs typeface="Arial" panose="020B0604020202020204" pitchFamily="34" charset="0"/>
            </a:endParaRPr>
          </a:p>
          <a:p>
            <a:pPr algn="ctr"/>
            <a:endParaRPr lang="en-US" sz="1600" dirty="0">
              <a:solidFill>
                <a:srgbClr val="073642"/>
              </a:solidFill>
              <a:latin typeface="Arial" panose="020B0604020202020204" pitchFamily="34" charset="0"/>
              <a:cs typeface="Arial" panose="020B0604020202020204" pitchFamily="34" charset="0"/>
            </a:endParaRPr>
          </a:p>
          <a:p>
            <a:pPr algn="ctr"/>
            <a:endParaRPr lang="en-US" sz="1600" dirty="0">
              <a:solidFill>
                <a:srgbClr val="073642"/>
              </a:solidFill>
              <a:latin typeface="Arial" panose="020B0604020202020204" pitchFamily="34" charset="0"/>
              <a:cs typeface="Arial" panose="020B0604020202020204" pitchFamily="34" charset="0"/>
            </a:endParaRPr>
          </a:p>
          <a:p>
            <a:pPr algn="ctr"/>
            <a:endParaRPr lang="en-US" sz="1600" dirty="0">
              <a:solidFill>
                <a:srgbClr val="073642"/>
              </a:solidFill>
              <a:latin typeface="Arial" panose="020B0604020202020204" pitchFamily="34" charset="0"/>
              <a:cs typeface="Arial" panose="020B0604020202020204" pitchFamily="34" charset="0"/>
            </a:endParaRPr>
          </a:p>
          <a:p>
            <a:pPr algn="ctr"/>
            <a:endParaRPr lang="en-US" sz="1600" dirty="0">
              <a:solidFill>
                <a:srgbClr val="073642"/>
              </a:solidFill>
              <a:latin typeface="Arial" panose="020B0604020202020204" pitchFamily="34" charset="0"/>
              <a:cs typeface="Arial" panose="020B0604020202020204" pitchFamily="34" charset="0"/>
            </a:endParaRPr>
          </a:p>
          <a:p>
            <a:pPr algn="ctr"/>
            <a:endParaRPr lang="en-US" sz="1600" dirty="0">
              <a:solidFill>
                <a:srgbClr val="073642"/>
              </a:solidFill>
              <a:latin typeface="Arial" panose="020B0604020202020204" pitchFamily="34" charset="0"/>
              <a:cs typeface="Arial" panose="020B0604020202020204" pitchFamily="34" charset="0"/>
            </a:endParaRPr>
          </a:p>
          <a:p>
            <a:pPr algn="ctr"/>
            <a:r>
              <a:rPr lang="en-US" sz="1600" b="1" dirty="0">
                <a:solidFill>
                  <a:srgbClr val="073642"/>
                </a:solidFill>
                <a:latin typeface="Arial" panose="020B0604020202020204" pitchFamily="34" charset="0"/>
                <a:cs typeface="Arial" panose="020B0604020202020204" pitchFamily="34" charset="0"/>
              </a:rPr>
              <a:t>Live Webinars</a:t>
            </a:r>
          </a:p>
          <a:p>
            <a:pPr algn="ctr"/>
            <a:r>
              <a:rPr lang="en-US" sz="1600" dirty="0">
                <a:solidFill>
                  <a:srgbClr val="073642"/>
                </a:solidFill>
                <a:latin typeface="Arial" panose="020B0604020202020204" pitchFamily="34" charset="0"/>
                <a:cs typeface="Arial" panose="020B0604020202020204" pitchFamily="34" charset="0"/>
              </a:rPr>
              <a:t>Monthly Webinars on key product releases, customer roundtables, and other interactive sessions</a:t>
            </a:r>
          </a:p>
          <a:p>
            <a:pPr algn="ctr"/>
            <a:endParaRPr lang="en-US" sz="1600" dirty="0">
              <a:latin typeface="Arial" panose="020B0604020202020204" pitchFamily="34" charset="0"/>
              <a:cs typeface="Arial" panose="020B0604020202020204" pitchFamily="34" charset="0"/>
            </a:endParaRPr>
          </a:p>
          <a:p>
            <a:pPr algn="ctr"/>
            <a:endParaRPr lang="en-US" sz="1600" dirty="0">
              <a:latin typeface="Arial" panose="020B0604020202020204" pitchFamily="34" charset="0"/>
              <a:cs typeface="Arial" panose="020B0604020202020204" pitchFamily="34" charset="0"/>
            </a:endParaRPr>
          </a:p>
          <a:p>
            <a:pPr algn="ctr"/>
            <a:endParaRPr lang="en-US" sz="1600" dirty="0">
              <a:latin typeface="Arial" panose="020B0604020202020204" pitchFamily="34" charset="0"/>
              <a:cs typeface="Arial" panose="020B0604020202020204" pitchFamily="34" charset="0"/>
            </a:endParaRPr>
          </a:p>
          <a:p>
            <a:pPr algn="ctr"/>
            <a:endParaRPr lang="en-US" sz="1600" dirty="0">
              <a:latin typeface="Arial" panose="020B0604020202020204" pitchFamily="34" charset="0"/>
              <a:cs typeface="Arial" panose="020B0604020202020204" pitchFamily="34" charset="0"/>
            </a:endParaRPr>
          </a:p>
          <a:p>
            <a:pPr algn="ctr"/>
            <a:endParaRPr lang="en-US" sz="1600" dirty="0">
              <a:latin typeface="Arial" panose="020B0604020202020204" pitchFamily="34" charset="0"/>
              <a:cs typeface="Arial" panose="020B0604020202020204" pitchFamily="34" charset="0"/>
            </a:endParaRPr>
          </a:p>
          <a:p>
            <a:pPr algn="ctr"/>
            <a:endParaRPr lang="en-US" sz="1600" dirty="0">
              <a:latin typeface="Arial" panose="020B0604020202020204" pitchFamily="34" charset="0"/>
              <a:cs typeface="Arial" panose="020B0604020202020204" pitchFamily="34" charset="0"/>
            </a:endParaRPr>
          </a:p>
          <a:p>
            <a:pPr algn="ctr"/>
            <a:endParaRPr lang="en-US" sz="1600" dirty="0">
              <a:latin typeface="Arial" panose="020B0604020202020204" pitchFamily="34" charset="0"/>
              <a:cs typeface="Arial" panose="020B0604020202020204" pitchFamily="34" charset="0"/>
            </a:endParaRPr>
          </a:p>
          <a:p>
            <a:pPr algn="ctr"/>
            <a:endParaRPr lang="en-US" sz="1600"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29E41869-60C3-F01F-6F0D-6DDEF6714F8A}"/>
              </a:ext>
            </a:extLst>
          </p:cNvPr>
          <p:cNvSpPr/>
          <p:nvPr/>
        </p:nvSpPr>
        <p:spPr>
          <a:xfrm>
            <a:off x="9580078" y="2211147"/>
            <a:ext cx="2224650" cy="3863249"/>
          </a:xfrm>
          <a:prstGeom prst="roundRect">
            <a:avLst/>
          </a:prstGeom>
          <a:solidFill>
            <a:srgbClr val="586E75"/>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sz="1600" dirty="0">
              <a:latin typeface="Arial" panose="020B0604020202020204" pitchFamily="34" charset="0"/>
              <a:cs typeface="Arial" panose="020B0604020202020204" pitchFamily="34" charset="0"/>
            </a:endParaRPr>
          </a:p>
          <a:p>
            <a:pPr algn="ctr"/>
            <a:endParaRPr lang="en-US" sz="1600" dirty="0">
              <a:latin typeface="Arial" panose="020B0604020202020204" pitchFamily="34" charset="0"/>
              <a:cs typeface="Arial" panose="020B0604020202020204" pitchFamily="34" charset="0"/>
            </a:endParaRPr>
          </a:p>
          <a:p>
            <a:pPr algn="ctr"/>
            <a:endParaRPr lang="en-US" sz="1600" dirty="0">
              <a:latin typeface="Arial" panose="020B0604020202020204" pitchFamily="34" charset="0"/>
              <a:cs typeface="Arial" panose="020B0604020202020204" pitchFamily="34" charset="0"/>
            </a:endParaRPr>
          </a:p>
          <a:p>
            <a:pPr algn="ctr"/>
            <a:r>
              <a:rPr lang="en-US" sz="1600" b="1" dirty="0">
                <a:solidFill>
                  <a:schemeClr val="bg2"/>
                </a:solidFill>
                <a:latin typeface="Arial" panose="020B0604020202020204" pitchFamily="34" charset="0"/>
                <a:cs typeface="Arial" panose="020B0604020202020204" pitchFamily="34" charset="0"/>
              </a:rPr>
              <a:t>InflectraCon360 </a:t>
            </a:r>
            <a:r>
              <a:rPr lang="en-US" sz="1600" dirty="0">
                <a:solidFill>
                  <a:schemeClr val="bg2"/>
                </a:solidFill>
                <a:latin typeface="Arial" panose="020B0604020202020204" pitchFamily="34" charset="0"/>
                <a:cs typeface="Arial" panose="020B0604020202020204" pitchFamily="34" charset="0"/>
              </a:rPr>
              <a:t>Featuring thought leadership content from industry leaders, customers and partners</a:t>
            </a:r>
          </a:p>
        </p:txBody>
      </p:sp>
      <p:sp>
        <p:nvSpPr>
          <p:cNvPr id="17" name="Oval 16">
            <a:extLst>
              <a:ext uri="{FF2B5EF4-FFF2-40B4-BE49-F238E27FC236}">
                <a16:creationId xmlns:a16="http://schemas.microsoft.com/office/drawing/2014/main" id="{53AC3ED0-8BEF-43C8-777F-61E938DDDE28}"/>
              </a:ext>
            </a:extLst>
          </p:cNvPr>
          <p:cNvSpPr/>
          <p:nvPr/>
        </p:nvSpPr>
        <p:spPr>
          <a:xfrm>
            <a:off x="369881" y="1925159"/>
            <a:ext cx="609600" cy="609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latin typeface="Arial" panose="020B0604020202020204" pitchFamily="34" charset="0"/>
                <a:cs typeface="Arial" panose="020B0604020202020204" pitchFamily="34" charset="0"/>
              </a:rPr>
              <a:t>1</a:t>
            </a:r>
          </a:p>
        </p:txBody>
      </p:sp>
      <p:sp>
        <p:nvSpPr>
          <p:cNvPr id="18" name="Oval 17">
            <a:extLst>
              <a:ext uri="{FF2B5EF4-FFF2-40B4-BE49-F238E27FC236}">
                <a16:creationId xmlns:a16="http://schemas.microsoft.com/office/drawing/2014/main" id="{49C94700-1EC8-00C5-9533-BF9AC3F70BA0}"/>
              </a:ext>
            </a:extLst>
          </p:cNvPr>
          <p:cNvSpPr/>
          <p:nvPr/>
        </p:nvSpPr>
        <p:spPr>
          <a:xfrm>
            <a:off x="4986057" y="1925159"/>
            <a:ext cx="609600" cy="609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latin typeface="Arial" panose="020B0604020202020204" pitchFamily="34" charset="0"/>
                <a:cs typeface="Arial" panose="020B0604020202020204" pitchFamily="34" charset="0"/>
              </a:rPr>
              <a:t>2</a:t>
            </a:r>
          </a:p>
        </p:txBody>
      </p:sp>
      <p:sp>
        <p:nvSpPr>
          <p:cNvPr id="19" name="Oval 18">
            <a:extLst>
              <a:ext uri="{FF2B5EF4-FFF2-40B4-BE49-F238E27FC236}">
                <a16:creationId xmlns:a16="http://schemas.microsoft.com/office/drawing/2014/main" id="{784D2521-E77A-BD61-92B7-ABFECD86D3C0}"/>
              </a:ext>
            </a:extLst>
          </p:cNvPr>
          <p:cNvSpPr/>
          <p:nvPr/>
        </p:nvSpPr>
        <p:spPr>
          <a:xfrm>
            <a:off x="7284704" y="1925159"/>
            <a:ext cx="609600" cy="609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latin typeface="Arial" panose="020B0604020202020204" pitchFamily="34" charset="0"/>
                <a:cs typeface="Arial" panose="020B0604020202020204" pitchFamily="34" charset="0"/>
              </a:rPr>
              <a:t>3</a:t>
            </a:r>
          </a:p>
        </p:txBody>
      </p:sp>
      <p:sp>
        <p:nvSpPr>
          <p:cNvPr id="20" name="Oval 19">
            <a:extLst>
              <a:ext uri="{FF2B5EF4-FFF2-40B4-BE49-F238E27FC236}">
                <a16:creationId xmlns:a16="http://schemas.microsoft.com/office/drawing/2014/main" id="{2A7CE72D-56D9-8AB9-98E4-71EFCCD48CFB}"/>
              </a:ext>
            </a:extLst>
          </p:cNvPr>
          <p:cNvSpPr/>
          <p:nvPr/>
        </p:nvSpPr>
        <p:spPr>
          <a:xfrm>
            <a:off x="9592876" y="1925159"/>
            <a:ext cx="609600" cy="609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latin typeface="Arial" panose="020B0604020202020204" pitchFamily="34" charset="0"/>
                <a:cs typeface="Arial" panose="020B0604020202020204" pitchFamily="34" charset="0"/>
              </a:rPr>
              <a:t>4</a:t>
            </a:r>
          </a:p>
        </p:txBody>
      </p:sp>
      <p:sp>
        <p:nvSpPr>
          <p:cNvPr id="21" name="Arrow: Right 20">
            <a:extLst>
              <a:ext uri="{FF2B5EF4-FFF2-40B4-BE49-F238E27FC236}">
                <a16:creationId xmlns:a16="http://schemas.microsoft.com/office/drawing/2014/main" id="{BF20652A-305C-AC56-6701-672B817DDDF9}"/>
              </a:ext>
            </a:extLst>
          </p:cNvPr>
          <p:cNvSpPr/>
          <p:nvPr/>
        </p:nvSpPr>
        <p:spPr>
          <a:xfrm>
            <a:off x="939335" y="2036814"/>
            <a:ext cx="4044340" cy="390417"/>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Online meeting with solid fill">
            <a:extLst>
              <a:ext uri="{FF2B5EF4-FFF2-40B4-BE49-F238E27FC236}">
                <a16:creationId xmlns:a16="http://schemas.microsoft.com/office/drawing/2014/main" id="{4AC4B8C8-9E69-C66D-F075-7C2DFBA4B9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41839" y="2648527"/>
            <a:ext cx="914400" cy="914400"/>
          </a:xfrm>
          <a:prstGeom prst="rect">
            <a:avLst/>
          </a:prstGeom>
        </p:spPr>
      </p:pic>
      <p:pic>
        <p:nvPicPr>
          <p:cNvPr id="6" name="Graphic 5" descr="Vlog with solid fill">
            <a:extLst>
              <a:ext uri="{FF2B5EF4-FFF2-40B4-BE49-F238E27FC236}">
                <a16:creationId xmlns:a16="http://schemas.microsoft.com/office/drawing/2014/main" id="{567C9257-6173-9AFC-A80D-6F21FCBF43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5006" y="2609276"/>
            <a:ext cx="914400" cy="914400"/>
          </a:xfrm>
          <a:prstGeom prst="rect">
            <a:avLst/>
          </a:prstGeom>
        </p:spPr>
      </p:pic>
      <p:pic>
        <p:nvPicPr>
          <p:cNvPr id="26" name="Picture 25" descr="A black and white text&#10;&#10;Description automatically generated">
            <a:extLst>
              <a:ext uri="{FF2B5EF4-FFF2-40B4-BE49-F238E27FC236}">
                <a16:creationId xmlns:a16="http://schemas.microsoft.com/office/drawing/2014/main" id="{619CF4FA-0C79-3B8E-E636-4C57DB2C2A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7699" y="2893220"/>
            <a:ext cx="1668826" cy="361620"/>
          </a:xfrm>
          <a:prstGeom prst="rect">
            <a:avLst/>
          </a:prstGeom>
        </p:spPr>
      </p:pic>
      <p:pic>
        <p:nvPicPr>
          <p:cNvPr id="28" name="Picture 27" descr="A logo with a flame on it&#10;&#10;Description automatically generated">
            <a:extLst>
              <a:ext uri="{FF2B5EF4-FFF2-40B4-BE49-F238E27FC236}">
                <a16:creationId xmlns:a16="http://schemas.microsoft.com/office/drawing/2014/main" id="{956A8858-9A0F-3B47-8B59-AF8BF29107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9091" y="2665115"/>
            <a:ext cx="1610895" cy="834708"/>
          </a:xfrm>
          <a:prstGeom prst="rect">
            <a:avLst/>
          </a:prstGeom>
        </p:spPr>
      </p:pic>
      <p:pic>
        <p:nvPicPr>
          <p:cNvPr id="32" name="Picture 31" descr="A logo with a yellow ribbon&#10;&#10;Description automatically generated">
            <a:extLst>
              <a:ext uri="{FF2B5EF4-FFF2-40B4-BE49-F238E27FC236}">
                <a16:creationId xmlns:a16="http://schemas.microsoft.com/office/drawing/2014/main" id="{51F55849-83CB-4F05-204F-FB7A310A52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48729" y="2488258"/>
            <a:ext cx="1074669" cy="1074669"/>
          </a:xfrm>
          <a:prstGeom prst="rect">
            <a:avLst/>
          </a:prstGeom>
        </p:spPr>
      </p:pic>
    </p:spTree>
    <p:extLst>
      <p:ext uri="{BB962C8B-B14F-4D97-AF65-F5344CB8AC3E}">
        <p14:creationId xmlns:p14="http://schemas.microsoft.com/office/powerpoint/2010/main" val="1368086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17" name="Rectangle 16">
            <a:extLst>
              <a:ext uri="{FF2B5EF4-FFF2-40B4-BE49-F238E27FC236}">
                <a16:creationId xmlns:a16="http://schemas.microsoft.com/office/drawing/2014/main" id="{0202EF38-C69D-25AB-B674-B72C730305A0}"/>
              </a:ext>
            </a:extLst>
          </p:cNvPr>
          <p:cNvSpPr/>
          <p:nvPr/>
        </p:nvSpPr>
        <p:spPr>
          <a:xfrm>
            <a:off x="0" y="4738255"/>
            <a:ext cx="12192000" cy="211974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Google Shape;649;g2e2534e41df_1_5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dirty="0"/>
              <a:t>Inflectra AWS Partnership: Benefits</a:t>
            </a:r>
            <a:endParaRPr dirty="0"/>
          </a:p>
        </p:txBody>
      </p:sp>
      <p:pic>
        <p:nvPicPr>
          <p:cNvPr id="5" name="Graphic 4">
            <a:extLst>
              <a:ext uri="{FF2B5EF4-FFF2-40B4-BE49-F238E27FC236}">
                <a16:creationId xmlns:a16="http://schemas.microsoft.com/office/drawing/2014/main" id="{0ED123CA-92EC-BFF1-9449-6456A72CC8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4392" y="5013391"/>
            <a:ext cx="1479484" cy="1479484"/>
          </a:xfrm>
          <a:prstGeom prst="rect">
            <a:avLst/>
          </a:prstGeom>
        </p:spPr>
      </p:pic>
      <p:pic>
        <p:nvPicPr>
          <p:cNvPr id="7" name="Graphic 6">
            <a:extLst>
              <a:ext uri="{FF2B5EF4-FFF2-40B4-BE49-F238E27FC236}">
                <a16:creationId xmlns:a16="http://schemas.microsoft.com/office/drawing/2014/main" id="{FD617849-2CA9-A7B2-9CD1-BD70EC24A6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43993" y="5013390"/>
            <a:ext cx="1479484" cy="1479484"/>
          </a:xfrm>
          <a:prstGeom prst="rect">
            <a:avLst/>
          </a:prstGeom>
        </p:spPr>
      </p:pic>
      <p:pic>
        <p:nvPicPr>
          <p:cNvPr id="10" name="Graphic 9">
            <a:extLst>
              <a:ext uri="{FF2B5EF4-FFF2-40B4-BE49-F238E27FC236}">
                <a16:creationId xmlns:a16="http://schemas.microsoft.com/office/drawing/2014/main" id="{0CA00001-9350-A383-BF77-8EB0EE5F46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03998" y="5013390"/>
            <a:ext cx="1479484" cy="1479484"/>
          </a:xfrm>
          <a:prstGeom prst="rect">
            <a:avLst/>
          </a:prstGeom>
        </p:spPr>
      </p:pic>
      <p:pic>
        <p:nvPicPr>
          <p:cNvPr id="12" name="Graphic 11">
            <a:extLst>
              <a:ext uri="{FF2B5EF4-FFF2-40B4-BE49-F238E27FC236}">
                <a16:creationId xmlns:a16="http://schemas.microsoft.com/office/drawing/2014/main" id="{518FEC35-CDEA-1FCF-4660-65C269A095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84388" y="5013391"/>
            <a:ext cx="1479483" cy="1479483"/>
          </a:xfrm>
          <a:prstGeom prst="rect">
            <a:avLst/>
          </a:prstGeom>
        </p:spPr>
      </p:pic>
      <p:sp>
        <p:nvSpPr>
          <p:cNvPr id="13" name="Rectangle: Rounded Corners 12">
            <a:extLst>
              <a:ext uri="{FF2B5EF4-FFF2-40B4-BE49-F238E27FC236}">
                <a16:creationId xmlns:a16="http://schemas.microsoft.com/office/drawing/2014/main" id="{8EDA939F-EFA5-356B-1642-F3658F803477}"/>
              </a:ext>
            </a:extLst>
          </p:cNvPr>
          <p:cNvSpPr/>
          <p:nvPr/>
        </p:nvSpPr>
        <p:spPr>
          <a:xfrm>
            <a:off x="371573" y="1600200"/>
            <a:ext cx="5535106"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AWS Advanced ISV Partner</a:t>
            </a:r>
          </a:p>
        </p:txBody>
      </p:sp>
      <p:sp>
        <p:nvSpPr>
          <p:cNvPr id="14" name="Rectangle: Rounded Corners 13">
            <a:extLst>
              <a:ext uri="{FF2B5EF4-FFF2-40B4-BE49-F238E27FC236}">
                <a16:creationId xmlns:a16="http://schemas.microsoft.com/office/drawing/2014/main" id="{788EFE7F-0840-D22B-929D-133EAA9E4E85}"/>
              </a:ext>
            </a:extLst>
          </p:cNvPr>
          <p:cNvSpPr/>
          <p:nvPr/>
        </p:nvSpPr>
        <p:spPr>
          <a:xfrm>
            <a:off x="6285320" y="1600200"/>
            <a:ext cx="5535107"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AWS Public &amp; Private Marketplace</a:t>
            </a:r>
          </a:p>
        </p:txBody>
      </p:sp>
      <p:sp>
        <p:nvSpPr>
          <p:cNvPr id="15" name="TextBox 14">
            <a:extLst>
              <a:ext uri="{FF2B5EF4-FFF2-40B4-BE49-F238E27FC236}">
                <a16:creationId xmlns:a16="http://schemas.microsoft.com/office/drawing/2014/main" id="{85D250EF-F87E-C48A-7BAD-0D312061C6C7}"/>
              </a:ext>
            </a:extLst>
          </p:cNvPr>
          <p:cNvSpPr txBox="1"/>
          <p:nvPr/>
        </p:nvSpPr>
        <p:spPr>
          <a:xfrm>
            <a:off x="371573" y="2161309"/>
            <a:ext cx="5535106" cy="218521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Access to the latest technologies and services including AWS Bedrock Generative AI platform</a:t>
            </a:r>
          </a:p>
          <a:p>
            <a:pPr marL="285750" indent="-285750">
              <a:spcAft>
                <a:spcPts val="600"/>
              </a:spcAft>
              <a:buFont typeface="Arial" panose="020B0604020202020204" pitchFamily="34" charset="0"/>
              <a:buChar char="•"/>
            </a:pPr>
            <a:r>
              <a:rPr lang="en-US" dirty="0"/>
              <a:t>Easy integration with other AWS and third-party services, including AWS </a:t>
            </a:r>
            <a:r>
              <a:rPr lang="en-US" dirty="0" err="1"/>
              <a:t>CodeBuild</a:t>
            </a:r>
            <a:r>
              <a:rPr lang="en-US" dirty="0"/>
              <a:t>.</a:t>
            </a:r>
          </a:p>
          <a:p>
            <a:pPr marL="285750" indent="-285750">
              <a:spcAft>
                <a:spcPts val="600"/>
              </a:spcAft>
              <a:buFont typeface="Arial" panose="020B0604020202020204" pitchFamily="34" charset="0"/>
              <a:buChar char="•"/>
            </a:pPr>
            <a:r>
              <a:rPr lang="en-US" dirty="0"/>
              <a:t>Additional technical resources and enterprise solution architects available to help customers improve reliability and operational excellence.</a:t>
            </a:r>
          </a:p>
        </p:txBody>
      </p:sp>
      <p:sp>
        <p:nvSpPr>
          <p:cNvPr id="16" name="TextBox 15">
            <a:extLst>
              <a:ext uri="{FF2B5EF4-FFF2-40B4-BE49-F238E27FC236}">
                <a16:creationId xmlns:a16="http://schemas.microsoft.com/office/drawing/2014/main" id="{0D7C72D5-245A-5245-F1D2-8F436AD0C1F7}"/>
              </a:ext>
            </a:extLst>
          </p:cNvPr>
          <p:cNvSpPr txBox="1"/>
          <p:nvPr/>
        </p:nvSpPr>
        <p:spPr>
          <a:xfrm>
            <a:off x="6285321" y="2124425"/>
            <a:ext cx="5535106" cy="218521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Can purchase Inflectra products seamlessly through the AWS public marketplace</a:t>
            </a:r>
          </a:p>
          <a:p>
            <a:pPr marL="285750" indent="-285750">
              <a:spcAft>
                <a:spcPts val="600"/>
              </a:spcAft>
              <a:buFont typeface="Arial" panose="020B0604020202020204" pitchFamily="34" charset="0"/>
              <a:buChar char="•"/>
            </a:pPr>
            <a:r>
              <a:rPr lang="en-US" dirty="0"/>
              <a:t>Customers using AWS Enterprise Discount Program (EDP) or Private Pricing Agreements (PPA) can count Inflectra purchases towards their annual spend commitments</a:t>
            </a:r>
          </a:p>
          <a:p>
            <a:pPr marL="285750" indent="-285750">
              <a:spcAft>
                <a:spcPts val="600"/>
              </a:spcAft>
              <a:buFont typeface="Arial" panose="020B0604020202020204" pitchFamily="34" charset="0"/>
              <a:buChar char="•"/>
            </a:pPr>
            <a:r>
              <a:rPr lang="en-US" dirty="0"/>
              <a:t>Simplify and consolidate your IT spend.</a:t>
            </a:r>
          </a:p>
        </p:txBody>
      </p:sp>
      <p:pic>
        <p:nvPicPr>
          <p:cNvPr id="19" name="Picture 18" descr="A black background with white letters&#10;&#10;Description automatically generated">
            <a:extLst>
              <a:ext uri="{FF2B5EF4-FFF2-40B4-BE49-F238E27FC236}">
                <a16:creationId xmlns:a16="http://schemas.microsoft.com/office/drawing/2014/main" id="{C13CA0F6-A134-1300-202B-124032AA06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86621" y="5523908"/>
            <a:ext cx="3006616" cy="548438"/>
          </a:xfrm>
          <a:prstGeom prst="rect">
            <a:avLst/>
          </a:prstGeom>
        </p:spPr>
      </p:pic>
      <p:sp>
        <p:nvSpPr>
          <p:cNvPr id="21" name="Rectangle: Rounded Corners 20">
            <a:extLst>
              <a:ext uri="{FF2B5EF4-FFF2-40B4-BE49-F238E27FC236}">
                <a16:creationId xmlns:a16="http://schemas.microsoft.com/office/drawing/2014/main" id="{FC9154CC-C5F1-B626-F3BF-4EE46B9D9C7A}"/>
              </a:ext>
            </a:extLst>
          </p:cNvPr>
          <p:cNvSpPr/>
          <p:nvPr/>
        </p:nvSpPr>
        <p:spPr>
          <a:xfrm>
            <a:off x="6285320" y="2082556"/>
            <a:ext cx="5535107" cy="2452499"/>
          </a:xfrm>
          <a:prstGeom prst="roundRect">
            <a:avLst>
              <a:gd name="adj" fmla="val 12188"/>
            </a:avLst>
          </a:prstGeom>
          <a:noFill/>
          <a:ln w="19050">
            <a:solidFill>
              <a:schemeClr val="bg1"/>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D268C17D-6D7D-2336-6822-F3EF14E762FB}"/>
              </a:ext>
            </a:extLst>
          </p:cNvPr>
          <p:cNvSpPr/>
          <p:nvPr/>
        </p:nvSpPr>
        <p:spPr>
          <a:xfrm>
            <a:off x="371572" y="2089890"/>
            <a:ext cx="5535107" cy="2452499"/>
          </a:xfrm>
          <a:prstGeom prst="roundRect">
            <a:avLst>
              <a:gd name="adj" fmla="val 12188"/>
            </a:avLst>
          </a:prstGeom>
          <a:noFill/>
          <a:ln w="19050">
            <a:solidFill>
              <a:schemeClr val="bg1"/>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202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90EDA-983B-0F4A-B9A3-D9A425D2EE25}"/>
              </a:ext>
            </a:extLst>
          </p:cNvPr>
          <p:cNvSpPr>
            <a:spLocks noGrp="1"/>
          </p:cNvSpPr>
          <p:nvPr>
            <p:ph type="title"/>
          </p:nvPr>
        </p:nvSpPr>
        <p:spPr/>
        <p:txBody>
          <a:bodyPr/>
          <a:lstStyle/>
          <a:p>
            <a:r>
              <a:rPr lang="en-US" dirty="0"/>
              <a:t>Security &amp; Compliance</a:t>
            </a:r>
          </a:p>
        </p:txBody>
      </p:sp>
      <p:sp>
        <p:nvSpPr>
          <p:cNvPr id="3" name="Content Placeholder 2">
            <a:extLst>
              <a:ext uri="{FF2B5EF4-FFF2-40B4-BE49-F238E27FC236}">
                <a16:creationId xmlns:a16="http://schemas.microsoft.com/office/drawing/2014/main" id="{9322764E-7B6B-0741-1901-B1261C4AC19C}"/>
              </a:ext>
            </a:extLst>
          </p:cNvPr>
          <p:cNvSpPr>
            <a:spLocks noGrp="1"/>
          </p:cNvSpPr>
          <p:nvPr>
            <p:ph idx="1"/>
          </p:nvPr>
        </p:nvSpPr>
        <p:spPr>
          <a:xfrm>
            <a:off x="838200" y="1590262"/>
            <a:ext cx="10515600" cy="3101008"/>
          </a:xfrm>
        </p:spPr>
        <p:txBody>
          <a:bodyPr>
            <a:normAutofit/>
          </a:bodyPr>
          <a:lstStyle/>
          <a:p>
            <a:r>
              <a:rPr lang="en-US" dirty="0"/>
              <a:t>Our cloud platform is SOC2 Type II certified</a:t>
            </a:r>
          </a:p>
          <a:p>
            <a:r>
              <a:rPr lang="en-US" dirty="0"/>
              <a:t>Our website and payment systems are PCI-DSS certified</a:t>
            </a:r>
          </a:p>
          <a:p>
            <a:r>
              <a:rPr lang="en-US" dirty="0"/>
              <a:t>Data encrypted in transit and at rest using strong ciphers</a:t>
            </a:r>
          </a:p>
          <a:p>
            <a:r>
              <a:rPr lang="en-US" dirty="0"/>
              <a:t>Multi-factor authentication (MFA) and Single Sign On (SSO)</a:t>
            </a:r>
          </a:p>
          <a:p>
            <a:r>
              <a:rPr lang="en-US" dirty="0"/>
              <a:t>Physical infrastructure provided by Amazon Web Services.</a:t>
            </a:r>
          </a:p>
        </p:txBody>
      </p:sp>
      <p:pic>
        <p:nvPicPr>
          <p:cNvPr id="7" name="Picture 6" descr="A blue circle with white text&#10;&#10;Description automatically generated">
            <a:extLst>
              <a:ext uri="{FF2B5EF4-FFF2-40B4-BE49-F238E27FC236}">
                <a16:creationId xmlns:a16="http://schemas.microsoft.com/office/drawing/2014/main" id="{5DFAED71-28F8-FA6B-5FFC-3C6004F39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48" y="4468398"/>
            <a:ext cx="2133600" cy="2124075"/>
          </a:xfrm>
          <a:prstGeom prst="rect">
            <a:avLst/>
          </a:prstGeom>
        </p:spPr>
      </p:pic>
      <p:pic>
        <p:nvPicPr>
          <p:cNvPr id="9" name="Picture 8" descr="A green check mark and white text&#10;&#10;Description automatically generated">
            <a:extLst>
              <a:ext uri="{FF2B5EF4-FFF2-40B4-BE49-F238E27FC236}">
                <a16:creationId xmlns:a16="http://schemas.microsoft.com/office/drawing/2014/main" id="{4BA4F4EA-59C4-3831-2BF4-FCDC43E54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9475" y="4623576"/>
            <a:ext cx="2286198" cy="1813717"/>
          </a:xfrm>
          <a:prstGeom prst="rect">
            <a:avLst/>
          </a:prstGeom>
        </p:spPr>
      </p:pic>
      <p:pic>
        <p:nvPicPr>
          <p:cNvPr id="11" name="Graphic 10">
            <a:extLst>
              <a:ext uri="{FF2B5EF4-FFF2-40B4-BE49-F238E27FC236}">
                <a16:creationId xmlns:a16="http://schemas.microsoft.com/office/drawing/2014/main" id="{3345145C-9235-5137-0B37-207B7E7BF3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49258" y="4623576"/>
            <a:ext cx="1686935" cy="1673858"/>
          </a:xfrm>
          <a:prstGeom prst="rect">
            <a:avLst/>
          </a:prstGeom>
        </p:spPr>
      </p:pic>
    </p:spTree>
    <p:extLst>
      <p:ext uri="{BB962C8B-B14F-4D97-AF65-F5344CB8AC3E}">
        <p14:creationId xmlns:p14="http://schemas.microsoft.com/office/powerpoint/2010/main" val="228285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8FF12-D57C-90B9-4102-FF19D5DBF7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C4D724-B6C3-E307-1360-EE7D014F3832}"/>
              </a:ext>
            </a:extLst>
          </p:cNvPr>
          <p:cNvSpPr>
            <a:spLocks noGrp="1"/>
          </p:cNvSpPr>
          <p:nvPr>
            <p:ph type="title"/>
          </p:nvPr>
        </p:nvSpPr>
        <p:spPr/>
        <p:txBody>
          <a:bodyPr/>
          <a:lstStyle/>
          <a:p>
            <a:r>
              <a:rPr lang="en-US" dirty="0"/>
              <a:t>Success Stories</a:t>
            </a:r>
          </a:p>
        </p:txBody>
      </p:sp>
      <p:sp>
        <p:nvSpPr>
          <p:cNvPr id="4" name="Text Placeholder 3">
            <a:extLst>
              <a:ext uri="{FF2B5EF4-FFF2-40B4-BE49-F238E27FC236}">
                <a16:creationId xmlns:a16="http://schemas.microsoft.com/office/drawing/2014/main" id="{A1CAC4A7-978D-7A97-EB2F-5C66584EF575}"/>
              </a:ext>
            </a:extLst>
          </p:cNvPr>
          <p:cNvSpPr>
            <a:spLocks noGrp="1"/>
          </p:cNvSpPr>
          <p:nvPr>
            <p:ph type="body" idx="1"/>
          </p:nvPr>
        </p:nvSpPr>
        <p:spPr/>
        <p:txBody>
          <a:bodyPr/>
          <a:lstStyle/>
          <a:p>
            <a:r>
              <a:rPr lang="en-US" dirty="0"/>
              <a:t>Don’t listen to us, listen to our thousands of happy customers</a:t>
            </a:r>
          </a:p>
        </p:txBody>
      </p:sp>
    </p:spTree>
    <p:extLst>
      <p:ext uri="{BB962C8B-B14F-4D97-AF65-F5344CB8AC3E}">
        <p14:creationId xmlns:p14="http://schemas.microsoft.com/office/powerpoint/2010/main" val="3735513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46872-61C5-BB2A-A485-0E2B38B2B3B6}"/>
              </a:ext>
            </a:extLst>
          </p:cNvPr>
          <p:cNvSpPr>
            <a:spLocks noGrp="1"/>
          </p:cNvSpPr>
          <p:nvPr>
            <p:ph type="title"/>
          </p:nvPr>
        </p:nvSpPr>
        <p:spPr/>
        <p:txBody>
          <a:bodyPr>
            <a:normAutofit fontScale="90000"/>
          </a:bodyPr>
          <a:lstStyle/>
          <a:p>
            <a:r>
              <a:rPr lang="en-US" sz="4000" dirty="0"/>
              <a:t>Inflectra Helps You Deliver Measurable Quality Fast!</a:t>
            </a:r>
            <a:br>
              <a:rPr lang="en-US" dirty="0"/>
            </a:br>
            <a:r>
              <a:rPr lang="en-US" sz="1800" b="1" i="1" dirty="0">
                <a:latin typeface="Arial" panose="020B0604020202020204" pitchFamily="34" charset="0"/>
                <a:cs typeface="Arial" panose="020B0604020202020204" pitchFamily="34" charset="0"/>
              </a:rPr>
              <a:t>Only 16% of software development projects are completed on time and within budget.</a:t>
            </a:r>
            <a:endParaRPr lang="en-US" dirty="0"/>
          </a:p>
        </p:txBody>
      </p:sp>
      <p:sp>
        <p:nvSpPr>
          <p:cNvPr id="4" name="Rectangle 3">
            <a:extLst>
              <a:ext uri="{FF2B5EF4-FFF2-40B4-BE49-F238E27FC236}">
                <a16:creationId xmlns:a16="http://schemas.microsoft.com/office/drawing/2014/main" id="{109724C9-F06A-CFEB-6F03-EB4889C19AD5}"/>
              </a:ext>
            </a:extLst>
          </p:cNvPr>
          <p:cNvSpPr/>
          <p:nvPr/>
        </p:nvSpPr>
        <p:spPr>
          <a:xfrm>
            <a:off x="4303776" y="1617815"/>
            <a:ext cx="3584448" cy="4544839"/>
          </a:xfrm>
          <a:prstGeom prst="rect">
            <a:avLst/>
          </a:prstGeom>
          <a:gradFill>
            <a:gsLst>
              <a:gs pos="0">
                <a:srgbClr val="FDCB26"/>
              </a:gs>
              <a:gs pos="30000">
                <a:schemeClr val="bg1"/>
              </a:gs>
              <a:gs pos="100000">
                <a:srgbClr val="FDCB26"/>
              </a:gs>
              <a:gs pos="66000">
                <a:schemeClr val="bg1"/>
              </a:gs>
            </a:gsLst>
            <a:lin ang="5400000" scaled="1"/>
          </a:gra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86CE7EE-37FF-569A-FC59-26E6CB13ED2A}"/>
              </a:ext>
            </a:extLst>
          </p:cNvPr>
          <p:cNvSpPr/>
          <p:nvPr/>
        </p:nvSpPr>
        <p:spPr>
          <a:xfrm>
            <a:off x="371194" y="1631394"/>
            <a:ext cx="3584448" cy="4517680"/>
          </a:xfrm>
          <a:prstGeom prst="rect">
            <a:avLst/>
          </a:prstGeom>
          <a:gradFill>
            <a:gsLst>
              <a:gs pos="0">
                <a:srgbClr val="FDCB26"/>
              </a:gs>
              <a:gs pos="30000">
                <a:schemeClr val="bg1"/>
              </a:gs>
              <a:gs pos="100000">
                <a:srgbClr val="FDCB26"/>
              </a:gs>
              <a:gs pos="66000">
                <a:schemeClr val="bg1"/>
              </a:gs>
            </a:gsLst>
            <a:lin ang="5400000" scaled="1"/>
          </a:gra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0D4FE1E-A00D-6240-3CC0-AFAB6336E9D7}"/>
              </a:ext>
            </a:extLst>
          </p:cNvPr>
          <p:cNvSpPr/>
          <p:nvPr/>
        </p:nvSpPr>
        <p:spPr>
          <a:xfrm>
            <a:off x="750364" y="2991673"/>
            <a:ext cx="2869948" cy="30713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5E1DD49-805A-BC16-D8CD-77929006DBA0}"/>
              </a:ext>
            </a:extLst>
          </p:cNvPr>
          <p:cNvSpPr/>
          <p:nvPr/>
        </p:nvSpPr>
        <p:spPr>
          <a:xfrm>
            <a:off x="8227718" y="1617815"/>
            <a:ext cx="3584448" cy="4544838"/>
          </a:xfrm>
          <a:prstGeom prst="rect">
            <a:avLst/>
          </a:prstGeom>
          <a:gradFill>
            <a:gsLst>
              <a:gs pos="0">
                <a:srgbClr val="FDCB26"/>
              </a:gs>
              <a:gs pos="30000">
                <a:schemeClr val="bg1"/>
              </a:gs>
              <a:gs pos="100000">
                <a:srgbClr val="FDCB26"/>
              </a:gs>
              <a:gs pos="66000">
                <a:schemeClr val="bg1"/>
              </a:gs>
            </a:gsLst>
            <a:lin ang="5400000" scaled="1"/>
          </a:gra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C78221-F094-6653-D143-74D4C9187C0B}"/>
              </a:ext>
            </a:extLst>
          </p:cNvPr>
          <p:cNvSpPr txBox="1"/>
          <p:nvPr/>
        </p:nvSpPr>
        <p:spPr>
          <a:xfrm>
            <a:off x="895219" y="2441295"/>
            <a:ext cx="2580238" cy="338554"/>
          </a:xfrm>
          <a:prstGeom prst="rect">
            <a:avLst/>
          </a:prstGeom>
          <a:noFill/>
        </p:spPr>
        <p:txBody>
          <a:bodyPr wrap="square" rtlCol="0">
            <a:spAutoFit/>
          </a:bodyPr>
          <a:lstStyle/>
          <a:p>
            <a:pPr algn="ctr"/>
            <a:r>
              <a:rPr lang="en-US" sz="1600" b="1" i="1">
                <a:latin typeface="Arial" panose="020B0604020202020204" pitchFamily="34" charset="0"/>
                <a:cs typeface="Arial" panose="020B0604020202020204" pitchFamily="34" charset="0"/>
              </a:rPr>
              <a:t>Product Managers</a:t>
            </a:r>
          </a:p>
        </p:txBody>
      </p:sp>
      <p:sp>
        <p:nvSpPr>
          <p:cNvPr id="9" name="TextBox 8">
            <a:extLst>
              <a:ext uri="{FF2B5EF4-FFF2-40B4-BE49-F238E27FC236}">
                <a16:creationId xmlns:a16="http://schemas.microsoft.com/office/drawing/2014/main" id="{AAD5555E-20C1-F2F6-DC84-1C922B7AC0C0}"/>
              </a:ext>
            </a:extLst>
          </p:cNvPr>
          <p:cNvSpPr txBox="1"/>
          <p:nvPr/>
        </p:nvSpPr>
        <p:spPr>
          <a:xfrm>
            <a:off x="5045044" y="2441295"/>
            <a:ext cx="2101913" cy="338554"/>
          </a:xfrm>
          <a:prstGeom prst="rect">
            <a:avLst/>
          </a:prstGeom>
          <a:noFill/>
        </p:spPr>
        <p:txBody>
          <a:bodyPr wrap="square">
            <a:spAutoFit/>
          </a:bodyPr>
          <a:lstStyle/>
          <a:p>
            <a:pPr algn="ctr"/>
            <a:r>
              <a:rPr lang="en-US" sz="1600" b="1" i="1">
                <a:latin typeface="Arial" panose="020B0604020202020204" pitchFamily="34" charset="0"/>
                <a:cs typeface="Arial" panose="020B0604020202020204" pitchFamily="34" charset="0"/>
              </a:rPr>
              <a:t>Quality Assurance</a:t>
            </a:r>
          </a:p>
        </p:txBody>
      </p:sp>
      <p:sp>
        <p:nvSpPr>
          <p:cNvPr id="10" name="TextBox 9">
            <a:extLst>
              <a:ext uri="{FF2B5EF4-FFF2-40B4-BE49-F238E27FC236}">
                <a16:creationId xmlns:a16="http://schemas.microsoft.com/office/drawing/2014/main" id="{EC376654-BAD3-BFF2-3E9A-94D6EECC7ED7}"/>
              </a:ext>
            </a:extLst>
          </p:cNvPr>
          <p:cNvSpPr txBox="1"/>
          <p:nvPr/>
        </p:nvSpPr>
        <p:spPr>
          <a:xfrm>
            <a:off x="8964757" y="2441295"/>
            <a:ext cx="2101913" cy="338554"/>
          </a:xfrm>
          <a:prstGeom prst="rect">
            <a:avLst/>
          </a:prstGeom>
          <a:noFill/>
        </p:spPr>
        <p:txBody>
          <a:bodyPr wrap="square">
            <a:spAutoFit/>
          </a:bodyPr>
          <a:lstStyle/>
          <a:p>
            <a:pPr algn="ctr"/>
            <a:r>
              <a:rPr lang="en-US" sz="1600" b="1" i="1">
                <a:latin typeface="Arial" panose="020B0604020202020204" pitchFamily="34" charset="0"/>
                <a:cs typeface="Arial" panose="020B0604020202020204" pitchFamily="34" charset="0"/>
              </a:rPr>
              <a:t>Software Testing</a:t>
            </a:r>
          </a:p>
        </p:txBody>
      </p:sp>
      <p:pic>
        <p:nvPicPr>
          <p:cNvPr id="11" name="Content Placeholder 16" descr="Management with solid fill">
            <a:extLst>
              <a:ext uri="{FF2B5EF4-FFF2-40B4-BE49-F238E27FC236}">
                <a16:creationId xmlns:a16="http://schemas.microsoft.com/office/drawing/2014/main" id="{DBE31B6F-4B9B-FE10-A710-BB39C87384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87624" y="1696825"/>
            <a:ext cx="795429" cy="795429"/>
          </a:xfrm>
          <a:prstGeom prst="rect">
            <a:avLst/>
          </a:prstGeom>
        </p:spPr>
      </p:pic>
      <p:pic>
        <p:nvPicPr>
          <p:cNvPr id="12" name="Graphic 11" descr="Clipboard Checked with solid fill">
            <a:extLst>
              <a:ext uri="{FF2B5EF4-FFF2-40B4-BE49-F238E27FC236}">
                <a16:creationId xmlns:a16="http://schemas.microsoft.com/office/drawing/2014/main" id="{DF9037BA-0375-B894-276E-7DD320E109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98286" y="1702263"/>
            <a:ext cx="795428" cy="795428"/>
          </a:xfrm>
          <a:prstGeom prst="rect">
            <a:avLst/>
          </a:prstGeom>
        </p:spPr>
      </p:pic>
      <p:pic>
        <p:nvPicPr>
          <p:cNvPr id="13" name="Graphic 12" descr="Internet Of Things with solid fill">
            <a:extLst>
              <a:ext uri="{FF2B5EF4-FFF2-40B4-BE49-F238E27FC236}">
                <a16:creationId xmlns:a16="http://schemas.microsoft.com/office/drawing/2014/main" id="{38D51126-0B0F-C7D1-7394-01F78AC73B0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23436" y="1707700"/>
            <a:ext cx="784554" cy="784554"/>
          </a:xfrm>
          <a:prstGeom prst="rect">
            <a:avLst/>
          </a:prstGeom>
        </p:spPr>
      </p:pic>
      <p:sp>
        <p:nvSpPr>
          <p:cNvPr id="14" name="TextBox 13">
            <a:extLst>
              <a:ext uri="{FF2B5EF4-FFF2-40B4-BE49-F238E27FC236}">
                <a16:creationId xmlns:a16="http://schemas.microsoft.com/office/drawing/2014/main" id="{76491296-7512-60A5-9C03-2B1AE841856C}"/>
              </a:ext>
            </a:extLst>
          </p:cNvPr>
          <p:cNvSpPr txBox="1"/>
          <p:nvPr/>
        </p:nvSpPr>
        <p:spPr>
          <a:xfrm>
            <a:off x="895219" y="4110357"/>
            <a:ext cx="2580238" cy="738664"/>
          </a:xfrm>
          <a:prstGeom prst="rect">
            <a:avLst/>
          </a:prstGeom>
          <a:solidFill>
            <a:schemeClr val="bg2"/>
          </a:solidFill>
        </p:spPr>
        <p:txBody>
          <a:bodyPr wrap="square" rtlCol="0">
            <a:spAutoFit/>
          </a:bodyPr>
          <a:lstStyle/>
          <a:p>
            <a:pPr algn="ctr"/>
            <a:r>
              <a:rPr lang="en-US" b="1">
                <a:solidFill>
                  <a:srgbClr val="073642"/>
                </a:solidFill>
                <a:latin typeface="Arial" panose="020B0604020202020204" pitchFamily="34" charset="0"/>
                <a:cs typeface="Arial" panose="020B0604020202020204" pitchFamily="34" charset="0"/>
              </a:rPr>
              <a:t>60%</a:t>
            </a:r>
          </a:p>
          <a:p>
            <a:pPr algn="ctr"/>
            <a:r>
              <a:rPr lang="en-US" sz="1200">
                <a:solidFill>
                  <a:srgbClr val="073642"/>
                </a:solidFill>
                <a:latin typeface="Arial" panose="020B0604020202020204" pitchFamily="34" charset="0"/>
                <a:cs typeface="Arial" panose="020B0604020202020204" pitchFamily="34" charset="0"/>
              </a:rPr>
              <a:t>of businesses lack a plan to enhance their PM process</a:t>
            </a:r>
          </a:p>
        </p:txBody>
      </p:sp>
      <p:sp>
        <p:nvSpPr>
          <p:cNvPr id="15" name="TextBox 14">
            <a:extLst>
              <a:ext uri="{FF2B5EF4-FFF2-40B4-BE49-F238E27FC236}">
                <a16:creationId xmlns:a16="http://schemas.microsoft.com/office/drawing/2014/main" id="{39C0C8E8-BFCC-F131-3721-56EF7BF81E4E}"/>
              </a:ext>
            </a:extLst>
          </p:cNvPr>
          <p:cNvSpPr txBox="1"/>
          <p:nvPr/>
        </p:nvSpPr>
        <p:spPr>
          <a:xfrm>
            <a:off x="895219" y="3090733"/>
            <a:ext cx="2580238" cy="738664"/>
          </a:xfrm>
          <a:prstGeom prst="rect">
            <a:avLst/>
          </a:prstGeom>
          <a:solidFill>
            <a:schemeClr val="bg2"/>
          </a:solidFill>
        </p:spPr>
        <p:txBody>
          <a:bodyPr wrap="square" rtlCol="0">
            <a:spAutoFit/>
          </a:bodyPr>
          <a:lstStyle/>
          <a:p>
            <a:pPr algn="ctr"/>
            <a:r>
              <a:rPr lang="en-US" b="1" dirty="0">
                <a:solidFill>
                  <a:srgbClr val="073642"/>
                </a:solidFill>
                <a:latin typeface="Arial" panose="020B0604020202020204" pitchFamily="34" charset="0"/>
                <a:cs typeface="Arial" panose="020B0604020202020204" pitchFamily="34" charset="0"/>
              </a:rPr>
              <a:t>52%</a:t>
            </a:r>
          </a:p>
          <a:p>
            <a:pPr algn="ctr"/>
            <a:r>
              <a:rPr lang="en-US" sz="1200" dirty="0">
                <a:solidFill>
                  <a:srgbClr val="073642"/>
                </a:solidFill>
                <a:latin typeface="Arial" panose="020B0604020202020204" pitchFamily="34" charset="0"/>
                <a:cs typeface="Arial" panose="020B0604020202020204" pitchFamily="34" charset="0"/>
              </a:rPr>
              <a:t>of time spent on un-planned “fire-fighting” activities</a:t>
            </a:r>
          </a:p>
        </p:txBody>
      </p:sp>
      <p:sp>
        <p:nvSpPr>
          <p:cNvPr id="16" name="TextBox 15">
            <a:extLst>
              <a:ext uri="{FF2B5EF4-FFF2-40B4-BE49-F238E27FC236}">
                <a16:creationId xmlns:a16="http://schemas.microsoft.com/office/drawing/2014/main" id="{9A0DB74F-309D-3AEA-160A-91F02B46B24C}"/>
              </a:ext>
            </a:extLst>
          </p:cNvPr>
          <p:cNvSpPr txBox="1"/>
          <p:nvPr/>
        </p:nvSpPr>
        <p:spPr>
          <a:xfrm>
            <a:off x="895219" y="5129981"/>
            <a:ext cx="2580238" cy="738664"/>
          </a:xfrm>
          <a:prstGeom prst="rect">
            <a:avLst/>
          </a:prstGeom>
          <a:solidFill>
            <a:schemeClr val="bg2"/>
          </a:solidFill>
        </p:spPr>
        <p:txBody>
          <a:bodyPr wrap="square" rtlCol="0">
            <a:spAutoFit/>
          </a:bodyPr>
          <a:lstStyle/>
          <a:p>
            <a:pPr algn="ctr"/>
            <a:r>
              <a:rPr lang="en-US" b="1">
                <a:solidFill>
                  <a:srgbClr val="073642"/>
                </a:solidFill>
                <a:latin typeface="Arial" panose="020B0604020202020204" pitchFamily="34" charset="0"/>
                <a:cs typeface="Arial" panose="020B0604020202020204" pitchFamily="34" charset="0"/>
              </a:rPr>
              <a:t>39%</a:t>
            </a:r>
          </a:p>
          <a:p>
            <a:pPr algn="ctr"/>
            <a:r>
              <a:rPr lang="en-US" sz="1200">
                <a:solidFill>
                  <a:srgbClr val="073642"/>
                </a:solidFill>
                <a:latin typeface="Arial" panose="020B0604020202020204" pitchFamily="34" charset="0"/>
                <a:cs typeface="Arial" panose="020B0604020202020204" pitchFamily="34" charset="0"/>
              </a:rPr>
              <a:t>of managers that worry about missing launch date</a:t>
            </a:r>
          </a:p>
        </p:txBody>
      </p:sp>
      <p:sp>
        <p:nvSpPr>
          <p:cNvPr id="17" name="Rectangle 16">
            <a:extLst>
              <a:ext uri="{FF2B5EF4-FFF2-40B4-BE49-F238E27FC236}">
                <a16:creationId xmlns:a16="http://schemas.microsoft.com/office/drawing/2014/main" id="{BC4B59AA-B2EC-DA79-D46E-EB9B2C5A26ED}"/>
              </a:ext>
            </a:extLst>
          </p:cNvPr>
          <p:cNvSpPr/>
          <p:nvPr/>
        </p:nvSpPr>
        <p:spPr>
          <a:xfrm>
            <a:off x="4661026" y="2991673"/>
            <a:ext cx="2869948" cy="30713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ACEAA34-119A-9595-AF92-2B4075BB46E7}"/>
              </a:ext>
            </a:extLst>
          </p:cNvPr>
          <p:cNvSpPr txBox="1"/>
          <p:nvPr/>
        </p:nvSpPr>
        <p:spPr>
          <a:xfrm>
            <a:off x="4805881" y="4110357"/>
            <a:ext cx="2580238" cy="738664"/>
          </a:xfrm>
          <a:prstGeom prst="rect">
            <a:avLst/>
          </a:prstGeom>
          <a:solidFill>
            <a:schemeClr val="bg2"/>
          </a:solidFill>
        </p:spPr>
        <p:txBody>
          <a:bodyPr wrap="square" rtlCol="0">
            <a:spAutoFit/>
          </a:bodyPr>
          <a:lstStyle/>
          <a:p>
            <a:pPr algn="ctr"/>
            <a:r>
              <a:rPr lang="en-US" b="1">
                <a:solidFill>
                  <a:srgbClr val="073642"/>
                </a:solidFill>
                <a:latin typeface="Arial" panose="020B0604020202020204" pitchFamily="34" charset="0"/>
                <a:cs typeface="Arial" panose="020B0604020202020204" pitchFamily="34" charset="0"/>
              </a:rPr>
              <a:t>39%</a:t>
            </a:r>
          </a:p>
          <a:p>
            <a:pPr algn="ctr"/>
            <a:r>
              <a:rPr lang="en-US" sz="1200">
                <a:solidFill>
                  <a:srgbClr val="073642"/>
                </a:solidFill>
                <a:latin typeface="Arial" panose="020B0604020202020204" pitchFamily="34" charset="0"/>
                <a:cs typeface="Arial" panose="020B0604020202020204" pitchFamily="34" charset="0"/>
              </a:rPr>
              <a:t>of software projects fail due to poor requirements gathering</a:t>
            </a:r>
          </a:p>
        </p:txBody>
      </p:sp>
      <p:sp>
        <p:nvSpPr>
          <p:cNvPr id="19" name="TextBox 18">
            <a:extLst>
              <a:ext uri="{FF2B5EF4-FFF2-40B4-BE49-F238E27FC236}">
                <a16:creationId xmlns:a16="http://schemas.microsoft.com/office/drawing/2014/main" id="{0D4AA1E2-DFD9-193C-F4B1-437779D28805}"/>
              </a:ext>
            </a:extLst>
          </p:cNvPr>
          <p:cNvSpPr txBox="1"/>
          <p:nvPr/>
        </p:nvSpPr>
        <p:spPr>
          <a:xfrm>
            <a:off x="4805881" y="3090733"/>
            <a:ext cx="2580238" cy="738664"/>
          </a:xfrm>
          <a:prstGeom prst="rect">
            <a:avLst/>
          </a:prstGeom>
          <a:solidFill>
            <a:schemeClr val="bg2"/>
          </a:solidFill>
        </p:spPr>
        <p:txBody>
          <a:bodyPr wrap="square" rtlCol="0">
            <a:spAutoFit/>
          </a:bodyPr>
          <a:lstStyle/>
          <a:p>
            <a:pPr algn="ctr"/>
            <a:r>
              <a:rPr lang="en-US" b="1" dirty="0">
                <a:solidFill>
                  <a:srgbClr val="073642"/>
                </a:solidFill>
                <a:latin typeface="Arial" panose="020B0604020202020204" pitchFamily="34" charset="0"/>
                <a:cs typeface="Arial" panose="020B0604020202020204" pitchFamily="34" charset="0"/>
              </a:rPr>
              <a:t>40%</a:t>
            </a:r>
          </a:p>
          <a:p>
            <a:pPr algn="ctr"/>
            <a:r>
              <a:rPr lang="en-US" sz="1200" dirty="0">
                <a:solidFill>
                  <a:srgbClr val="073642"/>
                </a:solidFill>
                <a:latin typeface="Arial" panose="020B0604020202020204" pitchFamily="34" charset="0"/>
                <a:cs typeface="Arial" panose="020B0604020202020204" pitchFamily="34" charset="0"/>
              </a:rPr>
              <a:t>of software budget spent on Quality Assurance</a:t>
            </a:r>
          </a:p>
        </p:txBody>
      </p:sp>
      <p:sp>
        <p:nvSpPr>
          <p:cNvPr id="20" name="TextBox 19">
            <a:extLst>
              <a:ext uri="{FF2B5EF4-FFF2-40B4-BE49-F238E27FC236}">
                <a16:creationId xmlns:a16="http://schemas.microsoft.com/office/drawing/2014/main" id="{EEA31B2B-0624-91EB-BCD4-7AE94B32E83F}"/>
              </a:ext>
            </a:extLst>
          </p:cNvPr>
          <p:cNvSpPr txBox="1"/>
          <p:nvPr/>
        </p:nvSpPr>
        <p:spPr>
          <a:xfrm>
            <a:off x="4805881" y="5129981"/>
            <a:ext cx="2580238" cy="738664"/>
          </a:xfrm>
          <a:prstGeom prst="rect">
            <a:avLst/>
          </a:prstGeom>
          <a:solidFill>
            <a:schemeClr val="bg2"/>
          </a:solidFill>
        </p:spPr>
        <p:txBody>
          <a:bodyPr wrap="square" rtlCol="0">
            <a:spAutoFit/>
          </a:bodyPr>
          <a:lstStyle/>
          <a:p>
            <a:pPr algn="ctr"/>
            <a:r>
              <a:rPr lang="en-US" b="1" dirty="0">
                <a:solidFill>
                  <a:srgbClr val="073642"/>
                </a:solidFill>
                <a:latin typeface="Arial" panose="020B0604020202020204" pitchFamily="34" charset="0"/>
                <a:cs typeface="Arial" panose="020B0604020202020204" pitchFamily="34" charset="0"/>
              </a:rPr>
              <a:t>67%</a:t>
            </a:r>
          </a:p>
          <a:p>
            <a:pPr algn="ctr"/>
            <a:r>
              <a:rPr lang="en-US" sz="1200" dirty="0">
                <a:solidFill>
                  <a:srgbClr val="073642"/>
                </a:solidFill>
                <a:latin typeface="Arial" panose="020B0604020202020204" pitchFamily="34" charset="0"/>
                <a:cs typeface="Arial" panose="020B0604020202020204" pitchFamily="34" charset="0"/>
              </a:rPr>
              <a:t>of customers cite “bad experience” with products as their churn reason</a:t>
            </a:r>
          </a:p>
        </p:txBody>
      </p:sp>
      <p:sp>
        <p:nvSpPr>
          <p:cNvPr id="21" name="Rectangle 20">
            <a:extLst>
              <a:ext uri="{FF2B5EF4-FFF2-40B4-BE49-F238E27FC236}">
                <a16:creationId xmlns:a16="http://schemas.microsoft.com/office/drawing/2014/main" id="{5964C7E3-0277-2DFD-F3EE-941DEE4A415B}"/>
              </a:ext>
            </a:extLst>
          </p:cNvPr>
          <p:cNvSpPr/>
          <p:nvPr/>
        </p:nvSpPr>
        <p:spPr>
          <a:xfrm>
            <a:off x="8590738" y="2991673"/>
            <a:ext cx="2869948" cy="30713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b="1">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a:p>
            <a:pPr algn="ctr"/>
            <a:endParaRPr lang="en-US" sz="1200">
              <a:solidFill>
                <a:srgbClr val="073642"/>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575EF6C-2B63-DE67-B05D-1AED522B2362}"/>
              </a:ext>
            </a:extLst>
          </p:cNvPr>
          <p:cNvSpPr txBox="1"/>
          <p:nvPr/>
        </p:nvSpPr>
        <p:spPr>
          <a:xfrm>
            <a:off x="8735593" y="4110357"/>
            <a:ext cx="2580238" cy="738664"/>
          </a:xfrm>
          <a:prstGeom prst="rect">
            <a:avLst/>
          </a:prstGeom>
          <a:solidFill>
            <a:schemeClr val="bg2"/>
          </a:solidFill>
        </p:spPr>
        <p:txBody>
          <a:bodyPr wrap="square" rtlCol="0">
            <a:spAutoFit/>
          </a:bodyPr>
          <a:lstStyle/>
          <a:p>
            <a:pPr algn="ctr"/>
            <a:r>
              <a:rPr lang="en-US" b="1">
                <a:solidFill>
                  <a:srgbClr val="073642"/>
                </a:solidFill>
                <a:latin typeface="Arial" panose="020B0604020202020204" pitchFamily="34" charset="0"/>
                <a:cs typeface="Arial" panose="020B0604020202020204" pitchFamily="34" charset="0"/>
              </a:rPr>
              <a:t>24%</a:t>
            </a:r>
          </a:p>
          <a:p>
            <a:pPr algn="ctr"/>
            <a:r>
              <a:rPr lang="en-US" sz="1200">
                <a:solidFill>
                  <a:srgbClr val="073642"/>
                </a:solidFill>
                <a:latin typeface="Arial" panose="020B0604020202020204" pitchFamily="34" charset="0"/>
                <a:cs typeface="Arial" panose="020B0604020202020204" pitchFamily="34" charset="0"/>
              </a:rPr>
              <a:t>of companies saw ROI uplift from automated testing </a:t>
            </a:r>
          </a:p>
        </p:txBody>
      </p:sp>
      <p:sp>
        <p:nvSpPr>
          <p:cNvPr id="23" name="TextBox 22">
            <a:extLst>
              <a:ext uri="{FF2B5EF4-FFF2-40B4-BE49-F238E27FC236}">
                <a16:creationId xmlns:a16="http://schemas.microsoft.com/office/drawing/2014/main" id="{0BADB478-DAAA-F336-4DF0-585DA1A8AF3D}"/>
              </a:ext>
            </a:extLst>
          </p:cNvPr>
          <p:cNvSpPr txBox="1"/>
          <p:nvPr/>
        </p:nvSpPr>
        <p:spPr>
          <a:xfrm>
            <a:off x="8735593" y="3090733"/>
            <a:ext cx="2580238" cy="738664"/>
          </a:xfrm>
          <a:prstGeom prst="rect">
            <a:avLst/>
          </a:prstGeom>
          <a:solidFill>
            <a:schemeClr val="bg2"/>
          </a:solidFill>
        </p:spPr>
        <p:txBody>
          <a:bodyPr wrap="square" rtlCol="0">
            <a:spAutoFit/>
          </a:bodyPr>
          <a:lstStyle/>
          <a:p>
            <a:pPr algn="ctr"/>
            <a:r>
              <a:rPr lang="en-US" b="1">
                <a:solidFill>
                  <a:srgbClr val="073642"/>
                </a:solidFill>
                <a:latin typeface="Arial" panose="020B0604020202020204" pitchFamily="34" charset="0"/>
                <a:cs typeface="Arial" panose="020B0604020202020204" pitchFamily="34" charset="0"/>
              </a:rPr>
              <a:t>5%</a:t>
            </a:r>
          </a:p>
          <a:p>
            <a:pPr algn="ctr"/>
            <a:r>
              <a:rPr lang="en-US" sz="1200">
                <a:solidFill>
                  <a:srgbClr val="073642"/>
                </a:solidFill>
                <a:latin typeface="Arial" panose="020B0604020202020204" pitchFamily="34" charset="0"/>
                <a:cs typeface="Arial" panose="020B0604020202020204" pitchFamily="34" charset="0"/>
              </a:rPr>
              <a:t>of companies carry out fully automated testing internally </a:t>
            </a:r>
          </a:p>
        </p:txBody>
      </p:sp>
      <p:sp>
        <p:nvSpPr>
          <p:cNvPr id="24" name="TextBox 23">
            <a:extLst>
              <a:ext uri="{FF2B5EF4-FFF2-40B4-BE49-F238E27FC236}">
                <a16:creationId xmlns:a16="http://schemas.microsoft.com/office/drawing/2014/main" id="{7F3BC145-50CD-AE36-F3B6-D5B85F9A0B08}"/>
              </a:ext>
            </a:extLst>
          </p:cNvPr>
          <p:cNvSpPr txBox="1"/>
          <p:nvPr/>
        </p:nvSpPr>
        <p:spPr>
          <a:xfrm>
            <a:off x="8735593" y="5129981"/>
            <a:ext cx="2580238" cy="738664"/>
          </a:xfrm>
          <a:prstGeom prst="rect">
            <a:avLst/>
          </a:prstGeom>
          <a:solidFill>
            <a:schemeClr val="bg2"/>
          </a:solidFill>
        </p:spPr>
        <p:txBody>
          <a:bodyPr wrap="square" rtlCol="0">
            <a:spAutoFit/>
          </a:bodyPr>
          <a:lstStyle/>
          <a:p>
            <a:pPr algn="ctr"/>
            <a:r>
              <a:rPr lang="en-US" b="1">
                <a:solidFill>
                  <a:srgbClr val="073642"/>
                </a:solidFill>
                <a:latin typeface="Arial" panose="020B0604020202020204" pitchFamily="34" charset="0"/>
                <a:cs typeface="Arial" panose="020B0604020202020204" pitchFamily="34" charset="0"/>
              </a:rPr>
              <a:t>35%</a:t>
            </a:r>
          </a:p>
          <a:p>
            <a:pPr algn="ctr"/>
            <a:r>
              <a:rPr lang="en-US" sz="1200">
                <a:solidFill>
                  <a:srgbClr val="073642"/>
                </a:solidFill>
                <a:latin typeface="Arial" panose="020B0604020202020204" pitchFamily="34" charset="0"/>
                <a:cs typeface="Arial" panose="020B0604020202020204" pitchFamily="34" charset="0"/>
              </a:rPr>
              <a:t>of companies use non-testers for software testing</a:t>
            </a:r>
          </a:p>
        </p:txBody>
      </p:sp>
      <p:sp>
        <p:nvSpPr>
          <p:cNvPr id="46" name="Content Placeholder 12">
            <a:extLst>
              <a:ext uri="{FF2B5EF4-FFF2-40B4-BE49-F238E27FC236}">
                <a16:creationId xmlns:a16="http://schemas.microsoft.com/office/drawing/2014/main" id="{47173446-4D2C-E173-F8B2-A285E1DBC62B}"/>
              </a:ext>
            </a:extLst>
          </p:cNvPr>
          <p:cNvSpPr txBox="1">
            <a:spLocks/>
          </p:cNvSpPr>
          <p:nvPr/>
        </p:nvSpPr>
        <p:spPr>
          <a:xfrm>
            <a:off x="386080" y="6326613"/>
            <a:ext cx="5211638" cy="358732"/>
          </a:xfrm>
          <a:prstGeom prst="rect">
            <a:avLst/>
          </a:prstGeom>
        </p:spPr>
        <p:txBody>
          <a:bodyPr/>
          <a:lstStyle>
            <a:lvl1pPr marL="2286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600"/>
              </a:spcBef>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t>Sources: “Software Survival in 2024”, Beta Breakers; “10 QA Statistics”, </a:t>
            </a:r>
            <a:r>
              <a:rPr lang="en-US" sz="900" dirty="0" err="1"/>
              <a:t>Testlio</a:t>
            </a:r>
            <a:r>
              <a:rPr lang="en-US" sz="900" dirty="0"/>
              <a:t>; “Product Management Statistics”, </a:t>
            </a:r>
            <a:r>
              <a:rPr lang="en-US" sz="900" dirty="0" err="1"/>
              <a:t>UXCam</a:t>
            </a:r>
            <a:r>
              <a:rPr lang="en-US" sz="900" dirty="0"/>
              <a:t>; “Software Testing Statistics – 2024”, </a:t>
            </a:r>
            <a:r>
              <a:rPr lang="en-US" sz="900" dirty="0" err="1"/>
              <a:t>TrueList</a:t>
            </a:r>
            <a:endParaRPr lang="en-US" sz="900" dirty="0"/>
          </a:p>
        </p:txBody>
      </p:sp>
    </p:spTree>
    <p:extLst>
      <p:ext uri="{BB962C8B-B14F-4D97-AF65-F5344CB8AC3E}">
        <p14:creationId xmlns:p14="http://schemas.microsoft.com/office/powerpoint/2010/main" val="2286103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5FFA-C885-48B1-9811-45E3B39CF8B1}"/>
              </a:ext>
            </a:extLst>
          </p:cNvPr>
          <p:cNvSpPr>
            <a:spLocks noGrp="1"/>
          </p:cNvSpPr>
          <p:nvPr>
            <p:ph type="title"/>
          </p:nvPr>
        </p:nvSpPr>
        <p:spPr/>
        <p:txBody>
          <a:bodyPr/>
          <a:lstStyle/>
          <a:p>
            <a:r>
              <a:rPr lang="en-US" dirty="0"/>
              <a:t>What Do Our Customers Say?</a:t>
            </a:r>
          </a:p>
        </p:txBody>
      </p:sp>
      <p:sp>
        <p:nvSpPr>
          <p:cNvPr id="4" name="Rectangle 3">
            <a:extLst>
              <a:ext uri="{FF2B5EF4-FFF2-40B4-BE49-F238E27FC236}">
                <a16:creationId xmlns:a16="http://schemas.microsoft.com/office/drawing/2014/main" id="{2F52F702-3FBD-45F7-B7D3-0EFB0DE93961}"/>
              </a:ext>
            </a:extLst>
          </p:cNvPr>
          <p:cNvSpPr/>
          <p:nvPr/>
        </p:nvSpPr>
        <p:spPr>
          <a:xfrm>
            <a:off x="1118587" y="1884185"/>
            <a:ext cx="9703294" cy="2031325"/>
          </a:xfrm>
          <a:prstGeom prst="rect">
            <a:avLst/>
          </a:prstGeom>
        </p:spPr>
        <p:txBody>
          <a:bodyPr wrap="square">
            <a:spAutoFit/>
          </a:bodyPr>
          <a:lstStyle/>
          <a:p>
            <a:pPr algn="ctr"/>
            <a:r>
              <a:rPr lang="en-US" dirty="0">
                <a:latin typeface="+mj-lt"/>
              </a:rPr>
              <a:t>Working with enterprise software in the Finance/Accounting area, I open many support tickets for issues. This time, it's different. I just had to let your team know what a great product </a:t>
            </a:r>
            <a:r>
              <a:rPr lang="en-US" dirty="0" err="1">
                <a:latin typeface="+mj-lt"/>
              </a:rPr>
              <a:t>Spira</a:t>
            </a:r>
            <a:r>
              <a:rPr lang="en-US" dirty="0">
                <a:latin typeface="+mj-lt"/>
              </a:rPr>
              <a:t> is. We mostly need to perform manual tests of key system controls during the SaaS provider's upgrades throughout the year. I'm still learning the product. But, *every single time* I've thought "gee, I bet it doesn't do [fill in blank]," I'm proven wrong. Not only have I not experienced any pain points, but it's almost fun to use such a well-designed product that lets me get to work and get my job done efficiently. So, thank you.</a:t>
            </a:r>
          </a:p>
          <a:p>
            <a:pPr algn="ctr"/>
            <a:r>
              <a:rPr lang="en-US" dirty="0">
                <a:latin typeface="+mj-lt"/>
              </a:rPr>
              <a:t> </a:t>
            </a:r>
            <a:r>
              <a:rPr lang="en-US" b="1" i="1" dirty="0">
                <a:latin typeface="+mj-lt"/>
              </a:rPr>
              <a:t>	- Michael Aust, </a:t>
            </a:r>
            <a:r>
              <a:rPr lang="en-US" i="1" dirty="0">
                <a:latin typeface="+mj-lt"/>
              </a:rPr>
              <a:t>Plenty Unlimited Inc.</a:t>
            </a:r>
          </a:p>
        </p:txBody>
      </p:sp>
      <p:grpSp>
        <p:nvGrpSpPr>
          <p:cNvPr id="13" name="Group 12">
            <a:extLst>
              <a:ext uri="{FF2B5EF4-FFF2-40B4-BE49-F238E27FC236}">
                <a16:creationId xmlns:a16="http://schemas.microsoft.com/office/drawing/2014/main" id="{A660C974-89C2-46ED-A7C5-00FD55A6FF15}"/>
              </a:ext>
            </a:extLst>
          </p:cNvPr>
          <p:cNvGrpSpPr/>
          <p:nvPr/>
        </p:nvGrpSpPr>
        <p:grpSpPr>
          <a:xfrm>
            <a:off x="630315" y="1152194"/>
            <a:ext cx="10723484" cy="1323439"/>
            <a:chOff x="630315" y="1152194"/>
            <a:chExt cx="10723484" cy="1323439"/>
          </a:xfrm>
        </p:grpSpPr>
        <p:cxnSp>
          <p:nvCxnSpPr>
            <p:cNvPr id="5" name="Straight Connector 4">
              <a:extLst>
                <a:ext uri="{FF2B5EF4-FFF2-40B4-BE49-F238E27FC236}">
                  <a16:creationId xmlns:a16="http://schemas.microsoft.com/office/drawing/2014/main" id="{3FB0783E-C11A-4059-9EF2-20C521541332}"/>
                </a:ext>
              </a:extLst>
            </p:cNvPr>
            <p:cNvCxnSpPr>
              <a:cxnSpLocks/>
            </p:cNvCxnSpPr>
            <p:nvPr/>
          </p:nvCxnSpPr>
          <p:spPr>
            <a:xfrm>
              <a:off x="630315" y="1615736"/>
              <a:ext cx="4980372" cy="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303901-34BF-49E6-BDF2-B372757D1481}"/>
                </a:ext>
              </a:extLst>
            </p:cNvPr>
            <p:cNvCxnSpPr>
              <a:cxnSpLocks/>
            </p:cNvCxnSpPr>
            <p:nvPr/>
          </p:nvCxnSpPr>
          <p:spPr>
            <a:xfrm>
              <a:off x="6356412" y="1615736"/>
              <a:ext cx="4997387" cy="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AFF51E1-2742-46B2-A7CE-737D6A569B96}"/>
                </a:ext>
              </a:extLst>
            </p:cNvPr>
            <p:cNvSpPr txBox="1"/>
            <p:nvPr/>
          </p:nvSpPr>
          <p:spPr>
            <a:xfrm>
              <a:off x="5610687" y="1152194"/>
              <a:ext cx="639919" cy="1323439"/>
            </a:xfrm>
            <a:prstGeom prst="rect">
              <a:avLst/>
            </a:prstGeom>
            <a:noFill/>
          </p:spPr>
          <p:txBody>
            <a:bodyPr wrap="none" rtlCol="0">
              <a:spAutoFit/>
            </a:bodyPr>
            <a:lstStyle/>
            <a:p>
              <a:r>
                <a:rPr lang="en-US" sz="8000" dirty="0">
                  <a:solidFill>
                    <a:schemeClr val="bg2">
                      <a:lumMod val="85000"/>
                    </a:schemeClr>
                  </a:solidFill>
                </a:rPr>
                <a:t>“</a:t>
              </a:r>
            </a:p>
          </p:txBody>
        </p:sp>
      </p:grpSp>
      <p:grpSp>
        <p:nvGrpSpPr>
          <p:cNvPr id="14" name="Group 13">
            <a:extLst>
              <a:ext uri="{FF2B5EF4-FFF2-40B4-BE49-F238E27FC236}">
                <a16:creationId xmlns:a16="http://schemas.microsoft.com/office/drawing/2014/main" id="{0320B3C0-BE6F-4758-8F29-C53B6B485460}"/>
              </a:ext>
            </a:extLst>
          </p:cNvPr>
          <p:cNvGrpSpPr/>
          <p:nvPr/>
        </p:nvGrpSpPr>
        <p:grpSpPr>
          <a:xfrm>
            <a:off x="631793" y="3701570"/>
            <a:ext cx="10723484" cy="1323439"/>
            <a:chOff x="630315" y="1152194"/>
            <a:chExt cx="10723484" cy="1323439"/>
          </a:xfrm>
        </p:grpSpPr>
        <p:cxnSp>
          <p:nvCxnSpPr>
            <p:cNvPr id="15" name="Straight Connector 14">
              <a:extLst>
                <a:ext uri="{FF2B5EF4-FFF2-40B4-BE49-F238E27FC236}">
                  <a16:creationId xmlns:a16="http://schemas.microsoft.com/office/drawing/2014/main" id="{2F442B63-B7C2-479E-AA1A-F721363C1AC5}"/>
                </a:ext>
              </a:extLst>
            </p:cNvPr>
            <p:cNvCxnSpPr>
              <a:cxnSpLocks/>
            </p:cNvCxnSpPr>
            <p:nvPr/>
          </p:nvCxnSpPr>
          <p:spPr>
            <a:xfrm>
              <a:off x="630315" y="1615736"/>
              <a:ext cx="4980372" cy="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1FD9BBB-0F5A-4051-AF86-F92667554F3D}"/>
                </a:ext>
              </a:extLst>
            </p:cNvPr>
            <p:cNvCxnSpPr>
              <a:cxnSpLocks/>
            </p:cNvCxnSpPr>
            <p:nvPr/>
          </p:nvCxnSpPr>
          <p:spPr>
            <a:xfrm>
              <a:off x="6356412" y="1615736"/>
              <a:ext cx="4997387" cy="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ACA2963-307D-42C5-954B-FF12DA6896DD}"/>
                </a:ext>
              </a:extLst>
            </p:cNvPr>
            <p:cNvSpPr txBox="1"/>
            <p:nvPr/>
          </p:nvSpPr>
          <p:spPr>
            <a:xfrm>
              <a:off x="5610687" y="1152194"/>
              <a:ext cx="639919" cy="1323439"/>
            </a:xfrm>
            <a:prstGeom prst="rect">
              <a:avLst/>
            </a:prstGeom>
            <a:noFill/>
          </p:spPr>
          <p:txBody>
            <a:bodyPr wrap="none" rtlCol="0">
              <a:spAutoFit/>
            </a:bodyPr>
            <a:lstStyle/>
            <a:p>
              <a:r>
                <a:rPr lang="en-US" sz="8000" dirty="0">
                  <a:solidFill>
                    <a:schemeClr val="bg2">
                      <a:lumMod val="85000"/>
                    </a:schemeClr>
                  </a:solidFill>
                </a:rPr>
                <a:t>“</a:t>
              </a:r>
            </a:p>
          </p:txBody>
        </p:sp>
      </p:grpSp>
      <p:grpSp>
        <p:nvGrpSpPr>
          <p:cNvPr id="18" name="Group 17">
            <a:extLst>
              <a:ext uri="{FF2B5EF4-FFF2-40B4-BE49-F238E27FC236}">
                <a16:creationId xmlns:a16="http://schemas.microsoft.com/office/drawing/2014/main" id="{E16C02FA-4396-4A29-8865-DF7929CFB252}"/>
              </a:ext>
            </a:extLst>
          </p:cNvPr>
          <p:cNvGrpSpPr/>
          <p:nvPr/>
        </p:nvGrpSpPr>
        <p:grpSpPr>
          <a:xfrm>
            <a:off x="640671" y="5763914"/>
            <a:ext cx="10723484" cy="1323439"/>
            <a:chOff x="630315" y="1152194"/>
            <a:chExt cx="10723484" cy="1323439"/>
          </a:xfrm>
        </p:grpSpPr>
        <p:cxnSp>
          <p:nvCxnSpPr>
            <p:cNvPr id="19" name="Straight Connector 18">
              <a:extLst>
                <a:ext uri="{FF2B5EF4-FFF2-40B4-BE49-F238E27FC236}">
                  <a16:creationId xmlns:a16="http://schemas.microsoft.com/office/drawing/2014/main" id="{A80FDF59-369E-4090-B36C-564872A79254}"/>
                </a:ext>
              </a:extLst>
            </p:cNvPr>
            <p:cNvCxnSpPr>
              <a:cxnSpLocks/>
            </p:cNvCxnSpPr>
            <p:nvPr/>
          </p:nvCxnSpPr>
          <p:spPr>
            <a:xfrm>
              <a:off x="630315" y="1615736"/>
              <a:ext cx="4980372" cy="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227FD5F-B325-4B0A-9661-DE2AA124A21D}"/>
                </a:ext>
              </a:extLst>
            </p:cNvPr>
            <p:cNvCxnSpPr>
              <a:cxnSpLocks/>
            </p:cNvCxnSpPr>
            <p:nvPr/>
          </p:nvCxnSpPr>
          <p:spPr>
            <a:xfrm>
              <a:off x="6356412" y="1615736"/>
              <a:ext cx="4997387" cy="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7379378-2CC5-4E47-BA82-C1DF94C95896}"/>
                </a:ext>
              </a:extLst>
            </p:cNvPr>
            <p:cNvSpPr txBox="1"/>
            <p:nvPr/>
          </p:nvSpPr>
          <p:spPr>
            <a:xfrm>
              <a:off x="5610687" y="1152194"/>
              <a:ext cx="639919" cy="1323439"/>
            </a:xfrm>
            <a:prstGeom prst="rect">
              <a:avLst/>
            </a:prstGeom>
            <a:noFill/>
          </p:spPr>
          <p:txBody>
            <a:bodyPr wrap="none" rtlCol="0">
              <a:spAutoFit/>
            </a:bodyPr>
            <a:lstStyle/>
            <a:p>
              <a:r>
                <a:rPr lang="en-US" sz="8000" dirty="0">
                  <a:solidFill>
                    <a:schemeClr val="bg2">
                      <a:lumMod val="85000"/>
                    </a:schemeClr>
                  </a:solidFill>
                </a:rPr>
                <a:t>“</a:t>
              </a:r>
            </a:p>
          </p:txBody>
        </p:sp>
      </p:grpSp>
      <p:sp>
        <p:nvSpPr>
          <p:cNvPr id="30" name="Rectangle 29">
            <a:extLst>
              <a:ext uri="{FF2B5EF4-FFF2-40B4-BE49-F238E27FC236}">
                <a16:creationId xmlns:a16="http://schemas.microsoft.com/office/drawing/2014/main" id="{8A8D70C6-22E9-43E3-8EBA-C8DA03CF7EEF}"/>
              </a:ext>
            </a:extLst>
          </p:cNvPr>
          <p:cNvSpPr/>
          <p:nvPr/>
        </p:nvSpPr>
        <p:spPr>
          <a:xfrm>
            <a:off x="1120067" y="4347319"/>
            <a:ext cx="9703294" cy="1754326"/>
          </a:xfrm>
          <a:prstGeom prst="rect">
            <a:avLst/>
          </a:prstGeom>
        </p:spPr>
        <p:txBody>
          <a:bodyPr wrap="square">
            <a:spAutoFit/>
          </a:bodyPr>
          <a:lstStyle/>
          <a:p>
            <a:pPr algn="ctr"/>
            <a:r>
              <a:rPr lang="en-US" dirty="0">
                <a:latin typeface="+mj-lt"/>
              </a:rPr>
              <a:t>The Customer Service is always quick and efficient to answers questions or issues, which have been few in the 4 years we have been on the product. They continue to develop new features and add to the base product, which is only helping it to grow and stay current with the latest development trends. I love that we have a turn-key solution hosted for us at an affordable price, something no other product we looked at could provide us for the money we had to spend. </a:t>
            </a:r>
          </a:p>
          <a:p>
            <a:pPr algn="ctr"/>
            <a:r>
              <a:rPr lang="en-US" b="1" i="1" dirty="0">
                <a:latin typeface="+mj-lt"/>
              </a:rPr>
              <a:t>	- Vanessa Smith, </a:t>
            </a:r>
            <a:r>
              <a:rPr lang="en-US" i="1" dirty="0">
                <a:latin typeface="+mj-lt"/>
              </a:rPr>
              <a:t>Advent Health</a:t>
            </a:r>
          </a:p>
        </p:txBody>
      </p:sp>
    </p:spTree>
    <p:extLst>
      <p:ext uri="{BB962C8B-B14F-4D97-AF65-F5344CB8AC3E}">
        <p14:creationId xmlns:p14="http://schemas.microsoft.com/office/powerpoint/2010/main" val="55043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7"/>
          <p:cNvSpPr>
            <a:spLocks noGrp="1" noChangeArrowheads="1"/>
          </p:cNvSpPr>
          <p:nvPr>
            <p:ph type="title"/>
          </p:nvPr>
        </p:nvSpPr>
        <p:spPr/>
        <p:txBody>
          <a:bodyPr/>
          <a:lstStyle/>
          <a:p>
            <a:pPr eaLnBrk="1" hangingPunct="1"/>
            <a:r>
              <a:rPr lang="en-US" dirty="0"/>
              <a:t>Awards &amp; Recognition</a:t>
            </a:r>
          </a:p>
        </p:txBody>
      </p:sp>
      <p:sp>
        <p:nvSpPr>
          <p:cNvPr id="42" name="Text Box 11"/>
          <p:cNvSpPr txBox="1">
            <a:spLocks noChangeArrowheads="1"/>
          </p:cNvSpPr>
          <p:nvPr/>
        </p:nvSpPr>
        <p:spPr bwMode="auto">
          <a:xfrm>
            <a:off x="838200" y="1365973"/>
            <a:ext cx="366304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F96611"/>
              </a:buClr>
              <a:buSzPct val="80000"/>
              <a:buFont typeface="Wingdings" panose="05000000000000000000" pitchFamily="2" charset="2"/>
              <a:buChar char="n"/>
              <a:defRPr sz="2800">
                <a:solidFill>
                  <a:srgbClr val="404040"/>
                </a:solidFill>
                <a:latin typeface="Arial" panose="020B0604020202020204" pitchFamily="34" charset="0"/>
                <a:cs typeface="Arial" panose="020B0604020202020204" pitchFamily="34" charset="0"/>
              </a:defRPr>
            </a:lvl1pPr>
            <a:lvl2pPr marL="742950" indent="-285750">
              <a:spcBef>
                <a:spcPct val="20000"/>
              </a:spcBef>
              <a:buClr>
                <a:srgbClr val="FDCC12"/>
              </a:buClr>
              <a:buSzPct val="80000"/>
              <a:buFont typeface="Wingdings" panose="05000000000000000000" pitchFamily="2" charset="2"/>
              <a:buChar char="n"/>
              <a:defRPr sz="2400">
                <a:solidFill>
                  <a:srgbClr val="404040"/>
                </a:solidFill>
                <a:latin typeface="Arial" panose="020B0604020202020204" pitchFamily="34" charset="0"/>
                <a:cs typeface="Arial" panose="020B0604020202020204" pitchFamily="34" charset="0"/>
              </a:defRPr>
            </a:lvl2pPr>
            <a:lvl3pPr marL="1143000" indent="-228600">
              <a:spcBef>
                <a:spcPct val="20000"/>
              </a:spcBef>
              <a:buClr>
                <a:srgbClr val="F96611"/>
              </a:buClr>
              <a:buSzPct val="80000"/>
              <a:buFont typeface="Wingdings" panose="05000000000000000000" pitchFamily="2" charset="2"/>
              <a:buChar char="n"/>
              <a:defRPr sz="2000">
                <a:solidFill>
                  <a:srgbClr val="404040"/>
                </a:solidFill>
                <a:latin typeface="Arial" panose="020B0604020202020204" pitchFamily="34" charset="0"/>
                <a:cs typeface="Arial" panose="020B0604020202020204" pitchFamily="34" charset="0"/>
              </a:defRPr>
            </a:lvl3pPr>
            <a:lvl4pPr marL="1600200" indent="-228600">
              <a:spcBef>
                <a:spcPct val="20000"/>
              </a:spcBef>
              <a:buClr>
                <a:srgbClr val="FDCC12"/>
              </a:buClr>
              <a:buSzPct val="80000"/>
              <a:buFont typeface="Wingdings" panose="05000000000000000000" pitchFamily="2" charset="2"/>
              <a:buChar char="n"/>
              <a:defRPr>
                <a:solidFill>
                  <a:srgbClr val="404040"/>
                </a:solidFill>
                <a:latin typeface="Arial" panose="020B0604020202020204" pitchFamily="34" charset="0"/>
                <a:cs typeface="Arial" panose="020B0604020202020204" pitchFamily="34" charset="0"/>
              </a:defRPr>
            </a:lvl4pPr>
            <a:lvl5pPr marL="2057400" indent="-228600">
              <a:spcBef>
                <a:spcPct val="20000"/>
              </a:spcBef>
              <a:buClr>
                <a:srgbClr val="F96611"/>
              </a:buClr>
              <a:buSzPct val="80000"/>
              <a:buFont typeface="Wingdings" panose="05000000000000000000" pitchFamily="2" charset="2"/>
              <a:buChar char="n"/>
              <a:defRPr>
                <a:solidFill>
                  <a:srgbClr val="4040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96611"/>
              </a:buClr>
              <a:buSzPct val="80000"/>
              <a:buFont typeface="Wingdings" panose="05000000000000000000" pitchFamily="2" charset="2"/>
              <a:buChar char="n"/>
              <a:defRPr>
                <a:solidFill>
                  <a:srgbClr val="4040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96611"/>
              </a:buClr>
              <a:buSzPct val="80000"/>
              <a:buFont typeface="Wingdings" panose="05000000000000000000" pitchFamily="2" charset="2"/>
              <a:buChar char="n"/>
              <a:defRPr>
                <a:solidFill>
                  <a:srgbClr val="4040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96611"/>
              </a:buClr>
              <a:buSzPct val="80000"/>
              <a:buFont typeface="Wingdings" panose="05000000000000000000" pitchFamily="2" charset="2"/>
              <a:buChar char="n"/>
              <a:defRPr>
                <a:solidFill>
                  <a:srgbClr val="4040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96611"/>
              </a:buClr>
              <a:buSzPct val="80000"/>
              <a:buFont typeface="Wingdings" panose="05000000000000000000" pitchFamily="2" charset="2"/>
              <a:buChar char="n"/>
              <a:defRPr>
                <a:solidFill>
                  <a:srgbClr val="404040"/>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1600" b="1" kern="1200" dirty="0">
                <a:solidFill>
                  <a:srgbClr val="93A1A1"/>
                </a:solidFill>
                <a:latin typeface="Josefin Sans"/>
                <a:ea typeface="+mn-ea"/>
              </a:rPr>
              <a:t>Leader in 2024 SPARX Matrix</a:t>
            </a:r>
            <a:endParaRPr kumimoji="0" lang="en-US" altLang="en-US" sz="1600" b="1" i="0" u="none" strike="noStrike" kern="1200" cap="none" spc="0" normalizeH="0" baseline="0" noProof="0" dirty="0">
              <a:ln>
                <a:noFill/>
              </a:ln>
              <a:solidFill>
                <a:srgbClr val="93A1A1"/>
              </a:solidFill>
              <a:effectLst/>
              <a:uLnTx/>
              <a:uFillTx/>
              <a:latin typeface="Josefin Sans"/>
              <a:ea typeface="+mn-ea"/>
              <a:cs typeface="Arial" panose="020B0604020202020204" pitchFamily="34" charset="0"/>
            </a:endParaRPr>
          </a:p>
        </p:txBody>
      </p:sp>
      <p:pic>
        <p:nvPicPr>
          <p:cNvPr id="10" name="Picture 9" descr="A white and blue chart with black text&#10;&#10;Description automatically generated">
            <a:extLst>
              <a:ext uri="{FF2B5EF4-FFF2-40B4-BE49-F238E27FC236}">
                <a16:creationId xmlns:a16="http://schemas.microsoft.com/office/drawing/2014/main" id="{E392AAB6-8954-6301-0F1B-70919EF3E8F6}"/>
              </a:ext>
            </a:extLst>
          </p:cNvPr>
          <p:cNvPicPr>
            <a:picLocks noChangeAspect="1"/>
          </p:cNvPicPr>
          <p:nvPr/>
        </p:nvPicPr>
        <p:blipFill>
          <a:blip r:embed="rId2"/>
          <a:stretch>
            <a:fillRect/>
          </a:stretch>
        </p:blipFill>
        <p:spPr>
          <a:xfrm>
            <a:off x="1988313" y="1798325"/>
            <a:ext cx="8125505" cy="4588620"/>
          </a:xfrm>
          <a:prstGeom prst="rect">
            <a:avLst/>
          </a:prstGeom>
          <a:ln>
            <a:solidFill>
              <a:schemeClr val="tx1"/>
            </a:solidFill>
          </a:ln>
        </p:spPr>
      </p:pic>
    </p:spTree>
    <p:extLst>
      <p:ext uri="{BB962C8B-B14F-4D97-AF65-F5344CB8AC3E}">
        <p14:creationId xmlns:p14="http://schemas.microsoft.com/office/powerpoint/2010/main" val="3100912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7"/>
          <p:cNvSpPr>
            <a:spLocks noGrp="1" noChangeArrowheads="1"/>
          </p:cNvSpPr>
          <p:nvPr>
            <p:ph type="title"/>
          </p:nvPr>
        </p:nvSpPr>
        <p:spPr/>
        <p:txBody>
          <a:bodyPr/>
          <a:lstStyle/>
          <a:p>
            <a:pPr eaLnBrk="1" hangingPunct="1"/>
            <a:r>
              <a:rPr lang="en-US" dirty="0"/>
              <a:t>Awards &amp; Recognition</a:t>
            </a:r>
          </a:p>
        </p:txBody>
      </p:sp>
      <p:sp>
        <p:nvSpPr>
          <p:cNvPr id="42" name="Text Box 11"/>
          <p:cNvSpPr txBox="1">
            <a:spLocks noChangeArrowheads="1"/>
          </p:cNvSpPr>
          <p:nvPr/>
        </p:nvSpPr>
        <p:spPr bwMode="auto">
          <a:xfrm>
            <a:off x="838200" y="1365973"/>
            <a:ext cx="366304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F96611"/>
              </a:buClr>
              <a:buSzPct val="80000"/>
              <a:buFont typeface="Wingdings" panose="05000000000000000000" pitchFamily="2" charset="2"/>
              <a:buChar char="n"/>
              <a:defRPr sz="2800">
                <a:solidFill>
                  <a:srgbClr val="404040"/>
                </a:solidFill>
                <a:latin typeface="Arial" panose="020B0604020202020204" pitchFamily="34" charset="0"/>
                <a:cs typeface="Arial" panose="020B0604020202020204" pitchFamily="34" charset="0"/>
              </a:defRPr>
            </a:lvl1pPr>
            <a:lvl2pPr marL="742950" indent="-285750">
              <a:spcBef>
                <a:spcPct val="20000"/>
              </a:spcBef>
              <a:buClr>
                <a:srgbClr val="FDCC12"/>
              </a:buClr>
              <a:buSzPct val="80000"/>
              <a:buFont typeface="Wingdings" panose="05000000000000000000" pitchFamily="2" charset="2"/>
              <a:buChar char="n"/>
              <a:defRPr sz="2400">
                <a:solidFill>
                  <a:srgbClr val="404040"/>
                </a:solidFill>
                <a:latin typeface="Arial" panose="020B0604020202020204" pitchFamily="34" charset="0"/>
                <a:cs typeface="Arial" panose="020B0604020202020204" pitchFamily="34" charset="0"/>
              </a:defRPr>
            </a:lvl2pPr>
            <a:lvl3pPr marL="1143000" indent="-228600">
              <a:spcBef>
                <a:spcPct val="20000"/>
              </a:spcBef>
              <a:buClr>
                <a:srgbClr val="F96611"/>
              </a:buClr>
              <a:buSzPct val="80000"/>
              <a:buFont typeface="Wingdings" panose="05000000000000000000" pitchFamily="2" charset="2"/>
              <a:buChar char="n"/>
              <a:defRPr sz="2000">
                <a:solidFill>
                  <a:srgbClr val="404040"/>
                </a:solidFill>
                <a:latin typeface="Arial" panose="020B0604020202020204" pitchFamily="34" charset="0"/>
                <a:cs typeface="Arial" panose="020B0604020202020204" pitchFamily="34" charset="0"/>
              </a:defRPr>
            </a:lvl3pPr>
            <a:lvl4pPr marL="1600200" indent="-228600">
              <a:spcBef>
                <a:spcPct val="20000"/>
              </a:spcBef>
              <a:buClr>
                <a:srgbClr val="FDCC12"/>
              </a:buClr>
              <a:buSzPct val="80000"/>
              <a:buFont typeface="Wingdings" panose="05000000000000000000" pitchFamily="2" charset="2"/>
              <a:buChar char="n"/>
              <a:defRPr>
                <a:solidFill>
                  <a:srgbClr val="404040"/>
                </a:solidFill>
                <a:latin typeface="Arial" panose="020B0604020202020204" pitchFamily="34" charset="0"/>
                <a:cs typeface="Arial" panose="020B0604020202020204" pitchFamily="34" charset="0"/>
              </a:defRPr>
            </a:lvl4pPr>
            <a:lvl5pPr marL="2057400" indent="-228600">
              <a:spcBef>
                <a:spcPct val="20000"/>
              </a:spcBef>
              <a:buClr>
                <a:srgbClr val="F96611"/>
              </a:buClr>
              <a:buSzPct val="80000"/>
              <a:buFont typeface="Wingdings" panose="05000000000000000000" pitchFamily="2" charset="2"/>
              <a:buChar char="n"/>
              <a:defRPr>
                <a:solidFill>
                  <a:srgbClr val="4040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96611"/>
              </a:buClr>
              <a:buSzPct val="80000"/>
              <a:buFont typeface="Wingdings" panose="05000000000000000000" pitchFamily="2" charset="2"/>
              <a:buChar char="n"/>
              <a:defRPr>
                <a:solidFill>
                  <a:srgbClr val="4040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96611"/>
              </a:buClr>
              <a:buSzPct val="80000"/>
              <a:buFont typeface="Wingdings" panose="05000000000000000000" pitchFamily="2" charset="2"/>
              <a:buChar char="n"/>
              <a:defRPr>
                <a:solidFill>
                  <a:srgbClr val="4040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96611"/>
              </a:buClr>
              <a:buSzPct val="80000"/>
              <a:buFont typeface="Wingdings" panose="05000000000000000000" pitchFamily="2" charset="2"/>
              <a:buChar char="n"/>
              <a:defRPr>
                <a:solidFill>
                  <a:srgbClr val="4040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96611"/>
              </a:buClr>
              <a:buSzPct val="80000"/>
              <a:buFont typeface="Wingdings" panose="05000000000000000000" pitchFamily="2" charset="2"/>
              <a:buChar char="n"/>
              <a:defRPr>
                <a:solidFill>
                  <a:srgbClr val="404040"/>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1600" b="1" kern="1200" dirty="0">
                <a:solidFill>
                  <a:srgbClr val="93A1A1"/>
                </a:solidFill>
                <a:latin typeface="Josefin Sans"/>
                <a:ea typeface="+mn-ea"/>
              </a:rPr>
              <a:t>Application Lifecycle Management</a:t>
            </a:r>
            <a:endParaRPr kumimoji="0" lang="en-US" altLang="en-US" sz="1600" b="1" i="0" u="none" strike="noStrike" kern="1200" cap="none" spc="0" normalizeH="0" baseline="0" noProof="0" dirty="0">
              <a:ln>
                <a:noFill/>
              </a:ln>
              <a:solidFill>
                <a:srgbClr val="93A1A1"/>
              </a:solidFill>
              <a:effectLst/>
              <a:uLnTx/>
              <a:uFillTx/>
              <a:latin typeface="Josefin Sans"/>
              <a:ea typeface="+mn-ea"/>
              <a:cs typeface="Arial" panose="020B0604020202020204" pitchFamily="34" charset="0"/>
            </a:endParaRPr>
          </a:p>
        </p:txBody>
      </p:sp>
      <p:pic>
        <p:nvPicPr>
          <p:cNvPr id="3" name="Picture 2" descr="A screenshot of a computer&#10;&#10;Description automatically generated">
            <a:extLst>
              <a:ext uri="{FF2B5EF4-FFF2-40B4-BE49-F238E27FC236}">
                <a16:creationId xmlns:a16="http://schemas.microsoft.com/office/drawing/2014/main" id="{CAFB58BC-8A97-1D33-B5FA-17452D72AE9B}"/>
              </a:ext>
            </a:extLst>
          </p:cNvPr>
          <p:cNvPicPr>
            <a:picLocks noChangeAspect="1"/>
          </p:cNvPicPr>
          <p:nvPr/>
        </p:nvPicPr>
        <p:blipFill>
          <a:blip r:embed="rId2"/>
          <a:stretch>
            <a:fillRect/>
          </a:stretch>
        </p:blipFill>
        <p:spPr>
          <a:xfrm>
            <a:off x="838200" y="1704527"/>
            <a:ext cx="4132221" cy="4530018"/>
          </a:xfrm>
          <a:prstGeom prst="rect">
            <a:avLst/>
          </a:prstGeom>
          <a:ln>
            <a:solidFill>
              <a:schemeClr val="tx1"/>
            </a:solidFill>
          </a:ln>
        </p:spPr>
      </p:pic>
      <p:sp>
        <p:nvSpPr>
          <p:cNvPr id="4" name="Text Box 11">
            <a:extLst>
              <a:ext uri="{FF2B5EF4-FFF2-40B4-BE49-F238E27FC236}">
                <a16:creationId xmlns:a16="http://schemas.microsoft.com/office/drawing/2014/main" id="{75AEDADB-65F9-6BF5-5B3C-D08024CD0B78}"/>
              </a:ext>
            </a:extLst>
          </p:cNvPr>
          <p:cNvSpPr txBox="1">
            <a:spLocks noChangeArrowheads="1"/>
          </p:cNvSpPr>
          <p:nvPr/>
        </p:nvSpPr>
        <p:spPr bwMode="auto">
          <a:xfrm>
            <a:off x="5964382" y="1365973"/>
            <a:ext cx="366304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F96611"/>
              </a:buClr>
              <a:buSzPct val="80000"/>
              <a:buFont typeface="Wingdings" panose="05000000000000000000" pitchFamily="2" charset="2"/>
              <a:buChar char="n"/>
              <a:defRPr sz="2800">
                <a:solidFill>
                  <a:srgbClr val="404040"/>
                </a:solidFill>
                <a:latin typeface="Arial" panose="020B0604020202020204" pitchFamily="34" charset="0"/>
                <a:cs typeface="Arial" panose="020B0604020202020204" pitchFamily="34" charset="0"/>
              </a:defRPr>
            </a:lvl1pPr>
            <a:lvl2pPr marL="742950" indent="-285750">
              <a:spcBef>
                <a:spcPct val="20000"/>
              </a:spcBef>
              <a:buClr>
                <a:srgbClr val="FDCC12"/>
              </a:buClr>
              <a:buSzPct val="80000"/>
              <a:buFont typeface="Wingdings" panose="05000000000000000000" pitchFamily="2" charset="2"/>
              <a:buChar char="n"/>
              <a:defRPr sz="2400">
                <a:solidFill>
                  <a:srgbClr val="404040"/>
                </a:solidFill>
                <a:latin typeface="Arial" panose="020B0604020202020204" pitchFamily="34" charset="0"/>
                <a:cs typeface="Arial" panose="020B0604020202020204" pitchFamily="34" charset="0"/>
              </a:defRPr>
            </a:lvl2pPr>
            <a:lvl3pPr marL="1143000" indent="-228600">
              <a:spcBef>
                <a:spcPct val="20000"/>
              </a:spcBef>
              <a:buClr>
                <a:srgbClr val="F96611"/>
              </a:buClr>
              <a:buSzPct val="80000"/>
              <a:buFont typeface="Wingdings" panose="05000000000000000000" pitchFamily="2" charset="2"/>
              <a:buChar char="n"/>
              <a:defRPr sz="2000">
                <a:solidFill>
                  <a:srgbClr val="404040"/>
                </a:solidFill>
                <a:latin typeface="Arial" panose="020B0604020202020204" pitchFamily="34" charset="0"/>
                <a:cs typeface="Arial" panose="020B0604020202020204" pitchFamily="34" charset="0"/>
              </a:defRPr>
            </a:lvl3pPr>
            <a:lvl4pPr marL="1600200" indent="-228600">
              <a:spcBef>
                <a:spcPct val="20000"/>
              </a:spcBef>
              <a:buClr>
                <a:srgbClr val="FDCC12"/>
              </a:buClr>
              <a:buSzPct val="80000"/>
              <a:buFont typeface="Wingdings" panose="05000000000000000000" pitchFamily="2" charset="2"/>
              <a:buChar char="n"/>
              <a:defRPr>
                <a:solidFill>
                  <a:srgbClr val="404040"/>
                </a:solidFill>
                <a:latin typeface="Arial" panose="020B0604020202020204" pitchFamily="34" charset="0"/>
                <a:cs typeface="Arial" panose="020B0604020202020204" pitchFamily="34" charset="0"/>
              </a:defRPr>
            </a:lvl4pPr>
            <a:lvl5pPr marL="2057400" indent="-228600">
              <a:spcBef>
                <a:spcPct val="20000"/>
              </a:spcBef>
              <a:buClr>
                <a:srgbClr val="F96611"/>
              </a:buClr>
              <a:buSzPct val="80000"/>
              <a:buFont typeface="Wingdings" panose="05000000000000000000" pitchFamily="2" charset="2"/>
              <a:buChar char="n"/>
              <a:defRPr>
                <a:solidFill>
                  <a:srgbClr val="4040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96611"/>
              </a:buClr>
              <a:buSzPct val="80000"/>
              <a:buFont typeface="Wingdings" panose="05000000000000000000" pitchFamily="2" charset="2"/>
              <a:buChar char="n"/>
              <a:defRPr>
                <a:solidFill>
                  <a:srgbClr val="4040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96611"/>
              </a:buClr>
              <a:buSzPct val="80000"/>
              <a:buFont typeface="Wingdings" panose="05000000000000000000" pitchFamily="2" charset="2"/>
              <a:buChar char="n"/>
              <a:defRPr>
                <a:solidFill>
                  <a:srgbClr val="4040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96611"/>
              </a:buClr>
              <a:buSzPct val="80000"/>
              <a:buFont typeface="Wingdings" panose="05000000000000000000" pitchFamily="2" charset="2"/>
              <a:buChar char="n"/>
              <a:defRPr>
                <a:solidFill>
                  <a:srgbClr val="4040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96611"/>
              </a:buClr>
              <a:buSzPct val="80000"/>
              <a:buFont typeface="Wingdings" panose="05000000000000000000" pitchFamily="2" charset="2"/>
              <a:buChar char="n"/>
              <a:defRPr>
                <a:solidFill>
                  <a:srgbClr val="404040"/>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1200" cap="none" spc="0" normalizeH="0" baseline="0" noProof="0" dirty="0">
                <a:ln>
                  <a:noFill/>
                </a:ln>
                <a:solidFill>
                  <a:srgbClr val="93A1A1"/>
                </a:solidFill>
                <a:effectLst/>
                <a:uLnTx/>
                <a:uFillTx/>
                <a:latin typeface="Josefin Sans"/>
                <a:ea typeface="+mn-ea"/>
                <a:cs typeface="Arial" panose="020B0604020202020204" pitchFamily="34" charset="0"/>
              </a:rPr>
              <a:t>Software Testing</a:t>
            </a:r>
          </a:p>
        </p:txBody>
      </p:sp>
      <p:pic>
        <p:nvPicPr>
          <p:cNvPr id="7" name="Picture 6" descr="A screenshot of a computer software&#10;&#10;Description automatically generated">
            <a:extLst>
              <a:ext uri="{FF2B5EF4-FFF2-40B4-BE49-F238E27FC236}">
                <a16:creationId xmlns:a16="http://schemas.microsoft.com/office/drawing/2014/main" id="{5E8D2C5C-72A4-E6A2-3781-CB64CFC09A6E}"/>
              </a:ext>
            </a:extLst>
          </p:cNvPr>
          <p:cNvPicPr>
            <a:picLocks noChangeAspect="1"/>
          </p:cNvPicPr>
          <p:nvPr/>
        </p:nvPicPr>
        <p:blipFill>
          <a:blip r:embed="rId3"/>
          <a:stretch>
            <a:fillRect/>
          </a:stretch>
        </p:blipFill>
        <p:spPr>
          <a:xfrm>
            <a:off x="5964382" y="1704527"/>
            <a:ext cx="4132221" cy="4564189"/>
          </a:xfrm>
          <a:prstGeom prst="rect">
            <a:avLst/>
          </a:prstGeom>
          <a:ln>
            <a:solidFill>
              <a:schemeClr val="tx1"/>
            </a:solidFill>
          </a:ln>
        </p:spPr>
      </p:pic>
    </p:spTree>
    <p:extLst>
      <p:ext uri="{BB962C8B-B14F-4D97-AF65-F5344CB8AC3E}">
        <p14:creationId xmlns:p14="http://schemas.microsoft.com/office/powerpoint/2010/main" val="1581764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55A5A-178E-4FF6-AB8D-F905ADD389E2}"/>
              </a:ext>
            </a:extLst>
          </p:cNvPr>
          <p:cNvSpPr>
            <a:spLocks noGrp="1"/>
          </p:cNvSpPr>
          <p:nvPr>
            <p:ph type="title"/>
          </p:nvPr>
        </p:nvSpPr>
        <p:spPr/>
        <p:txBody>
          <a:bodyPr/>
          <a:lstStyle/>
          <a:p>
            <a:r>
              <a:rPr lang="en-US" dirty="0"/>
              <a:t>What People Say</a:t>
            </a:r>
          </a:p>
        </p:txBody>
      </p:sp>
      <p:pic>
        <p:nvPicPr>
          <p:cNvPr id="7" name="Picture 6">
            <a:extLst>
              <a:ext uri="{FF2B5EF4-FFF2-40B4-BE49-F238E27FC236}">
                <a16:creationId xmlns:a16="http://schemas.microsoft.com/office/drawing/2014/main" id="{D6841414-1D13-4CAE-BCE1-86B943AC8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3954"/>
          </a:xfrm>
          <a:prstGeom prst="rect">
            <a:avLst/>
          </a:prstGeom>
          <a:ln>
            <a:solidFill>
              <a:srgbClr val="586E75"/>
            </a:solidFill>
          </a:ln>
        </p:spPr>
      </p:pic>
    </p:spTree>
    <p:extLst>
      <p:ext uri="{BB962C8B-B14F-4D97-AF65-F5344CB8AC3E}">
        <p14:creationId xmlns:p14="http://schemas.microsoft.com/office/powerpoint/2010/main" val="3693645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1CBF2-A85D-4EC6-9888-04172C0F6E01}"/>
              </a:ext>
            </a:extLst>
          </p:cNvPr>
          <p:cNvSpPr>
            <a:spLocks noGrp="1"/>
          </p:cNvSpPr>
          <p:nvPr>
            <p:ph type="title"/>
          </p:nvPr>
        </p:nvSpPr>
        <p:spPr/>
        <p:txBody>
          <a:bodyPr>
            <a:normAutofit/>
          </a:bodyPr>
          <a:lstStyle/>
          <a:p>
            <a:r>
              <a:rPr lang="en-US" dirty="0"/>
              <a:t>Market Leading ALM</a:t>
            </a:r>
            <a:r>
              <a:rPr lang="en-AU" sz="4400" dirty="0"/>
              <a:t> </a:t>
            </a:r>
            <a:r>
              <a:rPr lang="en-AU" sz="1200" dirty="0"/>
              <a:t>(according to Gartner, G2 Crowd, InfoTech </a:t>
            </a:r>
            <a:r>
              <a:rPr lang="en-AU" sz="1200" dirty="0">
                <a:hlinkClick r:id="rId2"/>
              </a:rPr>
              <a:t>and more </a:t>
            </a:r>
            <a:r>
              <a:rPr lang="en-AU" sz="1200" dirty="0"/>
              <a:t>)</a:t>
            </a:r>
            <a:endParaRPr lang="en-US" sz="1200" dirty="0"/>
          </a:p>
        </p:txBody>
      </p:sp>
      <p:sp>
        <p:nvSpPr>
          <p:cNvPr id="4" name="TextBox 3">
            <a:extLst>
              <a:ext uri="{FF2B5EF4-FFF2-40B4-BE49-F238E27FC236}">
                <a16:creationId xmlns:a16="http://schemas.microsoft.com/office/drawing/2014/main" id="{A4BF8FA3-434E-4252-BB92-32430E68FFB8}"/>
              </a:ext>
            </a:extLst>
          </p:cNvPr>
          <p:cNvSpPr txBox="1"/>
          <p:nvPr/>
        </p:nvSpPr>
        <p:spPr>
          <a:xfrm>
            <a:off x="838200" y="6329779"/>
            <a:ext cx="8723050" cy="369332"/>
          </a:xfrm>
          <a:prstGeom prst="rect">
            <a:avLst/>
          </a:prstGeom>
          <a:noFill/>
        </p:spPr>
        <p:txBody>
          <a:bodyPr wrap="square" rtlCol="0">
            <a:spAutoFit/>
          </a:bodyPr>
          <a:lstStyle/>
          <a:p>
            <a:r>
              <a:rPr lang="en-US" dirty="0">
                <a:hlinkClick r:id="rId3"/>
              </a:rPr>
              <a:t>https://www.inflectra.com/Company/Awards.aspx</a:t>
            </a:r>
            <a:r>
              <a:rPr lang="en-US" dirty="0"/>
              <a:t> </a:t>
            </a:r>
          </a:p>
        </p:txBody>
      </p:sp>
      <p:pic>
        <p:nvPicPr>
          <p:cNvPr id="6" name="Picture 5">
            <a:extLst>
              <a:ext uri="{FF2B5EF4-FFF2-40B4-BE49-F238E27FC236}">
                <a16:creationId xmlns:a16="http://schemas.microsoft.com/office/drawing/2014/main" id="{3BEECE2E-F9E2-42B6-BD38-EEC7E39CD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053" y="1393795"/>
            <a:ext cx="4858719" cy="4856085"/>
          </a:xfrm>
          <a:prstGeom prst="rect">
            <a:avLst/>
          </a:prstGeom>
          <a:ln>
            <a:solidFill>
              <a:srgbClr val="93A1A1"/>
            </a:solidFill>
          </a:ln>
        </p:spPr>
      </p:pic>
      <p:pic>
        <p:nvPicPr>
          <p:cNvPr id="8" name="Picture 7">
            <a:extLst>
              <a:ext uri="{FF2B5EF4-FFF2-40B4-BE49-F238E27FC236}">
                <a16:creationId xmlns:a16="http://schemas.microsoft.com/office/drawing/2014/main" id="{618F2830-9E6D-4158-81C9-EF4E0E7305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254" y="1389679"/>
            <a:ext cx="5167399" cy="4860201"/>
          </a:xfrm>
          <a:prstGeom prst="rect">
            <a:avLst/>
          </a:prstGeom>
          <a:ln>
            <a:solidFill>
              <a:srgbClr val="93A1A1"/>
            </a:solidFill>
          </a:ln>
        </p:spPr>
      </p:pic>
    </p:spTree>
    <p:extLst>
      <p:ext uri="{BB962C8B-B14F-4D97-AF65-F5344CB8AC3E}">
        <p14:creationId xmlns:p14="http://schemas.microsoft.com/office/powerpoint/2010/main" val="19524427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7A9B2-A332-435C-47B3-FC2B39FD9387}"/>
              </a:ext>
            </a:extLst>
          </p:cNvPr>
          <p:cNvSpPr>
            <a:spLocks noGrp="1"/>
          </p:cNvSpPr>
          <p:nvPr>
            <p:ph type="title"/>
          </p:nvPr>
        </p:nvSpPr>
        <p:spPr/>
        <p:txBody>
          <a:bodyPr/>
          <a:lstStyle/>
          <a:p>
            <a:r>
              <a:rPr lang="en-AU" dirty="0"/>
              <a:t>Fit for Highly Regulated Industries</a:t>
            </a:r>
            <a:endParaRPr lang="en-AU" sz="1400" dirty="0"/>
          </a:p>
        </p:txBody>
      </p:sp>
      <p:pic>
        <p:nvPicPr>
          <p:cNvPr id="7" name="Picture 6">
            <a:extLst>
              <a:ext uri="{FF2B5EF4-FFF2-40B4-BE49-F238E27FC236}">
                <a16:creationId xmlns:a16="http://schemas.microsoft.com/office/drawing/2014/main" id="{F90B3830-885D-9CF1-1D18-14E7C117E6A6}"/>
              </a:ext>
            </a:extLst>
          </p:cNvPr>
          <p:cNvPicPr>
            <a:picLocks noChangeAspect="1"/>
          </p:cNvPicPr>
          <p:nvPr/>
        </p:nvPicPr>
        <p:blipFill>
          <a:blip r:embed="rId2"/>
          <a:stretch>
            <a:fillRect/>
          </a:stretch>
        </p:blipFill>
        <p:spPr>
          <a:xfrm>
            <a:off x="521951" y="1609868"/>
            <a:ext cx="4919005" cy="4176000"/>
          </a:xfrm>
          <a:prstGeom prst="rect">
            <a:avLst/>
          </a:prstGeom>
        </p:spPr>
      </p:pic>
      <p:sp>
        <p:nvSpPr>
          <p:cNvPr id="8" name="TextBox 7">
            <a:extLst>
              <a:ext uri="{FF2B5EF4-FFF2-40B4-BE49-F238E27FC236}">
                <a16:creationId xmlns:a16="http://schemas.microsoft.com/office/drawing/2014/main" id="{1BB99EB8-62F2-E1A9-7515-4B48607F15E8}"/>
              </a:ext>
            </a:extLst>
          </p:cNvPr>
          <p:cNvSpPr txBox="1"/>
          <p:nvPr/>
        </p:nvSpPr>
        <p:spPr>
          <a:xfrm>
            <a:off x="521951" y="6308209"/>
            <a:ext cx="2609636" cy="369332"/>
          </a:xfrm>
          <a:prstGeom prst="rect">
            <a:avLst/>
          </a:prstGeom>
          <a:noFill/>
        </p:spPr>
        <p:txBody>
          <a:bodyPr wrap="square" rtlCol="0">
            <a:spAutoFit/>
          </a:bodyPr>
          <a:lstStyle/>
          <a:p>
            <a:r>
              <a:rPr lang="en-AU" dirty="0"/>
              <a:t>Source: </a:t>
            </a:r>
            <a:r>
              <a:rPr lang="en-AU" dirty="0">
                <a:hlinkClick r:id="rId3"/>
              </a:rPr>
              <a:t>InfoTech</a:t>
            </a:r>
            <a:endParaRPr lang="en-AU" dirty="0"/>
          </a:p>
        </p:txBody>
      </p:sp>
      <p:pic>
        <p:nvPicPr>
          <p:cNvPr id="10" name="Content Placeholder 9">
            <a:extLst>
              <a:ext uri="{FF2B5EF4-FFF2-40B4-BE49-F238E27FC236}">
                <a16:creationId xmlns:a16="http://schemas.microsoft.com/office/drawing/2014/main" id="{2949EDA6-6B00-3F58-1529-45EF2883CC68}"/>
              </a:ext>
            </a:extLst>
          </p:cNvPr>
          <p:cNvPicPr>
            <a:picLocks noGrp="1" noChangeAspect="1"/>
          </p:cNvPicPr>
          <p:nvPr>
            <p:ph idx="1"/>
          </p:nvPr>
        </p:nvPicPr>
        <p:blipFill>
          <a:blip r:embed="rId4"/>
          <a:stretch>
            <a:fillRect/>
          </a:stretch>
        </p:blipFill>
        <p:spPr>
          <a:xfrm>
            <a:off x="6096000" y="1253331"/>
            <a:ext cx="5124302" cy="4351338"/>
          </a:xfrm>
          <a:prstGeom prst="rect">
            <a:avLst/>
          </a:prstGeom>
        </p:spPr>
      </p:pic>
      <p:sp>
        <p:nvSpPr>
          <p:cNvPr id="11" name="TextBox 10">
            <a:extLst>
              <a:ext uri="{FF2B5EF4-FFF2-40B4-BE49-F238E27FC236}">
                <a16:creationId xmlns:a16="http://schemas.microsoft.com/office/drawing/2014/main" id="{F8E3BFBD-0807-F625-7941-BCCC34333851}"/>
              </a:ext>
            </a:extLst>
          </p:cNvPr>
          <p:cNvSpPr txBox="1"/>
          <p:nvPr/>
        </p:nvSpPr>
        <p:spPr>
          <a:xfrm>
            <a:off x="5501575" y="5661878"/>
            <a:ext cx="6313152" cy="830997"/>
          </a:xfrm>
          <a:prstGeom prst="rect">
            <a:avLst/>
          </a:prstGeom>
          <a:noFill/>
        </p:spPr>
        <p:txBody>
          <a:bodyPr wrap="square" rtlCol="0">
            <a:spAutoFit/>
          </a:bodyPr>
          <a:lstStyle/>
          <a:p>
            <a:r>
              <a:rPr lang="en-US" sz="1200" i="1" dirty="0"/>
              <a:t>“We ranked Inflectra as Leaders in the Platform-Play half. These solutions are comprehensive and support many of the regulated industries, not just one or two.”</a:t>
            </a:r>
            <a:br>
              <a:rPr lang="en-US" sz="1200" i="1" dirty="0"/>
            </a:br>
            <a:endParaRPr lang="en-US" sz="1200" i="1" dirty="0"/>
          </a:p>
          <a:p>
            <a:r>
              <a:rPr lang="en-US" sz="1200" b="1" dirty="0"/>
              <a:t>- GigaOM RSLM Report</a:t>
            </a:r>
          </a:p>
        </p:txBody>
      </p:sp>
    </p:spTree>
    <p:extLst>
      <p:ext uri="{BB962C8B-B14F-4D97-AF65-F5344CB8AC3E}">
        <p14:creationId xmlns:p14="http://schemas.microsoft.com/office/powerpoint/2010/main" val="4188993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software lifecycle management&#10;&#10;Description automatically generated">
            <a:extLst>
              <a:ext uri="{FF2B5EF4-FFF2-40B4-BE49-F238E27FC236}">
                <a16:creationId xmlns:a16="http://schemas.microsoft.com/office/drawing/2014/main" id="{BF026637-2B6A-6D3F-05CD-9ABFED8F4B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7155" y="0"/>
            <a:ext cx="6065837" cy="6065837"/>
          </a:xfrm>
          <a:noFill/>
        </p:spPr>
      </p:pic>
      <p:sp>
        <p:nvSpPr>
          <p:cNvPr id="6" name="TextBox 5">
            <a:extLst>
              <a:ext uri="{FF2B5EF4-FFF2-40B4-BE49-F238E27FC236}">
                <a16:creationId xmlns:a16="http://schemas.microsoft.com/office/drawing/2014/main" id="{DEEAFA6D-A0EC-A1FD-4327-005A844A28EC}"/>
              </a:ext>
            </a:extLst>
          </p:cNvPr>
          <p:cNvSpPr txBox="1"/>
          <p:nvPr/>
        </p:nvSpPr>
        <p:spPr>
          <a:xfrm>
            <a:off x="2467155" y="6247066"/>
            <a:ext cx="7435969" cy="369332"/>
          </a:xfrm>
          <a:prstGeom prst="rect">
            <a:avLst/>
          </a:prstGeom>
          <a:noFill/>
        </p:spPr>
        <p:txBody>
          <a:bodyPr wrap="square" rtlCol="0">
            <a:spAutoFit/>
          </a:bodyPr>
          <a:lstStyle/>
          <a:p>
            <a:r>
              <a:rPr lang="en-AU" dirty="0">
                <a:hlinkClick r:id="rId3"/>
              </a:rPr>
              <a:t>Source: Info-Tech</a:t>
            </a:r>
            <a:r>
              <a:rPr lang="en-AU" dirty="0"/>
              <a:t> based on 119 customer reviews as of May 2024</a:t>
            </a:r>
          </a:p>
        </p:txBody>
      </p:sp>
    </p:spTree>
    <p:extLst>
      <p:ext uri="{BB962C8B-B14F-4D97-AF65-F5344CB8AC3E}">
        <p14:creationId xmlns:p14="http://schemas.microsoft.com/office/powerpoint/2010/main" val="10980765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DBEFE-3DE4-07DD-B688-FBC186F5EC29}"/>
              </a:ext>
            </a:extLst>
          </p:cNvPr>
          <p:cNvSpPr>
            <a:spLocks noGrp="1"/>
          </p:cNvSpPr>
          <p:nvPr>
            <p:ph type="title"/>
          </p:nvPr>
        </p:nvSpPr>
        <p:spPr/>
        <p:txBody>
          <a:bodyPr/>
          <a:lstStyle/>
          <a:p>
            <a:r>
              <a:rPr lang="en-US" dirty="0"/>
              <a:t>Case Studies</a:t>
            </a:r>
          </a:p>
        </p:txBody>
      </p:sp>
      <p:sp>
        <p:nvSpPr>
          <p:cNvPr id="3" name="Text Placeholder 2">
            <a:extLst>
              <a:ext uri="{FF2B5EF4-FFF2-40B4-BE49-F238E27FC236}">
                <a16:creationId xmlns:a16="http://schemas.microsoft.com/office/drawing/2014/main" id="{9321A58F-7491-65C6-BB93-C4FD02EECF6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538103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464C4-D77D-2F84-BB6F-4D44D596E9CA}"/>
              </a:ext>
            </a:extLst>
          </p:cNvPr>
          <p:cNvSpPr>
            <a:spLocks noGrp="1"/>
          </p:cNvSpPr>
          <p:nvPr>
            <p:ph type="title"/>
          </p:nvPr>
        </p:nvSpPr>
        <p:spPr/>
        <p:txBody>
          <a:bodyPr/>
          <a:lstStyle/>
          <a:p>
            <a:r>
              <a:rPr lang="en-US" dirty="0"/>
              <a:t>Mastek (IT &amp; Healthcare)</a:t>
            </a:r>
          </a:p>
        </p:txBody>
      </p:sp>
      <p:sp>
        <p:nvSpPr>
          <p:cNvPr id="3" name="Text Placeholder 2">
            <a:extLst>
              <a:ext uri="{FF2B5EF4-FFF2-40B4-BE49-F238E27FC236}">
                <a16:creationId xmlns:a16="http://schemas.microsoft.com/office/drawing/2014/main" id="{C73C425F-20B2-D8A2-C23E-2811301D0C8A}"/>
              </a:ext>
            </a:extLst>
          </p:cNvPr>
          <p:cNvSpPr>
            <a:spLocks noGrp="1"/>
          </p:cNvSpPr>
          <p:nvPr>
            <p:ph type="body" idx="1"/>
          </p:nvPr>
        </p:nvSpPr>
        <p:spPr>
          <a:xfrm>
            <a:off x="629328" y="1515758"/>
            <a:ext cx="6395642" cy="2070279"/>
          </a:xfrm>
        </p:spPr>
        <p:txBody>
          <a:bodyPr>
            <a:normAutofit fontScale="77500" lnSpcReduction="20000"/>
          </a:bodyPr>
          <a:lstStyle/>
          <a:p>
            <a:pPr marL="50800" indent="0">
              <a:lnSpc>
                <a:spcPct val="110000"/>
              </a:lnSpc>
              <a:buNone/>
            </a:pPr>
            <a:r>
              <a:rPr lang="en-US" sz="2400" b="1" dirty="0"/>
              <a:t>The Challenge</a:t>
            </a:r>
          </a:p>
          <a:p>
            <a:pPr marL="50800" indent="0">
              <a:lnSpc>
                <a:spcPct val="110000"/>
              </a:lnSpc>
              <a:buNone/>
            </a:pPr>
            <a:r>
              <a:rPr lang="en-US" sz="2300" dirty="0"/>
              <a:t>In a highly regulated and competitive market, Mastek needed to enhance their testing processes to achieve comprehensive test coverage, reduce time to market, and efficiently manage multiple projects while maintaining regulatory compliance.</a:t>
            </a:r>
            <a:br>
              <a:rPr lang="en-US" sz="2400" dirty="0"/>
            </a:br>
            <a:endParaRPr lang="en-US" sz="2400" dirty="0"/>
          </a:p>
          <a:p>
            <a:pPr marL="50800" indent="0">
              <a:lnSpc>
                <a:spcPct val="110000"/>
              </a:lnSpc>
              <a:buNone/>
            </a:pPr>
            <a:endParaRPr lang="en-US" sz="2400" dirty="0"/>
          </a:p>
        </p:txBody>
      </p:sp>
      <p:sp>
        <p:nvSpPr>
          <p:cNvPr id="5" name="TextBox 4">
            <a:extLst>
              <a:ext uri="{FF2B5EF4-FFF2-40B4-BE49-F238E27FC236}">
                <a16:creationId xmlns:a16="http://schemas.microsoft.com/office/drawing/2014/main" id="{AEC247AA-F923-0929-3A36-CEA2D5335D86}"/>
              </a:ext>
            </a:extLst>
          </p:cNvPr>
          <p:cNvSpPr txBox="1"/>
          <p:nvPr/>
        </p:nvSpPr>
        <p:spPr>
          <a:xfrm>
            <a:off x="7363878" y="3935896"/>
            <a:ext cx="4198794" cy="1442446"/>
          </a:xfrm>
          <a:prstGeom prst="rect">
            <a:avLst/>
          </a:prstGeom>
          <a:solidFill>
            <a:schemeClr val="bg2">
              <a:lumMod val="95000"/>
            </a:schemeClr>
          </a:solidFill>
        </p:spPr>
        <p:txBody>
          <a:bodyPr wrap="square">
            <a:spAutoFit/>
          </a:bodyPr>
          <a:lstStyle/>
          <a:p>
            <a:pPr marL="50800">
              <a:lnSpc>
                <a:spcPct val="90000"/>
              </a:lnSpc>
              <a:spcBef>
                <a:spcPts val="600"/>
              </a:spcBef>
              <a:spcAft>
                <a:spcPts val="400"/>
              </a:spcAft>
            </a:pPr>
            <a:r>
              <a:rPr lang="en-US" sz="1600" b="1" dirty="0">
                <a:latin typeface="Kanit" panose="00000500000000000000" pitchFamily="2" charset="-34"/>
                <a:cs typeface="Kanit" panose="00000500000000000000" pitchFamily="2" charset="-34"/>
              </a:rPr>
              <a:t>Existing Tools in Place</a:t>
            </a:r>
          </a:p>
          <a:p>
            <a:r>
              <a:rPr lang="en-US" sz="1400" dirty="0">
                <a:latin typeface="Kanit" panose="00000500000000000000" pitchFamily="2" charset="-34"/>
                <a:cs typeface="Kanit" panose="00000500000000000000" pitchFamily="2" charset="-34"/>
              </a:rPr>
              <a:t>Jira lacked comprehensive test management that could ensure full traceability from requirements to defects. Difficulties in automating test maintenance within Jira's ecosystem, leading to increased manual work.</a:t>
            </a:r>
          </a:p>
        </p:txBody>
      </p:sp>
      <p:sp>
        <p:nvSpPr>
          <p:cNvPr id="6" name="Rectangle: Rounded Corners 5">
            <a:extLst>
              <a:ext uri="{FF2B5EF4-FFF2-40B4-BE49-F238E27FC236}">
                <a16:creationId xmlns:a16="http://schemas.microsoft.com/office/drawing/2014/main" id="{5F07556E-6A53-DBF4-0B56-CB80C768A8B0}"/>
              </a:ext>
            </a:extLst>
          </p:cNvPr>
          <p:cNvSpPr/>
          <p:nvPr/>
        </p:nvSpPr>
        <p:spPr>
          <a:xfrm>
            <a:off x="575451" y="1457330"/>
            <a:ext cx="6525371" cy="1802705"/>
          </a:xfrm>
          <a:prstGeom prst="roundRect">
            <a:avLst>
              <a:gd name="adj" fmla="val 12188"/>
            </a:avLst>
          </a:prstGeom>
          <a:noFill/>
          <a:ln w="19050">
            <a:solidFill>
              <a:schemeClr val="bg1"/>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51CE2224-73BF-B20F-54B3-6C87A4E1D00A}"/>
              </a:ext>
            </a:extLst>
          </p:cNvPr>
          <p:cNvGrpSpPr/>
          <p:nvPr/>
        </p:nvGrpSpPr>
        <p:grpSpPr>
          <a:xfrm>
            <a:off x="7233842" y="1507808"/>
            <a:ext cx="4383014" cy="2255388"/>
            <a:chOff x="2937164" y="3899119"/>
            <a:chExt cx="5292436" cy="2723353"/>
          </a:xfrm>
        </p:grpSpPr>
        <p:pic>
          <p:nvPicPr>
            <p:cNvPr id="8" name="Picture 7">
              <a:extLst>
                <a:ext uri="{FF2B5EF4-FFF2-40B4-BE49-F238E27FC236}">
                  <a16:creationId xmlns:a16="http://schemas.microsoft.com/office/drawing/2014/main" id="{CC3A74E6-84A4-476C-A099-50DDC2547C4C}"/>
                </a:ext>
              </a:extLst>
            </p:cNvPr>
            <p:cNvPicPr>
              <a:picLocks noChangeAspect="1"/>
            </p:cNvPicPr>
            <p:nvPr/>
          </p:nvPicPr>
          <p:blipFill>
            <a:blip r:embed="rId2"/>
            <a:srcRect l="2899"/>
            <a:stretch/>
          </p:blipFill>
          <p:spPr>
            <a:xfrm>
              <a:off x="3094181" y="3899119"/>
              <a:ext cx="5069993" cy="2723353"/>
            </a:xfrm>
            <a:prstGeom prst="rect">
              <a:avLst/>
            </a:prstGeom>
          </p:spPr>
        </p:pic>
        <p:sp>
          <p:nvSpPr>
            <p:cNvPr id="9" name="Rectangle 8">
              <a:extLst>
                <a:ext uri="{FF2B5EF4-FFF2-40B4-BE49-F238E27FC236}">
                  <a16:creationId xmlns:a16="http://schemas.microsoft.com/office/drawing/2014/main" id="{3DFC6CE2-D8FE-8401-1EC3-59BD82EA570D}"/>
                </a:ext>
              </a:extLst>
            </p:cNvPr>
            <p:cNvSpPr/>
            <p:nvPr/>
          </p:nvSpPr>
          <p:spPr>
            <a:xfrm>
              <a:off x="2937164" y="5126182"/>
              <a:ext cx="5292436" cy="120073"/>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798366E2-46D5-710B-A7F3-F03C9F3C1828}"/>
              </a:ext>
            </a:extLst>
          </p:cNvPr>
          <p:cNvSpPr txBox="1"/>
          <p:nvPr/>
        </p:nvSpPr>
        <p:spPr>
          <a:xfrm>
            <a:off x="629328" y="3369345"/>
            <a:ext cx="6324083" cy="2031325"/>
          </a:xfrm>
          <a:prstGeom prst="rect">
            <a:avLst/>
          </a:prstGeom>
          <a:solidFill>
            <a:schemeClr val="bg1">
              <a:lumMod val="20000"/>
              <a:lumOff val="80000"/>
            </a:schemeClr>
          </a:solidFill>
        </p:spPr>
        <p:txBody>
          <a:bodyPr wrap="square">
            <a:spAutoFit/>
          </a:bodyPr>
          <a:lstStyle/>
          <a:p>
            <a:pPr marL="50800" indent="0">
              <a:buNone/>
            </a:pPr>
            <a:r>
              <a:rPr lang="en-US" sz="1800" b="1" dirty="0"/>
              <a:t>The Solution</a:t>
            </a:r>
          </a:p>
          <a:p>
            <a:pPr marL="50800" indent="0">
              <a:buNone/>
            </a:pPr>
            <a:r>
              <a:rPr lang="en-US" dirty="0"/>
              <a:t>Mastek selected Inflectra products due to their favorable pricing, licensing options, and advanced project management and QA functionalities.</a:t>
            </a:r>
          </a:p>
          <a:p>
            <a:pPr marL="50800" indent="0">
              <a:buNone/>
            </a:pPr>
            <a:r>
              <a:rPr lang="en-US" dirty="0"/>
              <a:t>SpiraTest was implemented to enhance project monitoring, streamline team collaboration, and improve compliance.</a:t>
            </a:r>
            <a:endParaRPr lang="en-US" sz="1800" dirty="0"/>
          </a:p>
        </p:txBody>
      </p:sp>
      <p:pic>
        <p:nvPicPr>
          <p:cNvPr id="13" name="Graphic 12">
            <a:extLst>
              <a:ext uri="{FF2B5EF4-FFF2-40B4-BE49-F238E27FC236}">
                <a16:creationId xmlns:a16="http://schemas.microsoft.com/office/drawing/2014/main" id="{825467B7-F2FC-64D9-380E-86279E00CD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0749" y="277425"/>
            <a:ext cx="2626107" cy="1050443"/>
          </a:xfrm>
          <a:prstGeom prst="rect">
            <a:avLst/>
          </a:prstGeom>
        </p:spPr>
      </p:pic>
      <p:sp>
        <p:nvSpPr>
          <p:cNvPr id="15" name="TextBox 14">
            <a:extLst>
              <a:ext uri="{FF2B5EF4-FFF2-40B4-BE49-F238E27FC236}">
                <a16:creationId xmlns:a16="http://schemas.microsoft.com/office/drawing/2014/main" id="{5A0F881E-B2B2-1C14-5AB6-E8EA9E62E0DB}"/>
              </a:ext>
            </a:extLst>
          </p:cNvPr>
          <p:cNvSpPr txBox="1"/>
          <p:nvPr/>
        </p:nvSpPr>
        <p:spPr>
          <a:xfrm>
            <a:off x="629328" y="5611751"/>
            <a:ext cx="9874345" cy="1077218"/>
          </a:xfrm>
          <a:prstGeom prst="rect">
            <a:avLst/>
          </a:prstGeom>
          <a:solidFill>
            <a:schemeClr val="accent1">
              <a:lumMod val="20000"/>
              <a:lumOff val="80000"/>
            </a:schemeClr>
          </a:solidFill>
        </p:spPr>
        <p:txBody>
          <a:bodyPr wrap="square">
            <a:spAutoFit/>
          </a:bodyPr>
          <a:lstStyle/>
          <a:p>
            <a:r>
              <a:rPr lang="en-US" sz="1600" b="1" i="1" dirty="0">
                <a:solidFill>
                  <a:schemeClr val="bg2">
                    <a:lumMod val="50000"/>
                  </a:schemeClr>
                </a:solidFill>
                <a:latin typeface="Josefin Sans" pitchFamily="2" charset="0"/>
              </a:rPr>
              <a:t>“Inflectra's suite of products has transformed the way we manage our projects and testing processes. With tools like SpiraTest we have achieved unprecedented levels of efficiency, compliance, and quality. The seamless integration and robust features have enabled us to deliver projects faster and with greater accuracy, ensuring our competitive edge in the industry. “-- Kanchan Rathod, Mastek</a:t>
            </a:r>
            <a:endParaRPr lang="en-US" sz="1600" b="1" dirty="0">
              <a:solidFill>
                <a:schemeClr val="bg2">
                  <a:lumMod val="50000"/>
                </a:schemeClr>
              </a:solidFill>
            </a:endParaRPr>
          </a:p>
        </p:txBody>
      </p:sp>
    </p:spTree>
    <p:extLst>
      <p:ext uri="{BB962C8B-B14F-4D97-AF65-F5344CB8AC3E}">
        <p14:creationId xmlns:p14="http://schemas.microsoft.com/office/powerpoint/2010/main" val="32722867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33B3B-B941-4632-9A56-EC7531763C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37319F-A609-38F2-DF38-EF8CE128A8CC}"/>
              </a:ext>
            </a:extLst>
          </p:cNvPr>
          <p:cNvSpPr>
            <a:spLocks noGrp="1"/>
          </p:cNvSpPr>
          <p:nvPr>
            <p:ph type="title"/>
          </p:nvPr>
        </p:nvSpPr>
        <p:spPr/>
        <p:txBody>
          <a:bodyPr/>
          <a:lstStyle/>
          <a:p>
            <a:r>
              <a:rPr lang="en-US" dirty="0"/>
              <a:t>Leica Biosystems (Life Sciences)</a:t>
            </a:r>
          </a:p>
        </p:txBody>
      </p:sp>
      <p:sp>
        <p:nvSpPr>
          <p:cNvPr id="3" name="Text Placeholder 2">
            <a:extLst>
              <a:ext uri="{FF2B5EF4-FFF2-40B4-BE49-F238E27FC236}">
                <a16:creationId xmlns:a16="http://schemas.microsoft.com/office/drawing/2014/main" id="{25BFDA02-C698-AED3-F1F6-4D613E742C2E}"/>
              </a:ext>
            </a:extLst>
          </p:cNvPr>
          <p:cNvSpPr>
            <a:spLocks noGrp="1"/>
          </p:cNvSpPr>
          <p:nvPr>
            <p:ph type="body" idx="1"/>
          </p:nvPr>
        </p:nvSpPr>
        <p:spPr>
          <a:xfrm>
            <a:off x="629328" y="1515758"/>
            <a:ext cx="6395642" cy="2070279"/>
          </a:xfrm>
        </p:spPr>
        <p:txBody>
          <a:bodyPr>
            <a:normAutofit fontScale="92500" lnSpcReduction="20000"/>
          </a:bodyPr>
          <a:lstStyle/>
          <a:p>
            <a:pPr marL="50800" indent="0">
              <a:lnSpc>
                <a:spcPct val="110000"/>
              </a:lnSpc>
              <a:buNone/>
            </a:pPr>
            <a:r>
              <a:rPr lang="en-US" sz="1900" b="1" dirty="0"/>
              <a:t>The Challenge</a:t>
            </a:r>
          </a:p>
          <a:p>
            <a:pPr marL="50800" indent="0">
              <a:lnSpc>
                <a:spcPct val="110000"/>
              </a:lnSpc>
              <a:buNone/>
            </a:pPr>
            <a:r>
              <a:rPr lang="en-US" sz="1800" dirty="0"/>
              <a:t>Leica Biosystems was seeking an efficient solution for managing and summarizing test cases for both software and hardware instruments. This included a need for a comprehensive view of tests involving sophisticated sensors for automation.</a:t>
            </a:r>
            <a:br>
              <a:rPr lang="en-US" sz="2400" dirty="0"/>
            </a:br>
            <a:endParaRPr lang="en-US" sz="2400" dirty="0"/>
          </a:p>
          <a:p>
            <a:pPr marL="50800" indent="0">
              <a:lnSpc>
                <a:spcPct val="110000"/>
              </a:lnSpc>
              <a:buNone/>
            </a:pPr>
            <a:endParaRPr lang="en-US" sz="2400" dirty="0"/>
          </a:p>
        </p:txBody>
      </p:sp>
      <p:sp>
        <p:nvSpPr>
          <p:cNvPr id="5" name="TextBox 4">
            <a:extLst>
              <a:ext uri="{FF2B5EF4-FFF2-40B4-BE49-F238E27FC236}">
                <a16:creationId xmlns:a16="http://schemas.microsoft.com/office/drawing/2014/main" id="{225B865C-F0E7-A9C9-ACC0-76ED8D35AEC9}"/>
              </a:ext>
            </a:extLst>
          </p:cNvPr>
          <p:cNvSpPr txBox="1"/>
          <p:nvPr/>
        </p:nvSpPr>
        <p:spPr>
          <a:xfrm>
            <a:off x="7363878" y="4118776"/>
            <a:ext cx="4198794" cy="2088777"/>
          </a:xfrm>
          <a:prstGeom prst="rect">
            <a:avLst/>
          </a:prstGeom>
          <a:solidFill>
            <a:schemeClr val="bg2">
              <a:lumMod val="95000"/>
            </a:schemeClr>
          </a:solidFill>
        </p:spPr>
        <p:txBody>
          <a:bodyPr wrap="square">
            <a:spAutoFit/>
          </a:bodyPr>
          <a:lstStyle/>
          <a:p>
            <a:pPr marL="50800">
              <a:lnSpc>
                <a:spcPct val="90000"/>
              </a:lnSpc>
              <a:spcBef>
                <a:spcPts val="600"/>
              </a:spcBef>
              <a:spcAft>
                <a:spcPts val="400"/>
              </a:spcAft>
            </a:pPr>
            <a:r>
              <a:rPr lang="en-US" sz="1600" b="1" dirty="0">
                <a:latin typeface="Kanit" panose="00000500000000000000" pitchFamily="2" charset="-34"/>
                <a:cs typeface="Kanit" panose="00000500000000000000" pitchFamily="2" charset="-34"/>
              </a:rPr>
              <a:t>Key Results and Metrics</a:t>
            </a:r>
          </a:p>
          <a:p>
            <a:r>
              <a:rPr lang="en-US" sz="1400" dirty="0">
                <a:latin typeface="Kanit" panose="00000500000000000000" pitchFamily="2" charset="-34"/>
                <a:cs typeface="Kanit" panose="00000500000000000000" pitchFamily="2" charset="-34"/>
              </a:rPr>
              <a:t>Inflectra’s platform enhanced collaboration across Leica Biosystems’ teams in Germany, India, and China. It allowed different departments, from product design to marketing and IT, to effectively share requirements, feedback, and reviews. Finally, it centralized management of requirements, incidents, and tests, improving overall productivity.</a:t>
            </a:r>
          </a:p>
        </p:txBody>
      </p:sp>
      <p:sp>
        <p:nvSpPr>
          <p:cNvPr id="6" name="Rectangle: Rounded Corners 5">
            <a:extLst>
              <a:ext uri="{FF2B5EF4-FFF2-40B4-BE49-F238E27FC236}">
                <a16:creationId xmlns:a16="http://schemas.microsoft.com/office/drawing/2014/main" id="{E1BEE111-4A10-BD94-41DF-D64E1CC3E2E3}"/>
              </a:ext>
            </a:extLst>
          </p:cNvPr>
          <p:cNvSpPr/>
          <p:nvPr/>
        </p:nvSpPr>
        <p:spPr>
          <a:xfrm>
            <a:off x="575144" y="1448415"/>
            <a:ext cx="6525371" cy="1771863"/>
          </a:xfrm>
          <a:prstGeom prst="roundRect">
            <a:avLst>
              <a:gd name="adj" fmla="val 12188"/>
            </a:avLst>
          </a:prstGeom>
          <a:noFill/>
          <a:ln w="19050">
            <a:solidFill>
              <a:schemeClr val="bg1"/>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87506411-3CEE-94B2-D73F-2780C10A6D72}"/>
              </a:ext>
            </a:extLst>
          </p:cNvPr>
          <p:cNvGrpSpPr/>
          <p:nvPr/>
        </p:nvGrpSpPr>
        <p:grpSpPr>
          <a:xfrm>
            <a:off x="7233842" y="1690688"/>
            <a:ext cx="4383014" cy="2255388"/>
            <a:chOff x="2937164" y="3899119"/>
            <a:chExt cx="5292436" cy="2723353"/>
          </a:xfrm>
        </p:grpSpPr>
        <p:pic>
          <p:nvPicPr>
            <p:cNvPr id="8" name="Picture 7">
              <a:extLst>
                <a:ext uri="{FF2B5EF4-FFF2-40B4-BE49-F238E27FC236}">
                  <a16:creationId xmlns:a16="http://schemas.microsoft.com/office/drawing/2014/main" id="{250B1E65-3A48-BE85-D35D-A69E85530AEE}"/>
                </a:ext>
              </a:extLst>
            </p:cNvPr>
            <p:cNvPicPr>
              <a:picLocks noChangeAspect="1"/>
            </p:cNvPicPr>
            <p:nvPr/>
          </p:nvPicPr>
          <p:blipFill>
            <a:blip r:embed="rId2"/>
            <a:srcRect l="2899"/>
            <a:stretch/>
          </p:blipFill>
          <p:spPr>
            <a:xfrm>
              <a:off x="3094181" y="3899119"/>
              <a:ext cx="5069993" cy="2723353"/>
            </a:xfrm>
            <a:prstGeom prst="rect">
              <a:avLst/>
            </a:prstGeom>
          </p:spPr>
        </p:pic>
        <p:sp>
          <p:nvSpPr>
            <p:cNvPr id="9" name="Rectangle 8">
              <a:extLst>
                <a:ext uri="{FF2B5EF4-FFF2-40B4-BE49-F238E27FC236}">
                  <a16:creationId xmlns:a16="http://schemas.microsoft.com/office/drawing/2014/main" id="{2FCA79FA-A4EE-2C8C-0894-890DC2D6B7C8}"/>
                </a:ext>
              </a:extLst>
            </p:cNvPr>
            <p:cNvSpPr/>
            <p:nvPr/>
          </p:nvSpPr>
          <p:spPr>
            <a:xfrm>
              <a:off x="2937164" y="5126182"/>
              <a:ext cx="5292436" cy="120073"/>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C64CE708-9262-46E1-B101-A860267828B1}"/>
              </a:ext>
            </a:extLst>
          </p:cNvPr>
          <p:cNvSpPr txBox="1"/>
          <p:nvPr/>
        </p:nvSpPr>
        <p:spPr>
          <a:xfrm>
            <a:off x="629328" y="3369345"/>
            <a:ext cx="6324083" cy="2031325"/>
          </a:xfrm>
          <a:prstGeom prst="rect">
            <a:avLst/>
          </a:prstGeom>
          <a:solidFill>
            <a:schemeClr val="bg1">
              <a:lumMod val="20000"/>
              <a:lumOff val="80000"/>
            </a:schemeClr>
          </a:solidFill>
        </p:spPr>
        <p:txBody>
          <a:bodyPr wrap="square">
            <a:spAutoFit/>
          </a:bodyPr>
          <a:lstStyle/>
          <a:p>
            <a:pPr marL="50800" indent="0">
              <a:buNone/>
            </a:pPr>
            <a:r>
              <a:rPr lang="en-US" sz="1800" b="1" dirty="0"/>
              <a:t>The Solution</a:t>
            </a:r>
          </a:p>
          <a:p>
            <a:pPr marL="50800" indent="0">
              <a:buNone/>
            </a:pPr>
            <a:r>
              <a:rPr lang="en-US" dirty="0"/>
              <a:t>The deployment of Inflectra's SpiraPlan and SpiraTeam revolutionized Leica Biosystems’ approach to managing medical device development projects, offering a unified platform for diverse project needs. Inflectra's integrated requirements management played a crucial role in keeping all stakeholders aligned.</a:t>
            </a:r>
            <a:endParaRPr lang="en-US" sz="1800" dirty="0"/>
          </a:p>
        </p:txBody>
      </p:sp>
      <p:sp>
        <p:nvSpPr>
          <p:cNvPr id="15" name="TextBox 14">
            <a:extLst>
              <a:ext uri="{FF2B5EF4-FFF2-40B4-BE49-F238E27FC236}">
                <a16:creationId xmlns:a16="http://schemas.microsoft.com/office/drawing/2014/main" id="{302749B8-1551-CFB5-1303-C71C2220D388}"/>
              </a:ext>
            </a:extLst>
          </p:cNvPr>
          <p:cNvSpPr txBox="1"/>
          <p:nvPr/>
        </p:nvSpPr>
        <p:spPr>
          <a:xfrm>
            <a:off x="629328" y="5611751"/>
            <a:ext cx="6471187" cy="830997"/>
          </a:xfrm>
          <a:prstGeom prst="rect">
            <a:avLst/>
          </a:prstGeom>
          <a:solidFill>
            <a:schemeClr val="accent1">
              <a:lumMod val="20000"/>
              <a:lumOff val="80000"/>
            </a:schemeClr>
          </a:solidFill>
        </p:spPr>
        <p:txBody>
          <a:bodyPr wrap="square">
            <a:spAutoFit/>
          </a:bodyPr>
          <a:lstStyle/>
          <a:p>
            <a:r>
              <a:rPr lang="en-US" sz="1600" b="1" i="1" dirty="0">
                <a:solidFill>
                  <a:schemeClr val="bg2">
                    <a:lumMod val="50000"/>
                  </a:schemeClr>
                </a:solidFill>
                <a:latin typeface="Josefin Sans" pitchFamily="2" charset="0"/>
              </a:rPr>
              <a:t>“SpiraPlan is an excellent integrated tool for managing both new and ongoing projects. It centralizes all important data, facilitating easy access and consensus among stakeholders."”….. -- Carey S. V&amp;V Manager, Leica</a:t>
            </a:r>
            <a:endParaRPr lang="en-US" sz="1600" dirty="0">
              <a:solidFill>
                <a:schemeClr val="bg2">
                  <a:lumMod val="50000"/>
                </a:schemeClr>
              </a:solidFill>
            </a:endParaRPr>
          </a:p>
        </p:txBody>
      </p:sp>
      <p:pic>
        <p:nvPicPr>
          <p:cNvPr id="4" name="Picture 3">
            <a:extLst>
              <a:ext uri="{FF2B5EF4-FFF2-40B4-BE49-F238E27FC236}">
                <a16:creationId xmlns:a16="http://schemas.microsoft.com/office/drawing/2014/main" id="{971DDFB9-883B-2933-9A7B-82FA5BF8D499}"/>
              </a:ext>
            </a:extLst>
          </p:cNvPr>
          <p:cNvPicPr>
            <a:picLocks noChangeAspect="1"/>
          </p:cNvPicPr>
          <p:nvPr/>
        </p:nvPicPr>
        <p:blipFill>
          <a:blip r:embed="rId3"/>
          <a:stretch>
            <a:fillRect/>
          </a:stretch>
        </p:blipFill>
        <p:spPr>
          <a:xfrm>
            <a:off x="9531777" y="218654"/>
            <a:ext cx="2085079" cy="1278393"/>
          </a:xfrm>
          <a:prstGeom prst="rect">
            <a:avLst/>
          </a:prstGeom>
        </p:spPr>
      </p:pic>
    </p:spTree>
    <p:extLst>
      <p:ext uri="{BB962C8B-B14F-4D97-AF65-F5344CB8AC3E}">
        <p14:creationId xmlns:p14="http://schemas.microsoft.com/office/powerpoint/2010/main" val="720549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20AE0-D407-42F9-A71D-C1BCAD46B2D5}"/>
              </a:ext>
            </a:extLst>
          </p:cNvPr>
          <p:cNvSpPr>
            <a:spLocks noGrp="1"/>
          </p:cNvSpPr>
          <p:nvPr>
            <p:ph type="title"/>
          </p:nvPr>
        </p:nvSpPr>
        <p:spPr/>
        <p:txBody>
          <a:bodyPr/>
          <a:lstStyle/>
          <a:p>
            <a:r>
              <a:rPr lang="en-US" dirty="0"/>
              <a:t>How Are We Different?</a:t>
            </a:r>
          </a:p>
        </p:txBody>
      </p:sp>
      <p:sp>
        <p:nvSpPr>
          <p:cNvPr id="4" name="Text Placeholder 3">
            <a:extLst>
              <a:ext uri="{FF2B5EF4-FFF2-40B4-BE49-F238E27FC236}">
                <a16:creationId xmlns:a16="http://schemas.microsoft.com/office/drawing/2014/main" id="{4BE274C8-BC1B-4073-8245-2815CD2C1239}"/>
              </a:ext>
            </a:extLst>
          </p:cNvPr>
          <p:cNvSpPr>
            <a:spLocks noGrp="1"/>
          </p:cNvSpPr>
          <p:nvPr>
            <p:ph type="body" idx="1"/>
          </p:nvPr>
        </p:nvSpPr>
        <p:spPr/>
        <p:txBody>
          <a:bodyPr/>
          <a:lstStyle/>
          <a:p>
            <a:r>
              <a:rPr lang="en-US" dirty="0"/>
              <a:t>We have a fundamentally different approach to other companies</a:t>
            </a:r>
          </a:p>
        </p:txBody>
      </p:sp>
    </p:spTree>
    <p:extLst>
      <p:ext uri="{BB962C8B-B14F-4D97-AF65-F5344CB8AC3E}">
        <p14:creationId xmlns:p14="http://schemas.microsoft.com/office/powerpoint/2010/main" val="28543142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A905B-C606-0E5E-A6F0-078818E719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98F0FC-6BFD-66CE-C8CC-104FBD0FA40A}"/>
              </a:ext>
            </a:extLst>
          </p:cNvPr>
          <p:cNvSpPr>
            <a:spLocks noGrp="1"/>
          </p:cNvSpPr>
          <p:nvPr>
            <p:ph type="title"/>
          </p:nvPr>
        </p:nvSpPr>
        <p:spPr/>
        <p:txBody>
          <a:bodyPr/>
          <a:lstStyle/>
          <a:p>
            <a:r>
              <a:rPr lang="en-US" dirty="0"/>
              <a:t>Generali (Insurance)</a:t>
            </a:r>
          </a:p>
        </p:txBody>
      </p:sp>
      <p:sp>
        <p:nvSpPr>
          <p:cNvPr id="3" name="Text Placeholder 2">
            <a:extLst>
              <a:ext uri="{FF2B5EF4-FFF2-40B4-BE49-F238E27FC236}">
                <a16:creationId xmlns:a16="http://schemas.microsoft.com/office/drawing/2014/main" id="{546B74F7-1DE3-F39F-EB04-9B7C325F2430}"/>
              </a:ext>
            </a:extLst>
          </p:cNvPr>
          <p:cNvSpPr>
            <a:spLocks noGrp="1"/>
          </p:cNvSpPr>
          <p:nvPr>
            <p:ph type="body" idx="1"/>
          </p:nvPr>
        </p:nvSpPr>
        <p:spPr>
          <a:xfrm>
            <a:off x="629328" y="1515758"/>
            <a:ext cx="6395642" cy="3334538"/>
          </a:xfrm>
        </p:spPr>
        <p:txBody>
          <a:bodyPr>
            <a:normAutofit/>
          </a:bodyPr>
          <a:lstStyle/>
          <a:p>
            <a:pPr marL="50800" indent="0">
              <a:lnSpc>
                <a:spcPct val="100000"/>
              </a:lnSpc>
              <a:spcBef>
                <a:spcPts val="0"/>
              </a:spcBef>
              <a:spcAft>
                <a:spcPts val="600"/>
              </a:spcAft>
              <a:buNone/>
            </a:pPr>
            <a:r>
              <a:rPr lang="en-US" sz="1800" b="1" dirty="0"/>
              <a:t>The Challenge</a:t>
            </a:r>
          </a:p>
          <a:p>
            <a:pPr marL="50800" indent="0">
              <a:lnSpc>
                <a:spcPct val="100000"/>
              </a:lnSpc>
              <a:spcBef>
                <a:spcPts val="0"/>
              </a:spcBef>
              <a:buNone/>
            </a:pPr>
            <a:r>
              <a:rPr lang="en-US" sz="1800" dirty="0"/>
              <a:t>Generali needed to reduce the number of different tools being used within QA to simplify and streamline their processes. They were seeking a single platform tool on which they could share requirements and incidents between different projects, accommodate both waterfall and agile projects, and maintain integrations to additional software components in their system.</a:t>
            </a:r>
          </a:p>
        </p:txBody>
      </p:sp>
      <p:sp>
        <p:nvSpPr>
          <p:cNvPr id="5" name="TextBox 4">
            <a:extLst>
              <a:ext uri="{FF2B5EF4-FFF2-40B4-BE49-F238E27FC236}">
                <a16:creationId xmlns:a16="http://schemas.microsoft.com/office/drawing/2014/main" id="{AC5F35AA-73CC-A94E-215F-0D8E400DBCC9}"/>
              </a:ext>
            </a:extLst>
          </p:cNvPr>
          <p:cNvSpPr txBox="1"/>
          <p:nvPr/>
        </p:nvSpPr>
        <p:spPr>
          <a:xfrm>
            <a:off x="7363878" y="3967701"/>
            <a:ext cx="4198794" cy="1965666"/>
          </a:xfrm>
          <a:prstGeom prst="rect">
            <a:avLst/>
          </a:prstGeom>
          <a:solidFill>
            <a:schemeClr val="bg2">
              <a:lumMod val="95000"/>
            </a:schemeClr>
          </a:solidFill>
        </p:spPr>
        <p:txBody>
          <a:bodyPr wrap="square">
            <a:spAutoFit/>
          </a:bodyPr>
          <a:lstStyle/>
          <a:p>
            <a:pPr marL="50800">
              <a:lnSpc>
                <a:spcPct val="90000"/>
              </a:lnSpc>
              <a:spcBef>
                <a:spcPts val="600"/>
              </a:spcBef>
              <a:spcAft>
                <a:spcPts val="400"/>
              </a:spcAft>
            </a:pPr>
            <a:r>
              <a:rPr lang="en-US" sz="1600" b="1" dirty="0">
                <a:latin typeface="Kanit" panose="00000500000000000000" pitchFamily="2" charset="-34"/>
                <a:cs typeface="Kanit" panose="00000500000000000000" pitchFamily="2" charset="-34"/>
              </a:rPr>
              <a:t>Existing Tools in Place</a:t>
            </a:r>
          </a:p>
          <a:p>
            <a:r>
              <a:rPr lang="en-US" sz="1300" dirty="0">
                <a:latin typeface="Kanit" panose="00000500000000000000" pitchFamily="2" charset="-34"/>
                <a:cs typeface="Kanit" panose="00000500000000000000" pitchFamily="2" charset="-34"/>
              </a:rPr>
              <a:t>Prior to using SpiraTeam, Generali employed Bugzilla and Microsoft Excel for bug tracking, TOSCA and Testlink for test management, Ranorex and Rational Functional Tester for test automation and a variety of other products related to QA including Microsoft Outlook, Microsoft Word, Jira, Jenkins and CA’s Service Desk Manager, Clarity/PPM and Workbench.</a:t>
            </a:r>
          </a:p>
        </p:txBody>
      </p:sp>
      <p:sp>
        <p:nvSpPr>
          <p:cNvPr id="6" name="Rectangle: Rounded Corners 5">
            <a:extLst>
              <a:ext uri="{FF2B5EF4-FFF2-40B4-BE49-F238E27FC236}">
                <a16:creationId xmlns:a16="http://schemas.microsoft.com/office/drawing/2014/main" id="{343A1441-2BF6-6F32-8CEC-27CB2421B11F}"/>
              </a:ext>
            </a:extLst>
          </p:cNvPr>
          <p:cNvSpPr/>
          <p:nvPr/>
        </p:nvSpPr>
        <p:spPr>
          <a:xfrm>
            <a:off x="575144" y="1472269"/>
            <a:ext cx="6525371" cy="2473807"/>
          </a:xfrm>
          <a:prstGeom prst="roundRect">
            <a:avLst>
              <a:gd name="adj" fmla="val 12188"/>
            </a:avLst>
          </a:prstGeom>
          <a:noFill/>
          <a:ln w="19050">
            <a:solidFill>
              <a:schemeClr val="bg1"/>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08ED46B-24AF-3CB2-6C80-3E17FE2F1C4C}"/>
              </a:ext>
            </a:extLst>
          </p:cNvPr>
          <p:cNvSpPr txBox="1"/>
          <p:nvPr/>
        </p:nvSpPr>
        <p:spPr>
          <a:xfrm>
            <a:off x="629328" y="4069058"/>
            <a:ext cx="6324083" cy="2031325"/>
          </a:xfrm>
          <a:prstGeom prst="rect">
            <a:avLst/>
          </a:prstGeom>
          <a:solidFill>
            <a:schemeClr val="bg1">
              <a:lumMod val="20000"/>
              <a:lumOff val="80000"/>
            </a:schemeClr>
          </a:solidFill>
        </p:spPr>
        <p:txBody>
          <a:bodyPr wrap="square">
            <a:spAutoFit/>
          </a:bodyPr>
          <a:lstStyle/>
          <a:p>
            <a:pPr marL="50800" indent="0">
              <a:buNone/>
            </a:pPr>
            <a:r>
              <a:rPr lang="en-US" sz="1800" b="1" dirty="0"/>
              <a:t>The Solution</a:t>
            </a:r>
          </a:p>
          <a:p>
            <a:pPr marL="50800" indent="0">
              <a:buNone/>
            </a:pPr>
            <a:r>
              <a:rPr lang="en-US" dirty="0"/>
              <a:t>Generali evaluated numerous tools prior to making a decision. A key factor was SpiraTeam’s connections to tools the company wanted to keep. In addition, SpiraTeam made the migration from Testlink very easy, as well as the import of legacy documents with the free Microsoft Excel and Word import tool.</a:t>
            </a:r>
            <a:endParaRPr lang="en-US" sz="1800" dirty="0"/>
          </a:p>
        </p:txBody>
      </p:sp>
      <p:sp>
        <p:nvSpPr>
          <p:cNvPr id="15" name="TextBox 14">
            <a:extLst>
              <a:ext uri="{FF2B5EF4-FFF2-40B4-BE49-F238E27FC236}">
                <a16:creationId xmlns:a16="http://schemas.microsoft.com/office/drawing/2014/main" id="{C5A07BDB-AE7F-026E-B541-3BBAB17DBB3A}"/>
              </a:ext>
            </a:extLst>
          </p:cNvPr>
          <p:cNvSpPr txBox="1"/>
          <p:nvPr/>
        </p:nvSpPr>
        <p:spPr>
          <a:xfrm>
            <a:off x="629328" y="6184246"/>
            <a:ext cx="9103069" cy="523220"/>
          </a:xfrm>
          <a:prstGeom prst="rect">
            <a:avLst/>
          </a:prstGeom>
          <a:solidFill>
            <a:schemeClr val="accent1">
              <a:lumMod val="20000"/>
              <a:lumOff val="80000"/>
            </a:schemeClr>
          </a:solidFill>
        </p:spPr>
        <p:txBody>
          <a:bodyPr wrap="square">
            <a:spAutoFit/>
          </a:bodyPr>
          <a:lstStyle/>
          <a:p>
            <a:r>
              <a:rPr lang="en-US" sz="1400" b="1" i="1" dirty="0">
                <a:solidFill>
                  <a:schemeClr val="bg2">
                    <a:lumMod val="50000"/>
                  </a:schemeClr>
                </a:solidFill>
                <a:latin typeface="Josefin Sans" pitchFamily="2" charset="0"/>
              </a:rPr>
              <a:t>“SpiraTeam is a complete test management solution with a great price-to-functionality ratio. The quality of the product meets all our expectations”….. -- Andreas Eckerle, Head of Test &amp; Quality Management</a:t>
            </a:r>
            <a:endParaRPr lang="en-US" sz="1400" dirty="0">
              <a:solidFill>
                <a:schemeClr val="bg2">
                  <a:lumMod val="50000"/>
                </a:schemeClr>
              </a:solidFill>
            </a:endParaRPr>
          </a:p>
        </p:txBody>
      </p:sp>
      <p:pic>
        <p:nvPicPr>
          <p:cNvPr id="4" name="Google Shape;939;p111" descr="Generali Versicherungen">
            <a:extLst>
              <a:ext uri="{FF2B5EF4-FFF2-40B4-BE49-F238E27FC236}">
                <a16:creationId xmlns:a16="http://schemas.microsoft.com/office/drawing/2014/main" id="{1425C097-062C-D9C5-2206-EC3B98A24DBD}"/>
              </a:ext>
            </a:extLst>
          </p:cNvPr>
          <p:cNvPicPr preferRelativeResize="0"/>
          <p:nvPr/>
        </p:nvPicPr>
        <p:blipFill rotWithShape="1">
          <a:blip r:embed="rId2">
            <a:alphaModFix/>
          </a:blip>
          <a:srcRect l="15237" t="24753" r="14656" b="26006"/>
          <a:stretch/>
        </p:blipFill>
        <p:spPr>
          <a:xfrm>
            <a:off x="8881607" y="364466"/>
            <a:ext cx="2576629" cy="1029998"/>
          </a:xfrm>
          <a:prstGeom prst="rect">
            <a:avLst/>
          </a:prstGeom>
          <a:noFill/>
          <a:ln>
            <a:noFill/>
          </a:ln>
        </p:spPr>
      </p:pic>
      <p:sp>
        <p:nvSpPr>
          <p:cNvPr id="10" name="Rectangle: Rounded Corners 9">
            <a:extLst>
              <a:ext uri="{FF2B5EF4-FFF2-40B4-BE49-F238E27FC236}">
                <a16:creationId xmlns:a16="http://schemas.microsoft.com/office/drawing/2014/main" id="{A612C67B-E31B-C107-365A-44D39CF3BA2D}"/>
              </a:ext>
            </a:extLst>
          </p:cNvPr>
          <p:cNvSpPr/>
          <p:nvPr/>
        </p:nvSpPr>
        <p:spPr>
          <a:xfrm>
            <a:off x="7511814" y="1699812"/>
            <a:ext cx="4050858"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cs typeface="Arial" panose="020B0604020202020204" pitchFamily="34" charset="0"/>
              </a:rPr>
              <a:t>Key Outcomes and KPIs</a:t>
            </a:r>
          </a:p>
        </p:txBody>
      </p:sp>
      <p:sp>
        <p:nvSpPr>
          <p:cNvPr id="12" name="TextBox 11">
            <a:extLst>
              <a:ext uri="{FF2B5EF4-FFF2-40B4-BE49-F238E27FC236}">
                <a16:creationId xmlns:a16="http://schemas.microsoft.com/office/drawing/2014/main" id="{51BAEDD3-3426-2C8D-3594-65B82C20CD8C}"/>
              </a:ext>
            </a:extLst>
          </p:cNvPr>
          <p:cNvSpPr txBox="1"/>
          <p:nvPr/>
        </p:nvSpPr>
        <p:spPr>
          <a:xfrm>
            <a:off x="7511814" y="2065572"/>
            <a:ext cx="4050858" cy="1754326"/>
          </a:xfrm>
          <a:prstGeom prst="rect">
            <a:avLst/>
          </a:prstGeom>
          <a:noFill/>
        </p:spPr>
        <p:txBody>
          <a:bodyPr wrap="square" rtlCol="0">
            <a:spAutoFit/>
          </a:bodyPr>
          <a:lstStyle/>
          <a:p>
            <a:pPr marL="171450" indent="-171450">
              <a:buFont typeface="Arial" panose="020B0604020202020204" pitchFamily="34" charset="0"/>
              <a:buChar char="•"/>
            </a:pPr>
            <a:r>
              <a:rPr lang="en-US" sz="1200" dirty="0">
                <a:cs typeface="Arial" panose="020B0604020202020204" pitchFamily="34" charset="0"/>
              </a:rPr>
              <a:t>Allowed real time visibility of test progress and test coverage.</a:t>
            </a:r>
          </a:p>
          <a:p>
            <a:pPr marL="171450" indent="-171450">
              <a:buFont typeface="Arial" panose="020B0604020202020204" pitchFamily="34" charset="0"/>
              <a:buChar char="•"/>
            </a:pPr>
            <a:r>
              <a:rPr lang="en-US" sz="1200" dirty="0">
                <a:cs typeface="Arial" panose="020B0604020202020204" pitchFamily="34" charset="0"/>
              </a:rPr>
              <a:t>Improved reporting and workflow generation.</a:t>
            </a:r>
          </a:p>
          <a:p>
            <a:pPr marL="171450" indent="-171450">
              <a:buFont typeface="Arial" panose="020B0604020202020204" pitchFamily="34" charset="0"/>
              <a:buChar char="•"/>
            </a:pPr>
            <a:r>
              <a:rPr lang="en-US" sz="1200" dirty="0">
                <a:cs typeface="Arial" panose="020B0604020202020204" pitchFamily="34" charset="0"/>
              </a:rPr>
              <a:t>Increased understanding of test processes in the company.</a:t>
            </a:r>
          </a:p>
          <a:p>
            <a:pPr marL="171450" indent="-171450">
              <a:buFont typeface="Arial" panose="020B0604020202020204" pitchFamily="34" charset="0"/>
              <a:buChar char="•"/>
            </a:pPr>
            <a:r>
              <a:rPr lang="en-US" sz="1200" dirty="0">
                <a:cs typeface="Arial" panose="020B0604020202020204" pitchFamily="34" charset="0"/>
              </a:rPr>
              <a:t>Replaced over one dozen tools with a single, easy-to-use solution.</a:t>
            </a:r>
          </a:p>
          <a:p>
            <a:pPr marL="171450" indent="-171450">
              <a:buFont typeface="Arial" panose="020B0604020202020204" pitchFamily="34" charset="0"/>
              <a:buChar char="•"/>
            </a:pPr>
            <a:r>
              <a:rPr lang="en-US" sz="1200" dirty="0">
                <a:cs typeface="Arial" panose="020B0604020202020204" pitchFamily="34" charset="0"/>
              </a:rPr>
              <a:t>Seamlessly Integrated other tools in Generali’s technology portfolio</a:t>
            </a:r>
          </a:p>
        </p:txBody>
      </p:sp>
    </p:spTree>
    <p:extLst>
      <p:ext uri="{BB962C8B-B14F-4D97-AF65-F5344CB8AC3E}">
        <p14:creationId xmlns:p14="http://schemas.microsoft.com/office/powerpoint/2010/main" val="2441867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FDEDD-0F93-0DC3-3115-963E72DB40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D8124A-9C43-C265-7142-C51619F6ADF3}"/>
              </a:ext>
            </a:extLst>
          </p:cNvPr>
          <p:cNvSpPr>
            <a:spLocks noGrp="1"/>
          </p:cNvSpPr>
          <p:nvPr>
            <p:ph type="title"/>
          </p:nvPr>
        </p:nvSpPr>
        <p:spPr/>
        <p:txBody>
          <a:bodyPr/>
          <a:lstStyle/>
          <a:p>
            <a:r>
              <a:rPr lang="en-US" dirty="0"/>
              <a:t>Oney Bank (Banking &amp; Finance)</a:t>
            </a:r>
          </a:p>
        </p:txBody>
      </p:sp>
      <p:sp>
        <p:nvSpPr>
          <p:cNvPr id="3" name="Text Placeholder 2">
            <a:extLst>
              <a:ext uri="{FF2B5EF4-FFF2-40B4-BE49-F238E27FC236}">
                <a16:creationId xmlns:a16="http://schemas.microsoft.com/office/drawing/2014/main" id="{450B7D13-D36E-0B21-6424-1BE97C78B267}"/>
              </a:ext>
            </a:extLst>
          </p:cNvPr>
          <p:cNvSpPr>
            <a:spLocks noGrp="1"/>
          </p:cNvSpPr>
          <p:nvPr>
            <p:ph type="body" idx="1"/>
          </p:nvPr>
        </p:nvSpPr>
        <p:spPr>
          <a:xfrm>
            <a:off x="629328" y="1515758"/>
            <a:ext cx="6395642" cy="2070279"/>
          </a:xfrm>
        </p:spPr>
        <p:txBody>
          <a:bodyPr>
            <a:noAutofit/>
          </a:bodyPr>
          <a:lstStyle/>
          <a:p>
            <a:pPr marL="50800" indent="0">
              <a:lnSpc>
                <a:spcPct val="100000"/>
              </a:lnSpc>
              <a:spcBef>
                <a:spcPts val="0"/>
              </a:spcBef>
              <a:spcAft>
                <a:spcPts val="600"/>
              </a:spcAft>
              <a:buNone/>
            </a:pPr>
            <a:r>
              <a:rPr lang="en-US" sz="1800" b="1" dirty="0"/>
              <a:t>The Challenge</a:t>
            </a:r>
          </a:p>
          <a:p>
            <a:pPr marL="50800" indent="0">
              <a:lnSpc>
                <a:spcPct val="100000"/>
              </a:lnSpc>
              <a:spcBef>
                <a:spcPts val="0"/>
              </a:spcBef>
              <a:buNone/>
            </a:pPr>
            <a:r>
              <a:rPr lang="en-US" sz="1800" dirty="0"/>
              <a:t>Oney wanted a single, integrated platform to manage requirements, create and reference test cases, run</a:t>
            </a:r>
          </a:p>
          <a:p>
            <a:pPr marL="50800" indent="0">
              <a:lnSpc>
                <a:spcPct val="100000"/>
              </a:lnSpc>
              <a:spcBef>
                <a:spcPts val="0"/>
              </a:spcBef>
              <a:buNone/>
            </a:pPr>
            <a:r>
              <a:rPr lang="en-US" sz="1800" dirty="0"/>
              <a:t>test campaigns, log and track test runs, create tasks and log defects.</a:t>
            </a:r>
            <a:br>
              <a:rPr lang="en-US" sz="1800" dirty="0"/>
            </a:br>
            <a:endParaRPr lang="en-US" sz="1800" dirty="0"/>
          </a:p>
          <a:p>
            <a:pPr marL="50800" indent="0">
              <a:lnSpc>
                <a:spcPct val="100000"/>
              </a:lnSpc>
              <a:spcBef>
                <a:spcPts val="0"/>
              </a:spcBef>
              <a:buNone/>
            </a:pPr>
            <a:endParaRPr lang="en-US" sz="1800" dirty="0"/>
          </a:p>
        </p:txBody>
      </p:sp>
      <p:sp>
        <p:nvSpPr>
          <p:cNvPr id="5" name="TextBox 4">
            <a:extLst>
              <a:ext uri="{FF2B5EF4-FFF2-40B4-BE49-F238E27FC236}">
                <a16:creationId xmlns:a16="http://schemas.microsoft.com/office/drawing/2014/main" id="{4EBCDBA7-1B31-77C4-FAD5-AE69F28DB589}"/>
              </a:ext>
            </a:extLst>
          </p:cNvPr>
          <p:cNvSpPr txBox="1"/>
          <p:nvPr/>
        </p:nvSpPr>
        <p:spPr>
          <a:xfrm>
            <a:off x="7363878" y="4198290"/>
            <a:ext cx="4198794" cy="1227003"/>
          </a:xfrm>
          <a:prstGeom prst="rect">
            <a:avLst/>
          </a:prstGeom>
          <a:solidFill>
            <a:schemeClr val="bg2">
              <a:lumMod val="95000"/>
            </a:schemeClr>
          </a:solidFill>
        </p:spPr>
        <p:txBody>
          <a:bodyPr wrap="square">
            <a:spAutoFit/>
          </a:bodyPr>
          <a:lstStyle/>
          <a:p>
            <a:pPr marL="50800">
              <a:lnSpc>
                <a:spcPct val="90000"/>
              </a:lnSpc>
              <a:spcBef>
                <a:spcPts val="600"/>
              </a:spcBef>
              <a:spcAft>
                <a:spcPts val="400"/>
              </a:spcAft>
            </a:pPr>
            <a:r>
              <a:rPr lang="en-US" sz="1600" b="1" dirty="0">
                <a:latin typeface="Kanit" panose="00000500000000000000" pitchFamily="2" charset="-34"/>
                <a:cs typeface="Kanit" panose="00000500000000000000" pitchFamily="2" charset="-34"/>
              </a:rPr>
              <a:t>Existing Tools in Place</a:t>
            </a:r>
          </a:p>
          <a:p>
            <a:r>
              <a:rPr lang="en-US" sz="1400" dirty="0">
                <a:latin typeface="Kanit" panose="00000500000000000000" pitchFamily="2" charset="-34"/>
                <a:cs typeface="Kanit" panose="00000500000000000000" pitchFamily="2" charset="-34"/>
              </a:rPr>
              <a:t>Prior to using </a:t>
            </a:r>
            <a:r>
              <a:rPr lang="en-US" sz="1400" dirty="0" err="1">
                <a:latin typeface="Kanit" panose="00000500000000000000" pitchFamily="2" charset="-34"/>
                <a:cs typeface="Kanit" panose="00000500000000000000" pitchFamily="2" charset="-34"/>
              </a:rPr>
              <a:t>SpiraTest</a:t>
            </a:r>
            <a:r>
              <a:rPr lang="en-US" sz="1400" dirty="0">
                <a:latin typeface="Kanit" panose="00000500000000000000" pitchFamily="2" charset="-34"/>
                <a:cs typeface="Kanit" panose="00000500000000000000" pitchFamily="2" charset="-34"/>
              </a:rPr>
              <a:t>, Oney employed Microsoft Excel to manage projects, test documentation and defect tracking and Microsoft Word to handle any screenshots.</a:t>
            </a:r>
          </a:p>
        </p:txBody>
      </p:sp>
      <p:sp>
        <p:nvSpPr>
          <p:cNvPr id="6" name="Rectangle: Rounded Corners 5">
            <a:extLst>
              <a:ext uri="{FF2B5EF4-FFF2-40B4-BE49-F238E27FC236}">
                <a16:creationId xmlns:a16="http://schemas.microsoft.com/office/drawing/2014/main" id="{007996D7-E9F9-8B59-0617-32CA55213FF2}"/>
              </a:ext>
            </a:extLst>
          </p:cNvPr>
          <p:cNvSpPr/>
          <p:nvPr/>
        </p:nvSpPr>
        <p:spPr>
          <a:xfrm>
            <a:off x="575144" y="1464316"/>
            <a:ext cx="6525371" cy="1684402"/>
          </a:xfrm>
          <a:prstGeom prst="roundRect">
            <a:avLst>
              <a:gd name="adj" fmla="val 12188"/>
            </a:avLst>
          </a:prstGeom>
          <a:noFill/>
          <a:ln w="19050">
            <a:solidFill>
              <a:schemeClr val="bg1"/>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5B4BB03-72F0-6079-9F9F-C219598AD82D}"/>
              </a:ext>
            </a:extLst>
          </p:cNvPr>
          <p:cNvSpPr txBox="1"/>
          <p:nvPr/>
        </p:nvSpPr>
        <p:spPr>
          <a:xfrm>
            <a:off x="629328" y="3369345"/>
            <a:ext cx="6324083" cy="1754326"/>
          </a:xfrm>
          <a:prstGeom prst="rect">
            <a:avLst/>
          </a:prstGeom>
          <a:solidFill>
            <a:schemeClr val="bg1">
              <a:lumMod val="20000"/>
              <a:lumOff val="80000"/>
            </a:schemeClr>
          </a:solidFill>
        </p:spPr>
        <p:txBody>
          <a:bodyPr wrap="square">
            <a:spAutoFit/>
          </a:bodyPr>
          <a:lstStyle/>
          <a:p>
            <a:pPr marL="50800" indent="0">
              <a:buNone/>
            </a:pPr>
            <a:r>
              <a:rPr lang="en-US" sz="1800" b="1" dirty="0"/>
              <a:t>The Solution</a:t>
            </a:r>
          </a:p>
          <a:p>
            <a:pPr marL="50800" indent="0">
              <a:buNone/>
            </a:pPr>
            <a:r>
              <a:rPr lang="en-US" sz="1800" dirty="0"/>
              <a:t>Oney Bank conducted thorough market research and determined that only </a:t>
            </a:r>
            <a:r>
              <a:rPr lang="en-US" sz="1800" dirty="0" err="1"/>
              <a:t>SpiraTest</a:t>
            </a:r>
            <a:r>
              <a:rPr lang="en-US" sz="1800" dirty="0"/>
              <a:t> could provide the features and quality they sought in a single tool. </a:t>
            </a:r>
            <a:r>
              <a:rPr lang="en-US" sz="1800" dirty="0" err="1"/>
              <a:t>SpiraTest</a:t>
            </a:r>
            <a:r>
              <a:rPr lang="en-US" dirty="0"/>
              <a:t> </a:t>
            </a:r>
            <a:r>
              <a:rPr lang="en-US" sz="1800" dirty="0"/>
              <a:t>also proved to be the best value.</a:t>
            </a:r>
            <a:br>
              <a:rPr lang="en-US" sz="1800" dirty="0"/>
            </a:br>
            <a:endParaRPr lang="en-US" sz="1800" dirty="0"/>
          </a:p>
        </p:txBody>
      </p:sp>
      <p:sp>
        <p:nvSpPr>
          <p:cNvPr id="15" name="TextBox 14">
            <a:extLst>
              <a:ext uri="{FF2B5EF4-FFF2-40B4-BE49-F238E27FC236}">
                <a16:creationId xmlns:a16="http://schemas.microsoft.com/office/drawing/2014/main" id="{CFDACDA2-4832-EBA3-CDFB-B8F64BF7B573}"/>
              </a:ext>
            </a:extLst>
          </p:cNvPr>
          <p:cNvSpPr txBox="1"/>
          <p:nvPr/>
        </p:nvSpPr>
        <p:spPr>
          <a:xfrm>
            <a:off x="629328" y="5540189"/>
            <a:ext cx="10621768" cy="584775"/>
          </a:xfrm>
          <a:prstGeom prst="rect">
            <a:avLst/>
          </a:prstGeom>
          <a:solidFill>
            <a:schemeClr val="accent1">
              <a:lumMod val="20000"/>
              <a:lumOff val="80000"/>
            </a:schemeClr>
          </a:solidFill>
        </p:spPr>
        <p:txBody>
          <a:bodyPr wrap="square">
            <a:spAutoFit/>
          </a:bodyPr>
          <a:lstStyle/>
          <a:p>
            <a:r>
              <a:rPr lang="en-US" sz="1600" b="1" i="1" dirty="0">
                <a:solidFill>
                  <a:schemeClr val="bg2">
                    <a:lumMod val="50000"/>
                  </a:schemeClr>
                </a:solidFill>
                <a:latin typeface="Josefin Sans" pitchFamily="2" charset="0"/>
              </a:rPr>
              <a:t>“</a:t>
            </a:r>
            <a:r>
              <a:rPr lang="en-US" sz="1600" b="1" i="1" dirty="0" err="1">
                <a:solidFill>
                  <a:schemeClr val="bg2">
                    <a:lumMod val="50000"/>
                  </a:schemeClr>
                </a:solidFill>
                <a:latin typeface="Josefin Sans" pitchFamily="2" charset="0"/>
              </a:rPr>
              <a:t>SpiraTest</a:t>
            </a:r>
            <a:r>
              <a:rPr lang="en-US" sz="1600" b="1" i="1" dirty="0">
                <a:solidFill>
                  <a:schemeClr val="bg2">
                    <a:lumMod val="50000"/>
                  </a:schemeClr>
                </a:solidFill>
                <a:latin typeface="Josefin Sans" pitchFamily="2" charset="0"/>
              </a:rPr>
              <a:t>…is the best tool in terms of quality and value compared to the other competing programs available on the</a:t>
            </a:r>
          </a:p>
          <a:p>
            <a:r>
              <a:rPr lang="en-US" sz="1600" b="1" i="1" dirty="0">
                <a:solidFill>
                  <a:schemeClr val="bg2">
                    <a:lumMod val="50000"/>
                  </a:schemeClr>
                </a:solidFill>
                <a:latin typeface="Josefin Sans" pitchFamily="2" charset="0"/>
              </a:rPr>
              <a:t>market.. the time, productivity and cost savings are transparent…””….. -- Benjamin-Michel GRIFFART, Technical Test Analyst</a:t>
            </a:r>
            <a:endParaRPr lang="en-US" sz="1600" dirty="0">
              <a:solidFill>
                <a:schemeClr val="bg2">
                  <a:lumMod val="50000"/>
                </a:schemeClr>
              </a:solidFill>
            </a:endParaRPr>
          </a:p>
        </p:txBody>
      </p:sp>
      <p:pic>
        <p:nvPicPr>
          <p:cNvPr id="12" name="Picture 11" descr="A green letter and e&#10;&#10;Description automatically generated">
            <a:extLst>
              <a:ext uri="{FF2B5EF4-FFF2-40B4-BE49-F238E27FC236}">
                <a16:creationId xmlns:a16="http://schemas.microsoft.com/office/drawing/2014/main" id="{5C6DED2C-238D-0EB9-892D-F16F697FE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1063" y="421300"/>
            <a:ext cx="2381609" cy="761875"/>
          </a:xfrm>
          <a:prstGeom prst="rect">
            <a:avLst/>
          </a:prstGeom>
        </p:spPr>
      </p:pic>
      <p:sp>
        <p:nvSpPr>
          <p:cNvPr id="4" name="Rectangle: Rounded Corners 3">
            <a:extLst>
              <a:ext uri="{FF2B5EF4-FFF2-40B4-BE49-F238E27FC236}">
                <a16:creationId xmlns:a16="http://schemas.microsoft.com/office/drawing/2014/main" id="{A81B282A-7C26-E4FD-750F-3864DFD6D278}"/>
              </a:ext>
            </a:extLst>
          </p:cNvPr>
          <p:cNvSpPr/>
          <p:nvPr/>
        </p:nvSpPr>
        <p:spPr>
          <a:xfrm>
            <a:off x="7511814" y="1699812"/>
            <a:ext cx="4050858"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cs typeface="Arial" panose="020B0604020202020204" pitchFamily="34" charset="0"/>
              </a:rPr>
              <a:t>Key Outcomes and KPIs</a:t>
            </a:r>
          </a:p>
        </p:txBody>
      </p:sp>
      <p:sp>
        <p:nvSpPr>
          <p:cNvPr id="10" name="TextBox 9">
            <a:extLst>
              <a:ext uri="{FF2B5EF4-FFF2-40B4-BE49-F238E27FC236}">
                <a16:creationId xmlns:a16="http://schemas.microsoft.com/office/drawing/2014/main" id="{37D75C4F-B117-1214-01BB-D589AE4A4D05}"/>
              </a:ext>
            </a:extLst>
          </p:cNvPr>
          <p:cNvSpPr txBox="1"/>
          <p:nvPr/>
        </p:nvSpPr>
        <p:spPr>
          <a:xfrm>
            <a:off x="7511814" y="2065572"/>
            <a:ext cx="4050858" cy="1938992"/>
          </a:xfrm>
          <a:prstGeom prst="rect">
            <a:avLst/>
          </a:prstGeom>
          <a:noFill/>
        </p:spPr>
        <p:txBody>
          <a:bodyPr wrap="square" rtlCol="0">
            <a:spAutoFit/>
          </a:bodyPr>
          <a:lstStyle/>
          <a:p>
            <a:pPr marL="171450" indent="-171450">
              <a:buFont typeface="Arial" panose="020B0604020202020204" pitchFamily="34" charset="0"/>
              <a:buChar char="•"/>
            </a:pPr>
            <a:r>
              <a:rPr lang="en-US" sz="1200" dirty="0">
                <a:cs typeface="Arial" panose="020B0604020202020204" pitchFamily="34" charset="0"/>
              </a:rPr>
              <a:t>Ability to automatically generate QA metrics for the first time.</a:t>
            </a:r>
          </a:p>
          <a:p>
            <a:pPr marL="171450" indent="-171450">
              <a:buFont typeface="Arial" panose="020B0604020202020204" pitchFamily="34" charset="0"/>
              <a:buChar char="•"/>
            </a:pPr>
            <a:r>
              <a:rPr lang="en-US" sz="1200" dirty="0">
                <a:cs typeface="Arial" panose="020B0604020202020204" pitchFamily="34" charset="0"/>
              </a:rPr>
              <a:t>One centralized system for standardized QA processes.</a:t>
            </a:r>
          </a:p>
          <a:p>
            <a:pPr marL="171450" indent="-171450">
              <a:buFont typeface="Arial" panose="020B0604020202020204" pitchFamily="34" charset="0"/>
              <a:buChar char="•"/>
            </a:pPr>
            <a:r>
              <a:rPr lang="en-US" sz="1200" dirty="0">
                <a:cs typeface="Arial" panose="020B0604020202020204" pitchFamily="34" charset="0"/>
              </a:rPr>
              <a:t>Replaced multiple obsolete tools with a single modern solution.</a:t>
            </a:r>
          </a:p>
          <a:p>
            <a:pPr marL="171450" indent="-171450">
              <a:buFont typeface="Arial" panose="020B0604020202020204" pitchFamily="34" charset="0"/>
              <a:buChar char="•"/>
            </a:pPr>
            <a:r>
              <a:rPr lang="en-US" sz="1200" dirty="0">
                <a:cs typeface="Arial" panose="020B0604020202020204" pitchFamily="34" charset="0"/>
              </a:rPr>
              <a:t>Consolidated testers, developers and designers on one tool.</a:t>
            </a:r>
          </a:p>
          <a:p>
            <a:pPr marL="171450" indent="-171450">
              <a:buFont typeface="Arial" panose="020B0604020202020204" pitchFamily="34" charset="0"/>
              <a:buChar char="•"/>
            </a:pPr>
            <a:r>
              <a:rPr lang="en-US" sz="1200" dirty="0">
                <a:cs typeface="Arial" panose="020B0604020202020204" pitchFamily="34" charset="0"/>
              </a:rPr>
              <a:t>Increased productivity using native tool</a:t>
            </a:r>
          </a:p>
          <a:p>
            <a:pPr marL="171450" indent="-171450">
              <a:buFont typeface="Arial" panose="020B0604020202020204" pitchFamily="34" charset="0"/>
              <a:buChar char="•"/>
            </a:pPr>
            <a:r>
              <a:rPr lang="en-US" sz="1200" dirty="0">
                <a:cs typeface="Arial" panose="020B0604020202020204" pitchFamily="34" charset="0"/>
              </a:rPr>
              <a:t>features unavailable with previous solution.</a:t>
            </a:r>
          </a:p>
        </p:txBody>
      </p:sp>
    </p:spTree>
    <p:extLst>
      <p:ext uri="{BB962C8B-B14F-4D97-AF65-F5344CB8AC3E}">
        <p14:creationId xmlns:p14="http://schemas.microsoft.com/office/powerpoint/2010/main" val="13387268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57787-2F55-D51C-42C4-369B7A545B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25212F-5643-69D8-63EE-43E8223EAD4E}"/>
              </a:ext>
            </a:extLst>
          </p:cNvPr>
          <p:cNvSpPr>
            <a:spLocks noGrp="1"/>
          </p:cNvSpPr>
          <p:nvPr>
            <p:ph type="title"/>
          </p:nvPr>
        </p:nvSpPr>
        <p:spPr/>
        <p:txBody>
          <a:bodyPr/>
          <a:lstStyle/>
          <a:p>
            <a:r>
              <a:rPr lang="en-US" dirty="0"/>
              <a:t>Safran Federal (Defense)</a:t>
            </a:r>
          </a:p>
        </p:txBody>
      </p:sp>
      <p:sp>
        <p:nvSpPr>
          <p:cNvPr id="3" name="Text Placeholder 2">
            <a:extLst>
              <a:ext uri="{FF2B5EF4-FFF2-40B4-BE49-F238E27FC236}">
                <a16:creationId xmlns:a16="http://schemas.microsoft.com/office/drawing/2014/main" id="{4A6CA11D-6E88-8461-FCED-8B9ACDE8151E}"/>
              </a:ext>
            </a:extLst>
          </p:cNvPr>
          <p:cNvSpPr>
            <a:spLocks noGrp="1"/>
          </p:cNvSpPr>
          <p:nvPr>
            <p:ph type="body" idx="1"/>
          </p:nvPr>
        </p:nvSpPr>
        <p:spPr>
          <a:xfrm>
            <a:off x="629328" y="1563466"/>
            <a:ext cx="6395642" cy="2255388"/>
          </a:xfrm>
        </p:spPr>
        <p:txBody>
          <a:bodyPr>
            <a:normAutofit/>
          </a:bodyPr>
          <a:lstStyle/>
          <a:p>
            <a:pPr marL="50800" indent="0">
              <a:lnSpc>
                <a:spcPct val="100000"/>
              </a:lnSpc>
              <a:spcBef>
                <a:spcPts val="0"/>
              </a:spcBef>
              <a:spcAft>
                <a:spcPts val="600"/>
              </a:spcAft>
              <a:buNone/>
            </a:pPr>
            <a:r>
              <a:rPr lang="en-US" sz="1900" b="1" dirty="0"/>
              <a:t>The Challenge</a:t>
            </a:r>
          </a:p>
          <a:p>
            <a:pPr marL="50800" indent="0">
              <a:lnSpc>
                <a:spcPct val="100000"/>
              </a:lnSpc>
              <a:spcBef>
                <a:spcPts val="0"/>
              </a:spcBef>
              <a:buNone/>
            </a:pPr>
            <a:r>
              <a:rPr lang="en-US" sz="1900" dirty="0"/>
              <a:t>Safran Federal Systems wanted to consolidate its builds and track requirements, while building out an entirely new process. They wanted to enhance agile capabilities and requirements tracking as well as transition from a Microsoft Office-based toolset to a more dynamic QA and project management system.</a:t>
            </a:r>
            <a:endParaRPr lang="en-US" sz="2400" dirty="0"/>
          </a:p>
          <a:p>
            <a:pPr marL="50800" indent="0">
              <a:lnSpc>
                <a:spcPct val="110000"/>
              </a:lnSpc>
              <a:buNone/>
            </a:pPr>
            <a:endParaRPr lang="en-US" sz="2400" dirty="0"/>
          </a:p>
        </p:txBody>
      </p:sp>
      <p:sp>
        <p:nvSpPr>
          <p:cNvPr id="6" name="Rectangle: Rounded Corners 5">
            <a:extLst>
              <a:ext uri="{FF2B5EF4-FFF2-40B4-BE49-F238E27FC236}">
                <a16:creationId xmlns:a16="http://schemas.microsoft.com/office/drawing/2014/main" id="{4FDB83D5-66BC-E5B5-16DC-0D71041B76C3}"/>
              </a:ext>
            </a:extLst>
          </p:cNvPr>
          <p:cNvSpPr/>
          <p:nvPr/>
        </p:nvSpPr>
        <p:spPr>
          <a:xfrm>
            <a:off x="575144" y="1464315"/>
            <a:ext cx="6525371" cy="2481761"/>
          </a:xfrm>
          <a:prstGeom prst="roundRect">
            <a:avLst>
              <a:gd name="adj" fmla="val 12188"/>
            </a:avLst>
          </a:prstGeom>
          <a:noFill/>
          <a:ln w="19050">
            <a:solidFill>
              <a:schemeClr val="bg1"/>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33D2C93F-B57A-4FAE-AB0B-D7103E2EDC82}"/>
              </a:ext>
            </a:extLst>
          </p:cNvPr>
          <p:cNvGrpSpPr/>
          <p:nvPr/>
        </p:nvGrpSpPr>
        <p:grpSpPr>
          <a:xfrm>
            <a:off x="7233842" y="1563470"/>
            <a:ext cx="4383014" cy="2255388"/>
            <a:chOff x="2937164" y="3899119"/>
            <a:chExt cx="5292436" cy="2723353"/>
          </a:xfrm>
        </p:grpSpPr>
        <p:pic>
          <p:nvPicPr>
            <p:cNvPr id="8" name="Picture 7">
              <a:extLst>
                <a:ext uri="{FF2B5EF4-FFF2-40B4-BE49-F238E27FC236}">
                  <a16:creationId xmlns:a16="http://schemas.microsoft.com/office/drawing/2014/main" id="{7A92A89D-7174-D2A9-02BD-F0F2D409FBFA}"/>
                </a:ext>
              </a:extLst>
            </p:cNvPr>
            <p:cNvPicPr>
              <a:picLocks noChangeAspect="1"/>
            </p:cNvPicPr>
            <p:nvPr/>
          </p:nvPicPr>
          <p:blipFill>
            <a:blip r:embed="rId2"/>
            <a:srcRect l="2899"/>
            <a:stretch/>
          </p:blipFill>
          <p:spPr>
            <a:xfrm>
              <a:off x="3094181" y="3899119"/>
              <a:ext cx="5069993" cy="2723353"/>
            </a:xfrm>
            <a:prstGeom prst="rect">
              <a:avLst/>
            </a:prstGeom>
          </p:spPr>
        </p:pic>
        <p:sp>
          <p:nvSpPr>
            <p:cNvPr id="9" name="Rectangle 8">
              <a:extLst>
                <a:ext uri="{FF2B5EF4-FFF2-40B4-BE49-F238E27FC236}">
                  <a16:creationId xmlns:a16="http://schemas.microsoft.com/office/drawing/2014/main" id="{EF8B1077-CCF5-8FEC-8897-A27C1273A03B}"/>
                </a:ext>
              </a:extLst>
            </p:cNvPr>
            <p:cNvSpPr/>
            <p:nvPr/>
          </p:nvSpPr>
          <p:spPr>
            <a:xfrm>
              <a:off x="2937164" y="5126182"/>
              <a:ext cx="5292436" cy="120073"/>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F2C461EF-A64A-EA64-BE77-95415350DAD4}"/>
              </a:ext>
            </a:extLst>
          </p:cNvPr>
          <p:cNvSpPr txBox="1"/>
          <p:nvPr/>
        </p:nvSpPr>
        <p:spPr>
          <a:xfrm>
            <a:off x="629328" y="4036966"/>
            <a:ext cx="7352859" cy="2662267"/>
          </a:xfrm>
          <a:prstGeom prst="rect">
            <a:avLst/>
          </a:prstGeom>
          <a:solidFill>
            <a:schemeClr val="bg1">
              <a:lumMod val="20000"/>
              <a:lumOff val="80000"/>
            </a:schemeClr>
          </a:solidFill>
        </p:spPr>
        <p:txBody>
          <a:bodyPr wrap="square">
            <a:spAutoFit/>
          </a:bodyPr>
          <a:lstStyle/>
          <a:p>
            <a:pPr marL="50800" indent="0">
              <a:buNone/>
            </a:pPr>
            <a:r>
              <a:rPr lang="en-US" sz="1800" b="1" dirty="0"/>
              <a:t>The Solution</a:t>
            </a:r>
          </a:p>
          <a:p>
            <a:pPr marL="50800" indent="0">
              <a:spcAft>
                <a:spcPts val="600"/>
              </a:spcAft>
              <a:buNone/>
            </a:pPr>
            <a:r>
              <a:rPr lang="en-US" sz="1600" dirty="0"/>
              <a:t>Safran chose Inflectra's suite of products for their versatility and comprehensive features, including:</a:t>
            </a:r>
          </a:p>
          <a:p>
            <a:pPr marL="336550" indent="-285750">
              <a:buFont typeface="Arial" panose="020B0604020202020204" pitchFamily="34" charset="0"/>
              <a:buChar char="•"/>
            </a:pPr>
            <a:r>
              <a:rPr lang="en-US" sz="1600" dirty="0"/>
              <a:t>Deployment capabilities in both cloud and on-premise environments</a:t>
            </a:r>
          </a:p>
          <a:p>
            <a:pPr marL="336550" indent="-285750">
              <a:buFont typeface="Arial" panose="020B0604020202020204" pitchFamily="34" charset="0"/>
              <a:buChar char="•"/>
            </a:pPr>
            <a:r>
              <a:rPr lang="en-US" sz="1600" dirty="0"/>
              <a:t>Enhanced compliance, traceability, and auditability functionalities</a:t>
            </a:r>
          </a:p>
          <a:p>
            <a:pPr marL="336550" indent="-285750">
              <a:buFont typeface="Arial" panose="020B0604020202020204" pitchFamily="34" charset="0"/>
              <a:buChar char="•"/>
            </a:pPr>
            <a:r>
              <a:rPr lang="en-US" sz="1600" dirty="0"/>
              <a:t>Support for scaled agile methodologies</a:t>
            </a:r>
          </a:p>
          <a:p>
            <a:pPr marL="336550" indent="-285750">
              <a:buFont typeface="Arial" panose="020B0604020202020204" pitchFamily="34" charset="0"/>
              <a:buChar char="•"/>
            </a:pPr>
            <a:r>
              <a:rPr lang="en-US" sz="1600" dirty="0"/>
              <a:t>Advanced project and risk management</a:t>
            </a:r>
          </a:p>
          <a:p>
            <a:pPr marL="336550" indent="-285750">
              <a:buFont typeface="Arial" panose="020B0604020202020204" pitchFamily="34" charset="0"/>
              <a:buChar char="•"/>
            </a:pPr>
            <a:r>
              <a:rPr lang="en-US" sz="1600" dirty="0"/>
              <a:t>Robust requirements management</a:t>
            </a:r>
          </a:p>
          <a:p>
            <a:pPr marL="336550" indent="-285750">
              <a:buFont typeface="Arial" panose="020B0604020202020204" pitchFamily="34" charset="0"/>
              <a:buChar char="•"/>
            </a:pPr>
            <a:r>
              <a:rPr lang="en-US" sz="1600" dirty="0"/>
              <a:t>Cutting-edge test automation and RPA capabilities</a:t>
            </a:r>
          </a:p>
          <a:p>
            <a:pPr marL="336550" indent="-285750">
              <a:buFont typeface="Arial" panose="020B0604020202020204" pitchFamily="34" charset="0"/>
              <a:buChar char="•"/>
            </a:pPr>
            <a:r>
              <a:rPr lang="en-US" sz="1600" dirty="0"/>
              <a:t>Framework agnostic solutions</a:t>
            </a:r>
            <a:endParaRPr lang="en-US" sz="1800" dirty="0"/>
          </a:p>
        </p:txBody>
      </p:sp>
      <p:sp>
        <p:nvSpPr>
          <p:cNvPr id="15" name="TextBox 14">
            <a:extLst>
              <a:ext uri="{FF2B5EF4-FFF2-40B4-BE49-F238E27FC236}">
                <a16:creationId xmlns:a16="http://schemas.microsoft.com/office/drawing/2014/main" id="{71C3BD0E-BDA0-3037-36E1-CA1498E28135}"/>
              </a:ext>
            </a:extLst>
          </p:cNvPr>
          <p:cNvSpPr txBox="1"/>
          <p:nvPr/>
        </p:nvSpPr>
        <p:spPr>
          <a:xfrm>
            <a:off x="8108617" y="4053557"/>
            <a:ext cx="3454055" cy="1892826"/>
          </a:xfrm>
          <a:prstGeom prst="rect">
            <a:avLst/>
          </a:prstGeom>
          <a:solidFill>
            <a:schemeClr val="accent1">
              <a:lumMod val="20000"/>
              <a:lumOff val="80000"/>
            </a:schemeClr>
          </a:solidFill>
        </p:spPr>
        <p:txBody>
          <a:bodyPr wrap="square">
            <a:spAutoFit/>
          </a:bodyPr>
          <a:lstStyle/>
          <a:p>
            <a:pPr>
              <a:spcAft>
                <a:spcPts val="600"/>
              </a:spcAft>
            </a:pPr>
            <a:r>
              <a:rPr lang="en-US" sz="1600" b="1" i="1" dirty="0">
                <a:solidFill>
                  <a:schemeClr val="bg2">
                    <a:lumMod val="50000"/>
                  </a:schemeClr>
                </a:solidFill>
                <a:latin typeface="Josefin Sans" pitchFamily="2" charset="0"/>
              </a:rPr>
              <a:t>“Inflectra has proven to be a great partner. Their annual conference, and excellent in-person training have been particularly beneficial. The company is attentive to our specific needs, striving to meet them effectively.”</a:t>
            </a:r>
          </a:p>
          <a:p>
            <a:r>
              <a:rPr lang="en-US" sz="1600" b="1" i="1" dirty="0">
                <a:solidFill>
                  <a:schemeClr val="bg2">
                    <a:lumMod val="50000"/>
                  </a:schemeClr>
                </a:solidFill>
                <a:latin typeface="Josefin Sans" pitchFamily="2" charset="0"/>
              </a:rPr>
              <a:t>-- Mark W., Lead Software Engineer</a:t>
            </a:r>
          </a:p>
        </p:txBody>
      </p:sp>
      <p:pic>
        <p:nvPicPr>
          <p:cNvPr id="10" name="Picture 9" descr="A close-up of a logo&#10;&#10;Description automatically generated">
            <a:extLst>
              <a:ext uri="{FF2B5EF4-FFF2-40B4-BE49-F238E27FC236}">
                <a16:creationId xmlns:a16="http://schemas.microsoft.com/office/drawing/2014/main" id="{2D418FBD-33DE-6606-8EA2-AA5C92CFD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4597" y="259805"/>
            <a:ext cx="3648075" cy="1247775"/>
          </a:xfrm>
          <a:prstGeom prst="rect">
            <a:avLst/>
          </a:prstGeom>
        </p:spPr>
      </p:pic>
    </p:spTree>
    <p:extLst>
      <p:ext uri="{BB962C8B-B14F-4D97-AF65-F5344CB8AC3E}">
        <p14:creationId xmlns:p14="http://schemas.microsoft.com/office/powerpoint/2010/main" val="35349989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40A95-370A-F710-273F-2B756F66BC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A77965-7B80-ED5F-9395-0F9D0E753C30}"/>
              </a:ext>
            </a:extLst>
          </p:cNvPr>
          <p:cNvSpPr>
            <a:spLocks noGrp="1"/>
          </p:cNvSpPr>
          <p:nvPr>
            <p:ph type="title"/>
          </p:nvPr>
        </p:nvSpPr>
        <p:spPr/>
        <p:txBody>
          <a:bodyPr/>
          <a:lstStyle/>
          <a:p>
            <a:r>
              <a:rPr lang="en-US" dirty="0" err="1"/>
              <a:t>iDirect</a:t>
            </a:r>
            <a:r>
              <a:rPr lang="en-US" dirty="0"/>
              <a:t> (Aerospace/Defense)</a:t>
            </a:r>
          </a:p>
        </p:txBody>
      </p:sp>
      <p:sp>
        <p:nvSpPr>
          <p:cNvPr id="3" name="Text Placeholder 2">
            <a:extLst>
              <a:ext uri="{FF2B5EF4-FFF2-40B4-BE49-F238E27FC236}">
                <a16:creationId xmlns:a16="http://schemas.microsoft.com/office/drawing/2014/main" id="{1BA57EDE-B438-8A02-E1AC-2A06933A1CA3}"/>
              </a:ext>
            </a:extLst>
          </p:cNvPr>
          <p:cNvSpPr>
            <a:spLocks noGrp="1"/>
          </p:cNvSpPr>
          <p:nvPr>
            <p:ph type="body" idx="1"/>
          </p:nvPr>
        </p:nvSpPr>
        <p:spPr>
          <a:xfrm>
            <a:off x="629328" y="1515758"/>
            <a:ext cx="6395642" cy="2070279"/>
          </a:xfrm>
        </p:spPr>
        <p:txBody>
          <a:bodyPr>
            <a:normAutofit/>
          </a:bodyPr>
          <a:lstStyle/>
          <a:p>
            <a:pPr marL="50800" indent="0">
              <a:lnSpc>
                <a:spcPct val="100000"/>
              </a:lnSpc>
              <a:spcBef>
                <a:spcPts val="0"/>
              </a:spcBef>
              <a:buNone/>
            </a:pPr>
            <a:r>
              <a:rPr lang="en-US" sz="1800" b="1" dirty="0"/>
              <a:t>The Challenge</a:t>
            </a:r>
          </a:p>
          <a:p>
            <a:pPr marL="50800" indent="0">
              <a:lnSpc>
                <a:spcPct val="100000"/>
              </a:lnSpc>
              <a:spcBef>
                <a:spcPts val="0"/>
              </a:spcBef>
              <a:buNone/>
            </a:pPr>
            <a:r>
              <a:rPr lang="en-US" sz="1800" dirty="0"/>
              <a:t>ST Engineering </a:t>
            </a:r>
            <a:r>
              <a:rPr lang="en-US" sz="1800" dirty="0" err="1"/>
              <a:t>iDirect</a:t>
            </a:r>
            <a:r>
              <a:rPr lang="en-US" sz="1800" dirty="0"/>
              <a:t> sought a robust solution to overcome challenges in maintaining test cases which was becoming increasingly complex and time-consuming as well as enabling efficient project delivery by overcoming the limitations in the existing toolset (Jama).</a:t>
            </a:r>
          </a:p>
        </p:txBody>
      </p:sp>
      <p:sp>
        <p:nvSpPr>
          <p:cNvPr id="5" name="TextBox 4">
            <a:extLst>
              <a:ext uri="{FF2B5EF4-FFF2-40B4-BE49-F238E27FC236}">
                <a16:creationId xmlns:a16="http://schemas.microsoft.com/office/drawing/2014/main" id="{6C2244D9-B4F9-971A-C7C1-369F1B0A0FE8}"/>
              </a:ext>
            </a:extLst>
          </p:cNvPr>
          <p:cNvSpPr txBox="1"/>
          <p:nvPr/>
        </p:nvSpPr>
        <p:spPr>
          <a:xfrm>
            <a:off x="7363878" y="4190338"/>
            <a:ext cx="4198794" cy="1227003"/>
          </a:xfrm>
          <a:prstGeom prst="rect">
            <a:avLst/>
          </a:prstGeom>
          <a:solidFill>
            <a:schemeClr val="accent1">
              <a:lumMod val="20000"/>
              <a:lumOff val="80000"/>
            </a:schemeClr>
          </a:solidFill>
        </p:spPr>
        <p:txBody>
          <a:bodyPr wrap="square">
            <a:spAutoFit/>
          </a:bodyPr>
          <a:lstStyle/>
          <a:p>
            <a:pPr marL="50800">
              <a:lnSpc>
                <a:spcPct val="90000"/>
              </a:lnSpc>
              <a:spcBef>
                <a:spcPts val="600"/>
              </a:spcBef>
              <a:spcAft>
                <a:spcPts val="400"/>
              </a:spcAft>
            </a:pPr>
            <a:r>
              <a:rPr lang="en-US" sz="1600" b="1" dirty="0">
                <a:latin typeface="Kanit" panose="00000500000000000000" pitchFamily="2" charset="-34"/>
                <a:cs typeface="Kanit" panose="00000500000000000000" pitchFamily="2" charset="-34"/>
              </a:rPr>
              <a:t>Key Benefits and Results</a:t>
            </a:r>
          </a:p>
          <a:p>
            <a:r>
              <a:rPr lang="en-US" sz="1400" dirty="0">
                <a:latin typeface="Kanit" panose="00000500000000000000" pitchFamily="2" charset="-34"/>
                <a:cs typeface="Kanit" panose="00000500000000000000" pitchFamily="2" charset="-34"/>
              </a:rPr>
              <a:t>A competitive advantage: SpiraPlan’s ability to manage multiple projects and portfolios seamlessly and with end-to-end traceability enhances the projects’ governance capabilities.</a:t>
            </a:r>
          </a:p>
        </p:txBody>
      </p:sp>
      <p:sp>
        <p:nvSpPr>
          <p:cNvPr id="6" name="Rectangle: Rounded Corners 5">
            <a:extLst>
              <a:ext uri="{FF2B5EF4-FFF2-40B4-BE49-F238E27FC236}">
                <a16:creationId xmlns:a16="http://schemas.microsoft.com/office/drawing/2014/main" id="{D51A8107-CB9B-F599-8AED-BCFBDF155917}"/>
              </a:ext>
            </a:extLst>
          </p:cNvPr>
          <p:cNvSpPr/>
          <p:nvPr/>
        </p:nvSpPr>
        <p:spPr>
          <a:xfrm>
            <a:off x="575144" y="1472268"/>
            <a:ext cx="6525371" cy="1884095"/>
          </a:xfrm>
          <a:prstGeom prst="roundRect">
            <a:avLst>
              <a:gd name="adj" fmla="val 12188"/>
            </a:avLst>
          </a:prstGeom>
          <a:noFill/>
          <a:ln w="19050">
            <a:solidFill>
              <a:schemeClr val="bg1"/>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2984D27-AB8A-37B6-D174-AB1F73787D2B}"/>
              </a:ext>
            </a:extLst>
          </p:cNvPr>
          <p:cNvSpPr/>
          <p:nvPr/>
        </p:nvSpPr>
        <p:spPr>
          <a:xfrm>
            <a:off x="7233842" y="2714851"/>
            <a:ext cx="4383014" cy="9944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AD973A3-2C37-BCF7-F332-02E0F81EA9EB}"/>
              </a:ext>
            </a:extLst>
          </p:cNvPr>
          <p:cNvSpPr txBox="1"/>
          <p:nvPr/>
        </p:nvSpPr>
        <p:spPr>
          <a:xfrm>
            <a:off x="629328" y="3591981"/>
            <a:ext cx="6324083" cy="2031325"/>
          </a:xfrm>
          <a:prstGeom prst="rect">
            <a:avLst/>
          </a:prstGeom>
          <a:solidFill>
            <a:schemeClr val="bg1">
              <a:lumMod val="20000"/>
              <a:lumOff val="80000"/>
            </a:schemeClr>
          </a:solidFill>
        </p:spPr>
        <p:txBody>
          <a:bodyPr wrap="square">
            <a:spAutoFit/>
          </a:bodyPr>
          <a:lstStyle/>
          <a:p>
            <a:pPr marL="50800" indent="0">
              <a:buNone/>
            </a:pPr>
            <a:r>
              <a:rPr lang="en-US" sz="1800" b="1" dirty="0"/>
              <a:t>The Solution</a:t>
            </a:r>
          </a:p>
          <a:p>
            <a:pPr marL="50800" indent="0">
              <a:buNone/>
            </a:pPr>
            <a:r>
              <a:rPr lang="en-US" sz="1800" dirty="0"/>
              <a:t>SpiraPlan was seamlessly integrated into ST Engineering </a:t>
            </a:r>
            <a:r>
              <a:rPr lang="en-US" sz="1800" dirty="0" err="1"/>
              <a:t>iDirect’s</a:t>
            </a:r>
            <a:r>
              <a:rPr lang="en-US" sz="1800" dirty="0"/>
              <a:t> existing systems. Custom configurations were implemented to cater to their specific needs in satellite communication project management. The implementation enhanced requirements management, compliance, and project governance capabilities.</a:t>
            </a:r>
          </a:p>
        </p:txBody>
      </p:sp>
      <p:pic>
        <p:nvPicPr>
          <p:cNvPr id="12" name="Picture 11">
            <a:extLst>
              <a:ext uri="{FF2B5EF4-FFF2-40B4-BE49-F238E27FC236}">
                <a16:creationId xmlns:a16="http://schemas.microsoft.com/office/drawing/2014/main" id="{D121BDAD-965A-B327-CCC3-A24385BB76BA}"/>
              </a:ext>
            </a:extLst>
          </p:cNvPr>
          <p:cNvPicPr>
            <a:picLocks noChangeAspect="1"/>
          </p:cNvPicPr>
          <p:nvPr/>
        </p:nvPicPr>
        <p:blipFill>
          <a:blip r:embed="rId2"/>
          <a:stretch>
            <a:fillRect/>
          </a:stretch>
        </p:blipFill>
        <p:spPr>
          <a:xfrm>
            <a:off x="8253454" y="444484"/>
            <a:ext cx="3528076" cy="773236"/>
          </a:xfrm>
          <a:prstGeom prst="rect">
            <a:avLst/>
          </a:prstGeom>
        </p:spPr>
      </p:pic>
      <p:sp>
        <p:nvSpPr>
          <p:cNvPr id="13" name="Rectangle 12">
            <a:extLst>
              <a:ext uri="{FF2B5EF4-FFF2-40B4-BE49-F238E27FC236}">
                <a16:creationId xmlns:a16="http://schemas.microsoft.com/office/drawing/2014/main" id="{D20D2A8F-0C19-4A42-A391-5DC1FF3B1D49}"/>
              </a:ext>
            </a:extLst>
          </p:cNvPr>
          <p:cNvSpPr/>
          <p:nvPr/>
        </p:nvSpPr>
        <p:spPr>
          <a:xfrm>
            <a:off x="7376966" y="1690688"/>
            <a:ext cx="4119958" cy="1016212"/>
          </a:xfrm>
          <a:prstGeom prst="rect">
            <a:avLst/>
          </a:prstGeom>
          <a:solidFill>
            <a:srgbClr val="EB77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74320"/>
            <a:r>
              <a:rPr lang="en-US" b="1" dirty="0">
                <a:solidFill>
                  <a:schemeClr val="bg2"/>
                </a:solidFill>
                <a:latin typeface="+mj-lt"/>
              </a:rPr>
              <a:t>LIKELIHOOD TO RECOMMEND</a:t>
            </a:r>
          </a:p>
          <a:p>
            <a:pPr marL="274320">
              <a:spcBef>
                <a:spcPts val="1200"/>
              </a:spcBef>
            </a:pPr>
            <a:r>
              <a:rPr lang="en-US" sz="1400" dirty="0">
                <a:solidFill>
                  <a:schemeClr val="bg2"/>
                </a:solidFill>
                <a:latin typeface="+mj-lt"/>
              </a:rPr>
              <a:t>Extremely likely: 8 out of 10</a:t>
            </a:r>
          </a:p>
        </p:txBody>
      </p:sp>
      <p:sp>
        <p:nvSpPr>
          <p:cNvPr id="14" name="Rectangle 13">
            <a:extLst>
              <a:ext uri="{FF2B5EF4-FFF2-40B4-BE49-F238E27FC236}">
                <a16:creationId xmlns:a16="http://schemas.microsoft.com/office/drawing/2014/main" id="{8026D4F1-6D61-9B5D-1797-C36F312E4DC7}"/>
              </a:ext>
            </a:extLst>
          </p:cNvPr>
          <p:cNvSpPr/>
          <p:nvPr/>
        </p:nvSpPr>
        <p:spPr>
          <a:xfrm>
            <a:off x="7394194" y="2821099"/>
            <a:ext cx="4119958" cy="1016212"/>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74320"/>
            <a:r>
              <a:rPr lang="en-US" b="1" dirty="0">
                <a:solidFill>
                  <a:schemeClr val="bg2"/>
                </a:solidFill>
                <a:latin typeface="+mj-lt"/>
              </a:rPr>
              <a:t>SUPPORT SATISFACTION</a:t>
            </a:r>
          </a:p>
          <a:p>
            <a:pPr marL="274320">
              <a:spcBef>
                <a:spcPts val="1200"/>
              </a:spcBef>
            </a:pPr>
            <a:r>
              <a:rPr lang="en-US" sz="1400" dirty="0">
                <a:solidFill>
                  <a:schemeClr val="bg2"/>
                </a:solidFill>
                <a:latin typeface="+mj-lt"/>
              </a:rPr>
              <a:t>Satisfaction Score: 9 out of 10</a:t>
            </a:r>
          </a:p>
        </p:txBody>
      </p:sp>
    </p:spTree>
    <p:extLst>
      <p:ext uri="{BB962C8B-B14F-4D97-AF65-F5344CB8AC3E}">
        <p14:creationId xmlns:p14="http://schemas.microsoft.com/office/powerpoint/2010/main" val="28593655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6D9DE-8131-DC4A-C644-DA5D290992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562DB3-91B2-B7E9-10DD-C304046A1D5D}"/>
              </a:ext>
            </a:extLst>
          </p:cNvPr>
          <p:cNvSpPr>
            <a:spLocks noGrp="1"/>
          </p:cNvSpPr>
          <p:nvPr>
            <p:ph type="title"/>
          </p:nvPr>
        </p:nvSpPr>
        <p:spPr/>
        <p:txBody>
          <a:bodyPr/>
          <a:lstStyle/>
          <a:p>
            <a:r>
              <a:rPr lang="en-US" dirty="0"/>
              <a:t>GME (Manufacturing)</a:t>
            </a:r>
          </a:p>
        </p:txBody>
      </p:sp>
      <p:sp>
        <p:nvSpPr>
          <p:cNvPr id="3" name="Text Placeholder 2">
            <a:extLst>
              <a:ext uri="{FF2B5EF4-FFF2-40B4-BE49-F238E27FC236}">
                <a16:creationId xmlns:a16="http://schemas.microsoft.com/office/drawing/2014/main" id="{02DF8085-D34C-5964-EE53-9E7B2B783E8D}"/>
              </a:ext>
            </a:extLst>
          </p:cNvPr>
          <p:cNvSpPr>
            <a:spLocks noGrp="1"/>
          </p:cNvSpPr>
          <p:nvPr>
            <p:ph type="body" idx="1"/>
          </p:nvPr>
        </p:nvSpPr>
        <p:spPr>
          <a:xfrm>
            <a:off x="629328" y="1515758"/>
            <a:ext cx="6395642" cy="2070279"/>
          </a:xfrm>
        </p:spPr>
        <p:txBody>
          <a:bodyPr>
            <a:normAutofit fontScale="92500" lnSpcReduction="10000"/>
          </a:bodyPr>
          <a:lstStyle/>
          <a:p>
            <a:pPr marL="50800" indent="0">
              <a:lnSpc>
                <a:spcPct val="100000"/>
              </a:lnSpc>
              <a:spcBef>
                <a:spcPts val="0"/>
              </a:spcBef>
              <a:spcAft>
                <a:spcPts val="600"/>
              </a:spcAft>
              <a:buNone/>
            </a:pPr>
            <a:r>
              <a:rPr lang="en-US" sz="1800" b="1" dirty="0"/>
              <a:t>The Challenge</a:t>
            </a:r>
          </a:p>
          <a:p>
            <a:pPr marL="50800" indent="0">
              <a:lnSpc>
                <a:spcPct val="100000"/>
              </a:lnSpc>
              <a:spcBef>
                <a:spcPts val="0"/>
              </a:spcBef>
              <a:buNone/>
            </a:pPr>
            <a:r>
              <a:rPr lang="en-US" sz="1800" dirty="0"/>
              <a:t>GME Pty Limited faced a significant challenge in managing the lifecycle of their consumer electronics, particularly with</a:t>
            </a:r>
          </a:p>
          <a:p>
            <a:pPr marL="50800" indent="0">
              <a:lnSpc>
                <a:spcPct val="100000"/>
              </a:lnSpc>
              <a:spcBef>
                <a:spcPts val="0"/>
              </a:spcBef>
              <a:buNone/>
            </a:pPr>
            <a:r>
              <a:rPr lang="en-US" sz="1800" dirty="0"/>
              <a:t>regression testing as products neared their end-of-life phase. Their primary concern was to find an effective solution to streamline their application lifecycle management and test automation.</a:t>
            </a:r>
            <a:br>
              <a:rPr lang="en-US" sz="1800" dirty="0"/>
            </a:br>
            <a:endParaRPr lang="en-US" sz="1800" dirty="0"/>
          </a:p>
          <a:p>
            <a:pPr marL="50800" indent="0">
              <a:lnSpc>
                <a:spcPct val="100000"/>
              </a:lnSpc>
              <a:spcBef>
                <a:spcPts val="0"/>
              </a:spcBef>
              <a:buNone/>
            </a:pPr>
            <a:endParaRPr lang="en-US" sz="1800" dirty="0"/>
          </a:p>
        </p:txBody>
      </p:sp>
      <p:sp>
        <p:nvSpPr>
          <p:cNvPr id="5" name="TextBox 4">
            <a:extLst>
              <a:ext uri="{FF2B5EF4-FFF2-40B4-BE49-F238E27FC236}">
                <a16:creationId xmlns:a16="http://schemas.microsoft.com/office/drawing/2014/main" id="{A124874D-1668-CB3D-0997-5990DC53163A}"/>
              </a:ext>
            </a:extLst>
          </p:cNvPr>
          <p:cNvSpPr txBox="1"/>
          <p:nvPr/>
        </p:nvSpPr>
        <p:spPr>
          <a:xfrm>
            <a:off x="7363878" y="4603807"/>
            <a:ext cx="4198794" cy="1227003"/>
          </a:xfrm>
          <a:prstGeom prst="rect">
            <a:avLst/>
          </a:prstGeom>
          <a:solidFill>
            <a:schemeClr val="bg2">
              <a:lumMod val="95000"/>
            </a:schemeClr>
          </a:solidFill>
        </p:spPr>
        <p:txBody>
          <a:bodyPr wrap="square">
            <a:spAutoFit/>
          </a:bodyPr>
          <a:lstStyle/>
          <a:p>
            <a:pPr marL="50800">
              <a:lnSpc>
                <a:spcPct val="90000"/>
              </a:lnSpc>
              <a:spcBef>
                <a:spcPts val="600"/>
              </a:spcBef>
              <a:spcAft>
                <a:spcPts val="400"/>
              </a:spcAft>
            </a:pPr>
            <a:r>
              <a:rPr lang="en-US" sz="1600" b="1" dirty="0">
                <a:latin typeface="Kanit" panose="00000500000000000000" pitchFamily="2" charset="-34"/>
                <a:cs typeface="Kanit" panose="00000500000000000000" pitchFamily="2" charset="-34"/>
              </a:rPr>
              <a:t>Existing Tools in Place</a:t>
            </a:r>
          </a:p>
          <a:p>
            <a:r>
              <a:rPr lang="en-US" sz="1400" dirty="0">
                <a:latin typeface="Kanit" panose="00000500000000000000" pitchFamily="2" charset="-34"/>
                <a:cs typeface="Kanit" panose="00000500000000000000" pitchFamily="2" charset="-34"/>
              </a:rPr>
              <a:t>Prior to adopting Inflectra's platforms,</a:t>
            </a:r>
          </a:p>
          <a:p>
            <a:r>
              <a:rPr lang="en-US" sz="1400" dirty="0">
                <a:latin typeface="Kanit" panose="00000500000000000000" pitchFamily="2" charset="-34"/>
                <a:cs typeface="Kanit" panose="00000500000000000000" pitchFamily="2" charset="-34"/>
              </a:rPr>
              <a:t>GME relied on tools like Excel, which proved inefficient due to excessive setup and maintenance requirements.</a:t>
            </a:r>
          </a:p>
        </p:txBody>
      </p:sp>
      <p:sp>
        <p:nvSpPr>
          <p:cNvPr id="6" name="Rectangle: Rounded Corners 5">
            <a:extLst>
              <a:ext uri="{FF2B5EF4-FFF2-40B4-BE49-F238E27FC236}">
                <a16:creationId xmlns:a16="http://schemas.microsoft.com/office/drawing/2014/main" id="{1E8FFF58-9B78-AB05-AE32-63934C2F099E}"/>
              </a:ext>
            </a:extLst>
          </p:cNvPr>
          <p:cNvSpPr/>
          <p:nvPr/>
        </p:nvSpPr>
        <p:spPr>
          <a:xfrm>
            <a:off x="575144" y="1456365"/>
            <a:ext cx="6525371" cy="1972635"/>
          </a:xfrm>
          <a:prstGeom prst="roundRect">
            <a:avLst>
              <a:gd name="adj" fmla="val 12188"/>
            </a:avLst>
          </a:prstGeom>
          <a:noFill/>
          <a:ln w="19050">
            <a:solidFill>
              <a:schemeClr val="bg1"/>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FDE0992-3B75-CA9C-33D4-7A6B80BF127E}"/>
              </a:ext>
            </a:extLst>
          </p:cNvPr>
          <p:cNvSpPr txBox="1"/>
          <p:nvPr/>
        </p:nvSpPr>
        <p:spPr>
          <a:xfrm>
            <a:off x="629328" y="3647640"/>
            <a:ext cx="6324083" cy="2200602"/>
          </a:xfrm>
          <a:prstGeom prst="rect">
            <a:avLst/>
          </a:prstGeom>
          <a:solidFill>
            <a:schemeClr val="bg1">
              <a:lumMod val="20000"/>
              <a:lumOff val="80000"/>
            </a:schemeClr>
          </a:solidFill>
        </p:spPr>
        <p:txBody>
          <a:bodyPr wrap="square">
            <a:spAutoFit/>
          </a:bodyPr>
          <a:lstStyle/>
          <a:p>
            <a:pPr marL="50800" indent="0">
              <a:buNone/>
            </a:pPr>
            <a:r>
              <a:rPr lang="en-US" sz="1800" b="1" dirty="0"/>
              <a:t>The Solution</a:t>
            </a:r>
          </a:p>
          <a:p>
            <a:pPr marL="50800" indent="0">
              <a:buNone/>
            </a:pPr>
            <a:r>
              <a:rPr lang="en-US" sz="1700" dirty="0"/>
              <a:t>GME deployed SpiraTeam with a strategic objective of developing a GPS-enabled version of their XRS radio. With SpiraTeam, GME achieved an effective verification and validation for market release. It significantly improved the process of setting up requirements and matching test cases. In addition, it efficiently managed the entire product lifecycle, for electronics approaching their end-of-life.</a:t>
            </a:r>
            <a:endParaRPr lang="en-US" sz="1800" dirty="0"/>
          </a:p>
        </p:txBody>
      </p:sp>
      <p:sp>
        <p:nvSpPr>
          <p:cNvPr id="15" name="TextBox 14">
            <a:extLst>
              <a:ext uri="{FF2B5EF4-FFF2-40B4-BE49-F238E27FC236}">
                <a16:creationId xmlns:a16="http://schemas.microsoft.com/office/drawing/2014/main" id="{5618DA82-6B06-0E60-C2AD-BA6372583D6D}"/>
              </a:ext>
            </a:extLst>
          </p:cNvPr>
          <p:cNvSpPr txBox="1"/>
          <p:nvPr/>
        </p:nvSpPr>
        <p:spPr>
          <a:xfrm>
            <a:off x="629329" y="6025220"/>
            <a:ext cx="9293900" cy="523220"/>
          </a:xfrm>
          <a:prstGeom prst="rect">
            <a:avLst/>
          </a:prstGeom>
          <a:solidFill>
            <a:schemeClr val="accent1">
              <a:lumMod val="20000"/>
              <a:lumOff val="80000"/>
            </a:schemeClr>
          </a:solidFill>
        </p:spPr>
        <p:txBody>
          <a:bodyPr wrap="square">
            <a:spAutoFit/>
          </a:bodyPr>
          <a:lstStyle/>
          <a:p>
            <a:r>
              <a:rPr lang="en-US" sz="1400" b="1" i="1" dirty="0">
                <a:solidFill>
                  <a:schemeClr val="bg2">
                    <a:lumMod val="50000"/>
                  </a:schemeClr>
                </a:solidFill>
                <a:latin typeface="Josefin Sans" pitchFamily="2" charset="0"/>
              </a:rPr>
              <a:t>“The speed at which we could set up the requirements and matching test cases in Inflectra’s system was quite impressive. The Remote test feature was particularly beneficial for automating regression testing.”….. -- </a:t>
            </a:r>
            <a:r>
              <a:rPr lang="it-IT" sz="1400" b="1" i="1" dirty="0">
                <a:solidFill>
                  <a:schemeClr val="bg2">
                    <a:lumMod val="50000"/>
                  </a:schemeClr>
                </a:solidFill>
                <a:latin typeface="Josefin Sans" pitchFamily="2" charset="0"/>
              </a:rPr>
              <a:t>Derek M. PMO &amp; Portfolio Manager</a:t>
            </a:r>
            <a:endParaRPr lang="en-US" sz="1400" dirty="0">
              <a:solidFill>
                <a:schemeClr val="bg2">
                  <a:lumMod val="50000"/>
                </a:schemeClr>
              </a:solidFill>
            </a:endParaRPr>
          </a:p>
        </p:txBody>
      </p:sp>
      <p:pic>
        <p:nvPicPr>
          <p:cNvPr id="4" name="Google Shape;1061;p112">
            <a:extLst>
              <a:ext uri="{FF2B5EF4-FFF2-40B4-BE49-F238E27FC236}">
                <a16:creationId xmlns:a16="http://schemas.microsoft.com/office/drawing/2014/main" id="{AFBC900E-3346-47CD-5475-9AEB78E8B03A}"/>
              </a:ext>
            </a:extLst>
          </p:cNvPr>
          <p:cNvPicPr preferRelativeResize="0"/>
          <p:nvPr/>
        </p:nvPicPr>
        <p:blipFill rotWithShape="1">
          <a:blip r:embed="rId2">
            <a:alphaModFix/>
          </a:blip>
          <a:srcRect/>
          <a:stretch/>
        </p:blipFill>
        <p:spPr>
          <a:xfrm>
            <a:off x="9713207" y="473849"/>
            <a:ext cx="1745029" cy="734749"/>
          </a:xfrm>
          <a:prstGeom prst="rect">
            <a:avLst/>
          </a:prstGeom>
          <a:noFill/>
          <a:ln>
            <a:noFill/>
          </a:ln>
        </p:spPr>
      </p:pic>
      <p:sp>
        <p:nvSpPr>
          <p:cNvPr id="10" name="Rectangle 9">
            <a:extLst>
              <a:ext uri="{FF2B5EF4-FFF2-40B4-BE49-F238E27FC236}">
                <a16:creationId xmlns:a16="http://schemas.microsoft.com/office/drawing/2014/main" id="{3C1D0579-4703-79D4-862E-2D6D8726098C}"/>
              </a:ext>
            </a:extLst>
          </p:cNvPr>
          <p:cNvSpPr/>
          <p:nvPr/>
        </p:nvSpPr>
        <p:spPr>
          <a:xfrm>
            <a:off x="7233842" y="2468362"/>
            <a:ext cx="4383014" cy="9944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AF2EEDB-3B4A-4B85-184B-E95241B13DF6}"/>
              </a:ext>
            </a:extLst>
          </p:cNvPr>
          <p:cNvSpPr/>
          <p:nvPr/>
        </p:nvSpPr>
        <p:spPr>
          <a:xfrm>
            <a:off x="7376966" y="1517163"/>
            <a:ext cx="4119958" cy="943248"/>
          </a:xfrm>
          <a:prstGeom prst="rect">
            <a:avLst/>
          </a:prstGeom>
          <a:solidFill>
            <a:srgbClr val="EB77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74320"/>
            <a:r>
              <a:rPr lang="en-US" b="1" dirty="0">
                <a:solidFill>
                  <a:schemeClr val="bg2"/>
                </a:solidFill>
                <a:latin typeface="+mj-lt"/>
              </a:rPr>
              <a:t>LIKELIHOOD TO RECOMMEND</a:t>
            </a:r>
          </a:p>
          <a:p>
            <a:pPr marL="274320">
              <a:spcBef>
                <a:spcPts val="1200"/>
              </a:spcBef>
            </a:pPr>
            <a:r>
              <a:rPr lang="en-US" sz="1400" dirty="0">
                <a:solidFill>
                  <a:schemeClr val="bg2"/>
                </a:solidFill>
                <a:latin typeface="+mj-lt"/>
              </a:rPr>
              <a:t>Extremely likely: 10 out of 10</a:t>
            </a:r>
          </a:p>
        </p:txBody>
      </p:sp>
      <p:sp>
        <p:nvSpPr>
          <p:cNvPr id="13" name="Rectangle 12">
            <a:extLst>
              <a:ext uri="{FF2B5EF4-FFF2-40B4-BE49-F238E27FC236}">
                <a16:creationId xmlns:a16="http://schemas.microsoft.com/office/drawing/2014/main" id="{282D02E2-3CBA-F17C-23E4-A8DFC923F585}"/>
              </a:ext>
            </a:extLst>
          </p:cNvPr>
          <p:cNvSpPr/>
          <p:nvPr/>
        </p:nvSpPr>
        <p:spPr>
          <a:xfrm>
            <a:off x="7394194" y="2574610"/>
            <a:ext cx="4119958" cy="915994"/>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74320"/>
            <a:r>
              <a:rPr lang="en-US" b="1" dirty="0">
                <a:solidFill>
                  <a:schemeClr val="bg2"/>
                </a:solidFill>
                <a:latin typeface="+mj-lt"/>
              </a:rPr>
              <a:t>SUPPORT SATISFACTION</a:t>
            </a:r>
          </a:p>
          <a:p>
            <a:pPr marL="274320">
              <a:spcBef>
                <a:spcPts val="1200"/>
              </a:spcBef>
            </a:pPr>
            <a:r>
              <a:rPr lang="en-US" sz="1400" dirty="0">
                <a:solidFill>
                  <a:schemeClr val="bg2"/>
                </a:solidFill>
                <a:latin typeface="+mj-lt"/>
              </a:rPr>
              <a:t>Satisfaction Score: 10 out of 10</a:t>
            </a:r>
          </a:p>
        </p:txBody>
      </p:sp>
      <p:sp>
        <p:nvSpPr>
          <p:cNvPr id="14" name="Rectangle 13">
            <a:extLst>
              <a:ext uri="{FF2B5EF4-FFF2-40B4-BE49-F238E27FC236}">
                <a16:creationId xmlns:a16="http://schemas.microsoft.com/office/drawing/2014/main" id="{78934FAD-8F23-FDF8-204E-189F22E1AAA8}"/>
              </a:ext>
            </a:extLst>
          </p:cNvPr>
          <p:cNvSpPr/>
          <p:nvPr/>
        </p:nvSpPr>
        <p:spPr>
          <a:xfrm>
            <a:off x="7403296" y="3537890"/>
            <a:ext cx="4119958" cy="937296"/>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74320"/>
            <a:r>
              <a:rPr lang="en-US" b="1" dirty="0">
                <a:solidFill>
                  <a:schemeClr val="bg2"/>
                </a:solidFill>
                <a:latin typeface="+mj-lt"/>
              </a:rPr>
              <a:t>QUALITY OF OUTCOME</a:t>
            </a:r>
          </a:p>
          <a:p>
            <a:pPr marL="274320">
              <a:spcBef>
                <a:spcPts val="1200"/>
              </a:spcBef>
            </a:pPr>
            <a:r>
              <a:rPr lang="en-US" sz="1400" dirty="0">
                <a:solidFill>
                  <a:schemeClr val="bg2"/>
                </a:solidFill>
                <a:latin typeface="+mj-lt"/>
              </a:rPr>
              <a:t>Satisfaction Score: 6 out of 6</a:t>
            </a:r>
          </a:p>
        </p:txBody>
      </p:sp>
      <p:sp>
        <p:nvSpPr>
          <p:cNvPr id="16" name="Rectangle 15">
            <a:extLst>
              <a:ext uri="{FF2B5EF4-FFF2-40B4-BE49-F238E27FC236}">
                <a16:creationId xmlns:a16="http://schemas.microsoft.com/office/drawing/2014/main" id="{23DFB8C4-1D41-AB62-5E31-4FBC53534C7A}"/>
              </a:ext>
            </a:extLst>
          </p:cNvPr>
          <p:cNvSpPr/>
          <p:nvPr/>
        </p:nvSpPr>
        <p:spPr>
          <a:xfrm>
            <a:off x="7233842" y="3470773"/>
            <a:ext cx="4383014" cy="9944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00429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6AFBA-DF52-7BF0-6881-77E894FED7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5091E9-8350-945B-8FEB-220A866665AA}"/>
              </a:ext>
            </a:extLst>
          </p:cNvPr>
          <p:cNvSpPr>
            <a:spLocks noGrp="1"/>
          </p:cNvSpPr>
          <p:nvPr>
            <p:ph type="title"/>
          </p:nvPr>
        </p:nvSpPr>
        <p:spPr/>
        <p:txBody>
          <a:bodyPr/>
          <a:lstStyle/>
          <a:p>
            <a:r>
              <a:rPr lang="en-US" dirty="0"/>
              <a:t>Philippine Land Registry (Government)</a:t>
            </a:r>
          </a:p>
        </p:txBody>
      </p:sp>
      <p:sp>
        <p:nvSpPr>
          <p:cNvPr id="5" name="TextBox 4">
            <a:extLst>
              <a:ext uri="{FF2B5EF4-FFF2-40B4-BE49-F238E27FC236}">
                <a16:creationId xmlns:a16="http://schemas.microsoft.com/office/drawing/2014/main" id="{B5BFD125-D947-6B10-198F-E082B4E8F7DA}"/>
              </a:ext>
            </a:extLst>
          </p:cNvPr>
          <p:cNvSpPr txBox="1"/>
          <p:nvPr/>
        </p:nvSpPr>
        <p:spPr>
          <a:xfrm>
            <a:off x="7363878" y="4190338"/>
            <a:ext cx="4198794" cy="1227003"/>
          </a:xfrm>
          <a:prstGeom prst="rect">
            <a:avLst/>
          </a:prstGeom>
          <a:solidFill>
            <a:schemeClr val="bg2">
              <a:lumMod val="95000"/>
            </a:schemeClr>
          </a:solidFill>
        </p:spPr>
        <p:txBody>
          <a:bodyPr wrap="square">
            <a:spAutoFit/>
          </a:bodyPr>
          <a:lstStyle/>
          <a:p>
            <a:pPr marL="50800">
              <a:lnSpc>
                <a:spcPct val="90000"/>
              </a:lnSpc>
              <a:spcBef>
                <a:spcPts val="600"/>
              </a:spcBef>
              <a:spcAft>
                <a:spcPts val="400"/>
              </a:spcAft>
            </a:pPr>
            <a:r>
              <a:rPr lang="en-US" sz="1600" b="1" dirty="0">
                <a:latin typeface="Kanit" panose="00000500000000000000" pitchFamily="2" charset="-34"/>
                <a:cs typeface="Kanit" panose="00000500000000000000" pitchFamily="2" charset="-34"/>
              </a:rPr>
              <a:t>Existing Tools in Place</a:t>
            </a:r>
          </a:p>
          <a:p>
            <a:r>
              <a:rPr lang="en-US" sz="1400" dirty="0">
                <a:latin typeface="Kanit" panose="00000500000000000000" pitchFamily="2" charset="-34"/>
                <a:cs typeface="Kanit" panose="00000500000000000000" pitchFamily="2" charset="-34"/>
              </a:rPr>
              <a:t>“Coming from </a:t>
            </a:r>
            <a:r>
              <a:rPr lang="en-US" sz="1400" dirty="0" err="1">
                <a:latin typeface="Kanit" panose="00000500000000000000" pitchFamily="2" charset="-34"/>
                <a:cs typeface="Kanit" panose="00000500000000000000" pitchFamily="2" charset="-34"/>
              </a:rPr>
              <a:t>MicroFocus</a:t>
            </a:r>
            <a:r>
              <a:rPr lang="en-US" sz="1400" dirty="0">
                <a:latin typeface="Kanit" panose="00000500000000000000" pitchFamily="2" charset="-34"/>
                <a:cs typeface="Kanit" panose="00000500000000000000" pitchFamily="2" charset="-34"/>
              </a:rPr>
              <a:t> products, Inflectra products really helped us in providing comprehensive support at fraction of the</a:t>
            </a:r>
          </a:p>
          <a:p>
            <a:r>
              <a:rPr lang="en-US" sz="1400" dirty="0">
                <a:latin typeface="Kanit" panose="00000500000000000000" pitchFamily="2" charset="-34"/>
                <a:cs typeface="Kanit" panose="00000500000000000000" pitchFamily="2" charset="-34"/>
              </a:rPr>
              <a:t>cost.” -- Jeff M. QA Manager</a:t>
            </a:r>
          </a:p>
        </p:txBody>
      </p:sp>
      <p:sp>
        <p:nvSpPr>
          <p:cNvPr id="6" name="Rectangle: Rounded Corners 5">
            <a:extLst>
              <a:ext uri="{FF2B5EF4-FFF2-40B4-BE49-F238E27FC236}">
                <a16:creationId xmlns:a16="http://schemas.microsoft.com/office/drawing/2014/main" id="{CDFFFCF8-E854-E9B7-6407-631F8C3B5BE9}"/>
              </a:ext>
            </a:extLst>
          </p:cNvPr>
          <p:cNvSpPr/>
          <p:nvPr/>
        </p:nvSpPr>
        <p:spPr>
          <a:xfrm>
            <a:off x="575144" y="1448414"/>
            <a:ext cx="6525371" cy="1907950"/>
          </a:xfrm>
          <a:prstGeom prst="roundRect">
            <a:avLst>
              <a:gd name="adj" fmla="val 12188"/>
            </a:avLst>
          </a:prstGeom>
          <a:noFill/>
          <a:ln w="19050">
            <a:solidFill>
              <a:schemeClr val="bg1"/>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18B036FD-B62D-9B6A-9CC8-2F8F12FC4515}"/>
              </a:ext>
            </a:extLst>
          </p:cNvPr>
          <p:cNvGrpSpPr/>
          <p:nvPr/>
        </p:nvGrpSpPr>
        <p:grpSpPr>
          <a:xfrm>
            <a:off x="7233842" y="1690688"/>
            <a:ext cx="4383014" cy="2255388"/>
            <a:chOff x="2937164" y="3899119"/>
            <a:chExt cx="5292436" cy="2723353"/>
          </a:xfrm>
        </p:grpSpPr>
        <p:pic>
          <p:nvPicPr>
            <p:cNvPr id="8" name="Picture 7">
              <a:extLst>
                <a:ext uri="{FF2B5EF4-FFF2-40B4-BE49-F238E27FC236}">
                  <a16:creationId xmlns:a16="http://schemas.microsoft.com/office/drawing/2014/main" id="{526DDEFA-65A5-F888-EA00-DC6BF5606F5F}"/>
                </a:ext>
              </a:extLst>
            </p:cNvPr>
            <p:cNvPicPr>
              <a:picLocks noChangeAspect="1"/>
            </p:cNvPicPr>
            <p:nvPr/>
          </p:nvPicPr>
          <p:blipFill>
            <a:blip r:embed="rId2"/>
            <a:srcRect l="2899"/>
            <a:stretch/>
          </p:blipFill>
          <p:spPr>
            <a:xfrm>
              <a:off x="3094181" y="3899119"/>
              <a:ext cx="5069993" cy="2723353"/>
            </a:xfrm>
            <a:prstGeom prst="rect">
              <a:avLst/>
            </a:prstGeom>
          </p:spPr>
        </p:pic>
        <p:sp>
          <p:nvSpPr>
            <p:cNvPr id="9" name="Rectangle 8">
              <a:extLst>
                <a:ext uri="{FF2B5EF4-FFF2-40B4-BE49-F238E27FC236}">
                  <a16:creationId xmlns:a16="http://schemas.microsoft.com/office/drawing/2014/main" id="{C556EE99-C46D-99D9-F42D-C07CAD84E82C}"/>
                </a:ext>
              </a:extLst>
            </p:cNvPr>
            <p:cNvSpPr/>
            <p:nvPr/>
          </p:nvSpPr>
          <p:spPr>
            <a:xfrm>
              <a:off x="2937164" y="5126182"/>
              <a:ext cx="5292436" cy="120073"/>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C1FDEC50-52FD-29AB-7269-141106C94838}"/>
              </a:ext>
            </a:extLst>
          </p:cNvPr>
          <p:cNvSpPr txBox="1"/>
          <p:nvPr/>
        </p:nvSpPr>
        <p:spPr>
          <a:xfrm>
            <a:off x="621377" y="3552225"/>
            <a:ext cx="6471187" cy="2985433"/>
          </a:xfrm>
          <a:prstGeom prst="rect">
            <a:avLst/>
          </a:prstGeom>
          <a:solidFill>
            <a:schemeClr val="bg1">
              <a:lumMod val="20000"/>
              <a:lumOff val="80000"/>
            </a:schemeClr>
          </a:solidFill>
        </p:spPr>
        <p:txBody>
          <a:bodyPr wrap="square">
            <a:spAutoFit/>
          </a:bodyPr>
          <a:lstStyle/>
          <a:p>
            <a:pPr marL="50800" indent="0">
              <a:buNone/>
            </a:pPr>
            <a:r>
              <a:rPr lang="en-US" sz="1800" b="1" dirty="0"/>
              <a:t>The Solution</a:t>
            </a:r>
          </a:p>
          <a:p>
            <a:pPr marL="50800" indent="0">
              <a:buNone/>
            </a:pPr>
            <a:r>
              <a:rPr lang="en-US" sz="1700" dirty="0"/>
              <a:t>LARES opted for Inflectra's products, SpiraTeam and </a:t>
            </a:r>
            <a:r>
              <a:rPr lang="en-US" sz="1700" dirty="0" err="1"/>
              <a:t>Rapise</a:t>
            </a:r>
            <a:r>
              <a:rPr lang="en-US" sz="1700" dirty="0"/>
              <a:t>, due to their comprehensive feature set, flexible deployment options (both cloud and on-premise), and cost-effective pricing models.</a:t>
            </a:r>
          </a:p>
          <a:p>
            <a:pPr marL="336550" indent="-285750">
              <a:buFont typeface="Arial" panose="020B0604020202020204" pitchFamily="34" charset="0"/>
              <a:buChar char="•"/>
            </a:pPr>
            <a:r>
              <a:rPr lang="en-US" sz="1700" b="1" dirty="0"/>
              <a:t>SpiraTeam: </a:t>
            </a:r>
            <a:r>
              <a:rPr lang="en-US" sz="1700" dirty="0"/>
              <a:t>Deployed for its advanced SDLC governance</a:t>
            </a:r>
          </a:p>
          <a:p>
            <a:pPr marL="336550" indent="-285750">
              <a:buFont typeface="Arial" panose="020B0604020202020204" pitchFamily="34" charset="0"/>
              <a:buChar char="•"/>
            </a:pPr>
            <a:r>
              <a:rPr lang="en-US" sz="1700" dirty="0"/>
              <a:t>capabilities, facilitating efficient management of the project’s multifaceted IT infrastructure.</a:t>
            </a:r>
          </a:p>
          <a:p>
            <a:pPr marL="336550" indent="-285750">
              <a:buFont typeface="Arial" panose="020B0604020202020204" pitchFamily="34" charset="0"/>
              <a:buChar char="•"/>
            </a:pPr>
            <a:r>
              <a:rPr lang="en-US" sz="1700" b="1" dirty="0" err="1"/>
              <a:t>Rapise</a:t>
            </a:r>
            <a:r>
              <a:rPr lang="en-US" sz="1700" b="1" dirty="0"/>
              <a:t>: </a:t>
            </a:r>
            <a:r>
              <a:rPr lang="en-US" sz="1700" dirty="0"/>
              <a:t>Chosen for its superior test automation capabilities, which were essential in ensuring the system's reliability and security.</a:t>
            </a:r>
          </a:p>
        </p:txBody>
      </p:sp>
      <p:sp>
        <p:nvSpPr>
          <p:cNvPr id="12" name="Text Placeholder 2">
            <a:extLst>
              <a:ext uri="{FF2B5EF4-FFF2-40B4-BE49-F238E27FC236}">
                <a16:creationId xmlns:a16="http://schemas.microsoft.com/office/drawing/2014/main" id="{12B43975-5275-08DF-F186-59500803B9DF}"/>
              </a:ext>
            </a:extLst>
          </p:cNvPr>
          <p:cNvSpPr txBox="1">
            <a:spLocks/>
          </p:cNvSpPr>
          <p:nvPr/>
        </p:nvSpPr>
        <p:spPr>
          <a:xfrm>
            <a:off x="629328" y="1515758"/>
            <a:ext cx="6395642" cy="207027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800" indent="0">
              <a:lnSpc>
                <a:spcPct val="100000"/>
              </a:lnSpc>
              <a:spcBef>
                <a:spcPts val="0"/>
              </a:spcBef>
              <a:spcAft>
                <a:spcPts val="600"/>
              </a:spcAft>
              <a:buFont typeface="Wingdings" panose="05000000000000000000" pitchFamily="2" charset="2"/>
              <a:buNone/>
            </a:pPr>
            <a:r>
              <a:rPr lang="en-US" sz="1800" b="1" dirty="0"/>
              <a:t>The Challenge</a:t>
            </a:r>
          </a:p>
          <a:p>
            <a:pPr marL="50800" indent="0">
              <a:lnSpc>
                <a:spcPct val="100000"/>
              </a:lnSpc>
              <a:spcBef>
                <a:spcPts val="0"/>
              </a:spcBef>
              <a:buFont typeface="Wingdings" panose="05000000000000000000" pitchFamily="2" charset="2"/>
              <a:buNone/>
            </a:pPr>
            <a:r>
              <a:rPr lang="en-US" sz="1800" dirty="0"/>
              <a:t>Land Registration Systems faced significant challenges in test management and automation, crucial for the successful digital transformation in land registration. This required a robust and versatile solution that could handle complex data, ensure security, and maintain regulatory compliance.</a:t>
            </a:r>
            <a:br>
              <a:rPr lang="en-US" sz="1800" dirty="0"/>
            </a:br>
            <a:endParaRPr lang="en-US" sz="1800" dirty="0"/>
          </a:p>
          <a:p>
            <a:pPr marL="50800" indent="0">
              <a:lnSpc>
                <a:spcPct val="100000"/>
              </a:lnSpc>
              <a:spcBef>
                <a:spcPts val="0"/>
              </a:spcBef>
              <a:buFont typeface="Wingdings" panose="05000000000000000000" pitchFamily="2" charset="2"/>
              <a:buNone/>
            </a:pPr>
            <a:endParaRPr lang="en-US" sz="1800" dirty="0"/>
          </a:p>
        </p:txBody>
      </p:sp>
    </p:spTree>
    <p:extLst>
      <p:ext uri="{BB962C8B-B14F-4D97-AF65-F5344CB8AC3E}">
        <p14:creationId xmlns:p14="http://schemas.microsoft.com/office/powerpoint/2010/main" val="3877388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1746E-770D-7C88-0539-9024AA852B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1CB58F-5C84-F2C0-D220-4833EB489B29}"/>
              </a:ext>
            </a:extLst>
          </p:cNvPr>
          <p:cNvSpPr>
            <a:spLocks noGrp="1"/>
          </p:cNvSpPr>
          <p:nvPr>
            <p:ph type="title"/>
          </p:nvPr>
        </p:nvSpPr>
        <p:spPr/>
        <p:txBody>
          <a:bodyPr>
            <a:normAutofit/>
          </a:bodyPr>
          <a:lstStyle/>
          <a:p>
            <a:r>
              <a:rPr lang="en-US" dirty="0"/>
              <a:t>80% Improvement of Test Coverage</a:t>
            </a:r>
          </a:p>
        </p:txBody>
      </p:sp>
      <p:sp>
        <p:nvSpPr>
          <p:cNvPr id="5" name="TextBox 4">
            <a:extLst>
              <a:ext uri="{FF2B5EF4-FFF2-40B4-BE49-F238E27FC236}">
                <a16:creationId xmlns:a16="http://schemas.microsoft.com/office/drawing/2014/main" id="{8A454562-88FD-9B9E-E0CA-E1E8754CD253}"/>
              </a:ext>
            </a:extLst>
          </p:cNvPr>
          <p:cNvSpPr txBox="1"/>
          <p:nvPr/>
        </p:nvSpPr>
        <p:spPr>
          <a:xfrm>
            <a:off x="7363878" y="4118776"/>
            <a:ext cx="4198794" cy="1442446"/>
          </a:xfrm>
          <a:prstGeom prst="rect">
            <a:avLst/>
          </a:prstGeom>
          <a:solidFill>
            <a:schemeClr val="accent3">
              <a:lumMod val="20000"/>
              <a:lumOff val="80000"/>
            </a:schemeClr>
          </a:solidFill>
        </p:spPr>
        <p:txBody>
          <a:bodyPr wrap="square">
            <a:spAutoFit/>
          </a:bodyPr>
          <a:lstStyle/>
          <a:p>
            <a:pPr marL="50800">
              <a:lnSpc>
                <a:spcPct val="90000"/>
              </a:lnSpc>
              <a:spcBef>
                <a:spcPts val="600"/>
              </a:spcBef>
              <a:spcAft>
                <a:spcPts val="400"/>
              </a:spcAft>
            </a:pPr>
            <a:r>
              <a:rPr lang="en-US" sz="1600" b="1" dirty="0">
                <a:latin typeface="Kanit" panose="00000500000000000000" pitchFamily="2" charset="-34"/>
                <a:cs typeface="Kanit" panose="00000500000000000000" pitchFamily="2" charset="-34"/>
              </a:rPr>
              <a:t>Key Results &amp; Metrics</a:t>
            </a:r>
          </a:p>
          <a:p>
            <a:pPr marL="285750" indent="-285750">
              <a:buFont typeface="Arial" panose="020B0604020202020204" pitchFamily="34" charset="0"/>
              <a:buChar char="•"/>
            </a:pPr>
            <a:r>
              <a:rPr lang="en-US" sz="1400" dirty="0">
                <a:latin typeface="Kanit" panose="00000500000000000000" pitchFamily="2" charset="-34"/>
                <a:cs typeface="Kanit" panose="00000500000000000000" pitchFamily="2" charset="-34"/>
              </a:rPr>
              <a:t>Test coverage improved by 80%</a:t>
            </a:r>
          </a:p>
          <a:p>
            <a:pPr marL="285750" indent="-285750">
              <a:buFont typeface="Arial" panose="020B0604020202020204" pitchFamily="34" charset="0"/>
              <a:buChar char="•"/>
            </a:pPr>
            <a:r>
              <a:rPr lang="en-US" sz="1400" dirty="0">
                <a:latin typeface="Kanit" panose="00000500000000000000" pitchFamily="2" charset="-34"/>
                <a:cs typeface="Kanit" panose="00000500000000000000" pitchFamily="2" charset="-34"/>
              </a:rPr>
              <a:t>Regression testing 100% automated</a:t>
            </a:r>
          </a:p>
          <a:p>
            <a:pPr marL="285750" indent="-285750">
              <a:buFont typeface="Arial" panose="020B0604020202020204" pitchFamily="34" charset="0"/>
              <a:buChar char="•"/>
            </a:pPr>
            <a:r>
              <a:rPr lang="en-US" sz="1400" dirty="0">
                <a:latin typeface="Kanit" panose="00000500000000000000" pitchFamily="2" charset="-34"/>
                <a:cs typeface="Kanit" panose="00000500000000000000" pitchFamily="2" charset="-34"/>
              </a:rPr>
              <a:t>Reduced reliance on manual testing, boosted overall testing efficiency, reducing human error, and improving project agility.</a:t>
            </a:r>
          </a:p>
        </p:txBody>
      </p:sp>
      <p:sp>
        <p:nvSpPr>
          <p:cNvPr id="6" name="Rectangle: Rounded Corners 5">
            <a:extLst>
              <a:ext uri="{FF2B5EF4-FFF2-40B4-BE49-F238E27FC236}">
                <a16:creationId xmlns:a16="http://schemas.microsoft.com/office/drawing/2014/main" id="{3E60850A-9435-67A1-E932-5AD42FDD5FB8}"/>
              </a:ext>
            </a:extLst>
          </p:cNvPr>
          <p:cNvSpPr/>
          <p:nvPr/>
        </p:nvSpPr>
        <p:spPr>
          <a:xfrm>
            <a:off x="575144" y="1424558"/>
            <a:ext cx="6525371" cy="1944788"/>
          </a:xfrm>
          <a:prstGeom prst="roundRect">
            <a:avLst>
              <a:gd name="adj" fmla="val 12188"/>
            </a:avLst>
          </a:prstGeom>
          <a:noFill/>
          <a:ln w="19050">
            <a:solidFill>
              <a:schemeClr val="bg1"/>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696098C-504E-2E70-88E7-E7275BD85106}"/>
              </a:ext>
            </a:extLst>
          </p:cNvPr>
          <p:cNvSpPr txBox="1"/>
          <p:nvPr/>
        </p:nvSpPr>
        <p:spPr>
          <a:xfrm>
            <a:off x="629328" y="3496567"/>
            <a:ext cx="6324083" cy="2585323"/>
          </a:xfrm>
          <a:prstGeom prst="rect">
            <a:avLst/>
          </a:prstGeom>
          <a:solidFill>
            <a:schemeClr val="bg1">
              <a:lumMod val="20000"/>
              <a:lumOff val="80000"/>
            </a:schemeClr>
          </a:solidFill>
        </p:spPr>
        <p:txBody>
          <a:bodyPr wrap="square">
            <a:spAutoFit/>
          </a:bodyPr>
          <a:lstStyle/>
          <a:p>
            <a:pPr marL="50800" indent="0">
              <a:buNone/>
            </a:pPr>
            <a:r>
              <a:rPr lang="en-US" sz="1800" b="1" dirty="0"/>
              <a:t>The Solution</a:t>
            </a:r>
          </a:p>
          <a:p>
            <a:pPr marL="50800" indent="0">
              <a:buNone/>
            </a:pPr>
            <a:r>
              <a:rPr lang="en-US" dirty="0" err="1"/>
              <a:t>SpiraTest</a:t>
            </a:r>
            <a:r>
              <a:rPr lang="en-US" dirty="0"/>
              <a:t> and </a:t>
            </a:r>
            <a:r>
              <a:rPr lang="en-US" dirty="0" err="1"/>
              <a:t>Rapise</a:t>
            </a:r>
            <a:r>
              <a:rPr lang="en-US" dirty="0"/>
              <a:t> were deployed to build a comprehensive and reliable regression test suite for Salesforce. </a:t>
            </a:r>
            <a:r>
              <a:rPr lang="en-US" dirty="0" err="1"/>
              <a:t>Rapise’s</a:t>
            </a:r>
            <a:r>
              <a:rPr lang="en-US" dirty="0"/>
              <a:t> flexibility enabled Telstra to automate repetitive and complex tasks within the Salesforce environment, such as regression and daily sanity testing. Furthermore, the team utilized </a:t>
            </a:r>
            <a:r>
              <a:rPr lang="en-US" dirty="0" err="1"/>
              <a:t>SpiraTest</a:t>
            </a:r>
            <a:r>
              <a:rPr lang="en-US" dirty="0"/>
              <a:t> to effectively manage and document their testing processes, ensuring full coverage.</a:t>
            </a:r>
          </a:p>
        </p:txBody>
      </p:sp>
      <p:sp>
        <p:nvSpPr>
          <p:cNvPr id="15" name="TextBox 14">
            <a:extLst>
              <a:ext uri="{FF2B5EF4-FFF2-40B4-BE49-F238E27FC236}">
                <a16:creationId xmlns:a16="http://schemas.microsoft.com/office/drawing/2014/main" id="{A0E6D62B-DF79-1FCA-4AEA-5AFAC61966D0}"/>
              </a:ext>
            </a:extLst>
          </p:cNvPr>
          <p:cNvSpPr txBox="1"/>
          <p:nvPr/>
        </p:nvSpPr>
        <p:spPr>
          <a:xfrm>
            <a:off x="311275" y="6158430"/>
            <a:ext cx="9874345" cy="584775"/>
          </a:xfrm>
          <a:prstGeom prst="rect">
            <a:avLst/>
          </a:prstGeom>
          <a:solidFill>
            <a:schemeClr val="accent1">
              <a:lumMod val="20000"/>
              <a:lumOff val="80000"/>
            </a:schemeClr>
          </a:solidFill>
        </p:spPr>
        <p:txBody>
          <a:bodyPr wrap="square">
            <a:spAutoFit/>
          </a:bodyPr>
          <a:lstStyle/>
          <a:p>
            <a:r>
              <a:rPr lang="en-US" sz="1600" b="1" i="1" dirty="0">
                <a:solidFill>
                  <a:schemeClr val="bg2">
                    <a:lumMod val="50000"/>
                  </a:schemeClr>
                </a:solidFill>
                <a:latin typeface="Josefin Sans" pitchFamily="2" charset="0"/>
              </a:rPr>
              <a:t>“We have found </a:t>
            </a:r>
            <a:r>
              <a:rPr lang="en-US" sz="1600" b="1" i="1" dirty="0" err="1">
                <a:solidFill>
                  <a:schemeClr val="bg2">
                    <a:lumMod val="50000"/>
                  </a:schemeClr>
                </a:solidFill>
                <a:latin typeface="Josefin Sans" pitchFamily="2" charset="0"/>
              </a:rPr>
              <a:t>Rapise</a:t>
            </a:r>
            <a:r>
              <a:rPr lang="en-US" sz="1600" b="1" i="1" dirty="0">
                <a:solidFill>
                  <a:schemeClr val="bg2">
                    <a:lumMod val="50000"/>
                  </a:schemeClr>
                </a:solidFill>
                <a:latin typeface="Josefin Sans" pitchFamily="2" charset="0"/>
              </a:rPr>
              <a:t> to be a great automation tool, enabling us to complete regression and daily sanity testing efficiently. In the future, we plan to update the </a:t>
            </a:r>
            <a:r>
              <a:rPr lang="en-US" sz="1600" b="1" i="1" dirty="0" err="1">
                <a:solidFill>
                  <a:schemeClr val="bg2">
                    <a:lumMod val="50000"/>
                  </a:schemeClr>
                </a:solidFill>
                <a:latin typeface="Josefin Sans" pitchFamily="2" charset="0"/>
              </a:rPr>
              <a:t>Rapise</a:t>
            </a:r>
            <a:r>
              <a:rPr lang="en-US" sz="1600" b="1" i="1" dirty="0">
                <a:solidFill>
                  <a:schemeClr val="bg2">
                    <a:lumMod val="50000"/>
                  </a:schemeClr>
                </a:solidFill>
                <a:latin typeface="Josefin Sans" pitchFamily="2" charset="0"/>
              </a:rPr>
              <a:t> scripts to include downstream systems”….. – Nicholas B.</a:t>
            </a:r>
            <a:endParaRPr lang="en-US" sz="1600" dirty="0">
              <a:solidFill>
                <a:schemeClr val="bg2">
                  <a:lumMod val="50000"/>
                </a:schemeClr>
              </a:solidFill>
            </a:endParaRPr>
          </a:p>
        </p:txBody>
      </p:sp>
      <p:pic>
        <p:nvPicPr>
          <p:cNvPr id="4" name="Google Shape;1041;p112" descr="THE NEW TELSTRA LOGO PNG 2021">
            <a:extLst>
              <a:ext uri="{FF2B5EF4-FFF2-40B4-BE49-F238E27FC236}">
                <a16:creationId xmlns:a16="http://schemas.microsoft.com/office/drawing/2014/main" id="{94125B76-3087-DEC8-8021-6CD4DD4FAF57}"/>
              </a:ext>
            </a:extLst>
          </p:cNvPr>
          <p:cNvPicPr preferRelativeResize="0"/>
          <p:nvPr/>
        </p:nvPicPr>
        <p:blipFill rotWithShape="1">
          <a:blip r:embed="rId2">
            <a:alphaModFix/>
          </a:blip>
          <a:srcRect/>
          <a:stretch/>
        </p:blipFill>
        <p:spPr>
          <a:xfrm>
            <a:off x="9393643" y="550952"/>
            <a:ext cx="2169029" cy="843512"/>
          </a:xfrm>
          <a:prstGeom prst="rect">
            <a:avLst/>
          </a:prstGeom>
          <a:noFill/>
          <a:ln>
            <a:noFill/>
          </a:ln>
        </p:spPr>
      </p:pic>
      <p:sp>
        <p:nvSpPr>
          <p:cNvPr id="13" name="Text Placeholder 2">
            <a:extLst>
              <a:ext uri="{FF2B5EF4-FFF2-40B4-BE49-F238E27FC236}">
                <a16:creationId xmlns:a16="http://schemas.microsoft.com/office/drawing/2014/main" id="{1DE39EE0-1A3E-6F9B-C2F1-5E5FB92C769E}"/>
              </a:ext>
            </a:extLst>
          </p:cNvPr>
          <p:cNvSpPr txBox="1">
            <a:spLocks/>
          </p:cNvSpPr>
          <p:nvPr/>
        </p:nvSpPr>
        <p:spPr>
          <a:xfrm>
            <a:off x="629328" y="1515758"/>
            <a:ext cx="6395642" cy="20702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800" indent="0">
              <a:lnSpc>
                <a:spcPct val="100000"/>
              </a:lnSpc>
              <a:spcBef>
                <a:spcPts val="0"/>
              </a:spcBef>
              <a:spcAft>
                <a:spcPts val="600"/>
              </a:spcAft>
              <a:buFont typeface="Wingdings" panose="05000000000000000000" pitchFamily="2" charset="2"/>
              <a:buNone/>
            </a:pPr>
            <a:r>
              <a:rPr lang="en-US" sz="1800" b="1" dirty="0"/>
              <a:t>The Challenge</a:t>
            </a:r>
          </a:p>
          <a:p>
            <a:pPr marL="50800" indent="0">
              <a:lnSpc>
                <a:spcPct val="100000"/>
              </a:lnSpc>
              <a:spcBef>
                <a:spcPts val="0"/>
              </a:spcBef>
              <a:buFont typeface="Wingdings" panose="05000000000000000000" pitchFamily="2" charset="2"/>
              <a:buNone/>
            </a:pPr>
            <a:r>
              <a:rPr lang="en-US" sz="1800" dirty="0"/>
              <a:t>Telstra International faced growing demands for an advanced test automation for its Salesforce platform. The strict security standards, however, required full security review and approval of any automation solution, adding complexity to the selection process.</a:t>
            </a:r>
          </a:p>
        </p:txBody>
      </p:sp>
      <p:sp>
        <p:nvSpPr>
          <p:cNvPr id="14" name="Rectangle 13">
            <a:extLst>
              <a:ext uri="{FF2B5EF4-FFF2-40B4-BE49-F238E27FC236}">
                <a16:creationId xmlns:a16="http://schemas.microsoft.com/office/drawing/2014/main" id="{296EF25A-FC1F-5662-3E9F-8A15B0DF8522}"/>
              </a:ext>
            </a:extLst>
          </p:cNvPr>
          <p:cNvSpPr/>
          <p:nvPr/>
        </p:nvSpPr>
        <p:spPr>
          <a:xfrm>
            <a:off x="7233842" y="2714851"/>
            <a:ext cx="4383014" cy="9944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A298CB-A73E-5D09-7B62-E025977A2D5C}"/>
              </a:ext>
            </a:extLst>
          </p:cNvPr>
          <p:cNvSpPr/>
          <p:nvPr/>
        </p:nvSpPr>
        <p:spPr>
          <a:xfrm>
            <a:off x="7376966" y="1690688"/>
            <a:ext cx="4119958" cy="1016212"/>
          </a:xfrm>
          <a:prstGeom prst="rect">
            <a:avLst/>
          </a:prstGeom>
          <a:solidFill>
            <a:srgbClr val="EB77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74320"/>
            <a:r>
              <a:rPr lang="en-US" b="1" dirty="0">
                <a:solidFill>
                  <a:schemeClr val="bg2"/>
                </a:solidFill>
                <a:latin typeface="+mj-lt"/>
              </a:rPr>
              <a:t>LIKELIHOOD TO RECOMMEND</a:t>
            </a:r>
          </a:p>
          <a:p>
            <a:pPr marL="274320">
              <a:spcBef>
                <a:spcPts val="1200"/>
              </a:spcBef>
            </a:pPr>
            <a:r>
              <a:rPr lang="en-US" sz="1400" dirty="0">
                <a:solidFill>
                  <a:schemeClr val="bg2"/>
                </a:solidFill>
                <a:latin typeface="+mj-lt"/>
              </a:rPr>
              <a:t>Extremely likely: 10 out of 10</a:t>
            </a:r>
          </a:p>
        </p:txBody>
      </p:sp>
      <p:sp>
        <p:nvSpPr>
          <p:cNvPr id="17" name="Rectangle 16">
            <a:extLst>
              <a:ext uri="{FF2B5EF4-FFF2-40B4-BE49-F238E27FC236}">
                <a16:creationId xmlns:a16="http://schemas.microsoft.com/office/drawing/2014/main" id="{BDD61B9B-C263-D871-835F-63526FA41146}"/>
              </a:ext>
            </a:extLst>
          </p:cNvPr>
          <p:cNvSpPr/>
          <p:nvPr/>
        </p:nvSpPr>
        <p:spPr>
          <a:xfrm>
            <a:off x="7394194" y="2821099"/>
            <a:ext cx="4119958" cy="1016212"/>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74320"/>
            <a:r>
              <a:rPr lang="en-US" b="1" dirty="0">
                <a:solidFill>
                  <a:schemeClr val="bg2"/>
                </a:solidFill>
                <a:latin typeface="+mj-lt"/>
              </a:rPr>
              <a:t>SUPPORT SATISFACTION</a:t>
            </a:r>
          </a:p>
          <a:p>
            <a:pPr marL="274320">
              <a:spcBef>
                <a:spcPts val="1200"/>
              </a:spcBef>
            </a:pPr>
            <a:r>
              <a:rPr lang="en-US" sz="1400" dirty="0">
                <a:solidFill>
                  <a:schemeClr val="bg2"/>
                </a:solidFill>
                <a:latin typeface="+mj-lt"/>
              </a:rPr>
              <a:t>Satisfaction Score: 8 out of 10</a:t>
            </a:r>
          </a:p>
        </p:txBody>
      </p:sp>
    </p:spTree>
    <p:extLst>
      <p:ext uri="{BB962C8B-B14F-4D97-AF65-F5344CB8AC3E}">
        <p14:creationId xmlns:p14="http://schemas.microsoft.com/office/powerpoint/2010/main" val="17970403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7F3E4-3B32-E345-A6BD-F946EADD9A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11ADD4-BFFD-FAEC-615C-4722DEA92DFD}"/>
              </a:ext>
            </a:extLst>
          </p:cNvPr>
          <p:cNvSpPr>
            <a:spLocks noGrp="1"/>
          </p:cNvSpPr>
          <p:nvPr>
            <p:ph type="title"/>
          </p:nvPr>
        </p:nvSpPr>
        <p:spPr/>
        <p:txBody>
          <a:bodyPr/>
          <a:lstStyle/>
          <a:p>
            <a:r>
              <a:rPr lang="en-US" dirty="0"/>
              <a:t>Questions?</a:t>
            </a:r>
          </a:p>
        </p:txBody>
      </p:sp>
      <p:sp>
        <p:nvSpPr>
          <p:cNvPr id="4" name="Text Placeholder 3">
            <a:extLst>
              <a:ext uri="{FF2B5EF4-FFF2-40B4-BE49-F238E27FC236}">
                <a16:creationId xmlns:a16="http://schemas.microsoft.com/office/drawing/2014/main" id="{420D2054-A848-94E9-3ED1-759F0CC248C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158269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pic>
        <p:nvPicPr>
          <p:cNvPr id="836" name="Google Shape;836;p110"/>
          <p:cNvPicPr preferRelativeResize="0"/>
          <p:nvPr/>
        </p:nvPicPr>
        <p:blipFill rotWithShape="1">
          <a:blip r:embed="rId3">
            <a:alphaModFix/>
          </a:blip>
          <a:srcRect/>
          <a:stretch/>
        </p:blipFill>
        <p:spPr>
          <a:xfrm>
            <a:off x="3790820" y="3085615"/>
            <a:ext cx="905326" cy="349958"/>
          </a:xfrm>
          <a:prstGeom prst="rect">
            <a:avLst/>
          </a:prstGeom>
          <a:noFill/>
          <a:ln>
            <a:noFill/>
          </a:ln>
        </p:spPr>
      </p:pic>
      <p:pic>
        <p:nvPicPr>
          <p:cNvPr id="837" name="Google Shape;837;p110"/>
          <p:cNvPicPr preferRelativeResize="0"/>
          <p:nvPr/>
        </p:nvPicPr>
        <p:blipFill rotWithShape="1">
          <a:blip r:embed="rId4">
            <a:alphaModFix/>
          </a:blip>
          <a:srcRect/>
          <a:stretch/>
        </p:blipFill>
        <p:spPr>
          <a:xfrm>
            <a:off x="6151547" y="3677719"/>
            <a:ext cx="881584" cy="317258"/>
          </a:xfrm>
          <a:prstGeom prst="rect">
            <a:avLst/>
          </a:prstGeom>
          <a:noFill/>
          <a:ln>
            <a:noFill/>
          </a:ln>
        </p:spPr>
      </p:pic>
      <p:sp>
        <p:nvSpPr>
          <p:cNvPr id="838" name="Google Shape;838;p110"/>
          <p:cNvSpPr txBox="1">
            <a:spLocks noGrp="1"/>
          </p:cNvSpPr>
          <p:nvPr>
            <p:ph type="title"/>
          </p:nvPr>
        </p:nvSpPr>
        <p:spPr>
          <a:xfrm>
            <a:off x="206030" y="363594"/>
            <a:ext cx="10515600" cy="1325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Josefin Sans"/>
              <a:buNone/>
            </a:pPr>
            <a:r>
              <a:rPr lang="en-US"/>
              <a:t>Our Customers (USA/Canada)</a:t>
            </a:r>
            <a:endParaRPr/>
          </a:p>
        </p:txBody>
      </p:sp>
      <p:sp>
        <p:nvSpPr>
          <p:cNvPr id="839" name="Google Shape;839;p110"/>
          <p:cNvSpPr/>
          <p:nvPr/>
        </p:nvSpPr>
        <p:spPr>
          <a:xfrm>
            <a:off x="33940" y="1866651"/>
            <a:ext cx="2334483"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73642"/>
                </a:solidFill>
                <a:effectLst/>
                <a:uLnTx/>
                <a:uFillTx/>
                <a:latin typeface="Kanit"/>
                <a:ea typeface="Kanit"/>
                <a:cs typeface="Kanit"/>
                <a:sym typeface="Kanit"/>
              </a:rPr>
              <a:t>Energy, Industrial &amp; Transport</a:t>
            </a:r>
            <a:endParaRPr kumimoji="0" sz="1800" b="0" i="0" u="none" strike="noStrike" kern="1200" cap="none" spc="0" normalizeH="0" baseline="0" noProof="0" dirty="0">
              <a:ln>
                <a:noFill/>
              </a:ln>
              <a:solidFill>
                <a:srgbClr val="073642"/>
              </a:solidFill>
              <a:effectLst/>
              <a:uLnTx/>
              <a:uFillTx/>
              <a:latin typeface="Kanit"/>
              <a:ea typeface="+mn-ea"/>
              <a:cs typeface="+mn-cs"/>
            </a:endParaRPr>
          </a:p>
        </p:txBody>
      </p:sp>
      <p:sp>
        <p:nvSpPr>
          <p:cNvPr id="840" name="Google Shape;840;p110"/>
          <p:cNvSpPr/>
          <p:nvPr/>
        </p:nvSpPr>
        <p:spPr>
          <a:xfrm>
            <a:off x="2518714" y="1855037"/>
            <a:ext cx="2429996"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73642"/>
                </a:solidFill>
                <a:effectLst/>
                <a:uLnTx/>
                <a:uFillTx/>
                <a:latin typeface="Kanit"/>
                <a:ea typeface="Kanit"/>
                <a:cs typeface="Kanit"/>
                <a:sym typeface="Kanit"/>
              </a:rPr>
              <a:t>Financial &amp; Business Services</a:t>
            </a:r>
            <a:endParaRPr kumimoji="0" sz="1800" b="0" i="0" u="none" strike="noStrike" kern="1200" cap="none" spc="0" normalizeH="0" baseline="0" noProof="0" dirty="0">
              <a:ln>
                <a:noFill/>
              </a:ln>
              <a:solidFill>
                <a:srgbClr val="073642"/>
              </a:solidFill>
              <a:effectLst/>
              <a:uLnTx/>
              <a:uFillTx/>
              <a:latin typeface="Kanit"/>
              <a:ea typeface="+mn-ea"/>
              <a:cs typeface="+mn-cs"/>
            </a:endParaRPr>
          </a:p>
        </p:txBody>
      </p:sp>
      <p:sp>
        <p:nvSpPr>
          <p:cNvPr id="841" name="Google Shape;841;p110"/>
          <p:cNvSpPr/>
          <p:nvPr/>
        </p:nvSpPr>
        <p:spPr>
          <a:xfrm>
            <a:off x="7456426" y="1791345"/>
            <a:ext cx="1964576"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73642"/>
                </a:solidFill>
                <a:effectLst/>
                <a:uLnTx/>
                <a:uFillTx/>
                <a:latin typeface="Kanit"/>
                <a:ea typeface="Kanit"/>
                <a:cs typeface="Kanit"/>
                <a:sym typeface="Kanit"/>
              </a:rPr>
              <a:t>Government &amp; Defense</a:t>
            </a:r>
            <a:endParaRPr kumimoji="0" sz="1800" b="0" i="0" u="none" strike="noStrike" kern="1200" cap="none" spc="0" normalizeH="0" baseline="0" noProof="0" dirty="0">
              <a:ln>
                <a:noFill/>
              </a:ln>
              <a:solidFill>
                <a:srgbClr val="073642"/>
              </a:solidFill>
              <a:effectLst/>
              <a:uLnTx/>
              <a:uFillTx/>
              <a:latin typeface="Kanit"/>
              <a:ea typeface="+mn-ea"/>
              <a:cs typeface="+mn-cs"/>
            </a:endParaRPr>
          </a:p>
        </p:txBody>
      </p:sp>
      <p:sp>
        <p:nvSpPr>
          <p:cNvPr id="842" name="Google Shape;842;p110"/>
          <p:cNvSpPr/>
          <p:nvPr/>
        </p:nvSpPr>
        <p:spPr>
          <a:xfrm>
            <a:off x="9722949" y="1806554"/>
            <a:ext cx="2312548"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73642"/>
                </a:solidFill>
                <a:effectLst/>
                <a:uLnTx/>
                <a:uFillTx/>
                <a:latin typeface="Kanit"/>
                <a:ea typeface="Kanit"/>
                <a:cs typeface="Kanit"/>
                <a:sym typeface="Kanit"/>
              </a:rPr>
              <a:t>Healthcare &amp; Bio-Technology</a:t>
            </a:r>
            <a:endParaRPr kumimoji="0" sz="1800" b="0" i="0" u="none" strike="noStrike" kern="1200" cap="none" spc="0" normalizeH="0" baseline="0" noProof="0" dirty="0">
              <a:ln>
                <a:noFill/>
              </a:ln>
              <a:solidFill>
                <a:srgbClr val="073642"/>
              </a:solidFill>
              <a:effectLst/>
              <a:uLnTx/>
              <a:uFillTx/>
              <a:latin typeface="Kanit"/>
              <a:ea typeface="+mn-ea"/>
              <a:cs typeface="+mn-cs"/>
            </a:endParaRPr>
          </a:p>
        </p:txBody>
      </p:sp>
      <p:pic>
        <p:nvPicPr>
          <p:cNvPr id="843" name="Google Shape;843;p110" descr="Paris Fintech Forum 2020"/>
          <p:cNvPicPr preferRelativeResize="0"/>
          <p:nvPr/>
        </p:nvPicPr>
        <p:blipFill rotWithShape="1">
          <a:blip r:embed="rId5">
            <a:alphaModFix/>
          </a:blip>
          <a:srcRect l="-687" t="42783" r="53130" b="43123"/>
          <a:stretch/>
        </p:blipFill>
        <p:spPr>
          <a:xfrm>
            <a:off x="2611100" y="5218701"/>
            <a:ext cx="1320873" cy="391413"/>
          </a:xfrm>
          <a:prstGeom prst="rect">
            <a:avLst/>
          </a:prstGeom>
          <a:noFill/>
          <a:ln>
            <a:noFill/>
          </a:ln>
        </p:spPr>
      </p:pic>
      <p:pic>
        <p:nvPicPr>
          <p:cNvPr id="844" name="Google Shape;844;p110" descr="EY (entreprise) — Wikipédia"/>
          <p:cNvPicPr preferRelativeResize="0"/>
          <p:nvPr/>
        </p:nvPicPr>
        <p:blipFill rotWithShape="1">
          <a:blip r:embed="rId6">
            <a:alphaModFix/>
          </a:blip>
          <a:srcRect/>
          <a:stretch/>
        </p:blipFill>
        <p:spPr>
          <a:xfrm>
            <a:off x="4173127" y="4917124"/>
            <a:ext cx="470368" cy="470368"/>
          </a:xfrm>
          <a:prstGeom prst="rect">
            <a:avLst/>
          </a:prstGeom>
          <a:noFill/>
          <a:ln>
            <a:noFill/>
          </a:ln>
        </p:spPr>
      </p:pic>
      <p:sp>
        <p:nvSpPr>
          <p:cNvPr id="845" name="Google Shape;845;p110"/>
          <p:cNvSpPr/>
          <p:nvPr/>
        </p:nvSpPr>
        <p:spPr>
          <a:xfrm>
            <a:off x="2596078" y="2193035"/>
            <a:ext cx="2173094" cy="3495359"/>
          </a:xfrm>
          <a:prstGeom prst="roundRect">
            <a:avLst>
              <a:gd name="adj" fmla="val 5446"/>
            </a:avLst>
          </a:prstGeom>
          <a:noFill/>
          <a:ln w="25400" cap="flat" cmpd="sng">
            <a:solidFill>
              <a:srgbClr val="FACB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DCB26"/>
              </a:solidFill>
              <a:effectLst/>
              <a:uLnTx/>
              <a:uFillTx/>
              <a:latin typeface="Arial"/>
              <a:ea typeface="Arial"/>
              <a:cs typeface="Arial"/>
              <a:sym typeface="Arial"/>
            </a:endParaRPr>
          </a:p>
        </p:txBody>
      </p:sp>
      <p:pic>
        <p:nvPicPr>
          <p:cNvPr id="846" name="Google Shape;846;p110" descr="Siemens Healthcare GmbH - CMOCRO"/>
          <p:cNvPicPr preferRelativeResize="0"/>
          <p:nvPr/>
        </p:nvPicPr>
        <p:blipFill rotWithShape="1">
          <a:blip r:embed="rId7">
            <a:alphaModFix/>
          </a:blip>
          <a:srcRect/>
          <a:stretch/>
        </p:blipFill>
        <p:spPr>
          <a:xfrm>
            <a:off x="9974516" y="4335888"/>
            <a:ext cx="1295244" cy="494408"/>
          </a:xfrm>
          <a:prstGeom prst="rect">
            <a:avLst/>
          </a:prstGeom>
          <a:noFill/>
          <a:ln>
            <a:noFill/>
          </a:ln>
        </p:spPr>
      </p:pic>
      <p:pic>
        <p:nvPicPr>
          <p:cNvPr id="847" name="Google Shape;847;p110" descr="Leica Biosystems améliore l'intégration de la pathologie numérique dans le  parcours de diagnostic grâce à l'imagerie DICOM"/>
          <p:cNvPicPr preferRelativeResize="0"/>
          <p:nvPr/>
        </p:nvPicPr>
        <p:blipFill rotWithShape="1">
          <a:blip r:embed="rId8">
            <a:alphaModFix/>
          </a:blip>
          <a:srcRect/>
          <a:stretch/>
        </p:blipFill>
        <p:spPr>
          <a:xfrm>
            <a:off x="11077110" y="4986442"/>
            <a:ext cx="832636" cy="606915"/>
          </a:xfrm>
          <a:prstGeom prst="rect">
            <a:avLst/>
          </a:prstGeom>
          <a:noFill/>
          <a:ln>
            <a:noFill/>
          </a:ln>
        </p:spPr>
      </p:pic>
      <p:pic>
        <p:nvPicPr>
          <p:cNvPr id="848" name="Google Shape;848;p110" descr="La France - IQVIA"/>
          <p:cNvPicPr preferRelativeResize="0"/>
          <p:nvPr/>
        </p:nvPicPr>
        <p:blipFill rotWithShape="1">
          <a:blip r:embed="rId9">
            <a:alphaModFix/>
          </a:blip>
          <a:srcRect/>
          <a:stretch/>
        </p:blipFill>
        <p:spPr>
          <a:xfrm>
            <a:off x="9921888" y="4938385"/>
            <a:ext cx="1029471" cy="182883"/>
          </a:xfrm>
          <a:prstGeom prst="rect">
            <a:avLst/>
          </a:prstGeom>
          <a:noFill/>
          <a:ln>
            <a:noFill/>
          </a:ln>
        </p:spPr>
      </p:pic>
      <p:sp>
        <p:nvSpPr>
          <p:cNvPr id="849" name="Google Shape;849;p110"/>
          <p:cNvSpPr/>
          <p:nvPr/>
        </p:nvSpPr>
        <p:spPr>
          <a:xfrm>
            <a:off x="9862403" y="2140158"/>
            <a:ext cx="2173094" cy="3548236"/>
          </a:xfrm>
          <a:prstGeom prst="roundRect">
            <a:avLst>
              <a:gd name="adj" fmla="val 5446"/>
            </a:avLst>
          </a:prstGeom>
          <a:noFill/>
          <a:ln w="25400" cap="flat" cmpd="sng">
            <a:solidFill>
              <a:srgbClr val="FACB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DCB26"/>
              </a:solidFill>
              <a:effectLst/>
              <a:uLnTx/>
              <a:uFillTx/>
              <a:latin typeface="Arial"/>
              <a:ea typeface="Arial"/>
              <a:cs typeface="Arial"/>
              <a:sym typeface="Arial"/>
            </a:endParaRPr>
          </a:p>
        </p:txBody>
      </p:sp>
      <p:sp>
        <p:nvSpPr>
          <p:cNvPr id="850" name="Google Shape;850;p110"/>
          <p:cNvSpPr/>
          <p:nvPr/>
        </p:nvSpPr>
        <p:spPr>
          <a:xfrm>
            <a:off x="7439986" y="2140158"/>
            <a:ext cx="2173095" cy="3548236"/>
          </a:xfrm>
          <a:prstGeom prst="roundRect">
            <a:avLst>
              <a:gd name="adj" fmla="val 5446"/>
            </a:avLst>
          </a:prstGeom>
          <a:noFill/>
          <a:ln w="25400" cap="flat" cmpd="sng">
            <a:solidFill>
              <a:srgbClr val="FACB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DCB26"/>
              </a:solidFill>
              <a:effectLst/>
              <a:uLnTx/>
              <a:uFillTx/>
              <a:latin typeface="Arial"/>
              <a:ea typeface="Arial"/>
              <a:cs typeface="Arial"/>
              <a:sym typeface="Arial"/>
            </a:endParaRPr>
          </a:p>
        </p:txBody>
      </p:sp>
      <p:pic>
        <p:nvPicPr>
          <p:cNvPr id="851" name="Google Shape;851;p110"/>
          <p:cNvPicPr preferRelativeResize="0"/>
          <p:nvPr/>
        </p:nvPicPr>
        <p:blipFill rotWithShape="1">
          <a:blip r:embed="rId10">
            <a:alphaModFix/>
          </a:blip>
          <a:srcRect/>
          <a:stretch/>
        </p:blipFill>
        <p:spPr>
          <a:xfrm>
            <a:off x="7606666" y="4371884"/>
            <a:ext cx="1989232" cy="488355"/>
          </a:xfrm>
          <a:prstGeom prst="rect">
            <a:avLst/>
          </a:prstGeom>
          <a:noFill/>
          <a:ln>
            <a:noFill/>
          </a:ln>
        </p:spPr>
      </p:pic>
      <p:pic>
        <p:nvPicPr>
          <p:cNvPr id="852" name="Google Shape;852;p110" descr="BAE Systems to get Collins GPS and Raytheon ATR businesses - GPS World"/>
          <p:cNvPicPr preferRelativeResize="0"/>
          <p:nvPr/>
        </p:nvPicPr>
        <p:blipFill rotWithShape="1">
          <a:blip r:embed="rId11">
            <a:alphaModFix/>
          </a:blip>
          <a:srcRect t="31470" b="29370"/>
          <a:stretch/>
        </p:blipFill>
        <p:spPr>
          <a:xfrm>
            <a:off x="7571839" y="4099764"/>
            <a:ext cx="1474620" cy="305338"/>
          </a:xfrm>
          <a:prstGeom prst="rect">
            <a:avLst/>
          </a:prstGeom>
          <a:noFill/>
          <a:ln>
            <a:noFill/>
          </a:ln>
        </p:spPr>
      </p:pic>
      <p:sp>
        <p:nvSpPr>
          <p:cNvPr id="853" name="Google Shape;853;p110"/>
          <p:cNvSpPr/>
          <p:nvPr/>
        </p:nvSpPr>
        <p:spPr>
          <a:xfrm>
            <a:off x="5430770" y="1837401"/>
            <a:ext cx="1586342" cy="4924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73642"/>
                </a:solidFill>
                <a:effectLst/>
                <a:uLnTx/>
                <a:uFillTx/>
                <a:latin typeface="Kanit"/>
                <a:ea typeface="Kanit"/>
                <a:cs typeface="Kanit"/>
                <a:sym typeface="Kanit"/>
              </a:rPr>
              <a:t>Media &amp; Telecom</a:t>
            </a:r>
            <a:endParaRPr kumimoji="0" sz="1800" b="0" i="0" u="none" strike="noStrike" kern="1200" cap="none" spc="0" normalizeH="0" baseline="0" noProof="0" dirty="0">
              <a:ln>
                <a:noFill/>
              </a:ln>
              <a:solidFill>
                <a:srgbClr val="073642"/>
              </a:solidFill>
              <a:effectLst/>
              <a:uLnTx/>
              <a:uFillTx/>
              <a:latin typeface="Kani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srgbClr val="073642"/>
              </a:solidFill>
              <a:effectLst/>
              <a:uLnTx/>
              <a:uFillTx/>
              <a:latin typeface="Kanit"/>
              <a:ea typeface="Kanit"/>
              <a:cs typeface="Kanit"/>
              <a:sym typeface="Kanit"/>
            </a:endParaRPr>
          </a:p>
        </p:txBody>
      </p:sp>
      <p:pic>
        <p:nvPicPr>
          <p:cNvPr id="854" name="Google Shape;854;p110"/>
          <p:cNvPicPr preferRelativeResize="0"/>
          <p:nvPr/>
        </p:nvPicPr>
        <p:blipFill rotWithShape="1">
          <a:blip r:embed="rId12">
            <a:alphaModFix/>
          </a:blip>
          <a:srcRect/>
          <a:stretch/>
        </p:blipFill>
        <p:spPr>
          <a:xfrm>
            <a:off x="7466526" y="5097686"/>
            <a:ext cx="1474620" cy="495671"/>
          </a:xfrm>
          <a:prstGeom prst="rect">
            <a:avLst/>
          </a:prstGeom>
          <a:noFill/>
          <a:ln>
            <a:noFill/>
          </a:ln>
        </p:spPr>
      </p:pic>
      <p:sp>
        <p:nvSpPr>
          <p:cNvPr id="855" name="Google Shape;855;p110"/>
          <p:cNvSpPr/>
          <p:nvPr/>
        </p:nvSpPr>
        <p:spPr>
          <a:xfrm>
            <a:off x="5024511" y="2155367"/>
            <a:ext cx="2173095" cy="3533027"/>
          </a:xfrm>
          <a:prstGeom prst="roundRect">
            <a:avLst>
              <a:gd name="adj" fmla="val 5446"/>
            </a:avLst>
          </a:prstGeom>
          <a:noFill/>
          <a:ln w="25400" cap="flat" cmpd="sng">
            <a:solidFill>
              <a:srgbClr val="FACB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DCB26"/>
              </a:solidFill>
              <a:effectLst/>
              <a:uLnTx/>
              <a:uFillTx/>
              <a:latin typeface="Arial"/>
              <a:ea typeface="Arial"/>
              <a:cs typeface="Arial"/>
              <a:sym typeface="Arial"/>
            </a:endParaRPr>
          </a:p>
        </p:txBody>
      </p:sp>
      <p:pic>
        <p:nvPicPr>
          <p:cNvPr id="856" name="Google Shape;856;p110" descr="mobilezone - Wikidata"/>
          <p:cNvPicPr preferRelativeResize="0"/>
          <p:nvPr/>
        </p:nvPicPr>
        <p:blipFill rotWithShape="1">
          <a:blip r:embed="rId13">
            <a:alphaModFix/>
          </a:blip>
          <a:srcRect/>
          <a:stretch/>
        </p:blipFill>
        <p:spPr>
          <a:xfrm>
            <a:off x="5096679" y="3123804"/>
            <a:ext cx="1315363" cy="352236"/>
          </a:xfrm>
          <a:prstGeom prst="rect">
            <a:avLst/>
          </a:prstGeom>
          <a:noFill/>
          <a:ln>
            <a:noFill/>
          </a:ln>
        </p:spPr>
      </p:pic>
      <p:pic>
        <p:nvPicPr>
          <p:cNvPr id="857" name="Google Shape;857;p110"/>
          <p:cNvPicPr preferRelativeResize="0"/>
          <p:nvPr/>
        </p:nvPicPr>
        <p:blipFill rotWithShape="1">
          <a:blip r:embed="rId14">
            <a:alphaModFix/>
          </a:blip>
          <a:srcRect/>
          <a:stretch/>
        </p:blipFill>
        <p:spPr>
          <a:xfrm>
            <a:off x="5210569" y="2305993"/>
            <a:ext cx="1160769" cy="256346"/>
          </a:xfrm>
          <a:prstGeom prst="rect">
            <a:avLst/>
          </a:prstGeom>
          <a:noFill/>
          <a:ln>
            <a:noFill/>
          </a:ln>
        </p:spPr>
      </p:pic>
      <p:pic>
        <p:nvPicPr>
          <p:cNvPr id="858" name="Google Shape;858;p110" descr="Arcelormittal"/>
          <p:cNvPicPr preferRelativeResize="0"/>
          <p:nvPr/>
        </p:nvPicPr>
        <p:blipFill rotWithShape="1">
          <a:blip r:embed="rId15">
            <a:alphaModFix/>
          </a:blip>
          <a:srcRect/>
          <a:stretch/>
        </p:blipFill>
        <p:spPr>
          <a:xfrm>
            <a:off x="1478406" y="2205099"/>
            <a:ext cx="747316" cy="747316"/>
          </a:xfrm>
          <a:prstGeom prst="rect">
            <a:avLst/>
          </a:prstGeom>
          <a:noFill/>
          <a:ln>
            <a:noFill/>
          </a:ln>
        </p:spPr>
      </p:pic>
      <p:pic>
        <p:nvPicPr>
          <p:cNvPr id="859" name="Google Shape;859;p110" descr="Nova Scotia Power Incorporated Issues $300 Million of Notes Due April 25,  2050 (unsecured), Series 2020-1 | Business Wire"/>
          <p:cNvPicPr preferRelativeResize="0"/>
          <p:nvPr/>
        </p:nvPicPr>
        <p:blipFill rotWithShape="1">
          <a:blip r:embed="rId16">
            <a:alphaModFix/>
          </a:blip>
          <a:srcRect t="12371"/>
          <a:stretch/>
        </p:blipFill>
        <p:spPr>
          <a:xfrm>
            <a:off x="202478" y="5074705"/>
            <a:ext cx="1221991" cy="535409"/>
          </a:xfrm>
          <a:prstGeom prst="rect">
            <a:avLst/>
          </a:prstGeom>
          <a:noFill/>
          <a:ln>
            <a:noFill/>
          </a:ln>
        </p:spPr>
      </p:pic>
      <p:sp>
        <p:nvSpPr>
          <p:cNvPr id="860" name="Google Shape;860;p110"/>
          <p:cNvSpPr/>
          <p:nvPr/>
        </p:nvSpPr>
        <p:spPr>
          <a:xfrm>
            <a:off x="168646" y="2193035"/>
            <a:ext cx="2173095" cy="3495359"/>
          </a:xfrm>
          <a:prstGeom prst="roundRect">
            <a:avLst>
              <a:gd name="adj" fmla="val 5446"/>
            </a:avLst>
          </a:prstGeom>
          <a:noFill/>
          <a:ln w="25400" cap="flat" cmpd="sng">
            <a:solidFill>
              <a:srgbClr val="FACB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DCB26"/>
              </a:solidFill>
              <a:effectLst/>
              <a:uLnTx/>
              <a:uFillTx/>
              <a:latin typeface="Arial"/>
              <a:ea typeface="Arial"/>
              <a:cs typeface="Arial"/>
              <a:sym typeface="Arial"/>
            </a:endParaRPr>
          </a:p>
        </p:txBody>
      </p:sp>
      <p:pic>
        <p:nvPicPr>
          <p:cNvPr id="861" name="Google Shape;861;p110"/>
          <p:cNvPicPr preferRelativeResize="0"/>
          <p:nvPr/>
        </p:nvPicPr>
        <p:blipFill rotWithShape="1">
          <a:blip r:embed="rId17">
            <a:alphaModFix/>
          </a:blip>
          <a:srcRect/>
          <a:stretch/>
        </p:blipFill>
        <p:spPr>
          <a:xfrm>
            <a:off x="7621639" y="4878895"/>
            <a:ext cx="1877468" cy="127006"/>
          </a:xfrm>
          <a:prstGeom prst="rect">
            <a:avLst/>
          </a:prstGeom>
          <a:noFill/>
          <a:ln>
            <a:noFill/>
          </a:ln>
        </p:spPr>
      </p:pic>
      <p:pic>
        <p:nvPicPr>
          <p:cNvPr id="862" name="Google Shape;862;p110"/>
          <p:cNvPicPr preferRelativeResize="0"/>
          <p:nvPr/>
        </p:nvPicPr>
        <p:blipFill rotWithShape="1">
          <a:blip r:embed="rId18">
            <a:alphaModFix/>
          </a:blip>
          <a:srcRect/>
          <a:stretch/>
        </p:blipFill>
        <p:spPr>
          <a:xfrm>
            <a:off x="7570392" y="2318715"/>
            <a:ext cx="1221992" cy="405003"/>
          </a:xfrm>
          <a:prstGeom prst="rect">
            <a:avLst/>
          </a:prstGeom>
          <a:noFill/>
          <a:ln>
            <a:noFill/>
          </a:ln>
        </p:spPr>
      </p:pic>
      <p:pic>
        <p:nvPicPr>
          <p:cNvPr id="863" name="Google Shape;863;p110"/>
          <p:cNvPicPr preferRelativeResize="0"/>
          <p:nvPr/>
        </p:nvPicPr>
        <p:blipFill rotWithShape="1">
          <a:blip r:embed="rId19">
            <a:alphaModFix/>
          </a:blip>
          <a:srcRect/>
          <a:stretch/>
        </p:blipFill>
        <p:spPr>
          <a:xfrm>
            <a:off x="2786411" y="4605165"/>
            <a:ext cx="1320828" cy="578287"/>
          </a:xfrm>
          <a:prstGeom prst="rect">
            <a:avLst/>
          </a:prstGeom>
          <a:noFill/>
          <a:ln>
            <a:noFill/>
          </a:ln>
        </p:spPr>
      </p:pic>
      <p:pic>
        <p:nvPicPr>
          <p:cNvPr id="864" name="Google Shape;864;p110"/>
          <p:cNvPicPr preferRelativeResize="0"/>
          <p:nvPr/>
        </p:nvPicPr>
        <p:blipFill rotWithShape="1">
          <a:blip r:embed="rId20">
            <a:alphaModFix/>
          </a:blip>
          <a:srcRect/>
          <a:stretch/>
        </p:blipFill>
        <p:spPr>
          <a:xfrm>
            <a:off x="5182182" y="2753452"/>
            <a:ext cx="1025306" cy="326182"/>
          </a:xfrm>
          <a:prstGeom prst="rect">
            <a:avLst/>
          </a:prstGeom>
          <a:noFill/>
          <a:ln>
            <a:noFill/>
          </a:ln>
        </p:spPr>
      </p:pic>
      <p:pic>
        <p:nvPicPr>
          <p:cNvPr id="865" name="Google Shape;865;p110"/>
          <p:cNvPicPr preferRelativeResize="0"/>
          <p:nvPr/>
        </p:nvPicPr>
        <p:blipFill rotWithShape="1">
          <a:blip r:embed="rId21">
            <a:alphaModFix/>
          </a:blip>
          <a:srcRect/>
          <a:stretch/>
        </p:blipFill>
        <p:spPr>
          <a:xfrm>
            <a:off x="2709259" y="4305721"/>
            <a:ext cx="820555" cy="512847"/>
          </a:xfrm>
          <a:prstGeom prst="rect">
            <a:avLst/>
          </a:prstGeom>
          <a:noFill/>
          <a:ln>
            <a:noFill/>
          </a:ln>
        </p:spPr>
      </p:pic>
      <p:pic>
        <p:nvPicPr>
          <p:cNvPr id="866" name="Google Shape;866;p110"/>
          <p:cNvPicPr preferRelativeResize="0"/>
          <p:nvPr/>
        </p:nvPicPr>
        <p:blipFill rotWithShape="1">
          <a:blip r:embed="rId22">
            <a:alphaModFix/>
          </a:blip>
          <a:srcRect/>
          <a:stretch/>
        </p:blipFill>
        <p:spPr>
          <a:xfrm>
            <a:off x="2765843" y="2265294"/>
            <a:ext cx="1320828" cy="363228"/>
          </a:xfrm>
          <a:prstGeom prst="rect">
            <a:avLst/>
          </a:prstGeom>
          <a:noFill/>
          <a:ln>
            <a:noFill/>
          </a:ln>
        </p:spPr>
      </p:pic>
      <p:pic>
        <p:nvPicPr>
          <p:cNvPr id="867" name="Google Shape;867;p110" descr="Active Network LLC"/>
          <p:cNvPicPr preferRelativeResize="0"/>
          <p:nvPr/>
        </p:nvPicPr>
        <p:blipFill rotWithShape="1">
          <a:blip r:embed="rId23">
            <a:alphaModFix/>
          </a:blip>
          <a:srcRect/>
          <a:stretch/>
        </p:blipFill>
        <p:spPr>
          <a:xfrm>
            <a:off x="287350" y="2395012"/>
            <a:ext cx="1091536" cy="340042"/>
          </a:xfrm>
          <a:prstGeom prst="rect">
            <a:avLst/>
          </a:prstGeom>
          <a:noFill/>
          <a:ln>
            <a:noFill/>
          </a:ln>
        </p:spPr>
      </p:pic>
      <p:pic>
        <p:nvPicPr>
          <p:cNvPr id="868" name="Google Shape;868;p110"/>
          <p:cNvPicPr preferRelativeResize="0"/>
          <p:nvPr/>
        </p:nvPicPr>
        <p:blipFill rotWithShape="1">
          <a:blip r:embed="rId24">
            <a:alphaModFix/>
          </a:blip>
          <a:srcRect/>
          <a:stretch/>
        </p:blipFill>
        <p:spPr>
          <a:xfrm>
            <a:off x="11264223" y="4527573"/>
            <a:ext cx="688875" cy="433991"/>
          </a:xfrm>
          <a:prstGeom prst="rect">
            <a:avLst/>
          </a:prstGeom>
          <a:noFill/>
          <a:ln>
            <a:noFill/>
          </a:ln>
        </p:spPr>
      </p:pic>
      <p:pic>
        <p:nvPicPr>
          <p:cNvPr id="869" name="Google Shape;869;p110"/>
          <p:cNvPicPr preferRelativeResize="0"/>
          <p:nvPr/>
        </p:nvPicPr>
        <p:blipFill rotWithShape="1">
          <a:blip r:embed="rId25">
            <a:alphaModFix/>
          </a:blip>
          <a:srcRect/>
          <a:stretch/>
        </p:blipFill>
        <p:spPr>
          <a:xfrm>
            <a:off x="10036245" y="3940714"/>
            <a:ext cx="862235" cy="317302"/>
          </a:xfrm>
          <a:prstGeom prst="rect">
            <a:avLst/>
          </a:prstGeom>
          <a:noFill/>
          <a:ln>
            <a:noFill/>
          </a:ln>
        </p:spPr>
      </p:pic>
      <p:pic>
        <p:nvPicPr>
          <p:cNvPr id="870" name="Google Shape;870;p110"/>
          <p:cNvPicPr preferRelativeResize="0"/>
          <p:nvPr/>
        </p:nvPicPr>
        <p:blipFill rotWithShape="1">
          <a:blip r:embed="rId26">
            <a:alphaModFix/>
          </a:blip>
          <a:srcRect/>
          <a:stretch/>
        </p:blipFill>
        <p:spPr>
          <a:xfrm>
            <a:off x="10000731" y="3546031"/>
            <a:ext cx="1120712" cy="414849"/>
          </a:xfrm>
          <a:prstGeom prst="rect">
            <a:avLst/>
          </a:prstGeom>
          <a:noFill/>
          <a:ln>
            <a:noFill/>
          </a:ln>
        </p:spPr>
      </p:pic>
      <p:pic>
        <p:nvPicPr>
          <p:cNvPr id="871" name="Google Shape;871;p110"/>
          <p:cNvPicPr preferRelativeResize="0"/>
          <p:nvPr/>
        </p:nvPicPr>
        <p:blipFill rotWithShape="1">
          <a:blip r:embed="rId27">
            <a:alphaModFix/>
          </a:blip>
          <a:srcRect/>
          <a:stretch/>
        </p:blipFill>
        <p:spPr>
          <a:xfrm>
            <a:off x="10022006" y="2367015"/>
            <a:ext cx="1045900" cy="142994"/>
          </a:xfrm>
          <a:prstGeom prst="rect">
            <a:avLst/>
          </a:prstGeom>
          <a:noFill/>
          <a:ln>
            <a:noFill/>
          </a:ln>
        </p:spPr>
      </p:pic>
      <p:pic>
        <p:nvPicPr>
          <p:cNvPr id="872" name="Google Shape;872;p110"/>
          <p:cNvPicPr preferRelativeResize="0"/>
          <p:nvPr/>
        </p:nvPicPr>
        <p:blipFill rotWithShape="1">
          <a:blip r:embed="rId28">
            <a:alphaModFix/>
          </a:blip>
          <a:srcRect/>
          <a:stretch/>
        </p:blipFill>
        <p:spPr>
          <a:xfrm>
            <a:off x="9944412" y="3105356"/>
            <a:ext cx="1045900" cy="429087"/>
          </a:xfrm>
          <a:prstGeom prst="rect">
            <a:avLst/>
          </a:prstGeom>
          <a:noFill/>
          <a:ln>
            <a:noFill/>
          </a:ln>
        </p:spPr>
      </p:pic>
      <p:pic>
        <p:nvPicPr>
          <p:cNvPr id="873" name="Google Shape;873;p110"/>
          <p:cNvPicPr preferRelativeResize="0"/>
          <p:nvPr/>
        </p:nvPicPr>
        <p:blipFill rotWithShape="1">
          <a:blip r:embed="rId29">
            <a:alphaModFix/>
          </a:blip>
          <a:srcRect/>
          <a:stretch/>
        </p:blipFill>
        <p:spPr>
          <a:xfrm>
            <a:off x="11207581" y="3499706"/>
            <a:ext cx="689010" cy="376659"/>
          </a:xfrm>
          <a:prstGeom prst="rect">
            <a:avLst/>
          </a:prstGeom>
          <a:noFill/>
          <a:ln>
            <a:noFill/>
          </a:ln>
        </p:spPr>
      </p:pic>
      <p:pic>
        <p:nvPicPr>
          <p:cNvPr id="874" name="Google Shape;874;p110"/>
          <p:cNvPicPr preferRelativeResize="0"/>
          <p:nvPr/>
        </p:nvPicPr>
        <p:blipFill rotWithShape="1">
          <a:blip r:embed="rId30">
            <a:alphaModFix/>
          </a:blip>
          <a:srcRect/>
          <a:stretch/>
        </p:blipFill>
        <p:spPr>
          <a:xfrm>
            <a:off x="11082833" y="3976672"/>
            <a:ext cx="779902" cy="376658"/>
          </a:xfrm>
          <a:prstGeom prst="rect">
            <a:avLst/>
          </a:prstGeom>
          <a:noFill/>
          <a:ln>
            <a:noFill/>
          </a:ln>
        </p:spPr>
      </p:pic>
      <p:pic>
        <p:nvPicPr>
          <p:cNvPr id="875" name="Google Shape;875;p110" descr="AdventHealth | A Leader in Whole-Person Health Care"/>
          <p:cNvPicPr preferRelativeResize="0"/>
          <p:nvPr/>
        </p:nvPicPr>
        <p:blipFill rotWithShape="1">
          <a:blip r:embed="rId31">
            <a:alphaModFix/>
          </a:blip>
          <a:srcRect/>
          <a:stretch/>
        </p:blipFill>
        <p:spPr>
          <a:xfrm>
            <a:off x="10008194" y="5248902"/>
            <a:ext cx="1199387" cy="333474"/>
          </a:xfrm>
          <a:prstGeom prst="rect">
            <a:avLst/>
          </a:prstGeom>
          <a:noFill/>
          <a:ln>
            <a:noFill/>
          </a:ln>
        </p:spPr>
      </p:pic>
      <p:pic>
        <p:nvPicPr>
          <p:cNvPr id="876" name="Google Shape;876;p110"/>
          <p:cNvPicPr preferRelativeResize="0"/>
          <p:nvPr/>
        </p:nvPicPr>
        <p:blipFill rotWithShape="1">
          <a:blip r:embed="rId32">
            <a:alphaModFix/>
          </a:blip>
          <a:srcRect/>
          <a:stretch/>
        </p:blipFill>
        <p:spPr>
          <a:xfrm>
            <a:off x="11113833" y="3067836"/>
            <a:ext cx="717902" cy="310902"/>
          </a:xfrm>
          <a:prstGeom prst="rect">
            <a:avLst/>
          </a:prstGeom>
          <a:noFill/>
          <a:ln>
            <a:noFill/>
          </a:ln>
        </p:spPr>
      </p:pic>
      <p:pic>
        <p:nvPicPr>
          <p:cNvPr id="877" name="Google Shape;877;p110"/>
          <p:cNvPicPr preferRelativeResize="0"/>
          <p:nvPr/>
        </p:nvPicPr>
        <p:blipFill rotWithShape="1">
          <a:blip r:embed="rId33">
            <a:alphaModFix/>
          </a:blip>
          <a:srcRect/>
          <a:stretch/>
        </p:blipFill>
        <p:spPr>
          <a:xfrm>
            <a:off x="10036244" y="2808220"/>
            <a:ext cx="722505" cy="220612"/>
          </a:xfrm>
          <a:prstGeom prst="rect">
            <a:avLst/>
          </a:prstGeom>
          <a:noFill/>
          <a:ln>
            <a:noFill/>
          </a:ln>
        </p:spPr>
      </p:pic>
      <p:pic>
        <p:nvPicPr>
          <p:cNvPr id="878" name="Google Shape;878;p110"/>
          <p:cNvPicPr preferRelativeResize="0"/>
          <p:nvPr/>
        </p:nvPicPr>
        <p:blipFill rotWithShape="1">
          <a:blip r:embed="rId34">
            <a:alphaModFix/>
          </a:blip>
          <a:srcRect/>
          <a:stretch/>
        </p:blipFill>
        <p:spPr>
          <a:xfrm>
            <a:off x="10834641" y="2764403"/>
            <a:ext cx="1118457" cy="290799"/>
          </a:xfrm>
          <a:prstGeom prst="rect">
            <a:avLst/>
          </a:prstGeom>
          <a:noFill/>
          <a:ln>
            <a:noFill/>
          </a:ln>
        </p:spPr>
      </p:pic>
      <p:pic>
        <p:nvPicPr>
          <p:cNvPr id="879" name="Google Shape;879;p110"/>
          <p:cNvPicPr preferRelativeResize="0"/>
          <p:nvPr/>
        </p:nvPicPr>
        <p:blipFill rotWithShape="1">
          <a:blip r:embed="rId35">
            <a:alphaModFix/>
          </a:blip>
          <a:srcRect/>
          <a:stretch/>
        </p:blipFill>
        <p:spPr>
          <a:xfrm>
            <a:off x="11173620" y="2305993"/>
            <a:ext cx="724916" cy="284167"/>
          </a:xfrm>
          <a:prstGeom prst="rect">
            <a:avLst/>
          </a:prstGeom>
          <a:noFill/>
          <a:ln>
            <a:noFill/>
          </a:ln>
        </p:spPr>
      </p:pic>
      <p:pic>
        <p:nvPicPr>
          <p:cNvPr id="880" name="Google Shape;880;p110"/>
          <p:cNvPicPr preferRelativeResize="0"/>
          <p:nvPr/>
        </p:nvPicPr>
        <p:blipFill rotWithShape="1">
          <a:blip r:embed="rId36">
            <a:alphaModFix/>
          </a:blip>
          <a:srcRect/>
          <a:stretch/>
        </p:blipFill>
        <p:spPr>
          <a:xfrm>
            <a:off x="8941146" y="5157103"/>
            <a:ext cx="585087" cy="363836"/>
          </a:xfrm>
          <a:prstGeom prst="rect">
            <a:avLst/>
          </a:prstGeom>
          <a:noFill/>
          <a:ln>
            <a:noFill/>
          </a:ln>
        </p:spPr>
      </p:pic>
      <p:pic>
        <p:nvPicPr>
          <p:cNvPr id="881" name="Google Shape;881;p110"/>
          <p:cNvPicPr preferRelativeResize="0"/>
          <p:nvPr/>
        </p:nvPicPr>
        <p:blipFill rotWithShape="1">
          <a:blip r:embed="rId37">
            <a:alphaModFix/>
          </a:blip>
          <a:srcRect/>
          <a:stretch/>
        </p:blipFill>
        <p:spPr>
          <a:xfrm>
            <a:off x="8878301" y="2267275"/>
            <a:ext cx="602867" cy="622963"/>
          </a:xfrm>
          <a:prstGeom prst="rect">
            <a:avLst/>
          </a:prstGeom>
          <a:noFill/>
          <a:ln>
            <a:noFill/>
          </a:ln>
        </p:spPr>
      </p:pic>
      <p:pic>
        <p:nvPicPr>
          <p:cNvPr id="882" name="Google Shape;882;p110" descr="Leidos: Innovative Solutions through Information Technology, Engineering  and Science"/>
          <p:cNvPicPr preferRelativeResize="0"/>
          <p:nvPr/>
        </p:nvPicPr>
        <p:blipFill rotWithShape="1">
          <a:blip r:embed="rId38">
            <a:alphaModFix/>
          </a:blip>
          <a:srcRect/>
          <a:stretch/>
        </p:blipFill>
        <p:spPr>
          <a:xfrm>
            <a:off x="7572428" y="2821415"/>
            <a:ext cx="954105" cy="233787"/>
          </a:xfrm>
          <a:prstGeom prst="rect">
            <a:avLst/>
          </a:prstGeom>
          <a:noFill/>
          <a:ln>
            <a:noFill/>
          </a:ln>
        </p:spPr>
      </p:pic>
      <p:pic>
        <p:nvPicPr>
          <p:cNvPr id="883" name="Google Shape;883;p110"/>
          <p:cNvPicPr preferRelativeResize="0"/>
          <p:nvPr/>
        </p:nvPicPr>
        <p:blipFill rotWithShape="1">
          <a:blip r:embed="rId39">
            <a:alphaModFix/>
          </a:blip>
          <a:srcRect/>
          <a:stretch/>
        </p:blipFill>
        <p:spPr>
          <a:xfrm>
            <a:off x="7535705" y="3175000"/>
            <a:ext cx="940648" cy="687042"/>
          </a:xfrm>
          <a:prstGeom prst="rect">
            <a:avLst/>
          </a:prstGeom>
          <a:noFill/>
          <a:ln>
            <a:noFill/>
          </a:ln>
        </p:spPr>
      </p:pic>
      <p:pic>
        <p:nvPicPr>
          <p:cNvPr id="884" name="Google Shape;884;p110"/>
          <p:cNvPicPr preferRelativeResize="0"/>
          <p:nvPr/>
        </p:nvPicPr>
        <p:blipFill rotWithShape="1">
          <a:blip r:embed="rId40">
            <a:alphaModFix/>
          </a:blip>
          <a:srcRect/>
          <a:stretch/>
        </p:blipFill>
        <p:spPr>
          <a:xfrm>
            <a:off x="8685075" y="3017355"/>
            <a:ext cx="735927" cy="237077"/>
          </a:xfrm>
          <a:prstGeom prst="rect">
            <a:avLst/>
          </a:prstGeom>
          <a:noFill/>
          <a:ln>
            <a:noFill/>
          </a:ln>
        </p:spPr>
      </p:pic>
      <p:pic>
        <p:nvPicPr>
          <p:cNvPr id="885" name="Google Shape;885;p110"/>
          <p:cNvPicPr preferRelativeResize="0"/>
          <p:nvPr/>
        </p:nvPicPr>
        <p:blipFill rotWithShape="1">
          <a:blip r:embed="rId41">
            <a:alphaModFix/>
          </a:blip>
          <a:srcRect/>
          <a:stretch/>
        </p:blipFill>
        <p:spPr>
          <a:xfrm>
            <a:off x="8467669" y="3364525"/>
            <a:ext cx="431558" cy="290582"/>
          </a:xfrm>
          <a:prstGeom prst="rect">
            <a:avLst/>
          </a:prstGeom>
          <a:noFill/>
          <a:ln>
            <a:noFill/>
          </a:ln>
        </p:spPr>
      </p:pic>
      <p:pic>
        <p:nvPicPr>
          <p:cNvPr id="886" name="Google Shape;886;p110"/>
          <p:cNvPicPr preferRelativeResize="0"/>
          <p:nvPr/>
        </p:nvPicPr>
        <p:blipFill rotWithShape="1">
          <a:blip r:embed="rId42">
            <a:alphaModFix/>
          </a:blip>
          <a:srcRect/>
          <a:stretch/>
        </p:blipFill>
        <p:spPr>
          <a:xfrm>
            <a:off x="9028986" y="3355674"/>
            <a:ext cx="445668" cy="299433"/>
          </a:xfrm>
          <a:prstGeom prst="rect">
            <a:avLst/>
          </a:prstGeom>
          <a:noFill/>
          <a:ln>
            <a:noFill/>
          </a:ln>
        </p:spPr>
      </p:pic>
      <p:pic>
        <p:nvPicPr>
          <p:cNvPr id="887" name="Google Shape;887;p110"/>
          <p:cNvPicPr preferRelativeResize="0"/>
          <p:nvPr/>
        </p:nvPicPr>
        <p:blipFill rotWithShape="1">
          <a:blip r:embed="rId43">
            <a:alphaModFix/>
          </a:blip>
          <a:srcRect/>
          <a:stretch/>
        </p:blipFill>
        <p:spPr>
          <a:xfrm>
            <a:off x="8467046" y="3715569"/>
            <a:ext cx="474100" cy="323474"/>
          </a:xfrm>
          <a:prstGeom prst="rect">
            <a:avLst/>
          </a:prstGeom>
          <a:noFill/>
          <a:ln>
            <a:noFill/>
          </a:ln>
        </p:spPr>
      </p:pic>
      <p:pic>
        <p:nvPicPr>
          <p:cNvPr id="888" name="Google Shape;888;p110"/>
          <p:cNvPicPr preferRelativeResize="0"/>
          <p:nvPr/>
        </p:nvPicPr>
        <p:blipFill rotWithShape="1">
          <a:blip r:embed="rId44">
            <a:alphaModFix/>
          </a:blip>
          <a:srcRect/>
          <a:stretch/>
        </p:blipFill>
        <p:spPr>
          <a:xfrm>
            <a:off x="9034006" y="3725008"/>
            <a:ext cx="474099" cy="323474"/>
          </a:xfrm>
          <a:prstGeom prst="rect">
            <a:avLst/>
          </a:prstGeom>
          <a:noFill/>
          <a:ln>
            <a:noFill/>
          </a:ln>
        </p:spPr>
      </p:pic>
      <p:pic>
        <p:nvPicPr>
          <p:cNvPr id="889" name="Google Shape;889;p110"/>
          <p:cNvPicPr preferRelativeResize="0"/>
          <p:nvPr/>
        </p:nvPicPr>
        <p:blipFill rotWithShape="1">
          <a:blip r:embed="rId45">
            <a:alphaModFix/>
          </a:blip>
          <a:srcRect/>
          <a:stretch/>
        </p:blipFill>
        <p:spPr>
          <a:xfrm>
            <a:off x="6548283" y="2329844"/>
            <a:ext cx="472189" cy="365160"/>
          </a:xfrm>
          <a:prstGeom prst="rect">
            <a:avLst/>
          </a:prstGeom>
          <a:noFill/>
          <a:ln>
            <a:noFill/>
          </a:ln>
        </p:spPr>
      </p:pic>
      <p:pic>
        <p:nvPicPr>
          <p:cNvPr id="890" name="Google Shape;890;p110" descr="Evertz | Solutions by Product Type"/>
          <p:cNvPicPr preferRelativeResize="0"/>
          <p:nvPr/>
        </p:nvPicPr>
        <p:blipFill rotWithShape="1">
          <a:blip r:embed="rId46">
            <a:alphaModFix/>
          </a:blip>
          <a:srcRect/>
          <a:stretch/>
        </p:blipFill>
        <p:spPr>
          <a:xfrm>
            <a:off x="6287823" y="2845776"/>
            <a:ext cx="803556" cy="222060"/>
          </a:xfrm>
          <a:prstGeom prst="rect">
            <a:avLst/>
          </a:prstGeom>
          <a:noFill/>
          <a:ln>
            <a:noFill/>
          </a:ln>
        </p:spPr>
      </p:pic>
      <p:pic>
        <p:nvPicPr>
          <p:cNvPr id="891" name="Google Shape;891;p110"/>
          <p:cNvPicPr preferRelativeResize="0"/>
          <p:nvPr/>
        </p:nvPicPr>
        <p:blipFill rotWithShape="1">
          <a:blip r:embed="rId47">
            <a:alphaModFix/>
          </a:blip>
          <a:srcRect/>
          <a:stretch/>
        </p:blipFill>
        <p:spPr>
          <a:xfrm>
            <a:off x="6425541" y="3128306"/>
            <a:ext cx="591571" cy="500863"/>
          </a:xfrm>
          <a:prstGeom prst="rect">
            <a:avLst/>
          </a:prstGeom>
          <a:noFill/>
          <a:ln>
            <a:noFill/>
          </a:ln>
        </p:spPr>
      </p:pic>
      <p:pic>
        <p:nvPicPr>
          <p:cNvPr id="892" name="Google Shape;892;p110"/>
          <p:cNvPicPr preferRelativeResize="0"/>
          <p:nvPr/>
        </p:nvPicPr>
        <p:blipFill rotWithShape="1">
          <a:blip r:embed="rId48">
            <a:alphaModFix/>
          </a:blip>
          <a:srcRect/>
          <a:stretch/>
        </p:blipFill>
        <p:spPr>
          <a:xfrm>
            <a:off x="5177418" y="3591556"/>
            <a:ext cx="870642" cy="266903"/>
          </a:xfrm>
          <a:prstGeom prst="rect">
            <a:avLst/>
          </a:prstGeom>
          <a:noFill/>
          <a:ln>
            <a:noFill/>
          </a:ln>
        </p:spPr>
      </p:pic>
      <p:pic>
        <p:nvPicPr>
          <p:cNvPr id="893" name="Google Shape;893;p110"/>
          <p:cNvPicPr preferRelativeResize="0"/>
          <p:nvPr/>
        </p:nvPicPr>
        <p:blipFill rotWithShape="1">
          <a:blip r:embed="rId49">
            <a:alphaModFix/>
          </a:blip>
          <a:srcRect/>
          <a:stretch/>
        </p:blipFill>
        <p:spPr>
          <a:xfrm>
            <a:off x="5989602" y="4067774"/>
            <a:ext cx="1132499" cy="424141"/>
          </a:xfrm>
          <a:prstGeom prst="rect">
            <a:avLst/>
          </a:prstGeom>
          <a:noFill/>
          <a:ln>
            <a:noFill/>
          </a:ln>
        </p:spPr>
      </p:pic>
      <p:pic>
        <p:nvPicPr>
          <p:cNvPr id="894" name="Google Shape;894;p110"/>
          <p:cNvPicPr preferRelativeResize="0"/>
          <p:nvPr/>
        </p:nvPicPr>
        <p:blipFill rotWithShape="1">
          <a:blip r:embed="rId50">
            <a:alphaModFix/>
          </a:blip>
          <a:srcRect/>
          <a:stretch/>
        </p:blipFill>
        <p:spPr>
          <a:xfrm>
            <a:off x="6058879" y="4582281"/>
            <a:ext cx="1025307" cy="176291"/>
          </a:xfrm>
          <a:prstGeom prst="rect">
            <a:avLst/>
          </a:prstGeom>
          <a:noFill/>
          <a:ln>
            <a:noFill/>
          </a:ln>
        </p:spPr>
      </p:pic>
      <p:pic>
        <p:nvPicPr>
          <p:cNvPr id="895" name="Google Shape;895;p110"/>
          <p:cNvPicPr preferRelativeResize="0"/>
          <p:nvPr/>
        </p:nvPicPr>
        <p:blipFill rotWithShape="1">
          <a:blip r:embed="rId51">
            <a:alphaModFix/>
          </a:blip>
          <a:srcRect/>
          <a:stretch/>
        </p:blipFill>
        <p:spPr>
          <a:xfrm>
            <a:off x="5191910" y="3962191"/>
            <a:ext cx="658945" cy="566693"/>
          </a:xfrm>
          <a:prstGeom prst="rect">
            <a:avLst/>
          </a:prstGeom>
          <a:noFill/>
          <a:ln>
            <a:noFill/>
          </a:ln>
        </p:spPr>
      </p:pic>
      <p:pic>
        <p:nvPicPr>
          <p:cNvPr id="896" name="Google Shape;896;p110"/>
          <p:cNvPicPr preferRelativeResize="0"/>
          <p:nvPr/>
        </p:nvPicPr>
        <p:blipFill rotWithShape="1">
          <a:blip r:embed="rId52">
            <a:alphaModFix/>
          </a:blip>
          <a:srcRect/>
          <a:stretch/>
        </p:blipFill>
        <p:spPr>
          <a:xfrm>
            <a:off x="5205749" y="4700079"/>
            <a:ext cx="597791" cy="589820"/>
          </a:xfrm>
          <a:prstGeom prst="rect">
            <a:avLst/>
          </a:prstGeom>
          <a:noFill/>
          <a:ln>
            <a:noFill/>
          </a:ln>
        </p:spPr>
      </p:pic>
      <p:pic>
        <p:nvPicPr>
          <p:cNvPr id="897" name="Google Shape;897;p110"/>
          <p:cNvPicPr preferRelativeResize="0"/>
          <p:nvPr/>
        </p:nvPicPr>
        <p:blipFill rotWithShape="1">
          <a:blip r:embed="rId53">
            <a:alphaModFix/>
          </a:blip>
          <a:srcRect/>
          <a:stretch/>
        </p:blipFill>
        <p:spPr>
          <a:xfrm>
            <a:off x="5947890" y="4894223"/>
            <a:ext cx="1073200" cy="243173"/>
          </a:xfrm>
          <a:prstGeom prst="rect">
            <a:avLst/>
          </a:prstGeom>
          <a:noFill/>
          <a:ln>
            <a:noFill/>
          </a:ln>
        </p:spPr>
      </p:pic>
      <p:pic>
        <p:nvPicPr>
          <p:cNvPr id="898" name="Google Shape;898;p110"/>
          <p:cNvPicPr preferRelativeResize="0"/>
          <p:nvPr/>
        </p:nvPicPr>
        <p:blipFill rotWithShape="1">
          <a:blip r:embed="rId54">
            <a:alphaModFix/>
          </a:blip>
          <a:srcRect/>
          <a:stretch/>
        </p:blipFill>
        <p:spPr>
          <a:xfrm>
            <a:off x="5948691" y="5205747"/>
            <a:ext cx="622841" cy="365400"/>
          </a:xfrm>
          <a:prstGeom prst="rect">
            <a:avLst/>
          </a:prstGeom>
          <a:noFill/>
          <a:ln>
            <a:noFill/>
          </a:ln>
        </p:spPr>
      </p:pic>
      <p:pic>
        <p:nvPicPr>
          <p:cNvPr id="899" name="Google Shape;899;p110"/>
          <p:cNvPicPr preferRelativeResize="0"/>
          <p:nvPr/>
        </p:nvPicPr>
        <p:blipFill rotWithShape="1">
          <a:blip r:embed="rId55">
            <a:alphaModFix/>
          </a:blip>
          <a:srcRect/>
          <a:stretch/>
        </p:blipFill>
        <p:spPr>
          <a:xfrm>
            <a:off x="2786411" y="2669941"/>
            <a:ext cx="915260" cy="201357"/>
          </a:xfrm>
          <a:prstGeom prst="rect">
            <a:avLst/>
          </a:prstGeom>
          <a:noFill/>
          <a:ln>
            <a:noFill/>
          </a:ln>
        </p:spPr>
      </p:pic>
      <p:pic>
        <p:nvPicPr>
          <p:cNvPr id="900" name="Google Shape;900;p110"/>
          <p:cNvPicPr preferRelativeResize="0"/>
          <p:nvPr/>
        </p:nvPicPr>
        <p:blipFill rotWithShape="1">
          <a:blip r:embed="rId56">
            <a:alphaModFix/>
          </a:blip>
          <a:srcRect/>
          <a:stretch/>
        </p:blipFill>
        <p:spPr>
          <a:xfrm>
            <a:off x="4172272" y="2368387"/>
            <a:ext cx="468728" cy="464592"/>
          </a:xfrm>
          <a:prstGeom prst="rect">
            <a:avLst/>
          </a:prstGeom>
          <a:noFill/>
          <a:ln>
            <a:noFill/>
          </a:ln>
        </p:spPr>
      </p:pic>
      <p:pic>
        <p:nvPicPr>
          <p:cNvPr id="901" name="Google Shape;901;p110"/>
          <p:cNvPicPr preferRelativeResize="0"/>
          <p:nvPr/>
        </p:nvPicPr>
        <p:blipFill rotWithShape="1">
          <a:blip r:embed="rId57">
            <a:alphaModFix/>
          </a:blip>
          <a:srcRect/>
          <a:stretch/>
        </p:blipFill>
        <p:spPr>
          <a:xfrm>
            <a:off x="2781455" y="2966381"/>
            <a:ext cx="1133475" cy="323850"/>
          </a:xfrm>
          <a:prstGeom prst="rect">
            <a:avLst/>
          </a:prstGeom>
          <a:noFill/>
          <a:ln>
            <a:noFill/>
          </a:ln>
        </p:spPr>
      </p:pic>
      <p:pic>
        <p:nvPicPr>
          <p:cNvPr id="902" name="Google Shape;902;p110"/>
          <p:cNvPicPr preferRelativeResize="0"/>
          <p:nvPr/>
        </p:nvPicPr>
        <p:blipFill rotWithShape="1">
          <a:blip r:embed="rId58">
            <a:alphaModFix/>
          </a:blip>
          <a:srcRect/>
          <a:stretch/>
        </p:blipFill>
        <p:spPr>
          <a:xfrm>
            <a:off x="2684366" y="3343763"/>
            <a:ext cx="1039542" cy="450309"/>
          </a:xfrm>
          <a:prstGeom prst="rect">
            <a:avLst/>
          </a:prstGeom>
          <a:noFill/>
          <a:ln>
            <a:noFill/>
          </a:ln>
        </p:spPr>
      </p:pic>
      <p:pic>
        <p:nvPicPr>
          <p:cNvPr id="903" name="Google Shape;903;p110"/>
          <p:cNvPicPr preferRelativeResize="0"/>
          <p:nvPr/>
        </p:nvPicPr>
        <p:blipFill rotWithShape="1">
          <a:blip r:embed="rId59">
            <a:alphaModFix/>
          </a:blip>
          <a:srcRect/>
          <a:stretch/>
        </p:blipFill>
        <p:spPr>
          <a:xfrm>
            <a:off x="3917672" y="3614511"/>
            <a:ext cx="634918" cy="495061"/>
          </a:xfrm>
          <a:prstGeom prst="rect">
            <a:avLst/>
          </a:prstGeom>
          <a:noFill/>
          <a:ln>
            <a:noFill/>
          </a:ln>
        </p:spPr>
      </p:pic>
      <p:pic>
        <p:nvPicPr>
          <p:cNvPr id="904" name="Google Shape;904;p110"/>
          <p:cNvPicPr preferRelativeResize="0"/>
          <p:nvPr/>
        </p:nvPicPr>
        <p:blipFill rotWithShape="1">
          <a:blip r:embed="rId60">
            <a:alphaModFix/>
          </a:blip>
          <a:srcRect/>
          <a:stretch/>
        </p:blipFill>
        <p:spPr>
          <a:xfrm>
            <a:off x="2753070" y="3892850"/>
            <a:ext cx="902133" cy="316805"/>
          </a:xfrm>
          <a:prstGeom prst="rect">
            <a:avLst/>
          </a:prstGeom>
          <a:noFill/>
          <a:ln>
            <a:noFill/>
          </a:ln>
        </p:spPr>
      </p:pic>
      <p:pic>
        <p:nvPicPr>
          <p:cNvPr id="905" name="Google Shape;905;p110"/>
          <p:cNvPicPr preferRelativeResize="0"/>
          <p:nvPr/>
        </p:nvPicPr>
        <p:blipFill rotWithShape="1">
          <a:blip r:embed="rId61">
            <a:alphaModFix/>
          </a:blip>
          <a:srcRect/>
          <a:stretch/>
        </p:blipFill>
        <p:spPr>
          <a:xfrm>
            <a:off x="3628277" y="4237890"/>
            <a:ext cx="1075655" cy="284948"/>
          </a:xfrm>
          <a:prstGeom prst="rect">
            <a:avLst/>
          </a:prstGeom>
          <a:noFill/>
          <a:ln>
            <a:noFill/>
          </a:ln>
        </p:spPr>
      </p:pic>
      <p:pic>
        <p:nvPicPr>
          <p:cNvPr id="906" name="Google Shape;906;p110"/>
          <p:cNvPicPr preferRelativeResize="0"/>
          <p:nvPr/>
        </p:nvPicPr>
        <p:blipFill rotWithShape="1">
          <a:blip r:embed="rId62">
            <a:alphaModFix/>
          </a:blip>
          <a:srcRect/>
          <a:stretch/>
        </p:blipFill>
        <p:spPr>
          <a:xfrm>
            <a:off x="287350" y="2856447"/>
            <a:ext cx="935717" cy="243200"/>
          </a:xfrm>
          <a:prstGeom prst="rect">
            <a:avLst/>
          </a:prstGeom>
          <a:noFill/>
          <a:ln>
            <a:noFill/>
          </a:ln>
        </p:spPr>
      </p:pic>
      <p:pic>
        <p:nvPicPr>
          <p:cNvPr id="907" name="Google Shape;907;p110"/>
          <p:cNvPicPr preferRelativeResize="0"/>
          <p:nvPr/>
        </p:nvPicPr>
        <p:blipFill rotWithShape="1">
          <a:blip r:embed="rId63">
            <a:alphaModFix/>
          </a:blip>
          <a:srcRect/>
          <a:stretch/>
        </p:blipFill>
        <p:spPr>
          <a:xfrm>
            <a:off x="260206" y="3200590"/>
            <a:ext cx="979790" cy="234984"/>
          </a:xfrm>
          <a:prstGeom prst="rect">
            <a:avLst/>
          </a:prstGeom>
          <a:noFill/>
          <a:ln>
            <a:noFill/>
          </a:ln>
        </p:spPr>
      </p:pic>
      <p:pic>
        <p:nvPicPr>
          <p:cNvPr id="908" name="Google Shape;908;p110"/>
          <p:cNvPicPr preferRelativeResize="0"/>
          <p:nvPr/>
        </p:nvPicPr>
        <p:blipFill rotWithShape="1">
          <a:blip r:embed="rId64">
            <a:alphaModFix/>
          </a:blip>
          <a:srcRect/>
          <a:stretch/>
        </p:blipFill>
        <p:spPr>
          <a:xfrm>
            <a:off x="1305040" y="2953189"/>
            <a:ext cx="927392" cy="204026"/>
          </a:xfrm>
          <a:prstGeom prst="rect">
            <a:avLst/>
          </a:prstGeom>
          <a:noFill/>
          <a:ln>
            <a:noFill/>
          </a:ln>
        </p:spPr>
      </p:pic>
      <p:pic>
        <p:nvPicPr>
          <p:cNvPr id="909" name="Google Shape;909;p110"/>
          <p:cNvPicPr preferRelativeResize="0"/>
          <p:nvPr/>
        </p:nvPicPr>
        <p:blipFill rotWithShape="1">
          <a:blip r:embed="rId65">
            <a:alphaModFix/>
          </a:blip>
          <a:srcRect/>
          <a:stretch/>
        </p:blipFill>
        <p:spPr>
          <a:xfrm>
            <a:off x="1331555" y="3230699"/>
            <a:ext cx="938729" cy="269007"/>
          </a:xfrm>
          <a:prstGeom prst="rect">
            <a:avLst/>
          </a:prstGeom>
          <a:noFill/>
          <a:ln>
            <a:noFill/>
          </a:ln>
        </p:spPr>
      </p:pic>
      <p:pic>
        <p:nvPicPr>
          <p:cNvPr id="910" name="Google Shape;910;p110"/>
          <p:cNvPicPr preferRelativeResize="0"/>
          <p:nvPr/>
        </p:nvPicPr>
        <p:blipFill rotWithShape="1">
          <a:blip r:embed="rId66">
            <a:alphaModFix/>
          </a:blip>
          <a:srcRect/>
          <a:stretch/>
        </p:blipFill>
        <p:spPr>
          <a:xfrm>
            <a:off x="282270" y="3539548"/>
            <a:ext cx="806043" cy="358994"/>
          </a:xfrm>
          <a:prstGeom prst="rect">
            <a:avLst/>
          </a:prstGeom>
          <a:noFill/>
          <a:ln>
            <a:noFill/>
          </a:ln>
        </p:spPr>
      </p:pic>
      <p:pic>
        <p:nvPicPr>
          <p:cNvPr id="911" name="Google Shape;911;p110"/>
          <p:cNvPicPr preferRelativeResize="0"/>
          <p:nvPr/>
        </p:nvPicPr>
        <p:blipFill rotWithShape="1">
          <a:blip r:embed="rId67">
            <a:alphaModFix/>
          </a:blip>
          <a:srcRect/>
          <a:stretch/>
        </p:blipFill>
        <p:spPr>
          <a:xfrm>
            <a:off x="1347822" y="3676279"/>
            <a:ext cx="700301" cy="200086"/>
          </a:xfrm>
          <a:prstGeom prst="rect">
            <a:avLst/>
          </a:prstGeom>
          <a:noFill/>
          <a:ln>
            <a:noFill/>
          </a:ln>
        </p:spPr>
      </p:pic>
      <p:pic>
        <p:nvPicPr>
          <p:cNvPr id="912" name="Google Shape;912;p110"/>
          <p:cNvPicPr preferRelativeResize="0"/>
          <p:nvPr/>
        </p:nvPicPr>
        <p:blipFill rotWithShape="1">
          <a:blip r:embed="rId68">
            <a:alphaModFix/>
          </a:blip>
          <a:srcRect/>
          <a:stretch/>
        </p:blipFill>
        <p:spPr>
          <a:xfrm>
            <a:off x="322059" y="4014247"/>
            <a:ext cx="870911" cy="243769"/>
          </a:xfrm>
          <a:prstGeom prst="rect">
            <a:avLst/>
          </a:prstGeom>
          <a:noFill/>
          <a:ln>
            <a:noFill/>
          </a:ln>
        </p:spPr>
      </p:pic>
      <p:pic>
        <p:nvPicPr>
          <p:cNvPr id="913" name="Google Shape;913;p110"/>
          <p:cNvPicPr preferRelativeResize="0"/>
          <p:nvPr/>
        </p:nvPicPr>
        <p:blipFill rotWithShape="1">
          <a:blip r:embed="rId69">
            <a:alphaModFix/>
          </a:blip>
          <a:srcRect/>
          <a:stretch/>
        </p:blipFill>
        <p:spPr>
          <a:xfrm>
            <a:off x="310680" y="4353330"/>
            <a:ext cx="985617" cy="295581"/>
          </a:xfrm>
          <a:prstGeom prst="rect">
            <a:avLst/>
          </a:prstGeom>
          <a:noFill/>
          <a:ln>
            <a:noFill/>
          </a:ln>
        </p:spPr>
      </p:pic>
      <p:pic>
        <p:nvPicPr>
          <p:cNvPr id="914" name="Google Shape;914;p110"/>
          <p:cNvPicPr preferRelativeResize="0"/>
          <p:nvPr/>
        </p:nvPicPr>
        <p:blipFill rotWithShape="1">
          <a:blip r:embed="rId70">
            <a:alphaModFix/>
          </a:blip>
          <a:srcRect/>
          <a:stretch/>
        </p:blipFill>
        <p:spPr>
          <a:xfrm>
            <a:off x="1349613" y="3976403"/>
            <a:ext cx="811546" cy="400102"/>
          </a:xfrm>
          <a:prstGeom prst="rect">
            <a:avLst/>
          </a:prstGeom>
          <a:noFill/>
          <a:ln>
            <a:noFill/>
          </a:ln>
        </p:spPr>
      </p:pic>
      <p:pic>
        <p:nvPicPr>
          <p:cNvPr id="915" name="Google Shape;915;p110"/>
          <p:cNvPicPr preferRelativeResize="0"/>
          <p:nvPr/>
        </p:nvPicPr>
        <p:blipFill rotWithShape="1">
          <a:blip r:embed="rId71">
            <a:alphaModFix/>
          </a:blip>
          <a:srcRect/>
          <a:stretch/>
        </p:blipFill>
        <p:spPr>
          <a:xfrm>
            <a:off x="1408411" y="4476543"/>
            <a:ext cx="688948" cy="447816"/>
          </a:xfrm>
          <a:prstGeom prst="rect">
            <a:avLst/>
          </a:prstGeom>
          <a:noFill/>
          <a:ln>
            <a:noFill/>
          </a:ln>
        </p:spPr>
      </p:pic>
      <p:graphicFrame>
        <p:nvGraphicFramePr>
          <p:cNvPr id="916" name="Google Shape;916;p110"/>
          <p:cNvGraphicFramePr/>
          <p:nvPr/>
        </p:nvGraphicFramePr>
        <p:xfrm>
          <a:off x="223755" y="4641071"/>
          <a:ext cx="561148" cy="378449"/>
        </p:xfrm>
        <a:graphic>
          <a:graphicData uri="http://schemas.openxmlformats.org/presentationml/2006/ole">
            <mc:AlternateContent xmlns:mc="http://schemas.openxmlformats.org/markup-compatibility/2006">
              <mc:Choice xmlns:v="urn:schemas-microsoft-com:vml" Requires="v">
                <p:oleObj r:id="rId72" imgW="561148" imgH="378449" progId="">
                  <p:embed/>
                </p:oleObj>
              </mc:Choice>
              <mc:Fallback>
                <p:oleObj r:id="rId72" imgW="561148" imgH="378449" progId="">
                  <p:embed/>
                  <p:pic>
                    <p:nvPicPr>
                      <p:cNvPr id="916" name="Google Shape;916;p110"/>
                      <p:cNvPicPr preferRelativeResize="0"/>
                      <p:nvPr/>
                    </p:nvPicPr>
                    <p:blipFill rotWithShape="1">
                      <a:blip r:embed="rId73">
                        <a:alphaModFix/>
                      </a:blip>
                      <a:srcRect/>
                      <a:stretch/>
                    </p:blipFill>
                    <p:spPr>
                      <a:xfrm>
                        <a:off x="223755" y="4641071"/>
                        <a:ext cx="561148" cy="378449"/>
                      </a:xfrm>
                      <a:prstGeom prst="rect">
                        <a:avLst/>
                      </a:prstGeom>
                      <a:noFill/>
                      <a:ln>
                        <a:noFill/>
                      </a:ln>
                    </p:spPr>
                  </p:pic>
                </p:oleObj>
              </mc:Fallback>
            </mc:AlternateContent>
          </a:graphicData>
        </a:graphic>
      </p:graphicFrame>
      <p:pic>
        <p:nvPicPr>
          <p:cNvPr id="917" name="Google Shape;917;p110"/>
          <p:cNvPicPr preferRelativeResize="0"/>
          <p:nvPr/>
        </p:nvPicPr>
        <p:blipFill rotWithShape="1">
          <a:blip r:embed="rId74">
            <a:alphaModFix/>
          </a:blip>
          <a:srcRect/>
          <a:stretch/>
        </p:blipFill>
        <p:spPr>
          <a:xfrm>
            <a:off x="1522841" y="4960720"/>
            <a:ext cx="702881" cy="57636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pic>
        <p:nvPicPr>
          <p:cNvPr id="922" name="Google Shape;922;p111" descr="Offres pour University of Portsmouth - Academic Positions"/>
          <p:cNvPicPr preferRelativeResize="0"/>
          <p:nvPr/>
        </p:nvPicPr>
        <p:blipFill rotWithShape="1">
          <a:blip r:embed="rId3">
            <a:alphaModFix/>
          </a:blip>
          <a:srcRect/>
          <a:stretch/>
        </p:blipFill>
        <p:spPr>
          <a:xfrm>
            <a:off x="8910455" y="2490964"/>
            <a:ext cx="686684" cy="764057"/>
          </a:xfrm>
          <a:prstGeom prst="rect">
            <a:avLst/>
          </a:prstGeom>
          <a:noFill/>
          <a:ln>
            <a:noFill/>
          </a:ln>
        </p:spPr>
      </p:pic>
      <p:sp>
        <p:nvSpPr>
          <p:cNvPr id="923" name="Google Shape;923;p111"/>
          <p:cNvSpPr txBox="1">
            <a:spLocks noGrp="1"/>
          </p:cNvSpPr>
          <p:nvPr>
            <p:ph type="title"/>
          </p:nvPr>
        </p:nvSpPr>
        <p:spPr>
          <a:xfrm>
            <a:off x="206030" y="363594"/>
            <a:ext cx="10515600" cy="1325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Josefin Sans"/>
              <a:buNone/>
            </a:pPr>
            <a:r>
              <a:rPr lang="en-US"/>
              <a:t>Our Customers (Europe)</a:t>
            </a:r>
            <a:endParaRPr/>
          </a:p>
        </p:txBody>
      </p:sp>
      <p:sp>
        <p:nvSpPr>
          <p:cNvPr id="924" name="Google Shape;924;p111"/>
          <p:cNvSpPr/>
          <p:nvPr/>
        </p:nvSpPr>
        <p:spPr>
          <a:xfrm>
            <a:off x="33940" y="1866651"/>
            <a:ext cx="2604144"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73642"/>
                </a:solidFill>
                <a:effectLst/>
                <a:uLnTx/>
                <a:uFillTx/>
                <a:latin typeface="Kanit"/>
                <a:ea typeface="Kanit"/>
                <a:cs typeface="Kanit"/>
                <a:sym typeface="Kanit"/>
              </a:rPr>
              <a:t>Energy, Industrial &amp; Transport</a:t>
            </a:r>
            <a:endParaRPr kumimoji="0" sz="1800" b="0" i="0" u="none" strike="noStrike" kern="1200" cap="none" spc="0" normalizeH="0" baseline="0" noProof="0" dirty="0">
              <a:ln>
                <a:noFill/>
              </a:ln>
              <a:solidFill>
                <a:srgbClr val="073642"/>
              </a:solidFill>
              <a:effectLst/>
              <a:uLnTx/>
              <a:uFillTx/>
              <a:latin typeface="Kanit"/>
              <a:ea typeface="+mn-ea"/>
              <a:cs typeface="+mn-cs"/>
            </a:endParaRPr>
          </a:p>
        </p:txBody>
      </p:sp>
      <p:sp>
        <p:nvSpPr>
          <p:cNvPr id="925" name="Google Shape;925;p111"/>
          <p:cNvSpPr/>
          <p:nvPr/>
        </p:nvSpPr>
        <p:spPr>
          <a:xfrm>
            <a:off x="2518713" y="1855037"/>
            <a:ext cx="2505797"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73642"/>
                </a:solidFill>
                <a:effectLst/>
                <a:uLnTx/>
                <a:uFillTx/>
                <a:latin typeface="Kanit"/>
                <a:ea typeface="Kanit"/>
                <a:cs typeface="Kanit"/>
                <a:sym typeface="Kanit"/>
              </a:rPr>
              <a:t>Financial &amp; Business Services</a:t>
            </a:r>
            <a:endParaRPr kumimoji="0" sz="1800" b="0" i="0" u="none" strike="noStrike" kern="1200" cap="none" spc="0" normalizeH="0" baseline="0" noProof="0" dirty="0">
              <a:ln>
                <a:noFill/>
              </a:ln>
              <a:solidFill>
                <a:srgbClr val="073642"/>
              </a:solidFill>
              <a:effectLst/>
              <a:uLnTx/>
              <a:uFillTx/>
              <a:latin typeface="Kanit"/>
              <a:ea typeface="+mn-ea"/>
              <a:cs typeface="+mn-cs"/>
            </a:endParaRPr>
          </a:p>
        </p:txBody>
      </p:sp>
      <p:sp>
        <p:nvSpPr>
          <p:cNvPr id="926" name="Google Shape;926;p111"/>
          <p:cNvSpPr/>
          <p:nvPr/>
        </p:nvSpPr>
        <p:spPr>
          <a:xfrm>
            <a:off x="7456426" y="1791345"/>
            <a:ext cx="1835759"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73642"/>
                </a:solidFill>
                <a:effectLst/>
                <a:uLnTx/>
                <a:uFillTx/>
                <a:latin typeface="Kanit"/>
                <a:ea typeface="Kanit"/>
                <a:cs typeface="Kanit"/>
                <a:sym typeface="Kanit"/>
              </a:rPr>
              <a:t>Government &amp; Defense</a:t>
            </a:r>
            <a:endParaRPr kumimoji="0" sz="1800" b="0" i="0" u="none" strike="noStrike" kern="1200" cap="none" spc="0" normalizeH="0" baseline="0" noProof="0">
              <a:ln>
                <a:noFill/>
              </a:ln>
              <a:solidFill>
                <a:srgbClr val="073642"/>
              </a:solidFill>
              <a:effectLst/>
              <a:uLnTx/>
              <a:uFillTx/>
              <a:latin typeface="Kanit"/>
              <a:ea typeface="+mn-ea"/>
              <a:cs typeface="+mn-cs"/>
            </a:endParaRPr>
          </a:p>
        </p:txBody>
      </p:sp>
      <p:sp>
        <p:nvSpPr>
          <p:cNvPr id="927" name="Google Shape;927;p111"/>
          <p:cNvSpPr/>
          <p:nvPr/>
        </p:nvSpPr>
        <p:spPr>
          <a:xfrm>
            <a:off x="9722949" y="1806554"/>
            <a:ext cx="2318263"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73642"/>
                </a:solidFill>
                <a:effectLst/>
                <a:uLnTx/>
                <a:uFillTx/>
                <a:latin typeface="Kanit"/>
                <a:ea typeface="Kanit"/>
                <a:cs typeface="Kanit"/>
                <a:sym typeface="Kanit"/>
              </a:rPr>
              <a:t>Healthcare &amp; Bio-Technology</a:t>
            </a:r>
            <a:endParaRPr kumimoji="0" sz="1800" b="0" i="0" u="none" strike="noStrike" kern="1200" cap="none" spc="0" normalizeH="0" baseline="0" noProof="0">
              <a:ln>
                <a:noFill/>
              </a:ln>
              <a:solidFill>
                <a:srgbClr val="073642"/>
              </a:solidFill>
              <a:effectLst/>
              <a:uLnTx/>
              <a:uFillTx/>
              <a:latin typeface="Kanit"/>
              <a:ea typeface="+mn-ea"/>
              <a:cs typeface="+mn-cs"/>
            </a:endParaRPr>
          </a:p>
        </p:txBody>
      </p:sp>
      <p:grpSp>
        <p:nvGrpSpPr>
          <p:cNvPr id="928" name="Google Shape;928;p111"/>
          <p:cNvGrpSpPr/>
          <p:nvPr/>
        </p:nvGrpSpPr>
        <p:grpSpPr>
          <a:xfrm>
            <a:off x="2568303" y="2193035"/>
            <a:ext cx="2200869" cy="3495359"/>
            <a:chOff x="1926373" y="1622226"/>
            <a:chExt cx="1650652" cy="2621519"/>
          </a:xfrm>
        </p:grpSpPr>
        <p:pic>
          <p:nvPicPr>
            <p:cNvPr id="929" name="Google Shape;929;p111" descr="Landwirtschaftliche Rentenbank. Information about the issuer. (LEI  529900Z3J0N6S0F7CT25, Swift LAREDEFFXXX). News and credit ratings. Tables  with accounting and financial reports."/>
            <p:cNvPicPr preferRelativeResize="0"/>
            <p:nvPr/>
          </p:nvPicPr>
          <p:blipFill rotWithShape="1">
            <a:blip r:embed="rId4">
              <a:alphaModFix/>
            </a:blip>
            <a:srcRect/>
            <a:stretch/>
          </p:blipFill>
          <p:spPr>
            <a:xfrm>
              <a:off x="2705434" y="2533587"/>
              <a:ext cx="806908" cy="806908"/>
            </a:xfrm>
            <a:prstGeom prst="rect">
              <a:avLst/>
            </a:prstGeom>
            <a:noFill/>
            <a:ln>
              <a:noFill/>
            </a:ln>
          </p:spPr>
        </p:pic>
        <p:pic>
          <p:nvPicPr>
            <p:cNvPr id="930" name="Google Shape;930;p111"/>
            <p:cNvPicPr preferRelativeResize="0"/>
            <p:nvPr/>
          </p:nvPicPr>
          <p:blipFill rotWithShape="1">
            <a:blip r:embed="rId5">
              <a:alphaModFix/>
            </a:blip>
            <a:srcRect/>
            <a:stretch/>
          </p:blipFill>
          <p:spPr>
            <a:xfrm>
              <a:off x="2617319" y="2603703"/>
              <a:ext cx="485642" cy="293560"/>
            </a:xfrm>
            <a:prstGeom prst="rect">
              <a:avLst/>
            </a:prstGeom>
            <a:noFill/>
            <a:ln>
              <a:noFill/>
            </a:ln>
          </p:spPr>
        </p:pic>
        <p:pic>
          <p:nvPicPr>
            <p:cNvPr id="931" name="Google Shape;931;p111" descr="Basler Versicherungen - Wikidata"/>
            <p:cNvPicPr preferRelativeResize="0"/>
            <p:nvPr/>
          </p:nvPicPr>
          <p:blipFill rotWithShape="1">
            <a:blip r:embed="rId6">
              <a:alphaModFix/>
            </a:blip>
            <a:srcRect/>
            <a:stretch/>
          </p:blipFill>
          <p:spPr>
            <a:xfrm>
              <a:off x="2859082" y="1733228"/>
              <a:ext cx="616686" cy="181729"/>
            </a:xfrm>
            <a:prstGeom prst="rect">
              <a:avLst/>
            </a:prstGeom>
            <a:noFill/>
            <a:ln>
              <a:noFill/>
            </a:ln>
          </p:spPr>
        </p:pic>
        <p:pic>
          <p:nvPicPr>
            <p:cNvPr id="932" name="Google Shape;932;p111" descr="Paris Fintech Forum 2020"/>
            <p:cNvPicPr preferRelativeResize="0"/>
            <p:nvPr/>
          </p:nvPicPr>
          <p:blipFill rotWithShape="1">
            <a:blip r:embed="rId7">
              <a:alphaModFix/>
            </a:blip>
            <a:srcRect l="-687" t="42783" r="53130" b="43123"/>
            <a:stretch/>
          </p:blipFill>
          <p:spPr>
            <a:xfrm>
              <a:off x="1926373" y="1978383"/>
              <a:ext cx="990655" cy="293560"/>
            </a:xfrm>
            <a:prstGeom prst="rect">
              <a:avLst/>
            </a:prstGeom>
            <a:noFill/>
            <a:ln>
              <a:noFill/>
            </a:ln>
          </p:spPr>
        </p:pic>
        <p:pic>
          <p:nvPicPr>
            <p:cNvPr id="933" name="Google Shape;933;p111" descr="Deutsche Bundesbank - Wikipedia"/>
            <p:cNvPicPr preferRelativeResize="0"/>
            <p:nvPr/>
          </p:nvPicPr>
          <p:blipFill rotWithShape="1">
            <a:blip r:embed="rId8">
              <a:alphaModFix/>
            </a:blip>
            <a:srcRect/>
            <a:stretch/>
          </p:blipFill>
          <p:spPr>
            <a:xfrm>
              <a:off x="1978709" y="2325260"/>
              <a:ext cx="733347" cy="280814"/>
            </a:xfrm>
            <a:prstGeom prst="rect">
              <a:avLst/>
            </a:prstGeom>
            <a:noFill/>
            <a:ln>
              <a:noFill/>
            </a:ln>
          </p:spPr>
        </p:pic>
        <p:pic>
          <p:nvPicPr>
            <p:cNvPr id="934" name="Google Shape;934;p111" descr="EY (entreprise) — Wikipédia"/>
            <p:cNvPicPr preferRelativeResize="0"/>
            <p:nvPr/>
          </p:nvPicPr>
          <p:blipFill rotWithShape="1">
            <a:blip r:embed="rId9">
              <a:alphaModFix/>
            </a:blip>
            <a:srcRect/>
            <a:stretch/>
          </p:blipFill>
          <p:spPr>
            <a:xfrm>
              <a:off x="2100636" y="3164954"/>
              <a:ext cx="352776" cy="352776"/>
            </a:xfrm>
            <a:prstGeom prst="rect">
              <a:avLst/>
            </a:prstGeom>
            <a:noFill/>
            <a:ln>
              <a:noFill/>
            </a:ln>
          </p:spPr>
        </p:pic>
        <p:pic>
          <p:nvPicPr>
            <p:cNvPr id="935" name="Google Shape;935;p111"/>
            <p:cNvPicPr preferRelativeResize="0"/>
            <p:nvPr/>
          </p:nvPicPr>
          <p:blipFill rotWithShape="1">
            <a:blip r:embed="rId10">
              <a:alphaModFix/>
            </a:blip>
            <a:srcRect/>
            <a:stretch/>
          </p:blipFill>
          <p:spPr>
            <a:xfrm>
              <a:off x="2821550" y="3539165"/>
              <a:ext cx="699599" cy="549378"/>
            </a:xfrm>
            <a:prstGeom prst="rect">
              <a:avLst/>
            </a:prstGeom>
            <a:noFill/>
            <a:ln>
              <a:noFill/>
            </a:ln>
          </p:spPr>
        </p:pic>
        <p:pic>
          <p:nvPicPr>
            <p:cNvPr id="936" name="Google Shape;936;p111"/>
            <p:cNvPicPr preferRelativeResize="0"/>
            <p:nvPr/>
          </p:nvPicPr>
          <p:blipFill rotWithShape="1">
            <a:blip r:embed="rId11">
              <a:alphaModFix/>
            </a:blip>
            <a:srcRect/>
            <a:stretch/>
          </p:blipFill>
          <p:spPr>
            <a:xfrm>
              <a:off x="1994304" y="2667926"/>
              <a:ext cx="527263" cy="476565"/>
            </a:xfrm>
            <a:prstGeom prst="rect">
              <a:avLst/>
            </a:prstGeom>
            <a:noFill/>
            <a:ln>
              <a:noFill/>
            </a:ln>
          </p:spPr>
        </p:pic>
        <p:pic>
          <p:nvPicPr>
            <p:cNvPr id="937" name="Google Shape;937;p111"/>
            <p:cNvPicPr preferRelativeResize="0"/>
            <p:nvPr/>
          </p:nvPicPr>
          <p:blipFill rotWithShape="1">
            <a:blip r:embed="rId12">
              <a:alphaModFix/>
            </a:blip>
            <a:srcRect/>
            <a:stretch/>
          </p:blipFill>
          <p:spPr>
            <a:xfrm>
              <a:off x="2094502" y="3915398"/>
              <a:ext cx="612413" cy="195560"/>
            </a:xfrm>
            <a:prstGeom prst="rect">
              <a:avLst/>
            </a:prstGeom>
            <a:noFill/>
            <a:ln>
              <a:noFill/>
            </a:ln>
          </p:spPr>
        </p:pic>
        <p:pic>
          <p:nvPicPr>
            <p:cNvPr id="938" name="Google Shape;938;p111" descr="Tryg — Wikipédia"/>
            <p:cNvPicPr preferRelativeResize="0"/>
            <p:nvPr/>
          </p:nvPicPr>
          <p:blipFill rotWithShape="1">
            <a:blip r:embed="rId13">
              <a:alphaModFix/>
            </a:blip>
            <a:srcRect/>
            <a:stretch/>
          </p:blipFill>
          <p:spPr>
            <a:xfrm>
              <a:off x="2182701" y="1685818"/>
              <a:ext cx="580167" cy="248643"/>
            </a:xfrm>
            <a:prstGeom prst="rect">
              <a:avLst/>
            </a:prstGeom>
            <a:noFill/>
            <a:ln>
              <a:noFill/>
            </a:ln>
          </p:spPr>
        </p:pic>
        <p:pic>
          <p:nvPicPr>
            <p:cNvPr id="939" name="Google Shape;939;p111" descr="Generali Versicherungen"/>
            <p:cNvPicPr preferRelativeResize="0"/>
            <p:nvPr/>
          </p:nvPicPr>
          <p:blipFill rotWithShape="1">
            <a:blip r:embed="rId14">
              <a:alphaModFix/>
            </a:blip>
            <a:srcRect l="15237" t="24753" r="14656" b="26006"/>
            <a:stretch/>
          </p:blipFill>
          <p:spPr>
            <a:xfrm>
              <a:off x="2556099" y="3171083"/>
              <a:ext cx="948349" cy="370038"/>
            </a:xfrm>
            <a:prstGeom prst="rect">
              <a:avLst/>
            </a:prstGeom>
            <a:noFill/>
            <a:ln>
              <a:noFill/>
            </a:ln>
          </p:spPr>
        </p:pic>
        <p:sp>
          <p:nvSpPr>
            <p:cNvPr id="940" name="Google Shape;940;p111"/>
            <p:cNvSpPr/>
            <p:nvPr/>
          </p:nvSpPr>
          <p:spPr>
            <a:xfrm>
              <a:off x="1947204" y="1622226"/>
              <a:ext cx="1629821" cy="2621519"/>
            </a:xfrm>
            <a:prstGeom prst="roundRect">
              <a:avLst>
                <a:gd name="adj" fmla="val 5446"/>
              </a:avLst>
            </a:prstGeom>
            <a:noFill/>
            <a:ln w="25400" cap="flat" cmpd="sng">
              <a:solidFill>
                <a:srgbClr val="FACB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DCB26"/>
                </a:solidFill>
                <a:effectLst/>
                <a:uLnTx/>
                <a:uFillTx/>
                <a:latin typeface="Arial"/>
                <a:ea typeface="Arial"/>
                <a:cs typeface="Arial"/>
                <a:sym typeface="Arial"/>
              </a:endParaRPr>
            </a:p>
          </p:txBody>
        </p:sp>
        <p:pic>
          <p:nvPicPr>
            <p:cNvPr id="941" name="Google Shape;941;p111" descr="SCOR logo"/>
            <p:cNvPicPr preferRelativeResize="0"/>
            <p:nvPr/>
          </p:nvPicPr>
          <p:blipFill rotWithShape="1">
            <a:blip r:embed="rId15">
              <a:alphaModFix/>
            </a:blip>
            <a:srcRect/>
            <a:stretch/>
          </p:blipFill>
          <p:spPr>
            <a:xfrm>
              <a:off x="2047329" y="3621512"/>
              <a:ext cx="771461" cy="218982"/>
            </a:xfrm>
            <a:prstGeom prst="rect">
              <a:avLst/>
            </a:prstGeom>
            <a:noFill/>
            <a:ln>
              <a:noFill/>
            </a:ln>
          </p:spPr>
        </p:pic>
      </p:grpSp>
      <p:grpSp>
        <p:nvGrpSpPr>
          <p:cNvPr id="942" name="Google Shape;942;p111"/>
          <p:cNvGrpSpPr/>
          <p:nvPr/>
        </p:nvGrpSpPr>
        <p:grpSpPr>
          <a:xfrm>
            <a:off x="9862403" y="2140158"/>
            <a:ext cx="2190141" cy="3548236"/>
            <a:chOff x="5838387" y="1622226"/>
            <a:chExt cx="1642606" cy="2621519"/>
          </a:xfrm>
        </p:grpSpPr>
        <p:pic>
          <p:nvPicPr>
            <p:cNvPr id="943" name="Google Shape;943;p111" descr="EUBREAST"/>
            <p:cNvPicPr preferRelativeResize="0"/>
            <p:nvPr/>
          </p:nvPicPr>
          <p:blipFill rotWithShape="1">
            <a:blip r:embed="rId16">
              <a:alphaModFix/>
            </a:blip>
            <a:srcRect/>
            <a:stretch/>
          </p:blipFill>
          <p:spPr>
            <a:xfrm>
              <a:off x="6884373" y="3715400"/>
              <a:ext cx="462879" cy="495281"/>
            </a:xfrm>
            <a:prstGeom prst="rect">
              <a:avLst/>
            </a:prstGeom>
            <a:noFill/>
            <a:ln>
              <a:noFill/>
            </a:ln>
          </p:spPr>
        </p:pic>
        <p:pic>
          <p:nvPicPr>
            <p:cNvPr id="944" name="Google Shape;944;p111" descr="Cerba Research - Immuno Series US: Virtual"/>
            <p:cNvPicPr preferRelativeResize="0"/>
            <p:nvPr/>
          </p:nvPicPr>
          <p:blipFill rotWithShape="1">
            <a:blip r:embed="rId17">
              <a:alphaModFix/>
            </a:blip>
            <a:srcRect/>
            <a:stretch/>
          </p:blipFill>
          <p:spPr>
            <a:xfrm>
              <a:off x="6422258" y="2607037"/>
              <a:ext cx="1006622" cy="485136"/>
            </a:xfrm>
            <a:prstGeom prst="rect">
              <a:avLst/>
            </a:prstGeom>
            <a:noFill/>
            <a:ln>
              <a:noFill/>
            </a:ln>
          </p:spPr>
        </p:pic>
        <p:pic>
          <p:nvPicPr>
            <p:cNvPr id="945" name="Google Shape;945;p111" descr="Siemens Healthcare GmbH - CMOCRO"/>
            <p:cNvPicPr preferRelativeResize="0"/>
            <p:nvPr/>
          </p:nvPicPr>
          <p:blipFill rotWithShape="1">
            <a:blip r:embed="rId18">
              <a:alphaModFix/>
            </a:blip>
            <a:srcRect/>
            <a:stretch/>
          </p:blipFill>
          <p:spPr>
            <a:xfrm>
              <a:off x="5920904" y="2004453"/>
              <a:ext cx="971433" cy="365280"/>
            </a:xfrm>
            <a:prstGeom prst="rect">
              <a:avLst/>
            </a:prstGeom>
            <a:noFill/>
            <a:ln>
              <a:noFill/>
            </a:ln>
          </p:spPr>
        </p:pic>
        <p:pic>
          <p:nvPicPr>
            <p:cNvPr id="946" name="Google Shape;946;p111"/>
            <p:cNvPicPr preferRelativeResize="0"/>
            <p:nvPr/>
          </p:nvPicPr>
          <p:blipFill rotWithShape="1">
            <a:blip r:embed="rId19">
              <a:alphaModFix/>
            </a:blip>
            <a:srcRect/>
            <a:stretch/>
          </p:blipFill>
          <p:spPr>
            <a:xfrm>
              <a:off x="6791650" y="3403368"/>
              <a:ext cx="689343" cy="289640"/>
            </a:xfrm>
            <a:prstGeom prst="rect">
              <a:avLst/>
            </a:prstGeom>
            <a:noFill/>
            <a:ln>
              <a:noFill/>
            </a:ln>
          </p:spPr>
        </p:pic>
        <p:pic>
          <p:nvPicPr>
            <p:cNvPr id="947" name="Google Shape;947;p111"/>
            <p:cNvPicPr preferRelativeResize="0"/>
            <p:nvPr/>
          </p:nvPicPr>
          <p:blipFill rotWithShape="1">
            <a:blip r:embed="rId20">
              <a:alphaModFix/>
            </a:blip>
            <a:srcRect l="712" t="6714" r="38154" b="-3078"/>
            <a:stretch/>
          </p:blipFill>
          <p:spPr>
            <a:xfrm>
              <a:off x="5845552" y="3902370"/>
              <a:ext cx="1006622" cy="250035"/>
            </a:xfrm>
            <a:prstGeom prst="rect">
              <a:avLst/>
            </a:prstGeom>
            <a:noFill/>
            <a:ln>
              <a:noFill/>
            </a:ln>
          </p:spPr>
        </p:pic>
        <p:pic>
          <p:nvPicPr>
            <p:cNvPr id="948" name="Google Shape;948;p111" descr="Leica Biosystems améliore l'intégration de la pathologie numérique dans le  parcours de diagnostic grâce à l'imagerie DICOM"/>
            <p:cNvPicPr preferRelativeResize="0"/>
            <p:nvPr/>
          </p:nvPicPr>
          <p:blipFill rotWithShape="1">
            <a:blip r:embed="rId21">
              <a:alphaModFix/>
            </a:blip>
            <a:srcRect/>
            <a:stretch/>
          </p:blipFill>
          <p:spPr>
            <a:xfrm>
              <a:off x="5894194" y="2350218"/>
              <a:ext cx="624477" cy="448403"/>
            </a:xfrm>
            <a:prstGeom prst="rect">
              <a:avLst/>
            </a:prstGeom>
            <a:noFill/>
            <a:ln>
              <a:noFill/>
            </a:ln>
          </p:spPr>
        </p:pic>
        <p:pic>
          <p:nvPicPr>
            <p:cNvPr id="949" name="Google Shape;949;p111" descr="La France - IQVIA"/>
            <p:cNvPicPr preferRelativeResize="0"/>
            <p:nvPr/>
          </p:nvPicPr>
          <p:blipFill rotWithShape="1">
            <a:blip r:embed="rId22">
              <a:alphaModFix/>
            </a:blip>
            <a:srcRect/>
            <a:stretch/>
          </p:blipFill>
          <p:spPr>
            <a:xfrm>
              <a:off x="5883001" y="3610853"/>
              <a:ext cx="772103" cy="135118"/>
            </a:xfrm>
            <a:prstGeom prst="rect">
              <a:avLst/>
            </a:prstGeom>
            <a:noFill/>
            <a:ln>
              <a:noFill/>
            </a:ln>
          </p:spPr>
        </p:pic>
        <p:pic>
          <p:nvPicPr>
            <p:cNvPr id="950" name="Google Shape;950;p111" descr="Docobo Ltd"/>
            <p:cNvPicPr preferRelativeResize="0"/>
            <p:nvPr/>
          </p:nvPicPr>
          <p:blipFill rotWithShape="1">
            <a:blip r:embed="rId23">
              <a:alphaModFix/>
            </a:blip>
            <a:srcRect t="28578" b="37660"/>
            <a:stretch/>
          </p:blipFill>
          <p:spPr>
            <a:xfrm>
              <a:off x="5894221" y="3227363"/>
              <a:ext cx="787633" cy="265925"/>
            </a:xfrm>
            <a:prstGeom prst="rect">
              <a:avLst/>
            </a:prstGeom>
            <a:noFill/>
            <a:ln>
              <a:noFill/>
            </a:ln>
          </p:spPr>
        </p:pic>
        <p:pic>
          <p:nvPicPr>
            <p:cNvPr id="951" name="Google Shape;951;p111"/>
            <p:cNvPicPr preferRelativeResize="0"/>
            <p:nvPr/>
          </p:nvPicPr>
          <p:blipFill rotWithShape="1">
            <a:blip r:embed="rId24">
              <a:alphaModFix/>
            </a:blip>
            <a:srcRect/>
            <a:stretch/>
          </p:blipFill>
          <p:spPr>
            <a:xfrm>
              <a:off x="6886776" y="1694172"/>
              <a:ext cx="502526" cy="502526"/>
            </a:xfrm>
            <a:prstGeom prst="rect">
              <a:avLst/>
            </a:prstGeom>
            <a:noFill/>
            <a:ln>
              <a:noFill/>
            </a:ln>
          </p:spPr>
        </p:pic>
        <p:pic>
          <p:nvPicPr>
            <p:cNvPr id="952" name="Google Shape;952;p111" descr="Sasatchewan Cancer Agency"/>
            <p:cNvPicPr preferRelativeResize="0"/>
            <p:nvPr/>
          </p:nvPicPr>
          <p:blipFill rotWithShape="1">
            <a:blip r:embed="rId25">
              <a:alphaModFix/>
            </a:blip>
            <a:srcRect/>
            <a:stretch/>
          </p:blipFill>
          <p:spPr>
            <a:xfrm>
              <a:off x="5966256" y="2797220"/>
              <a:ext cx="391364" cy="417807"/>
            </a:xfrm>
            <a:prstGeom prst="rect">
              <a:avLst/>
            </a:prstGeom>
            <a:noFill/>
            <a:ln>
              <a:noFill/>
            </a:ln>
          </p:spPr>
        </p:pic>
        <p:pic>
          <p:nvPicPr>
            <p:cNvPr id="953" name="Google Shape;953;p111" descr="Logo"/>
            <p:cNvPicPr preferRelativeResize="0"/>
            <p:nvPr/>
          </p:nvPicPr>
          <p:blipFill rotWithShape="1">
            <a:blip r:embed="rId26">
              <a:alphaModFix/>
            </a:blip>
            <a:srcRect b="26125"/>
            <a:stretch/>
          </p:blipFill>
          <p:spPr>
            <a:xfrm>
              <a:off x="6707425" y="3073995"/>
              <a:ext cx="747575" cy="276135"/>
            </a:xfrm>
            <a:prstGeom prst="rect">
              <a:avLst/>
            </a:prstGeom>
            <a:noFill/>
            <a:ln>
              <a:noFill/>
            </a:ln>
          </p:spPr>
        </p:pic>
        <p:pic>
          <p:nvPicPr>
            <p:cNvPr id="954" name="Google Shape;954;p111" descr="Menarini Group - Quality comes first"/>
            <p:cNvPicPr preferRelativeResize="0"/>
            <p:nvPr/>
          </p:nvPicPr>
          <p:blipFill rotWithShape="1">
            <a:blip r:embed="rId27">
              <a:alphaModFix/>
            </a:blip>
            <a:srcRect l="10737" t="22831" r="11163" b="26473"/>
            <a:stretch/>
          </p:blipFill>
          <p:spPr>
            <a:xfrm>
              <a:off x="5883001" y="1694172"/>
              <a:ext cx="931725" cy="340693"/>
            </a:xfrm>
            <a:prstGeom prst="rect">
              <a:avLst/>
            </a:prstGeom>
            <a:noFill/>
            <a:ln>
              <a:noFill/>
            </a:ln>
          </p:spPr>
        </p:pic>
        <p:sp>
          <p:nvSpPr>
            <p:cNvPr id="955" name="Google Shape;955;p111"/>
            <p:cNvSpPr/>
            <p:nvPr/>
          </p:nvSpPr>
          <p:spPr>
            <a:xfrm>
              <a:off x="5838387" y="1622226"/>
              <a:ext cx="1629821" cy="2621519"/>
            </a:xfrm>
            <a:prstGeom prst="roundRect">
              <a:avLst>
                <a:gd name="adj" fmla="val 5446"/>
              </a:avLst>
            </a:prstGeom>
            <a:noFill/>
            <a:ln w="25400" cap="flat" cmpd="sng">
              <a:solidFill>
                <a:srgbClr val="FACB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DCB26"/>
                </a:solidFill>
                <a:effectLst/>
                <a:uLnTx/>
                <a:uFillTx/>
                <a:latin typeface="Arial"/>
                <a:ea typeface="Arial"/>
                <a:cs typeface="Arial"/>
                <a:sym typeface="Arial"/>
              </a:endParaRPr>
            </a:p>
          </p:txBody>
        </p:sp>
        <p:pic>
          <p:nvPicPr>
            <p:cNvPr id="956" name="Google Shape;956;p111"/>
            <p:cNvPicPr preferRelativeResize="0"/>
            <p:nvPr/>
          </p:nvPicPr>
          <p:blipFill rotWithShape="1">
            <a:blip r:embed="rId28">
              <a:alphaModFix/>
            </a:blip>
            <a:srcRect/>
            <a:stretch/>
          </p:blipFill>
          <p:spPr>
            <a:xfrm>
              <a:off x="6742151" y="2286217"/>
              <a:ext cx="700421" cy="311952"/>
            </a:xfrm>
            <a:prstGeom prst="rect">
              <a:avLst/>
            </a:prstGeom>
            <a:noFill/>
            <a:ln>
              <a:noFill/>
            </a:ln>
          </p:spPr>
        </p:pic>
        <p:pic>
          <p:nvPicPr>
            <p:cNvPr id="957" name="Google Shape;957;p111"/>
            <p:cNvPicPr preferRelativeResize="0"/>
            <p:nvPr/>
          </p:nvPicPr>
          <p:blipFill rotWithShape="1">
            <a:blip r:embed="rId20">
              <a:alphaModFix/>
            </a:blip>
            <a:srcRect l="61328" t="32892" b="26990"/>
            <a:stretch/>
          </p:blipFill>
          <p:spPr>
            <a:xfrm>
              <a:off x="6177954" y="4080089"/>
              <a:ext cx="636772" cy="104090"/>
            </a:xfrm>
            <a:prstGeom prst="rect">
              <a:avLst/>
            </a:prstGeom>
            <a:noFill/>
            <a:ln>
              <a:noFill/>
            </a:ln>
          </p:spPr>
        </p:pic>
      </p:grpSp>
      <p:grpSp>
        <p:nvGrpSpPr>
          <p:cNvPr id="958" name="Google Shape;958;p111"/>
          <p:cNvGrpSpPr/>
          <p:nvPr/>
        </p:nvGrpSpPr>
        <p:grpSpPr>
          <a:xfrm>
            <a:off x="7439986" y="2140158"/>
            <a:ext cx="2173095" cy="3548236"/>
            <a:chOff x="3923563" y="1622226"/>
            <a:chExt cx="1629821" cy="2621519"/>
          </a:xfrm>
        </p:grpSpPr>
        <p:pic>
          <p:nvPicPr>
            <p:cNvPr id="959" name="Google Shape;959;p111"/>
            <p:cNvPicPr preferRelativeResize="0"/>
            <p:nvPr/>
          </p:nvPicPr>
          <p:blipFill rotWithShape="1">
            <a:blip r:embed="rId29">
              <a:alphaModFix/>
            </a:blip>
            <a:srcRect/>
            <a:stretch/>
          </p:blipFill>
          <p:spPr>
            <a:xfrm>
              <a:off x="4479401" y="2033720"/>
              <a:ext cx="581240" cy="383747"/>
            </a:xfrm>
            <a:prstGeom prst="rect">
              <a:avLst/>
            </a:prstGeom>
            <a:noFill/>
            <a:ln>
              <a:noFill/>
            </a:ln>
          </p:spPr>
        </p:pic>
        <p:pic>
          <p:nvPicPr>
            <p:cNvPr id="960" name="Google Shape;960;p111" descr="Home | Merseyside Police"/>
            <p:cNvPicPr preferRelativeResize="0"/>
            <p:nvPr/>
          </p:nvPicPr>
          <p:blipFill rotWithShape="1">
            <a:blip r:embed="rId30">
              <a:alphaModFix/>
            </a:blip>
            <a:srcRect/>
            <a:stretch/>
          </p:blipFill>
          <p:spPr>
            <a:xfrm>
              <a:off x="3986454" y="3168681"/>
              <a:ext cx="828878" cy="319153"/>
            </a:xfrm>
            <a:prstGeom prst="rect">
              <a:avLst/>
            </a:prstGeom>
            <a:noFill/>
            <a:ln>
              <a:noFill/>
            </a:ln>
          </p:spPr>
        </p:pic>
        <p:pic>
          <p:nvPicPr>
            <p:cNvPr id="961" name="Google Shape;961;p111" descr="Statut d'autonomie de la communauté de Madrid — Wikipédia"/>
            <p:cNvPicPr preferRelativeResize="0"/>
            <p:nvPr/>
          </p:nvPicPr>
          <p:blipFill rotWithShape="1">
            <a:blip r:embed="rId31">
              <a:alphaModFix/>
            </a:blip>
            <a:srcRect/>
            <a:stretch/>
          </p:blipFill>
          <p:spPr>
            <a:xfrm>
              <a:off x="3986454" y="1951176"/>
              <a:ext cx="420897" cy="546952"/>
            </a:xfrm>
            <a:prstGeom prst="rect">
              <a:avLst/>
            </a:prstGeom>
            <a:noFill/>
            <a:ln>
              <a:noFill/>
            </a:ln>
          </p:spPr>
        </p:pic>
        <p:pic>
          <p:nvPicPr>
            <p:cNvPr id="962" name="Google Shape;962;p111"/>
            <p:cNvPicPr preferRelativeResize="0"/>
            <p:nvPr/>
          </p:nvPicPr>
          <p:blipFill rotWithShape="1">
            <a:blip r:embed="rId32">
              <a:alphaModFix/>
            </a:blip>
            <a:srcRect l="48633" t="45198"/>
            <a:stretch/>
          </p:blipFill>
          <p:spPr>
            <a:xfrm>
              <a:off x="4745219" y="2448008"/>
              <a:ext cx="728342" cy="325557"/>
            </a:xfrm>
            <a:prstGeom prst="rect">
              <a:avLst/>
            </a:prstGeom>
            <a:noFill/>
            <a:ln>
              <a:noFill/>
            </a:ln>
          </p:spPr>
        </p:pic>
        <p:pic>
          <p:nvPicPr>
            <p:cNvPr id="963" name="Google Shape;963;p111" descr="Norwegian Ministry of Foreign Affairs (MFA) – design.dep.no"/>
            <p:cNvPicPr preferRelativeResize="0"/>
            <p:nvPr/>
          </p:nvPicPr>
          <p:blipFill rotWithShape="1">
            <a:blip r:embed="rId33">
              <a:alphaModFix/>
            </a:blip>
            <a:srcRect/>
            <a:stretch/>
          </p:blipFill>
          <p:spPr>
            <a:xfrm>
              <a:off x="4093485" y="1667816"/>
              <a:ext cx="1218041" cy="274059"/>
            </a:xfrm>
            <a:prstGeom prst="rect">
              <a:avLst/>
            </a:prstGeom>
            <a:noFill/>
            <a:ln>
              <a:noFill/>
            </a:ln>
          </p:spPr>
        </p:pic>
        <p:sp>
          <p:nvSpPr>
            <p:cNvPr id="964" name="Google Shape;964;p111"/>
            <p:cNvSpPr/>
            <p:nvPr/>
          </p:nvSpPr>
          <p:spPr>
            <a:xfrm>
              <a:off x="3923563" y="1622226"/>
              <a:ext cx="1629821" cy="2621519"/>
            </a:xfrm>
            <a:prstGeom prst="roundRect">
              <a:avLst>
                <a:gd name="adj" fmla="val 5446"/>
              </a:avLst>
            </a:prstGeom>
            <a:noFill/>
            <a:ln w="25400" cap="flat" cmpd="sng">
              <a:solidFill>
                <a:srgbClr val="FACB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DCB26"/>
                </a:solidFill>
                <a:effectLst/>
                <a:uLnTx/>
                <a:uFillTx/>
                <a:latin typeface="Arial"/>
                <a:ea typeface="Arial"/>
                <a:cs typeface="Arial"/>
                <a:sym typeface="Arial"/>
              </a:endParaRPr>
            </a:p>
          </p:txBody>
        </p:sp>
        <p:pic>
          <p:nvPicPr>
            <p:cNvPr id="965" name="Google Shape;965;p111"/>
            <p:cNvPicPr preferRelativeResize="0"/>
            <p:nvPr/>
          </p:nvPicPr>
          <p:blipFill rotWithShape="1">
            <a:blip r:embed="rId34">
              <a:alphaModFix/>
            </a:blip>
            <a:srcRect/>
            <a:stretch/>
          </p:blipFill>
          <p:spPr>
            <a:xfrm>
              <a:off x="4048573" y="2909436"/>
              <a:ext cx="1491924" cy="360808"/>
            </a:xfrm>
            <a:prstGeom prst="rect">
              <a:avLst/>
            </a:prstGeom>
            <a:noFill/>
            <a:ln>
              <a:noFill/>
            </a:ln>
          </p:spPr>
        </p:pic>
        <p:pic>
          <p:nvPicPr>
            <p:cNvPr id="966" name="Google Shape;966;p111"/>
            <p:cNvPicPr preferRelativeResize="0"/>
            <p:nvPr/>
          </p:nvPicPr>
          <p:blipFill rotWithShape="1">
            <a:blip r:embed="rId35">
              <a:alphaModFix/>
            </a:blip>
            <a:srcRect/>
            <a:stretch/>
          </p:blipFill>
          <p:spPr>
            <a:xfrm>
              <a:off x="4180612" y="3516629"/>
              <a:ext cx="1291931" cy="283792"/>
            </a:xfrm>
            <a:prstGeom prst="rect">
              <a:avLst/>
            </a:prstGeom>
            <a:noFill/>
            <a:ln>
              <a:noFill/>
            </a:ln>
          </p:spPr>
        </p:pic>
        <p:pic>
          <p:nvPicPr>
            <p:cNvPr id="967" name="Google Shape;967;p111"/>
            <p:cNvPicPr preferRelativeResize="0"/>
            <p:nvPr/>
          </p:nvPicPr>
          <p:blipFill rotWithShape="1">
            <a:blip r:embed="rId36">
              <a:alphaModFix/>
            </a:blip>
            <a:srcRect/>
            <a:stretch/>
          </p:blipFill>
          <p:spPr>
            <a:xfrm>
              <a:off x="4970679" y="3681552"/>
              <a:ext cx="500032" cy="500032"/>
            </a:xfrm>
            <a:prstGeom prst="rect">
              <a:avLst/>
            </a:prstGeom>
            <a:noFill/>
            <a:ln>
              <a:noFill/>
            </a:ln>
          </p:spPr>
        </p:pic>
        <p:pic>
          <p:nvPicPr>
            <p:cNvPr id="968" name="Google Shape;968;p111" descr="BAE Systems to get Collins GPS and Raytheon ATR businesses - GPS World"/>
            <p:cNvPicPr preferRelativeResize="0"/>
            <p:nvPr/>
          </p:nvPicPr>
          <p:blipFill rotWithShape="1">
            <a:blip r:embed="rId37">
              <a:alphaModFix/>
            </a:blip>
            <a:srcRect t="31470" b="29370"/>
            <a:stretch/>
          </p:blipFill>
          <p:spPr>
            <a:xfrm>
              <a:off x="4022453" y="2757373"/>
              <a:ext cx="1105965" cy="225591"/>
            </a:xfrm>
            <a:prstGeom prst="rect">
              <a:avLst/>
            </a:prstGeom>
            <a:noFill/>
            <a:ln>
              <a:noFill/>
            </a:ln>
          </p:spPr>
        </p:pic>
      </p:grpSp>
      <p:sp>
        <p:nvSpPr>
          <p:cNvPr id="969" name="Google Shape;969;p111"/>
          <p:cNvSpPr/>
          <p:nvPr/>
        </p:nvSpPr>
        <p:spPr>
          <a:xfrm>
            <a:off x="5430770" y="1837401"/>
            <a:ext cx="1578452" cy="50276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73642"/>
                </a:solidFill>
                <a:effectLst/>
                <a:uLnTx/>
                <a:uFillTx/>
                <a:latin typeface="Kanit"/>
                <a:ea typeface="Kanit"/>
                <a:cs typeface="Kanit"/>
                <a:sym typeface="Kanit"/>
              </a:rPr>
              <a:t>Media &amp; Telecom</a:t>
            </a:r>
            <a:endParaRPr kumimoji="0" sz="1800" b="0" i="0" u="none" strike="noStrike" kern="1200" cap="none" spc="0" normalizeH="0" baseline="0" noProof="0" dirty="0">
              <a:ln>
                <a:noFill/>
              </a:ln>
              <a:solidFill>
                <a:srgbClr val="073642"/>
              </a:solidFill>
              <a:effectLst/>
              <a:uLnTx/>
              <a:uFillTx/>
              <a:latin typeface="Kani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67" b="0" i="0" u="none" strike="noStrike" kern="1200" cap="none" spc="0" normalizeH="0" baseline="0" noProof="0" dirty="0">
              <a:ln>
                <a:noFill/>
              </a:ln>
              <a:solidFill>
                <a:srgbClr val="073642"/>
              </a:solidFill>
              <a:effectLst/>
              <a:uLnTx/>
              <a:uFillTx/>
              <a:latin typeface="Kanit"/>
              <a:ea typeface="Kanit"/>
              <a:cs typeface="Kanit"/>
              <a:sym typeface="Kanit"/>
            </a:endParaRPr>
          </a:p>
        </p:txBody>
      </p:sp>
      <p:pic>
        <p:nvPicPr>
          <p:cNvPr id="970" name="Google Shape;970;p111"/>
          <p:cNvPicPr preferRelativeResize="0"/>
          <p:nvPr/>
        </p:nvPicPr>
        <p:blipFill rotWithShape="1">
          <a:blip r:embed="rId38">
            <a:alphaModFix/>
          </a:blip>
          <a:srcRect/>
          <a:stretch/>
        </p:blipFill>
        <p:spPr>
          <a:xfrm>
            <a:off x="7466526" y="5147345"/>
            <a:ext cx="1326885" cy="446012"/>
          </a:xfrm>
          <a:prstGeom prst="rect">
            <a:avLst/>
          </a:prstGeom>
          <a:noFill/>
          <a:ln>
            <a:noFill/>
          </a:ln>
        </p:spPr>
      </p:pic>
      <p:pic>
        <p:nvPicPr>
          <p:cNvPr id="971" name="Google Shape;971;p111"/>
          <p:cNvPicPr preferRelativeResize="0"/>
          <p:nvPr/>
        </p:nvPicPr>
        <p:blipFill rotWithShape="1">
          <a:blip r:embed="rId39">
            <a:alphaModFix/>
          </a:blip>
          <a:srcRect/>
          <a:stretch/>
        </p:blipFill>
        <p:spPr>
          <a:xfrm>
            <a:off x="7520489" y="3352478"/>
            <a:ext cx="899760" cy="329911"/>
          </a:xfrm>
          <a:prstGeom prst="rect">
            <a:avLst/>
          </a:prstGeom>
          <a:noFill/>
          <a:ln>
            <a:noFill/>
          </a:ln>
        </p:spPr>
      </p:pic>
      <p:pic>
        <p:nvPicPr>
          <p:cNvPr id="972" name="Google Shape;972;p111" descr="Startseite"/>
          <p:cNvPicPr preferRelativeResize="0"/>
          <p:nvPr/>
        </p:nvPicPr>
        <p:blipFill rotWithShape="1">
          <a:blip r:embed="rId40">
            <a:alphaModFix/>
          </a:blip>
          <a:srcRect/>
          <a:stretch/>
        </p:blipFill>
        <p:spPr>
          <a:xfrm>
            <a:off x="5931865" y="4074392"/>
            <a:ext cx="1349596" cy="488525"/>
          </a:xfrm>
          <a:prstGeom prst="rect">
            <a:avLst/>
          </a:prstGeom>
          <a:noFill/>
          <a:ln>
            <a:noFill/>
          </a:ln>
        </p:spPr>
      </p:pic>
      <p:grpSp>
        <p:nvGrpSpPr>
          <p:cNvPr id="973" name="Google Shape;973;p111"/>
          <p:cNvGrpSpPr/>
          <p:nvPr/>
        </p:nvGrpSpPr>
        <p:grpSpPr>
          <a:xfrm>
            <a:off x="4950090" y="2155367"/>
            <a:ext cx="2247516" cy="3533027"/>
            <a:chOff x="3712567" y="1616525"/>
            <a:chExt cx="1685637" cy="2621519"/>
          </a:xfrm>
        </p:grpSpPr>
        <p:pic>
          <p:nvPicPr>
            <p:cNvPr id="974" name="Google Shape;974;p111"/>
            <p:cNvPicPr preferRelativeResize="0"/>
            <p:nvPr/>
          </p:nvPicPr>
          <p:blipFill rotWithShape="1">
            <a:blip r:embed="rId41">
              <a:alphaModFix/>
            </a:blip>
            <a:srcRect/>
            <a:stretch/>
          </p:blipFill>
          <p:spPr>
            <a:xfrm>
              <a:off x="3712567" y="2802231"/>
              <a:ext cx="950142" cy="415188"/>
            </a:xfrm>
            <a:prstGeom prst="rect">
              <a:avLst/>
            </a:prstGeom>
            <a:noFill/>
            <a:ln>
              <a:noFill/>
            </a:ln>
          </p:spPr>
        </p:pic>
        <p:sp>
          <p:nvSpPr>
            <p:cNvPr id="975" name="Google Shape;975;p111"/>
            <p:cNvSpPr/>
            <p:nvPr/>
          </p:nvSpPr>
          <p:spPr>
            <a:xfrm>
              <a:off x="3768383" y="1616525"/>
              <a:ext cx="1629821" cy="2621519"/>
            </a:xfrm>
            <a:prstGeom prst="roundRect">
              <a:avLst>
                <a:gd name="adj" fmla="val 5446"/>
              </a:avLst>
            </a:prstGeom>
            <a:noFill/>
            <a:ln w="25400" cap="flat" cmpd="sng">
              <a:solidFill>
                <a:srgbClr val="FACB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DCB26"/>
                </a:solidFill>
                <a:effectLst/>
                <a:uLnTx/>
                <a:uFillTx/>
                <a:latin typeface="Arial"/>
                <a:ea typeface="Arial"/>
                <a:cs typeface="Arial"/>
                <a:sym typeface="Arial"/>
              </a:endParaRPr>
            </a:p>
          </p:txBody>
        </p:sp>
        <p:pic>
          <p:nvPicPr>
            <p:cNvPr id="976" name="Google Shape;976;p111"/>
            <p:cNvPicPr preferRelativeResize="0"/>
            <p:nvPr/>
          </p:nvPicPr>
          <p:blipFill rotWithShape="1">
            <a:blip r:embed="rId42">
              <a:alphaModFix/>
            </a:blip>
            <a:srcRect/>
            <a:stretch/>
          </p:blipFill>
          <p:spPr>
            <a:xfrm>
              <a:off x="3929242" y="1788323"/>
              <a:ext cx="534382" cy="534382"/>
            </a:xfrm>
            <a:prstGeom prst="rect">
              <a:avLst/>
            </a:prstGeom>
            <a:noFill/>
            <a:ln>
              <a:noFill/>
            </a:ln>
          </p:spPr>
        </p:pic>
        <p:pic>
          <p:nvPicPr>
            <p:cNvPr id="977" name="Google Shape;977;p111" descr="Integrated Workflow Intelligence | Ascom"/>
            <p:cNvPicPr preferRelativeResize="0"/>
            <p:nvPr/>
          </p:nvPicPr>
          <p:blipFill rotWithShape="1">
            <a:blip r:embed="rId43">
              <a:alphaModFix/>
            </a:blip>
            <a:srcRect/>
            <a:stretch/>
          </p:blipFill>
          <p:spPr>
            <a:xfrm>
              <a:off x="4634897" y="2095957"/>
              <a:ext cx="654864" cy="135545"/>
            </a:xfrm>
            <a:prstGeom prst="rect">
              <a:avLst/>
            </a:prstGeom>
            <a:noFill/>
            <a:ln>
              <a:noFill/>
            </a:ln>
          </p:spPr>
        </p:pic>
        <p:pic>
          <p:nvPicPr>
            <p:cNvPr id="978" name="Google Shape;978;p111" descr="mobilezone - Wikidata"/>
            <p:cNvPicPr preferRelativeResize="0"/>
            <p:nvPr/>
          </p:nvPicPr>
          <p:blipFill rotWithShape="1">
            <a:blip r:embed="rId44">
              <a:alphaModFix/>
            </a:blip>
            <a:srcRect/>
            <a:stretch/>
          </p:blipFill>
          <p:spPr>
            <a:xfrm>
              <a:off x="3858221" y="2362998"/>
              <a:ext cx="1178399" cy="312194"/>
            </a:xfrm>
            <a:prstGeom prst="rect">
              <a:avLst/>
            </a:prstGeom>
            <a:noFill/>
            <a:ln>
              <a:noFill/>
            </a:ln>
          </p:spPr>
        </p:pic>
        <p:pic>
          <p:nvPicPr>
            <p:cNvPr id="979" name="Google Shape;979;p111"/>
            <p:cNvPicPr preferRelativeResize="0"/>
            <p:nvPr/>
          </p:nvPicPr>
          <p:blipFill rotWithShape="1">
            <a:blip r:embed="rId45">
              <a:alphaModFix/>
            </a:blip>
            <a:srcRect/>
            <a:stretch/>
          </p:blipFill>
          <p:spPr>
            <a:xfrm>
              <a:off x="4090552" y="2647932"/>
              <a:ext cx="1138794" cy="222105"/>
            </a:xfrm>
            <a:prstGeom prst="rect">
              <a:avLst/>
            </a:prstGeom>
            <a:noFill/>
            <a:ln>
              <a:noFill/>
            </a:ln>
          </p:spPr>
        </p:pic>
        <p:pic>
          <p:nvPicPr>
            <p:cNvPr id="980" name="Google Shape;980;p111"/>
            <p:cNvPicPr preferRelativeResize="0"/>
            <p:nvPr/>
          </p:nvPicPr>
          <p:blipFill rotWithShape="1">
            <a:blip r:embed="rId46">
              <a:alphaModFix/>
            </a:blip>
            <a:srcRect/>
            <a:stretch/>
          </p:blipFill>
          <p:spPr>
            <a:xfrm>
              <a:off x="3840039" y="3897383"/>
              <a:ext cx="708028" cy="218845"/>
            </a:xfrm>
            <a:prstGeom prst="rect">
              <a:avLst/>
            </a:prstGeom>
            <a:noFill/>
            <a:ln>
              <a:noFill/>
            </a:ln>
          </p:spPr>
        </p:pic>
        <p:pic>
          <p:nvPicPr>
            <p:cNvPr id="981" name="Google Shape;981;p111" descr="SIGOS: expérience numérique - 120 opérateurs de réseaux mobiles de 60 pays  différents se rassemblent à Nuremberg | Business Wire"/>
            <p:cNvPicPr preferRelativeResize="0"/>
            <p:nvPr/>
          </p:nvPicPr>
          <p:blipFill rotWithShape="1">
            <a:blip r:embed="rId47">
              <a:alphaModFix/>
            </a:blip>
            <a:srcRect/>
            <a:stretch/>
          </p:blipFill>
          <p:spPr>
            <a:xfrm>
              <a:off x="4687474" y="3502072"/>
              <a:ext cx="657089" cy="190210"/>
            </a:xfrm>
            <a:prstGeom prst="rect">
              <a:avLst/>
            </a:prstGeom>
            <a:noFill/>
            <a:ln>
              <a:noFill/>
            </a:ln>
          </p:spPr>
        </p:pic>
        <p:pic>
          <p:nvPicPr>
            <p:cNvPr id="982" name="Google Shape;982;p111" descr="ST Engineering - UNLEASH"/>
            <p:cNvPicPr preferRelativeResize="0"/>
            <p:nvPr/>
          </p:nvPicPr>
          <p:blipFill rotWithShape="1">
            <a:blip r:embed="rId48">
              <a:alphaModFix/>
            </a:blip>
            <a:srcRect/>
            <a:stretch/>
          </p:blipFill>
          <p:spPr>
            <a:xfrm>
              <a:off x="3789372" y="3083610"/>
              <a:ext cx="870577" cy="870577"/>
            </a:xfrm>
            <a:prstGeom prst="rect">
              <a:avLst/>
            </a:prstGeom>
            <a:noFill/>
            <a:ln>
              <a:noFill/>
            </a:ln>
          </p:spPr>
        </p:pic>
        <p:pic>
          <p:nvPicPr>
            <p:cNvPr id="983" name="Google Shape;983;p111" descr="Sytel Reply Logo"/>
            <p:cNvPicPr preferRelativeResize="0"/>
            <p:nvPr/>
          </p:nvPicPr>
          <p:blipFill rotWithShape="1">
            <a:blip r:embed="rId49">
              <a:alphaModFix/>
            </a:blip>
            <a:srcRect r="40136" b="-7620"/>
            <a:stretch/>
          </p:blipFill>
          <p:spPr>
            <a:xfrm>
              <a:off x="4498203" y="1756002"/>
              <a:ext cx="832218" cy="270264"/>
            </a:xfrm>
            <a:prstGeom prst="rect">
              <a:avLst/>
            </a:prstGeom>
            <a:noFill/>
            <a:ln>
              <a:noFill/>
            </a:ln>
          </p:spPr>
        </p:pic>
        <p:pic>
          <p:nvPicPr>
            <p:cNvPr id="984" name="Google Shape;984;p111"/>
            <p:cNvPicPr preferRelativeResize="0"/>
            <p:nvPr/>
          </p:nvPicPr>
          <p:blipFill rotWithShape="1">
            <a:blip r:embed="rId50">
              <a:alphaModFix/>
            </a:blip>
            <a:srcRect/>
            <a:stretch/>
          </p:blipFill>
          <p:spPr>
            <a:xfrm>
              <a:off x="4450749" y="3797505"/>
              <a:ext cx="870577" cy="190210"/>
            </a:xfrm>
            <a:prstGeom prst="rect">
              <a:avLst/>
            </a:prstGeom>
            <a:noFill/>
            <a:ln>
              <a:noFill/>
            </a:ln>
          </p:spPr>
        </p:pic>
      </p:grpSp>
      <p:pic>
        <p:nvPicPr>
          <p:cNvPr id="985" name="Google Shape;985;p111"/>
          <p:cNvPicPr preferRelativeResize="0"/>
          <p:nvPr/>
        </p:nvPicPr>
        <p:blipFill rotWithShape="1">
          <a:blip r:embed="rId51">
            <a:alphaModFix/>
          </a:blip>
          <a:srcRect/>
          <a:stretch/>
        </p:blipFill>
        <p:spPr>
          <a:xfrm>
            <a:off x="3678490" y="3040223"/>
            <a:ext cx="1041205" cy="387900"/>
          </a:xfrm>
          <a:prstGeom prst="rect">
            <a:avLst/>
          </a:prstGeom>
          <a:noFill/>
          <a:ln>
            <a:noFill/>
          </a:ln>
        </p:spPr>
      </p:pic>
      <p:pic>
        <p:nvPicPr>
          <p:cNvPr id="986" name="Google Shape;986;p111" descr="Business Stream logo | The Union"/>
          <p:cNvPicPr preferRelativeResize="0"/>
          <p:nvPr/>
        </p:nvPicPr>
        <p:blipFill rotWithShape="1">
          <a:blip r:embed="rId52">
            <a:alphaModFix/>
          </a:blip>
          <a:srcRect l="15606" t="37688" r="11618" b="31990"/>
          <a:stretch/>
        </p:blipFill>
        <p:spPr>
          <a:xfrm>
            <a:off x="244249" y="2780659"/>
            <a:ext cx="1257935" cy="403573"/>
          </a:xfrm>
          <a:prstGeom prst="rect">
            <a:avLst/>
          </a:prstGeom>
          <a:noFill/>
          <a:ln>
            <a:noFill/>
          </a:ln>
        </p:spPr>
      </p:pic>
      <p:grpSp>
        <p:nvGrpSpPr>
          <p:cNvPr id="987" name="Google Shape;987;p111"/>
          <p:cNvGrpSpPr/>
          <p:nvPr/>
        </p:nvGrpSpPr>
        <p:grpSpPr>
          <a:xfrm>
            <a:off x="100630" y="2193035"/>
            <a:ext cx="2244212" cy="3495359"/>
            <a:chOff x="75472" y="1644776"/>
            <a:chExt cx="1683159" cy="2621519"/>
          </a:xfrm>
        </p:grpSpPr>
        <p:pic>
          <p:nvPicPr>
            <p:cNvPr id="988" name="Google Shape;988;p111" descr="Arcelormittal"/>
            <p:cNvPicPr preferRelativeResize="0"/>
            <p:nvPr/>
          </p:nvPicPr>
          <p:blipFill rotWithShape="1">
            <a:blip r:embed="rId53">
              <a:alphaModFix/>
            </a:blip>
            <a:srcRect/>
            <a:stretch/>
          </p:blipFill>
          <p:spPr>
            <a:xfrm>
              <a:off x="1108804" y="1653824"/>
              <a:ext cx="560487" cy="560487"/>
            </a:xfrm>
            <a:prstGeom prst="rect">
              <a:avLst/>
            </a:prstGeom>
            <a:noFill/>
            <a:ln>
              <a:noFill/>
            </a:ln>
          </p:spPr>
        </p:pic>
        <p:pic>
          <p:nvPicPr>
            <p:cNvPr id="989" name="Google Shape;989;p111"/>
            <p:cNvPicPr preferRelativeResize="0"/>
            <p:nvPr/>
          </p:nvPicPr>
          <p:blipFill rotWithShape="1">
            <a:blip r:embed="rId54">
              <a:alphaModFix/>
            </a:blip>
            <a:srcRect/>
            <a:stretch/>
          </p:blipFill>
          <p:spPr>
            <a:xfrm>
              <a:off x="937900" y="3167041"/>
              <a:ext cx="752558" cy="297715"/>
            </a:xfrm>
            <a:prstGeom prst="rect">
              <a:avLst/>
            </a:prstGeom>
            <a:noFill/>
            <a:ln>
              <a:noFill/>
            </a:ln>
          </p:spPr>
        </p:pic>
        <p:pic>
          <p:nvPicPr>
            <p:cNvPr id="990" name="Google Shape;990;p111" descr="Eaton - icon | Automation brands"/>
            <p:cNvPicPr preferRelativeResize="0"/>
            <p:nvPr/>
          </p:nvPicPr>
          <p:blipFill rotWithShape="1">
            <a:blip r:embed="rId55">
              <a:alphaModFix/>
            </a:blip>
            <a:srcRect/>
            <a:stretch/>
          </p:blipFill>
          <p:spPr>
            <a:xfrm>
              <a:off x="75472" y="2398254"/>
              <a:ext cx="719383" cy="302680"/>
            </a:xfrm>
            <a:prstGeom prst="rect">
              <a:avLst/>
            </a:prstGeom>
            <a:noFill/>
            <a:ln>
              <a:noFill/>
            </a:ln>
          </p:spPr>
        </p:pic>
        <p:pic>
          <p:nvPicPr>
            <p:cNvPr id="991" name="Google Shape;991;p111" descr="Logo Sauter Ag Vector Logo - Download Free SVG Icon | Worldvectorlogo"/>
            <p:cNvPicPr preferRelativeResize="0"/>
            <p:nvPr/>
          </p:nvPicPr>
          <p:blipFill rotWithShape="1">
            <a:blip r:embed="rId56">
              <a:alphaModFix/>
            </a:blip>
            <a:srcRect l="9614" t="16768" r="10480" b="304"/>
            <a:stretch/>
          </p:blipFill>
          <p:spPr>
            <a:xfrm>
              <a:off x="121248" y="2752575"/>
              <a:ext cx="804383" cy="128069"/>
            </a:xfrm>
            <a:prstGeom prst="rect">
              <a:avLst/>
            </a:prstGeom>
            <a:noFill/>
            <a:ln>
              <a:noFill/>
            </a:ln>
          </p:spPr>
        </p:pic>
        <p:pic>
          <p:nvPicPr>
            <p:cNvPr id="992" name="Google Shape;992;p111" descr="Nova Scotia Power Incorporated Issues $300 Million of Notes Due April 25,  2050 (unsecured), Series 2020-1 | Business Wire"/>
            <p:cNvPicPr preferRelativeResize="0"/>
            <p:nvPr/>
          </p:nvPicPr>
          <p:blipFill rotWithShape="1">
            <a:blip r:embed="rId57">
              <a:alphaModFix/>
            </a:blip>
            <a:srcRect t="12371"/>
            <a:stretch/>
          </p:blipFill>
          <p:spPr>
            <a:xfrm>
              <a:off x="151858" y="3806028"/>
              <a:ext cx="916493" cy="401557"/>
            </a:xfrm>
            <a:prstGeom prst="rect">
              <a:avLst/>
            </a:prstGeom>
            <a:noFill/>
            <a:ln>
              <a:noFill/>
            </a:ln>
          </p:spPr>
        </p:pic>
        <p:pic>
          <p:nvPicPr>
            <p:cNvPr id="993" name="Google Shape;993;p111" descr="BIC en France | BicWorld"/>
            <p:cNvPicPr preferRelativeResize="0"/>
            <p:nvPr/>
          </p:nvPicPr>
          <p:blipFill rotWithShape="1">
            <a:blip r:embed="rId58">
              <a:alphaModFix/>
            </a:blip>
            <a:srcRect/>
            <a:stretch/>
          </p:blipFill>
          <p:spPr>
            <a:xfrm>
              <a:off x="936187" y="2751385"/>
              <a:ext cx="804384" cy="280060"/>
            </a:xfrm>
            <a:prstGeom prst="rect">
              <a:avLst/>
            </a:prstGeom>
            <a:noFill/>
            <a:ln>
              <a:noFill/>
            </a:ln>
          </p:spPr>
        </p:pic>
        <p:pic>
          <p:nvPicPr>
            <p:cNvPr id="994" name="Google Shape;994;p111" descr="Pietro Fiorentini Spa - Enlit Europe 365 - Enlit Europe 2021 - The NEW  unifying brand for European Utility Week and POWERGEN Europe"/>
            <p:cNvPicPr preferRelativeResize="0"/>
            <p:nvPr/>
          </p:nvPicPr>
          <p:blipFill rotWithShape="1">
            <a:blip r:embed="rId59">
              <a:alphaModFix/>
            </a:blip>
            <a:srcRect/>
            <a:stretch/>
          </p:blipFill>
          <p:spPr>
            <a:xfrm>
              <a:off x="867501" y="3486768"/>
              <a:ext cx="891130" cy="363053"/>
            </a:xfrm>
            <a:prstGeom prst="rect">
              <a:avLst/>
            </a:prstGeom>
            <a:noFill/>
            <a:ln>
              <a:noFill/>
            </a:ln>
          </p:spPr>
        </p:pic>
        <p:pic>
          <p:nvPicPr>
            <p:cNvPr id="995" name="Google Shape;995;p111"/>
            <p:cNvPicPr preferRelativeResize="0"/>
            <p:nvPr/>
          </p:nvPicPr>
          <p:blipFill rotWithShape="1">
            <a:blip r:embed="rId60">
              <a:alphaModFix/>
            </a:blip>
            <a:srcRect/>
            <a:stretch/>
          </p:blipFill>
          <p:spPr>
            <a:xfrm>
              <a:off x="1047401" y="3843424"/>
              <a:ext cx="609928" cy="363052"/>
            </a:xfrm>
            <a:prstGeom prst="rect">
              <a:avLst/>
            </a:prstGeom>
            <a:noFill/>
            <a:ln>
              <a:noFill/>
            </a:ln>
          </p:spPr>
        </p:pic>
        <p:sp>
          <p:nvSpPr>
            <p:cNvPr id="996" name="Google Shape;996;p111"/>
            <p:cNvSpPr/>
            <p:nvPr/>
          </p:nvSpPr>
          <p:spPr>
            <a:xfrm>
              <a:off x="126484" y="1644776"/>
              <a:ext cx="1629821" cy="2621519"/>
            </a:xfrm>
            <a:prstGeom prst="roundRect">
              <a:avLst>
                <a:gd name="adj" fmla="val 5446"/>
              </a:avLst>
            </a:prstGeom>
            <a:noFill/>
            <a:ln w="25400" cap="flat" cmpd="sng">
              <a:solidFill>
                <a:srgbClr val="FACB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DCB26"/>
                </a:solidFill>
                <a:effectLst/>
                <a:uLnTx/>
                <a:uFillTx/>
                <a:latin typeface="Arial"/>
                <a:ea typeface="Arial"/>
                <a:cs typeface="Arial"/>
                <a:sym typeface="Arial"/>
              </a:endParaRPr>
            </a:p>
          </p:txBody>
        </p:sp>
        <p:pic>
          <p:nvPicPr>
            <p:cNvPr id="997" name="Google Shape;997;p111" descr="Network Visibility Case Study | Gatwick Airport | Aruba"/>
            <p:cNvPicPr preferRelativeResize="0"/>
            <p:nvPr/>
          </p:nvPicPr>
          <p:blipFill rotWithShape="1">
            <a:blip r:embed="rId61">
              <a:alphaModFix/>
            </a:blip>
            <a:srcRect/>
            <a:stretch/>
          </p:blipFill>
          <p:spPr>
            <a:xfrm>
              <a:off x="183282" y="1780114"/>
              <a:ext cx="917087" cy="306569"/>
            </a:xfrm>
            <a:prstGeom prst="rect">
              <a:avLst/>
            </a:prstGeom>
            <a:noFill/>
            <a:ln>
              <a:noFill/>
            </a:ln>
          </p:spPr>
        </p:pic>
        <p:pic>
          <p:nvPicPr>
            <p:cNvPr id="998" name="Google Shape;998;p111"/>
            <p:cNvPicPr preferRelativeResize="0"/>
            <p:nvPr/>
          </p:nvPicPr>
          <p:blipFill rotWithShape="1">
            <a:blip r:embed="rId62">
              <a:alphaModFix/>
            </a:blip>
            <a:srcRect l="5179" t="18633" r="5589" b="24665"/>
            <a:stretch/>
          </p:blipFill>
          <p:spPr>
            <a:xfrm>
              <a:off x="200020" y="3317596"/>
              <a:ext cx="671414" cy="426642"/>
            </a:xfrm>
            <a:prstGeom prst="rect">
              <a:avLst/>
            </a:prstGeom>
            <a:noFill/>
            <a:ln>
              <a:noFill/>
            </a:ln>
          </p:spPr>
        </p:pic>
        <p:pic>
          <p:nvPicPr>
            <p:cNvPr id="999" name="Google Shape;999;p111"/>
            <p:cNvPicPr preferRelativeResize="0"/>
            <p:nvPr/>
          </p:nvPicPr>
          <p:blipFill rotWithShape="1">
            <a:blip r:embed="rId63">
              <a:alphaModFix/>
            </a:blip>
            <a:srcRect/>
            <a:stretch/>
          </p:blipFill>
          <p:spPr>
            <a:xfrm>
              <a:off x="140229" y="2959591"/>
              <a:ext cx="766423" cy="306569"/>
            </a:xfrm>
            <a:prstGeom prst="rect">
              <a:avLst/>
            </a:prstGeom>
            <a:noFill/>
            <a:ln>
              <a:noFill/>
            </a:ln>
          </p:spPr>
        </p:pic>
        <p:pic>
          <p:nvPicPr>
            <p:cNvPr id="1000" name="Google Shape;1000;p111"/>
            <p:cNvPicPr preferRelativeResize="0"/>
            <p:nvPr/>
          </p:nvPicPr>
          <p:blipFill rotWithShape="1">
            <a:blip r:embed="rId64">
              <a:alphaModFix/>
            </a:blip>
            <a:srcRect/>
            <a:stretch/>
          </p:blipFill>
          <p:spPr>
            <a:xfrm>
              <a:off x="754468" y="2342624"/>
              <a:ext cx="970287" cy="28006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3B05D53C-833C-24CC-8307-D0D7E626E7B0}"/>
              </a:ext>
            </a:extLst>
          </p:cNvPr>
          <p:cNvGrpSpPr/>
          <p:nvPr/>
        </p:nvGrpSpPr>
        <p:grpSpPr>
          <a:xfrm>
            <a:off x="9040631" y="1959640"/>
            <a:ext cx="2779796" cy="3115350"/>
            <a:chOff x="9040631" y="1959640"/>
            <a:chExt cx="2779796" cy="3115350"/>
          </a:xfrm>
        </p:grpSpPr>
        <p:sp>
          <p:nvSpPr>
            <p:cNvPr id="5" name="Rectangle 4">
              <a:extLst>
                <a:ext uri="{FF2B5EF4-FFF2-40B4-BE49-F238E27FC236}">
                  <a16:creationId xmlns:a16="http://schemas.microsoft.com/office/drawing/2014/main" id="{0B2DFA7A-817F-4153-386D-0E83CA009D0B}"/>
                </a:ext>
              </a:extLst>
            </p:cNvPr>
            <p:cNvSpPr/>
            <p:nvPr/>
          </p:nvSpPr>
          <p:spPr>
            <a:xfrm>
              <a:off x="9040631" y="2427295"/>
              <a:ext cx="2779796" cy="2647695"/>
            </a:xfrm>
            <a:prstGeom prst="rect">
              <a:avLst/>
            </a:prstGeom>
            <a:noFill/>
            <a:ln w="1905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Bef>
                  <a:spcPts val="200"/>
                </a:spcBef>
                <a:spcAft>
                  <a:spcPts val="200"/>
                </a:spcAft>
                <a:buFont typeface="Arial" panose="020B0604020202020204" pitchFamily="34" charset="0"/>
                <a:buChar char="•"/>
              </a:pPr>
              <a:endParaRPr lang="en-US" sz="1400">
                <a:solidFill>
                  <a:schemeClr val="tx1"/>
                </a:solidFill>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A4C781A3-B272-F8BD-3E16-4EE2CB97E75B}"/>
                </a:ext>
              </a:extLst>
            </p:cNvPr>
            <p:cNvSpPr/>
            <p:nvPr/>
          </p:nvSpPr>
          <p:spPr>
            <a:xfrm>
              <a:off x="9040631" y="1959640"/>
              <a:ext cx="2779796"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73642"/>
                  </a:solidFill>
                  <a:latin typeface="Arial" panose="020B0604020202020204" pitchFamily="34" charset="0"/>
                  <a:cs typeface="Arial" panose="020B0604020202020204" pitchFamily="34" charset="0"/>
                </a:rPr>
                <a:t>For Agile Processes</a:t>
              </a:r>
            </a:p>
          </p:txBody>
        </p:sp>
        <p:sp>
          <p:nvSpPr>
            <p:cNvPr id="27" name="TextBox 26">
              <a:extLst>
                <a:ext uri="{FF2B5EF4-FFF2-40B4-BE49-F238E27FC236}">
                  <a16:creationId xmlns:a16="http://schemas.microsoft.com/office/drawing/2014/main" id="{81DD05BB-D53E-EA15-792C-6946110452DA}"/>
                </a:ext>
              </a:extLst>
            </p:cNvPr>
            <p:cNvSpPr txBox="1"/>
            <p:nvPr/>
          </p:nvSpPr>
          <p:spPr>
            <a:xfrm>
              <a:off x="9112364" y="2510609"/>
              <a:ext cx="2636330" cy="2400657"/>
            </a:xfrm>
            <a:prstGeom prst="rect">
              <a:avLst/>
            </a:prstGeom>
            <a:noFill/>
          </p:spPr>
          <p:txBody>
            <a:bodyPr wrap="square" rtlCol="0">
              <a:spAutoFit/>
            </a:bodyPr>
            <a:lstStyle/>
            <a:p>
              <a:pPr marL="285750" indent="-285750">
                <a:spcBef>
                  <a:spcPts val="200"/>
                </a:spcBef>
                <a:spcAft>
                  <a:spcPts val="200"/>
                </a:spcAft>
                <a:buFont typeface="Arial" panose="020B0604020202020204" pitchFamily="34" charset="0"/>
                <a:buChar char="•"/>
              </a:pPr>
              <a:r>
                <a:rPr lang="en-US" sz="1400">
                  <a:solidFill>
                    <a:schemeClr val="tx1"/>
                  </a:solidFill>
                  <a:latin typeface="Arial" panose="020B0604020202020204" pitchFamily="34" charset="0"/>
                  <a:cs typeface="Arial" panose="020B0604020202020204" pitchFamily="34" charset="0"/>
                </a:rPr>
                <a:t>Scaled agile development support</a:t>
              </a:r>
            </a:p>
            <a:p>
              <a:pPr marL="285750" indent="-285750">
                <a:spcBef>
                  <a:spcPts val="200"/>
                </a:spcBef>
                <a:spcAft>
                  <a:spcPts val="200"/>
                </a:spcAft>
                <a:buFont typeface="Arial" panose="020B0604020202020204" pitchFamily="34" charset="0"/>
                <a:buChar char="•"/>
              </a:pPr>
              <a:r>
                <a:rPr lang="en-US" sz="1400">
                  <a:solidFill>
                    <a:schemeClr val="tx1"/>
                  </a:solidFill>
                  <a:latin typeface="Arial" panose="020B0604020202020204" pitchFamily="34" charset="0"/>
                  <a:cs typeface="Arial" panose="020B0604020202020204" pitchFamily="34" charset="0"/>
                </a:rPr>
                <a:t>Framework-agnostic for DevOps (Scrum, Kanban, waterfall &amp; hybrid projects)</a:t>
              </a:r>
            </a:p>
            <a:p>
              <a:pPr marL="285750" indent="-285750">
                <a:spcBef>
                  <a:spcPts val="200"/>
                </a:spcBef>
                <a:spcAft>
                  <a:spcPts val="200"/>
                </a:spcAft>
                <a:buFont typeface="Arial" panose="020B0604020202020204" pitchFamily="34" charset="0"/>
                <a:buChar char="•"/>
              </a:pPr>
              <a:r>
                <a:rPr lang="en-US" sz="1400">
                  <a:solidFill>
                    <a:schemeClr val="tx1"/>
                  </a:solidFill>
                  <a:latin typeface="Arial" panose="020B0604020202020204" pitchFamily="34" charset="0"/>
                  <a:cs typeface="Arial" panose="020B0604020202020204" pitchFamily="34" charset="0"/>
                </a:rPr>
                <a:t>Continuous Integration &amp; Continuous Delivery</a:t>
              </a:r>
            </a:p>
            <a:p>
              <a:pPr marL="285750" indent="-285750">
                <a:spcBef>
                  <a:spcPts val="200"/>
                </a:spcBef>
                <a:spcAft>
                  <a:spcPts val="200"/>
                </a:spcAft>
                <a:buFont typeface="Arial" panose="020B0604020202020204" pitchFamily="34" charset="0"/>
                <a:buChar char="•"/>
              </a:pPr>
              <a:r>
                <a:rPr lang="en-US" sz="1400">
                  <a:solidFill>
                    <a:schemeClr val="tx1"/>
                  </a:solidFill>
                  <a:latin typeface="Arial" panose="020B0604020202020204" pitchFamily="34" charset="0"/>
                  <a:cs typeface="Arial" panose="020B0604020202020204" pitchFamily="34" charset="0"/>
                </a:rPr>
                <a:t>Full functionality for distributed and remote-working teams</a:t>
              </a:r>
            </a:p>
          </p:txBody>
        </p:sp>
      </p:grpSp>
      <p:grpSp>
        <p:nvGrpSpPr>
          <p:cNvPr id="37" name="Group 36">
            <a:extLst>
              <a:ext uri="{FF2B5EF4-FFF2-40B4-BE49-F238E27FC236}">
                <a16:creationId xmlns:a16="http://schemas.microsoft.com/office/drawing/2014/main" id="{6E8C088E-660C-1030-132C-CFC6585110FF}"/>
              </a:ext>
            </a:extLst>
          </p:cNvPr>
          <p:cNvGrpSpPr/>
          <p:nvPr/>
        </p:nvGrpSpPr>
        <p:grpSpPr>
          <a:xfrm>
            <a:off x="384175" y="1959640"/>
            <a:ext cx="2783440" cy="3136682"/>
            <a:chOff x="384175" y="1959640"/>
            <a:chExt cx="2783440" cy="3136682"/>
          </a:xfrm>
        </p:grpSpPr>
        <p:sp>
          <p:nvSpPr>
            <p:cNvPr id="6" name="Rectangle 5">
              <a:extLst>
                <a:ext uri="{FF2B5EF4-FFF2-40B4-BE49-F238E27FC236}">
                  <a16:creationId xmlns:a16="http://schemas.microsoft.com/office/drawing/2014/main" id="{516C78DA-35CB-B032-F35A-19BE35F4DEA6}"/>
                </a:ext>
              </a:extLst>
            </p:cNvPr>
            <p:cNvSpPr/>
            <p:nvPr/>
          </p:nvSpPr>
          <p:spPr>
            <a:xfrm>
              <a:off x="387839" y="2427295"/>
              <a:ext cx="2779776" cy="2647695"/>
            </a:xfrm>
            <a:prstGeom prst="rect">
              <a:avLst/>
            </a:prstGeom>
            <a:noFill/>
            <a:ln w="1905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Bef>
                  <a:spcPts val="200"/>
                </a:spcBef>
                <a:spcAft>
                  <a:spcPts val="200"/>
                </a:spcAft>
                <a:buFont typeface="Arial" panose="020B0604020202020204" pitchFamily="34" charset="0"/>
                <a:buChar char="•"/>
              </a:pPr>
              <a:endParaRPr lang="en-US" sz="1400">
                <a:solidFill>
                  <a:schemeClr val="tx1"/>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76431A74-962C-E9CA-3899-9004553F8547}"/>
                </a:ext>
              </a:extLst>
            </p:cNvPr>
            <p:cNvSpPr/>
            <p:nvPr/>
          </p:nvSpPr>
          <p:spPr>
            <a:xfrm>
              <a:off x="384175" y="1959640"/>
              <a:ext cx="2779776"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73642"/>
                  </a:solidFill>
                  <a:latin typeface="Arial" panose="020B0604020202020204" pitchFamily="34" charset="0"/>
                  <a:cs typeface="Arial" panose="020B0604020202020204" pitchFamily="34" charset="0"/>
                </a:rPr>
                <a:t>For Regulated Processes</a:t>
              </a:r>
            </a:p>
          </p:txBody>
        </p:sp>
        <p:sp>
          <p:nvSpPr>
            <p:cNvPr id="26" name="TextBox 25">
              <a:extLst>
                <a:ext uri="{FF2B5EF4-FFF2-40B4-BE49-F238E27FC236}">
                  <a16:creationId xmlns:a16="http://schemas.microsoft.com/office/drawing/2014/main" id="{B7EA3DD6-03F5-9D5D-FDB3-813455C2455A}"/>
                </a:ext>
              </a:extLst>
            </p:cNvPr>
            <p:cNvSpPr txBox="1"/>
            <p:nvPr/>
          </p:nvSpPr>
          <p:spPr>
            <a:xfrm>
              <a:off x="456947" y="2428925"/>
              <a:ext cx="2636330" cy="2667397"/>
            </a:xfrm>
            <a:prstGeom prst="rect">
              <a:avLst/>
            </a:prstGeom>
            <a:noFill/>
          </p:spPr>
          <p:txBody>
            <a:bodyPr wrap="square" rtlCol="0">
              <a:spAutoFit/>
            </a:bodyPr>
            <a:lstStyle/>
            <a:p>
              <a:pPr marL="285750" indent="-285750">
                <a:spcBef>
                  <a:spcPts val="100"/>
                </a:spcBef>
                <a:spcAft>
                  <a:spcPts val="200"/>
                </a:spcAft>
                <a:buFont typeface="Arial" panose="020B0604020202020204" pitchFamily="34" charset="0"/>
                <a:buChar char="•"/>
              </a:pPr>
              <a:r>
                <a:rPr lang="en-US" sz="1400">
                  <a:solidFill>
                    <a:schemeClr val="tx1"/>
                  </a:solidFill>
                  <a:latin typeface="Arial" panose="020B0604020202020204" pitchFamily="34" charset="0"/>
                  <a:cs typeface="Arial" panose="020B0604020202020204" pitchFamily="34" charset="0"/>
                </a:rPr>
                <a:t>End-to-end requirements traceability</a:t>
              </a:r>
            </a:p>
            <a:p>
              <a:pPr marL="285750" indent="-285750">
                <a:spcBef>
                  <a:spcPts val="100"/>
                </a:spcBef>
                <a:spcAft>
                  <a:spcPts val="200"/>
                </a:spcAft>
                <a:buFont typeface="Arial" panose="020B0604020202020204" pitchFamily="34" charset="0"/>
                <a:buChar char="•"/>
              </a:pPr>
              <a:r>
                <a:rPr lang="en-US" sz="1400">
                  <a:solidFill>
                    <a:schemeClr val="tx1"/>
                  </a:solidFill>
                  <a:latin typeface="Arial" panose="020B0604020202020204" pitchFamily="34" charset="0"/>
                  <a:cs typeface="Arial" panose="020B0604020202020204" pitchFamily="34" charset="0"/>
                </a:rPr>
                <a:t>Automated audit trails &amp; customizable reporting</a:t>
              </a:r>
            </a:p>
            <a:p>
              <a:pPr marL="285750" indent="-285750">
                <a:spcBef>
                  <a:spcPts val="100"/>
                </a:spcBef>
                <a:spcAft>
                  <a:spcPts val="200"/>
                </a:spcAft>
                <a:buFont typeface="Arial" panose="020B0604020202020204" pitchFamily="34" charset="0"/>
                <a:buChar char="•"/>
              </a:pPr>
              <a:r>
                <a:rPr lang="en-US" sz="1400">
                  <a:solidFill>
                    <a:schemeClr val="tx1"/>
                  </a:solidFill>
                  <a:latin typeface="Arial" panose="020B0604020202020204" pitchFamily="34" charset="0"/>
                  <a:cs typeface="Arial" panose="020B0604020202020204" pitchFamily="34" charset="0"/>
                </a:rPr>
                <a:t>Fully integrated risk management</a:t>
              </a:r>
            </a:p>
            <a:p>
              <a:pPr marL="285750" indent="-285750">
                <a:spcBef>
                  <a:spcPts val="100"/>
                </a:spcBef>
                <a:spcAft>
                  <a:spcPts val="200"/>
                </a:spcAft>
                <a:buFont typeface="Arial" panose="020B0604020202020204" pitchFamily="34" charset="0"/>
                <a:buChar char="•"/>
              </a:pPr>
              <a:r>
                <a:rPr lang="en-US" sz="1400">
                  <a:solidFill>
                    <a:schemeClr val="tx1"/>
                  </a:solidFill>
                  <a:latin typeface="Arial" panose="020B0604020202020204" pitchFamily="34" charset="0"/>
                  <a:cs typeface="Arial" panose="020B0604020202020204" pitchFamily="34" charset="0"/>
                </a:rPr>
                <a:t>Powerful security &amp; data privacy (cloud &amp; on-premise)</a:t>
              </a:r>
            </a:p>
            <a:p>
              <a:pPr marL="285750" indent="-285750">
                <a:spcBef>
                  <a:spcPts val="100"/>
                </a:spcBef>
                <a:spcAft>
                  <a:spcPts val="200"/>
                </a:spcAft>
                <a:buFont typeface="Arial" panose="020B0604020202020204" pitchFamily="34" charset="0"/>
                <a:buChar char="•"/>
              </a:pPr>
              <a:r>
                <a:rPr lang="en-US" sz="1400">
                  <a:solidFill>
                    <a:schemeClr val="tx1"/>
                  </a:solidFill>
                  <a:latin typeface="Arial" panose="020B0604020202020204" pitchFamily="34" charset="0"/>
                  <a:cs typeface="Arial" panose="020B0604020202020204" pitchFamily="34" charset="0"/>
                </a:rPr>
                <a:t>Electronic signatures and customizable workflows</a:t>
              </a:r>
            </a:p>
          </p:txBody>
        </p:sp>
      </p:grpSp>
      <p:sp>
        <p:nvSpPr>
          <p:cNvPr id="2" name="Title 1">
            <a:extLst>
              <a:ext uri="{FF2B5EF4-FFF2-40B4-BE49-F238E27FC236}">
                <a16:creationId xmlns:a16="http://schemas.microsoft.com/office/drawing/2014/main" id="{D4333D8A-E7FD-4A14-314E-7BA79E52633F}"/>
              </a:ext>
            </a:extLst>
          </p:cNvPr>
          <p:cNvSpPr>
            <a:spLocks noGrp="1"/>
          </p:cNvSpPr>
          <p:nvPr>
            <p:ph type="title"/>
          </p:nvPr>
        </p:nvSpPr>
        <p:spPr/>
        <p:txBody>
          <a:bodyPr>
            <a:normAutofit/>
          </a:bodyPr>
          <a:lstStyle/>
          <a:p>
            <a:r>
              <a:rPr lang="en-US" dirty="0"/>
              <a:t>Delivering Mission-Critical Software Without Sacrificing Agility or Compliance</a:t>
            </a:r>
          </a:p>
        </p:txBody>
      </p:sp>
      <p:grpSp>
        <p:nvGrpSpPr>
          <p:cNvPr id="41" name="Group 40">
            <a:extLst>
              <a:ext uri="{FF2B5EF4-FFF2-40B4-BE49-F238E27FC236}">
                <a16:creationId xmlns:a16="http://schemas.microsoft.com/office/drawing/2014/main" id="{4CFEE37C-6B40-CC0A-E676-B7D03E0153E8}"/>
              </a:ext>
            </a:extLst>
          </p:cNvPr>
          <p:cNvGrpSpPr/>
          <p:nvPr/>
        </p:nvGrpSpPr>
        <p:grpSpPr>
          <a:xfrm>
            <a:off x="3680327" y="1959640"/>
            <a:ext cx="4810059" cy="3115350"/>
            <a:chOff x="3680327" y="1959640"/>
            <a:chExt cx="4810059" cy="3115350"/>
          </a:xfrm>
        </p:grpSpPr>
        <p:sp>
          <p:nvSpPr>
            <p:cNvPr id="4" name="Rectangle 3">
              <a:extLst>
                <a:ext uri="{FF2B5EF4-FFF2-40B4-BE49-F238E27FC236}">
                  <a16:creationId xmlns:a16="http://schemas.microsoft.com/office/drawing/2014/main" id="{6CE1A393-5AE6-03C4-3090-E37E9C53F3CD}"/>
                </a:ext>
              </a:extLst>
            </p:cNvPr>
            <p:cNvSpPr/>
            <p:nvPr/>
          </p:nvSpPr>
          <p:spPr>
            <a:xfrm>
              <a:off x="3771926" y="2427295"/>
              <a:ext cx="4662462" cy="2647695"/>
            </a:xfrm>
            <a:prstGeom prst="rect">
              <a:avLst/>
            </a:prstGeom>
            <a:noFill/>
            <a:ln w="1905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EAAAC6F2-2782-3527-6B46-4D233D33E28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3914" y="4557779"/>
              <a:ext cx="455288" cy="455288"/>
            </a:xfrm>
            <a:prstGeom prst="rect">
              <a:avLst/>
            </a:prstGeom>
          </p:spPr>
        </p:pic>
        <p:pic>
          <p:nvPicPr>
            <p:cNvPr id="9" name="Graphic 8">
              <a:extLst>
                <a:ext uri="{FF2B5EF4-FFF2-40B4-BE49-F238E27FC236}">
                  <a16:creationId xmlns:a16="http://schemas.microsoft.com/office/drawing/2014/main" id="{2FFFE242-C6E5-3A81-A137-0137A84FD6A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31570" y="4547310"/>
              <a:ext cx="412165" cy="476227"/>
            </a:xfrm>
            <a:prstGeom prst="rect">
              <a:avLst/>
            </a:prstGeom>
          </p:spPr>
        </p:pic>
        <p:pic>
          <p:nvPicPr>
            <p:cNvPr id="10" name="Graphic 9">
              <a:extLst>
                <a:ext uri="{FF2B5EF4-FFF2-40B4-BE49-F238E27FC236}">
                  <a16:creationId xmlns:a16="http://schemas.microsoft.com/office/drawing/2014/main" id="{DCE73D3A-5C6F-7087-1C40-B38F94EA464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29049" y="2553406"/>
              <a:ext cx="433191" cy="433191"/>
            </a:xfrm>
            <a:prstGeom prst="rect">
              <a:avLst/>
            </a:prstGeom>
          </p:spPr>
        </p:pic>
        <p:pic>
          <p:nvPicPr>
            <p:cNvPr id="11" name="Graphic 10">
              <a:extLst>
                <a:ext uri="{FF2B5EF4-FFF2-40B4-BE49-F238E27FC236}">
                  <a16:creationId xmlns:a16="http://schemas.microsoft.com/office/drawing/2014/main" id="{88415131-985B-F8E3-87F0-2617F1F7C84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79382" y="4579341"/>
              <a:ext cx="412165" cy="412165"/>
            </a:xfrm>
            <a:prstGeom prst="rect">
              <a:avLst/>
            </a:prstGeom>
          </p:spPr>
        </p:pic>
        <p:pic>
          <p:nvPicPr>
            <p:cNvPr id="12" name="Graphic 11">
              <a:extLst>
                <a:ext uri="{FF2B5EF4-FFF2-40B4-BE49-F238E27FC236}">
                  <a16:creationId xmlns:a16="http://schemas.microsoft.com/office/drawing/2014/main" id="{200E46E7-FD54-6C1F-8FEE-2A7115453EA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26979" y="4579341"/>
              <a:ext cx="412165" cy="412165"/>
            </a:xfrm>
            <a:prstGeom prst="rect">
              <a:avLst/>
            </a:prstGeom>
          </p:spPr>
        </p:pic>
        <p:pic>
          <p:nvPicPr>
            <p:cNvPr id="13" name="Graphic 12">
              <a:extLst>
                <a:ext uri="{FF2B5EF4-FFF2-40B4-BE49-F238E27FC236}">
                  <a16:creationId xmlns:a16="http://schemas.microsoft.com/office/drawing/2014/main" id="{32477444-F121-D1BF-4BC8-F1D956406A2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97958" y="2544802"/>
              <a:ext cx="396083" cy="457218"/>
            </a:xfrm>
            <a:prstGeom prst="rect">
              <a:avLst/>
            </a:prstGeom>
          </p:spPr>
        </p:pic>
        <p:pic>
          <p:nvPicPr>
            <p:cNvPr id="14" name="Graphic 13">
              <a:extLst>
                <a:ext uri="{FF2B5EF4-FFF2-40B4-BE49-F238E27FC236}">
                  <a16:creationId xmlns:a16="http://schemas.microsoft.com/office/drawing/2014/main" id="{F927C720-EB4E-BA5A-7FC9-F5CDD312FAF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366868" y="2541001"/>
              <a:ext cx="396083" cy="458002"/>
            </a:xfrm>
            <a:prstGeom prst="rect">
              <a:avLst/>
            </a:prstGeom>
          </p:spPr>
        </p:pic>
        <p:sp>
          <p:nvSpPr>
            <p:cNvPr id="16" name="TextBox 15">
              <a:extLst>
                <a:ext uri="{FF2B5EF4-FFF2-40B4-BE49-F238E27FC236}">
                  <a16:creationId xmlns:a16="http://schemas.microsoft.com/office/drawing/2014/main" id="{D259F36A-14B4-0D2F-53B0-9225B37AB7DB}"/>
                </a:ext>
              </a:extLst>
            </p:cNvPr>
            <p:cNvSpPr txBox="1"/>
            <p:nvPr/>
          </p:nvSpPr>
          <p:spPr>
            <a:xfrm>
              <a:off x="5438675" y="3015110"/>
              <a:ext cx="1314651"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SpiraTeam®</a:t>
              </a:r>
            </a:p>
          </p:txBody>
        </p:sp>
        <p:sp>
          <p:nvSpPr>
            <p:cNvPr id="17" name="TextBox 16">
              <a:extLst>
                <a:ext uri="{FF2B5EF4-FFF2-40B4-BE49-F238E27FC236}">
                  <a16:creationId xmlns:a16="http://schemas.microsoft.com/office/drawing/2014/main" id="{B9EBFC44-2B54-37ED-86A6-EEA99476D358}"/>
                </a:ext>
              </a:extLst>
            </p:cNvPr>
            <p:cNvSpPr txBox="1"/>
            <p:nvPr/>
          </p:nvSpPr>
          <p:spPr>
            <a:xfrm>
              <a:off x="3907584" y="3014410"/>
              <a:ext cx="1314651" cy="307777"/>
            </a:xfrm>
            <a:prstGeom prst="rect">
              <a:avLst/>
            </a:prstGeom>
            <a:noFill/>
          </p:spPr>
          <p:txBody>
            <a:bodyPr wrap="square" rtlCol="0">
              <a:spAutoFit/>
            </a:bodyPr>
            <a:lstStyle/>
            <a:p>
              <a:pPr algn="ctr"/>
              <a:r>
                <a:rPr lang="en-US" sz="1400" i="1">
                  <a:latin typeface="Arial" panose="020B0604020202020204" pitchFamily="34" charset="0"/>
                  <a:cs typeface="Arial" panose="020B0604020202020204" pitchFamily="34" charset="0"/>
                </a:rPr>
                <a:t>SpiraPlan®</a:t>
              </a:r>
            </a:p>
          </p:txBody>
        </p:sp>
        <p:sp>
          <p:nvSpPr>
            <p:cNvPr id="18" name="TextBox 17">
              <a:extLst>
                <a:ext uri="{FF2B5EF4-FFF2-40B4-BE49-F238E27FC236}">
                  <a16:creationId xmlns:a16="http://schemas.microsoft.com/office/drawing/2014/main" id="{AD1A8DE3-0304-D745-9FA9-F0AF9C9EC835}"/>
                </a:ext>
              </a:extLst>
            </p:cNvPr>
            <p:cNvSpPr txBox="1"/>
            <p:nvPr/>
          </p:nvSpPr>
          <p:spPr>
            <a:xfrm>
              <a:off x="6988319" y="3024275"/>
              <a:ext cx="1314651"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SpiraTest®</a:t>
              </a:r>
            </a:p>
          </p:txBody>
        </p:sp>
        <p:sp>
          <p:nvSpPr>
            <p:cNvPr id="19" name="TextBox 18">
              <a:extLst>
                <a:ext uri="{FF2B5EF4-FFF2-40B4-BE49-F238E27FC236}">
                  <a16:creationId xmlns:a16="http://schemas.microsoft.com/office/drawing/2014/main" id="{18C4C114-7F50-56FA-7EE8-CED24E0E5883}"/>
                </a:ext>
              </a:extLst>
            </p:cNvPr>
            <p:cNvSpPr txBox="1"/>
            <p:nvPr/>
          </p:nvSpPr>
          <p:spPr>
            <a:xfrm>
              <a:off x="3680327" y="4088459"/>
              <a:ext cx="1314651"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TaraVault® </a:t>
              </a:r>
            </a:p>
          </p:txBody>
        </p:sp>
        <p:sp>
          <p:nvSpPr>
            <p:cNvPr id="20" name="TextBox 19">
              <a:extLst>
                <a:ext uri="{FF2B5EF4-FFF2-40B4-BE49-F238E27FC236}">
                  <a16:creationId xmlns:a16="http://schemas.microsoft.com/office/drawing/2014/main" id="{E0C9019D-9AEA-62EC-18C8-9F2EB740F2FE}"/>
                </a:ext>
              </a:extLst>
            </p:cNvPr>
            <p:cNvSpPr txBox="1"/>
            <p:nvPr/>
          </p:nvSpPr>
          <p:spPr>
            <a:xfrm>
              <a:off x="4764528" y="4088459"/>
              <a:ext cx="1494059" cy="307777"/>
            </a:xfrm>
            <a:prstGeom prst="rect">
              <a:avLst/>
            </a:prstGeom>
            <a:noFill/>
          </p:spPr>
          <p:txBody>
            <a:bodyPr wrap="square" rtlCol="0">
              <a:spAutoFit/>
            </a:bodyPr>
            <a:lstStyle/>
            <a:p>
              <a:pPr algn="ctr"/>
              <a:r>
                <a:rPr lang="en-US" sz="1400" i="1">
                  <a:latin typeface="Arial" panose="020B0604020202020204" pitchFamily="34" charset="0"/>
                  <a:cs typeface="Arial" panose="020B0604020202020204" pitchFamily="34" charset="0"/>
                </a:rPr>
                <a:t>SpiraCapture™</a:t>
              </a:r>
            </a:p>
          </p:txBody>
        </p:sp>
        <p:sp>
          <p:nvSpPr>
            <p:cNvPr id="21" name="TextBox 20">
              <a:extLst>
                <a:ext uri="{FF2B5EF4-FFF2-40B4-BE49-F238E27FC236}">
                  <a16:creationId xmlns:a16="http://schemas.microsoft.com/office/drawing/2014/main" id="{68F8B152-BBDB-7521-28A9-FB33F4EFC30B}"/>
                </a:ext>
              </a:extLst>
            </p:cNvPr>
            <p:cNvSpPr txBox="1"/>
            <p:nvPr/>
          </p:nvSpPr>
          <p:spPr>
            <a:xfrm>
              <a:off x="7175735" y="4088459"/>
              <a:ext cx="1314651" cy="307777"/>
            </a:xfrm>
            <a:prstGeom prst="rect">
              <a:avLst/>
            </a:prstGeom>
            <a:noFill/>
          </p:spPr>
          <p:txBody>
            <a:bodyPr wrap="square" rtlCol="0">
              <a:spAutoFit/>
            </a:bodyPr>
            <a:lstStyle/>
            <a:p>
              <a:pPr algn="ctr"/>
              <a:r>
                <a:rPr lang="en-US" sz="1400" i="1">
                  <a:latin typeface="Arial" panose="020B0604020202020204" pitchFamily="34" charset="0"/>
                  <a:cs typeface="Arial" panose="020B0604020202020204" pitchFamily="34" charset="0"/>
                </a:rPr>
                <a:t>KronoDesk®</a:t>
              </a:r>
            </a:p>
          </p:txBody>
        </p:sp>
        <p:sp>
          <p:nvSpPr>
            <p:cNvPr id="22" name="TextBox 21">
              <a:extLst>
                <a:ext uri="{FF2B5EF4-FFF2-40B4-BE49-F238E27FC236}">
                  <a16:creationId xmlns:a16="http://schemas.microsoft.com/office/drawing/2014/main" id="{FD88D6F1-D006-AFDC-EA57-44FFED7C0E75}"/>
                </a:ext>
              </a:extLst>
            </p:cNvPr>
            <p:cNvSpPr txBox="1"/>
            <p:nvPr/>
          </p:nvSpPr>
          <p:spPr>
            <a:xfrm>
              <a:off x="5938434" y="4088459"/>
              <a:ext cx="1494059" cy="307777"/>
            </a:xfrm>
            <a:prstGeom prst="rect">
              <a:avLst/>
            </a:prstGeom>
            <a:noFill/>
          </p:spPr>
          <p:txBody>
            <a:bodyPr wrap="square" rtlCol="0">
              <a:spAutoFit/>
            </a:bodyPr>
            <a:lstStyle/>
            <a:p>
              <a:pPr algn="ctr"/>
              <a:r>
                <a:rPr lang="en-US" sz="1400" i="1">
                  <a:latin typeface="Arial" panose="020B0604020202020204" pitchFamily="34" charset="0"/>
                  <a:cs typeface="Arial" panose="020B0604020202020204" pitchFamily="34" charset="0"/>
                </a:rPr>
                <a:t>Rapise®</a:t>
              </a:r>
            </a:p>
          </p:txBody>
        </p:sp>
        <p:sp>
          <p:nvSpPr>
            <p:cNvPr id="25" name="Rectangle: Rounded Corners 24">
              <a:extLst>
                <a:ext uri="{FF2B5EF4-FFF2-40B4-BE49-F238E27FC236}">
                  <a16:creationId xmlns:a16="http://schemas.microsoft.com/office/drawing/2014/main" id="{5FD3529D-69CD-FE42-9611-35AE8A2A62E6}"/>
                </a:ext>
              </a:extLst>
            </p:cNvPr>
            <p:cNvSpPr/>
            <p:nvPr/>
          </p:nvSpPr>
          <p:spPr>
            <a:xfrm>
              <a:off x="3757613" y="1959640"/>
              <a:ext cx="4676775" cy="365760"/>
            </a:xfrm>
            <a:prstGeom prst="roundRect">
              <a:avLst/>
            </a:prstGeom>
            <a:solidFill>
              <a:srgbClr val="FDCB2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073642"/>
                  </a:solidFill>
                  <a:latin typeface="Arial" panose="020B0604020202020204" pitchFamily="34" charset="0"/>
                  <a:cs typeface="Arial" panose="020B0604020202020204" pitchFamily="34" charset="0"/>
                </a:rPr>
                <a:t>Core Product Suite</a:t>
              </a:r>
            </a:p>
          </p:txBody>
        </p:sp>
      </p:grpSp>
      <p:grpSp>
        <p:nvGrpSpPr>
          <p:cNvPr id="42" name="Group 41">
            <a:extLst>
              <a:ext uri="{FF2B5EF4-FFF2-40B4-BE49-F238E27FC236}">
                <a16:creationId xmlns:a16="http://schemas.microsoft.com/office/drawing/2014/main" id="{38428FB7-3D93-3F8B-28C6-AAFD016D3D72}"/>
              </a:ext>
            </a:extLst>
          </p:cNvPr>
          <p:cNvGrpSpPr/>
          <p:nvPr/>
        </p:nvGrpSpPr>
        <p:grpSpPr>
          <a:xfrm>
            <a:off x="32437" y="5275495"/>
            <a:ext cx="11787990" cy="1220813"/>
            <a:chOff x="32437" y="5275495"/>
            <a:chExt cx="11787990" cy="1220813"/>
          </a:xfrm>
        </p:grpSpPr>
        <p:pic>
          <p:nvPicPr>
            <p:cNvPr id="28" name="Picture 27">
              <a:extLst>
                <a:ext uri="{FF2B5EF4-FFF2-40B4-BE49-F238E27FC236}">
                  <a16:creationId xmlns:a16="http://schemas.microsoft.com/office/drawing/2014/main" id="{5E03A5D1-36F1-D2AE-EA70-EE82F416784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437" y="5305307"/>
              <a:ext cx="1427016" cy="1064937"/>
            </a:xfrm>
            <a:prstGeom prst="rect">
              <a:avLst/>
            </a:prstGeom>
          </p:spPr>
        </p:pic>
        <p:grpSp>
          <p:nvGrpSpPr>
            <p:cNvPr id="40" name="Group 39">
              <a:extLst>
                <a:ext uri="{FF2B5EF4-FFF2-40B4-BE49-F238E27FC236}">
                  <a16:creationId xmlns:a16="http://schemas.microsoft.com/office/drawing/2014/main" id="{D30C88EA-58B3-F090-DA65-7AB0380563AB}"/>
                </a:ext>
              </a:extLst>
            </p:cNvPr>
            <p:cNvGrpSpPr/>
            <p:nvPr/>
          </p:nvGrpSpPr>
          <p:grpSpPr>
            <a:xfrm>
              <a:off x="1208564" y="5275495"/>
              <a:ext cx="10611863" cy="1220813"/>
              <a:chOff x="1208564" y="5275495"/>
              <a:chExt cx="10611863" cy="1220813"/>
            </a:xfrm>
          </p:grpSpPr>
          <p:sp>
            <p:nvSpPr>
              <p:cNvPr id="29" name="Rectangle 28">
                <a:extLst>
                  <a:ext uri="{FF2B5EF4-FFF2-40B4-BE49-F238E27FC236}">
                    <a16:creationId xmlns:a16="http://schemas.microsoft.com/office/drawing/2014/main" id="{637D5604-2399-8CB2-1034-D601D9776802}"/>
                  </a:ext>
                </a:extLst>
              </p:cNvPr>
              <p:cNvSpPr/>
              <p:nvPr/>
            </p:nvSpPr>
            <p:spPr>
              <a:xfrm>
                <a:off x="1208564" y="5305308"/>
                <a:ext cx="2779796" cy="879464"/>
              </a:xfrm>
              <a:prstGeom prst="rect">
                <a:avLst/>
              </a:prstGeom>
              <a:noFill/>
              <a:ln w="1905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Bef>
                    <a:spcPts val="200"/>
                  </a:spcBef>
                  <a:spcAft>
                    <a:spcPts val="200"/>
                  </a:spcAft>
                  <a:buFont typeface="Arial" panose="020B0604020202020204" pitchFamily="34" charset="0"/>
                  <a:buChar char="•"/>
                </a:pPr>
                <a:endParaRPr lang="en-US" sz="1400" b="1">
                  <a:solidFill>
                    <a:schemeClr val="tx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4298BF56-C72A-5FAC-4F9D-9955B6B696E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71926" y="5303031"/>
                <a:ext cx="1550432" cy="1165739"/>
              </a:xfrm>
              <a:prstGeom prst="rect">
                <a:avLst/>
              </a:prstGeom>
            </p:spPr>
          </p:pic>
          <p:pic>
            <p:nvPicPr>
              <p:cNvPr id="31" name="Picture 30">
                <a:extLst>
                  <a:ext uri="{FF2B5EF4-FFF2-40B4-BE49-F238E27FC236}">
                    <a16:creationId xmlns:a16="http://schemas.microsoft.com/office/drawing/2014/main" id="{0C9EC42D-C7A8-5CDA-2578-D84CF75C32E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56098" y="5275495"/>
                <a:ext cx="1550432" cy="1220813"/>
              </a:xfrm>
              <a:prstGeom prst="rect">
                <a:avLst/>
              </a:prstGeom>
            </p:spPr>
          </p:pic>
          <p:sp>
            <p:nvSpPr>
              <p:cNvPr id="32" name="Rectangle 31">
                <a:extLst>
                  <a:ext uri="{FF2B5EF4-FFF2-40B4-BE49-F238E27FC236}">
                    <a16:creationId xmlns:a16="http://schemas.microsoft.com/office/drawing/2014/main" id="{822A221C-7D66-EE1E-27F5-6FB4CA049C64}"/>
                  </a:ext>
                </a:extLst>
              </p:cNvPr>
              <p:cNvSpPr/>
              <p:nvPr/>
            </p:nvSpPr>
            <p:spPr>
              <a:xfrm>
                <a:off x="5056707" y="5305308"/>
                <a:ext cx="2779796" cy="879464"/>
              </a:xfrm>
              <a:prstGeom prst="rect">
                <a:avLst/>
              </a:prstGeom>
              <a:noFill/>
              <a:ln w="1905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Bef>
                    <a:spcPts val="200"/>
                  </a:spcBef>
                  <a:spcAft>
                    <a:spcPts val="200"/>
                  </a:spcAft>
                  <a:buFont typeface="Arial" panose="020B0604020202020204" pitchFamily="34" charset="0"/>
                  <a:buChar char="•"/>
                </a:pPr>
                <a:endParaRPr lang="en-US" sz="1400">
                  <a:solidFill>
                    <a:schemeClr val="tx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D2B84287-1AA4-2510-32F1-A5C76309E333}"/>
                  </a:ext>
                </a:extLst>
              </p:cNvPr>
              <p:cNvSpPr/>
              <p:nvPr/>
            </p:nvSpPr>
            <p:spPr>
              <a:xfrm>
                <a:off x="9040631" y="5305308"/>
                <a:ext cx="2779796" cy="879464"/>
              </a:xfrm>
              <a:prstGeom prst="rect">
                <a:avLst/>
              </a:prstGeom>
              <a:noFill/>
              <a:ln w="1905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Bef>
                    <a:spcPts val="200"/>
                  </a:spcBef>
                  <a:spcAft>
                    <a:spcPts val="200"/>
                  </a:spcAft>
                  <a:buFont typeface="Arial" panose="020B0604020202020204" pitchFamily="34" charset="0"/>
                  <a:buChar char="•"/>
                </a:pPr>
                <a:endParaRPr lang="en-US" sz="1400">
                  <a:solidFill>
                    <a:schemeClr val="tx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23153159-DC18-A9F9-EBF8-174B39B364A2}"/>
                  </a:ext>
                </a:extLst>
              </p:cNvPr>
              <p:cNvSpPr txBox="1"/>
              <p:nvPr/>
            </p:nvSpPr>
            <p:spPr>
              <a:xfrm>
                <a:off x="1208564" y="5370815"/>
                <a:ext cx="2636330" cy="738664"/>
              </a:xfrm>
              <a:prstGeom prst="rect">
                <a:avLst/>
              </a:prstGeom>
              <a:noFill/>
            </p:spPr>
            <p:txBody>
              <a:bodyPr wrap="square" rtlCol="0">
                <a:spAutoFit/>
              </a:bodyPr>
              <a:lstStyle/>
              <a:p>
                <a:pPr>
                  <a:spcBef>
                    <a:spcPts val="100"/>
                  </a:spcBef>
                  <a:spcAft>
                    <a:spcPts val="200"/>
                  </a:spcAft>
                </a:pPr>
                <a:r>
                  <a:rPr lang="en-US" sz="1400" b="1" i="1" dirty="0">
                    <a:solidFill>
                      <a:schemeClr val="tx1"/>
                    </a:solidFill>
                    <a:latin typeface="Arial" panose="020B0604020202020204" pitchFamily="34" charset="0"/>
                    <a:cs typeface="Arial" panose="020B0604020202020204" pitchFamily="34" charset="0"/>
                  </a:rPr>
                  <a:t>Testers:</a:t>
                </a:r>
                <a:r>
                  <a:rPr lang="en-US" sz="1400" i="1" dirty="0">
                    <a:solidFill>
                      <a:schemeClr val="tx1"/>
                    </a:solidFill>
                    <a:latin typeface="Arial" panose="020B0604020202020204" pitchFamily="34" charset="0"/>
                    <a:cs typeface="Arial" panose="020B0604020202020204" pitchFamily="34" charset="0"/>
                  </a:rPr>
                  <a:t> Manual, automated, or exploratory testing at full agile speed</a:t>
                </a:r>
              </a:p>
            </p:txBody>
          </p:sp>
          <p:sp>
            <p:nvSpPr>
              <p:cNvPr id="35" name="TextBox 34">
                <a:extLst>
                  <a:ext uri="{FF2B5EF4-FFF2-40B4-BE49-F238E27FC236}">
                    <a16:creationId xmlns:a16="http://schemas.microsoft.com/office/drawing/2014/main" id="{94E10DF0-4C97-8386-FA84-48FD3DA2A2D5}"/>
                  </a:ext>
                </a:extLst>
              </p:cNvPr>
              <p:cNvSpPr txBox="1"/>
              <p:nvPr/>
            </p:nvSpPr>
            <p:spPr>
              <a:xfrm>
                <a:off x="5056707" y="5365010"/>
                <a:ext cx="2636330" cy="738664"/>
              </a:xfrm>
              <a:prstGeom prst="rect">
                <a:avLst/>
              </a:prstGeom>
              <a:noFill/>
            </p:spPr>
            <p:txBody>
              <a:bodyPr wrap="square" rtlCol="0">
                <a:spAutoFit/>
              </a:bodyPr>
              <a:lstStyle/>
              <a:p>
                <a:pPr>
                  <a:spcBef>
                    <a:spcPts val="100"/>
                  </a:spcBef>
                  <a:spcAft>
                    <a:spcPts val="200"/>
                  </a:spcAft>
                </a:pPr>
                <a:r>
                  <a:rPr lang="en-US" sz="1400" b="1" i="1">
                    <a:solidFill>
                      <a:schemeClr val="tx1"/>
                    </a:solidFill>
                    <a:latin typeface="Arial" panose="020B0604020202020204" pitchFamily="34" charset="0"/>
                    <a:cs typeface="Arial" panose="020B0604020202020204" pitchFamily="34" charset="0"/>
                  </a:rPr>
                  <a:t>Developers:</a:t>
                </a:r>
                <a:r>
                  <a:rPr lang="en-US" sz="1400" i="1">
                    <a:solidFill>
                      <a:schemeClr val="tx1"/>
                    </a:solidFill>
                    <a:latin typeface="Arial" panose="020B0604020202020204" pitchFamily="34" charset="0"/>
                    <a:cs typeface="Arial" panose="020B0604020202020204" pitchFamily="34" charset="0"/>
                  </a:rPr>
                  <a:t> Comprehensive visibility into the development toolchain</a:t>
                </a:r>
              </a:p>
            </p:txBody>
          </p:sp>
          <p:sp>
            <p:nvSpPr>
              <p:cNvPr id="36" name="TextBox 35">
                <a:extLst>
                  <a:ext uri="{FF2B5EF4-FFF2-40B4-BE49-F238E27FC236}">
                    <a16:creationId xmlns:a16="http://schemas.microsoft.com/office/drawing/2014/main" id="{4AE09D29-272B-BF87-1AB8-872257820068}"/>
                  </a:ext>
                </a:extLst>
              </p:cNvPr>
              <p:cNvSpPr txBox="1"/>
              <p:nvPr/>
            </p:nvSpPr>
            <p:spPr>
              <a:xfrm>
                <a:off x="9040631" y="5374260"/>
                <a:ext cx="2636330" cy="738664"/>
              </a:xfrm>
              <a:prstGeom prst="rect">
                <a:avLst/>
              </a:prstGeom>
              <a:noFill/>
            </p:spPr>
            <p:txBody>
              <a:bodyPr wrap="square" rtlCol="0">
                <a:spAutoFit/>
              </a:bodyPr>
              <a:lstStyle/>
              <a:p>
                <a:pPr>
                  <a:spcBef>
                    <a:spcPts val="100"/>
                  </a:spcBef>
                  <a:spcAft>
                    <a:spcPts val="200"/>
                  </a:spcAft>
                </a:pPr>
                <a:r>
                  <a:rPr lang="en-US" sz="1400" b="1" i="1">
                    <a:solidFill>
                      <a:schemeClr val="tx1"/>
                    </a:solidFill>
                    <a:latin typeface="Arial" panose="020B0604020202020204" pitchFamily="34" charset="0"/>
                    <a:cs typeface="Arial" panose="020B0604020202020204" pitchFamily="34" charset="0"/>
                  </a:rPr>
                  <a:t>Managers:</a:t>
                </a:r>
                <a:r>
                  <a:rPr lang="en-US" sz="1400" i="1">
                    <a:solidFill>
                      <a:schemeClr val="tx1"/>
                    </a:solidFill>
                    <a:latin typeface="Arial" panose="020B0604020202020204" pitchFamily="34" charset="0"/>
                    <a:cs typeface="Arial" panose="020B0604020202020204" pitchFamily="34" charset="0"/>
                  </a:rPr>
                  <a:t> Unified &amp; single source project management for projects of all sizes</a:t>
                </a:r>
              </a:p>
            </p:txBody>
          </p:sp>
        </p:grpSp>
      </p:grpSp>
      <p:grpSp>
        <p:nvGrpSpPr>
          <p:cNvPr id="39" name="Group 38">
            <a:extLst>
              <a:ext uri="{FF2B5EF4-FFF2-40B4-BE49-F238E27FC236}">
                <a16:creationId xmlns:a16="http://schemas.microsoft.com/office/drawing/2014/main" id="{F92976C6-D4DC-3E25-20E5-425E30CD91F4}"/>
              </a:ext>
            </a:extLst>
          </p:cNvPr>
          <p:cNvGrpSpPr/>
          <p:nvPr/>
        </p:nvGrpSpPr>
        <p:grpSpPr>
          <a:xfrm>
            <a:off x="3036214" y="3160536"/>
            <a:ext cx="6119572" cy="1063545"/>
            <a:chOff x="3036214" y="3160536"/>
            <a:chExt cx="6119572" cy="1063545"/>
          </a:xfrm>
        </p:grpSpPr>
        <p:sp>
          <p:nvSpPr>
            <p:cNvPr id="7" name="Arrow: Left-Right 6">
              <a:extLst>
                <a:ext uri="{FF2B5EF4-FFF2-40B4-BE49-F238E27FC236}">
                  <a16:creationId xmlns:a16="http://schemas.microsoft.com/office/drawing/2014/main" id="{4BE7B3EC-E9C1-C764-6A6B-3373797F802D}"/>
                </a:ext>
              </a:extLst>
            </p:cNvPr>
            <p:cNvSpPr/>
            <p:nvPr/>
          </p:nvSpPr>
          <p:spPr>
            <a:xfrm>
              <a:off x="3036214" y="3160536"/>
              <a:ext cx="6119572" cy="1063545"/>
            </a:xfrm>
            <a:prstGeom prst="leftRightArrow">
              <a:avLst/>
            </a:prstGeom>
            <a:solidFill>
              <a:srgbClr val="FFF5D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8952573-C808-AED1-01BC-3E175E589F77}"/>
                </a:ext>
              </a:extLst>
            </p:cNvPr>
            <p:cNvPicPr>
              <a:picLocks noChangeAspect="1"/>
            </p:cNvPicPr>
            <p:nvPr/>
          </p:nvPicPr>
          <p:blipFill>
            <a:blip r:embed="rId19"/>
            <a:stretch>
              <a:fillRect/>
            </a:stretch>
          </p:blipFill>
          <p:spPr>
            <a:xfrm>
              <a:off x="5465011" y="3470546"/>
              <a:ext cx="1261978" cy="428369"/>
            </a:xfrm>
            <a:prstGeom prst="rect">
              <a:avLst/>
            </a:prstGeom>
          </p:spPr>
        </p:pic>
      </p:grpSp>
    </p:spTree>
    <p:extLst>
      <p:ext uri="{BB962C8B-B14F-4D97-AF65-F5344CB8AC3E}">
        <p14:creationId xmlns:p14="http://schemas.microsoft.com/office/powerpoint/2010/main" val="267727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pic>
        <p:nvPicPr>
          <p:cNvPr id="22" name="Picture 21" descr="A logo with text on it&#10;&#10;Description automatically generated">
            <a:extLst>
              <a:ext uri="{FF2B5EF4-FFF2-40B4-BE49-F238E27FC236}">
                <a16:creationId xmlns:a16="http://schemas.microsoft.com/office/drawing/2014/main" id="{98AB0CAD-6225-F899-72FC-212D672917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0759" y="4834627"/>
            <a:ext cx="1045032" cy="651305"/>
          </a:xfrm>
          <a:prstGeom prst="rect">
            <a:avLst/>
          </a:prstGeom>
        </p:spPr>
      </p:pic>
      <p:sp>
        <p:nvSpPr>
          <p:cNvPr id="1005" name="Google Shape;1005;p112"/>
          <p:cNvSpPr/>
          <p:nvPr/>
        </p:nvSpPr>
        <p:spPr>
          <a:xfrm>
            <a:off x="168646" y="2193035"/>
            <a:ext cx="2173095" cy="3495359"/>
          </a:xfrm>
          <a:prstGeom prst="roundRect">
            <a:avLst>
              <a:gd name="adj" fmla="val 5446"/>
            </a:avLst>
          </a:prstGeom>
          <a:noFill/>
          <a:ln w="25400" cap="flat" cmpd="sng">
            <a:solidFill>
              <a:srgbClr val="FACB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DCB26"/>
              </a:solidFill>
              <a:effectLst/>
              <a:uLnTx/>
              <a:uFillTx/>
              <a:latin typeface="Arial"/>
              <a:ea typeface="Arial"/>
              <a:cs typeface="Arial"/>
              <a:sym typeface="Arial"/>
            </a:endParaRPr>
          </a:p>
        </p:txBody>
      </p:sp>
      <p:sp>
        <p:nvSpPr>
          <p:cNvPr id="1006" name="Google Shape;1006;p112"/>
          <p:cNvSpPr txBox="1">
            <a:spLocks noGrp="1"/>
          </p:cNvSpPr>
          <p:nvPr>
            <p:ph type="title"/>
          </p:nvPr>
        </p:nvSpPr>
        <p:spPr>
          <a:xfrm>
            <a:off x="206030" y="363594"/>
            <a:ext cx="10515600" cy="1325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Josefin Sans"/>
              <a:buNone/>
            </a:pPr>
            <a:r>
              <a:rPr lang="en-US"/>
              <a:t>Our Customers (Global)</a:t>
            </a:r>
            <a:endParaRPr/>
          </a:p>
        </p:txBody>
      </p:sp>
      <p:sp>
        <p:nvSpPr>
          <p:cNvPr id="1007" name="Google Shape;1007;p112"/>
          <p:cNvSpPr/>
          <p:nvPr/>
        </p:nvSpPr>
        <p:spPr>
          <a:xfrm>
            <a:off x="886194" y="1866651"/>
            <a:ext cx="492443"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73642"/>
                </a:solidFill>
                <a:effectLst/>
                <a:uLnTx/>
                <a:uFillTx/>
                <a:latin typeface="Kanit"/>
                <a:ea typeface="Kanit"/>
                <a:cs typeface="Kanit"/>
                <a:sym typeface="Kanit"/>
              </a:rPr>
              <a:t>Asia</a:t>
            </a:r>
            <a:endParaRPr kumimoji="0" sz="1800" b="0" i="0" u="none" strike="noStrike" kern="1200" cap="none" spc="0" normalizeH="0" baseline="0" noProof="0">
              <a:ln>
                <a:noFill/>
              </a:ln>
              <a:solidFill>
                <a:srgbClr val="073642"/>
              </a:solidFill>
              <a:effectLst/>
              <a:uLnTx/>
              <a:uFillTx/>
              <a:latin typeface="Kanit"/>
              <a:ea typeface="+mn-ea"/>
              <a:cs typeface="+mn-cs"/>
            </a:endParaRPr>
          </a:p>
        </p:txBody>
      </p:sp>
      <p:sp>
        <p:nvSpPr>
          <p:cNvPr id="1008" name="Google Shape;1008;p112"/>
          <p:cNvSpPr/>
          <p:nvPr/>
        </p:nvSpPr>
        <p:spPr>
          <a:xfrm>
            <a:off x="3140153" y="1855037"/>
            <a:ext cx="1169454"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73642"/>
                </a:solidFill>
                <a:effectLst/>
                <a:uLnTx/>
                <a:uFillTx/>
                <a:latin typeface="Kanit"/>
                <a:ea typeface="Kanit"/>
                <a:cs typeface="Kanit"/>
                <a:sym typeface="Kanit"/>
              </a:rPr>
              <a:t>Middle East</a:t>
            </a:r>
            <a:endParaRPr kumimoji="0" sz="1800" b="0" i="0" u="none" strike="noStrike" kern="1200" cap="none" spc="0" normalizeH="0" baseline="0" noProof="0" dirty="0">
              <a:ln>
                <a:noFill/>
              </a:ln>
              <a:solidFill>
                <a:srgbClr val="073642"/>
              </a:solidFill>
              <a:effectLst/>
              <a:uLnTx/>
              <a:uFillTx/>
              <a:latin typeface="Kanit"/>
              <a:ea typeface="+mn-ea"/>
              <a:cs typeface="+mn-cs"/>
            </a:endParaRPr>
          </a:p>
        </p:txBody>
      </p:sp>
      <p:sp>
        <p:nvSpPr>
          <p:cNvPr id="1009" name="Google Shape;1009;p112"/>
          <p:cNvSpPr/>
          <p:nvPr/>
        </p:nvSpPr>
        <p:spPr>
          <a:xfrm>
            <a:off x="7971331" y="1791345"/>
            <a:ext cx="1268085"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73642"/>
                </a:solidFill>
                <a:effectLst/>
                <a:uLnTx/>
                <a:uFillTx/>
                <a:latin typeface="Kanit"/>
                <a:ea typeface="Kanit"/>
                <a:cs typeface="Kanit"/>
                <a:sym typeface="Kanit"/>
              </a:rPr>
              <a:t>Australia / NZ</a:t>
            </a:r>
            <a:endParaRPr kumimoji="0" sz="1800" b="0" i="0" u="none" strike="noStrike" kern="1200" cap="none" spc="0" normalizeH="0" baseline="0" noProof="0" dirty="0">
              <a:ln>
                <a:noFill/>
              </a:ln>
              <a:solidFill>
                <a:srgbClr val="073642"/>
              </a:solidFill>
              <a:effectLst/>
              <a:uLnTx/>
              <a:uFillTx/>
              <a:latin typeface="Kanit"/>
              <a:ea typeface="+mn-ea"/>
              <a:cs typeface="+mn-cs"/>
            </a:endParaRPr>
          </a:p>
        </p:txBody>
      </p:sp>
      <p:sp>
        <p:nvSpPr>
          <p:cNvPr id="1010" name="Google Shape;1010;p112"/>
          <p:cNvSpPr/>
          <p:nvPr/>
        </p:nvSpPr>
        <p:spPr>
          <a:xfrm>
            <a:off x="10282241" y="1806554"/>
            <a:ext cx="1414127"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73642"/>
                </a:solidFill>
                <a:effectLst/>
                <a:uLnTx/>
                <a:uFillTx/>
                <a:latin typeface="Kanit"/>
                <a:ea typeface="Kanit"/>
                <a:cs typeface="Kanit"/>
                <a:sym typeface="Kanit"/>
              </a:rPr>
              <a:t>Latin America</a:t>
            </a:r>
            <a:endParaRPr kumimoji="0" sz="1800" b="0" i="0" u="none" strike="noStrike" kern="1200" cap="none" spc="0" normalizeH="0" baseline="0" noProof="0" dirty="0">
              <a:ln>
                <a:noFill/>
              </a:ln>
              <a:solidFill>
                <a:srgbClr val="073642"/>
              </a:solidFill>
              <a:effectLst/>
              <a:uLnTx/>
              <a:uFillTx/>
              <a:latin typeface="Kanit"/>
              <a:ea typeface="+mn-ea"/>
              <a:cs typeface="+mn-cs"/>
            </a:endParaRPr>
          </a:p>
        </p:txBody>
      </p:sp>
      <p:sp>
        <p:nvSpPr>
          <p:cNvPr id="1011" name="Google Shape;1011;p112"/>
          <p:cNvSpPr/>
          <p:nvPr/>
        </p:nvSpPr>
        <p:spPr>
          <a:xfrm>
            <a:off x="2596078" y="2193035"/>
            <a:ext cx="2173094" cy="3495359"/>
          </a:xfrm>
          <a:prstGeom prst="roundRect">
            <a:avLst>
              <a:gd name="adj" fmla="val 5446"/>
            </a:avLst>
          </a:prstGeom>
          <a:noFill/>
          <a:ln w="25400" cap="flat" cmpd="sng">
            <a:solidFill>
              <a:srgbClr val="FACB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DCB26"/>
              </a:solidFill>
              <a:effectLst/>
              <a:uLnTx/>
              <a:uFillTx/>
              <a:latin typeface="Arial"/>
              <a:ea typeface="Arial"/>
              <a:cs typeface="Arial"/>
              <a:sym typeface="Arial"/>
            </a:endParaRPr>
          </a:p>
        </p:txBody>
      </p:sp>
      <p:sp>
        <p:nvSpPr>
          <p:cNvPr id="1012" name="Google Shape;1012;p112"/>
          <p:cNvSpPr/>
          <p:nvPr/>
        </p:nvSpPr>
        <p:spPr>
          <a:xfrm>
            <a:off x="9862403" y="2140158"/>
            <a:ext cx="2173094" cy="3548236"/>
          </a:xfrm>
          <a:prstGeom prst="roundRect">
            <a:avLst>
              <a:gd name="adj" fmla="val 5446"/>
            </a:avLst>
          </a:prstGeom>
          <a:noFill/>
          <a:ln w="25400" cap="flat" cmpd="sng">
            <a:solidFill>
              <a:srgbClr val="FACB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DCB26"/>
              </a:solidFill>
              <a:effectLst/>
              <a:uLnTx/>
              <a:uFillTx/>
              <a:latin typeface="Arial"/>
              <a:ea typeface="Arial"/>
              <a:cs typeface="Arial"/>
              <a:sym typeface="Arial"/>
            </a:endParaRPr>
          </a:p>
        </p:txBody>
      </p:sp>
      <p:sp>
        <p:nvSpPr>
          <p:cNvPr id="1013" name="Google Shape;1013;p112"/>
          <p:cNvSpPr/>
          <p:nvPr/>
        </p:nvSpPr>
        <p:spPr>
          <a:xfrm>
            <a:off x="7439986" y="2140158"/>
            <a:ext cx="2173095" cy="3548236"/>
          </a:xfrm>
          <a:prstGeom prst="roundRect">
            <a:avLst>
              <a:gd name="adj" fmla="val 5446"/>
            </a:avLst>
          </a:prstGeom>
          <a:noFill/>
          <a:ln w="25400" cap="flat" cmpd="sng">
            <a:solidFill>
              <a:srgbClr val="FACB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DCB26"/>
              </a:solidFill>
              <a:effectLst/>
              <a:uLnTx/>
              <a:uFillTx/>
              <a:latin typeface="Arial"/>
              <a:ea typeface="Arial"/>
              <a:cs typeface="Arial"/>
              <a:sym typeface="Arial"/>
            </a:endParaRPr>
          </a:p>
        </p:txBody>
      </p:sp>
      <p:sp>
        <p:nvSpPr>
          <p:cNvPr id="1014" name="Google Shape;1014;p112"/>
          <p:cNvSpPr/>
          <p:nvPr/>
        </p:nvSpPr>
        <p:spPr>
          <a:xfrm>
            <a:off x="5705978" y="1837401"/>
            <a:ext cx="933423" cy="27695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73642"/>
                </a:solidFill>
                <a:effectLst/>
                <a:uLnTx/>
                <a:uFillTx/>
                <a:latin typeface="Kanit"/>
                <a:ea typeface="Kanit"/>
                <a:cs typeface="Kanit"/>
                <a:sym typeface="Kanit"/>
              </a:rPr>
              <a:t>Africa</a:t>
            </a:r>
            <a:endParaRPr kumimoji="0" sz="1400" b="0" i="0" u="none" strike="noStrike" kern="1200" cap="none" spc="0" normalizeH="0" baseline="0" noProof="0" dirty="0">
              <a:ln>
                <a:noFill/>
              </a:ln>
              <a:solidFill>
                <a:srgbClr val="073642"/>
              </a:solidFill>
              <a:effectLst/>
              <a:uLnTx/>
              <a:uFillTx/>
              <a:latin typeface="Kanit"/>
              <a:ea typeface="Kanit"/>
              <a:cs typeface="Kanit"/>
              <a:sym typeface="Kanit"/>
            </a:endParaRPr>
          </a:p>
        </p:txBody>
      </p:sp>
      <p:sp>
        <p:nvSpPr>
          <p:cNvPr id="1015" name="Google Shape;1015;p112"/>
          <p:cNvSpPr/>
          <p:nvPr/>
        </p:nvSpPr>
        <p:spPr>
          <a:xfrm>
            <a:off x="5024511" y="2155367"/>
            <a:ext cx="2173095" cy="3533027"/>
          </a:xfrm>
          <a:prstGeom prst="roundRect">
            <a:avLst>
              <a:gd name="adj" fmla="val 5446"/>
            </a:avLst>
          </a:prstGeom>
          <a:noFill/>
          <a:ln w="25400" cap="flat" cmpd="sng">
            <a:solidFill>
              <a:srgbClr val="FACB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DCB26"/>
              </a:solidFill>
              <a:effectLst/>
              <a:uLnTx/>
              <a:uFillTx/>
              <a:latin typeface="Arial"/>
              <a:ea typeface="Arial"/>
              <a:cs typeface="Arial"/>
              <a:sym typeface="Arial"/>
            </a:endParaRPr>
          </a:p>
        </p:txBody>
      </p:sp>
      <p:pic>
        <p:nvPicPr>
          <p:cNvPr id="1016" name="Google Shape;1016;p112"/>
          <p:cNvPicPr preferRelativeResize="0"/>
          <p:nvPr/>
        </p:nvPicPr>
        <p:blipFill rotWithShape="1">
          <a:blip r:embed="rId4">
            <a:alphaModFix/>
          </a:blip>
          <a:srcRect/>
          <a:stretch/>
        </p:blipFill>
        <p:spPr>
          <a:xfrm>
            <a:off x="10110191" y="2478226"/>
            <a:ext cx="1167012" cy="338609"/>
          </a:xfrm>
          <a:prstGeom prst="rect">
            <a:avLst/>
          </a:prstGeom>
          <a:noFill/>
          <a:ln>
            <a:noFill/>
          </a:ln>
        </p:spPr>
      </p:pic>
      <p:pic>
        <p:nvPicPr>
          <p:cNvPr id="1017" name="Google Shape;1017;p112"/>
          <p:cNvPicPr preferRelativeResize="0"/>
          <p:nvPr/>
        </p:nvPicPr>
        <p:blipFill rotWithShape="1">
          <a:blip r:embed="rId5">
            <a:alphaModFix/>
          </a:blip>
          <a:srcRect/>
          <a:stretch/>
        </p:blipFill>
        <p:spPr>
          <a:xfrm>
            <a:off x="10111146" y="3177767"/>
            <a:ext cx="1262578" cy="241153"/>
          </a:xfrm>
          <a:prstGeom prst="rect">
            <a:avLst/>
          </a:prstGeom>
          <a:noFill/>
          <a:ln>
            <a:noFill/>
          </a:ln>
        </p:spPr>
      </p:pic>
      <p:pic>
        <p:nvPicPr>
          <p:cNvPr id="1018" name="Google Shape;1018;p112"/>
          <p:cNvPicPr preferRelativeResize="0"/>
          <p:nvPr/>
        </p:nvPicPr>
        <p:blipFill rotWithShape="1">
          <a:blip r:embed="rId6">
            <a:alphaModFix/>
          </a:blip>
          <a:srcRect/>
          <a:stretch/>
        </p:blipFill>
        <p:spPr>
          <a:xfrm>
            <a:off x="10111146" y="3641615"/>
            <a:ext cx="1167013" cy="435685"/>
          </a:xfrm>
          <a:prstGeom prst="rect">
            <a:avLst/>
          </a:prstGeom>
          <a:noFill/>
          <a:ln>
            <a:noFill/>
          </a:ln>
        </p:spPr>
      </p:pic>
      <p:pic>
        <p:nvPicPr>
          <p:cNvPr id="1019" name="Google Shape;1019;p112"/>
          <p:cNvPicPr preferRelativeResize="0"/>
          <p:nvPr/>
        </p:nvPicPr>
        <p:blipFill rotWithShape="1">
          <a:blip r:embed="rId7">
            <a:alphaModFix/>
          </a:blip>
          <a:srcRect/>
          <a:stretch/>
        </p:blipFill>
        <p:spPr>
          <a:xfrm>
            <a:off x="11306771" y="2317271"/>
            <a:ext cx="562360" cy="562360"/>
          </a:xfrm>
          <a:prstGeom prst="rect">
            <a:avLst/>
          </a:prstGeom>
          <a:noFill/>
          <a:ln>
            <a:noFill/>
          </a:ln>
        </p:spPr>
      </p:pic>
      <p:pic>
        <p:nvPicPr>
          <p:cNvPr id="1021" name="Google Shape;1021;p112"/>
          <p:cNvPicPr preferRelativeResize="0"/>
          <p:nvPr/>
        </p:nvPicPr>
        <p:blipFill rotWithShape="1">
          <a:blip r:embed="rId8">
            <a:alphaModFix/>
          </a:blip>
          <a:srcRect/>
          <a:stretch/>
        </p:blipFill>
        <p:spPr>
          <a:xfrm>
            <a:off x="10012487" y="4756505"/>
            <a:ext cx="886690" cy="685508"/>
          </a:xfrm>
          <a:prstGeom prst="rect">
            <a:avLst/>
          </a:prstGeom>
          <a:noFill/>
          <a:ln>
            <a:noFill/>
          </a:ln>
        </p:spPr>
      </p:pic>
      <p:sp>
        <p:nvSpPr>
          <p:cNvPr id="1022" name="Google Shape;1022;p112"/>
          <p:cNvSpPr/>
          <p:nvPr/>
        </p:nvSpPr>
        <p:spPr>
          <a:xfrm>
            <a:off x="10956086" y="4898453"/>
            <a:ext cx="833365" cy="492443"/>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3642"/>
              </a:solidFill>
              <a:effectLst/>
              <a:uLnTx/>
              <a:uFillTx/>
              <a:latin typeface="Kanit"/>
              <a:ea typeface="+mn-ea"/>
              <a:cs typeface="+mn-cs"/>
            </a:endParaRPr>
          </a:p>
        </p:txBody>
      </p:sp>
      <p:pic>
        <p:nvPicPr>
          <p:cNvPr id="1023" name="Google Shape;1023;p112"/>
          <p:cNvPicPr preferRelativeResize="0"/>
          <p:nvPr/>
        </p:nvPicPr>
        <p:blipFill rotWithShape="1">
          <a:blip r:embed="rId9">
            <a:alphaModFix/>
          </a:blip>
          <a:srcRect/>
          <a:stretch/>
        </p:blipFill>
        <p:spPr>
          <a:xfrm>
            <a:off x="11431916" y="3569839"/>
            <a:ext cx="523875" cy="523875"/>
          </a:xfrm>
          <a:prstGeom prst="rect">
            <a:avLst/>
          </a:prstGeom>
          <a:noFill/>
          <a:ln>
            <a:noFill/>
          </a:ln>
        </p:spPr>
      </p:pic>
      <p:pic>
        <p:nvPicPr>
          <p:cNvPr id="1024" name="Google Shape;1024;p112"/>
          <p:cNvPicPr preferRelativeResize="0"/>
          <p:nvPr/>
        </p:nvPicPr>
        <p:blipFill rotWithShape="1">
          <a:blip r:embed="rId10">
            <a:alphaModFix/>
          </a:blip>
          <a:srcRect/>
          <a:stretch/>
        </p:blipFill>
        <p:spPr>
          <a:xfrm>
            <a:off x="2736649" y="2863729"/>
            <a:ext cx="1459658" cy="284613"/>
          </a:xfrm>
          <a:prstGeom prst="rect">
            <a:avLst/>
          </a:prstGeom>
          <a:noFill/>
          <a:ln>
            <a:noFill/>
          </a:ln>
        </p:spPr>
      </p:pic>
      <p:pic>
        <p:nvPicPr>
          <p:cNvPr id="1025" name="Google Shape;1025;p112"/>
          <p:cNvPicPr preferRelativeResize="0"/>
          <p:nvPr/>
        </p:nvPicPr>
        <p:blipFill rotWithShape="1">
          <a:blip r:embed="rId11">
            <a:alphaModFix/>
          </a:blip>
          <a:srcRect/>
          <a:stretch/>
        </p:blipFill>
        <p:spPr>
          <a:xfrm>
            <a:off x="2710089" y="2388292"/>
            <a:ext cx="875881" cy="380818"/>
          </a:xfrm>
          <a:prstGeom prst="rect">
            <a:avLst/>
          </a:prstGeom>
          <a:noFill/>
          <a:ln>
            <a:noFill/>
          </a:ln>
        </p:spPr>
      </p:pic>
      <p:pic>
        <p:nvPicPr>
          <p:cNvPr id="1026" name="Google Shape;1026;p112"/>
          <p:cNvPicPr preferRelativeResize="0"/>
          <p:nvPr/>
        </p:nvPicPr>
        <p:blipFill rotWithShape="1">
          <a:blip r:embed="rId12">
            <a:alphaModFix/>
          </a:blip>
          <a:srcRect/>
          <a:stretch/>
        </p:blipFill>
        <p:spPr>
          <a:xfrm>
            <a:off x="3979554" y="3670838"/>
            <a:ext cx="707082" cy="441926"/>
          </a:xfrm>
          <a:prstGeom prst="rect">
            <a:avLst/>
          </a:prstGeom>
          <a:noFill/>
          <a:ln>
            <a:noFill/>
          </a:ln>
        </p:spPr>
      </p:pic>
      <p:pic>
        <p:nvPicPr>
          <p:cNvPr id="1027" name="Google Shape;1027;p112"/>
          <p:cNvPicPr preferRelativeResize="0"/>
          <p:nvPr/>
        </p:nvPicPr>
        <p:blipFill rotWithShape="1">
          <a:blip r:embed="rId13">
            <a:alphaModFix/>
          </a:blip>
          <a:srcRect/>
          <a:stretch/>
        </p:blipFill>
        <p:spPr>
          <a:xfrm>
            <a:off x="2783199" y="3221967"/>
            <a:ext cx="952381" cy="380818"/>
          </a:xfrm>
          <a:prstGeom prst="rect">
            <a:avLst/>
          </a:prstGeom>
          <a:noFill/>
          <a:ln>
            <a:noFill/>
          </a:ln>
        </p:spPr>
      </p:pic>
      <p:pic>
        <p:nvPicPr>
          <p:cNvPr id="1028" name="Google Shape;1028;p112"/>
          <p:cNvPicPr preferRelativeResize="0"/>
          <p:nvPr/>
        </p:nvPicPr>
        <p:blipFill rotWithShape="1">
          <a:blip r:embed="rId14">
            <a:alphaModFix/>
          </a:blip>
          <a:srcRect/>
          <a:stretch/>
        </p:blipFill>
        <p:spPr>
          <a:xfrm>
            <a:off x="5118873" y="2292525"/>
            <a:ext cx="713280" cy="503492"/>
          </a:xfrm>
          <a:prstGeom prst="rect">
            <a:avLst/>
          </a:prstGeom>
          <a:noFill/>
          <a:ln>
            <a:noFill/>
          </a:ln>
        </p:spPr>
      </p:pic>
      <p:pic>
        <p:nvPicPr>
          <p:cNvPr id="1029" name="Google Shape;1029;p112"/>
          <p:cNvPicPr preferRelativeResize="0"/>
          <p:nvPr/>
        </p:nvPicPr>
        <p:blipFill rotWithShape="1">
          <a:blip r:embed="rId15">
            <a:alphaModFix/>
          </a:blip>
          <a:srcRect/>
          <a:stretch/>
        </p:blipFill>
        <p:spPr>
          <a:xfrm>
            <a:off x="5176479" y="2858598"/>
            <a:ext cx="1402145" cy="339914"/>
          </a:xfrm>
          <a:prstGeom prst="rect">
            <a:avLst/>
          </a:prstGeom>
          <a:noFill/>
          <a:ln>
            <a:noFill/>
          </a:ln>
        </p:spPr>
      </p:pic>
      <p:pic>
        <p:nvPicPr>
          <p:cNvPr id="1030" name="Google Shape;1030;p112"/>
          <p:cNvPicPr preferRelativeResize="0"/>
          <p:nvPr/>
        </p:nvPicPr>
        <p:blipFill rotWithShape="1">
          <a:blip r:embed="rId16">
            <a:alphaModFix/>
          </a:blip>
          <a:srcRect/>
          <a:stretch/>
        </p:blipFill>
        <p:spPr>
          <a:xfrm>
            <a:off x="5115700" y="3254874"/>
            <a:ext cx="1523702" cy="528068"/>
          </a:xfrm>
          <a:prstGeom prst="rect">
            <a:avLst/>
          </a:prstGeom>
          <a:noFill/>
          <a:ln>
            <a:noFill/>
          </a:ln>
        </p:spPr>
      </p:pic>
      <p:pic>
        <p:nvPicPr>
          <p:cNvPr id="1031" name="Google Shape;1031;p112"/>
          <p:cNvPicPr preferRelativeResize="0"/>
          <p:nvPr/>
        </p:nvPicPr>
        <p:blipFill rotWithShape="1">
          <a:blip r:embed="rId17">
            <a:alphaModFix/>
          </a:blip>
          <a:srcRect/>
          <a:stretch/>
        </p:blipFill>
        <p:spPr>
          <a:xfrm>
            <a:off x="5776551" y="2301341"/>
            <a:ext cx="1303892" cy="364961"/>
          </a:xfrm>
          <a:prstGeom prst="rect">
            <a:avLst/>
          </a:prstGeom>
          <a:noFill/>
          <a:ln>
            <a:noFill/>
          </a:ln>
        </p:spPr>
      </p:pic>
      <p:pic>
        <p:nvPicPr>
          <p:cNvPr id="1032" name="Google Shape;1032;p112"/>
          <p:cNvPicPr preferRelativeResize="0"/>
          <p:nvPr/>
        </p:nvPicPr>
        <p:blipFill rotWithShape="1">
          <a:blip r:embed="rId18">
            <a:alphaModFix/>
          </a:blip>
          <a:srcRect/>
          <a:stretch/>
        </p:blipFill>
        <p:spPr>
          <a:xfrm>
            <a:off x="5143619" y="3830952"/>
            <a:ext cx="952381" cy="406206"/>
          </a:xfrm>
          <a:prstGeom prst="rect">
            <a:avLst/>
          </a:prstGeom>
          <a:noFill/>
          <a:ln>
            <a:noFill/>
          </a:ln>
        </p:spPr>
      </p:pic>
      <p:pic>
        <p:nvPicPr>
          <p:cNvPr id="1033" name="Google Shape;1033;p112"/>
          <p:cNvPicPr preferRelativeResize="0"/>
          <p:nvPr/>
        </p:nvPicPr>
        <p:blipFill rotWithShape="1">
          <a:blip r:embed="rId19">
            <a:alphaModFix/>
          </a:blip>
          <a:srcRect/>
          <a:stretch/>
        </p:blipFill>
        <p:spPr>
          <a:xfrm>
            <a:off x="6171382" y="3812673"/>
            <a:ext cx="999382" cy="389759"/>
          </a:xfrm>
          <a:prstGeom prst="rect">
            <a:avLst/>
          </a:prstGeom>
          <a:noFill/>
          <a:ln>
            <a:noFill/>
          </a:ln>
        </p:spPr>
      </p:pic>
      <p:pic>
        <p:nvPicPr>
          <p:cNvPr id="1034" name="Google Shape;1034;p112"/>
          <p:cNvPicPr preferRelativeResize="0"/>
          <p:nvPr/>
        </p:nvPicPr>
        <p:blipFill rotWithShape="1">
          <a:blip r:embed="rId20">
            <a:alphaModFix/>
          </a:blip>
          <a:srcRect/>
          <a:stretch/>
        </p:blipFill>
        <p:spPr>
          <a:xfrm>
            <a:off x="5118873" y="4368695"/>
            <a:ext cx="1757455" cy="389758"/>
          </a:xfrm>
          <a:prstGeom prst="rect">
            <a:avLst/>
          </a:prstGeom>
          <a:noFill/>
          <a:ln>
            <a:noFill/>
          </a:ln>
        </p:spPr>
      </p:pic>
      <p:pic>
        <p:nvPicPr>
          <p:cNvPr id="1035" name="Google Shape;1035;p112"/>
          <p:cNvPicPr preferRelativeResize="0"/>
          <p:nvPr/>
        </p:nvPicPr>
        <p:blipFill rotWithShape="1">
          <a:blip r:embed="rId21">
            <a:alphaModFix/>
          </a:blip>
          <a:srcRect/>
          <a:stretch/>
        </p:blipFill>
        <p:spPr>
          <a:xfrm>
            <a:off x="5144695" y="4784584"/>
            <a:ext cx="1670747" cy="502072"/>
          </a:xfrm>
          <a:prstGeom prst="rect">
            <a:avLst/>
          </a:prstGeom>
          <a:noFill/>
          <a:ln>
            <a:noFill/>
          </a:ln>
        </p:spPr>
      </p:pic>
      <p:pic>
        <p:nvPicPr>
          <p:cNvPr id="1037" name="Google Shape;1037;p112"/>
          <p:cNvPicPr preferRelativeResize="0"/>
          <p:nvPr/>
        </p:nvPicPr>
        <p:blipFill rotWithShape="1">
          <a:blip r:embed="rId22">
            <a:alphaModFix/>
          </a:blip>
          <a:srcRect/>
          <a:stretch/>
        </p:blipFill>
        <p:spPr>
          <a:xfrm>
            <a:off x="2737315" y="3741434"/>
            <a:ext cx="1090088" cy="435881"/>
          </a:xfrm>
          <a:prstGeom prst="rect">
            <a:avLst/>
          </a:prstGeom>
          <a:noFill/>
          <a:ln>
            <a:noFill/>
          </a:ln>
        </p:spPr>
      </p:pic>
      <p:pic>
        <p:nvPicPr>
          <p:cNvPr id="1038" name="Google Shape;1038;p112"/>
          <p:cNvPicPr preferRelativeResize="0"/>
          <p:nvPr/>
        </p:nvPicPr>
        <p:blipFill rotWithShape="1">
          <a:blip r:embed="rId23">
            <a:alphaModFix/>
          </a:blip>
          <a:srcRect/>
          <a:stretch/>
        </p:blipFill>
        <p:spPr>
          <a:xfrm>
            <a:off x="3693124" y="2242799"/>
            <a:ext cx="828951" cy="516815"/>
          </a:xfrm>
          <a:prstGeom prst="rect">
            <a:avLst/>
          </a:prstGeom>
          <a:noFill/>
          <a:ln>
            <a:noFill/>
          </a:ln>
        </p:spPr>
      </p:pic>
      <p:pic>
        <p:nvPicPr>
          <p:cNvPr id="1039" name="Google Shape;1039;p112"/>
          <p:cNvPicPr preferRelativeResize="0"/>
          <p:nvPr/>
        </p:nvPicPr>
        <p:blipFill rotWithShape="1">
          <a:blip r:embed="rId24">
            <a:alphaModFix/>
          </a:blip>
          <a:srcRect/>
          <a:stretch/>
        </p:blipFill>
        <p:spPr>
          <a:xfrm>
            <a:off x="3929949" y="4537288"/>
            <a:ext cx="720311" cy="720311"/>
          </a:xfrm>
          <a:prstGeom prst="rect">
            <a:avLst/>
          </a:prstGeom>
          <a:noFill/>
          <a:ln>
            <a:noFill/>
          </a:ln>
        </p:spPr>
      </p:pic>
      <p:pic>
        <p:nvPicPr>
          <p:cNvPr id="1041" name="Google Shape;1041;p112" descr="THE NEW TELSTRA LOGO PNG 2021"/>
          <p:cNvPicPr preferRelativeResize="0"/>
          <p:nvPr/>
        </p:nvPicPr>
        <p:blipFill rotWithShape="1">
          <a:blip r:embed="rId25">
            <a:alphaModFix/>
          </a:blip>
          <a:srcRect/>
          <a:stretch/>
        </p:blipFill>
        <p:spPr>
          <a:xfrm>
            <a:off x="271254" y="2317271"/>
            <a:ext cx="959371" cy="373089"/>
          </a:xfrm>
          <a:prstGeom prst="rect">
            <a:avLst/>
          </a:prstGeom>
          <a:noFill/>
          <a:ln>
            <a:noFill/>
          </a:ln>
        </p:spPr>
      </p:pic>
      <p:pic>
        <p:nvPicPr>
          <p:cNvPr id="1042" name="Google Shape;1042;p112"/>
          <p:cNvPicPr preferRelativeResize="0"/>
          <p:nvPr/>
        </p:nvPicPr>
        <p:blipFill rotWithShape="1">
          <a:blip r:embed="rId26">
            <a:alphaModFix/>
          </a:blip>
          <a:srcRect/>
          <a:stretch/>
        </p:blipFill>
        <p:spPr>
          <a:xfrm>
            <a:off x="283494" y="2837998"/>
            <a:ext cx="1661911" cy="333681"/>
          </a:xfrm>
          <a:prstGeom prst="rect">
            <a:avLst/>
          </a:prstGeom>
          <a:noFill/>
          <a:ln>
            <a:noFill/>
          </a:ln>
        </p:spPr>
      </p:pic>
      <p:pic>
        <p:nvPicPr>
          <p:cNvPr id="1044" name="Google Shape;1044;p112" descr="Bandhan Bank: Bandhan Bank faces deep cuts in price targets, earnings  estimates due to Covid risks - The Economic Times"/>
          <p:cNvPicPr preferRelativeResize="0"/>
          <p:nvPr/>
        </p:nvPicPr>
        <p:blipFill rotWithShape="1">
          <a:blip r:embed="rId27">
            <a:alphaModFix/>
          </a:blip>
          <a:srcRect/>
          <a:stretch/>
        </p:blipFill>
        <p:spPr>
          <a:xfrm>
            <a:off x="283494" y="3353784"/>
            <a:ext cx="854663" cy="643472"/>
          </a:xfrm>
          <a:prstGeom prst="rect">
            <a:avLst/>
          </a:prstGeom>
          <a:noFill/>
          <a:ln>
            <a:noFill/>
          </a:ln>
        </p:spPr>
      </p:pic>
      <p:pic>
        <p:nvPicPr>
          <p:cNvPr id="1045" name="Google Shape;1045;p112"/>
          <p:cNvPicPr preferRelativeResize="0"/>
          <p:nvPr/>
        </p:nvPicPr>
        <p:blipFill rotWithShape="1">
          <a:blip r:embed="rId28">
            <a:alphaModFix/>
          </a:blip>
          <a:srcRect/>
          <a:stretch/>
        </p:blipFill>
        <p:spPr>
          <a:xfrm>
            <a:off x="1262458" y="2360358"/>
            <a:ext cx="1058924" cy="329443"/>
          </a:xfrm>
          <a:prstGeom prst="rect">
            <a:avLst/>
          </a:prstGeom>
          <a:noFill/>
          <a:ln>
            <a:noFill/>
          </a:ln>
        </p:spPr>
      </p:pic>
      <p:pic>
        <p:nvPicPr>
          <p:cNvPr id="1046" name="Google Shape;1046;p112"/>
          <p:cNvPicPr preferRelativeResize="0"/>
          <p:nvPr/>
        </p:nvPicPr>
        <p:blipFill rotWithShape="1">
          <a:blip r:embed="rId29">
            <a:alphaModFix/>
          </a:blip>
          <a:srcRect/>
          <a:stretch/>
        </p:blipFill>
        <p:spPr>
          <a:xfrm>
            <a:off x="293131" y="4640474"/>
            <a:ext cx="1690051" cy="329443"/>
          </a:xfrm>
          <a:prstGeom prst="rect">
            <a:avLst/>
          </a:prstGeom>
          <a:noFill/>
          <a:ln>
            <a:noFill/>
          </a:ln>
        </p:spPr>
      </p:pic>
      <p:pic>
        <p:nvPicPr>
          <p:cNvPr id="1047" name="Google Shape;1047;p112"/>
          <p:cNvPicPr preferRelativeResize="0"/>
          <p:nvPr/>
        </p:nvPicPr>
        <p:blipFill rotWithShape="1">
          <a:blip r:embed="rId30">
            <a:alphaModFix/>
          </a:blip>
          <a:srcRect/>
          <a:stretch/>
        </p:blipFill>
        <p:spPr>
          <a:xfrm>
            <a:off x="293131" y="5085589"/>
            <a:ext cx="1263492" cy="374603"/>
          </a:xfrm>
          <a:prstGeom prst="rect">
            <a:avLst/>
          </a:prstGeom>
          <a:noFill/>
          <a:ln>
            <a:noFill/>
          </a:ln>
        </p:spPr>
      </p:pic>
      <p:pic>
        <p:nvPicPr>
          <p:cNvPr id="1048" name="Google Shape;1048;p112"/>
          <p:cNvPicPr preferRelativeResize="0"/>
          <p:nvPr/>
        </p:nvPicPr>
        <p:blipFill rotWithShape="1">
          <a:blip r:embed="rId31">
            <a:alphaModFix/>
          </a:blip>
          <a:srcRect/>
          <a:stretch/>
        </p:blipFill>
        <p:spPr>
          <a:xfrm>
            <a:off x="1655646" y="5019956"/>
            <a:ext cx="504825" cy="533400"/>
          </a:xfrm>
          <a:prstGeom prst="rect">
            <a:avLst/>
          </a:prstGeom>
          <a:noFill/>
          <a:ln>
            <a:noFill/>
          </a:ln>
        </p:spPr>
      </p:pic>
      <p:pic>
        <p:nvPicPr>
          <p:cNvPr id="1049" name="Google Shape;1049;p112"/>
          <p:cNvPicPr preferRelativeResize="0"/>
          <p:nvPr/>
        </p:nvPicPr>
        <p:blipFill rotWithShape="1">
          <a:blip r:embed="rId32">
            <a:alphaModFix/>
          </a:blip>
          <a:srcRect/>
          <a:stretch/>
        </p:blipFill>
        <p:spPr>
          <a:xfrm>
            <a:off x="1563099" y="3369652"/>
            <a:ext cx="558327" cy="576938"/>
          </a:xfrm>
          <a:prstGeom prst="rect">
            <a:avLst/>
          </a:prstGeom>
          <a:noFill/>
          <a:ln>
            <a:noFill/>
          </a:ln>
        </p:spPr>
      </p:pic>
      <p:pic>
        <p:nvPicPr>
          <p:cNvPr id="1051" name="Google Shape;1051;p112"/>
          <p:cNvPicPr preferRelativeResize="0"/>
          <p:nvPr/>
        </p:nvPicPr>
        <p:blipFill rotWithShape="1">
          <a:blip r:embed="rId33">
            <a:alphaModFix/>
          </a:blip>
          <a:srcRect/>
          <a:stretch/>
        </p:blipFill>
        <p:spPr>
          <a:xfrm>
            <a:off x="7615907" y="2301056"/>
            <a:ext cx="1257143" cy="241185"/>
          </a:xfrm>
          <a:prstGeom prst="rect">
            <a:avLst/>
          </a:prstGeom>
          <a:noFill/>
          <a:ln>
            <a:noFill/>
          </a:ln>
        </p:spPr>
      </p:pic>
      <p:pic>
        <p:nvPicPr>
          <p:cNvPr id="1052" name="Google Shape;1052;p112"/>
          <p:cNvPicPr preferRelativeResize="0"/>
          <p:nvPr/>
        </p:nvPicPr>
        <p:blipFill rotWithShape="1">
          <a:blip r:embed="rId34">
            <a:alphaModFix/>
          </a:blip>
          <a:srcRect/>
          <a:stretch/>
        </p:blipFill>
        <p:spPr>
          <a:xfrm>
            <a:off x="7615907" y="2703277"/>
            <a:ext cx="1167013" cy="225384"/>
          </a:xfrm>
          <a:prstGeom prst="rect">
            <a:avLst/>
          </a:prstGeom>
          <a:noFill/>
          <a:ln>
            <a:noFill/>
          </a:ln>
        </p:spPr>
      </p:pic>
      <p:pic>
        <p:nvPicPr>
          <p:cNvPr id="1053" name="Google Shape;1053;p112"/>
          <p:cNvPicPr preferRelativeResize="0"/>
          <p:nvPr/>
        </p:nvPicPr>
        <p:blipFill rotWithShape="1">
          <a:blip r:embed="rId35">
            <a:alphaModFix/>
          </a:blip>
          <a:srcRect/>
          <a:stretch/>
        </p:blipFill>
        <p:spPr>
          <a:xfrm>
            <a:off x="7615907" y="3028693"/>
            <a:ext cx="1133475" cy="457200"/>
          </a:xfrm>
          <a:prstGeom prst="rect">
            <a:avLst/>
          </a:prstGeom>
          <a:noFill/>
          <a:ln>
            <a:noFill/>
          </a:ln>
        </p:spPr>
      </p:pic>
      <p:pic>
        <p:nvPicPr>
          <p:cNvPr id="1054" name="Google Shape;1054;p112"/>
          <p:cNvPicPr preferRelativeResize="0"/>
          <p:nvPr/>
        </p:nvPicPr>
        <p:blipFill rotWithShape="1">
          <a:blip r:embed="rId36">
            <a:alphaModFix/>
          </a:blip>
          <a:srcRect/>
          <a:stretch/>
        </p:blipFill>
        <p:spPr>
          <a:xfrm>
            <a:off x="7621116" y="3688754"/>
            <a:ext cx="911431" cy="413182"/>
          </a:xfrm>
          <a:prstGeom prst="rect">
            <a:avLst/>
          </a:prstGeom>
          <a:noFill/>
          <a:ln>
            <a:noFill/>
          </a:ln>
        </p:spPr>
      </p:pic>
      <p:pic>
        <p:nvPicPr>
          <p:cNvPr id="1055" name="Google Shape;1055;p112"/>
          <p:cNvPicPr preferRelativeResize="0"/>
          <p:nvPr/>
        </p:nvPicPr>
        <p:blipFill rotWithShape="1">
          <a:blip r:embed="rId37">
            <a:alphaModFix/>
          </a:blip>
          <a:srcRect/>
          <a:stretch/>
        </p:blipFill>
        <p:spPr>
          <a:xfrm>
            <a:off x="7605036" y="4294290"/>
            <a:ext cx="1133476" cy="340662"/>
          </a:xfrm>
          <a:prstGeom prst="rect">
            <a:avLst/>
          </a:prstGeom>
          <a:noFill/>
          <a:ln>
            <a:noFill/>
          </a:ln>
        </p:spPr>
      </p:pic>
      <p:pic>
        <p:nvPicPr>
          <p:cNvPr id="1056" name="Google Shape;1056;p112"/>
          <p:cNvPicPr preferRelativeResize="0"/>
          <p:nvPr/>
        </p:nvPicPr>
        <p:blipFill rotWithShape="1">
          <a:blip r:embed="rId38">
            <a:alphaModFix/>
          </a:blip>
          <a:srcRect/>
          <a:stretch/>
        </p:blipFill>
        <p:spPr>
          <a:xfrm>
            <a:off x="8958841" y="2441832"/>
            <a:ext cx="497056" cy="497056"/>
          </a:xfrm>
          <a:prstGeom prst="rect">
            <a:avLst/>
          </a:prstGeom>
          <a:noFill/>
          <a:ln>
            <a:noFill/>
          </a:ln>
        </p:spPr>
      </p:pic>
      <p:pic>
        <p:nvPicPr>
          <p:cNvPr id="1057" name="Google Shape;1057;p112"/>
          <p:cNvPicPr preferRelativeResize="0"/>
          <p:nvPr/>
        </p:nvPicPr>
        <p:blipFill rotWithShape="1">
          <a:blip r:embed="rId39">
            <a:alphaModFix/>
          </a:blip>
          <a:srcRect/>
          <a:stretch/>
        </p:blipFill>
        <p:spPr>
          <a:xfrm>
            <a:off x="7592607" y="4765440"/>
            <a:ext cx="1133476" cy="302047"/>
          </a:xfrm>
          <a:prstGeom prst="rect">
            <a:avLst/>
          </a:prstGeom>
          <a:noFill/>
          <a:ln>
            <a:noFill/>
          </a:ln>
        </p:spPr>
      </p:pic>
      <p:pic>
        <p:nvPicPr>
          <p:cNvPr id="1058" name="Google Shape;1058;p112"/>
          <p:cNvPicPr preferRelativeResize="0"/>
          <p:nvPr/>
        </p:nvPicPr>
        <p:blipFill rotWithShape="1">
          <a:blip r:embed="rId40">
            <a:alphaModFix/>
          </a:blip>
          <a:srcRect/>
          <a:stretch/>
        </p:blipFill>
        <p:spPr>
          <a:xfrm>
            <a:off x="7621116" y="5228322"/>
            <a:ext cx="1133476" cy="209615"/>
          </a:xfrm>
          <a:prstGeom prst="rect">
            <a:avLst/>
          </a:prstGeom>
          <a:noFill/>
          <a:ln>
            <a:noFill/>
          </a:ln>
        </p:spPr>
      </p:pic>
      <p:pic>
        <p:nvPicPr>
          <p:cNvPr id="1059" name="Google Shape;1059;p112"/>
          <p:cNvPicPr preferRelativeResize="0"/>
          <p:nvPr/>
        </p:nvPicPr>
        <p:blipFill rotWithShape="1">
          <a:blip r:embed="rId41">
            <a:alphaModFix/>
          </a:blip>
          <a:srcRect/>
          <a:stretch/>
        </p:blipFill>
        <p:spPr>
          <a:xfrm>
            <a:off x="8698717" y="3689258"/>
            <a:ext cx="755968" cy="283388"/>
          </a:xfrm>
          <a:prstGeom prst="rect">
            <a:avLst/>
          </a:prstGeom>
          <a:noFill/>
          <a:ln>
            <a:noFill/>
          </a:ln>
        </p:spPr>
      </p:pic>
      <p:pic>
        <p:nvPicPr>
          <p:cNvPr id="1060" name="Google Shape;1060;p112"/>
          <p:cNvPicPr preferRelativeResize="0"/>
          <p:nvPr/>
        </p:nvPicPr>
        <p:blipFill rotWithShape="1">
          <a:blip r:embed="rId42">
            <a:alphaModFix/>
          </a:blip>
          <a:srcRect/>
          <a:stretch/>
        </p:blipFill>
        <p:spPr>
          <a:xfrm>
            <a:off x="8828616" y="4194616"/>
            <a:ext cx="688534" cy="408530"/>
          </a:xfrm>
          <a:prstGeom prst="rect">
            <a:avLst/>
          </a:prstGeom>
          <a:noFill/>
          <a:ln>
            <a:noFill/>
          </a:ln>
        </p:spPr>
      </p:pic>
      <p:pic>
        <p:nvPicPr>
          <p:cNvPr id="1061" name="Google Shape;1061;p112"/>
          <p:cNvPicPr preferRelativeResize="0"/>
          <p:nvPr/>
        </p:nvPicPr>
        <p:blipFill rotWithShape="1">
          <a:blip r:embed="rId43">
            <a:alphaModFix/>
          </a:blip>
          <a:srcRect/>
          <a:stretch/>
        </p:blipFill>
        <p:spPr>
          <a:xfrm>
            <a:off x="8828617" y="3147988"/>
            <a:ext cx="688534" cy="289909"/>
          </a:xfrm>
          <a:prstGeom prst="rect">
            <a:avLst/>
          </a:prstGeom>
          <a:noFill/>
          <a:ln>
            <a:noFill/>
          </a:ln>
        </p:spPr>
      </p:pic>
      <p:pic>
        <p:nvPicPr>
          <p:cNvPr id="1062" name="Google Shape;1062;p112"/>
          <p:cNvPicPr preferRelativeResize="0"/>
          <p:nvPr/>
        </p:nvPicPr>
        <p:blipFill rotWithShape="1">
          <a:blip r:embed="rId44">
            <a:alphaModFix/>
          </a:blip>
          <a:srcRect/>
          <a:stretch/>
        </p:blipFill>
        <p:spPr>
          <a:xfrm>
            <a:off x="8806802" y="4772075"/>
            <a:ext cx="699830" cy="514581"/>
          </a:xfrm>
          <a:prstGeom prst="rect">
            <a:avLst/>
          </a:prstGeom>
          <a:noFill/>
          <a:ln>
            <a:noFill/>
          </a:ln>
        </p:spPr>
      </p:pic>
      <p:pic>
        <p:nvPicPr>
          <p:cNvPr id="2" name="Picture 1">
            <a:extLst>
              <a:ext uri="{FF2B5EF4-FFF2-40B4-BE49-F238E27FC236}">
                <a16:creationId xmlns:a16="http://schemas.microsoft.com/office/drawing/2014/main" id="{446CB7CE-01FC-0624-AA32-EC2A06D0BED5}"/>
              </a:ext>
            </a:extLst>
          </p:cNvPr>
          <p:cNvPicPr>
            <a:picLocks noChangeAspect="1"/>
          </p:cNvPicPr>
          <p:nvPr/>
        </p:nvPicPr>
        <p:blipFill>
          <a:blip r:embed="rId45"/>
          <a:stretch>
            <a:fillRect/>
          </a:stretch>
        </p:blipFill>
        <p:spPr>
          <a:xfrm>
            <a:off x="2884837" y="5012305"/>
            <a:ext cx="1097716" cy="538567"/>
          </a:xfrm>
          <a:prstGeom prst="rect">
            <a:avLst/>
          </a:prstGeom>
        </p:spPr>
      </p:pic>
      <p:pic>
        <p:nvPicPr>
          <p:cNvPr id="4" name="Picture 3" descr="A blue and white logo&#10;&#10;Description automatically generated">
            <a:extLst>
              <a:ext uri="{FF2B5EF4-FFF2-40B4-BE49-F238E27FC236}">
                <a16:creationId xmlns:a16="http://schemas.microsoft.com/office/drawing/2014/main" id="{ABB8588A-8864-790B-653B-0251B7AE2105}"/>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361688" y="4128231"/>
            <a:ext cx="1130889" cy="389758"/>
          </a:xfrm>
          <a:prstGeom prst="rect">
            <a:avLst/>
          </a:prstGeom>
        </p:spPr>
      </p:pic>
      <p:pic>
        <p:nvPicPr>
          <p:cNvPr id="6" name="Picture 5" descr="A logo with a yellow circle&#10;&#10;Description automatically generated">
            <a:extLst>
              <a:ext uri="{FF2B5EF4-FFF2-40B4-BE49-F238E27FC236}">
                <a16:creationId xmlns:a16="http://schemas.microsoft.com/office/drawing/2014/main" id="{9B9479BC-1C82-56FA-EAFE-07B5BCF2A720}"/>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1612307" y="4013929"/>
            <a:ext cx="570117" cy="570117"/>
          </a:xfrm>
          <a:prstGeom prst="rect">
            <a:avLst/>
          </a:prstGeom>
        </p:spPr>
      </p:pic>
      <p:pic>
        <p:nvPicPr>
          <p:cNvPr id="10" name="Picture 9" descr="A blue and white logo&#10;&#10;Description automatically generated">
            <a:extLst>
              <a:ext uri="{FF2B5EF4-FFF2-40B4-BE49-F238E27FC236}">
                <a16:creationId xmlns:a16="http://schemas.microsoft.com/office/drawing/2014/main" id="{E6A731D6-7998-4D7C-77EF-3C1806227491}"/>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2835121" y="4411510"/>
            <a:ext cx="1147432" cy="345071"/>
          </a:xfrm>
          <a:prstGeom prst="rect">
            <a:avLst/>
          </a:prstGeom>
        </p:spPr>
      </p:pic>
      <p:pic>
        <p:nvPicPr>
          <p:cNvPr id="16" name="Picture 15" descr="A blue text on a white background&#10;&#10;Description automatically generated">
            <a:extLst>
              <a:ext uri="{FF2B5EF4-FFF2-40B4-BE49-F238E27FC236}">
                <a16:creationId xmlns:a16="http://schemas.microsoft.com/office/drawing/2014/main" id="{C021C0E6-F365-2534-3675-1F012E1F6142}"/>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5530222" y="5329493"/>
            <a:ext cx="1488004" cy="277038"/>
          </a:xfrm>
          <a:prstGeom prst="rect">
            <a:avLst/>
          </a:prstGeom>
        </p:spPr>
      </p:pic>
      <p:pic>
        <p:nvPicPr>
          <p:cNvPr id="20" name="Graphic 19">
            <a:extLst>
              <a:ext uri="{FF2B5EF4-FFF2-40B4-BE49-F238E27FC236}">
                <a16:creationId xmlns:a16="http://schemas.microsoft.com/office/drawing/2014/main" id="{7DBF80DD-717C-BC54-313C-B8AE1C4ECC48}"/>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10149997" y="4301582"/>
            <a:ext cx="1184876" cy="32607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309DD6-E68B-4811-B1A2-760B0FC85FCE}"/>
              </a:ext>
            </a:extLst>
          </p:cNvPr>
          <p:cNvSpPr>
            <a:spLocks noGrp="1"/>
          </p:cNvSpPr>
          <p:nvPr>
            <p:ph type="title"/>
          </p:nvPr>
        </p:nvSpPr>
        <p:spPr/>
        <p:txBody>
          <a:bodyPr/>
          <a:lstStyle/>
          <a:p>
            <a:r>
              <a:rPr lang="en-US" dirty="0"/>
              <a:t>Delivering Value With Quality at its Core</a:t>
            </a:r>
          </a:p>
        </p:txBody>
      </p:sp>
      <p:grpSp>
        <p:nvGrpSpPr>
          <p:cNvPr id="3" name="Group 2">
            <a:extLst>
              <a:ext uri="{FF2B5EF4-FFF2-40B4-BE49-F238E27FC236}">
                <a16:creationId xmlns:a16="http://schemas.microsoft.com/office/drawing/2014/main" id="{630AB19E-1E3A-9838-FAF4-71D28BA769E9}"/>
              </a:ext>
            </a:extLst>
          </p:cNvPr>
          <p:cNvGrpSpPr/>
          <p:nvPr/>
        </p:nvGrpSpPr>
        <p:grpSpPr>
          <a:xfrm>
            <a:off x="826841" y="1431461"/>
            <a:ext cx="5329271" cy="5023735"/>
            <a:chOff x="826841" y="1431461"/>
            <a:chExt cx="5329271" cy="5023735"/>
          </a:xfrm>
        </p:grpSpPr>
        <p:sp>
          <p:nvSpPr>
            <p:cNvPr id="5" name="Isosceles Triangle 4">
              <a:extLst>
                <a:ext uri="{FF2B5EF4-FFF2-40B4-BE49-F238E27FC236}">
                  <a16:creationId xmlns:a16="http://schemas.microsoft.com/office/drawing/2014/main" id="{AF4718B8-380E-41EB-A2C9-4A354E2DC2D4}"/>
                </a:ext>
              </a:extLst>
            </p:cNvPr>
            <p:cNvSpPr/>
            <p:nvPr/>
          </p:nvSpPr>
          <p:spPr>
            <a:xfrm rot="5400000">
              <a:off x="3440121" y="3739205"/>
              <a:ext cx="5023735" cy="408247"/>
            </a:xfrm>
            <a:prstGeom prst="triangle">
              <a:avLst/>
            </a:prstGeom>
            <a:solidFill>
              <a:srgbClr val="0F4A4D"/>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Agile and Compliance Diagram">
              <a:extLst>
                <a:ext uri="{FF2B5EF4-FFF2-40B4-BE49-F238E27FC236}">
                  <a16:creationId xmlns:a16="http://schemas.microsoft.com/office/drawing/2014/main" id="{F9637697-2FA1-9AAE-C361-D175FA595F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3" r="1"/>
            <a:stretch/>
          </p:blipFill>
          <p:spPr bwMode="auto">
            <a:xfrm>
              <a:off x="826841" y="1774441"/>
              <a:ext cx="4943390" cy="41691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45C8829B-CFA4-4364-BE5D-FB2CC5EC1CDD}"/>
              </a:ext>
            </a:extLst>
          </p:cNvPr>
          <p:cNvGrpSpPr/>
          <p:nvPr/>
        </p:nvGrpSpPr>
        <p:grpSpPr>
          <a:xfrm>
            <a:off x="6392636" y="1431461"/>
            <a:ext cx="1618255" cy="4801064"/>
            <a:chOff x="6392636" y="1431461"/>
            <a:chExt cx="1618255" cy="4801064"/>
          </a:xfrm>
        </p:grpSpPr>
        <p:sp>
          <p:nvSpPr>
            <p:cNvPr id="15" name="Rectangle: Rounded Corners 14">
              <a:extLst>
                <a:ext uri="{FF2B5EF4-FFF2-40B4-BE49-F238E27FC236}">
                  <a16:creationId xmlns:a16="http://schemas.microsoft.com/office/drawing/2014/main" id="{6DB2721B-E93F-06FA-3961-3CA234C7EA01}"/>
                </a:ext>
              </a:extLst>
            </p:cNvPr>
            <p:cNvSpPr/>
            <p:nvPr/>
          </p:nvSpPr>
          <p:spPr>
            <a:xfrm>
              <a:off x="6400212" y="3320253"/>
              <a:ext cx="1603105" cy="2912272"/>
            </a:xfrm>
            <a:prstGeom prst="roundRect">
              <a:avLst/>
            </a:prstGeom>
            <a:noFill/>
            <a:ln w="19050">
              <a:solidFill>
                <a:srgbClr val="07364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F52A9D50-D18B-57D5-DCF6-4AE3F6DFB517}"/>
                </a:ext>
              </a:extLst>
            </p:cNvPr>
            <p:cNvSpPr/>
            <p:nvPr/>
          </p:nvSpPr>
          <p:spPr>
            <a:xfrm>
              <a:off x="6392636" y="1431461"/>
              <a:ext cx="1618255" cy="1405142"/>
            </a:xfrm>
            <a:prstGeom prst="roundRect">
              <a:avLst/>
            </a:prstGeom>
            <a:solidFill>
              <a:srgbClr val="FDCB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49158DCE-4A0C-0BF7-3CDD-C36C93117603}"/>
                </a:ext>
              </a:extLst>
            </p:cNvPr>
            <p:cNvCxnSpPr>
              <a:cxnSpLocks/>
            </p:cNvCxnSpPr>
            <p:nvPr/>
          </p:nvCxnSpPr>
          <p:spPr>
            <a:xfrm flipV="1">
              <a:off x="7200802" y="2836603"/>
              <a:ext cx="1923" cy="389036"/>
            </a:xfrm>
            <a:prstGeom prst="line">
              <a:avLst/>
            </a:prstGeom>
            <a:ln>
              <a:solidFill>
                <a:srgbClr val="07364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33C0951-C1D9-00EF-7A54-6845391C7D96}"/>
                </a:ext>
              </a:extLst>
            </p:cNvPr>
            <p:cNvSpPr txBox="1"/>
            <p:nvPr/>
          </p:nvSpPr>
          <p:spPr>
            <a:xfrm>
              <a:off x="6504089" y="1544412"/>
              <a:ext cx="1395349" cy="1200329"/>
            </a:xfrm>
            <a:prstGeom prst="rect">
              <a:avLst/>
            </a:prstGeom>
            <a:noFill/>
          </p:spPr>
          <p:txBody>
            <a:bodyPr wrap="square" rtlCol="0">
              <a:spAutoFit/>
            </a:bodyPr>
            <a:lstStyle/>
            <a:p>
              <a:pPr algn="ctr"/>
              <a:r>
                <a:rPr lang="en-US" sz="4000" b="1" i="1">
                  <a:latin typeface="Arial" panose="020B0604020202020204" pitchFamily="34" charset="0"/>
                  <a:cs typeface="Arial" panose="020B0604020202020204" pitchFamily="34" charset="0"/>
                </a:rPr>
                <a:t>70%</a:t>
              </a:r>
              <a:endParaRPr lang="en-US" sz="2000" b="1" i="1">
                <a:latin typeface="Arial" panose="020B0604020202020204" pitchFamily="34" charset="0"/>
                <a:cs typeface="Arial" panose="020B0604020202020204" pitchFamily="34" charset="0"/>
              </a:endParaRPr>
            </a:p>
            <a:p>
              <a:pPr algn="ctr"/>
              <a:r>
                <a:rPr lang="en-US" sz="1600" b="1" i="1">
                  <a:latin typeface="Arial" panose="020B0604020202020204" pitchFamily="34" charset="0"/>
                  <a:cs typeface="Arial" panose="020B0604020202020204" pitchFamily="34" charset="0"/>
                </a:rPr>
                <a:t>Lower Cost</a:t>
              </a:r>
            </a:p>
          </p:txBody>
        </p:sp>
        <p:sp>
          <p:nvSpPr>
            <p:cNvPr id="19" name="Rectangle 18">
              <a:extLst>
                <a:ext uri="{FF2B5EF4-FFF2-40B4-BE49-F238E27FC236}">
                  <a16:creationId xmlns:a16="http://schemas.microsoft.com/office/drawing/2014/main" id="{BE8EFBC1-DF1B-4979-0407-2EC63956F8D6}"/>
                </a:ext>
              </a:extLst>
            </p:cNvPr>
            <p:cNvSpPr/>
            <p:nvPr/>
          </p:nvSpPr>
          <p:spPr>
            <a:xfrm>
              <a:off x="7052413" y="3263347"/>
              <a:ext cx="298701" cy="18519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2C726AD-F921-A503-5D39-B5D4527C9777}"/>
                </a:ext>
              </a:extLst>
            </p:cNvPr>
            <p:cNvSpPr txBox="1"/>
            <p:nvPr/>
          </p:nvSpPr>
          <p:spPr>
            <a:xfrm>
              <a:off x="6440597" y="3263347"/>
              <a:ext cx="1522332" cy="2662267"/>
            </a:xfrm>
            <a:prstGeom prst="rect">
              <a:avLst/>
            </a:prstGeom>
            <a:noFill/>
          </p:spPr>
          <p:txBody>
            <a:bodyPr wrap="square" rtlCol="0">
              <a:spAutoFit/>
            </a:bodyPr>
            <a:lstStyle/>
            <a:p>
              <a:endParaRPr lang="en-US" sz="1100" dirty="0">
                <a:solidFill>
                  <a:srgbClr val="073642"/>
                </a:solidFill>
                <a:latin typeface="Arial" panose="020B0604020202020204" pitchFamily="34" charset="0"/>
                <a:cs typeface="Arial" panose="020B0604020202020204" pitchFamily="34" charset="0"/>
              </a:endParaRPr>
            </a:p>
            <a:p>
              <a:pPr algn="ctr"/>
              <a:r>
                <a:rPr lang="en-US" sz="1200" dirty="0">
                  <a:solidFill>
                    <a:srgbClr val="073642"/>
                  </a:solidFill>
                  <a:latin typeface="Arial" panose="020B0604020202020204" pitchFamily="34" charset="0"/>
                  <a:cs typeface="Arial" panose="020B0604020202020204" pitchFamily="34" charset="0"/>
                </a:rPr>
                <a:t>Ability to consolidate multiple tools across the application lifecycle, creating opportunities to reduce costs and scale down the number of applications in which teams are required to use, maintain, and learn</a:t>
              </a:r>
              <a:endParaRPr lang="en-US" sz="1200" b="0" dirty="0">
                <a:solidFill>
                  <a:srgbClr val="073642"/>
                </a:solidFill>
                <a:latin typeface="Arial" panose="020B0604020202020204" pitchFamily="34" charset="0"/>
                <a:cs typeface="Arial" panose="020B0604020202020204" pitchFamily="34" charset="0"/>
                <a:sym typeface="Arial"/>
              </a:endParaRPr>
            </a:p>
          </p:txBody>
        </p:sp>
        <p:sp>
          <p:nvSpPr>
            <p:cNvPr id="21" name="Oval 20">
              <a:extLst>
                <a:ext uri="{FF2B5EF4-FFF2-40B4-BE49-F238E27FC236}">
                  <a16:creationId xmlns:a16="http://schemas.microsoft.com/office/drawing/2014/main" id="{9D5EC392-0226-A968-F22B-97B297335391}"/>
                </a:ext>
              </a:extLst>
            </p:cNvPr>
            <p:cNvSpPr/>
            <p:nvPr/>
          </p:nvSpPr>
          <p:spPr>
            <a:xfrm>
              <a:off x="7097360" y="3225639"/>
              <a:ext cx="208807" cy="185198"/>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4C833B72-103D-1790-A1BC-28AF4F24B2EB}"/>
              </a:ext>
            </a:extLst>
          </p:cNvPr>
          <p:cNvGrpSpPr/>
          <p:nvPr/>
        </p:nvGrpSpPr>
        <p:grpSpPr>
          <a:xfrm>
            <a:off x="8223333" y="1431461"/>
            <a:ext cx="1618255" cy="4971206"/>
            <a:chOff x="8223333" y="1431461"/>
            <a:chExt cx="1618255" cy="4971206"/>
          </a:xfrm>
        </p:grpSpPr>
        <p:sp>
          <p:nvSpPr>
            <p:cNvPr id="30" name="TextBox 29">
              <a:extLst>
                <a:ext uri="{FF2B5EF4-FFF2-40B4-BE49-F238E27FC236}">
                  <a16:creationId xmlns:a16="http://schemas.microsoft.com/office/drawing/2014/main" id="{9117FDC2-70B4-99B9-655D-AF621CAD18CF}"/>
                </a:ext>
              </a:extLst>
            </p:cNvPr>
            <p:cNvSpPr txBox="1"/>
            <p:nvPr/>
          </p:nvSpPr>
          <p:spPr>
            <a:xfrm>
              <a:off x="8228618" y="3263346"/>
              <a:ext cx="1522332" cy="3139321"/>
            </a:xfrm>
            <a:prstGeom prst="rect">
              <a:avLst/>
            </a:prstGeom>
            <a:noFill/>
          </p:spPr>
          <p:txBody>
            <a:bodyPr wrap="square" rtlCol="0">
              <a:spAutoFit/>
            </a:bodyPr>
            <a:lstStyle/>
            <a:p>
              <a:pPr marL="8466" marR="0" lvl="0" algn="l" defTabSz="914400" rtl="0" eaLnBrk="1" fontAlgn="auto" latinLnBrk="0" hangingPunct="1">
                <a:lnSpc>
                  <a:spcPct val="100000"/>
                </a:lnSpc>
                <a:spcBef>
                  <a:spcPts val="0"/>
                </a:spcBef>
                <a:spcAft>
                  <a:spcPts val="0"/>
                </a:spcAft>
                <a:buClr>
                  <a:srgbClr val="000000"/>
                </a:buClr>
                <a:buSzPts val="1000"/>
                <a:tabLst/>
                <a:defRPr/>
              </a:pPr>
              <a:endParaRPr lang="en-US" sz="1200" b="0" dirty="0">
                <a:solidFill>
                  <a:schemeClr val="dk1"/>
                </a:solidFill>
                <a:highlight>
                  <a:srgbClr val="FFFF00"/>
                </a:highlight>
                <a:latin typeface="Arial" panose="020B0604020202020204" pitchFamily="34" charset="0"/>
                <a:ea typeface="Arial"/>
                <a:cs typeface="Arial" panose="020B0604020202020204" pitchFamily="34" charset="0"/>
                <a:sym typeface="Arial"/>
              </a:endParaRPr>
            </a:p>
            <a:p>
              <a:pPr algn="ctr"/>
              <a:r>
                <a:rPr lang="en-US" sz="1200" dirty="0">
                  <a:latin typeface="Arial" panose="020B0604020202020204" pitchFamily="34" charset="0"/>
                  <a:cs typeface="Arial" panose="020B0604020202020204" pitchFamily="34" charset="0"/>
                </a:rPr>
                <a:t>Achieve more test coverage and deliver high-quality software effortlessly, enabling code-free test automation and accelerated processes in relation to competitors, freeing up time for other essential or mission critical tasks </a:t>
              </a:r>
              <a:endParaRPr lang="en-US" sz="1600" dirty="0">
                <a:highlight>
                  <a:srgbClr val="FFFF00"/>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20A962B6-4DB2-F41F-7551-A2A22505AEDD}"/>
                </a:ext>
              </a:extLst>
            </p:cNvPr>
            <p:cNvSpPr/>
            <p:nvPr/>
          </p:nvSpPr>
          <p:spPr>
            <a:xfrm>
              <a:off x="8228986" y="3320252"/>
              <a:ext cx="1603105" cy="2912272"/>
            </a:xfrm>
            <a:prstGeom prst="roundRect">
              <a:avLst/>
            </a:prstGeom>
            <a:noFill/>
            <a:ln w="19050">
              <a:solidFill>
                <a:srgbClr val="07364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2381CC1E-3211-4783-53E5-6E6335C3E498}"/>
                </a:ext>
              </a:extLst>
            </p:cNvPr>
            <p:cNvSpPr/>
            <p:nvPr/>
          </p:nvSpPr>
          <p:spPr>
            <a:xfrm>
              <a:off x="8879639" y="3263346"/>
              <a:ext cx="298701" cy="18519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C918A514-D069-F111-3231-9E41981540AF}"/>
                </a:ext>
              </a:extLst>
            </p:cNvPr>
            <p:cNvSpPr/>
            <p:nvPr/>
          </p:nvSpPr>
          <p:spPr>
            <a:xfrm>
              <a:off x="8223333" y="1431461"/>
              <a:ext cx="1618255" cy="1405142"/>
            </a:xfrm>
            <a:prstGeom prst="roundRect">
              <a:avLst/>
            </a:prstGeom>
            <a:solidFill>
              <a:srgbClr val="FDCB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972C80B5-E061-C4AE-F44A-26F81D9B18C7}"/>
                </a:ext>
              </a:extLst>
            </p:cNvPr>
            <p:cNvCxnSpPr>
              <a:cxnSpLocks/>
            </p:cNvCxnSpPr>
            <p:nvPr/>
          </p:nvCxnSpPr>
          <p:spPr>
            <a:xfrm flipV="1">
              <a:off x="9031500" y="2836603"/>
              <a:ext cx="1923" cy="389036"/>
            </a:xfrm>
            <a:prstGeom prst="line">
              <a:avLst/>
            </a:prstGeom>
            <a:ln>
              <a:solidFill>
                <a:srgbClr val="07364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2390498-2DD7-F994-5538-1A308C0B1A95}"/>
                </a:ext>
              </a:extLst>
            </p:cNvPr>
            <p:cNvSpPr txBox="1"/>
            <p:nvPr/>
          </p:nvSpPr>
          <p:spPr>
            <a:xfrm>
              <a:off x="8334786" y="1544412"/>
              <a:ext cx="1395349" cy="1200329"/>
            </a:xfrm>
            <a:prstGeom prst="rect">
              <a:avLst/>
            </a:prstGeom>
            <a:noFill/>
          </p:spPr>
          <p:txBody>
            <a:bodyPr wrap="square" rtlCol="0">
              <a:spAutoFit/>
            </a:bodyPr>
            <a:lstStyle/>
            <a:p>
              <a:pPr algn="ctr"/>
              <a:r>
                <a:rPr lang="en-US" sz="4000" b="1" i="1">
                  <a:latin typeface="Arial" panose="020B0604020202020204" pitchFamily="34" charset="0"/>
                  <a:cs typeface="Arial" panose="020B0604020202020204" pitchFamily="34" charset="0"/>
                </a:rPr>
                <a:t>80%</a:t>
              </a:r>
              <a:endParaRPr lang="en-US" sz="2000" b="1" i="1">
                <a:latin typeface="Arial" panose="020B0604020202020204" pitchFamily="34" charset="0"/>
                <a:cs typeface="Arial" panose="020B0604020202020204" pitchFamily="34" charset="0"/>
              </a:endParaRPr>
            </a:p>
            <a:p>
              <a:pPr algn="ctr"/>
              <a:r>
                <a:rPr lang="en-US" sz="1600" b="1" i="1">
                  <a:latin typeface="Arial" panose="020B0604020202020204" pitchFamily="34" charset="0"/>
                  <a:cs typeface="Arial" panose="020B0604020202020204" pitchFamily="34" charset="0"/>
                </a:rPr>
                <a:t>More Coverage</a:t>
              </a:r>
            </a:p>
          </p:txBody>
        </p:sp>
        <p:sp>
          <p:nvSpPr>
            <p:cNvPr id="27" name="Oval 26">
              <a:extLst>
                <a:ext uri="{FF2B5EF4-FFF2-40B4-BE49-F238E27FC236}">
                  <a16:creationId xmlns:a16="http://schemas.microsoft.com/office/drawing/2014/main" id="{A838B08A-D302-3D16-B557-F8EA3AE7BE36}"/>
                </a:ext>
              </a:extLst>
            </p:cNvPr>
            <p:cNvSpPr/>
            <p:nvPr/>
          </p:nvSpPr>
          <p:spPr>
            <a:xfrm>
              <a:off x="8921162" y="3226316"/>
              <a:ext cx="208807" cy="185198"/>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B4547728-81AF-D3AE-3623-95A221786009}"/>
              </a:ext>
            </a:extLst>
          </p:cNvPr>
          <p:cNvGrpSpPr/>
          <p:nvPr/>
        </p:nvGrpSpPr>
        <p:grpSpPr>
          <a:xfrm>
            <a:off x="10054032" y="1431461"/>
            <a:ext cx="1620897" cy="4801064"/>
            <a:chOff x="10054032" y="1431461"/>
            <a:chExt cx="1620897" cy="4801064"/>
          </a:xfrm>
        </p:grpSpPr>
        <p:sp>
          <p:nvSpPr>
            <p:cNvPr id="2" name="TextBox 1">
              <a:extLst>
                <a:ext uri="{FF2B5EF4-FFF2-40B4-BE49-F238E27FC236}">
                  <a16:creationId xmlns:a16="http://schemas.microsoft.com/office/drawing/2014/main" id="{0596DCFA-94F4-1B79-6CD5-10E58511172F}"/>
                </a:ext>
              </a:extLst>
            </p:cNvPr>
            <p:cNvSpPr txBox="1"/>
            <p:nvPr/>
          </p:nvSpPr>
          <p:spPr>
            <a:xfrm>
              <a:off x="10103314" y="3263347"/>
              <a:ext cx="1522332" cy="2831544"/>
            </a:xfrm>
            <a:prstGeom prst="rect">
              <a:avLst/>
            </a:prstGeom>
            <a:noFill/>
          </p:spPr>
          <p:txBody>
            <a:bodyPr wrap="square" rtlCol="0">
              <a:spAutoFit/>
            </a:bodyPr>
            <a:lstStyle/>
            <a:p>
              <a:pPr marL="8466" marR="0" lvl="0" algn="l" defTabSz="914400" rtl="0" eaLnBrk="1" fontAlgn="auto" latinLnBrk="0" hangingPunct="1">
                <a:lnSpc>
                  <a:spcPct val="100000"/>
                </a:lnSpc>
                <a:spcBef>
                  <a:spcPts val="0"/>
                </a:spcBef>
                <a:spcAft>
                  <a:spcPts val="0"/>
                </a:spcAft>
                <a:buClr>
                  <a:srgbClr val="000000"/>
                </a:buClr>
                <a:buSzPts val="1000"/>
                <a:tabLst/>
                <a:defRPr/>
              </a:pPr>
              <a:endParaRPr lang="en-US" sz="1400" b="0" dirty="0">
                <a:solidFill>
                  <a:schemeClr val="dk1"/>
                </a:solidFill>
                <a:highlight>
                  <a:srgbClr val="FFFF00"/>
                </a:highlight>
                <a:latin typeface="Arial" panose="020B0604020202020204" pitchFamily="34" charset="0"/>
                <a:ea typeface="Arial"/>
                <a:cs typeface="Arial" panose="020B0604020202020204" pitchFamily="34" charset="0"/>
                <a:sym typeface="Arial"/>
              </a:endParaRPr>
            </a:p>
            <a:p>
              <a:pPr algn="ctr"/>
              <a:r>
                <a:rPr lang="en-US" sz="1200" dirty="0">
                  <a:latin typeface="Arial" panose="020B0604020202020204" pitchFamily="34" charset="0"/>
                  <a:cs typeface="Arial" panose="020B0604020202020204" pitchFamily="34" charset="0"/>
                </a:rPr>
                <a:t>Streamlines workflows across project and risk management, scaled agile, DevOps, and test automation providing the ability to identify and bridge the gap between areas of inefficiencies</a:t>
              </a:r>
              <a:endParaRPr lang="en-US" sz="1600" dirty="0">
                <a:highlight>
                  <a:srgbClr val="FFFF00"/>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36DBB08E-3F17-BACF-A5CB-B74078A437B5}"/>
                </a:ext>
              </a:extLst>
            </p:cNvPr>
            <p:cNvSpPr/>
            <p:nvPr/>
          </p:nvSpPr>
          <p:spPr>
            <a:xfrm>
              <a:off x="10054032" y="1431461"/>
              <a:ext cx="1620897" cy="1405142"/>
            </a:xfrm>
            <a:prstGeom prst="roundRect">
              <a:avLst/>
            </a:prstGeom>
            <a:solidFill>
              <a:srgbClr val="FDCB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45881CFA-7BC4-0CA5-2FA4-2CD25536DADA}"/>
                </a:ext>
              </a:extLst>
            </p:cNvPr>
            <p:cNvCxnSpPr>
              <a:cxnSpLocks/>
            </p:cNvCxnSpPr>
            <p:nvPr/>
          </p:nvCxnSpPr>
          <p:spPr>
            <a:xfrm flipV="1">
              <a:off x="10862859" y="2836603"/>
              <a:ext cx="3244" cy="389036"/>
            </a:xfrm>
            <a:prstGeom prst="line">
              <a:avLst/>
            </a:prstGeom>
            <a:ln>
              <a:solidFill>
                <a:srgbClr val="073642"/>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770B426-D251-D6C1-F3A2-67E3A03CB163}"/>
                </a:ext>
              </a:extLst>
            </p:cNvPr>
            <p:cNvSpPr txBox="1"/>
            <p:nvPr/>
          </p:nvSpPr>
          <p:spPr>
            <a:xfrm>
              <a:off x="10166806" y="1544412"/>
              <a:ext cx="1395349" cy="1200329"/>
            </a:xfrm>
            <a:prstGeom prst="rect">
              <a:avLst/>
            </a:prstGeom>
            <a:noFill/>
          </p:spPr>
          <p:txBody>
            <a:bodyPr wrap="square" rtlCol="0">
              <a:spAutoFit/>
            </a:bodyPr>
            <a:lstStyle/>
            <a:p>
              <a:pPr algn="ctr"/>
              <a:r>
                <a:rPr lang="en-US" sz="4000" b="1" i="1" dirty="0">
                  <a:latin typeface="Arial" panose="020B0604020202020204" pitchFamily="34" charset="0"/>
                  <a:cs typeface="Arial" panose="020B0604020202020204" pitchFamily="34" charset="0"/>
                </a:rPr>
                <a:t>30%</a:t>
              </a:r>
              <a:endParaRPr lang="en-US" sz="2000" b="1" i="1" dirty="0">
                <a:latin typeface="Arial" panose="020B0604020202020204" pitchFamily="34" charset="0"/>
                <a:cs typeface="Arial" panose="020B0604020202020204" pitchFamily="34" charset="0"/>
              </a:endParaRPr>
            </a:p>
            <a:p>
              <a:pPr algn="ctr"/>
              <a:r>
                <a:rPr lang="en-US" sz="1600" b="1" i="1" dirty="0">
                  <a:latin typeface="Arial" panose="020B0604020202020204" pitchFamily="34" charset="0"/>
                  <a:cs typeface="Arial" panose="020B0604020202020204" pitchFamily="34" charset="0"/>
                </a:rPr>
                <a:t>More Efficiency</a:t>
              </a:r>
            </a:p>
          </p:txBody>
        </p:sp>
        <p:sp>
          <p:nvSpPr>
            <p:cNvPr id="34" name="Rectangle: Rounded Corners 33">
              <a:extLst>
                <a:ext uri="{FF2B5EF4-FFF2-40B4-BE49-F238E27FC236}">
                  <a16:creationId xmlns:a16="http://schemas.microsoft.com/office/drawing/2014/main" id="{CDE0AE24-BD80-FCBF-4D12-4B3AF713BC5E}"/>
                </a:ext>
              </a:extLst>
            </p:cNvPr>
            <p:cNvSpPr/>
            <p:nvPr/>
          </p:nvSpPr>
          <p:spPr>
            <a:xfrm>
              <a:off x="10062929" y="3320253"/>
              <a:ext cx="1603105" cy="2912272"/>
            </a:xfrm>
            <a:prstGeom prst="roundRect">
              <a:avLst/>
            </a:prstGeom>
            <a:noFill/>
            <a:ln w="19050">
              <a:solidFill>
                <a:srgbClr val="07364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7EDD447C-817C-3211-B67F-BA119F353EDC}"/>
                </a:ext>
              </a:extLst>
            </p:cNvPr>
            <p:cNvSpPr/>
            <p:nvPr/>
          </p:nvSpPr>
          <p:spPr>
            <a:xfrm>
              <a:off x="10715130" y="3263347"/>
              <a:ext cx="298701" cy="18519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BE363F42-2519-0AEA-D707-4949A4A824AC}"/>
                </a:ext>
              </a:extLst>
            </p:cNvPr>
            <p:cNvSpPr/>
            <p:nvPr/>
          </p:nvSpPr>
          <p:spPr>
            <a:xfrm>
              <a:off x="10760077" y="3225639"/>
              <a:ext cx="208807" cy="185198"/>
            </a:xfrm>
            <a:prstGeom prst="ellipse">
              <a:avLst/>
            </a:prstGeom>
            <a:solidFill>
              <a:srgbClr val="073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9691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e 2">
            <a:extLst>
              <a:ext uri="{FF2B5EF4-FFF2-40B4-BE49-F238E27FC236}">
                <a16:creationId xmlns:a16="http://schemas.microsoft.com/office/drawing/2014/main" id="{288FD16E-4851-A344-AF3E-083A74A5E21A}"/>
              </a:ext>
            </a:extLst>
          </p:cNvPr>
          <p:cNvGraphicFramePr/>
          <p:nvPr>
            <p:extLst>
              <p:ext uri="{D42A27DB-BD31-4B8C-83A1-F6EECF244321}">
                <p14:modId xmlns:p14="http://schemas.microsoft.com/office/powerpoint/2010/main" val="719564852"/>
              </p:ext>
            </p:extLst>
          </p:nvPr>
        </p:nvGraphicFramePr>
        <p:xfrm>
          <a:off x="396240" y="1270000"/>
          <a:ext cx="11399520" cy="5116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Google Shape;43;p28">
            <a:extLst>
              <a:ext uri="{FF2B5EF4-FFF2-40B4-BE49-F238E27FC236}">
                <a16:creationId xmlns:a16="http://schemas.microsoft.com/office/drawing/2014/main" id="{DDBDE0D0-67AA-8349-8F61-D37DCDC455E5}"/>
              </a:ext>
            </a:extLst>
          </p:cNvPr>
          <p:cNvSpPr txBox="1"/>
          <p:nvPr/>
        </p:nvSpPr>
        <p:spPr>
          <a:xfrm>
            <a:off x="442725" y="1723352"/>
            <a:ext cx="3407916" cy="1705648"/>
          </a:xfrm>
          <a:prstGeom prst="rect">
            <a:avLst/>
          </a:prstGeom>
          <a:noFill/>
          <a:ln>
            <a:noFill/>
          </a:ln>
        </p:spPr>
        <p:txBody>
          <a:bodyPr spcFirstLastPara="1" wrap="square" lIns="106675" tIns="106675" rIns="106675" bIns="106675" anchor="t" anchorCtr="0">
            <a:noAutofit/>
          </a:bodyPr>
          <a:lstStyle/>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Easy learning curve, fast deployment </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Easy and intuitive </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Extensive partner support</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Seamless migration/Import</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Same day support</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Dedicated success manager</a:t>
            </a:r>
            <a:br>
              <a:rPr lang="en-US" sz="1600" dirty="0">
                <a:solidFill>
                  <a:schemeClr val="dk1"/>
                </a:solidFill>
                <a:latin typeface="Kanit" panose="020B0604020202020204" charset="-34"/>
                <a:cs typeface="Kanit" panose="020B0604020202020204" charset="-34"/>
              </a:rPr>
            </a:br>
            <a:br>
              <a:rPr lang="en-US" sz="1600" dirty="0">
                <a:solidFill>
                  <a:schemeClr val="dk1"/>
                </a:solidFill>
                <a:latin typeface="Kanit" panose="020B0604020202020204" charset="-34"/>
                <a:cs typeface="Kanit" panose="020B0604020202020204" charset="-34"/>
              </a:rPr>
            </a:br>
            <a:br>
              <a:rPr lang="en-US" sz="1600" dirty="0">
                <a:solidFill>
                  <a:schemeClr val="dk1"/>
                </a:solidFill>
                <a:latin typeface="Kanit" panose="020B0604020202020204" charset="-34"/>
                <a:cs typeface="Kanit" panose="020B0604020202020204" charset="-34"/>
              </a:rPr>
            </a:br>
            <a:endParaRPr lang="en-US" sz="1600" dirty="0">
              <a:solidFill>
                <a:schemeClr val="dk1"/>
              </a:solidFill>
              <a:latin typeface="Kanit" panose="020B0604020202020204" charset="-34"/>
              <a:cs typeface="Kanit" panose="020B0604020202020204" charset="-34"/>
            </a:endParaRPr>
          </a:p>
          <a:p>
            <a:pPr marL="380990" indent="-380990">
              <a:buFont typeface="Arial" panose="020B0604020202020204" pitchFamily="34" charset="0"/>
              <a:buChar char="•"/>
            </a:pPr>
            <a:endParaRPr lang="en-US" sz="1600" dirty="0">
              <a:solidFill>
                <a:schemeClr val="dk1"/>
              </a:solidFill>
              <a:latin typeface="Kanit" panose="020B0604020202020204" charset="-34"/>
              <a:cs typeface="Kanit" panose="020B0604020202020204" charset="-34"/>
              <a:sym typeface="Josefin Sans"/>
            </a:endParaRPr>
          </a:p>
          <a:p>
            <a:pPr marL="228594" indent="-228594" algn="ctr">
              <a:lnSpc>
                <a:spcPct val="90000"/>
              </a:lnSpc>
              <a:buClr>
                <a:schemeClr val="lt1"/>
              </a:buClr>
              <a:buSzPts val="2400"/>
              <a:buFont typeface="Arial" panose="020B0604020202020204" pitchFamily="34" charset="0"/>
              <a:buChar char="•"/>
            </a:pPr>
            <a:endParaRPr lang="en-US" sz="1067" dirty="0">
              <a:solidFill>
                <a:schemeClr val="tx1"/>
              </a:solidFill>
              <a:latin typeface="Kanit" panose="020B0604020202020204" charset="-34"/>
              <a:ea typeface="Josefin Sans"/>
              <a:cs typeface="Kanit" panose="020B0604020202020204" charset="-34"/>
              <a:sym typeface="Josefin Sans"/>
            </a:endParaRPr>
          </a:p>
        </p:txBody>
      </p:sp>
      <p:sp>
        <p:nvSpPr>
          <p:cNvPr id="2" name="Titre 1">
            <a:extLst>
              <a:ext uri="{FF2B5EF4-FFF2-40B4-BE49-F238E27FC236}">
                <a16:creationId xmlns:a16="http://schemas.microsoft.com/office/drawing/2014/main" id="{E631C8D7-8F37-A34E-96F4-80376725EC58}"/>
              </a:ext>
            </a:extLst>
          </p:cNvPr>
          <p:cNvSpPr>
            <a:spLocks noGrp="1"/>
          </p:cNvSpPr>
          <p:nvPr>
            <p:ph type="title"/>
          </p:nvPr>
        </p:nvSpPr>
        <p:spPr>
          <a:xfrm>
            <a:off x="533400" y="365125"/>
            <a:ext cx="10515600" cy="1325600"/>
          </a:xfrm>
          <a:effectLst/>
        </p:spPr>
        <p:txBody>
          <a:bodyPr/>
          <a:lstStyle/>
          <a:p>
            <a:r>
              <a:rPr lang="fr-FR" dirty="0"/>
              <a:t>Our Unique Value Proposition</a:t>
            </a:r>
          </a:p>
        </p:txBody>
      </p:sp>
      <p:sp>
        <p:nvSpPr>
          <p:cNvPr id="7" name="Google Shape;43;p28">
            <a:extLst>
              <a:ext uri="{FF2B5EF4-FFF2-40B4-BE49-F238E27FC236}">
                <a16:creationId xmlns:a16="http://schemas.microsoft.com/office/drawing/2014/main" id="{EC6BFA21-C22C-5A46-AA85-EF4A89BD1840}"/>
              </a:ext>
            </a:extLst>
          </p:cNvPr>
          <p:cNvSpPr txBox="1"/>
          <p:nvPr/>
        </p:nvSpPr>
        <p:spPr>
          <a:xfrm>
            <a:off x="442725" y="4161752"/>
            <a:ext cx="3509516" cy="1705648"/>
          </a:xfrm>
          <a:prstGeom prst="rect">
            <a:avLst/>
          </a:prstGeom>
          <a:noFill/>
          <a:ln>
            <a:noFill/>
          </a:ln>
        </p:spPr>
        <p:txBody>
          <a:bodyPr spcFirstLastPara="1" wrap="square" lIns="106675" tIns="106675" rIns="106675" bIns="106675" anchor="t" anchorCtr="0">
            <a:noAutofit/>
          </a:bodyPr>
          <a:lstStyle/>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Affordable concurrent license</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No hidden extra costs</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Unlimited named users, storage, API calls, projects</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Flexible scale-up/down</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30-day free trials</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Available on AWS Marketplace</a:t>
            </a:r>
          </a:p>
        </p:txBody>
      </p:sp>
      <p:sp>
        <p:nvSpPr>
          <p:cNvPr id="8" name="Google Shape;43;p28">
            <a:extLst>
              <a:ext uri="{FF2B5EF4-FFF2-40B4-BE49-F238E27FC236}">
                <a16:creationId xmlns:a16="http://schemas.microsoft.com/office/drawing/2014/main" id="{E839EA08-5718-4E4A-9E54-EBAFEEE76D52}"/>
              </a:ext>
            </a:extLst>
          </p:cNvPr>
          <p:cNvSpPr txBox="1"/>
          <p:nvPr/>
        </p:nvSpPr>
        <p:spPr>
          <a:xfrm>
            <a:off x="8387846" y="1611592"/>
            <a:ext cx="3361431" cy="1705648"/>
          </a:xfrm>
          <a:prstGeom prst="rect">
            <a:avLst/>
          </a:prstGeom>
          <a:noFill/>
          <a:ln>
            <a:noFill/>
          </a:ln>
        </p:spPr>
        <p:txBody>
          <a:bodyPr spcFirstLastPara="1" wrap="square" lIns="106675" tIns="106675" rIns="106675" bIns="106675" anchor="t" anchorCtr="0">
            <a:noAutofit/>
          </a:bodyPr>
          <a:lstStyle/>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Generative AI leader</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Customer-driven roadmap</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Industry-specific features</a:t>
            </a:r>
          </a:p>
          <a:p>
            <a:pPr marL="380990" indent="-380990">
              <a:buFont typeface="Arial" panose="020B0604020202020204" pitchFamily="34" charset="0"/>
              <a:buChar char="•"/>
            </a:pPr>
            <a:r>
              <a:rPr lang="en-US" sz="1600" dirty="0" err="1">
                <a:solidFill>
                  <a:schemeClr val="dk1"/>
                </a:solidFill>
                <a:latin typeface="Kanit" panose="020B0604020202020204" charset="-34"/>
                <a:cs typeface="Kanit" panose="020B0604020202020204" charset="-34"/>
              </a:rPr>
              <a:t>InflectraCon</a:t>
            </a:r>
            <a:r>
              <a:rPr lang="en-US" sz="1600" dirty="0">
                <a:solidFill>
                  <a:schemeClr val="dk1"/>
                </a:solidFill>
                <a:latin typeface="Kanit" panose="020B0604020202020204" charset="-34"/>
                <a:cs typeface="Kanit" panose="020B0604020202020204" charset="-34"/>
              </a:rPr>
              <a:t> thought leadership platform</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Peer-to-peer knowledge sharing community</a:t>
            </a:r>
            <a:br>
              <a:rPr lang="en-US" sz="1600" dirty="0">
                <a:solidFill>
                  <a:schemeClr val="dk1"/>
                </a:solidFill>
                <a:latin typeface="Kanit" panose="020B0604020202020204" charset="-34"/>
                <a:cs typeface="Kanit" panose="020B0604020202020204" charset="-34"/>
              </a:rPr>
            </a:br>
            <a:endParaRPr lang="en-US" sz="1600" dirty="0">
              <a:solidFill>
                <a:schemeClr val="dk1"/>
              </a:solidFill>
              <a:latin typeface="Kanit" panose="020B0604020202020204" charset="-34"/>
              <a:cs typeface="Kanit" panose="020B0604020202020204" charset="-34"/>
            </a:endParaRPr>
          </a:p>
          <a:p>
            <a:pPr marL="380990" indent="-380990">
              <a:buFont typeface="Arial" panose="020B0604020202020204" pitchFamily="34" charset="0"/>
              <a:buChar char="•"/>
            </a:pPr>
            <a:endParaRPr lang="en-US" sz="1600" dirty="0">
              <a:solidFill>
                <a:schemeClr val="dk1"/>
              </a:solidFill>
              <a:latin typeface="Kanit" panose="020B0604020202020204" charset="-34"/>
              <a:cs typeface="Kanit" panose="020B0604020202020204" charset="-34"/>
              <a:sym typeface="Josefin Sans"/>
            </a:endParaRPr>
          </a:p>
          <a:p>
            <a:pPr algn="ctr">
              <a:lnSpc>
                <a:spcPct val="90000"/>
              </a:lnSpc>
              <a:buClr>
                <a:schemeClr val="lt1"/>
              </a:buClr>
              <a:buSzPts val="2400"/>
            </a:pPr>
            <a:endParaRPr lang="en-US" sz="1067" dirty="0">
              <a:solidFill>
                <a:schemeClr val="tx1"/>
              </a:solidFill>
              <a:latin typeface="Kanit" panose="020B0604020202020204" charset="-34"/>
              <a:ea typeface="Josefin Sans"/>
              <a:cs typeface="Kanit" panose="020B0604020202020204" charset="-34"/>
              <a:sym typeface="Josefin Sans"/>
            </a:endParaRPr>
          </a:p>
        </p:txBody>
      </p:sp>
      <p:sp>
        <p:nvSpPr>
          <p:cNvPr id="9" name="Google Shape;43;p28">
            <a:extLst>
              <a:ext uri="{FF2B5EF4-FFF2-40B4-BE49-F238E27FC236}">
                <a16:creationId xmlns:a16="http://schemas.microsoft.com/office/drawing/2014/main" id="{2B4783EE-7137-D04B-B811-3F2F4D99E452}"/>
              </a:ext>
            </a:extLst>
          </p:cNvPr>
          <p:cNvSpPr txBox="1"/>
          <p:nvPr/>
        </p:nvSpPr>
        <p:spPr>
          <a:xfrm>
            <a:off x="8434329" y="4161752"/>
            <a:ext cx="3509516" cy="2331123"/>
          </a:xfrm>
          <a:prstGeom prst="rect">
            <a:avLst/>
          </a:prstGeom>
          <a:noFill/>
          <a:ln>
            <a:noFill/>
          </a:ln>
        </p:spPr>
        <p:txBody>
          <a:bodyPr spcFirstLastPara="1" wrap="square" lIns="106675" tIns="106675" rIns="106675" bIns="106675" anchor="t" anchorCtr="0">
            <a:noAutofit/>
          </a:bodyPr>
          <a:lstStyle/>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Integrated platform</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Fully customizable</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Built for multiple personas</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Powerful reporting features</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Integration hub for other tools</a:t>
            </a:r>
          </a:p>
          <a:p>
            <a:pPr marL="380990" indent="-380990">
              <a:buFont typeface="Arial" panose="020B0604020202020204" pitchFamily="34" charset="0"/>
              <a:buChar char="•"/>
            </a:pPr>
            <a:r>
              <a:rPr lang="en-US" sz="1600" dirty="0" err="1">
                <a:solidFill>
                  <a:schemeClr val="dk1"/>
                </a:solidFill>
                <a:latin typeface="Kanit" panose="020B0604020202020204" charset="-34"/>
                <a:cs typeface="Kanit" panose="020B0604020202020204" charset="-34"/>
              </a:rPr>
              <a:t>SpiraApps</a:t>
            </a:r>
            <a:r>
              <a:rPr lang="en-US" sz="1600" dirty="0">
                <a:solidFill>
                  <a:schemeClr val="dk1"/>
                </a:solidFill>
                <a:latin typeface="Kanit" panose="020B0604020202020204" charset="-34"/>
                <a:cs typeface="Kanit" panose="020B0604020202020204" charset="-34"/>
              </a:rPr>
              <a:t> tailored to your process and workflow</a:t>
            </a:r>
            <a:br>
              <a:rPr lang="en-US" sz="2400" dirty="0">
                <a:solidFill>
                  <a:schemeClr val="dk1"/>
                </a:solidFill>
                <a:latin typeface="Kanit" panose="020B0604020202020204" charset="-34"/>
                <a:cs typeface="Kanit" panose="020B0604020202020204" charset="-34"/>
              </a:rPr>
            </a:br>
            <a:endParaRPr lang="en-US" sz="2400" dirty="0">
              <a:solidFill>
                <a:schemeClr val="dk1"/>
              </a:solidFill>
              <a:latin typeface="Kanit" panose="020B0604020202020204" charset="-34"/>
              <a:cs typeface="Kanit" panose="020B0604020202020204" charset="-34"/>
            </a:endParaRPr>
          </a:p>
          <a:p>
            <a:endParaRPr lang="en-US" sz="2400" dirty="0">
              <a:solidFill>
                <a:schemeClr val="dk1"/>
              </a:solidFill>
              <a:latin typeface="Kanit" panose="020B0604020202020204" charset="-34"/>
              <a:cs typeface="Kanit" panose="020B0604020202020204" charset="-34"/>
              <a:sym typeface="Josefin Sans"/>
            </a:endParaRPr>
          </a:p>
          <a:p>
            <a:pPr algn="ctr">
              <a:lnSpc>
                <a:spcPct val="90000"/>
              </a:lnSpc>
              <a:buClr>
                <a:schemeClr val="lt1"/>
              </a:buClr>
              <a:buSzPts val="2400"/>
            </a:pPr>
            <a:endParaRPr lang="en-US" dirty="0">
              <a:solidFill>
                <a:schemeClr val="tx1"/>
              </a:solidFill>
              <a:latin typeface="Kanit" panose="020B0604020202020204" charset="-34"/>
              <a:ea typeface="Josefin Sans"/>
              <a:cs typeface="Kanit" panose="020B0604020202020204" charset="-34"/>
              <a:sym typeface="Josefin Sans"/>
            </a:endParaRPr>
          </a:p>
        </p:txBody>
      </p:sp>
    </p:spTree>
    <p:extLst>
      <p:ext uri="{BB962C8B-B14F-4D97-AF65-F5344CB8AC3E}">
        <p14:creationId xmlns:p14="http://schemas.microsoft.com/office/powerpoint/2010/main" val="2881741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AB00B7-2D5C-4ABB-A75E-7334D99886DC}"/>
              </a:ext>
            </a:extLst>
          </p:cNvPr>
          <p:cNvSpPr>
            <a:spLocks noGrp="1"/>
          </p:cNvSpPr>
          <p:nvPr>
            <p:ph type="title"/>
          </p:nvPr>
        </p:nvSpPr>
        <p:spPr>
          <a:xfrm>
            <a:off x="838200" y="365125"/>
            <a:ext cx="10515600" cy="1325563"/>
          </a:xfrm>
        </p:spPr>
        <p:txBody>
          <a:bodyPr anchor="ctr">
            <a:normAutofit/>
          </a:bodyPr>
          <a:lstStyle/>
          <a:p>
            <a:r>
              <a:rPr lang="en-US" dirty="0"/>
              <a:t>Our Core Values</a:t>
            </a:r>
          </a:p>
        </p:txBody>
      </p:sp>
      <p:graphicFrame>
        <p:nvGraphicFramePr>
          <p:cNvPr id="9" name="Content Placeholder 4">
            <a:extLst>
              <a:ext uri="{FF2B5EF4-FFF2-40B4-BE49-F238E27FC236}">
                <a16:creationId xmlns:a16="http://schemas.microsoft.com/office/drawing/2014/main" id="{29BF0421-B29B-D000-2010-35857A7B5332}"/>
              </a:ext>
            </a:extLst>
          </p:cNvPr>
          <p:cNvGraphicFramePr/>
          <p:nvPr>
            <p:extLst>
              <p:ext uri="{D42A27DB-BD31-4B8C-83A1-F6EECF244321}">
                <p14:modId xmlns:p14="http://schemas.microsoft.com/office/powerpoint/2010/main" val="386328619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66958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qMYPt6jmCvrTvU0NTZsei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bTXob7YHY2Gqttom6hv2e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2RDYj.XgQ.lEgarxitYK8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2RDYj.XgQ.lEgarxitYK8w"/>
</p:tagLst>
</file>

<file path=ppt/theme/theme1.xml><?xml version="1.0" encoding="utf-8"?>
<a:theme xmlns:a="http://schemas.openxmlformats.org/drawingml/2006/main" name="Inflectra content">
  <a:themeElements>
    <a:clrScheme name="Custom 3">
      <a:dk1>
        <a:srgbClr val="073642"/>
      </a:dk1>
      <a:lt1>
        <a:srgbClr val="FDCB26"/>
      </a:lt1>
      <a:dk2>
        <a:srgbClr val="073642"/>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nflectra fonts">
      <a:majorFont>
        <a:latin typeface="Josefin Sans"/>
        <a:ea typeface=""/>
        <a:cs typeface=""/>
      </a:majorFont>
      <a:minorFont>
        <a:latin typeface="Kan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lectra Powerpoint Template-Wide.potx" id="{C60C6943-42C1-4A19-9661-13C4386DFE4D}" vid="{069FC592-E20D-44F7-BA8A-96969F8231E4}"/>
    </a:ext>
  </a:extLst>
</a:theme>
</file>

<file path=ppt/theme/theme2.xml><?xml version="1.0" encoding="utf-8"?>
<a:theme xmlns:a="http://schemas.openxmlformats.org/drawingml/2006/main" name="Inflectra titles">
  <a:themeElements>
    <a:clrScheme name="Inflectra Colors">
      <a:dk1>
        <a:srgbClr val="073642"/>
      </a:dk1>
      <a:lt1>
        <a:srgbClr val="FDCB26"/>
      </a:lt1>
      <a:dk2>
        <a:srgbClr val="586E75"/>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nflectra fonts">
      <a:majorFont>
        <a:latin typeface="Josefin Sans"/>
        <a:ea typeface=""/>
        <a:cs typeface=""/>
      </a:majorFont>
      <a:minorFont>
        <a:latin typeface="Kan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lectra Powerpoint Template-Wide.potx" id="{C60C6943-42C1-4A19-9661-13C4386DFE4D}" vid="{EB6E1207-8B08-4C7E-98F5-7D295CC2580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Inflectra Powerpoint Template-Wide</Template>
  <TotalTime>3421</TotalTime>
  <Words>5420</Words>
  <Application>Microsoft Office PowerPoint</Application>
  <PresentationFormat>Widescreen</PresentationFormat>
  <Paragraphs>714</Paragraphs>
  <Slides>60</Slides>
  <Notes>5</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0</vt:i4>
      </vt:variant>
      <vt:variant>
        <vt:lpstr>Slide Titles</vt:lpstr>
      </vt:variant>
      <vt:variant>
        <vt:i4>60</vt:i4>
      </vt:variant>
    </vt:vector>
  </HeadingPairs>
  <TitlesOfParts>
    <vt:vector size="68" baseType="lpstr">
      <vt:lpstr>Wingdings</vt:lpstr>
      <vt:lpstr>Kanit</vt:lpstr>
      <vt:lpstr>Noto Sans Symbols</vt:lpstr>
      <vt:lpstr>Arial</vt:lpstr>
      <vt:lpstr>Calibri</vt:lpstr>
      <vt:lpstr>Josefin Sans</vt:lpstr>
      <vt:lpstr>Inflectra content</vt:lpstr>
      <vt:lpstr>Inflectra titles</vt:lpstr>
      <vt:lpstr>Company Overview</vt:lpstr>
      <vt:lpstr>Why Inflectra?</vt:lpstr>
      <vt:lpstr>When A Single Point Of Failure Is Not An Option</vt:lpstr>
      <vt:lpstr>Inflectra Helps You Deliver Measurable Quality Fast! Only 16% of software development projects are completed on time and within budget.</vt:lpstr>
      <vt:lpstr>How Are We Different?</vt:lpstr>
      <vt:lpstr>Delivering Mission-Critical Software Without Sacrificing Agility or Compliance</vt:lpstr>
      <vt:lpstr>Delivering Value With Quality at its Core</vt:lpstr>
      <vt:lpstr>Our Unique Value Proposition</vt:lpstr>
      <vt:lpstr>Our Core Values</vt:lpstr>
      <vt:lpstr>A Complete, Out of The Box Solution</vt:lpstr>
      <vt:lpstr>Extensive Suite of Integrations &amp; Migrations</vt:lpstr>
      <vt:lpstr>Industry Specific Use Cases</vt:lpstr>
      <vt:lpstr>Specific Features for Regulated Industries</vt:lpstr>
      <vt:lpstr>Healthcare &amp; Life Sciences</vt:lpstr>
      <vt:lpstr>Financial Services &amp; Insurance</vt:lpstr>
      <vt:lpstr>Energy, Industrial, &amp; Automotive</vt:lpstr>
      <vt:lpstr>Defense, Government &amp; Aerospace</vt:lpstr>
      <vt:lpstr>Compliance with International Standards</vt:lpstr>
      <vt:lpstr>PowerPoint Presentation</vt:lpstr>
      <vt:lpstr>Representative Customers</vt:lpstr>
      <vt:lpstr>What Do We Do?</vt:lpstr>
      <vt:lpstr>The Inflectra® Platform</vt:lpstr>
      <vt:lpstr>Generative AI Capabilities</vt:lpstr>
      <vt:lpstr>Spira Suite Snapshot</vt:lpstr>
      <vt:lpstr>SpiraTest® - Requirements &amp; Test Mgt</vt:lpstr>
      <vt:lpstr>SpiraTeam® - Application Lifecycle Mgt</vt:lpstr>
      <vt:lpstr>SpiraPlan® - Program &amp; Portfolio Mgt</vt:lpstr>
      <vt:lpstr>Rapise® - Codeless Test Automation</vt:lpstr>
      <vt:lpstr>Add-On Products</vt:lpstr>
      <vt:lpstr>Add-On Products</vt:lpstr>
      <vt:lpstr>Add-On Products</vt:lpstr>
      <vt:lpstr>Who Are We?</vt:lpstr>
      <vt:lpstr>Inflectra, by the Numbers</vt:lpstr>
      <vt:lpstr>Leadership Team</vt:lpstr>
      <vt:lpstr>Partnership Ecosystem</vt:lpstr>
      <vt:lpstr>Onboarding &amp; Customer Enablement</vt:lpstr>
      <vt:lpstr>Inflectra AWS Partnership: Benefits</vt:lpstr>
      <vt:lpstr>Security &amp; Compliance</vt:lpstr>
      <vt:lpstr>Success Stories</vt:lpstr>
      <vt:lpstr>What Do Our Customers Say?</vt:lpstr>
      <vt:lpstr>Awards &amp; Recognition</vt:lpstr>
      <vt:lpstr>Awards &amp; Recognition</vt:lpstr>
      <vt:lpstr>What People Say</vt:lpstr>
      <vt:lpstr>Market Leading ALM (according to Gartner, G2 Crowd, InfoTech and more )</vt:lpstr>
      <vt:lpstr>Fit for Highly Regulated Industries</vt:lpstr>
      <vt:lpstr>PowerPoint Presentation</vt:lpstr>
      <vt:lpstr>Case Studies</vt:lpstr>
      <vt:lpstr>Mastek (IT &amp; Healthcare)</vt:lpstr>
      <vt:lpstr>Leica Biosystems (Life Sciences)</vt:lpstr>
      <vt:lpstr>Generali (Insurance)</vt:lpstr>
      <vt:lpstr>Oney Bank (Banking &amp; Finance)</vt:lpstr>
      <vt:lpstr>Safran Federal (Defense)</vt:lpstr>
      <vt:lpstr>iDirect (Aerospace/Defense)</vt:lpstr>
      <vt:lpstr>GME (Manufacturing)</vt:lpstr>
      <vt:lpstr>Philippine Land Registry (Government)</vt:lpstr>
      <vt:lpstr>80% Improvement of Test Coverage</vt:lpstr>
      <vt:lpstr>Questions?</vt:lpstr>
      <vt:lpstr>Our Customers (USA/Canada)</vt:lpstr>
      <vt:lpstr>Our Customers (Europe)</vt:lpstr>
      <vt:lpstr>Our Customers (Global)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Sandman</dc:creator>
  <cp:lastModifiedBy>Adam Sandman</cp:lastModifiedBy>
  <cp:revision>330</cp:revision>
  <cp:lastPrinted>2017-03-07T16:58:37Z</cp:lastPrinted>
  <dcterms:created xsi:type="dcterms:W3CDTF">2018-04-12T05:30:22Z</dcterms:created>
  <dcterms:modified xsi:type="dcterms:W3CDTF">2024-11-19T14:32:24Z</dcterms:modified>
</cp:coreProperties>
</file>