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46"/>
  </p:notesMasterIdLst>
  <p:sldIdLst>
    <p:sldId id="535" r:id="rId3"/>
    <p:sldId id="534" r:id="rId4"/>
    <p:sldId id="556" r:id="rId5"/>
    <p:sldId id="298" r:id="rId6"/>
    <p:sldId id="333" r:id="rId7"/>
    <p:sldId id="536" r:id="rId8"/>
    <p:sldId id="328" r:id="rId9"/>
    <p:sldId id="538" r:id="rId10"/>
    <p:sldId id="275" r:id="rId11"/>
    <p:sldId id="369" r:id="rId12"/>
    <p:sldId id="289" r:id="rId13"/>
    <p:sldId id="552" r:id="rId14"/>
    <p:sldId id="539" r:id="rId15"/>
    <p:sldId id="586" r:id="rId16"/>
    <p:sldId id="555" r:id="rId17"/>
    <p:sldId id="537" r:id="rId18"/>
    <p:sldId id="508" r:id="rId19"/>
    <p:sldId id="367" r:id="rId20"/>
    <p:sldId id="544" r:id="rId21"/>
    <p:sldId id="543" r:id="rId22"/>
    <p:sldId id="587" r:id="rId23"/>
    <p:sldId id="546" r:id="rId24"/>
    <p:sldId id="547" r:id="rId25"/>
    <p:sldId id="548" r:id="rId26"/>
    <p:sldId id="550" r:id="rId27"/>
    <p:sldId id="549" r:id="rId28"/>
    <p:sldId id="551" r:id="rId29"/>
    <p:sldId id="553" r:id="rId30"/>
    <p:sldId id="554" r:id="rId31"/>
    <p:sldId id="568" r:id="rId32"/>
    <p:sldId id="581" r:id="rId33"/>
    <p:sldId id="571" r:id="rId34"/>
    <p:sldId id="572" r:id="rId35"/>
    <p:sldId id="582" r:id="rId36"/>
    <p:sldId id="583" r:id="rId37"/>
    <p:sldId id="576" r:id="rId38"/>
    <p:sldId id="577" r:id="rId39"/>
    <p:sldId id="584" r:id="rId40"/>
    <p:sldId id="585" r:id="rId41"/>
    <p:sldId id="559" r:id="rId42"/>
    <p:sldId id="565" r:id="rId43"/>
    <p:sldId id="580" r:id="rId44"/>
    <p:sldId id="533"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Josefin Sans" pitchFamily="2" charset="0"/>
      <p:regular r:id="rId51"/>
      <p:bold r:id="rId52"/>
      <p:italic r:id="rId53"/>
      <p:boldItalic r:id="rId54"/>
    </p:embeddedFont>
    <p:embeddedFont>
      <p:font typeface="Kanit" panose="020B0604020202020204" charset="-34"/>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73642"/>
    <a:srgbClr val="FDCB26"/>
    <a:srgbClr val="FF4043"/>
    <a:srgbClr val="25B5D9"/>
    <a:srgbClr val="1187A5"/>
    <a:srgbClr val="93A1A1"/>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93A6E-A286-3749-8FF4-2E415AE22736}" v="111" dt="2021-08-03T19:02:29.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4"/>
    <p:restoredTop sz="94538"/>
  </p:normalViewPr>
  <p:slideViewPr>
    <p:cSldViewPr snapToGrid="0" snapToObjects="1">
      <p:cViewPr varScale="1">
        <p:scale>
          <a:sx n="81" d="100"/>
          <a:sy n="81"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central to the ethos of the company since it’s beginning. </a:t>
            </a:r>
          </a:p>
          <a:p>
            <a:endParaRPr lang="en-US" dirty="0"/>
          </a:p>
          <a:p>
            <a:r>
              <a:rPr lang="en-US" dirty="0"/>
              <a:t>We’ve been in business for 13 years. We may still be small compared to others in the market, but we believe we truly punch above our weight.</a:t>
            </a:r>
          </a:p>
          <a:p>
            <a:endParaRPr lang="en-US" dirty="0"/>
          </a:p>
          <a:p>
            <a:r>
              <a:rPr lang="en-US" dirty="0"/>
              <a:t>A large part of that is because we focus on developing features for us and our users, not to please short term investors. This may impact our company growth – but it also makes us a sustainable grounded business.</a:t>
            </a:r>
          </a:p>
          <a:p>
            <a:endParaRPr lang="en-US" dirty="0"/>
          </a:p>
          <a:p>
            <a:r>
              <a:rPr lang="en-US" dirty="0"/>
              <a:t>That’s why we are never in maintenance mode. We are always pushing ourselves to improve our products, help our customers wherever they are</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4</a:t>
            </a:fld>
            <a:endParaRPr lang="en-US"/>
          </a:p>
        </p:txBody>
      </p:sp>
    </p:spTree>
    <p:extLst>
      <p:ext uri="{BB962C8B-B14F-4D97-AF65-F5344CB8AC3E}">
        <p14:creationId xmlns:p14="http://schemas.microsoft.com/office/powerpoint/2010/main" val="330516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a:solidFill>
                  <a:schemeClr val="tx1"/>
                </a:solidFill>
                <a:latin typeface="+mn-lt"/>
                <a:ea typeface="+mn-ea"/>
                <a:cs typeface="+mn-cs"/>
              </a:rPr>
              <a:t>Make great products</a:t>
            </a:r>
          </a:p>
          <a:p>
            <a:pPr marL="0" indent="0">
              <a:buNone/>
            </a:pPr>
            <a:r>
              <a:rPr lang="en-US" sz="800" kern="1200">
                <a:solidFill>
                  <a:schemeClr val="tx1"/>
                </a:solidFill>
                <a:latin typeface="+mn-lt"/>
                <a:ea typeface="+mn-ea"/>
                <a:cs typeface="+mn-cs"/>
              </a:rPr>
              <a:t>Help you work together</a:t>
            </a:r>
          </a:p>
          <a:p>
            <a:pPr marL="0" indent="0">
              <a:buNone/>
            </a:pPr>
            <a:r>
              <a:rPr lang="en-US" sz="800" kern="1200">
                <a:solidFill>
                  <a:schemeClr val="tx1"/>
                </a:solidFill>
                <a:latin typeface="+mn-lt"/>
                <a:ea typeface="+mn-ea"/>
                <a:cs typeface="+mn-cs"/>
              </a:rPr>
              <a:t>Help you deliver your products faster, more easily, with less pain, and less stress</a:t>
            </a:r>
          </a:p>
          <a:p>
            <a:endParaRPr lang="en-US"/>
          </a:p>
          <a:p>
            <a:r>
              <a:rPr lang="en-US"/>
              <a:t>At a grand scale – we’re passionate about making products that you will find transformative to how you work. </a:t>
            </a:r>
          </a:p>
          <a:p>
            <a:endParaRPr lang="en-US"/>
          </a:p>
          <a:p>
            <a:r>
              <a:rPr lang="en-US"/>
              <a:t>We both want to use our tools every day to help you do a whole number of complex things, and at the same time get out of your way so you don’t need to worry about </a:t>
            </a:r>
            <a:r>
              <a:rPr lang="en-US" err="1"/>
              <a:t>SpiraPlan</a:t>
            </a:r>
            <a:r>
              <a:rPr lang="en-US"/>
              <a:t> and can instead focus on helping your own customers</a:t>
            </a:r>
          </a:p>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7</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273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8/17/2021</a:t>
            </a:fld>
            <a:r>
              <a:rPr lang="en-US" sz="1000"/>
              <a:t>  </a:t>
            </a:r>
            <a:r>
              <a:rPr lang="en-US" sz="1000">
                <a:solidFill>
                  <a:srgbClr val="93A1A1"/>
                </a:solidFill>
              </a:rPr>
              <a:t>  © Copyright 2006-2019 Inflectra Corporation</a:t>
            </a:r>
            <a:endParaRPr lang="en-US" sz="100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3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7.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63.png"/><Relationship Id="rId1" Type="http://schemas.openxmlformats.org/officeDocument/2006/relationships/slideLayout" Target="../slideLayouts/slideLayout37.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66.png"/><Relationship Id="rId1" Type="http://schemas.openxmlformats.org/officeDocument/2006/relationships/slideLayout" Target="../slideLayouts/slideLayout37.xml"/><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7.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37.xml"/><Relationship Id="rId5" Type="http://schemas.openxmlformats.org/officeDocument/2006/relationships/image" Target="../media/image56.sv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72.png"/><Relationship Id="rId1" Type="http://schemas.openxmlformats.org/officeDocument/2006/relationships/slideLayout" Target="../slideLayouts/slideLayout37.xml"/><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37.xml"/><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db.com/" TargetMode="External"/><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6.jpeg"/><Relationship Id="rId3" Type="http://schemas.openxmlformats.org/officeDocument/2006/relationships/image" Target="../media/image5.jpe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gif"/><Relationship Id="rId38" Type="http://schemas.openxmlformats.org/officeDocument/2006/relationships/image" Target="../media/image35.gif"/><Relationship Id="rId2" Type="http://schemas.openxmlformats.org/officeDocument/2006/relationships/hyperlink" Target="http://www.alcatel-lucent.com/" TargetMode="Externa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37.xml"/><Relationship Id="rId6" Type="http://schemas.openxmlformats.org/officeDocument/2006/relationships/hyperlink" Target="http://www.rockybrands.com/" TargetMode="External"/><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4.png"/><Relationship Id="rId5" Type="http://schemas.openxmlformats.org/officeDocument/2006/relationships/image" Target="../media/image6.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hyperlink" Target="http://www.ermscorp.com/" TargetMode="External"/><Relationship Id="rId10" Type="http://schemas.openxmlformats.org/officeDocument/2006/relationships/hyperlink" Target="http://www.swisslife.com/" TargetMode="External"/><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hyperlink" Target="http://www.asos.com/" TargetMode="External"/><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4021584" y="4321162"/>
            <a:ext cx="5477521" cy="1325563"/>
          </a:xfrm>
        </p:spPr>
        <p:txBody>
          <a:bodyPr/>
          <a:lstStyle/>
          <a:p>
            <a:pPr algn="l"/>
            <a:r>
              <a:rPr lang="en-US">
                <a:solidFill>
                  <a:schemeClr val="tx2"/>
                </a:solidFill>
              </a:rPr>
              <a:t>Information for Partners</a:t>
            </a:r>
          </a:p>
        </p:txBody>
      </p:sp>
      <p:grpSp>
        <p:nvGrpSpPr>
          <p:cNvPr id="4" name="Group 3">
            <a:extLst>
              <a:ext uri="{FF2B5EF4-FFF2-40B4-BE49-F238E27FC236}">
                <a16:creationId xmlns:a16="http://schemas.microsoft.com/office/drawing/2014/main" id="{F1C2E9BA-727C-48FF-9493-AF3465E598D1}"/>
              </a:ext>
            </a:extLst>
          </p:cNvPr>
          <p:cNvGrpSpPr/>
          <p:nvPr/>
        </p:nvGrpSpPr>
        <p:grpSpPr>
          <a:xfrm>
            <a:off x="2173809" y="1637682"/>
            <a:ext cx="8678881" cy="2946480"/>
            <a:chOff x="2173809" y="1637682"/>
            <a:chExt cx="8678881" cy="2946480"/>
          </a:xfrm>
        </p:grpSpPr>
        <p:pic>
          <p:nvPicPr>
            <p:cNvPr id="5" name="Picture 4">
              <a:extLst>
                <a:ext uri="{FF2B5EF4-FFF2-40B4-BE49-F238E27FC236}">
                  <a16:creationId xmlns:a16="http://schemas.microsoft.com/office/drawing/2014/main" id="{490A8F18-D2A8-42ED-A18E-18BA7330C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809" y="1637682"/>
              <a:ext cx="8678881" cy="2946480"/>
            </a:xfrm>
            <a:prstGeom prst="rect">
              <a:avLst/>
            </a:prstGeom>
          </p:spPr>
        </p:pic>
        <p:sp>
          <p:nvSpPr>
            <p:cNvPr id="3" name="TextBox 2">
              <a:extLst>
                <a:ext uri="{FF2B5EF4-FFF2-40B4-BE49-F238E27FC236}">
                  <a16:creationId xmlns:a16="http://schemas.microsoft.com/office/drawing/2014/main" id="{BBE4C9EA-717E-4C1B-8DDE-53140D95644B}"/>
                </a:ext>
              </a:extLst>
            </p:cNvPr>
            <p:cNvSpPr txBox="1"/>
            <p:nvPr/>
          </p:nvSpPr>
          <p:spPr>
            <a:xfrm>
              <a:off x="9760399" y="4001566"/>
              <a:ext cx="415498" cy="461665"/>
            </a:xfrm>
            <a:prstGeom prst="rect">
              <a:avLst/>
            </a:prstGeom>
            <a:noFill/>
          </p:spPr>
          <p:txBody>
            <a:bodyPr wrap="none" rtlCol="0">
              <a:spAutoFit/>
            </a:bodyPr>
            <a:lstStyle/>
            <a:p>
              <a:r>
                <a:rPr lang="en-US" sz="2400">
                  <a:solidFill>
                    <a:schemeClr val="accent4">
                      <a:lumMod val="20000"/>
                      <a:lumOff val="80000"/>
                    </a:schemeClr>
                  </a:solidFill>
                </a:rPr>
                <a:t>®</a:t>
              </a:r>
            </a:p>
          </p:txBody>
        </p:sp>
      </p:gr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a:t>Simplicity = Productivity from Day </a:t>
            </a:r>
            <a:r>
              <a:rPr lang="en-US">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a:t>No plugins, customization or configuration needed day </a:t>
            </a:r>
            <a:r>
              <a:rPr lang="en-US">
                <a:solidFill>
                  <a:srgbClr val="FF0000"/>
                </a:solidFill>
              </a:rPr>
              <a:t>one</a:t>
            </a:r>
          </a:p>
        </p:txBody>
      </p:sp>
    </p:spTree>
    <p:extLst>
      <p:ext uri="{BB962C8B-B14F-4D97-AF65-F5344CB8AC3E}">
        <p14:creationId xmlns:p14="http://schemas.microsoft.com/office/powerpoint/2010/main" val="345764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our solutions with other tools and systems</a:t>
            </a:r>
          </a:p>
          <a:p>
            <a:pPr marL="0" indent="0">
              <a:spcAft>
                <a:spcPts val="1200"/>
              </a:spcAft>
              <a:buNone/>
            </a:pPr>
            <a:r>
              <a:rPr lang="en-US" sz="3600" dirty="0">
                <a:latin typeface="+mj-lt"/>
              </a:rPr>
              <a:t>We make this easy and straightforward so you can get working faster &amp; easier</a:t>
            </a:r>
          </a:p>
        </p:txBody>
      </p:sp>
      <p:pic>
        <p:nvPicPr>
          <p:cNvPr id="6" name="Picture 5">
            <a:extLst>
              <a:ext uri="{FF2B5EF4-FFF2-40B4-BE49-F238E27FC236}">
                <a16:creationId xmlns:a16="http://schemas.microsoft.com/office/drawing/2014/main" id="{109261A7-7638-476A-AB58-0C9FE8B08D35}"/>
              </a:ext>
            </a:extLst>
          </p:cNvPr>
          <p:cNvPicPr>
            <a:picLocks noChangeAspect="1"/>
          </p:cNvPicPr>
          <p:nvPr/>
        </p:nvPicPr>
        <p:blipFill>
          <a:blip r:embed="rId2"/>
          <a:stretch>
            <a:fillRect/>
          </a:stretch>
        </p:blipFill>
        <p:spPr>
          <a:xfrm>
            <a:off x="1415249" y="1606858"/>
            <a:ext cx="4953740" cy="4953740"/>
          </a:xfrm>
          <a:prstGeom prst="rect">
            <a:avLst/>
          </a:prstGeom>
        </p:spPr>
      </p:pic>
    </p:spTree>
    <p:extLst>
      <p:ext uri="{BB962C8B-B14F-4D97-AF65-F5344CB8AC3E}">
        <p14:creationId xmlns:p14="http://schemas.microsoft.com/office/powerpoint/2010/main" val="146460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C20F-D93A-4B9E-9423-1933540D56E3}"/>
              </a:ext>
            </a:extLst>
          </p:cNvPr>
          <p:cNvSpPr>
            <a:spLocks noGrp="1"/>
          </p:cNvSpPr>
          <p:nvPr>
            <p:ph type="ctrTitle"/>
          </p:nvPr>
        </p:nvSpPr>
        <p:spPr/>
        <p:txBody>
          <a:bodyPr/>
          <a:lstStyle/>
          <a:p>
            <a:r>
              <a:rPr lang="en-US">
                <a:solidFill>
                  <a:srgbClr val="FFFFFF"/>
                </a:solidFill>
              </a:rPr>
              <a:t>We offer unique features for different industries</a:t>
            </a:r>
          </a:p>
        </p:txBody>
      </p:sp>
      <p:sp>
        <p:nvSpPr>
          <p:cNvPr id="5" name="Subtitle 4">
            <a:extLst>
              <a:ext uri="{FF2B5EF4-FFF2-40B4-BE49-F238E27FC236}">
                <a16:creationId xmlns:a16="http://schemas.microsoft.com/office/drawing/2014/main" id="{99BB2F6A-09F3-465B-987E-D1A7F9A299AE}"/>
              </a:ext>
            </a:extLst>
          </p:cNvPr>
          <p:cNvSpPr>
            <a:spLocks noGrp="1"/>
          </p:cNvSpPr>
          <p:nvPr>
            <p:ph type="subTitle" idx="1"/>
          </p:nvPr>
        </p:nvSpPr>
        <p:spPr/>
        <p:txBody>
          <a:bodyPr/>
          <a:lstStyle/>
          <a:p>
            <a:r>
              <a:rPr lang="en-US"/>
              <a:t>While offering simplicity and usability for everyone</a:t>
            </a:r>
          </a:p>
        </p:txBody>
      </p:sp>
    </p:spTree>
    <p:extLst>
      <p:ext uri="{BB962C8B-B14F-4D97-AF65-F5344CB8AC3E}">
        <p14:creationId xmlns:p14="http://schemas.microsoft.com/office/powerpoint/2010/main" val="171727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a:t>Specific Features for Regulated Industries</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Auditability and end-to-end traceability</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Data Privacy, Security</a:t>
              </a:r>
              <a:br>
                <a:rPr lang="en-US" sz="2800" kern="1200"/>
              </a:br>
              <a:r>
                <a:rPr lang="en-US" sz="2800" kern="120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Generation of Compliance Documentation</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Integrated Risk Analysis and Management</a:t>
              </a:r>
            </a:p>
          </p:txBody>
        </p:sp>
      </p:grpSp>
    </p:spTree>
    <p:extLst>
      <p:ext uri="{BB962C8B-B14F-4D97-AF65-F5344CB8AC3E}">
        <p14:creationId xmlns:p14="http://schemas.microsoft.com/office/powerpoint/2010/main" val="411335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What Do Our Customers Say?</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a:t>
            </a:r>
            <a:r>
              <a:rPr lang="en-US" dirty="0" err="1">
                <a:latin typeface="+mj-lt"/>
              </a:rPr>
              <a:t>Spira</a:t>
            </a:r>
            <a:r>
              <a:rPr lang="en-US" dirty="0">
                <a:latin typeface="+mj-lt"/>
              </a:rPr>
              <a: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3914"/>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347319"/>
            <a:ext cx="9703294" cy="1754326"/>
          </a:xfrm>
          <a:prstGeom prst="rect">
            <a:avLst/>
          </a:prstGeom>
        </p:spPr>
        <p:txBody>
          <a:bodyPr wrap="square">
            <a:spAutoFit/>
          </a:bodyPr>
          <a:lstStyle/>
          <a:p>
            <a:pPr algn="ctr"/>
            <a:r>
              <a:rPr lang="en-US" dirty="0">
                <a:latin typeface="+mj-lt"/>
              </a:rPr>
              <a:t>The Customer Service is always quick and efficient to answers questions or issues, which have been few in the 4 years we have been on the product. They continue to develop new features and add to the base product, which is only helping it to grow and stay current with the latest development trends. I love that we have a turn-key solution hosted for us at an affordable price, something no other product we looked at could provide us for the money we had to spend. </a:t>
            </a:r>
          </a:p>
          <a:p>
            <a:pPr algn="ctr"/>
            <a:r>
              <a:rPr lang="en-US" b="1" i="1" dirty="0">
                <a:latin typeface="+mj-lt"/>
              </a:rPr>
              <a:t>	- Vanessa Smith, </a:t>
            </a:r>
            <a:r>
              <a:rPr lang="en-US" i="1" dirty="0">
                <a:latin typeface="+mj-lt"/>
              </a:rPr>
              <a:t>Advent Health</a:t>
            </a:r>
          </a:p>
        </p:txBody>
      </p:sp>
    </p:spTree>
    <p:extLst>
      <p:ext uri="{BB962C8B-B14F-4D97-AF65-F5344CB8AC3E}">
        <p14:creationId xmlns:p14="http://schemas.microsoft.com/office/powerpoint/2010/main" val="272988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5A5A-178E-4FF6-AB8D-F905ADD389E2}"/>
              </a:ext>
            </a:extLst>
          </p:cNvPr>
          <p:cNvSpPr>
            <a:spLocks noGrp="1"/>
          </p:cNvSpPr>
          <p:nvPr>
            <p:ph type="title"/>
          </p:nvPr>
        </p:nvSpPr>
        <p:spPr/>
        <p:txBody>
          <a:bodyPr/>
          <a:lstStyle/>
          <a:p>
            <a:r>
              <a:rPr lang="en-US" dirty="0"/>
              <a:t>What People Say</a:t>
            </a:r>
          </a:p>
        </p:txBody>
      </p:sp>
      <p:pic>
        <p:nvPicPr>
          <p:cNvPr id="7" name="Picture 6">
            <a:extLst>
              <a:ext uri="{FF2B5EF4-FFF2-40B4-BE49-F238E27FC236}">
                <a16:creationId xmlns:a16="http://schemas.microsoft.com/office/drawing/2014/main" id="{D6841414-1D13-4CAE-BCE1-86B943AC8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54"/>
          </a:xfrm>
          <a:prstGeom prst="rect">
            <a:avLst/>
          </a:prstGeom>
          <a:ln>
            <a:solidFill>
              <a:srgbClr val="586E75"/>
            </a:solidFill>
          </a:ln>
        </p:spPr>
      </p:pic>
    </p:spTree>
    <p:extLst>
      <p:ext uri="{BB962C8B-B14F-4D97-AF65-F5344CB8AC3E}">
        <p14:creationId xmlns:p14="http://schemas.microsoft.com/office/powerpoint/2010/main" val="282976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t>What do we do?</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393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8C301-0192-4924-AE51-CB781CBC8279}"/>
              </a:ext>
            </a:extLst>
          </p:cNvPr>
          <p:cNvSpPr>
            <a:spLocks noGrp="1"/>
          </p:cNvSpPr>
          <p:nvPr>
            <p:ph type="title"/>
          </p:nvPr>
        </p:nvSpPr>
        <p:spPr/>
        <p:txBody>
          <a:bodyPr/>
          <a:lstStyle/>
          <a:p>
            <a:r>
              <a:rPr lang="en-US"/>
              <a:t>Our Products</a:t>
            </a:r>
          </a:p>
        </p:txBody>
      </p:sp>
      <p:pic>
        <p:nvPicPr>
          <p:cNvPr id="2" name="Picture 1">
            <a:extLst>
              <a:ext uri="{FF2B5EF4-FFF2-40B4-BE49-F238E27FC236}">
                <a16:creationId xmlns:a16="http://schemas.microsoft.com/office/drawing/2014/main" id="{63198209-28D5-406C-949C-30CD5DBD4808}"/>
              </a:ext>
            </a:extLst>
          </p:cNvPr>
          <p:cNvPicPr>
            <a:picLocks noChangeAspect="1"/>
          </p:cNvPicPr>
          <p:nvPr/>
        </p:nvPicPr>
        <p:blipFill>
          <a:blip r:embed="rId2"/>
          <a:stretch>
            <a:fillRect/>
          </a:stretch>
        </p:blipFill>
        <p:spPr>
          <a:xfrm>
            <a:off x="1003177" y="1384875"/>
            <a:ext cx="10350623" cy="4827428"/>
          </a:xfrm>
          <a:prstGeom prst="rect">
            <a:avLst/>
          </a:prstGeom>
        </p:spPr>
      </p:pic>
    </p:spTree>
    <p:extLst>
      <p:ext uri="{BB962C8B-B14F-4D97-AF65-F5344CB8AC3E}">
        <p14:creationId xmlns:p14="http://schemas.microsoft.com/office/powerpoint/2010/main" val="27511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a:solidFill>
                  <a:srgbClr val="F79910"/>
                </a:solidFill>
                <a:latin typeface="Arial" panose="020B0604020202020204" pitchFamily="34" charset="0"/>
                <a:cs typeface="Arial" panose="020B0604020202020204" pitchFamily="34" charset="0"/>
              </a:rPr>
              <a:t>SpiraPlan®</a:t>
            </a:r>
          </a:p>
          <a:p>
            <a:pPr algn="ctr">
              <a:defRPr/>
            </a:pPr>
            <a:r>
              <a:rPr lang="en-US">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a:solidFill>
                  <a:srgbClr val="F79910"/>
                </a:solidFill>
                <a:latin typeface="Arial" panose="020B0604020202020204" pitchFamily="34" charset="0"/>
                <a:cs typeface="Arial" panose="020B0604020202020204" pitchFamily="34" charset="0"/>
              </a:rPr>
              <a:t>SpiraTeam®</a:t>
            </a:r>
          </a:p>
          <a:p>
            <a:pPr algn="ctr">
              <a:defRPr/>
            </a:pPr>
            <a:r>
              <a:rPr lang="en-US">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a:t>How the Inflectra</a:t>
            </a:r>
            <a:r>
              <a:rPr lang="en-US" altLang="en-US" baseline="30000"/>
              <a:t>®</a:t>
            </a:r>
            <a:r>
              <a:rPr lang="en-US" altLang="en-US"/>
              <a:t> Suite Fits Together</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a:solidFill>
                  <a:srgbClr val="F79910"/>
                </a:solidFill>
                <a:latin typeface="Arial" panose="020B0604020202020204" pitchFamily="34" charset="0"/>
                <a:cs typeface="Arial" panose="020B0604020202020204" pitchFamily="34" charset="0"/>
              </a:rPr>
              <a:t>SpiraTest®</a:t>
            </a:r>
          </a:p>
          <a:p>
            <a:pPr algn="ctr">
              <a:defRPr/>
            </a:pPr>
            <a:r>
              <a:rPr lang="en-US">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a:solidFill>
                  <a:srgbClr val="F79910"/>
                </a:solidFill>
                <a:latin typeface="Arial" panose="020B0604020202020204" pitchFamily="34" charset="0"/>
                <a:cs typeface="Arial" panose="020B0604020202020204" pitchFamily="34" charset="0"/>
              </a:rPr>
              <a:t>KronoDesk</a:t>
            </a:r>
            <a:r>
              <a:rPr lang="en-US" b="1" baseline="30000">
                <a:solidFill>
                  <a:srgbClr val="F79910"/>
                </a:solidFill>
                <a:latin typeface="Arial" panose="020B0604020202020204" pitchFamily="34" charset="0"/>
                <a:cs typeface="Arial" panose="020B0604020202020204" pitchFamily="34" charset="0"/>
              </a:rPr>
              <a:t>®</a:t>
            </a:r>
          </a:p>
          <a:p>
            <a:pPr algn="ctr">
              <a:defRPr/>
            </a:pPr>
            <a:r>
              <a:rPr lang="en-US">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a:solidFill>
                  <a:srgbClr val="F79910"/>
                </a:solidFill>
                <a:latin typeface="Arial" panose="020B0604020202020204" pitchFamily="34" charset="0"/>
                <a:cs typeface="Arial" panose="020B0604020202020204" pitchFamily="34" charset="0"/>
              </a:rPr>
              <a:t>Rapise® </a:t>
            </a:r>
          </a:p>
          <a:p>
            <a:pPr algn="ctr">
              <a:defRPr/>
            </a:pPr>
            <a:r>
              <a:rPr lang="en-US">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a:solidFill>
                  <a:srgbClr val="F79910"/>
                </a:solidFill>
                <a:latin typeface="Arial" panose="020B0604020202020204" pitchFamily="34" charset="0"/>
                <a:cs typeface="Arial" panose="020B0604020202020204" pitchFamily="34" charset="0"/>
              </a:rPr>
              <a:t>TaraVault® </a:t>
            </a:r>
            <a:r>
              <a:rPr lang="en-US">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err="1">
                <a:solidFill>
                  <a:srgbClr val="F79910"/>
                </a:solidFill>
                <a:latin typeface="Arial" panose="020B0604020202020204" pitchFamily="34" charset="0"/>
                <a:cs typeface="Arial" panose="020B0604020202020204" pitchFamily="34" charset="0"/>
              </a:rPr>
              <a:t>SpiraCapture</a:t>
            </a:r>
            <a:r>
              <a:rPr lang="en-US" b="1" baseline="30000">
                <a:solidFill>
                  <a:srgbClr val="F79910"/>
                </a:solidFill>
                <a:latin typeface="Arial" panose="020B0604020202020204" pitchFamily="34" charset="0"/>
                <a:cs typeface="Arial" panose="020B0604020202020204" pitchFamily="34" charset="0"/>
              </a:rPr>
              <a:t>™</a:t>
            </a:r>
          </a:p>
          <a:p>
            <a:pPr algn="ctr">
              <a:defRPr/>
            </a:pPr>
            <a:r>
              <a:rPr lang="en-US">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t>Overview of our products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066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t>Who Are We?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err="1"/>
              <a:t>SpiraTest</a:t>
            </a:r>
            <a:r>
              <a:rPr lang="en-US"/>
              <a:t>® - Requirements &amp; Test Mgt</a:t>
            </a:r>
          </a:p>
        </p:txBody>
      </p:sp>
      <p:pic>
        <p:nvPicPr>
          <p:cNvPr id="5" name="Content Placeholder 4">
            <a:extLst>
              <a:ext uri="{FF2B5EF4-FFF2-40B4-BE49-F238E27FC236}">
                <a16:creationId xmlns:a16="http://schemas.microsoft.com/office/drawing/2014/main" id="{44416153-9549-4252-A9BD-50AA159F13D3}"/>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5180" y="365125"/>
            <a:ext cx="884980" cy="1020185"/>
          </a:xfrm>
        </p:spPr>
      </p:pic>
      <p:sp>
        <p:nvSpPr>
          <p:cNvPr id="20" name="Content Placeholder 2">
            <a:extLst>
              <a:ext uri="{FF2B5EF4-FFF2-40B4-BE49-F238E27FC236}">
                <a16:creationId xmlns:a16="http://schemas.microsoft.com/office/drawing/2014/main" id="{662B41F7-9016-429E-9F43-5A507D66FCAE}"/>
              </a:ext>
            </a:extLst>
          </p:cNvPr>
          <p:cNvSpPr txBox="1">
            <a:spLocks/>
          </p:cNvSpPr>
          <p:nvPr/>
        </p:nvSpPr>
        <p:spPr>
          <a:xfrm>
            <a:off x="838200" y="5557422"/>
            <a:ext cx="10515600" cy="106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Requirements, test and defect management - integrated</a:t>
            </a:r>
          </a:p>
          <a:p>
            <a:r>
              <a:rPr lang="en-US"/>
              <a:t>End-to-end traceability and real-time reporting</a:t>
            </a:r>
          </a:p>
        </p:txBody>
      </p:sp>
      <p:pic>
        <p:nvPicPr>
          <p:cNvPr id="4" name="Picture 3">
            <a:extLst>
              <a:ext uri="{FF2B5EF4-FFF2-40B4-BE49-F238E27FC236}">
                <a16:creationId xmlns:a16="http://schemas.microsoft.com/office/drawing/2014/main" id="{67EC3887-71B9-4E8E-8074-C5B819B17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82" y="1613311"/>
            <a:ext cx="7407761" cy="3124601"/>
          </a:xfrm>
          <a:prstGeom prst="rect">
            <a:avLst/>
          </a:prstGeom>
          <a:ln>
            <a:solidFill>
              <a:srgbClr val="93A1A1"/>
            </a:solidFill>
          </a:ln>
        </p:spPr>
      </p:pic>
      <p:pic>
        <p:nvPicPr>
          <p:cNvPr id="7" name="Picture 6">
            <a:extLst>
              <a:ext uri="{FF2B5EF4-FFF2-40B4-BE49-F238E27FC236}">
                <a16:creationId xmlns:a16="http://schemas.microsoft.com/office/drawing/2014/main" id="{ADF43067-5DF0-4388-AF3B-9FB572F71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039" y="3001806"/>
            <a:ext cx="7407761" cy="2145861"/>
          </a:xfrm>
          <a:prstGeom prst="rect">
            <a:avLst/>
          </a:prstGeom>
          <a:ln>
            <a:solidFill>
              <a:srgbClr val="93A1A1"/>
            </a:solidFill>
          </a:ln>
        </p:spPr>
      </p:pic>
    </p:spTree>
    <p:extLst>
      <p:ext uri="{BB962C8B-B14F-4D97-AF65-F5344CB8AC3E}">
        <p14:creationId xmlns:p14="http://schemas.microsoft.com/office/powerpoint/2010/main" val="298054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SpiraTeam</a:t>
            </a:r>
            <a:r>
              <a:rPr lang="en-US" dirty="0"/>
              <a:t>® - Application Lifecycle Mgt</a:t>
            </a:r>
          </a:p>
        </p:txBody>
      </p:sp>
      <p:pic>
        <p:nvPicPr>
          <p:cNvPr id="4" name="Graphic 3">
            <a:extLst>
              <a:ext uri="{FF2B5EF4-FFF2-40B4-BE49-F238E27FC236}">
                <a16:creationId xmlns:a16="http://schemas.microsoft.com/office/drawing/2014/main" id="{788FF16F-33F9-49D5-8770-14B7B492F0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365125"/>
            <a:ext cx="884980" cy="1021578"/>
          </a:xfrm>
          <a:prstGeom prst="rect">
            <a:avLst/>
          </a:prstGeom>
        </p:spPr>
      </p:pic>
      <p:sp>
        <p:nvSpPr>
          <p:cNvPr id="5" name="Content Placeholder 2">
            <a:extLst>
              <a:ext uri="{FF2B5EF4-FFF2-40B4-BE49-F238E27FC236}">
                <a16:creationId xmlns:a16="http://schemas.microsoft.com/office/drawing/2014/main" id="{743BECAE-8B23-4FC6-8CD0-9C8C805007F4}"/>
              </a:ext>
            </a:extLst>
          </p:cNvPr>
          <p:cNvSpPr>
            <a:spLocks noGrp="1"/>
          </p:cNvSpPr>
          <p:nvPr>
            <p:ph idx="1"/>
          </p:nvPr>
        </p:nvSpPr>
        <p:spPr>
          <a:xfrm>
            <a:off x="838200" y="5557422"/>
            <a:ext cx="10515600" cy="1065320"/>
          </a:xfrm>
        </p:spPr>
        <p:txBody>
          <a:bodyPr>
            <a:normAutofit/>
          </a:bodyPr>
          <a:lstStyle/>
          <a:p>
            <a:r>
              <a:rPr lang="en-US" dirty="0"/>
              <a:t>All of the </a:t>
            </a:r>
            <a:r>
              <a:rPr lang="en-US" dirty="0" err="1"/>
              <a:t>SpiraTest</a:t>
            </a:r>
            <a:r>
              <a:rPr lang="en-US" dirty="0"/>
              <a:t> features, plus agile project management</a:t>
            </a:r>
          </a:p>
          <a:p>
            <a:r>
              <a:rPr lang="en-US" dirty="0"/>
              <a:t>Supports Scrum, Kanban, waterfall &amp; hybrid projects</a:t>
            </a:r>
          </a:p>
        </p:txBody>
      </p:sp>
      <p:pic>
        <p:nvPicPr>
          <p:cNvPr id="7" name="Picture 6">
            <a:extLst>
              <a:ext uri="{FF2B5EF4-FFF2-40B4-BE49-F238E27FC236}">
                <a16:creationId xmlns:a16="http://schemas.microsoft.com/office/drawing/2014/main" id="{8DAE52A5-B312-4AC6-951B-7C3E9A2E2D74}"/>
              </a:ext>
            </a:extLst>
          </p:cNvPr>
          <p:cNvPicPr>
            <a:picLocks noChangeAspect="1"/>
          </p:cNvPicPr>
          <p:nvPr/>
        </p:nvPicPr>
        <p:blipFill>
          <a:blip r:embed="rId4"/>
          <a:stretch>
            <a:fillRect/>
          </a:stretch>
        </p:blipFill>
        <p:spPr>
          <a:xfrm>
            <a:off x="685937" y="1427451"/>
            <a:ext cx="6371228" cy="3064641"/>
          </a:xfrm>
          <a:prstGeom prst="rect">
            <a:avLst/>
          </a:prstGeom>
          <a:ln>
            <a:solidFill>
              <a:schemeClr val="accent3"/>
            </a:solidFill>
          </a:ln>
        </p:spPr>
      </p:pic>
      <p:pic>
        <p:nvPicPr>
          <p:cNvPr id="6" name="Picture 5">
            <a:extLst>
              <a:ext uri="{FF2B5EF4-FFF2-40B4-BE49-F238E27FC236}">
                <a16:creationId xmlns:a16="http://schemas.microsoft.com/office/drawing/2014/main" id="{002BB23E-AD56-4A27-9D18-77F5002352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563" y="2095130"/>
            <a:ext cx="7604977" cy="3158307"/>
          </a:xfrm>
          <a:prstGeom prst="rect">
            <a:avLst/>
          </a:prstGeom>
          <a:ln>
            <a:solidFill>
              <a:srgbClr val="93A1A1"/>
            </a:solidFill>
          </a:ln>
        </p:spPr>
      </p:pic>
    </p:spTree>
    <p:extLst>
      <p:ext uri="{BB962C8B-B14F-4D97-AF65-F5344CB8AC3E}">
        <p14:creationId xmlns:p14="http://schemas.microsoft.com/office/powerpoint/2010/main" val="155015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SpiraPlan</a:t>
            </a:r>
            <a:r>
              <a:rPr lang="en-US" dirty="0"/>
              <a:t>® - Program &amp; Portfolio Mgt</a:t>
            </a:r>
          </a:p>
        </p:txBody>
      </p:sp>
      <p:pic>
        <p:nvPicPr>
          <p:cNvPr id="4" name="Graphic 3">
            <a:extLst>
              <a:ext uri="{FF2B5EF4-FFF2-40B4-BE49-F238E27FC236}">
                <a16:creationId xmlns:a16="http://schemas.microsoft.com/office/drawing/2014/main" id="{BD028787-A834-43AF-955E-7B0C75A1B2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277" y="365125"/>
            <a:ext cx="926523" cy="1071362"/>
          </a:xfrm>
          <a:prstGeom prst="rect">
            <a:avLst/>
          </a:prstGeom>
        </p:spPr>
      </p:pic>
      <p:sp>
        <p:nvSpPr>
          <p:cNvPr id="5" name="Content Placeholder 2">
            <a:extLst>
              <a:ext uri="{FF2B5EF4-FFF2-40B4-BE49-F238E27FC236}">
                <a16:creationId xmlns:a16="http://schemas.microsoft.com/office/drawing/2014/main" id="{0FC22FD6-D591-4CF0-AA0D-E95A0CEE11F4}"/>
              </a:ext>
            </a:extLst>
          </p:cNvPr>
          <p:cNvSpPr>
            <a:spLocks noGrp="1"/>
          </p:cNvSpPr>
          <p:nvPr>
            <p:ph idx="1"/>
          </p:nvPr>
        </p:nvSpPr>
        <p:spPr>
          <a:xfrm>
            <a:off x="838200" y="5557422"/>
            <a:ext cx="10515600" cy="1065320"/>
          </a:xfrm>
        </p:spPr>
        <p:txBody>
          <a:bodyPr>
            <a:normAutofit/>
          </a:bodyPr>
          <a:lstStyle/>
          <a:p>
            <a:r>
              <a:rPr lang="en-US" dirty="0"/>
              <a:t>Extends </a:t>
            </a:r>
            <a:r>
              <a:rPr lang="en-US" dirty="0" err="1"/>
              <a:t>SpiraTeam</a:t>
            </a:r>
            <a:r>
              <a:rPr lang="en-US" dirty="0"/>
              <a:t> with program &amp; portfolio management</a:t>
            </a:r>
          </a:p>
          <a:p>
            <a:r>
              <a:rPr lang="en-US" dirty="0"/>
              <a:t>Integrated enterprise risk management &amp; tracking</a:t>
            </a:r>
          </a:p>
        </p:txBody>
      </p:sp>
      <p:pic>
        <p:nvPicPr>
          <p:cNvPr id="7" name="Picture 6">
            <a:extLst>
              <a:ext uri="{FF2B5EF4-FFF2-40B4-BE49-F238E27FC236}">
                <a16:creationId xmlns:a16="http://schemas.microsoft.com/office/drawing/2014/main" id="{B5DA6B5A-5FD2-4067-9496-5E825C10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03" y="1517919"/>
            <a:ext cx="7244179" cy="3568655"/>
          </a:xfrm>
          <a:prstGeom prst="rect">
            <a:avLst/>
          </a:prstGeom>
          <a:ln>
            <a:solidFill>
              <a:srgbClr val="93A1A1"/>
            </a:solidFill>
          </a:ln>
        </p:spPr>
      </p:pic>
      <p:pic>
        <p:nvPicPr>
          <p:cNvPr id="9" name="Picture 8">
            <a:extLst>
              <a:ext uri="{FF2B5EF4-FFF2-40B4-BE49-F238E27FC236}">
                <a16:creationId xmlns:a16="http://schemas.microsoft.com/office/drawing/2014/main" id="{27AFA819-0779-484A-949D-3CCE7F2E2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71" y="2957152"/>
            <a:ext cx="8584709" cy="2448232"/>
          </a:xfrm>
          <a:prstGeom prst="rect">
            <a:avLst/>
          </a:prstGeom>
          <a:ln>
            <a:solidFill>
              <a:srgbClr val="93A1A1"/>
            </a:solidFill>
          </a:ln>
        </p:spPr>
      </p:pic>
    </p:spTree>
    <p:extLst>
      <p:ext uri="{BB962C8B-B14F-4D97-AF65-F5344CB8AC3E}">
        <p14:creationId xmlns:p14="http://schemas.microsoft.com/office/powerpoint/2010/main" val="224609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a:t>Rapise® - Intelligent Test Automation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308847"/>
            <a:ext cx="10515600" cy="1184028"/>
          </a:xfrm>
        </p:spPr>
        <p:txBody>
          <a:bodyPr>
            <a:normAutofit fontScale="92500"/>
          </a:bodyPr>
          <a:lstStyle/>
          <a:p>
            <a:r>
              <a:rPr lang="en-US"/>
              <a:t>Codeless test automation and RPA platform using AI insights</a:t>
            </a:r>
          </a:p>
          <a:p>
            <a:r>
              <a:rPr lang="en-US"/>
              <a:t>Handles web, mobile, desktop, and APIs in one system</a:t>
            </a:r>
          </a:p>
        </p:txBody>
      </p:sp>
      <p:pic>
        <p:nvPicPr>
          <p:cNvPr id="4" name="Graphic 3">
            <a:extLst>
              <a:ext uri="{FF2B5EF4-FFF2-40B4-BE49-F238E27FC236}">
                <a16:creationId xmlns:a16="http://schemas.microsoft.com/office/drawing/2014/main" id="{13EBEB2F-B486-432B-BB21-9371BDF3C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585416"/>
            <a:ext cx="884980" cy="884980"/>
          </a:xfrm>
          <a:prstGeom prst="rect">
            <a:avLst/>
          </a:prstGeom>
        </p:spPr>
      </p:pic>
      <p:pic>
        <p:nvPicPr>
          <p:cNvPr id="5" name="Picture 4">
            <a:extLst>
              <a:ext uri="{FF2B5EF4-FFF2-40B4-BE49-F238E27FC236}">
                <a16:creationId xmlns:a16="http://schemas.microsoft.com/office/drawing/2014/main" id="{F5359C40-C925-432D-9ED1-B67C2F36E305}"/>
              </a:ext>
            </a:extLst>
          </p:cNvPr>
          <p:cNvPicPr>
            <a:picLocks noChangeAspect="1"/>
          </p:cNvPicPr>
          <p:nvPr/>
        </p:nvPicPr>
        <p:blipFill>
          <a:blip r:embed="rId4"/>
          <a:stretch>
            <a:fillRect/>
          </a:stretch>
        </p:blipFill>
        <p:spPr>
          <a:xfrm>
            <a:off x="1015755" y="1470396"/>
            <a:ext cx="7125070" cy="3671693"/>
          </a:xfrm>
          <a:prstGeom prst="rect">
            <a:avLst/>
          </a:prstGeom>
          <a:ln>
            <a:solidFill>
              <a:srgbClr val="93A1A1"/>
            </a:solidFill>
          </a:ln>
        </p:spPr>
      </p:pic>
    </p:spTree>
    <p:extLst>
      <p:ext uri="{BB962C8B-B14F-4D97-AF65-F5344CB8AC3E}">
        <p14:creationId xmlns:p14="http://schemas.microsoft.com/office/powerpoint/2010/main" val="255505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err="1"/>
              <a:t>RemoteLaunch</a:t>
            </a:r>
            <a:r>
              <a:rPr lang="en-US"/>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6063449"/>
            <a:ext cx="10515600" cy="575153"/>
          </a:xfrm>
        </p:spPr>
        <p:txBody>
          <a:bodyPr/>
          <a:lstStyle/>
          <a:p>
            <a:r>
              <a:rPr lang="en-US"/>
              <a:t>Integrate automated testing tools with </a:t>
            </a:r>
            <a:r>
              <a:rPr lang="en-US" err="1"/>
              <a:t>Spira</a:t>
            </a:r>
            <a:endParaRPr lang="en-US"/>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#1</a:t>
              </a:r>
            </a:p>
            <a:p>
              <a:pPr algn="ctr" eaLnBrk="1" hangingPunct="1">
                <a:spcBef>
                  <a:spcPct val="0"/>
                </a:spcBef>
                <a:buClrTx/>
                <a:buSzTx/>
                <a:buFontTx/>
                <a:buNone/>
              </a:pPr>
              <a:r>
                <a:rPr lang="en-US" altLang="en-US" sz="1600">
                  <a:solidFill>
                    <a:schemeClr val="tx1"/>
                  </a:solidFill>
                </a:rPr>
                <a:t>Windows 2008</a:t>
              </a:r>
            </a:p>
            <a:p>
              <a:pPr algn="ctr" eaLnBrk="1" hangingPunct="1">
                <a:spcBef>
                  <a:spcPct val="0"/>
                </a:spcBef>
                <a:buClrTx/>
                <a:buSzTx/>
                <a:buFontTx/>
                <a:buNone/>
              </a:pPr>
              <a:r>
                <a:rPr lang="en-US" altLang="en-US" sz="160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err="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err="1">
                  <a:solidFill>
                    <a:schemeClr val="tx1"/>
                  </a:solidFill>
                </a:rPr>
                <a:t>SpiraTeam</a:t>
              </a:r>
              <a:r>
                <a:rPr lang="en-US" altLang="en-US" sz="1800" b="1">
                  <a:solidFill>
                    <a:schemeClr val="tx1"/>
                  </a:solidFill>
                </a:rPr>
                <a:t>®</a:t>
              </a:r>
            </a:p>
            <a:p>
              <a:pPr algn="ctr" eaLnBrk="1" hangingPunct="1">
                <a:spcBef>
                  <a:spcPct val="0"/>
                </a:spcBef>
                <a:buClrTx/>
                <a:buSzTx/>
                <a:buFontTx/>
                <a:buNone/>
              </a:pPr>
              <a:r>
                <a:rPr lang="en-US" altLang="en-US" sz="180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pic>
          <p:nvPicPr>
            <p:cNvPr id="23" name="Graphic 22">
              <a:extLst>
                <a:ext uri="{FF2B5EF4-FFF2-40B4-BE49-F238E27FC236}">
                  <a16:creationId xmlns:a16="http://schemas.microsoft.com/office/drawing/2014/main" id="{2B917749-3772-4578-9F1B-609C9FB621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7609" y="2877705"/>
              <a:ext cx="569828" cy="657781"/>
            </a:xfrm>
            <a:prstGeom prst="rect">
              <a:avLst/>
            </a:prstGeom>
          </p:spPr>
        </p:pic>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spTree>
    <p:extLst>
      <p:ext uri="{BB962C8B-B14F-4D97-AF65-F5344CB8AC3E}">
        <p14:creationId xmlns:p14="http://schemas.microsoft.com/office/powerpoint/2010/main" val="406257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TaraVault</a:t>
            </a:r>
            <a:r>
              <a:rPr lang="en-US" dirty="0"/>
              <a:t>® - Source Code Management</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199" y="5351867"/>
            <a:ext cx="9397753" cy="1430674"/>
          </a:xfrm>
        </p:spPr>
        <p:txBody>
          <a:bodyPr>
            <a:normAutofit/>
          </a:bodyPr>
          <a:lstStyle/>
          <a:p>
            <a:r>
              <a:rPr lang="en-US" sz="2400" dirty="0"/>
              <a:t>Cloud-hosted code repositories (Git &amp; Subversion)</a:t>
            </a:r>
          </a:p>
          <a:p>
            <a:r>
              <a:rPr lang="en-US" sz="2400" dirty="0"/>
              <a:t>Integrated code viewing and artifact traceability</a:t>
            </a:r>
          </a:p>
          <a:p>
            <a:r>
              <a:rPr lang="en-US" sz="2400" dirty="0"/>
              <a:t>Support for pull requests and merge workflows</a:t>
            </a:r>
          </a:p>
        </p:txBody>
      </p:sp>
      <p:pic>
        <p:nvPicPr>
          <p:cNvPr id="4" name="Graphic 3">
            <a:extLst>
              <a:ext uri="{FF2B5EF4-FFF2-40B4-BE49-F238E27FC236}">
                <a16:creationId xmlns:a16="http://schemas.microsoft.com/office/drawing/2014/main" id="{9F3219F8-CE5A-439C-9485-164986A9A0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0837" y="517813"/>
            <a:ext cx="882963" cy="1020185"/>
          </a:xfrm>
          <a:prstGeom prst="rect">
            <a:avLst/>
          </a:prstGeom>
        </p:spPr>
      </p:pic>
      <p:pic>
        <p:nvPicPr>
          <p:cNvPr id="9" name="Picture 8">
            <a:extLst>
              <a:ext uri="{FF2B5EF4-FFF2-40B4-BE49-F238E27FC236}">
                <a16:creationId xmlns:a16="http://schemas.microsoft.com/office/drawing/2014/main" id="{59D9CF6A-E405-4950-BF9A-14CD73E54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73" y="1506134"/>
            <a:ext cx="6070349" cy="3438728"/>
          </a:xfrm>
          <a:prstGeom prst="rect">
            <a:avLst/>
          </a:prstGeom>
          <a:ln>
            <a:solidFill>
              <a:srgbClr val="93A1A1"/>
            </a:solidFill>
          </a:ln>
        </p:spPr>
      </p:pic>
      <p:pic>
        <p:nvPicPr>
          <p:cNvPr id="15" name="Picture 14">
            <a:extLst>
              <a:ext uri="{FF2B5EF4-FFF2-40B4-BE49-F238E27FC236}">
                <a16:creationId xmlns:a16="http://schemas.microsoft.com/office/drawing/2014/main" id="{270E9F88-ED05-40AE-983B-C993B5084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78" y="2203834"/>
            <a:ext cx="6161103" cy="3033408"/>
          </a:xfrm>
          <a:prstGeom prst="rect">
            <a:avLst/>
          </a:prstGeom>
          <a:ln>
            <a:solidFill>
              <a:srgbClr val="93A1A1"/>
            </a:solidFill>
          </a:ln>
        </p:spPr>
      </p:pic>
    </p:spTree>
    <p:extLst>
      <p:ext uri="{BB962C8B-B14F-4D97-AF65-F5344CB8AC3E}">
        <p14:creationId xmlns:p14="http://schemas.microsoft.com/office/powerpoint/2010/main" val="979388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err="1"/>
              <a:t>SpiraCapture</a:t>
            </a:r>
            <a:r>
              <a:rPr lang="en-US"/>
              <a:t>™ - Exploratory Testing</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557422"/>
            <a:ext cx="10515600" cy="1065320"/>
          </a:xfrm>
        </p:spPr>
        <p:txBody>
          <a:bodyPr/>
          <a:lstStyle/>
          <a:p>
            <a:r>
              <a:rPr lang="en-US"/>
              <a:t>Chrome extension that captures activity &amp; screenshots</a:t>
            </a:r>
          </a:p>
          <a:p>
            <a:r>
              <a:rPr lang="en-US"/>
              <a:t>Records and organizes your testing sessions</a:t>
            </a:r>
          </a:p>
        </p:txBody>
      </p:sp>
      <p:pic>
        <p:nvPicPr>
          <p:cNvPr id="4" name="Graphic 3">
            <a:extLst>
              <a:ext uri="{FF2B5EF4-FFF2-40B4-BE49-F238E27FC236}">
                <a16:creationId xmlns:a16="http://schemas.microsoft.com/office/drawing/2014/main" id="{8729BCAE-5C87-46BE-98FB-667D200675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7707" y="517813"/>
            <a:ext cx="1020185" cy="1020185"/>
          </a:xfrm>
          <a:prstGeom prst="rect">
            <a:avLst/>
          </a:prstGeom>
        </p:spPr>
      </p:pic>
      <p:pic>
        <p:nvPicPr>
          <p:cNvPr id="6" name="Picture 5">
            <a:extLst>
              <a:ext uri="{FF2B5EF4-FFF2-40B4-BE49-F238E27FC236}">
                <a16:creationId xmlns:a16="http://schemas.microsoft.com/office/drawing/2014/main" id="{79A03D9E-7C11-477D-8F81-E5EF9BD4C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09" y="1475431"/>
            <a:ext cx="7448367" cy="3775391"/>
          </a:xfrm>
          <a:prstGeom prst="rect">
            <a:avLst/>
          </a:prstGeom>
          <a:ln>
            <a:solidFill>
              <a:srgbClr val="93A1A1"/>
            </a:solidFill>
          </a:ln>
        </p:spPr>
      </p:pic>
    </p:spTree>
    <p:extLst>
      <p:ext uri="{BB962C8B-B14F-4D97-AF65-F5344CB8AC3E}">
        <p14:creationId xmlns:p14="http://schemas.microsoft.com/office/powerpoint/2010/main" val="399396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err="1"/>
              <a:t>KronoDesk</a:t>
            </a:r>
            <a:r>
              <a:rPr lang="en-US"/>
              <a:t>® - Support &amp; Help Desk</a:t>
            </a:r>
          </a:p>
        </p:txBody>
      </p:sp>
      <p:pic>
        <p:nvPicPr>
          <p:cNvPr id="4" name="Graphic 3">
            <a:extLst>
              <a:ext uri="{FF2B5EF4-FFF2-40B4-BE49-F238E27FC236}">
                <a16:creationId xmlns:a16="http://schemas.microsoft.com/office/drawing/2014/main" id="{B3ED7404-4EA9-487C-8D5F-D96D20DE81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585416"/>
            <a:ext cx="884979" cy="884979"/>
          </a:xfrm>
          <a:prstGeom prst="rect">
            <a:avLst/>
          </a:prstGeom>
        </p:spPr>
      </p:pic>
      <p:pic>
        <p:nvPicPr>
          <p:cNvPr id="5" name="Picture 4">
            <a:extLst>
              <a:ext uri="{FF2B5EF4-FFF2-40B4-BE49-F238E27FC236}">
                <a16:creationId xmlns:a16="http://schemas.microsoft.com/office/drawing/2014/main" id="{A0BDDC76-3A39-4640-950B-DF1BE6B39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91" y="1622997"/>
            <a:ext cx="7998781" cy="3185131"/>
          </a:xfrm>
          <a:prstGeom prst="rect">
            <a:avLst/>
          </a:prstGeom>
          <a:ln>
            <a:solidFill>
              <a:srgbClr val="93A1A1"/>
            </a:solidFill>
          </a:ln>
        </p:spPr>
      </p:pic>
      <p:pic>
        <p:nvPicPr>
          <p:cNvPr id="6" name="Picture 5">
            <a:extLst>
              <a:ext uri="{FF2B5EF4-FFF2-40B4-BE49-F238E27FC236}">
                <a16:creationId xmlns:a16="http://schemas.microsoft.com/office/drawing/2014/main" id="{65EB8A3B-9C39-472C-BF54-FE364A6C39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901" y="3725506"/>
            <a:ext cx="5663953" cy="3018994"/>
          </a:xfrm>
          <a:prstGeom prst="rect">
            <a:avLst/>
          </a:prstGeom>
          <a:ln>
            <a:solidFill>
              <a:srgbClr val="93A1A1"/>
            </a:solidFill>
          </a:ln>
        </p:spPr>
      </p:pic>
      <p:pic>
        <p:nvPicPr>
          <p:cNvPr id="7" name="Picture 6">
            <a:extLst>
              <a:ext uri="{FF2B5EF4-FFF2-40B4-BE49-F238E27FC236}">
                <a16:creationId xmlns:a16="http://schemas.microsoft.com/office/drawing/2014/main" id="{B34F9DDF-4920-43D6-9868-57F33FD18A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1273" y="2156151"/>
            <a:ext cx="6391922" cy="3138710"/>
          </a:xfrm>
          <a:prstGeom prst="rect">
            <a:avLst/>
          </a:prstGeom>
          <a:ln>
            <a:solidFill>
              <a:srgbClr val="93A1A1"/>
            </a:solidFill>
          </a:ln>
        </p:spPr>
      </p:pic>
    </p:spTree>
    <p:extLst>
      <p:ext uri="{BB962C8B-B14F-4D97-AF65-F5344CB8AC3E}">
        <p14:creationId xmlns:p14="http://schemas.microsoft.com/office/powerpoint/2010/main" val="287826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t>Our Partnership Program</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8992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C4E16-B934-4FEB-8567-040061CE3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A6F9687-2631-4884-B6A1-F7FF96CADFCE}"/>
              </a:ext>
            </a:extLst>
          </p:cNvPr>
          <p:cNvSpPr txBox="1"/>
          <p:nvPr/>
        </p:nvSpPr>
        <p:spPr>
          <a:xfrm>
            <a:off x="491750" y="1198211"/>
            <a:ext cx="7119891" cy="4524315"/>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a:r>
              <a:rPr lang="en-US" sz="9600" b="1" dirty="0">
                <a:latin typeface="+mj-lt"/>
              </a:rPr>
              <a:t>Inflectra Partner</a:t>
            </a:r>
            <a:br>
              <a:rPr lang="en-US" sz="9600" b="1" dirty="0">
                <a:latin typeface="+mj-lt"/>
              </a:rPr>
            </a:br>
            <a:r>
              <a:rPr lang="en-US" sz="9600" b="1" dirty="0">
                <a:latin typeface="+mj-lt"/>
              </a:rPr>
              <a:t>Network</a:t>
            </a:r>
          </a:p>
        </p:txBody>
      </p:sp>
    </p:spTree>
    <p:extLst>
      <p:ext uri="{BB962C8B-B14F-4D97-AF65-F5344CB8AC3E}">
        <p14:creationId xmlns:p14="http://schemas.microsoft.com/office/powerpoint/2010/main" val="95654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a:xfrm>
            <a:off x="304800" y="119307"/>
            <a:ext cx="10515600" cy="1325562"/>
          </a:xfrm>
        </p:spPr>
        <p:txBody>
          <a:bodyPr/>
          <a:lstStyle/>
          <a:p>
            <a:pPr eaLnBrk="1" hangingPunct="1"/>
            <a:r>
              <a:rPr lang="en-US"/>
              <a:t>Our Partnership Program</a:t>
            </a:r>
          </a:p>
        </p:txBody>
      </p:sp>
      <p:sp>
        <p:nvSpPr>
          <p:cNvPr id="10" name="TextBox 9">
            <a:extLst>
              <a:ext uri="{FF2B5EF4-FFF2-40B4-BE49-F238E27FC236}">
                <a16:creationId xmlns:a16="http://schemas.microsoft.com/office/drawing/2014/main" id="{2ED08946-2B45-0543-AFDC-EBA3542ADD86}"/>
              </a:ext>
            </a:extLst>
          </p:cNvPr>
          <p:cNvSpPr txBox="1"/>
          <p:nvPr/>
        </p:nvSpPr>
        <p:spPr>
          <a:xfrm>
            <a:off x="709244" y="1322023"/>
            <a:ext cx="10339755" cy="150714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2400" b="1">
                <a:solidFill>
                  <a:srgbClr val="FDCB26"/>
                </a:solidFill>
                <a:latin typeface="Kanit"/>
                <a:cs typeface="Kanit"/>
              </a:rPr>
              <a:t>Solution Partners</a:t>
            </a:r>
          </a:p>
          <a:p>
            <a:r>
              <a:rPr lang="en-US" sz="2100">
                <a:solidFill>
                  <a:srgbClr val="FFFFFF"/>
                </a:solidFill>
                <a:latin typeface="Kanit"/>
                <a:cs typeface="Kanit"/>
              </a:rPr>
              <a:t>These partners are </a:t>
            </a:r>
            <a:r>
              <a:rPr lang="en-US" sz="2100" err="1">
                <a:solidFill>
                  <a:srgbClr val="FFFFFF"/>
                </a:solidFill>
                <a:latin typeface="Kanit"/>
                <a:cs typeface="Kanit"/>
              </a:rPr>
              <a:t>Inflectra</a:t>
            </a:r>
            <a:r>
              <a:rPr lang="en-US" sz="2100">
                <a:solidFill>
                  <a:srgbClr val="FFFFFF"/>
                </a:solidFill>
                <a:latin typeface="Kanit"/>
                <a:cs typeface="Kanit"/>
              </a:rPr>
              <a:t> affiliates, resellers, advisors, consultants, and trainers who provide and implement customer solutions with </a:t>
            </a:r>
            <a:r>
              <a:rPr lang="en-US" sz="2100" err="1">
                <a:solidFill>
                  <a:srgbClr val="FFFFFF"/>
                </a:solidFill>
                <a:latin typeface="Kanit"/>
                <a:cs typeface="Kanit"/>
              </a:rPr>
              <a:t>Inflectra</a:t>
            </a:r>
            <a:r>
              <a:rPr lang="en-US" sz="2100">
                <a:solidFill>
                  <a:srgbClr val="FFFFFF"/>
                </a:solidFill>
                <a:latin typeface="Kanit"/>
                <a:cs typeface="Kanit"/>
              </a:rPr>
              <a:t> products. Solution Partners can choose their level of engagement at which they wish to participate.</a:t>
            </a:r>
          </a:p>
          <a:p>
            <a:pPr marL="0" lvl="0" indent="0" algn="ctr" defTabSz="1244600">
              <a:lnSpc>
                <a:spcPct val="90000"/>
              </a:lnSpc>
              <a:spcBef>
                <a:spcPct val="0"/>
              </a:spcBef>
              <a:spcAft>
                <a:spcPct val="35000"/>
              </a:spcAft>
              <a:buNone/>
            </a:pPr>
            <a:endParaRPr lang="en-US" sz="2400" kern="1200">
              <a:latin typeface="Josefin Sans"/>
              <a:cs typeface="Kanit"/>
            </a:endParaRPr>
          </a:p>
        </p:txBody>
      </p:sp>
      <p:sp>
        <p:nvSpPr>
          <p:cNvPr id="16" name="TextBox 15">
            <a:extLst>
              <a:ext uri="{FF2B5EF4-FFF2-40B4-BE49-F238E27FC236}">
                <a16:creationId xmlns:a16="http://schemas.microsoft.com/office/drawing/2014/main" id="{EB6D3C88-4BBF-A144-A98A-6284D4DEFEA7}"/>
              </a:ext>
            </a:extLst>
          </p:cNvPr>
          <p:cNvSpPr txBox="1"/>
          <p:nvPr/>
        </p:nvSpPr>
        <p:spPr>
          <a:xfrm>
            <a:off x="709241" y="4918563"/>
            <a:ext cx="10515597" cy="149542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2400" b="1" dirty="0">
                <a:solidFill>
                  <a:srgbClr val="FF4043"/>
                </a:solidFill>
              </a:rPr>
              <a:t>Training &amp; Implementation Partners </a:t>
            </a:r>
            <a:endParaRPr lang="en-US" sz="2400" b="1" dirty="0">
              <a:solidFill>
                <a:srgbClr val="FF4043"/>
              </a:solidFill>
              <a:cs typeface="Kanit"/>
            </a:endParaRPr>
          </a:p>
          <a:p>
            <a:r>
              <a:rPr lang="en-US" sz="2100" dirty="0">
                <a:solidFill>
                  <a:srgbClr val="FFFFFF"/>
                </a:solidFill>
              </a:rPr>
              <a:t>These partners have extensive knowledge about the </a:t>
            </a:r>
            <a:r>
              <a:rPr lang="en-US" sz="2100" dirty="0" err="1">
                <a:solidFill>
                  <a:srgbClr val="FFFFFF"/>
                </a:solidFill>
              </a:rPr>
              <a:t>Inflectra</a:t>
            </a:r>
            <a:r>
              <a:rPr lang="en-US" sz="2100" dirty="0">
                <a:solidFill>
                  <a:srgbClr val="FFFFFF"/>
                </a:solidFill>
              </a:rPr>
              <a:t> tool suite and have forged a strong relationship with our company. They are trusted partners with proven capabilities to assist customers with advanced technical solutions. </a:t>
            </a:r>
            <a:endParaRPr lang="en-US" sz="2100" kern="1200" dirty="0">
              <a:solidFill>
                <a:srgbClr val="FFFFFF"/>
              </a:solidFill>
              <a:cs typeface="Kanit"/>
            </a:endParaRPr>
          </a:p>
        </p:txBody>
      </p:sp>
      <p:sp>
        <p:nvSpPr>
          <p:cNvPr id="17" name="TextBox 16">
            <a:extLst>
              <a:ext uri="{FF2B5EF4-FFF2-40B4-BE49-F238E27FC236}">
                <a16:creationId xmlns:a16="http://schemas.microsoft.com/office/drawing/2014/main" id="{09A17A3B-5337-41BF-819C-61CB66A2C548}"/>
              </a:ext>
            </a:extLst>
          </p:cNvPr>
          <p:cNvSpPr txBox="1"/>
          <p:nvPr/>
        </p:nvSpPr>
        <p:spPr>
          <a:xfrm>
            <a:off x="709243" y="3197714"/>
            <a:ext cx="10339755" cy="150714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2400" b="1">
                <a:solidFill>
                  <a:srgbClr val="25B5D9"/>
                </a:solidFill>
                <a:latin typeface="Kanit"/>
                <a:ea typeface="+mn-lt"/>
                <a:cs typeface="+mn-lt"/>
              </a:rPr>
              <a:t>Technology Partners</a:t>
            </a:r>
          </a:p>
          <a:p>
            <a:r>
              <a:rPr lang="en-US" sz="2100">
                <a:solidFill>
                  <a:srgbClr val="FFFFFF"/>
                </a:solidFill>
                <a:latin typeface="Kanit"/>
                <a:ea typeface="+mn-lt"/>
                <a:cs typeface="+mn-lt"/>
              </a:rPr>
              <a:t>These partners work collaboratively with </a:t>
            </a:r>
            <a:r>
              <a:rPr lang="en-US" sz="2100" err="1">
                <a:solidFill>
                  <a:srgbClr val="FFFFFF"/>
                </a:solidFill>
                <a:latin typeface="Kanit"/>
                <a:ea typeface="+mn-lt"/>
                <a:cs typeface="+mn-lt"/>
              </a:rPr>
              <a:t>Inflectra</a:t>
            </a:r>
            <a:r>
              <a:rPr lang="en-US" sz="2100">
                <a:solidFill>
                  <a:srgbClr val="FFFFFF"/>
                </a:solidFill>
                <a:latin typeface="Kanit"/>
                <a:ea typeface="+mn-lt"/>
                <a:cs typeface="+mn-lt"/>
              </a:rPr>
              <a:t> to integrate and deliver joint solutions to shared customers. These partners optimize </a:t>
            </a:r>
            <a:r>
              <a:rPr lang="en-US" sz="2100" err="1">
                <a:solidFill>
                  <a:srgbClr val="FFFFFF"/>
                </a:solidFill>
                <a:latin typeface="Kanit"/>
                <a:ea typeface="+mn-lt"/>
                <a:cs typeface="+mn-lt"/>
              </a:rPr>
              <a:t>Inflectra</a:t>
            </a:r>
            <a:r>
              <a:rPr lang="en-US" sz="2100">
                <a:solidFill>
                  <a:srgbClr val="FFFFFF"/>
                </a:solidFill>
                <a:latin typeface="Kanit"/>
                <a:ea typeface="+mn-lt"/>
                <a:cs typeface="+mn-lt"/>
              </a:rPr>
              <a:t> solutions with plug-ins, adapters, connectors, and technical services. </a:t>
            </a:r>
          </a:p>
          <a:p>
            <a:endParaRPr lang="en-US" sz="2400">
              <a:latin typeface="Josefin Sans"/>
              <a:ea typeface="+mn-lt"/>
              <a:cs typeface="+mn-lt"/>
            </a:endParaRPr>
          </a:p>
          <a:p>
            <a:pPr algn="ctr">
              <a:lnSpc>
                <a:spcPct val="90000"/>
              </a:lnSpc>
              <a:spcBef>
                <a:spcPct val="0"/>
              </a:spcBef>
              <a:spcAft>
                <a:spcPct val="35000"/>
              </a:spcAft>
            </a:pPr>
            <a:endParaRPr lang="en-US" sz="2400">
              <a:latin typeface="Josefin Sans"/>
              <a:ea typeface="+mn-lt"/>
              <a:cs typeface="+mn-lt"/>
            </a:endParaRPr>
          </a:p>
          <a:p>
            <a:pPr marL="0" lvl="0" indent="0" defTabSz="1244600">
              <a:buNone/>
            </a:pPr>
            <a:endParaRPr lang="en-US" sz="2400" b="1" kern="1200">
              <a:latin typeface="Josefin Sans"/>
            </a:endParaRPr>
          </a:p>
        </p:txBody>
      </p:sp>
    </p:spTree>
    <p:extLst>
      <p:ext uri="{BB962C8B-B14F-4D97-AF65-F5344CB8AC3E}">
        <p14:creationId xmlns:p14="http://schemas.microsoft.com/office/powerpoint/2010/main" val="27605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351692" y="282819"/>
            <a:ext cx="10515600" cy="1325563"/>
          </a:xfrm>
        </p:spPr>
        <p:txBody>
          <a:bodyPr/>
          <a:lstStyle/>
          <a:p>
            <a:r>
              <a:rPr lang="en-US" b="0">
                <a:solidFill>
                  <a:srgbClr val="FDCB26"/>
                </a:solidFill>
                <a:latin typeface="Josefin Sans"/>
              </a:rPr>
              <a:t>Solution Partners:</a:t>
            </a:r>
            <a:r>
              <a:rPr lang="en-US">
                <a:solidFill>
                  <a:srgbClr val="FDCB26"/>
                </a:solidFill>
                <a:latin typeface="Josefin Sans"/>
              </a:rPr>
              <a:t> Bronze</a:t>
            </a:r>
            <a:endParaRPr lang="en-US">
              <a:solidFill>
                <a:srgbClr val="FDCB26"/>
              </a:solidFill>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rPr>
              <a:t>Benefits</a:t>
            </a:r>
            <a:endParaRPr lang="en-US" sz="3200" b="1" dirty="0">
              <a:solidFill>
                <a:srgbClr val="FFFFFF"/>
              </a:solidFill>
              <a:cs typeface="Kanit"/>
            </a:endParaRPr>
          </a:p>
          <a:p>
            <a:pPr marL="800100" lvl="1" indent="-342900">
              <a:buFont typeface="Wingdings" pitchFamily="2" charset="2"/>
              <a:buChar char="§"/>
            </a:pPr>
            <a:r>
              <a:rPr lang="en-US" sz="2800" dirty="0">
                <a:solidFill>
                  <a:srgbClr val="FFFFFF"/>
                </a:solidFill>
              </a:rPr>
              <a:t>10% discount on tool price for production accounts</a:t>
            </a:r>
            <a:endParaRPr lang="en-US" sz="2800" dirty="0">
              <a:solidFill>
                <a:srgbClr val="FFFFFF"/>
              </a:solidFill>
              <a:cs typeface="Kanit"/>
            </a:endParaRPr>
          </a:p>
          <a:p>
            <a:pPr marL="800100" lvl="1" indent="-342900">
              <a:buFont typeface="Wingdings" pitchFamily="2" charset="2"/>
              <a:buChar char="§"/>
              <a:defRPr/>
            </a:pPr>
            <a:r>
              <a:rPr lang="en-US" sz="2800" dirty="0">
                <a:solidFill>
                  <a:srgbClr val="FFFFFF"/>
                </a:solidFill>
              </a:rPr>
              <a:t>Sales support</a:t>
            </a:r>
            <a:endParaRPr lang="en-US" sz="2800" dirty="0">
              <a:solidFill>
                <a:srgbClr val="FFFFFF"/>
              </a:solidFill>
              <a:cs typeface="Kanit"/>
            </a:endParaRPr>
          </a:p>
          <a:p>
            <a:pPr marL="800100" lvl="1" indent="-342900">
              <a:buFont typeface="Wingdings" pitchFamily="2" charset="2"/>
              <a:buChar char="§"/>
              <a:defRPr/>
            </a:pPr>
            <a:r>
              <a:rPr lang="en-US" sz="2800" dirty="0">
                <a:solidFill>
                  <a:srgbClr val="FFFFFF"/>
                </a:solidFill>
              </a:rPr>
              <a:t>Joint webinars &amp; co-marketing opportunities</a:t>
            </a:r>
            <a:endParaRPr lang="en-US" sz="2800" dirty="0">
              <a:solidFill>
                <a:srgbClr val="FFFFFF"/>
              </a:solidFill>
              <a:cs typeface="Kanit"/>
            </a:endParaRPr>
          </a:p>
          <a:p>
            <a:pPr marL="800100" lvl="1" indent="-342900">
              <a:buFont typeface="Wingdings" pitchFamily="2" charset="2"/>
              <a:buChar char="§"/>
              <a:defRPr/>
            </a:pPr>
            <a:r>
              <a:rPr lang="en-US" sz="2800" dirty="0">
                <a:solidFill>
                  <a:srgbClr val="FFFFFF"/>
                </a:solidFill>
              </a:rPr>
              <a:t>Partner-exclusive events</a:t>
            </a:r>
            <a:endParaRPr lang="en-US" sz="2800" dirty="0">
              <a:solidFill>
                <a:srgbClr val="FFFFFF"/>
              </a:solidFill>
              <a:cs typeface="Kanit"/>
            </a:endParaRPr>
          </a:p>
          <a:p>
            <a:pPr marL="800100" lvl="1" indent="-342900">
              <a:buFont typeface="Wingdings" pitchFamily="2" charset="2"/>
              <a:buChar char="§"/>
              <a:defRPr/>
            </a:pPr>
            <a:r>
              <a:rPr lang="en-US" sz="2800" dirty="0" err="1">
                <a:solidFill>
                  <a:srgbClr val="FFFFFF"/>
                </a:solidFill>
              </a:rPr>
              <a:t>Inflectra</a:t>
            </a:r>
            <a:r>
              <a:rPr lang="en-US" sz="2800" dirty="0">
                <a:solidFill>
                  <a:srgbClr val="FFFFFF"/>
                </a:solidFill>
              </a:rPr>
              <a:t> Partner Portal Access</a:t>
            </a:r>
            <a:endParaRPr lang="en-US" sz="2800" dirty="0">
              <a:solidFill>
                <a:srgbClr val="FFFFFF"/>
              </a:solidFill>
              <a:cs typeface="Kanit"/>
            </a:endParaRPr>
          </a:p>
          <a:p>
            <a:endParaRPr lang="en-US" sz="2800" dirty="0">
              <a:solidFill>
                <a:srgbClr val="FFFFFF"/>
              </a:solidFill>
              <a:cs typeface="Kanit"/>
            </a:endParaRPr>
          </a:p>
          <a:p>
            <a:pPr marL="0" lvl="0" indent="0" algn="ctr" defTabSz="1244600">
              <a:lnSpc>
                <a:spcPct val="90000"/>
              </a:lnSpc>
              <a:spcBef>
                <a:spcPct val="0"/>
              </a:spcBef>
              <a:spcAft>
                <a:spcPct val="35000"/>
              </a:spcAft>
              <a:buNone/>
            </a:pPr>
            <a:endParaRPr lang="en-US" sz="2800" kern="1200" dirty="0">
              <a:solidFill>
                <a:srgbClr val="FFFFFF"/>
              </a:solidFill>
              <a:cs typeface="Kanit"/>
            </a:endParaRPr>
          </a:p>
        </p:txBody>
      </p:sp>
    </p:spTree>
    <p:extLst>
      <p:ext uri="{BB962C8B-B14F-4D97-AF65-F5344CB8AC3E}">
        <p14:creationId xmlns:p14="http://schemas.microsoft.com/office/powerpoint/2010/main" val="1959940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351692" y="282819"/>
            <a:ext cx="10515600" cy="1325563"/>
          </a:xfrm>
        </p:spPr>
        <p:txBody>
          <a:bodyPr/>
          <a:lstStyle/>
          <a:p>
            <a:r>
              <a:rPr lang="en-US" b="0">
                <a:solidFill>
                  <a:srgbClr val="FDCB26"/>
                </a:solidFill>
                <a:latin typeface="Josefin Sans"/>
              </a:rPr>
              <a:t>Solution Partners:</a:t>
            </a:r>
            <a:r>
              <a:rPr lang="en-US">
                <a:solidFill>
                  <a:srgbClr val="FDCB26"/>
                </a:solidFill>
                <a:latin typeface="Josefin Sans"/>
              </a:rPr>
              <a:t> Silver</a:t>
            </a:r>
            <a:endParaRPr lang="en-US">
              <a:solidFill>
                <a:srgbClr val="FDCB26"/>
              </a:solidFill>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rPr>
              <a:t>Benefits</a:t>
            </a:r>
            <a:endParaRPr lang="en-US" sz="3200" b="1" dirty="0">
              <a:solidFill>
                <a:srgbClr val="FFFFFF"/>
              </a:solidFill>
              <a:cs typeface="Kanit"/>
            </a:endParaRPr>
          </a:p>
          <a:p>
            <a:pPr marL="800100" lvl="1" indent="-342900">
              <a:buFont typeface="Wingdings,Sans-Serif" pitchFamily="2" charset="2"/>
              <a:buChar char="§"/>
            </a:pPr>
            <a:r>
              <a:rPr lang="en-US" sz="2800" dirty="0">
                <a:solidFill>
                  <a:srgbClr val="FFFFFF"/>
                </a:solidFill>
                <a:ea typeface="+mn-lt"/>
                <a:cs typeface="+mn-lt"/>
              </a:rPr>
              <a:t>20% discount on tool price for production accounts</a:t>
            </a:r>
          </a:p>
          <a:p>
            <a:pPr marL="800100" lvl="1" indent="-342900">
              <a:buFont typeface="Wingdings,Sans-Serif" pitchFamily="2" charset="2"/>
              <a:buChar char="§"/>
            </a:pPr>
            <a:r>
              <a:rPr lang="en-US" sz="2800" dirty="0">
                <a:solidFill>
                  <a:srgbClr val="FFFFFF"/>
                </a:solidFill>
                <a:ea typeface="+mn-lt"/>
                <a:cs typeface="+mn-lt"/>
              </a:rPr>
              <a:t>Sales support</a:t>
            </a:r>
          </a:p>
          <a:p>
            <a:pPr marL="800100" lvl="1" indent="-342900">
              <a:buFont typeface="Wingdings,Sans-Serif" pitchFamily="2" charset="2"/>
              <a:buChar char="§"/>
            </a:pPr>
            <a:r>
              <a:rPr lang="en-US" sz="2800" dirty="0">
                <a:solidFill>
                  <a:srgbClr val="FFFFFF"/>
                </a:solidFill>
                <a:ea typeface="+mn-lt"/>
                <a:cs typeface="+mn-lt"/>
              </a:rPr>
              <a:t>Joint webinars &amp; co-marketing opportunities</a:t>
            </a:r>
          </a:p>
          <a:p>
            <a:pPr marL="800100" lvl="1" indent="-342900">
              <a:buFont typeface="Wingdings,Sans-Serif" pitchFamily="2" charset="2"/>
              <a:buChar char="§"/>
            </a:pPr>
            <a:r>
              <a:rPr lang="en-US" sz="2800" dirty="0">
                <a:solidFill>
                  <a:srgbClr val="FFFFFF"/>
                </a:solidFill>
                <a:ea typeface="+mn-lt"/>
                <a:cs typeface="+mn-lt"/>
              </a:rPr>
              <a:t>Partner-exclusive events</a:t>
            </a:r>
          </a:p>
          <a:p>
            <a:pPr marL="800100" lvl="1" indent="-342900">
              <a:buFont typeface="Wingdings,Sans-Serif" pitchFamily="2" charset="2"/>
              <a:buChar char="§"/>
            </a:pPr>
            <a:r>
              <a:rPr lang="en-US" sz="2800" dirty="0" err="1">
                <a:solidFill>
                  <a:srgbClr val="FFFFFF"/>
                </a:solidFill>
                <a:ea typeface="+mn-lt"/>
                <a:cs typeface="+mn-lt"/>
              </a:rPr>
              <a:t>Inflectra</a:t>
            </a:r>
            <a:r>
              <a:rPr lang="en-US" sz="2800" dirty="0">
                <a:solidFill>
                  <a:srgbClr val="FFFFFF"/>
                </a:solidFill>
                <a:ea typeface="+mn-lt"/>
                <a:cs typeface="+mn-lt"/>
              </a:rPr>
              <a:t> Partner Portal Access</a:t>
            </a:r>
          </a:p>
          <a:p>
            <a:pPr marL="800100" lvl="1" indent="-342900">
              <a:buFont typeface="Wingdings,Sans-Serif" pitchFamily="2" charset="2"/>
              <a:buChar char="§"/>
            </a:pPr>
            <a:r>
              <a:rPr lang="en-US" sz="2800" dirty="0">
                <a:solidFill>
                  <a:srgbClr val="FFFFFF"/>
                </a:solidFill>
                <a:ea typeface="+mn-lt"/>
                <a:cs typeface="+mn-lt"/>
              </a:rPr>
              <a:t>Certifications &amp; badges</a:t>
            </a:r>
          </a:p>
          <a:p>
            <a:pPr marL="800100" lvl="1" indent="-342900">
              <a:buFont typeface="Wingdings,Sans-Serif" pitchFamily="2" charset="2"/>
              <a:buChar char="§"/>
            </a:pPr>
            <a:r>
              <a:rPr lang="en-US" sz="2800" dirty="0">
                <a:solidFill>
                  <a:srgbClr val="FFFFFF"/>
                </a:solidFill>
                <a:ea typeface="+mn-lt"/>
                <a:cs typeface="+mn-lt"/>
              </a:rPr>
              <a:t>Listed on </a:t>
            </a:r>
            <a:r>
              <a:rPr lang="en-US" sz="2800" dirty="0" err="1">
                <a:solidFill>
                  <a:srgbClr val="FFFFFF"/>
                </a:solidFill>
                <a:ea typeface="+mn-lt"/>
                <a:cs typeface="+mn-lt"/>
              </a:rPr>
              <a:t>Inflectra</a:t>
            </a:r>
            <a:r>
              <a:rPr lang="en-US" sz="2800" dirty="0">
                <a:solidFill>
                  <a:srgbClr val="FFFFFF"/>
                </a:solidFill>
                <a:ea typeface="+mn-lt"/>
                <a:cs typeface="+mn-lt"/>
              </a:rPr>
              <a:t> website </a:t>
            </a:r>
          </a:p>
          <a:p>
            <a:pPr marL="800100" lvl="1" indent="-342900">
              <a:buFont typeface="Wingdings,Sans-Serif" pitchFamily="2" charset="2"/>
              <a:buChar char="§"/>
            </a:pPr>
            <a:r>
              <a:rPr lang="en-US" sz="2800" dirty="0" err="1">
                <a:solidFill>
                  <a:srgbClr val="FFFFFF"/>
                </a:solidFill>
                <a:ea typeface="+mn-lt"/>
                <a:cs typeface="+mn-lt"/>
              </a:rPr>
              <a:t>Spira</a:t>
            </a:r>
            <a:r>
              <a:rPr lang="en-US" sz="2800" dirty="0">
                <a:solidFill>
                  <a:srgbClr val="FFFFFF"/>
                </a:solidFill>
                <a:ea typeface="+mn-lt"/>
                <a:cs typeface="+mn-lt"/>
              </a:rPr>
              <a:t> &amp; </a:t>
            </a:r>
            <a:r>
              <a:rPr lang="en-US" sz="2800" dirty="0" err="1">
                <a:solidFill>
                  <a:srgbClr val="FFFFFF"/>
                </a:solidFill>
                <a:ea typeface="+mn-lt"/>
                <a:cs typeface="+mn-lt"/>
              </a:rPr>
              <a:t>KronoDesk</a:t>
            </a:r>
            <a:r>
              <a:rPr lang="en-US" sz="2800" dirty="0">
                <a:solidFill>
                  <a:srgbClr val="FFFFFF"/>
                </a:solidFill>
                <a:ea typeface="+mn-lt"/>
                <a:cs typeface="+mn-lt"/>
              </a:rPr>
              <a:t> licenses</a:t>
            </a:r>
            <a:endParaRPr lang="en-US" dirty="0">
              <a:solidFill>
                <a:srgbClr val="FFFFFF"/>
              </a:solidFill>
              <a:ea typeface="+mn-lt"/>
              <a:cs typeface="+mn-lt"/>
            </a:endParaRPr>
          </a:p>
          <a:p>
            <a:pPr marL="1257300" lvl="2" indent="-342900">
              <a:buFont typeface="Wingdings,Sans-Serif" pitchFamily="2" charset="2"/>
              <a:buChar char="§"/>
            </a:pPr>
            <a:r>
              <a:rPr lang="en-US" sz="2800" dirty="0">
                <a:solidFill>
                  <a:srgbClr val="FFFFFF"/>
                </a:solidFill>
                <a:ea typeface="+mn-lt"/>
                <a:cs typeface="+mn-lt"/>
              </a:rPr>
              <a:t>3 users (for non-production use/for internal training only); </a:t>
            </a:r>
            <a:r>
              <a:rPr lang="en-US" sz="2800" dirty="0" err="1">
                <a:solidFill>
                  <a:srgbClr val="FFFFFF"/>
                </a:solidFill>
                <a:ea typeface="+mn-lt"/>
                <a:cs typeface="+mn-lt"/>
              </a:rPr>
              <a:t>Rapise</a:t>
            </a:r>
            <a:r>
              <a:rPr lang="en-US" sz="2800" dirty="0">
                <a:solidFill>
                  <a:srgbClr val="FFFFFF"/>
                </a:solidFill>
                <a:ea typeface="+mn-lt"/>
                <a:cs typeface="+mn-lt"/>
              </a:rPr>
              <a:t> - 1 engine</a:t>
            </a:r>
            <a:endParaRPr lang="en-US" dirty="0">
              <a:solidFill>
                <a:srgbClr val="FFFFFF"/>
              </a:solidFill>
              <a:cs typeface="Kanit"/>
            </a:endParaRPr>
          </a:p>
          <a:p>
            <a:endParaRPr lang="en-US" sz="2800" dirty="0">
              <a:solidFill>
                <a:srgbClr val="FFFFFF"/>
              </a:solidFill>
              <a:cs typeface="Kanit"/>
            </a:endParaRPr>
          </a:p>
          <a:p>
            <a:pPr marL="0" lvl="0" indent="0" algn="ctr" defTabSz="1244600">
              <a:lnSpc>
                <a:spcPct val="90000"/>
              </a:lnSpc>
              <a:spcBef>
                <a:spcPct val="0"/>
              </a:spcBef>
              <a:spcAft>
                <a:spcPct val="35000"/>
              </a:spcAft>
              <a:buNone/>
            </a:pPr>
            <a:endParaRPr lang="en-US" sz="2800" kern="1200" dirty="0">
              <a:solidFill>
                <a:srgbClr val="FFFFFF"/>
              </a:solidFill>
              <a:cs typeface="Kanit"/>
            </a:endParaRPr>
          </a:p>
        </p:txBody>
      </p:sp>
    </p:spTree>
    <p:extLst>
      <p:ext uri="{BB962C8B-B14F-4D97-AF65-F5344CB8AC3E}">
        <p14:creationId xmlns:p14="http://schemas.microsoft.com/office/powerpoint/2010/main" val="241034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351693" y="247040"/>
            <a:ext cx="10515600" cy="1325562"/>
          </a:xfrm>
        </p:spPr>
        <p:txBody>
          <a:bodyPr/>
          <a:lstStyle/>
          <a:p>
            <a:r>
              <a:rPr lang="en-US" b="0">
                <a:solidFill>
                  <a:srgbClr val="FDCB26"/>
                </a:solidFill>
                <a:latin typeface="Josefin Sans"/>
              </a:rPr>
              <a:t>Solution Partners:</a:t>
            </a:r>
            <a:r>
              <a:rPr lang="en-US">
                <a:solidFill>
                  <a:srgbClr val="FDCB26"/>
                </a:solidFill>
                <a:latin typeface="Josefin Sans"/>
              </a:rPr>
              <a:t> Silver</a:t>
            </a:r>
            <a:endParaRPr lang="en-US">
              <a:solidFill>
                <a:srgbClr val="FDCB26"/>
              </a:solidFill>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ea typeface="+mn-lt"/>
                <a:cs typeface="+mn-lt"/>
              </a:rPr>
              <a:t>Qualifications</a:t>
            </a:r>
          </a:p>
          <a:p>
            <a:pPr marL="800100" lvl="1" indent="-342900">
              <a:buFont typeface="Wingdings,Sans-Serif"/>
              <a:buChar char="§"/>
            </a:pPr>
            <a:r>
              <a:rPr lang="en-US" sz="3200" dirty="0">
                <a:solidFill>
                  <a:srgbClr val="FFFFFF"/>
                </a:solidFill>
                <a:ea typeface="+mn-lt"/>
                <a:cs typeface="+mn-lt"/>
              </a:rPr>
              <a:t>Meet </a:t>
            </a:r>
            <a:r>
              <a:rPr lang="en-US" sz="3200" dirty="0" err="1">
                <a:solidFill>
                  <a:srgbClr val="FFFFFF"/>
                </a:solidFill>
                <a:ea typeface="+mn-lt"/>
                <a:cs typeface="+mn-lt"/>
              </a:rPr>
              <a:t>Inflectra</a:t>
            </a:r>
            <a:r>
              <a:rPr lang="en-US" sz="3200" dirty="0">
                <a:solidFill>
                  <a:srgbClr val="FFFFFF"/>
                </a:solidFill>
                <a:ea typeface="+mn-lt"/>
                <a:cs typeface="+mn-lt"/>
              </a:rPr>
              <a:t> sales volume target ($)</a:t>
            </a:r>
          </a:p>
          <a:p>
            <a:pPr marL="800100" lvl="1" indent="-342900">
              <a:buFont typeface="Wingdings,Sans-Serif"/>
              <a:buChar char="§"/>
            </a:pPr>
            <a:r>
              <a:rPr lang="en-US" sz="3200" dirty="0">
                <a:solidFill>
                  <a:srgbClr val="FFFFFF"/>
                </a:solidFill>
                <a:ea typeface="+mn-lt"/>
                <a:cs typeface="+mn-lt"/>
              </a:rPr>
              <a:t>List </a:t>
            </a:r>
            <a:r>
              <a:rPr lang="en-US" sz="3200" dirty="0" err="1">
                <a:solidFill>
                  <a:srgbClr val="FFFFFF"/>
                </a:solidFill>
                <a:ea typeface="+mn-lt"/>
                <a:cs typeface="+mn-lt"/>
              </a:rPr>
              <a:t>Inflectra</a:t>
            </a:r>
            <a:r>
              <a:rPr lang="en-US" sz="3200" dirty="0">
                <a:solidFill>
                  <a:srgbClr val="FFFFFF"/>
                </a:solidFill>
                <a:ea typeface="+mn-lt"/>
                <a:cs typeface="+mn-lt"/>
              </a:rPr>
              <a:t> on partner website </a:t>
            </a:r>
          </a:p>
          <a:p>
            <a:pPr marL="800100" lvl="1" indent="-342900">
              <a:buFont typeface="Wingdings,Sans-Serif"/>
              <a:buChar char="§"/>
            </a:pPr>
            <a:r>
              <a:rPr lang="en-US" sz="3200" dirty="0">
                <a:solidFill>
                  <a:srgbClr val="FFFFFF"/>
                </a:solidFill>
                <a:ea typeface="+mn-lt"/>
                <a:cs typeface="+mn-lt"/>
              </a:rPr>
              <a:t>1 </a:t>
            </a:r>
            <a:r>
              <a:rPr lang="en-US" sz="3200" dirty="0" err="1">
                <a:solidFill>
                  <a:srgbClr val="FFFFFF"/>
                </a:solidFill>
                <a:ea typeface="+mn-lt"/>
                <a:cs typeface="+mn-lt"/>
              </a:rPr>
              <a:t>Inflectra</a:t>
            </a:r>
            <a:r>
              <a:rPr lang="en-US" sz="3200" dirty="0">
                <a:solidFill>
                  <a:srgbClr val="FFFFFF"/>
                </a:solidFill>
                <a:ea typeface="+mn-lt"/>
                <a:cs typeface="+mn-lt"/>
              </a:rPr>
              <a:t>-Certified Sales Staff </a:t>
            </a:r>
          </a:p>
          <a:p>
            <a:pPr marL="800100" lvl="1" indent="-342900">
              <a:buFont typeface="Wingdings,Sans-Serif"/>
              <a:buChar char="§"/>
            </a:pPr>
            <a:r>
              <a:rPr lang="en-US" sz="3200" dirty="0">
                <a:solidFill>
                  <a:srgbClr val="FFFFFF"/>
                </a:solidFill>
                <a:ea typeface="+mn-lt"/>
                <a:cs typeface="+mn-lt"/>
              </a:rPr>
              <a:t>1 </a:t>
            </a:r>
            <a:r>
              <a:rPr lang="en-US" sz="3200" dirty="0" err="1">
                <a:solidFill>
                  <a:srgbClr val="FFFFFF"/>
                </a:solidFill>
                <a:ea typeface="+mn-lt"/>
                <a:cs typeface="+mn-lt"/>
              </a:rPr>
              <a:t>Inflectra</a:t>
            </a:r>
            <a:r>
              <a:rPr lang="en-US" sz="3200" dirty="0">
                <a:solidFill>
                  <a:srgbClr val="FFFFFF"/>
                </a:solidFill>
                <a:ea typeface="+mn-lt"/>
                <a:cs typeface="+mn-lt"/>
              </a:rPr>
              <a:t>-Certified Technical Staff</a:t>
            </a:r>
          </a:p>
          <a:p>
            <a:endParaRPr lang="en-US" sz="3200" dirty="0">
              <a:solidFill>
                <a:srgbClr val="FFFFFF"/>
              </a:solidFill>
              <a:ea typeface="+mn-lt"/>
              <a:cs typeface="+mn-lt"/>
            </a:endParaRPr>
          </a:p>
          <a:p>
            <a:endParaRPr lang="en-US" sz="3200" b="1" dirty="0">
              <a:solidFill>
                <a:srgbClr val="FFFFFF"/>
              </a:solidFill>
              <a:cs typeface="Kanit"/>
            </a:endParaRPr>
          </a:p>
          <a:p>
            <a:endParaRPr lang="en-US" sz="2800" dirty="0">
              <a:solidFill>
                <a:srgbClr val="FFFFFF"/>
              </a:solidFill>
              <a:cs typeface="Kanit"/>
            </a:endParaRPr>
          </a:p>
          <a:p>
            <a:pPr marL="0" lvl="0" indent="0" algn="ctr" defTabSz="1244600">
              <a:lnSpc>
                <a:spcPct val="90000"/>
              </a:lnSpc>
              <a:spcBef>
                <a:spcPct val="0"/>
              </a:spcBef>
              <a:spcAft>
                <a:spcPct val="35000"/>
              </a:spcAft>
              <a:buNone/>
            </a:pPr>
            <a:endParaRPr lang="en-US" sz="2800" kern="1200" dirty="0">
              <a:solidFill>
                <a:srgbClr val="FFFFFF"/>
              </a:solidFill>
              <a:cs typeface="Kanit"/>
            </a:endParaRPr>
          </a:p>
        </p:txBody>
      </p:sp>
    </p:spTree>
    <p:extLst>
      <p:ext uri="{BB962C8B-B14F-4D97-AF65-F5344CB8AC3E}">
        <p14:creationId xmlns:p14="http://schemas.microsoft.com/office/powerpoint/2010/main" val="1421614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351693" y="247040"/>
            <a:ext cx="10515600" cy="1325562"/>
          </a:xfrm>
        </p:spPr>
        <p:txBody>
          <a:bodyPr/>
          <a:lstStyle/>
          <a:p>
            <a:r>
              <a:rPr lang="en-US" b="0">
                <a:solidFill>
                  <a:srgbClr val="FDCB26"/>
                </a:solidFill>
                <a:latin typeface="Josefin Sans"/>
              </a:rPr>
              <a:t>Solution Partners:</a:t>
            </a:r>
            <a:r>
              <a:rPr lang="en-US">
                <a:solidFill>
                  <a:srgbClr val="FDCB26"/>
                </a:solidFill>
                <a:latin typeface="Josefin Sans"/>
              </a:rPr>
              <a:t> Gold</a:t>
            </a:r>
            <a:endParaRPr lang="en-US">
              <a:solidFill>
                <a:srgbClr val="FDCB26"/>
              </a:solidFill>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ea typeface="+mn-lt"/>
                <a:cs typeface="+mn-lt"/>
              </a:rPr>
              <a:t>Benefits</a:t>
            </a:r>
          </a:p>
          <a:p>
            <a:pPr marL="800100" lvl="1" indent="-342900">
              <a:buFont typeface="Wingdings,Sans-Serif"/>
              <a:buChar char="§"/>
            </a:pPr>
            <a:r>
              <a:rPr lang="en-US" sz="2800" dirty="0">
                <a:solidFill>
                  <a:srgbClr val="FFFFFF"/>
                </a:solidFill>
                <a:ea typeface="+mn-lt"/>
                <a:cs typeface="+mn-lt"/>
              </a:rPr>
              <a:t>25% discount on tool price for production accounts</a:t>
            </a:r>
          </a:p>
          <a:p>
            <a:pPr marL="800100" lvl="1" indent="-342900">
              <a:buFont typeface="Wingdings,Sans-Serif"/>
              <a:buChar char="§"/>
            </a:pPr>
            <a:r>
              <a:rPr lang="en-US" sz="2800" dirty="0">
                <a:solidFill>
                  <a:srgbClr val="FFFFFF"/>
                </a:solidFill>
                <a:ea typeface="+mn-lt"/>
                <a:cs typeface="+mn-lt"/>
              </a:rPr>
              <a:t>Sales support</a:t>
            </a:r>
          </a:p>
          <a:p>
            <a:pPr marL="800100" lvl="1" indent="-342900">
              <a:buFont typeface="Wingdings,Sans-Serif"/>
              <a:buChar char="§"/>
            </a:pPr>
            <a:r>
              <a:rPr lang="en-US" sz="2800" dirty="0">
                <a:solidFill>
                  <a:srgbClr val="FFFFFF"/>
                </a:solidFill>
                <a:ea typeface="+mn-lt"/>
                <a:cs typeface="+mn-lt"/>
              </a:rPr>
              <a:t>Joint webinars &amp; co-marketing opportunities</a:t>
            </a:r>
          </a:p>
          <a:p>
            <a:pPr marL="800100" lvl="1" indent="-342900">
              <a:buFont typeface="Wingdings,Sans-Serif"/>
              <a:buChar char="§"/>
            </a:pPr>
            <a:r>
              <a:rPr lang="en-US" sz="2800" dirty="0">
                <a:solidFill>
                  <a:srgbClr val="FFFFFF"/>
                </a:solidFill>
                <a:ea typeface="+mn-lt"/>
                <a:cs typeface="+mn-lt"/>
              </a:rPr>
              <a:t>Partner-exclusive events</a:t>
            </a:r>
          </a:p>
          <a:p>
            <a:pPr marL="800100" lvl="1" indent="-342900">
              <a:buFont typeface="Wingdings,Sans-Serif"/>
              <a:buChar char="§"/>
            </a:pPr>
            <a:r>
              <a:rPr lang="en-US" sz="2800" dirty="0" err="1">
                <a:solidFill>
                  <a:srgbClr val="FFFFFF"/>
                </a:solidFill>
                <a:ea typeface="+mn-lt"/>
                <a:cs typeface="+mn-lt"/>
              </a:rPr>
              <a:t>Inflectra</a:t>
            </a:r>
            <a:r>
              <a:rPr lang="en-US" sz="2800" dirty="0">
                <a:solidFill>
                  <a:srgbClr val="FFFFFF"/>
                </a:solidFill>
                <a:ea typeface="+mn-lt"/>
                <a:cs typeface="+mn-lt"/>
              </a:rPr>
              <a:t> Partner Portal access</a:t>
            </a:r>
          </a:p>
          <a:p>
            <a:pPr marL="800100" lvl="1" indent="-342900">
              <a:buFont typeface="Wingdings,Sans-Serif"/>
              <a:buChar char="§"/>
            </a:pPr>
            <a:r>
              <a:rPr lang="en-US" sz="2800" dirty="0">
                <a:solidFill>
                  <a:srgbClr val="FFFFFF"/>
                </a:solidFill>
                <a:ea typeface="+mn-lt"/>
                <a:cs typeface="+mn-lt"/>
              </a:rPr>
              <a:t>Certifications &amp; badges</a:t>
            </a:r>
          </a:p>
          <a:p>
            <a:pPr marL="800100" lvl="1" indent="-342900">
              <a:buFont typeface="Wingdings,Sans-Serif"/>
              <a:buChar char="§"/>
            </a:pPr>
            <a:r>
              <a:rPr lang="en-US" sz="2800" dirty="0">
                <a:solidFill>
                  <a:srgbClr val="FFFFFF"/>
                </a:solidFill>
                <a:ea typeface="+mn-lt"/>
                <a:cs typeface="+mn-lt"/>
              </a:rPr>
              <a:t>Listed on </a:t>
            </a:r>
            <a:r>
              <a:rPr lang="en-US" sz="2800" dirty="0" err="1">
                <a:solidFill>
                  <a:srgbClr val="FFFFFF"/>
                </a:solidFill>
                <a:ea typeface="+mn-lt"/>
                <a:cs typeface="+mn-lt"/>
              </a:rPr>
              <a:t>Inflectra</a:t>
            </a:r>
            <a:r>
              <a:rPr lang="en-US" sz="2800" dirty="0">
                <a:solidFill>
                  <a:srgbClr val="FFFFFF"/>
                </a:solidFill>
                <a:ea typeface="+mn-lt"/>
                <a:cs typeface="+mn-lt"/>
              </a:rPr>
              <a:t> website</a:t>
            </a:r>
          </a:p>
          <a:p>
            <a:pPr marL="800100" lvl="1" indent="-342900">
              <a:buFont typeface="Wingdings,Sans-Serif"/>
              <a:buChar char="§"/>
            </a:pPr>
            <a:r>
              <a:rPr lang="en-US" sz="2800" dirty="0" err="1">
                <a:solidFill>
                  <a:srgbClr val="FFFFFF"/>
                </a:solidFill>
                <a:ea typeface="+mn-lt"/>
                <a:cs typeface="+mn-lt"/>
              </a:rPr>
              <a:t>Spira</a:t>
            </a:r>
            <a:r>
              <a:rPr lang="en-US" sz="2800" dirty="0">
                <a:solidFill>
                  <a:srgbClr val="FFFFFF"/>
                </a:solidFill>
                <a:ea typeface="+mn-lt"/>
                <a:cs typeface="+mn-lt"/>
              </a:rPr>
              <a:t> &amp; </a:t>
            </a:r>
            <a:r>
              <a:rPr lang="en-US" sz="2800" dirty="0" err="1">
                <a:solidFill>
                  <a:srgbClr val="FFFFFF"/>
                </a:solidFill>
                <a:ea typeface="+mn-lt"/>
                <a:cs typeface="+mn-lt"/>
              </a:rPr>
              <a:t>KronoDesk</a:t>
            </a:r>
            <a:r>
              <a:rPr lang="en-US" sz="2800" dirty="0">
                <a:solidFill>
                  <a:srgbClr val="FFFFFF"/>
                </a:solidFill>
                <a:ea typeface="+mn-lt"/>
                <a:cs typeface="+mn-lt"/>
              </a:rPr>
              <a:t> licenses - 3 users (for non-production use/for internal training only); </a:t>
            </a:r>
            <a:r>
              <a:rPr lang="en-US" sz="2800" dirty="0" err="1">
                <a:solidFill>
                  <a:srgbClr val="FFFFFF"/>
                </a:solidFill>
                <a:ea typeface="+mn-lt"/>
                <a:cs typeface="+mn-lt"/>
              </a:rPr>
              <a:t>Rapise</a:t>
            </a:r>
            <a:r>
              <a:rPr lang="en-US" sz="2800" dirty="0">
                <a:solidFill>
                  <a:srgbClr val="FFFFFF"/>
                </a:solidFill>
                <a:ea typeface="+mn-lt"/>
                <a:cs typeface="+mn-lt"/>
              </a:rPr>
              <a:t> - 1 engine </a:t>
            </a:r>
          </a:p>
          <a:p>
            <a:pPr marL="800100" lvl="1" indent="-342900">
              <a:buFont typeface="Wingdings,Sans-Serif"/>
              <a:buChar char="§"/>
            </a:pPr>
            <a:r>
              <a:rPr lang="en-US" sz="2800" dirty="0">
                <a:solidFill>
                  <a:srgbClr val="FFFFFF"/>
                </a:solidFill>
                <a:ea typeface="+mn-lt"/>
                <a:cs typeface="+mn-lt"/>
              </a:rPr>
              <a:t>Curated leads</a:t>
            </a:r>
          </a:p>
          <a:p>
            <a:pPr marL="800100" lvl="1" indent="-342900">
              <a:buFont typeface="Wingdings,Sans-Serif"/>
              <a:buChar char="§"/>
            </a:pPr>
            <a:r>
              <a:rPr lang="en-US" sz="2800" dirty="0">
                <a:solidFill>
                  <a:srgbClr val="FFFFFF"/>
                </a:solidFill>
                <a:ea typeface="+mn-lt"/>
                <a:cs typeface="+mn-lt"/>
              </a:rPr>
              <a:t>Training for sales &amp; tools</a:t>
            </a:r>
          </a:p>
          <a:p>
            <a:endParaRPr lang="en-US" sz="3200" dirty="0">
              <a:solidFill>
                <a:srgbClr val="FFFFFF"/>
              </a:solidFill>
              <a:ea typeface="+mn-lt"/>
              <a:cs typeface="+mn-lt"/>
            </a:endParaRPr>
          </a:p>
          <a:p>
            <a:endParaRPr lang="en-US" sz="3200" b="1" dirty="0">
              <a:solidFill>
                <a:srgbClr val="FFFFFF"/>
              </a:solidFill>
              <a:cs typeface="Kanit"/>
            </a:endParaRPr>
          </a:p>
          <a:p>
            <a:endParaRPr lang="en-US" sz="2800" dirty="0">
              <a:solidFill>
                <a:srgbClr val="FFFFFF"/>
              </a:solidFill>
              <a:cs typeface="Kanit"/>
            </a:endParaRPr>
          </a:p>
          <a:p>
            <a:pPr marL="0" lvl="0" indent="0" algn="ctr" defTabSz="1244600">
              <a:lnSpc>
                <a:spcPct val="90000"/>
              </a:lnSpc>
              <a:spcBef>
                <a:spcPct val="0"/>
              </a:spcBef>
              <a:spcAft>
                <a:spcPct val="35000"/>
              </a:spcAft>
              <a:buNone/>
            </a:pPr>
            <a:endParaRPr lang="en-US" sz="2800" kern="1200" dirty="0">
              <a:solidFill>
                <a:srgbClr val="FFFFFF"/>
              </a:solidFill>
              <a:cs typeface="Kanit"/>
            </a:endParaRPr>
          </a:p>
        </p:txBody>
      </p:sp>
    </p:spTree>
    <p:extLst>
      <p:ext uri="{BB962C8B-B14F-4D97-AF65-F5344CB8AC3E}">
        <p14:creationId xmlns:p14="http://schemas.microsoft.com/office/powerpoint/2010/main" val="1232496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351693" y="247040"/>
            <a:ext cx="10515600" cy="1325562"/>
          </a:xfrm>
        </p:spPr>
        <p:txBody>
          <a:bodyPr/>
          <a:lstStyle/>
          <a:p>
            <a:r>
              <a:rPr lang="en-US" b="0">
                <a:solidFill>
                  <a:srgbClr val="FDCB26"/>
                </a:solidFill>
                <a:latin typeface="Josefin Sans"/>
              </a:rPr>
              <a:t>Solution Partners:</a:t>
            </a:r>
            <a:r>
              <a:rPr lang="en-US">
                <a:solidFill>
                  <a:srgbClr val="FDCB26"/>
                </a:solidFill>
                <a:latin typeface="Josefin Sans"/>
              </a:rPr>
              <a:t> Gold</a:t>
            </a:r>
            <a:endParaRPr lang="en-US">
              <a:solidFill>
                <a:srgbClr val="FDCB26"/>
              </a:solidFill>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ea typeface="+mn-lt"/>
                <a:cs typeface="+mn-lt"/>
              </a:rPr>
              <a:t>Qualifications</a:t>
            </a:r>
          </a:p>
          <a:p>
            <a:pPr marL="800100" lvl="1" indent="-342900">
              <a:buFont typeface="Wingdings,Sans-Serif"/>
              <a:buChar char="§"/>
            </a:pPr>
            <a:r>
              <a:rPr lang="en-US" sz="3200" dirty="0">
                <a:solidFill>
                  <a:srgbClr val="FFFFFF"/>
                </a:solidFill>
                <a:ea typeface="+mn-lt"/>
                <a:cs typeface="+mn-lt"/>
              </a:rPr>
              <a:t>Meet </a:t>
            </a:r>
            <a:r>
              <a:rPr lang="en-US" sz="3200" dirty="0" err="1">
                <a:solidFill>
                  <a:srgbClr val="FFFFFF"/>
                </a:solidFill>
                <a:ea typeface="+mn-lt"/>
                <a:cs typeface="+mn-lt"/>
              </a:rPr>
              <a:t>Inflectra</a:t>
            </a:r>
            <a:r>
              <a:rPr lang="en-US" sz="3200" dirty="0">
                <a:solidFill>
                  <a:srgbClr val="FFFFFF"/>
                </a:solidFill>
                <a:ea typeface="+mn-lt"/>
                <a:cs typeface="+mn-lt"/>
              </a:rPr>
              <a:t> sales volume target ($$)</a:t>
            </a:r>
          </a:p>
          <a:p>
            <a:pPr marL="800100" lvl="1" indent="-342900">
              <a:buFont typeface="Wingdings,Sans-Serif"/>
              <a:buChar char="§"/>
            </a:pPr>
            <a:r>
              <a:rPr lang="en-US" sz="3200" dirty="0">
                <a:solidFill>
                  <a:srgbClr val="FFFFFF"/>
                </a:solidFill>
                <a:ea typeface="+mn-lt"/>
                <a:cs typeface="+mn-lt"/>
              </a:rPr>
              <a:t>List </a:t>
            </a:r>
            <a:r>
              <a:rPr lang="en-US" sz="3200" dirty="0" err="1">
                <a:solidFill>
                  <a:srgbClr val="FFFFFF"/>
                </a:solidFill>
                <a:ea typeface="+mn-lt"/>
                <a:cs typeface="+mn-lt"/>
              </a:rPr>
              <a:t>Inflectra</a:t>
            </a:r>
            <a:r>
              <a:rPr lang="en-US" sz="3200" dirty="0">
                <a:solidFill>
                  <a:srgbClr val="FFFFFF"/>
                </a:solidFill>
                <a:ea typeface="+mn-lt"/>
                <a:cs typeface="+mn-lt"/>
              </a:rPr>
              <a:t> on partner website </a:t>
            </a:r>
          </a:p>
          <a:p>
            <a:pPr marL="800100" lvl="1" indent="-342900">
              <a:buFont typeface="Wingdings,Sans-Serif"/>
              <a:buChar char="§"/>
            </a:pPr>
            <a:r>
              <a:rPr lang="en-US" sz="3200" dirty="0">
                <a:solidFill>
                  <a:srgbClr val="FFFFFF"/>
                </a:solidFill>
                <a:ea typeface="+mn-lt"/>
                <a:cs typeface="+mn-lt"/>
              </a:rPr>
              <a:t>3 </a:t>
            </a:r>
            <a:r>
              <a:rPr lang="en-US" sz="3200" dirty="0" err="1">
                <a:solidFill>
                  <a:srgbClr val="FFFFFF"/>
                </a:solidFill>
                <a:ea typeface="+mn-lt"/>
                <a:cs typeface="+mn-lt"/>
              </a:rPr>
              <a:t>Inflectra</a:t>
            </a:r>
            <a:r>
              <a:rPr lang="en-US" sz="3200" dirty="0">
                <a:solidFill>
                  <a:srgbClr val="FFFFFF"/>
                </a:solidFill>
                <a:ea typeface="+mn-lt"/>
                <a:cs typeface="+mn-lt"/>
              </a:rPr>
              <a:t>-Certified Sales Staff </a:t>
            </a:r>
          </a:p>
          <a:p>
            <a:pPr marL="800100" lvl="1" indent="-342900">
              <a:buFont typeface="Wingdings,Sans-Serif"/>
              <a:buChar char="§"/>
            </a:pPr>
            <a:r>
              <a:rPr lang="en-US" sz="3200" dirty="0">
                <a:solidFill>
                  <a:srgbClr val="FFFFFF"/>
                </a:solidFill>
                <a:ea typeface="+mn-lt"/>
                <a:cs typeface="+mn-lt"/>
              </a:rPr>
              <a:t>3 </a:t>
            </a:r>
            <a:r>
              <a:rPr lang="en-US" sz="3200" dirty="0" err="1">
                <a:solidFill>
                  <a:srgbClr val="FFFFFF"/>
                </a:solidFill>
                <a:ea typeface="+mn-lt"/>
                <a:cs typeface="+mn-lt"/>
              </a:rPr>
              <a:t>Inflectra</a:t>
            </a:r>
            <a:r>
              <a:rPr lang="en-US" sz="3200" dirty="0">
                <a:solidFill>
                  <a:srgbClr val="FFFFFF"/>
                </a:solidFill>
                <a:ea typeface="+mn-lt"/>
                <a:cs typeface="+mn-lt"/>
              </a:rPr>
              <a:t>-Certified Technical Staff</a:t>
            </a:r>
          </a:p>
          <a:p>
            <a:pPr marL="800100" lvl="1" indent="-342900">
              <a:buFont typeface="Wingdings,Sans-Serif"/>
              <a:buChar char="§"/>
            </a:pPr>
            <a:r>
              <a:rPr lang="en-US" sz="3200" dirty="0">
                <a:solidFill>
                  <a:srgbClr val="FFFFFF"/>
                </a:solidFill>
                <a:ea typeface="+mn-lt"/>
                <a:cs typeface="+mn-lt"/>
              </a:rPr>
              <a:t>1 </a:t>
            </a:r>
            <a:r>
              <a:rPr lang="en-US" sz="3200" dirty="0" err="1">
                <a:solidFill>
                  <a:srgbClr val="FFFFFF"/>
                </a:solidFill>
                <a:ea typeface="+mn-lt"/>
                <a:cs typeface="+mn-lt"/>
              </a:rPr>
              <a:t>Inflectra</a:t>
            </a:r>
            <a:r>
              <a:rPr lang="en-US" sz="3200" dirty="0">
                <a:solidFill>
                  <a:srgbClr val="FFFFFF"/>
                </a:solidFill>
                <a:ea typeface="+mn-lt"/>
                <a:cs typeface="+mn-lt"/>
              </a:rPr>
              <a:t>-Certified Pre-sales/Demo Staff</a:t>
            </a:r>
          </a:p>
          <a:p>
            <a:endParaRPr lang="en-US" sz="3200" dirty="0">
              <a:solidFill>
                <a:srgbClr val="FFFFFF"/>
              </a:solidFill>
              <a:ea typeface="+mn-lt"/>
              <a:cs typeface="+mn-lt"/>
            </a:endParaRPr>
          </a:p>
          <a:p>
            <a:endParaRPr lang="en-US" sz="3200" b="1" dirty="0">
              <a:solidFill>
                <a:srgbClr val="FFFFFF"/>
              </a:solidFill>
              <a:cs typeface="Kanit"/>
            </a:endParaRPr>
          </a:p>
          <a:p>
            <a:endParaRPr lang="en-US" sz="2800" dirty="0">
              <a:solidFill>
                <a:srgbClr val="FFFFFF"/>
              </a:solidFill>
              <a:cs typeface="Kanit"/>
            </a:endParaRPr>
          </a:p>
          <a:p>
            <a:pPr marL="0" lvl="0" indent="0" algn="ctr" defTabSz="1244600">
              <a:lnSpc>
                <a:spcPct val="90000"/>
              </a:lnSpc>
              <a:spcBef>
                <a:spcPct val="0"/>
              </a:spcBef>
              <a:spcAft>
                <a:spcPct val="35000"/>
              </a:spcAft>
              <a:buNone/>
            </a:pPr>
            <a:endParaRPr lang="en-US" sz="2800" kern="1200" dirty="0">
              <a:solidFill>
                <a:srgbClr val="FFFFFF"/>
              </a:solidFill>
              <a:cs typeface="Kanit"/>
            </a:endParaRPr>
          </a:p>
        </p:txBody>
      </p:sp>
    </p:spTree>
    <p:extLst>
      <p:ext uri="{BB962C8B-B14F-4D97-AF65-F5344CB8AC3E}">
        <p14:creationId xmlns:p14="http://schemas.microsoft.com/office/powerpoint/2010/main" val="1609450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281354" y="236171"/>
            <a:ext cx="10515600" cy="1325563"/>
          </a:xfrm>
        </p:spPr>
        <p:txBody>
          <a:bodyPr/>
          <a:lstStyle/>
          <a:p>
            <a:r>
              <a:rPr lang="en-US" b="0">
                <a:solidFill>
                  <a:srgbClr val="FDCB26"/>
                </a:solidFill>
                <a:latin typeface="Josefin Sans"/>
              </a:rPr>
              <a:t>Solution Partners:</a:t>
            </a:r>
            <a:r>
              <a:rPr lang="en-US">
                <a:solidFill>
                  <a:srgbClr val="FDCB26"/>
                </a:solidFill>
                <a:latin typeface="Josefin Sans"/>
              </a:rPr>
              <a:t> Platinum</a:t>
            </a:r>
            <a:endParaRPr lang="en-US" b="0">
              <a:solidFill>
                <a:srgbClr val="FDCB26"/>
              </a:solidFill>
              <a:latin typeface="Josefin Sans"/>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ea typeface="+mn-lt"/>
                <a:cs typeface="+mn-lt"/>
              </a:rPr>
              <a:t>Benefits</a:t>
            </a:r>
          </a:p>
          <a:p>
            <a:pPr marL="800100" lvl="1" indent="-342900">
              <a:buFont typeface="Wingdings,Sans-Serif"/>
              <a:buChar char="§"/>
            </a:pPr>
            <a:r>
              <a:rPr lang="en-US" sz="2800" dirty="0">
                <a:solidFill>
                  <a:srgbClr val="FFFFFF"/>
                </a:solidFill>
                <a:ea typeface="+mn-lt"/>
                <a:cs typeface="+mn-lt"/>
              </a:rPr>
              <a:t>30% discount on tool price for production accounts</a:t>
            </a:r>
          </a:p>
          <a:p>
            <a:pPr marL="800100" lvl="1" indent="-342900">
              <a:buFont typeface="Wingdings,Sans-Serif"/>
              <a:buChar char="§"/>
            </a:pPr>
            <a:r>
              <a:rPr lang="en-US" sz="2800" dirty="0">
                <a:solidFill>
                  <a:srgbClr val="FFFFFF"/>
                </a:solidFill>
                <a:ea typeface="+mn-lt"/>
                <a:cs typeface="+mn-lt"/>
              </a:rPr>
              <a:t>Sales support</a:t>
            </a:r>
          </a:p>
          <a:p>
            <a:pPr marL="800100" lvl="1" indent="-342900">
              <a:buFont typeface="Wingdings,Sans-Serif"/>
              <a:buChar char="§"/>
            </a:pPr>
            <a:r>
              <a:rPr lang="en-US" sz="2800" dirty="0">
                <a:solidFill>
                  <a:srgbClr val="FFFFFF"/>
                </a:solidFill>
                <a:ea typeface="+mn-lt"/>
                <a:cs typeface="+mn-lt"/>
              </a:rPr>
              <a:t>Joint webinars</a:t>
            </a:r>
          </a:p>
          <a:p>
            <a:pPr marL="800100" lvl="1" indent="-342900">
              <a:buFont typeface="Wingdings,Sans-Serif"/>
              <a:buChar char="§"/>
            </a:pPr>
            <a:r>
              <a:rPr lang="en-US" sz="2800" dirty="0">
                <a:solidFill>
                  <a:srgbClr val="FFFFFF"/>
                </a:solidFill>
                <a:ea typeface="+mn-lt"/>
                <a:cs typeface="+mn-lt"/>
              </a:rPr>
              <a:t>Partner-exclusive events</a:t>
            </a:r>
          </a:p>
          <a:p>
            <a:pPr marL="800100" lvl="1" indent="-342900">
              <a:buFont typeface="Wingdings,Sans-Serif"/>
              <a:buChar char="§"/>
            </a:pPr>
            <a:r>
              <a:rPr lang="en-US" sz="2800" dirty="0" err="1">
                <a:solidFill>
                  <a:srgbClr val="FFFFFF"/>
                </a:solidFill>
                <a:ea typeface="+mn-lt"/>
                <a:cs typeface="+mn-lt"/>
              </a:rPr>
              <a:t>Inflectra</a:t>
            </a:r>
            <a:r>
              <a:rPr lang="en-US" sz="2800" dirty="0">
                <a:solidFill>
                  <a:srgbClr val="FFFFFF"/>
                </a:solidFill>
                <a:ea typeface="+mn-lt"/>
                <a:cs typeface="+mn-lt"/>
              </a:rPr>
              <a:t> Partner Portal access</a:t>
            </a:r>
          </a:p>
          <a:p>
            <a:pPr marL="800100" lvl="1" indent="-342900">
              <a:buFont typeface="Wingdings,Sans-Serif"/>
              <a:buChar char="§"/>
            </a:pPr>
            <a:r>
              <a:rPr lang="en-US" sz="2800" dirty="0">
                <a:solidFill>
                  <a:srgbClr val="FFFFFF"/>
                </a:solidFill>
                <a:ea typeface="+mn-lt"/>
                <a:cs typeface="+mn-lt"/>
              </a:rPr>
              <a:t>Certifications &amp; badges</a:t>
            </a:r>
          </a:p>
          <a:p>
            <a:pPr marL="800100" lvl="1" indent="-342900">
              <a:buFont typeface="Wingdings,Sans-Serif"/>
              <a:buChar char="§"/>
            </a:pPr>
            <a:r>
              <a:rPr lang="en-US" sz="2800" dirty="0">
                <a:solidFill>
                  <a:srgbClr val="FFFFFF"/>
                </a:solidFill>
                <a:ea typeface="+mn-lt"/>
                <a:cs typeface="+mn-lt"/>
              </a:rPr>
              <a:t>Listed on </a:t>
            </a:r>
            <a:r>
              <a:rPr lang="en-US" sz="2800" dirty="0" err="1">
                <a:solidFill>
                  <a:srgbClr val="FFFFFF"/>
                </a:solidFill>
                <a:ea typeface="+mn-lt"/>
                <a:cs typeface="+mn-lt"/>
              </a:rPr>
              <a:t>Inflectra</a:t>
            </a:r>
            <a:r>
              <a:rPr lang="en-US" sz="2800" dirty="0">
                <a:solidFill>
                  <a:srgbClr val="FFFFFF"/>
                </a:solidFill>
                <a:ea typeface="+mn-lt"/>
                <a:cs typeface="+mn-lt"/>
              </a:rPr>
              <a:t> website</a:t>
            </a:r>
          </a:p>
          <a:p>
            <a:pPr marL="800100" lvl="1" indent="-342900">
              <a:buFont typeface="Wingdings,Sans-Serif"/>
              <a:buChar char="§"/>
            </a:pPr>
            <a:r>
              <a:rPr lang="en-US" sz="2800" dirty="0" err="1">
                <a:solidFill>
                  <a:srgbClr val="FFFFFF"/>
                </a:solidFill>
                <a:ea typeface="+mn-lt"/>
                <a:cs typeface="+mn-lt"/>
              </a:rPr>
              <a:t>Spira</a:t>
            </a:r>
            <a:r>
              <a:rPr lang="en-US" sz="2800" dirty="0">
                <a:solidFill>
                  <a:srgbClr val="FFFFFF"/>
                </a:solidFill>
                <a:ea typeface="+mn-lt"/>
                <a:cs typeface="+mn-lt"/>
              </a:rPr>
              <a:t> &amp; </a:t>
            </a:r>
            <a:r>
              <a:rPr lang="en-US" sz="2800" dirty="0" err="1">
                <a:solidFill>
                  <a:srgbClr val="FFFFFF"/>
                </a:solidFill>
                <a:ea typeface="+mn-lt"/>
                <a:cs typeface="+mn-lt"/>
              </a:rPr>
              <a:t>KronoDesk</a:t>
            </a:r>
            <a:r>
              <a:rPr lang="en-US" sz="2800" dirty="0">
                <a:solidFill>
                  <a:srgbClr val="FFFFFF"/>
                </a:solidFill>
                <a:ea typeface="+mn-lt"/>
                <a:cs typeface="+mn-lt"/>
              </a:rPr>
              <a:t> licenses - 3 users (for non-production use/for internal training only); </a:t>
            </a:r>
            <a:r>
              <a:rPr lang="en-US" sz="2800" dirty="0" err="1">
                <a:solidFill>
                  <a:srgbClr val="FFFFFF"/>
                </a:solidFill>
                <a:ea typeface="+mn-lt"/>
                <a:cs typeface="+mn-lt"/>
              </a:rPr>
              <a:t>Rapise</a:t>
            </a:r>
            <a:r>
              <a:rPr lang="en-US" sz="2800" dirty="0">
                <a:solidFill>
                  <a:srgbClr val="FFFFFF"/>
                </a:solidFill>
                <a:ea typeface="+mn-lt"/>
                <a:cs typeface="+mn-lt"/>
              </a:rPr>
              <a:t> - 1 engine </a:t>
            </a:r>
          </a:p>
          <a:p>
            <a:pPr marL="800100" lvl="1" indent="-342900">
              <a:buFont typeface="Wingdings,Sans-Serif"/>
              <a:buChar char="§"/>
            </a:pPr>
            <a:r>
              <a:rPr lang="en-US" sz="2800" dirty="0">
                <a:solidFill>
                  <a:srgbClr val="FFFFFF"/>
                </a:solidFill>
                <a:ea typeface="+mn-lt"/>
                <a:cs typeface="+mn-lt"/>
              </a:rPr>
              <a:t>Curated leads</a:t>
            </a:r>
          </a:p>
          <a:p>
            <a:pPr marL="800100" lvl="1" indent="-342900">
              <a:buFont typeface="Wingdings,Sans-Serif"/>
              <a:buChar char="§"/>
            </a:pPr>
            <a:r>
              <a:rPr lang="en-US" sz="2800" dirty="0">
                <a:solidFill>
                  <a:srgbClr val="FFFFFF"/>
                </a:solidFill>
                <a:ea typeface="+mn-lt"/>
                <a:cs typeface="+mn-lt"/>
              </a:rPr>
              <a:t>Training for sales &amp; tools</a:t>
            </a:r>
            <a:endParaRPr lang="en-US" dirty="0">
              <a:solidFill>
                <a:srgbClr val="FFFFFF"/>
              </a:solidFill>
              <a:ea typeface="+mn-lt"/>
              <a:cs typeface="+mn-lt"/>
            </a:endParaRPr>
          </a:p>
          <a:p>
            <a:endParaRPr lang="en-US" sz="2800" b="1" dirty="0">
              <a:solidFill>
                <a:srgbClr val="FFFFFF"/>
              </a:solidFill>
              <a:ea typeface="+mn-lt"/>
              <a:cs typeface="+mn-lt"/>
            </a:endParaRPr>
          </a:p>
          <a:p>
            <a:endParaRPr lang="en-US" sz="2800" dirty="0">
              <a:solidFill>
                <a:srgbClr val="FFFFFF"/>
              </a:solidFill>
              <a:cs typeface="Kanit"/>
            </a:endParaRPr>
          </a:p>
          <a:p>
            <a:pPr algn="ctr">
              <a:lnSpc>
                <a:spcPct val="90000"/>
              </a:lnSpc>
              <a:spcBef>
                <a:spcPct val="0"/>
              </a:spcBef>
              <a:spcAft>
                <a:spcPct val="35000"/>
              </a:spcAft>
            </a:pPr>
            <a:endParaRPr lang="en-US" sz="2800" dirty="0">
              <a:solidFill>
                <a:srgbClr val="FFFFFF"/>
              </a:solidFill>
              <a:cs typeface="Kanit"/>
            </a:endParaRPr>
          </a:p>
        </p:txBody>
      </p:sp>
    </p:spTree>
    <p:extLst>
      <p:ext uri="{BB962C8B-B14F-4D97-AF65-F5344CB8AC3E}">
        <p14:creationId xmlns:p14="http://schemas.microsoft.com/office/powerpoint/2010/main" val="1684530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269631" y="212115"/>
            <a:ext cx="10515600" cy="1325562"/>
          </a:xfrm>
        </p:spPr>
        <p:txBody>
          <a:bodyPr/>
          <a:lstStyle/>
          <a:p>
            <a:r>
              <a:rPr lang="en-US" b="0">
                <a:solidFill>
                  <a:srgbClr val="FDCB26"/>
                </a:solidFill>
                <a:latin typeface="Josefin Sans"/>
              </a:rPr>
              <a:t>Solution Partners:</a:t>
            </a:r>
            <a:r>
              <a:rPr lang="en-US">
                <a:solidFill>
                  <a:srgbClr val="FDCB26"/>
                </a:solidFill>
                <a:latin typeface="Josefin Sans"/>
              </a:rPr>
              <a:t> Platinum</a:t>
            </a:r>
            <a:endParaRPr lang="en-US" b="0">
              <a:solidFill>
                <a:srgbClr val="FDCB26"/>
              </a:solidFill>
              <a:latin typeface="Josefin Sans"/>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ea typeface="+mn-lt"/>
                <a:cs typeface="+mn-lt"/>
              </a:rPr>
              <a:t>Qualifications</a:t>
            </a:r>
          </a:p>
          <a:p>
            <a:pPr marL="800100" lvl="1" indent="-342900">
              <a:buFont typeface="Wingdings,Sans-Serif"/>
              <a:buChar char="§"/>
            </a:pPr>
            <a:r>
              <a:rPr lang="en-US" sz="2800" dirty="0" err="1">
                <a:solidFill>
                  <a:srgbClr val="FFFFFF"/>
                </a:solidFill>
                <a:ea typeface="+mn-lt"/>
                <a:cs typeface="+mn-lt"/>
              </a:rPr>
              <a:t>Inflectra</a:t>
            </a:r>
            <a:r>
              <a:rPr lang="en-US" sz="2800" dirty="0">
                <a:solidFill>
                  <a:srgbClr val="FFFFFF"/>
                </a:solidFill>
                <a:ea typeface="+mn-lt"/>
                <a:cs typeface="+mn-lt"/>
              </a:rPr>
              <a:t> sales volume target ($$$)</a:t>
            </a:r>
          </a:p>
          <a:p>
            <a:pPr marL="800100" lvl="1" indent="-342900">
              <a:buFont typeface="Wingdings,Sans-Serif"/>
              <a:buChar char="§"/>
            </a:pPr>
            <a:r>
              <a:rPr lang="en-US" sz="2800" dirty="0">
                <a:solidFill>
                  <a:srgbClr val="FFFFFF"/>
                </a:solidFill>
                <a:ea typeface="+mn-lt"/>
                <a:cs typeface="+mn-lt"/>
              </a:rPr>
              <a:t>List </a:t>
            </a:r>
            <a:r>
              <a:rPr lang="en-US" sz="2800" dirty="0" err="1">
                <a:solidFill>
                  <a:srgbClr val="FFFFFF"/>
                </a:solidFill>
                <a:ea typeface="+mn-lt"/>
                <a:cs typeface="+mn-lt"/>
              </a:rPr>
              <a:t>Inflectra</a:t>
            </a:r>
            <a:r>
              <a:rPr lang="en-US" sz="2800" dirty="0">
                <a:solidFill>
                  <a:srgbClr val="FFFFFF"/>
                </a:solidFill>
                <a:ea typeface="+mn-lt"/>
                <a:cs typeface="+mn-lt"/>
              </a:rPr>
              <a:t> on partner website</a:t>
            </a:r>
          </a:p>
          <a:p>
            <a:pPr marL="800100" lvl="1" indent="-342900">
              <a:buFont typeface="Wingdings,Sans-Serif"/>
              <a:buChar char="§"/>
            </a:pPr>
            <a:r>
              <a:rPr lang="en-US" sz="2800" dirty="0">
                <a:solidFill>
                  <a:srgbClr val="FFFFFF"/>
                </a:solidFill>
                <a:ea typeface="+mn-lt"/>
                <a:cs typeface="+mn-lt"/>
              </a:rPr>
              <a:t>5 </a:t>
            </a:r>
            <a:r>
              <a:rPr lang="en-US" sz="2800" dirty="0" err="1">
                <a:solidFill>
                  <a:srgbClr val="FFFFFF"/>
                </a:solidFill>
                <a:ea typeface="+mn-lt"/>
                <a:cs typeface="+mn-lt"/>
              </a:rPr>
              <a:t>Inflectra</a:t>
            </a:r>
            <a:r>
              <a:rPr lang="en-US" sz="2800" dirty="0">
                <a:solidFill>
                  <a:srgbClr val="FFFFFF"/>
                </a:solidFill>
                <a:ea typeface="+mn-lt"/>
                <a:cs typeface="+mn-lt"/>
              </a:rPr>
              <a:t>-Certified Sales Staff</a:t>
            </a:r>
          </a:p>
          <a:p>
            <a:pPr marL="800100" lvl="1" indent="-342900">
              <a:buFont typeface="Wingdings,Sans-Serif"/>
              <a:buChar char="§"/>
            </a:pPr>
            <a:r>
              <a:rPr lang="en-US" sz="2800" dirty="0">
                <a:solidFill>
                  <a:srgbClr val="FFFFFF"/>
                </a:solidFill>
                <a:ea typeface="+mn-lt"/>
                <a:cs typeface="+mn-lt"/>
              </a:rPr>
              <a:t>5 </a:t>
            </a:r>
            <a:r>
              <a:rPr lang="en-US" sz="2800" dirty="0" err="1">
                <a:solidFill>
                  <a:srgbClr val="FFFFFF"/>
                </a:solidFill>
                <a:ea typeface="+mn-lt"/>
                <a:cs typeface="+mn-lt"/>
              </a:rPr>
              <a:t>Inflectra</a:t>
            </a:r>
            <a:r>
              <a:rPr lang="en-US" sz="2800" dirty="0">
                <a:solidFill>
                  <a:srgbClr val="FFFFFF"/>
                </a:solidFill>
                <a:ea typeface="+mn-lt"/>
                <a:cs typeface="+mn-lt"/>
              </a:rPr>
              <a:t>-Certified Technical Staff</a:t>
            </a:r>
          </a:p>
          <a:p>
            <a:pPr marL="800100" lvl="1" indent="-342900">
              <a:buFont typeface="Wingdings,Sans-Serif"/>
              <a:buChar char="§"/>
            </a:pPr>
            <a:r>
              <a:rPr lang="en-US" sz="2800" dirty="0">
                <a:solidFill>
                  <a:srgbClr val="FFFFFF"/>
                </a:solidFill>
                <a:ea typeface="+mn-lt"/>
                <a:cs typeface="+mn-lt"/>
              </a:rPr>
              <a:t>2 </a:t>
            </a:r>
            <a:r>
              <a:rPr lang="en-US" sz="2800" dirty="0" err="1">
                <a:solidFill>
                  <a:srgbClr val="FFFFFF"/>
                </a:solidFill>
                <a:ea typeface="+mn-lt"/>
                <a:cs typeface="+mn-lt"/>
              </a:rPr>
              <a:t>Inflectra</a:t>
            </a:r>
            <a:r>
              <a:rPr lang="en-US" sz="2800" dirty="0">
                <a:solidFill>
                  <a:srgbClr val="FFFFFF"/>
                </a:solidFill>
                <a:ea typeface="+mn-lt"/>
                <a:cs typeface="+mn-lt"/>
              </a:rPr>
              <a:t>-Certified Pre-sales/Demo Staff</a:t>
            </a:r>
          </a:p>
          <a:p>
            <a:pPr marL="800100" lvl="1" indent="-342900">
              <a:buFont typeface="Wingdings,Sans-Serif"/>
              <a:buChar char="§"/>
            </a:pPr>
            <a:endParaRPr lang="en-US" sz="2800" dirty="0">
              <a:solidFill>
                <a:srgbClr val="FFFFFF"/>
              </a:solidFill>
              <a:ea typeface="+mn-lt"/>
              <a:cs typeface="+mn-lt"/>
            </a:endParaRPr>
          </a:p>
          <a:p>
            <a:endParaRPr lang="en-US" sz="2800" dirty="0">
              <a:solidFill>
                <a:srgbClr val="FFFFFF"/>
              </a:solidFill>
              <a:ea typeface="+mn-lt"/>
              <a:cs typeface="+mn-lt"/>
            </a:endParaRPr>
          </a:p>
          <a:p>
            <a:pPr algn="ctr">
              <a:lnSpc>
                <a:spcPct val="90000"/>
              </a:lnSpc>
              <a:spcBef>
                <a:spcPct val="0"/>
              </a:spcBef>
              <a:spcAft>
                <a:spcPct val="35000"/>
              </a:spcAft>
            </a:pPr>
            <a:endParaRPr lang="en-US" sz="2800" dirty="0">
              <a:solidFill>
                <a:srgbClr val="FFFFFF"/>
              </a:solidFill>
              <a:cs typeface="Kanit"/>
            </a:endParaRPr>
          </a:p>
        </p:txBody>
      </p:sp>
    </p:spTree>
    <p:extLst>
      <p:ext uri="{BB962C8B-B14F-4D97-AF65-F5344CB8AC3E}">
        <p14:creationId xmlns:p14="http://schemas.microsoft.com/office/powerpoint/2010/main" val="379551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351693" y="247040"/>
            <a:ext cx="10515600" cy="1325562"/>
          </a:xfrm>
        </p:spPr>
        <p:txBody>
          <a:bodyPr/>
          <a:lstStyle/>
          <a:p>
            <a:r>
              <a:rPr lang="en-US" dirty="0">
                <a:solidFill>
                  <a:srgbClr val="25B5D9"/>
                </a:solidFill>
                <a:latin typeface="Josefin Sans"/>
              </a:rPr>
              <a:t>Technology Partners</a:t>
            </a:r>
            <a:endParaRPr lang="en-US" dirty="0">
              <a:solidFill>
                <a:srgbClr val="FDCB26"/>
              </a:solidFill>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ea typeface="+mn-lt"/>
                <a:cs typeface="+mn-lt"/>
              </a:rPr>
              <a:t>Benefits</a:t>
            </a:r>
            <a:endParaRPr lang="en-US" dirty="0">
              <a:solidFill>
                <a:srgbClr val="FFFFFF"/>
              </a:solidFill>
              <a:cs typeface="Kanit"/>
            </a:endParaRPr>
          </a:p>
          <a:p>
            <a:pPr marL="800100" lvl="1" indent="-342900">
              <a:buFont typeface="Wingdings,Sans-Serif"/>
              <a:buChar char="§"/>
            </a:pPr>
            <a:r>
              <a:rPr lang="en-US" sz="3200" dirty="0">
                <a:solidFill>
                  <a:srgbClr val="FFFFFF"/>
                </a:solidFill>
                <a:ea typeface="+mn-lt"/>
                <a:cs typeface="+mn-lt"/>
              </a:rPr>
              <a:t>10% partner discount </a:t>
            </a:r>
          </a:p>
          <a:p>
            <a:pPr marL="800100" lvl="1" indent="-342900">
              <a:buFont typeface="Wingdings,Sans-Serif"/>
              <a:buChar char="§"/>
            </a:pPr>
            <a:r>
              <a:rPr lang="en-US" sz="3200" dirty="0">
                <a:solidFill>
                  <a:srgbClr val="FFFFFF"/>
                </a:solidFill>
                <a:ea typeface="+mn-lt"/>
                <a:cs typeface="+mn-lt"/>
              </a:rPr>
              <a:t>Joint webinars and co-marketing opportunities</a:t>
            </a:r>
          </a:p>
          <a:p>
            <a:pPr marL="800100" lvl="1" indent="-342900">
              <a:buFont typeface="Wingdings,Sans-Serif"/>
              <a:buChar char="§"/>
            </a:pPr>
            <a:r>
              <a:rPr lang="en-US" sz="3200" dirty="0">
                <a:solidFill>
                  <a:srgbClr val="FFFFFF"/>
                </a:solidFill>
                <a:ea typeface="+mn-lt"/>
                <a:cs typeface="+mn-lt"/>
              </a:rPr>
              <a:t>Partner’s marketing collateral at </a:t>
            </a:r>
            <a:r>
              <a:rPr lang="en-US" sz="3200" dirty="0" err="1">
                <a:solidFill>
                  <a:srgbClr val="FFFFFF"/>
                </a:solidFill>
                <a:ea typeface="+mn-lt"/>
                <a:cs typeface="+mn-lt"/>
              </a:rPr>
              <a:t>Inflectra</a:t>
            </a:r>
            <a:r>
              <a:rPr lang="en-US" sz="3200" dirty="0">
                <a:solidFill>
                  <a:srgbClr val="FFFFFF"/>
                </a:solidFill>
                <a:ea typeface="+mn-lt"/>
                <a:cs typeface="+mn-lt"/>
              </a:rPr>
              <a:t>-run or sponsored events</a:t>
            </a:r>
          </a:p>
          <a:p>
            <a:pPr marL="800100" lvl="1" indent="-342900">
              <a:buFont typeface="Wingdings,Sans-Serif"/>
              <a:buChar char="§"/>
            </a:pPr>
            <a:r>
              <a:rPr lang="en-US" sz="3200" dirty="0">
                <a:solidFill>
                  <a:srgbClr val="FFFFFF"/>
                </a:solidFill>
                <a:ea typeface="+mn-lt"/>
                <a:cs typeface="+mn-lt"/>
              </a:rPr>
              <a:t>Listing on the </a:t>
            </a:r>
            <a:r>
              <a:rPr lang="en-US" sz="3200" dirty="0" err="1">
                <a:solidFill>
                  <a:srgbClr val="FFFFFF"/>
                </a:solidFill>
                <a:ea typeface="+mn-lt"/>
                <a:cs typeface="+mn-lt"/>
              </a:rPr>
              <a:t>Inflectra</a:t>
            </a:r>
            <a:r>
              <a:rPr lang="en-US" sz="3200" dirty="0">
                <a:solidFill>
                  <a:srgbClr val="FFFFFF"/>
                </a:solidFill>
                <a:ea typeface="+mn-lt"/>
                <a:cs typeface="+mn-lt"/>
              </a:rPr>
              <a:t> website </a:t>
            </a:r>
          </a:p>
          <a:p>
            <a:pPr marL="800100" lvl="1" indent="-342900">
              <a:buFont typeface="Wingdings,Sans-Serif"/>
              <a:buChar char="§"/>
            </a:pPr>
            <a:r>
              <a:rPr lang="en-US" sz="3200" dirty="0" err="1">
                <a:solidFill>
                  <a:srgbClr val="FFFFFF"/>
                </a:solidFill>
                <a:ea typeface="+mn-lt"/>
                <a:cs typeface="+mn-lt"/>
              </a:rPr>
              <a:t>Inflectra</a:t>
            </a:r>
            <a:r>
              <a:rPr lang="en-US" sz="3200" dirty="0">
                <a:solidFill>
                  <a:srgbClr val="FFFFFF"/>
                </a:solidFill>
                <a:ea typeface="+mn-lt"/>
                <a:cs typeface="+mn-lt"/>
              </a:rPr>
              <a:t> Partner Portal access</a:t>
            </a:r>
          </a:p>
          <a:p>
            <a:endParaRPr lang="en-US" sz="3200" dirty="0">
              <a:solidFill>
                <a:srgbClr val="FFFFFF"/>
              </a:solidFill>
              <a:ea typeface="+mn-lt"/>
              <a:cs typeface="+mn-lt"/>
            </a:endParaRPr>
          </a:p>
          <a:p>
            <a:endParaRPr lang="en-US" sz="3200" b="1" dirty="0">
              <a:solidFill>
                <a:srgbClr val="FFFFFF"/>
              </a:solidFill>
              <a:cs typeface="Kanit"/>
            </a:endParaRPr>
          </a:p>
          <a:p>
            <a:endParaRPr lang="en-US" sz="2800" dirty="0">
              <a:solidFill>
                <a:srgbClr val="FFFFFF"/>
              </a:solidFill>
              <a:cs typeface="Kanit"/>
            </a:endParaRPr>
          </a:p>
          <a:p>
            <a:pPr marL="0" lvl="0" indent="0" algn="ctr" defTabSz="1244600">
              <a:lnSpc>
                <a:spcPct val="90000"/>
              </a:lnSpc>
              <a:spcBef>
                <a:spcPct val="0"/>
              </a:spcBef>
              <a:spcAft>
                <a:spcPct val="35000"/>
              </a:spcAft>
              <a:buNone/>
            </a:pPr>
            <a:endParaRPr lang="en-US" sz="2800" kern="1200" dirty="0">
              <a:solidFill>
                <a:srgbClr val="FFFFFF"/>
              </a:solidFill>
              <a:cs typeface="Kanit"/>
            </a:endParaRPr>
          </a:p>
        </p:txBody>
      </p:sp>
    </p:spTree>
    <p:extLst>
      <p:ext uri="{BB962C8B-B14F-4D97-AF65-F5344CB8AC3E}">
        <p14:creationId xmlns:p14="http://schemas.microsoft.com/office/powerpoint/2010/main" val="2508036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351693" y="247040"/>
            <a:ext cx="10515600" cy="1325562"/>
          </a:xfrm>
        </p:spPr>
        <p:txBody>
          <a:bodyPr/>
          <a:lstStyle/>
          <a:p>
            <a:r>
              <a:rPr lang="en-US">
                <a:solidFill>
                  <a:srgbClr val="FF4043"/>
                </a:solidFill>
                <a:latin typeface="Josefin Sans"/>
              </a:rPr>
              <a:t>Training &amp; Implementation Partners</a:t>
            </a:r>
            <a:endParaRPr lang="en-US">
              <a:solidFill>
                <a:srgbClr val="FDCB26"/>
              </a:solidFill>
            </a:endParaRPr>
          </a:p>
        </p:txBody>
      </p:sp>
      <p:sp>
        <p:nvSpPr>
          <p:cNvPr id="8" name="TextBox 7">
            <a:extLst>
              <a:ext uri="{FF2B5EF4-FFF2-40B4-BE49-F238E27FC236}">
                <a16:creationId xmlns:a16="http://schemas.microsoft.com/office/drawing/2014/main" id="{DDB456AD-05AE-5745-A5B6-FCA7A7D3E6CD}"/>
              </a:ext>
            </a:extLst>
          </p:cNvPr>
          <p:cNvSpPr txBox="1"/>
          <p:nvPr/>
        </p:nvSpPr>
        <p:spPr>
          <a:xfrm>
            <a:off x="486507" y="1300974"/>
            <a:ext cx="1113313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3200" b="1" dirty="0">
                <a:solidFill>
                  <a:srgbClr val="FFFFFF"/>
                </a:solidFill>
                <a:ea typeface="+mn-lt"/>
                <a:cs typeface="+mn-lt"/>
              </a:rPr>
              <a:t>Expectations</a:t>
            </a:r>
            <a:endParaRPr lang="en-US" dirty="0">
              <a:solidFill>
                <a:srgbClr val="FFFFFF"/>
              </a:solidFill>
              <a:cs typeface="Kanit"/>
            </a:endParaRPr>
          </a:p>
          <a:p>
            <a:pPr marL="800100" lvl="1" indent="-342900">
              <a:buFont typeface="Wingdings,Sans-Serif"/>
              <a:buChar char="§"/>
            </a:pPr>
            <a:r>
              <a:rPr lang="en-US" sz="3200" dirty="0">
                <a:solidFill>
                  <a:srgbClr val="FFFFFF"/>
                </a:solidFill>
                <a:ea typeface="+mn-lt"/>
                <a:cs typeface="+mn-lt"/>
              </a:rPr>
              <a:t>Offer customers presales consulting</a:t>
            </a:r>
          </a:p>
          <a:p>
            <a:pPr marL="800100" lvl="1" indent="-342900">
              <a:buFont typeface="Wingdings,Sans-Serif"/>
              <a:buChar char="§"/>
            </a:pPr>
            <a:r>
              <a:rPr lang="en-US" sz="3200" dirty="0">
                <a:solidFill>
                  <a:srgbClr val="FFFFFF"/>
                </a:solidFill>
                <a:ea typeface="+mn-lt"/>
                <a:cs typeface="+mn-lt"/>
              </a:rPr>
              <a:t>Offer customers implementation and installation services</a:t>
            </a:r>
          </a:p>
          <a:p>
            <a:pPr marL="800100" lvl="1" indent="-342900">
              <a:buFont typeface="Wingdings,Sans-Serif"/>
              <a:buChar char="§"/>
            </a:pPr>
            <a:r>
              <a:rPr lang="en-US" sz="3200" dirty="0">
                <a:solidFill>
                  <a:srgbClr val="FFFFFF"/>
                </a:solidFill>
                <a:ea typeface="+mn-lt"/>
                <a:cs typeface="+mn-lt"/>
              </a:rPr>
              <a:t>Offer customers product training</a:t>
            </a:r>
          </a:p>
          <a:p>
            <a:pPr marL="800100" lvl="1" indent="-342900">
              <a:buFont typeface="Wingdings,Sans-Serif"/>
              <a:buChar char="§"/>
            </a:pPr>
            <a:r>
              <a:rPr lang="en-US" sz="3200" dirty="0">
                <a:solidFill>
                  <a:srgbClr val="FFFFFF"/>
                </a:solidFill>
                <a:ea typeface="+mn-lt"/>
                <a:cs typeface="+mn-lt"/>
              </a:rPr>
              <a:t>Remain in close and frequent contact with </a:t>
            </a:r>
            <a:r>
              <a:rPr lang="en-US" sz="3200" dirty="0" err="1">
                <a:solidFill>
                  <a:srgbClr val="FFFFFF"/>
                </a:solidFill>
                <a:ea typeface="+mn-lt"/>
                <a:cs typeface="+mn-lt"/>
              </a:rPr>
              <a:t>Inflectra</a:t>
            </a:r>
            <a:r>
              <a:rPr lang="en-US" sz="3200" dirty="0">
                <a:solidFill>
                  <a:srgbClr val="FFFFFF"/>
                </a:solidFill>
                <a:ea typeface="+mn-lt"/>
                <a:cs typeface="+mn-lt"/>
              </a:rPr>
              <a:t> to stay informed about the latest software releases, company updates and offerings</a:t>
            </a:r>
          </a:p>
          <a:p>
            <a:endParaRPr lang="en-US" sz="3200" b="1" dirty="0">
              <a:solidFill>
                <a:srgbClr val="FFFFFF"/>
              </a:solidFill>
              <a:cs typeface="Kanit"/>
            </a:endParaRPr>
          </a:p>
          <a:p>
            <a:endParaRPr lang="en-US" sz="2800" dirty="0">
              <a:solidFill>
                <a:srgbClr val="FFFFFF"/>
              </a:solidFill>
              <a:cs typeface="Kanit"/>
            </a:endParaRPr>
          </a:p>
          <a:p>
            <a:pPr marL="0" lvl="0" indent="0" algn="ctr" defTabSz="1244600">
              <a:lnSpc>
                <a:spcPct val="90000"/>
              </a:lnSpc>
              <a:spcBef>
                <a:spcPct val="0"/>
              </a:spcBef>
              <a:spcAft>
                <a:spcPct val="35000"/>
              </a:spcAft>
              <a:buNone/>
            </a:pPr>
            <a:endParaRPr lang="en-US" sz="2800" kern="1200" dirty="0">
              <a:solidFill>
                <a:srgbClr val="FFFFFF"/>
              </a:solidFill>
              <a:cs typeface="Kanit"/>
            </a:endParaRPr>
          </a:p>
        </p:txBody>
      </p:sp>
    </p:spTree>
    <p:extLst>
      <p:ext uri="{BB962C8B-B14F-4D97-AF65-F5344CB8AC3E}">
        <p14:creationId xmlns:p14="http://schemas.microsoft.com/office/powerpoint/2010/main" val="390783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7ECE-8281-4ADE-9781-3722AA5C2BC6}"/>
              </a:ext>
            </a:extLst>
          </p:cNvPr>
          <p:cNvSpPr>
            <a:spLocks noGrp="1"/>
          </p:cNvSpPr>
          <p:nvPr>
            <p:ph type="title"/>
          </p:nvPr>
        </p:nvSpPr>
        <p:spPr/>
        <p:txBody>
          <a:bodyPr/>
          <a:lstStyle/>
          <a:p>
            <a:r>
              <a:rPr lang="en-US" dirty="0"/>
              <a:t>Inflectra, by the numbers</a:t>
            </a:r>
          </a:p>
        </p:txBody>
      </p:sp>
      <p:sp>
        <p:nvSpPr>
          <p:cNvPr id="4" name="Content Placeholder 3">
            <a:extLst>
              <a:ext uri="{FF2B5EF4-FFF2-40B4-BE49-F238E27FC236}">
                <a16:creationId xmlns:a16="http://schemas.microsoft.com/office/drawing/2014/main" id="{97DDCE70-9C97-4861-BD18-4586571EC7A0}"/>
              </a:ext>
            </a:extLst>
          </p:cNvPr>
          <p:cNvSpPr>
            <a:spLocks noGrp="1"/>
          </p:cNvSpPr>
          <p:nvPr>
            <p:ph idx="1"/>
          </p:nvPr>
        </p:nvSpPr>
        <p:spPr/>
        <p:txBody>
          <a:bodyPr>
            <a:normAutofit/>
          </a:bodyPr>
          <a:lstStyle/>
          <a:p>
            <a:r>
              <a:rPr lang="en-US" sz="3200" dirty="0">
                <a:latin typeface="+mj-lt"/>
              </a:rPr>
              <a:t>Founded in 2006 to make software creation easier</a:t>
            </a:r>
          </a:p>
          <a:p>
            <a:r>
              <a:rPr lang="en-US" sz="3200" dirty="0">
                <a:latin typeface="+mj-lt"/>
              </a:rPr>
              <a:t>80,000 users in over 5,000 companies worldwide</a:t>
            </a:r>
          </a:p>
          <a:p>
            <a:r>
              <a:rPr lang="en-US" sz="3200" dirty="0">
                <a:latin typeface="+mj-lt"/>
              </a:rPr>
              <a:t>We Focus on our customers – not pleasing investors</a:t>
            </a:r>
          </a:p>
          <a:p>
            <a:r>
              <a:rPr lang="en-US" sz="3200" dirty="0">
                <a:latin typeface="+mj-lt"/>
              </a:rPr>
              <a:t>11 global sales offices and partners across the globe</a:t>
            </a:r>
          </a:p>
          <a:p>
            <a:pPr>
              <a:lnSpc>
                <a:spcPct val="100000"/>
              </a:lnSpc>
            </a:pPr>
            <a:r>
              <a:rPr lang="en-US" sz="3200" dirty="0">
                <a:latin typeface="+mj-lt"/>
              </a:rPr>
              <a:t>Delivering frequent releases both cloud and on-premise</a:t>
            </a:r>
          </a:p>
          <a:p>
            <a:r>
              <a:rPr lang="en-US" sz="3200" dirty="0">
                <a:latin typeface="+mj-lt"/>
              </a:rPr>
              <a:t>Data centers where customers need them most</a:t>
            </a:r>
          </a:p>
          <a:p>
            <a:pPr lvl="1"/>
            <a:r>
              <a:rPr lang="en-US" sz="2800" dirty="0">
                <a:latin typeface="+mj-lt"/>
              </a:rPr>
              <a:t>North America, Europe, India, Asia-Pacific, Australia</a:t>
            </a:r>
          </a:p>
          <a:p>
            <a:endParaRPr lang="en-US" sz="3200" dirty="0">
              <a:latin typeface="+mj-lt"/>
            </a:endParaRPr>
          </a:p>
        </p:txBody>
      </p:sp>
    </p:spTree>
    <p:extLst>
      <p:ext uri="{BB962C8B-B14F-4D97-AF65-F5344CB8AC3E}">
        <p14:creationId xmlns:p14="http://schemas.microsoft.com/office/powerpoint/2010/main" val="93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a:xfrm>
            <a:off x="1524000" y="1914843"/>
            <a:ext cx="9144000" cy="2387600"/>
          </a:xfrm>
        </p:spPr>
        <p:txBody>
          <a:bodyPr/>
          <a:lstStyle/>
          <a:p>
            <a:r>
              <a:rPr lang="en-US"/>
              <a:t>Other Features for </a:t>
            </a:r>
            <a:r>
              <a:rPr lang="en-US" err="1"/>
              <a:t>Inflectra</a:t>
            </a:r>
            <a:r>
              <a:rPr lang="en-US"/>
              <a:t> Partners</a:t>
            </a:r>
          </a:p>
        </p:txBody>
      </p:sp>
    </p:spTree>
    <p:extLst>
      <p:ext uri="{BB962C8B-B14F-4D97-AF65-F5344CB8AC3E}">
        <p14:creationId xmlns:p14="http://schemas.microsoft.com/office/powerpoint/2010/main" val="4159855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844062" y="341679"/>
            <a:ext cx="10515600" cy="1325563"/>
          </a:xfrm>
        </p:spPr>
        <p:txBody>
          <a:bodyPr/>
          <a:lstStyle/>
          <a:p>
            <a:pPr eaLnBrk="1" hangingPunct="1"/>
            <a:r>
              <a:rPr lang="en-US"/>
              <a:t>Badges</a:t>
            </a:r>
          </a:p>
        </p:txBody>
      </p:sp>
      <p:sp>
        <p:nvSpPr>
          <p:cNvPr id="8" name="TextBox 7">
            <a:extLst>
              <a:ext uri="{FF2B5EF4-FFF2-40B4-BE49-F238E27FC236}">
                <a16:creationId xmlns:a16="http://schemas.microsoft.com/office/drawing/2014/main" id="{DDB456AD-05AE-5745-A5B6-FCA7A7D3E6CD}"/>
              </a:ext>
            </a:extLst>
          </p:cNvPr>
          <p:cNvSpPr txBox="1"/>
          <p:nvPr/>
        </p:nvSpPr>
        <p:spPr>
          <a:xfrm>
            <a:off x="838202" y="1418205"/>
            <a:ext cx="1031994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2400" dirty="0" err="1">
                <a:solidFill>
                  <a:srgbClr val="FDCB26"/>
                </a:solidFill>
              </a:rPr>
              <a:t>Inflectra’s</a:t>
            </a:r>
            <a:r>
              <a:rPr lang="en-US" sz="2400" dirty="0">
                <a:solidFill>
                  <a:srgbClr val="FDCB26"/>
                </a:solidFill>
              </a:rPr>
              <a:t> Badge feature seeks to reward the accomplishments and recognize areas of expertise of each partner. It will also allow </a:t>
            </a:r>
            <a:r>
              <a:rPr lang="en-US" sz="2400" dirty="0" err="1">
                <a:solidFill>
                  <a:srgbClr val="FDCB26"/>
                </a:solidFill>
              </a:rPr>
              <a:t>Inflectra’s</a:t>
            </a:r>
            <a:r>
              <a:rPr lang="en-US" sz="2400" dirty="0">
                <a:solidFill>
                  <a:srgbClr val="FDCB26"/>
                </a:solidFill>
              </a:rPr>
              <a:t> customers to find the most appropriate partner by searching the website for partners with badges that best suit customer’s needs. </a:t>
            </a:r>
          </a:p>
          <a:p>
            <a:endParaRPr lang="en-US" sz="2400" dirty="0">
              <a:solidFill>
                <a:srgbClr val="FDCB26"/>
              </a:solidFill>
            </a:endParaRPr>
          </a:p>
          <a:p>
            <a:r>
              <a:rPr lang="en-US" sz="2400" b="1" dirty="0">
                <a:solidFill>
                  <a:srgbClr val="FDCB26"/>
                </a:solidFill>
              </a:rPr>
              <a:t>Some of our badges include:</a:t>
            </a:r>
            <a:endParaRPr lang="en-US" sz="2400" b="1" dirty="0">
              <a:solidFill>
                <a:srgbClr val="FDCB26"/>
              </a:solidFill>
              <a:cs typeface="Kanit"/>
            </a:endParaRPr>
          </a:p>
          <a:p>
            <a:pPr marL="800100" lvl="1" indent="-342900">
              <a:buFont typeface="Wingdings" pitchFamily="2" charset="2"/>
              <a:buChar char="§"/>
            </a:pPr>
            <a:r>
              <a:rPr lang="en-US" sz="2000" dirty="0" err="1">
                <a:solidFill>
                  <a:srgbClr val="FFFFFF"/>
                </a:solidFill>
              </a:rPr>
              <a:t>Spira</a:t>
            </a:r>
            <a:r>
              <a:rPr lang="en-US" sz="2000" dirty="0">
                <a:solidFill>
                  <a:srgbClr val="FFFFFF"/>
                </a:solidFill>
              </a:rPr>
              <a:t> Academy-Certified Partner</a:t>
            </a:r>
            <a:endParaRPr lang="en-US" sz="2000" dirty="0">
              <a:solidFill>
                <a:srgbClr val="FFFFFF"/>
              </a:solidFill>
              <a:cs typeface="Kanit"/>
            </a:endParaRPr>
          </a:p>
          <a:p>
            <a:pPr marL="800100" lvl="1" indent="-342900">
              <a:buFont typeface="Wingdings" pitchFamily="2" charset="2"/>
              <a:buChar char="§"/>
            </a:pPr>
            <a:r>
              <a:rPr lang="en-US" sz="2000" dirty="0" err="1">
                <a:solidFill>
                  <a:srgbClr val="FFFFFF"/>
                </a:solidFill>
              </a:rPr>
              <a:t>Inflectra</a:t>
            </a:r>
            <a:r>
              <a:rPr lang="en-US" sz="2000" dirty="0">
                <a:solidFill>
                  <a:srgbClr val="FFFFFF"/>
                </a:solidFill>
              </a:rPr>
              <a:t>-Certified Training Partner</a:t>
            </a:r>
            <a:endParaRPr lang="en-US" sz="2000" dirty="0">
              <a:solidFill>
                <a:srgbClr val="FFFFFF"/>
              </a:solidFill>
              <a:cs typeface="Kanit"/>
            </a:endParaRPr>
          </a:p>
          <a:p>
            <a:pPr marL="800100" lvl="1" indent="-342900">
              <a:buFont typeface="Wingdings" pitchFamily="2" charset="2"/>
              <a:buChar char="§"/>
            </a:pPr>
            <a:r>
              <a:rPr lang="en-US" sz="2000" dirty="0">
                <a:solidFill>
                  <a:srgbClr val="FFFFFF"/>
                </a:solidFill>
              </a:rPr>
              <a:t>Enterprise-Certified Partner</a:t>
            </a:r>
            <a:endParaRPr lang="en-US" sz="2000" dirty="0">
              <a:solidFill>
                <a:srgbClr val="FFFFFF"/>
              </a:solidFill>
              <a:cs typeface="Kanit"/>
            </a:endParaRPr>
          </a:p>
          <a:p>
            <a:pPr marL="800100" lvl="1" indent="-342900">
              <a:buFont typeface="Wingdings" pitchFamily="2" charset="2"/>
              <a:buChar char="§"/>
            </a:pPr>
            <a:r>
              <a:rPr lang="en-US" sz="2000" dirty="0">
                <a:solidFill>
                  <a:srgbClr val="FFFFFF"/>
                </a:solidFill>
              </a:rPr>
              <a:t>Industry- and/or geography/region-specific Partner</a:t>
            </a:r>
            <a:endParaRPr lang="en-US" sz="2000" dirty="0">
              <a:solidFill>
                <a:srgbClr val="FFFFFF"/>
              </a:solidFill>
              <a:cs typeface="Kanit"/>
            </a:endParaRPr>
          </a:p>
          <a:p>
            <a:pPr algn="ctr">
              <a:lnSpc>
                <a:spcPct val="90000"/>
              </a:lnSpc>
              <a:spcBef>
                <a:spcPct val="0"/>
              </a:spcBef>
              <a:spcAft>
                <a:spcPct val="35000"/>
              </a:spcAft>
            </a:pPr>
            <a:endParaRPr lang="en-US" sz="2800" dirty="0">
              <a:solidFill>
                <a:srgbClr val="073642"/>
              </a:solidFill>
              <a:cs typeface="Kanit"/>
            </a:endParaRPr>
          </a:p>
        </p:txBody>
      </p:sp>
    </p:spTree>
    <p:extLst>
      <p:ext uri="{BB962C8B-B14F-4D97-AF65-F5344CB8AC3E}">
        <p14:creationId xmlns:p14="http://schemas.microsoft.com/office/powerpoint/2010/main" val="3565326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844062" y="341679"/>
            <a:ext cx="10515600" cy="1325563"/>
          </a:xfrm>
        </p:spPr>
        <p:txBody>
          <a:bodyPr/>
          <a:lstStyle/>
          <a:p>
            <a:r>
              <a:rPr lang="en-US">
                <a:latin typeface="Josefin Sans"/>
              </a:rPr>
              <a:t>Partner Portal</a:t>
            </a:r>
            <a:endParaRPr lang="en-US"/>
          </a:p>
        </p:txBody>
      </p:sp>
      <p:sp>
        <p:nvSpPr>
          <p:cNvPr id="8" name="TextBox 7">
            <a:extLst>
              <a:ext uri="{FF2B5EF4-FFF2-40B4-BE49-F238E27FC236}">
                <a16:creationId xmlns:a16="http://schemas.microsoft.com/office/drawing/2014/main" id="{DDB456AD-05AE-5745-A5B6-FCA7A7D3E6CD}"/>
              </a:ext>
            </a:extLst>
          </p:cNvPr>
          <p:cNvSpPr txBox="1"/>
          <p:nvPr/>
        </p:nvSpPr>
        <p:spPr>
          <a:xfrm>
            <a:off x="838202" y="1418205"/>
            <a:ext cx="10319948" cy="357547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t" anchorCtr="0">
            <a:noAutofit/>
          </a:bodyPr>
          <a:lstStyle/>
          <a:p>
            <a:r>
              <a:rPr lang="en-US" sz="2400" dirty="0" err="1">
                <a:solidFill>
                  <a:srgbClr val="FFFFFF"/>
                </a:solidFill>
                <a:ea typeface="+mn-lt"/>
                <a:cs typeface="+mn-lt"/>
              </a:rPr>
              <a:t>Inflectra</a:t>
            </a:r>
            <a:r>
              <a:rPr lang="en-US" sz="2400" dirty="0">
                <a:solidFill>
                  <a:srgbClr val="FFFFFF"/>
                </a:solidFill>
                <a:ea typeface="+mn-lt"/>
                <a:cs typeface="+mn-lt"/>
              </a:rPr>
              <a:t> maintains a robust partner communication, deal management and technical support system through its Partner Portal. A new and improved </a:t>
            </a:r>
            <a:r>
              <a:rPr lang="en-US" sz="2400" dirty="0" err="1">
                <a:solidFill>
                  <a:srgbClr val="FFFFFF"/>
                </a:solidFill>
                <a:ea typeface="+mn-lt"/>
                <a:cs typeface="+mn-lt"/>
              </a:rPr>
              <a:t>Inflectra</a:t>
            </a:r>
            <a:r>
              <a:rPr lang="en-US" sz="2400" dirty="0">
                <a:solidFill>
                  <a:srgbClr val="FFFFFF"/>
                </a:solidFill>
                <a:ea typeface="+mn-lt"/>
                <a:cs typeface="+mn-lt"/>
              </a:rPr>
              <a:t> Partner Portal </a:t>
            </a:r>
            <a:r>
              <a:rPr lang="en-US" sz="2400">
                <a:solidFill>
                  <a:srgbClr val="FFFFFF"/>
                </a:solidFill>
                <a:ea typeface="+mn-lt"/>
                <a:cs typeface="+mn-lt"/>
              </a:rPr>
              <a:t>is underway </a:t>
            </a:r>
            <a:r>
              <a:rPr lang="en-US" sz="2400" dirty="0">
                <a:solidFill>
                  <a:srgbClr val="FFFFFF"/>
                </a:solidFill>
                <a:ea typeface="+mn-lt"/>
                <a:cs typeface="+mn-lt"/>
              </a:rPr>
              <a:t>and will allow partners to complete onboarding processes, find educational and sales enablement resources, and consolidate and organize information. It will also include a quote generator and will enable partners to create trials for their users. </a:t>
            </a:r>
          </a:p>
          <a:p>
            <a:pPr algn="ctr">
              <a:lnSpc>
                <a:spcPct val="90000"/>
              </a:lnSpc>
              <a:spcBef>
                <a:spcPct val="0"/>
              </a:spcBef>
              <a:spcAft>
                <a:spcPct val="35000"/>
              </a:spcAft>
            </a:pPr>
            <a:endParaRPr lang="en-US" sz="2800" dirty="0">
              <a:solidFill>
                <a:srgbClr val="073642"/>
              </a:solidFill>
              <a:cs typeface="Kanit"/>
            </a:endParaRPr>
          </a:p>
        </p:txBody>
      </p:sp>
    </p:spTree>
    <p:extLst>
      <p:ext uri="{BB962C8B-B14F-4D97-AF65-F5344CB8AC3E}">
        <p14:creationId xmlns:p14="http://schemas.microsoft.com/office/powerpoint/2010/main" val="3665606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a:t>Representative Customers</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5" descr="ASOS">
            <a:hlinkClick r:id="rId4"/>
            <a:extLst>
              <a:ext uri="{FF2B5EF4-FFF2-40B4-BE49-F238E27FC236}">
                <a16:creationId xmlns:a16="http://schemas.microsoft.com/office/drawing/2014/main" id="{AF5409D9-AAEE-40F2-810F-FB7E1C8A5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654" y="5915455"/>
            <a:ext cx="9017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6"/>
            <a:extLst>
              <a:ext uri="{FF2B5EF4-FFF2-40B4-BE49-F238E27FC236}">
                <a16:creationId xmlns:a16="http://schemas.microsoft.com/office/drawing/2014/main" id="{59D6EB7A-33C8-413E-90DF-670107783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8"/>
            <a:extLst>
              <a:ext uri="{FF2B5EF4-FFF2-40B4-BE49-F238E27FC236}">
                <a16:creationId xmlns:a16="http://schemas.microsoft.com/office/drawing/2014/main" id="{8C78F9CA-A1A4-497F-99FF-BF0F3A664B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10"/>
            <a:extLst>
              <a:ext uri="{FF2B5EF4-FFF2-40B4-BE49-F238E27FC236}">
                <a16:creationId xmlns:a16="http://schemas.microsoft.com/office/drawing/2014/main" id="{75E38330-814A-4699-8B1A-0C43C72E77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53">
            <a:extLst>
              <a:ext uri="{FF2B5EF4-FFF2-40B4-BE49-F238E27FC236}">
                <a16:creationId xmlns:a16="http://schemas.microsoft.com/office/drawing/2014/main" id="{B3C5104B-02DE-4149-BCDE-F38CF3BCEE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8448" y="4355754"/>
            <a:ext cx="17002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7372"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9" name="Picture 8">
            <a:extLst>
              <a:ext uri="{FF2B5EF4-FFF2-40B4-BE49-F238E27FC236}">
                <a16:creationId xmlns:a16="http://schemas.microsoft.com/office/drawing/2014/main" id="{C0846693-40DF-4C03-A621-124A4F2305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28335" y="4851511"/>
            <a:ext cx="2381250" cy="390525"/>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6"/>
            <a:extLst>
              <a:ext uri="{FF2B5EF4-FFF2-40B4-BE49-F238E27FC236}">
                <a16:creationId xmlns:a16="http://schemas.microsoft.com/office/drawing/2014/main" id="{A5D5540C-44CF-46BD-8661-2D129B2ADB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spTree>
    <p:extLst>
      <p:ext uri="{BB962C8B-B14F-4D97-AF65-F5344CB8AC3E}">
        <p14:creationId xmlns:p14="http://schemas.microsoft.com/office/powerpoint/2010/main" val="131039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t>How Are We Different?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257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a:latin typeface="+mj-lt"/>
              </a:rPr>
              <a:t>Across Disciplines</a:t>
            </a:r>
          </a:p>
          <a:p>
            <a:pPr marL="514350" indent="-514350">
              <a:spcAft>
                <a:spcPts val="1200"/>
              </a:spcAft>
              <a:buFont typeface="+mj-lt"/>
              <a:buAutoNum type="arabicPeriod"/>
            </a:pPr>
            <a:r>
              <a:rPr lang="en-US" sz="5400">
                <a:latin typeface="+mj-lt"/>
              </a:rPr>
              <a:t>Through Simplicity </a:t>
            </a:r>
          </a:p>
          <a:p>
            <a:pPr marL="514350" indent="-514350">
              <a:spcAft>
                <a:spcPts val="1200"/>
              </a:spcAft>
              <a:buFont typeface="+mj-lt"/>
              <a:buAutoNum type="arabicPeriod"/>
            </a:pPr>
            <a:r>
              <a:rPr lang="en-US" sz="540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a:t>We consider each of these three stakeholders groups when designing our products, so that everyone in teams can get the most out of our products.</a:t>
            </a:r>
          </a:p>
        </p:txBody>
      </p:sp>
    </p:spTree>
    <p:extLst>
      <p:ext uri="{BB962C8B-B14F-4D97-AF65-F5344CB8AC3E}">
        <p14:creationId xmlns:p14="http://schemas.microsoft.com/office/powerpoint/2010/main" val="1891088634"/>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13</TotalTime>
  <Words>1678</Words>
  <Application>Microsoft Office PowerPoint</Application>
  <PresentationFormat>Widescreen</PresentationFormat>
  <Paragraphs>249</Paragraphs>
  <Slides>43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Wingdings</vt:lpstr>
      <vt:lpstr>Kanit</vt:lpstr>
      <vt:lpstr>Wingdings,Sans-Serif</vt:lpstr>
      <vt:lpstr>Josefin Sans</vt:lpstr>
      <vt:lpstr>Calibri</vt:lpstr>
      <vt:lpstr>Inflectra content</vt:lpstr>
      <vt:lpstr>Inflectra titles</vt:lpstr>
      <vt:lpstr>Information for Partners</vt:lpstr>
      <vt:lpstr>Who Are We?</vt:lpstr>
      <vt:lpstr>Inflectra Core Values</vt:lpstr>
      <vt:lpstr>Inflectra, by the numbers</vt:lpstr>
      <vt:lpstr>Representative Customers</vt:lpstr>
      <vt:lpstr>How Are We Different?</vt:lpstr>
      <vt:lpstr>harmony</vt:lpstr>
      <vt:lpstr>How Do We Foster Harmony?</vt:lpstr>
      <vt:lpstr>Harmony Across the Disciplines</vt:lpstr>
      <vt:lpstr>Simplicity = Productivity from Day One</vt:lpstr>
      <vt:lpstr>Harmony Across Ecosystems</vt:lpstr>
      <vt:lpstr>We offer unique features for different industries</vt:lpstr>
      <vt:lpstr>Specific Features for Regulated Industries</vt:lpstr>
      <vt:lpstr>What Do Our Customers Say?</vt:lpstr>
      <vt:lpstr>What People Say</vt:lpstr>
      <vt:lpstr>What do we do?</vt:lpstr>
      <vt:lpstr>Our Products</vt:lpstr>
      <vt:lpstr>How the Inflectra® Suite Fits Together</vt:lpstr>
      <vt:lpstr>Overview of our products</vt:lpstr>
      <vt:lpstr>SpiraTest® - Requirements &amp; Test Mgt</vt:lpstr>
      <vt:lpstr>SpiraTeam® - Application Lifecycle Mgt</vt:lpstr>
      <vt:lpstr>SpiraPlan® - Program &amp; Portfolio Mgt</vt:lpstr>
      <vt:lpstr>Rapise® - Intelligent Test Automation</vt:lpstr>
      <vt:lpstr>RemoteLaunch® - Automation Integration</vt:lpstr>
      <vt:lpstr>TaraVault® - Source Code Management</vt:lpstr>
      <vt:lpstr>SpiraCapture™ - Exploratory Testing</vt:lpstr>
      <vt:lpstr>KronoDesk® - Support &amp; Help Desk</vt:lpstr>
      <vt:lpstr>Our Partnership Program</vt:lpstr>
      <vt:lpstr>PowerPoint Presentation</vt:lpstr>
      <vt:lpstr>Our Partnership Program</vt:lpstr>
      <vt:lpstr>Solution Partners: Bronze</vt:lpstr>
      <vt:lpstr>Solution Partners: Silver</vt:lpstr>
      <vt:lpstr>Solution Partners: Silver</vt:lpstr>
      <vt:lpstr>Solution Partners: Gold</vt:lpstr>
      <vt:lpstr>Solution Partners: Gold</vt:lpstr>
      <vt:lpstr>Solution Partners: Platinum</vt:lpstr>
      <vt:lpstr>Solution Partners: Platinum</vt:lpstr>
      <vt:lpstr>Technology Partners</vt:lpstr>
      <vt:lpstr>Training &amp; Implementation Partners</vt:lpstr>
      <vt:lpstr>Other Features for Inflectra Partners</vt:lpstr>
      <vt:lpstr>Badges</vt:lpstr>
      <vt:lpstr>Partner Portal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8</cp:revision>
  <cp:lastPrinted>2017-03-07T16:58:37Z</cp:lastPrinted>
  <dcterms:created xsi:type="dcterms:W3CDTF">2018-04-12T05:30:22Z</dcterms:created>
  <dcterms:modified xsi:type="dcterms:W3CDTF">2021-08-17T19:00:53Z</dcterms:modified>
</cp:coreProperties>
</file>