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3" r:id="rId2"/>
    <p:sldMasterId id="2147483662" r:id="rId3"/>
  </p:sldMasterIdLst>
  <p:notesMasterIdLst>
    <p:notesMasterId r:id="rId48"/>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05" r:id="rId26"/>
    <p:sldId id="279" r:id="rId27"/>
    <p:sldId id="280" r:id="rId28"/>
    <p:sldId id="329" r:id="rId29"/>
    <p:sldId id="282" r:id="rId30"/>
    <p:sldId id="283" r:id="rId31"/>
    <p:sldId id="286" r:id="rId32"/>
    <p:sldId id="289" r:id="rId33"/>
    <p:sldId id="292" r:id="rId34"/>
    <p:sldId id="295" r:id="rId35"/>
    <p:sldId id="296" r:id="rId36"/>
    <p:sldId id="297" r:id="rId37"/>
    <p:sldId id="301" r:id="rId38"/>
    <p:sldId id="337" r:id="rId39"/>
    <p:sldId id="338" r:id="rId40"/>
    <p:sldId id="339" r:id="rId41"/>
    <p:sldId id="333" r:id="rId42"/>
    <p:sldId id="334" r:id="rId43"/>
    <p:sldId id="304" r:id="rId44"/>
    <p:sldId id="340" r:id="rId45"/>
    <p:sldId id="336" r:id="rId46"/>
    <p:sldId id="325" r:id="rId47"/>
  </p:sldIdLst>
  <p:sldSz cx="12192000" cy="6858000"/>
  <p:notesSz cx="6858000" cy="9144000"/>
  <p:embeddedFontLst>
    <p:embeddedFont>
      <p:font typeface="Josefin Sans" pitchFamily="2" charset="77"/>
      <p:regular r:id="rId49"/>
      <p:bold r:id="rId50"/>
      <p:italic r:id="rId51"/>
      <p:boldItalic r:id="rId52"/>
    </p:embeddedFont>
    <p:embeddedFont>
      <p:font typeface="Kanit" pitchFamily="2" charset="-34"/>
      <p:regular r:id="rId53"/>
      <p:bold r:id="rId54"/>
      <p:italic r:id="rId55"/>
      <p:boldItalic r:id="rId56"/>
    </p:embeddedFont>
    <p:embeddedFont>
      <p:font typeface="Noto Sans Symbols" pitchFamily="2" charset="0"/>
      <p:regular r:id="rId57"/>
      <p:bold r:id="rId58"/>
    </p:embeddedFont>
    <p:embeddedFont>
      <p:font typeface="Poppins Medium" panose="020B0604020202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2" roundtripDataSignature="AMtx7mi+kjfzO6X8i4md5wrWXCtaln7Ql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autoAdjust="0"/>
    <p:restoredTop sz="94558"/>
  </p:normalViewPr>
  <p:slideViewPr>
    <p:cSldViewPr snapToGrid="0">
      <p:cViewPr varScale="1">
        <p:scale>
          <a:sx n="106" d="100"/>
          <a:sy n="106" d="100"/>
        </p:scale>
        <p:origin x="111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4.xml"/><Relationship Id="rId92"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2.xml"/><Relationship Id="rId61" Type="http://schemas.openxmlformats.org/officeDocument/2006/relationships/font" Target="fonts/font13.fntdata"/><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font" Target="fonts/font14.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font" Target="fonts/font12.fntdata"/><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2" name="Google Shape;1372;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2" name="Google Shape;1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9" name="Google Shape;12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a:extLst>
            <a:ext uri="{FF2B5EF4-FFF2-40B4-BE49-F238E27FC236}">
              <a16:creationId xmlns:a16="http://schemas.microsoft.com/office/drawing/2014/main" id="{EB2A3F8A-627D-6A8E-9715-FBE6A314AEE3}"/>
            </a:ext>
          </a:extLst>
        </p:cNvPr>
        <p:cNvGrpSpPr/>
        <p:nvPr/>
      </p:nvGrpSpPr>
      <p:grpSpPr>
        <a:xfrm>
          <a:off x="0" y="0"/>
          <a:ext cx="0" cy="0"/>
          <a:chOff x="0" y="0"/>
          <a:chExt cx="0" cy="0"/>
        </a:xfrm>
      </p:grpSpPr>
      <p:sp>
        <p:nvSpPr>
          <p:cNvPr id="1340" name="Google Shape;1340;g3252b91723e_0_4:notes">
            <a:extLst>
              <a:ext uri="{FF2B5EF4-FFF2-40B4-BE49-F238E27FC236}">
                <a16:creationId xmlns:a16="http://schemas.microsoft.com/office/drawing/2014/main" id="{BE540D9A-99FD-BB72-A72D-D75C13D36A9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g3252b91723e_0_4:notes">
            <a:extLst>
              <a:ext uri="{FF2B5EF4-FFF2-40B4-BE49-F238E27FC236}">
                <a16:creationId xmlns:a16="http://schemas.microsoft.com/office/drawing/2014/main" id="{4C677FE5-2256-82FC-B4F7-4741081E6C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2373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a:extLst>
            <a:ext uri="{FF2B5EF4-FFF2-40B4-BE49-F238E27FC236}">
              <a16:creationId xmlns:a16="http://schemas.microsoft.com/office/drawing/2014/main" id="{946A4F41-5F31-3D2F-123D-78573257323C}"/>
            </a:ext>
          </a:extLst>
        </p:cNvPr>
        <p:cNvGrpSpPr/>
        <p:nvPr/>
      </p:nvGrpSpPr>
      <p:grpSpPr>
        <a:xfrm>
          <a:off x="0" y="0"/>
          <a:ext cx="0" cy="0"/>
          <a:chOff x="0" y="0"/>
          <a:chExt cx="0" cy="0"/>
        </a:xfrm>
      </p:grpSpPr>
      <p:sp>
        <p:nvSpPr>
          <p:cNvPr id="1340" name="Google Shape;1340;g3252b91723e_0_4:notes">
            <a:extLst>
              <a:ext uri="{FF2B5EF4-FFF2-40B4-BE49-F238E27FC236}">
                <a16:creationId xmlns:a16="http://schemas.microsoft.com/office/drawing/2014/main" id="{7B957A83-870C-5020-0366-5391B5A3D1B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g3252b91723e_0_4:notes">
            <a:extLst>
              <a:ext uri="{FF2B5EF4-FFF2-40B4-BE49-F238E27FC236}">
                <a16:creationId xmlns:a16="http://schemas.microsoft.com/office/drawing/2014/main" id="{82BC1B0D-0101-89AE-8254-8FE21600DC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0353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a:extLst>
            <a:ext uri="{FF2B5EF4-FFF2-40B4-BE49-F238E27FC236}">
              <a16:creationId xmlns:a16="http://schemas.microsoft.com/office/drawing/2014/main" id="{6DE275B7-D6EE-89FF-130F-FF47B7A05030}"/>
            </a:ext>
          </a:extLst>
        </p:cNvPr>
        <p:cNvGrpSpPr/>
        <p:nvPr/>
      </p:nvGrpSpPr>
      <p:grpSpPr>
        <a:xfrm>
          <a:off x="0" y="0"/>
          <a:ext cx="0" cy="0"/>
          <a:chOff x="0" y="0"/>
          <a:chExt cx="0" cy="0"/>
        </a:xfrm>
      </p:grpSpPr>
      <p:sp>
        <p:nvSpPr>
          <p:cNvPr id="1340" name="Google Shape;1340;g3252b91723e_0_4:notes">
            <a:extLst>
              <a:ext uri="{FF2B5EF4-FFF2-40B4-BE49-F238E27FC236}">
                <a16:creationId xmlns:a16="http://schemas.microsoft.com/office/drawing/2014/main" id="{C346CF98-883D-78F0-0BBF-EBEEE03257D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g3252b91723e_0_4:notes">
            <a:extLst>
              <a:ext uri="{FF2B5EF4-FFF2-40B4-BE49-F238E27FC236}">
                <a16:creationId xmlns:a16="http://schemas.microsoft.com/office/drawing/2014/main" id="{029F2647-DE8C-36EE-D01E-B3CAAAD949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124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a:extLst>
            <a:ext uri="{FF2B5EF4-FFF2-40B4-BE49-F238E27FC236}">
              <a16:creationId xmlns:a16="http://schemas.microsoft.com/office/drawing/2014/main" id="{52A2777A-0FDA-5151-193D-0796557B2C7F}"/>
            </a:ext>
          </a:extLst>
        </p:cNvPr>
        <p:cNvGrpSpPr/>
        <p:nvPr/>
      </p:nvGrpSpPr>
      <p:grpSpPr>
        <a:xfrm>
          <a:off x="0" y="0"/>
          <a:ext cx="0" cy="0"/>
          <a:chOff x="0" y="0"/>
          <a:chExt cx="0" cy="0"/>
        </a:xfrm>
      </p:grpSpPr>
      <p:sp>
        <p:nvSpPr>
          <p:cNvPr id="1340" name="Google Shape;1340;g3252b91723e_0_4:notes">
            <a:extLst>
              <a:ext uri="{FF2B5EF4-FFF2-40B4-BE49-F238E27FC236}">
                <a16:creationId xmlns:a16="http://schemas.microsoft.com/office/drawing/2014/main" id="{C8A035C6-F2AC-4B12-E2C4-35EDD34E828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1" name="Google Shape;1341;g3252b91723e_0_4:notes">
            <a:extLst>
              <a:ext uri="{FF2B5EF4-FFF2-40B4-BE49-F238E27FC236}">
                <a16:creationId xmlns:a16="http://schemas.microsoft.com/office/drawing/2014/main" id="{F5C03934-4092-971B-10DC-101F601252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891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a:extLst>
            <a:ext uri="{FF2B5EF4-FFF2-40B4-BE49-F238E27FC236}">
              <a16:creationId xmlns:a16="http://schemas.microsoft.com/office/drawing/2014/main" id="{6167403C-5364-E561-05F5-55C112E5AFC6}"/>
            </a:ext>
          </a:extLst>
        </p:cNvPr>
        <p:cNvGrpSpPr/>
        <p:nvPr/>
      </p:nvGrpSpPr>
      <p:grpSpPr>
        <a:xfrm>
          <a:off x="0" y="0"/>
          <a:ext cx="0" cy="0"/>
          <a:chOff x="0" y="0"/>
          <a:chExt cx="0" cy="0"/>
        </a:xfrm>
      </p:grpSpPr>
      <p:sp>
        <p:nvSpPr>
          <p:cNvPr id="1340" name="Google Shape;1340;g3252b91723e_0_4:notes">
            <a:extLst>
              <a:ext uri="{FF2B5EF4-FFF2-40B4-BE49-F238E27FC236}">
                <a16:creationId xmlns:a16="http://schemas.microsoft.com/office/drawing/2014/main" id="{B6D0E0D8-2203-E6F5-D9AC-06B34E58B9B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1" name="Google Shape;1341;g3252b91723e_0_4:notes">
            <a:extLst>
              <a:ext uri="{FF2B5EF4-FFF2-40B4-BE49-F238E27FC236}">
                <a16:creationId xmlns:a16="http://schemas.microsoft.com/office/drawing/2014/main" id="{66FD95C5-4265-44B1-30BA-77DDDE2830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3894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328b6a20f2d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7" name="Google Shape;1357;g328b6a20f2d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a:extLst>
            <a:ext uri="{FF2B5EF4-FFF2-40B4-BE49-F238E27FC236}">
              <a16:creationId xmlns:a16="http://schemas.microsoft.com/office/drawing/2014/main" id="{80013000-4A6F-CB3D-186A-73DD7B0136BE}"/>
            </a:ext>
          </a:extLst>
        </p:cNvPr>
        <p:cNvGrpSpPr/>
        <p:nvPr/>
      </p:nvGrpSpPr>
      <p:grpSpPr>
        <a:xfrm>
          <a:off x="0" y="0"/>
          <a:ext cx="0" cy="0"/>
          <a:chOff x="0" y="0"/>
          <a:chExt cx="0" cy="0"/>
        </a:xfrm>
      </p:grpSpPr>
      <p:sp>
        <p:nvSpPr>
          <p:cNvPr id="1340" name="Google Shape;1340;g3252b91723e_0_4:notes">
            <a:extLst>
              <a:ext uri="{FF2B5EF4-FFF2-40B4-BE49-F238E27FC236}">
                <a16:creationId xmlns:a16="http://schemas.microsoft.com/office/drawing/2014/main" id="{436101BC-A780-A6A6-BE58-9A09090129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g3252b91723e_0_4:notes">
            <a:extLst>
              <a:ext uri="{FF2B5EF4-FFF2-40B4-BE49-F238E27FC236}">
                <a16:creationId xmlns:a16="http://schemas.microsoft.com/office/drawing/2014/main" id="{107C4A12-A598-4A81-6A89-E5A9C2D391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5862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a:extLst>
            <a:ext uri="{FF2B5EF4-FFF2-40B4-BE49-F238E27FC236}">
              <a16:creationId xmlns:a16="http://schemas.microsoft.com/office/drawing/2014/main" id="{AABECAB6-8C58-EBCC-4158-E4960BC3475F}"/>
            </a:ext>
          </a:extLst>
        </p:cNvPr>
        <p:cNvGrpSpPr/>
        <p:nvPr/>
      </p:nvGrpSpPr>
      <p:grpSpPr>
        <a:xfrm>
          <a:off x="0" y="0"/>
          <a:ext cx="0" cy="0"/>
          <a:chOff x="0" y="0"/>
          <a:chExt cx="0" cy="0"/>
        </a:xfrm>
      </p:grpSpPr>
      <p:sp>
        <p:nvSpPr>
          <p:cNvPr id="1268" name="Google Shape;1268;p118:notes">
            <a:extLst>
              <a:ext uri="{FF2B5EF4-FFF2-40B4-BE49-F238E27FC236}">
                <a16:creationId xmlns:a16="http://schemas.microsoft.com/office/drawing/2014/main" id="{4C7B271F-2881-FB03-16C8-D2F820ABF08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a:extLst>
              <a:ext uri="{FF2B5EF4-FFF2-40B4-BE49-F238E27FC236}">
                <a16:creationId xmlns:a16="http://schemas.microsoft.com/office/drawing/2014/main" id="{0731EF18-F474-D377-2491-B35442E939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2024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0" name="Google Shape;159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Only" type="titleOnly">
  <p:cSld name="TITLE_ONLY">
    <p:bg>
      <p:bgPr>
        <a:solidFill>
          <a:srgbClr val="233442"/>
        </a:solidFill>
        <a:effectLst/>
      </p:bgPr>
    </p:bg>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2_Two Content 2">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233442"/>
        </a:solidFill>
        <a:effectLst/>
      </p:bgPr>
    </p:bg>
    <p:spTree>
      <p:nvGrpSpPr>
        <p:cNvPr id="1" name="Shape 17"/>
        <p:cNvGrpSpPr/>
        <p:nvPr/>
      </p:nvGrpSpPr>
      <p:grpSpPr>
        <a:xfrm>
          <a:off x="0" y="0"/>
          <a:ext cx="0" cy="0"/>
          <a:chOff x="0" y="0"/>
          <a:chExt cx="0" cy="0"/>
        </a:xfrm>
      </p:grpSpPr>
      <p:sp>
        <p:nvSpPr>
          <p:cNvPr id="18" name="Google Shape;18;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2"/>
                </a:solidFill>
                <a:latin typeface="Josefin Sans"/>
                <a:ea typeface="Josefin Sans"/>
                <a:cs typeface="Josefin Sans"/>
                <a:sym typeface="Josefi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bg>
      <p:bgPr>
        <a:solidFill>
          <a:srgbClr val="233442"/>
        </a:solidFill>
        <a:effectLst/>
      </p:bgPr>
    </p:bg>
    <p:spTree>
      <p:nvGrpSpPr>
        <p:cNvPr id="1" name="Shape 20"/>
        <p:cNvGrpSpPr/>
        <p:nvPr/>
      </p:nvGrpSpPr>
      <p:grpSpPr>
        <a:xfrm>
          <a:off x="0" y="0"/>
          <a:ext cx="0" cy="0"/>
          <a:chOff x="0" y="0"/>
          <a:chExt cx="0" cy="0"/>
        </a:xfrm>
      </p:grpSpPr>
      <p:sp>
        <p:nvSpPr>
          <p:cNvPr id="21" name="Google Shape;21;p75"/>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98B"/>
              </a:buClr>
              <a:buSzPts val="2400"/>
              <a:buNone/>
              <a:defRPr sz="2400">
                <a:solidFill>
                  <a:schemeClr val="lt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FED98B"/>
              </a:buClr>
              <a:buSzPts val="2000"/>
              <a:buNone/>
              <a:defRPr sz="2000">
                <a:solidFill>
                  <a:srgbClr val="FED98B"/>
                </a:solidFill>
              </a:defRPr>
            </a:lvl2pPr>
            <a:lvl3pPr marL="1371600" lvl="2" indent="-228600" algn="l">
              <a:lnSpc>
                <a:spcPct val="90000"/>
              </a:lnSpc>
              <a:spcBef>
                <a:spcPts val="500"/>
              </a:spcBef>
              <a:spcAft>
                <a:spcPts val="0"/>
              </a:spcAft>
              <a:buClr>
                <a:srgbClr val="FED98B"/>
              </a:buClr>
              <a:buSzPts val="1800"/>
              <a:buNone/>
              <a:defRPr sz="1800">
                <a:solidFill>
                  <a:srgbClr val="FED98B"/>
                </a:solidFill>
              </a:defRPr>
            </a:lvl3pPr>
            <a:lvl4pPr marL="1828800" lvl="3" indent="-228600" algn="l">
              <a:lnSpc>
                <a:spcPct val="90000"/>
              </a:lnSpc>
              <a:spcBef>
                <a:spcPts val="500"/>
              </a:spcBef>
              <a:spcAft>
                <a:spcPts val="0"/>
              </a:spcAft>
              <a:buClr>
                <a:srgbClr val="FED98B"/>
              </a:buClr>
              <a:buSzPts val="1600"/>
              <a:buNone/>
              <a:defRPr sz="1600">
                <a:solidFill>
                  <a:srgbClr val="FED98B"/>
                </a:solidFill>
              </a:defRPr>
            </a:lvl4pPr>
            <a:lvl5pPr marL="2286000" lvl="4" indent="-228600" algn="l">
              <a:lnSpc>
                <a:spcPct val="90000"/>
              </a:lnSpc>
              <a:spcBef>
                <a:spcPts val="500"/>
              </a:spcBef>
              <a:spcAft>
                <a:spcPts val="0"/>
              </a:spcAft>
              <a:buClr>
                <a:srgbClr val="FED98B"/>
              </a:buClr>
              <a:buSzPts val="1600"/>
              <a:buNone/>
              <a:defRPr sz="1600">
                <a:solidFill>
                  <a:srgbClr val="FED98B"/>
                </a:solidFill>
              </a:defRPr>
            </a:lvl5pPr>
            <a:lvl6pPr marL="2743200" lvl="5" indent="-228600" algn="l">
              <a:lnSpc>
                <a:spcPct val="90000"/>
              </a:lnSpc>
              <a:spcBef>
                <a:spcPts val="500"/>
              </a:spcBef>
              <a:spcAft>
                <a:spcPts val="0"/>
              </a:spcAft>
              <a:buClr>
                <a:srgbClr val="FED98B"/>
              </a:buClr>
              <a:buSzPts val="1600"/>
              <a:buNone/>
              <a:defRPr sz="1600">
                <a:solidFill>
                  <a:srgbClr val="FED98B"/>
                </a:solidFill>
              </a:defRPr>
            </a:lvl6pPr>
            <a:lvl7pPr marL="3200400" lvl="6" indent="-228600" algn="l">
              <a:lnSpc>
                <a:spcPct val="90000"/>
              </a:lnSpc>
              <a:spcBef>
                <a:spcPts val="500"/>
              </a:spcBef>
              <a:spcAft>
                <a:spcPts val="0"/>
              </a:spcAft>
              <a:buClr>
                <a:srgbClr val="FED98B"/>
              </a:buClr>
              <a:buSzPts val="1600"/>
              <a:buNone/>
              <a:defRPr sz="1600">
                <a:solidFill>
                  <a:srgbClr val="FED98B"/>
                </a:solidFill>
              </a:defRPr>
            </a:lvl7pPr>
            <a:lvl8pPr marL="3657600" lvl="7" indent="-228600" algn="l">
              <a:lnSpc>
                <a:spcPct val="90000"/>
              </a:lnSpc>
              <a:spcBef>
                <a:spcPts val="500"/>
              </a:spcBef>
              <a:spcAft>
                <a:spcPts val="0"/>
              </a:spcAft>
              <a:buClr>
                <a:srgbClr val="FED98B"/>
              </a:buClr>
              <a:buSzPts val="1600"/>
              <a:buNone/>
              <a:defRPr sz="1600">
                <a:solidFill>
                  <a:srgbClr val="FED98B"/>
                </a:solidFill>
              </a:defRPr>
            </a:lvl8pPr>
            <a:lvl9pPr marL="4114800" lvl="8" indent="-228600" algn="l">
              <a:lnSpc>
                <a:spcPct val="90000"/>
              </a:lnSpc>
              <a:spcBef>
                <a:spcPts val="500"/>
              </a:spcBef>
              <a:spcAft>
                <a:spcPts val="0"/>
              </a:spcAft>
              <a:buClr>
                <a:srgbClr val="FED98B"/>
              </a:buClr>
              <a:buSzPts val="1600"/>
              <a:buNone/>
              <a:defRPr sz="1600">
                <a:solidFill>
                  <a:srgbClr val="FED98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5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44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584200" y="284490"/>
            <a:ext cx="11137900" cy="866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Josefin Sans"/>
              <a:buNone/>
              <a:defRPr sz="4400" b="1" i="0" u="none" strike="noStrike" cap="none">
                <a:solidFill>
                  <a:schemeClr val="lt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584200" y="1343025"/>
            <a:ext cx="11137900" cy="48498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Kanit"/>
                <a:ea typeface="Kanit"/>
                <a:cs typeface="Kanit"/>
                <a:sym typeface="Kani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Kanit"/>
                <a:ea typeface="Kanit"/>
                <a:cs typeface="Kanit"/>
                <a:sym typeface="Kani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Kanit"/>
                <a:ea typeface="Kanit"/>
                <a:cs typeface="Kanit"/>
                <a:sym typeface="Kani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9pPr>
          </a:lstStyle>
          <a:p>
            <a:endParaRPr/>
          </a:p>
        </p:txBody>
      </p:sp>
      <p:sp>
        <p:nvSpPr>
          <p:cNvPr id="12" name="Google Shape;12;p62"/>
          <p:cNvSpPr txBox="1"/>
          <p:nvPr/>
        </p:nvSpPr>
        <p:spPr>
          <a:xfrm>
            <a:off x="11843463" y="6551335"/>
            <a:ext cx="10538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pic>
        <p:nvPicPr>
          <p:cNvPr id="13" name="Google Shape;13;p6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930639" y="6350583"/>
            <a:ext cx="986532" cy="319312"/>
          </a:xfrm>
          <a:prstGeom prst="rect">
            <a:avLst/>
          </a:prstGeom>
          <a:noFill/>
          <a:ln>
            <a:noFill/>
          </a:ln>
        </p:spPr>
      </p:pic>
      <p:sp>
        <p:nvSpPr>
          <p:cNvPr id="14" name="Google Shape;14;p62"/>
          <p:cNvSpPr txBox="1"/>
          <p:nvPr/>
        </p:nvSpPr>
        <p:spPr>
          <a:xfrm>
            <a:off x="491518" y="6289725"/>
            <a:ext cx="587542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chemeClr val="lt1"/>
                </a:solidFill>
                <a:latin typeface="Josefin Sans"/>
                <a:ea typeface="Josefin Sans"/>
                <a:cs typeface="Josefin Sans"/>
                <a:sym typeface="Josefin Sans"/>
              </a:rPr>
              <a:t>‹#›</a:t>
            </a:fld>
            <a:r>
              <a:rPr lang="en-US" sz="1100" b="0" i="0" u="none" strike="noStrike" cap="none">
                <a:solidFill>
                  <a:srgbClr val="93A1A1"/>
                </a:solidFill>
                <a:latin typeface="Josefin Sans"/>
                <a:ea typeface="Josefin Sans"/>
                <a:cs typeface="Josefin Sans"/>
                <a:sym typeface="Josefin Sans"/>
              </a:rPr>
              <a:t>  |  </a:t>
            </a:r>
            <a:r>
              <a:rPr lang="en-US" sz="1100" b="0" i="0" u="none" strike="noStrike" cap="none">
                <a:solidFill>
                  <a:schemeClr val="lt1"/>
                </a:solidFill>
                <a:latin typeface="Josefin Sans"/>
                <a:ea typeface="Josefin Sans"/>
                <a:cs typeface="Josefin Sans"/>
                <a:sym typeface="Josefin Sans"/>
              </a:rPr>
              <a:t>01/05/2025</a:t>
            </a:r>
            <a:r>
              <a:rPr lang="en-US" sz="1100" b="0" i="0" u="none" strike="noStrike" cap="none">
                <a:solidFill>
                  <a:srgbClr val="93A1A1"/>
                </a:solidFill>
                <a:latin typeface="Josefin Sans"/>
                <a:ea typeface="Josefin Sans"/>
                <a:cs typeface="Josefin Sans"/>
                <a:sym typeface="Josefin Sans"/>
              </a:rPr>
              <a:t>  © Copyright 2006-2025 Inflectra Corporation</a:t>
            </a:r>
            <a:endParaRPr sz="1100" b="0" i="0" u="none" strike="noStrike" cap="none">
              <a:solidFill>
                <a:schemeClr val="lt1"/>
              </a:solidFill>
              <a:latin typeface="Josefin Sans"/>
              <a:ea typeface="Josefin Sans"/>
              <a:cs typeface="Josefin Sans"/>
              <a:sym typeface="Josefi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58.png"/><Relationship Id="rId4" Type="http://schemas.openxmlformats.org/officeDocument/2006/relationships/hyperlink" Target="https://www.inflectra.com/Solutions/Industries/Healthcare-And-Bio-Technology.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58.png"/><Relationship Id="rId4" Type="http://schemas.openxmlformats.org/officeDocument/2006/relationships/hyperlink" Target="https://www.inflectra.com/Solutions/Industries/Financial-Services.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www.inflectra.com/Company/Security.aspx"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0.xml"/><Relationship Id="rId16" Type="http://schemas.openxmlformats.org/officeDocument/2006/relationships/image" Target="../media/image78.png"/><Relationship Id="rId1" Type="http://schemas.openxmlformats.org/officeDocument/2006/relationships/slideLayout" Target="../slideLayouts/slideLayout15.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inflectra.com/Products/Cloud-Services.aspx" TargetMode="External"/></Relationships>
</file>

<file path=ppt/slides/_rels/slide22.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33" Type="http://schemas.openxmlformats.org/officeDocument/2006/relationships/image" Target="../media/image110.png"/><Relationship Id="rId2" Type="http://schemas.openxmlformats.org/officeDocument/2006/relationships/notesSlide" Target="../notesSlides/notesSlide22.xml"/><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1" Type="http://schemas.openxmlformats.org/officeDocument/2006/relationships/slideLayout" Target="../slideLayouts/slideLayout13.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32" Type="http://schemas.openxmlformats.org/officeDocument/2006/relationships/image" Target="../media/image109.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image" Target="../media/image87.png"/><Relationship Id="rId19" Type="http://schemas.openxmlformats.org/officeDocument/2006/relationships/image" Target="../media/image96.png"/><Relationship Id="rId31" Type="http://schemas.openxmlformats.org/officeDocument/2006/relationships/image" Target="../media/image108.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 Id="rId30" Type="http://schemas.openxmlformats.org/officeDocument/2006/relationships/image" Target="../media/image107.png"/><Relationship Id="rId8"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20.png"/><Relationship Id="rId11" Type="http://schemas.openxmlformats.org/officeDocument/2006/relationships/image" Target="../media/image21.png"/><Relationship Id="rId5" Type="http://schemas.openxmlformats.org/officeDocument/2006/relationships/image" Target="../media/image119.png"/><Relationship Id="rId10" Type="http://schemas.openxmlformats.org/officeDocument/2006/relationships/image" Target="../media/image123.png"/><Relationship Id="rId4" Type="http://schemas.openxmlformats.org/officeDocument/2006/relationships/image" Target="../media/image118.png"/><Relationship Id="rId9" Type="http://schemas.openxmlformats.org/officeDocument/2006/relationships/image" Target="../media/image122.png"/></Relationships>
</file>

<file path=ppt/slides/_rels/slide2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25.png"/></Relationships>
</file>

<file path=ppt/slides/_rels/slide2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28.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s>
</file>

<file path=ppt/slides/_rels/slide2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12" Type="http://schemas.openxmlformats.org/officeDocument/2006/relationships/image" Target="../media/image150.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48.pn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54.png"/><Relationship Id="rId11" Type="http://schemas.openxmlformats.org/officeDocument/2006/relationships/image" Target="../media/image157.png"/><Relationship Id="rId5" Type="http://schemas.openxmlformats.org/officeDocument/2006/relationships/image" Target="../media/image153.png"/><Relationship Id="rId10" Type="http://schemas.openxmlformats.org/officeDocument/2006/relationships/image" Target="../media/image156.png"/><Relationship Id="rId4" Type="http://schemas.openxmlformats.org/officeDocument/2006/relationships/image" Target="../media/image152.png"/><Relationship Id="rId9" Type="http://schemas.openxmlformats.org/officeDocument/2006/relationships/image" Target="../media/image147.png"/></Relationships>
</file>

<file path=ppt/slides/_rels/slide31.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8.png"/><Relationship Id="rId7" Type="http://schemas.openxmlformats.org/officeDocument/2006/relationships/image" Target="../media/image145.png"/><Relationship Id="rId12" Type="http://schemas.openxmlformats.org/officeDocument/2006/relationships/image" Target="../media/image165.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60.png"/><Relationship Id="rId11" Type="http://schemas.openxmlformats.org/officeDocument/2006/relationships/image" Target="../media/image164.png"/><Relationship Id="rId5" Type="http://schemas.openxmlformats.org/officeDocument/2006/relationships/image" Target="../media/image142.png"/><Relationship Id="rId10" Type="http://schemas.openxmlformats.org/officeDocument/2006/relationships/image" Target="../media/image163.png"/><Relationship Id="rId4" Type="http://schemas.openxmlformats.org/officeDocument/2006/relationships/image" Target="../media/image159.png"/><Relationship Id="rId9" Type="http://schemas.openxmlformats.org/officeDocument/2006/relationships/image" Target="../media/image162.png"/></Relationships>
</file>

<file path=ppt/slides/_rels/slide3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68.png"/><Relationship Id="rId4" Type="http://schemas.openxmlformats.org/officeDocument/2006/relationships/image" Target="../media/image167.png"/></Relationships>
</file>

<file path=ppt/slides/_rels/slide3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3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7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178.png"/><Relationship Id="rId4" Type="http://schemas.openxmlformats.org/officeDocument/2006/relationships/image" Target="../media/image177.png"/></Relationships>
</file>

<file path=ppt/slides/_rels/slide44.xml.rels><?xml version="1.0" encoding="UTF-8" standalone="yes"?>
<Relationships xmlns="http://schemas.openxmlformats.org/package/2006/relationships"><Relationship Id="rId3" Type="http://schemas.openxmlformats.org/officeDocument/2006/relationships/hyperlink" Target="mailto:partnerships@inflectra.com"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4571087" y="4248917"/>
            <a:ext cx="5003076" cy="6923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4400"/>
              <a:buFont typeface="Josefin Sans"/>
              <a:buNone/>
            </a:pPr>
            <a:r>
              <a:rPr lang="en-US" sz="3000" dirty="0">
                <a:solidFill>
                  <a:schemeClr val="lt2"/>
                </a:solidFill>
                <a:latin typeface="Poppins Medium"/>
                <a:ea typeface="Poppins Medium"/>
                <a:cs typeface="Poppins Medium"/>
                <a:sym typeface="Poppins Medium"/>
              </a:rPr>
              <a:t>Information for Partners</a:t>
            </a:r>
            <a:endParaRPr sz="3000" dirty="0">
              <a:latin typeface="Poppins Medium"/>
              <a:ea typeface="Poppins Medium"/>
              <a:cs typeface="Poppins Medium"/>
              <a:sym typeface="Poppins Medium"/>
            </a:endParaRPr>
          </a:p>
        </p:txBody>
      </p:sp>
      <p:grpSp>
        <p:nvGrpSpPr>
          <p:cNvPr id="90" name="Google Shape;90;p1"/>
          <p:cNvGrpSpPr/>
          <p:nvPr/>
        </p:nvGrpSpPr>
        <p:grpSpPr>
          <a:xfrm>
            <a:off x="2173810" y="1776046"/>
            <a:ext cx="8359376" cy="2808116"/>
            <a:chOff x="2173809" y="1637682"/>
            <a:chExt cx="8678881" cy="2946480"/>
          </a:xfrm>
        </p:grpSpPr>
        <p:pic>
          <p:nvPicPr>
            <p:cNvPr id="91" name="Google Shape;91;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73809" y="1637682"/>
              <a:ext cx="8678881" cy="2946480"/>
            </a:xfrm>
            <a:prstGeom prst="rect">
              <a:avLst/>
            </a:prstGeom>
            <a:noFill/>
            <a:ln>
              <a:noFill/>
            </a:ln>
          </p:spPr>
        </p:pic>
        <p:sp>
          <p:nvSpPr>
            <p:cNvPr id="92" name="Google Shape;92;p1"/>
            <p:cNvSpPr txBox="1"/>
            <p:nvPr/>
          </p:nvSpPr>
          <p:spPr>
            <a:xfrm>
              <a:off x="9760399" y="4001566"/>
              <a:ext cx="4154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2CC"/>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t>Our Core Values</a:t>
            </a:r>
            <a:endParaRPr dirty="0"/>
          </a:p>
        </p:txBody>
      </p:sp>
      <p:grpSp>
        <p:nvGrpSpPr>
          <p:cNvPr id="259" name="Google Shape;259;p9"/>
          <p:cNvGrpSpPr/>
          <p:nvPr/>
        </p:nvGrpSpPr>
        <p:grpSpPr>
          <a:xfrm>
            <a:off x="561318" y="1541417"/>
            <a:ext cx="10999311" cy="4496997"/>
            <a:chOff x="-1" y="-147466"/>
            <a:chExt cx="10999311" cy="4496997"/>
          </a:xfrm>
        </p:grpSpPr>
        <p:sp>
          <p:nvSpPr>
            <p:cNvPr id="260" name="Google Shape;260;p9"/>
            <p:cNvSpPr/>
            <p:nvPr/>
          </p:nvSpPr>
          <p:spPr>
            <a:xfrm>
              <a:off x="-1" y="-147466"/>
              <a:ext cx="10999308" cy="1064581"/>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9"/>
            <p:cNvSpPr/>
            <p:nvPr/>
          </p:nvSpPr>
          <p:spPr>
            <a:xfrm>
              <a:off x="1057183" y="1805"/>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
            <p:cNvSpPr txBox="1"/>
            <p:nvPr/>
          </p:nvSpPr>
          <p:spPr>
            <a:xfrm>
              <a:off x="220734" y="-71427"/>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Built for Customers not Wall Street</a:t>
              </a: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5789203" y="1805"/>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5157646" y="-72831"/>
              <a:ext cx="5841661"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Building great software for customers, not chasing the latest fad. Your feedback and ideas are directly incorporated into the product roadmap.</a:t>
              </a:r>
              <a:endParaRPr sz="1700" b="0" i="0" u="none" strike="noStrike" cap="none">
                <a:solidFill>
                  <a:srgbClr val="000000"/>
                </a:solidFill>
                <a:latin typeface="Arial"/>
                <a:ea typeface="Arial"/>
                <a:cs typeface="Arial"/>
                <a:sym typeface="Arial"/>
              </a:endParaRPr>
            </a:p>
          </p:txBody>
        </p:sp>
        <p:sp>
          <p:nvSpPr>
            <p:cNvPr id="265" name="Google Shape;265;p9"/>
            <p:cNvSpPr/>
            <p:nvPr/>
          </p:nvSpPr>
          <p:spPr>
            <a:xfrm>
              <a:off x="0" y="1066386"/>
              <a:ext cx="10999308"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
            <p:cNvSpPr/>
            <p:nvPr/>
          </p:nvSpPr>
          <p:spPr>
            <a:xfrm>
              <a:off x="1057183" y="1145944"/>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9"/>
            <p:cNvSpPr txBox="1"/>
            <p:nvPr/>
          </p:nvSpPr>
          <p:spPr>
            <a:xfrm>
              <a:off x="220735" y="1062940"/>
              <a:ext cx="428324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Supported by Experts </a:t>
              </a:r>
              <a:endParaRPr sz="2200" b="1" i="0" u="none" strike="noStrike" cap="none">
                <a:solidFill>
                  <a:schemeClr val="dk1"/>
                </a:solidFill>
                <a:latin typeface="Josefin Sans"/>
                <a:ea typeface="Josefin Sans"/>
                <a:cs typeface="Josefin Sans"/>
                <a:sym typeface="Josefin Sans"/>
              </a:endParaRPr>
            </a:p>
          </p:txBody>
        </p:sp>
        <p:sp>
          <p:nvSpPr>
            <p:cNvPr id="268" name="Google Shape;268;p9"/>
            <p:cNvSpPr/>
            <p:nvPr/>
          </p:nvSpPr>
          <p:spPr>
            <a:xfrm>
              <a:off x="5789203" y="1145944"/>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9"/>
            <p:cNvSpPr txBox="1"/>
            <p:nvPr/>
          </p:nvSpPr>
          <p:spPr>
            <a:xfrm>
              <a:off x="5157651" y="1145944"/>
              <a:ext cx="5841655"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The engineering experts who built the software directly support customers and solve their problems</a:t>
              </a:r>
              <a:endParaRPr sz="1700" b="0" i="0" u="none" strike="noStrike" cap="none">
                <a:solidFill>
                  <a:srgbClr val="000000"/>
                </a:solidFill>
                <a:latin typeface="Arial"/>
                <a:ea typeface="Arial"/>
                <a:cs typeface="Arial"/>
                <a:sym typeface="Arial"/>
              </a:endParaRPr>
            </a:p>
          </p:txBody>
        </p:sp>
        <p:sp>
          <p:nvSpPr>
            <p:cNvPr id="270" name="Google Shape;270;p9"/>
            <p:cNvSpPr/>
            <p:nvPr/>
          </p:nvSpPr>
          <p:spPr>
            <a:xfrm>
              <a:off x="-1" y="2210524"/>
              <a:ext cx="10999311"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9"/>
            <p:cNvSpPr/>
            <p:nvPr/>
          </p:nvSpPr>
          <p:spPr>
            <a:xfrm>
              <a:off x="1057183" y="2290082"/>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9"/>
            <p:cNvSpPr txBox="1"/>
            <p:nvPr/>
          </p:nvSpPr>
          <p:spPr>
            <a:xfrm>
              <a:off x="220734" y="2220205"/>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Family and Life Flexibility</a:t>
              </a:r>
              <a:endParaRPr sz="2200" b="1" i="0" u="none" strike="noStrike" cap="none">
                <a:solidFill>
                  <a:schemeClr val="dk1"/>
                </a:solidFill>
                <a:latin typeface="Josefin Sans"/>
                <a:ea typeface="Josefin Sans"/>
                <a:cs typeface="Josefin Sans"/>
                <a:sym typeface="Josefin Sans"/>
              </a:endParaRPr>
            </a:p>
          </p:txBody>
        </p:sp>
        <p:sp>
          <p:nvSpPr>
            <p:cNvPr id="273" name="Google Shape;273;p9"/>
            <p:cNvSpPr/>
            <p:nvPr/>
          </p:nvSpPr>
          <p:spPr>
            <a:xfrm>
              <a:off x="5789203" y="2290082"/>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9"/>
            <p:cNvSpPr txBox="1"/>
            <p:nvPr/>
          </p:nvSpPr>
          <p:spPr>
            <a:xfrm>
              <a:off x="5157647" y="2210523"/>
              <a:ext cx="5841659"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Team enjoy unlimited vacation, flexible hours and other benefits. Low staff turnover benefits customers with knowledgeable support and assistance year after year.</a:t>
              </a:r>
              <a:endParaRPr sz="1700" b="0" i="0" u="none" strike="noStrike" cap="none">
                <a:solidFill>
                  <a:srgbClr val="000000"/>
                </a:solidFill>
                <a:latin typeface="Arial"/>
                <a:ea typeface="Arial"/>
                <a:cs typeface="Arial"/>
                <a:sym typeface="Arial"/>
              </a:endParaRPr>
            </a:p>
          </p:txBody>
        </p:sp>
        <p:sp>
          <p:nvSpPr>
            <p:cNvPr id="275" name="Google Shape;275;p9"/>
            <p:cNvSpPr/>
            <p:nvPr/>
          </p:nvSpPr>
          <p:spPr>
            <a:xfrm>
              <a:off x="-1" y="3354662"/>
              <a:ext cx="10999309" cy="994869"/>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9"/>
            <p:cNvSpPr/>
            <p:nvPr/>
          </p:nvSpPr>
          <p:spPr>
            <a:xfrm>
              <a:off x="1057183" y="3434221"/>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9"/>
            <p:cNvSpPr txBox="1"/>
            <p:nvPr/>
          </p:nvSpPr>
          <p:spPr>
            <a:xfrm>
              <a:off x="220734" y="3364344"/>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Continuous Community Enablement</a:t>
              </a:r>
              <a:endParaRPr sz="2200" b="1" i="0" u="none" strike="noStrike" cap="none">
                <a:solidFill>
                  <a:schemeClr val="dk1"/>
                </a:solidFill>
                <a:latin typeface="Josefin Sans"/>
                <a:ea typeface="Josefin Sans"/>
                <a:cs typeface="Josefin Sans"/>
                <a:sym typeface="Josefin Sans"/>
              </a:endParaRPr>
            </a:p>
          </p:txBody>
        </p:sp>
        <p:sp>
          <p:nvSpPr>
            <p:cNvPr id="278" name="Google Shape;278;p9"/>
            <p:cNvSpPr/>
            <p:nvPr/>
          </p:nvSpPr>
          <p:spPr>
            <a:xfrm>
              <a:off x="5789203" y="3434221"/>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9"/>
            <p:cNvSpPr txBox="1"/>
            <p:nvPr/>
          </p:nvSpPr>
          <p:spPr>
            <a:xfrm>
              <a:off x="5157646" y="3354663"/>
              <a:ext cx="584166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Invests in Knowledge Sharing, University Students, Career second acts of employees and sponsorships of various meetups and events that focus on technology quality</a:t>
              </a:r>
              <a:endParaRPr sz="17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p:nvPr/>
        </p:nvSpPr>
        <p:spPr>
          <a:xfrm>
            <a:off x="6155105" y="600028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5" name="Google Shape;285;p1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 Complete, Out of The Box Solution</a:t>
            </a:r>
            <a:endParaRPr>
              <a:latin typeface="Josefin Sans"/>
              <a:ea typeface="Josefin Sans"/>
              <a:cs typeface="Josefin Sans"/>
              <a:sym typeface="Josefin Sans"/>
            </a:endParaRPr>
          </a:p>
        </p:txBody>
      </p:sp>
      <p:sp>
        <p:nvSpPr>
          <p:cNvPr id="286" name="Google Shape;286;p10"/>
          <p:cNvSpPr/>
          <p:nvPr/>
        </p:nvSpPr>
        <p:spPr>
          <a:xfrm>
            <a:off x="4274934" y="1454627"/>
            <a:ext cx="1858409"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pic>
        <p:nvPicPr>
          <p:cNvPr id="287" name="Google Shape;287;p10" descr="Atlassian | Software Development and Collaboration Tools"/>
          <p:cNvPicPr preferRelativeResize="0"/>
          <p:nvPr/>
        </p:nvPicPr>
        <p:blipFill rotWithShape="1">
          <a:blip r:embed="rId3" cstate="screen">
            <a:alphaModFix/>
            <a:extLst>
              <a:ext uri="{28A0092B-C50C-407E-A947-70E740481C1C}">
                <a14:useLocalDpi xmlns:a14="http://schemas.microsoft.com/office/drawing/2010/main"/>
              </a:ext>
            </a:extLst>
          </a:blip>
          <a:srcRect t="23443" b="32458"/>
          <a:stretch/>
        </p:blipFill>
        <p:spPr>
          <a:xfrm>
            <a:off x="4395032" y="1443417"/>
            <a:ext cx="1527251" cy="385316"/>
          </a:xfrm>
          <a:prstGeom prst="rect">
            <a:avLst/>
          </a:prstGeom>
          <a:noFill/>
          <a:ln>
            <a:noFill/>
          </a:ln>
        </p:spPr>
      </p:pic>
      <p:sp>
        <p:nvSpPr>
          <p:cNvPr id="288" name="Google Shape;288;p10"/>
          <p:cNvSpPr/>
          <p:nvPr/>
        </p:nvSpPr>
        <p:spPr>
          <a:xfrm>
            <a:off x="2343092" y="1985582"/>
            <a:ext cx="1828408" cy="73071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9" name="Google Shape;289;p10"/>
          <p:cNvSpPr/>
          <p:nvPr/>
        </p:nvSpPr>
        <p:spPr>
          <a:xfrm>
            <a:off x="2343091" y="2786928"/>
            <a:ext cx="1828408" cy="73183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0" name="Google Shape;290;p10"/>
          <p:cNvSpPr/>
          <p:nvPr/>
        </p:nvSpPr>
        <p:spPr>
          <a:xfrm>
            <a:off x="2342630" y="3588375"/>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1" name="Google Shape;291;p10"/>
          <p:cNvSpPr/>
          <p:nvPr/>
        </p:nvSpPr>
        <p:spPr>
          <a:xfrm>
            <a:off x="2342630" y="4394897"/>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2" name="Google Shape;292;p10"/>
          <p:cNvSpPr/>
          <p:nvPr/>
        </p:nvSpPr>
        <p:spPr>
          <a:xfrm>
            <a:off x="425222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3" name="Google Shape;293;p10"/>
          <p:cNvSpPr/>
          <p:nvPr/>
        </p:nvSpPr>
        <p:spPr>
          <a:xfrm>
            <a:off x="4237990" y="2794345"/>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4" name="Google Shape;294;p10"/>
          <p:cNvSpPr/>
          <p:nvPr/>
        </p:nvSpPr>
        <p:spPr>
          <a:xfrm>
            <a:off x="4236721" y="358948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5" name="Google Shape;295;p10"/>
          <p:cNvSpPr/>
          <p:nvPr/>
        </p:nvSpPr>
        <p:spPr>
          <a:xfrm>
            <a:off x="4245040" y="4405149"/>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6" name="Google Shape;296;p10"/>
          <p:cNvSpPr/>
          <p:nvPr/>
        </p:nvSpPr>
        <p:spPr>
          <a:xfrm>
            <a:off x="6161360"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7" name="Google Shape;297;p10"/>
          <p:cNvSpPr/>
          <p:nvPr/>
        </p:nvSpPr>
        <p:spPr>
          <a:xfrm>
            <a:off x="6161360"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8" name="Google Shape;298;p10"/>
          <p:cNvSpPr/>
          <p:nvPr/>
        </p:nvSpPr>
        <p:spPr>
          <a:xfrm>
            <a:off x="6151177" y="3587245"/>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9" name="Google Shape;299;p10"/>
          <p:cNvSpPr/>
          <p:nvPr/>
        </p:nvSpPr>
        <p:spPr>
          <a:xfrm>
            <a:off x="6151190" y="440460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0" name="Google Shape;300;p10"/>
          <p:cNvSpPr/>
          <p:nvPr/>
        </p:nvSpPr>
        <p:spPr>
          <a:xfrm>
            <a:off x="807049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1" name="Google Shape;301;p10"/>
          <p:cNvSpPr/>
          <p:nvPr/>
        </p:nvSpPr>
        <p:spPr>
          <a:xfrm>
            <a:off x="8070497"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2" name="Google Shape;302;p10"/>
          <p:cNvSpPr/>
          <p:nvPr/>
        </p:nvSpPr>
        <p:spPr>
          <a:xfrm>
            <a:off x="8070497" y="3595865"/>
            <a:ext cx="1828408" cy="72163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3" name="Google Shape;303;p10"/>
          <p:cNvSpPr/>
          <p:nvPr/>
        </p:nvSpPr>
        <p:spPr>
          <a:xfrm>
            <a:off x="8069454" y="440022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4" name="Google Shape;304;p10"/>
          <p:cNvSpPr/>
          <p:nvPr/>
        </p:nvSpPr>
        <p:spPr>
          <a:xfrm>
            <a:off x="9975134" y="1985582"/>
            <a:ext cx="1828800"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5" name="Google Shape;305;p10"/>
          <p:cNvSpPr/>
          <p:nvPr/>
        </p:nvSpPr>
        <p:spPr>
          <a:xfrm>
            <a:off x="9984953" y="2792133"/>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6" name="Google Shape;306;p10"/>
          <p:cNvSpPr/>
          <p:nvPr/>
        </p:nvSpPr>
        <p:spPr>
          <a:xfrm>
            <a:off x="9984953" y="359913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7" name="Google Shape;307;p10"/>
          <p:cNvSpPr/>
          <p:nvPr/>
        </p:nvSpPr>
        <p:spPr>
          <a:xfrm>
            <a:off x="9975134" y="440696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8" name="Google Shape;308;p10"/>
          <p:cNvSpPr/>
          <p:nvPr/>
        </p:nvSpPr>
        <p:spPr>
          <a:xfrm>
            <a:off x="2335567" y="5197434"/>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9" name="Google Shape;309;p10"/>
          <p:cNvSpPr/>
          <p:nvPr/>
        </p:nvSpPr>
        <p:spPr>
          <a:xfrm>
            <a:off x="4237698" y="520726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0" name="Google Shape;310;p10"/>
          <p:cNvSpPr/>
          <p:nvPr/>
        </p:nvSpPr>
        <p:spPr>
          <a:xfrm>
            <a:off x="6143375" y="520702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1" name="Google Shape;311;p10"/>
          <p:cNvSpPr/>
          <p:nvPr/>
        </p:nvSpPr>
        <p:spPr>
          <a:xfrm>
            <a:off x="8062392" y="520890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2" name="Google Shape;312;p10"/>
          <p:cNvSpPr/>
          <p:nvPr/>
        </p:nvSpPr>
        <p:spPr>
          <a:xfrm>
            <a:off x="9975134" y="520588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3" name="Google Shape;313;p10"/>
          <p:cNvSpPr/>
          <p:nvPr/>
        </p:nvSpPr>
        <p:spPr>
          <a:xfrm>
            <a:off x="362815" y="1985582"/>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a:t>
            </a:r>
            <a:r>
              <a:rPr lang="en-US" sz="1600" b="1" i="0" u="none" strike="noStrike" cap="none">
                <a:solidFill>
                  <a:schemeClr val="lt1"/>
                </a:solidFill>
                <a:latin typeface="Josefin Sans"/>
                <a:ea typeface="Josefin Sans"/>
                <a:cs typeface="Josefin Sans"/>
                <a:sym typeface="Josefin Sans"/>
              </a:rPr>
              <a:t> </a:t>
            </a: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CF1F2"/>
                </a:solidFill>
                <a:latin typeface="Josefin Sans"/>
                <a:ea typeface="Josefin Sans"/>
                <a:cs typeface="Josefin Sans"/>
                <a:sym typeface="Josefin Sans"/>
              </a:rPr>
              <a:t>Management</a:t>
            </a:r>
            <a:endParaRPr sz="1600" b="0" i="0" u="none" strike="noStrike" cap="none">
              <a:solidFill>
                <a:srgbClr val="ECF1F2"/>
              </a:solidFill>
              <a:latin typeface="Josefin Sans"/>
              <a:ea typeface="Josefin Sans"/>
              <a:cs typeface="Josefin Sans"/>
              <a:sym typeface="Josefin Sans"/>
            </a:endParaRPr>
          </a:p>
        </p:txBody>
      </p:sp>
      <p:sp>
        <p:nvSpPr>
          <p:cNvPr id="314" name="Google Shape;314;p10"/>
          <p:cNvSpPr/>
          <p:nvPr/>
        </p:nvSpPr>
        <p:spPr>
          <a:xfrm>
            <a:off x="6161359" y="1454627"/>
            <a:ext cx="19091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5" name="Google Shape;315;p10"/>
          <p:cNvSpPr/>
          <p:nvPr/>
        </p:nvSpPr>
        <p:spPr>
          <a:xfrm>
            <a:off x="8070496" y="1454627"/>
            <a:ext cx="19046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6" name="Google Shape;316;p10"/>
          <p:cNvSpPr/>
          <p:nvPr/>
        </p:nvSpPr>
        <p:spPr>
          <a:xfrm>
            <a:off x="362814" y="2786928"/>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Requirements</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7" name="Google Shape;317;p10"/>
          <p:cNvSpPr/>
          <p:nvPr/>
        </p:nvSpPr>
        <p:spPr>
          <a:xfrm>
            <a:off x="362815" y="3588294"/>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Program</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8" name="Google Shape;318;p10"/>
          <p:cNvSpPr/>
          <p:nvPr/>
        </p:nvSpPr>
        <p:spPr>
          <a:xfrm>
            <a:off x="362815" y="4390139"/>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Automated</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Testing</a:t>
            </a:r>
            <a:endParaRPr sz="1600" b="1" i="0" u="none" strike="noStrike" cap="none">
              <a:solidFill>
                <a:schemeClr val="lt2"/>
              </a:solidFill>
              <a:latin typeface="Josefin Sans"/>
              <a:ea typeface="Josefin Sans"/>
              <a:cs typeface="Josefin Sans"/>
              <a:sym typeface="Josefin Sans"/>
            </a:endParaRPr>
          </a:p>
        </p:txBody>
      </p:sp>
      <p:sp>
        <p:nvSpPr>
          <p:cNvPr id="319" name="Google Shape;319;p10"/>
          <p:cNvSpPr/>
          <p:nvPr/>
        </p:nvSpPr>
        <p:spPr>
          <a:xfrm>
            <a:off x="362815" y="5190750"/>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Risk</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20" name="Google Shape;320;p10"/>
          <p:cNvSpPr/>
          <p:nvPr/>
        </p:nvSpPr>
        <p:spPr>
          <a:xfrm>
            <a:off x="2310019" y="1434895"/>
            <a:ext cx="1964915" cy="461976"/>
          </a:xfrm>
          <a:prstGeom prst="chevron">
            <a:avLst>
              <a:gd name="adj" fmla="val 50000"/>
            </a:avLst>
          </a:prstGeom>
          <a:solidFill>
            <a:srgbClr val="FDCB26"/>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1" name="Google Shape;321;p10"/>
          <p:cNvSpPr/>
          <p:nvPr/>
        </p:nvSpPr>
        <p:spPr>
          <a:xfrm>
            <a:off x="10003149" y="1454627"/>
            <a:ext cx="1828800"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2" name="Google Shape;322;p10"/>
          <p:cNvSpPr/>
          <p:nvPr/>
        </p:nvSpPr>
        <p:spPr>
          <a:xfrm>
            <a:off x="3020378" y="216300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3" name="Google Shape;323;p10"/>
          <p:cNvSpPr/>
          <p:nvPr/>
        </p:nvSpPr>
        <p:spPr>
          <a:xfrm>
            <a:off x="3017579" y="2957024"/>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4A5E"/>
              </a:solidFill>
              <a:latin typeface="Josefin Sans"/>
              <a:ea typeface="Josefin Sans"/>
              <a:cs typeface="Josefin Sans"/>
              <a:sym typeface="Josefin Sans"/>
            </a:endParaRPr>
          </a:p>
        </p:txBody>
      </p:sp>
      <p:sp>
        <p:nvSpPr>
          <p:cNvPr id="324" name="Google Shape;324;p10"/>
          <p:cNvSpPr/>
          <p:nvPr/>
        </p:nvSpPr>
        <p:spPr>
          <a:xfrm>
            <a:off x="3020139" y="3760230"/>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5" name="Google Shape;325;p10"/>
          <p:cNvSpPr/>
          <p:nvPr/>
        </p:nvSpPr>
        <p:spPr>
          <a:xfrm>
            <a:off x="3020140" y="456023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6" name="Google Shape;326;p10"/>
          <p:cNvSpPr/>
          <p:nvPr/>
        </p:nvSpPr>
        <p:spPr>
          <a:xfrm>
            <a:off x="3020141" y="5367296"/>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27" name="Google Shape;327;p10"/>
          <p:cNvSpPr/>
          <p:nvPr/>
        </p:nvSpPr>
        <p:spPr>
          <a:xfrm>
            <a:off x="4963397" y="215627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28" name="Google Shape;328;p10"/>
          <p:cNvSpPr/>
          <p:nvPr/>
        </p:nvSpPr>
        <p:spPr>
          <a:xfrm>
            <a:off x="4955662" y="2156273"/>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29" name="Google Shape;329;p10"/>
          <p:cNvSpPr/>
          <p:nvPr/>
        </p:nvSpPr>
        <p:spPr>
          <a:xfrm>
            <a:off x="4963396" y="45727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0" name="Google Shape;330;p10"/>
          <p:cNvSpPr/>
          <p:nvPr/>
        </p:nvSpPr>
        <p:spPr>
          <a:xfrm>
            <a:off x="4963396" y="4576619"/>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1" name="Google Shape;331;p10"/>
          <p:cNvSpPr/>
          <p:nvPr/>
        </p:nvSpPr>
        <p:spPr>
          <a:xfrm>
            <a:off x="6911677" y="375512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2" name="Google Shape;332;p10"/>
          <p:cNvSpPr/>
          <p:nvPr/>
        </p:nvSpPr>
        <p:spPr>
          <a:xfrm>
            <a:off x="8781334" y="2156273"/>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3" name="Google Shape;333;p10"/>
          <p:cNvSpPr/>
          <p:nvPr/>
        </p:nvSpPr>
        <p:spPr>
          <a:xfrm>
            <a:off x="8778196" y="2956071"/>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4" name="Google Shape;334;p10"/>
          <p:cNvSpPr/>
          <p:nvPr/>
        </p:nvSpPr>
        <p:spPr>
          <a:xfrm>
            <a:off x="8777181" y="2952922"/>
            <a:ext cx="390524"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5" name="Google Shape;335;p10"/>
          <p:cNvSpPr/>
          <p:nvPr/>
        </p:nvSpPr>
        <p:spPr>
          <a:xfrm>
            <a:off x="8785568" y="376620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6" name="Google Shape;336;p10"/>
          <p:cNvSpPr/>
          <p:nvPr/>
        </p:nvSpPr>
        <p:spPr>
          <a:xfrm>
            <a:off x="8790617" y="3767131"/>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7" name="Google Shape;337;p10"/>
          <p:cNvSpPr/>
          <p:nvPr/>
        </p:nvSpPr>
        <p:spPr>
          <a:xfrm>
            <a:off x="8778196" y="4560234"/>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8" name="Google Shape;338;p10"/>
          <p:cNvSpPr/>
          <p:nvPr/>
        </p:nvSpPr>
        <p:spPr>
          <a:xfrm>
            <a:off x="8768480" y="5367295"/>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9" name="Google Shape;339;p10"/>
          <p:cNvSpPr/>
          <p:nvPr/>
        </p:nvSpPr>
        <p:spPr>
          <a:xfrm>
            <a:off x="8776636" y="536879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0" name="Google Shape;340;p10"/>
          <p:cNvSpPr/>
          <p:nvPr/>
        </p:nvSpPr>
        <p:spPr>
          <a:xfrm>
            <a:off x="10722286" y="37569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1" name="Google Shape;341;p10"/>
          <p:cNvSpPr/>
          <p:nvPr/>
        </p:nvSpPr>
        <p:spPr>
          <a:xfrm>
            <a:off x="10722579" y="375698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2" name="Google Shape;342;p10" descr="Tricentis Logo PNG Vector (PDF) Free Downloa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69249" y="1545877"/>
            <a:ext cx="1223164" cy="252786"/>
          </a:xfrm>
          <a:prstGeom prst="rect">
            <a:avLst/>
          </a:prstGeom>
          <a:noFill/>
          <a:ln>
            <a:noFill/>
          </a:ln>
        </p:spPr>
      </p:pic>
      <p:pic>
        <p:nvPicPr>
          <p:cNvPr id="343" name="Google Shape;343;p10" descr="A black and grey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380048" y="1537302"/>
            <a:ext cx="973752" cy="269405"/>
          </a:xfrm>
          <a:prstGeom prst="rect">
            <a:avLst/>
          </a:prstGeom>
          <a:noFill/>
          <a:ln>
            <a:noFill/>
          </a:ln>
        </p:spPr>
      </p:pic>
      <p:sp>
        <p:nvSpPr>
          <p:cNvPr id="344" name="Google Shape;344;p10"/>
          <p:cNvSpPr/>
          <p:nvPr/>
        </p:nvSpPr>
        <p:spPr>
          <a:xfrm>
            <a:off x="6914429" y="3755316"/>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5" name="Google Shape;345;p10"/>
          <p:cNvSpPr/>
          <p:nvPr/>
        </p:nvSpPr>
        <p:spPr>
          <a:xfrm>
            <a:off x="6928766" y="4576619"/>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46" name="Google Shape;346;p10"/>
          <p:cNvSpPr/>
          <p:nvPr/>
        </p:nvSpPr>
        <p:spPr>
          <a:xfrm>
            <a:off x="6934152" y="4585186"/>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7" name="Google Shape;347;p10" descr="A black and white 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45674" y="1557395"/>
            <a:ext cx="1147094" cy="244952"/>
          </a:xfrm>
          <a:prstGeom prst="rect">
            <a:avLst/>
          </a:prstGeom>
          <a:noFill/>
          <a:ln>
            <a:noFill/>
          </a:ln>
        </p:spPr>
      </p:pic>
      <p:sp>
        <p:nvSpPr>
          <p:cNvPr id="348" name="Google Shape;348;p10"/>
          <p:cNvSpPr/>
          <p:nvPr/>
        </p:nvSpPr>
        <p:spPr>
          <a:xfrm>
            <a:off x="10703796" y="536084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9" name="Google Shape;349;p10"/>
          <p:cNvSpPr/>
          <p:nvPr/>
        </p:nvSpPr>
        <p:spPr>
          <a:xfrm>
            <a:off x="10702443" y="535267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0" name="Google Shape;350;p10"/>
          <p:cNvSpPr/>
          <p:nvPr/>
        </p:nvSpPr>
        <p:spPr>
          <a:xfrm>
            <a:off x="6920664" y="5386460"/>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1" name="Google Shape;351;p10"/>
          <p:cNvSpPr/>
          <p:nvPr/>
        </p:nvSpPr>
        <p:spPr>
          <a:xfrm>
            <a:off x="6911677" y="5386460"/>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2" name="Google Shape;352;p10"/>
          <p:cNvSpPr/>
          <p:nvPr/>
        </p:nvSpPr>
        <p:spPr>
          <a:xfrm>
            <a:off x="4955662" y="538772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3" name="Google Shape;353;p10"/>
          <p:cNvSpPr/>
          <p:nvPr/>
        </p:nvSpPr>
        <p:spPr>
          <a:xfrm>
            <a:off x="4959866" y="5390138"/>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4" name="Google Shape;354;p10"/>
          <p:cNvSpPr/>
          <p:nvPr/>
        </p:nvSpPr>
        <p:spPr>
          <a:xfrm>
            <a:off x="10703796" y="215910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5" name="Google Shape;355;p10"/>
          <p:cNvSpPr/>
          <p:nvPr/>
        </p:nvSpPr>
        <p:spPr>
          <a:xfrm>
            <a:off x="10705486" y="2166454"/>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6" name="Google Shape;356;p10"/>
          <p:cNvSpPr/>
          <p:nvPr/>
        </p:nvSpPr>
        <p:spPr>
          <a:xfrm>
            <a:off x="10694075" y="2962456"/>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7" name="Google Shape;357;p10"/>
          <p:cNvSpPr/>
          <p:nvPr/>
        </p:nvSpPr>
        <p:spPr>
          <a:xfrm>
            <a:off x="4963396" y="296976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8" name="Google Shape;358;p10"/>
          <p:cNvSpPr/>
          <p:nvPr/>
        </p:nvSpPr>
        <p:spPr>
          <a:xfrm>
            <a:off x="4970285" y="2969762"/>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9" name="Google Shape;359;p10"/>
          <p:cNvSpPr/>
          <p:nvPr/>
        </p:nvSpPr>
        <p:spPr>
          <a:xfrm>
            <a:off x="4963396" y="3771984"/>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0" name="Google Shape;360;p10"/>
          <p:cNvSpPr/>
          <p:nvPr/>
        </p:nvSpPr>
        <p:spPr>
          <a:xfrm>
            <a:off x="4970285" y="3778861"/>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1" name="Google Shape;361;p10"/>
          <p:cNvSpPr/>
          <p:nvPr/>
        </p:nvSpPr>
        <p:spPr>
          <a:xfrm>
            <a:off x="6881201" y="21615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DDEAF6"/>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362" name="Google Shape;362;p10"/>
          <p:cNvSpPr/>
          <p:nvPr/>
        </p:nvSpPr>
        <p:spPr>
          <a:xfrm>
            <a:off x="6879648" y="2159895"/>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3" name="Google Shape;363;p10"/>
          <p:cNvSpPr/>
          <p:nvPr/>
        </p:nvSpPr>
        <p:spPr>
          <a:xfrm>
            <a:off x="6885762" y="296934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4" name="Google Shape;364;p10"/>
          <p:cNvSpPr/>
          <p:nvPr/>
        </p:nvSpPr>
        <p:spPr>
          <a:xfrm>
            <a:off x="6881665" y="2966589"/>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5" name="Google Shape;365;p10"/>
          <p:cNvSpPr/>
          <p:nvPr/>
        </p:nvSpPr>
        <p:spPr>
          <a:xfrm>
            <a:off x="10703796" y="45594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6" name="Google Shape;366;p10"/>
          <p:cNvSpPr/>
          <p:nvPr/>
        </p:nvSpPr>
        <p:spPr>
          <a:xfrm>
            <a:off x="10702883" y="456165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7" name="Google Shape;367;p10"/>
          <p:cNvSpPr/>
          <p:nvPr/>
        </p:nvSpPr>
        <p:spPr>
          <a:xfrm>
            <a:off x="362813" y="5991361"/>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AI-Powered</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Functionality</a:t>
            </a:r>
            <a:endParaRPr sz="1600" b="1" i="0" u="none" strike="noStrike" cap="none">
              <a:solidFill>
                <a:schemeClr val="lt2"/>
              </a:solidFill>
              <a:latin typeface="Josefin Sans"/>
              <a:ea typeface="Josefin Sans"/>
              <a:cs typeface="Josefin Sans"/>
              <a:sym typeface="Josefin Sans"/>
            </a:endParaRPr>
          </a:p>
        </p:txBody>
      </p:sp>
      <p:sp>
        <p:nvSpPr>
          <p:cNvPr id="368" name="Google Shape;368;p10"/>
          <p:cNvSpPr/>
          <p:nvPr/>
        </p:nvSpPr>
        <p:spPr>
          <a:xfrm>
            <a:off x="2334815" y="5997293"/>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69" name="Google Shape;369;p10"/>
          <p:cNvSpPr/>
          <p:nvPr/>
        </p:nvSpPr>
        <p:spPr>
          <a:xfrm>
            <a:off x="3027204" y="616715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70" name="Google Shape;370;p10"/>
          <p:cNvSpPr/>
          <p:nvPr/>
        </p:nvSpPr>
        <p:spPr>
          <a:xfrm>
            <a:off x="4241613" y="600052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1" name="Google Shape;371;p10"/>
          <p:cNvSpPr/>
          <p:nvPr/>
        </p:nvSpPr>
        <p:spPr>
          <a:xfrm>
            <a:off x="4955662" y="613189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2" name="Google Shape;372;p10"/>
          <p:cNvSpPr/>
          <p:nvPr/>
        </p:nvSpPr>
        <p:spPr>
          <a:xfrm>
            <a:off x="4955662" y="611797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3" name="Google Shape;373;p10"/>
          <p:cNvSpPr/>
          <p:nvPr/>
        </p:nvSpPr>
        <p:spPr>
          <a:xfrm>
            <a:off x="6920664" y="614753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4" name="Google Shape;374;p10"/>
          <p:cNvSpPr/>
          <p:nvPr/>
        </p:nvSpPr>
        <p:spPr>
          <a:xfrm>
            <a:off x="6923175" y="615628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5" name="Google Shape;375;p10"/>
          <p:cNvSpPr/>
          <p:nvPr/>
        </p:nvSpPr>
        <p:spPr>
          <a:xfrm>
            <a:off x="8058146" y="600420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6" name="Google Shape;376;p10"/>
          <p:cNvSpPr/>
          <p:nvPr/>
        </p:nvSpPr>
        <p:spPr>
          <a:xfrm>
            <a:off x="877718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7" name="Google Shape;377;p10"/>
          <p:cNvSpPr/>
          <p:nvPr/>
        </p:nvSpPr>
        <p:spPr>
          <a:xfrm>
            <a:off x="8780442" y="61747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8" name="Google Shape;378;p10"/>
          <p:cNvSpPr/>
          <p:nvPr/>
        </p:nvSpPr>
        <p:spPr>
          <a:xfrm>
            <a:off x="9972921" y="600420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9" name="Google Shape;379;p10"/>
          <p:cNvSpPr/>
          <p:nvPr/>
        </p:nvSpPr>
        <p:spPr>
          <a:xfrm>
            <a:off x="1067166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80" name="Google Shape;380;p10"/>
          <p:cNvSpPr/>
          <p:nvPr/>
        </p:nvSpPr>
        <p:spPr>
          <a:xfrm>
            <a:off x="10670655" y="61680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81" name="Google Shape;381;p10" descr="A black background with a black square&#10;&#10;Description automatically generated with medium confidenc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70774" y="1481158"/>
            <a:ext cx="927932" cy="3003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80+ INTEGRATIONS</a:t>
            </a:r>
            <a:endParaRPr sz="1400" b="0" i="0" u="none" strike="noStrike" cap="none">
              <a:solidFill>
                <a:srgbClr val="000000"/>
              </a:solidFill>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35+ BUILT-IN MIGRATIONS</a:t>
            </a:r>
            <a:endParaRPr sz="1400" b="0" i="0" u="none" strike="noStrike" cap="none">
              <a:solidFill>
                <a:srgbClr val="000000"/>
              </a:solidFill>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a:stretch>
            <a:fillRect/>
          </a:stretch>
        </p:blipFill>
        <p:spPr>
          <a:xfrm>
            <a:off x="2130905" y="1755271"/>
            <a:ext cx="1333996" cy="7503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6000"/>
              <a:buFont typeface="Josefin Sans"/>
              <a:buNone/>
            </a:pPr>
            <a:r>
              <a:rPr lang="en-US">
                <a:solidFill>
                  <a:srgbClr val="FFFFFF"/>
                </a:solidFill>
              </a:rPr>
              <a:t>Industry-Specific Use Cases</a:t>
            </a:r>
            <a:endParaRPr/>
          </a:p>
        </p:txBody>
      </p:sp>
      <p:sp>
        <p:nvSpPr>
          <p:cNvPr id="432" name="Google Shape;432;p12"/>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solidFill>
                  <a:schemeClr val="accent4"/>
                </a:solidFill>
                <a:latin typeface="Poppins Medium"/>
                <a:ea typeface="Poppins Medium"/>
                <a:cs typeface="Poppins Medium"/>
                <a:sym typeface="Poppins Medium"/>
              </a:rPr>
              <a:t>WHILE OFFERING FLEXIBILITY AND USABILITY FOR EVERYONE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6"/>
        <p:cNvGrpSpPr/>
        <p:nvPr/>
      </p:nvGrpSpPr>
      <p:grpSpPr>
        <a:xfrm>
          <a:off x="0" y="0"/>
          <a:ext cx="0" cy="0"/>
          <a:chOff x="0" y="0"/>
          <a:chExt cx="0" cy="0"/>
        </a:xfrm>
      </p:grpSpPr>
      <p:sp>
        <p:nvSpPr>
          <p:cNvPr id="437" name="Google Shape;437;p13"/>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Features for Regulated Industries</a:t>
            </a:r>
            <a:endParaRPr sz="4300">
              <a:latin typeface="Josefin Sans"/>
              <a:ea typeface="Josefin Sans"/>
              <a:cs typeface="Josefin Sans"/>
              <a:sym typeface="Josefin Sans"/>
            </a:endParaRPr>
          </a:p>
        </p:txBody>
      </p:sp>
      <p:grpSp>
        <p:nvGrpSpPr>
          <p:cNvPr id="438" name="Google Shape;438;p13"/>
          <p:cNvGrpSpPr/>
          <p:nvPr/>
        </p:nvGrpSpPr>
        <p:grpSpPr>
          <a:xfrm>
            <a:off x="808946" y="1457325"/>
            <a:ext cx="3404136" cy="1971675"/>
            <a:chOff x="0" y="39687"/>
            <a:chExt cx="3286125" cy="1971675"/>
          </a:xfrm>
        </p:grpSpPr>
        <p:sp>
          <p:nvSpPr>
            <p:cNvPr id="439" name="Google Shape;439;p13"/>
            <p:cNvSpPr/>
            <p:nvPr/>
          </p:nvSpPr>
          <p:spPr>
            <a:xfrm>
              <a:off x="0" y="39687"/>
              <a:ext cx="3286125" cy="1971675"/>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0" name="Google Shape;440;p13"/>
            <p:cNvSpPr txBox="1"/>
            <p:nvPr/>
          </p:nvSpPr>
          <p:spPr>
            <a:xfrm>
              <a:off x="0" y="39687"/>
              <a:ext cx="3286125" cy="1971675"/>
            </a:xfrm>
            <a:prstGeom prst="rect">
              <a:avLst/>
            </a:prstGeom>
            <a:solidFill>
              <a:schemeClr val="accent2"/>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Auditability and end-to-end traceability</a:t>
              </a:r>
              <a:endParaRPr sz="1400" b="0" i="0" u="none" strike="noStrike" cap="none">
                <a:solidFill>
                  <a:schemeClr val="lt2"/>
                </a:solidFill>
                <a:latin typeface="Josefin Sans"/>
                <a:ea typeface="Josefin Sans"/>
                <a:cs typeface="Josefin Sans"/>
                <a:sym typeface="Josefin Sans"/>
              </a:endParaRPr>
            </a:p>
          </p:txBody>
        </p:sp>
      </p:grpSp>
      <p:grpSp>
        <p:nvGrpSpPr>
          <p:cNvPr id="441" name="Google Shape;441;p13"/>
          <p:cNvGrpSpPr/>
          <p:nvPr/>
        </p:nvGrpSpPr>
        <p:grpSpPr>
          <a:xfrm>
            <a:off x="4423683" y="1457325"/>
            <a:ext cx="3404136" cy="1971675"/>
            <a:chOff x="3614737" y="39687"/>
            <a:chExt cx="3286125" cy="1971675"/>
          </a:xfrm>
        </p:grpSpPr>
        <p:sp>
          <p:nvSpPr>
            <p:cNvPr id="442" name="Google Shape;442;p13"/>
            <p:cNvSpPr/>
            <p:nvPr/>
          </p:nvSpPr>
          <p:spPr>
            <a:xfrm>
              <a:off x="3614737" y="39687"/>
              <a:ext cx="3286125" cy="1971675"/>
            </a:xfrm>
            <a:prstGeom prst="rect">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3" name="Google Shape;443;p13"/>
            <p:cNvSpPr txBox="1"/>
            <p:nvPr/>
          </p:nvSpPr>
          <p:spPr>
            <a:xfrm>
              <a:off x="3614737" y="39687"/>
              <a:ext cx="3286125" cy="1971675"/>
            </a:xfrm>
            <a:prstGeom prst="rect">
              <a:avLst/>
            </a:prstGeom>
            <a:solidFill>
              <a:srgbClr val="BEC4C7"/>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dirty="0">
                  <a:solidFill>
                    <a:schemeClr val="dk1"/>
                  </a:solidFill>
                  <a:latin typeface="Josefin Sans"/>
                  <a:ea typeface="Josefin Sans"/>
                  <a:cs typeface="Josefin Sans"/>
                  <a:sym typeface="Josefin Sans"/>
                </a:rPr>
                <a:t>Data Privacy, Security</a:t>
              </a:r>
              <a:br>
                <a:rPr lang="en-US" sz="2800" b="0" i="0" u="none" strike="noStrike" cap="none" dirty="0">
                  <a:solidFill>
                    <a:schemeClr val="dk1"/>
                  </a:solidFill>
                  <a:latin typeface="Josefin Sans"/>
                  <a:ea typeface="Josefin Sans"/>
                  <a:cs typeface="Josefin Sans"/>
                  <a:sym typeface="Josefin Sans"/>
                </a:rPr>
              </a:br>
              <a:r>
                <a:rPr lang="en-US" sz="2800" b="0" i="0" u="none" strike="noStrike" cap="none" dirty="0">
                  <a:solidFill>
                    <a:schemeClr val="dk1"/>
                  </a:solidFill>
                  <a:latin typeface="Josefin Sans"/>
                  <a:ea typeface="Josefin Sans"/>
                  <a:cs typeface="Josefin Sans"/>
                  <a:sym typeface="Josefin Sans"/>
                </a:rPr>
                <a:t>baked in</a:t>
              </a:r>
              <a:endParaRPr sz="1400" b="0" i="0" u="none" strike="noStrike" cap="none" dirty="0">
                <a:solidFill>
                  <a:srgbClr val="000000"/>
                </a:solidFill>
                <a:latin typeface="Josefin Sans"/>
                <a:ea typeface="Josefin Sans"/>
                <a:cs typeface="Josefin Sans"/>
                <a:sym typeface="Josefin Sans"/>
              </a:endParaRPr>
            </a:p>
          </p:txBody>
        </p:sp>
      </p:grpSp>
      <p:grpSp>
        <p:nvGrpSpPr>
          <p:cNvPr id="444" name="Google Shape;444;p13"/>
          <p:cNvGrpSpPr/>
          <p:nvPr/>
        </p:nvGrpSpPr>
        <p:grpSpPr>
          <a:xfrm>
            <a:off x="8038421" y="1457325"/>
            <a:ext cx="3404136" cy="1971675"/>
            <a:chOff x="7229475" y="39687"/>
            <a:chExt cx="3286125" cy="1971675"/>
          </a:xfrm>
        </p:grpSpPr>
        <p:sp>
          <p:nvSpPr>
            <p:cNvPr id="445" name="Google Shape;445;p13"/>
            <p:cNvSpPr/>
            <p:nvPr/>
          </p:nvSpPr>
          <p:spPr>
            <a:xfrm>
              <a:off x="7229475" y="39687"/>
              <a:ext cx="3286125" cy="1971675"/>
            </a:xfrm>
            <a:prstGeom prst="rect">
              <a:avLst/>
            </a:prstGeom>
            <a:solidFill>
              <a:srgbClr val="344B5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6" name="Google Shape;446;p13"/>
            <p:cNvSpPr txBox="1"/>
            <p:nvPr/>
          </p:nvSpPr>
          <p:spPr>
            <a:xfrm>
              <a:off x="7229475" y="39687"/>
              <a:ext cx="3286125" cy="1971675"/>
            </a:xfrm>
            <a:prstGeom prst="rect">
              <a:avLst/>
            </a:prstGeom>
            <a:solidFill>
              <a:srgbClr val="344B5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Generation of Compliance Documentation</a:t>
              </a:r>
              <a:endParaRPr sz="1400" b="0" i="0" u="none" strike="noStrike" cap="none">
                <a:solidFill>
                  <a:schemeClr val="lt2"/>
                </a:solidFill>
                <a:latin typeface="Josefin Sans"/>
                <a:ea typeface="Josefin Sans"/>
                <a:cs typeface="Josefin Sans"/>
                <a:sym typeface="Josefin Sans"/>
              </a:endParaRPr>
            </a:p>
          </p:txBody>
        </p:sp>
      </p:grpSp>
      <p:grpSp>
        <p:nvGrpSpPr>
          <p:cNvPr id="447" name="Google Shape;447;p13"/>
          <p:cNvGrpSpPr/>
          <p:nvPr/>
        </p:nvGrpSpPr>
        <p:grpSpPr>
          <a:xfrm>
            <a:off x="2616314" y="3757613"/>
            <a:ext cx="3404136" cy="1971675"/>
            <a:chOff x="1807368" y="2339975"/>
            <a:chExt cx="3286125" cy="1971675"/>
          </a:xfrm>
        </p:grpSpPr>
        <p:sp>
          <p:nvSpPr>
            <p:cNvPr id="448" name="Google Shape;448;p13"/>
            <p:cNvSpPr/>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9" name="Google Shape;449;p13"/>
            <p:cNvSpPr txBox="1"/>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rgbClr val="344B5F"/>
                  </a:solidFill>
                  <a:latin typeface="Josefin Sans"/>
                  <a:ea typeface="Josefin Sans"/>
                  <a:cs typeface="Josefin Sans"/>
                  <a:sym typeface="Josefin Sans"/>
                </a:rPr>
                <a:t>Workflows &amp; Electronic Signatures</a:t>
              </a:r>
              <a:endParaRPr sz="1400" b="0" i="0" u="none" strike="noStrike" cap="none">
                <a:solidFill>
                  <a:srgbClr val="344B5F"/>
                </a:solidFill>
                <a:latin typeface="Josefin Sans"/>
                <a:ea typeface="Josefin Sans"/>
                <a:cs typeface="Josefin Sans"/>
                <a:sym typeface="Josefin Sans"/>
              </a:endParaRPr>
            </a:p>
          </p:txBody>
        </p:sp>
      </p:grpSp>
      <p:grpSp>
        <p:nvGrpSpPr>
          <p:cNvPr id="450" name="Google Shape;450;p13"/>
          <p:cNvGrpSpPr/>
          <p:nvPr/>
        </p:nvGrpSpPr>
        <p:grpSpPr>
          <a:xfrm>
            <a:off x="6231052" y="3757613"/>
            <a:ext cx="3404136" cy="1971675"/>
            <a:chOff x="5422106" y="2339975"/>
            <a:chExt cx="3286125" cy="1971675"/>
          </a:xfrm>
        </p:grpSpPr>
        <p:sp>
          <p:nvSpPr>
            <p:cNvPr id="451" name="Google Shape;451;p13"/>
            <p:cNvSpPr/>
            <p:nvPr/>
          </p:nvSpPr>
          <p:spPr>
            <a:xfrm>
              <a:off x="5422106" y="2339975"/>
              <a:ext cx="3286125" cy="1971675"/>
            </a:xfrm>
            <a:prstGeom prst="rect">
              <a:avLst/>
            </a:prstGeom>
            <a:solidFill>
              <a:srgbClr val="055174"/>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52" name="Google Shape;452;p13"/>
            <p:cNvSpPr txBox="1"/>
            <p:nvPr/>
          </p:nvSpPr>
          <p:spPr>
            <a:xfrm>
              <a:off x="5422106" y="2339975"/>
              <a:ext cx="3286125" cy="1971675"/>
            </a:xfrm>
            <a:prstGeom prst="rect">
              <a:avLst/>
            </a:prstGeom>
            <a:solidFill>
              <a:srgbClr val="5B6B7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Integrated Risk Analysis and Management</a:t>
              </a:r>
              <a:endParaRPr sz="2800" b="0" i="0" u="none" strike="noStrike" cap="none">
                <a:solidFill>
                  <a:schemeClr val="lt2"/>
                </a:solidFill>
                <a:latin typeface="Josefin Sans"/>
                <a:ea typeface="Josefin Sans"/>
                <a:cs typeface="Josefin Sans"/>
                <a:sym typeface="Josefin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a:solidFill>
                  <a:schemeClr val="dk1"/>
                </a:solidFill>
                <a:latin typeface="Josefin Sans"/>
                <a:ea typeface="Josefin Sans"/>
                <a:cs typeface="Josefin Sans"/>
                <a:sym typeface="Josefin Sans"/>
              </a:rPr>
              <a:t>Healthcare, </a:t>
            </a:r>
            <a:r>
              <a:rPr lang="en-US" i="0">
                <a:solidFill>
                  <a:schemeClr val="dk1"/>
                </a:solidFill>
                <a:latin typeface="Josefin Sans"/>
                <a:ea typeface="Josefin Sans"/>
                <a:cs typeface="Josefin Sans"/>
                <a:sym typeface="Josefin Sans"/>
              </a:rPr>
              <a:t>Life Sciences &amp; Bio-Tech</a:t>
            </a:r>
            <a:endParaRPr>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Electronic signatures for FDA 21 Part 11 compliance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hosting with support for HIPAA BAA agreements</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 to end traceability of requirements, tests, and code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Validated platform where you control update cadence</a:t>
            </a:r>
            <a:endParaRPr sz="200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Financial Services &amp; Insurance</a:t>
            </a:r>
            <a:endParaRPr/>
          </a:p>
        </p:txBody>
      </p:sp>
      <p:sp>
        <p:nvSpPr>
          <p:cNvPr id="468" name="Google Shape;468;p15"/>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Energy, Industrial &amp; Automotive</a:t>
            </a:r>
            <a:endParaRPr/>
          </a:p>
        </p:txBody>
      </p:sp>
      <p:sp>
        <p:nvSpPr>
          <p:cNvPr id="477" name="Google Shape;477;p16"/>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Defense, Government </a:t>
            </a:r>
            <a:br>
              <a:rPr lang="en-US"/>
            </a:br>
            <a:r>
              <a:rPr lang="en-US"/>
              <a:t>&amp; Aerospace</a:t>
            </a:r>
            <a:endParaRPr/>
          </a:p>
        </p:txBody>
      </p:sp>
      <p:sp>
        <p:nvSpPr>
          <p:cNvPr id="485" name="Google Shape;485;p17"/>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solidFill>
                  <a:schemeClr val="dk1"/>
                </a:solidFill>
              </a:rPr>
              <a:t>Why Inflectra?</a:t>
            </a:r>
            <a:endParaRPr>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chemeClr val="dk2"/>
                </a:solidFill>
                <a:latin typeface="Poppins Medium"/>
                <a:ea typeface="Poppins Medium"/>
                <a:cs typeface="Poppins Medium"/>
                <a:sym typeface="Poppins Medium"/>
              </a:rPr>
              <a:t>WE BELIEVE QUALITY SHOULD BE AT THE CORE, DO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691" y="365125"/>
            <a:ext cx="11739310"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525252"/>
                  </a:solidFill>
                  <a:latin typeface="Josefin Sans"/>
                  <a:ea typeface="Josefin Sans"/>
                  <a:cs typeface="Josefin Sans"/>
                  <a:sym typeface="Josefin Sans"/>
                </a:rPr>
                <a:t>EudraLex</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Volume 4</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Part I &amp; II</a:t>
              </a:r>
              <a:endParaRPr sz="1400" b="0" i="0" u="none" strike="noStrike" cap="none">
                <a:solidFill>
                  <a:srgbClr val="000000"/>
                </a:solidFill>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Josefin Sans"/>
                  <a:ea typeface="Josefin Sans"/>
                  <a:cs typeface="Josefin Sans"/>
                  <a:sym typeface="Josefin Sans"/>
                </a:rPr>
                <a:t>Guidance on Data Integrity</a:t>
              </a:r>
              <a:endParaRPr sz="1600" b="0" i="0" u="none" strike="noStrike" cap="none">
                <a:solidFill>
                  <a:schemeClr val="dk1"/>
                </a:solidFill>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endParaRPr>
              <a:latin typeface="Josefin Sans"/>
              <a:ea typeface="Josefin Sans"/>
              <a:cs typeface="Josefin Sans"/>
              <a:sym typeface="Josefin Sans"/>
            </a:endParaRPr>
          </a:p>
        </p:txBody>
      </p:sp>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045886"/>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8107"/>
              <a:buFont typeface="Josefin Sans"/>
              <a:buNone/>
            </a:pPr>
            <a:r>
              <a:rPr lang="en-US" sz="3200" b="1" i="0" u="sng" strike="noStrike" cap="none">
                <a:solidFill>
                  <a:schemeClr val="dk1"/>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lang="en-US" sz="3200" b="1" i="0" u="none" strike="noStrike" cap="none">
                <a:solidFill>
                  <a:schemeClr val="dk1"/>
                </a:solidFill>
                <a:latin typeface="Josefin Sans"/>
                <a:ea typeface="Josefin Sans"/>
                <a:cs typeface="Josefin Sans"/>
                <a:sym typeface="Josefin Sans"/>
              </a:rPr>
              <a:t>: Data Privacy and Sovereignty Built In</a:t>
            </a:r>
            <a:endParaRPr sz="14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0"/>
          <p:cNvSpPr/>
          <p:nvPr/>
        </p:nvSpPr>
        <p:spPr>
          <a:xfrm>
            <a:off x="10479819" y="5982542"/>
            <a:ext cx="1624090"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3" name="Google Shape;533;p2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534" name="Google Shape;534;p20"/>
          <p:cNvSpPr/>
          <p:nvPr/>
        </p:nvSpPr>
        <p:spPr>
          <a:xfrm>
            <a:off x="380997" y="3275242"/>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5" name="Google Shape;535;p20"/>
          <p:cNvSpPr/>
          <p:nvPr/>
        </p:nvSpPr>
        <p:spPr>
          <a:xfrm>
            <a:off x="381000" y="220100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6" name="Google Shape;536;p20"/>
          <p:cNvSpPr/>
          <p:nvPr/>
        </p:nvSpPr>
        <p:spPr>
          <a:xfrm>
            <a:off x="380999" y="1124497"/>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7" name="Google Shape;537;p20"/>
          <p:cNvSpPr/>
          <p:nvPr/>
        </p:nvSpPr>
        <p:spPr>
          <a:xfrm>
            <a:off x="381000" y="435401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8" name="Google Shape;538;p20"/>
          <p:cNvSpPr/>
          <p:nvPr/>
        </p:nvSpPr>
        <p:spPr>
          <a:xfrm>
            <a:off x="380996" y="5430515"/>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9" name="Google Shape;539;p20"/>
          <p:cNvSpPr/>
          <p:nvPr/>
        </p:nvSpPr>
        <p:spPr>
          <a:xfrm>
            <a:off x="369881" y="112388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Energy, Industrial &amp; Transport</a:t>
            </a:r>
            <a:endParaRPr sz="1400" b="0" i="0" u="none" strike="noStrike" cap="none">
              <a:solidFill>
                <a:srgbClr val="000000"/>
              </a:solidFill>
              <a:latin typeface="Josefin Sans"/>
              <a:ea typeface="Josefin Sans"/>
              <a:cs typeface="Josefin Sans"/>
              <a:sym typeface="Josefin Sans"/>
            </a:endParaRPr>
          </a:p>
        </p:txBody>
      </p:sp>
      <p:sp>
        <p:nvSpPr>
          <p:cNvPr id="540" name="Google Shape;540;p20"/>
          <p:cNvSpPr/>
          <p:nvPr/>
        </p:nvSpPr>
        <p:spPr>
          <a:xfrm>
            <a:off x="369881" y="2200544"/>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Financial &amp; Business Services</a:t>
            </a:r>
            <a:endParaRPr sz="1400" b="0" i="0" u="none" strike="noStrike" cap="none">
              <a:solidFill>
                <a:srgbClr val="000000"/>
              </a:solidFill>
              <a:latin typeface="Josefin Sans"/>
              <a:ea typeface="Josefin Sans"/>
              <a:cs typeface="Josefin Sans"/>
              <a:sym typeface="Josefin Sans"/>
            </a:endParaRPr>
          </a:p>
        </p:txBody>
      </p:sp>
      <p:sp>
        <p:nvSpPr>
          <p:cNvPr id="541" name="Google Shape;541;p20"/>
          <p:cNvSpPr/>
          <p:nvPr/>
        </p:nvSpPr>
        <p:spPr>
          <a:xfrm>
            <a:off x="369881" y="326805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Media &amp; Telecom</a:t>
            </a:r>
            <a:endParaRPr sz="1400" b="0" i="0" u="none" strike="noStrike" cap="none">
              <a:solidFill>
                <a:srgbClr val="000000"/>
              </a:solidFill>
              <a:latin typeface="Josefin Sans"/>
              <a:ea typeface="Josefin Sans"/>
              <a:cs typeface="Josefin Sans"/>
              <a:sym typeface="Josefin Sans"/>
            </a:endParaRPr>
          </a:p>
        </p:txBody>
      </p:sp>
      <p:sp>
        <p:nvSpPr>
          <p:cNvPr id="542" name="Google Shape;542;p20"/>
          <p:cNvSpPr/>
          <p:nvPr/>
        </p:nvSpPr>
        <p:spPr>
          <a:xfrm>
            <a:off x="369881" y="4353858"/>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Government &amp; Defense</a:t>
            </a:r>
            <a:endParaRPr sz="1400" b="0" i="0" u="none" strike="noStrike" cap="none">
              <a:solidFill>
                <a:srgbClr val="000000"/>
              </a:solidFill>
              <a:latin typeface="Josefin Sans"/>
              <a:ea typeface="Josefin Sans"/>
              <a:cs typeface="Josefin Sans"/>
              <a:sym typeface="Josefin Sans"/>
            </a:endParaRPr>
          </a:p>
        </p:txBody>
      </p:sp>
      <p:sp>
        <p:nvSpPr>
          <p:cNvPr id="543" name="Google Shape;543;p20"/>
          <p:cNvSpPr/>
          <p:nvPr/>
        </p:nvSpPr>
        <p:spPr>
          <a:xfrm>
            <a:off x="369881" y="5430516"/>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Healthcare &amp; Bio-Technology</a:t>
            </a:r>
            <a:endParaRPr sz="1400" b="0" i="0" u="none" strike="noStrike" cap="none">
              <a:solidFill>
                <a:srgbClr val="000000"/>
              </a:solidFill>
              <a:latin typeface="Josefin Sans"/>
              <a:ea typeface="Josefin Sans"/>
              <a:cs typeface="Josefin Sans"/>
              <a:sym typeface="Josefin Sans"/>
            </a:endParaRPr>
          </a:p>
        </p:txBody>
      </p:sp>
      <p:pic>
        <p:nvPicPr>
          <p:cNvPr id="544" name="Google Shape;54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9936" y="1347793"/>
            <a:ext cx="1797784" cy="431167"/>
          </a:xfrm>
          <a:prstGeom prst="rect">
            <a:avLst/>
          </a:prstGeom>
          <a:noFill/>
          <a:ln>
            <a:noFill/>
          </a:ln>
        </p:spPr>
      </p:pic>
      <p:pic>
        <p:nvPicPr>
          <p:cNvPr id="545" name="Google Shape;545;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65355" y="1311622"/>
            <a:ext cx="1757055" cy="503511"/>
          </a:xfrm>
          <a:prstGeom prst="rect">
            <a:avLst/>
          </a:prstGeom>
          <a:noFill/>
          <a:ln>
            <a:noFill/>
          </a:ln>
        </p:spPr>
      </p:pic>
      <p:pic>
        <p:nvPicPr>
          <p:cNvPr id="546" name="Google Shape;546;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00901" y="1209500"/>
            <a:ext cx="1067393" cy="707754"/>
          </a:xfrm>
          <a:prstGeom prst="rect">
            <a:avLst/>
          </a:prstGeom>
          <a:noFill/>
          <a:ln>
            <a:noFill/>
          </a:ln>
        </p:spPr>
      </p:pic>
      <p:pic>
        <p:nvPicPr>
          <p:cNvPr id="547" name="Google Shape;547;p20"/>
          <p:cNvPicPr preferRelativeResize="0"/>
          <p:nvPr/>
        </p:nvPicPr>
        <p:blipFill rotWithShape="1">
          <a:blip r:embed="rId6" cstate="screen">
            <a:alphaModFix/>
            <a:extLst>
              <a:ext uri="{28A0092B-C50C-407E-A947-70E740481C1C}">
                <a14:useLocalDpi xmlns:a14="http://schemas.microsoft.com/office/drawing/2010/main"/>
              </a:ext>
            </a:extLst>
          </a:blip>
          <a:srcRect l="-969" t="-19517" r="-1050"/>
          <a:stretch/>
        </p:blipFill>
        <p:spPr>
          <a:xfrm>
            <a:off x="9981472" y="1277605"/>
            <a:ext cx="1737904" cy="521194"/>
          </a:xfrm>
          <a:prstGeom prst="rect">
            <a:avLst/>
          </a:prstGeom>
          <a:noFill/>
          <a:ln>
            <a:noFill/>
          </a:ln>
        </p:spPr>
      </p:pic>
      <p:pic>
        <p:nvPicPr>
          <p:cNvPr id="548" name="Google Shape;548;p20"/>
          <p:cNvPicPr preferRelativeResize="0"/>
          <p:nvPr/>
        </p:nvPicPr>
        <p:blipFill rotWithShape="1">
          <a:blip r:embed="rId7" cstate="screen">
            <a:alphaModFix/>
            <a:extLst>
              <a:ext uri="{28A0092B-C50C-407E-A947-70E740481C1C}">
                <a14:useLocalDpi xmlns:a14="http://schemas.microsoft.com/office/drawing/2010/main"/>
              </a:ext>
            </a:extLst>
          </a:blip>
          <a:srcRect t="-593"/>
          <a:stretch/>
        </p:blipFill>
        <p:spPr>
          <a:xfrm>
            <a:off x="3815900" y="1265775"/>
            <a:ext cx="1085123" cy="544848"/>
          </a:xfrm>
          <a:prstGeom prst="rect">
            <a:avLst/>
          </a:prstGeom>
          <a:noFill/>
          <a:ln>
            <a:noFill/>
          </a:ln>
        </p:spPr>
      </p:pic>
      <p:pic>
        <p:nvPicPr>
          <p:cNvPr id="549" name="Google Shape;549;p20" descr="THE NEW TELSTRA LOGO PNG 202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929243" y="3403877"/>
            <a:ext cx="1350699" cy="489927"/>
          </a:xfrm>
          <a:prstGeom prst="rect">
            <a:avLst/>
          </a:prstGeom>
          <a:noFill/>
          <a:ln>
            <a:noFill/>
          </a:ln>
        </p:spPr>
      </p:pic>
      <p:pic>
        <p:nvPicPr>
          <p:cNvPr id="550" name="Google Shape;550;p2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342537" y="2480221"/>
            <a:ext cx="1550876" cy="341194"/>
          </a:xfrm>
          <a:prstGeom prst="rect">
            <a:avLst/>
          </a:prstGeom>
          <a:noFill/>
          <a:ln>
            <a:noFill/>
          </a:ln>
        </p:spPr>
      </p:pic>
      <p:pic>
        <p:nvPicPr>
          <p:cNvPr id="551" name="Google Shape;551;p2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959640" y="2301983"/>
            <a:ext cx="1610576" cy="697671"/>
          </a:xfrm>
          <a:prstGeom prst="rect">
            <a:avLst/>
          </a:prstGeom>
          <a:noFill/>
          <a:ln>
            <a:noFill/>
          </a:ln>
        </p:spPr>
      </p:pic>
      <p:pic>
        <p:nvPicPr>
          <p:cNvPr id="552" name="Google Shape;552;p2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537972" y="2442873"/>
            <a:ext cx="1478961" cy="415891"/>
          </a:xfrm>
          <a:prstGeom prst="rect">
            <a:avLst/>
          </a:prstGeom>
          <a:noFill/>
          <a:ln>
            <a:noFill/>
          </a:ln>
        </p:spPr>
      </p:pic>
      <p:pic>
        <p:nvPicPr>
          <p:cNvPr id="553" name="Google Shape;553;p2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37355" y="2343149"/>
            <a:ext cx="615340" cy="615339"/>
          </a:xfrm>
          <a:prstGeom prst="rect">
            <a:avLst/>
          </a:prstGeom>
          <a:noFill/>
          <a:ln>
            <a:noFill/>
          </a:ln>
        </p:spPr>
      </p:pic>
      <p:pic>
        <p:nvPicPr>
          <p:cNvPr id="554" name="Google Shape;554;p2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29243" y="2406991"/>
            <a:ext cx="1308968" cy="487654"/>
          </a:xfrm>
          <a:prstGeom prst="rect">
            <a:avLst/>
          </a:prstGeom>
          <a:noFill/>
          <a:ln>
            <a:noFill/>
          </a:ln>
        </p:spPr>
      </p:pic>
      <p:pic>
        <p:nvPicPr>
          <p:cNvPr id="555" name="Google Shape;555;p2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102208" y="2520906"/>
            <a:ext cx="1622579" cy="259824"/>
          </a:xfrm>
          <a:prstGeom prst="rect">
            <a:avLst/>
          </a:prstGeom>
          <a:noFill/>
          <a:ln>
            <a:noFill/>
          </a:ln>
        </p:spPr>
      </p:pic>
      <p:pic>
        <p:nvPicPr>
          <p:cNvPr id="556" name="Google Shape;556;p2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598343" y="2264388"/>
            <a:ext cx="1096584" cy="772860"/>
          </a:xfrm>
          <a:prstGeom prst="rect">
            <a:avLst/>
          </a:prstGeom>
          <a:noFill/>
          <a:ln>
            <a:noFill/>
          </a:ln>
        </p:spPr>
      </p:pic>
      <p:pic>
        <p:nvPicPr>
          <p:cNvPr id="557" name="Google Shape;557;p20"/>
          <p:cNvPicPr preferRelativeResize="0"/>
          <p:nvPr/>
        </p:nvPicPr>
        <p:blipFill rotWithShape="1">
          <a:blip r:embed="rId16">
            <a:alphaModFix/>
          </a:blip>
          <a:srcRect/>
          <a:stretch/>
        </p:blipFill>
        <p:spPr>
          <a:xfrm>
            <a:off x="8261783" y="3394976"/>
            <a:ext cx="1686135" cy="631484"/>
          </a:xfrm>
          <a:prstGeom prst="rect">
            <a:avLst/>
          </a:prstGeom>
          <a:noFill/>
          <a:ln>
            <a:noFill/>
          </a:ln>
        </p:spPr>
      </p:pic>
      <p:pic>
        <p:nvPicPr>
          <p:cNvPr id="558" name="Google Shape;558;p20"/>
          <p:cNvPicPr preferRelativeResize="0"/>
          <p:nvPr/>
        </p:nvPicPr>
        <p:blipFill rotWithShape="1">
          <a:blip r:embed="rId17">
            <a:alphaModFix/>
          </a:blip>
          <a:srcRect/>
          <a:stretch/>
        </p:blipFill>
        <p:spPr>
          <a:xfrm>
            <a:off x="10070363" y="3526053"/>
            <a:ext cx="1629963" cy="369330"/>
          </a:xfrm>
          <a:prstGeom prst="rect">
            <a:avLst/>
          </a:prstGeom>
          <a:noFill/>
          <a:ln>
            <a:noFill/>
          </a:ln>
          <a:effectLst>
            <a:outerShdw blurRad="63500" sx="102000" sy="102000" algn="ctr" rotWithShape="0">
              <a:srgbClr val="000000">
                <a:alpha val="40000"/>
              </a:srgbClr>
            </a:outerShdw>
          </a:effectLst>
        </p:spPr>
      </p:pic>
      <p:pic>
        <p:nvPicPr>
          <p:cNvPr id="559" name="Google Shape;559;p20"/>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7445322" y="3368337"/>
            <a:ext cx="694016" cy="684763"/>
          </a:xfrm>
          <a:prstGeom prst="rect">
            <a:avLst/>
          </a:prstGeom>
          <a:noFill/>
          <a:ln>
            <a:noFill/>
          </a:ln>
        </p:spPr>
      </p:pic>
      <p:pic>
        <p:nvPicPr>
          <p:cNvPr id="560" name="Google Shape;560;p20"/>
          <p:cNvPicPr preferRelativeResize="0"/>
          <p:nvPr/>
        </p:nvPicPr>
        <p:blipFill rotWithShape="1">
          <a:blip r:embed="rId19">
            <a:alphaModFix/>
          </a:blip>
          <a:srcRect/>
          <a:stretch/>
        </p:blipFill>
        <p:spPr>
          <a:xfrm>
            <a:off x="3444857" y="3499724"/>
            <a:ext cx="1350698" cy="421988"/>
          </a:xfrm>
          <a:prstGeom prst="rect">
            <a:avLst/>
          </a:prstGeom>
          <a:noFill/>
          <a:ln>
            <a:noFill/>
          </a:ln>
        </p:spPr>
      </p:pic>
      <p:pic>
        <p:nvPicPr>
          <p:cNvPr id="561" name="Google Shape;561;p2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444106" y="4406516"/>
            <a:ext cx="1028773" cy="751408"/>
          </a:xfrm>
          <a:prstGeom prst="rect">
            <a:avLst/>
          </a:prstGeom>
          <a:noFill/>
          <a:ln>
            <a:noFill/>
          </a:ln>
        </p:spPr>
      </p:pic>
      <p:pic>
        <p:nvPicPr>
          <p:cNvPr id="562" name="Google Shape;562;p20"/>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5512918" y="4509799"/>
            <a:ext cx="2241515" cy="544843"/>
          </a:xfrm>
          <a:prstGeom prst="rect">
            <a:avLst/>
          </a:prstGeom>
          <a:noFill/>
          <a:ln>
            <a:noFill/>
          </a:ln>
        </p:spPr>
      </p:pic>
      <p:pic>
        <p:nvPicPr>
          <p:cNvPr id="563" name="Google Shape;563;p20" descr="Norwegian Ministry of Foreign Affairs (MFA) – design.dep.no"/>
          <p:cNvPicPr preferRelativeResize="0"/>
          <p:nvPr/>
        </p:nvPicPr>
        <p:blipFill rotWithShape="1">
          <a:blip r:embed="rId22" cstate="screen">
            <a:alphaModFix/>
            <a:extLst>
              <a:ext uri="{28A0092B-C50C-407E-A947-70E740481C1C}">
                <a14:useLocalDpi xmlns:a14="http://schemas.microsoft.com/office/drawing/2010/main"/>
              </a:ext>
            </a:extLst>
          </a:blip>
          <a:srcRect r="4391" b="3507"/>
          <a:stretch/>
        </p:blipFill>
        <p:spPr>
          <a:xfrm>
            <a:off x="9585427" y="4520272"/>
            <a:ext cx="2199582" cy="507044"/>
          </a:xfrm>
          <a:prstGeom prst="rect">
            <a:avLst/>
          </a:prstGeom>
          <a:noFill/>
          <a:ln>
            <a:noFill/>
          </a:ln>
        </p:spPr>
      </p:pic>
      <p:pic>
        <p:nvPicPr>
          <p:cNvPr id="564" name="Google Shape;564;p2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737322" y="4477241"/>
            <a:ext cx="1794004" cy="609959"/>
          </a:xfrm>
          <a:prstGeom prst="rect">
            <a:avLst/>
          </a:prstGeom>
          <a:noFill/>
          <a:ln>
            <a:noFill/>
          </a:ln>
        </p:spPr>
      </p:pic>
      <p:pic>
        <p:nvPicPr>
          <p:cNvPr id="565" name="Google Shape;565;p2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08877" y="4558841"/>
            <a:ext cx="1600329" cy="446759"/>
          </a:xfrm>
          <a:prstGeom prst="rect">
            <a:avLst/>
          </a:prstGeom>
          <a:noFill/>
          <a:ln>
            <a:noFill/>
          </a:ln>
        </p:spPr>
      </p:pic>
      <p:pic>
        <p:nvPicPr>
          <p:cNvPr id="566" name="Google Shape;566;p2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988536" y="4446650"/>
            <a:ext cx="671141" cy="671141"/>
          </a:xfrm>
          <a:prstGeom prst="rect">
            <a:avLst/>
          </a:prstGeom>
          <a:noFill/>
          <a:ln>
            <a:noFill/>
          </a:ln>
        </p:spPr>
      </p:pic>
      <p:pic>
        <p:nvPicPr>
          <p:cNvPr id="567" name="Google Shape;567;p2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6489418" y="5637154"/>
            <a:ext cx="1523857" cy="465296"/>
          </a:xfrm>
          <a:prstGeom prst="rect">
            <a:avLst/>
          </a:prstGeom>
          <a:noFill/>
          <a:ln>
            <a:noFill/>
          </a:ln>
        </p:spPr>
      </p:pic>
      <p:pic>
        <p:nvPicPr>
          <p:cNvPr id="568" name="Google Shape;568;p2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1967887" y="5619518"/>
            <a:ext cx="1404361" cy="500569"/>
          </a:xfrm>
          <a:prstGeom prst="rect">
            <a:avLst/>
          </a:prstGeom>
          <a:noFill/>
          <a:ln>
            <a:noFill/>
          </a:ln>
        </p:spPr>
      </p:pic>
      <p:pic>
        <p:nvPicPr>
          <p:cNvPr id="569" name="Google Shape;569;p2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8157253" y="5651767"/>
            <a:ext cx="1744278" cy="436071"/>
          </a:xfrm>
          <a:prstGeom prst="rect">
            <a:avLst/>
          </a:prstGeom>
          <a:noFill/>
          <a:ln>
            <a:noFill/>
          </a:ln>
        </p:spPr>
      </p:pic>
      <p:pic>
        <p:nvPicPr>
          <p:cNvPr id="570" name="Google Shape;570;p20" descr="La France - IQVIA"/>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3428381" y="5713309"/>
            <a:ext cx="1761848" cy="312986"/>
          </a:xfrm>
          <a:prstGeom prst="rect">
            <a:avLst/>
          </a:prstGeom>
          <a:noFill/>
          <a:ln>
            <a:noFill/>
          </a:ln>
        </p:spPr>
      </p:pic>
      <p:pic>
        <p:nvPicPr>
          <p:cNvPr id="571" name="Google Shape;571;p20"/>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303513" y="5541594"/>
            <a:ext cx="1041927" cy="656416"/>
          </a:xfrm>
          <a:prstGeom prst="rect">
            <a:avLst/>
          </a:prstGeom>
          <a:noFill/>
          <a:ln>
            <a:noFill/>
          </a:ln>
        </p:spPr>
      </p:pic>
      <p:pic>
        <p:nvPicPr>
          <p:cNvPr id="572" name="Google Shape;572;p2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0045508" y="5585940"/>
            <a:ext cx="1624090" cy="567725"/>
          </a:xfrm>
          <a:prstGeom prst="rect">
            <a:avLst/>
          </a:prstGeom>
          <a:noFill/>
          <a:ln>
            <a:noFill/>
          </a:ln>
        </p:spPr>
      </p:pic>
      <p:pic>
        <p:nvPicPr>
          <p:cNvPr id="573" name="Google Shape;573;p20"/>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4805926" y="3450936"/>
            <a:ext cx="2552824" cy="519564"/>
          </a:xfrm>
          <a:prstGeom prst="rect">
            <a:avLst/>
          </a:prstGeom>
          <a:noFill/>
          <a:ln>
            <a:noFill/>
          </a:ln>
        </p:spPr>
      </p:pic>
      <p:pic>
        <p:nvPicPr>
          <p:cNvPr id="574" name="Google Shape;574;p20"/>
          <p:cNvPicPr preferRelativeResize="0"/>
          <p:nvPr/>
        </p:nvPicPr>
        <p:blipFill rotWithShape="1">
          <a:blip r:embed="rId33" cstate="screen">
            <a:alphaModFix/>
            <a:extLst>
              <a:ext uri="{28A0092B-C50C-407E-A947-70E740481C1C}">
                <a14:useLocalDpi xmlns:a14="http://schemas.microsoft.com/office/drawing/2010/main"/>
              </a:ext>
            </a:extLst>
          </a:blip>
          <a:srcRect l="238" r="238"/>
          <a:stretch/>
        </p:blipFill>
        <p:spPr>
          <a:xfrm>
            <a:off x="5302065" y="1284785"/>
            <a:ext cx="1251034" cy="5571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19"/>
          <p:cNvSpPr txBox="1">
            <a:spLocks noGrp="1"/>
          </p:cNvSpPr>
          <p:nvPr>
            <p:ph type="title"/>
          </p:nvPr>
        </p:nvSpPr>
        <p:spPr>
          <a:xfrm>
            <a:off x="371573" y="178164"/>
            <a:ext cx="105156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000">
                <a:latin typeface="Josefin Sans"/>
                <a:ea typeface="Josefin Sans"/>
                <a:cs typeface="Josefin Sans"/>
                <a:sym typeface="Josefin Sans"/>
              </a:rPr>
              <a:t>Inflectra AWS Partnership</a:t>
            </a:r>
            <a:endParaRPr sz="4000">
              <a:latin typeface="Josefin Sans"/>
              <a:ea typeface="Josefin Sans"/>
              <a:cs typeface="Josefin Sans"/>
              <a:sym typeface="Josefin Sans"/>
            </a:endParaRPr>
          </a:p>
        </p:txBody>
      </p:sp>
      <p:sp>
        <p:nvSpPr>
          <p:cNvPr id="1375" name="Google Shape;1375;p119"/>
          <p:cNvSpPr txBox="1"/>
          <p:nvPr/>
        </p:nvSpPr>
        <p:spPr>
          <a:xfrm>
            <a:off x="371573" y="1479866"/>
            <a:ext cx="5535000" cy="2111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SaaS ISV Partner</a:t>
            </a:r>
            <a:r>
              <a:rPr lang="en-US" sz="1600" b="0" i="0" u="none" strike="noStrike" cap="none">
                <a:solidFill>
                  <a:srgbClr val="000000"/>
                </a:solidFill>
                <a:latin typeface="Josefin Sans"/>
                <a:ea typeface="Josefin Sans"/>
                <a:cs typeface="Josefin Sans"/>
                <a:sym typeface="Josefin Sans"/>
              </a:rPr>
              <a:t>: Trusted solutions available on AWS Marketplace.</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ISV Workload Migration Program</a:t>
            </a:r>
            <a:r>
              <a:rPr lang="en-US" sz="1600" b="0" i="0" u="none" strike="noStrike" cap="none">
                <a:solidFill>
                  <a:srgbClr val="000000"/>
                </a:solidFill>
                <a:latin typeface="Josefin Sans"/>
                <a:ea typeface="Josefin Sans"/>
                <a:cs typeface="Josefin Sans"/>
                <a:sym typeface="Josefin Sans"/>
              </a:rPr>
              <a:t>: Enabling smooth transitions to AWS for customers using Inflectra’s products, with expert support and resources.</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Cloud-Hosted</a:t>
            </a:r>
            <a:r>
              <a:rPr lang="en-US" sz="1600" b="0" i="0" u="none" strike="noStrike" cap="none">
                <a:solidFill>
                  <a:srgbClr val="000000"/>
                </a:solidFill>
                <a:latin typeface="Josefin Sans"/>
                <a:ea typeface="Josefin Sans"/>
                <a:cs typeface="Josefin Sans"/>
                <a:sym typeface="Josefin Sans"/>
              </a:rPr>
              <a:t> </a:t>
            </a:r>
            <a:r>
              <a:rPr lang="en-US" sz="1600" b="1" i="0" u="none" strike="noStrike" cap="none">
                <a:solidFill>
                  <a:srgbClr val="000000"/>
                </a:solidFill>
                <a:latin typeface="Josefin Sans"/>
                <a:ea typeface="Josefin Sans"/>
                <a:cs typeface="Josefin Sans"/>
                <a:sym typeface="Josefin Sans"/>
              </a:rPr>
              <a:t>Exclusively on AWS</a:t>
            </a:r>
            <a:r>
              <a:rPr lang="en-US" sz="1600" b="0" i="0" u="none" strike="noStrike" cap="none">
                <a:solidFill>
                  <a:srgbClr val="000000"/>
                </a:solidFill>
                <a:latin typeface="Josefin Sans"/>
                <a:ea typeface="Josefin Sans"/>
                <a:cs typeface="Josefin Sans"/>
                <a:sym typeface="Josefin Sans"/>
              </a:rPr>
              <a:t>: Secure, scalable, and reliable infrastructure.</a:t>
            </a:r>
            <a:endParaRPr sz="1400" b="0" i="0" u="none" strike="noStrike" cap="none">
              <a:solidFill>
                <a:srgbClr val="000000"/>
              </a:solidFill>
              <a:latin typeface="Arial"/>
              <a:ea typeface="Arial"/>
              <a:cs typeface="Arial"/>
              <a:sym typeface="Arial"/>
            </a:endParaRPr>
          </a:p>
        </p:txBody>
      </p:sp>
      <p:sp>
        <p:nvSpPr>
          <p:cNvPr id="1376" name="Google Shape;1376;p119"/>
          <p:cNvSpPr txBox="1"/>
          <p:nvPr/>
        </p:nvSpPr>
        <p:spPr>
          <a:xfrm>
            <a:off x="6334600" y="1532438"/>
            <a:ext cx="5535000" cy="29985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DevOps</a:t>
            </a:r>
            <a:r>
              <a:rPr lang="en-US" sz="1600" b="0" i="0" u="none" strike="noStrike" cap="none">
                <a:solidFill>
                  <a:srgbClr val="000000"/>
                </a:solidFill>
                <a:latin typeface="Josefin Sans"/>
                <a:ea typeface="Josefin Sans"/>
                <a:cs typeface="Josefin Sans"/>
                <a:sym typeface="Josefin Sans"/>
              </a:rPr>
              <a:t>: Leadership in CI/CD and workflow automation.</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Life Sciences &amp; Education Software</a:t>
            </a:r>
            <a:r>
              <a:rPr lang="en-US" sz="1600" b="0" i="0" u="none" strike="noStrike" cap="none">
                <a:solidFill>
                  <a:srgbClr val="000000"/>
                </a:solidFill>
                <a:latin typeface="Josefin Sans"/>
                <a:ea typeface="Josefin Sans"/>
                <a:cs typeface="Josefin Sans"/>
                <a:sym typeface="Josefin Sans"/>
              </a:rPr>
              <a:t>: Industry-specific solutions.</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Marketplace Seller Badge</a:t>
            </a:r>
            <a:r>
              <a:rPr lang="en-US" sz="1600" b="0" i="0" u="none" strike="noStrike" cap="none">
                <a:solidFill>
                  <a:srgbClr val="000000"/>
                </a:solidFill>
                <a:latin typeface="Josefin Sans"/>
                <a:ea typeface="Josefin Sans"/>
                <a:cs typeface="Josefin Sans"/>
                <a:sym typeface="Josefin Sans"/>
              </a:rPr>
              <a:t>: Simplified access and integration.</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AWS Qualified Software Provider</a:t>
            </a:r>
            <a:r>
              <a:rPr lang="en-US" sz="1600" b="0" i="0" u="none" strike="noStrike" cap="none">
                <a:solidFill>
                  <a:srgbClr val="000000"/>
                </a:solidFill>
                <a:latin typeface="Josefin Sans"/>
                <a:ea typeface="Josefin Sans"/>
                <a:cs typeface="Josefin Sans"/>
                <a:sym typeface="Josefin Sans"/>
              </a:rPr>
              <a:t>: Meeting AWS's high standards for security and scalability</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b="1" i="0" u="none" strike="noStrike" cap="none">
                <a:solidFill>
                  <a:schemeClr val="dk1"/>
                </a:solidFill>
                <a:latin typeface="Josefin Sans"/>
                <a:ea typeface="Josefin Sans"/>
                <a:cs typeface="Josefin Sans"/>
                <a:sym typeface="Josefin Sans"/>
              </a:rPr>
              <a:t>AWS Bedrock Generative AI: </a:t>
            </a:r>
            <a:r>
              <a:rPr lang="en-US" sz="1600" b="0" i="0" u="none" strike="noStrike" cap="none">
                <a:solidFill>
                  <a:schemeClr val="dk1"/>
                </a:solidFill>
                <a:latin typeface="Josefin Sans"/>
                <a:ea typeface="Josefin Sans"/>
                <a:cs typeface="Josefin Sans"/>
                <a:sym typeface="Josefin Sans"/>
              </a:rPr>
              <a:t>Access to the latest technologies and services including Bedrock.</a:t>
            </a:r>
            <a:endParaRPr sz="1600" b="0" i="0" u="none" strike="noStrike" cap="none">
              <a:solidFill>
                <a:srgbClr val="000000"/>
              </a:solidFill>
              <a:latin typeface="Josefin Sans"/>
              <a:ea typeface="Josefin Sans"/>
              <a:cs typeface="Josefin Sans"/>
              <a:sym typeface="Josefin Sans"/>
            </a:endParaRPr>
          </a:p>
        </p:txBody>
      </p:sp>
      <p:sp>
        <p:nvSpPr>
          <p:cNvPr id="1377" name="Google Shape;1377;p119"/>
          <p:cNvSpPr/>
          <p:nvPr/>
        </p:nvSpPr>
        <p:spPr>
          <a:xfrm>
            <a:off x="371573" y="984067"/>
            <a:ext cx="5535000" cy="36570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Poppins Medium"/>
                <a:ea typeface="Poppins Medium"/>
                <a:cs typeface="Poppins Medium"/>
                <a:sym typeface="Poppins Medium"/>
              </a:rPr>
              <a:t>KEY PARTNERSHIP HIGHLIGHTS</a:t>
            </a:r>
            <a:endParaRPr sz="1400" b="0" i="0" u="none" strike="noStrike" cap="none">
              <a:solidFill>
                <a:srgbClr val="000000"/>
              </a:solidFill>
              <a:latin typeface="Arial"/>
              <a:ea typeface="Arial"/>
              <a:cs typeface="Arial"/>
              <a:sym typeface="Arial"/>
            </a:endParaRPr>
          </a:p>
        </p:txBody>
      </p:sp>
      <p:sp>
        <p:nvSpPr>
          <p:cNvPr id="1378" name="Google Shape;1378;p119"/>
          <p:cNvSpPr/>
          <p:nvPr/>
        </p:nvSpPr>
        <p:spPr>
          <a:xfrm>
            <a:off x="6378187" y="1001051"/>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latin typeface="Poppins Medium"/>
                <a:ea typeface="Poppins Medium"/>
                <a:cs typeface="Poppins Medium"/>
                <a:sym typeface="Poppins Medium"/>
              </a:rPr>
              <a:t>INFLECTRA’S </a:t>
            </a:r>
            <a:r>
              <a:rPr lang="en-US" sz="1800" b="1" i="0" u="none" strike="noStrike" cap="none">
                <a:solidFill>
                  <a:srgbClr val="000000"/>
                </a:solidFill>
                <a:latin typeface="Poppins Medium"/>
                <a:ea typeface="Poppins Medium"/>
                <a:cs typeface="Poppins Medium"/>
                <a:sym typeface="Poppins Medium"/>
              </a:rPr>
              <a:t>ACHIEVEMENTS</a:t>
            </a:r>
            <a:endParaRPr sz="1400" b="0" i="0" u="none" strike="noStrike" cap="none">
              <a:solidFill>
                <a:srgbClr val="000000"/>
              </a:solidFill>
              <a:latin typeface="Arial"/>
              <a:ea typeface="Arial"/>
              <a:cs typeface="Arial"/>
              <a:sym typeface="Arial"/>
            </a:endParaRPr>
          </a:p>
        </p:txBody>
      </p:sp>
      <p:sp>
        <p:nvSpPr>
          <p:cNvPr id="1379" name="Google Shape;1379;p119"/>
          <p:cNvSpPr txBox="1"/>
          <p:nvPr/>
        </p:nvSpPr>
        <p:spPr>
          <a:xfrm>
            <a:off x="328129" y="4336720"/>
            <a:ext cx="5622000" cy="2148600"/>
          </a:xfrm>
          <a:prstGeom prst="rect">
            <a:avLst/>
          </a:prstGeom>
          <a:noFill/>
          <a:ln>
            <a:noFill/>
          </a:ln>
        </p:spPr>
        <p:txBody>
          <a:bodyPr spcFirstLastPara="1" wrap="square" lIns="91425" tIns="45700" rIns="91425" bIns="45700" anchor="ctr" anchorCtr="1">
            <a:spAutoFit/>
          </a:bodyPr>
          <a:lstStyle/>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dirty="0">
                <a:solidFill>
                  <a:srgbClr val="000000"/>
                </a:solidFill>
                <a:latin typeface="Josefin Sans"/>
                <a:ea typeface="Josefin Sans"/>
                <a:cs typeface="Josefin Sans"/>
                <a:sym typeface="Josefin Sans"/>
              </a:rPr>
              <a:t>Scalable Innovation</a:t>
            </a:r>
            <a:r>
              <a:rPr lang="en-US" sz="1600" b="0" i="0" u="none" strike="noStrike" cap="none" dirty="0">
                <a:solidFill>
                  <a:srgbClr val="000000"/>
                </a:solidFill>
                <a:latin typeface="Josefin Sans"/>
                <a:ea typeface="Josefin Sans"/>
                <a:cs typeface="Josefin Sans"/>
                <a:sym typeface="Josefin Sans"/>
              </a:rPr>
              <a:t>: AI-powered SpiraApps leveraging AWS Bedrock for automation.</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dirty="0">
                <a:solidFill>
                  <a:srgbClr val="000000"/>
                </a:solidFill>
                <a:latin typeface="Josefin Sans"/>
                <a:ea typeface="Josefin Sans"/>
                <a:cs typeface="Josefin Sans"/>
                <a:sym typeface="Josefin Sans"/>
              </a:rPr>
              <a:t>Industry Compliance</a:t>
            </a:r>
            <a:r>
              <a:rPr lang="en-US" sz="1600" b="0" i="0" u="none" strike="noStrike" cap="none" dirty="0">
                <a:solidFill>
                  <a:srgbClr val="000000"/>
                </a:solidFill>
                <a:latin typeface="Josefin Sans"/>
                <a:ea typeface="Josefin Sans"/>
                <a:cs typeface="Josefin Sans"/>
                <a:sym typeface="Josefin Sans"/>
              </a:rPr>
              <a:t>: Solutions tailored for regulated industries.</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chemeClr val="dk1"/>
              </a:buClr>
              <a:buSzPts val="1800"/>
              <a:buFont typeface="Arial"/>
              <a:buChar char="•"/>
            </a:pPr>
            <a:r>
              <a:rPr lang="en-US" sz="1600" b="1" i="0" u="none" strike="noStrike" cap="none" dirty="0">
                <a:solidFill>
                  <a:schemeClr val="dk1"/>
                </a:solidFill>
                <a:latin typeface="Josefin Sans"/>
                <a:ea typeface="Josefin Sans"/>
                <a:cs typeface="Josefin Sans"/>
                <a:sym typeface="Josefin Sans"/>
              </a:rPr>
              <a:t>AWS Enterprise Discount Program (EDP)/Private Pricing Agreements (PPA): </a:t>
            </a:r>
            <a:r>
              <a:rPr lang="en-US" sz="1600" b="0" i="0" u="none" strike="noStrike" cap="none" dirty="0">
                <a:solidFill>
                  <a:schemeClr val="dk1"/>
                </a:solidFill>
                <a:latin typeface="Josefin Sans"/>
                <a:ea typeface="Josefin Sans"/>
                <a:cs typeface="Josefin Sans"/>
                <a:sym typeface="Josefin Sans"/>
              </a:rPr>
              <a:t>Inflectra purchases count towards annual AWS spend commitments. </a:t>
            </a:r>
            <a:endParaRPr sz="1600" b="0" i="0" u="none" strike="noStrike" cap="none" dirty="0">
              <a:solidFill>
                <a:srgbClr val="000000"/>
              </a:solidFill>
              <a:latin typeface="Josefin Sans"/>
              <a:ea typeface="Josefin Sans"/>
              <a:cs typeface="Josefin Sans"/>
              <a:sym typeface="Josefin Sans"/>
            </a:endParaRPr>
          </a:p>
        </p:txBody>
      </p:sp>
      <p:grpSp>
        <p:nvGrpSpPr>
          <p:cNvPr id="1380" name="Google Shape;1380;p119"/>
          <p:cNvGrpSpPr/>
          <p:nvPr/>
        </p:nvGrpSpPr>
        <p:grpSpPr>
          <a:xfrm>
            <a:off x="6334803" y="4850628"/>
            <a:ext cx="5621874" cy="1443772"/>
            <a:chOff x="4054696" y="4507388"/>
            <a:chExt cx="1976716" cy="1570064"/>
          </a:xfrm>
        </p:grpSpPr>
        <p:sp>
          <p:nvSpPr>
            <p:cNvPr id="1381" name="Google Shape;1381;p119"/>
            <p:cNvSpPr txBox="1"/>
            <p:nvPr/>
          </p:nvSpPr>
          <p:spPr>
            <a:xfrm>
              <a:off x="4079635" y="5178687"/>
              <a:ext cx="1919126" cy="230917"/>
            </a:xfrm>
            <a:prstGeom prst="rect">
              <a:avLst/>
            </a:prstGeom>
            <a:solidFill>
              <a:srgbClr val="FF970E"/>
            </a:solidFill>
            <a:ln>
              <a:noFill/>
            </a:ln>
            <a:effectLst>
              <a:outerShdw blurRad="63500" sx="102000" sy="102000" algn="ctr" rotWithShape="0">
                <a:schemeClr val="dk1">
                  <a:alpha val="40000"/>
                </a:schemeClr>
              </a:outerShdw>
            </a:effectLst>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p:txBody>
        </p:sp>
        <p:sp>
          <p:nvSpPr>
            <p:cNvPr id="1382" name="Google Shape;1382;p119"/>
            <p:cNvSpPr/>
            <p:nvPr/>
          </p:nvSpPr>
          <p:spPr>
            <a:xfrm>
              <a:off x="4054696" y="4507388"/>
              <a:ext cx="1976716" cy="1570064"/>
            </a:xfrm>
            <a:prstGeom prst="roundRect">
              <a:avLst>
                <a:gd name="adj" fmla="val 16667"/>
              </a:avLst>
            </a:prstGeom>
            <a:solidFill>
              <a:srgbClr val="FF970E"/>
            </a:solidFill>
            <a:ln>
              <a:noFill/>
            </a:ln>
            <a:effectLst>
              <a:outerShdw blurRad="63500" sx="102000" sy="102000" algn="ctr" rotWithShape="0">
                <a:srgbClr val="FFC000">
                  <a:alpha val="40000"/>
                </a:srgbClr>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1383" name="Google Shape;1383;p119"/>
          <p:cNvSpPr/>
          <p:nvPr/>
        </p:nvSpPr>
        <p:spPr>
          <a:xfrm>
            <a:off x="371573" y="3781298"/>
            <a:ext cx="5535000" cy="36570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Poppins Medium"/>
                <a:ea typeface="Poppins Medium"/>
                <a:cs typeface="Poppins Medium"/>
                <a:sym typeface="Poppins Medium"/>
              </a:rPr>
              <a:t>WHY INFLECTRA + AWS?</a:t>
            </a:r>
            <a:endParaRPr sz="1400" b="0" i="0" u="none" strike="noStrike" cap="none">
              <a:solidFill>
                <a:srgbClr val="000000"/>
              </a:solidFill>
              <a:latin typeface="Arial"/>
              <a:ea typeface="Arial"/>
              <a:cs typeface="Arial"/>
              <a:sym typeface="Arial"/>
            </a:endParaRPr>
          </a:p>
        </p:txBody>
      </p:sp>
      <p:pic>
        <p:nvPicPr>
          <p:cNvPr id="1384" name="Google Shape;1384;p1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1809" y="5086994"/>
            <a:ext cx="931618" cy="971040"/>
          </a:xfrm>
          <a:prstGeom prst="rect">
            <a:avLst/>
          </a:prstGeom>
          <a:noFill/>
          <a:ln>
            <a:noFill/>
          </a:ln>
          <a:effectLst>
            <a:outerShdw blurRad="50800" dist="38100" dir="2700000" algn="tl" rotWithShape="0">
              <a:srgbClr val="000000">
                <a:alpha val="40000"/>
              </a:srgbClr>
            </a:outerShdw>
          </a:effectLst>
        </p:spPr>
      </p:pic>
      <p:pic>
        <p:nvPicPr>
          <p:cNvPr id="1385" name="Google Shape;1385;p1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78990" y="5119409"/>
            <a:ext cx="931618" cy="959723"/>
          </a:xfrm>
          <a:prstGeom prst="rect">
            <a:avLst/>
          </a:prstGeom>
          <a:noFill/>
          <a:ln>
            <a:noFill/>
          </a:ln>
          <a:effectLst>
            <a:outerShdw blurRad="50800" dist="38100" dir="2700000" algn="tl" rotWithShape="0">
              <a:srgbClr val="000000">
                <a:alpha val="40000"/>
              </a:srgbClr>
            </a:outerShdw>
          </a:effectLst>
        </p:spPr>
      </p:pic>
      <p:pic>
        <p:nvPicPr>
          <p:cNvPr id="1386" name="Google Shape;1386;p1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70832" y="5089577"/>
            <a:ext cx="954122" cy="954123"/>
          </a:xfrm>
          <a:prstGeom prst="rect">
            <a:avLst/>
          </a:prstGeom>
          <a:noFill/>
          <a:ln>
            <a:noFill/>
          </a:ln>
          <a:effectLst>
            <a:outerShdw blurRad="50800" dist="38100" dir="2700000" algn="tl" rotWithShape="0">
              <a:srgbClr val="000000">
                <a:alpha val="40000"/>
              </a:srgbClr>
            </a:outerShdw>
          </a:effectLst>
        </p:spPr>
      </p:pic>
      <p:pic>
        <p:nvPicPr>
          <p:cNvPr id="1387" name="Google Shape;1387;p119" descr="A white sign with black tex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790511" y="5085591"/>
            <a:ext cx="954122" cy="954122"/>
          </a:xfrm>
          <a:prstGeom prst="rect">
            <a:avLst/>
          </a:prstGeom>
          <a:noFill/>
          <a:ln>
            <a:noFill/>
          </a:ln>
          <a:effectLst>
            <a:outerShdw blurRad="50800" dist="38100" dir="2700000" algn="tl" rotWithShape="0">
              <a:srgbClr val="000000">
                <a:alpha val="40000"/>
              </a:srgbClr>
            </a:outerShdw>
          </a:effectLst>
        </p:spPr>
      </p:pic>
      <p:pic>
        <p:nvPicPr>
          <p:cNvPr id="1388" name="Google Shape;1388;p11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552523" y="5085330"/>
            <a:ext cx="954123" cy="954123"/>
          </a:xfrm>
          <a:prstGeom prst="rect">
            <a:avLst/>
          </a:prstGeom>
          <a:noFill/>
          <a:ln>
            <a:noFill/>
          </a:ln>
          <a:effectLst>
            <a:outerShdw blurRad="50800" dist="38100" dir="2700000" algn="tl" rotWithShape="0">
              <a:srgbClr val="000000">
                <a:alpha val="40000"/>
              </a:srgbClr>
            </a:outerShdw>
          </a:effectLst>
        </p:spPr>
      </p:pic>
      <p:pic>
        <p:nvPicPr>
          <p:cNvPr id="1389" name="Google Shape;1389;p11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671273" y="298426"/>
            <a:ext cx="931599" cy="5557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What Do We Do?</a:t>
            </a:r>
            <a:endParaRPr/>
          </a:p>
        </p:txBody>
      </p:sp>
      <p:sp>
        <p:nvSpPr>
          <p:cNvPr id="580" name="Google Shape;580;p21"/>
          <p:cNvSpPr txBox="1">
            <a:spLocks noGrp="1"/>
          </p:cNvSpPr>
          <p:nvPr>
            <p:ph type="body" idx="1"/>
          </p:nvPr>
        </p:nvSpPr>
        <p:spPr>
          <a:xfrm>
            <a:off x="831849" y="4589463"/>
            <a:ext cx="1060286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344B5F"/>
                </a:solidFill>
                <a:latin typeface="Poppins Medium"/>
                <a:ea typeface="Poppins Medium"/>
                <a:cs typeface="Poppins Medium"/>
                <a:sym typeface="Poppins Medium"/>
              </a:rPr>
              <a:t>THE INFLECTRA PLATFORM, PRODUCTS &amp; SERVICES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8"/>
          <p:cNvSpPr/>
          <p:nvPr/>
        </p:nvSpPr>
        <p:spPr>
          <a:xfrm>
            <a:off x="601434" y="1071100"/>
            <a:ext cx="11249190" cy="3494307"/>
          </a:xfrm>
          <a:prstGeom prst="rect">
            <a:avLst/>
          </a:prstGeom>
          <a:solidFill>
            <a:srgbClr val="344A5E"/>
          </a:solidFill>
          <a:ln w="12700" cap="flat" cmpd="sng">
            <a:solidFill>
              <a:schemeClr val="dk1"/>
            </a:solidFill>
            <a:prstDash val="solid"/>
            <a:miter lim="800000"/>
            <a:headEnd type="none" w="sm" len="sm"/>
            <a:tailEnd type="none" w="sm" len="sm"/>
          </a:ln>
          <a:effectLst>
            <a:outerShdw blurRad="38100" sx="101000" sy="101000" algn="ctr" rotWithShape="0">
              <a:srgbClr val="000000">
                <a:alpha val="40000"/>
              </a:srgbClr>
            </a:outerShdw>
          </a:effectLst>
        </p:spPr>
        <p:txBody>
          <a:bodyPr spcFirstLastPara="1" wrap="square" lIns="91425" tIns="274300" rIns="91425" bIns="182875"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SpiraPlan®</a:t>
            </a:r>
            <a:r>
              <a:rPr lang="en-US" sz="2000" b="0" i="0" u="none" strike="noStrike" cap="none">
                <a:solidFill>
                  <a:srgbClr val="000000"/>
                </a:solidFill>
                <a:latin typeface="Josefin Sans"/>
                <a:ea typeface="Josefin Sans"/>
                <a:cs typeface="Josefin Sans"/>
                <a:sym typeface="Josefin Sans"/>
              </a:rPr>
              <a:t> </a:t>
            </a:r>
            <a:r>
              <a:rPr lang="en-US" sz="2000" b="0" i="0" u="none" strike="noStrike" cap="none">
                <a:solidFill>
                  <a:schemeClr val="lt2"/>
                </a:solidFill>
                <a:latin typeface="Josefin Sans"/>
                <a:ea typeface="Josefin Sans"/>
                <a:cs typeface="Josefin Sans"/>
                <a:sym typeface="Josefin Sans"/>
              </a:rPr>
              <a:t>- Agile Program &amp; Portfolio Management for the Enterprise</a:t>
            </a:r>
            <a:endParaRPr sz="2000" b="0" i="0" u="none" strike="noStrike" cap="none">
              <a:solidFill>
                <a:schemeClr val="lt2"/>
              </a:solidFill>
              <a:latin typeface="Josefin Sans"/>
              <a:ea typeface="Josefin Sans"/>
              <a:cs typeface="Josefin Sans"/>
              <a:sym typeface="Josefin Sans"/>
            </a:endParaRPr>
          </a:p>
        </p:txBody>
      </p:sp>
      <p:sp>
        <p:nvSpPr>
          <p:cNvPr id="586" name="Google Shape;586;p108"/>
          <p:cNvSpPr/>
          <p:nvPr/>
        </p:nvSpPr>
        <p:spPr>
          <a:xfrm>
            <a:off x="755904" y="1899899"/>
            <a:ext cx="10972800" cy="2515984"/>
          </a:xfrm>
          <a:prstGeom prst="rect">
            <a:avLst/>
          </a:prstGeom>
          <a:solidFill>
            <a:srgbClr val="5B6B7F"/>
          </a:solidFill>
          <a:ln>
            <a:noFill/>
          </a:ln>
          <a:effectLst>
            <a:outerShdw blurRad="50800" sx="101000" sy="101000" algn="ctr" rotWithShape="0">
              <a:srgbClr val="000000">
                <a:alpha val="40000"/>
              </a:srgbClr>
            </a:outerShdw>
          </a:effectLst>
        </p:spPr>
        <p:txBody>
          <a:bodyPr spcFirstLastPara="1" wrap="square" lIns="91425" tIns="182875" rIns="91425" bIns="182875"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SpiraTeam®</a:t>
            </a:r>
            <a:r>
              <a:rPr lang="en-US" sz="2000" b="0" i="0" u="none" strike="noStrike" cap="none">
                <a:solidFill>
                  <a:srgbClr val="000000"/>
                </a:solidFill>
                <a:latin typeface="Josefin Sans"/>
                <a:ea typeface="Josefin Sans"/>
                <a:cs typeface="Josefin Sans"/>
                <a:sym typeface="Josefin Sans"/>
              </a:rPr>
              <a:t> </a:t>
            </a:r>
            <a:r>
              <a:rPr lang="en-US" sz="2000" b="0" i="0" u="none" strike="noStrike" cap="none">
                <a:solidFill>
                  <a:schemeClr val="lt2"/>
                </a:solidFill>
                <a:latin typeface="Josefin Sans"/>
                <a:ea typeface="Josefin Sans"/>
                <a:cs typeface="Josefin Sans"/>
                <a:sym typeface="Josefin Sans"/>
              </a:rPr>
              <a:t>- Agile Lifecycle Management for Teams</a:t>
            </a:r>
            <a:endParaRPr sz="2000" b="0" i="0" u="none" strike="noStrike" cap="none">
              <a:solidFill>
                <a:schemeClr val="lt2"/>
              </a:solidFill>
              <a:latin typeface="Josefin Sans"/>
              <a:ea typeface="Josefin Sans"/>
              <a:cs typeface="Josefin Sans"/>
              <a:sym typeface="Josefin Sans"/>
            </a:endParaRPr>
          </a:p>
        </p:txBody>
      </p:sp>
      <p:sp>
        <p:nvSpPr>
          <p:cNvPr id="587" name="Google Shape;587;p10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The Inflectra® Platform</a:t>
            </a:r>
            <a:endParaRPr>
              <a:latin typeface="Josefin Sans"/>
              <a:ea typeface="Josefin Sans"/>
              <a:cs typeface="Josefin Sans"/>
              <a:sym typeface="Josefin Sans"/>
            </a:endParaRPr>
          </a:p>
        </p:txBody>
      </p:sp>
      <p:sp>
        <p:nvSpPr>
          <p:cNvPr id="588" name="Google Shape;588;p108"/>
          <p:cNvSpPr/>
          <p:nvPr/>
        </p:nvSpPr>
        <p:spPr>
          <a:xfrm>
            <a:off x="2084832" y="2597906"/>
            <a:ext cx="8452034" cy="724170"/>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dirty="0">
                <a:solidFill>
                  <a:srgbClr val="F79910"/>
                </a:solidFill>
                <a:latin typeface="Josefin Sans"/>
                <a:ea typeface="Josefin Sans"/>
                <a:cs typeface="Josefin Sans"/>
                <a:sym typeface="Josefin Sans"/>
              </a:rPr>
              <a:t>SpiraTest® </a:t>
            </a:r>
            <a:r>
              <a:rPr lang="en-US" sz="2000" b="0" i="0" u="none" strike="noStrike" cap="none" dirty="0">
                <a:solidFill>
                  <a:schemeClr val="lt2"/>
                </a:solidFill>
                <a:latin typeface="Josefin Sans"/>
                <a:ea typeface="Josefin Sans"/>
                <a:cs typeface="Josefin Sans"/>
                <a:sym typeface="Josefin Sans"/>
              </a:rPr>
              <a:t>- Test Management for Teams</a:t>
            </a:r>
            <a:endParaRPr sz="2000" b="0" i="0" u="none" strike="noStrike" cap="none" dirty="0">
              <a:solidFill>
                <a:schemeClr val="lt2"/>
              </a:solidFill>
              <a:latin typeface="Josefin Sans"/>
              <a:ea typeface="Josefin Sans"/>
              <a:cs typeface="Josefin Sans"/>
              <a:sym typeface="Josefin Sans"/>
            </a:endParaRPr>
          </a:p>
        </p:txBody>
      </p:sp>
      <p:sp>
        <p:nvSpPr>
          <p:cNvPr id="589" name="Google Shape;589;p108"/>
          <p:cNvSpPr/>
          <p:nvPr/>
        </p:nvSpPr>
        <p:spPr>
          <a:xfrm>
            <a:off x="601434" y="5589450"/>
            <a:ext cx="5714699"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Josefin Sans"/>
                <a:ea typeface="Josefin Sans"/>
                <a:cs typeface="Josefin Sans"/>
                <a:sym typeface="Josefin Sans"/>
              </a:rPr>
              <a:t>KronoDesk</a:t>
            </a:r>
            <a:r>
              <a:rPr lang="en-US" sz="1800" b="1" i="0" u="none" strike="noStrike" cap="none" baseline="30000">
                <a:solidFill>
                  <a:srgbClr val="F79910"/>
                </a:solidFill>
                <a:latin typeface="Josefin Sans"/>
                <a:ea typeface="Josefin Sans"/>
                <a:cs typeface="Josefin Sans"/>
                <a:sym typeface="Josefin Sans"/>
              </a:rPr>
              <a:t>®</a:t>
            </a:r>
            <a:r>
              <a:rPr lang="en-US" sz="1800" b="0" i="0" u="none" strike="noStrike" cap="none">
                <a:solidFill>
                  <a:srgbClr val="084655"/>
                </a:solidFill>
                <a:latin typeface="Josefin Sans"/>
                <a:ea typeface="Josefin Sans"/>
                <a:cs typeface="Josefin Sans"/>
                <a:sym typeface="Josefin Sans"/>
              </a:rPr>
              <a:t>- Customer Service Desk</a:t>
            </a:r>
            <a:endParaRPr sz="1800" b="0" i="0" u="none" strike="noStrike" cap="none">
              <a:solidFill>
                <a:srgbClr val="000000"/>
              </a:solidFill>
              <a:latin typeface="Josefin Sans"/>
              <a:ea typeface="Josefin Sans"/>
              <a:cs typeface="Josefin Sans"/>
              <a:sym typeface="Josefin Sans"/>
            </a:endParaRPr>
          </a:p>
        </p:txBody>
      </p:sp>
      <p:sp>
        <p:nvSpPr>
          <p:cNvPr id="590" name="Google Shape;590;p108"/>
          <p:cNvSpPr/>
          <p:nvPr/>
        </p:nvSpPr>
        <p:spPr>
          <a:xfrm>
            <a:off x="601434" y="4669489"/>
            <a:ext cx="11249190" cy="802504"/>
          </a:xfrm>
          <a:prstGeom prst="rect">
            <a:avLst/>
          </a:prstGeom>
          <a:solidFill>
            <a:srgbClr val="EADFFF"/>
          </a:solidFill>
          <a:ln>
            <a:noFill/>
          </a:ln>
          <a:effectLst>
            <a:outerShdw blurRad="50800" sx="101000" sy="101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Rapise® </a:t>
            </a:r>
            <a:r>
              <a:rPr lang="en-US" sz="2000" b="0" i="0" u="none" strike="noStrike" cap="none">
                <a:solidFill>
                  <a:srgbClr val="084655"/>
                </a:solidFill>
                <a:latin typeface="Josefin Sans"/>
                <a:ea typeface="Josefin Sans"/>
                <a:cs typeface="Josefin Sans"/>
                <a:sym typeface="Josefin Sans"/>
              </a:rPr>
              <a:t>- AI-Powered Test Automation         </a:t>
            </a:r>
            <a:endParaRPr sz="1400" b="0" i="0" u="none" strike="noStrike" cap="none">
              <a:solidFill>
                <a:srgbClr val="000000"/>
              </a:solidFill>
              <a:latin typeface="Arial"/>
              <a:ea typeface="Arial"/>
              <a:cs typeface="Arial"/>
              <a:sym typeface="Arial"/>
            </a:endParaRPr>
          </a:p>
        </p:txBody>
      </p:sp>
      <p:sp>
        <p:nvSpPr>
          <p:cNvPr id="591" name="Google Shape;591;p108"/>
          <p:cNvSpPr/>
          <p:nvPr/>
        </p:nvSpPr>
        <p:spPr>
          <a:xfrm>
            <a:off x="946626" y="3503288"/>
            <a:ext cx="3430502"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DataSync</a:t>
            </a:r>
            <a:r>
              <a:rPr lang="en-US" sz="1800" b="1" i="0" u="none" strike="noStrike" cap="none" baseline="30000" dirty="0">
                <a:solidFill>
                  <a:srgbClr val="F79910"/>
                </a:solidFill>
                <a:latin typeface="Josefin Sans"/>
                <a:ea typeface="Josefin Sans"/>
                <a:cs typeface="Josefin Sans"/>
                <a:sym typeface="Josefin Sans"/>
              </a:rPr>
              <a:t>™</a:t>
            </a:r>
            <a:r>
              <a:rPr lang="en-US" sz="1800" b="1" i="0" u="none" strike="noStrike" cap="none" dirty="0">
                <a:solidFill>
                  <a:srgbClr val="F79910"/>
                </a:solidFill>
                <a:latin typeface="Josefin Sans"/>
                <a:ea typeface="Josefin Sans"/>
                <a:cs typeface="Josefin Sans"/>
                <a:sym typeface="Josefin Sans"/>
              </a:rPr>
              <a:t> </a:t>
            </a:r>
            <a:r>
              <a:rPr lang="en-US" sz="1800" b="0" i="0" u="none" strike="noStrike" cap="none" dirty="0">
                <a:solidFill>
                  <a:srgbClr val="084655"/>
                </a:solidFill>
                <a:latin typeface="Josefin Sans"/>
                <a:ea typeface="Josefin Sans"/>
                <a:cs typeface="Josefin Sans"/>
                <a:sym typeface="Josefin Sans"/>
              </a:rPr>
              <a:t>- Seamless</a:t>
            </a:r>
            <a:br>
              <a:rPr lang="en-US" sz="1800" b="0" i="0" u="none" strike="noStrike" cap="none" dirty="0">
                <a:solidFill>
                  <a:srgbClr val="084655"/>
                </a:solidFill>
                <a:latin typeface="Josefin Sans"/>
                <a:ea typeface="Josefin Sans"/>
                <a:cs typeface="Josefin Sans"/>
                <a:sym typeface="Josefin Sans"/>
              </a:rPr>
            </a:br>
            <a:r>
              <a:rPr lang="en-US" sz="1800" b="0" i="0" u="none" strike="noStrike" cap="none" dirty="0">
                <a:solidFill>
                  <a:srgbClr val="084655"/>
                </a:solidFill>
                <a:latin typeface="Josefin Sans"/>
                <a:ea typeface="Josefin Sans"/>
                <a:cs typeface="Josefin Sans"/>
                <a:sym typeface="Josefin Sans"/>
              </a:rPr>
              <a:t>Data Synchronization</a:t>
            </a:r>
            <a:endParaRPr sz="1800" b="0" i="0" u="none" strike="noStrike" cap="none" dirty="0">
              <a:solidFill>
                <a:srgbClr val="000000"/>
              </a:solidFill>
              <a:latin typeface="Josefin Sans"/>
              <a:ea typeface="Josefin Sans"/>
              <a:cs typeface="Josefin Sans"/>
              <a:sym typeface="Josefin Sans"/>
            </a:endParaRPr>
          </a:p>
        </p:txBody>
      </p:sp>
      <p:sp>
        <p:nvSpPr>
          <p:cNvPr id="592" name="Google Shape;592;p108"/>
          <p:cNvSpPr/>
          <p:nvPr/>
        </p:nvSpPr>
        <p:spPr>
          <a:xfrm>
            <a:off x="6552618" y="5589450"/>
            <a:ext cx="5298006"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RemoteLaunch® </a:t>
            </a:r>
            <a:r>
              <a:rPr lang="en-US" sz="1800" b="0" i="0" u="none" strike="noStrike" cap="none" dirty="0">
                <a:solidFill>
                  <a:srgbClr val="084655"/>
                </a:solidFill>
                <a:latin typeface="Josefin Sans"/>
                <a:ea typeface="Josefin Sans"/>
                <a:cs typeface="Josefin Sans"/>
                <a:sym typeface="Josefin Sans"/>
              </a:rPr>
              <a:t>- Test Orchestration</a:t>
            </a:r>
            <a:endParaRPr sz="1800" b="0" i="0" u="none" strike="noStrike" cap="none" dirty="0">
              <a:solidFill>
                <a:srgbClr val="000000"/>
              </a:solidFill>
              <a:latin typeface="Josefin Sans"/>
              <a:ea typeface="Josefin Sans"/>
              <a:cs typeface="Josefin Sans"/>
              <a:sym typeface="Josefin Sans"/>
            </a:endParaRPr>
          </a:p>
        </p:txBody>
      </p:sp>
      <p:pic>
        <p:nvPicPr>
          <p:cNvPr id="594" name="Google Shape;594;p10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49676" y="2698861"/>
            <a:ext cx="506827" cy="522293"/>
          </a:xfrm>
          <a:prstGeom prst="rect">
            <a:avLst/>
          </a:prstGeom>
          <a:noFill/>
          <a:ln>
            <a:noFill/>
          </a:ln>
          <a:effectLst>
            <a:outerShdw blurRad="63500" sx="102000" sy="102000" algn="ctr" rotWithShape="0">
              <a:srgbClr val="000000">
                <a:alpha val="40000"/>
              </a:srgbClr>
            </a:outerShdw>
          </a:effectLst>
        </p:spPr>
      </p:pic>
      <p:pic>
        <p:nvPicPr>
          <p:cNvPr id="595" name="Google Shape;595;p10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92572" y="4827376"/>
            <a:ext cx="506815" cy="506815"/>
          </a:xfrm>
          <a:prstGeom prst="rect">
            <a:avLst/>
          </a:prstGeom>
          <a:noFill/>
          <a:ln>
            <a:noFill/>
          </a:ln>
          <a:effectLst>
            <a:outerShdw blurRad="63500" sx="102000" sy="102000" algn="ctr" rotWithShape="0">
              <a:srgbClr val="000000">
                <a:alpha val="40000"/>
              </a:srgbClr>
            </a:outerShdw>
          </a:effectLst>
        </p:spPr>
      </p:pic>
      <p:pic>
        <p:nvPicPr>
          <p:cNvPr id="596" name="Google Shape;596;p10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94644" y="5757103"/>
            <a:ext cx="465574" cy="465574"/>
          </a:xfrm>
          <a:prstGeom prst="rect">
            <a:avLst/>
          </a:prstGeom>
          <a:noFill/>
          <a:ln>
            <a:noFill/>
          </a:ln>
          <a:effectLst>
            <a:outerShdw blurRad="63500" sx="102000" sy="102000" algn="ctr" rotWithShape="0">
              <a:srgbClr val="000000">
                <a:alpha val="40000"/>
              </a:srgbClr>
            </a:outerShdw>
          </a:effectLst>
        </p:spPr>
      </p:pic>
      <p:pic>
        <p:nvPicPr>
          <p:cNvPr id="597" name="Google Shape;597;p10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864661" y="1999034"/>
            <a:ext cx="477133" cy="513842"/>
          </a:xfrm>
          <a:prstGeom prst="rect">
            <a:avLst/>
          </a:prstGeom>
          <a:noFill/>
          <a:ln>
            <a:noFill/>
          </a:ln>
          <a:effectLst>
            <a:outerShdw blurRad="63500" sx="102000" sy="102000" algn="ctr" rotWithShape="0">
              <a:srgbClr val="000000">
                <a:alpha val="40000"/>
              </a:srgbClr>
            </a:outerShdw>
          </a:effectLst>
        </p:spPr>
      </p:pic>
      <p:sp>
        <p:nvSpPr>
          <p:cNvPr id="598" name="Google Shape;598;p108"/>
          <p:cNvSpPr/>
          <p:nvPr/>
        </p:nvSpPr>
        <p:spPr>
          <a:xfrm>
            <a:off x="8189282" y="3506121"/>
            <a:ext cx="3350757"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SpiraCapture</a:t>
            </a:r>
            <a:r>
              <a:rPr lang="en-US" sz="1800" b="1" i="0" u="none" strike="noStrike" cap="none" baseline="30000" dirty="0">
                <a:solidFill>
                  <a:srgbClr val="F79910"/>
                </a:solidFill>
                <a:latin typeface="Josefin Sans"/>
                <a:ea typeface="Josefin Sans"/>
                <a:cs typeface="Josefin Sans"/>
                <a:sym typeface="Josefin Sans"/>
              </a:rPr>
              <a:t>™</a:t>
            </a:r>
            <a:r>
              <a:rPr lang="en-US" sz="1800" b="0" i="0" u="none" strike="noStrike" cap="none" dirty="0">
                <a:solidFill>
                  <a:srgbClr val="084655"/>
                </a:solidFill>
                <a:latin typeface="Josefin Sans"/>
                <a:ea typeface="Josefin Sans"/>
                <a:cs typeface="Josefin Sans"/>
                <a:sym typeface="Josefin Sans"/>
              </a:rPr>
              <a:t>- Free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79910"/>
              </a:buClr>
              <a:buSzPts val="1800"/>
              <a:buFont typeface="Arial"/>
              <a:buNone/>
            </a:pPr>
            <a:r>
              <a:rPr lang="en-US" sz="1800" b="0" i="0" u="none" strike="noStrike" cap="none" dirty="0">
                <a:solidFill>
                  <a:srgbClr val="084655"/>
                </a:solidFill>
                <a:latin typeface="Josefin Sans"/>
                <a:ea typeface="Josefin Sans"/>
                <a:cs typeface="Josefin Sans"/>
                <a:sym typeface="Josefin Sans"/>
              </a:rPr>
              <a:t>Exploratory Testing</a:t>
            </a:r>
            <a:endParaRPr sz="1800" b="0" i="0" u="none" strike="noStrike" cap="none" dirty="0">
              <a:solidFill>
                <a:srgbClr val="000000"/>
              </a:solidFill>
              <a:latin typeface="Josefin Sans"/>
              <a:ea typeface="Josefin Sans"/>
              <a:cs typeface="Josefin Sans"/>
              <a:sym typeface="Josefin Sans"/>
            </a:endParaRPr>
          </a:p>
        </p:txBody>
      </p:sp>
      <p:pic>
        <p:nvPicPr>
          <p:cNvPr id="599" name="Google Shape;599;p10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538665" y="1238772"/>
            <a:ext cx="488787" cy="527293"/>
          </a:xfrm>
          <a:prstGeom prst="rect">
            <a:avLst/>
          </a:prstGeom>
          <a:noFill/>
          <a:ln>
            <a:noFill/>
          </a:ln>
          <a:effectLst>
            <a:outerShdw blurRad="63500" sx="102000" sy="102000" algn="ctr" rotWithShape="0">
              <a:srgbClr val="000000">
                <a:alpha val="40000"/>
              </a:srgbClr>
            </a:outerShdw>
          </a:effectLst>
        </p:spPr>
      </p:pic>
      <p:sp>
        <p:nvSpPr>
          <p:cNvPr id="600" name="Google Shape;600;p108"/>
          <p:cNvSpPr/>
          <p:nvPr/>
        </p:nvSpPr>
        <p:spPr>
          <a:xfrm>
            <a:off x="4531598" y="3506121"/>
            <a:ext cx="3535763"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89910"/>
                </a:solidFill>
                <a:latin typeface="Josefin Sans"/>
                <a:ea typeface="Josefin Sans"/>
                <a:cs typeface="Josefin Sans"/>
                <a:sym typeface="Josefin Sans"/>
              </a:rPr>
              <a:t>SpiraApps</a:t>
            </a:r>
            <a:r>
              <a:rPr lang="en-US" sz="1800" b="1" i="0" u="none" strike="noStrike" cap="none" baseline="30000" dirty="0">
                <a:solidFill>
                  <a:srgbClr val="F79910"/>
                </a:solidFill>
                <a:latin typeface="Josefin Sans"/>
                <a:ea typeface="Josefin Sans"/>
                <a:cs typeface="Josefin Sans"/>
                <a:sym typeface="Josefin Sans"/>
              </a:rPr>
              <a:t>™</a:t>
            </a:r>
            <a:r>
              <a:rPr lang="en-US" sz="1800" b="1" i="0" u="none" strike="noStrike" cap="none" dirty="0">
                <a:solidFill>
                  <a:srgbClr val="F79910"/>
                </a:solidFill>
                <a:latin typeface="Josefin Sans"/>
                <a:ea typeface="Josefin Sans"/>
                <a:cs typeface="Josefin Sans"/>
                <a:sym typeface="Josefin Sans"/>
              </a:rPr>
              <a:t> </a:t>
            </a:r>
            <a:r>
              <a:rPr lang="en-US" sz="1800" b="1" i="0" u="none" strike="noStrike" cap="none" dirty="0">
                <a:solidFill>
                  <a:srgbClr val="055174"/>
                </a:solidFill>
                <a:latin typeface="Josefin Sans"/>
                <a:ea typeface="Josefin Sans"/>
                <a:cs typeface="Josefin Sans"/>
                <a:sym typeface="Josefin Sans"/>
              </a:rPr>
              <a:t>- </a:t>
            </a:r>
            <a:r>
              <a:rPr lang="en-US" sz="1800" b="0" i="0" u="none" strike="noStrike" cap="none" dirty="0">
                <a:solidFill>
                  <a:schemeClr val="dk1"/>
                </a:solidFill>
                <a:latin typeface="Josefin Sans"/>
                <a:ea typeface="Josefin Sans"/>
                <a:cs typeface="Josefin Sans"/>
                <a:sym typeface="Josefin Sans"/>
              </a:rPr>
              <a:t>Spira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Josefin Sans"/>
                <a:ea typeface="Josefin Sans"/>
                <a:cs typeface="Josefin Sans"/>
                <a:sym typeface="Josefin Sans"/>
              </a:rPr>
              <a:t>Extensibility Framework</a:t>
            </a:r>
            <a:endParaRPr sz="1800" b="0" i="0" u="none" strike="noStrike" cap="none" dirty="0">
              <a:solidFill>
                <a:srgbClr val="000000"/>
              </a:solidFill>
              <a:latin typeface="Josefin Sans"/>
              <a:ea typeface="Josefin Sans"/>
              <a:cs typeface="Josefin Sans"/>
              <a:sym typeface="Josefin Sans"/>
            </a:endParaRPr>
          </a:p>
        </p:txBody>
      </p:sp>
      <p:pic>
        <p:nvPicPr>
          <p:cNvPr id="601" name="Google Shape;601;p108" descr="A group of hexagons with different colors&#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336258" y="3609644"/>
            <a:ext cx="507492" cy="507492"/>
          </a:xfrm>
          <a:prstGeom prst="rect">
            <a:avLst/>
          </a:prstGeom>
          <a:noFill/>
          <a:ln>
            <a:noFill/>
          </a:ln>
          <a:effectLst>
            <a:outerShdw blurRad="63500" sx="102000" sy="102000" algn="ctr" rotWithShape="0">
              <a:srgbClr val="000000">
                <a:alpha val="40000"/>
              </a:srgbClr>
            </a:outerShdw>
          </a:effectLst>
        </p:spPr>
      </p:pic>
      <p:pic>
        <p:nvPicPr>
          <p:cNvPr id="602" name="Google Shape;602;p10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848153" y="3574333"/>
            <a:ext cx="532373" cy="532373"/>
          </a:xfrm>
          <a:prstGeom prst="rect">
            <a:avLst/>
          </a:prstGeom>
          <a:noFill/>
          <a:ln>
            <a:noFill/>
          </a:ln>
          <a:effectLst>
            <a:outerShdw blurRad="63500" sx="102000" sy="102000" algn="ctr" rotWithShape="0">
              <a:srgbClr val="000000">
                <a:alpha val="40000"/>
              </a:srgbClr>
            </a:outerShdw>
          </a:effectLst>
        </p:spPr>
      </p:pic>
      <p:pic>
        <p:nvPicPr>
          <p:cNvPr id="603" name="Google Shape;603;p10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1214939" y="5757915"/>
            <a:ext cx="513765" cy="465574"/>
          </a:xfrm>
          <a:prstGeom prst="rect">
            <a:avLst/>
          </a:prstGeom>
          <a:noFill/>
          <a:ln>
            <a:noFill/>
          </a:ln>
          <a:effectLst>
            <a:outerShdw blurRad="63500" sx="102000" sy="102000" algn="ctr" rotWithShape="0">
              <a:srgbClr val="000000">
                <a:alpha val="40000"/>
              </a:srgbClr>
            </a:outerShdw>
          </a:effectLst>
        </p:spPr>
      </p:pic>
      <p:pic>
        <p:nvPicPr>
          <p:cNvPr id="3" name="Picture 2" descr="A colorful pinwheel on a black background&#10;&#10;Description automatically generated">
            <a:extLst>
              <a:ext uri="{FF2B5EF4-FFF2-40B4-BE49-F238E27FC236}">
                <a16:creationId xmlns:a16="http://schemas.microsoft.com/office/drawing/2014/main" id="{536D1044-994B-B026-11A9-AEF5C0D7AB6D}"/>
              </a:ext>
            </a:extLst>
          </p:cNvPr>
          <p:cNvPicPr>
            <a:picLocks noChangeAspect="1"/>
          </p:cNvPicPr>
          <p:nvPr/>
        </p:nvPicPr>
        <p:blipFill>
          <a:blip r:embed="rId11" cstate="screen">
            <a:alphaModFix/>
            <a:extLst>
              <a:ext uri="{28A0092B-C50C-407E-A947-70E740481C1C}">
                <a14:useLocalDpi xmlns:a14="http://schemas.microsoft.com/office/drawing/2010/main"/>
              </a:ext>
            </a:extLst>
          </a:blip>
          <a:stretch>
            <a:fillRect/>
          </a:stretch>
        </p:blipFill>
        <p:spPr>
          <a:xfrm>
            <a:off x="3672146" y="3574333"/>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Generative AI Capabilities</a:t>
            </a:r>
            <a:endParaRPr>
              <a:latin typeface="Josefin Sans"/>
              <a:ea typeface="Josefin Sans"/>
              <a:cs typeface="Josefin Sans"/>
              <a:sym typeface="Josefin Sans"/>
            </a:endParaRPr>
          </a:p>
        </p:txBody>
      </p:sp>
      <p:sp>
        <p:nvSpPr>
          <p:cNvPr id="609" name="Google Shape;609;p23"/>
          <p:cNvSpPr txBox="1">
            <a:spLocks noGrp="1"/>
          </p:cNvSpPr>
          <p:nvPr>
            <p:ph type="body" idx="1"/>
          </p:nvPr>
        </p:nvSpPr>
        <p:spPr>
          <a:xfrm>
            <a:off x="341376" y="1036320"/>
            <a:ext cx="11509248" cy="514064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700"/>
              <a:buNone/>
            </a:pPr>
            <a:r>
              <a:rPr lang="en-US" sz="1700">
                <a:latin typeface="Josefin Sans"/>
                <a:ea typeface="Josefin Sans"/>
                <a:cs typeface="Josefin Sans"/>
                <a:sym typeface="Josefin Sans"/>
              </a:rPr>
              <a:t>Spira and Rapise leverage Generative AI to enable autonomous testing, eliminating the need for hand-written automation scripts and driving increased efficiency</a:t>
            </a:r>
            <a:endParaRPr sz="1700">
              <a:latin typeface="Josefin Sans"/>
              <a:ea typeface="Josefin Sans"/>
              <a:cs typeface="Josefin Sans"/>
              <a:sym typeface="Josefin Sans"/>
            </a:endParaRPr>
          </a:p>
          <a:p>
            <a:pPr marL="0" lvl="0" indent="0" algn="l" rtl="0">
              <a:lnSpc>
                <a:spcPct val="120000"/>
              </a:lnSpc>
              <a:spcBef>
                <a:spcPts val="1000"/>
              </a:spcBef>
              <a:spcAft>
                <a:spcPts val="0"/>
              </a:spcAft>
              <a:buClr>
                <a:schemeClr val="dk1"/>
              </a:buClr>
              <a:buSzPts val="1700"/>
              <a:buNone/>
            </a:pPr>
            <a:endParaRPr sz="1700">
              <a:latin typeface="Josefin Sans"/>
              <a:ea typeface="Josefin Sans"/>
              <a:cs typeface="Josefin Sans"/>
              <a:sym typeface="Josefin Sans"/>
            </a:endParaRPr>
          </a:p>
        </p:txBody>
      </p:sp>
      <p:grpSp>
        <p:nvGrpSpPr>
          <p:cNvPr id="610" name="Google Shape;610;p23"/>
          <p:cNvGrpSpPr/>
          <p:nvPr/>
        </p:nvGrpSpPr>
        <p:grpSpPr>
          <a:xfrm>
            <a:off x="622120" y="2007610"/>
            <a:ext cx="10960357" cy="4645304"/>
            <a:chOff x="1997718" y="1505173"/>
            <a:chExt cx="8201882" cy="4522261"/>
          </a:xfrm>
        </p:grpSpPr>
        <p:sp>
          <p:nvSpPr>
            <p:cNvPr id="611" name="Google Shape;611;p23"/>
            <p:cNvSpPr/>
            <p:nvPr/>
          </p:nvSpPr>
          <p:spPr>
            <a:xfrm>
              <a:off x="5636746" y="1924707"/>
              <a:ext cx="914400" cy="4102727"/>
            </a:xfrm>
            <a:custGeom>
              <a:avLst/>
              <a:gdLst/>
              <a:ahLst/>
              <a:cxnLst/>
              <a:rect l="l" t="t" r="r" b="b"/>
              <a:pathLst>
                <a:path w="914400" h="4102727" extrusionOk="0">
                  <a:moveTo>
                    <a:pt x="457200" y="152714"/>
                  </a:moveTo>
                  <a:cubicBezTo>
                    <a:pt x="289037" y="152714"/>
                    <a:pt x="152714" y="289037"/>
                    <a:pt x="152714" y="457200"/>
                  </a:cubicBezTo>
                  <a:lnTo>
                    <a:pt x="146304" y="457200"/>
                  </a:lnTo>
                  <a:lnTo>
                    <a:pt x="146304" y="3645527"/>
                  </a:lnTo>
                  <a:lnTo>
                    <a:pt x="152714" y="3645527"/>
                  </a:lnTo>
                  <a:cubicBezTo>
                    <a:pt x="152714" y="3813690"/>
                    <a:pt x="289037" y="3950013"/>
                    <a:pt x="457200" y="3950013"/>
                  </a:cubicBezTo>
                  <a:cubicBezTo>
                    <a:pt x="604342" y="3950013"/>
                    <a:pt x="727108" y="3845641"/>
                    <a:pt x="755500" y="3706892"/>
                  </a:cubicBezTo>
                  <a:lnTo>
                    <a:pt x="761641" y="3645971"/>
                  </a:lnTo>
                  <a:lnTo>
                    <a:pt x="758670" y="3645971"/>
                  </a:lnTo>
                  <a:lnTo>
                    <a:pt x="758670" y="445571"/>
                  </a:lnTo>
                  <a:lnTo>
                    <a:pt x="760514" y="445571"/>
                  </a:lnTo>
                  <a:lnTo>
                    <a:pt x="755500" y="395835"/>
                  </a:lnTo>
                  <a:cubicBezTo>
                    <a:pt x="727108" y="257086"/>
                    <a:pt x="604342" y="152714"/>
                    <a:pt x="457200" y="152714"/>
                  </a:cubicBezTo>
                  <a:close/>
                  <a:moveTo>
                    <a:pt x="457200" y="0"/>
                  </a:moveTo>
                  <a:cubicBezTo>
                    <a:pt x="678142" y="0"/>
                    <a:pt x="862479" y="156720"/>
                    <a:pt x="905112" y="365058"/>
                  </a:cubicBezTo>
                  <a:lnTo>
                    <a:pt x="913228" y="445571"/>
                  </a:lnTo>
                  <a:lnTo>
                    <a:pt x="914118" y="445571"/>
                  </a:lnTo>
                  <a:lnTo>
                    <a:pt x="914118" y="454403"/>
                  </a:lnTo>
                  <a:lnTo>
                    <a:pt x="914400" y="457200"/>
                  </a:lnTo>
                  <a:lnTo>
                    <a:pt x="914118" y="457200"/>
                  </a:lnTo>
                  <a:lnTo>
                    <a:pt x="914118" y="3645527"/>
                  </a:lnTo>
                  <a:lnTo>
                    <a:pt x="914400" y="3645527"/>
                  </a:lnTo>
                  <a:cubicBezTo>
                    <a:pt x="914400" y="3898032"/>
                    <a:pt x="709705" y="4102727"/>
                    <a:pt x="457200" y="4102727"/>
                  </a:cubicBezTo>
                  <a:cubicBezTo>
                    <a:pt x="236258" y="4102727"/>
                    <a:pt x="51921" y="3946008"/>
                    <a:pt x="9288" y="3737669"/>
                  </a:cubicBezTo>
                  <a:lnTo>
                    <a:pt x="45" y="3645971"/>
                  </a:lnTo>
                  <a:lnTo>
                    <a:pt x="0" y="3645971"/>
                  </a:lnTo>
                  <a:lnTo>
                    <a:pt x="0" y="3645527"/>
                  </a:lnTo>
                  <a:lnTo>
                    <a:pt x="0" y="457200"/>
                  </a:lnTo>
                  <a:lnTo>
                    <a:pt x="0" y="445571"/>
                  </a:lnTo>
                  <a:lnTo>
                    <a:pt x="1172" y="445571"/>
                  </a:lnTo>
                  <a:lnTo>
                    <a:pt x="9288" y="365058"/>
                  </a:lnTo>
                  <a:cubicBezTo>
                    <a:pt x="51921" y="156720"/>
                    <a:pt x="236258" y="0"/>
                    <a:pt x="457200" y="0"/>
                  </a:cubicBezTo>
                  <a:close/>
                </a:path>
              </a:pathLst>
            </a:cu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2" name="Google Shape;612;p23"/>
            <p:cNvSpPr/>
            <p:nvPr/>
          </p:nvSpPr>
          <p:spPr>
            <a:xfrm>
              <a:off x="5591497" y="2406065"/>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3" name="Google Shape;613;p23"/>
            <p:cNvSpPr/>
            <p:nvPr/>
          </p:nvSpPr>
          <p:spPr>
            <a:xfrm>
              <a:off x="5591497" y="3609208"/>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4" name="Google Shape;614;p23"/>
            <p:cNvSpPr/>
            <p:nvPr/>
          </p:nvSpPr>
          <p:spPr>
            <a:xfrm>
              <a:off x="5591497" y="4804317"/>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5" name="Google Shape;615;p23"/>
            <p:cNvSpPr/>
            <p:nvPr/>
          </p:nvSpPr>
          <p:spPr>
            <a:xfrm>
              <a:off x="6349601" y="2406065"/>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6" name="Google Shape;616;p23"/>
            <p:cNvSpPr/>
            <p:nvPr/>
          </p:nvSpPr>
          <p:spPr>
            <a:xfrm>
              <a:off x="6349601" y="3609208"/>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7" name="Google Shape;617;p23"/>
            <p:cNvSpPr/>
            <p:nvPr/>
          </p:nvSpPr>
          <p:spPr>
            <a:xfrm>
              <a:off x="6349601" y="4804317"/>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8" name="Google Shape;618;p23"/>
            <p:cNvSpPr/>
            <p:nvPr/>
          </p:nvSpPr>
          <p:spPr>
            <a:xfrm rot="-5400000">
              <a:off x="3457160" y="997591"/>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19" name="Google Shape;619;p23"/>
            <p:cNvSpPr txBox="1"/>
            <p:nvPr/>
          </p:nvSpPr>
          <p:spPr>
            <a:xfrm>
              <a:off x="2030653" y="24899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AI Overview:</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Generates downstream artifacts from requirements and user stories</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0" name="Google Shape;620;p23"/>
            <p:cNvSpPr/>
            <p:nvPr/>
          </p:nvSpPr>
          <p:spPr>
            <a:xfrm rot="-5400000">
              <a:off x="3457160" y="2186792"/>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1" name="Google Shape;621;p23"/>
            <p:cNvSpPr txBox="1"/>
            <p:nvPr/>
          </p:nvSpPr>
          <p:spPr>
            <a:xfrm>
              <a:off x="2030653"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Use Cases:</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Test cases, test steps, tasks, BDD scenarios, and risks</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2" name="Google Shape;622;p23"/>
            <p:cNvSpPr/>
            <p:nvPr/>
          </p:nvSpPr>
          <p:spPr>
            <a:xfrm rot="-5400000">
              <a:off x="3457160" y="3382674"/>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3" name="Google Shape;623;p23"/>
            <p:cNvSpPr txBox="1"/>
            <p:nvPr/>
          </p:nvSpPr>
          <p:spPr>
            <a:xfrm>
              <a:off x="2030653" y="4875038"/>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Future Roadmap:</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Expand upon types of data created and models supported</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4" name="Google Shape;624;p23"/>
            <p:cNvSpPr/>
            <p:nvPr/>
          </p:nvSpPr>
          <p:spPr>
            <a:xfrm rot="5400000">
              <a:off x="8055836" y="997593"/>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5" name="Google Shape;625;p23"/>
            <p:cNvSpPr txBox="1"/>
            <p:nvPr/>
          </p:nvSpPr>
          <p:spPr>
            <a:xfrm>
              <a:off x="6596382" y="2489963"/>
              <a:ext cx="3603218" cy="609004"/>
            </a:xfrm>
            <a:prstGeom prst="rect">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AI Overview:</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Creates automated test scripts from manual tests, perform autonomous testing</a:t>
              </a:r>
              <a:endParaRPr kumimoji="0"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endParaRPr>
            </a:p>
          </p:txBody>
        </p:sp>
        <p:sp>
          <p:nvSpPr>
            <p:cNvPr id="626" name="Google Shape;626;p23"/>
            <p:cNvSpPr/>
            <p:nvPr/>
          </p:nvSpPr>
          <p:spPr>
            <a:xfrm rot="5400000">
              <a:off x="8055836" y="2186794"/>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7" name="Google Shape;627;p23"/>
            <p:cNvSpPr txBox="1"/>
            <p:nvPr/>
          </p:nvSpPr>
          <p:spPr>
            <a:xfrm>
              <a:off x="6596382"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Use Cases:</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Generate test data, navigate application, run manual tests as automated, execution analysis</a:t>
              </a:r>
              <a:endParaRPr kumimoji="0" sz="17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628" name="Google Shape;628;p23"/>
            <p:cNvSpPr/>
            <p:nvPr/>
          </p:nvSpPr>
          <p:spPr>
            <a:xfrm rot="5400000">
              <a:off x="8055836" y="3382676"/>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9" name="Google Shape;629;p23"/>
            <p:cNvSpPr txBox="1"/>
            <p:nvPr/>
          </p:nvSpPr>
          <p:spPr>
            <a:xfrm>
              <a:off x="6596381" y="48750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Future Roadmap:</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Additional agentic workflows that further leverage application contextual data</a:t>
              </a:r>
              <a:endParaRPr kumimoji="0" sz="17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630" name="Google Shape;630;p23"/>
            <p:cNvSpPr/>
            <p:nvPr/>
          </p:nvSpPr>
          <p:spPr>
            <a:xfrm>
              <a:off x="2278011" y="1516252"/>
              <a:ext cx="281420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    SPIRA PLATFORM</a:t>
              </a:r>
              <a:endParaRPr kumimoji="0" sz="20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pic>
          <p:nvPicPr>
            <p:cNvPr id="631" name="Google Shape;631;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41742" y="1613619"/>
              <a:ext cx="290230" cy="458002"/>
            </a:xfrm>
            <a:prstGeom prst="rect">
              <a:avLst/>
            </a:prstGeom>
            <a:noFill/>
            <a:ln>
              <a:noFill/>
            </a:ln>
            <a:effectLst>
              <a:outerShdw blurRad="63500" sx="102000" sy="102000" algn="ctr" rotWithShape="0">
                <a:srgbClr val="000000">
                  <a:alpha val="40000"/>
                </a:srgbClr>
              </a:outerShdw>
            </a:effectLst>
          </p:spPr>
        </p:pic>
        <p:sp>
          <p:nvSpPr>
            <p:cNvPr id="632" name="Google Shape;632;p23"/>
            <p:cNvSpPr/>
            <p:nvPr/>
          </p:nvSpPr>
          <p:spPr>
            <a:xfrm>
              <a:off x="7095677" y="1505173"/>
              <a:ext cx="265047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    RAPISE PLATFORM</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pic>
        <p:nvPicPr>
          <p:cNvPr id="633" name="Google Shape;633;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44889" y="2140154"/>
            <a:ext cx="412187" cy="41218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Capabilities</a:t>
            </a:r>
            <a:endParaRPr sz="1400" b="0" i="0" u="none" strike="noStrike" cap="none">
              <a:solidFill>
                <a:schemeClr val="lt2"/>
              </a:solidFill>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SpiraPlan</a:t>
            </a:r>
            <a:endParaRPr sz="2000" b="0" i="0" u="none" strike="noStrike" cap="none">
              <a:solidFill>
                <a:srgbClr val="000000"/>
              </a:solidFill>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SpiraTest</a:t>
            </a:r>
            <a:endParaRPr sz="2000" b="0" i="0" u="none" strike="noStrike" cap="none">
              <a:solidFill>
                <a:srgbClr val="000000"/>
              </a:solidFill>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SpiraTeam</a:t>
            </a:r>
            <a:endParaRPr sz="2000" b="0" i="0" u="none" strike="noStrike" cap="none">
              <a:solidFill>
                <a:srgbClr val="000000"/>
              </a:solidFill>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Requirements Management</a:t>
            </a:r>
            <a:endParaRPr sz="1400" b="1" i="0" u="none" strike="noStrike" cap="none">
              <a:solidFill>
                <a:schemeClr val="lt2"/>
              </a:solidFill>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Test Management &amp; Traceability</a:t>
            </a:r>
            <a:endParaRPr sz="1400" b="1" i="0" u="none" strike="noStrike" cap="none">
              <a:solidFill>
                <a:schemeClr val="lt2"/>
              </a:solidFill>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Defect &amp; Issue Tracking</a:t>
            </a:r>
            <a:endParaRPr sz="1800" b="1" i="0" u="none" strike="noStrike" cap="none">
              <a:solidFill>
                <a:schemeClr val="lt2"/>
              </a:solidFill>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Agile Planning Tools</a:t>
            </a:r>
            <a:endParaRPr sz="1800" b="1" i="0" u="none" strike="noStrike" cap="none">
              <a:solidFill>
                <a:schemeClr val="lt2"/>
              </a:solidFill>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Program &amp; Portfolio Planning</a:t>
            </a:r>
            <a:endParaRPr sz="1800" b="1" i="0" u="none" strike="noStrike" cap="none">
              <a:solidFill>
                <a:schemeClr val="lt2"/>
              </a:solidFill>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11111"/>
              <a:buFont typeface="Josefin Sans"/>
              <a:buNone/>
            </a:pPr>
            <a:r>
              <a:rPr lang="en-US" sz="3600" dirty="0" err="1">
                <a:latin typeface="Josefin Sans"/>
                <a:ea typeface="Josefin Sans"/>
                <a:cs typeface="Josefin Sans"/>
                <a:sym typeface="Josefin Sans"/>
              </a:rPr>
              <a:t>SpiraTest</a:t>
            </a:r>
            <a:r>
              <a:rPr lang="en-US" sz="3600" dirty="0">
                <a:latin typeface="Josefin Sans"/>
                <a:ea typeface="Josefin Sans"/>
                <a:cs typeface="Josefin Sans"/>
                <a:sym typeface="Josefin Sans"/>
              </a:rPr>
              <a:t>® - Requirements &amp; Test Management</a:t>
            </a:r>
            <a:endParaRPr sz="3600" dirty="0">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POPULAR INTEGRATIONS</a:t>
            </a:r>
            <a:endParaRPr sz="1600" b="1" i="0" u="none" strike="noStrike" cap="none" baseline="30000">
              <a:solidFill>
                <a:schemeClr val="dk1"/>
              </a:solidFill>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END USER(S)</a:t>
            </a:r>
            <a:endParaRPr sz="1400" b="0" i="0" u="none" strike="noStrike" cap="none">
              <a:solidFill>
                <a:srgbClr val="000000"/>
              </a:solidFill>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KEY FEATURES &amp; BENEFITS</a:t>
            </a:r>
            <a:endParaRPr sz="1400" b="0" i="0" u="none" strike="noStrike" cap="none">
              <a:solidFill>
                <a:srgbClr val="000000"/>
              </a:solidFill>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DIFFERENTIATORS</a:t>
            </a:r>
            <a:endParaRPr sz="1400" b="0" i="0" u="none" strike="noStrike" cap="none">
              <a:solidFill>
                <a:srgbClr val="000000"/>
              </a:solidFill>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Centralized management of all factors that impact testing, including requirements, defects, and reporting</a:t>
            </a:r>
            <a:endParaRPr sz="1600" b="0" i="0" u="none" strike="noStrike" cap="none">
              <a:solidFill>
                <a:srgbClr val="000000"/>
              </a:solidFill>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95%</a:t>
              </a:r>
              <a:endParaRPr sz="1400" b="0" i="0" u="none" strike="noStrike" cap="none">
                <a:solidFill>
                  <a:srgbClr val="000000"/>
                </a:solidFill>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requirements coverage</a:t>
              </a:r>
              <a:endParaRPr sz="1400" b="0" i="0" u="none" strike="noStrike" cap="none">
                <a:solidFill>
                  <a:srgbClr val="000000"/>
                </a:solidFill>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test cycles</a:t>
              </a:r>
              <a:endParaRPr sz="1400" b="0" i="0" u="none" strike="noStrike" cap="none">
                <a:solidFill>
                  <a:srgbClr val="000000"/>
                </a:solidFill>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Easy-to-use, automated bug &amp; issue identification for tracking, prioritization, and resolution of defects before they impact users</a:t>
            </a:r>
            <a:endParaRPr sz="1600" b="0" i="0" u="none" strike="noStrike" cap="none">
              <a:solidFill>
                <a:srgbClr val="000000"/>
              </a:solidFill>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Streamlined planning, execution, and tracking of testing, including test case management and exploratory testing</a:t>
            </a:r>
            <a:endParaRPr sz="1600" b="0" i="0" u="none" strike="noStrike" cap="none">
              <a:solidFill>
                <a:srgbClr val="000000"/>
              </a:solidFill>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End-to-end traceability of product releases, tested requirements, and resolved defects, with electronic signature capabilities</a:t>
            </a:r>
            <a:endParaRPr sz="1600" b="0" i="0" u="none" strike="noStrike" cap="none">
              <a:solidFill>
                <a:srgbClr val="000000"/>
              </a:solidFill>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Modern UI with ease-of-use in mind; quick access to insights and consistent functionality</a:t>
            </a:r>
            <a:endParaRPr sz="1600" b="0" i="0" u="none" strike="noStrike" cap="none">
              <a:solidFill>
                <a:srgbClr val="000000"/>
              </a:solidFill>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True “out-of-the-box” platform with a full set of capabilities that can be set up in as little as 10 minutes</a:t>
            </a:r>
            <a:endParaRPr sz="1600" b="0" i="0" u="none" strike="noStrike" cap="none">
              <a:solidFill>
                <a:srgbClr val="000000"/>
              </a:solidFill>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Cross-project data storage; simple reporting across projects via pre-built dashboards</a:t>
            </a:r>
            <a:endParaRPr sz="1600" b="0" i="0" u="none" strike="noStrike" cap="none">
              <a:solidFill>
                <a:srgbClr val="000000"/>
              </a:solidFill>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Robust set of default workflows for customers in highly regulated industries</a:t>
            </a:r>
            <a:endParaRPr sz="1600" b="0" i="0" u="none" strike="noStrike" cap="none">
              <a:solidFill>
                <a:srgbClr val="000000"/>
              </a:solidFill>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Extensive and pre-built integration library bolsters in-house capabilities; no need for dedicated admin to manage plug-ins</a:t>
            </a:r>
            <a:endParaRPr sz="1600" b="0" i="0" u="none" strike="noStrike" cap="none">
              <a:solidFill>
                <a:srgbClr val="000000"/>
              </a:solidFill>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Test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QA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Software Testers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Developers</a:t>
            </a:r>
            <a:endParaRPr sz="1600" b="0" i="0" u="none" strike="noStrike" cap="none">
              <a:solidFill>
                <a:srgbClr val="000000"/>
              </a:solidFill>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a:solidFill>
                  <a:schemeClr val="dk1"/>
                </a:solidFill>
                <a:latin typeface="Josefin Sans"/>
                <a:ea typeface="Josefin Sans"/>
                <a:cs typeface="Josefin Sans"/>
                <a:sym typeface="Josefin Sans"/>
              </a:rPr>
              <a:t>AWS Bedrock</a:t>
            </a:r>
            <a:endParaRPr sz="1000" b="0" i="0" u="none" strike="noStrike" cap="none">
              <a:solidFill>
                <a:srgbClr val="000000"/>
              </a:solidFill>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7" name="Google Shape;797;p26"/>
          <p:cNvSpPr txBox="1">
            <a:spLocks noGrp="1"/>
          </p:cNvSpPr>
          <p:nvPr>
            <p:ph type="title"/>
          </p:nvPr>
        </p:nvSpPr>
        <p:spPr>
          <a:xfrm>
            <a:off x="371573" y="204712"/>
            <a:ext cx="10982227"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889"/>
              <a:buFont typeface="Josefin Sans"/>
              <a:buNone/>
            </a:pPr>
            <a:r>
              <a:rPr lang="en-US" sz="4000" dirty="0" err="1">
                <a:latin typeface="Josefin Sans"/>
                <a:ea typeface="Josefin Sans"/>
                <a:cs typeface="Josefin Sans"/>
                <a:sym typeface="Josefin Sans"/>
              </a:rPr>
              <a:t>SpiraTeam</a:t>
            </a:r>
            <a:r>
              <a:rPr lang="en-US" sz="4000" dirty="0">
                <a:latin typeface="Josefin Sans"/>
                <a:ea typeface="Josefin Sans"/>
                <a:cs typeface="Josefin Sans"/>
                <a:sym typeface="Josefin Sans"/>
              </a:rPr>
              <a:t>®- Application Lifecycle Management</a:t>
            </a:r>
            <a:endParaRPr sz="4000" dirty="0">
              <a:latin typeface="Josefin Sans"/>
              <a:ea typeface="Josefin Sans"/>
              <a:cs typeface="Josefin Sans"/>
              <a:sym typeface="Josefin Sans"/>
            </a:endParaRPr>
          </a:p>
        </p:txBody>
      </p:sp>
      <p:pic>
        <p:nvPicPr>
          <p:cNvPr id="798" name="Google Shape;79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0549" y="204712"/>
            <a:ext cx="579878" cy="698160"/>
          </a:xfrm>
          <a:prstGeom prst="rect">
            <a:avLst/>
          </a:prstGeom>
          <a:noFill/>
          <a:ln>
            <a:noFill/>
          </a:ln>
        </p:spPr>
      </p:pic>
      <p:sp>
        <p:nvSpPr>
          <p:cNvPr id="799" name="Google Shape;799;p26"/>
          <p:cNvSpPr txBox="1"/>
          <p:nvPr/>
        </p:nvSpPr>
        <p:spPr>
          <a:xfrm>
            <a:off x="1002978" y="2513303"/>
            <a:ext cx="489643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Quality assurance (QA), risk management, and collaboration capabilities to ensure visibility into all aspects of the software development lifecycle</a:t>
            </a:r>
            <a:endParaRPr sz="1400" b="0" i="0" u="none" strike="noStrike" cap="none">
              <a:solidFill>
                <a:srgbClr val="000000"/>
              </a:solidFill>
              <a:latin typeface="Josefin Sans"/>
              <a:ea typeface="Josefin Sans"/>
              <a:cs typeface="Josefin Sans"/>
              <a:sym typeface="Josefin Sans"/>
            </a:endParaRPr>
          </a:p>
        </p:txBody>
      </p:sp>
      <p:sp>
        <p:nvSpPr>
          <p:cNvPr id="800" name="Google Shape;800;p26"/>
          <p:cNvSpPr txBox="1"/>
          <p:nvPr/>
        </p:nvSpPr>
        <p:spPr>
          <a:xfrm>
            <a:off x="1002978" y="1722239"/>
            <a:ext cx="490370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integrated project / requirements management and an extensive integration library to eliminate inefficiencies from overlapping tools</a:t>
            </a:r>
            <a:endParaRPr sz="1400" b="0" i="0" u="none" strike="noStrike" cap="none">
              <a:solidFill>
                <a:srgbClr val="000000"/>
              </a:solidFill>
              <a:latin typeface="Josefin Sans"/>
              <a:ea typeface="Josefin Sans"/>
              <a:cs typeface="Josefin Sans"/>
              <a:sym typeface="Josefin Sans"/>
            </a:endParaRPr>
          </a:p>
        </p:txBody>
      </p:sp>
      <p:sp>
        <p:nvSpPr>
          <p:cNvPr id="801" name="Google Shape;801;p26"/>
          <p:cNvSpPr txBox="1"/>
          <p:nvPr/>
        </p:nvSpPr>
        <p:spPr>
          <a:xfrm>
            <a:off x="1010249" y="3349444"/>
            <a:ext cx="478838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Specialized artifact types, built-in workflows, and advanced dashboards to provide an “out-of-the-box” experience for any team</a:t>
            </a:r>
            <a:endParaRPr sz="1400" b="0" i="0" u="none" strike="noStrike" cap="none">
              <a:solidFill>
                <a:srgbClr val="000000"/>
              </a:solidFill>
              <a:latin typeface="Josefin Sans"/>
              <a:ea typeface="Josefin Sans"/>
              <a:cs typeface="Josefin Sans"/>
              <a:sym typeface="Josefin Sans"/>
            </a:endParaRPr>
          </a:p>
        </p:txBody>
      </p:sp>
      <p:sp>
        <p:nvSpPr>
          <p:cNvPr id="802" name="Google Shape;802;p26"/>
          <p:cNvSpPr txBox="1"/>
          <p:nvPr/>
        </p:nvSpPr>
        <p:spPr>
          <a:xfrm>
            <a:off x="1007108" y="4174194"/>
            <a:ext cx="48923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Complete support of all development methodologies, whether Agile, Waterfall, or hybrid</a:t>
            </a:r>
            <a:endParaRPr sz="1400" b="0" i="0" u="none" strike="noStrike" cap="none">
              <a:solidFill>
                <a:srgbClr val="000000"/>
              </a:solidFill>
              <a:latin typeface="Josefin Sans"/>
              <a:ea typeface="Josefin Sans"/>
              <a:cs typeface="Josefin Sans"/>
              <a:sym typeface="Josefin Sans"/>
            </a:endParaRPr>
          </a:p>
        </p:txBody>
      </p:sp>
      <p:sp>
        <p:nvSpPr>
          <p:cNvPr id="803" name="Google Shape;803;p26"/>
          <p:cNvSpPr txBox="1"/>
          <p:nvPr/>
        </p:nvSpPr>
        <p:spPr>
          <a:xfrm>
            <a:off x="9420225" y="4808621"/>
            <a:ext cx="2314573"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Project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Business Analysts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Developers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804" name="Google Shape;804;p26"/>
          <p:cNvSpPr/>
          <p:nvPr/>
        </p:nvSpPr>
        <p:spPr>
          <a:xfrm>
            <a:off x="6285320" y="1831498"/>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805" name="Google Shape;805;p26"/>
          <p:cNvSpPr/>
          <p:nvPr/>
        </p:nvSpPr>
        <p:spPr>
          <a:xfrm>
            <a:off x="6285320" y="23302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806" name="Google Shape;806;p26"/>
          <p:cNvSpPr/>
          <p:nvPr/>
        </p:nvSpPr>
        <p:spPr>
          <a:xfrm>
            <a:off x="6285320" y="290747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807" name="Google Shape;807;p26"/>
          <p:cNvSpPr/>
          <p:nvPr/>
        </p:nvSpPr>
        <p:spPr>
          <a:xfrm>
            <a:off x="6285320" y="342897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808" name="Google Shape;808;p26"/>
          <p:cNvSpPr/>
          <p:nvPr/>
        </p:nvSpPr>
        <p:spPr>
          <a:xfrm>
            <a:off x="6285320" y="3939320"/>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809" name="Google Shape;809;p26"/>
          <p:cNvSpPr txBox="1"/>
          <p:nvPr/>
        </p:nvSpPr>
        <p:spPr>
          <a:xfrm>
            <a:off x="6564383" y="1719899"/>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Robust data roll-up capabilities across all dimensions – product, component, requirements, release, and team</a:t>
            </a:r>
            <a:endParaRPr sz="1600" b="0" i="0" u="none" strike="noStrike" cap="none">
              <a:solidFill>
                <a:srgbClr val="000000"/>
              </a:solidFill>
              <a:latin typeface="Josefin Sans"/>
              <a:ea typeface="Josefin Sans"/>
              <a:cs typeface="Josefin Sans"/>
              <a:sym typeface="Josefin Sans"/>
            </a:endParaRPr>
          </a:p>
        </p:txBody>
      </p:sp>
      <p:sp>
        <p:nvSpPr>
          <p:cNvPr id="810" name="Google Shape;810;p26"/>
          <p:cNvSpPr txBox="1"/>
          <p:nvPr/>
        </p:nvSpPr>
        <p:spPr>
          <a:xfrm>
            <a:off x="6578947" y="2252122"/>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built-in integration library for easy connections to all solutions with zero limitations</a:t>
            </a:r>
            <a:endParaRPr sz="1600" b="0" i="0" u="none" strike="noStrike" cap="none">
              <a:solidFill>
                <a:srgbClr val="000000"/>
              </a:solidFill>
              <a:latin typeface="Josefin Sans"/>
              <a:ea typeface="Josefin Sans"/>
              <a:cs typeface="Josefin Sans"/>
              <a:sym typeface="Josefin Sans"/>
            </a:endParaRPr>
          </a:p>
        </p:txBody>
      </p:sp>
      <p:sp>
        <p:nvSpPr>
          <p:cNvPr id="811" name="Google Shape;811;p26"/>
          <p:cNvSpPr txBox="1"/>
          <p:nvPr/>
        </p:nvSpPr>
        <p:spPr>
          <a:xfrm>
            <a:off x="6578947" y="280263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Pre-existing niche artifact types to address specific use cases and ensure adherence to best practices</a:t>
            </a:r>
            <a:endParaRPr sz="1600" b="0" i="0" u="none" strike="noStrike" cap="none">
              <a:solidFill>
                <a:srgbClr val="000000"/>
              </a:solidFill>
              <a:latin typeface="Josefin Sans"/>
              <a:ea typeface="Josefin Sans"/>
              <a:cs typeface="Josefin Sans"/>
              <a:sym typeface="Josefin Sans"/>
            </a:endParaRPr>
          </a:p>
        </p:txBody>
      </p:sp>
      <p:sp>
        <p:nvSpPr>
          <p:cNvPr id="812" name="Google Shape;812;p26"/>
          <p:cNvSpPr txBox="1"/>
          <p:nvPr/>
        </p:nvSpPr>
        <p:spPr>
          <a:xfrm>
            <a:off x="6578947" y="332372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Various project planning views for different roles within the team that can handle both planned and adaptive lifecycles</a:t>
            </a:r>
            <a:endParaRPr sz="1600" b="0" i="0" u="none" strike="noStrike" cap="none">
              <a:solidFill>
                <a:srgbClr val="000000"/>
              </a:solidFill>
              <a:latin typeface="Josefin Sans"/>
              <a:ea typeface="Josefin Sans"/>
              <a:cs typeface="Josefin Sans"/>
              <a:sym typeface="Josefin Sans"/>
            </a:endParaRPr>
          </a:p>
        </p:txBody>
      </p:sp>
      <p:sp>
        <p:nvSpPr>
          <p:cNvPr id="813" name="Google Shape;813;p26"/>
          <p:cNvSpPr txBox="1"/>
          <p:nvPr/>
        </p:nvSpPr>
        <p:spPr>
          <a:xfrm>
            <a:off x="6578947" y="3940011"/>
            <a:ext cx="52059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Operates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grpSp>
        <p:nvGrpSpPr>
          <p:cNvPr id="814" name="Google Shape;814;p26"/>
          <p:cNvGrpSpPr/>
          <p:nvPr/>
        </p:nvGrpSpPr>
        <p:grpSpPr>
          <a:xfrm>
            <a:off x="371573" y="4174443"/>
            <a:ext cx="596012" cy="594978"/>
            <a:chOff x="411097" y="3984876"/>
            <a:chExt cx="596012" cy="594978"/>
          </a:xfrm>
        </p:grpSpPr>
        <p:sp>
          <p:nvSpPr>
            <p:cNvPr id="815" name="Google Shape;815;p26"/>
            <p:cNvSpPr/>
            <p:nvPr/>
          </p:nvSpPr>
          <p:spPr>
            <a:xfrm>
              <a:off x="411097" y="398487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6" name="Google Shape;816;p26" descr="Qr Cod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4049193"/>
              <a:ext cx="466344" cy="466344"/>
            </a:xfrm>
            <a:prstGeom prst="rect">
              <a:avLst/>
            </a:prstGeom>
            <a:noFill/>
            <a:ln>
              <a:noFill/>
            </a:ln>
          </p:spPr>
        </p:pic>
      </p:grpSp>
      <p:grpSp>
        <p:nvGrpSpPr>
          <p:cNvPr id="817" name="Google Shape;817;p26"/>
          <p:cNvGrpSpPr/>
          <p:nvPr/>
        </p:nvGrpSpPr>
        <p:grpSpPr>
          <a:xfrm>
            <a:off x="371573" y="3461203"/>
            <a:ext cx="596012" cy="594978"/>
            <a:chOff x="411097" y="3327391"/>
            <a:chExt cx="596012" cy="594978"/>
          </a:xfrm>
        </p:grpSpPr>
        <p:sp>
          <p:nvSpPr>
            <p:cNvPr id="818" name="Google Shape;818;p26"/>
            <p:cNvSpPr/>
            <p:nvPr/>
          </p:nvSpPr>
          <p:spPr>
            <a:xfrm>
              <a:off x="411097" y="332739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9" name="Google Shape;819;p26" descr="Workflow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3391708"/>
              <a:ext cx="466344" cy="466344"/>
            </a:xfrm>
            <a:prstGeom prst="rect">
              <a:avLst/>
            </a:prstGeom>
            <a:noFill/>
            <a:ln>
              <a:noFill/>
            </a:ln>
          </p:spPr>
        </p:pic>
      </p:grpSp>
      <p:grpSp>
        <p:nvGrpSpPr>
          <p:cNvPr id="820" name="Google Shape;820;p26"/>
          <p:cNvGrpSpPr/>
          <p:nvPr/>
        </p:nvGrpSpPr>
        <p:grpSpPr>
          <a:xfrm>
            <a:off x="371573" y="2636453"/>
            <a:ext cx="596012" cy="594978"/>
            <a:chOff x="411097" y="2669906"/>
            <a:chExt cx="596012" cy="594978"/>
          </a:xfrm>
        </p:grpSpPr>
        <p:sp>
          <p:nvSpPr>
            <p:cNvPr id="821" name="Google Shape;821;p26"/>
            <p:cNvSpPr/>
            <p:nvPr/>
          </p:nvSpPr>
          <p:spPr>
            <a:xfrm>
              <a:off x="411097" y="266990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2" name="Google Shape;822;p26" descr="Radioactiv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734223"/>
              <a:ext cx="466344" cy="466344"/>
            </a:xfrm>
            <a:prstGeom prst="rect">
              <a:avLst/>
            </a:prstGeom>
            <a:noFill/>
            <a:ln>
              <a:noFill/>
            </a:ln>
          </p:spPr>
        </p:pic>
      </p:grpSp>
      <p:grpSp>
        <p:nvGrpSpPr>
          <p:cNvPr id="823" name="Google Shape;823;p26"/>
          <p:cNvGrpSpPr/>
          <p:nvPr/>
        </p:nvGrpSpPr>
        <p:grpSpPr>
          <a:xfrm>
            <a:off x="371573" y="1822847"/>
            <a:ext cx="596012" cy="594978"/>
            <a:chOff x="411097" y="2012421"/>
            <a:chExt cx="596012" cy="594978"/>
          </a:xfrm>
        </p:grpSpPr>
        <p:sp>
          <p:nvSpPr>
            <p:cNvPr id="824" name="Google Shape;824;p26"/>
            <p:cNvSpPr/>
            <p:nvPr/>
          </p:nvSpPr>
          <p:spPr>
            <a:xfrm>
              <a:off x="411097" y="201242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5" name="Google Shape;825;p26"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2076738"/>
              <a:ext cx="466344" cy="466344"/>
            </a:xfrm>
            <a:prstGeom prst="rect">
              <a:avLst/>
            </a:prstGeom>
            <a:noFill/>
            <a:ln>
              <a:noFill/>
            </a:ln>
          </p:spPr>
        </p:pic>
      </p:grpSp>
      <p:sp>
        <p:nvSpPr>
          <p:cNvPr id="826" name="Google Shape;826;p26"/>
          <p:cNvSpPr/>
          <p:nvPr/>
        </p:nvSpPr>
        <p:spPr>
          <a:xfrm>
            <a:off x="371574" y="1087258"/>
            <a:ext cx="5535106"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827" name="Google Shape;827;p26"/>
          <p:cNvSpPr/>
          <p:nvPr/>
        </p:nvSpPr>
        <p:spPr>
          <a:xfrm>
            <a:off x="6269278" y="1087258"/>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grpSp>
        <p:nvGrpSpPr>
          <p:cNvPr id="828" name="Google Shape;828;p26"/>
          <p:cNvGrpSpPr/>
          <p:nvPr/>
        </p:nvGrpSpPr>
        <p:grpSpPr>
          <a:xfrm>
            <a:off x="282429" y="4956359"/>
            <a:ext cx="1980119" cy="1546874"/>
            <a:chOff x="282429" y="4655282"/>
            <a:chExt cx="1980119" cy="1546874"/>
          </a:xfrm>
        </p:grpSpPr>
        <p:sp>
          <p:nvSpPr>
            <p:cNvPr id="829" name="Google Shape;829;p26"/>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830" name="Google Shape;830;p26"/>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831" name="Google Shape;831;p26"/>
            <p:cNvSpPr/>
            <p:nvPr/>
          </p:nvSpPr>
          <p:spPr>
            <a:xfrm>
              <a:off x="372996" y="4655282"/>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832" name="Google Shape;832;p26"/>
          <p:cNvGrpSpPr/>
          <p:nvPr/>
        </p:nvGrpSpPr>
        <p:grpSpPr>
          <a:xfrm>
            <a:off x="4024822" y="4956271"/>
            <a:ext cx="1980771" cy="1546874"/>
            <a:chOff x="4024822" y="4655194"/>
            <a:chExt cx="1980771" cy="1546874"/>
          </a:xfrm>
        </p:grpSpPr>
        <p:sp>
          <p:nvSpPr>
            <p:cNvPr id="833" name="Google Shape;833;p26"/>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834" name="Google Shape;834;p26"/>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a:t>
              </a:r>
              <a:endParaRPr sz="1400" b="0" i="0" u="none" strike="noStrike" cap="none">
                <a:solidFill>
                  <a:srgbClr val="000000"/>
                </a:solidFill>
                <a:latin typeface="Josefin Sans"/>
                <a:ea typeface="Josefin Sans"/>
                <a:cs typeface="Josefin Sans"/>
                <a:sym typeface="Josefin Sans"/>
              </a:endParaRPr>
            </a:p>
          </p:txBody>
        </p:sp>
        <p:sp>
          <p:nvSpPr>
            <p:cNvPr id="835" name="Google Shape;835;p26"/>
            <p:cNvSpPr/>
            <p:nvPr/>
          </p:nvSpPr>
          <p:spPr>
            <a:xfrm>
              <a:off x="4116042"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836" name="Google Shape;836;p26"/>
          <p:cNvGrpSpPr/>
          <p:nvPr/>
        </p:nvGrpSpPr>
        <p:grpSpPr>
          <a:xfrm>
            <a:off x="2134504" y="4956271"/>
            <a:ext cx="1999311" cy="1546874"/>
            <a:chOff x="2153810" y="4655194"/>
            <a:chExt cx="1999311" cy="1546874"/>
          </a:xfrm>
        </p:grpSpPr>
        <p:sp>
          <p:nvSpPr>
            <p:cNvPr id="837" name="Google Shape;837;p26"/>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838" name="Google Shape;838;p26"/>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time</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to market</a:t>
              </a:r>
              <a:endParaRPr sz="1400" b="0" i="0" u="none" strike="noStrike" cap="none">
                <a:solidFill>
                  <a:srgbClr val="000000"/>
                </a:solidFill>
                <a:latin typeface="Josefin Sans"/>
                <a:ea typeface="Josefin Sans"/>
                <a:cs typeface="Josefin Sans"/>
                <a:sym typeface="Josefin Sans"/>
              </a:endParaRPr>
            </a:p>
          </p:txBody>
        </p:sp>
        <p:sp>
          <p:nvSpPr>
            <p:cNvPr id="839" name="Google Shape;839;p26"/>
            <p:cNvSpPr/>
            <p:nvPr/>
          </p:nvSpPr>
          <p:spPr>
            <a:xfrm>
              <a:off x="2263569"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840" name="Google Shape;840;p26"/>
          <p:cNvSpPr/>
          <p:nvPr/>
        </p:nvSpPr>
        <p:spPr>
          <a:xfrm>
            <a:off x="6285320" y="4437240"/>
            <a:ext cx="3134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POPULAR INTEGRATIONS</a:t>
            </a:r>
            <a:endParaRPr sz="1800" b="1" i="0" u="none" strike="noStrike" cap="none" baseline="30000">
              <a:solidFill>
                <a:schemeClr val="lt2"/>
              </a:solidFill>
              <a:latin typeface="Poppins Medium"/>
              <a:ea typeface="Poppins Medium"/>
              <a:cs typeface="Poppins Medium"/>
              <a:sym typeface="Poppins Medium"/>
            </a:endParaRPr>
          </a:p>
        </p:txBody>
      </p:sp>
      <p:sp>
        <p:nvSpPr>
          <p:cNvPr id="841" name="Google Shape;841;p26"/>
          <p:cNvSpPr/>
          <p:nvPr/>
        </p:nvSpPr>
        <p:spPr>
          <a:xfrm>
            <a:off x="9557619" y="4437240"/>
            <a:ext cx="2262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pic>
        <p:nvPicPr>
          <p:cNvPr id="842" name="Google Shape;842;p2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64383" y="5824284"/>
            <a:ext cx="1327760" cy="349677"/>
          </a:xfrm>
          <a:prstGeom prst="rect">
            <a:avLst/>
          </a:prstGeom>
          <a:noFill/>
          <a:ln>
            <a:noFill/>
          </a:ln>
        </p:spPr>
      </p:pic>
      <p:pic>
        <p:nvPicPr>
          <p:cNvPr id="843" name="Google Shape;843;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538669" y="6273997"/>
            <a:ext cx="1300700" cy="460424"/>
          </a:xfrm>
          <a:prstGeom prst="rect">
            <a:avLst/>
          </a:prstGeom>
          <a:noFill/>
          <a:ln>
            <a:noFill/>
          </a:ln>
        </p:spPr>
      </p:pic>
      <p:pic>
        <p:nvPicPr>
          <p:cNvPr id="844" name="Google Shape;844;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150561" y="4980321"/>
            <a:ext cx="741900" cy="690237"/>
          </a:xfrm>
          <a:prstGeom prst="rect">
            <a:avLst/>
          </a:prstGeom>
          <a:noFill/>
          <a:ln>
            <a:noFill/>
          </a:ln>
        </p:spPr>
      </p:pic>
      <p:pic>
        <p:nvPicPr>
          <p:cNvPr id="3" name="Picture 2">
            <a:extLst>
              <a:ext uri="{FF2B5EF4-FFF2-40B4-BE49-F238E27FC236}">
                <a16:creationId xmlns:a16="http://schemas.microsoft.com/office/drawing/2014/main" id="{1BF9897A-012E-92BB-1EC1-822AA98C318A}"/>
              </a:ext>
            </a:extLst>
          </p:cNvPr>
          <p:cNvPicPr>
            <a:picLocks noChangeAspect="1"/>
          </p:cNvPicPr>
          <p:nvPr/>
        </p:nvPicPr>
        <p:blipFill>
          <a:blip r:embed="rId11"/>
          <a:stretch>
            <a:fillRect/>
          </a:stretch>
        </p:blipFill>
        <p:spPr>
          <a:xfrm>
            <a:off x="8246961" y="5966412"/>
            <a:ext cx="606255" cy="615170"/>
          </a:xfrm>
          <a:prstGeom prst="rect">
            <a:avLst/>
          </a:prstGeom>
        </p:spPr>
      </p:pic>
      <p:pic>
        <p:nvPicPr>
          <p:cNvPr id="5" name="Picture 4" descr="A logo of a company&#10;&#10;AI-generated content may be incorrect.">
            <a:extLst>
              <a:ext uri="{FF2B5EF4-FFF2-40B4-BE49-F238E27FC236}">
                <a16:creationId xmlns:a16="http://schemas.microsoft.com/office/drawing/2014/main" id="{3F129E7B-94AA-6D1A-6F89-D978B775EB3C}"/>
              </a:ext>
            </a:extLst>
          </p:cNvPr>
          <p:cNvPicPr>
            <a:picLocks noChangeAspect="1"/>
          </p:cNvPicPr>
          <p:nvPr/>
        </p:nvPicPr>
        <p:blipFill>
          <a:blip r:embed="rId12"/>
          <a:stretch>
            <a:fillRect/>
          </a:stretch>
        </p:blipFill>
        <p:spPr>
          <a:xfrm>
            <a:off x="6591320" y="4963449"/>
            <a:ext cx="1284041" cy="7003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558141" y="1122363"/>
            <a:ext cx="10497786" cy="204834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2"/>
              </a:buClr>
              <a:buSzPts val="6000"/>
              <a:buFont typeface="Josefin Sans"/>
              <a:buNone/>
            </a:pPr>
            <a:r>
              <a:rPr lang="en-US" sz="5000" b="1" i="0" u="none" strike="noStrike" cap="none">
                <a:solidFill>
                  <a:schemeClr val="lt2"/>
                </a:solidFill>
                <a:latin typeface="Josefin Sans"/>
                <a:ea typeface="Josefin Sans"/>
                <a:cs typeface="Josefin Sans"/>
                <a:sym typeface="Josefin Sans"/>
              </a:rPr>
              <a:t>When A Single Point Of Failure </a:t>
            </a:r>
            <a:br>
              <a:rPr lang="en-US" sz="5000" b="1" i="0" u="none" strike="noStrike" cap="none">
                <a:solidFill>
                  <a:schemeClr val="lt2"/>
                </a:solidFill>
                <a:latin typeface="Josefin Sans"/>
                <a:ea typeface="Josefin Sans"/>
                <a:cs typeface="Josefin Sans"/>
                <a:sym typeface="Josefin Sans"/>
              </a:rPr>
            </a:br>
            <a:r>
              <a:rPr lang="en-US" sz="5000" b="1" i="0" u="none" strike="noStrike" cap="none">
                <a:solidFill>
                  <a:schemeClr val="lt2"/>
                </a:solidFill>
                <a:latin typeface="Josefin Sans"/>
                <a:ea typeface="Josefin Sans"/>
                <a:cs typeface="Josefin Sans"/>
                <a:sym typeface="Josefin Sans"/>
              </a:rPr>
              <a:t>Is Not An Option</a:t>
            </a:r>
            <a:endParaRPr sz="5000">
              <a:solidFill>
                <a:schemeClr val="lt2"/>
              </a:solidFill>
            </a:endParaRPr>
          </a:p>
        </p:txBody>
      </p:sp>
      <p:sp>
        <p:nvSpPr>
          <p:cNvPr id="104" name="Google Shape;10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130000"/>
              </a:lnSpc>
              <a:spcBef>
                <a:spcPts val="0"/>
              </a:spcBef>
              <a:spcAft>
                <a:spcPts val="0"/>
              </a:spcAft>
              <a:buClr>
                <a:srgbClr val="FFC000"/>
              </a:buClr>
              <a:buSzPts val="4400"/>
              <a:buNone/>
            </a:pPr>
            <a:r>
              <a:rPr lang="en-US" sz="3200" b="1" i="0" u="none" strike="noStrike" cap="none">
                <a:solidFill>
                  <a:schemeClr val="accent4"/>
                </a:solidFill>
                <a:latin typeface="Poppins Medium"/>
                <a:ea typeface="Poppins Medium"/>
                <a:cs typeface="Poppins Medium"/>
                <a:sym typeface="Poppins Medium"/>
              </a:rPr>
              <a:t>INFLECTRA HELPS YOU DELIVER QUALITY SOFTWARE, FASTER AND WITH LOWER RISK</a:t>
            </a:r>
            <a:endParaRPr sz="3200" b="1">
              <a:solidFill>
                <a:schemeClr val="accent4"/>
              </a:solidFill>
              <a:latin typeface="Poppins Medium"/>
              <a:ea typeface="Poppins Medium"/>
              <a:cs typeface="Poppins Medium"/>
              <a:sym typeface="Poppins Medium"/>
            </a:endParaRPr>
          </a:p>
          <a:p>
            <a:pPr marL="0" lvl="0" indent="0" algn="ctr" rtl="0">
              <a:lnSpc>
                <a:spcPct val="90000"/>
              </a:lnSpc>
              <a:spcBef>
                <a:spcPts val="1000"/>
              </a:spcBef>
              <a:spcAft>
                <a:spcPts val="0"/>
              </a:spcAft>
              <a:buClr>
                <a:schemeClr val="lt1"/>
              </a:buClr>
              <a:buSzPts val="4400"/>
              <a:buNone/>
            </a:pPr>
            <a:endParaRPr sz="3200">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27"/>
          <p:cNvSpPr txBox="1">
            <a:spLocks noGrp="1"/>
          </p:cNvSpPr>
          <p:nvPr>
            <p:ph type="title"/>
          </p:nvPr>
        </p:nvSpPr>
        <p:spPr>
          <a:xfrm>
            <a:off x="371573" y="207730"/>
            <a:ext cx="10982227" cy="765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Josefin Sans"/>
              <a:buNone/>
            </a:pPr>
            <a:r>
              <a:rPr lang="en-US" sz="3600" dirty="0" err="1">
                <a:latin typeface="Josefin Sans"/>
                <a:ea typeface="Josefin Sans"/>
                <a:cs typeface="Josefin Sans"/>
                <a:sym typeface="Josefin Sans"/>
              </a:rPr>
              <a:t>SpiraPlan</a:t>
            </a:r>
            <a:r>
              <a:rPr lang="en-US" sz="3600" dirty="0">
                <a:latin typeface="Josefin Sans"/>
                <a:ea typeface="Josefin Sans"/>
                <a:cs typeface="Josefin Sans"/>
                <a:sym typeface="Josefin Sans"/>
              </a:rPr>
              <a:t>® - Program Management for Scaling Agile</a:t>
            </a:r>
            <a:endParaRPr sz="3600" dirty="0">
              <a:latin typeface="Josefin Sans"/>
              <a:ea typeface="Josefin Sans"/>
              <a:cs typeface="Josefin Sans"/>
              <a:sym typeface="Josefin Sans"/>
            </a:endParaRPr>
          </a:p>
        </p:txBody>
      </p:sp>
      <p:pic>
        <p:nvPicPr>
          <p:cNvPr id="910" name="Google Shape;91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7171" y="231047"/>
            <a:ext cx="662400" cy="719061"/>
          </a:xfrm>
          <a:prstGeom prst="rect">
            <a:avLst/>
          </a:prstGeom>
          <a:noFill/>
          <a:ln>
            <a:noFill/>
          </a:ln>
          <a:effectLst>
            <a:outerShdw blurRad="63500" sx="102000" sy="102000" algn="ctr" rotWithShape="0">
              <a:srgbClr val="000000">
                <a:alpha val="40000"/>
              </a:srgbClr>
            </a:outerShdw>
          </a:effectLst>
        </p:spPr>
      </p:pic>
      <p:sp>
        <p:nvSpPr>
          <p:cNvPr id="911" name="Google Shape;911;p27"/>
          <p:cNvSpPr/>
          <p:nvPr/>
        </p:nvSpPr>
        <p:spPr>
          <a:xfrm>
            <a:off x="9420127" y="4438812"/>
            <a:ext cx="2489444"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912" name="Google Shape;912;p27"/>
          <p:cNvSpPr txBox="1"/>
          <p:nvPr/>
        </p:nvSpPr>
        <p:spPr>
          <a:xfrm>
            <a:off x="1000723" y="1555099"/>
            <a:ext cx="490477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Enterprise-grade agile planning &amp; execution capabilities enable the user to have a 360-degree view of all projects and programs</a:t>
            </a:r>
            <a:endParaRPr sz="1400" b="0" i="0" u="none" strike="noStrike" cap="none">
              <a:solidFill>
                <a:srgbClr val="000000"/>
              </a:solidFill>
              <a:latin typeface="Josefin Sans"/>
              <a:ea typeface="Josefin Sans"/>
              <a:cs typeface="Josefin Sans"/>
              <a:sym typeface="Josefin Sans"/>
            </a:endParaRPr>
          </a:p>
        </p:txBody>
      </p:sp>
      <p:sp>
        <p:nvSpPr>
          <p:cNvPr id="913" name="Google Shape;913;p27"/>
          <p:cNvSpPr txBox="1"/>
          <p:nvPr/>
        </p:nvSpPr>
        <p:spPr>
          <a:xfrm>
            <a:off x="1007736" y="2406077"/>
            <a:ext cx="489894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Fine-tuned capabilities such as baseline management, configuration management, and version control that are tailored to the complex compliance &amp; quality standards of regulated industries</a:t>
            </a:r>
            <a:endParaRPr sz="1400" b="0" i="0" u="none" strike="noStrike" cap="none">
              <a:solidFill>
                <a:srgbClr val="000000"/>
              </a:solidFill>
              <a:latin typeface="Josefin Sans"/>
              <a:ea typeface="Josefin Sans"/>
              <a:cs typeface="Josefin Sans"/>
              <a:sym typeface="Josefin Sans"/>
            </a:endParaRPr>
          </a:p>
        </p:txBody>
      </p:sp>
      <p:sp>
        <p:nvSpPr>
          <p:cNvPr id="914" name="Google Shape;914;p27"/>
          <p:cNvSpPr txBox="1"/>
          <p:nvPr/>
        </p:nvSpPr>
        <p:spPr>
          <a:xfrm>
            <a:off x="1007737" y="3472107"/>
            <a:ext cx="489776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ecosystem-agnostic integrations and various deployment options, designed to fit the needs of any enterprise</a:t>
            </a:r>
            <a:endParaRPr sz="1400" b="0" i="0" u="none" strike="noStrike" cap="none">
              <a:solidFill>
                <a:srgbClr val="000000"/>
              </a:solidFill>
              <a:latin typeface="Josefin Sans"/>
              <a:ea typeface="Josefin Sans"/>
              <a:cs typeface="Josefin Sans"/>
              <a:sym typeface="Josefin Sans"/>
            </a:endParaRPr>
          </a:p>
        </p:txBody>
      </p:sp>
      <p:sp>
        <p:nvSpPr>
          <p:cNvPr id="915" name="Google Shape;915;p27"/>
          <p:cNvSpPr txBox="1"/>
          <p:nvPr/>
        </p:nvSpPr>
        <p:spPr>
          <a:xfrm>
            <a:off x="1011167" y="4274559"/>
            <a:ext cx="490385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Enhanced automation through generative AI, driving efficiencies in creation of project artifacts from requirements and generation of test cases</a:t>
            </a:r>
            <a:endParaRPr sz="1400" b="0" i="0" u="none" strike="noStrike" cap="none">
              <a:solidFill>
                <a:srgbClr val="000000"/>
              </a:solidFill>
              <a:latin typeface="Josefin Sans"/>
              <a:ea typeface="Josefin Sans"/>
              <a:cs typeface="Josefin Sans"/>
              <a:sym typeface="Josefin Sans"/>
            </a:endParaRPr>
          </a:p>
        </p:txBody>
      </p:sp>
      <p:sp>
        <p:nvSpPr>
          <p:cNvPr id="916" name="Google Shape;916;p27"/>
          <p:cNvSpPr txBox="1"/>
          <p:nvPr/>
        </p:nvSpPr>
        <p:spPr>
          <a:xfrm>
            <a:off x="9420127" y="4928022"/>
            <a:ext cx="2489444"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Program &amp; 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Risk Management Professionals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Portfolio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917" name="Google Shape;917;p27"/>
          <p:cNvSpPr txBox="1"/>
          <p:nvPr/>
        </p:nvSpPr>
        <p:spPr>
          <a:xfrm>
            <a:off x="6593455" y="2160574"/>
            <a:ext cx="53161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Focus on “built-in”; with integrations, capabilities, artifacts, and more all included to minimize limitations</a:t>
            </a:r>
            <a:endParaRPr sz="1600" b="0" i="0" u="none" strike="noStrike" cap="none">
              <a:solidFill>
                <a:srgbClr val="000000"/>
              </a:solidFill>
              <a:latin typeface="Josefin Sans"/>
              <a:ea typeface="Josefin Sans"/>
              <a:cs typeface="Josefin Sans"/>
              <a:sym typeface="Josefin Sans"/>
            </a:endParaRPr>
          </a:p>
        </p:txBody>
      </p:sp>
      <p:sp>
        <p:nvSpPr>
          <p:cNvPr id="918" name="Google Shape;918;p27"/>
          <p:cNvSpPr txBox="1"/>
          <p:nvPr/>
        </p:nvSpPr>
        <p:spPr>
          <a:xfrm>
            <a:off x="6593455" y="2648725"/>
            <a:ext cx="531611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919" name="Google Shape;919;p27"/>
          <p:cNvSpPr txBox="1"/>
          <p:nvPr/>
        </p:nvSpPr>
        <p:spPr>
          <a:xfrm>
            <a:off x="6614442" y="3329126"/>
            <a:ext cx="529512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OData API for dashboard / report creation with customized queries from common reporting tools (e.g., Excel, PowerBI)</a:t>
            </a:r>
            <a:endParaRPr sz="1600" b="0" i="0" u="none" strike="noStrike" cap="none">
              <a:solidFill>
                <a:srgbClr val="000000"/>
              </a:solidFill>
              <a:latin typeface="Josefin Sans"/>
              <a:ea typeface="Josefin Sans"/>
              <a:cs typeface="Josefin Sans"/>
              <a:sym typeface="Josefin Sans"/>
            </a:endParaRPr>
          </a:p>
        </p:txBody>
      </p:sp>
      <p:sp>
        <p:nvSpPr>
          <p:cNvPr id="920" name="Google Shape;920;p27"/>
          <p:cNvSpPr txBox="1"/>
          <p:nvPr/>
        </p:nvSpPr>
        <p:spPr>
          <a:xfrm>
            <a:off x="6578946" y="1484171"/>
            <a:ext cx="533062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Truly holistic solution that allows full planning, development, and testing in one solution, eliminating the need to purchase multiple products</a:t>
            </a:r>
            <a:endParaRPr sz="1400" b="0" i="0" u="none" strike="noStrike" cap="none">
              <a:solidFill>
                <a:srgbClr val="000000"/>
              </a:solidFill>
              <a:latin typeface="Josefin Sans"/>
              <a:ea typeface="Josefin Sans"/>
              <a:cs typeface="Josefin Sans"/>
              <a:sym typeface="Josefin Sans"/>
            </a:endParaRPr>
          </a:p>
        </p:txBody>
      </p:sp>
      <p:grpSp>
        <p:nvGrpSpPr>
          <p:cNvPr id="921" name="Google Shape;921;p27"/>
          <p:cNvGrpSpPr/>
          <p:nvPr/>
        </p:nvGrpSpPr>
        <p:grpSpPr>
          <a:xfrm>
            <a:off x="371573" y="3557371"/>
            <a:ext cx="596012" cy="594978"/>
            <a:chOff x="411097" y="3327393"/>
            <a:chExt cx="596012" cy="594978"/>
          </a:xfrm>
        </p:grpSpPr>
        <p:sp>
          <p:nvSpPr>
            <p:cNvPr id="922" name="Google Shape;922;p27"/>
            <p:cNvSpPr/>
            <p:nvPr/>
          </p:nvSpPr>
          <p:spPr>
            <a:xfrm>
              <a:off x="411097" y="332739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3" name="Google Shape;923;p27" descr="Juggler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3391710"/>
              <a:ext cx="466344" cy="466344"/>
            </a:xfrm>
            <a:prstGeom prst="rect">
              <a:avLst/>
            </a:prstGeom>
            <a:noFill/>
            <a:ln>
              <a:noFill/>
            </a:ln>
          </p:spPr>
        </p:pic>
      </p:grpSp>
      <p:grpSp>
        <p:nvGrpSpPr>
          <p:cNvPr id="924" name="Google Shape;924;p27"/>
          <p:cNvGrpSpPr/>
          <p:nvPr/>
        </p:nvGrpSpPr>
        <p:grpSpPr>
          <a:xfrm>
            <a:off x="371573" y="2591851"/>
            <a:ext cx="596012" cy="594978"/>
            <a:chOff x="411097" y="2669908"/>
            <a:chExt cx="596012" cy="594978"/>
          </a:xfrm>
        </p:grpSpPr>
        <p:sp>
          <p:nvSpPr>
            <p:cNvPr id="925" name="Google Shape;925;p27"/>
            <p:cNvSpPr/>
            <p:nvPr/>
          </p:nvSpPr>
          <p:spPr>
            <a:xfrm>
              <a:off x="411097" y="266990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6" name="Google Shape;926;p27" descr="Rating 3 Star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2734225"/>
              <a:ext cx="466344" cy="466344"/>
            </a:xfrm>
            <a:prstGeom prst="rect">
              <a:avLst/>
            </a:prstGeom>
            <a:noFill/>
            <a:ln>
              <a:noFill/>
            </a:ln>
          </p:spPr>
        </p:pic>
      </p:grpSp>
      <p:grpSp>
        <p:nvGrpSpPr>
          <p:cNvPr id="927" name="Google Shape;927;p27"/>
          <p:cNvGrpSpPr/>
          <p:nvPr/>
        </p:nvGrpSpPr>
        <p:grpSpPr>
          <a:xfrm>
            <a:off x="371573" y="1621474"/>
            <a:ext cx="596012" cy="594978"/>
            <a:chOff x="411097" y="2012423"/>
            <a:chExt cx="596012" cy="594978"/>
          </a:xfrm>
        </p:grpSpPr>
        <p:sp>
          <p:nvSpPr>
            <p:cNvPr id="928" name="Google Shape;928;p27"/>
            <p:cNvSpPr/>
            <p:nvPr/>
          </p:nvSpPr>
          <p:spPr>
            <a:xfrm>
              <a:off x="411097" y="201242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9" name="Google Shape;929;p27" descr="Arrow circl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076740"/>
              <a:ext cx="466344" cy="466344"/>
            </a:xfrm>
            <a:prstGeom prst="rect">
              <a:avLst/>
            </a:prstGeom>
            <a:noFill/>
            <a:ln>
              <a:noFill/>
            </a:ln>
          </p:spPr>
        </p:pic>
      </p:grpSp>
      <p:grpSp>
        <p:nvGrpSpPr>
          <p:cNvPr id="930" name="Google Shape;930;p27"/>
          <p:cNvGrpSpPr/>
          <p:nvPr/>
        </p:nvGrpSpPr>
        <p:grpSpPr>
          <a:xfrm>
            <a:off x="371573" y="4375167"/>
            <a:ext cx="596012" cy="594978"/>
            <a:chOff x="411097" y="3984878"/>
            <a:chExt cx="596012" cy="594978"/>
          </a:xfrm>
        </p:grpSpPr>
        <p:sp>
          <p:nvSpPr>
            <p:cNvPr id="931" name="Google Shape;931;p27"/>
            <p:cNvSpPr/>
            <p:nvPr/>
          </p:nvSpPr>
          <p:spPr>
            <a:xfrm>
              <a:off x="411097" y="398487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32" name="Google Shape;932;p27" descr="Head with gear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4049195"/>
              <a:ext cx="466344" cy="466344"/>
            </a:xfrm>
            <a:prstGeom prst="rect">
              <a:avLst/>
            </a:prstGeom>
            <a:noFill/>
            <a:ln>
              <a:noFill/>
            </a:ln>
          </p:spPr>
        </p:pic>
      </p:grpSp>
      <p:sp>
        <p:nvSpPr>
          <p:cNvPr id="933" name="Google Shape;933;p27"/>
          <p:cNvSpPr/>
          <p:nvPr/>
        </p:nvSpPr>
        <p:spPr>
          <a:xfrm>
            <a:off x="357010" y="1100812"/>
            <a:ext cx="5535106"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934" name="Google Shape;934;p27"/>
          <p:cNvSpPr/>
          <p:nvPr/>
        </p:nvSpPr>
        <p:spPr>
          <a:xfrm>
            <a:off x="6285320" y="1102564"/>
            <a:ext cx="5624251"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935" name="Google Shape;935;p27"/>
          <p:cNvSpPr/>
          <p:nvPr/>
        </p:nvSpPr>
        <p:spPr>
          <a:xfrm>
            <a:off x="6286501" y="4448390"/>
            <a:ext cx="2940935"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INTEGRATIONS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936" name="Google Shape;936;p27"/>
          <p:cNvSpPr txBox="1"/>
          <p:nvPr/>
        </p:nvSpPr>
        <p:spPr>
          <a:xfrm>
            <a:off x="6578947" y="3941735"/>
            <a:ext cx="53161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sp>
        <p:nvSpPr>
          <p:cNvPr id="937" name="Google Shape;937;p27"/>
          <p:cNvSpPr/>
          <p:nvPr/>
        </p:nvSpPr>
        <p:spPr>
          <a:xfrm>
            <a:off x="6285320" y="155194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938" name="Google Shape;938;p27"/>
          <p:cNvSpPr/>
          <p:nvPr/>
        </p:nvSpPr>
        <p:spPr>
          <a:xfrm>
            <a:off x="6285320" y="216577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939" name="Google Shape;939;p27"/>
          <p:cNvSpPr/>
          <p:nvPr/>
        </p:nvSpPr>
        <p:spPr>
          <a:xfrm>
            <a:off x="6285320" y="271344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940" name="Google Shape;940;p27"/>
          <p:cNvSpPr/>
          <p:nvPr/>
        </p:nvSpPr>
        <p:spPr>
          <a:xfrm>
            <a:off x="6285320" y="3342585"/>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941" name="Google Shape;941;p27"/>
          <p:cNvSpPr/>
          <p:nvPr/>
        </p:nvSpPr>
        <p:spPr>
          <a:xfrm>
            <a:off x="6286501" y="39393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grpSp>
        <p:nvGrpSpPr>
          <p:cNvPr id="942" name="Google Shape;942;p27"/>
          <p:cNvGrpSpPr/>
          <p:nvPr/>
        </p:nvGrpSpPr>
        <p:grpSpPr>
          <a:xfrm>
            <a:off x="282429" y="5123630"/>
            <a:ext cx="1980119" cy="1349986"/>
            <a:chOff x="282429" y="4655282"/>
            <a:chExt cx="1980119" cy="1349986"/>
          </a:xfrm>
        </p:grpSpPr>
        <p:sp>
          <p:nvSpPr>
            <p:cNvPr id="943" name="Google Shape;943;p27"/>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4" name="Google Shape;944;p27"/>
            <p:cNvSpPr txBox="1"/>
            <p:nvPr/>
          </p:nvSpPr>
          <p:spPr>
            <a:xfrm>
              <a:off x="282429" y="5358937"/>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Josefin Sans"/>
                  <a:ea typeface="Josefin Sans"/>
                  <a:cs typeface="Josefin Sans"/>
                  <a:sym typeface="Josefin Sans"/>
                </a:rPr>
                <a:t>faster </a:t>
              </a:r>
              <a:endParaRPr sz="1400" b="0" i="0" u="none" strike="noStrike" cap="none" dirty="0">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Josefin Sans"/>
                  <a:ea typeface="Josefin Sans"/>
                  <a:cs typeface="Josefin Sans"/>
                  <a:sym typeface="Josefin Sans"/>
                </a:rPr>
                <a:t>delivery</a:t>
              </a:r>
              <a:endParaRPr sz="1400" b="0" i="0" u="none" strike="noStrike" cap="none" dirty="0">
                <a:solidFill>
                  <a:srgbClr val="000000"/>
                </a:solidFill>
                <a:latin typeface="Josefin Sans"/>
                <a:ea typeface="Josefin Sans"/>
                <a:cs typeface="Josefin Sans"/>
                <a:sym typeface="Josefin Sans"/>
              </a:endParaRPr>
            </a:p>
          </p:txBody>
        </p:sp>
        <p:sp>
          <p:nvSpPr>
            <p:cNvPr id="945" name="Google Shape;945;p27"/>
            <p:cNvSpPr/>
            <p:nvPr/>
          </p:nvSpPr>
          <p:spPr>
            <a:xfrm>
              <a:off x="372996" y="4655282"/>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946" name="Google Shape;946;p27"/>
          <p:cNvGrpSpPr/>
          <p:nvPr/>
        </p:nvGrpSpPr>
        <p:grpSpPr>
          <a:xfrm>
            <a:off x="4012571" y="5123542"/>
            <a:ext cx="1993022" cy="1343020"/>
            <a:chOff x="4012571" y="4655194"/>
            <a:chExt cx="1993022" cy="1343020"/>
          </a:xfrm>
        </p:grpSpPr>
        <p:sp>
          <p:nvSpPr>
            <p:cNvPr id="947" name="Google Shape;947;p27"/>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8" name="Google Shape;948;p27"/>
            <p:cNvSpPr txBox="1"/>
            <p:nvPr/>
          </p:nvSpPr>
          <p:spPr>
            <a:xfrm>
              <a:off x="4012571" y="5351883"/>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Josefin Sans"/>
                  <a:ea typeface="Josefin Sans"/>
                  <a:cs typeface="Josefin Sans"/>
                  <a:sym typeface="Josefin Sans"/>
                </a:rPr>
                <a:t>reduced </a:t>
              </a:r>
              <a:endParaRPr sz="1400" b="0" i="0" u="none" strike="noStrike" cap="none" dirty="0">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Josefin Sans"/>
                  <a:ea typeface="Josefin Sans"/>
                  <a:cs typeface="Josefin Sans"/>
                  <a:sym typeface="Josefin Sans"/>
                </a:rPr>
                <a:t>risk</a:t>
              </a:r>
              <a:endParaRPr sz="1400" b="0" i="0" u="none" strike="noStrike" cap="none" dirty="0">
                <a:solidFill>
                  <a:srgbClr val="000000"/>
                </a:solidFill>
                <a:latin typeface="Josefin Sans"/>
                <a:ea typeface="Josefin Sans"/>
                <a:cs typeface="Josefin Sans"/>
                <a:sym typeface="Josefin Sans"/>
              </a:endParaRPr>
            </a:p>
          </p:txBody>
        </p:sp>
        <p:sp>
          <p:nvSpPr>
            <p:cNvPr id="949" name="Google Shape;949;p27"/>
            <p:cNvSpPr/>
            <p:nvPr/>
          </p:nvSpPr>
          <p:spPr>
            <a:xfrm>
              <a:off x="4116042"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950" name="Google Shape;950;p27"/>
          <p:cNvGrpSpPr/>
          <p:nvPr/>
        </p:nvGrpSpPr>
        <p:grpSpPr>
          <a:xfrm>
            <a:off x="2127547" y="5123542"/>
            <a:ext cx="2006268" cy="1346547"/>
            <a:chOff x="2146853" y="4655194"/>
            <a:chExt cx="2006268" cy="1346547"/>
          </a:xfrm>
        </p:grpSpPr>
        <p:sp>
          <p:nvSpPr>
            <p:cNvPr id="951" name="Google Shape;951;p27"/>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952" name="Google Shape;952;p27"/>
            <p:cNvSpPr txBox="1"/>
            <p:nvPr/>
          </p:nvSpPr>
          <p:spPr>
            <a:xfrm>
              <a:off x="2146853" y="5355410"/>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Josefin Sans"/>
                  <a:ea typeface="Josefin Sans"/>
                  <a:cs typeface="Josefin Sans"/>
                  <a:sym typeface="Josefin Sans"/>
                </a:rPr>
                <a:t>fewer</a:t>
              </a:r>
              <a:endParaRPr sz="1400" b="0" i="0" u="none" strike="noStrike" cap="none" dirty="0">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Josefin Sans"/>
                  <a:ea typeface="Josefin Sans"/>
                  <a:cs typeface="Josefin Sans"/>
                  <a:sym typeface="Josefin Sans"/>
                </a:rPr>
                <a:t>defects</a:t>
              </a:r>
              <a:endParaRPr sz="1400" b="0" i="0" u="none" strike="noStrike" cap="none" dirty="0">
                <a:solidFill>
                  <a:srgbClr val="000000"/>
                </a:solidFill>
                <a:latin typeface="Josefin Sans"/>
                <a:ea typeface="Josefin Sans"/>
                <a:cs typeface="Josefin Sans"/>
                <a:sym typeface="Josefin Sans"/>
              </a:endParaRPr>
            </a:p>
          </p:txBody>
        </p:sp>
        <p:sp>
          <p:nvSpPr>
            <p:cNvPr id="953" name="Google Shape;953;p27"/>
            <p:cNvSpPr/>
            <p:nvPr/>
          </p:nvSpPr>
          <p:spPr>
            <a:xfrm>
              <a:off x="2263569"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954" name="Google Shape;954;p2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39456" y="5011463"/>
            <a:ext cx="1327760" cy="349677"/>
          </a:xfrm>
          <a:prstGeom prst="rect">
            <a:avLst/>
          </a:prstGeom>
          <a:noFill/>
          <a:ln>
            <a:noFill/>
          </a:ln>
        </p:spPr>
      </p:pic>
      <p:pic>
        <p:nvPicPr>
          <p:cNvPr id="955" name="Google Shape;955;p2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413742" y="5461176"/>
            <a:ext cx="1300700" cy="460424"/>
          </a:xfrm>
          <a:prstGeom prst="rect">
            <a:avLst/>
          </a:prstGeom>
          <a:noFill/>
          <a:ln>
            <a:noFill/>
          </a:ln>
        </p:spPr>
      </p:pic>
      <p:pic>
        <p:nvPicPr>
          <p:cNvPr id="956" name="Google Shape;956;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59906" y="4995380"/>
            <a:ext cx="1091652" cy="365760"/>
          </a:xfrm>
          <a:prstGeom prst="rect">
            <a:avLst/>
          </a:prstGeom>
          <a:noFill/>
          <a:ln>
            <a:noFill/>
          </a:ln>
        </p:spPr>
      </p:pic>
      <p:pic>
        <p:nvPicPr>
          <p:cNvPr id="957" name="Google Shape;957;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122591" y="5441310"/>
            <a:ext cx="505540" cy="505541"/>
          </a:xfrm>
          <a:prstGeom prst="rect">
            <a:avLst/>
          </a:prstGeom>
          <a:noFill/>
          <a:ln>
            <a:noFill/>
          </a:ln>
        </p:spPr>
      </p:pic>
      <p:pic>
        <p:nvPicPr>
          <p:cNvPr id="958" name="Google Shape;958;p2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959906" y="6117663"/>
            <a:ext cx="1127168" cy="246652"/>
          </a:xfrm>
          <a:prstGeom prst="rect">
            <a:avLst/>
          </a:prstGeom>
          <a:noFill/>
          <a:ln>
            <a:noFill/>
          </a:ln>
        </p:spPr>
      </p:pic>
      <p:pic>
        <p:nvPicPr>
          <p:cNvPr id="959" name="Google Shape;959;p2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711461" y="5946550"/>
            <a:ext cx="711795" cy="5758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 Codeless Test Automation</a:t>
            </a:r>
            <a:endParaRPr>
              <a:latin typeface="Josefin Sans"/>
              <a:ea typeface="Josefin Sans"/>
              <a:cs typeface="Josefin Sans"/>
              <a:sym typeface="Josefin Sans"/>
            </a:endParaRPr>
          </a:p>
        </p:txBody>
      </p:sp>
      <p:pic>
        <p:nvPicPr>
          <p:cNvPr id="1024" name="Google Shape;1024;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28194" y="168999"/>
            <a:ext cx="713679" cy="730662"/>
          </a:xfrm>
          <a:prstGeom prst="rect">
            <a:avLst/>
          </a:prstGeom>
          <a:noFill/>
          <a:ln>
            <a:noFill/>
          </a:ln>
          <a:effectLst>
            <a:outerShdw blurRad="63500" sx="102000" sy="102000" algn="ctr" rotWithShape="0">
              <a:srgbClr val="000000">
                <a:alpha val="40000"/>
              </a:srgbClr>
            </a:outerShdw>
          </a:effectLst>
        </p:spPr>
      </p:pic>
      <p:sp>
        <p:nvSpPr>
          <p:cNvPr id="1025" name="Google Shape;1025;p28"/>
          <p:cNvSpPr/>
          <p:nvPr/>
        </p:nvSpPr>
        <p:spPr>
          <a:xfrm>
            <a:off x="9420126" y="4660265"/>
            <a:ext cx="248937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1026" name="Google Shape;1026;p28"/>
          <p:cNvSpPr txBox="1"/>
          <p:nvPr/>
        </p:nvSpPr>
        <p:spPr>
          <a:xfrm>
            <a:off x="1010249" y="1465771"/>
            <a:ext cx="4904778"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AI-powered test automation platform for web / mobile / desktop applications, APIs, and enterprise resource planning (ERP) systems</a:t>
            </a:r>
            <a:endParaRPr sz="1400" b="0" i="0" u="none" strike="noStrike" cap="none">
              <a:solidFill>
                <a:srgbClr val="000000"/>
              </a:solidFill>
              <a:latin typeface="Josefin Sans"/>
              <a:ea typeface="Josefin Sans"/>
              <a:cs typeface="Josefin Sans"/>
              <a:sym typeface="Josefin Sans"/>
            </a:endParaRPr>
          </a:p>
        </p:txBody>
      </p:sp>
      <p:sp>
        <p:nvSpPr>
          <p:cNvPr id="1027" name="Google Shape;1027;p28"/>
          <p:cNvSpPr txBox="1"/>
          <p:nvPr/>
        </p:nvSpPr>
        <p:spPr>
          <a:xfrm>
            <a:off x="1007737" y="2261114"/>
            <a:ext cx="490729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Ability to automate testing for both user interfaces and APIs in both a script-less and JavaScript code environment, driving flexibility in end user type and maximum ROI</a:t>
            </a:r>
            <a:endParaRPr sz="1600" b="0" i="0" u="none" strike="noStrike" cap="none">
              <a:solidFill>
                <a:srgbClr val="000000"/>
              </a:solidFill>
              <a:latin typeface="Josefin Sans"/>
              <a:ea typeface="Josefin Sans"/>
              <a:cs typeface="Josefin Sans"/>
              <a:sym typeface="Josefin Sans"/>
            </a:endParaRPr>
          </a:p>
        </p:txBody>
      </p:sp>
      <p:sp>
        <p:nvSpPr>
          <p:cNvPr id="1028" name="Google Shape;1028;p28"/>
          <p:cNvSpPr txBox="1"/>
          <p:nvPr/>
        </p:nvSpPr>
        <p:spPr>
          <a:xfrm>
            <a:off x="1007737" y="3048367"/>
            <a:ext cx="4897764"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set of pre-existing libraries tailored to common applications / platforms such as Salesforce, Microsoft Dynamics &amp; Office, Oracle Forms, ServiceNow, and SAP HANA</a:t>
            </a:r>
            <a:endParaRPr sz="1600" b="0" i="0" u="none" strike="noStrike" cap="none">
              <a:solidFill>
                <a:srgbClr val="000000"/>
              </a:solidFill>
              <a:latin typeface="Josefin Sans"/>
              <a:ea typeface="Josefin Sans"/>
              <a:cs typeface="Josefin Sans"/>
              <a:sym typeface="Josefin Sans"/>
            </a:endParaRPr>
          </a:p>
        </p:txBody>
      </p:sp>
      <p:sp>
        <p:nvSpPr>
          <p:cNvPr id="1029" name="Google Shape;1029;p28"/>
          <p:cNvSpPr txBox="1"/>
          <p:nvPr/>
        </p:nvSpPr>
        <p:spPr>
          <a:xfrm>
            <a:off x="1011167" y="4084990"/>
            <a:ext cx="4903859"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Utilizes AI-driven object recognition for dynamic and complex UIs. Automates the maintenance of test scripts through self-healing mechanisms that adapt to changes in application interfaces.</a:t>
            </a:r>
            <a:endParaRPr sz="1400" b="0" i="0" u="none" strike="noStrike" cap="none">
              <a:solidFill>
                <a:schemeClr val="dk1"/>
              </a:solidFill>
              <a:latin typeface="Josefin Sans"/>
              <a:ea typeface="Josefin Sans"/>
              <a:cs typeface="Josefin Sans"/>
              <a:sym typeface="Josefin Sans"/>
            </a:endParaRPr>
          </a:p>
        </p:txBody>
      </p:sp>
      <p:sp>
        <p:nvSpPr>
          <p:cNvPr id="1030" name="Google Shape;1030;p28"/>
          <p:cNvSpPr txBox="1"/>
          <p:nvPr/>
        </p:nvSpPr>
        <p:spPr>
          <a:xfrm>
            <a:off x="9438131" y="5070629"/>
            <a:ext cx="2469630" cy="116951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Automation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Test Leads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SDETs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p:txBody>
      </p:sp>
      <p:sp>
        <p:nvSpPr>
          <p:cNvPr id="1031" name="Google Shape;1031;p28"/>
          <p:cNvSpPr txBox="1"/>
          <p:nvPr/>
        </p:nvSpPr>
        <p:spPr>
          <a:xfrm>
            <a:off x="6591714" y="2194894"/>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Intelligent recording, spy / object manager, self-healing locators, and reusable frameworks and components allow for easy maintenance</a:t>
            </a:r>
            <a:endParaRPr sz="1600" b="0" i="0" u="none" strike="noStrike" cap="none">
              <a:solidFill>
                <a:srgbClr val="000000"/>
              </a:solidFill>
              <a:latin typeface="Josefin Sans"/>
              <a:ea typeface="Josefin Sans"/>
              <a:cs typeface="Josefin Sans"/>
              <a:sym typeface="Josefin Sans"/>
            </a:endParaRPr>
          </a:p>
        </p:txBody>
      </p:sp>
      <p:sp>
        <p:nvSpPr>
          <p:cNvPr id="1032" name="Google Shape;1032;p28"/>
          <p:cNvSpPr txBox="1"/>
          <p:nvPr/>
        </p:nvSpPr>
        <p:spPr>
          <a:xfrm>
            <a:off x="6593455" y="2960952"/>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1033" name="Google Shape;1033;p28"/>
          <p:cNvSpPr txBox="1"/>
          <p:nvPr/>
        </p:nvSpPr>
        <p:spPr>
          <a:xfrm>
            <a:off x="6593454" y="3741137"/>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Translates human-readable test steps into executable scripts using AI-enhanced natural language processing, enabling less technical team members to contribute</a:t>
            </a:r>
            <a:r>
              <a:rPr lang="en-US" sz="1400" b="0" i="0" u="none" strike="noStrike" cap="none">
                <a:solidFill>
                  <a:srgbClr val="000000"/>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1034" name="Google Shape;1034;p28"/>
          <p:cNvSpPr txBox="1"/>
          <p:nvPr/>
        </p:nvSpPr>
        <p:spPr>
          <a:xfrm>
            <a:off x="6593455" y="1483373"/>
            <a:ext cx="5316047"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Cross-functional capabilities that allow teams of automation engineers and testers to create highly efficient automated tests in tandem</a:t>
            </a:r>
            <a:endParaRPr sz="1600" b="0" i="0" u="none" strike="noStrike" cap="none">
              <a:solidFill>
                <a:srgbClr val="000000"/>
              </a:solidFill>
              <a:latin typeface="Josefin Sans"/>
              <a:ea typeface="Josefin Sans"/>
              <a:cs typeface="Josefin Sans"/>
              <a:sym typeface="Josefin Sans"/>
            </a:endParaRPr>
          </a:p>
        </p:txBody>
      </p:sp>
      <p:sp>
        <p:nvSpPr>
          <p:cNvPr id="1035" name="Google Shape;1035;p28"/>
          <p:cNvSpPr/>
          <p:nvPr/>
        </p:nvSpPr>
        <p:spPr>
          <a:xfrm>
            <a:off x="371573" y="3193441"/>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6" name="Google Shape;1036;p28"/>
          <p:cNvSpPr/>
          <p:nvPr/>
        </p:nvSpPr>
        <p:spPr>
          <a:xfrm>
            <a:off x="371573" y="2313076"/>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7" name="Google Shape;1037;p28"/>
          <p:cNvSpPr/>
          <p:nvPr/>
        </p:nvSpPr>
        <p:spPr>
          <a:xfrm>
            <a:off x="379524" y="1544293"/>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8" name="Google Shape;1038;p28"/>
          <p:cNvSpPr/>
          <p:nvPr/>
        </p:nvSpPr>
        <p:spPr>
          <a:xfrm>
            <a:off x="360947" y="413148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9" name="Google Shape;1039;p28"/>
          <p:cNvSpPr/>
          <p:nvPr/>
        </p:nvSpPr>
        <p:spPr>
          <a:xfrm>
            <a:off x="371573" y="1020338"/>
            <a:ext cx="5535106"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1040" name="Google Shape;1040;p28"/>
          <p:cNvSpPr/>
          <p:nvPr/>
        </p:nvSpPr>
        <p:spPr>
          <a:xfrm>
            <a:off x="6285320" y="1020338"/>
            <a:ext cx="56241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1041" name="Google Shape;1041;p28"/>
          <p:cNvSpPr/>
          <p:nvPr/>
        </p:nvSpPr>
        <p:spPr>
          <a:xfrm>
            <a:off x="6286501" y="4660265"/>
            <a:ext cx="294093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APPLICATIONS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1042" name="Google Shape;1042;p28"/>
          <p:cNvSpPr/>
          <p:nvPr/>
        </p:nvSpPr>
        <p:spPr>
          <a:xfrm>
            <a:off x="6285320" y="1708359"/>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1043" name="Google Shape;1043;p28"/>
          <p:cNvSpPr/>
          <p:nvPr/>
        </p:nvSpPr>
        <p:spPr>
          <a:xfrm>
            <a:off x="6285320" y="2374824"/>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1044" name="Google Shape;1044;p28"/>
          <p:cNvSpPr/>
          <p:nvPr/>
        </p:nvSpPr>
        <p:spPr>
          <a:xfrm>
            <a:off x="6285320" y="3152798"/>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1045" name="Google Shape;1045;p28"/>
          <p:cNvSpPr/>
          <p:nvPr/>
        </p:nvSpPr>
        <p:spPr>
          <a:xfrm>
            <a:off x="6285320" y="3941926"/>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grpSp>
        <p:nvGrpSpPr>
          <p:cNvPr id="1046" name="Google Shape;1046;p28"/>
          <p:cNvGrpSpPr/>
          <p:nvPr/>
        </p:nvGrpSpPr>
        <p:grpSpPr>
          <a:xfrm>
            <a:off x="282429" y="5101330"/>
            <a:ext cx="1980119" cy="1393138"/>
            <a:chOff x="282429" y="4655282"/>
            <a:chExt cx="1980119" cy="1393138"/>
          </a:xfrm>
        </p:grpSpPr>
        <p:sp>
          <p:nvSpPr>
            <p:cNvPr id="1047" name="Google Shape;1047;p28"/>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1048" name="Google Shape;1048;p28"/>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testing</a:t>
              </a:r>
              <a:endParaRPr sz="1400" b="0" i="0" u="none" strike="noStrike" cap="none">
                <a:solidFill>
                  <a:srgbClr val="000000"/>
                </a:solidFill>
                <a:latin typeface="Josefin Sans"/>
                <a:ea typeface="Josefin Sans"/>
                <a:cs typeface="Josefin Sans"/>
                <a:sym typeface="Josefin Sans"/>
              </a:endParaRPr>
            </a:p>
          </p:txBody>
        </p:sp>
        <p:sp>
          <p:nvSpPr>
            <p:cNvPr id="1049" name="Google Shape;1049;p28"/>
            <p:cNvSpPr/>
            <p:nvPr/>
          </p:nvSpPr>
          <p:spPr>
            <a:xfrm>
              <a:off x="372996" y="4655282"/>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1050" name="Google Shape;1050;p28"/>
          <p:cNvGrpSpPr/>
          <p:nvPr/>
        </p:nvGrpSpPr>
        <p:grpSpPr>
          <a:xfrm>
            <a:off x="4024822" y="5101242"/>
            <a:ext cx="1980771" cy="1393226"/>
            <a:chOff x="4024822" y="4655194"/>
            <a:chExt cx="1980771" cy="1393226"/>
          </a:xfrm>
        </p:grpSpPr>
        <p:sp>
          <p:nvSpPr>
            <p:cNvPr id="1051" name="Google Shape;1051;p28"/>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45%</a:t>
              </a:r>
              <a:endParaRPr sz="1400" b="0" i="0" u="none" strike="noStrike" cap="none">
                <a:solidFill>
                  <a:srgbClr val="000000"/>
                </a:solidFill>
                <a:latin typeface="Josefin Sans"/>
                <a:ea typeface="Josefin Sans"/>
                <a:cs typeface="Josefin Sans"/>
                <a:sym typeface="Josefin Sans"/>
              </a:endParaRPr>
            </a:p>
          </p:txBody>
        </p:sp>
        <p:sp>
          <p:nvSpPr>
            <p:cNvPr id="1052" name="Google Shape;1052;p28"/>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br>
                <a:rPr lang="en-US" sz="1800" b="1" i="1" u="none" strike="noStrike" cap="none">
                  <a:solidFill>
                    <a:schemeClr val="dk1"/>
                  </a:solidFill>
                  <a:latin typeface="Josefin Sans"/>
                  <a:ea typeface="Josefin Sans"/>
                  <a:cs typeface="Josefin Sans"/>
                  <a:sym typeface="Josefin Sans"/>
                </a:rPr>
              </a:br>
              <a:r>
                <a:rPr lang="en-US" sz="1800" b="1" i="1" u="none" strike="noStrike" cap="none">
                  <a:solidFill>
                    <a:schemeClr val="dk1"/>
                  </a:solidFill>
                  <a:latin typeface="Josefin Sans"/>
                  <a:ea typeface="Josefin Sans"/>
                  <a:cs typeface="Josefin Sans"/>
                  <a:sym typeface="Josefin Sans"/>
                </a:rPr>
                <a:t>ROI</a:t>
              </a:r>
              <a:endParaRPr sz="1400" b="0" i="0" u="none" strike="noStrike" cap="none">
                <a:solidFill>
                  <a:srgbClr val="000000"/>
                </a:solidFill>
                <a:latin typeface="Josefin Sans"/>
                <a:ea typeface="Josefin Sans"/>
                <a:cs typeface="Josefin Sans"/>
                <a:sym typeface="Josefin Sans"/>
              </a:endParaRPr>
            </a:p>
          </p:txBody>
        </p:sp>
        <p:sp>
          <p:nvSpPr>
            <p:cNvPr id="1053" name="Google Shape;1053;p28"/>
            <p:cNvSpPr/>
            <p:nvPr/>
          </p:nvSpPr>
          <p:spPr>
            <a:xfrm>
              <a:off x="4116042"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1054" name="Google Shape;1054;p28"/>
          <p:cNvGrpSpPr/>
          <p:nvPr/>
        </p:nvGrpSpPr>
        <p:grpSpPr>
          <a:xfrm>
            <a:off x="2134504" y="5101242"/>
            <a:ext cx="1999311" cy="1393226"/>
            <a:chOff x="2153810" y="4655194"/>
            <a:chExt cx="1999311" cy="1393226"/>
          </a:xfrm>
        </p:grpSpPr>
        <p:sp>
          <p:nvSpPr>
            <p:cNvPr id="1055" name="Google Shape;1055;p28"/>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1056" name="Google Shape;1056;p28"/>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 boost</a:t>
              </a:r>
              <a:endParaRPr sz="1400" b="0" i="0" u="none" strike="noStrike" cap="none">
                <a:solidFill>
                  <a:srgbClr val="000000"/>
                </a:solidFill>
                <a:latin typeface="Josefin Sans"/>
                <a:ea typeface="Josefin Sans"/>
                <a:cs typeface="Josefin Sans"/>
                <a:sym typeface="Josefin Sans"/>
              </a:endParaRPr>
            </a:p>
          </p:txBody>
        </p:sp>
        <p:sp>
          <p:nvSpPr>
            <p:cNvPr id="1057" name="Google Shape;1057;p28"/>
            <p:cNvSpPr/>
            <p:nvPr/>
          </p:nvSpPr>
          <p:spPr>
            <a:xfrm>
              <a:off x="2263569"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1058" name="Google Shape;1058;p28" descr="Artificial Intelligence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6405" y="1574831"/>
            <a:ext cx="463702" cy="463702"/>
          </a:xfrm>
          <a:prstGeom prst="rect">
            <a:avLst/>
          </a:prstGeom>
          <a:noFill/>
          <a:ln>
            <a:noFill/>
          </a:ln>
        </p:spPr>
      </p:pic>
      <p:pic>
        <p:nvPicPr>
          <p:cNvPr id="1059" name="Google Shape;1059;p28" descr="Qr Cod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6407" y="2380395"/>
            <a:ext cx="466344" cy="466344"/>
          </a:xfrm>
          <a:prstGeom prst="rect">
            <a:avLst/>
          </a:prstGeom>
          <a:noFill/>
          <a:ln>
            <a:noFill/>
          </a:ln>
        </p:spPr>
      </p:pic>
      <p:pic>
        <p:nvPicPr>
          <p:cNvPr id="1060" name="Google Shape;1060;p28" descr="Books on shelf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6405" y="3270825"/>
            <a:ext cx="422250" cy="422250"/>
          </a:xfrm>
          <a:prstGeom prst="rect">
            <a:avLst/>
          </a:prstGeom>
          <a:noFill/>
          <a:ln>
            <a:noFill/>
          </a:ln>
        </p:spPr>
      </p:pic>
      <p:pic>
        <p:nvPicPr>
          <p:cNvPr id="1061" name="Google Shape;1061;p28"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06520" y="4193905"/>
            <a:ext cx="466344" cy="466344"/>
          </a:xfrm>
          <a:prstGeom prst="rect">
            <a:avLst/>
          </a:prstGeom>
          <a:solidFill>
            <a:srgbClr val="8B4788"/>
          </a:solidFill>
          <a:ln>
            <a:noFill/>
          </a:ln>
        </p:spPr>
      </p:pic>
      <p:pic>
        <p:nvPicPr>
          <p:cNvPr id="1062" name="Google Shape;1062;p2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713527" y="5797215"/>
            <a:ext cx="844916" cy="396439"/>
          </a:xfrm>
          <a:prstGeom prst="rect">
            <a:avLst/>
          </a:prstGeom>
          <a:noFill/>
          <a:ln>
            <a:noFill/>
          </a:ln>
        </p:spPr>
      </p:pic>
      <p:pic>
        <p:nvPicPr>
          <p:cNvPr id="1063" name="Google Shape;1063;p2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38916" y="5774471"/>
            <a:ext cx="1170000" cy="363355"/>
          </a:xfrm>
          <a:prstGeom prst="rect">
            <a:avLst/>
          </a:prstGeom>
          <a:noFill/>
          <a:ln>
            <a:noFill/>
          </a:ln>
        </p:spPr>
      </p:pic>
      <p:pic>
        <p:nvPicPr>
          <p:cNvPr id="1064" name="Google Shape;1064;p2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088652" y="6224058"/>
            <a:ext cx="720263" cy="452165"/>
          </a:xfrm>
          <a:prstGeom prst="rect">
            <a:avLst/>
          </a:prstGeom>
          <a:noFill/>
          <a:ln>
            <a:noFill/>
          </a:ln>
        </p:spPr>
      </p:pic>
      <p:pic>
        <p:nvPicPr>
          <p:cNvPr id="1065" name="Google Shape;1065;p28" descr="A black background with blue text&#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806423" y="6238876"/>
            <a:ext cx="1260673" cy="396438"/>
          </a:xfrm>
          <a:prstGeom prst="rect">
            <a:avLst/>
          </a:prstGeom>
          <a:noFill/>
          <a:ln>
            <a:noFill/>
          </a:ln>
        </p:spPr>
      </p:pic>
      <p:pic>
        <p:nvPicPr>
          <p:cNvPr id="1066" name="Google Shape;1066;p2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628232" y="5126264"/>
            <a:ext cx="2296568" cy="5471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27" name="Google Shape;1127;p29"/>
          <p:cNvCxnSpPr>
            <a:endCxn id="1128"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1129" name="Google Shape;1129;p29"/>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1130" name="Google Shape;1130;p29"/>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28" name="Google Shape;1128;p29"/>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1" name="Google Shape;1131;p29"/>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2" name="Google Shape;1132;p29"/>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3" name="Google Shape;1133;p29"/>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4" name="Google Shape;1134;p29"/>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35" name="Google Shape;1135;p29"/>
          <p:cNvCxnSpPr>
            <a:stCxn id="1128" idx="4"/>
            <a:endCxn id="1131"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1136" name="Google Shape;1136;p29"/>
          <p:cNvCxnSpPr>
            <a:stCxn id="1131" idx="4"/>
            <a:endCxn id="1132"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1137" name="Google Shape;1137;p29"/>
          <p:cNvCxnSpPr>
            <a:stCxn id="1132"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38" name="Google Shape;1138;p29"/>
          <p:cNvCxnSpPr>
            <a:endCxn id="1133"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39" name="Google Shape;1139;p29"/>
          <p:cNvCxnSpPr>
            <a:stCxn id="1133" idx="4"/>
            <a:endCxn id="1134"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1140" name="Google Shape;1140;p29"/>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41" name="Google Shape;1141;p29"/>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2" name="Google Shape;1142;p29"/>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Extends Spira® Platform (SpiraTest, SpiraTeam, SpiraPlan) with customizable features to meet specific industry needs and compliance requirements.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Offers modular SpiraApps to dynamically adapt workflows, optimize SDLC processes, and maximize ROI.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Integrates with AI solutions like ChatGPT, Azure OpenAI, and AWS Bedrock for automated test generation, risk analysis, and streamlined project management.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Quick installation with support for integrations like GitHub, GitLab, AWS Bedrock, and </a:t>
            </a:r>
            <a:r>
              <a:rPr lang="en-US" sz="1200" b="0" i="0" u="none" strike="noStrike" cap="none" dirty="0" err="1">
                <a:solidFill>
                  <a:srgbClr val="000000"/>
                </a:solidFill>
                <a:latin typeface="Josefin Sans"/>
                <a:ea typeface="Josefin Sans"/>
                <a:cs typeface="Josefin Sans"/>
                <a:sym typeface="Josefin Sans"/>
              </a:rPr>
              <a:t>CircleCI</a:t>
            </a:r>
            <a:r>
              <a:rPr lang="en-US" sz="1200" b="0" i="0" u="none" strike="noStrike" cap="none" dirty="0">
                <a:solidFill>
                  <a:srgbClr val="000000"/>
                </a:solidFill>
                <a:latin typeface="Josefin Sans"/>
                <a:ea typeface="Josefin Sans"/>
                <a:cs typeface="Josefin Sans"/>
                <a:sym typeface="Josefin Sans"/>
              </a:rPr>
              <a:t> for a unified workflow experience.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Supports third-party development and monetization of SpiraApps, expanding functionality and fostering innovation.</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Josefin Sans"/>
              <a:ea typeface="Josefin Sans"/>
              <a:cs typeface="Josefin Sans"/>
              <a:sym typeface="Josefin Sans"/>
            </a:endParaRPr>
          </a:p>
        </p:txBody>
      </p:sp>
      <p:sp>
        <p:nvSpPr>
          <p:cNvPr id="1143" name="Google Shape;1143;p29"/>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44" name="Google Shape;1144;p29"/>
          <p:cNvCxnSpPr>
            <a:endCxn id="1145"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1146" name="Google Shape;1146;p29"/>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7" name="Google Shape;1147;p29"/>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8" name="Google Shape;1148;p29"/>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5" name="Google Shape;1145;p29"/>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49" name="Google Shape;1149;p29" descr="A logo with a black backgroun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247" y="1074379"/>
            <a:ext cx="1495560" cy="1495560"/>
          </a:xfrm>
          <a:prstGeom prst="rect">
            <a:avLst/>
          </a:prstGeom>
          <a:noFill/>
          <a:ln>
            <a:noFill/>
          </a:ln>
        </p:spPr>
      </p:pic>
      <p:pic>
        <p:nvPicPr>
          <p:cNvPr id="1150" name="Google Shape;1150;p29" descr="A group of hexagons with different color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1151" name="Google Shape;1151;p29"/>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52" name="Google Shape;1152;p29" descr="A black background with yellow circles&#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739" y="1164317"/>
            <a:ext cx="1274020" cy="1274020"/>
          </a:xfrm>
          <a:prstGeom prst="rect">
            <a:avLst/>
          </a:prstGeom>
          <a:noFill/>
          <a:ln>
            <a:noFill/>
          </a:ln>
        </p:spPr>
      </p:pic>
      <p:sp>
        <p:nvSpPr>
          <p:cNvPr id="1153" name="Google Shape;1153;p29"/>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Automatically reflects changes across all connected tools, reducing </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manual work and ensuring teams stay aligned.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Adapts to any operational need with cloud, on-premise, and hybrid deployment models, making it ideal for businesses of all sizes and industries.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sz="1400" b="0" i="0" u="none" strike="noStrike" cap="none" dirty="0">
              <a:solidFill>
                <a:srgbClr val="000000"/>
              </a:solidFill>
              <a:latin typeface="Arial"/>
              <a:ea typeface="Arial"/>
              <a:cs typeface="Arial"/>
              <a:sym typeface="Arial"/>
            </a:endParaRPr>
          </a:p>
        </p:txBody>
      </p:sp>
      <p:sp>
        <p:nvSpPr>
          <p:cNvPr id="1155" name="Google Shape;1155;p29"/>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 name="Picture 1" descr="A colorful pinwheel on a black background&#10;&#10;Description automatically generated">
            <a:extLst>
              <a:ext uri="{FF2B5EF4-FFF2-40B4-BE49-F238E27FC236}">
                <a16:creationId xmlns:a16="http://schemas.microsoft.com/office/drawing/2014/main" id="{4E8CF7B6-32C6-9D12-6E63-6F4F8105678E}"/>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7"/>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61" name="Google Shape;1161;p117"/>
          <p:cNvCxnSpPr>
            <a:stCxn id="1162" idx="2"/>
            <a:endCxn id="1163"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164" name="Google Shape;1164;p117"/>
          <p:cNvSpPr txBox="1"/>
          <p:nvPr/>
        </p:nvSpPr>
        <p:spPr>
          <a:xfrm>
            <a:off x="6445345" y="2658092"/>
            <a:ext cx="5133401" cy="337528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B2B service desk solution for cloud &amp; on-premise installations that integrates tightly with all Spira products to keep product teams informed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Built-in knowledge base, help desk, and forums capabilities with a powerful ticketing system that facilitates communication with the end customer and enables prioritization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Centralization of all customer communications enables a streamlined approach to customer support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Complete configurability allows for adaptability to any customer support workflow</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Quick set-up and easy-to-use ticket creation &amp; management, with an existing email integration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Robust and customizable reports for effective visualization of the entire customer support engine with easy KPI tracking (e.g., ticket volume, resolution times, customer satisfaction, etc.)</a:t>
            </a:r>
            <a:endParaRPr sz="1400" b="0" i="0" u="none" strike="noStrike" cap="none">
              <a:solidFill>
                <a:srgbClr val="000000"/>
              </a:solidFill>
              <a:latin typeface="Josefin Sans"/>
              <a:ea typeface="Josefin Sans"/>
              <a:cs typeface="Josefin Sans"/>
              <a:sym typeface="Josefin Sans"/>
            </a:endParaRPr>
          </a:p>
        </p:txBody>
      </p:sp>
      <p:cxnSp>
        <p:nvCxnSpPr>
          <p:cNvPr id="1165" name="Google Shape;1165;p117"/>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162" name="Google Shape;1162;p117"/>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66" name="Google Shape;1166;p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2158" y="1631893"/>
            <a:ext cx="384048" cy="384048"/>
          </a:xfrm>
          <a:prstGeom prst="rect">
            <a:avLst/>
          </a:prstGeom>
          <a:noFill/>
          <a:ln>
            <a:noFill/>
          </a:ln>
          <a:effectLst>
            <a:outerShdw blurRad="63500" sx="102000" sy="102000" algn="ctr" rotWithShape="0">
              <a:srgbClr val="000000">
                <a:alpha val="40000"/>
              </a:srgbClr>
            </a:outerShdw>
          </a:effectLst>
        </p:spPr>
      </p:pic>
      <p:pic>
        <p:nvPicPr>
          <p:cNvPr id="1167" name="Google Shape;1167;p1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30719" y="1642075"/>
            <a:ext cx="1553415" cy="362464"/>
          </a:xfrm>
          <a:prstGeom prst="rect">
            <a:avLst/>
          </a:prstGeom>
          <a:noFill/>
          <a:ln>
            <a:noFill/>
          </a:ln>
        </p:spPr>
      </p:pic>
      <p:sp>
        <p:nvSpPr>
          <p:cNvPr id="1168" name="Google Shape;1168;p117"/>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3" name="Google Shape;1163;p117"/>
          <p:cNvSpPr/>
          <p:nvPr/>
        </p:nvSpPr>
        <p:spPr>
          <a:xfrm>
            <a:off x="6408492"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9" name="Google Shape;1169;p117"/>
          <p:cNvSpPr/>
          <p:nvPr/>
        </p:nvSpPr>
        <p:spPr>
          <a:xfrm>
            <a:off x="6407247" y="336310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0" name="Google Shape;1170;p117"/>
          <p:cNvSpPr/>
          <p:nvPr/>
        </p:nvSpPr>
        <p:spPr>
          <a:xfrm>
            <a:off x="6412373" y="399658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1" name="Google Shape;1171;p117"/>
          <p:cNvSpPr/>
          <p:nvPr/>
        </p:nvSpPr>
        <p:spPr>
          <a:xfrm>
            <a:off x="6407247" y="4466361"/>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2" name="Google Shape;1172;p117"/>
          <p:cNvSpPr/>
          <p:nvPr/>
        </p:nvSpPr>
        <p:spPr>
          <a:xfrm>
            <a:off x="6407247" y="491439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3" name="Google Shape;1173;p117"/>
          <p:cNvSpPr/>
          <p:nvPr/>
        </p:nvSpPr>
        <p:spPr>
          <a:xfrm>
            <a:off x="6407247" y="538411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74" name="Google Shape;1174;p117"/>
          <p:cNvCxnSpPr>
            <a:stCxn id="1163" idx="4"/>
            <a:endCxn id="1169" idx="0"/>
          </p:cNvCxnSpPr>
          <p:nvPr/>
        </p:nvCxnSpPr>
        <p:spPr>
          <a:xfrm flipH="1">
            <a:off x="6530538" y="2935248"/>
            <a:ext cx="1200" cy="427800"/>
          </a:xfrm>
          <a:prstGeom prst="straightConnector1">
            <a:avLst/>
          </a:prstGeom>
          <a:noFill/>
          <a:ln w="57150" cap="flat" cmpd="sng">
            <a:solidFill>
              <a:srgbClr val="073642"/>
            </a:solidFill>
            <a:prstDash val="solid"/>
            <a:miter lim="800000"/>
            <a:headEnd type="none" w="sm" len="sm"/>
            <a:tailEnd type="none" w="sm" len="sm"/>
          </a:ln>
        </p:spPr>
      </p:cxnSp>
      <p:cxnSp>
        <p:nvCxnSpPr>
          <p:cNvPr id="1175" name="Google Shape;1175;p117"/>
          <p:cNvCxnSpPr>
            <a:stCxn id="1169" idx="4"/>
            <a:endCxn id="1170" idx="0"/>
          </p:cNvCxnSpPr>
          <p:nvPr/>
        </p:nvCxnSpPr>
        <p:spPr>
          <a:xfrm>
            <a:off x="6530493" y="3609596"/>
            <a:ext cx="5100" cy="387000"/>
          </a:xfrm>
          <a:prstGeom prst="straightConnector1">
            <a:avLst/>
          </a:prstGeom>
          <a:noFill/>
          <a:ln w="57150" cap="flat" cmpd="sng">
            <a:solidFill>
              <a:srgbClr val="073642"/>
            </a:solidFill>
            <a:prstDash val="solid"/>
            <a:miter lim="800000"/>
            <a:headEnd type="none" w="sm" len="sm"/>
            <a:tailEnd type="none" w="sm" len="sm"/>
          </a:ln>
        </p:spPr>
      </p:cxnSp>
      <p:cxnSp>
        <p:nvCxnSpPr>
          <p:cNvPr id="1176" name="Google Shape;1176;p117"/>
          <p:cNvCxnSpPr>
            <a:stCxn id="1170" idx="4"/>
            <a:endCxn id="1171" idx="0"/>
          </p:cNvCxnSpPr>
          <p:nvPr/>
        </p:nvCxnSpPr>
        <p:spPr>
          <a:xfrm flipH="1">
            <a:off x="6530519" y="4243080"/>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7" name="Google Shape;1177;p117"/>
          <p:cNvCxnSpPr>
            <a:stCxn id="1171" idx="4"/>
            <a:endCxn id="1172" idx="0"/>
          </p:cNvCxnSpPr>
          <p:nvPr/>
        </p:nvCxnSpPr>
        <p:spPr>
          <a:xfrm>
            <a:off x="6530493" y="4712853"/>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78" name="Google Shape;1178;p117"/>
          <p:cNvCxnSpPr>
            <a:stCxn id="1172" idx="4"/>
            <a:endCxn id="1173" idx="0"/>
          </p:cNvCxnSpPr>
          <p:nvPr/>
        </p:nvCxnSpPr>
        <p:spPr>
          <a:xfrm>
            <a:off x="6530493" y="5160890"/>
            <a:ext cx="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9" name="Google Shape;1179;p117"/>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80" name="Google Shape;1180;p117"/>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1" name="Google Shape;1181;p117"/>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Browser-based testing capture tool that enables secure recording of exploratory testing sessions</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Automated tracking of clicks &amp; keystrokes on each tab being recorded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Logging of steps for each testing session and notes for specific issues encountered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Delivered as “freemium” product; viewed as additional lever of future product-led growth for the Spira suite</a:t>
            </a:r>
            <a:endParaRPr sz="1400" b="0" i="0" u="none" strike="noStrike" cap="none">
              <a:solidFill>
                <a:srgbClr val="000000"/>
              </a:solidFill>
              <a:latin typeface="Josefin Sans"/>
              <a:ea typeface="Josefin Sans"/>
              <a:cs typeface="Josefin Sans"/>
              <a:sym typeface="Josefin Sans"/>
            </a:endParaRPr>
          </a:p>
        </p:txBody>
      </p:sp>
      <p:pic>
        <p:nvPicPr>
          <p:cNvPr id="1182" name="Google Shape;1182;p1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2329" y="1636805"/>
            <a:ext cx="1297862" cy="402336"/>
          </a:xfrm>
          <a:prstGeom prst="rect">
            <a:avLst/>
          </a:prstGeom>
          <a:noFill/>
          <a:ln>
            <a:noFill/>
          </a:ln>
        </p:spPr>
      </p:pic>
      <p:pic>
        <p:nvPicPr>
          <p:cNvPr id="1183" name="Google Shape;1183;p1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1184" name="Google Shape;1184;p117"/>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85" name="Google Shape;1185;p117"/>
          <p:cNvCxnSpPr>
            <a:endCxn id="1186"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1187" name="Google Shape;1187;p117"/>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8" name="Google Shape;1188;p117"/>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9" name="Google Shape;1189;p117"/>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6" name="Google Shape;1186;p117"/>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3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99" name="Google Shape;1199;p30"/>
          <p:cNvCxnSpPr>
            <a:stCxn id="1200" idx="2"/>
            <a:endCxn id="1201"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203" name="Google Shape;1203;p30"/>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Extension of the Spira suite that enables orchestration of automated regression testing (manual &amp; automated)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Flexible deployment (cloud, on-premise, hybrid) to suit the needs of all end users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Real-time and detailed reporting delivers a holistic view of manual &amp; automated testing with screenshots, log files, and QA metrics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Primary target users are automation engineers, but also test managers and QA managers</a:t>
            </a:r>
            <a:endParaRPr sz="1400" b="0" i="0" u="none" strike="noStrike" cap="none">
              <a:solidFill>
                <a:srgbClr val="000000"/>
              </a:solidFill>
              <a:latin typeface="Josefin Sans"/>
              <a:ea typeface="Josefin Sans"/>
              <a:cs typeface="Josefin Sans"/>
              <a:sym typeface="Josefin Sans"/>
            </a:endParaRPr>
          </a:p>
        </p:txBody>
      </p:sp>
      <p:sp>
        <p:nvSpPr>
          <p:cNvPr id="1200" name="Google Shape;1200;p30"/>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204" name="Google Shape;1204;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16507" y="1629677"/>
            <a:ext cx="1460874" cy="404175"/>
          </a:xfrm>
          <a:prstGeom prst="rect">
            <a:avLst/>
          </a:prstGeom>
          <a:noFill/>
          <a:ln>
            <a:noFill/>
          </a:ln>
        </p:spPr>
      </p:pic>
      <p:pic>
        <p:nvPicPr>
          <p:cNvPr id="1205" name="Google Shape;1205;p30"/>
          <p:cNvPicPr preferRelativeResize="0"/>
          <p:nvPr/>
        </p:nvPicPr>
        <p:blipFill rotWithShape="1">
          <a:blip r:embed="rId4">
            <a:alphaModFix/>
          </a:blip>
          <a:srcRect/>
          <a:stretch/>
        </p:blipFill>
        <p:spPr>
          <a:xfrm>
            <a:off x="7973191" y="1623141"/>
            <a:ext cx="384048" cy="384048"/>
          </a:xfrm>
          <a:prstGeom prst="rect">
            <a:avLst/>
          </a:prstGeom>
          <a:noFill/>
          <a:ln>
            <a:noFill/>
          </a:ln>
        </p:spPr>
      </p:pic>
      <p:sp>
        <p:nvSpPr>
          <p:cNvPr id="1201" name="Google Shape;1201;p30"/>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8" name="Google Shape;1208;p30"/>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9" name="Google Shape;1209;p30"/>
          <p:cNvSpPr/>
          <p:nvPr/>
        </p:nvSpPr>
        <p:spPr>
          <a:xfrm>
            <a:off x="6403598" y="37971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0" name="Google Shape;1210;p30"/>
          <p:cNvSpPr/>
          <p:nvPr/>
        </p:nvSpPr>
        <p:spPr>
          <a:xfrm>
            <a:off x="6399056" y="4455465"/>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1" name="Google Shape;1211;p30"/>
          <p:cNvSpPr/>
          <p:nvPr/>
        </p:nvSpPr>
        <p:spPr>
          <a:xfrm>
            <a:off x="6407248" y="490550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2" name="Google Shape;1212;p30"/>
          <p:cNvSpPr/>
          <p:nvPr/>
        </p:nvSpPr>
        <p:spPr>
          <a:xfrm>
            <a:off x="6405423" y="53708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213" name="Google Shape;1213;p30"/>
          <p:cNvCxnSpPr>
            <a:stCxn id="1201" idx="4"/>
            <a:endCxn id="1208"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1214" name="Google Shape;1214;p30"/>
          <p:cNvCxnSpPr>
            <a:stCxn id="1208" idx="4"/>
            <a:endCxn id="1209" idx="0"/>
          </p:cNvCxnSpPr>
          <p:nvPr/>
        </p:nvCxnSpPr>
        <p:spPr>
          <a:xfrm flipH="1">
            <a:off x="6526844" y="3390140"/>
            <a:ext cx="3650" cy="406988"/>
          </a:xfrm>
          <a:prstGeom prst="straightConnector1">
            <a:avLst/>
          </a:prstGeom>
          <a:noFill/>
          <a:ln w="57150" cap="flat" cmpd="sng">
            <a:solidFill>
              <a:srgbClr val="073642"/>
            </a:solidFill>
            <a:prstDash val="solid"/>
            <a:miter lim="800000"/>
            <a:headEnd type="none" w="sm" len="sm"/>
            <a:tailEnd type="none" w="sm" len="sm"/>
          </a:ln>
        </p:spPr>
      </p:cxnSp>
      <p:cxnSp>
        <p:nvCxnSpPr>
          <p:cNvPr id="1215" name="Google Shape;1215;p30"/>
          <p:cNvCxnSpPr>
            <a:stCxn id="1209" idx="4"/>
            <a:endCxn id="1210" idx="0"/>
          </p:cNvCxnSpPr>
          <p:nvPr/>
        </p:nvCxnSpPr>
        <p:spPr>
          <a:xfrm flipH="1">
            <a:off x="6522302" y="4043620"/>
            <a:ext cx="4542" cy="411845"/>
          </a:xfrm>
          <a:prstGeom prst="straightConnector1">
            <a:avLst/>
          </a:prstGeom>
          <a:noFill/>
          <a:ln w="57150" cap="flat" cmpd="sng">
            <a:solidFill>
              <a:srgbClr val="073642"/>
            </a:solidFill>
            <a:prstDash val="solid"/>
            <a:miter lim="800000"/>
            <a:headEnd type="none" w="sm" len="sm"/>
            <a:tailEnd type="none" w="sm" len="sm"/>
          </a:ln>
        </p:spPr>
      </p:cxnSp>
      <p:cxnSp>
        <p:nvCxnSpPr>
          <p:cNvPr id="1216" name="Google Shape;1216;p30"/>
          <p:cNvCxnSpPr>
            <a:stCxn id="1210" idx="4"/>
            <a:endCxn id="1211" idx="0"/>
          </p:cNvCxnSpPr>
          <p:nvPr/>
        </p:nvCxnSpPr>
        <p:spPr>
          <a:xfrm>
            <a:off x="6522302" y="4701957"/>
            <a:ext cx="8192" cy="203543"/>
          </a:xfrm>
          <a:prstGeom prst="straightConnector1">
            <a:avLst/>
          </a:prstGeom>
          <a:noFill/>
          <a:ln w="57150" cap="flat" cmpd="sng">
            <a:solidFill>
              <a:srgbClr val="073642"/>
            </a:solidFill>
            <a:prstDash val="solid"/>
            <a:miter lim="800000"/>
            <a:headEnd type="none" w="sm" len="sm"/>
            <a:tailEnd type="none" w="sm" len="sm"/>
          </a:ln>
        </p:spPr>
      </p:cxnSp>
      <p:cxnSp>
        <p:nvCxnSpPr>
          <p:cNvPr id="1217" name="Google Shape;1217;p30"/>
          <p:cNvCxnSpPr>
            <a:stCxn id="1211" idx="4"/>
            <a:endCxn id="1212" idx="0"/>
          </p:cNvCxnSpPr>
          <p:nvPr/>
        </p:nvCxnSpPr>
        <p:spPr>
          <a:xfrm flipH="1">
            <a:off x="6528669" y="5151992"/>
            <a:ext cx="1825" cy="218874"/>
          </a:xfrm>
          <a:prstGeom prst="straightConnector1">
            <a:avLst/>
          </a:prstGeom>
          <a:noFill/>
          <a:ln w="57150" cap="flat" cmpd="sng">
            <a:solidFill>
              <a:srgbClr val="073642"/>
            </a:solidFill>
            <a:prstDash val="solid"/>
            <a:miter lim="800000"/>
            <a:headEnd type="none" w="sm" len="sm"/>
            <a:tailEnd type="none" w="sm" len="sm"/>
          </a:ln>
        </p:spPr>
      </p:cxnSp>
      <p:cxnSp>
        <p:nvCxnSpPr>
          <p:cNvPr id="1223" name="Google Shape;1223;p30"/>
          <p:cNvCxnSpPr/>
          <p:nvPr/>
        </p:nvCxnSpPr>
        <p:spPr>
          <a:xfrm>
            <a:off x="6096000"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225" name="Google Shape;1225;p30"/>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 name="Google Shape;1231;g328b6a20f2d_12_2">
            <a:extLst>
              <a:ext uri="{FF2B5EF4-FFF2-40B4-BE49-F238E27FC236}">
                <a16:creationId xmlns:a16="http://schemas.microsoft.com/office/drawing/2014/main" id="{28E1A5A3-6BED-6027-2C44-0858BF7F667D}"/>
              </a:ext>
            </a:extLst>
          </p:cNvPr>
          <p:cNvSpPr/>
          <p:nvPr/>
        </p:nvSpPr>
        <p:spPr>
          <a:xfrm>
            <a:off x="563448" y="1551797"/>
            <a:ext cx="1702500" cy="56100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3" name="Google Shape;1232;g328b6a20f2d_12_2">
            <a:extLst>
              <a:ext uri="{FF2B5EF4-FFF2-40B4-BE49-F238E27FC236}">
                <a16:creationId xmlns:a16="http://schemas.microsoft.com/office/drawing/2014/main" id="{205857E8-932D-C9E6-F986-784524CC386B}"/>
              </a:ext>
            </a:extLst>
          </p:cNvPr>
          <p:cNvSpPr txBox="1"/>
          <p:nvPr/>
        </p:nvSpPr>
        <p:spPr>
          <a:xfrm>
            <a:off x="974378" y="2827555"/>
            <a:ext cx="4486530" cy="2631449"/>
          </a:xfrm>
          <a:prstGeom prst="rect">
            <a:avLst/>
          </a:prstGeom>
          <a:noFill/>
          <a:ln>
            <a:noFill/>
          </a:ln>
        </p:spPr>
        <p:txBody>
          <a:bodyPr spcFirstLastPara="1" wrap="square" lIns="91425" tIns="45700" rIns="91425" bIns="45700" anchor="t" anchorCtr="0">
            <a:spAutoFit/>
          </a:bodyPr>
          <a:lstStyle/>
          <a:p>
            <a:pPr marL="8465"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Pre-defined packages of professional services for specific customer objectives</a:t>
            </a: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Each package is associated with specific outcomes &amp; deliverables, offered at a fixed price vs. hourly</a:t>
            </a:r>
            <a:endParaRPr sz="1400" b="0" i="0" u="none" strike="noStrike" cap="none" dirty="0">
              <a:solidFill>
                <a:srgbClr val="000000"/>
              </a:solidFill>
              <a:latin typeface="Josefin Sans"/>
              <a:ea typeface="Josefin Sans"/>
              <a:cs typeface="Josefin Sans"/>
              <a:sym typeface="Josefin Sans"/>
            </a:endParaRPr>
          </a:p>
          <a:p>
            <a:pPr marL="179915" marR="0" lvl="0" indent="-107950" algn="l" rtl="0">
              <a:lnSpc>
                <a:spcPct val="100000"/>
              </a:lnSpc>
              <a:spcBef>
                <a:spcPts val="600"/>
              </a:spcBef>
              <a:spcAft>
                <a:spcPts val="0"/>
              </a:spcAft>
              <a:buClr>
                <a:srgbClr val="000000"/>
              </a:buClr>
              <a:buSzPts val="10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Provides smaller organizations &amp; teams access to the expertise of Inflectra’s global solution partner network</a:t>
            </a:r>
            <a:endParaRPr sz="1400" b="0" i="0" u="none" strike="noStrike" cap="none" dirty="0">
              <a:solidFill>
                <a:srgbClr val="000000"/>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Offerings are incremental to Inflectra’s existing customer support and other services</a:t>
            </a:r>
            <a:endParaRPr sz="1400" b="0" i="0" u="none" strike="noStrike" cap="none" dirty="0">
              <a:solidFill>
                <a:schemeClr val="dk1"/>
              </a:solidFill>
              <a:latin typeface="Josefin Sans"/>
              <a:ea typeface="Josefin Sans"/>
              <a:cs typeface="Josefin Sans"/>
              <a:sym typeface="Josefin Sans"/>
            </a:endParaRPr>
          </a:p>
        </p:txBody>
      </p:sp>
      <p:sp>
        <p:nvSpPr>
          <p:cNvPr id="4" name="Google Shape;1233;g328b6a20f2d_12_2">
            <a:extLst>
              <a:ext uri="{FF2B5EF4-FFF2-40B4-BE49-F238E27FC236}">
                <a16:creationId xmlns:a16="http://schemas.microsoft.com/office/drawing/2014/main" id="{65DC09DD-E6F3-0900-148E-64AE74A191D3}"/>
              </a:ext>
            </a:extLst>
          </p:cNvPr>
          <p:cNvSpPr txBox="1"/>
          <p:nvPr/>
        </p:nvSpPr>
        <p:spPr>
          <a:xfrm>
            <a:off x="499531" y="1647399"/>
            <a:ext cx="1558800" cy="338700"/>
          </a:xfrm>
          <a:prstGeom prst="rect">
            <a:avLst/>
          </a:prstGeom>
          <a:noFill/>
          <a:ln>
            <a:noFill/>
          </a:ln>
        </p:spPr>
        <p:txBody>
          <a:bodyPr spcFirstLastPara="1" wrap="square" lIns="91425" tIns="45700" rIns="91425" bIns="45700" anchor="t" anchorCtr="0">
            <a:spAutoFit/>
          </a:bodyPr>
          <a:lstStyle/>
          <a:p>
            <a:pPr marL="8465"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Accelerators</a:t>
            </a:r>
            <a:endParaRPr sz="1400" b="0" i="0" u="none" strike="noStrike" cap="none">
              <a:solidFill>
                <a:srgbClr val="000000"/>
              </a:solidFill>
              <a:latin typeface="Josefin Sans"/>
              <a:ea typeface="Josefin Sans"/>
              <a:cs typeface="Josefin Sans"/>
              <a:sym typeface="Josefin Sans"/>
            </a:endParaRPr>
          </a:p>
        </p:txBody>
      </p:sp>
      <p:cxnSp>
        <p:nvCxnSpPr>
          <p:cNvPr id="5" name="Google Shape;1234;g328b6a20f2d_12_2">
            <a:extLst>
              <a:ext uri="{FF2B5EF4-FFF2-40B4-BE49-F238E27FC236}">
                <a16:creationId xmlns:a16="http://schemas.microsoft.com/office/drawing/2014/main" id="{59661E75-BEB0-DFCF-BC6C-C7CDEBD9CC85}"/>
              </a:ext>
            </a:extLst>
          </p:cNvPr>
          <p:cNvCxnSpPr>
            <a:stCxn id="2" idx="2"/>
          </p:cNvCxnSpPr>
          <p:nvPr/>
        </p:nvCxnSpPr>
        <p:spPr>
          <a:xfrm rot="5400000">
            <a:off x="829098" y="2111297"/>
            <a:ext cx="584100" cy="587100"/>
          </a:xfrm>
          <a:prstGeom prst="bentConnector3">
            <a:avLst>
              <a:gd name="adj1" fmla="val 50004"/>
            </a:avLst>
          </a:prstGeom>
          <a:noFill/>
          <a:ln w="57150" cap="flat" cmpd="sng">
            <a:solidFill>
              <a:srgbClr val="073642"/>
            </a:solidFill>
            <a:prstDash val="solid"/>
            <a:miter lim="800000"/>
            <a:headEnd type="none" w="sm" len="sm"/>
            <a:tailEnd type="none" w="sm" len="sm"/>
          </a:ln>
        </p:spPr>
      </p:cxnSp>
      <p:cxnSp>
        <p:nvCxnSpPr>
          <p:cNvPr id="6" name="Google Shape;1235;g328b6a20f2d_12_2">
            <a:extLst>
              <a:ext uri="{FF2B5EF4-FFF2-40B4-BE49-F238E27FC236}">
                <a16:creationId xmlns:a16="http://schemas.microsoft.com/office/drawing/2014/main" id="{EE8B8FC2-A9B4-E884-12A3-F4ABDF4CD089}"/>
              </a:ext>
            </a:extLst>
          </p:cNvPr>
          <p:cNvCxnSpPr/>
          <p:nvPr/>
        </p:nvCxnSpPr>
        <p:spPr>
          <a:xfrm>
            <a:off x="825839" y="2673563"/>
            <a:ext cx="0" cy="2835900"/>
          </a:xfrm>
          <a:prstGeom prst="straightConnector1">
            <a:avLst/>
          </a:prstGeom>
          <a:noFill/>
          <a:ln w="57150" cap="flat" cmpd="sng">
            <a:solidFill>
              <a:srgbClr val="073642"/>
            </a:solidFill>
            <a:prstDash val="solid"/>
            <a:miter lim="800000"/>
            <a:headEnd type="none" w="sm" len="sm"/>
            <a:tailEnd type="none" w="sm" len="sm"/>
          </a:ln>
        </p:spPr>
      </p:cxnSp>
      <p:sp>
        <p:nvSpPr>
          <p:cNvPr id="7" name="Google Shape;1236;g328b6a20f2d_12_2">
            <a:extLst>
              <a:ext uri="{FF2B5EF4-FFF2-40B4-BE49-F238E27FC236}">
                <a16:creationId xmlns:a16="http://schemas.microsoft.com/office/drawing/2014/main" id="{34F6F4BA-D680-DB39-F76F-C0B76ED0929C}"/>
              </a:ext>
            </a:extLst>
          </p:cNvPr>
          <p:cNvSpPr/>
          <p:nvPr/>
        </p:nvSpPr>
        <p:spPr>
          <a:xfrm>
            <a:off x="704365" y="2801692"/>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8" name="Google Shape;1237;g328b6a20f2d_12_2">
            <a:extLst>
              <a:ext uri="{FF2B5EF4-FFF2-40B4-BE49-F238E27FC236}">
                <a16:creationId xmlns:a16="http://schemas.microsoft.com/office/drawing/2014/main" id="{51EFE58C-44A4-0A28-6880-C9D571034CCF}"/>
              </a:ext>
            </a:extLst>
          </p:cNvPr>
          <p:cNvSpPr/>
          <p:nvPr/>
        </p:nvSpPr>
        <p:spPr>
          <a:xfrm>
            <a:off x="727244" y="339287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9" name="Google Shape;1238;g328b6a20f2d_12_2">
            <a:extLst>
              <a:ext uri="{FF2B5EF4-FFF2-40B4-BE49-F238E27FC236}">
                <a16:creationId xmlns:a16="http://schemas.microsoft.com/office/drawing/2014/main" id="{24C50CFE-0BB4-E9F3-B32E-9A3E8101CCFB}"/>
              </a:ext>
            </a:extLst>
          </p:cNvPr>
          <p:cNvSpPr/>
          <p:nvPr/>
        </p:nvSpPr>
        <p:spPr>
          <a:xfrm>
            <a:off x="691915" y="537163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0" name="Google Shape;1239;g328b6a20f2d_12_2">
            <a:extLst>
              <a:ext uri="{FF2B5EF4-FFF2-40B4-BE49-F238E27FC236}">
                <a16:creationId xmlns:a16="http://schemas.microsoft.com/office/drawing/2014/main" id="{A7218727-BCAF-8CC4-2CAE-5BF07906641C}"/>
              </a:ext>
            </a:extLst>
          </p:cNvPr>
          <p:cNvSpPr/>
          <p:nvPr/>
        </p:nvSpPr>
        <p:spPr>
          <a:xfrm>
            <a:off x="563446" y="2577136"/>
            <a:ext cx="5224957" cy="3510300"/>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1" name="Google Shape;1241;g328b6a20f2d_12_2">
            <a:extLst>
              <a:ext uri="{FF2B5EF4-FFF2-40B4-BE49-F238E27FC236}">
                <a16:creationId xmlns:a16="http://schemas.microsoft.com/office/drawing/2014/main" id="{771A217D-606D-C149-BB7C-37509C9885A9}"/>
              </a:ext>
            </a:extLst>
          </p:cNvPr>
          <p:cNvSpPr/>
          <p:nvPr/>
        </p:nvSpPr>
        <p:spPr>
          <a:xfrm>
            <a:off x="691915" y="4401824"/>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Stronger with Partners</a:t>
            </a:r>
            <a:endParaRPr/>
          </a:p>
        </p:txBody>
      </p:sp>
      <p:sp>
        <p:nvSpPr>
          <p:cNvPr id="1292" name="Google Shape;1292;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dirty="0">
                <a:solidFill>
                  <a:srgbClr val="233442"/>
                </a:solidFill>
                <a:latin typeface="Poppins Medium"/>
                <a:ea typeface="Poppins Medium"/>
                <a:cs typeface="Poppins Medium"/>
                <a:sym typeface="Poppins Medium"/>
              </a:rPr>
              <a:t>JOIN THE INFLECTRA PARTNER PROGRAM</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2">
          <a:extLst>
            <a:ext uri="{FF2B5EF4-FFF2-40B4-BE49-F238E27FC236}">
              <a16:creationId xmlns:a16="http://schemas.microsoft.com/office/drawing/2014/main" id="{6FE9D9F8-171C-B35B-9C7A-7BB40CE799DF}"/>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0563AFF3-5767-E0FF-96A7-4A18CB190F15}"/>
              </a:ext>
            </a:extLst>
          </p:cNvPr>
          <p:cNvSpPr/>
          <p:nvPr/>
        </p:nvSpPr>
        <p:spPr>
          <a:xfrm>
            <a:off x="370392" y="1543867"/>
            <a:ext cx="5536181" cy="4391377"/>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43" name="Google Shape;1343;g3252b91723e_0_4">
            <a:extLst>
              <a:ext uri="{FF2B5EF4-FFF2-40B4-BE49-F238E27FC236}">
                <a16:creationId xmlns:a16="http://schemas.microsoft.com/office/drawing/2014/main" id="{F24AB324-3426-A4E0-6797-062D22FE8219}"/>
              </a:ext>
            </a:extLst>
          </p:cNvPr>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dirty="0"/>
              <a:t>Why Partner With Us?</a:t>
            </a:r>
            <a:endParaRPr dirty="0"/>
          </a:p>
        </p:txBody>
      </p:sp>
      <p:sp>
        <p:nvSpPr>
          <p:cNvPr id="1349" name="Google Shape;1349;g3252b91723e_0_4">
            <a:extLst>
              <a:ext uri="{FF2B5EF4-FFF2-40B4-BE49-F238E27FC236}">
                <a16:creationId xmlns:a16="http://schemas.microsoft.com/office/drawing/2014/main" id="{198B7DF0-982B-EAF9-82AB-CA0E80262E8C}"/>
              </a:ext>
            </a:extLst>
          </p:cNvPr>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
        <p:nvSpPr>
          <p:cNvPr id="4" name="TextBox 3">
            <a:extLst>
              <a:ext uri="{FF2B5EF4-FFF2-40B4-BE49-F238E27FC236}">
                <a16:creationId xmlns:a16="http://schemas.microsoft.com/office/drawing/2014/main" id="{CA5940AA-1D03-D8F4-70EE-11B7251ABAA8}"/>
              </a:ext>
            </a:extLst>
          </p:cNvPr>
          <p:cNvSpPr txBox="1"/>
          <p:nvPr/>
        </p:nvSpPr>
        <p:spPr>
          <a:xfrm>
            <a:off x="976659" y="1738488"/>
            <a:ext cx="4323645" cy="338554"/>
          </a:xfrm>
          <a:prstGeom prst="rect">
            <a:avLst/>
          </a:prstGeom>
          <a:noFill/>
        </p:spPr>
        <p:txBody>
          <a:bodyPr wrap="square" rtlCol="0">
            <a:spAutoFit/>
          </a:bodyPr>
          <a:lstStyle/>
          <a:p>
            <a:pPr algn="ctr"/>
            <a:r>
              <a:rPr kumimoji="0" lang="en-US" sz="1600" b="1" i="0" u="none" strike="noStrike" kern="0" cap="none" spc="0" normalizeH="0" baseline="0" noProof="0" dirty="0">
                <a:ln>
                  <a:noFill/>
                </a:ln>
                <a:solidFill>
                  <a:srgbClr val="001F2E"/>
                </a:solidFill>
                <a:effectLst/>
                <a:uLnTx/>
                <a:uFillTx/>
                <a:latin typeface="Poppins Medium"/>
                <a:ea typeface="Poppins Medium"/>
                <a:cs typeface="Poppins Medium"/>
                <a:sym typeface="Poppins Medium"/>
              </a:rPr>
              <a:t>Revenue Growth and Market Expansion</a:t>
            </a:r>
            <a:endParaRPr kumimoji="0" lang="en-US" sz="1600" b="0" i="0" u="none" strike="noStrike" kern="0" cap="none" spc="0" normalizeH="0" baseline="0" noProof="0" dirty="0">
              <a:ln>
                <a:noFill/>
              </a:ln>
              <a:solidFill>
                <a:srgbClr val="000000"/>
              </a:solidFill>
              <a:effectLst/>
              <a:uLnTx/>
              <a:uFillTx/>
              <a:latin typeface="Poppins Medium"/>
              <a:ea typeface="Poppins Medium"/>
              <a:cs typeface="Poppins Medium"/>
              <a:sym typeface="Poppins Medium"/>
            </a:endParaRPr>
          </a:p>
        </p:txBody>
      </p:sp>
      <p:sp>
        <p:nvSpPr>
          <p:cNvPr id="7" name="TextBox 6">
            <a:extLst>
              <a:ext uri="{FF2B5EF4-FFF2-40B4-BE49-F238E27FC236}">
                <a16:creationId xmlns:a16="http://schemas.microsoft.com/office/drawing/2014/main" id="{678390F4-8DB6-5E5C-5A08-56C70FA5EAA7}"/>
              </a:ext>
            </a:extLst>
          </p:cNvPr>
          <p:cNvSpPr txBox="1"/>
          <p:nvPr/>
        </p:nvSpPr>
        <p:spPr>
          <a:xfrm>
            <a:off x="677503" y="2285672"/>
            <a:ext cx="4921956" cy="3631763"/>
          </a:xfrm>
          <a:prstGeom prst="rect">
            <a:avLst/>
          </a:prstGeom>
          <a:noFill/>
        </p:spPr>
        <p:txBody>
          <a:bodyPr wrap="square" rtlCol="0">
            <a:spAutoFit/>
          </a:bodyPr>
          <a:lstStyle/>
          <a:p>
            <a:pPr marR="0" lvl="0" algn="l" rtl="0">
              <a:lnSpc>
                <a:spcPct val="120000"/>
              </a:lnSpc>
              <a:spcBef>
                <a:spcPts val="0"/>
              </a:spcBef>
              <a:spcAft>
                <a:spcPts val="0"/>
              </a:spcAft>
              <a:buSzPct val="150000"/>
            </a:pPr>
            <a:r>
              <a:rPr lang="en-US" sz="1500" b="1" dirty="0">
                <a:solidFill>
                  <a:schemeClr val="dk1"/>
                </a:solidFill>
                <a:latin typeface="Josefin Sans"/>
                <a:ea typeface="Josefin Sans"/>
                <a:cs typeface="Josefin Sans"/>
                <a:sym typeface="Josefin Sans"/>
              </a:rPr>
              <a:t>Recurring Revenue Streams</a:t>
            </a:r>
            <a:r>
              <a:rPr lang="en-US" sz="1500" dirty="0">
                <a:solidFill>
                  <a:schemeClr val="dk1"/>
                </a:solidFill>
                <a:latin typeface="Josefin Sans"/>
                <a:ea typeface="Josefin Sans"/>
                <a:cs typeface="Josefin Sans"/>
                <a:sym typeface="Josefin Sans"/>
              </a:rPr>
              <a:t>: Generate income through software sales, custom implementations, training, and support services. </a:t>
            </a:r>
          </a:p>
          <a:p>
            <a:pPr>
              <a:lnSpc>
                <a:spcPct val="120000"/>
              </a:lnSpc>
              <a:buSzPct val="150000"/>
            </a:pPr>
            <a:r>
              <a:rPr lang="en-US" sz="1500" b="1" dirty="0">
                <a:solidFill>
                  <a:schemeClr val="dk1"/>
                </a:solidFill>
                <a:latin typeface="Josefin Sans"/>
                <a:ea typeface="Josefin Sans"/>
                <a:cs typeface="Josefin Sans"/>
                <a:sym typeface="Josefin Sans"/>
              </a:rPr>
              <a:t>Diverse Industry Reach</a:t>
            </a:r>
            <a:r>
              <a:rPr lang="en-US" sz="1500" dirty="0">
                <a:solidFill>
                  <a:schemeClr val="dk1"/>
                </a:solidFill>
                <a:latin typeface="Josefin Sans"/>
                <a:ea typeface="Josefin Sans"/>
                <a:cs typeface="Josefin Sans"/>
                <a:sym typeface="Josefin Sans"/>
              </a:rPr>
              <a:t>: Serve finance, healthcare, government, and other sectors needing robust test management and Agile solutions.</a:t>
            </a:r>
          </a:p>
          <a:p>
            <a:pPr>
              <a:lnSpc>
                <a:spcPct val="120000"/>
              </a:lnSpc>
              <a:buSzPct val="150000"/>
            </a:pPr>
            <a:r>
              <a:rPr lang="en-US" sz="1500" b="1" dirty="0">
                <a:solidFill>
                  <a:schemeClr val="dk1"/>
                </a:solidFill>
                <a:latin typeface="Josefin Sans"/>
                <a:ea typeface="Josefin Sans"/>
                <a:cs typeface="Josefin Sans"/>
                <a:sym typeface="Josefin Sans"/>
              </a:rPr>
              <a:t>AWS-Powered Scalability</a:t>
            </a:r>
            <a:r>
              <a:rPr lang="en-US" sz="1500" dirty="0">
                <a:solidFill>
                  <a:schemeClr val="dk1"/>
                </a:solidFill>
                <a:latin typeface="Josefin Sans"/>
                <a:ea typeface="Josefin Sans"/>
                <a:cs typeface="Josefin Sans"/>
                <a:sym typeface="Josefin Sans"/>
              </a:rPr>
              <a:t>: Offer secure, scalable, and enterprise-ready solutions that integrate seamlessly with cloud and on-premise systems.</a:t>
            </a:r>
          </a:p>
          <a:p>
            <a:pPr>
              <a:lnSpc>
                <a:spcPct val="120000"/>
              </a:lnSpc>
              <a:buSzPct val="150000"/>
            </a:pPr>
            <a:r>
              <a:rPr lang="en-US" sz="1500" b="1" dirty="0">
                <a:solidFill>
                  <a:schemeClr val="dk1"/>
                </a:solidFill>
                <a:latin typeface="Josefin Sans"/>
                <a:ea typeface="Josefin Sans"/>
                <a:cs typeface="Josefin Sans"/>
                <a:sym typeface="Josefin Sans"/>
              </a:rPr>
              <a:t>Upsell &amp; Cross-Sell Opportunities</a:t>
            </a:r>
            <a:r>
              <a:rPr lang="en-US" sz="1500" dirty="0">
                <a:solidFill>
                  <a:schemeClr val="dk1"/>
                </a:solidFill>
                <a:latin typeface="Josefin Sans"/>
                <a:ea typeface="Josefin Sans"/>
                <a:cs typeface="Josefin Sans"/>
                <a:sym typeface="Josefin Sans"/>
              </a:rPr>
              <a:t>: Bundle </a:t>
            </a:r>
            <a:r>
              <a:rPr lang="en-US" sz="1500" dirty="0" err="1">
                <a:solidFill>
                  <a:schemeClr val="dk1"/>
                </a:solidFill>
                <a:latin typeface="Josefin Sans"/>
                <a:ea typeface="Josefin Sans"/>
                <a:cs typeface="Josefin Sans"/>
                <a:sym typeface="Josefin Sans"/>
              </a:rPr>
              <a:t>Inflectra</a:t>
            </a:r>
            <a:r>
              <a:rPr lang="en-US" sz="1500" dirty="0">
                <a:solidFill>
                  <a:schemeClr val="dk1"/>
                </a:solidFill>
                <a:latin typeface="Josefin Sans"/>
                <a:ea typeface="Josefin Sans"/>
                <a:cs typeface="Josefin Sans"/>
                <a:sym typeface="Josefin Sans"/>
              </a:rPr>
              <a:t> solutions with consulting, automation, and managed services to maximize revenue.</a:t>
            </a:r>
          </a:p>
          <a:p>
            <a:endParaRPr lang="en-US" dirty="0"/>
          </a:p>
        </p:txBody>
      </p:sp>
      <p:sp>
        <p:nvSpPr>
          <p:cNvPr id="8" name="Google Shape;1365;g328b6a20f2d_2_15">
            <a:extLst>
              <a:ext uri="{FF2B5EF4-FFF2-40B4-BE49-F238E27FC236}">
                <a16:creationId xmlns:a16="http://schemas.microsoft.com/office/drawing/2014/main" id="{910461C3-E386-8D78-6AC9-39B9C7F7242F}"/>
              </a:ext>
            </a:extLst>
          </p:cNvPr>
          <p:cNvSpPr/>
          <p:nvPr/>
        </p:nvSpPr>
        <p:spPr>
          <a:xfrm>
            <a:off x="378506" y="1370609"/>
            <a:ext cx="609600" cy="609600"/>
          </a:xfrm>
          <a:prstGeom prst="ellipse">
            <a:avLst/>
          </a:prstGeom>
          <a:solidFill>
            <a:schemeClr val="bg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tx2"/>
                </a:solidFill>
                <a:latin typeface="Josefin Sans"/>
                <a:ea typeface="Josefin Sans"/>
                <a:cs typeface="Josefin Sans"/>
                <a:sym typeface="Josefin Sans"/>
              </a:rPr>
              <a:t>1</a:t>
            </a:r>
            <a:endParaRPr sz="1400" b="0" i="0" u="none" strike="noStrike" cap="none" dirty="0">
              <a:solidFill>
                <a:schemeClr val="tx2"/>
              </a:solidFill>
              <a:latin typeface="Josefin Sans"/>
              <a:ea typeface="Josefin Sans"/>
              <a:cs typeface="Josefin Sans"/>
              <a:sym typeface="Josefin Sans"/>
            </a:endParaRPr>
          </a:p>
        </p:txBody>
      </p:sp>
      <p:sp>
        <p:nvSpPr>
          <p:cNvPr id="14" name="Rounded Rectangle 13">
            <a:extLst>
              <a:ext uri="{FF2B5EF4-FFF2-40B4-BE49-F238E27FC236}">
                <a16:creationId xmlns:a16="http://schemas.microsoft.com/office/drawing/2014/main" id="{983C8FEF-0B7C-E7B6-E907-019B96803BE9}"/>
              </a:ext>
            </a:extLst>
          </p:cNvPr>
          <p:cNvSpPr/>
          <p:nvPr/>
        </p:nvSpPr>
        <p:spPr>
          <a:xfrm>
            <a:off x="6277313" y="1543867"/>
            <a:ext cx="5536181" cy="4391377"/>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1D8F3274-A4B4-DF1F-A819-E5C81C33B580}"/>
              </a:ext>
            </a:extLst>
          </p:cNvPr>
          <p:cNvSpPr txBox="1"/>
          <p:nvPr/>
        </p:nvSpPr>
        <p:spPr>
          <a:xfrm>
            <a:off x="6883580" y="1738488"/>
            <a:ext cx="4470112" cy="338554"/>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1800"/>
              <a:buFont typeface="Arial"/>
              <a:buNone/>
            </a:pPr>
            <a:r>
              <a:rPr lang="en-US" sz="1600" b="1" dirty="0">
                <a:solidFill>
                  <a:schemeClr val="dk1"/>
                </a:solidFill>
                <a:latin typeface="Poppins Medium"/>
                <a:ea typeface="Poppins Medium"/>
                <a:cs typeface="Poppins Medium"/>
                <a:sym typeface="Poppins Medium"/>
              </a:rPr>
              <a:t>Enablement and Competitive Advantage</a:t>
            </a:r>
          </a:p>
        </p:txBody>
      </p:sp>
      <p:sp>
        <p:nvSpPr>
          <p:cNvPr id="16" name="TextBox 15">
            <a:extLst>
              <a:ext uri="{FF2B5EF4-FFF2-40B4-BE49-F238E27FC236}">
                <a16:creationId xmlns:a16="http://schemas.microsoft.com/office/drawing/2014/main" id="{481A99CF-070B-298D-9575-3D5BF7347EED}"/>
              </a:ext>
            </a:extLst>
          </p:cNvPr>
          <p:cNvSpPr txBox="1"/>
          <p:nvPr/>
        </p:nvSpPr>
        <p:spPr>
          <a:xfrm>
            <a:off x="6584424" y="2285672"/>
            <a:ext cx="4921956" cy="3404778"/>
          </a:xfrm>
          <a:prstGeom prst="rect">
            <a:avLst/>
          </a:prstGeom>
          <a:noFill/>
        </p:spPr>
        <p:txBody>
          <a:bodyPr wrap="square" rtlCol="0">
            <a:spAutoFit/>
          </a:bodyPr>
          <a:lstStyle/>
          <a:p>
            <a:pPr>
              <a:lnSpc>
                <a:spcPct val="120000"/>
              </a:lnSpc>
              <a:buSzPct val="150000"/>
            </a:pPr>
            <a:r>
              <a:rPr lang="en-US" sz="1500" b="1" dirty="0">
                <a:solidFill>
                  <a:schemeClr val="dk1"/>
                </a:solidFill>
                <a:latin typeface="Josefin Sans"/>
                <a:ea typeface="Josefin Sans"/>
                <a:cs typeface="Josefin Sans"/>
                <a:sym typeface="Josefin Sans"/>
              </a:rPr>
              <a:t>Comprehensive Training &amp; Certification</a:t>
            </a:r>
            <a:r>
              <a:rPr lang="en-US" sz="1500" dirty="0">
                <a:solidFill>
                  <a:schemeClr val="dk1"/>
                </a:solidFill>
                <a:latin typeface="Josefin Sans"/>
                <a:ea typeface="Josefin Sans"/>
                <a:cs typeface="Josefin Sans"/>
                <a:sym typeface="Josefin Sans"/>
              </a:rPr>
              <a:t>: Gain in-depth product knowledge and technical expertise through </a:t>
            </a:r>
            <a:r>
              <a:rPr lang="en-US" sz="1500" dirty="0" err="1">
                <a:solidFill>
                  <a:schemeClr val="dk1"/>
                </a:solidFill>
                <a:latin typeface="Josefin Sans"/>
                <a:ea typeface="Josefin Sans"/>
                <a:cs typeface="Josefin Sans"/>
                <a:sym typeface="Josefin Sans"/>
              </a:rPr>
              <a:t>Inflectra’s</a:t>
            </a:r>
            <a:r>
              <a:rPr lang="en-US" sz="1500" dirty="0">
                <a:solidFill>
                  <a:schemeClr val="dk1"/>
                </a:solidFill>
                <a:latin typeface="Josefin Sans"/>
                <a:ea typeface="Josefin Sans"/>
                <a:cs typeface="Josefin Sans"/>
                <a:sym typeface="Josefin Sans"/>
              </a:rPr>
              <a:t> partner enablement programs.</a:t>
            </a:r>
          </a:p>
          <a:p>
            <a:pPr>
              <a:lnSpc>
                <a:spcPct val="120000"/>
              </a:lnSpc>
              <a:buSzPct val="150000"/>
            </a:pPr>
            <a:r>
              <a:rPr lang="en-US" sz="1500" b="1" dirty="0">
                <a:solidFill>
                  <a:schemeClr val="dk1"/>
                </a:solidFill>
                <a:latin typeface="Josefin Sans"/>
                <a:ea typeface="Josefin Sans"/>
                <a:cs typeface="Josefin Sans"/>
                <a:sym typeface="Josefin Sans"/>
              </a:rPr>
              <a:t>Co-Selling &amp; Lead Sharing</a:t>
            </a:r>
            <a:r>
              <a:rPr lang="en-US" sz="1500" dirty="0">
                <a:solidFill>
                  <a:schemeClr val="dk1"/>
                </a:solidFill>
                <a:latin typeface="Josefin Sans"/>
                <a:ea typeface="Josefin Sans"/>
                <a:cs typeface="Josefin Sans"/>
                <a:sym typeface="Josefin Sans"/>
              </a:rPr>
              <a:t>: Work directly with </a:t>
            </a:r>
            <a:r>
              <a:rPr lang="en-US" sz="1500" dirty="0" err="1">
                <a:solidFill>
                  <a:schemeClr val="dk1"/>
                </a:solidFill>
                <a:latin typeface="Josefin Sans"/>
                <a:ea typeface="Josefin Sans"/>
                <a:cs typeface="Josefin Sans"/>
                <a:sym typeface="Josefin Sans"/>
              </a:rPr>
              <a:t>Inflectra</a:t>
            </a:r>
            <a:r>
              <a:rPr lang="en-US" sz="1500" dirty="0">
                <a:solidFill>
                  <a:schemeClr val="dk1"/>
                </a:solidFill>
                <a:latin typeface="Josefin Sans"/>
                <a:ea typeface="Josefin Sans"/>
                <a:cs typeface="Josefin Sans"/>
                <a:sym typeface="Josefin Sans"/>
              </a:rPr>
              <a:t> on sales opportunities and benefit from referrals.</a:t>
            </a:r>
          </a:p>
          <a:p>
            <a:pPr>
              <a:lnSpc>
                <a:spcPct val="120000"/>
              </a:lnSpc>
              <a:buSzPct val="150000"/>
            </a:pPr>
            <a:r>
              <a:rPr lang="en-US" sz="1500" b="1" dirty="0">
                <a:solidFill>
                  <a:schemeClr val="dk1"/>
                </a:solidFill>
                <a:latin typeface="Josefin Sans"/>
                <a:ea typeface="Josefin Sans"/>
                <a:cs typeface="Josefin Sans"/>
                <a:sym typeface="Josefin Sans"/>
              </a:rPr>
              <a:t>Marketing &amp; Branding Support</a:t>
            </a:r>
            <a:r>
              <a:rPr lang="en-US" sz="1500" dirty="0">
                <a:solidFill>
                  <a:schemeClr val="dk1"/>
                </a:solidFill>
                <a:latin typeface="Josefin Sans"/>
                <a:ea typeface="Josefin Sans"/>
                <a:cs typeface="Josefin Sans"/>
                <a:sym typeface="Josefin Sans"/>
              </a:rPr>
              <a:t>: Access joint marketing initiatives, webinars, and partner promotions to strengthen visibility.</a:t>
            </a:r>
          </a:p>
          <a:p>
            <a:pPr>
              <a:lnSpc>
                <a:spcPct val="120000"/>
              </a:lnSpc>
              <a:buSzPct val="150000"/>
            </a:pPr>
            <a:r>
              <a:rPr lang="en-US" sz="1500" b="1" dirty="0">
                <a:solidFill>
                  <a:schemeClr val="dk1"/>
                </a:solidFill>
                <a:latin typeface="Josefin Sans"/>
                <a:ea typeface="Josefin Sans"/>
                <a:cs typeface="Josefin Sans"/>
                <a:sym typeface="Josefin Sans"/>
              </a:rPr>
              <a:t>Exclusive Discounts &amp; Early Access</a:t>
            </a:r>
            <a:r>
              <a:rPr lang="en-US" sz="1500" dirty="0">
                <a:solidFill>
                  <a:schemeClr val="dk1"/>
                </a:solidFill>
                <a:latin typeface="Josefin Sans"/>
                <a:ea typeface="Josefin Sans"/>
                <a:cs typeface="Josefin Sans"/>
                <a:sym typeface="Josefin Sans"/>
              </a:rPr>
              <a:t>: Receive partner-exclusive pricing, beta access to new features, and priority support.</a:t>
            </a:r>
          </a:p>
        </p:txBody>
      </p:sp>
      <p:sp>
        <p:nvSpPr>
          <p:cNvPr id="17" name="Google Shape;1365;g328b6a20f2d_2_15">
            <a:extLst>
              <a:ext uri="{FF2B5EF4-FFF2-40B4-BE49-F238E27FC236}">
                <a16:creationId xmlns:a16="http://schemas.microsoft.com/office/drawing/2014/main" id="{17E48CC5-F95D-2984-79E4-3DAC7A1DE2A5}"/>
              </a:ext>
            </a:extLst>
          </p:cNvPr>
          <p:cNvSpPr/>
          <p:nvPr/>
        </p:nvSpPr>
        <p:spPr>
          <a:xfrm>
            <a:off x="6285427" y="1370609"/>
            <a:ext cx="609600" cy="609600"/>
          </a:xfrm>
          <a:prstGeom prst="ellipse">
            <a:avLst/>
          </a:prstGeom>
          <a:solidFill>
            <a:schemeClr val="bg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chemeClr val="tx2"/>
                </a:solidFill>
                <a:latin typeface="Josefin Sans"/>
                <a:ea typeface="Josefin Sans"/>
                <a:cs typeface="Josefin Sans"/>
                <a:sym typeface="Josefin Sans"/>
              </a:rPr>
              <a:t>2</a:t>
            </a:r>
            <a:endParaRPr sz="1400" b="0" i="0" u="none" strike="noStrike" cap="none" dirty="0">
              <a:solidFill>
                <a:schemeClr val="tx2"/>
              </a:solidFill>
              <a:latin typeface="Josefin Sans"/>
              <a:ea typeface="Josefin Sans"/>
              <a:cs typeface="Josefin Sans"/>
              <a:sym typeface="Josefin Sans"/>
            </a:endParaRPr>
          </a:p>
        </p:txBody>
      </p:sp>
    </p:spTree>
    <p:extLst>
      <p:ext uri="{BB962C8B-B14F-4D97-AF65-F5344CB8AC3E}">
        <p14:creationId xmlns:p14="http://schemas.microsoft.com/office/powerpoint/2010/main" val="4042509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2">
          <a:extLst>
            <a:ext uri="{FF2B5EF4-FFF2-40B4-BE49-F238E27FC236}">
              <a16:creationId xmlns:a16="http://schemas.microsoft.com/office/drawing/2014/main" id="{5E4A894D-19DF-C626-6541-CA7D5B652C58}"/>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83080E29-7108-843B-5F8E-4D82CC8E79EF}"/>
              </a:ext>
            </a:extLst>
          </p:cNvPr>
          <p:cNvSpPr/>
          <p:nvPr/>
        </p:nvSpPr>
        <p:spPr>
          <a:xfrm>
            <a:off x="370392" y="1543867"/>
            <a:ext cx="5536181" cy="4391377"/>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1F2E"/>
              </a:solidFill>
              <a:effectLst/>
              <a:uLnTx/>
              <a:uFillTx/>
              <a:latin typeface="Arial"/>
              <a:ea typeface="+mn-ea"/>
              <a:cs typeface="+mn-cs"/>
              <a:sym typeface="Arial"/>
            </a:endParaRPr>
          </a:p>
        </p:txBody>
      </p:sp>
      <p:sp>
        <p:nvSpPr>
          <p:cNvPr id="1343" name="Google Shape;1343;g3252b91723e_0_4">
            <a:extLst>
              <a:ext uri="{FF2B5EF4-FFF2-40B4-BE49-F238E27FC236}">
                <a16:creationId xmlns:a16="http://schemas.microsoft.com/office/drawing/2014/main" id="{EC0847AB-8B66-DAB5-21B7-4FEA4D36D81A}"/>
              </a:ext>
            </a:extLst>
          </p:cNvPr>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dirty="0"/>
              <a:t>Why Partner With Us?</a:t>
            </a:r>
            <a:endParaRPr dirty="0"/>
          </a:p>
        </p:txBody>
      </p:sp>
      <p:sp>
        <p:nvSpPr>
          <p:cNvPr id="1349" name="Google Shape;1349;g3252b91723e_0_4">
            <a:extLst>
              <a:ext uri="{FF2B5EF4-FFF2-40B4-BE49-F238E27FC236}">
                <a16:creationId xmlns:a16="http://schemas.microsoft.com/office/drawing/2014/main" id="{F70F8FC7-0395-D30A-2910-80B8D55DFF3A}"/>
              </a:ext>
            </a:extLst>
          </p:cNvPr>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
        <p:nvSpPr>
          <p:cNvPr id="4" name="TextBox 3">
            <a:extLst>
              <a:ext uri="{FF2B5EF4-FFF2-40B4-BE49-F238E27FC236}">
                <a16:creationId xmlns:a16="http://schemas.microsoft.com/office/drawing/2014/main" id="{484A9068-8FB0-D7A7-AB0E-088A6E79B686}"/>
              </a:ext>
            </a:extLst>
          </p:cNvPr>
          <p:cNvSpPr txBox="1"/>
          <p:nvPr/>
        </p:nvSpPr>
        <p:spPr>
          <a:xfrm>
            <a:off x="976659" y="1738488"/>
            <a:ext cx="4323645" cy="338554"/>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1800"/>
              <a:buFont typeface="Arial"/>
              <a:buNone/>
            </a:pPr>
            <a:r>
              <a:rPr lang="en-US" sz="1600" b="1" dirty="0">
                <a:solidFill>
                  <a:schemeClr val="dk1"/>
                </a:solidFill>
                <a:latin typeface="Poppins Medium"/>
                <a:ea typeface="Poppins Medium"/>
                <a:cs typeface="Poppins Medium"/>
                <a:sym typeface="Poppins Medium"/>
              </a:rPr>
              <a:t>Credibility, Flexibility, and Leadership</a:t>
            </a:r>
            <a:endParaRPr lang="en-US" sz="1600" b="0" i="0" u="none" strike="noStrike" cap="none" dirty="0">
              <a:solidFill>
                <a:srgbClr val="000000"/>
              </a:solidFill>
              <a:latin typeface="Poppins Medium"/>
              <a:ea typeface="Poppins Medium"/>
              <a:cs typeface="Poppins Medium"/>
              <a:sym typeface="Poppins Medium"/>
            </a:endParaRPr>
          </a:p>
        </p:txBody>
      </p:sp>
      <p:sp>
        <p:nvSpPr>
          <p:cNvPr id="7" name="TextBox 6">
            <a:extLst>
              <a:ext uri="{FF2B5EF4-FFF2-40B4-BE49-F238E27FC236}">
                <a16:creationId xmlns:a16="http://schemas.microsoft.com/office/drawing/2014/main" id="{B772F1EF-4150-72E5-602E-DA540A18FED6}"/>
              </a:ext>
            </a:extLst>
          </p:cNvPr>
          <p:cNvSpPr txBox="1"/>
          <p:nvPr/>
        </p:nvSpPr>
        <p:spPr>
          <a:xfrm>
            <a:off x="677503" y="2285672"/>
            <a:ext cx="4921956" cy="3404778"/>
          </a:xfrm>
          <a:prstGeom prst="rect">
            <a:avLst/>
          </a:prstGeom>
          <a:noFill/>
        </p:spPr>
        <p:txBody>
          <a:bodyPr wrap="square" rtlCol="0">
            <a:spAutoFit/>
          </a:bodyPr>
          <a:lstStyle/>
          <a:p>
            <a:pPr>
              <a:lnSpc>
                <a:spcPct val="120000"/>
              </a:lnSpc>
              <a:buSzPct val="150000"/>
            </a:pPr>
            <a:r>
              <a:rPr lang="en-US" sz="1500" b="1" dirty="0">
                <a:solidFill>
                  <a:schemeClr val="dk1"/>
                </a:solidFill>
                <a:latin typeface="Josefin Sans"/>
                <a:ea typeface="Josefin Sans"/>
                <a:cs typeface="Josefin Sans"/>
                <a:sym typeface="Josefin Sans"/>
              </a:rPr>
              <a:t>Trusted &amp; Recognized Software Provider</a:t>
            </a:r>
            <a:r>
              <a:rPr lang="en-US" sz="1500" dirty="0">
                <a:solidFill>
                  <a:schemeClr val="dk1"/>
                </a:solidFill>
                <a:latin typeface="Josefin Sans"/>
                <a:ea typeface="Josefin Sans"/>
                <a:cs typeface="Josefin Sans"/>
                <a:sym typeface="Josefin Sans"/>
              </a:rPr>
              <a:t>: </a:t>
            </a:r>
            <a:r>
              <a:rPr lang="en-US" sz="1500" dirty="0" err="1">
                <a:solidFill>
                  <a:schemeClr val="dk1"/>
                </a:solidFill>
                <a:latin typeface="Josefin Sans"/>
                <a:ea typeface="Josefin Sans"/>
                <a:cs typeface="Josefin Sans"/>
                <a:sym typeface="Josefin Sans"/>
              </a:rPr>
              <a:t>Inflectra</a:t>
            </a:r>
            <a:r>
              <a:rPr lang="en-US" sz="1500" dirty="0">
                <a:solidFill>
                  <a:schemeClr val="dk1"/>
                </a:solidFill>
                <a:latin typeface="Josefin Sans"/>
                <a:ea typeface="Josefin Sans"/>
                <a:cs typeface="Josefin Sans"/>
                <a:sym typeface="Josefin Sans"/>
              </a:rPr>
              <a:t> is a leader in test management, project management, and automation solutions.</a:t>
            </a:r>
          </a:p>
          <a:p>
            <a:pPr>
              <a:lnSpc>
                <a:spcPct val="120000"/>
              </a:lnSpc>
              <a:buSzPct val="150000"/>
            </a:pPr>
            <a:r>
              <a:rPr lang="en-US" sz="1500" b="1" dirty="0">
                <a:solidFill>
                  <a:schemeClr val="dk1"/>
                </a:solidFill>
                <a:latin typeface="Josefin Sans"/>
                <a:ea typeface="Josefin Sans"/>
                <a:cs typeface="Josefin Sans"/>
                <a:sym typeface="Josefin Sans"/>
              </a:rPr>
              <a:t>Flexible Deployment Options</a:t>
            </a:r>
            <a:r>
              <a:rPr lang="en-US" sz="1500" dirty="0">
                <a:solidFill>
                  <a:schemeClr val="dk1"/>
                </a:solidFill>
                <a:latin typeface="Josefin Sans"/>
                <a:ea typeface="Josefin Sans"/>
                <a:cs typeface="Josefin Sans"/>
                <a:sym typeface="Josefin Sans"/>
              </a:rPr>
              <a:t>: Offer customers on-premise, cloud, or hybrid implementations tailored to their needs.</a:t>
            </a:r>
          </a:p>
          <a:p>
            <a:pPr>
              <a:lnSpc>
                <a:spcPct val="120000"/>
              </a:lnSpc>
              <a:buSzPct val="150000"/>
            </a:pPr>
            <a:r>
              <a:rPr lang="en-US" sz="1500" b="1" dirty="0">
                <a:solidFill>
                  <a:schemeClr val="dk1"/>
                </a:solidFill>
                <a:latin typeface="Josefin Sans"/>
                <a:ea typeface="Josefin Sans"/>
                <a:cs typeface="Josefin Sans"/>
                <a:sym typeface="Josefin Sans"/>
              </a:rPr>
              <a:t>Strong Integration Capabilities</a:t>
            </a:r>
            <a:r>
              <a:rPr lang="en-US" sz="1500" dirty="0">
                <a:solidFill>
                  <a:schemeClr val="dk1"/>
                </a:solidFill>
                <a:latin typeface="Josefin Sans"/>
                <a:ea typeface="Josefin Sans"/>
                <a:cs typeface="Josefin Sans"/>
                <a:sym typeface="Josefin Sans"/>
              </a:rPr>
              <a:t>: Seamlessly connect </a:t>
            </a:r>
            <a:r>
              <a:rPr lang="en-US" sz="1500" dirty="0" err="1">
                <a:solidFill>
                  <a:schemeClr val="dk1"/>
                </a:solidFill>
                <a:latin typeface="Josefin Sans"/>
                <a:ea typeface="Josefin Sans"/>
                <a:cs typeface="Josefin Sans"/>
                <a:sym typeface="Josefin Sans"/>
              </a:rPr>
              <a:t>Inflectra</a:t>
            </a:r>
            <a:r>
              <a:rPr lang="en-US" sz="1500" dirty="0">
                <a:solidFill>
                  <a:schemeClr val="dk1"/>
                </a:solidFill>
                <a:latin typeface="Josefin Sans"/>
                <a:ea typeface="Josefin Sans"/>
                <a:cs typeface="Josefin Sans"/>
                <a:sym typeface="Josefin Sans"/>
              </a:rPr>
              <a:t> products with DevOps, Agile, and enterprise IT ecosystems.</a:t>
            </a:r>
          </a:p>
          <a:p>
            <a:pPr>
              <a:lnSpc>
                <a:spcPct val="120000"/>
              </a:lnSpc>
              <a:buSzPct val="150000"/>
            </a:pPr>
            <a:r>
              <a:rPr lang="en-US" sz="1500" b="1" dirty="0">
                <a:solidFill>
                  <a:schemeClr val="dk1"/>
                </a:solidFill>
                <a:latin typeface="Josefin Sans"/>
                <a:ea typeface="Josefin Sans"/>
                <a:cs typeface="Josefin Sans"/>
                <a:sym typeface="Josefin Sans"/>
              </a:rPr>
              <a:t>Competitive Differentiation</a:t>
            </a:r>
            <a:r>
              <a:rPr lang="en-US" sz="1500" dirty="0">
                <a:solidFill>
                  <a:schemeClr val="dk1"/>
                </a:solidFill>
                <a:latin typeface="Josefin Sans"/>
                <a:ea typeface="Josefin Sans"/>
                <a:cs typeface="Josefin Sans"/>
                <a:sym typeface="Josefin Sans"/>
              </a:rPr>
              <a:t>:  Stand out in the market by providing specialized </a:t>
            </a:r>
            <a:r>
              <a:rPr lang="en-US" sz="1500" dirty="0" err="1">
                <a:solidFill>
                  <a:schemeClr val="dk1"/>
                </a:solidFill>
                <a:latin typeface="Josefin Sans"/>
                <a:ea typeface="Josefin Sans"/>
                <a:cs typeface="Josefin Sans"/>
                <a:sym typeface="Josefin Sans"/>
              </a:rPr>
              <a:t>Inflectra</a:t>
            </a:r>
            <a:r>
              <a:rPr lang="en-US" sz="1500" dirty="0">
                <a:solidFill>
                  <a:schemeClr val="dk1"/>
                </a:solidFill>
                <a:latin typeface="Josefin Sans"/>
                <a:ea typeface="Josefin Sans"/>
                <a:cs typeface="Josefin Sans"/>
                <a:sym typeface="Josefin Sans"/>
              </a:rPr>
              <a:t> expertise alongside implementation services.</a:t>
            </a:r>
          </a:p>
        </p:txBody>
      </p:sp>
      <p:sp>
        <p:nvSpPr>
          <p:cNvPr id="8" name="Google Shape;1365;g328b6a20f2d_2_15">
            <a:extLst>
              <a:ext uri="{FF2B5EF4-FFF2-40B4-BE49-F238E27FC236}">
                <a16:creationId xmlns:a16="http://schemas.microsoft.com/office/drawing/2014/main" id="{98DC91B0-021A-EF64-6BE1-179ADBC9B72B}"/>
              </a:ext>
            </a:extLst>
          </p:cNvPr>
          <p:cNvSpPr/>
          <p:nvPr/>
        </p:nvSpPr>
        <p:spPr>
          <a:xfrm>
            <a:off x="378506" y="1370609"/>
            <a:ext cx="609600" cy="609600"/>
          </a:xfrm>
          <a:prstGeom prst="ellipse">
            <a:avLst/>
          </a:prstGeom>
          <a:solidFill>
            <a:schemeClr val="bg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b="1" dirty="0">
                <a:solidFill>
                  <a:srgbClr val="FFFFFF"/>
                </a:solidFill>
                <a:latin typeface="Josefin Sans"/>
                <a:ea typeface="Josefin Sans"/>
                <a:cs typeface="Josefin Sans"/>
                <a:sym typeface="Josefin Sans"/>
              </a:rPr>
              <a:t>3</a:t>
            </a:r>
            <a:endParaRPr kumimoji="0" sz="1400" b="0" i="0" u="none" strike="noStrike" kern="0" cap="none" spc="0" normalizeH="0" baseline="0" noProof="0" dirty="0">
              <a:ln>
                <a:noFill/>
              </a:ln>
              <a:solidFill>
                <a:srgbClr val="FFFFFF"/>
              </a:solidFill>
              <a:effectLst/>
              <a:uLnTx/>
              <a:uFillTx/>
              <a:latin typeface="Josefin Sans"/>
              <a:ea typeface="Josefin Sans"/>
              <a:cs typeface="Josefin Sans"/>
              <a:sym typeface="Josefin Sans"/>
            </a:endParaRPr>
          </a:p>
        </p:txBody>
      </p:sp>
      <p:sp>
        <p:nvSpPr>
          <p:cNvPr id="14" name="Rounded Rectangle 13">
            <a:extLst>
              <a:ext uri="{FF2B5EF4-FFF2-40B4-BE49-F238E27FC236}">
                <a16:creationId xmlns:a16="http://schemas.microsoft.com/office/drawing/2014/main" id="{469E8462-C7F0-45EC-31EE-D639DBC440AF}"/>
              </a:ext>
            </a:extLst>
          </p:cNvPr>
          <p:cNvSpPr/>
          <p:nvPr/>
        </p:nvSpPr>
        <p:spPr>
          <a:xfrm>
            <a:off x="6277313" y="1543867"/>
            <a:ext cx="5536181" cy="4391377"/>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1F2E"/>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D7853D8E-14EF-581F-3916-36FDE457CA0B}"/>
              </a:ext>
            </a:extLst>
          </p:cNvPr>
          <p:cNvSpPr txBox="1"/>
          <p:nvPr/>
        </p:nvSpPr>
        <p:spPr>
          <a:xfrm>
            <a:off x="6883580" y="1738488"/>
            <a:ext cx="4323645" cy="338554"/>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1800"/>
              <a:buFont typeface="Arial"/>
              <a:buNone/>
            </a:pPr>
            <a:r>
              <a:rPr lang="en-US" sz="1600" b="1" dirty="0">
                <a:solidFill>
                  <a:schemeClr val="dk1"/>
                </a:solidFill>
                <a:latin typeface="Poppins Medium"/>
                <a:ea typeface="Poppins Medium"/>
                <a:cs typeface="Poppins Medium"/>
                <a:sym typeface="Poppins Medium"/>
              </a:rPr>
              <a:t>Commitment to Customer Success</a:t>
            </a:r>
          </a:p>
        </p:txBody>
      </p:sp>
      <p:sp>
        <p:nvSpPr>
          <p:cNvPr id="16" name="TextBox 15">
            <a:extLst>
              <a:ext uri="{FF2B5EF4-FFF2-40B4-BE49-F238E27FC236}">
                <a16:creationId xmlns:a16="http://schemas.microsoft.com/office/drawing/2014/main" id="{24103A4B-2134-FD09-3E19-93294D307DF3}"/>
              </a:ext>
            </a:extLst>
          </p:cNvPr>
          <p:cNvSpPr txBox="1"/>
          <p:nvPr/>
        </p:nvSpPr>
        <p:spPr>
          <a:xfrm>
            <a:off x="6584424" y="2285672"/>
            <a:ext cx="4921956" cy="3404778"/>
          </a:xfrm>
          <a:prstGeom prst="rect">
            <a:avLst/>
          </a:prstGeom>
          <a:noFill/>
        </p:spPr>
        <p:txBody>
          <a:bodyPr wrap="square" rtlCol="0">
            <a:spAutoFit/>
          </a:bodyPr>
          <a:lstStyle/>
          <a:p>
            <a:pPr>
              <a:lnSpc>
                <a:spcPct val="120000"/>
              </a:lnSpc>
              <a:buSzPct val="150000"/>
            </a:pPr>
            <a:r>
              <a:rPr lang="en-US" sz="1500" b="1" dirty="0">
                <a:solidFill>
                  <a:schemeClr val="dk1"/>
                </a:solidFill>
                <a:latin typeface="Josefin Sans"/>
                <a:ea typeface="Josefin Sans"/>
                <a:cs typeface="Josefin Sans"/>
                <a:sym typeface="Josefin Sans"/>
              </a:rPr>
              <a:t>Exceptional Customer Support</a:t>
            </a:r>
            <a:r>
              <a:rPr lang="en-US" sz="1500" dirty="0">
                <a:solidFill>
                  <a:schemeClr val="dk1"/>
                </a:solidFill>
                <a:latin typeface="Josefin Sans"/>
                <a:ea typeface="Josefin Sans"/>
                <a:cs typeface="Josefin Sans"/>
                <a:sym typeface="Josefin Sans"/>
              </a:rPr>
              <a:t>: </a:t>
            </a:r>
            <a:r>
              <a:rPr lang="en-US" sz="1500" dirty="0" err="1">
                <a:solidFill>
                  <a:schemeClr val="dk1"/>
                </a:solidFill>
                <a:latin typeface="Josefin Sans"/>
                <a:ea typeface="Josefin Sans"/>
                <a:cs typeface="Josefin Sans"/>
                <a:sym typeface="Josefin Sans"/>
              </a:rPr>
              <a:t>Inflectra</a:t>
            </a:r>
            <a:r>
              <a:rPr lang="en-US" sz="1500" dirty="0">
                <a:solidFill>
                  <a:schemeClr val="dk1"/>
                </a:solidFill>
                <a:latin typeface="Josefin Sans"/>
                <a:ea typeface="Josefin Sans"/>
                <a:cs typeface="Josefin Sans"/>
                <a:sym typeface="Josefin Sans"/>
              </a:rPr>
              <a:t> is known for its fast response times, hands-on assistance, and customer-first approach.</a:t>
            </a:r>
          </a:p>
          <a:p>
            <a:pPr>
              <a:lnSpc>
                <a:spcPct val="120000"/>
              </a:lnSpc>
              <a:buSzPct val="150000"/>
            </a:pPr>
            <a:r>
              <a:rPr lang="en-US" sz="1500" b="1" dirty="0">
                <a:solidFill>
                  <a:schemeClr val="dk1"/>
                </a:solidFill>
                <a:latin typeface="Josefin Sans"/>
                <a:ea typeface="Josefin Sans"/>
                <a:cs typeface="Josefin Sans"/>
                <a:sym typeface="Josefin Sans"/>
              </a:rPr>
              <a:t>Transparent &amp; Ethical Business Practices</a:t>
            </a:r>
            <a:r>
              <a:rPr lang="en-US" sz="1500" dirty="0">
                <a:solidFill>
                  <a:schemeClr val="dk1"/>
                </a:solidFill>
                <a:latin typeface="Josefin Sans"/>
                <a:ea typeface="Josefin Sans"/>
                <a:cs typeface="Josefin Sans"/>
                <a:sym typeface="Josefin Sans"/>
              </a:rPr>
              <a:t>: Work with a reliable, values-driven organization committed to partner success.</a:t>
            </a:r>
          </a:p>
          <a:p>
            <a:pPr>
              <a:lnSpc>
                <a:spcPct val="120000"/>
              </a:lnSpc>
              <a:buSzPct val="150000"/>
            </a:pPr>
            <a:r>
              <a:rPr lang="en-US" sz="1500" b="1" dirty="0">
                <a:solidFill>
                  <a:schemeClr val="dk1"/>
                </a:solidFill>
                <a:latin typeface="Josefin Sans"/>
                <a:ea typeface="Josefin Sans"/>
                <a:cs typeface="Josefin Sans"/>
                <a:sym typeface="Josefin Sans"/>
              </a:rPr>
              <a:t>Continuous Innovation</a:t>
            </a:r>
            <a:r>
              <a:rPr lang="en-US" sz="1500" dirty="0">
                <a:solidFill>
                  <a:schemeClr val="dk1"/>
                </a:solidFill>
                <a:latin typeface="Josefin Sans"/>
                <a:ea typeface="Josefin Sans"/>
                <a:cs typeface="Josefin Sans"/>
                <a:sym typeface="Josefin Sans"/>
              </a:rPr>
              <a:t>: Leverage </a:t>
            </a:r>
            <a:r>
              <a:rPr lang="en-US" sz="1500" dirty="0" err="1">
                <a:solidFill>
                  <a:schemeClr val="dk1"/>
                </a:solidFill>
                <a:latin typeface="Josefin Sans"/>
                <a:ea typeface="Josefin Sans"/>
                <a:cs typeface="Josefin Sans"/>
                <a:sym typeface="Josefin Sans"/>
              </a:rPr>
              <a:t>Inflectra’s</a:t>
            </a:r>
            <a:r>
              <a:rPr lang="en-US" sz="1500" dirty="0">
                <a:solidFill>
                  <a:schemeClr val="dk1"/>
                </a:solidFill>
                <a:latin typeface="Josefin Sans"/>
                <a:ea typeface="Josefin Sans"/>
                <a:cs typeface="Josefin Sans"/>
                <a:sym typeface="Josefin Sans"/>
              </a:rPr>
              <a:t> commitment to R&amp;D, ensuring access to cutting-edge technologies and product enhancements.</a:t>
            </a:r>
          </a:p>
          <a:p>
            <a:pPr>
              <a:lnSpc>
                <a:spcPct val="120000"/>
              </a:lnSpc>
              <a:buSzPct val="150000"/>
            </a:pPr>
            <a:r>
              <a:rPr lang="en-US" sz="1500" b="1" dirty="0">
                <a:solidFill>
                  <a:schemeClr val="dk1"/>
                </a:solidFill>
                <a:latin typeface="Josefin Sans"/>
                <a:ea typeface="Josefin Sans"/>
                <a:cs typeface="Josefin Sans"/>
                <a:sym typeface="Josefin Sans"/>
              </a:rPr>
              <a:t>Long-Term Partnership Growth</a:t>
            </a:r>
            <a:r>
              <a:rPr lang="en-US" sz="1500" dirty="0">
                <a:solidFill>
                  <a:schemeClr val="dk1"/>
                </a:solidFill>
                <a:latin typeface="Josefin Sans"/>
                <a:ea typeface="Josefin Sans"/>
                <a:cs typeface="Josefin Sans"/>
                <a:sym typeface="Josefin Sans"/>
              </a:rPr>
              <a:t>: Build a sustainable business relationship with a company that values partner input and long-term collaboration.</a:t>
            </a:r>
          </a:p>
        </p:txBody>
      </p:sp>
      <p:sp>
        <p:nvSpPr>
          <p:cNvPr id="17" name="Google Shape;1365;g328b6a20f2d_2_15">
            <a:extLst>
              <a:ext uri="{FF2B5EF4-FFF2-40B4-BE49-F238E27FC236}">
                <a16:creationId xmlns:a16="http://schemas.microsoft.com/office/drawing/2014/main" id="{F99C1814-8F52-B1D2-45EF-DA5D1A67C903}"/>
              </a:ext>
            </a:extLst>
          </p:cNvPr>
          <p:cNvSpPr/>
          <p:nvPr/>
        </p:nvSpPr>
        <p:spPr>
          <a:xfrm>
            <a:off x="6285427" y="1370609"/>
            <a:ext cx="609600" cy="609600"/>
          </a:xfrm>
          <a:prstGeom prst="ellipse">
            <a:avLst/>
          </a:prstGeom>
          <a:solidFill>
            <a:schemeClr val="bg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b="1" dirty="0">
                <a:solidFill>
                  <a:srgbClr val="FFFFFF"/>
                </a:solidFill>
                <a:latin typeface="Josefin Sans"/>
                <a:ea typeface="Josefin Sans"/>
                <a:cs typeface="Josefin Sans"/>
                <a:sym typeface="Josefin Sans"/>
              </a:rPr>
              <a:t>4</a:t>
            </a:r>
            <a:endParaRPr kumimoji="0" sz="1400" b="0" i="0" u="none" strike="noStrike" kern="0" cap="none" spc="0" normalizeH="0" baseline="0" noProof="0" dirty="0">
              <a:ln>
                <a:noFill/>
              </a:ln>
              <a:solidFill>
                <a:srgbClr val="FFFFFF"/>
              </a:solidFill>
              <a:effectLst/>
              <a:uLnTx/>
              <a:uFillTx/>
              <a:latin typeface="Josefin Sans"/>
              <a:ea typeface="Josefin Sans"/>
              <a:cs typeface="Josefin Sans"/>
              <a:sym typeface="Josefin Sans"/>
            </a:endParaRPr>
          </a:p>
        </p:txBody>
      </p:sp>
    </p:spTree>
    <p:extLst>
      <p:ext uri="{BB962C8B-B14F-4D97-AF65-F5344CB8AC3E}">
        <p14:creationId xmlns:p14="http://schemas.microsoft.com/office/powerpoint/2010/main" val="3627799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2">
          <a:extLst>
            <a:ext uri="{FF2B5EF4-FFF2-40B4-BE49-F238E27FC236}">
              <a16:creationId xmlns:a16="http://schemas.microsoft.com/office/drawing/2014/main" id="{17EF7F44-72DA-929E-E85F-7079CF189F3E}"/>
            </a:ext>
          </a:extLst>
        </p:cNvPr>
        <p:cNvGrpSpPr/>
        <p:nvPr/>
      </p:nvGrpSpPr>
      <p:grpSpPr>
        <a:xfrm>
          <a:off x="0" y="0"/>
          <a:ext cx="0" cy="0"/>
          <a:chOff x="0" y="0"/>
          <a:chExt cx="0" cy="0"/>
        </a:xfrm>
      </p:grpSpPr>
      <p:sp>
        <p:nvSpPr>
          <p:cNvPr id="1343" name="Google Shape;1343;g3252b91723e_0_4">
            <a:extLst>
              <a:ext uri="{FF2B5EF4-FFF2-40B4-BE49-F238E27FC236}">
                <a16:creationId xmlns:a16="http://schemas.microsoft.com/office/drawing/2014/main" id="{725A7C5C-AB26-82DE-91D1-2D0F50E74830}"/>
              </a:ext>
            </a:extLst>
          </p:cNvPr>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dirty="0" err="1"/>
              <a:t>Inflectra</a:t>
            </a:r>
            <a:r>
              <a:rPr lang="en-US" dirty="0"/>
              <a:t> Partner Program at a Glance</a:t>
            </a:r>
            <a:endParaRPr dirty="0"/>
          </a:p>
        </p:txBody>
      </p:sp>
      <p:sp>
        <p:nvSpPr>
          <p:cNvPr id="1349" name="Google Shape;1349;g3252b91723e_0_4">
            <a:extLst>
              <a:ext uri="{FF2B5EF4-FFF2-40B4-BE49-F238E27FC236}">
                <a16:creationId xmlns:a16="http://schemas.microsoft.com/office/drawing/2014/main" id="{404F28E9-8FDC-88F6-F2BA-30584D136B16}"/>
              </a:ext>
            </a:extLst>
          </p:cNvPr>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
        <p:nvSpPr>
          <p:cNvPr id="2" name="Rounded Rectangle 1">
            <a:extLst>
              <a:ext uri="{FF2B5EF4-FFF2-40B4-BE49-F238E27FC236}">
                <a16:creationId xmlns:a16="http://schemas.microsoft.com/office/drawing/2014/main" id="{AE4FFF9B-00F4-BCA7-41A7-4F4F3378DAF7}"/>
              </a:ext>
            </a:extLst>
          </p:cNvPr>
          <p:cNvSpPr/>
          <p:nvPr/>
        </p:nvSpPr>
        <p:spPr>
          <a:xfrm>
            <a:off x="370392" y="1326719"/>
            <a:ext cx="5536181" cy="3776278"/>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1F2E"/>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51FA8BDE-2AF7-8C0A-1BF5-975B68CCAB9B}"/>
              </a:ext>
            </a:extLst>
          </p:cNvPr>
          <p:cNvSpPr txBox="1"/>
          <p:nvPr/>
        </p:nvSpPr>
        <p:spPr>
          <a:xfrm>
            <a:off x="976659" y="1521340"/>
            <a:ext cx="4323645" cy="338554"/>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1800"/>
              <a:buFont typeface="Arial"/>
              <a:buNone/>
            </a:pPr>
            <a:r>
              <a:rPr lang="en-US" sz="1600" b="1" dirty="0">
                <a:solidFill>
                  <a:schemeClr val="dk1"/>
                </a:solidFill>
                <a:latin typeface="Poppins Medium"/>
                <a:ea typeface="Poppins Medium"/>
                <a:cs typeface="Poppins Medium"/>
                <a:sym typeface="Poppins Medium"/>
              </a:rPr>
              <a:t>Our Partner Types</a:t>
            </a:r>
            <a:endParaRPr lang="en-US" sz="1200" b="0" i="0" u="none" strike="noStrike" cap="none" dirty="0">
              <a:solidFill>
                <a:srgbClr val="000000"/>
              </a:solidFill>
              <a:latin typeface="Poppins Medium"/>
              <a:ea typeface="Poppins Medium"/>
              <a:cs typeface="Poppins Medium"/>
              <a:sym typeface="Poppins Medium"/>
            </a:endParaRPr>
          </a:p>
        </p:txBody>
      </p:sp>
      <p:sp>
        <p:nvSpPr>
          <p:cNvPr id="6" name="Rounded Rectangle 5">
            <a:extLst>
              <a:ext uri="{FF2B5EF4-FFF2-40B4-BE49-F238E27FC236}">
                <a16:creationId xmlns:a16="http://schemas.microsoft.com/office/drawing/2014/main" id="{C1C12CDE-5F88-B944-B078-B35E6DFA648D}"/>
              </a:ext>
            </a:extLst>
          </p:cNvPr>
          <p:cNvSpPr/>
          <p:nvPr/>
        </p:nvSpPr>
        <p:spPr>
          <a:xfrm>
            <a:off x="6277313" y="1326719"/>
            <a:ext cx="5536181" cy="3776278"/>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1F2E"/>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71C5B926-9E89-9ED7-A215-B98667E2ADA0}"/>
              </a:ext>
            </a:extLst>
          </p:cNvPr>
          <p:cNvSpPr txBox="1"/>
          <p:nvPr/>
        </p:nvSpPr>
        <p:spPr>
          <a:xfrm>
            <a:off x="6883580" y="1521340"/>
            <a:ext cx="4323645" cy="338554"/>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1800"/>
              <a:buFont typeface="Arial"/>
              <a:buNone/>
            </a:pPr>
            <a:r>
              <a:rPr lang="en-US" sz="1600" b="1" dirty="0">
                <a:solidFill>
                  <a:schemeClr val="dk1"/>
                </a:solidFill>
                <a:latin typeface="Poppins Medium"/>
                <a:ea typeface="Poppins Medium"/>
                <a:cs typeface="Poppins Medium"/>
                <a:sym typeface="Poppins Medium"/>
              </a:rPr>
              <a:t>Partner Program Highlights</a:t>
            </a:r>
          </a:p>
        </p:txBody>
      </p:sp>
      <p:sp>
        <p:nvSpPr>
          <p:cNvPr id="8" name="TextBox 7">
            <a:extLst>
              <a:ext uri="{FF2B5EF4-FFF2-40B4-BE49-F238E27FC236}">
                <a16:creationId xmlns:a16="http://schemas.microsoft.com/office/drawing/2014/main" id="{8F08A104-E166-3CA0-6217-E5BD6D231736}"/>
              </a:ext>
            </a:extLst>
          </p:cNvPr>
          <p:cNvSpPr txBox="1"/>
          <p:nvPr/>
        </p:nvSpPr>
        <p:spPr>
          <a:xfrm>
            <a:off x="6545090" y="1930415"/>
            <a:ext cx="4921956" cy="2739211"/>
          </a:xfrm>
          <a:prstGeom prst="rect">
            <a:avLst/>
          </a:prstGeom>
          <a:noFill/>
        </p:spPr>
        <p:txBody>
          <a:bodyPr wrap="square" rtlCol="0">
            <a:spAutoFit/>
          </a:bodyPr>
          <a:lstStyle/>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Dedicated Partner Account Manager</a:t>
            </a:r>
          </a:p>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In-depth </a:t>
            </a:r>
            <a:r>
              <a:rPr lang="en-US" sz="1600" dirty="0" err="1">
                <a:solidFill>
                  <a:schemeClr val="dk1"/>
                </a:solidFill>
                <a:latin typeface="Josefin Sans"/>
                <a:ea typeface="Josefin Sans"/>
                <a:cs typeface="Josefin Sans"/>
                <a:sym typeface="Josefin Sans"/>
              </a:rPr>
              <a:t>Inflectra</a:t>
            </a:r>
            <a:r>
              <a:rPr lang="en-US" sz="1600" dirty="0">
                <a:solidFill>
                  <a:schemeClr val="dk1"/>
                </a:solidFill>
                <a:latin typeface="Josefin Sans"/>
                <a:ea typeface="Josefin Sans"/>
                <a:cs typeface="Josefin Sans"/>
                <a:sym typeface="Josefin Sans"/>
              </a:rPr>
              <a:t> Platform training</a:t>
            </a:r>
          </a:p>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Sales support</a:t>
            </a:r>
          </a:p>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Co-marketing opportunities</a:t>
            </a:r>
          </a:p>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License discounts and free training licenses</a:t>
            </a:r>
          </a:p>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Sales resources including platform comparisons, decks and demo scripts</a:t>
            </a:r>
          </a:p>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Development resources and support access.</a:t>
            </a:r>
          </a:p>
          <a:p>
            <a:pPr marL="457200" marR="0" lvl="0" indent="-330200" algn="l" rtl="0">
              <a:lnSpc>
                <a:spcPct val="120000"/>
              </a:lnSpc>
              <a:spcBef>
                <a:spcPts val="0"/>
              </a:spcBef>
              <a:spcAft>
                <a:spcPts val="0"/>
              </a:spcAft>
              <a:buClr>
                <a:schemeClr val="dk1"/>
              </a:buClr>
              <a:buSzPts val="1600"/>
              <a:buFont typeface="Josefin Sans"/>
              <a:buChar char="●"/>
            </a:pPr>
            <a:r>
              <a:rPr lang="en-US" sz="1600" dirty="0">
                <a:solidFill>
                  <a:schemeClr val="dk1"/>
                </a:solidFill>
                <a:latin typeface="Josefin Sans"/>
                <a:ea typeface="Josefin Sans"/>
                <a:cs typeface="Josefin Sans"/>
                <a:sym typeface="Josefin Sans"/>
              </a:rPr>
              <a:t>Curated leads</a:t>
            </a:r>
          </a:p>
        </p:txBody>
      </p:sp>
      <p:sp>
        <p:nvSpPr>
          <p:cNvPr id="11" name="Google Shape;1347;g3252b91723e_0_4">
            <a:extLst>
              <a:ext uri="{FF2B5EF4-FFF2-40B4-BE49-F238E27FC236}">
                <a16:creationId xmlns:a16="http://schemas.microsoft.com/office/drawing/2014/main" id="{56593BED-2270-272C-0DF4-62E15A935CF6}"/>
              </a:ext>
            </a:extLst>
          </p:cNvPr>
          <p:cNvSpPr txBox="1"/>
          <p:nvPr/>
        </p:nvSpPr>
        <p:spPr>
          <a:xfrm>
            <a:off x="724953" y="1930415"/>
            <a:ext cx="4758600" cy="127415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a:solidFill>
                  <a:schemeClr val="dk1"/>
                </a:solidFill>
                <a:latin typeface="Josefin Sans"/>
                <a:ea typeface="Josefin Sans"/>
                <a:cs typeface="Josefin Sans"/>
                <a:sym typeface="Josefin Sans"/>
              </a:rPr>
              <a:t>Our </a:t>
            </a:r>
            <a:r>
              <a:rPr lang="en-US" sz="1600" b="1" dirty="0">
                <a:solidFill>
                  <a:schemeClr val="dk1"/>
                </a:solidFill>
                <a:latin typeface="Josefin Sans"/>
                <a:ea typeface="Josefin Sans"/>
                <a:cs typeface="Josefin Sans"/>
                <a:sym typeface="Josefin Sans"/>
              </a:rPr>
              <a:t>Solution Partners</a:t>
            </a:r>
            <a:r>
              <a:rPr lang="en-US" sz="1600" dirty="0">
                <a:solidFill>
                  <a:schemeClr val="dk1"/>
                </a:solidFill>
                <a:latin typeface="Josefin Sans"/>
                <a:ea typeface="Josefin Sans"/>
                <a:cs typeface="Josefin Sans"/>
                <a:sym typeface="Josefin Sans"/>
              </a:rPr>
              <a:t> are Implementors, Value-Added Resellers (VAR’s), System Integrators (SI’s), and Trainers that deliver exceptional customer value with </a:t>
            </a:r>
            <a:r>
              <a:rPr lang="en-US" sz="1600" dirty="0" err="1">
                <a:solidFill>
                  <a:schemeClr val="dk1"/>
                </a:solidFill>
                <a:latin typeface="Josefin Sans"/>
                <a:ea typeface="Josefin Sans"/>
                <a:cs typeface="Josefin Sans"/>
                <a:sym typeface="Josefin Sans"/>
              </a:rPr>
              <a:t>Inflectra</a:t>
            </a:r>
            <a:r>
              <a:rPr lang="en-US" sz="1600" dirty="0">
                <a:solidFill>
                  <a:schemeClr val="dk1"/>
                </a:solidFill>
                <a:latin typeface="Josefin Sans"/>
                <a:ea typeface="Josefin Sans"/>
                <a:cs typeface="Josefin Sans"/>
                <a:sym typeface="Josefin Sans"/>
              </a:rPr>
              <a:t> products.</a:t>
            </a:r>
            <a:endParaRPr sz="1600" dirty="0">
              <a:solidFill>
                <a:schemeClr val="dk1"/>
              </a:solidFill>
              <a:latin typeface="Josefin Sans"/>
              <a:ea typeface="Josefin Sans"/>
              <a:cs typeface="Josefin Sans"/>
              <a:sym typeface="Josefin Sans"/>
            </a:endParaRPr>
          </a:p>
        </p:txBody>
      </p:sp>
      <p:sp>
        <p:nvSpPr>
          <p:cNvPr id="12" name="Google Shape;1351;g3252b91723e_0_4">
            <a:extLst>
              <a:ext uri="{FF2B5EF4-FFF2-40B4-BE49-F238E27FC236}">
                <a16:creationId xmlns:a16="http://schemas.microsoft.com/office/drawing/2014/main" id="{E814EDC2-88B4-3350-D130-ECBC1B74A4CA}"/>
              </a:ext>
            </a:extLst>
          </p:cNvPr>
          <p:cNvSpPr txBox="1"/>
          <p:nvPr/>
        </p:nvSpPr>
        <p:spPr>
          <a:xfrm>
            <a:off x="724953" y="3204570"/>
            <a:ext cx="4758599" cy="156962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a:solidFill>
                  <a:schemeClr val="dk1"/>
                </a:solidFill>
                <a:latin typeface="Josefin Sans"/>
                <a:ea typeface="Josefin Sans"/>
                <a:cs typeface="Josefin Sans"/>
                <a:sym typeface="Josefin Sans"/>
              </a:rPr>
              <a:t>Our</a:t>
            </a:r>
            <a:r>
              <a:rPr lang="en-US" sz="1600" b="1" dirty="0">
                <a:solidFill>
                  <a:schemeClr val="dk1"/>
                </a:solidFill>
                <a:latin typeface="Josefin Sans"/>
                <a:ea typeface="Josefin Sans"/>
                <a:cs typeface="Josefin Sans"/>
                <a:sym typeface="Josefin Sans"/>
              </a:rPr>
              <a:t> Technology Partners</a:t>
            </a:r>
            <a:r>
              <a:rPr lang="en-US" sz="1600" dirty="0">
                <a:solidFill>
                  <a:schemeClr val="dk1"/>
                </a:solidFill>
                <a:latin typeface="Josefin Sans"/>
                <a:ea typeface="Josefin Sans"/>
                <a:cs typeface="Josefin Sans"/>
                <a:sym typeface="Josefin Sans"/>
              </a:rPr>
              <a:t> collaborate to integrate advanced solutions and optimize </a:t>
            </a:r>
            <a:r>
              <a:rPr lang="en-US" sz="1600" dirty="0" err="1">
                <a:solidFill>
                  <a:schemeClr val="dk1"/>
                </a:solidFill>
                <a:latin typeface="Josefin Sans"/>
                <a:ea typeface="Josefin Sans"/>
                <a:cs typeface="Josefin Sans"/>
                <a:sym typeface="Josefin Sans"/>
              </a:rPr>
              <a:t>Inflectra</a:t>
            </a:r>
            <a:r>
              <a:rPr lang="en-US" sz="1600" dirty="0">
                <a:solidFill>
                  <a:schemeClr val="dk1"/>
                </a:solidFill>
                <a:latin typeface="Josefin Sans"/>
                <a:ea typeface="Josefin Sans"/>
                <a:cs typeface="Josefin Sans"/>
                <a:sym typeface="Josefin Sans"/>
              </a:rPr>
              <a:t> tools with plug-ins, adapters, connecters, and technical services in order to deliver a seamless experience for shared customers.</a:t>
            </a:r>
            <a:endParaRPr sz="1600" dirty="0">
              <a:solidFill>
                <a:schemeClr val="dk1"/>
              </a:solidFill>
              <a:latin typeface="Josefin Sans"/>
              <a:ea typeface="Josefin Sans"/>
              <a:cs typeface="Josefin Sans"/>
              <a:sym typeface="Josefin Sans"/>
            </a:endParaRPr>
          </a:p>
        </p:txBody>
      </p:sp>
      <p:grpSp>
        <p:nvGrpSpPr>
          <p:cNvPr id="15" name="Group 14">
            <a:extLst>
              <a:ext uri="{FF2B5EF4-FFF2-40B4-BE49-F238E27FC236}">
                <a16:creationId xmlns:a16="http://schemas.microsoft.com/office/drawing/2014/main" id="{CEF44986-141E-F14D-B270-D192F30A6FC5}"/>
              </a:ext>
            </a:extLst>
          </p:cNvPr>
          <p:cNvGrpSpPr/>
          <p:nvPr/>
        </p:nvGrpSpPr>
        <p:grpSpPr>
          <a:xfrm>
            <a:off x="374449" y="5351790"/>
            <a:ext cx="11443102" cy="789342"/>
            <a:chOff x="370392" y="5209983"/>
            <a:chExt cx="11443102" cy="789342"/>
          </a:xfrm>
        </p:grpSpPr>
        <p:sp>
          <p:nvSpPr>
            <p:cNvPr id="13" name="Rounded Rectangle 12">
              <a:extLst>
                <a:ext uri="{FF2B5EF4-FFF2-40B4-BE49-F238E27FC236}">
                  <a16:creationId xmlns:a16="http://schemas.microsoft.com/office/drawing/2014/main" id="{92AE0B0B-62BD-23A3-45BD-A7935945C6BE}"/>
                </a:ext>
              </a:extLst>
            </p:cNvPr>
            <p:cNvSpPr/>
            <p:nvPr/>
          </p:nvSpPr>
          <p:spPr>
            <a:xfrm>
              <a:off x="370392" y="5209983"/>
              <a:ext cx="11443102" cy="789342"/>
            </a:xfrm>
            <a:prstGeom prst="roundRect">
              <a:avLst/>
            </a:prstGeom>
            <a:solidFill>
              <a:schemeClr val="bg2"/>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lvl="0" indent="0" rtl="0">
                <a:spcBef>
                  <a:spcPts val="0"/>
                </a:spcBef>
                <a:spcAft>
                  <a:spcPts val="0"/>
                </a:spcAft>
                <a:buNone/>
              </a:pPr>
              <a:endParaRPr lang="en-US" sz="2000" i="1" dirty="0">
                <a:solidFill>
                  <a:schemeClr val="lt2"/>
                </a:solidFill>
                <a:latin typeface="Josefin Sans"/>
                <a:ea typeface="Josefin Sans"/>
                <a:cs typeface="Josefin Sans"/>
                <a:sym typeface="Josefin Sans"/>
              </a:endParaRPr>
            </a:p>
          </p:txBody>
        </p:sp>
        <p:sp>
          <p:nvSpPr>
            <p:cNvPr id="14" name="TextBox 13">
              <a:extLst>
                <a:ext uri="{FF2B5EF4-FFF2-40B4-BE49-F238E27FC236}">
                  <a16:creationId xmlns:a16="http://schemas.microsoft.com/office/drawing/2014/main" id="{4F8BF741-B4B4-4F7E-D44A-8EDD3DA39D3F}"/>
                </a:ext>
              </a:extLst>
            </p:cNvPr>
            <p:cNvSpPr txBox="1"/>
            <p:nvPr/>
          </p:nvSpPr>
          <p:spPr>
            <a:xfrm>
              <a:off x="1686262" y="5281488"/>
              <a:ext cx="8811362" cy="646331"/>
            </a:xfrm>
            <a:prstGeom prst="rect">
              <a:avLst/>
            </a:prstGeom>
            <a:noFill/>
          </p:spPr>
          <p:txBody>
            <a:bodyPr wrap="square" rtlCol="0">
              <a:spAutoFit/>
            </a:bodyPr>
            <a:lstStyle/>
            <a:p>
              <a:pPr algn="r"/>
              <a:r>
                <a:rPr lang="en-US" sz="1800" i="1" dirty="0">
                  <a:solidFill>
                    <a:schemeClr val="lt2"/>
                  </a:solidFill>
                  <a:latin typeface="Josefin Sans"/>
                  <a:ea typeface="Josefin Sans"/>
                  <a:cs typeface="Josefin Sans"/>
                  <a:sym typeface="Josefin Sans"/>
                </a:rPr>
                <a:t>“Together, we empower innovation and elevate joint success serving our customers.” </a:t>
              </a:r>
              <a:br>
                <a:rPr lang="en-US" sz="1800" i="1" dirty="0">
                  <a:solidFill>
                    <a:schemeClr val="lt2"/>
                  </a:solidFill>
                  <a:latin typeface="Josefin Sans"/>
                  <a:ea typeface="Josefin Sans"/>
                  <a:cs typeface="Josefin Sans"/>
                  <a:sym typeface="Josefin Sans"/>
                </a:rPr>
              </a:br>
              <a:r>
                <a:rPr lang="en-US" sz="1800" dirty="0">
                  <a:solidFill>
                    <a:schemeClr val="lt2"/>
                  </a:solidFill>
                  <a:latin typeface="Josefin Sans"/>
                  <a:ea typeface="Josefin Sans"/>
                  <a:cs typeface="Josefin Sans"/>
                  <a:sym typeface="Josefin Sans"/>
                </a:rPr>
                <a:t>-Jessica Moore, Alliances, </a:t>
              </a:r>
              <a:r>
                <a:rPr lang="en-US" sz="1800" dirty="0" err="1">
                  <a:solidFill>
                    <a:schemeClr val="lt2"/>
                  </a:solidFill>
                  <a:latin typeface="Josefin Sans"/>
                  <a:ea typeface="Josefin Sans"/>
                  <a:cs typeface="Josefin Sans"/>
                  <a:sym typeface="Josefin Sans"/>
                </a:rPr>
                <a:t>Inflectra</a:t>
              </a:r>
              <a:endParaRPr lang="en-US" sz="1800" i="1" dirty="0">
                <a:solidFill>
                  <a:schemeClr val="lt2"/>
                </a:solidFill>
                <a:latin typeface="Josefin Sans"/>
                <a:ea typeface="Josefin Sans"/>
                <a:cs typeface="Josefin Sans"/>
                <a:sym typeface="Josefin Sans"/>
              </a:endParaRPr>
            </a:p>
          </p:txBody>
        </p:sp>
      </p:grpSp>
    </p:spTree>
    <p:extLst>
      <p:ext uri="{BB962C8B-B14F-4D97-AF65-F5344CB8AC3E}">
        <p14:creationId xmlns:p14="http://schemas.microsoft.com/office/powerpoint/2010/main" val="2421529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2">
          <a:extLst>
            <a:ext uri="{FF2B5EF4-FFF2-40B4-BE49-F238E27FC236}">
              <a16:creationId xmlns:a16="http://schemas.microsoft.com/office/drawing/2014/main" id="{0B342D57-7939-42A8-3830-4D6721B073D3}"/>
            </a:ext>
          </a:extLst>
        </p:cNvPr>
        <p:cNvGrpSpPr/>
        <p:nvPr/>
      </p:nvGrpSpPr>
      <p:grpSpPr>
        <a:xfrm>
          <a:off x="0" y="0"/>
          <a:ext cx="0" cy="0"/>
          <a:chOff x="0" y="0"/>
          <a:chExt cx="0" cy="0"/>
        </a:xfrm>
      </p:grpSpPr>
      <p:sp>
        <p:nvSpPr>
          <p:cNvPr id="1349" name="Google Shape;1349;g3252b91723e_0_4">
            <a:extLst>
              <a:ext uri="{FF2B5EF4-FFF2-40B4-BE49-F238E27FC236}">
                <a16:creationId xmlns:a16="http://schemas.microsoft.com/office/drawing/2014/main" id="{5C6D3AD4-2840-A9B9-DC07-F95EAD7D2B9C}"/>
              </a:ext>
            </a:extLst>
          </p:cNvPr>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
        <p:nvSpPr>
          <p:cNvPr id="4" name="Rounded Rectangle 3">
            <a:extLst>
              <a:ext uri="{FF2B5EF4-FFF2-40B4-BE49-F238E27FC236}">
                <a16:creationId xmlns:a16="http://schemas.microsoft.com/office/drawing/2014/main" id="{44C609A5-530E-5C0A-2108-62814B9000A7}"/>
              </a:ext>
            </a:extLst>
          </p:cNvPr>
          <p:cNvSpPr/>
          <p:nvPr/>
        </p:nvSpPr>
        <p:spPr>
          <a:xfrm>
            <a:off x="370392" y="1543867"/>
            <a:ext cx="5536181" cy="4391377"/>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1F2E"/>
              </a:solidFill>
              <a:effectLst/>
              <a:uLnTx/>
              <a:uFillTx/>
              <a:latin typeface="Arial"/>
              <a:ea typeface="+mn-ea"/>
              <a:cs typeface="+mn-cs"/>
              <a:sym typeface="Arial"/>
            </a:endParaRPr>
          </a:p>
        </p:txBody>
      </p:sp>
      <p:sp>
        <p:nvSpPr>
          <p:cNvPr id="5" name="Google Shape;1343;g3252b91723e_0_4">
            <a:extLst>
              <a:ext uri="{FF2B5EF4-FFF2-40B4-BE49-F238E27FC236}">
                <a16:creationId xmlns:a16="http://schemas.microsoft.com/office/drawing/2014/main" id="{E8730D0C-6949-BE69-E9C5-AA77103278D2}"/>
              </a:ext>
            </a:extLst>
          </p:cNvPr>
          <p:cNvSpPr txBox="1">
            <a:spLocks/>
          </p:cNvSpPr>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Font typeface="Arial"/>
              <a:buNone/>
            </a:pPr>
            <a:r>
              <a:rPr lang="en-US" dirty="0"/>
              <a:t>Solution Partners</a:t>
            </a:r>
          </a:p>
        </p:txBody>
      </p:sp>
      <p:sp>
        <p:nvSpPr>
          <p:cNvPr id="6" name="TextBox 5">
            <a:extLst>
              <a:ext uri="{FF2B5EF4-FFF2-40B4-BE49-F238E27FC236}">
                <a16:creationId xmlns:a16="http://schemas.microsoft.com/office/drawing/2014/main" id="{DAC78195-CC8B-0D4F-B167-A2CEE590A426}"/>
              </a:ext>
            </a:extLst>
          </p:cNvPr>
          <p:cNvSpPr txBox="1"/>
          <p:nvPr/>
        </p:nvSpPr>
        <p:spPr>
          <a:xfrm>
            <a:off x="976659" y="1738488"/>
            <a:ext cx="43236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001F2E"/>
                </a:solidFill>
                <a:effectLst/>
                <a:uLnTx/>
                <a:uFillTx/>
                <a:latin typeface="Poppins Medium"/>
                <a:ea typeface="Poppins Medium"/>
                <a:cs typeface="Poppins Medium"/>
                <a:sym typeface="Poppins Medium"/>
              </a:rPr>
              <a:t>Empowering Customer Success</a:t>
            </a:r>
            <a:endParaRPr kumimoji="0" lang="en-US" sz="1600" b="0" i="0" u="none" strike="noStrike" kern="0" cap="none" spc="0" normalizeH="0" baseline="0" noProof="0" dirty="0">
              <a:ln>
                <a:noFill/>
              </a:ln>
              <a:solidFill>
                <a:srgbClr val="000000"/>
              </a:solidFill>
              <a:effectLst/>
              <a:uLnTx/>
              <a:uFillTx/>
              <a:latin typeface="Poppins Medium"/>
              <a:ea typeface="Poppins Medium"/>
              <a:cs typeface="Poppins Medium"/>
              <a:sym typeface="Poppins Medium"/>
            </a:endParaRPr>
          </a:p>
        </p:txBody>
      </p:sp>
      <p:sp>
        <p:nvSpPr>
          <p:cNvPr id="7" name="TextBox 6">
            <a:extLst>
              <a:ext uri="{FF2B5EF4-FFF2-40B4-BE49-F238E27FC236}">
                <a16:creationId xmlns:a16="http://schemas.microsoft.com/office/drawing/2014/main" id="{AD3A7327-D6B5-4C97-3F94-01A9009F2359}"/>
              </a:ext>
            </a:extLst>
          </p:cNvPr>
          <p:cNvSpPr txBox="1"/>
          <p:nvPr/>
        </p:nvSpPr>
        <p:spPr>
          <a:xfrm>
            <a:off x="677503" y="2285672"/>
            <a:ext cx="4836606" cy="229678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Solution Partners are integral to the </a:t>
            </a:r>
            <a:r>
              <a:rPr kumimoji="0" lang="en-US" sz="1500" b="0" i="0" u="none" strike="noStrike" kern="0" cap="none" spc="0" normalizeH="0" baseline="0" noProof="0" dirty="0" err="1">
                <a:ln>
                  <a:noFill/>
                </a:ln>
                <a:solidFill>
                  <a:srgbClr val="001F2E"/>
                </a:solidFill>
                <a:effectLst/>
                <a:uLnTx/>
                <a:uFillTx/>
                <a:latin typeface="Josefin Sans"/>
                <a:ea typeface="Josefin Sans"/>
                <a:cs typeface="Josefin Sans"/>
                <a:sym typeface="Josefin Sans"/>
              </a:rPr>
              <a:t>Inflectra</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ecosystem, helping businesses </a:t>
            </a: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deploy, integrate, customize, </a:t>
            </a:r>
            <a:r>
              <a:rPr kumimoji="0" lang="en-US" sz="1500" i="0" u="none" strike="noStrike" kern="0" cap="none" spc="0" normalizeH="0" baseline="0" noProof="0" dirty="0">
                <a:ln>
                  <a:noFill/>
                </a:ln>
                <a:solidFill>
                  <a:srgbClr val="001F2E"/>
                </a:solidFill>
                <a:effectLst/>
                <a:uLnTx/>
                <a:uFillTx/>
                <a:latin typeface="Josefin Sans"/>
                <a:ea typeface="Josefin Sans"/>
                <a:cs typeface="Josefin Sans"/>
                <a:sym typeface="Josefin Sans"/>
              </a:rPr>
              <a:t>and</a:t>
            </a: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 maximize</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the value of our solutions.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Whether you specialize in </a:t>
            </a: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implementation, training, system integration, </a:t>
            </a:r>
            <a:r>
              <a:rPr kumimoji="0" lang="en-US" sz="1500" i="0" u="none" strike="noStrike" kern="0" cap="none" spc="0" normalizeH="0" baseline="0" noProof="0" dirty="0">
                <a:ln>
                  <a:noFill/>
                </a:ln>
                <a:solidFill>
                  <a:srgbClr val="001F2E"/>
                </a:solidFill>
                <a:effectLst/>
                <a:uLnTx/>
                <a:uFillTx/>
                <a:latin typeface="Josefin Sans"/>
                <a:ea typeface="Josefin Sans"/>
                <a:cs typeface="Josefin Sans"/>
                <a:sym typeface="Josefin Sans"/>
              </a:rPr>
              <a:t>or</a:t>
            </a: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 reselling</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our Solution Partner Program is built to support your growth while ensuring customer success.</a:t>
            </a:r>
          </a:p>
        </p:txBody>
      </p:sp>
      <p:sp>
        <p:nvSpPr>
          <p:cNvPr id="9" name="Rounded Rectangle 8">
            <a:extLst>
              <a:ext uri="{FF2B5EF4-FFF2-40B4-BE49-F238E27FC236}">
                <a16:creationId xmlns:a16="http://schemas.microsoft.com/office/drawing/2014/main" id="{B4413955-2D4D-C32D-09A3-A8785C988384}"/>
              </a:ext>
            </a:extLst>
          </p:cNvPr>
          <p:cNvSpPr/>
          <p:nvPr/>
        </p:nvSpPr>
        <p:spPr>
          <a:xfrm>
            <a:off x="6277313" y="1543867"/>
            <a:ext cx="5536181" cy="4391377"/>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1F2E"/>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1615CC8A-5B39-C439-9182-181E5EB1E55C}"/>
              </a:ext>
            </a:extLst>
          </p:cNvPr>
          <p:cNvSpPr txBox="1"/>
          <p:nvPr/>
        </p:nvSpPr>
        <p:spPr>
          <a:xfrm>
            <a:off x="6883580" y="1738488"/>
            <a:ext cx="43236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001F2E"/>
                </a:solidFill>
                <a:effectLst/>
                <a:uLnTx/>
                <a:uFillTx/>
                <a:latin typeface="Poppins Medium"/>
                <a:ea typeface="Poppins Medium"/>
                <a:cs typeface="Poppins Medium"/>
                <a:sym typeface="Poppins Medium"/>
              </a:rPr>
              <a:t>Solution Partner Types</a:t>
            </a:r>
          </a:p>
        </p:txBody>
      </p:sp>
      <p:sp>
        <p:nvSpPr>
          <p:cNvPr id="11" name="TextBox 10">
            <a:extLst>
              <a:ext uri="{FF2B5EF4-FFF2-40B4-BE49-F238E27FC236}">
                <a16:creationId xmlns:a16="http://schemas.microsoft.com/office/drawing/2014/main" id="{4759981C-6AAB-8175-1B7D-DD60DB2B8987}"/>
              </a:ext>
            </a:extLst>
          </p:cNvPr>
          <p:cNvSpPr txBox="1"/>
          <p:nvPr/>
        </p:nvSpPr>
        <p:spPr>
          <a:xfrm>
            <a:off x="6584424" y="2285672"/>
            <a:ext cx="4921956" cy="3404778"/>
          </a:xfrm>
          <a:prstGeom prst="rect">
            <a:avLst/>
          </a:prstGeom>
          <a:noFill/>
        </p:spPr>
        <p:txBody>
          <a:bodyPr wrap="square" rtlCol="0">
            <a:spAutoFit/>
          </a:bodyPr>
          <a:lstStyle/>
          <a:p>
            <a:pPr marL="127000" marR="0" lvl="0" algn="l" defTabSz="914400" rtl="0" eaLnBrk="1" fontAlgn="auto" latinLnBrk="0" hangingPunct="1">
              <a:lnSpc>
                <a:spcPct val="120000"/>
              </a:lnSpc>
              <a:spcBef>
                <a:spcPts val="0"/>
              </a:spcBef>
              <a:spcAft>
                <a:spcPts val="0"/>
              </a:spcAft>
              <a:buClr>
                <a:srgbClr val="001F2E"/>
              </a:buClr>
              <a:buSzPts val="1600"/>
              <a:tabLst/>
              <a:defRPr/>
            </a:pP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Implementation Partners </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Consultants and service providers who deploy, integrate, and optimize </a:t>
            </a:r>
            <a:r>
              <a:rPr kumimoji="0" lang="en-US" sz="1500" b="0" i="0" u="none" strike="noStrike" kern="0" cap="none" spc="0" normalizeH="0" baseline="0" noProof="0" dirty="0" err="1">
                <a:ln>
                  <a:noFill/>
                </a:ln>
                <a:solidFill>
                  <a:srgbClr val="001F2E"/>
                </a:solidFill>
                <a:effectLst/>
                <a:uLnTx/>
                <a:uFillTx/>
                <a:latin typeface="Josefin Sans"/>
                <a:ea typeface="Josefin Sans"/>
                <a:cs typeface="Josefin Sans"/>
                <a:sym typeface="Josefin Sans"/>
              </a:rPr>
              <a:t>Inflectra</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solutions for seamless adoption.</a:t>
            </a:r>
          </a:p>
          <a:p>
            <a:pPr marL="127000" marR="0" lvl="0" algn="l" defTabSz="914400" rtl="0" eaLnBrk="1" fontAlgn="auto" latinLnBrk="0" hangingPunct="1">
              <a:lnSpc>
                <a:spcPct val="120000"/>
              </a:lnSpc>
              <a:spcBef>
                <a:spcPts val="0"/>
              </a:spcBef>
              <a:spcAft>
                <a:spcPts val="0"/>
              </a:spcAft>
              <a:buClr>
                <a:srgbClr val="001F2E"/>
              </a:buClr>
              <a:buSzPts val="1600"/>
              <a:tabLst/>
              <a:defRPr/>
            </a:pP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Value-Added Resellers (VARs) </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Resellers who offer customization, training, and support services, adding value beyond product sales.</a:t>
            </a:r>
          </a:p>
          <a:p>
            <a:pPr marL="127000" marR="0" lvl="0" algn="l" defTabSz="914400" rtl="0" eaLnBrk="1" fontAlgn="auto" latinLnBrk="0" hangingPunct="1">
              <a:lnSpc>
                <a:spcPct val="120000"/>
              </a:lnSpc>
              <a:spcBef>
                <a:spcPts val="0"/>
              </a:spcBef>
              <a:spcAft>
                <a:spcPts val="0"/>
              </a:spcAft>
              <a:buClr>
                <a:srgbClr val="001F2E"/>
              </a:buClr>
              <a:buSzPts val="1600"/>
              <a:tabLst/>
              <a:defRPr/>
            </a:pP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Training Partners </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Experts in structured learning programs, certifications, and hands-on workshops for effective product adoption.</a:t>
            </a:r>
          </a:p>
          <a:p>
            <a:pPr marL="127000" marR="0" lvl="0" algn="l" defTabSz="914400" rtl="0" eaLnBrk="1" fontAlgn="auto" latinLnBrk="0" hangingPunct="1">
              <a:lnSpc>
                <a:spcPct val="120000"/>
              </a:lnSpc>
              <a:spcBef>
                <a:spcPts val="0"/>
              </a:spcBef>
              <a:spcAft>
                <a:spcPts val="0"/>
              </a:spcAft>
              <a:buClr>
                <a:srgbClr val="001F2E"/>
              </a:buClr>
              <a:buSzPts val="1600"/>
              <a:tabLst/>
              <a:defRPr/>
            </a:pPr>
            <a:r>
              <a:rPr kumimoji="0" lang="en-US" sz="1500" b="1" i="0" u="none" strike="noStrike" kern="0" cap="none" spc="0" normalizeH="0" baseline="0" noProof="0" dirty="0">
                <a:ln>
                  <a:noFill/>
                </a:ln>
                <a:solidFill>
                  <a:srgbClr val="001F2E"/>
                </a:solidFill>
                <a:effectLst/>
                <a:uLnTx/>
                <a:uFillTx/>
                <a:latin typeface="Josefin Sans"/>
                <a:ea typeface="Josefin Sans"/>
                <a:cs typeface="Josefin Sans"/>
                <a:sym typeface="Josefin Sans"/>
              </a:rPr>
              <a:t>System Integrators (SIs) </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Technical specialists who connect </a:t>
            </a:r>
            <a:r>
              <a:rPr kumimoji="0" lang="en-US" sz="1500" b="0" i="0" u="none" strike="noStrike" kern="0" cap="none" spc="0" normalizeH="0" baseline="0" noProof="0" dirty="0" err="1">
                <a:ln>
                  <a:noFill/>
                </a:ln>
                <a:solidFill>
                  <a:srgbClr val="001F2E"/>
                </a:solidFill>
                <a:effectLst/>
                <a:uLnTx/>
                <a:uFillTx/>
                <a:latin typeface="Josefin Sans"/>
                <a:ea typeface="Josefin Sans"/>
                <a:cs typeface="Josefin Sans"/>
                <a:sym typeface="Josefin Sans"/>
              </a:rPr>
              <a:t>Inflectra</a:t>
            </a:r>
            <a:r>
              <a:rPr kumimoji="0" lang="en-US" sz="15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products with enterprise systems, ensuring smooth interoperability.</a:t>
            </a:r>
          </a:p>
        </p:txBody>
      </p:sp>
    </p:spTree>
    <p:extLst>
      <p:ext uri="{BB962C8B-B14F-4D97-AF65-F5344CB8AC3E}">
        <p14:creationId xmlns:p14="http://schemas.microsoft.com/office/powerpoint/2010/main" val="229912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a:spLocks noGrp="1"/>
          </p:cNvSpPr>
          <p:nvPr>
            <p:ph type="title"/>
          </p:nvPr>
        </p:nvSpPr>
        <p:spPr>
          <a:xfrm>
            <a:off x="546099" y="365125"/>
            <a:ext cx="10769731" cy="99318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Josefin Sans"/>
              <a:buNone/>
            </a:pPr>
            <a:r>
              <a:rPr lang="en-US" sz="4000" dirty="0">
                <a:latin typeface="Josefin Sans"/>
                <a:ea typeface="Josefin Sans"/>
                <a:cs typeface="Josefin Sans"/>
                <a:sym typeface="Josefin Sans"/>
              </a:rPr>
              <a:t>With </a:t>
            </a:r>
            <a:r>
              <a:rPr lang="en-US" sz="4000" dirty="0" err="1">
                <a:latin typeface="Josefin Sans"/>
                <a:ea typeface="Josefin Sans"/>
                <a:cs typeface="Josefin Sans"/>
                <a:sym typeface="Josefin Sans"/>
              </a:rPr>
              <a:t>Inflectra</a:t>
            </a:r>
            <a:r>
              <a:rPr lang="en-US" sz="4000" dirty="0">
                <a:latin typeface="Josefin Sans"/>
                <a:ea typeface="Josefin Sans"/>
                <a:cs typeface="Josefin Sans"/>
                <a:sym typeface="Josefin Sans"/>
              </a:rPr>
              <a:t>, Deliver Measurable Quality Fast!</a:t>
            </a:r>
            <a:br>
              <a:rPr lang="en-US" sz="4000" dirty="0">
                <a:latin typeface="Josefin Sans"/>
                <a:ea typeface="Josefin Sans"/>
                <a:cs typeface="Josefin Sans"/>
                <a:sym typeface="Josefin Sans"/>
              </a:rPr>
            </a:br>
            <a:r>
              <a:rPr lang="en-US" sz="1800" b="1" i="1" dirty="0">
                <a:latin typeface="Josefin Sans"/>
                <a:ea typeface="Josefin Sans"/>
                <a:cs typeface="Josefin Sans"/>
                <a:sym typeface="Josefin Sans"/>
              </a:rPr>
              <a:t>Only 16% of software development projects are completed on time and within budget.</a:t>
            </a:r>
            <a:endParaRPr dirty="0">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PRODUCT MANAGERS</a:t>
            </a:r>
            <a:endParaRPr sz="1400" b="1" i="0" u="none" strike="noStrike" cap="none">
              <a:solidFill>
                <a:srgbClr val="000000"/>
              </a:solidFill>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QUALITY</a:t>
            </a:r>
            <a:r>
              <a:rPr lang="en-US" sz="1600" b="1" i="1" u="none" strike="noStrike" cap="none">
                <a:solidFill>
                  <a:schemeClr val="dk1"/>
                </a:solidFill>
                <a:latin typeface="Josefin Sans"/>
                <a:ea typeface="Josefin Sans"/>
                <a:cs typeface="Josefin Sans"/>
                <a:sym typeface="Josefin Sans"/>
              </a:rPr>
              <a:t> </a:t>
            </a:r>
            <a:r>
              <a:rPr lang="en-US" sz="1600" b="1" i="0" u="none" strike="noStrike" cap="none">
                <a:solidFill>
                  <a:schemeClr val="dk1"/>
                </a:solidFill>
                <a:latin typeface="Poppins Medium"/>
                <a:ea typeface="Poppins Medium"/>
                <a:cs typeface="Poppins Medium"/>
                <a:sym typeface="Poppins Medium"/>
              </a:rPr>
              <a:t>ASSURANCE</a:t>
            </a:r>
            <a:endParaRPr sz="1600" b="1" i="0" u="none" strike="noStrike" cap="none">
              <a:solidFill>
                <a:schemeClr val="dk1"/>
              </a:solidFill>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SOFTWARE TESTIN</a:t>
            </a:r>
            <a:r>
              <a:rPr lang="en-US" sz="1600" b="1" i="0" u="none" strike="noStrike" cap="none">
                <a:solidFill>
                  <a:schemeClr val="dk1"/>
                </a:solidFill>
                <a:latin typeface="Josefin Sans"/>
                <a:ea typeface="Josefin Sans"/>
                <a:cs typeface="Josefin Sans"/>
                <a:sym typeface="Josefin Sans"/>
              </a:rPr>
              <a:t>G</a:t>
            </a:r>
            <a:endParaRPr sz="1400" b="0" i="0" u="none" strike="noStrike" cap="none">
              <a:solidFill>
                <a:srgbClr val="000000"/>
              </a:solidFill>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businesses lack a plan to enhance their PM process</a:t>
            </a:r>
            <a:endParaRPr sz="1400" b="0" i="0" u="none" strike="noStrike" cap="none">
              <a:solidFill>
                <a:srgbClr val="000000"/>
              </a:solidFill>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52%</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time spent on un-planned “fire-fighting” activities</a:t>
            </a:r>
            <a:endParaRPr sz="1400" b="0" i="0" u="none" strike="noStrike" cap="none">
              <a:solidFill>
                <a:srgbClr val="000000"/>
              </a:solidFill>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managers that worry about missing launch date</a:t>
            </a:r>
            <a:endParaRPr sz="1400" b="0" i="0" u="none" strike="noStrike" cap="none">
              <a:solidFill>
                <a:srgbClr val="000000"/>
              </a:solidFill>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projects fail due to poor requirements gathering</a:t>
            </a:r>
            <a:endParaRPr sz="1400" b="0" i="0" u="none" strike="noStrike" cap="none">
              <a:solidFill>
                <a:srgbClr val="000000"/>
              </a:solidFill>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budget spent on Quality Assurance</a:t>
            </a:r>
            <a:endParaRPr sz="1400" b="0" i="0" u="none" strike="noStrike" cap="none">
              <a:solidFill>
                <a:srgbClr val="000000"/>
              </a:solidFill>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67%</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customers cite “bad experience” with products as their churn reason</a:t>
            </a:r>
            <a:endParaRPr sz="1400" b="0" i="0" u="none" strike="noStrike" cap="none">
              <a:solidFill>
                <a:srgbClr val="000000"/>
              </a:solidFill>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24%</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saw ROI uplift from automated testing </a:t>
            </a:r>
            <a:endParaRPr sz="1400" b="0" i="0" u="none" strike="noStrike" cap="none">
              <a:solidFill>
                <a:srgbClr val="000000"/>
              </a:solidFill>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carry out fully automated testing internally </a:t>
            </a:r>
            <a:endParaRPr sz="1400" b="0" i="0" u="none" strike="noStrike" cap="none">
              <a:solidFill>
                <a:srgbClr val="000000"/>
              </a:solidFill>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use non-testers for software testing</a:t>
            </a:r>
            <a:endParaRPr sz="1400" b="0" i="0" u="none" strike="noStrike" cap="none">
              <a:solidFill>
                <a:srgbClr val="000000"/>
              </a:solidFill>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sz="9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2">
          <a:extLst>
            <a:ext uri="{FF2B5EF4-FFF2-40B4-BE49-F238E27FC236}">
              <a16:creationId xmlns:a16="http://schemas.microsoft.com/office/drawing/2014/main" id="{08E77945-4415-4C7D-EAAD-E6D0259224A0}"/>
            </a:ext>
          </a:extLst>
        </p:cNvPr>
        <p:cNvGrpSpPr/>
        <p:nvPr/>
      </p:nvGrpSpPr>
      <p:grpSpPr>
        <a:xfrm>
          <a:off x="0" y="0"/>
          <a:ext cx="0" cy="0"/>
          <a:chOff x="0" y="0"/>
          <a:chExt cx="0" cy="0"/>
        </a:xfrm>
      </p:grpSpPr>
      <p:sp>
        <p:nvSpPr>
          <p:cNvPr id="1343" name="Google Shape;1343;g3252b91723e_0_4">
            <a:extLst>
              <a:ext uri="{FF2B5EF4-FFF2-40B4-BE49-F238E27FC236}">
                <a16:creationId xmlns:a16="http://schemas.microsoft.com/office/drawing/2014/main" id="{4F05D5EB-512F-9FC1-C2A0-AA0B5767FEE6}"/>
              </a:ext>
            </a:extLst>
          </p:cNvPr>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dirty="0"/>
              <a:t>Why Become a Solution Partner?</a:t>
            </a:r>
            <a:endParaRPr dirty="0"/>
          </a:p>
        </p:txBody>
      </p:sp>
      <p:sp>
        <p:nvSpPr>
          <p:cNvPr id="1349" name="Google Shape;1349;g3252b91723e_0_4">
            <a:extLst>
              <a:ext uri="{FF2B5EF4-FFF2-40B4-BE49-F238E27FC236}">
                <a16:creationId xmlns:a16="http://schemas.microsoft.com/office/drawing/2014/main" id="{D535C789-F8E4-5FC2-0AE1-D83A14CE69C7}"/>
              </a:ext>
            </a:extLst>
          </p:cNvPr>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
        <p:nvSpPr>
          <p:cNvPr id="1350" name="Google Shape;1350;g3252b91723e_0_4">
            <a:extLst>
              <a:ext uri="{FF2B5EF4-FFF2-40B4-BE49-F238E27FC236}">
                <a16:creationId xmlns:a16="http://schemas.microsoft.com/office/drawing/2014/main" id="{35406051-369A-24FC-D8F4-624591C3FA5C}"/>
              </a:ext>
            </a:extLst>
          </p:cNvPr>
          <p:cNvSpPr txBox="1"/>
          <p:nvPr/>
        </p:nvSpPr>
        <p:spPr>
          <a:xfrm>
            <a:off x="370392" y="1077926"/>
            <a:ext cx="11451216" cy="707856"/>
          </a:xfrm>
          <a:prstGeom prst="rect">
            <a:avLst/>
          </a:prstGeom>
          <a:noFill/>
          <a:ln>
            <a:noFill/>
          </a:ln>
        </p:spPr>
        <p:txBody>
          <a:bodyPr spcFirstLastPara="1" wrap="square" lIns="91425" tIns="91425" rIns="91425" bIns="91425" anchor="t" anchorCtr="0">
            <a:spAutoFit/>
          </a:bodyPr>
          <a:lstStyle/>
          <a:p>
            <a:pPr marL="127000">
              <a:buClr>
                <a:srgbClr val="001F2E"/>
              </a:buClr>
              <a:buSzPts val="1600"/>
              <a:defRPr/>
            </a:pPr>
            <a:r>
              <a:rPr kumimoji="0" lang="en-US" sz="1700" i="1" u="none" strike="noStrike" kern="0" cap="none" spc="0" normalizeH="0" baseline="0" noProof="0" dirty="0">
                <a:ln>
                  <a:noFill/>
                </a:ln>
                <a:solidFill>
                  <a:srgbClr val="001F2E"/>
                </a:solidFill>
                <a:effectLst/>
                <a:uLnTx/>
                <a:uFillTx/>
                <a:latin typeface="Josefin Sans"/>
                <a:ea typeface="Josefin Sans"/>
                <a:cs typeface="Josefin Sans"/>
                <a:sym typeface="Josefin Sans"/>
              </a:rPr>
              <a:t>By joining our partner network, you gain access to exclusive enablement resources, co-marketing opportunities, a tiered growth structure, and the ability to expand your service offerings with </a:t>
            </a:r>
            <a:r>
              <a:rPr kumimoji="0" lang="en-US" sz="1700" i="1" u="none" strike="noStrike" kern="0" cap="none" spc="0" normalizeH="0" baseline="0" noProof="0" dirty="0" err="1">
                <a:ln>
                  <a:noFill/>
                </a:ln>
                <a:solidFill>
                  <a:srgbClr val="001F2E"/>
                </a:solidFill>
                <a:effectLst/>
                <a:uLnTx/>
                <a:uFillTx/>
                <a:latin typeface="Josefin Sans"/>
                <a:ea typeface="Josefin Sans"/>
                <a:cs typeface="Josefin Sans"/>
                <a:sym typeface="Josefin Sans"/>
              </a:rPr>
              <a:t>Inflectra’s</a:t>
            </a:r>
            <a:r>
              <a:rPr kumimoji="0" lang="en-US" sz="1700" i="1" u="none" strike="noStrike" kern="0" cap="none" spc="0" normalizeH="0" baseline="0" noProof="0" dirty="0">
                <a:ln>
                  <a:noFill/>
                </a:ln>
                <a:solidFill>
                  <a:srgbClr val="001F2E"/>
                </a:solidFill>
                <a:effectLst/>
                <a:uLnTx/>
                <a:uFillTx/>
                <a:latin typeface="Josefin Sans"/>
                <a:ea typeface="Josefin Sans"/>
                <a:cs typeface="Josefin Sans"/>
                <a:sym typeface="Josefin Sans"/>
              </a:rPr>
              <a:t> powerful solutions.</a:t>
            </a:r>
          </a:p>
        </p:txBody>
      </p:sp>
      <p:pic>
        <p:nvPicPr>
          <p:cNvPr id="3" name="Picture 2" descr="A list of benefits and a few check marks&#10;&#10;Description automatically generated">
            <a:extLst>
              <a:ext uri="{FF2B5EF4-FFF2-40B4-BE49-F238E27FC236}">
                <a16:creationId xmlns:a16="http://schemas.microsoft.com/office/drawing/2014/main" id="{30BF7996-EBB9-BD77-1C1C-B7EE4736CDE3}"/>
              </a:ext>
            </a:extLst>
          </p:cNvPr>
          <p:cNvPicPr>
            <a:picLocks noChangeAspect="1"/>
          </p:cNvPicPr>
          <p:nvPr/>
        </p:nvPicPr>
        <p:blipFill>
          <a:blip r:embed="rId3"/>
          <a:stretch>
            <a:fillRect/>
          </a:stretch>
        </p:blipFill>
        <p:spPr>
          <a:xfrm>
            <a:off x="1805730" y="1785782"/>
            <a:ext cx="8112624" cy="4563351"/>
          </a:xfrm>
          <a:prstGeom prst="rect">
            <a:avLst/>
          </a:prstGeom>
        </p:spPr>
      </p:pic>
    </p:spTree>
    <p:extLst>
      <p:ext uri="{BB962C8B-B14F-4D97-AF65-F5344CB8AC3E}">
        <p14:creationId xmlns:p14="http://schemas.microsoft.com/office/powerpoint/2010/main" val="2329928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g328b6a20f2d_2_15"/>
          <p:cNvSpPr txBox="1">
            <a:spLocks noGrp="1"/>
          </p:cNvSpPr>
          <p:nvPr>
            <p:ph type="title"/>
          </p:nvPr>
        </p:nvSpPr>
        <p:spPr>
          <a:xfrm>
            <a:off x="546100" y="314325"/>
            <a:ext cx="112587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Josefin Sans"/>
              <a:buNone/>
            </a:pPr>
            <a:r>
              <a:rPr lang="en-US" dirty="0"/>
              <a:t>Steps to Becoming a Solution Partner</a:t>
            </a:r>
            <a:endParaRPr dirty="0">
              <a:latin typeface="Josefin Sans"/>
              <a:ea typeface="Josefin Sans"/>
              <a:cs typeface="Josefin Sans"/>
              <a:sym typeface="Josefin Sans"/>
            </a:endParaRPr>
          </a:p>
        </p:txBody>
      </p:sp>
      <p:sp>
        <p:nvSpPr>
          <p:cNvPr id="1360" name="Google Shape;1360;g328b6a20f2d_2_15"/>
          <p:cNvSpPr/>
          <p:nvPr/>
        </p:nvSpPr>
        <p:spPr>
          <a:xfrm>
            <a:off x="378506" y="1656597"/>
            <a:ext cx="2224800" cy="3863100"/>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Josefin Sans"/>
                <a:ea typeface="Josefin Sans"/>
                <a:cs typeface="Josefin Sans"/>
                <a:sym typeface="Josefin Sans"/>
              </a:rPr>
              <a:t>Connect With Us</a:t>
            </a:r>
            <a:endParaRPr sz="1600" b="1" i="0" u="none" strike="noStrike" cap="none" dirty="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dirty="0">
                <a:solidFill>
                  <a:schemeClr val="dk1"/>
                </a:solidFill>
                <a:latin typeface="Josefin Sans"/>
                <a:ea typeface="Josefin Sans"/>
                <a:cs typeface="Josefin Sans"/>
                <a:sym typeface="Josefin Sans"/>
              </a:rPr>
              <a:t>Reach out to our partnerships team to discuss your business, goals, and how we can work together. We’ll explore the best fit within our partner ecosystem.</a:t>
            </a:r>
            <a:endParaRPr sz="1600" dirty="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Josefin Sans"/>
                <a:ea typeface="Josefin Sans"/>
                <a:cs typeface="Josefin Sans"/>
                <a:sym typeface="Josefin Sans"/>
              </a:rPr>
              <a:t>.  </a:t>
            </a:r>
            <a:endParaRPr sz="1400" b="0" i="0" u="none" strike="noStrike" cap="none" dirty="0">
              <a:solidFill>
                <a:srgbClr val="000000"/>
              </a:solidFill>
              <a:latin typeface="Josefin Sans"/>
              <a:ea typeface="Josefin Sans"/>
              <a:cs typeface="Josefin Sans"/>
              <a:sym typeface="Josefin Sans"/>
            </a:endParaRPr>
          </a:p>
        </p:txBody>
      </p:sp>
      <p:sp>
        <p:nvSpPr>
          <p:cNvPr id="1361" name="Google Shape;1361;g328b6a20f2d_2_15"/>
          <p:cNvSpPr/>
          <p:nvPr/>
        </p:nvSpPr>
        <p:spPr>
          <a:xfrm>
            <a:off x="2685403" y="1659348"/>
            <a:ext cx="2224800" cy="3863100"/>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lang="en-US" sz="1600" b="1" i="0" u="none" strike="noStrike" cap="none" dirty="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Josefin Sans"/>
                <a:ea typeface="Josefin Sans"/>
                <a:cs typeface="Josefin Sans"/>
                <a:sym typeface="Josefin Sans"/>
              </a:rPr>
              <a:t>Define Your Partnership Path</a:t>
            </a:r>
            <a:endParaRPr sz="1600" b="1" i="0" u="none" strike="noStrike" cap="none" dirty="0">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dirty="0">
                <a:latin typeface="Josefin Sans"/>
                <a:ea typeface="Josefin Sans"/>
                <a:cs typeface="Josefin Sans"/>
                <a:sym typeface="Josefin Sans"/>
              </a:rPr>
              <a:t>We’ll align on the right Solution Partner category—whether you’re an Implementation Partner, VAR, Training Partner, or System Integrator—and outline key requirements based on your business model.</a:t>
            </a:r>
            <a:endParaRPr lang="en-US" sz="1500" b="0" i="0" u="none" strike="noStrike" cap="none" dirty="0">
              <a:solidFill>
                <a:srgbClr val="344B5F"/>
              </a:solidFill>
              <a:latin typeface="Josefin Sans"/>
              <a:ea typeface="Josefin Sans"/>
              <a:cs typeface="Josefin Sans"/>
              <a:sym typeface="Josefin Sans"/>
            </a:endParaRPr>
          </a:p>
        </p:txBody>
      </p:sp>
      <p:sp>
        <p:nvSpPr>
          <p:cNvPr id="1362" name="Google Shape;1362;g328b6a20f2d_2_15"/>
          <p:cNvSpPr/>
          <p:nvPr/>
        </p:nvSpPr>
        <p:spPr>
          <a:xfrm>
            <a:off x="7287462" y="1675409"/>
            <a:ext cx="2224800" cy="3863100"/>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dirty="0">
                <a:solidFill>
                  <a:srgbClr val="083642"/>
                </a:solidFill>
                <a:latin typeface="Josefin Sans"/>
                <a:ea typeface="Josefin Sans"/>
                <a:cs typeface="Josefin Sans"/>
                <a:sym typeface="Josefin Sans"/>
              </a:rPr>
              <a:t>Establish Your Partnership Level</a:t>
            </a:r>
          </a:p>
          <a:p>
            <a:pPr marL="0" marR="0" lvl="0" indent="0" algn="ctr" rtl="0">
              <a:lnSpc>
                <a:spcPct val="100000"/>
              </a:lnSpc>
              <a:spcBef>
                <a:spcPts val="0"/>
              </a:spcBef>
              <a:spcAft>
                <a:spcPts val="0"/>
              </a:spcAft>
              <a:buClr>
                <a:srgbClr val="000000"/>
              </a:buClr>
              <a:buSzPts val="1600"/>
              <a:buFont typeface="Arial"/>
              <a:buNone/>
            </a:pPr>
            <a:endParaRPr lang="en-US" sz="1600" dirty="0">
              <a:solidFill>
                <a:srgbClr val="083642"/>
              </a:solidFill>
              <a:latin typeface="Josefin Sans"/>
              <a:ea typeface="Josefin Sans"/>
              <a:cs typeface="Josefin Sans"/>
              <a:sym typeface="Josefin Sans"/>
            </a:endParaRPr>
          </a:p>
          <a:p>
            <a:pPr algn="ctr">
              <a:buSzPts val="1600"/>
            </a:pPr>
            <a:r>
              <a:rPr lang="en-US" sz="1500" dirty="0">
                <a:solidFill>
                  <a:srgbClr val="083642"/>
                </a:solidFill>
                <a:latin typeface="Josefin Sans"/>
                <a:ea typeface="Josefin Sans"/>
                <a:cs typeface="Josefin Sans"/>
                <a:sym typeface="Josefin Sans"/>
              </a:rPr>
              <a:t>Based on your engagement and expertise, you’ll be placed in our tiered partner structure (Silver, Gold, Platinum) and gain access to program benefits.</a:t>
            </a:r>
            <a:endParaRPr lang="en-US" sz="1500" b="0" i="0" u="none" strike="noStrike" cap="none" dirty="0">
              <a:solidFill>
                <a:srgbClr val="083642"/>
              </a:solidFill>
              <a:latin typeface="Josefin Sans"/>
              <a:ea typeface="Josefin Sans"/>
              <a:cs typeface="Josefin Sans"/>
              <a:sym typeface="Josefin Sans"/>
            </a:endParaRPr>
          </a:p>
        </p:txBody>
      </p:sp>
      <p:sp>
        <p:nvSpPr>
          <p:cNvPr id="1363" name="Google Shape;1363;g328b6a20f2d_2_15"/>
          <p:cNvSpPr/>
          <p:nvPr/>
        </p:nvSpPr>
        <p:spPr>
          <a:xfrm>
            <a:off x="4986221" y="1675409"/>
            <a:ext cx="2224800" cy="3863100"/>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2"/>
                </a:solidFill>
                <a:latin typeface="Josefin Sans"/>
                <a:sym typeface="Josefin Sans"/>
              </a:rPr>
              <a:t>Complete Partner Onboarding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2"/>
              </a:solidFill>
              <a:latin typeface="Josefin Sans"/>
              <a:ea typeface="Josefin Sans"/>
              <a:cs typeface="Josefin Sans"/>
              <a:sym typeface="Josefin Sans"/>
            </a:endParaRPr>
          </a:p>
          <a:p>
            <a:pPr algn="ctr">
              <a:buSzPts val="1600"/>
            </a:pPr>
            <a:r>
              <a:rPr lang="en-US" sz="1500" dirty="0">
                <a:solidFill>
                  <a:schemeClr val="lt2"/>
                </a:solidFill>
                <a:latin typeface="Josefin Sans"/>
                <a:ea typeface="Josefin Sans"/>
                <a:cs typeface="Josefin Sans"/>
                <a:sym typeface="Josefin Sans"/>
              </a:rPr>
              <a:t>Explore your Partner Portal to access key resources and participate in co-marketing activities to promote our partnership. Gain access to </a:t>
            </a:r>
            <a:r>
              <a:rPr lang="en-US" sz="1500" dirty="0" err="1">
                <a:solidFill>
                  <a:schemeClr val="lt2"/>
                </a:solidFill>
                <a:latin typeface="Josefin Sans"/>
                <a:ea typeface="Josefin Sans"/>
                <a:cs typeface="Josefin Sans"/>
                <a:sym typeface="Josefin Sans"/>
              </a:rPr>
              <a:t>Inflectra</a:t>
            </a:r>
            <a:r>
              <a:rPr lang="en-US" sz="1500" dirty="0">
                <a:solidFill>
                  <a:schemeClr val="lt2"/>
                </a:solidFill>
                <a:latin typeface="Josefin Sans"/>
                <a:ea typeface="Josefin Sans"/>
                <a:cs typeface="Josefin Sans"/>
                <a:sym typeface="Josefin Sans"/>
              </a:rPr>
              <a:t> Campus to complete certifications and training.</a:t>
            </a:r>
            <a:endParaRPr sz="1600" b="0" i="0" u="none" strike="noStrike" cap="none" dirty="0">
              <a:solidFill>
                <a:schemeClr val="lt2"/>
              </a:solidFill>
              <a:latin typeface="Josefin Sans"/>
              <a:ea typeface="Josefin Sans"/>
              <a:cs typeface="Josefin Sans"/>
              <a:sym typeface="Josefin Sans"/>
            </a:endParaRPr>
          </a:p>
        </p:txBody>
      </p:sp>
      <p:sp>
        <p:nvSpPr>
          <p:cNvPr id="1364" name="Google Shape;1364;g328b6a20f2d_2_15"/>
          <p:cNvSpPr/>
          <p:nvPr/>
        </p:nvSpPr>
        <p:spPr>
          <a:xfrm>
            <a:off x="9588703" y="1656597"/>
            <a:ext cx="2224800" cy="3863100"/>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dirty="0">
                <a:solidFill>
                  <a:schemeClr val="lt2"/>
                </a:solidFill>
                <a:latin typeface="Josefin Sans"/>
                <a:ea typeface="Josefin Sans"/>
                <a:cs typeface="Josefin Sans"/>
                <a:sym typeface="Josefin Sans"/>
              </a:rPr>
              <a:t>Start Growing With </a:t>
            </a:r>
            <a:r>
              <a:rPr lang="en-US" sz="1600" b="1" dirty="0" err="1">
                <a:solidFill>
                  <a:schemeClr val="lt2"/>
                </a:solidFill>
                <a:latin typeface="Josefin Sans"/>
                <a:ea typeface="Josefin Sans"/>
                <a:cs typeface="Josefin Sans"/>
                <a:sym typeface="Josefin Sans"/>
              </a:rPr>
              <a:t>Inflectra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2"/>
              </a:solidFill>
              <a:latin typeface="Josefin Sans"/>
              <a:ea typeface="Josefin Sans"/>
              <a:cs typeface="Josefin Sans"/>
              <a:sym typeface="Josefin Sans"/>
            </a:endParaRPr>
          </a:p>
          <a:p>
            <a:pPr algn="ctr">
              <a:buSzPts val="1600"/>
            </a:pPr>
            <a:r>
              <a:rPr lang="en-US" sz="1500" dirty="0">
                <a:solidFill>
                  <a:schemeClr val="lt2"/>
                </a:solidFill>
                <a:latin typeface="Josefin Sans"/>
                <a:ea typeface="Josefin Sans"/>
                <a:cs typeface="Josefin Sans"/>
                <a:sym typeface="Josefin Sans"/>
              </a:rPr>
              <a:t>Leverage sales enablement tools, co-marketing opportunities, and your Partner Portal to drive customer success, generate leads, and expand your business.</a:t>
            </a:r>
            <a:endParaRPr lang="en-US"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lang="en-US" sz="1600" b="0" i="0" u="none" strike="noStrike" cap="none" dirty="0">
              <a:solidFill>
                <a:schemeClr val="lt2"/>
              </a:solidFill>
              <a:latin typeface="Josefin Sans"/>
              <a:ea typeface="Josefin Sans"/>
              <a:cs typeface="Josefin Sans"/>
              <a:sym typeface="Josefin Sans"/>
            </a:endParaRPr>
          </a:p>
        </p:txBody>
      </p:sp>
      <p:sp>
        <p:nvSpPr>
          <p:cNvPr id="1365" name="Google Shape;1365;g328b6a20f2d_2_15"/>
          <p:cNvSpPr/>
          <p:nvPr/>
        </p:nvSpPr>
        <p:spPr>
          <a:xfrm>
            <a:off x="378506"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366" name="Google Shape;1366;g328b6a20f2d_2_15"/>
          <p:cNvSpPr/>
          <p:nvPr/>
        </p:nvSpPr>
        <p:spPr>
          <a:xfrm>
            <a:off x="2682370"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367" name="Google Shape;1367;g328b6a20f2d_2_15"/>
          <p:cNvSpPr/>
          <p:nvPr/>
        </p:nvSpPr>
        <p:spPr>
          <a:xfrm>
            <a:off x="4984917"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368" name="Google Shape;1368;g328b6a20f2d_2_15"/>
          <p:cNvSpPr/>
          <p:nvPr/>
        </p:nvSpPr>
        <p:spPr>
          <a:xfrm>
            <a:off x="7286813"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sp>
        <p:nvSpPr>
          <p:cNvPr id="1369" name="Google Shape;1369;g328b6a20f2d_2_15"/>
          <p:cNvSpPr/>
          <p:nvPr/>
        </p:nvSpPr>
        <p:spPr>
          <a:xfrm>
            <a:off x="9588664"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42">
          <a:extLst>
            <a:ext uri="{FF2B5EF4-FFF2-40B4-BE49-F238E27FC236}">
              <a16:creationId xmlns:a16="http://schemas.microsoft.com/office/drawing/2014/main" id="{D67A9C8D-0BC6-4562-DADB-1ECAA5C09960}"/>
            </a:ext>
          </a:extLst>
        </p:cNvPr>
        <p:cNvGrpSpPr/>
        <p:nvPr/>
      </p:nvGrpSpPr>
      <p:grpSpPr>
        <a:xfrm>
          <a:off x="0" y="0"/>
          <a:ext cx="0" cy="0"/>
          <a:chOff x="0" y="0"/>
          <a:chExt cx="0" cy="0"/>
        </a:xfrm>
      </p:grpSpPr>
      <p:sp>
        <p:nvSpPr>
          <p:cNvPr id="1349" name="Google Shape;1349;g3252b91723e_0_4">
            <a:extLst>
              <a:ext uri="{FF2B5EF4-FFF2-40B4-BE49-F238E27FC236}">
                <a16:creationId xmlns:a16="http://schemas.microsoft.com/office/drawing/2014/main" id="{882A6A5E-D864-9403-2D00-5A8098429141}"/>
              </a:ext>
            </a:extLst>
          </p:cNvPr>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
        <p:nvSpPr>
          <p:cNvPr id="6" name="Rounded Rectangle 5">
            <a:extLst>
              <a:ext uri="{FF2B5EF4-FFF2-40B4-BE49-F238E27FC236}">
                <a16:creationId xmlns:a16="http://schemas.microsoft.com/office/drawing/2014/main" id="{EE885676-FB0E-1CB1-4BD3-32A47347113E}"/>
              </a:ext>
            </a:extLst>
          </p:cNvPr>
          <p:cNvSpPr/>
          <p:nvPr/>
        </p:nvSpPr>
        <p:spPr>
          <a:xfrm>
            <a:off x="370392" y="1326719"/>
            <a:ext cx="5536181" cy="3480808"/>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1F2E"/>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BC8670B2-3FB9-538B-FBF5-869E40ABD921}"/>
              </a:ext>
            </a:extLst>
          </p:cNvPr>
          <p:cNvSpPr txBox="1"/>
          <p:nvPr/>
        </p:nvSpPr>
        <p:spPr>
          <a:xfrm>
            <a:off x="976659" y="1521340"/>
            <a:ext cx="43236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b="1" dirty="0">
                <a:solidFill>
                  <a:srgbClr val="001F2E"/>
                </a:solidFill>
                <a:latin typeface="Poppins Medium"/>
                <a:ea typeface="Poppins Medium"/>
                <a:cs typeface="Poppins Medium"/>
                <a:sym typeface="Poppins Medium"/>
              </a:rPr>
              <a:t>Why Become a Technology Partner?</a:t>
            </a:r>
            <a:endParaRPr kumimoji="0" lang="en-US" sz="1200" b="0" i="0" u="none" strike="noStrike" kern="0" cap="none" spc="0" normalizeH="0" baseline="0" noProof="0" dirty="0">
              <a:ln>
                <a:noFill/>
              </a:ln>
              <a:solidFill>
                <a:srgbClr val="000000"/>
              </a:solidFill>
              <a:effectLst/>
              <a:uLnTx/>
              <a:uFillTx/>
              <a:latin typeface="Poppins Medium"/>
              <a:ea typeface="Poppins Medium"/>
              <a:cs typeface="Poppins Medium"/>
              <a:sym typeface="Poppins Medium"/>
            </a:endParaRPr>
          </a:p>
        </p:txBody>
      </p:sp>
      <p:sp>
        <p:nvSpPr>
          <p:cNvPr id="8" name="Rounded Rectangle 7">
            <a:extLst>
              <a:ext uri="{FF2B5EF4-FFF2-40B4-BE49-F238E27FC236}">
                <a16:creationId xmlns:a16="http://schemas.microsoft.com/office/drawing/2014/main" id="{F70150B0-7125-5C8D-9CBF-952945419A3E}"/>
              </a:ext>
            </a:extLst>
          </p:cNvPr>
          <p:cNvSpPr/>
          <p:nvPr/>
        </p:nvSpPr>
        <p:spPr>
          <a:xfrm>
            <a:off x="6277313" y="1326719"/>
            <a:ext cx="5536181" cy="3480808"/>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127000" marR="0" lvl="0" algn="l" rtl="0">
              <a:lnSpc>
                <a:spcPct val="120000"/>
              </a:lnSpc>
              <a:spcBef>
                <a:spcPts val="0"/>
              </a:spcBef>
              <a:spcAft>
                <a:spcPts val="0"/>
              </a:spcAft>
              <a:buClr>
                <a:schemeClr val="dk1"/>
              </a:buClr>
              <a:buSzPts val="1600"/>
            </a:pPr>
            <a:r>
              <a:rPr lang="en-US" sz="1400" dirty="0">
                <a:solidFill>
                  <a:schemeClr val="dk1"/>
                </a:solidFill>
                <a:latin typeface="Josefin Sans"/>
                <a:ea typeface="Josefin Sans"/>
                <a:cs typeface="Josefin Sans"/>
                <a:sym typeface="Josefin Sans"/>
              </a:rPr>
              <a:t> </a:t>
            </a:r>
          </a:p>
        </p:txBody>
      </p:sp>
      <p:sp>
        <p:nvSpPr>
          <p:cNvPr id="9" name="TextBox 8">
            <a:extLst>
              <a:ext uri="{FF2B5EF4-FFF2-40B4-BE49-F238E27FC236}">
                <a16:creationId xmlns:a16="http://schemas.microsoft.com/office/drawing/2014/main" id="{255D5C34-ADC8-9F27-A189-08A03339EFE2}"/>
              </a:ext>
            </a:extLst>
          </p:cNvPr>
          <p:cNvSpPr txBox="1"/>
          <p:nvPr/>
        </p:nvSpPr>
        <p:spPr>
          <a:xfrm>
            <a:off x="6883580" y="1521340"/>
            <a:ext cx="43236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001F2E"/>
                </a:solidFill>
                <a:effectLst/>
                <a:uLnTx/>
                <a:uFillTx/>
                <a:latin typeface="Poppins Medium"/>
                <a:ea typeface="Poppins Medium"/>
                <a:cs typeface="Poppins Medium"/>
                <a:sym typeface="Poppins Medium"/>
              </a:rPr>
              <a:t>Areas of Focus</a:t>
            </a:r>
          </a:p>
        </p:txBody>
      </p:sp>
      <p:sp>
        <p:nvSpPr>
          <p:cNvPr id="11" name="Google Shape;1347;g3252b91723e_0_4">
            <a:extLst>
              <a:ext uri="{FF2B5EF4-FFF2-40B4-BE49-F238E27FC236}">
                <a16:creationId xmlns:a16="http://schemas.microsoft.com/office/drawing/2014/main" id="{DC86F24F-CA12-1F67-C0EB-9A801185B983}"/>
              </a:ext>
            </a:extLst>
          </p:cNvPr>
          <p:cNvSpPr txBox="1"/>
          <p:nvPr/>
        </p:nvSpPr>
        <p:spPr>
          <a:xfrm>
            <a:off x="724953" y="1930415"/>
            <a:ext cx="4758600" cy="2456017"/>
          </a:xfrm>
          <a:prstGeom prst="rect">
            <a:avLst/>
          </a:prstGeom>
          <a:noFill/>
          <a:ln>
            <a:noFill/>
          </a:ln>
        </p:spPr>
        <p:txBody>
          <a:bodyPr spcFirstLastPara="1" wrap="square" lIns="91425" tIns="45700" rIns="91425" bIns="45700" anchor="t" anchorCtr="0">
            <a:spAutoFit/>
          </a:bodyPr>
          <a:lstStyle/>
          <a:p>
            <a:pPr marL="285750" indent="-285750">
              <a:lnSpc>
                <a:spcPct val="120000"/>
              </a:lnSpc>
              <a:buSzPct val="150000"/>
              <a:buFont typeface="Arial" panose="020B0604020202020204" pitchFamily="34" charset="0"/>
              <a:buChar char="•"/>
              <a:defRPr/>
            </a:pPr>
            <a:r>
              <a:rPr kumimoji="0" lang="en-US" sz="16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Develop and integrate with </a:t>
            </a:r>
            <a:r>
              <a:rPr kumimoji="0" lang="en-US" sz="1600" b="0" i="0" u="none" strike="noStrike" kern="0" cap="none" spc="0" normalizeH="0" baseline="0" noProof="0" dirty="0" err="1">
                <a:ln>
                  <a:noFill/>
                </a:ln>
                <a:solidFill>
                  <a:srgbClr val="001F2E"/>
                </a:solidFill>
                <a:effectLst/>
                <a:uLnTx/>
                <a:uFillTx/>
                <a:latin typeface="Josefin Sans"/>
                <a:ea typeface="Josefin Sans"/>
                <a:cs typeface="Josefin Sans"/>
                <a:sym typeface="Josefin Sans"/>
              </a:rPr>
              <a:t>Inflectra’s</a:t>
            </a:r>
            <a:r>
              <a:rPr kumimoji="0" lang="en-US" sz="16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Spira platform, </a:t>
            </a:r>
            <a:r>
              <a:rPr kumimoji="0" lang="en-US" sz="1600" b="0" i="0" u="none" strike="noStrike" kern="0" cap="none" spc="0" normalizeH="0" baseline="0" noProof="0" dirty="0" err="1">
                <a:ln>
                  <a:noFill/>
                </a:ln>
                <a:solidFill>
                  <a:srgbClr val="001F2E"/>
                </a:solidFill>
                <a:effectLst/>
                <a:uLnTx/>
                <a:uFillTx/>
                <a:latin typeface="Josefin Sans"/>
                <a:ea typeface="Josefin Sans"/>
                <a:cs typeface="Josefin Sans"/>
                <a:sym typeface="Josefin Sans"/>
              </a:rPr>
              <a:t>Rapise</a:t>
            </a:r>
            <a:r>
              <a:rPr kumimoji="0" lang="en-US" sz="16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and other solutions.</a:t>
            </a:r>
          </a:p>
          <a:p>
            <a:pPr marL="285750" indent="-285750">
              <a:lnSpc>
                <a:spcPct val="120000"/>
              </a:lnSpc>
              <a:buSzPct val="150000"/>
              <a:buFont typeface="Arial" panose="020B0604020202020204" pitchFamily="34" charset="0"/>
              <a:buChar char="•"/>
              <a:defRPr/>
            </a:pPr>
            <a:r>
              <a:rPr kumimoji="0" lang="en-US" sz="16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Access </a:t>
            </a:r>
            <a:r>
              <a:rPr kumimoji="0" lang="en-US" sz="1600" b="0" i="0" u="none" strike="noStrike" kern="0" cap="none" spc="0" normalizeH="0" baseline="0" noProof="0" dirty="0" err="1">
                <a:ln>
                  <a:noFill/>
                </a:ln>
                <a:solidFill>
                  <a:srgbClr val="001F2E"/>
                </a:solidFill>
                <a:effectLst/>
                <a:uLnTx/>
                <a:uFillTx/>
                <a:latin typeface="Josefin Sans"/>
                <a:ea typeface="Josefin Sans"/>
                <a:cs typeface="Josefin Sans"/>
                <a:sym typeface="Josefin Sans"/>
              </a:rPr>
              <a:t>Inflectra’s</a:t>
            </a:r>
            <a:r>
              <a:rPr kumimoji="0" lang="en-US" sz="16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 technical documentation, APIs, and developer resources.</a:t>
            </a:r>
          </a:p>
          <a:p>
            <a:pPr marL="285750" indent="-285750">
              <a:lnSpc>
                <a:spcPct val="120000"/>
              </a:lnSpc>
              <a:buSzPct val="150000"/>
              <a:buFont typeface="Arial" panose="020B0604020202020204" pitchFamily="34" charset="0"/>
              <a:buChar char="•"/>
              <a:defRPr/>
            </a:pPr>
            <a:r>
              <a:rPr kumimoji="0" lang="en-US" sz="16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Expand into new markets through co-marketing and partner ecosystem exposure.</a:t>
            </a:r>
          </a:p>
          <a:p>
            <a:pPr marL="285750" indent="-285750">
              <a:lnSpc>
                <a:spcPct val="120000"/>
              </a:lnSpc>
              <a:buSzPct val="150000"/>
              <a:buFont typeface="Arial" panose="020B0604020202020204" pitchFamily="34" charset="0"/>
              <a:buChar char="•"/>
              <a:defRPr/>
            </a:pPr>
            <a:r>
              <a:rPr kumimoji="0" lang="en-US" sz="16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Gain visibility through joint marketing, webinars, and featured listings.</a:t>
            </a:r>
          </a:p>
        </p:txBody>
      </p:sp>
      <p:grpSp>
        <p:nvGrpSpPr>
          <p:cNvPr id="13" name="Group 12">
            <a:extLst>
              <a:ext uri="{FF2B5EF4-FFF2-40B4-BE49-F238E27FC236}">
                <a16:creationId xmlns:a16="http://schemas.microsoft.com/office/drawing/2014/main" id="{B6C59192-2552-036C-594F-AAEA451127AC}"/>
              </a:ext>
            </a:extLst>
          </p:cNvPr>
          <p:cNvGrpSpPr/>
          <p:nvPr/>
        </p:nvGrpSpPr>
        <p:grpSpPr>
          <a:xfrm>
            <a:off x="374449" y="4990127"/>
            <a:ext cx="11443102" cy="1369109"/>
            <a:chOff x="370392" y="5209983"/>
            <a:chExt cx="11443102" cy="789342"/>
          </a:xfrm>
        </p:grpSpPr>
        <p:sp>
          <p:nvSpPr>
            <p:cNvPr id="14" name="Rounded Rectangle 13">
              <a:extLst>
                <a:ext uri="{FF2B5EF4-FFF2-40B4-BE49-F238E27FC236}">
                  <a16:creationId xmlns:a16="http://schemas.microsoft.com/office/drawing/2014/main" id="{C33C69C0-B64D-B789-5B31-3D3447D84B25}"/>
                </a:ext>
              </a:extLst>
            </p:cNvPr>
            <p:cNvSpPr/>
            <p:nvPr/>
          </p:nvSpPr>
          <p:spPr>
            <a:xfrm>
              <a:off x="370392" y="5209983"/>
              <a:ext cx="11443102" cy="789342"/>
            </a:xfrm>
            <a:prstGeom prst="roundRect">
              <a:avLst/>
            </a:prstGeom>
            <a:solidFill>
              <a:schemeClr val="bg2"/>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lvl="0" indent="0" rtl="0">
                <a:spcBef>
                  <a:spcPts val="0"/>
                </a:spcBef>
                <a:spcAft>
                  <a:spcPts val="0"/>
                </a:spcAft>
                <a:buNone/>
              </a:pPr>
              <a:endParaRPr lang="en-US" sz="2000" i="1" dirty="0">
                <a:solidFill>
                  <a:schemeClr val="lt2"/>
                </a:solidFill>
                <a:latin typeface="Josefin Sans"/>
                <a:ea typeface="Josefin Sans"/>
                <a:cs typeface="Josefin Sans"/>
                <a:sym typeface="Josefin Sans"/>
              </a:endParaRPr>
            </a:p>
          </p:txBody>
        </p:sp>
        <p:sp>
          <p:nvSpPr>
            <p:cNvPr id="15" name="TextBox 14">
              <a:extLst>
                <a:ext uri="{FF2B5EF4-FFF2-40B4-BE49-F238E27FC236}">
                  <a16:creationId xmlns:a16="http://schemas.microsoft.com/office/drawing/2014/main" id="{69B103BC-886F-8774-DCF4-50958B689C54}"/>
                </a:ext>
              </a:extLst>
            </p:cNvPr>
            <p:cNvSpPr txBox="1"/>
            <p:nvPr/>
          </p:nvSpPr>
          <p:spPr>
            <a:xfrm>
              <a:off x="720896" y="5452760"/>
              <a:ext cx="10666535" cy="452484"/>
            </a:xfrm>
            <a:prstGeom prst="rect">
              <a:avLst/>
            </a:prstGeom>
            <a:noFill/>
          </p:spPr>
          <p:txBody>
            <a:bodyPr wrap="square" rtlCol="0">
              <a:spAutoFit/>
            </a:bodyPr>
            <a:lstStyle/>
            <a:p>
              <a:pPr algn="ctr"/>
              <a:r>
                <a:rPr kumimoji="0" lang="en-US" sz="1500" b="0" i="0" u="none" strike="noStrike" kern="0" cap="none" spc="0" normalizeH="0" baseline="0" noProof="0" dirty="0">
                  <a:ln>
                    <a:noFill/>
                  </a:ln>
                  <a:solidFill>
                    <a:schemeClr val="tx2"/>
                  </a:solidFill>
                  <a:effectLst/>
                  <a:uLnTx/>
                  <a:uFillTx/>
                  <a:latin typeface="Josefin Sans"/>
                  <a:ea typeface="Josefin Sans"/>
                  <a:cs typeface="Josefin Sans"/>
                  <a:sym typeface="Josefin Sans"/>
                </a:rPr>
                <a:t>Technology Partners collaborate with </a:t>
              </a:r>
              <a:r>
                <a:rPr kumimoji="0" lang="en-US" sz="1500" b="0" i="0" u="none" strike="noStrike" kern="0" cap="none" spc="0" normalizeH="0" baseline="0" noProof="0" dirty="0" err="1">
                  <a:ln>
                    <a:noFill/>
                  </a:ln>
                  <a:solidFill>
                    <a:schemeClr val="tx2"/>
                  </a:solidFill>
                  <a:effectLst/>
                  <a:uLnTx/>
                  <a:uFillTx/>
                  <a:latin typeface="Josefin Sans"/>
                  <a:ea typeface="Josefin Sans"/>
                  <a:cs typeface="Josefin Sans"/>
                  <a:sym typeface="Josefin Sans"/>
                </a:rPr>
                <a:t>Inflectra</a:t>
              </a:r>
              <a:r>
                <a:rPr kumimoji="0" lang="en-US" sz="1500" b="0" i="0" u="none" strike="noStrike" kern="0" cap="none" spc="0" normalizeH="0" baseline="0" noProof="0" dirty="0">
                  <a:ln>
                    <a:noFill/>
                  </a:ln>
                  <a:solidFill>
                    <a:schemeClr val="tx2"/>
                  </a:solidFill>
                  <a:effectLst/>
                  <a:uLnTx/>
                  <a:uFillTx/>
                  <a:latin typeface="Josefin Sans"/>
                  <a:ea typeface="Josefin Sans"/>
                  <a:cs typeface="Josefin Sans"/>
                  <a:sym typeface="Josefin Sans"/>
                </a:rPr>
                <a:t> to enhance and expand the capabilities of our platform. Through integrations, plug-ins, adapters, and custom </a:t>
              </a:r>
              <a:r>
                <a:rPr kumimoji="0" lang="en-US" sz="1500" b="0" i="0" u="none" strike="noStrike" kern="0" cap="none" spc="0" normalizeH="0" baseline="0" noProof="0" dirty="0" err="1">
                  <a:ln>
                    <a:noFill/>
                  </a:ln>
                  <a:solidFill>
                    <a:schemeClr val="tx2"/>
                  </a:solidFill>
                  <a:effectLst/>
                  <a:uLnTx/>
                  <a:uFillTx/>
                  <a:latin typeface="Josefin Sans"/>
                  <a:ea typeface="Josefin Sans"/>
                  <a:cs typeface="Josefin Sans"/>
                  <a:sym typeface="Josefin Sans"/>
                </a:rPr>
                <a:t>SpiraApps</a:t>
              </a:r>
              <a:r>
                <a:rPr kumimoji="0" lang="en-US" sz="1500" b="0" i="0" u="none" strike="noStrike" kern="0" cap="none" spc="0" normalizeH="0" baseline="0" noProof="0" dirty="0">
                  <a:ln>
                    <a:noFill/>
                  </a:ln>
                  <a:solidFill>
                    <a:schemeClr val="tx2"/>
                  </a:solidFill>
                  <a:effectLst/>
                  <a:uLnTx/>
                  <a:uFillTx/>
                  <a:latin typeface="Josefin Sans"/>
                  <a:ea typeface="Josefin Sans"/>
                  <a:cs typeface="Josefin Sans"/>
                  <a:sym typeface="Josefin Sans"/>
                </a:rPr>
                <a:t>, these partners help customers seamlessly connect </a:t>
              </a:r>
              <a:r>
                <a:rPr kumimoji="0" lang="en-US" sz="1500" b="0" i="0" u="none" strike="noStrike" kern="0" cap="none" spc="0" normalizeH="0" baseline="0" noProof="0" dirty="0" err="1">
                  <a:ln>
                    <a:noFill/>
                  </a:ln>
                  <a:solidFill>
                    <a:schemeClr val="tx2"/>
                  </a:solidFill>
                  <a:effectLst/>
                  <a:uLnTx/>
                  <a:uFillTx/>
                  <a:latin typeface="Josefin Sans"/>
                  <a:ea typeface="Josefin Sans"/>
                  <a:cs typeface="Josefin Sans"/>
                  <a:sym typeface="Josefin Sans"/>
                </a:rPr>
                <a:t>Inflectra</a:t>
              </a:r>
              <a:r>
                <a:rPr kumimoji="0" lang="en-US" sz="1500" b="0" i="0" u="none" strike="noStrike" kern="0" cap="none" spc="0" normalizeH="0" baseline="0" noProof="0" dirty="0">
                  <a:ln>
                    <a:noFill/>
                  </a:ln>
                  <a:solidFill>
                    <a:schemeClr val="tx2"/>
                  </a:solidFill>
                  <a:effectLst/>
                  <a:uLnTx/>
                  <a:uFillTx/>
                  <a:latin typeface="Josefin Sans"/>
                  <a:ea typeface="Josefin Sans"/>
                  <a:cs typeface="Josefin Sans"/>
                  <a:sym typeface="Josefin Sans"/>
                </a:rPr>
                <a:t> products with their existing technology stack.</a:t>
              </a:r>
            </a:p>
          </p:txBody>
        </p:sp>
      </p:grpSp>
      <p:sp>
        <p:nvSpPr>
          <p:cNvPr id="16" name="Google Shape;1343;g3252b91723e_0_4">
            <a:extLst>
              <a:ext uri="{FF2B5EF4-FFF2-40B4-BE49-F238E27FC236}">
                <a16:creationId xmlns:a16="http://schemas.microsoft.com/office/drawing/2014/main" id="{B1F2DF06-C674-C4FB-2801-513039D205B7}"/>
              </a:ext>
            </a:extLst>
          </p:cNvPr>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dirty="0"/>
              <a:t>Technology Partners</a:t>
            </a:r>
            <a:endParaRPr dirty="0"/>
          </a:p>
        </p:txBody>
      </p:sp>
      <p:sp>
        <p:nvSpPr>
          <p:cNvPr id="17" name="TextBox 16">
            <a:extLst>
              <a:ext uri="{FF2B5EF4-FFF2-40B4-BE49-F238E27FC236}">
                <a16:creationId xmlns:a16="http://schemas.microsoft.com/office/drawing/2014/main" id="{3E3CF486-DF5E-381C-7CC7-97113E0C3F82}"/>
              </a:ext>
            </a:extLst>
          </p:cNvPr>
          <p:cNvSpPr txBox="1"/>
          <p:nvPr/>
        </p:nvSpPr>
        <p:spPr>
          <a:xfrm>
            <a:off x="6699315" y="1930415"/>
            <a:ext cx="4692173" cy="2772554"/>
          </a:xfrm>
          <a:prstGeom prst="rect">
            <a:avLst/>
          </a:prstGeom>
          <a:noFill/>
        </p:spPr>
        <p:txBody>
          <a:bodyPr wrap="square" rtlCol="0">
            <a:spAutoFit/>
          </a:bodyPr>
          <a:lstStyle/>
          <a:p>
            <a:pPr marL="285750" marR="0" lvl="1" indent="-285750" algn="l" rtl="0">
              <a:lnSpc>
                <a:spcPct val="100000"/>
              </a:lnSpc>
              <a:spcBef>
                <a:spcPts val="100"/>
              </a:spcBef>
              <a:spcAft>
                <a:spcPts val="0"/>
              </a:spcAft>
              <a:buClr>
                <a:schemeClr val="dk1"/>
              </a:buClr>
              <a:buSzPts val="1600"/>
              <a:buFont typeface="Arial" panose="020B0604020202020204" pitchFamily="34" charset="0"/>
              <a:buChar char="•"/>
            </a:pPr>
            <a:r>
              <a:rPr lang="en-US" sz="1600" b="0" i="0" u="none" strike="noStrike" cap="none" dirty="0">
                <a:solidFill>
                  <a:schemeClr val="dk1"/>
                </a:solidFill>
                <a:latin typeface="Josefin Sans"/>
                <a:ea typeface="Josefin Sans"/>
                <a:cs typeface="Josefin Sans"/>
                <a:sym typeface="Josefin Sans"/>
              </a:rPr>
              <a:t>Artificial Intelligence (AI)</a:t>
            </a:r>
            <a:endParaRPr lang="en-US" sz="1600" b="0" i="0" u="none" strike="noStrike" cap="none" dirty="0">
              <a:solidFill>
                <a:srgbClr val="000000"/>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chemeClr val="dk1"/>
              </a:buClr>
              <a:buSzPts val="1600"/>
              <a:buFont typeface="Arial" panose="020B0604020202020204" pitchFamily="34" charset="0"/>
              <a:buChar char="•"/>
            </a:pPr>
            <a:r>
              <a:rPr lang="en-US" sz="1600" b="0" i="0" u="none" strike="noStrike" cap="none" dirty="0">
                <a:solidFill>
                  <a:schemeClr val="dk1"/>
                </a:solidFill>
                <a:latin typeface="Josefin Sans"/>
                <a:ea typeface="Josefin Sans"/>
                <a:cs typeface="Josefin Sans"/>
                <a:sym typeface="Josefin Sans"/>
              </a:rPr>
              <a:t>DevOps &amp; CI/CD</a:t>
            </a:r>
            <a:endParaRPr lang="en-US" sz="1600" b="0" i="0" u="none" strike="noStrike" cap="none" dirty="0">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chemeClr val="dk1"/>
                </a:solidFill>
                <a:latin typeface="Josefin Sans"/>
                <a:ea typeface="Josefin Sans"/>
                <a:cs typeface="Josefin Sans"/>
                <a:sym typeface="Josefin Sans"/>
              </a:rPr>
              <a:t>Test Automation</a:t>
            </a:r>
            <a:endParaRPr lang="en-US" sz="1600" b="0" i="0" u="none" strike="noStrike" cap="none" dirty="0">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chemeClr val="dk1"/>
                </a:solidFill>
                <a:latin typeface="Josefin Sans"/>
                <a:ea typeface="Josefin Sans"/>
                <a:cs typeface="Josefin Sans"/>
                <a:sym typeface="Josefin Sans"/>
              </a:rPr>
              <a:t>Device Management</a:t>
            </a:r>
            <a:endParaRPr lang="en-US" sz="1600" b="0" i="0" u="none" strike="noStrike" cap="none" dirty="0">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chemeClr val="dk1"/>
                </a:solidFill>
                <a:latin typeface="Josefin Sans"/>
                <a:ea typeface="Josefin Sans"/>
                <a:cs typeface="Josefin Sans"/>
                <a:sym typeface="Josefin Sans"/>
              </a:rPr>
              <a:t>Modeling Tools</a:t>
            </a: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rgbClr val="000000"/>
                </a:solidFill>
                <a:latin typeface="Josefin Sans"/>
                <a:ea typeface="Josefin Sans"/>
                <a:cs typeface="Josefin Sans"/>
                <a:sym typeface="Josefin Sans"/>
              </a:rPr>
              <a:t>Modernization</a:t>
            </a: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rgbClr val="000000"/>
                </a:solidFill>
                <a:latin typeface="Josefin Sans"/>
                <a:ea typeface="Josefin Sans"/>
                <a:cs typeface="Josefin Sans"/>
                <a:sym typeface="Josefin Sans"/>
              </a:rPr>
              <a:t>Agile Transformation</a:t>
            </a: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rgbClr val="000000"/>
                </a:solidFill>
                <a:latin typeface="Josefin Sans"/>
                <a:ea typeface="Josefin Sans"/>
                <a:cs typeface="Josefin Sans"/>
                <a:sym typeface="Josefin Sans"/>
              </a:rPr>
              <a:t>Implementation Services</a:t>
            </a: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rgbClr val="000000"/>
                </a:solidFill>
                <a:latin typeface="Josefin Sans"/>
                <a:ea typeface="Josefin Sans"/>
                <a:cs typeface="Josefin Sans"/>
                <a:sym typeface="Josefin Sans"/>
              </a:rPr>
              <a:t>Training</a:t>
            </a:r>
          </a:p>
          <a:p>
            <a:pPr marL="285750" marR="0" lvl="1" indent="-285750" algn="l" rtl="0">
              <a:lnSpc>
                <a:spcPct val="100000"/>
              </a:lnSpc>
              <a:spcBef>
                <a:spcPts val="200"/>
              </a:spcBef>
              <a:spcAft>
                <a:spcPts val="0"/>
              </a:spcAft>
              <a:buClr>
                <a:schemeClr val="dk1"/>
              </a:buClr>
              <a:buSzPts val="1600"/>
              <a:buFont typeface="Arial" panose="020B0604020202020204" pitchFamily="34" charset="0"/>
              <a:buChar char="•"/>
            </a:pPr>
            <a:r>
              <a:rPr lang="en-US" sz="1600" b="0" i="0" u="none" strike="noStrike" cap="none" dirty="0">
                <a:solidFill>
                  <a:srgbClr val="000000"/>
                </a:solidFill>
                <a:latin typeface="Josefin Sans"/>
                <a:ea typeface="Josefin Sans"/>
                <a:cs typeface="Josefin Sans"/>
                <a:sym typeface="Josefin Sans"/>
              </a:rPr>
              <a:t>Load Testing</a:t>
            </a:r>
          </a:p>
        </p:txBody>
      </p:sp>
      <p:sp>
        <p:nvSpPr>
          <p:cNvPr id="18" name="TextBox 17">
            <a:extLst>
              <a:ext uri="{FF2B5EF4-FFF2-40B4-BE49-F238E27FC236}">
                <a16:creationId xmlns:a16="http://schemas.microsoft.com/office/drawing/2014/main" id="{65062D78-3E5F-C481-FCEF-BA99FEC6B19A}"/>
              </a:ext>
            </a:extLst>
          </p:cNvPr>
          <p:cNvSpPr txBox="1"/>
          <p:nvPr/>
        </p:nvSpPr>
        <p:spPr>
          <a:xfrm>
            <a:off x="3744750" y="5078762"/>
            <a:ext cx="43236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b="1" dirty="0">
                <a:solidFill>
                  <a:schemeClr val="tx2"/>
                </a:solidFill>
                <a:latin typeface="Poppins Medium"/>
                <a:ea typeface="Poppins Medium"/>
                <a:cs typeface="Poppins Medium"/>
                <a:sym typeface="Poppins Medium"/>
              </a:rPr>
              <a:t>Empowering Customer Success</a:t>
            </a:r>
            <a:endParaRPr kumimoji="0" lang="en-US" sz="1200" b="0" i="0" u="none" strike="noStrike" kern="0" cap="none" spc="0" normalizeH="0" baseline="0" noProof="0" dirty="0">
              <a:ln>
                <a:noFill/>
              </a:ln>
              <a:solidFill>
                <a:schemeClr val="tx2"/>
              </a:solidFill>
              <a:effectLst/>
              <a:uLnTx/>
              <a:uFillTx/>
              <a:latin typeface="Poppins Medium"/>
              <a:ea typeface="Poppins Medium"/>
              <a:cs typeface="Poppins Medium"/>
              <a:sym typeface="Poppins Medium"/>
            </a:endParaRPr>
          </a:p>
        </p:txBody>
      </p:sp>
    </p:spTree>
    <p:extLst>
      <p:ext uri="{BB962C8B-B14F-4D97-AF65-F5344CB8AC3E}">
        <p14:creationId xmlns:p14="http://schemas.microsoft.com/office/powerpoint/2010/main" val="1729396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70">
          <a:extLst>
            <a:ext uri="{FF2B5EF4-FFF2-40B4-BE49-F238E27FC236}">
              <a16:creationId xmlns:a16="http://schemas.microsoft.com/office/drawing/2014/main" id="{646B3104-28E6-1FCF-7C21-44A123A5444E}"/>
            </a:ext>
          </a:extLst>
        </p:cNvPr>
        <p:cNvGrpSpPr/>
        <p:nvPr/>
      </p:nvGrpSpPr>
      <p:grpSpPr>
        <a:xfrm>
          <a:off x="0" y="0"/>
          <a:ext cx="0" cy="0"/>
          <a:chOff x="0" y="0"/>
          <a:chExt cx="0" cy="0"/>
        </a:xfrm>
      </p:grpSpPr>
      <p:sp>
        <p:nvSpPr>
          <p:cNvPr id="1272" name="Google Shape;1272;p118">
            <a:extLst>
              <a:ext uri="{FF2B5EF4-FFF2-40B4-BE49-F238E27FC236}">
                <a16:creationId xmlns:a16="http://schemas.microsoft.com/office/drawing/2014/main" id="{EF1D1A92-6591-10A6-81D6-7B6BBDBAB294}"/>
              </a:ext>
            </a:extLst>
          </p:cNvPr>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More Tools for Your Success</a:t>
            </a:r>
            <a:endParaRPr dirty="0">
              <a:latin typeface="Josefin Sans"/>
              <a:ea typeface="Josefin Sans"/>
              <a:cs typeface="Josefin Sans"/>
              <a:sym typeface="Josefin Sans"/>
            </a:endParaRPr>
          </a:p>
        </p:txBody>
      </p:sp>
      <p:sp>
        <p:nvSpPr>
          <p:cNvPr id="1273" name="Google Shape;1273;p118">
            <a:extLst>
              <a:ext uri="{FF2B5EF4-FFF2-40B4-BE49-F238E27FC236}">
                <a16:creationId xmlns:a16="http://schemas.microsoft.com/office/drawing/2014/main" id="{5324EF4B-A7F5-C84B-B95E-997D94FFE90A}"/>
              </a:ext>
            </a:extLst>
          </p:cNvPr>
          <p:cNvSpPr/>
          <p:nvPr/>
        </p:nvSpPr>
        <p:spPr>
          <a:xfrm>
            <a:off x="513093" y="1739628"/>
            <a:ext cx="3510983"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lang="en-US" sz="1600" b="1" i="0" u="none" strike="noStrike" cap="none" dirty="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err="1">
                <a:solidFill>
                  <a:schemeClr val="tx1"/>
                </a:solidFill>
                <a:latin typeface="Josefin Sans"/>
                <a:ea typeface="Josefin Sans"/>
                <a:cs typeface="Josefin Sans"/>
                <a:sym typeface="Josefin Sans"/>
              </a:rPr>
              <a:t>Inflectra</a:t>
            </a:r>
            <a:r>
              <a:rPr lang="en-US" sz="1600" b="1" i="0" u="none" strike="noStrike" cap="none" dirty="0">
                <a:solidFill>
                  <a:schemeClr val="tx1"/>
                </a:solidFill>
                <a:latin typeface="Josefin Sans"/>
                <a:ea typeface="Josefin Sans"/>
                <a:cs typeface="Josefin Sans"/>
                <a:sym typeface="Josefin Sans"/>
              </a:rPr>
              <a:t> Campus Online Training</a:t>
            </a:r>
            <a:endParaRPr lang="en-US" sz="14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lang="en-US" sz="1600" b="0" i="0" u="none" strike="noStrike" cap="none" dirty="0">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Josefin Sans"/>
                <a:ea typeface="Josefin Sans"/>
                <a:cs typeface="Josefin Sans"/>
                <a:sym typeface="Josefin Sans"/>
              </a:rPr>
              <a:t>Expand your knowledge with free, hands—on training through </a:t>
            </a:r>
            <a:r>
              <a:rPr lang="en-US" sz="1600" b="0" i="0" u="none" strike="noStrike" cap="none" dirty="0" err="1">
                <a:solidFill>
                  <a:srgbClr val="000000"/>
                </a:solidFill>
                <a:latin typeface="Josefin Sans"/>
                <a:ea typeface="Josefin Sans"/>
                <a:cs typeface="Josefin Sans"/>
                <a:sym typeface="Josefin Sans"/>
              </a:rPr>
              <a:t>Inflectra</a:t>
            </a:r>
            <a:r>
              <a:rPr lang="en-US" sz="1600" b="0" i="0" u="none" strike="noStrike" cap="none" dirty="0">
                <a:solidFill>
                  <a:srgbClr val="000000"/>
                </a:solidFill>
                <a:latin typeface="Josefin Sans"/>
                <a:ea typeface="Josefin Sans"/>
                <a:cs typeface="Josefin Sans"/>
                <a:sym typeface="Josefin Sans"/>
              </a:rPr>
              <a:t> Campus, designed to help you stay ahead in the </a:t>
            </a:r>
            <a:r>
              <a:rPr lang="en-US" sz="1600" b="0" i="0" u="none" strike="noStrike" cap="none" dirty="0" err="1">
                <a:solidFill>
                  <a:srgbClr val="000000"/>
                </a:solidFill>
                <a:latin typeface="Josefin Sans"/>
                <a:ea typeface="Josefin Sans"/>
                <a:cs typeface="Josefin Sans"/>
                <a:sym typeface="Josefin Sans"/>
              </a:rPr>
              <a:t>Inflectra</a:t>
            </a:r>
            <a:r>
              <a:rPr lang="en-US" sz="1600" b="0" i="0" u="none" strike="noStrike" cap="none" dirty="0">
                <a:solidFill>
                  <a:srgbClr val="000000"/>
                </a:solidFill>
                <a:latin typeface="Josefin Sans"/>
                <a:ea typeface="Josefin Sans"/>
                <a:cs typeface="Josefin Sans"/>
                <a:sym typeface="Josefin Sans"/>
              </a:rPr>
              <a:t> ecosystem.</a:t>
            </a:r>
            <a:endParaRPr lang="en-US" sz="1600" b="0" i="0" u="none" strike="noStrike" cap="none" dirty="0">
              <a:solidFill>
                <a:srgbClr val="344B5F"/>
              </a:solidFill>
              <a:latin typeface="Josefin Sans"/>
              <a:ea typeface="Josefin Sans"/>
              <a:cs typeface="Josefin Sans"/>
              <a:sym typeface="Josefin Sans"/>
            </a:endParaRPr>
          </a:p>
        </p:txBody>
      </p:sp>
      <p:sp>
        <p:nvSpPr>
          <p:cNvPr id="1274" name="Google Shape;1274;p118">
            <a:extLst>
              <a:ext uri="{FF2B5EF4-FFF2-40B4-BE49-F238E27FC236}">
                <a16:creationId xmlns:a16="http://schemas.microsoft.com/office/drawing/2014/main" id="{80710DD3-4F0C-8317-E59B-38BEB2633443}"/>
              </a:ext>
            </a:extLst>
          </p:cNvPr>
          <p:cNvSpPr/>
          <p:nvPr/>
        </p:nvSpPr>
        <p:spPr>
          <a:xfrm>
            <a:off x="4328986" y="1739629"/>
            <a:ext cx="3510983"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lang="en-US" sz="1600" b="1" i="0" u="none" strike="noStrike" cap="none" dirty="0">
              <a:solidFill>
                <a:schemeClr val="tx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Josefin Sans"/>
                <a:ea typeface="Josefin Sans"/>
                <a:cs typeface="Josefin Sans"/>
                <a:sym typeface="Josefin Sans"/>
              </a:rPr>
              <a:t>Earn and Showcase Partner Badges</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latin typeface="Josefin Sans"/>
                <a:ea typeface="Josefin Sans"/>
                <a:cs typeface="Josefin Sans"/>
                <a:sym typeface="Josefin Sans"/>
              </a:rPr>
              <a:t>Highlight your expertise, certifications, and industry leadership with </a:t>
            </a:r>
            <a:r>
              <a:rPr lang="en-US" sz="1600" dirty="0" err="1">
                <a:solidFill>
                  <a:schemeClr val="dk1"/>
                </a:solidFill>
                <a:latin typeface="Josefin Sans"/>
                <a:ea typeface="Josefin Sans"/>
                <a:cs typeface="Josefin Sans"/>
                <a:sym typeface="Josefin Sans"/>
              </a:rPr>
              <a:t>Inflectra</a:t>
            </a:r>
            <a:r>
              <a:rPr lang="en-US" sz="1600" dirty="0">
                <a:solidFill>
                  <a:schemeClr val="dk1"/>
                </a:solidFill>
                <a:latin typeface="Josefin Sans"/>
                <a:ea typeface="Josefin Sans"/>
                <a:cs typeface="Josefin Sans"/>
                <a:sym typeface="Josefin Sans"/>
              </a:rPr>
              <a:t> Partner Badges.</a:t>
            </a:r>
            <a:endParaRPr lang="en-US" sz="1400" b="0" i="0" u="none" strike="noStrike" cap="none" dirty="0">
              <a:solidFill>
                <a:srgbClr val="000000"/>
              </a:solidFill>
              <a:latin typeface="Josefin Sans"/>
              <a:ea typeface="Josefin Sans"/>
              <a:cs typeface="Josefin Sans"/>
              <a:sym typeface="Josefin Sans"/>
            </a:endParaRPr>
          </a:p>
        </p:txBody>
      </p:sp>
      <p:sp>
        <p:nvSpPr>
          <p:cNvPr id="1276" name="Google Shape;1276;p118">
            <a:extLst>
              <a:ext uri="{FF2B5EF4-FFF2-40B4-BE49-F238E27FC236}">
                <a16:creationId xmlns:a16="http://schemas.microsoft.com/office/drawing/2014/main" id="{79009B26-D3AC-5288-1F80-89066D22BAE2}"/>
              </a:ext>
            </a:extLst>
          </p:cNvPr>
          <p:cNvSpPr/>
          <p:nvPr/>
        </p:nvSpPr>
        <p:spPr>
          <a:xfrm>
            <a:off x="8144879" y="1743221"/>
            <a:ext cx="3510983"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lang="en-US" sz="1600" b="1"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2"/>
                </a:solidFill>
                <a:latin typeface="Josefin Sans"/>
                <a:ea typeface="Josefin Sans"/>
                <a:cs typeface="Josefin Sans"/>
                <a:sym typeface="Josefin Sans"/>
              </a:rPr>
              <a:t>Partner Portal: Your Central Hub </a:t>
            </a:r>
            <a:endParaRPr sz="1600" b="1"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2"/>
                </a:solidFill>
                <a:latin typeface="Josefin Sans"/>
                <a:ea typeface="Josefin Sans"/>
                <a:cs typeface="Josefin Sans"/>
                <a:sym typeface="Josefin Sans"/>
              </a:rPr>
              <a:t>Access sales and enablement materials, log and track leads and referrals, and stay connected with the </a:t>
            </a:r>
            <a:r>
              <a:rPr lang="en-US" sz="1600" b="0" i="0" u="none" strike="noStrike" cap="none" dirty="0" err="1">
                <a:solidFill>
                  <a:schemeClr val="lt2"/>
                </a:solidFill>
                <a:latin typeface="Josefin Sans"/>
                <a:ea typeface="Josefin Sans"/>
                <a:cs typeface="Josefin Sans"/>
                <a:sym typeface="Josefin Sans"/>
              </a:rPr>
              <a:t>Inflectra</a:t>
            </a:r>
            <a:r>
              <a:rPr lang="en-US" sz="1600" b="0" i="0" u="none" strike="noStrike" cap="none" dirty="0">
                <a:solidFill>
                  <a:schemeClr val="lt2"/>
                </a:solidFill>
                <a:latin typeface="Josefin Sans"/>
                <a:ea typeface="Josefin Sans"/>
                <a:cs typeface="Josefin Sans"/>
                <a:sym typeface="Josefin Sans"/>
              </a:rPr>
              <a:t> team through the Partner Portal.</a:t>
            </a: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2"/>
              </a:solidFill>
              <a:latin typeface="Josefin Sans"/>
              <a:ea typeface="Josefin Sans"/>
              <a:cs typeface="Josefin Sans"/>
              <a:sym typeface="Josefin Sans"/>
            </a:endParaRPr>
          </a:p>
        </p:txBody>
      </p:sp>
      <p:sp>
        <p:nvSpPr>
          <p:cNvPr id="1278" name="Google Shape;1278;p118">
            <a:extLst>
              <a:ext uri="{FF2B5EF4-FFF2-40B4-BE49-F238E27FC236}">
                <a16:creationId xmlns:a16="http://schemas.microsoft.com/office/drawing/2014/main" id="{0F95539D-6F98-08FC-3260-3F25913E8277}"/>
              </a:ext>
            </a:extLst>
          </p:cNvPr>
          <p:cNvSpPr/>
          <p:nvPr/>
        </p:nvSpPr>
        <p:spPr>
          <a:xfrm>
            <a:off x="363188" y="1577846"/>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344B5F"/>
                </a:solidFill>
                <a:latin typeface="Josefin Sans"/>
                <a:ea typeface="Josefin Sans"/>
                <a:cs typeface="Josefin Sans"/>
                <a:sym typeface="Josefin Sans"/>
              </a:rPr>
              <a:t>1</a:t>
            </a:r>
            <a:endParaRPr sz="1400" b="0" i="0" u="none" strike="noStrike" cap="none" dirty="0">
              <a:solidFill>
                <a:srgbClr val="344B5F"/>
              </a:solidFill>
              <a:latin typeface="Josefin Sans"/>
              <a:ea typeface="Josefin Sans"/>
              <a:cs typeface="Josefin Sans"/>
              <a:sym typeface="Josefin Sans"/>
            </a:endParaRPr>
          </a:p>
        </p:txBody>
      </p:sp>
      <p:sp>
        <p:nvSpPr>
          <p:cNvPr id="1279" name="Google Shape;1279;p118">
            <a:extLst>
              <a:ext uri="{FF2B5EF4-FFF2-40B4-BE49-F238E27FC236}">
                <a16:creationId xmlns:a16="http://schemas.microsoft.com/office/drawing/2014/main" id="{F495E7CD-B6D9-D35D-EFEE-63381F03B7C1}"/>
              </a:ext>
            </a:extLst>
          </p:cNvPr>
          <p:cNvSpPr/>
          <p:nvPr/>
        </p:nvSpPr>
        <p:spPr>
          <a:xfrm>
            <a:off x="4173981" y="1577846"/>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2" name="Google Shape;1279;p118">
            <a:extLst>
              <a:ext uri="{FF2B5EF4-FFF2-40B4-BE49-F238E27FC236}">
                <a16:creationId xmlns:a16="http://schemas.microsoft.com/office/drawing/2014/main" id="{A84E53E8-38A5-D6BB-B7DF-F50EB5F5CC37}"/>
              </a:ext>
            </a:extLst>
          </p:cNvPr>
          <p:cNvSpPr/>
          <p:nvPr/>
        </p:nvSpPr>
        <p:spPr>
          <a:xfrm>
            <a:off x="7994974" y="1577846"/>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rgbClr val="344B5F"/>
                </a:solidFill>
                <a:latin typeface="Josefin Sans"/>
                <a:ea typeface="Josefin Sans"/>
                <a:cs typeface="Josefin Sans"/>
                <a:sym typeface="Josefin Sans"/>
              </a:rPr>
              <a:t>3</a:t>
            </a:r>
            <a:endParaRPr sz="1400" b="0" i="0" u="none" strike="noStrike" cap="none" dirty="0">
              <a:solidFill>
                <a:srgbClr val="344B5F"/>
              </a:solidFill>
              <a:latin typeface="Josefin Sans"/>
              <a:ea typeface="Josefin Sans"/>
              <a:cs typeface="Josefin Sans"/>
              <a:sym typeface="Josefin Sans"/>
            </a:endParaRPr>
          </a:p>
        </p:txBody>
      </p:sp>
      <p:pic>
        <p:nvPicPr>
          <p:cNvPr id="3" name="Google Shape;1260;p36">
            <a:extLst>
              <a:ext uri="{FF2B5EF4-FFF2-40B4-BE49-F238E27FC236}">
                <a16:creationId xmlns:a16="http://schemas.microsoft.com/office/drawing/2014/main" id="{25ED494C-1009-5213-AAC3-04FB43EFE2B6}"/>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909005" y="2079061"/>
            <a:ext cx="735128" cy="681997"/>
          </a:xfrm>
          <a:prstGeom prst="rect">
            <a:avLst/>
          </a:prstGeom>
          <a:noFill/>
          <a:ln>
            <a:noFill/>
          </a:ln>
        </p:spPr>
      </p:pic>
      <p:pic>
        <p:nvPicPr>
          <p:cNvPr id="4" name="Google Shape;1257;p36">
            <a:extLst>
              <a:ext uri="{FF2B5EF4-FFF2-40B4-BE49-F238E27FC236}">
                <a16:creationId xmlns:a16="http://schemas.microsoft.com/office/drawing/2014/main" id="{7003691C-267C-87B9-AAAA-7F1ACCABE693}"/>
              </a:ext>
            </a:extLst>
          </p:cNvPr>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9572350" y="2187446"/>
            <a:ext cx="806226" cy="729855"/>
          </a:xfrm>
          <a:prstGeom prst="rect">
            <a:avLst/>
          </a:prstGeom>
          <a:noFill/>
          <a:ln>
            <a:noFill/>
          </a:ln>
        </p:spPr>
      </p:pic>
      <p:pic>
        <p:nvPicPr>
          <p:cNvPr id="6" name="Picture 5" descr="A blue line drawing of a medal with a star&#10;&#10;Description automatically generated">
            <a:extLst>
              <a:ext uri="{FF2B5EF4-FFF2-40B4-BE49-F238E27FC236}">
                <a16:creationId xmlns:a16="http://schemas.microsoft.com/office/drawing/2014/main" id="{DED605FE-CAE3-2F0B-CD6E-8E6E7FD9F359}"/>
              </a:ext>
            </a:extLst>
          </p:cNvPr>
          <p:cNvPicPr>
            <a:picLocks noChangeAspect="1"/>
          </p:cNvPicPr>
          <p:nvPr/>
        </p:nvPicPr>
        <p:blipFill>
          <a:blip r:embed="rId5"/>
          <a:stretch>
            <a:fillRect/>
          </a:stretch>
        </p:blipFill>
        <p:spPr>
          <a:xfrm>
            <a:off x="5402571" y="2079061"/>
            <a:ext cx="1361499" cy="765843"/>
          </a:xfrm>
          <a:prstGeom prst="rect">
            <a:avLst/>
          </a:prstGeom>
        </p:spPr>
      </p:pic>
    </p:spTree>
    <p:extLst>
      <p:ext uri="{BB962C8B-B14F-4D97-AF65-F5344CB8AC3E}">
        <p14:creationId xmlns:p14="http://schemas.microsoft.com/office/powerpoint/2010/main" val="542691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57"/>
          <p:cNvSpPr txBox="1">
            <a:spLocks noGrp="1"/>
          </p:cNvSpPr>
          <p:nvPr>
            <p:ph type="title"/>
          </p:nvPr>
        </p:nvSpPr>
        <p:spPr>
          <a:xfrm>
            <a:off x="831850" y="151248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sz="4400"/>
              <a:t>Ready to Take the Next Step?</a:t>
            </a:r>
            <a:endParaRPr sz="4400"/>
          </a:p>
        </p:txBody>
      </p:sp>
      <p:sp>
        <p:nvSpPr>
          <p:cNvPr id="1593" name="Google Shape;1593;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sz="2000" dirty="0"/>
              <a:t>Reach out to us at </a:t>
            </a:r>
            <a:r>
              <a:rPr lang="en-US" sz="2000" b="1" u="sng" dirty="0">
                <a:solidFill>
                  <a:schemeClr val="hlink"/>
                </a:solidFill>
                <a:hlinkClick r:id="rId3"/>
              </a:rPr>
              <a:t>partnerships@inflectra.com</a:t>
            </a:r>
            <a:r>
              <a:rPr lang="en-US" sz="2000" dirty="0"/>
              <a:t> to start the conversation.</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4"/>
          <p:cNvSpPr/>
          <p:nvPr/>
        </p:nvSpPr>
        <p:spPr>
          <a:xfrm>
            <a:off x="992824" y="4722628"/>
            <a:ext cx="10696958" cy="1639025"/>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4"/>
          <p:cNvSpPr/>
          <p:nvPr/>
        </p:nvSpPr>
        <p:spPr>
          <a:xfrm>
            <a:off x="1023624" y="2960350"/>
            <a:ext cx="10696958" cy="1639025"/>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4"/>
          <p:cNvSpPr/>
          <p:nvPr/>
        </p:nvSpPr>
        <p:spPr>
          <a:xfrm>
            <a:off x="1026942" y="1085621"/>
            <a:ext cx="10696958" cy="1759153"/>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Leadership Team</a:t>
            </a:r>
            <a:endParaRPr dirty="0">
              <a:latin typeface="Josefin Sans"/>
              <a:ea typeface="Josefin Sans"/>
              <a:cs typeface="Josefin Sans"/>
              <a:sym typeface="Josefin Sans"/>
            </a:endParaRPr>
          </a:p>
        </p:txBody>
      </p:sp>
      <p:sp>
        <p:nvSpPr>
          <p:cNvPr id="144" name="Google Shape;144;p34"/>
          <p:cNvSpPr txBox="1"/>
          <p:nvPr/>
        </p:nvSpPr>
        <p:spPr>
          <a:xfrm>
            <a:off x="1545700" y="1147571"/>
            <a:ext cx="56347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Adam Sandman, </a:t>
            </a:r>
            <a:r>
              <a:rPr lang="en-US" sz="1600" b="0" i="1" u="none" strike="noStrike" cap="none">
                <a:solidFill>
                  <a:schemeClr val="dk1"/>
                </a:solidFill>
                <a:latin typeface="Josefin Sans"/>
                <a:ea typeface="Josefin Sans"/>
                <a:cs typeface="Josefin Sans"/>
                <a:sym typeface="Josefin Sans"/>
              </a:rPr>
              <a:t>Founder &amp; Chief Executive Officer</a:t>
            </a:r>
            <a:endParaRPr sz="1400" b="0" i="0" u="none" strike="noStrike" cap="none">
              <a:solidFill>
                <a:srgbClr val="000000"/>
              </a:solidFill>
              <a:latin typeface="Josefin Sans"/>
              <a:ea typeface="Josefin Sans"/>
              <a:cs typeface="Josefin Sans"/>
              <a:sym typeface="Josefin Sans"/>
            </a:endParaRPr>
          </a:p>
        </p:txBody>
      </p:sp>
      <p:pic>
        <p:nvPicPr>
          <p:cNvPr id="145" name="Google Shape;145;p34" descr="Adam Sandma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520" y="1378474"/>
            <a:ext cx="1248208" cy="1252728"/>
          </a:xfrm>
          <a:custGeom>
            <a:avLst/>
            <a:gdLst/>
            <a:ahLst/>
            <a:cxnLst/>
            <a:rect l="l" t="t" r="r" b="b"/>
            <a:pathLst>
              <a:path w="1248208" h="1252728" extrusionOk="0">
                <a:moveTo>
                  <a:pt x="626364" y="0"/>
                </a:moveTo>
                <a:cubicBezTo>
                  <a:pt x="929054" y="0"/>
                  <a:pt x="1181596" y="214707"/>
                  <a:pt x="1240003" y="500130"/>
                </a:cubicBezTo>
                <a:lnTo>
                  <a:pt x="1248208" y="581527"/>
                </a:lnTo>
                <a:lnTo>
                  <a:pt x="1248208" y="671202"/>
                </a:lnTo>
                <a:lnTo>
                  <a:pt x="1240003" y="752598"/>
                </a:lnTo>
                <a:cubicBezTo>
                  <a:pt x="1181596" y="1038022"/>
                  <a:pt x="929054" y="1252728"/>
                  <a:pt x="626364" y="1252728"/>
                </a:cubicBezTo>
                <a:cubicBezTo>
                  <a:pt x="280433" y="1252728"/>
                  <a:pt x="0" y="972295"/>
                  <a:pt x="0" y="626364"/>
                </a:cubicBezTo>
                <a:cubicBezTo>
                  <a:pt x="0" y="280433"/>
                  <a:pt x="280433" y="0"/>
                  <a:pt x="626364" y="0"/>
                </a:cubicBezTo>
                <a:close/>
              </a:path>
            </a:pathLst>
          </a:custGeom>
          <a:noFill/>
          <a:ln w="9525" cap="flat" cmpd="sng">
            <a:solidFill>
              <a:srgbClr val="073642"/>
            </a:solidFill>
            <a:prstDash val="solid"/>
            <a:round/>
            <a:headEnd type="none" w="sm" len="sm"/>
            <a:tailEnd type="none" w="sm" len="sm"/>
          </a:ln>
          <a:effectLst>
            <a:outerShdw blurRad="50800" dist="38100" dir="5400000" algn="t" rotWithShape="0">
              <a:srgbClr val="000000">
                <a:alpha val="40000"/>
              </a:srgbClr>
            </a:outerShdw>
          </a:effectLst>
        </p:spPr>
      </p:pic>
      <p:pic>
        <p:nvPicPr>
          <p:cNvPr id="146" name="Google Shape;146;p34" descr="Thea Maisuradz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1578" y="3157731"/>
            <a:ext cx="1242492" cy="1248918"/>
          </a:xfrm>
          <a:custGeom>
            <a:avLst/>
            <a:gdLst/>
            <a:ahLst/>
            <a:cxnLst/>
            <a:rect l="l" t="t" r="r" b="b"/>
            <a:pathLst>
              <a:path w="1242492" h="1248918" extrusionOk="0">
                <a:moveTo>
                  <a:pt x="618033" y="0"/>
                </a:moveTo>
                <a:cubicBezTo>
                  <a:pt x="962912" y="0"/>
                  <a:pt x="1242492" y="279580"/>
                  <a:pt x="1242492" y="624459"/>
                </a:cubicBezTo>
                <a:cubicBezTo>
                  <a:pt x="1242492" y="969338"/>
                  <a:pt x="962912" y="1248918"/>
                  <a:pt x="618033" y="1248918"/>
                </a:cubicBezTo>
                <a:cubicBezTo>
                  <a:pt x="316264" y="1248918"/>
                  <a:pt x="64489" y="1034865"/>
                  <a:pt x="6261" y="750309"/>
                </a:cubicBezTo>
                <a:lnTo>
                  <a:pt x="0" y="688204"/>
                </a:lnTo>
                <a:lnTo>
                  <a:pt x="0" y="560715"/>
                </a:lnTo>
                <a:lnTo>
                  <a:pt x="6261" y="498609"/>
                </a:lnTo>
                <a:cubicBezTo>
                  <a:pt x="64489" y="214054"/>
                  <a:pt x="316264" y="0"/>
                  <a:pt x="618033" y="0"/>
                </a:cubicBezTo>
                <a:close/>
              </a:path>
            </a:pathLst>
          </a:custGeom>
          <a:noFill/>
          <a:ln w="9525" cap="flat" cmpd="sng">
            <a:solidFill>
              <a:srgbClr val="073642"/>
            </a:solidFill>
            <a:prstDash val="solid"/>
            <a:round/>
            <a:headEnd type="none" w="sm" len="sm"/>
            <a:tailEnd type="none" w="sm" len="sm"/>
          </a:ln>
          <a:effectLst>
            <a:outerShdw blurRad="50800" dist="38100" dir="5400000" algn="t" rotWithShape="0">
              <a:srgbClr val="000000">
                <a:alpha val="40000"/>
              </a:srgbClr>
            </a:outerShdw>
          </a:effectLst>
        </p:spPr>
      </p:pic>
      <p:sp>
        <p:nvSpPr>
          <p:cNvPr id="147" name="Google Shape;147;p34"/>
          <p:cNvSpPr txBox="1"/>
          <p:nvPr/>
        </p:nvSpPr>
        <p:spPr>
          <a:xfrm>
            <a:off x="1749754" y="1506259"/>
            <a:ext cx="9974146" cy="11438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Founded Inflectra in 2006, with 30+ years of industry experience; responsible for product strategy, technology innovation, and business development</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Prior experience as a Director at Sapient Government Services leading their development work with the US Navy, commercial clients, and other government agencies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Degree in Physics from the University of Oxford.</a:t>
            </a:r>
            <a:endParaRPr sz="1300" b="0" i="0" u="none" strike="noStrike" cap="none">
              <a:solidFill>
                <a:srgbClr val="000000"/>
              </a:solidFill>
              <a:latin typeface="Josefin Sans"/>
              <a:ea typeface="Josefin Sans"/>
              <a:cs typeface="Josefin Sans"/>
              <a:sym typeface="Josefin Sans"/>
            </a:endParaRPr>
          </a:p>
        </p:txBody>
      </p:sp>
      <p:pic>
        <p:nvPicPr>
          <p:cNvPr id="148" name="Google Shape;148;p3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6092" y="4936951"/>
            <a:ext cx="1251636" cy="1248918"/>
          </a:xfrm>
          <a:custGeom>
            <a:avLst/>
            <a:gdLst/>
            <a:ahLst/>
            <a:cxnLst/>
            <a:rect l="l" t="t" r="r" b="b"/>
            <a:pathLst>
              <a:path w="1251636" h="1248918" extrusionOk="0">
                <a:moveTo>
                  <a:pt x="625272" y="0"/>
                </a:moveTo>
                <a:cubicBezTo>
                  <a:pt x="971203" y="0"/>
                  <a:pt x="1251636" y="279580"/>
                  <a:pt x="1251636" y="624459"/>
                </a:cubicBezTo>
                <a:cubicBezTo>
                  <a:pt x="1251636" y="969338"/>
                  <a:pt x="971203" y="1248918"/>
                  <a:pt x="625272" y="1248918"/>
                </a:cubicBezTo>
                <a:cubicBezTo>
                  <a:pt x="322582" y="1248918"/>
                  <a:pt x="70040" y="1034865"/>
                  <a:pt x="11634" y="750309"/>
                </a:cubicBezTo>
                <a:lnTo>
                  <a:pt x="0" y="635259"/>
                </a:lnTo>
                <a:lnTo>
                  <a:pt x="0" y="613660"/>
                </a:lnTo>
                <a:lnTo>
                  <a:pt x="11634" y="498609"/>
                </a:lnTo>
                <a:cubicBezTo>
                  <a:pt x="70040" y="214054"/>
                  <a:pt x="322582" y="0"/>
                  <a:pt x="625272" y="0"/>
                </a:cubicBezTo>
                <a:close/>
              </a:path>
            </a:pathLst>
          </a:custGeom>
          <a:solidFill>
            <a:schemeClr val="lt2"/>
          </a:solidFill>
          <a:ln w="9525" cap="flat" cmpd="sng">
            <a:solidFill>
              <a:srgbClr val="073642"/>
            </a:solidFill>
            <a:prstDash val="solid"/>
            <a:round/>
            <a:headEnd type="none" w="sm" len="sm"/>
            <a:tailEnd type="none" w="sm" len="sm"/>
          </a:ln>
        </p:spPr>
      </p:pic>
      <p:sp>
        <p:nvSpPr>
          <p:cNvPr id="149" name="Google Shape;149;p34"/>
          <p:cNvSpPr txBox="1"/>
          <p:nvPr/>
        </p:nvSpPr>
        <p:spPr>
          <a:xfrm>
            <a:off x="1545701" y="2944161"/>
            <a:ext cx="5634773" cy="338554"/>
          </a:xfrm>
          <a:prstGeom prst="rect">
            <a:avLst/>
          </a:prstGeom>
          <a:noFill/>
          <a:ln>
            <a:noFill/>
          </a:ln>
          <a:effectLst>
            <a:outerShdw blurRad="50800" sx="101000" sy="101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Thea Maisuradze, </a:t>
            </a:r>
            <a:r>
              <a:rPr lang="en-US" sz="1600" b="0" i="1" u="none" strike="noStrike" cap="none">
                <a:solidFill>
                  <a:schemeClr val="dk1"/>
                </a:solidFill>
                <a:latin typeface="Josefin Sans"/>
                <a:ea typeface="Josefin Sans"/>
                <a:cs typeface="Josefin Sans"/>
                <a:sym typeface="Josefin Sans"/>
              </a:rPr>
              <a:t>Chief Revenue Officer</a:t>
            </a:r>
            <a:endParaRPr sz="1400" b="0" i="0" u="none" strike="noStrike" cap="none">
              <a:solidFill>
                <a:srgbClr val="000000"/>
              </a:solidFill>
              <a:latin typeface="Josefin Sans"/>
              <a:ea typeface="Josefin Sans"/>
              <a:cs typeface="Josefin Sans"/>
              <a:sym typeface="Josefin Sans"/>
            </a:endParaRPr>
          </a:p>
        </p:txBody>
      </p:sp>
      <p:sp>
        <p:nvSpPr>
          <p:cNvPr id="150" name="Google Shape;150;p34"/>
          <p:cNvSpPr txBox="1"/>
          <p:nvPr/>
        </p:nvSpPr>
        <p:spPr>
          <a:xfrm>
            <a:off x="1746436" y="3218750"/>
            <a:ext cx="9974146" cy="13439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Driving revenue growth and global market expansion through strategic leadership in marketing, business development, and partnerships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Over 20 years of developing and executing communications strategies across business and public sectors, increasing brand awareness and lead generation</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of Arts in Law and Diplomacy from The Fletcher School at Tufts University, with expertise in international relations, strategic negotiation, and business diplomacy.</a:t>
            </a:r>
            <a:endParaRPr sz="1300" b="0" i="0" u="none" strike="noStrike" cap="none">
              <a:solidFill>
                <a:srgbClr val="000000"/>
              </a:solidFill>
              <a:latin typeface="Josefin Sans"/>
              <a:ea typeface="Josefin Sans"/>
              <a:cs typeface="Josefin Sans"/>
              <a:sym typeface="Josefin Sans"/>
            </a:endParaRPr>
          </a:p>
        </p:txBody>
      </p:sp>
      <p:sp>
        <p:nvSpPr>
          <p:cNvPr id="151" name="Google Shape;151;p34"/>
          <p:cNvSpPr txBox="1"/>
          <p:nvPr/>
        </p:nvSpPr>
        <p:spPr>
          <a:xfrm>
            <a:off x="1545699" y="4767674"/>
            <a:ext cx="56347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Simon Bor, </a:t>
            </a:r>
            <a:r>
              <a:rPr lang="en-US" sz="1600" b="0" i="1" u="none" strike="noStrike" cap="none">
                <a:solidFill>
                  <a:schemeClr val="dk1"/>
                </a:solidFill>
                <a:latin typeface="Josefin Sans"/>
                <a:ea typeface="Josefin Sans"/>
                <a:cs typeface="Josefin Sans"/>
                <a:sym typeface="Josefin Sans"/>
              </a:rPr>
              <a:t>Chief Technology Officer</a:t>
            </a:r>
            <a:endParaRPr sz="1400" b="0" i="0" u="none" strike="noStrike" cap="none">
              <a:solidFill>
                <a:srgbClr val="000000"/>
              </a:solidFill>
              <a:latin typeface="Josefin Sans"/>
              <a:ea typeface="Josefin Sans"/>
              <a:cs typeface="Josefin Sans"/>
              <a:sym typeface="Josefin Sans"/>
            </a:endParaRPr>
          </a:p>
        </p:txBody>
      </p:sp>
      <p:sp>
        <p:nvSpPr>
          <p:cNvPr id="152" name="Google Shape;152;p34"/>
          <p:cNvSpPr txBox="1"/>
          <p:nvPr/>
        </p:nvSpPr>
        <p:spPr>
          <a:xfrm>
            <a:off x="1749754" y="5165266"/>
            <a:ext cx="9974146" cy="11438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Responsible for leading Inflectra’s initiatives and strategic direction for product development, hosting, customer support, IT, and security</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Prior experience at the UK Treasury, World Bank, and International Monetary Fund (IMF) overseeing high-profile multi-billion-dollar programs, managing inter-disciplinary teams and providing financial and strategic oversight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Degree with joint honors in Political Science and Medical Science from the University of Cambridge.</a:t>
            </a:r>
            <a:endParaRPr sz="13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How Are We Different?</a:t>
            </a:r>
            <a:endParaRPr/>
          </a:p>
        </p:txBody>
      </p:sp>
      <p:sp>
        <p:nvSpPr>
          <p:cNvPr id="158" name="Google Shape;158;p5"/>
          <p:cNvSpPr txBox="1">
            <a:spLocks noGrp="1"/>
          </p:cNvSpPr>
          <p:nvPr>
            <p:ph type="body" idx="1"/>
          </p:nvPr>
        </p:nvSpPr>
        <p:spPr>
          <a:xfrm>
            <a:off x="831849" y="4589463"/>
            <a:ext cx="10744265"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sz="2200" dirty="0">
                <a:solidFill>
                  <a:srgbClr val="344B5F"/>
                </a:solidFill>
                <a:latin typeface="Poppins Medium"/>
                <a:ea typeface="Poppins Medium"/>
                <a:cs typeface="Poppins Medium"/>
                <a:sym typeface="Poppins Medium"/>
              </a:rPr>
              <a:t>WE HAVE A FUNDAMENTALLY DIFFERENT APPROACH THAN OTHER COMPANIES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6"/>
          <p:cNvGrpSpPr/>
          <p:nvPr/>
        </p:nvGrpSpPr>
        <p:grpSpPr>
          <a:xfrm>
            <a:off x="9040631" y="1826949"/>
            <a:ext cx="2779796" cy="3248041"/>
            <a:chOff x="9040631" y="1826949"/>
            <a:chExt cx="2779796" cy="3248041"/>
          </a:xfrm>
        </p:grpSpPr>
        <p:sp>
          <p:nvSpPr>
            <p:cNvPr id="164" name="Google Shape;164;p6"/>
            <p:cNvSpPr/>
            <p:nvPr/>
          </p:nvSpPr>
          <p:spPr>
            <a:xfrm>
              <a:off x="9040631" y="2427295"/>
              <a:ext cx="277979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65" name="Google Shape;165;p6"/>
            <p:cNvSpPr/>
            <p:nvPr/>
          </p:nvSpPr>
          <p:spPr>
            <a:xfrm>
              <a:off x="9040631" y="1826949"/>
              <a:ext cx="2779796" cy="49845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AGILE PROCESSES</a:t>
              </a:r>
              <a:endParaRPr sz="1400" b="0" i="0" u="none" strike="noStrike" cap="none">
                <a:solidFill>
                  <a:srgbClr val="000000"/>
                </a:solidFill>
                <a:latin typeface="Poppins Medium"/>
                <a:ea typeface="Poppins Medium"/>
                <a:cs typeface="Poppins Medium"/>
                <a:sym typeface="Poppins Medium"/>
              </a:endParaRPr>
            </a:p>
          </p:txBody>
        </p:sp>
        <p:sp>
          <p:nvSpPr>
            <p:cNvPr id="166" name="Google Shape;166;p6"/>
            <p:cNvSpPr txBox="1"/>
            <p:nvPr/>
          </p:nvSpPr>
          <p:spPr>
            <a:xfrm>
              <a:off x="9112364" y="2510609"/>
              <a:ext cx="2636330" cy="24006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AI-powered &amp; Agile functionality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Scaled agile development support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Framework-agnostic for DevOps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CI/CD</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Full functionality for distributed and remote-working teams</a:t>
              </a:r>
              <a:endParaRPr sz="1400" b="0" i="0" u="none" strike="noStrike" cap="none">
                <a:solidFill>
                  <a:srgbClr val="000000"/>
                </a:solidFill>
                <a:latin typeface="Josefin Sans"/>
                <a:ea typeface="Josefin Sans"/>
                <a:cs typeface="Josefin Sans"/>
                <a:sym typeface="Josefin Sans"/>
              </a:endParaRPr>
            </a:p>
          </p:txBody>
        </p:sp>
      </p:grpSp>
      <p:grpSp>
        <p:nvGrpSpPr>
          <p:cNvPr id="167" name="Google Shape;167;p6"/>
          <p:cNvGrpSpPr/>
          <p:nvPr/>
        </p:nvGrpSpPr>
        <p:grpSpPr>
          <a:xfrm>
            <a:off x="384175" y="1836114"/>
            <a:ext cx="2956902" cy="3238876"/>
            <a:chOff x="384175" y="1836114"/>
            <a:chExt cx="2956902" cy="3238876"/>
          </a:xfrm>
        </p:grpSpPr>
        <p:sp>
          <p:nvSpPr>
            <p:cNvPr id="168" name="Google Shape;168;p6"/>
            <p:cNvSpPr/>
            <p:nvPr/>
          </p:nvSpPr>
          <p:spPr>
            <a:xfrm>
              <a:off x="387839" y="2427295"/>
              <a:ext cx="277977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69" name="Google Shape;169;p6"/>
            <p:cNvSpPr/>
            <p:nvPr/>
          </p:nvSpPr>
          <p:spPr>
            <a:xfrm>
              <a:off x="384175" y="1836114"/>
              <a:ext cx="2956902"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REGULATED PROCESSES</a:t>
              </a:r>
              <a:endParaRPr sz="1400" b="0" i="0" u="none" strike="noStrike" cap="none">
                <a:solidFill>
                  <a:srgbClr val="000000"/>
                </a:solidFill>
                <a:latin typeface="Poppins Medium"/>
                <a:ea typeface="Poppins Medium"/>
                <a:cs typeface="Poppins Medium"/>
                <a:sym typeface="Poppins Medium"/>
              </a:endParaRPr>
            </a:p>
          </p:txBody>
        </p:sp>
        <p:sp>
          <p:nvSpPr>
            <p:cNvPr id="170" name="Google Shape;170;p6"/>
            <p:cNvSpPr txBox="1"/>
            <p:nvPr/>
          </p:nvSpPr>
          <p:spPr>
            <a:xfrm>
              <a:off x="456947" y="2428925"/>
              <a:ext cx="2636330" cy="2616060"/>
            </a:xfrm>
            <a:prstGeom prst="rect">
              <a:avLst/>
            </a:prstGeom>
            <a:solidFill>
              <a:schemeClr val="lt2"/>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End-to-end requirements traceability</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Security &amp; data privacy (cloud &amp; on-premise)</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Baselining, audit trails &amp; customizable reporting</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Fully integrated risk management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E-signatures, timesheets and customizable workflows</a:t>
              </a:r>
              <a:endParaRPr sz="1400" b="0" i="0" u="none" strike="noStrike" cap="none">
                <a:solidFill>
                  <a:srgbClr val="000000"/>
                </a:solidFill>
                <a:latin typeface="Josefin Sans"/>
                <a:ea typeface="Josefin Sans"/>
                <a:cs typeface="Josefin Sans"/>
                <a:sym typeface="Josefin Sans"/>
              </a:endParaRPr>
            </a:p>
          </p:txBody>
        </p:sp>
      </p:grpSp>
      <p:sp>
        <p:nvSpPr>
          <p:cNvPr id="171" name="Google Shape;171;p6"/>
          <p:cNvSpPr txBox="1">
            <a:spLocks noGrp="1"/>
          </p:cNvSpPr>
          <p:nvPr>
            <p:ph type="title"/>
          </p:nvPr>
        </p:nvSpPr>
        <p:spPr>
          <a:xfrm>
            <a:off x="384175" y="365125"/>
            <a:ext cx="11364519" cy="11703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err="1">
                <a:latin typeface="Josefin Sans"/>
                <a:ea typeface="Josefin Sans"/>
                <a:cs typeface="Josefin Sans"/>
                <a:sym typeface="Josefin Sans"/>
              </a:rPr>
              <a:t>Inflectra</a:t>
            </a:r>
            <a:r>
              <a:rPr lang="en-US" dirty="0">
                <a:latin typeface="Josefin Sans"/>
                <a:ea typeface="Josefin Sans"/>
                <a:cs typeface="Josefin Sans"/>
                <a:sym typeface="Josefin Sans"/>
              </a:rPr>
              <a:t>: Delivering Mission-Critical Software Without Sacrificing Agility or Compliance</a:t>
            </a:r>
            <a:endParaRPr dirty="0">
              <a:latin typeface="Josefin Sans"/>
              <a:ea typeface="Josefin Sans"/>
              <a:cs typeface="Josefin Sans"/>
              <a:sym typeface="Josefin Sans"/>
            </a:endParaRPr>
          </a:p>
        </p:txBody>
      </p:sp>
      <p:grpSp>
        <p:nvGrpSpPr>
          <p:cNvPr id="189" name="Google Shape;189;p6"/>
          <p:cNvGrpSpPr/>
          <p:nvPr/>
        </p:nvGrpSpPr>
        <p:grpSpPr>
          <a:xfrm>
            <a:off x="202005" y="5624758"/>
            <a:ext cx="11787994" cy="1220813"/>
            <a:chOff x="32437" y="5275495"/>
            <a:chExt cx="11787994" cy="1220813"/>
          </a:xfrm>
        </p:grpSpPr>
        <p:pic>
          <p:nvPicPr>
            <p:cNvPr id="190" name="Google Shape;190;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437" y="5305307"/>
              <a:ext cx="1427016" cy="1064937"/>
            </a:xfrm>
            <a:prstGeom prst="rect">
              <a:avLst/>
            </a:prstGeom>
            <a:noFill/>
            <a:ln>
              <a:noFill/>
            </a:ln>
          </p:spPr>
        </p:pic>
        <p:grpSp>
          <p:nvGrpSpPr>
            <p:cNvPr id="191" name="Google Shape;191;p6"/>
            <p:cNvGrpSpPr/>
            <p:nvPr/>
          </p:nvGrpSpPr>
          <p:grpSpPr>
            <a:xfrm>
              <a:off x="1208564" y="5275495"/>
              <a:ext cx="10611867" cy="1220813"/>
              <a:chOff x="1208564" y="5275495"/>
              <a:chExt cx="10611867" cy="1220813"/>
            </a:xfrm>
          </p:grpSpPr>
          <p:sp>
            <p:nvSpPr>
              <p:cNvPr id="192" name="Google Shape;192;p6"/>
              <p:cNvSpPr/>
              <p:nvPr/>
            </p:nvSpPr>
            <p:spPr>
              <a:xfrm>
                <a:off x="1208564"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Josefin Sans"/>
                  <a:ea typeface="Josefin Sans"/>
                  <a:cs typeface="Josefin Sans"/>
                  <a:sym typeface="Josefin Sans"/>
                </a:endParaRPr>
              </a:p>
            </p:txBody>
          </p:sp>
          <p:pic>
            <p:nvPicPr>
              <p:cNvPr id="193" name="Google Shape;193;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71926" y="5303031"/>
                <a:ext cx="1550432" cy="1165739"/>
              </a:xfrm>
              <a:prstGeom prst="rect">
                <a:avLst/>
              </a:prstGeom>
              <a:noFill/>
              <a:ln>
                <a:noFill/>
              </a:ln>
            </p:spPr>
          </p:pic>
          <p:pic>
            <p:nvPicPr>
              <p:cNvPr id="194" name="Google Shape;194;p6"/>
              <p:cNvPicPr preferRelativeResize="0"/>
              <p:nvPr/>
            </p:nvPicPr>
            <p:blipFill rotWithShape="1">
              <a:blip r:embed="rId5">
                <a:alphaModFix/>
              </a:blip>
              <a:srcRect/>
              <a:stretch/>
            </p:blipFill>
            <p:spPr>
              <a:xfrm>
                <a:off x="7656098" y="5275495"/>
                <a:ext cx="1550432" cy="1220813"/>
              </a:xfrm>
              <a:prstGeom prst="rect">
                <a:avLst/>
              </a:prstGeom>
              <a:noFill/>
              <a:ln>
                <a:noFill/>
              </a:ln>
            </p:spPr>
          </p:pic>
          <p:sp>
            <p:nvSpPr>
              <p:cNvPr id="195" name="Google Shape;195;p6"/>
              <p:cNvSpPr/>
              <p:nvPr/>
            </p:nvSpPr>
            <p:spPr>
              <a:xfrm>
                <a:off x="5056707"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96" name="Google Shape;196;p6"/>
              <p:cNvSpPr/>
              <p:nvPr/>
            </p:nvSpPr>
            <p:spPr>
              <a:xfrm>
                <a:off x="9040631"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97" name="Google Shape;197;p6"/>
              <p:cNvSpPr txBox="1"/>
              <p:nvPr/>
            </p:nvSpPr>
            <p:spPr>
              <a:xfrm>
                <a:off x="1208564" y="5370815"/>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Testers:</a:t>
                </a:r>
                <a:r>
                  <a:rPr lang="en-US" sz="1400" b="0" i="1" u="none" strike="noStrike" cap="none">
                    <a:solidFill>
                      <a:schemeClr val="dk1"/>
                    </a:solidFill>
                    <a:latin typeface="Josefin Sans"/>
                    <a:ea typeface="Josefin Sans"/>
                    <a:cs typeface="Josefin Sans"/>
                    <a:sym typeface="Josefin Sans"/>
                  </a:rPr>
                  <a:t> Manual, automated, or exploratory testing at full agile speed</a:t>
                </a:r>
                <a:endParaRPr sz="1400" b="0" i="0" u="none" strike="noStrike" cap="none">
                  <a:solidFill>
                    <a:srgbClr val="000000"/>
                  </a:solidFill>
                  <a:latin typeface="Josefin Sans"/>
                  <a:ea typeface="Josefin Sans"/>
                  <a:cs typeface="Josefin Sans"/>
                  <a:sym typeface="Josefin Sans"/>
                </a:endParaRPr>
              </a:p>
            </p:txBody>
          </p:sp>
          <p:sp>
            <p:nvSpPr>
              <p:cNvPr id="198" name="Google Shape;198;p6"/>
              <p:cNvSpPr txBox="1"/>
              <p:nvPr/>
            </p:nvSpPr>
            <p:spPr>
              <a:xfrm>
                <a:off x="5056707" y="5365010"/>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Developers:</a:t>
                </a:r>
                <a:r>
                  <a:rPr lang="en-US" sz="1400" b="0" i="1" u="none" strike="noStrike" cap="none">
                    <a:solidFill>
                      <a:schemeClr val="dk1"/>
                    </a:solidFill>
                    <a:latin typeface="Josefin Sans"/>
                    <a:ea typeface="Josefin Sans"/>
                    <a:cs typeface="Josefin Sans"/>
                    <a:sym typeface="Josefin Sans"/>
                  </a:rPr>
                  <a:t> Comprehensive visibility into the development toolchain</a:t>
                </a:r>
                <a:endParaRPr sz="1400" b="0" i="0" u="none" strike="noStrike" cap="none">
                  <a:solidFill>
                    <a:srgbClr val="000000"/>
                  </a:solidFill>
                  <a:latin typeface="Josefin Sans"/>
                  <a:ea typeface="Josefin Sans"/>
                  <a:cs typeface="Josefin Sans"/>
                  <a:sym typeface="Josefin Sans"/>
                </a:endParaRPr>
              </a:p>
            </p:txBody>
          </p:sp>
          <p:sp>
            <p:nvSpPr>
              <p:cNvPr id="199" name="Google Shape;199;p6"/>
              <p:cNvSpPr txBox="1"/>
              <p:nvPr/>
            </p:nvSpPr>
            <p:spPr>
              <a:xfrm>
                <a:off x="9040631" y="5374260"/>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Managers:</a:t>
                </a:r>
                <a:r>
                  <a:rPr lang="en-US" sz="1400" b="0" i="1" u="none" strike="noStrike" cap="none">
                    <a:solidFill>
                      <a:schemeClr val="dk1"/>
                    </a:solidFill>
                    <a:latin typeface="Josefin Sans"/>
                    <a:ea typeface="Josefin Sans"/>
                    <a:cs typeface="Josefin Sans"/>
                    <a:sym typeface="Josefin Sans"/>
                  </a:rPr>
                  <a:t> Unified &amp; single source project management for projects of all sizes</a:t>
                </a:r>
                <a:endParaRPr sz="1400" b="0" i="0" u="none" strike="noStrike" cap="none">
                  <a:solidFill>
                    <a:srgbClr val="000000"/>
                  </a:solidFill>
                  <a:latin typeface="Josefin Sans"/>
                  <a:ea typeface="Josefin Sans"/>
                  <a:cs typeface="Josefin Sans"/>
                  <a:sym typeface="Josefin Sans"/>
                </a:endParaRPr>
              </a:p>
            </p:txBody>
          </p:sp>
        </p:grpSp>
      </p:grpSp>
      <p:grpSp>
        <p:nvGrpSpPr>
          <p:cNvPr id="4" name="Group 3">
            <a:extLst>
              <a:ext uri="{FF2B5EF4-FFF2-40B4-BE49-F238E27FC236}">
                <a16:creationId xmlns:a16="http://schemas.microsoft.com/office/drawing/2014/main" id="{6D348807-9CEB-6508-4B12-50D9F6F66CE3}"/>
              </a:ext>
            </a:extLst>
          </p:cNvPr>
          <p:cNvGrpSpPr/>
          <p:nvPr/>
        </p:nvGrpSpPr>
        <p:grpSpPr>
          <a:xfrm>
            <a:off x="3178806" y="1836114"/>
            <a:ext cx="5784992" cy="3238876"/>
            <a:chOff x="3178806" y="1836114"/>
            <a:chExt cx="5784992" cy="3238876"/>
          </a:xfrm>
        </p:grpSpPr>
        <p:sp>
          <p:nvSpPr>
            <p:cNvPr id="188" name="Google Shape;188;p6"/>
            <p:cNvSpPr/>
            <p:nvPr/>
          </p:nvSpPr>
          <p:spPr>
            <a:xfrm>
              <a:off x="3757613" y="1836114"/>
              <a:ext cx="4843269"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INFLECTRA’S CORE PRODUCT SUITE</a:t>
              </a: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456E0148-4DD7-43E2-D9D2-E593641E4313}"/>
                </a:ext>
              </a:extLst>
            </p:cNvPr>
            <p:cNvGrpSpPr/>
            <p:nvPr/>
          </p:nvGrpSpPr>
          <p:grpSpPr>
            <a:xfrm>
              <a:off x="3178806" y="2427295"/>
              <a:ext cx="5784992" cy="2647695"/>
              <a:chOff x="3178806" y="2427295"/>
              <a:chExt cx="5784992" cy="2647695"/>
            </a:xfrm>
          </p:grpSpPr>
          <p:sp>
            <p:nvSpPr>
              <p:cNvPr id="173" name="Google Shape;173;p6"/>
              <p:cNvSpPr/>
              <p:nvPr/>
            </p:nvSpPr>
            <p:spPr>
              <a:xfrm>
                <a:off x="3771926" y="2427295"/>
                <a:ext cx="4662462" cy="2647695"/>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74" name="Google Shape;174;p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349972" y="4495180"/>
                <a:ext cx="455288" cy="455288"/>
              </a:xfrm>
              <a:prstGeom prst="rect">
                <a:avLst/>
              </a:prstGeom>
              <a:noFill/>
              <a:ln>
                <a:noFill/>
              </a:ln>
            </p:spPr>
          </p:pic>
          <p:pic>
            <p:nvPicPr>
              <p:cNvPr id="176" name="Google Shape;176;p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439985" y="2543514"/>
                <a:ext cx="500549" cy="457218"/>
              </a:xfrm>
              <a:prstGeom prst="rect">
                <a:avLst/>
              </a:prstGeom>
              <a:noFill/>
              <a:ln>
                <a:noFill/>
              </a:ln>
            </p:spPr>
          </p:pic>
          <p:pic>
            <p:nvPicPr>
              <p:cNvPr id="177" name="Google Shape;177;p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28369" y="4533405"/>
                <a:ext cx="412165" cy="412165"/>
              </a:xfrm>
              <a:prstGeom prst="rect">
                <a:avLst/>
              </a:prstGeom>
              <a:noFill/>
              <a:ln>
                <a:noFill/>
              </a:ln>
            </p:spPr>
          </p:pic>
          <p:pic>
            <p:nvPicPr>
              <p:cNvPr id="178" name="Google Shape;178;p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26977" y="4529530"/>
                <a:ext cx="412165" cy="412165"/>
              </a:xfrm>
              <a:prstGeom prst="rect">
                <a:avLst/>
              </a:prstGeom>
              <a:noFill/>
              <a:ln>
                <a:noFill/>
              </a:ln>
            </p:spPr>
          </p:pic>
          <p:pic>
            <p:nvPicPr>
              <p:cNvPr id="179" name="Google Shape;179;p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272233" y="2527729"/>
                <a:ext cx="418476" cy="486243"/>
              </a:xfrm>
              <a:prstGeom prst="rect">
                <a:avLst/>
              </a:prstGeom>
              <a:noFill/>
              <a:ln>
                <a:noFill/>
              </a:ln>
            </p:spPr>
          </p:pic>
          <p:pic>
            <p:nvPicPr>
              <p:cNvPr id="180" name="Google Shape;180;p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907584" y="2497311"/>
                <a:ext cx="418476" cy="489286"/>
              </a:xfrm>
              <a:prstGeom prst="rect">
                <a:avLst/>
              </a:prstGeom>
              <a:noFill/>
              <a:ln>
                <a:noFill/>
              </a:ln>
            </p:spPr>
          </p:pic>
          <p:sp>
            <p:nvSpPr>
              <p:cNvPr id="181" name="Google Shape;181;p6"/>
              <p:cNvSpPr txBox="1"/>
              <p:nvPr/>
            </p:nvSpPr>
            <p:spPr>
              <a:xfrm>
                <a:off x="4723190" y="3039392"/>
                <a:ext cx="141822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SpiraTeam</a:t>
                </a:r>
                <a:r>
                  <a:rPr lang="en-US" sz="1400" b="1" i="0" u="none" strike="noStrike" cap="none">
                    <a:solidFill>
                      <a:schemeClr val="dk1"/>
                    </a:solidFill>
                    <a:latin typeface="Josefin Sans"/>
                    <a:ea typeface="Josefin Sans"/>
                    <a:cs typeface="Josefin Sans"/>
                    <a:sym typeface="Josefin Sans"/>
                  </a:rPr>
                  <a:t>®</a:t>
                </a:r>
                <a:endParaRPr sz="1400" b="1" i="0" u="none" strike="noStrike" cap="none">
                  <a:solidFill>
                    <a:srgbClr val="000000"/>
                  </a:solidFill>
                  <a:latin typeface="Josefin Sans"/>
                  <a:ea typeface="Josefin Sans"/>
                  <a:cs typeface="Josefin Sans"/>
                  <a:sym typeface="Josefin Sans"/>
                </a:endParaRPr>
              </a:p>
            </p:txBody>
          </p:sp>
          <p:sp>
            <p:nvSpPr>
              <p:cNvPr id="182" name="Google Shape;182;p6"/>
              <p:cNvSpPr txBox="1"/>
              <p:nvPr/>
            </p:nvSpPr>
            <p:spPr>
              <a:xfrm>
                <a:off x="3465777" y="3060235"/>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SpiraPlan</a:t>
                </a:r>
                <a:r>
                  <a:rPr lang="en-US" sz="1400" b="0" i="0" u="none" strike="noStrike" cap="none">
                    <a:solidFill>
                      <a:schemeClr val="dk1"/>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183" name="Google Shape;183;p6"/>
              <p:cNvSpPr txBox="1"/>
              <p:nvPr/>
            </p:nvSpPr>
            <p:spPr>
              <a:xfrm>
                <a:off x="6088401" y="3023146"/>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SpiraTest</a:t>
                </a:r>
                <a:r>
                  <a:rPr lang="en-US" sz="1600" b="0" i="0" u="none" strike="noStrike" cap="none">
                    <a:solidFill>
                      <a:schemeClr val="dk1"/>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184" name="Google Shape;184;p6"/>
              <p:cNvSpPr txBox="1"/>
              <p:nvPr/>
            </p:nvSpPr>
            <p:spPr>
              <a:xfrm>
                <a:off x="3680327" y="4088459"/>
                <a:ext cx="13146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dk1"/>
                    </a:solidFill>
                    <a:latin typeface="Josefin Sans"/>
                    <a:ea typeface="Josefin Sans"/>
                    <a:cs typeface="Josefin Sans"/>
                    <a:sym typeface="Josefin Sans"/>
                  </a:rPr>
                  <a:t>DataSync</a:t>
                </a:r>
                <a:r>
                  <a:rPr lang="en-US" sz="1400" b="0" i="1" u="none" strike="noStrike" cap="none" dirty="0">
                    <a:solidFill>
                      <a:schemeClr val="dk1"/>
                    </a:solidFill>
                    <a:latin typeface="Josefin Sans"/>
                    <a:ea typeface="Josefin Sans"/>
                    <a:cs typeface="Josefin Sans"/>
                    <a:sym typeface="Josefin Sans"/>
                  </a:rPr>
                  <a:t>™</a:t>
                </a:r>
                <a:r>
                  <a:rPr lang="en-US" sz="1400" b="0" i="0" u="none" strike="noStrike" cap="none" dirty="0">
                    <a:solidFill>
                      <a:schemeClr val="dk1"/>
                    </a:solidFill>
                    <a:latin typeface="Josefin Sans"/>
                    <a:ea typeface="Josefin Sans"/>
                    <a:cs typeface="Josefin Sans"/>
                    <a:sym typeface="Josefin Sans"/>
                  </a:rPr>
                  <a:t> </a:t>
                </a:r>
                <a:endParaRPr sz="1400" b="0" i="0" u="none" strike="noStrike" cap="none" dirty="0">
                  <a:solidFill>
                    <a:srgbClr val="000000"/>
                  </a:solidFill>
                  <a:latin typeface="Josefin Sans"/>
                  <a:ea typeface="Josefin Sans"/>
                  <a:cs typeface="Josefin Sans"/>
                  <a:sym typeface="Josefin Sans"/>
                </a:endParaRPr>
              </a:p>
            </p:txBody>
          </p:sp>
          <p:sp>
            <p:nvSpPr>
              <p:cNvPr id="185" name="Google Shape;185;p6"/>
              <p:cNvSpPr txBox="1"/>
              <p:nvPr/>
            </p:nvSpPr>
            <p:spPr>
              <a:xfrm>
                <a:off x="4764528" y="4088459"/>
                <a:ext cx="164312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Josefin Sans"/>
                    <a:ea typeface="Josefin Sans"/>
                    <a:cs typeface="Josefin Sans"/>
                    <a:sym typeface="Josefin Sans"/>
                  </a:rPr>
                  <a:t>SpiraCapture</a:t>
                </a:r>
                <a:r>
                  <a:rPr lang="en-US" sz="1400" b="0" i="1" u="none" strike="noStrike" cap="none" dirty="0">
                    <a:solidFill>
                      <a:schemeClr val="dk1"/>
                    </a:solidFill>
                    <a:latin typeface="Josefin Sans"/>
                    <a:ea typeface="Josefin Sans"/>
                    <a:cs typeface="Josefin Sans"/>
                    <a:sym typeface="Josefin Sans"/>
                  </a:rPr>
                  <a:t>™</a:t>
                </a:r>
                <a:endParaRPr sz="1400" b="0" i="0" u="none" strike="noStrike" cap="none" dirty="0">
                  <a:solidFill>
                    <a:srgbClr val="000000"/>
                  </a:solidFill>
                  <a:latin typeface="Josefin Sans"/>
                  <a:ea typeface="Josefin Sans"/>
                  <a:cs typeface="Josefin Sans"/>
                  <a:sym typeface="Josefin Sans"/>
                </a:endParaRPr>
              </a:p>
            </p:txBody>
          </p:sp>
          <p:sp>
            <p:nvSpPr>
              <p:cNvPr id="186" name="Google Shape;186;p6"/>
              <p:cNvSpPr txBox="1"/>
              <p:nvPr/>
            </p:nvSpPr>
            <p:spPr>
              <a:xfrm>
                <a:off x="7175735" y="4088459"/>
                <a:ext cx="13146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KronoDesk®</a:t>
                </a:r>
                <a:endParaRPr sz="1400" b="1" i="0" u="none" strike="noStrike" cap="none">
                  <a:solidFill>
                    <a:srgbClr val="000000"/>
                  </a:solidFill>
                  <a:latin typeface="Josefin Sans"/>
                  <a:ea typeface="Josefin Sans"/>
                  <a:cs typeface="Josefin Sans"/>
                  <a:sym typeface="Josefin Sans"/>
                </a:endParaRPr>
              </a:p>
            </p:txBody>
          </p:sp>
          <p:sp>
            <p:nvSpPr>
              <p:cNvPr id="187" name="Google Shape;187;p6"/>
              <p:cNvSpPr txBox="1"/>
              <p:nvPr/>
            </p:nvSpPr>
            <p:spPr>
              <a:xfrm>
                <a:off x="6283987" y="4088459"/>
                <a:ext cx="91303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Rapise</a:t>
                </a:r>
                <a:r>
                  <a:rPr lang="en-US" sz="1400" b="0" i="0" u="none" strike="noStrike" cap="none">
                    <a:solidFill>
                      <a:schemeClr val="dk1"/>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200" name="Google Shape;200;p6"/>
              <p:cNvSpPr/>
              <p:nvPr/>
            </p:nvSpPr>
            <p:spPr>
              <a:xfrm>
                <a:off x="3178806" y="3317634"/>
                <a:ext cx="5784992" cy="777983"/>
              </a:xfrm>
              <a:prstGeom prst="leftRightArrow">
                <a:avLst>
                  <a:gd name="adj1" fmla="val 50000"/>
                  <a:gd name="adj2" fmla="val 5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01" name="Google Shape;201;p6"/>
              <p:cNvSpPr txBox="1"/>
              <p:nvPr/>
            </p:nvSpPr>
            <p:spPr>
              <a:xfrm>
                <a:off x="7286231" y="3015082"/>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Josefin Sans"/>
                    <a:ea typeface="Josefin Sans"/>
                    <a:cs typeface="Josefin Sans"/>
                    <a:sym typeface="Josefin Sans"/>
                  </a:rPr>
                  <a:t>SpiraApps</a:t>
                </a:r>
                <a:endParaRPr sz="1600" b="0" i="0" u="none" strike="noStrike" cap="none" dirty="0">
                  <a:solidFill>
                    <a:srgbClr val="000000"/>
                  </a:solidFill>
                  <a:latin typeface="Josefin Sans"/>
                  <a:ea typeface="Josefin Sans"/>
                  <a:cs typeface="Josefin Sans"/>
                  <a:sym typeface="Josefin Sans"/>
                </a:endParaRPr>
              </a:p>
            </p:txBody>
          </p:sp>
          <p:pic>
            <p:nvPicPr>
              <p:cNvPr id="202" name="Google Shape;202;p6" descr="A group of hexagons with different colors&#10;&#10;Description automatically generated"/>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689810" y="2556754"/>
                <a:ext cx="507492" cy="507492"/>
              </a:xfrm>
              <a:prstGeom prst="rect">
                <a:avLst/>
              </a:prstGeom>
              <a:noFill/>
              <a:ln>
                <a:noFill/>
              </a:ln>
              <a:effectLst>
                <a:outerShdw blurRad="63500" sx="102000" sy="102000" algn="ctr" rotWithShape="0">
                  <a:srgbClr val="000000">
                    <a:alpha val="40000"/>
                  </a:srgbClr>
                </a:outerShdw>
              </a:effectLst>
            </p:spPr>
          </p:pic>
          <p:pic>
            <p:nvPicPr>
              <p:cNvPr id="2" name="Picture 1" descr="A colorful pinwheel on a black background&#10;&#10;Description automatically generated">
                <a:extLst>
                  <a:ext uri="{FF2B5EF4-FFF2-40B4-BE49-F238E27FC236}">
                    <a16:creationId xmlns:a16="http://schemas.microsoft.com/office/drawing/2014/main" id="{D37CDFF9-E856-1277-1EE8-E341ED4FB0C9}"/>
                  </a:ext>
                </a:extLst>
              </p:cNvPr>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4055227" y="4428475"/>
                <a:ext cx="478261" cy="457218"/>
              </a:xfrm>
              <a:prstGeom prst="rect">
                <a:avLst/>
              </a:prstGeom>
              <a:noFill/>
              <a:ln>
                <a:noFill/>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Josefin Sans"/>
              <a:buNone/>
            </a:pPr>
            <a:r>
              <a:rPr lang="en-US" sz="4200" dirty="0">
                <a:latin typeface="Josefin Sans"/>
                <a:ea typeface="Josefin Sans"/>
                <a:cs typeface="Josefin Sans"/>
                <a:sym typeface="Josefin Sans"/>
              </a:rPr>
              <a:t>Delivering Value With Quality At Its Core</a:t>
            </a:r>
            <a:endParaRPr sz="4200" dirty="0">
              <a:latin typeface="Josefin Sans"/>
              <a:ea typeface="Josefin Sans"/>
              <a:cs typeface="Josefin Sans"/>
              <a:sym typeface="Josefin Sans"/>
            </a:endParaRPr>
          </a:p>
        </p:txBody>
      </p:sp>
      <p:grpSp>
        <p:nvGrpSpPr>
          <p:cNvPr id="208" name="Google Shape;208;p7"/>
          <p:cNvGrpSpPr/>
          <p:nvPr/>
        </p:nvGrpSpPr>
        <p:grpSpPr>
          <a:xfrm>
            <a:off x="483824" y="1505644"/>
            <a:ext cx="5726118" cy="4169159"/>
            <a:chOff x="826841" y="1774441"/>
            <a:chExt cx="5466453" cy="4169159"/>
          </a:xfrm>
        </p:grpSpPr>
        <p:sp>
          <p:nvSpPr>
            <p:cNvPr id="209" name="Google Shape;209;p7"/>
            <p:cNvSpPr/>
            <p:nvPr/>
          </p:nvSpPr>
          <p:spPr>
            <a:xfrm rot="5400000">
              <a:off x="4374001" y="3599006"/>
              <a:ext cx="3306723" cy="531862"/>
            </a:xfrm>
            <a:prstGeom prst="triangle">
              <a:avLst>
                <a:gd name="adj" fmla="val 50520"/>
              </a:avLst>
            </a:prstGeom>
            <a:solidFill>
              <a:srgbClr val="0F4A4D"/>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10" name="Google Shape;210;p7" descr="Agile and Compliance Diagra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6841" y="1774441"/>
              <a:ext cx="4943390" cy="4169159"/>
            </a:xfrm>
            <a:prstGeom prst="rect">
              <a:avLst/>
            </a:prstGeom>
            <a:noFill/>
            <a:ln>
              <a:noFill/>
            </a:ln>
          </p:spPr>
        </p:pic>
      </p:grpSp>
      <p:grpSp>
        <p:nvGrpSpPr>
          <p:cNvPr id="211" name="Google Shape;211;p7"/>
          <p:cNvGrpSpPr/>
          <p:nvPr/>
        </p:nvGrpSpPr>
        <p:grpSpPr>
          <a:xfrm>
            <a:off x="6383092" y="1431461"/>
            <a:ext cx="1627800" cy="4801064"/>
            <a:chOff x="6392636" y="1431461"/>
            <a:chExt cx="1618255" cy="4801064"/>
          </a:xfrm>
        </p:grpSpPr>
        <p:sp>
          <p:nvSpPr>
            <p:cNvPr id="212" name="Google Shape;212;p7"/>
            <p:cNvSpPr/>
            <p:nvPr/>
          </p:nvSpPr>
          <p:spPr>
            <a:xfrm>
              <a:off x="6400212"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3" name="Google Shape;213;p7"/>
            <p:cNvSpPr/>
            <p:nvPr/>
          </p:nvSpPr>
          <p:spPr>
            <a:xfrm>
              <a:off x="6392636"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14" name="Google Shape;214;p7"/>
            <p:cNvCxnSpPr/>
            <p:nvPr/>
          </p:nvCxnSpPr>
          <p:spPr>
            <a:xfrm rot="10800000" flipH="1">
              <a:off x="7200802"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15" name="Google Shape;215;p7"/>
            <p:cNvSpPr txBox="1"/>
            <p:nvPr/>
          </p:nvSpPr>
          <p:spPr>
            <a:xfrm>
              <a:off x="6504089" y="1544412"/>
              <a:ext cx="139534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70%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Lower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p:txBody>
        </p:sp>
        <p:sp>
          <p:nvSpPr>
            <p:cNvPr id="216" name="Google Shape;216;p7"/>
            <p:cNvSpPr/>
            <p:nvPr/>
          </p:nvSpPr>
          <p:spPr>
            <a:xfrm>
              <a:off x="7052413"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7" name="Google Shape;217;p7"/>
            <p:cNvSpPr txBox="1"/>
            <p:nvPr/>
          </p:nvSpPr>
          <p:spPr>
            <a:xfrm>
              <a:off x="6440597" y="3263347"/>
              <a:ext cx="1522332" cy="2846893"/>
            </a:xfrm>
            <a:prstGeom prst="rect">
              <a:avLst/>
            </a:prstGeom>
            <a:noFill/>
            <a:ln>
              <a:noFill/>
            </a:ln>
            <a:effectLst>
              <a:outerShdw blurRad="63500" sx="102000" sy="102000" algn="ctr" rotWithShape="0">
                <a:srgbClr val="748697">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Ability to consolidate multiple tools across the application lifecycle, creating opportunities to reduce costs and scale down the number of applications in which teams are required to use, maintain, and learn</a:t>
              </a:r>
              <a:endParaRPr sz="1200" b="0" i="0" u="none" strike="noStrike" cap="none">
                <a:solidFill>
                  <a:srgbClr val="073642"/>
                </a:solidFill>
                <a:latin typeface="Josefin Sans"/>
                <a:ea typeface="Josefin Sans"/>
                <a:cs typeface="Josefin Sans"/>
                <a:sym typeface="Josefin Sans"/>
              </a:endParaRPr>
            </a:p>
          </p:txBody>
        </p:sp>
        <p:sp>
          <p:nvSpPr>
            <p:cNvPr id="218" name="Google Shape;218;p7"/>
            <p:cNvSpPr/>
            <p:nvPr/>
          </p:nvSpPr>
          <p:spPr>
            <a:xfrm>
              <a:off x="7097360"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19" name="Google Shape;219;p7"/>
          <p:cNvGrpSpPr/>
          <p:nvPr/>
        </p:nvGrpSpPr>
        <p:grpSpPr>
          <a:xfrm>
            <a:off x="8213782" y="1431461"/>
            <a:ext cx="1627800" cy="5155831"/>
            <a:chOff x="8223333" y="1431461"/>
            <a:chExt cx="1618255" cy="5155831"/>
          </a:xfrm>
        </p:grpSpPr>
        <p:sp>
          <p:nvSpPr>
            <p:cNvPr id="220" name="Google Shape;220;p7"/>
            <p:cNvSpPr txBox="1"/>
            <p:nvPr/>
          </p:nvSpPr>
          <p:spPr>
            <a:xfrm>
              <a:off x="8228618" y="3263346"/>
              <a:ext cx="1522332" cy="3323946"/>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Achieve more test coverage and deliver high-quality software effortlessly, enabling code-free test automation and accelerated processes in relation to competitors, freeing up time for other essential or mission critical tasks </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221" name="Google Shape;221;p7"/>
            <p:cNvSpPr/>
            <p:nvPr/>
          </p:nvSpPr>
          <p:spPr>
            <a:xfrm>
              <a:off x="8228986" y="3320252"/>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2" name="Google Shape;222;p7"/>
            <p:cNvSpPr/>
            <p:nvPr/>
          </p:nvSpPr>
          <p:spPr>
            <a:xfrm>
              <a:off x="8879639" y="3263346"/>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3" name="Google Shape;223;p7"/>
            <p:cNvSpPr/>
            <p:nvPr/>
          </p:nvSpPr>
          <p:spPr>
            <a:xfrm>
              <a:off x="8223333"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24" name="Google Shape;224;p7"/>
            <p:cNvCxnSpPr/>
            <p:nvPr/>
          </p:nvCxnSpPr>
          <p:spPr>
            <a:xfrm rot="10800000" flipH="1">
              <a:off x="9031500"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25" name="Google Shape;225;p7"/>
            <p:cNvSpPr txBox="1"/>
            <p:nvPr/>
          </p:nvSpPr>
          <p:spPr>
            <a:xfrm>
              <a:off x="833478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80%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Coverage</a:t>
              </a:r>
              <a:endParaRPr sz="1400" b="0" i="0" u="none" strike="noStrike" cap="none">
                <a:solidFill>
                  <a:srgbClr val="000000"/>
                </a:solidFill>
                <a:latin typeface="Josefin Sans"/>
                <a:ea typeface="Josefin Sans"/>
                <a:cs typeface="Josefin Sans"/>
                <a:sym typeface="Josefin Sans"/>
              </a:endParaRPr>
            </a:p>
          </p:txBody>
        </p:sp>
        <p:sp>
          <p:nvSpPr>
            <p:cNvPr id="226" name="Google Shape;226;p7"/>
            <p:cNvSpPr/>
            <p:nvPr/>
          </p:nvSpPr>
          <p:spPr>
            <a:xfrm>
              <a:off x="8921162" y="3226316"/>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27" name="Google Shape;227;p7"/>
          <p:cNvGrpSpPr/>
          <p:nvPr/>
        </p:nvGrpSpPr>
        <p:grpSpPr>
          <a:xfrm>
            <a:off x="10044472" y="1431461"/>
            <a:ext cx="1630457" cy="4801064"/>
            <a:chOff x="10054032" y="1431461"/>
            <a:chExt cx="1620897" cy="4801064"/>
          </a:xfrm>
        </p:grpSpPr>
        <p:sp>
          <p:nvSpPr>
            <p:cNvPr id="228" name="Google Shape;228;p7"/>
            <p:cNvSpPr txBox="1"/>
            <p:nvPr/>
          </p:nvSpPr>
          <p:spPr>
            <a:xfrm>
              <a:off x="10103314" y="3263347"/>
              <a:ext cx="1522332" cy="283154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Streamlines workflows across project and risk management, scaled agile, DevOps, and test automation providing the ability to identify and bridge the gap between areas of inefficiencies</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Josefin Sans"/>
                <a:ea typeface="Josefin Sans"/>
                <a:cs typeface="Josefin Sans"/>
                <a:sym typeface="Josefin Sans"/>
              </a:endParaRPr>
            </a:p>
          </p:txBody>
        </p:sp>
        <p:sp>
          <p:nvSpPr>
            <p:cNvPr id="229" name="Google Shape;229;p7"/>
            <p:cNvSpPr/>
            <p:nvPr/>
          </p:nvSpPr>
          <p:spPr>
            <a:xfrm>
              <a:off x="10054032" y="1431461"/>
              <a:ext cx="1620897"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30" name="Google Shape;230;p7"/>
            <p:cNvCxnSpPr/>
            <p:nvPr/>
          </p:nvCxnSpPr>
          <p:spPr>
            <a:xfrm rot="10800000" flipH="1">
              <a:off x="10862859" y="2836603"/>
              <a:ext cx="3244" cy="389036"/>
            </a:xfrm>
            <a:prstGeom prst="straightConnector1">
              <a:avLst/>
            </a:prstGeom>
            <a:noFill/>
            <a:ln w="9525" cap="flat" cmpd="sng">
              <a:solidFill>
                <a:srgbClr val="073642"/>
              </a:solidFill>
              <a:prstDash val="solid"/>
              <a:miter lim="800000"/>
              <a:headEnd type="none" w="sm" len="sm"/>
              <a:tailEnd type="none" w="sm" len="sm"/>
            </a:ln>
          </p:spPr>
        </p:cxnSp>
        <p:sp>
          <p:nvSpPr>
            <p:cNvPr id="231" name="Google Shape;231;p7"/>
            <p:cNvSpPr txBox="1"/>
            <p:nvPr/>
          </p:nvSpPr>
          <p:spPr>
            <a:xfrm>
              <a:off x="1016680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30%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Efficiency</a:t>
              </a:r>
              <a:endParaRPr sz="1400" b="0" i="0" u="none" strike="noStrike" cap="none">
                <a:solidFill>
                  <a:srgbClr val="000000"/>
                </a:solidFill>
                <a:latin typeface="Josefin Sans"/>
                <a:ea typeface="Josefin Sans"/>
                <a:cs typeface="Josefin Sans"/>
                <a:sym typeface="Josefin Sans"/>
              </a:endParaRPr>
            </a:p>
          </p:txBody>
        </p:sp>
        <p:sp>
          <p:nvSpPr>
            <p:cNvPr id="232" name="Google Shape;232;p7"/>
            <p:cNvSpPr/>
            <p:nvPr/>
          </p:nvSpPr>
          <p:spPr>
            <a:xfrm>
              <a:off x="10062929"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3" name="Google Shape;233;p7"/>
            <p:cNvSpPr/>
            <p:nvPr/>
          </p:nvSpPr>
          <p:spPr>
            <a:xfrm>
              <a:off x="10715130"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4" name="Google Shape;234;p7"/>
            <p:cNvSpPr/>
            <p:nvPr/>
          </p:nvSpPr>
          <p:spPr>
            <a:xfrm>
              <a:off x="10760077"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8"/>
          <p:cNvGrpSpPr/>
          <p:nvPr/>
        </p:nvGrpSpPr>
        <p:grpSpPr>
          <a:xfrm>
            <a:off x="467363" y="1270000"/>
            <a:ext cx="11257272" cy="5116477"/>
            <a:chOff x="71123" y="0"/>
            <a:chExt cx="11257272" cy="5116477"/>
          </a:xfrm>
        </p:grpSpPr>
        <p:sp>
          <p:nvSpPr>
            <p:cNvPr id="240" name="Google Shape;240;p8"/>
            <p:cNvSpPr/>
            <p:nvPr/>
          </p:nvSpPr>
          <p:spPr>
            <a:xfrm>
              <a:off x="71123" y="0"/>
              <a:ext cx="11257272" cy="5116477"/>
            </a:xfrm>
            <a:prstGeom prst="quadArrow">
              <a:avLst>
                <a:gd name="adj1" fmla="val 2000"/>
                <a:gd name="adj2" fmla="val 4000"/>
                <a:gd name="adj3" fmla="val 5000"/>
              </a:avLst>
            </a:prstGeom>
            <a:solidFill>
              <a:srgbClr val="1F3864"/>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1" name="Google Shape;241;p8"/>
            <p:cNvSpPr/>
            <p:nvPr/>
          </p:nvSpPr>
          <p:spPr>
            <a:xfrm>
              <a:off x="3474092" y="332571"/>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2" name="Google Shape;242;p8"/>
            <p:cNvSpPr txBox="1"/>
            <p:nvPr/>
          </p:nvSpPr>
          <p:spPr>
            <a:xfrm>
              <a:off x="3573998"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EFFICIENT</a:t>
              </a:r>
              <a:endParaRPr sz="1700" b="0" i="0" u="none" strike="noStrike" cap="none">
                <a:solidFill>
                  <a:srgbClr val="000000"/>
                </a:solidFill>
                <a:latin typeface="Poppins Medium"/>
                <a:ea typeface="Poppins Medium"/>
                <a:cs typeface="Poppins Medium"/>
                <a:sym typeface="Poppins Medium"/>
              </a:endParaRPr>
            </a:p>
          </p:txBody>
        </p:sp>
        <p:sp>
          <p:nvSpPr>
            <p:cNvPr id="243" name="Google Shape;243;p8"/>
            <p:cNvSpPr/>
            <p:nvPr/>
          </p:nvSpPr>
          <p:spPr>
            <a:xfrm>
              <a:off x="5878836" y="332571"/>
              <a:ext cx="2007917"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4" name="Google Shape;244;p8"/>
            <p:cNvSpPr txBox="1"/>
            <p:nvPr/>
          </p:nvSpPr>
          <p:spPr>
            <a:xfrm>
              <a:off x="5978742"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INNOVATIVE</a:t>
              </a:r>
              <a:endParaRPr sz="1700" b="0" i="0" u="none" strike="noStrike" cap="none">
                <a:solidFill>
                  <a:srgbClr val="000000"/>
                </a:solidFill>
                <a:latin typeface="Poppins Medium"/>
                <a:ea typeface="Poppins Medium"/>
                <a:cs typeface="Poppins Medium"/>
                <a:sym typeface="Poppins Medium"/>
              </a:endParaRPr>
            </a:p>
          </p:txBody>
        </p:sp>
        <p:sp>
          <p:nvSpPr>
            <p:cNvPr id="245" name="Google Shape;245;p8"/>
            <p:cNvSpPr/>
            <p:nvPr/>
          </p:nvSpPr>
          <p:spPr>
            <a:xfrm>
              <a:off x="3474092"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6" name="Google Shape;246;p8"/>
            <p:cNvSpPr txBox="1"/>
            <p:nvPr/>
          </p:nvSpPr>
          <p:spPr>
            <a:xfrm>
              <a:off x="3573998"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ECONOMICAL</a:t>
              </a:r>
              <a:endParaRPr sz="1700" b="0" i="0" u="none" strike="noStrike" cap="none">
                <a:solidFill>
                  <a:srgbClr val="000000"/>
                </a:solidFill>
                <a:latin typeface="Poppins Medium"/>
                <a:ea typeface="Poppins Medium"/>
                <a:cs typeface="Poppins Medium"/>
                <a:sym typeface="Poppins Medium"/>
              </a:endParaRPr>
            </a:p>
          </p:txBody>
        </p:sp>
        <p:sp>
          <p:nvSpPr>
            <p:cNvPr id="247" name="Google Shape;247;p8"/>
            <p:cNvSpPr/>
            <p:nvPr/>
          </p:nvSpPr>
          <p:spPr>
            <a:xfrm>
              <a:off x="5878836"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8" name="Google Shape;248;p8"/>
            <p:cNvSpPr txBox="1"/>
            <p:nvPr/>
          </p:nvSpPr>
          <p:spPr>
            <a:xfrm>
              <a:off x="5978742"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EFFECTIVE</a:t>
              </a:r>
              <a:endParaRPr sz="1700" b="0" i="0" u="none" strike="noStrike" cap="none">
                <a:solidFill>
                  <a:srgbClr val="000000"/>
                </a:solidFill>
                <a:latin typeface="Poppins Medium"/>
                <a:ea typeface="Poppins Medium"/>
                <a:cs typeface="Poppins Medium"/>
                <a:sym typeface="Poppins Medium"/>
              </a:endParaRPr>
            </a:p>
          </p:txBody>
        </p:sp>
      </p:grpSp>
      <p:sp>
        <p:nvSpPr>
          <p:cNvPr id="249" name="Google Shape;249;p8"/>
          <p:cNvSpPr txBox="1"/>
          <p:nvPr/>
        </p:nvSpPr>
        <p:spPr>
          <a:xfrm>
            <a:off x="442721" y="1554546"/>
            <a:ext cx="34079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learning curve, fast deployment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and intuitive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Extensive partner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Seamless migration/Import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Same-day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Dedicated success manager</a:t>
            </a: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228594" marR="0" lvl="0" indent="-76191" algn="ctr" rtl="0">
              <a:lnSpc>
                <a:spcPct val="90000"/>
              </a:lnSpc>
              <a:spcBef>
                <a:spcPts val="0"/>
              </a:spcBef>
              <a:spcAft>
                <a:spcPts val="0"/>
              </a:spcAft>
              <a:buClr>
                <a:schemeClr val="lt1"/>
              </a:buClr>
              <a:buSzPts val="24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0" name="Google Shape;250;p8"/>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dirty="0">
                <a:latin typeface="Josefin Sans"/>
                <a:ea typeface="Josefin Sans"/>
                <a:cs typeface="Josefin Sans"/>
                <a:sym typeface="Josefin Sans"/>
              </a:rPr>
              <a:t>Our Unique Value Proposition</a:t>
            </a:r>
            <a:endParaRPr dirty="0">
              <a:latin typeface="Josefin Sans"/>
              <a:ea typeface="Josefin Sans"/>
              <a:cs typeface="Josefin Sans"/>
              <a:sym typeface="Josefin Sans"/>
            </a:endParaRPr>
          </a:p>
        </p:txBody>
      </p:sp>
      <p:sp>
        <p:nvSpPr>
          <p:cNvPr id="251" name="Google Shape;251;p8"/>
          <p:cNvSpPr txBox="1"/>
          <p:nvPr/>
        </p:nvSpPr>
        <p:spPr>
          <a:xfrm>
            <a:off x="442721" y="4007315"/>
            <a:ext cx="3427611"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Concurrent licensing</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No hidden extra costs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Unlimited named users, storage, API calls, projects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Flexible scale-up/down</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30-day free trials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Available on AWS Marketplace</a:t>
            </a:r>
            <a:endParaRPr sz="1700" b="0" i="0" u="none" strike="noStrike" cap="none">
              <a:solidFill>
                <a:srgbClr val="000000"/>
              </a:solidFill>
              <a:latin typeface="Josefin Sans"/>
              <a:ea typeface="Josefin Sans"/>
              <a:cs typeface="Josefin Sans"/>
              <a:sym typeface="Josefin Sans"/>
            </a:endParaRPr>
          </a:p>
        </p:txBody>
      </p:sp>
      <p:sp>
        <p:nvSpPr>
          <p:cNvPr id="252" name="Google Shape;252;p8"/>
          <p:cNvSpPr txBox="1"/>
          <p:nvPr/>
        </p:nvSpPr>
        <p:spPr>
          <a:xfrm>
            <a:off x="8382899" y="1550240"/>
            <a:ext cx="35095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Generative AI leader</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Customer-driven roadmap</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Industry-specific features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InflectraCON thought leadership platform</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Peer-to-peer knowledge sharing community</a:t>
            </a: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3" name="Google Shape;253;p8"/>
          <p:cNvSpPr txBox="1"/>
          <p:nvPr/>
        </p:nvSpPr>
        <p:spPr>
          <a:xfrm>
            <a:off x="8382899" y="3970133"/>
            <a:ext cx="3509516" cy="2331123"/>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Integrated platform</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Fully customizable</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Built for multiple personas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Powerful reporting features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Integration hub for other tools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SpiraApps tailored to your process and workflow</a:t>
            </a:r>
            <a:br>
              <a:rPr lang="en-US" sz="1700" b="0" i="0" u="none" strike="noStrike" cap="none" dirty="0">
                <a:solidFill>
                  <a:schemeClr val="dk1"/>
                </a:solidFill>
                <a:latin typeface="Josefin Sans"/>
                <a:ea typeface="Josefin Sans"/>
                <a:cs typeface="Josefin Sans"/>
                <a:sym typeface="Josefin Sans"/>
              </a:rPr>
            </a:br>
            <a:endParaRPr sz="1700" b="0" i="0" u="none" strike="noStrike" cap="none" dirty="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name="Inflectra titles">
  <a:themeElements>
    <a:clrScheme name="2025 Rebrand">
      <a:dk1>
        <a:srgbClr val="233442"/>
      </a:dk1>
      <a:lt1>
        <a:srgbClr val="FCCB26"/>
      </a:lt1>
      <a:dk2>
        <a:srgbClr val="586E75"/>
      </a:dk2>
      <a:lt2>
        <a:srgbClr val="FFFFFF"/>
      </a:lt2>
      <a:accent1>
        <a:srgbClr val="5B9BD5"/>
      </a:accent1>
      <a:accent2>
        <a:srgbClr val="ED7D31"/>
      </a:accent2>
      <a:accent3>
        <a:srgbClr val="A5A5A5"/>
      </a:accent3>
      <a:accent4>
        <a:srgbClr val="FFC000"/>
      </a:accent4>
      <a:accent5>
        <a:srgbClr val="E26769"/>
      </a:accent5>
      <a:accent6>
        <a:srgbClr val="E2406F"/>
      </a:accent6>
      <a:hlink>
        <a:srgbClr val="0563C1"/>
      </a:hlink>
      <a:folHlink>
        <a:srgbClr val="A02E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4079</Words>
  <Application>Microsoft Macintosh PowerPoint</Application>
  <PresentationFormat>Widescreen</PresentationFormat>
  <Paragraphs>543</Paragraphs>
  <Slides>44</Slides>
  <Notes>44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44</vt:i4>
      </vt:variant>
    </vt:vector>
  </HeadingPairs>
  <TitlesOfParts>
    <vt:vector size="53" baseType="lpstr">
      <vt:lpstr>Poppins Medium</vt:lpstr>
      <vt:lpstr>Kanit</vt:lpstr>
      <vt:lpstr>Calibri</vt:lpstr>
      <vt:lpstr>Noto Sans Symbols</vt:lpstr>
      <vt:lpstr>Josefin Sans</vt:lpstr>
      <vt:lpstr>Arial</vt:lpstr>
      <vt:lpstr>Inflectra titles</vt:lpstr>
      <vt:lpstr>Inflectra titles</vt:lpstr>
      <vt:lpstr>1_Inflectra titles</vt:lpstr>
      <vt:lpstr>Information for Partners</vt:lpstr>
      <vt:lpstr>Why Inflectra?</vt:lpstr>
      <vt:lpstr>When A Single Point Of Failure  Is Not An Option</vt:lpstr>
      <vt:lpstr>With Inflectra, Deliver Measurable Quality Fast! Only 16% of software development projects are completed on time and within budget.</vt:lpstr>
      <vt:lpstr>Leadership Team</vt:lpstr>
      <vt:lpstr>How Are We Different?</vt:lpstr>
      <vt:lpstr>Inflectra: Delivering Mission-Critical Software Without Sacrificing Agility or Compliance</vt:lpstr>
      <vt:lpstr>Delivering Value With Quality At Its Core</vt:lpstr>
      <vt:lpstr>Our Unique Value Proposition</vt:lpstr>
      <vt:lpstr>Our Core Values</vt:lpstr>
      <vt:lpstr>A Complete, Out of The Box Solution</vt:lpstr>
      <vt:lpstr>Extensive Integrations &amp; Migrations</vt:lpstr>
      <vt:lpstr>Industry-Specific Use Cases</vt:lpstr>
      <vt:lpstr>Features for Regulated Industries</vt:lpstr>
      <vt:lpstr>Healthcare, Life Sciences &amp; Bio-Tech</vt:lpstr>
      <vt:lpstr>Financial Services &amp; Insurance</vt:lpstr>
      <vt:lpstr>Energy, Industrial &amp; Automotive</vt:lpstr>
      <vt:lpstr>Defense, Government  &amp; Aerospace</vt:lpstr>
      <vt:lpstr>Security &amp; Compliance</vt:lpstr>
      <vt:lpstr>Compliance with International Standards</vt:lpstr>
      <vt:lpstr>PowerPoint Presentation</vt:lpstr>
      <vt:lpstr>Representative Customers</vt:lpstr>
      <vt:lpstr>Inflectra AWS Partnership</vt:lpstr>
      <vt:lpstr>What Do We Do?</vt:lpstr>
      <vt:lpstr>The Inflectra® Platform</vt:lpstr>
      <vt:lpstr>Generative AI Capabilities</vt:lpstr>
      <vt:lpstr>Spira Platform Snapshot</vt:lpstr>
      <vt:lpstr>SpiraTest® - Requirements &amp; Test Management</vt:lpstr>
      <vt:lpstr>SpiraTeam®- Application Lifecycle Management</vt:lpstr>
      <vt:lpstr>SpiraPlan® - Program Management for Scaling Agile</vt:lpstr>
      <vt:lpstr>Rapise® - Codeless Test Automation</vt:lpstr>
      <vt:lpstr>Add-On Products</vt:lpstr>
      <vt:lpstr>Add-On Products</vt:lpstr>
      <vt:lpstr>Add-On Products</vt:lpstr>
      <vt:lpstr>Stronger with Partners</vt:lpstr>
      <vt:lpstr>Why Partner With Us?</vt:lpstr>
      <vt:lpstr>Why Partner With Us?</vt:lpstr>
      <vt:lpstr>Inflectra Partner Program at a Glance</vt:lpstr>
      <vt:lpstr>PowerPoint Presentation</vt:lpstr>
      <vt:lpstr>Why Become a Solution Partner?</vt:lpstr>
      <vt:lpstr>Steps to Becoming a Solution Partner</vt:lpstr>
      <vt:lpstr>Technology Partners</vt:lpstr>
      <vt:lpstr>More Tools for Your Success</vt:lpstr>
      <vt:lpstr>Ready to Take the 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Adam Sandman</dc:creator>
  <cp:lastModifiedBy>Audrey Marcum</cp:lastModifiedBy>
  <cp:revision>37</cp:revision>
  <dcterms:created xsi:type="dcterms:W3CDTF">2018-04-12T05:30:22Z</dcterms:created>
  <dcterms:modified xsi:type="dcterms:W3CDTF">2025-03-25T19:56:01Z</dcterms:modified>
</cp:coreProperties>
</file>