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92" r:id="rId2"/>
  </p:sldMasterIdLst>
  <p:notesMasterIdLst>
    <p:notesMasterId r:id="rId15"/>
  </p:notesMasterIdLst>
  <p:sldIdLst>
    <p:sldId id="256" r:id="rId3"/>
    <p:sldId id="269" r:id="rId4"/>
    <p:sldId id="270" r:id="rId5"/>
    <p:sldId id="631" r:id="rId6"/>
    <p:sldId id="268" r:id="rId7"/>
    <p:sldId id="259" r:id="rId8"/>
    <p:sldId id="261" r:id="rId9"/>
    <p:sldId id="262" r:id="rId10"/>
    <p:sldId id="263" r:id="rId11"/>
    <p:sldId id="264" r:id="rId12"/>
    <p:sldId id="266" r:id="rId13"/>
    <p:sldId id="267"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Josefin Sans" pitchFamily="2" charset="0"/>
      <p:regular r:id="rId20"/>
      <p:bold r:id="rId21"/>
      <p:italic r:id="rId22"/>
      <p:boldItalic r:id="rId23"/>
    </p:embeddedFont>
    <p:embeddedFont>
      <p:font typeface="Kanit" panose="020B0604020202020204" charset="-34"/>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A1A1"/>
    <a:srgbClr val="FFFFFF"/>
    <a:srgbClr val="FDCB26"/>
    <a:srgbClr val="586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57" autoAdjust="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3/4/2020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1472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2749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640BFE7-216F-4BD5-BAA5-3D72B2900E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spTree>
    <p:extLst>
      <p:ext uri="{BB962C8B-B14F-4D97-AF65-F5344CB8AC3E}">
        <p14:creationId xmlns:p14="http://schemas.microsoft.com/office/powerpoint/2010/main" val="93847327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3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B7D1C10-9DF2-48CB-8F0C-A5304B31B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9C8E39AC-8862-450C-A349-E3C9481FE2D9}"/>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93643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227875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104457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a:extLst>
              <a:ext uri="{FF2B5EF4-FFF2-40B4-BE49-F238E27FC236}">
                <a16:creationId xmlns:a16="http://schemas.microsoft.com/office/drawing/2014/main" id="{B1968AE6-0857-4224-9EE2-34FF77D785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6" name="Picture 5">
            <a:extLst>
              <a:ext uri="{FF2B5EF4-FFF2-40B4-BE49-F238E27FC236}">
                <a16:creationId xmlns:a16="http://schemas.microsoft.com/office/drawing/2014/main" id="{1C8F748F-DAD7-40DA-BD4D-3784C10E4A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7" name="TextBox 6">
            <a:extLst>
              <a:ext uri="{FF2B5EF4-FFF2-40B4-BE49-F238E27FC236}">
                <a16:creationId xmlns:a16="http://schemas.microsoft.com/office/drawing/2014/main" id="{66F22CC5-A30F-4E65-B9D3-181473A241E1}"/>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6942599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092495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176318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139D3BA8-4802-4F5B-B889-F5F43175F2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7" name="Picture 6">
            <a:extLst>
              <a:ext uri="{FF2B5EF4-FFF2-40B4-BE49-F238E27FC236}">
                <a16:creationId xmlns:a16="http://schemas.microsoft.com/office/drawing/2014/main" id="{221C719D-6813-4566-8D6F-2AA2147828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D1A7FB36-AF06-4234-9979-599DDA24802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2479445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6049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766312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9898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066301D-6688-4CC7-B5B7-5F33F447C4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CAEA25E4-F60B-4C9C-BBDE-32C6763D2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40CE89BC-A3C1-4465-A2DF-152EB92895E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02188731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0245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39945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EDCF253-9C6A-4026-8868-C8244144D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8298655D-E3E0-438C-A34B-8D421B0209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D3399E9C-9465-434B-A7D7-AE3BDE41EF9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732086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4361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79811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0106766E-FB35-4606-8CAE-08C6294C36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17519EAF-800D-434C-856B-26AE45E447D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04232172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42322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88745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85B2D81F-5FF3-4EC4-905F-F66AB1235E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5" name="TextBox 4">
            <a:extLst>
              <a:ext uri="{FF2B5EF4-FFF2-40B4-BE49-F238E27FC236}">
                <a16:creationId xmlns:a16="http://schemas.microsoft.com/office/drawing/2014/main" id="{A7BCB100-20C9-4AAC-8399-DCAB64D621A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12373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E4180E51-002E-4CDA-9FF3-0BC0F50755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5826707F-D24A-4AAA-BC07-F9404EF8CE70}"/>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873774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9886014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pic>
        <p:nvPicPr>
          <p:cNvPr id="7" name="Picture 6">
            <a:extLst>
              <a:ext uri="{FF2B5EF4-FFF2-40B4-BE49-F238E27FC236}">
                <a16:creationId xmlns:a16="http://schemas.microsoft.com/office/drawing/2014/main" id="{F3C40739-0A60-4A68-AE91-F6957930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E27709E5-EE39-489C-86E1-67F953F0E48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6283995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70802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22737-3403-4E4E-97FA-DD67FE6F9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2EEF1D94-856A-45A0-8C4D-2F603644BFAC}"/>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28808301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758634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5895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864461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29539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37877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3317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5D2E43-E794-4452-9ED3-665DAB7820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2" name="TextBox 11">
            <a:extLst>
              <a:ext uri="{FF2B5EF4-FFF2-40B4-BE49-F238E27FC236}">
                <a16:creationId xmlns:a16="http://schemas.microsoft.com/office/drawing/2014/main" id="{C9324876-EC72-4CE9-9481-340E0EFD25D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4771920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437BA77-6ACA-496F-9308-EA3A00D73AB3}"/>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9" name="Picture 8">
            <a:extLst>
              <a:ext uri="{FF2B5EF4-FFF2-40B4-BE49-F238E27FC236}">
                <a16:creationId xmlns:a16="http://schemas.microsoft.com/office/drawing/2014/main" id="{71B5EDC6-E01D-44EB-A03F-BD9BB310D8E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4B09E5E9-118C-4B1E-B3A3-60AF8DE7E81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
        <p:nvSpPr>
          <p:cNvPr id="17" name="TextBox 16">
            <a:extLst>
              <a:ext uri="{FF2B5EF4-FFF2-40B4-BE49-F238E27FC236}">
                <a16:creationId xmlns:a16="http://schemas.microsoft.com/office/drawing/2014/main" id="{C7F29F9C-7538-46C5-9B3E-2EA73F61640A}"/>
              </a:ext>
            </a:extLst>
          </p:cNvPr>
          <p:cNvSpPr txBox="1"/>
          <p:nvPr userDrawn="1"/>
        </p:nvSpPr>
        <p:spPr>
          <a:xfrm>
            <a:off x="838200" y="6396335"/>
            <a:ext cx="68273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D792D4-7F8A-4118-98CD-7F56A285D539}" type="slidenum">
              <a:rPr lang="en-US" sz="12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1000" dirty="0">
                <a:solidFill>
                  <a:srgbClr val="93A1A1"/>
                </a:solidFill>
              </a:rPr>
              <a:t>  |  </a:t>
            </a:r>
            <a:fld id="{AEFFB1E4-9BDB-4B08-8D8D-2B25DF1C9305}" type="datetime1">
              <a:rPr lang="en-US" sz="10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3/4/2020</a:t>
            </a:fld>
            <a:r>
              <a:rPr lang="en-US" sz="1000" dirty="0"/>
              <a:t>  </a:t>
            </a:r>
            <a:r>
              <a:rPr lang="en-US" sz="1000" dirty="0">
                <a:solidFill>
                  <a:srgbClr val="93A1A1"/>
                </a:solidFill>
              </a:rPr>
              <a:t>  © Copyright 2006-2018 </a:t>
            </a:r>
            <a:r>
              <a:rPr lang="en-US" sz="1000" dirty="0" err="1">
                <a:solidFill>
                  <a:srgbClr val="93A1A1"/>
                </a:solidFill>
              </a:rPr>
              <a:t>Inflectra</a:t>
            </a:r>
            <a:r>
              <a:rPr lang="en-US" sz="1000" dirty="0">
                <a:solidFill>
                  <a:srgbClr val="93A1A1"/>
                </a:solidFill>
              </a:rPr>
              <a:t> Corporation</a:t>
            </a:r>
            <a:endParaRPr lang="en-US" sz="1000" dirty="0"/>
          </a:p>
        </p:txBody>
      </p:sp>
    </p:spTree>
    <p:extLst>
      <p:ext uri="{BB962C8B-B14F-4D97-AF65-F5344CB8AC3E}">
        <p14:creationId xmlns:p14="http://schemas.microsoft.com/office/powerpoint/2010/main" val="42642588"/>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716" r:id="rId3"/>
    <p:sldLayoutId id="2147483673" r:id="rId4"/>
    <p:sldLayoutId id="2147483660" r:id="rId5"/>
    <p:sldLayoutId id="2147483709" r:id="rId6"/>
    <p:sldLayoutId id="2147483652" r:id="rId7"/>
    <p:sldLayoutId id="2147483674" r:id="rId8"/>
    <p:sldLayoutId id="2147483663" r:id="rId9"/>
    <p:sldLayoutId id="2147483653" r:id="rId10"/>
    <p:sldLayoutId id="2147483675" r:id="rId11"/>
    <p:sldLayoutId id="2147483710" r:id="rId12"/>
    <p:sldLayoutId id="2147483656" r:id="rId13"/>
    <p:sldLayoutId id="2147483676" r:id="rId14"/>
    <p:sldLayoutId id="2147483711" r:id="rId15"/>
    <p:sldLayoutId id="2147483657" r:id="rId16"/>
    <p:sldLayoutId id="2147483677" r:id="rId17"/>
    <p:sldLayoutId id="2147483712" r:id="rId18"/>
    <p:sldLayoutId id="2147483658" r:id="rId19"/>
    <p:sldLayoutId id="2147483678" r:id="rId20"/>
    <p:sldLayoutId id="2147483713" r:id="rId21"/>
    <p:sldLayoutId id="2147483659" r:id="rId22"/>
    <p:sldLayoutId id="2147483679" r:id="rId23"/>
    <p:sldLayoutId id="2147483714" r:id="rId24"/>
  </p:sldLayoutIdLst>
  <p:hf hdr="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E97783-AB4C-4ACD-A270-4A4DCB75F5F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2AF2E3DA-8A09-40A3-BBD4-63E8A4249472}"/>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0" r:id="rId2"/>
    <p:sldLayoutId id="2147483701" r:id="rId3"/>
    <p:sldLayoutId id="2147483695" r:id="rId4"/>
    <p:sldLayoutId id="2147483704" r:id="rId5"/>
    <p:sldLayoutId id="2147483703" r:id="rId6"/>
    <p:sldLayoutId id="2147483654" r:id="rId7"/>
    <p:sldLayoutId id="2147483705" r:id="rId8"/>
    <p:sldLayoutId id="2147483706" r:id="rId9"/>
    <p:sldLayoutId id="2147483699" r:id="rId10"/>
    <p:sldLayoutId id="2147483707" r:id="rId11"/>
    <p:sldLayoutId id="2147483708" r:id="rId12"/>
    <p:sldLayoutId id="2147483717" r:id="rId13"/>
  </p:sldLayoutIdLst>
  <p:txStyles>
    <p:title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478E67-4F12-467A-8E8A-8120A67BA18F}"/>
              </a:ext>
            </a:extLst>
          </p:cNvPr>
          <p:cNvSpPr>
            <a:spLocks noGrp="1"/>
          </p:cNvSpPr>
          <p:nvPr>
            <p:ph type="ctrTitle"/>
          </p:nvPr>
        </p:nvSpPr>
        <p:spPr/>
        <p:txBody>
          <a:bodyPr/>
          <a:lstStyle/>
          <a:p>
            <a:r>
              <a:rPr lang="en-US" dirty="0"/>
              <a:t>Quick Start Package</a:t>
            </a:r>
          </a:p>
        </p:txBody>
      </p:sp>
      <p:sp>
        <p:nvSpPr>
          <p:cNvPr id="4" name="Subtitle 3">
            <a:extLst>
              <a:ext uri="{FF2B5EF4-FFF2-40B4-BE49-F238E27FC236}">
                <a16:creationId xmlns:a16="http://schemas.microsoft.com/office/drawing/2014/main" id="{2CF97585-D0D7-4525-9E03-3AAE5878134E}"/>
              </a:ext>
            </a:extLst>
          </p:cNvPr>
          <p:cNvSpPr>
            <a:spLocks noGrp="1"/>
          </p:cNvSpPr>
          <p:nvPr>
            <p:ph type="subTitle" idx="1"/>
          </p:nvPr>
        </p:nvSpPr>
        <p:spPr/>
        <p:txBody>
          <a:bodyPr/>
          <a:lstStyle/>
          <a:p>
            <a:r>
              <a:rPr lang="en-US" dirty="0">
                <a:solidFill>
                  <a:schemeClr val="tx2"/>
                </a:solidFill>
              </a:rPr>
              <a:t>Test Automation Quick Start for ERP and CRM Projects</a:t>
            </a:r>
          </a:p>
        </p:txBody>
      </p:sp>
      <p:pic>
        <p:nvPicPr>
          <p:cNvPr id="5" name="Picture 4">
            <a:extLst>
              <a:ext uri="{FF2B5EF4-FFF2-40B4-BE49-F238E27FC236}">
                <a16:creationId xmlns:a16="http://schemas.microsoft.com/office/drawing/2014/main" id="{69169035-F116-45B7-A937-E114F748B6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247" y="276341"/>
            <a:ext cx="3751428" cy="1525826"/>
          </a:xfrm>
          <a:prstGeom prst="rect">
            <a:avLst/>
          </a:prstGeom>
        </p:spPr>
      </p:pic>
    </p:spTree>
    <p:extLst>
      <p:ext uri="{BB962C8B-B14F-4D97-AF65-F5344CB8AC3E}">
        <p14:creationId xmlns:p14="http://schemas.microsoft.com/office/powerpoint/2010/main" val="267409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ADBF30-7562-492C-B143-445E96C7C4BE}"/>
              </a:ext>
            </a:extLst>
          </p:cNvPr>
          <p:cNvSpPr>
            <a:spLocks noGrp="1"/>
          </p:cNvSpPr>
          <p:nvPr>
            <p:ph type="title"/>
          </p:nvPr>
        </p:nvSpPr>
        <p:spPr/>
        <p:txBody>
          <a:bodyPr/>
          <a:lstStyle/>
          <a:p>
            <a:r>
              <a:rPr lang="en-US" dirty="0"/>
              <a:t>Support &amp; Assistance (included)</a:t>
            </a:r>
          </a:p>
        </p:txBody>
      </p:sp>
      <p:sp>
        <p:nvSpPr>
          <p:cNvPr id="5" name="Content Placeholder 4">
            <a:extLst>
              <a:ext uri="{FF2B5EF4-FFF2-40B4-BE49-F238E27FC236}">
                <a16:creationId xmlns:a16="http://schemas.microsoft.com/office/drawing/2014/main" id="{785E1631-7C5F-4B0F-8A7D-665733C890AD}"/>
              </a:ext>
            </a:extLst>
          </p:cNvPr>
          <p:cNvSpPr>
            <a:spLocks noGrp="1"/>
          </p:cNvSpPr>
          <p:nvPr>
            <p:ph idx="1"/>
          </p:nvPr>
        </p:nvSpPr>
        <p:spPr/>
        <p:txBody>
          <a:bodyPr/>
          <a:lstStyle/>
          <a:p>
            <a:r>
              <a:rPr lang="en-US" dirty="0"/>
              <a:t>During project, Inflectra team would be available to answer </a:t>
            </a:r>
            <a:r>
              <a:rPr lang="en-US" dirty="0" err="1"/>
              <a:t>adhoc</a:t>
            </a:r>
            <a:r>
              <a:rPr lang="en-US" dirty="0"/>
              <a:t> questions and provide assistance</a:t>
            </a:r>
          </a:p>
          <a:p>
            <a:pPr lvl="1"/>
            <a:r>
              <a:rPr lang="en-US" dirty="0">
                <a:solidFill>
                  <a:srgbClr val="93A1A1"/>
                </a:solidFill>
              </a:rPr>
              <a:t>There is no cost for this, it is included with license purchase</a:t>
            </a:r>
          </a:p>
          <a:p>
            <a:pPr lvl="1"/>
            <a:r>
              <a:rPr lang="en-US" dirty="0">
                <a:solidFill>
                  <a:srgbClr val="93A1A1"/>
                </a:solidFill>
              </a:rPr>
              <a:t>This will be available during the initial 5 weeks after for the remainder of the year after initial purchase</a:t>
            </a:r>
          </a:p>
          <a:p>
            <a:r>
              <a:rPr lang="en-US" dirty="0"/>
              <a:t>The key will be to have a smooth transition from phase 3 into ongoing support to ensure long-term success</a:t>
            </a:r>
          </a:p>
          <a:p>
            <a:pPr lvl="1"/>
            <a:r>
              <a:rPr lang="en-US" dirty="0">
                <a:solidFill>
                  <a:srgbClr val="93A1A1"/>
                </a:solidFill>
              </a:rPr>
              <a:t>This is why we will focus on the test cases (tasks) that present specific automation challenges, and leave the Client team to focus on the test cases that match those already trained</a:t>
            </a:r>
          </a:p>
        </p:txBody>
      </p:sp>
    </p:spTree>
    <p:extLst>
      <p:ext uri="{BB962C8B-B14F-4D97-AF65-F5344CB8AC3E}">
        <p14:creationId xmlns:p14="http://schemas.microsoft.com/office/powerpoint/2010/main" val="4178710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ADBF30-7562-492C-B143-445E96C7C4BE}"/>
              </a:ext>
            </a:extLst>
          </p:cNvPr>
          <p:cNvSpPr>
            <a:spLocks noGrp="1"/>
          </p:cNvSpPr>
          <p:nvPr>
            <p:ph type="title"/>
          </p:nvPr>
        </p:nvSpPr>
        <p:spPr/>
        <p:txBody>
          <a:bodyPr/>
          <a:lstStyle/>
          <a:p>
            <a:r>
              <a:rPr lang="en-US" dirty="0"/>
              <a:t>Extended Training (Optional)</a:t>
            </a:r>
          </a:p>
        </p:txBody>
      </p:sp>
      <p:sp>
        <p:nvSpPr>
          <p:cNvPr id="5" name="Content Placeholder 4">
            <a:extLst>
              <a:ext uri="{FF2B5EF4-FFF2-40B4-BE49-F238E27FC236}">
                <a16:creationId xmlns:a16="http://schemas.microsoft.com/office/drawing/2014/main" id="{785E1631-7C5F-4B0F-8A7D-665733C890AD}"/>
              </a:ext>
            </a:extLst>
          </p:cNvPr>
          <p:cNvSpPr>
            <a:spLocks noGrp="1"/>
          </p:cNvSpPr>
          <p:nvPr>
            <p:ph idx="1"/>
          </p:nvPr>
        </p:nvSpPr>
        <p:spPr/>
        <p:txBody>
          <a:bodyPr/>
          <a:lstStyle/>
          <a:p>
            <a:r>
              <a:rPr lang="en-US" dirty="0"/>
              <a:t>After the initial 5 week phase, Inflectra will have implemented the agreed test cases, completed training and transitioned automation to the client team</a:t>
            </a:r>
          </a:p>
          <a:p>
            <a:r>
              <a:rPr lang="en-US" dirty="0">
                <a:solidFill>
                  <a:srgbClr val="93A1A1"/>
                </a:solidFill>
              </a:rPr>
              <a:t>This optional item would be to have available 5 hours of </a:t>
            </a:r>
            <a:r>
              <a:rPr lang="en-US" dirty="0" err="1">
                <a:solidFill>
                  <a:srgbClr val="93A1A1"/>
                </a:solidFill>
              </a:rPr>
              <a:t>GotoMeeting</a:t>
            </a:r>
            <a:r>
              <a:rPr lang="en-US" dirty="0">
                <a:solidFill>
                  <a:srgbClr val="93A1A1"/>
                </a:solidFill>
              </a:rPr>
              <a:t> team training time available for use later in the project to be used on an as-needed basis to supplement the support and assistance that comes with the product licenses.</a:t>
            </a:r>
          </a:p>
        </p:txBody>
      </p:sp>
    </p:spTree>
    <p:extLst>
      <p:ext uri="{BB962C8B-B14F-4D97-AF65-F5344CB8AC3E}">
        <p14:creationId xmlns:p14="http://schemas.microsoft.com/office/powerpoint/2010/main" val="3981153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72E4ED-18E5-450A-BF59-A471A6DB722D}"/>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2AAE0C11-6252-48B4-A06E-668EC8A6682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57281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78564-FF7B-4D76-8344-C36AB0197019}"/>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BFEB5A3D-342C-492B-BF45-62204FE8124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01941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43CBB2-8D2D-4516-AFBA-1B096DD59D84}"/>
              </a:ext>
            </a:extLst>
          </p:cNvPr>
          <p:cNvSpPr>
            <a:spLocks noGrp="1"/>
          </p:cNvSpPr>
          <p:nvPr>
            <p:ph type="title"/>
          </p:nvPr>
        </p:nvSpPr>
        <p:spPr/>
        <p:txBody>
          <a:bodyPr/>
          <a:lstStyle/>
          <a:p>
            <a:r>
              <a:rPr lang="en-US" dirty="0"/>
              <a:t>Test Automation Challenges</a:t>
            </a:r>
          </a:p>
        </p:txBody>
      </p:sp>
      <p:sp>
        <p:nvSpPr>
          <p:cNvPr id="7" name="Content Placeholder 6">
            <a:extLst>
              <a:ext uri="{FF2B5EF4-FFF2-40B4-BE49-F238E27FC236}">
                <a16:creationId xmlns:a16="http://schemas.microsoft.com/office/drawing/2014/main" id="{FE39B335-491E-4A6B-8064-3C42CB22F43E}"/>
              </a:ext>
            </a:extLst>
          </p:cNvPr>
          <p:cNvSpPr>
            <a:spLocks noGrp="1"/>
          </p:cNvSpPr>
          <p:nvPr>
            <p:ph idx="1"/>
          </p:nvPr>
        </p:nvSpPr>
        <p:spPr/>
        <p:txBody>
          <a:bodyPr>
            <a:normAutofit/>
          </a:bodyPr>
          <a:lstStyle/>
          <a:p>
            <a:pPr marL="0" indent="0">
              <a:buNone/>
            </a:pPr>
            <a:r>
              <a:rPr lang="en-US" dirty="0"/>
              <a:t>Embarking of a test automation project can be a daunting task, especially when you are dealing with a large, complex application.</a:t>
            </a:r>
          </a:p>
          <a:p>
            <a:pPr marL="0" indent="0">
              <a:buNone/>
            </a:pPr>
            <a:r>
              <a:rPr lang="en-US" dirty="0"/>
              <a:t>You have to decide:</a:t>
            </a:r>
          </a:p>
          <a:p>
            <a:pPr lvl="1"/>
            <a:r>
              <a:rPr lang="en-US" sz="2800" dirty="0"/>
              <a:t>What tests should be automated</a:t>
            </a:r>
          </a:p>
          <a:p>
            <a:pPr lvl="1"/>
            <a:r>
              <a:rPr lang="en-US" sz="2800" dirty="0"/>
              <a:t>How to teach your testers</a:t>
            </a:r>
          </a:p>
          <a:p>
            <a:pPr lvl="2"/>
            <a:r>
              <a:rPr lang="en-US" sz="2400" dirty="0">
                <a:solidFill>
                  <a:srgbClr val="93A1A1"/>
                </a:solidFill>
              </a:rPr>
              <a:t>(who may be functional experts rather than experienced automation engineers)</a:t>
            </a:r>
          </a:p>
          <a:p>
            <a:pPr lvl="1"/>
            <a:r>
              <a:rPr lang="en-US" sz="2800" dirty="0"/>
              <a:t>How to get started</a:t>
            </a:r>
          </a:p>
        </p:txBody>
      </p:sp>
    </p:spTree>
    <p:extLst>
      <p:ext uri="{BB962C8B-B14F-4D97-AF65-F5344CB8AC3E}">
        <p14:creationId xmlns:p14="http://schemas.microsoft.com/office/powerpoint/2010/main" val="3722041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EBF8-A922-4F89-BC92-C338C025ACCD}"/>
              </a:ext>
            </a:extLst>
          </p:cNvPr>
          <p:cNvSpPr>
            <a:spLocks noGrp="1"/>
          </p:cNvSpPr>
          <p:nvPr>
            <p:ph type="title"/>
          </p:nvPr>
        </p:nvSpPr>
        <p:spPr/>
        <p:txBody>
          <a:bodyPr/>
          <a:lstStyle/>
          <a:p>
            <a:r>
              <a:rPr lang="en-US" dirty="0"/>
              <a:t>Why Rapise?</a:t>
            </a:r>
          </a:p>
        </p:txBody>
      </p:sp>
      <p:pic>
        <p:nvPicPr>
          <p:cNvPr id="6" name="Picture 5">
            <a:extLst>
              <a:ext uri="{FF2B5EF4-FFF2-40B4-BE49-F238E27FC236}">
                <a16:creationId xmlns:a16="http://schemas.microsoft.com/office/drawing/2014/main" id="{AEF6D9E9-3A72-4AE3-810D-D7D747FED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723" y="1448480"/>
            <a:ext cx="7794440" cy="3562059"/>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6B2C6353-FACC-4CE4-A5D1-16221630D8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7706" y="642158"/>
            <a:ext cx="5109617" cy="3271675"/>
          </a:xfrm>
          <a:prstGeom prst="rect">
            <a:avLst/>
          </a:prstGeom>
          <a:ln>
            <a:solidFill>
              <a:schemeClr val="bg2">
                <a:lumMod val="50000"/>
              </a:schemeClr>
            </a:solidFill>
          </a:ln>
        </p:spPr>
      </p:pic>
      <p:pic>
        <p:nvPicPr>
          <p:cNvPr id="10" name="Picture 9">
            <a:extLst>
              <a:ext uri="{FF2B5EF4-FFF2-40B4-BE49-F238E27FC236}">
                <a16:creationId xmlns:a16="http://schemas.microsoft.com/office/drawing/2014/main" id="{D02CA9BB-8B68-4117-B219-40A96C5E6B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7119" y="2277995"/>
            <a:ext cx="4146680" cy="3110010"/>
          </a:xfrm>
          <a:prstGeom prst="rect">
            <a:avLst/>
          </a:prstGeom>
          <a:ln>
            <a:solidFill>
              <a:schemeClr val="bg2">
                <a:lumMod val="50000"/>
              </a:schemeClr>
            </a:solidFill>
          </a:ln>
        </p:spPr>
      </p:pic>
      <p:sp>
        <p:nvSpPr>
          <p:cNvPr id="11" name="Content Placeholder 2">
            <a:extLst>
              <a:ext uri="{FF2B5EF4-FFF2-40B4-BE49-F238E27FC236}">
                <a16:creationId xmlns:a16="http://schemas.microsoft.com/office/drawing/2014/main" id="{881DE383-1749-422F-A443-D6BFD7369750}"/>
              </a:ext>
            </a:extLst>
          </p:cNvPr>
          <p:cNvSpPr txBox="1">
            <a:spLocks/>
          </p:cNvSpPr>
          <p:nvPr/>
        </p:nvSpPr>
        <p:spPr>
          <a:xfrm>
            <a:off x="951722" y="5597847"/>
            <a:ext cx="10402077"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mj-lt"/>
              </a:rPr>
              <a:t>Special support for CRM tools such as Salesforce and Dynamics 365</a:t>
            </a:r>
          </a:p>
          <a:p>
            <a:r>
              <a:rPr lang="en-US">
                <a:latin typeface="+mj-lt"/>
              </a:rPr>
              <a:t>Support for ERP platforms: SAP and Dynamics AX &amp; NAV</a:t>
            </a:r>
            <a:endParaRPr lang="en-US" dirty="0">
              <a:latin typeface="+mj-lt"/>
            </a:endParaRPr>
          </a:p>
        </p:txBody>
      </p:sp>
    </p:spTree>
    <p:extLst>
      <p:ext uri="{BB962C8B-B14F-4D97-AF65-F5344CB8AC3E}">
        <p14:creationId xmlns:p14="http://schemas.microsoft.com/office/powerpoint/2010/main" val="2786513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78564-FF7B-4D76-8344-C36AB0197019}"/>
              </a:ext>
            </a:extLst>
          </p:cNvPr>
          <p:cNvSpPr>
            <a:spLocks noGrp="1"/>
          </p:cNvSpPr>
          <p:nvPr>
            <p:ph type="title"/>
          </p:nvPr>
        </p:nvSpPr>
        <p:spPr/>
        <p:txBody>
          <a:bodyPr/>
          <a:lstStyle/>
          <a:p>
            <a:r>
              <a:rPr lang="en-US" dirty="0"/>
              <a:t>Implementation Services</a:t>
            </a:r>
          </a:p>
        </p:txBody>
      </p:sp>
      <p:sp>
        <p:nvSpPr>
          <p:cNvPr id="3" name="Text Placeholder 2">
            <a:extLst>
              <a:ext uri="{FF2B5EF4-FFF2-40B4-BE49-F238E27FC236}">
                <a16:creationId xmlns:a16="http://schemas.microsoft.com/office/drawing/2014/main" id="{BFEB5A3D-342C-492B-BF45-62204FE8124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316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ADBF30-7562-492C-B143-445E96C7C4BE}"/>
              </a:ext>
            </a:extLst>
          </p:cNvPr>
          <p:cNvSpPr>
            <a:spLocks noGrp="1"/>
          </p:cNvSpPr>
          <p:nvPr>
            <p:ph type="title"/>
          </p:nvPr>
        </p:nvSpPr>
        <p:spPr/>
        <p:txBody>
          <a:bodyPr/>
          <a:lstStyle/>
          <a:p>
            <a:r>
              <a:rPr lang="en-US" dirty="0"/>
              <a:t>High Level Approach</a:t>
            </a:r>
          </a:p>
        </p:txBody>
      </p:sp>
      <p:sp>
        <p:nvSpPr>
          <p:cNvPr id="2" name="Arrow: Pentagon 1">
            <a:extLst>
              <a:ext uri="{FF2B5EF4-FFF2-40B4-BE49-F238E27FC236}">
                <a16:creationId xmlns:a16="http://schemas.microsoft.com/office/drawing/2014/main" id="{09659502-E1A2-4F7B-A64F-92C646BFCC83}"/>
              </a:ext>
            </a:extLst>
          </p:cNvPr>
          <p:cNvSpPr/>
          <p:nvPr/>
        </p:nvSpPr>
        <p:spPr>
          <a:xfrm>
            <a:off x="1349406" y="2228295"/>
            <a:ext cx="3515557" cy="1846555"/>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Phase 1</a:t>
            </a:r>
          </a:p>
          <a:p>
            <a:pPr algn="ctr"/>
            <a:r>
              <a:rPr lang="en-US" dirty="0"/>
              <a:t>Installation &amp; Setup</a:t>
            </a:r>
          </a:p>
        </p:txBody>
      </p:sp>
      <p:sp>
        <p:nvSpPr>
          <p:cNvPr id="3" name="Arrow: Chevron 2">
            <a:extLst>
              <a:ext uri="{FF2B5EF4-FFF2-40B4-BE49-F238E27FC236}">
                <a16:creationId xmlns:a16="http://schemas.microsoft.com/office/drawing/2014/main" id="{83BAD68E-4EE2-4227-8ABB-CC825B5F9DB6}"/>
              </a:ext>
            </a:extLst>
          </p:cNvPr>
          <p:cNvSpPr/>
          <p:nvPr/>
        </p:nvSpPr>
        <p:spPr>
          <a:xfrm>
            <a:off x="4243525" y="2228295"/>
            <a:ext cx="3400149" cy="1846554"/>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solidFill>
                  <a:schemeClr val="tx1"/>
                </a:solidFill>
              </a:rPr>
              <a:t>Phase 2</a:t>
            </a:r>
          </a:p>
          <a:p>
            <a:pPr algn="ctr"/>
            <a:r>
              <a:rPr lang="en-US" dirty="0">
                <a:solidFill>
                  <a:schemeClr val="tx1"/>
                </a:solidFill>
              </a:rPr>
              <a:t>Test Case Review &amp; Scoping</a:t>
            </a:r>
          </a:p>
        </p:txBody>
      </p:sp>
      <p:sp>
        <p:nvSpPr>
          <p:cNvPr id="6" name="Arrow: Chevron 5">
            <a:extLst>
              <a:ext uri="{FF2B5EF4-FFF2-40B4-BE49-F238E27FC236}">
                <a16:creationId xmlns:a16="http://schemas.microsoft.com/office/drawing/2014/main" id="{A7FC2A7E-3A32-456A-8489-8E6261C285AE}"/>
              </a:ext>
            </a:extLst>
          </p:cNvPr>
          <p:cNvSpPr/>
          <p:nvPr/>
        </p:nvSpPr>
        <p:spPr>
          <a:xfrm>
            <a:off x="7050349" y="2228295"/>
            <a:ext cx="3789287" cy="1846554"/>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solidFill>
                  <a:schemeClr val="tx1"/>
                </a:solidFill>
              </a:rPr>
              <a:t>Phase 3</a:t>
            </a:r>
          </a:p>
          <a:p>
            <a:pPr algn="ctr"/>
            <a:r>
              <a:rPr lang="en-US" dirty="0">
                <a:solidFill>
                  <a:schemeClr val="tx1"/>
                </a:solidFill>
              </a:rPr>
              <a:t>Test Case Implementation</a:t>
            </a:r>
          </a:p>
        </p:txBody>
      </p:sp>
      <p:sp>
        <p:nvSpPr>
          <p:cNvPr id="7" name="Rectangle 6">
            <a:extLst>
              <a:ext uri="{FF2B5EF4-FFF2-40B4-BE49-F238E27FC236}">
                <a16:creationId xmlns:a16="http://schemas.microsoft.com/office/drawing/2014/main" id="{02B44195-D3B4-4BDF-9DC4-E44E010D3061}"/>
              </a:ext>
            </a:extLst>
          </p:cNvPr>
          <p:cNvSpPr/>
          <p:nvPr/>
        </p:nvSpPr>
        <p:spPr>
          <a:xfrm>
            <a:off x="1349406" y="5433134"/>
            <a:ext cx="8575829" cy="72796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Support and Assistance</a:t>
            </a:r>
          </a:p>
        </p:txBody>
      </p:sp>
      <p:sp>
        <p:nvSpPr>
          <p:cNvPr id="8" name="Rectangle 7">
            <a:extLst>
              <a:ext uri="{FF2B5EF4-FFF2-40B4-BE49-F238E27FC236}">
                <a16:creationId xmlns:a16="http://schemas.microsoft.com/office/drawing/2014/main" id="{52631610-543D-4114-946F-AB8C2E1DA1DD}"/>
              </a:ext>
            </a:extLst>
          </p:cNvPr>
          <p:cNvSpPr/>
          <p:nvPr/>
        </p:nvSpPr>
        <p:spPr>
          <a:xfrm>
            <a:off x="4243526" y="4390007"/>
            <a:ext cx="5681710" cy="72796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Phase 2 -</a:t>
            </a:r>
            <a:r>
              <a:rPr lang="en-US" dirty="0"/>
              <a:t> Training</a:t>
            </a:r>
          </a:p>
        </p:txBody>
      </p:sp>
      <p:grpSp>
        <p:nvGrpSpPr>
          <p:cNvPr id="12" name="Group 11">
            <a:extLst>
              <a:ext uri="{FF2B5EF4-FFF2-40B4-BE49-F238E27FC236}">
                <a16:creationId xmlns:a16="http://schemas.microsoft.com/office/drawing/2014/main" id="{FB8C82FC-8E26-4F94-9FFC-0CCC9AA8AD3D}"/>
              </a:ext>
            </a:extLst>
          </p:cNvPr>
          <p:cNvGrpSpPr/>
          <p:nvPr/>
        </p:nvGrpSpPr>
        <p:grpSpPr>
          <a:xfrm>
            <a:off x="2889679" y="1707481"/>
            <a:ext cx="1091953" cy="416689"/>
            <a:chOff x="2934069" y="1707481"/>
            <a:chExt cx="1091953" cy="416689"/>
          </a:xfrm>
        </p:grpSpPr>
        <p:sp>
          <p:nvSpPr>
            <p:cNvPr id="11" name="Isosceles Triangle 10">
              <a:extLst>
                <a:ext uri="{FF2B5EF4-FFF2-40B4-BE49-F238E27FC236}">
                  <a16:creationId xmlns:a16="http://schemas.microsoft.com/office/drawing/2014/main" id="{87B9FE0D-1163-4991-A9E9-AA9400F5D220}"/>
                </a:ext>
              </a:extLst>
            </p:cNvPr>
            <p:cNvSpPr/>
            <p:nvPr/>
          </p:nvSpPr>
          <p:spPr>
            <a:xfrm>
              <a:off x="3591017" y="1707481"/>
              <a:ext cx="435005" cy="369332"/>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9BE6224A-BD07-4CE4-A6E1-C311FB5206FA}"/>
                </a:ext>
              </a:extLst>
            </p:cNvPr>
            <p:cNvSpPr txBox="1"/>
            <p:nvPr/>
          </p:nvSpPr>
          <p:spPr>
            <a:xfrm>
              <a:off x="2934069" y="1754838"/>
              <a:ext cx="1003177" cy="369332"/>
            </a:xfrm>
            <a:prstGeom prst="rect">
              <a:avLst/>
            </a:prstGeom>
            <a:noFill/>
          </p:spPr>
          <p:txBody>
            <a:bodyPr wrap="square" rtlCol="0">
              <a:spAutoFit/>
            </a:bodyPr>
            <a:lstStyle/>
            <a:p>
              <a:r>
                <a:rPr lang="en-US" dirty="0"/>
                <a:t>Week  1</a:t>
              </a:r>
            </a:p>
          </p:txBody>
        </p:sp>
      </p:grpSp>
      <p:grpSp>
        <p:nvGrpSpPr>
          <p:cNvPr id="13" name="Group 12">
            <a:extLst>
              <a:ext uri="{FF2B5EF4-FFF2-40B4-BE49-F238E27FC236}">
                <a16:creationId xmlns:a16="http://schemas.microsoft.com/office/drawing/2014/main" id="{6599F8B2-0003-41A0-9DB7-3F4B4D9C128B}"/>
              </a:ext>
            </a:extLst>
          </p:cNvPr>
          <p:cNvGrpSpPr/>
          <p:nvPr/>
        </p:nvGrpSpPr>
        <p:grpSpPr>
          <a:xfrm>
            <a:off x="5550023" y="1677935"/>
            <a:ext cx="1091953" cy="416689"/>
            <a:chOff x="2934069" y="1707481"/>
            <a:chExt cx="1091953" cy="416689"/>
          </a:xfrm>
        </p:grpSpPr>
        <p:sp>
          <p:nvSpPr>
            <p:cNvPr id="14" name="Isosceles Triangle 13">
              <a:extLst>
                <a:ext uri="{FF2B5EF4-FFF2-40B4-BE49-F238E27FC236}">
                  <a16:creationId xmlns:a16="http://schemas.microsoft.com/office/drawing/2014/main" id="{DBFA4860-6087-4F26-BB7B-F4BD98C96EDE}"/>
                </a:ext>
              </a:extLst>
            </p:cNvPr>
            <p:cNvSpPr/>
            <p:nvPr/>
          </p:nvSpPr>
          <p:spPr>
            <a:xfrm>
              <a:off x="3591017" y="1707481"/>
              <a:ext cx="435005" cy="369332"/>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7FE657E3-6E61-4171-B86A-CBE68E5EDE44}"/>
                </a:ext>
              </a:extLst>
            </p:cNvPr>
            <p:cNvSpPr txBox="1"/>
            <p:nvPr/>
          </p:nvSpPr>
          <p:spPr>
            <a:xfrm>
              <a:off x="2934069" y="1754838"/>
              <a:ext cx="1091953" cy="369332"/>
            </a:xfrm>
            <a:prstGeom prst="rect">
              <a:avLst/>
            </a:prstGeom>
            <a:noFill/>
          </p:spPr>
          <p:txBody>
            <a:bodyPr wrap="square" rtlCol="0">
              <a:spAutoFit/>
            </a:bodyPr>
            <a:lstStyle/>
            <a:p>
              <a:r>
                <a:rPr lang="en-US" dirty="0"/>
                <a:t>Week  3</a:t>
              </a:r>
            </a:p>
          </p:txBody>
        </p:sp>
      </p:grpSp>
      <p:grpSp>
        <p:nvGrpSpPr>
          <p:cNvPr id="19" name="Group 18">
            <a:extLst>
              <a:ext uri="{FF2B5EF4-FFF2-40B4-BE49-F238E27FC236}">
                <a16:creationId xmlns:a16="http://schemas.microsoft.com/office/drawing/2014/main" id="{CFC18714-69C3-48A3-9403-08168EE96696}"/>
              </a:ext>
            </a:extLst>
          </p:cNvPr>
          <p:cNvGrpSpPr/>
          <p:nvPr/>
        </p:nvGrpSpPr>
        <p:grpSpPr>
          <a:xfrm>
            <a:off x="8819980" y="1707481"/>
            <a:ext cx="1105255" cy="416689"/>
            <a:chOff x="2934069" y="1707481"/>
            <a:chExt cx="1105255" cy="416689"/>
          </a:xfrm>
        </p:grpSpPr>
        <p:sp>
          <p:nvSpPr>
            <p:cNvPr id="20" name="Isosceles Triangle 19">
              <a:extLst>
                <a:ext uri="{FF2B5EF4-FFF2-40B4-BE49-F238E27FC236}">
                  <a16:creationId xmlns:a16="http://schemas.microsoft.com/office/drawing/2014/main" id="{EFF22970-7954-4A96-9D5D-575D2C453146}"/>
                </a:ext>
              </a:extLst>
            </p:cNvPr>
            <p:cNvSpPr/>
            <p:nvPr/>
          </p:nvSpPr>
          <p:spPr>
            <a:xfrm>
              <a:off x="3591017" y="1707481"/>
              <a:ext cx="435005" cy="369332"/>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TextBox 20">
              <a:extLst>
                <a:ext uri="{FF2B5EF4-FFF2-40B4-BE49-F238E27FC236}">
                  <a16:creationId xmlns:a16="http://schemas.microsoft.com/office/drawing/2014/main" id="{ABE94BD9-F881-414D-B112-28D7E0EA7884}"/>
                </a:ext>
              </a:extLst>
            </p:cNvPr>
            <p:cNvSpPr txBox="1"/>
            <p:nvPr/>
          </p:nvSpPr>
          <p:spPr>
            <a:xfrm>
              <a:off x="2934069" y="1754838"/>
              <a:ext cx="1105255" cy="369332"/>
            </a:xfrm>
            <a:prstGeom prst="rect">
              <a:avLst/>
            </a:prstGeom>
            <a:noFill/>
          </p:spPr>
          <p:txBody>
            <a:bodyPr wrap="square" rtlCol="0">
              <a:spAutoFit/>
            </a:bodyPr>
            <a:lstStyle/>
            <a:p>
              <a:r>
                <a:rPr lang="en-US" dirty="0"/>
                <a:t>Week  5</a:t>
              </a:r>
            </a:p>
          </p:txBody>
        </p:sp>
      </p:grpSp>
    </p:spTree>
    <p:extLst>
      <p:ext uri="{BB962C8B-B14F-4D97-AF65-F5344CB8AC3E}">
        <p14:creationId xmlns:p14="http://schemas.microsoft.com/office/powerpoint/2010/main" val="2424098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ADBF30-7562-492C-B143-445E96C7C4BE}"/>
              </a:ext>
            </a:extLst>
          </p:cNvPr>
          <p:cNvSpPr>
            <a:spLocks noGrp="1"/>
          </p:cNvSpPr>
          <p:nvPr>
            <p:ph type="title"/>
          </p:nvPr>
        </p:nvSpPr>
        <p:spPr/>
        <p:txBody>
          <a:bodyPr/>
          <a:lstStyle/>
          <a:p>
            <a:r>
              <a:rPr lang="en-US" dirty="0"/>
              <a:t>Phase One (1-week)</a:t>
            </a:r>
          </a:p>
        </p:txBody>
      </p:sp>
      <p:sp>
        <p:nvSpPr>
          <p:cNvPr id="5" name="Content Placeholder 4">
            <a:extLst>
              <a:ext uri="{FF2B5EF4-FFF2-40B4-BE49-F238E27FC236}">
                <a16:creationId xmlns:a16="http://schemas.microsoft.com/office/drawing/2014/main" id="{785E1631-7C5F-4B0F-8A7D-665733C890AD}"/>
              </a:ext>
            </a:extLst>
          </p:cNvPr>
          <p:cNvSpPr>
            <a:spLocks noGrp="1"/>
          </p:cNvSpPr>
          <p:nvPr>
            <p:ph idx="1"/>
          </p:nvPr>
        </p:nvSpPr>
        <p:spPr/>
        <p:txBody>
          <a:bodyPr/>
          <a:lstStyle/>
          <a:p>
            <a:r>
              <a:rPr lang="en-US" dirty="0"/>
              <a:t>Kick-off</a:t>
            </a:r>
          </a:p>
          <a:p>
            <a:r>
              <a:rPr lang="en-US" dirty="0"/>
              <a:t>Review technical requirements</a:t>
            </a:r>
          </a:p>
          <a:p>
            <a:r>
              <a:rPr lang="en-US" dirty="0"/>
              <a:t>Installation of Rapise</a:t>
            </a:r>
          </a:p>
          <a:p>
            <a:pPr lvl="1"/>
            <a:r>
              <a:rPr lang="en-US" dirty="0">
                <a:solidFill>
                  <a:srgbClr val="93A1A1"/>
                </a:solidFill>
              </a:rPr>
              <a:t>Integration with </a:t>
            </a:r>
            <a:r>
              <a:rPr lang="en-US" dirty="0" err="1">
                <a:solidFill>
                  <a:srgbClr val="93A1A1"/>
                </a:solidFill>
              </a:rPr>
              <a:t>SpiraTest</a:t>
            </a:r>
            <a:endParaRPr lang="en-US" dirty="0">
              <a:solidFill>
                <a:srgbClr val="93A1A1"/>
              </a:solidFill>
            </a:endParaRPr>
          </a:p>
          <a:p>
            <a:pPr lvl="1"/>
            <a:r>
              <a:rPr lang="en-US" dirty="0">
                <a:solidFill>
                  <a:srgbClr val="93A1A1"/>
                </a:solidFill>
              </a:rPr>
              <a:t>Configuration of developer machines</a:t>
            </a:r>
          </a:p>
          <a:p>
            <a:pPr lvl="1"/>
            <a:r>
              <a:rPr lang="en-US" dirty="0">
                <a:solidFill>
                  <a:srgbClr val="93A1A1"/>
                </a:solidFill>
              </a:rPr>
              <a:t>Configuration of </a:t>
            </a:r>
            <a:r>
              <a:rPr lang="en-US" dirty="0" err="1">
                <a:solidFill>
                  <a:srgbClr val="93A1A1"/>
                </a:solidFill>
              </a:rPr>
              <a:t>RapiseLauncher</a:t>
            </a:r>
            <a:r>
              <a:rPr lang="en-US" dirty="0">
                <a:solidFill>
                  <a:srgbClr val="93A1A1"/>
                </a:solidFill>
              </a:rPr>
              <a:t> execution agents</a:t>
            </a:r>
          </a:p>
          <a:p>
            <a:r>
              <a:rPr lang="en-US" dirty="0"/>
              <a:t>Timeframe</a:t>
            </a:r>
          </a:p>
          <a:p>
            <a:pPr lvl="1"/>
            <a:r>
              <a:rPr lang="en-US" dirty="0">
                <a:solidFill>
                  <a:srgbClr val="93A1A1"/>
                </a:solidFill>
              </a:rPr>
              <a:t>Typically takes 2-6 hours spread over one week</a:t>
            </a:r>
          </a:p>
        </p:txBody>
      </p:sp>
    </p:spTree>
    <p:extLst>
      <p:ext uri="{BB962C8B-B14F-4D97-AF65-F5344CB8AC3E}">
        <p14:creationId xmlns:p14="http://schemas.microsoft.com/office/powerpoint/2010/main" val="3493936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ADBF30-7562-492C-B143-445E96C7C4BE}"/>
              </a:ext>
            </a:extLst>
          </p:cNvPr>
          <p:cNvSpPr>
            <a:spLocks noGrp="1"/>
          </p:cNvSpPr>
          <p:nvPr>
            <p:ph type="title"/>
          </p:nvPr>
        </p:nvSpPr>
        <p:spPr/>
        <p:txBody>
          <a:bodyPr/>
          <a:lstStyle/>
          <a:p>
            <a:r>
              <a:rPr lang="en-US" dirty="0"/>
              <a:t>Phase Two (2-4 weeks)</a:t>
            </a:r>
          </a:p>
        </p:txBody>
      </p:sp>
      <p:sp>
        <p:nvSpPr>
          <p:cNvPr id="5" name="Content Placeholder 4">
            <a:extLst>
              <a:ext uri="{FF2B5EF4-FFF2-40B4-BE49-F238E27FC236}">
                <a16:creationId xmlns:a16="http://schemas.microsoft.com/office/drawing/2014/main" id="{785E1631-7C5F-4B0F-8A7D-665733C890AD}"/>
              </a:ext>
            </a:extLst>
          </p:cNvPr>
          <p:cNvSpPr>
            <a:spLocks noGrp="1"/>
          </p:cNvSpPr>
          <p:nvPr>
            <p:ph idx="1"/>
          </p:nvPr>
        </p:nvSpPr>
        <p:spPr/>
        <p:txBody>
          <a:bodyPr/>
          <a:lstStyle/>
          <a:p>
            <a:r>
              <a:rPr lang="en-US" dirty="0"/>
              <a:t>Training of Client testers</a:t>
            </a:r>
          </a:p>
          <a:p>
            <a:pPr lvl="1"/>
            <a:r>
              <a:rPr lang="en-US" dirty="0">
                <a:solidFill>
                  <a:srgbClr val="93A1A1"/>
                </a:solidFill>
              </a:rPr>
              <a:t>12 hours of training for the Rapise test creation users</a:t>
            </a:r>
          </a:p>
          <a:p>
            <a:pPr lvl="1"/>
            <a:r>
              <a:rPr lang="en-US" dirty="0">
                <a:solidFill>
                  <a:srgbClr val="93A1A1"/>
                </a:solidFill>
              </a:rPr>
              <a:t>Would be delivered remotely via. </a:t>
            </a:r>
            <a:r>
              <a:rPr lang="en-US" dirty="0" err="1">
                <a:solidFill>
                  <a:srgbClr val="93A1A1"/>
                </a:solidFill>
              </a:rPr>
              <a:t>GotoMeeting</a:t>
            </a:r>
            <a:endParaRPr lang="en-US" dirty="0">
              <a:solidFill>
                <a:srgbClr val="93A1A1"/>
              </a:solidFill>
            </a:endParaRPr>
          </a:p>
          <a:p>
            <a:pPr lvl="1"/>
            <a:r>
              <a:rPr lang="en-US" dirty="0">
                <a:solidFill>
                  <a:srgbClr val="93A1A1"/>
                </a:solidFill>
              </a:rPr>
              <a:t>Includes the use of practical labs and review of progress by Inflectra Rapise experts.</a:t>
            </a:r>
          </a:p>
          <a:p>
            <a:r>
              <a:rPr lang="en-US" dirty="0"/>
              <a:t>Review of Test Cases </a:t>
            </a:r>
          </a:p>
          <a:p>
            <a:pPr lvl="1"/>
            <a:r>
              <a:rPr lang="en-US" dirty="0">
                <a:solidFill>
                  <a:srgbClr val="93A1A1"/>
                </a:solidFill>
              </a:rPr>
              <a:t>Team will review test cases to ensure training is aligned</a:t>
            </a:r>
          </a:p>
          <a:p>
            <a:pPr lvl="1"/>
            <a:r>
              <a:rPr lang="en-US" dirty="0">
                <a:solidFill>
                  <a:srgbClr val="93A1A1"/>
                </a:solidFill>
              </a:rPr>
              <a:t>Finalize the list of test cases to be implemented in phase 3</a:t>
            </a:r>
          </a:p>
          <a:p>
            <a:r>
              <a:rPr lang="en-US" dirty="0"/>
              <a:t>Timeframe</a:t>
            </a:r>
          </a:p>
          <a:p>
            <a:pPr lvl="1"/>
            <a:r>
              <a:rPr lang="en-US" dirty="0">
                <a:solidFill>
                  <a:srgbClr val="93A1A1"/>
                </a:solidFill>
              </a:rPr>
              <a:t>12 hours of work spread over 2-4 weeks depending on schedule</a:t>
            </a:r>
          </a:p>
        </p:txBody>
      </p:sp>
    </p:spTree>
    <p:extLst>
      <p:ext uri="{BB962C8B-B14F-4D97-AF65-F5344CB8AC3E}">
        <p14:creationId xmlns:p14="http://schemas.microsoft.com/office/powerpoint/2010/main" val="1618393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ADBF30-7562-492C-B143-445E96C7C4BE}"/>
              </a:ext>
            </a:extLst>
          </p:cNvPr>
          <p:cNvSpPr>
            <a:spLocks noGrp="1"/>
          </p:cNvSpPr>
          <p:nvPr>
            <p:ph type="title"/>
          </p:nvPr>
        </p:nvSpPr>
        <p:spPr/>
        <p:txBody>
          <a:bodyPr/>
          <a:lstStyle/>
          <a:p>
            <a:r>
              <a:rPr lang="en-US" dirty="0"/>
              <a:t>Phase Three (2-4 weeks)</a:t>
            </a:r>
          </a:p>
        </p:txBody>
      </p:sp>
      <p:sp>
        <p:nvSpPr>
          <p:cNvPr id="5" name="Content Placeholder 4">
            <a:extLst>
              <a:ext uri="{FF2B5EF4-FFF2-40B4-BE49-F238E27FC236}">
                <a16:creationId xmlns:a16="http://schemas.microsoft.com/office/drawing/2014/main" id="{785E1631-7C5F-4B0F-8A7D-665733C890AD}"/>
              </a:ext>
            </a:extLst>
          </p:cNvPr>
          <p:cNvSpPr>
            <a:spLocks noGrp="1"/>
          </p:cNvSpPr>
          <p:nvPr>
            <p:ph idx="1"/>
          </p:nvPr>
        </p:nvSpPr>
        <p:spPr/>
        <p:txBody>
          <a:bodyPr/>
          <a:lstStyle/>
          <a:p>
            <a:r>
              <a:rPr lang="en-US" dirty="0"/>
              <a:t>The Inflectra team will automate a critical set for Client </a:t>
            </a:r>
          </a:p>
          <a:p>
            <a:pPr lvl="1"/>
            <a:r>
              <a:rPr lang="en-US" dirty="0">
                <a:solidFill>
                  <a:srgbClr val="93A1A1"/>
                </a:solidFill>
              </a:rPr>
              <a:t>The final lists of tasks will be defined in Phase 2</a:t>
            </a:r>
          </a:p>
          <a:p>
            <a:r>
              <a:rPr lang="en-US" dirty="0"/>
              <a:t>We typically implement ~ 20 hours worth of test cases</a:t>
            </a:r>
          </a:p>
          <a:p>
            <a:pPr lvl="1"/>
            <a:r>
              <a:rPr lang="en-US" dirty="0">
                <a:solidFill>
                  <a:srgbClr val="93A1A1"/>
                </a:solidFill>
              </a:rPr>
              <a:t>The Inflectra team will focus on implementing test cases that have unique challenges</a:t>
            </a:r>
          </a:p>
          <a:p>
            <a:pPr lvl="1"/>
            <a:r>
              <a:rPr lang="en-US" dirty="0">
                <a:solidFill>
                  <a:srgbClr val="93A1A1"/>
                </a:solidFill>
              </a:rPr>
              <a:t>The Client team can then become self-sufficient and implement the other test cases with the provided assistance and training</a:t>
            </a:r>
          </a:p>
          <a:p>
            <a:pPr lvl="1"/>
            <a:r>
              <a:rPr lang="en-US" dirty="0">
                <a:solidFill>
                  <a:srgbClr val="93A1A1"/>
                </a:solidFill>
              </a:rPr>
              <a:t>Transition should take ~2-6 hours</a:t>
            </a:r>
          </a:p>
          <a:p>
            <a:r>
              <a:rPr lang="en-US" dirty="0"/>
              <a:t>Initial training will happen before phase 3, additional training in parallel with phase 3, to ensure success.</a:t>
            </a:r>
          </a:p>
        </p:txBody>
      </p:sp>
    </p:spTree>
    <p:extLst>
      <p:ext uri="{BB962C8B-B14F-4D97-AF65-F5344CB8AC3E}">
        <p14:creationId xmlns:p14="http://schemas.microsoft.com/office/powerpoint/2010/main" val="2206040213"/>
      </p:ext>
    </p:extLst>
  </p:cSld>
  <p:clrMapOvr>
    <a:masterClrMapping/>
  </p:clrMapOvr>
</p:sld>
</file>

<file path=ppt/theme/theme1.xml><?xml version="1.0" encoding="utf-8"?>
<a:theme xmlns:a="http://schemas.openxmlformats.org/drawingml/2006/main" name="Inflectra content">
  <a:themeElements>
    <a:clrScheme name="Custom 3">
      <a:dk1>
        <a:srgbClr val="073642"/>
      </a:dk1>
      <a:lt1>
        <a:srgbClr val="FDCB26"/>
      </a:lt1>
      <a:dk2>
        <a:srgbClr val="073642"/>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069FC592-E20D-44F7-BA8A-96969F8231E4}"/>
    </a:ext>
  </a:extLst>
</a:theme>
</file>

<file path=ppt/theme/theme2.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EB6E1207-8B08-4C7E-98F5-7D295CC258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Inflectra Powerpoint Template-Wide</Template>
  <TotalTime>326</TotalTime>
  <Words>520</Words>
  <Application>Microsoft Office PowerPoint</Application>
  <PresentationFormat>Widescreen</PresentationFormat>
  <Paragraphs>63</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Josefin Sans</vt:lpstr>
      <vt:lpstr>Arial</vt:lpstr>
      <vt:lpstr>Calibri</vt:lpstr>
      <vt:lpstr>Kanit</vt:lpstr>
      <vt:lpstr>Wingdings</vt:lpstr>
      <vt:lpstr>Inflectra content</vt:lpstr>
      <vt:lpstr>Inflectra titles</vt:lpstr>
      <vt:lpstr>Quick Start Package</vt:lpstr>
      <vt:lpstr>Background</vt:lpstr>
      <vt:lpstr>Test Automation Challenges</vt:lpstr>
      <vt:lpstr>Why Rapise?</vt:lpstr>
      <vt:lpstr>Implementation Services</vt:lpstr>
      <vt:lpstr>High Level Approach</vt:lpstr>
      <vt:lpstr>Phase One (1-week)</vt:lpstr>
      <vt:lpstr>Phase Two (2-4 weeks)</vt:lpstr>
      <vt:lpstr>Phase Three (2-4 weeks)</vt:lpstr>
      <vt:lpstr>Support &amp; Assistance (included)</vt:lpstr>
      <vt:lpstr>Extended Training (Optional)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M. Sandman</dc:creator>
  <cp:lastModifiedBy>Adam M. Sandman</cp:lastModifiedBy>
  <cp:revision>54</cp:revision>
  <cp:lastPrinted>2017-03-07T16:58:37Z</cp:lastPrinted>
  <dcterms:created xsi:type="dcterms:W3CDTF">2019-11-17T16:38:22Z</dcterms:created>
  <dcterms:modified xsi:type="dcterms:W3CDTF">2020-03-05T04:12:25Z</dcterms:modified>
</cp:coreProperties>
</file>