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0" r:id="rId4"/>
    <p:sldId id="258" r:id="rId5"/>
    <p:sldId id="284" r:id="rId6"/>
    <p:sldId id="261" r:id="rId7"/>
    <p:sldId id="262" r:id="rId8"/>
    <p:sldId id="285" r:id="rId9"/>
    <p:sldId id="263" r:id="rId10"/>
    <p:sldId id="264" r:id="rId11"/>
    <p:sldId id="265" r:id="rId12"/>
    <p:sldId id="288" r:id="rId13"/>
    <p:sldId id="286" r:id="rId14"/>
    <p:sldId id="287" r:id="rId15"/>
    <p:sldId id="268" r:id="rId16"/>
    <p:sldId id="269" r:id="rId17"/>
    <p:sldId id="273" r:id="rId18"/>
    <p:sldId id="271" r:id="rId19"/>
    <p:sldId id="272" r:id="rId20"/>
    <p:sldId id="274" r:id="rId21"/>
    <p:sldId id="270" r:id="rId22"/>
    <p:sldId id="267" r:id="rId23"/>
    <p:sldId id="276" r:id="rId24"/>
    <p:sldId id="275" r:id="rId25"/>
    <p:sldId id="277" r:id="rId26"/>
    <p:sldId id="289" r:id="rId27"/>
    <p:sldId id="280" r:id="rId28"/>
    <p:sldId id="282" r:id="rId29"/>
    <p:sldId id="281" r:id="rId30"/>
    <p:sldId id="283" r:id="rId31"/>
    <p:sldId id="259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611"/>
    <a:srgbClr val="F79910"/>
    <a:srgbClr val="FECC82"/>
    <a:srgbClr val="FFE389"/>
    <a:srgbClr val="FDC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6" autoAdjust="0"/>
  </p:normalViewPr>
  <p:slideViewPr>
    <p:cSldViewPr>
      <p:cViewPr varScale="1">
        <p:scale>
          <a:sx n="86" d="100"/>
          <a:sy n="86" d="100"/>
        </p:scale>
        <p:origin x="13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C15051-BD10-411A-A227-A2435FB0F8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31" b="39348"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86200"/>
            <a:ext cx="8305800" cy="533400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441825"/>
            <a:ext cx="8305800" cy="304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8C7B032-94E3-493C-885E-653F534D5C8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" name="TextBox 13"/>
          <p:cNvSpPr txBox="1">
            <a:spLocks noChangeArrowheads="1"/>
          </p:cNvSpPr>
          <p:nvPr userDrawn="1"/>
        </p:nvSpPr>
        <p:spPr bwMode="auto">
          <a:xfrm>
            <a:off x="457200" y="6400800"/>
            <a:ext cx="4648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/>
              <a:t>© Copyright 2006-2017, Inflectra Corporation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743080021"/>
              </p:ext>
            </p:extLst>
          </p:nvPr>
        </p:nvGraphicFramePr>
        <p:xfrm>
          <a:off x="304800" y="177781"/>
          <a:ext cx="3067023" cy="1041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r:id="rId4" imgW="8677080" imgH="2946600" progId="">
                  <p:embed/>
                </p:oleObj>
              </mc:Choice>
              <mc:Fallback>
                <p:oleObj r:id="rId4" imgW="8677080" imgH="2946600" progId="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177781"/>
                        <a:ext cx="3067023" cy="1041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 userDrawn="1"/>
        </p:nvSpPr>
        <p:spPr>
          <a:xfrm>
            <a:off x="2971800" y="916479"/>
            <a:ext cx="2888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®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ADE5CEF1-93AC-42D7-B4BC-492E024066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52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45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451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76CBB50A-6195-45B8-AE02-79F9FDA74F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0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069E4B69-3EC5-465B-9719-354D7C91A9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80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B585FE93-19F0-4D0C-BC3E-E4016760A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64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95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95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9B16F20-21EC-42F8-A9DE-CED16F1BAA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18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082CB30B-0879-4300-BBA0-29FB92615A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11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3D6F28E-B15A-492E-9ECF-F322A3E68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67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7511DD5-287E-43C2-B756-C96A8277E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78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C812E32-FC33-4387-B584-F67C5AF21D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27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2E146844-AF4A-44B5-83EE-4DCA2A40F2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86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-2" b="42091"/>
          <a:stretch>
            <a:fillRect/>
          </a:stretch>
        </p:blipFill>
        <p:spPr bwMode="auto">
          <a:xfrm>
            <a:off x="0" y="4038600"/>
            <a:ext cx="9144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6400800"/>
            <a:ext cx="990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altLang="en-US"/>
              <a:t>Page: </a:t>
            </a:r>
            <a:fld id="{AE65F09C-2FED-4E88-91F5-14E01C2D051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TextBox 13"/>
          <p:cNvSpPr txBox="1">
            <a:spLocks noChangeArrowheads="1"/>
          </p:cNvSpPr>
          <p:nvPr userDrawn="1"/>
        </p:nvSpPr>
        <p:spPr bwMode="auto">
          <a:xfrm>
            <a:off x="457200" y="6400800"/>
            <a:ext cx="4648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/>
              <a:t>© Copyright 2006-2017, Inflectra Corporation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077436"/>
            <a:ext cx="2128896" cy="722927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8778938" y="6520190"/>
            <a:ext cx="2888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96611"/>
        </a:buClr>
        <a:buSzPct val="80000"/>
        <a:buFont typeface="Wingdings" panose="05000000000000000000" pitchFamily="2" charset="2"/>
        <a:buChar char="n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DCC12"/>
        </a:buClr>
        <a:buSzPct val="80000"/>
        <a:buFont typeface="Wingdings" panose="05000000000000000000" pitchFamily="2" charset="2"/>
        <a:buChar char="n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96611"/>
        </a:buClr>
        <a:buSzPct val="80000"/>
        <a:buFont typeface="Wingdings" panose="05000000000000000000" pitchFamily="2" charset="2"/>
        <a:buChar char="n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DCC12"/>
        </a:buClr>
        <a:buSzPct val="80000"/>
        <a:buFont typeface="Wingdings" panose="05000000000000000000" pitchFamily="2" charset="2"/>
        <a:buChar char="n"/>
        <a:defRPr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96611"/>
        </a:buClr>
        <a:buSzPct val="80000"/>
        <a:buFont typeface="Wingdings" panose="05000000000000000000" pitchFamily="2" charset="2"/>
        <a:buChar char="n"/>
        <a:defRPr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yoniflenner.net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Inflectra/rapise-dynamics365-samples" TargetMode="External"/><Relationship Id="rId3" Type="http://schemas.openxmlformats.org/officeDocument/2006/relationships/hyperlink" Target="https://www.inflectra.com/Support/KnowledgeBase/KB273.aspx" TargetMode="External"/><Relationship Id="rId7" Type="http://schemas.openxmlformats.org/officeDocument/2006/relationships/hyperlink" Target="https://github.com/Inflectra/rapise-dynamics-samples" TargetMode="External"/><Relationship Id="rId2" Type="http://schemas.openxmlformats.org/officeDocument/2006/relationships/hyperlink" Target="https://www.inflectra.com/Support/KnowledgeBase/KB277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flectra.com/Ideas/Whitepaper/Setting-Up-a-TestOps-Environment-Using-Selenium-WebDriver-and-JavaScript.aspx" TargetMode="External"/><Relationship Id="rId5" Type="http://schemas.openxmlformats.org/officeDocument/2006/relationships/hyperlink" Target="https://www.inflectra.com/Ideas/Entry/479.aspx" TargetMode="External"/><Relationship Id="rId4" Type="http://schemas.openxmlformats.org/officeDocument/2006/relationships/hyperlink" Target="https://www.inflectra.com/Support/KnowledgeBase/KB292.aspx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urnondynamics.com/microsoft-dynamics-ax-and-its-achilles-heel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9FC55F7F-DC15-4D79-91E5-5B50DFFDBFFC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Test a Complex ERP Application using a Data-Driven Framework</a:t>
            </a:r>
            <a:endParaRPr lang="en-US" altLang="en-US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724400"/>
            <a:ext cx="8305800" cy="304800"/>
          </a:xfrm>
        </p:spPr>
        <p:txBody>
          <a:bodyPr/>
          <a:lstStyle/>
          <a:p>
            <a:r>
              <a:rPr lang="en-US" altLang="en-US" dirty="0"/>
              <a:t>By Adam Sandman</a:t>
            </a:r>
          </a:p>
          <a:p>
            <a:r>
              <a:rPr lang="en-US" altLang="en-US" dirty="0"/>
              <a:t>September 29</a:t>
            </a:r>
            <a:r>
              <a:rPr lang="en-US" altLang="en-US" baseline="30000" dirty="0"/>
              <a:t>th</a:t>
            </a:r>
            <a:r>
              <a:rPr lang="en-US" altLang="en-US" dirty="0"/>
              <a:t>, 2017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ADDA97-684B-4D59-B36E-C3BDAECB9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6400"/>
            <a:ext cx="6667500" cy="12382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1AF6-F3D9-4B3F-BB10-A1668CDF9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Testing Dynamics AX 2012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96360-483D-408E-AE80-AF5AA629C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Cannot use Selenium (not browser based)</a:t>
            </a:r>
          </a:p>
          <a:p>
            <a:r>
              <a:rPr lang="en-US" sz="2400" dirty="0"/>
              <a:t>Coded UI is available but low-level, lot of effort required</a:t>
            </a:r>
          </a:p>
          <a:p>
            <a:r>
              <a:rPr lang="en-US" sz="2400" dirty="0"/>
              <a:t>Testers have to deal with grids, </a:t>
            </a:r>
            <a:r>
              <a:rPr lang="en-US" sz="2400" dirty="0" err="1"/>
              <a:t>treeviews</a:t>
            </a:r>
            <a:r>
              <a:rPr lang="en-US" sz="2400" dirty="0"/>
              <a:t>, menus at a very low level</a:t>
            </a:r>
          </a:p>
          <a:p>
            <a:r>
              <a:rPr lang="en-US" sz="2400" dirty="0"/>
              <a:t>Hard to maintain the </a:t>
            </a:r>
            <a:r>
              <a:rPr lang="en-US" sz="2400" dirty="0" err="1"/>
              <a:t>CodedUI</a:t>
            </a:r>
            <a:r>
              <a:rPr lang="en-US" sz="2400" dirty="0"/>
              <a:t> scripts coded in C#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BB34-59F9-46F8-A5BF-BFB90B723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2052A0-0126-4CCB-BD5A-0315E0594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52800"/>
            <a:ext cx="5393244" cy="2514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58550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1AF6-F3D9-4B3F-BB10-A1668CDF9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Testing Dynamics 365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96360-483D-408E-AE80-AF5AA629C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Selenium possible since browser based</a:t>
            </a:r>
          </a:p>
          <a:p>
            <a:r>
              <a:rPr lang="en-US" sz="2400" dirty="0"/>
              <a:t>Complex elements (e.g. main menu) hard to automate. Took over a week to create reliable web locators</a:t>
            </a:r>
          </a:p>
          <a:p>
            <a:r>
              <a:rPr lang="en-US" sz="2400" dirty="0"/>
              <a:t>Grids and other objects complex to interact with once you get beyond the </a:t>
            </a:r>
            <a:r>
              <a:rPr lang="en-US" sz="2400"/>
              <a:t>root DOM element</a:t>
            </a:r>
            <a:endParaRPr lang="en-US" sz="2400" dirty="0"/>
          </a:p>
          <a:p>
            <a:r>
              <a:rPr lang="en-US" sz="2400" dirty="0"/>
              <a:t>You have popups and other dialogs that</a:t>
            </a:r>
            <a:br>
              <a:rPr lang="en-US" sz="2400" dirty="0"/>
            </a:br>
            <a:r>
              <a:rPr lang="en-US" sz="2400" dirty="0"/>
              <a:t>need OS click</a:t>
            </a:r>
          </a:p>
          <a:p>
            <a:r>
              <a:rPr lang="en-US" sz="2400" dirty="0"/>
              <a:t>What happens when you have</a:t>
            </a:r>
            <a:br>
              <a:rPr lang="en-US" sz="2400" dirty="0"/>
            </a:br>
            <a:r>
              <a:rPr lang="en-US" sz="2400" dirty="0"/>
              <a:t> an obscured item, should it</a:t>
            </a:r>
            <a:br>
              <a:rPr lang="en-US" sz="2400" dirty="0"/>
            </a:br>
            <a:r>
              <a:rPr lang="en-US" sz="2400" dirty="0"/>
              <a:t>pass/fail?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BB34-59F9-46F8-A5BF-BFB90B723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341F37-1641-47DD-8175-E04855477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543300"/>
            <a:ext cx="3810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99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02F95-5976-424C-B420-761361F00C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Different Testing Roles / Needs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AEB82-99B3-452E-B3DF-DE6CF2AA2B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55E84-C0D2-4B71-8B0D-03B8C25DB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8C7B032-94E3-493C-885E-653F534D5C8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780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1AF6-F3D9-4B3F-BB10-A1668CDF9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Functional Expert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96360-483D-408E-AE80-AF5AA629C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ERP = Lots of complex business rules that are designed by accountants, logisticians, warehouse managers: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BB34-59F9-46F8-A5BF-BFB90B723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46B670-7F56-4FB9-B32B-EF392B43B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44" y="2057400"/>
            <a:ext cx="3191256" cy="383974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C32F69F9-EADB-4171-9D8B-E90FF368A52B}"/>
              </a:ext>
            </a:extLst>
          </p:cNvPr>
          <p:cNvSpPr/>
          <p:nvPr/>
        </p:nvSpPr>
        <p:spPr>
          <a:xfrm>
            <a:off x="685800" y="2743200"/>
            <a:ext cx="4495800" cy="1905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Functional Knowledge of System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018546-14C9-4C7B-8BA2-C54E6F0E7E57}"/>
              </a:ext>
            </a:extLst>
          </p:cNvPr>
          <p:cNvSpPr/>
          <p:nvPr/>
        </p:nvSpPr>
        <p:spPr>
          <a:xfrm>
            <a:off x="685800" y="4800600"/>
            <a:ext cx="4724400" cy="914400"/>
          </a:xfrm>
          <a:prstGeom prst="rect">
            <a:avLst/>
          </a:prstGeom>
          <a:solidFill>
            <a:srgbClr val="F799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Doesn’t Understand Automation, XPATH, CSS, Frameworks, Libraries</a:t>
            </a:r>
          </a:p>
        </p:txBody>
      </p:sp>
    </p:spTree>
    <p:extLst>
      <p:ext uri="{BB962C8B-B14F-4D97-AF65-F5344CB8AC3E}">
        <p14:creationId xmlns:p14="http://schemas.microsoft.com/office/powerpoint/2010/main" val="70174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1AF6-F3D9-4B3F-BB10-A1668CDF9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Test Automation Engineer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96360-483D-408E-AE80-AF5AA629C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Knows how to create automated software tests that are more than just ‘smoke and mirrors’ and will be resilient and reliable.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BB34-59F9-46F8-A5BF-BFB90B723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32F69F9-EADB-4171-9D8B-E90FF368A52B}"/>
              </a:ext>
            </a:extLst>
          </p:cNvPr>
          <p:cNvSpPr/>
          <p:nvPr/>
        </p:nvSpPr>
        <p:spPr>
          <a:xfrm>
            <a:off x="685800" y="2667000"/>
            <a:ext cx="4495800" cy="1905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of How to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Good Tests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5D2296-75D6-4FA8-AFC2-DA5AF3A0B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447924"/>
            <a:ext cx="2895600" cy="30410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1D3046-DFA5-4714-B524-87A5CBAD0994}"/>
              </a:ext>
            </a:extLst>
          </p:cNvPr>
          <p:cNvSpPr/>
          <p:nvPr/>
        </p:nvSpPr>
        <p:spPr>
          <a:xfrm>
            <a:off x="685800" y="4800600"/>
            <a:ext cx="4724400" cy="914400"/>
          </a:xfrm>
          <a:prstGeom prst="rect">
            <a:avLst/>
          </a:prstGeom>
          <a:solidFill>
            <a:srgbClr val="F799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Doesn’t know a Purchase Order from a Credit Memo.</a:t>
            </a:r>
          </a:p>
        </p:txBody>
      </p:sp>
    </p:spTree>
    <p:extLst>
      <p:ext uri="{BB962C8B-B14F-4D97-AF65-F5344CB8AC3E}">
        <p14:creationId xmlns:p14="http://schemas.microsoft.com/office/powerpoint/2010/main" val="157600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052A-71BF-4EC1-BF79-A970B95260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an Automation Framework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06B266-4332-4A12-99E0-67DEED8445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301AC-F086-474A-BD5F-FD5783A28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8C7B032-94E3-493C-885E-653F534D5C8C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676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1AF6-F3D9-4B3F-BB10-A1668CDF9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Landscape of Test 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96360-483D-408E-AE80-AF5AA629C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5334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Courtesy of </a:t>
            </a:r>
            <a:r>
              <a:rPr lang="nb-NO" sz="1800" dirty="0"/>
              <a:t>Yoni Flenner – </a:t>
            </a:r>
            <a:r>
              <a:rPr lang="nb-NO" sz="1800" dirty="0">
                <a:hlinkClick r:id="rId2"/>
              </a:rPr>
              <a:t>http://yoniflenner.net</a:t>
            </a:r>
            <a:r>
              <a:rPr lang="nb-NO" sz="1800" dirty="0"/>
              <a:t> 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BB34-59F9-46F8-A5BF-BFB90B723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60D7C0-AC51-47A2-8A8B-798F62E03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81621"/>
            <a:ext cx="6172200" cy="48837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71E34-9A63-4976-8578-CC8BE2F6A419}"/>
              </a:ext>
            </a:extLst>
          </p:cNvPr>
          <p:cNvSpPr txBox="1"/>
          <p:nvPr/>
        </p:nvSpPr>
        <p:spPr>
          <a:xfrm>
            <a:off x="6705600" y="1219200"/>
            <a:ext cx="1752600" cy="2031325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is where</a:t>
            </a:r>
          </a:p>
          <a:p>
            <a:pPr algn="ctr"/>
            <a:r>
              <a:rPr lang="en-US" dirty="0"/>
              <a:t>Selenium</a:t>
            </a:r>
          </a:p>
          <a:p>
            <a:pPr algn="ctr"/>
            <a:r>
              <a:rPr lang="en-US" dirty="0"/>
              <a:t>WebDriver</a:t>
            </a:r>
          </a:p>
          <a:p>
            <a:pPr algn="ctr"/>
            <a:r>
              <a:rPr lang="en-US" dirty="0"/>
              <a:t>Comes in</a:t>
            </a:r>
          </a:p>
          <a:p>
            <a:pPr algn="ctr"/>
            <a:r>
              <a:rPr lang="en-US" dirty="0"/>
              <a:t>(or Appium, MSAA, </a:t>
            </a:r>
            <a:r>
              <a:rPr lang="en-US" dirty="0" err="1"/>
              <a:t>UIAutomation</a:t>
            </a:r>
            <a:r>
              <a:rPr lang="en-US" dirty="0"/>
              <a:t>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2986D15-AE5C-475A-AD45-F52B24045839}"/>
              </a:ext>
            </a:extLst>
          </p:cNvPr>
          <p:cNvCxnSpPr>
            <a:stCxn id="11" idx="1"/>
          </p:cNvCxnSpPr>
          <p:nvPr/>
        </p:nvCxnSpPr>
        <p:spPr>
          <a:xfrm flipH="1">
            <a:off x="5715000" y="2234863"/>
            <a:ext cx="990600" cy="660737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477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1AF6-F3D9-4B3F-BB10-A1668CDF9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Rapise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96360-483D-408E-AE80-AF5AA629C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Test Automation tool that tests web, mobile, desktop and APIs</a:t>
            </a:r>
          </a:p>
          <a:p>
            <a:r>
              <a:rPr lang="en-US" dirty="0"/>
              <a:t>Uses JavaScript as its core language</a:t>
            </a:r>
          </a:p>
          <a:p>
            <a:r>
              <a:rPr lang="en-US" dirty="0"/>
              <a:t>Has </a:t>
            </a:r>
            <a:r>
              <a:rPr lang="en-US" dirty="0" err="1"/>
              <a:t>Scriptless</a:t>
            </a:r>
            <a:r>
              <a:rPr lang="en-US" dirty="0"/>
              <a:t> data-driven framework</a:t>
            </a:r>
          </a:p>
          <a:p>
            <a:r>
              <a:rPr lang="en-US" dirty="0"/>
              <a:t>Commercial tool but designed to be open and extensible, using Selenium, Appium,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BB34-59F9-46F8-A5BF-BFB90B723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40D1492D-4839-4FC9-A5F2-5AF9FFA46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799"/>
            <a:ext cx="3962400" cy="130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586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1AF6-F3D9-4B3F-BB10-A1668CDF9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Based Recording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96360-483D-408E-AE80-AF5AA629C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914400"/>
          </a:xfrm>
        </p:spPr>
        <p:txBody>
          <a:bodyPr/>
          <a:lstStyle/>
          <a:p>
            <a:r>
              <a:rPr lang="en-US" sz="2400" dirty="0"/>
              <a:t>Separates the logic for interacting with a UI element from the test script and process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BB34-59F9-46F8-A5BF-BFB90B723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0083FB-6C2C-47B8-AA19-BC7F9267B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971757"/>
            <a:ext cx="2959238" cy="39812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1B3984-F27B-48BB-BAEE-48F3853C9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86553"/>
            <a:ext cx="2960433" cy="28234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9D590FC-917A-4398-888B-D15FF09B3155}"/>
              </a:ext>
            </a:extLst>
          </p:cNvPr>
          <p:cNvCxnSpPr/>
          <p:nvPr/>
        </p:nvCxnSpPr>
        <p:spPr>
          <a:xfrm>
            <a:off x="1752600" y="2057400"/>
            <a:ext cx="3124200" cy="0"/>
          </a:xfrm>
          <a:prstGeom prst="straightConnector1">
            <a:avLst/>
          </a:prstGeom>
          <a:ln w="19050">
            <a:solidFill>
              <a:srgbClr val="F966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719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1AF6-F3D9-4B3F-BB10-A1668CDF9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&amp;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96360-483D-408E-AE80-AF5AA629C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96611"/>
                </a:solidFill>
              </a:rPr>
              <a:t>Capture</a:t>
            </a:r>
            <a:r>
              <a:rPr lang="en-US" dirty="0"/>
              <a:t> User Interactions: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F96611"/>
              </a:solidFill>
            </a:endParaRPr>
          </a:p>
          <a:p>
            <a:r>
              <a:rPr lang="en-US" dirty="0">
                <a:solidFill>
                  <a:srgbClr val="F96611"/>
                </a:solidFill>
              </a:rPr>
              <a:t>Generate</a:t>
            </a:r>
            <a:r>
              <a:rPr lang="en-US" dirty="0"/>
              <a:t> Assertions: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BB34-59F9-46F8-A5BF-BFB90B723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6AA0BC-ACBD-4377-B859-FF8E32318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58962"/>
            <a:ext cx="5111340" cy="1770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F327B3-59CA-4CBB-95B8-2A04B4B4F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343" y="2279804"/>
            <a:ext cx="3488217" cy="34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01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4973ED17-A421-4D07-8055-7D427CFBC3F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Agenda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Introduction</a:t>
            </a:r>
          </a:p>
          <a:p>
            <a:r>
              <a:rPr lang="en-US" altLang="en-US" dirty="0"/>
              <a:t>Testing Complex Business Applications</a:t>
            </a:r>
          </a:p>
          <a:p>
            <a:r>
              <a:rPr lang="en-US" altLang="en-US" dirty="0"/>
              <a:t>Using a Test Automation Framework</a:t>
            </a:r>
          </a:p>
          <a:p>
            <a:r>
              <a:rPr lang="en-US" altLang="en-US" dirty="0"/>
              <a:t>The Value of Test Management</a:t>
            </a:r>
          </a:p>
          <a:p>
            <a:r>
              <a:rPr lang="en-US" altLang="en-US" dirty="0"/>
              <a:t>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8371C8-B5D4-4614-BB1A-ABE2F9B7A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3809260"/>
            <a:ext cx="6858000" cy="212864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1AF6-F3D9-4B3F-BB10-A1668CDF9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Spy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96360-483D-408E-AE80-AF5AA629C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Spy for Browsers</a:t>
            </a:r>
          </a:p>
          <a:p>
            <a:pPr lvl="1"/>
            <a:r>
              <a:rPr lang="en-US" dirty="0"/>
              <a:t>XPATH Generator</a:t>
            </a:r>
          </a:p>
          <a:p>
            <a:r>
              <a:rPr lang="en-US" dirty="0"/>
              <a:t>Appium Spy for Mobile</a:t>
            </a:r>
          </a:p>
          <a:p>
            <a:r>
              <a:rPr lang="en-US" dirty="0"/>
              <a:t>Spy Tools for Desktop</a:t>
            </a:r>
          </a:p>
          <a:p>
            <a:pPr lvl="1"/>
            <a:r>
              <a:rPr lang="en-US" dirty="0"/>
              <a:t>Windows, Java,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BB34-59F9-46F8-A5BF-BFB90B723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29B96B-28DA-4EDF-A456-0F7D738FA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766" y="1196752"/>
            <a:ext cx="3331528" cy="20078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6370BB-8D72-4235-8CEE-5B9184558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626768"/>
            <a:ext cx="7362464" cy="20882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09765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1AF6-F3D9-4B3F-BB10-A1668CDF9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Rapise Visual Language (RVL)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96360-483D-408E-AE80-AF5AA629C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1828800"/>
          </a:xfrm>
        </p:spPr>
        <p:txBody>
          <a:bodyPr/>
          <a:lstStyle/>
          <a:p>
            <a:r>
              <a:rPr lang="en-US" dirty="0" err="1"/>
              <a:t>Scriptless</a:t>
            </a:r>
            <a:r>
              <a:rPr lang="en-US" dirty="0"/>
              <a:t> table lets functional users compose the test scenarios</a:t>
            </a:r>
          </a:p>
          <a:p>
            <a:r>
              <a:rPr lang="en-US" dirty="0"/>
              <a:t>The objects can be defined by automation engineers or recorded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BB34-59F9-46F8-A5BF-BFB90B723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64FD39-3420-4A21-81E6-5D0430FEC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4400"/>
            <a:ext cx="7391400" cy="30019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28255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1AF6-F3D9-4B3F-BB10-A1668CDF9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Functional Roles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BB34-59F9-46F8-A5BF-BFB90B723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ABCD74-E5DB-479F-A232-48A5B2D66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990601"/>
            <a:ext cx="2596557" cy="3124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0FE85B-16F5-4C73-8EE8-603D5665A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27" y="3163324"/>
            <a:ext cx="2427673" cy="2549611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6173967D-396F-46AD-A23A-0D9D129A9DA5}"/>
              </a:ext>
            </a:extLst>
          </p:cNvPr>
          <p:cNvSpPr/>
          <p:nvPr/>
        </p:nvSpPr>
        <p:spPr>
          <a:xfrm>
            <a:off x="3724656" y="934375"/>
            <a:ext cx="4495800" cy="1905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Creates the test scenarios and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record simple tests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8CCA6F10-2F8C-4766-B561-E51A05BF3414}"/>
              </a:ext>
            </a:extLst>
          </p:cNvPr>
          <p:cNvSpPr/>
          <p:nvPr/>
        </p:nvSpPr>
        <p:spPr>
          <a:xfrm>
            <a:off x="1143000" y="4267200"/>
            <a:ext cx="4495800" cy="184539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Automation engineer learns objects and writes JS functions/extensions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7A237E-AC63-46DA-AC2D-DC6777431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372" y="2590800"/>
            <a:ext cx="1833428" cy="183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33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BC33F-625E-4301-B8AE-85E7E65CD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Rapise Demos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AE15F-DA83-4C03-8112-01A48C37BD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Demonstration of Testing Dynamics AX and 365 using Rapise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A9990-177E-4699-BC9E-FCF4EA7F1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8C7B032-94E3-493C-885E-653F534D5C8C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972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1AF6-F3D9-4B3F-BB10-A1668CDF9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 Black 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96360-483D-408E-AE80-AF5AA629C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609600"/>
          </a:xfrm>
        </p:spPr>
        <p:txBody>
          <a:bodyPr/>
          <a:lstStyle/>
          <a:p>
            <a:r>
              <a:rPr lang="en-US" sz="2400" dirty="0"/>
              <a:t>Choose tools with open formats, that can be extended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BB34-59F9-46F8-A5BF-BFB90B723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9D9171-48ED-4898-8443-8F7451F85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971757"/>
            <a:ext cx="2959238" cy="39812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46FAFD-2F67-4B94-996D-759FC500DF56}"/>
              </a:ext>
            </a:extLst>
          </p:cNvPr>
          <p:cNvSpPr txBox="1"/>
          <p:nvPr/>
        </p:nvSpPr>
        <p:spPr>
          <a:xfrm>
            <a:off x="3581400" y="23622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==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702375-9CEC-4DEA-BE14-5CA6C1B61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508" y="982114"/>
            <a:ext cx="4133292" cy="38946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16518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BC33F-625E-4301-B8AE-85E7E65CD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Value of Test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AE15F-DA83-4C03-8112-01A48C37BD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A9990-177E-4699-BC9E-FCF4EA7F1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8C7B032-94E3-493C-885E-653F534D5C8C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700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872A16-200B-4E62-8332-7F936AEEAE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0A0C6CE-0888-4375-A8B6-A894DC0497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83FFA-420D-4330-9DDF-D1D6B38C2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125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C1C3A-2459-458E-8491-4826BFD64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Time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01FD6-C29E-4B68-B6B8-D1FEDDA1D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066800"/>
          </a:xfrm>
        </p:spPr>
        <p:txBody>
          <a:bodyPr/>
          <a:lstStyle/>
          <a:p>
            <a:r>
              <a:rPr lang="en-US" dirty="0"/>
              <a:t>Modern test management tools include powerful dashboards and reports.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7FB16-DFE1-4D36-A0B8-0D0D7E5D2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C902D1-A842-4DB7-9672-F133FA1C5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14400"/>
            <a:ext cx="8001000" cy="379749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49836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C1C3A-2459-458E-8491-4826BFD64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 in Test 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01FD6-C29E-4B68-B6B8-D1FEDDA1D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066800"/>
          </a:xfrm>
        </p:spPr>
        <p:txBody>
          <a:bodyPr/>
          <a:lstStyle/>
          <a:p>
            <a:r>
              <a:rPr lang="en-US" sz="2400" dirty="0"/>
              <a:t>For ERP applications you can test the UI and APIs</a:t>
            </a:r>
          </a:p>
          <a:p>
            <a:r>
              <a:rPr lang="en-US" sz="2400" dirty="0"/>
              <a:t>You may be able to test other layers</a:t>
            </a:r>
          </a:p>
          <a:p>
            <a:r>
              <a:rPr lang="en-US" sz="2400" dirty="0"/>
              <a:t>Integrate them into your test management tool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7FB16-DFE1-4D36-A0B8-0D0D7E5D2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0458199-0B6F-4878-AC0A-45FD384C8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74725"/>
            <a:ext cx="6623799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174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C1C3A-2459-458E-8491-4826BFD64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 in Manual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01FD6-C29E-4B68-B6B8-D1FEDDA1D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066800"/>
          </a:xfrm>
        </p:spPr>
        <p:txBody>
          <a:bodyPr/>
          <a:lstStyle/>
          <a:p>
            <a:r>
              <a:rPr lang="en-US" sz="2400" dirty="0"/>
              <a:t>There are many good test management tools to choose from. Don’t default to using Excel, Google Sheets</a:t>
            </a:r>
          </a:p>
          <a:p>
            <a:r>
              <a:rPr lang="en-US" sz="2400" dirty="0"/>
              <a:t>Understand UAT manual testing vs. Exploratory Testing</a:t>
            </a:r>
          </a:p>
          <a:p>
            <a:pPr lvl="1"/>
            <a:r>
              <a:rPr lang="en-US" sz="2000" dirty="0"/>
              <a:t>They are different and should be used appropriately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7FB16-DFE1-4D36-A0B8-0D0D7E5D2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B78B7B-F981-417A-BB0F-D916B98A4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42366"/>
            <a:ext cx="7010400" cy="34010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6698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0CE17-652B-41F7-AFA3-BD9B380C6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48E8B-A1EE-4A64-ACF3-7D6520FF7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4876800" cy="4953000"/>
          </a:xfrm>
        </p:spPr>
        <p:txBody>
          <a:bodyPr/>
          <a:lstStyle/>
          <a:p>
            <a:r>
              <a:rPr lang="en-US" sz="2400" dirty="0"/>
              <a:t>Adam Sandman was a programmer from the age of 10 and has been working in the IT industry for the past 20 years.</a:t>
            </a:r>
          </a:p>
          <a:p>
            <a:r>
              <a:rPr lang="en-US" sz="2400" dirty="0"/>
              <a:t>Currently Adam is a Director of Technology at Inflectra Corporation, where he is interested in technology, business and innovation.</a:t>
            </a:r>
          </a:p>
          <a:p>
            <a:r>
              <a:rPr lang="en-US" sz="2400" dirty="0"/>
              <a:t>Adam lives in Kensington, MD, just outside the Beltway </a:t>
            </a:r>
            <a:r>
              <a:rPr lang="en-US" sz="2400" dirty="0">
                <a:sym typeface="Wingdings" panose="05000000000000000000" pitchFamily="2" charset="2"/>
              </a:rPr>
              <a:t>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D0962-7BDF-4714-8FFD-F2D68F99C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1819F8-E9FD-4AA7-8648-62215B433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066800"/>
            <a:ext cx="3165448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63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AAE2-E278-435F-92C4-EFF58A0A6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Useful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F0FB9-7FA8-407B-931F-D25D5676A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Articles</a:t>
            </a:r>
          </a:p>
          <a:p>
            <a:pPr lvl="1"/>
            <a:r>
              <a:rPr lang="en-US" sz="1600"/>
              <a:t>Tricks </a:t>
            </a:r>
            <a:r>
              <a:rPr lang="en-US" sz="1600" dirty="0"/>
              <a:t>&amp; Tips for Testing Dynamics 365</a:t>
            </a:r>
            <a:br>
              <a:rPr lang="en-US" sz="1600" dirty="0"/>
            </a:br>
            <a:r>
              <a:rPr lang="en-US" sz="1600" dirty="0">
                <a:hlinkClick r:id="rId2"/>
              </a:rPr>
              <a:t>https://www.inflectra.com/Support/KnowledgeBase/KB277.aspx</a:t>
            </a:r>
            <a:endParaRPr lang="en-US" sz="1600" dirty="0"/>
          </a:p>
          <a:p>
            <a:pPr lvl="1"/>
            <a:r>
              <a:rPr lang="en-US" sz="1600" dirty="0"/>
              <a:t>Tricks &amp; Tips for Testing Dynamics AX</a:t>
            </a:r>
            <a:br>
              <a:rPr lang="en-US" sz="1600" dirty="0"/>
            </a:br>
            <a:r>
              <a:rPr lang="en-US" sz="1600" dirty="0">
                <a:hlinkClick r:id="rId3"/>
              </a:rPr>
              <a:t>https://www.inflectra.com/Support/KnowledgeBase/KB273.aspx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Tricks &amp; Tips for Testing Dynamics NAV</a:t>
            </a:r>
            <a:br>
              <a:rPr lang="en-US" sz="1600" dirty="0"/>
            </a:br>
            <a:r>
              <a:rPr lang="en-US" sz="1600" dirty="0">
                <a:hlinkClick r:id="rId4"/>
              </a:rPr>
              <a:t>https://www.inflectra.com/Support/KnowledgeBase/KB292.aspx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Article about Menu support in Dynamics 365 for Operations</a:t>
            </a:r>
            <a:br>
              <a:rPr lang="en-US" sz="1600" dirty="0"/>
            </a:br>
            <a:r>
              <a:rPr lang="en-US" sz="1600" dirty="0">
                <a:hlinkClick r:id="rId5"/>
              </a:rPr>
              <a:t>https://www.inflectra.com/Ideas/Entry/479.aspx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Article that illustrates Yoni's diagram on slide 16</a:t>
            </a:r>
            <a:br>
              <a:rPr lang="en-US" sz="1600" dirty="0"/>
            </a:br>
            <a:r>
              <a:rPr lang="en-US" sz="1600" dirty="0">
                <a:hlinkClick r:id="rId6"/>
              </a:rPr>
              <a:t>https://www.inflectra.com/Ideas/Whitepaper/Setting-Up-a-TestOps-Environment-Using-Selenium-WebDriver-and-JavaScript.aspx</a:t>
            </a:r>
            <a:endParaRPr lang="en-US" sz="1600" dirty="0"/>
          </a:p>
          <a:p>
            <a:r>
              <a:rPr lang="en-US" sz="2000" dirty="0"/>
              <a:t>Samples on GitHub</a:t>
            </a:r>
          </a:p>
          <a:p>
            <a:pPr lvl="1"/>
            <a:r>
              <a:rPr lang="en-US" sz="1600" dirty="0"/>
              <a:t>Dynamics AX Samples</a:t>
            </a:r>
            <a:br>
              <a:rPr lang="en-US" sz="1600" dirty="0"/>
            </a:br>
            <a:r>
              <a:rPr lang="en-US" sz="1600" dirty="0">
                <a:hlinkClick r:id="rId7"/>
              </a:rPr>
              <a:t>https://github.com/Inflectra/rapise-dynamics-samples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Dynamics 365 for Operations Samples</a:t>
            </a:r>
            <a:br>
              <a:rPr lang="en-US" sz="1600" dirty="0"/>
            </a:br>
            <a:r>
              <a:rPr lang="en-US" sz="1600" dirty="0">
                <a:hlinkClick r:id="rId8"/>
              </a:rPr>
              <a:t>https://github.com/Inflectra/rapise-dynamics365-samples</a:t>
            </a:r>
            <a:r>
              <a:rPr lang="en-US" sz="1600" dirty="0"/>
              <a:t> 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2206-FAB2-4917-B712-4288EFD7B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368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872A16-200B-4E62-8332-7F936AEEAE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0A0C6CE-0888-4375-A8B6-A894DC0497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83FFA-420D-4330-9DDF-D1D6B38C2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554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4973ED17-A421-4D07-8055-7D427CFBC3F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Objectives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How to create robust automated tests for a complex desktop and web ERP application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The ease of use and flexibility of the Rapise Visual Language (RVL)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The benefits of using an integrated test management system to ensure complete coverage</a:t>
            </a:r>
          </a:p>
        </p:txBody>
      </p:sp>
    </p:spTree>
    <p:extLst>
      <p:ext uri="{BB962C8B-B14F-4D97-AF65-F5344CB8AC3E}">
        <p14:creationId xmlns:p14="http://schemas.microsoft.com/office/powerpoint/2010/main" val="305312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148F-F880-40A5-AEDD-6B604D140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0A4F2-B2F4-4DFD-A9B2-841132976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is Already Doing Test Automation?</a:t>
            </a:r>
          </a:p>
          <a:p>
            <a:r>
              <a:rPr lang="en-US" dirty="0"/>
              <a:t>Who has had to test an </a:t>
            </a:r>
            <a:r>
              <a:rPr lang="en-US"/>
              <a:t>ERP System?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56DA6-499E-4126-B432-AA84DFD27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719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A1E67-758A-4311-A7C6-3235C4993B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Case Study: Microsoft Dynamics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04449-5812-4B46-BA16-8682FFB70E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DBBF9-458F-4804-A0F9-092390123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8C7B032-94E3-493C-885E-653F534D5C8C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3C8374-0D07-47C6-9BE1-48170124D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8600"/>
            <a:ext cx="3581400" cy="138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55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1AF6-F3D9-4B3F-BB10-A1668CDF9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Microsoft Dynamics (Official)?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96360-483D-408E-AE80-AF5AA629C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family of ERP / CRM Applications for Medium-Large Businesses: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BB34-59F9-46F8-A5BF-BFB90B723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BC12FD-AFE0-4788-A1BD-0CE8607A8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000"/>
            <a:ext cx="8153400" cy="458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54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90DCE-6CB5-4AA8-A47B-FCD6E9D63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Microsoft Dynamics (Unofficial)?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B1792-8750-4111-9C5C-B628837E1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78A9A7-325C-494D-9791-C41A0FD88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227"/>
            <a:ext cx="7543800" cy="42245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F00CA8-3D61-4BE1-934D-9A4C6A53E4D1}"/>
              </a:ext>
            </a:extLst>
          </p:cNvPr>
          <p:cNvSpPr txBox="1"/>
          <p:nvPr/>
        </p:nvSpPr>
        <p:spPr>
          <a:xfrm>
            <a:off x="685800" y="54102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https://turnondynamics.com/microsoft-dynamics-ax-and-its-achilles-heel/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9858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1AF6-F3D9-4B3F-BB10-A1668CDF9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Testing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96360-483D-408E-AE80-AF5AA629C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Packaged ERP Application, configured by functional users not programmers</a:t>
            </a:r>
          </a:p>
          <a:p>
            <a:r>
              <a:rPr lang="en-US" dirty="0"/>
              <a:t>Limited ability to do unit testing or non-UI testing</a:t>
            </a:r>
          </a:p>
          <a:p>
            <a:pPr lvl="1"/>
            <a:r>
              <a:rPr lang="en-US" dirty="0"/>
              <a:t>SOAP and REST APIs can be tested independently</a:t>
            </a:r>
          </a:p>
          <a:p>
            <a:pPr lvl="1"/>
            <a:r>
              <a:rPr lang="en-US" dirty="0"/>
              <a:t>Difficult to integrate into a CI process</a:t>
            </a:r>
          </a:p>
          <a:p>
            <a:r>
              <a:rPr lang="en-US" dirty="0"/>
              <a:t>Different technologies per product</a:t>
            </a:r>
          </a:p>
          <a:p>
            <a:pPr lvl="1"/>
            <a:r>
              <a:rPr lang="en-US" dirty="0"/>
              <a:t>Browsers used for Dynamics 365, CRM</a:t>
            </a:r>
          </a:p>
          <a:p>
            <a:pPr lvl="1"/>
            <a:r>
              <a:rPr lang="en-US" dirty="0"/>
              <a:t>Windows Forms used for Dynamics AX, NAV</a:t>
            </a:r>
          </a:p>
          <a:p>
            <a:r>
              <a:rPr lang="en-US" dirty="0"/>
              <a:t>Complex UI elements of data</a:t>
            </a:r>
          </a:p>
          <a:p>
            <a:pPr lvl="1"/>
            <a:r>
              <a:rPr lang="en-US" dirty="0"/>
              <a:t>Grids of data</a:t>
            </a:r>
          </a:p>
          <a:p>
            <a:pPr lvl="1"/>
            <a:r>
              <a:rPr lang="en-US" dirty="0"/>
              <a:t>Proprietary menus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CBB34-59F9-46F8-A5BF-BFB90B723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86395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Powerpoint Template">
  <a:themeElements>
    <a:clrScheme name="Inflectra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flectra Powerpoin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Inflectr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flectra Powerpoint Template.potx" id="{4FD1B191-7C80-4FE0-99FB-807FB59B1A13}" vid="{D0D18A3F-FBB6-4A23-A875-634141518FA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Inflectra Powerpoint Template</Template>
  <TotalTime>1194</TotalTime>
  <Words>839</Words>
  <Application>Microsoft Office PowerPoint</Application>
  <PresentationFormat>On-screen Show (4:3)</PresentationFormat>
  <Paragraphs>153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Wingdings</vt:lpstr>
      <vt:lpstr>Inflectra Powerpoint Template</vt:lpstr>
      <vt:lpstr>How to Test a Complex ERP Application using a Data-Driven Framework</vt:lpstr>
      <vt:lpstr>Agenda</vt:lpstr>
      <vt:lpstr>About Me</vt:lpstr>
      <vt:lpstr>Objectives</vt:lpstr>
      <vt:lpstr>Before We Start</vt:lpstr>
      <vt:lpstr>Case Study: Microsoft Dynamics</vt:lpstr>
      <vt:lpstr>What is Microsoft Dynamics (Official)?</vt:lpstr>
      <vt:lpstr>What is Microsoft Dynamics (Unofficial)?</vt:lpstr>
      <vt:lpstr>Challenges of Testing Dynamics</vt:lpstr>
      <vt:lpstr>Challenges of Testing Dynamics AX 2012</vt:lpstr>
      <vt:lpstr>Challenges of Testing Dynamics 365</vt:lpstr>
      <vt:lpstr>The Different Testing Roles / Needs</vt:lpstr>
      <vt:lpstr>The Functional Expert</vt:lpstr>
      <vt:lpstr>The Test Automation Engineer</vt:lpstr>
      <vt:lpstr>Using an Automation Framework</vt:lpstr>
      <vt:lpstr>The Landscape of Test Automation</vt:lpstr>
      <vt:lpstr>Introducing Rapise</vt:lpstr>
      <vt:lpstr>Object Based Recording</vt:lpstr>
      <vt:lpstr>Recording &amp; Learning</vt:lpstr>
      <vt:lpstr>Spy Tools</vt:lpstr>
      <vt:lpstr>Rapise Visual Language (RVL)</vt:lpstr>
      <vt:lpstr>Integrating Functional Roles</vt:lpstr>
      <vt:lpstr>Rapise Demos</vt:lpstr>
      <vt:lpstr>Not a Black Box</vt:lpstr>
      <vt:lpstr>The Value of Test Management</vt:lpstr>
      <vt:lpstr>Questions?</vt:lpstr>
      <vt:lpstr>Real Time Monitoring</vt:lpstr>
      <vt:lpstr>Tie in Test Automation</vt:lpstr>
      <vt:lpstr>Tie in Manual Testing</vt:lpstr>
      <vt:lpstr>Some Useful Links</vt:lpstr>
      <vt:lpstr>Questions?</vt:lpstr>
    </vt:vector>
  </TitlesOfParts>
  <Company>Inflectra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Title</dc:title>
  <dc:creator>Adam Sandman</dc:creator>
  <cp:lastModifiedBy>Adam Sandman</cp:lastModifiedBy>
  <cp:revision>40</cp:revision>
  <cp:lastPrinted>1601-01-01T00:00:00Z</cp:lastPrinted>
  <dcterms:created xsi:type="dcterms:W3CDTF">2017-09-26T03:12:28Z</dcterms:created>
  <dcterms:modified xsi:type="dcterms:W3CDTF">2017-09-29T15:21:09Z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