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34"/>
  </p:notesMasterIdLst>
  <p:sldIdLst>
    <p:sldId id="280" r:id="rId3"/>
    <p:sldId id="257" r:id="rId4"/>
    <p:sldId id="281" r:id="rId5"/>
    <p:sldId id="286" r:id="rId6"/>
    <p:sldId id="481" r:id="rId7"/>
    <p:sldId id="482" r:id="rId8"/>
    <p:sldId id="287" r:id="rId9"/>
    <p:sldId id="476" r:id="rId10"/>
    <p:sldId id="285" r:id="rId11"/>
    <p:sldId id="282" r:id="rId12"/>
    <p:sldId id="479" r:id="rId13"/>
    <p:sldId id="283" r:id="rId14"/>
    <p:sldId id="477" r:id="rId15"/>
    <p:sldId id="478" r:id="rId16"/>
    <p:sldId id="256" r:id="rId17"/>
    <p:sldId id="264" r:id="rId18"/>
    <p:sldId id="263" r:id="rId19"/>
    <p:sldId id="262" r:id="rId20"/>
    <p:sldId id="267" r:id="rId21"/>
    <p:sldId id="266" r:id="rId22"/>
    <p:sldId id="269" r:id="rId23"/>
    <p:sldId id="270" r:id="rId24"/>
    <p:sldId id="272" r:id="rId25"/>
    <p:sldId id="273" r:id="rId26"/>
    <p:sldId id="274" r:id="rId27"/>
    <p:sldId id="485" r:id="rId28"/>
    <p:sldId id="484" r:id="rId29"/>
    <p:sldId id="284" r:id="rId30"/>
    <p:sldId id="483" r:id="rId31"/>
    <p:sldId id="480" r:id="rId32"/>
    <p:sldId id="260" r:id="rId33"/>
  </p:sldIdLst>
  <p:sldSz cx="12192000" cy="6858000"/>
  <p:notesSz cx="6858000" cy="9144000"/>
  <p:embeddedFontLst>
    <p:embeddedFont>
      <p:font typeface="Kanit" panose="020B0604020202020204" charset="-34"/>
      <p:regular r:id="rId35"/>
      <p:bold r:id="rId36"/>
      <p:italic r:id="rId37"/>
      <p:boldItalic r:id="rId38"/>
    </p:embeddedFont>
    <p:embeddedFont>
      <p:font typeface="Josefin Sans" pitchFamily="2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1A1"/>
    <a:srgbClr val="FFFFFF"/>
    <a:srgbClr val="586E75"/>
    <a:srgbClr val="FDC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6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2006-2018 </a:t>
            </a:r>
            <a:r>
              <a:rPr lang="en-US" sz="1000" dirty="0" err="1">
                <a:solidFill>
                  <a:srgbClr val="93A1A1"/>
                </a:solidFill>
              </a:rPr>
              <a:t>Inflectra</a:t>
            </a:r>
            <a:r>
              <a:rPr lang="en-US" sz="1000" dirty="0">
                <a:solidFill>
                  <a:srgbClr val="93A1A1"/>
                </a:solidFill>
              </a:rPr>
              <a:t>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2056"/>
            <a:ext cx="10515600" cy="25324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Inflectra User Summit</a:t>
            </a:r>
            <a:br>
              <a:rPr lang="en-US"/>
            </a:br>
            <a:r>
              <a:rPr lang="en-US"/>
              <a:t>San Francisco, </a:t>
            </a:r>
            <a:r>
              <a:rPr lang="en-US" dirty="0"/>
              <a:t>CA</a:t>
            </a:r>
            <a:br>
              <a:rPr lang="en-US" dirty="0"/>
            </a:br>
            <a:r>
              <a:rPr lang="en-US" dirty="0"/>
              <a:t>Monday, April 16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8891" y="6227931"/>
            <a:ext cx="11074400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latin typeface="Josefin San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8F5E4-01CA-4C98-B927-EEEE82F1E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96" y="308666"/>
            <a:ext cx="8677392" cy="29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7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Spira</a:t>
            </a:r>
            <a:r>
              <a:rPr lang="en-US" dirty="0"/>
              <a:t> 5.x Showcase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C49-2B1E-4207-B3B5-BE5A98492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0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E500B-D290-4517-B98C-0E1317BC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from </a:t>
            </a:r>
            <a:r>
              <a:rPr lang="en-US" dirty="0" err="1"/>
              <a:t>Spira</a:t>
            </a:r>
            <a:r>
              <a:rPr lang="en-US" dirty="0"/>
              <a:t> 5.0 – 5.4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DE1C5B-64BE-4A07-8FB7-75A303F5E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Interface Changes</a:t>
            </a:r>
          </a:p>
          <a:p>
            <a:r>
              <a:rPr lang="en-US" dirty="0"/>
              <a:t>Updated Graphing</a:t>
            </a:r>
          </a:p>
          <a:p>
            <a:r>
              <a:rPr lang="en-US" dirty="0"/>
              <a:t>Exploratory Testing</a:t>
            </a:r>
          </a:p>
          <a:p>
            <a:r>
              <a:rPr lang="en-US" dirty="0"/>
              <a:t>Test Configurations</a:t>
            </a:r>
          </a:p>
          <a:p>
            <a:r>
              <a:rPr lang="en-US" dirty="0"/>
              <a:t>Program Management</a:t>
            </a:r>
          </a:p>
          <a:p>
            <a:r>
              <a:rPr lang="en-US" dirty="0"/>
              <a:t>Scrum Task Boards</a:t>
            </a:r>
          </a:p>
          <a:p>
            <a:r>
              <a:rPr lang="en-US" dirty="0"/>
              <a:t>Kanban Incident Boards</a:t>
            </a:r>
          </a:p>
        </p:txBody>
      </p:sp>
    </p:spTree>
    <p:extLst>
      <p:ext uri="{BB962C8B-B14F-4D97-AF65-F5344CB8AC3E}">
        <p14:creationId xmlns:p14="http://schemas.microsoft.com/office/powerpoint/2010/main" val="206093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Spira</a:t>
            </a:r>
            <a:r>
              <a:rPr lang="en-US" dirty="0"/>
              <a:t> 6.0 Roadmap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C49-2B1E-4207-B3B5-BE5A98492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8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53F5278-2127-4C22-997A-2B6A4564C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SpiraPlan – The Enterprise Lifecycle Solution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649D2-78E4-49FF-BD67-865024B1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8237"/>
            <a:ext cx="10688515" cy="967765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SpiraPlan is the complete solution to manage your projects and programs:</a:t>
            </a:r>
          </a:p>
          <a:p>
            <a:endParaRPr lang="en-US" sz="20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6DF66DF-8D83-440D-84E2-290D86751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2318239"/>
            <a:ext cx="6115050" cy="3162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</a:rPr>
              <a:t>Agile Program &amp; Portfolio Management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8B66653-09D3-4531-B060-EFF86C58B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3118339"/>
            <a:ext cx="5772150" cy="2324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</a:rPr>
              <a:t>Application Lifecycle Management (ALM)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B192240-2402-4D6C-BD1C-75F4EFED2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3937489"/>
            <a:ext cx="5429250" cy="9715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&amp; Bug Tracking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CED85496-872C-4617-9B78-41EF1C1B3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4985239"/>
            <a:ext cx="5429250" cy="3429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Source Code Management</a:t>
            </a:r>
          </a:p>
        </p:txBody>
      </p:sp>
    </p:spTree>
    <p:extLst>
      <p:ext uri="{BB962C8B-B14F-4D97-AF65-F5344CB8AC3E}">
        <p14:creationId xmlns:p14="http://schemas.microsoft.com/office/powerpoint/2010/main" val="332854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F120-7569-464C-8E3F-2442A270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SpiraPlan – Enterprise Agile Planning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31918-1134-427E-8F1B-F9E8EAA670D6}"/>
              </a:ext>
            </a:extLst>
          </p:cNvPr>
          <p:cNvSpPr/>
          <p:nvPr/>
        </p:nvSpPr>
        <p:spPr>
          <a:xfrm>
            <a:off x="2059619" y="3470031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Brainstorming &amp; Idea Discovery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ADFB8E-B561-4B66-98D8-A77E3ACD47DE}"/>
              </a:ext>
            </a:extLst>
          </p:cNvPr>
          <p:cNvSpPr/>
          <p:nvPr/>
        </p:nvSpPr>
        <p:spPr>
          <a:xfrm>
            <a:off x="4993319" y="4536831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Software Testing &amp; Quality Assurance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0D5E2-EFAF-4677-B7A9-1690C5F58E92}"/>
              </a:ext>
            </a:extLst>
          </p:cNvPr>
          <p:cNvSpPr/>
          <p:nvPr/>
        </p:nvSpPr>
        <p:spPr>
          <a:xfrm>
            <a:off x="4955219" y="3470031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Software Development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DFBBB-040E-4E6A-BBF9-D644D2416B9B}"/>
              </a:ext>
            </a:extLst>
          </p:cNvPr>
          <p:cNvSpPr/>
          <p:nvPr/>
        </p:nvSpPr>
        <p:spPr>
          <a:xfrm>
            <a:off x="8003219" y="3470031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Operations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73E0A-A578-4444-BB56-9C3F123E35D9}"/>
              </a:ext>
            </a:extLst>
          </p:cNvPr>
          <p:cNvSpPr/>
          <p:nvPr/>
        </p:nvSpPr>
        <p:spPr>
          <a:xfrm>
            <a:off x="8003219" y="4536831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Support &amp; Maintenance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8A4ACB-CB23-41AC-B788-6B5F494A25BB}"/>
              </a:ext>
            </a:extLst>
          </p:cNvPr>
          <p:cNvSpPr/>
          <p:nvPr/>
        </p:nvSpPr>
        <p:spPr>
          <a:xfrm>
            <a:off x="2059619" y="2784231"/>
            <a:ext cx="8077200" cy="4572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0DA0A5-8214-49F1-89C7-420F032A5CC7}"/>
              </a:ext>
            </a:extLst>
          </p:cNvPr>
          <p:cNvSpPr/>
          <p:nvPr/>
        </p:nvSpPr>
        <p:spPr>
          <a:xfrm>
            <a:off x="2059619" y="4536831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Requirements 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4B8E77-C976-4BE8-88D1-FD5470BEB697}"/>
              </a:ext>
            </a:extLst>
          </p:cNvPr>
          <p:cNvSpPr/>
          <p:nvPr/>
        </p:nvSpPr>
        <p:spPr>
          <a:xfrm>
            <a:off x="2059619" y="2174631"/>
            <a:ext cx="8077200" cy="4572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Program &amp; Portfolio Management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42CF68-16CE-4533-AB35-5F0E844F781F}"/>
              </a:ext>
            </a:extLst>
          </p:cNvPr>
          <p:cNvSpPr/>
          <p:nvPr/>
        </p:nvSpPr>
        <p:spPr>
          <a:xfrm>
            <a:off x="2085019" y="5679831"/>
            <a:ext cx="8077200" cy="4572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Collaboration and Communication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8147E-636A-4401-8F5A-239E8045707F}"/>
              </a:ext>
            </a:extLst>
          </p:cNvPr>
          <p:cNvSpPr/>
          <p:nvPr/>
        </p:nvSpPr>
        <p:spPr>
          <a:xfrm>
            <a:off x="2057400" y="1565031"/>
            <a:ext cx="8077200" cy="4572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Enterprise Resource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403841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7D3A-9499-4897-B949-1BB29465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Development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54E2F-8325-41E1-B3E6-F7DF2241F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Enhanced timecards and time tracking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Project templating / key artifact fields can be customized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Requirements and test case baselining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New features for managing and storing freeform documentation and notes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Project tracks and personnel groups (teams)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Program Portfolio Management (PPM)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Intelligent alerting system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Risk-based testing, planning, and management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Support for financial estimates, tracking, and budget forecasting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Earned Value Management reporting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Portfolio (cross-program) views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Enhanced code manager, including functionality for code reviews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Notifications for releases, and custom properties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Document has full workflow functionality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Continued evolution of the user interface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267409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812A-643A-4EB8-9898-FE018E07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Timecards and Time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9971-B3D2-46E0-83AE-BAFF037E3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Capture the date of activity, not just the activity</a:t>
            </a:r>
          </a:p>
          <a:p>
            <a:pPr>
              <a:lnSpc>
                <a:spcPct val="120000"/>
              </a:lnSpc>
            </a:pPr>
            <a:r>
              <a:rPr lang="en-US" dirty="0"/>
              <a:t>Redesign the timecard (calendar view and entry, more summary data)</a:t>
            </a:r>
          </a:p>
          <a:p>
            <a:pPr>
              <a:lnSpc>
                <a:spcPct val="120000"/>
              </a:lnSpc>
            </a:pPr>
            <a:r>
              <a:rPr lang="en-US" dirty="0"/>
              <a:t>Reporting views of timecard data (across teams, projects, sprints)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dirty="0"/>
              <a:t>Could log time live, and enter on artifacts pages too</a:t>
            </a:r>
          </a:p>
          <a:p>
            <a:pPr>
              <a:lnSpc>
                <a:spcPct val="120000"/>
              </a:lnSpc>
            </a:pPr>
            <a:r>
              <a:rPr lang="en-US" dirty="0"/>
              <a:t>How to add general time spent against a release?</a:t>
            </a:r>
          </a:p>
          <a:p>
            <a:pPr>
              <a:lnSpc>
                <a:spcPct val="120000"/>
              </a:lnSpc>
            </a:pPr>
            <a:r>
              <a:rPr lang="en-US" dirty="0"/>
              <a:t>Tracks against hours available – </a:t>
            </a:r>
            <a:r>
              <a:rPr lang="en-US" dirty="0" err="1"/>
              <a:t>ie</a:t>
            </a:r>
            <a:r>
              <a:rPr lang="en-US" dirty="0"/>
              <a:t> who works what hours on what days in what time zones (links to planning)</a:t>
            </a:r>
          </a:p>
        </p:txBody>
      </p:sp>
      <p:pic>
        <p:nvPicPr>
          <p:cNvPr id="2050" name="Picture 2" descr="https://myhours.com/wp-content/uploads/2018/01/tracking.jpg">
            <a:extLst>
              <a:ext uri="{FF2B5EF4-FFF2-40B4-BE49-F238E27FC236}">
                <a16:creationId xmlns:a16="http://schemas.microsoft.com/office/drawing/2014/main" id="{87E19D61-4BDE-43F4-9436-E0F412C47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t="13089" r="13582" b="52905"/>
          <a:stretch/>
        </p:blipFill>
        <p:spPr bwMode="auto">
          <a:xfrm>
            <a:off x="3969107" y="3192444"/>
            <a:ext cx="2943421" cy="9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oggl.com/images/features/illustration-4-1.png">
            <a:extLst>
              <a:ext uri="{FF2B5EF4-FFF2-40B4-BE49-F238E27FC236}">
                <a16:creationId xmlns:a16="http://schemas.microsoft.com/office/drawing/2014/main" id="{8E27C932-0537-49F3-A8DF-DEA236F7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29" y="3117638"/>
            <a:ext cx="2357307" cy="11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1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812A-643A-4EB8-9898-FE018E07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Based Release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9971-B3D2-46E0-83AE-BAFF037E3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Plan notional releases (allocating roles by %age and time periods)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Allocations could have bill rates, base story points or hours attached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Different view options (calendar, Gantt)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Effort driven or schedule driven planning, with intelligent notifications from system (e.g. delays, need for more staff)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Can work on notional releases without affecting live release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Assess plans against reality (available resources, scheduling)</a:t>
            </a:r>
          </a:p>
        </p:txBody>
      </p:sp>
    </p:spTree>
    <p:extLst>
      <p:ext uri="{BB962C8B-B14F-4D97-AF65-F5344CB8AC3E}">
        <p14:creationId xmlns:p14="http://schemas.microsoft.com/office/powerpoint/2010/main" val="2025874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AFAA-5657-4DC1-B623-E2F36896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templates could let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5F7EC-3C4F-4B4B-A38B-4CC54CF23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Edit the types and priorities for requirements, test cases, tasks, and releases (like with incidents)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Have multiple projects created from / share the same template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Use that shared template to manage, in one place, the types and priorities of artifacts (including incidents)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Use that shared template to manage the workflows across all its projects, from one central place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Keep process abstracted from the project data</a:t>
            </a:r>
          </a:p>
        </p:txBody>
      </p:sp>
    </p:spTree>
    <p:extLst>
      <p:ext uri="{BB962C8B-B14F-4D97-AF65-F5344CB8AC3E}">
        <p14:creationId xmlns:p14="http://schemas.microsoft.com/office/powerpoint/2010/main" val="227089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0A58-5762-4212-8026-7585EF4C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templates raise lots of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739E-3F44-47C0-826B-70C4D72E0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How should permissions for editing templates differ to those for editing a project?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Should custom fields be managed by the template too? (If templates manage the workflow this would be necessary)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Can you define a default template to use for a program / project group?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Can you enforce a template for all projects in a group?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Should projects still all have their own components?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Should projects be able to have their own custom fields?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Should </a:t>
            </a:r>
            <a:r>
              <a:rPr lang="en-US" dirty="0" err="1"/>
              <a:t>Spira</a:t>
            </a:r>
            <a:r>
              <a:rPr lang="en-US" dirty="0"/>
              <a:t> ship with a range of templates to address different needs?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Can a project be divorced from its template?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How should existing projects, with bespoke incident fields, be handled? Should each create its </a:t>
            </a:r>
            <a:r>
              <a:rPr lang="en-US"/>
              <a:t>own template?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2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Josefin Sans" pitchFamily="2" charset="0"/>
              </a:rPr>
              <a:t>Introduction</a:t>
            </a:r>
          </a:p>
          <a:p>
            <a:r>
              <a:rPr lang="en-US" sz="3200" dirty="0">
                <a:latin typeface="Josefin Sans" pitchFamily="2" charset="0"/>
              </a:rPr>
              <a:t>Company News</a:t>
            </a:r>
          </a:p>
          <a:p>
            <a:r>
              <a:rPr lang="en-US" sz="3200" dirty="0" err="1">
                <a:latin typeface="Josefin Sans" pitchFamily="2" charset="0"/>
              </a:rPr>
              <a:t>Spira</a:t>
            </a:r>
            <a:r>
              <a:rPr lang="en-US" sz="3200" dirty="0">
                <a:latin typeface="Josefin Sans" pitchFamily="2" charset="0"/>
              </a:rPr>
              <a:t> 5.x Showcase</a:t>
            </a:r>
          </a:p>
          <a:p>
            <a:r>
              <a:rPr lang="en-US" sz="3200" dirty="0" err="1">
                <a:latin typeface="Josefin Sans" pitchFamily="2" charset="0"/>
              </a:rPr>
              <a:t>Spira</a:t>
            </a:r>
            <a:r>
              <a:rPr lang="en-US" sz="3200" dirty="0">
                <a:latin typeface="Josefin Sans" pitchFamily="2" charset="0"/>
              </a:rPr>
              <a:t> 6.0 Roadmap</a:t>
            </a:r>
          </a:p>
          <a:p>
            <a:r>
              <a:rPr lang="en-US" sz="3200" dirty="0">
                <a:latin typeface="Josefin Sans" pitchFamily="2" charset="0"/>
              </a:rPr>
              <a:t>Rapise &amp; </a:t>
            </a:r>
            <a:r>
              <a:rPr lang="en-US" sz="3200" dirty="0" err="1">
                <a:latin typeface="Josefin Sans" pitchFamily="2" charset="0"/>
              </a:rPr>
              <a:t>KronoDesk</a:t>
            </a:r>
            <a:r>
              <a:rPr lang="en-US" sz="3200" dirty="0">
                <a:latin typeface="Josefin Sans" pitchFamily="2" charset="0"/>
              </a:rPr>
              <a:t> Update</a:t>
            </a:r>
            <a:endParaRPr lang="en-US" dirty="0">
              <a:latin typeface="Josefin Sans" pitchFamily="2" charset="0"/>
            </a:endParaRPr>
          </a:p>
          <a:p>
            <a:r>
              <a:rPr lang="en-US" sz="3200" dirty="0">
                <a:latin typeface="Josefin Sans" pitchFamily="2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900733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3861-A09A-4FD8-93BD-D3900B6D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Baselining to a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2C2BA-6943-49E9-9402-70D5F1E60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Take a snapshot of requirements (and test cases) that tied them to a particular release. </a:t>
            </a:r>
          </a:p>
          <a:p>
            <a:pPr>
              <a:lnSpc>
                <a:spcPct val="100000"/>
              </a:lnSpc>
            </a:pPr>
            <a:r>
              <a:rPr lang="en-US" dirty="0"/>
              <a:t>Creating the baseline requires specific permissions</a:t>
            </a:r>
          </a:p>
          <a:p>
            <a:pPr>
              <a:lnSpc>
                <a:spcPct val="100000"/>
              </a:lnSpc>
            </a:pPr>
            <a:r>
              <a:rPr lang="en-US" dirty="0"/>
              <a:t>Can switch between baselines by changing release</a:t>
            </a:r>
          </a:p>
          <a:p>
            <a:pPr>
              <a:lnSpc>
                <a:spcPct val="100000"/>
              </a:lnSpc>
            </a:pPr>
            <a:r>
              <a:rPr lang="en-US" dirty="0"/>
              <a:t>(future) can visually compare the differences between two baselines</a:t>
            </a:r>
          </a:p>
          <a:p>
            <a:pPr>
              <a:lnSpc>
                <a:spcPct val="100000"/>
              </a:lnSpc>
            </a:pPr>
            <a:r>
              <a:rPr lang="en-US" dirty="0"/>
              <a:t>How should baselining tie in with running a test against different releases?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14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0818-E63F-4682-800F-70DEFAAD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Unstructured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ECC47-4CD5-471E-B8A0-E4F3B3E96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interface for capturing, storing, viewing things like: blue sky ideas, team info, new product concepts, pre release checklists</a:t>
            </a:r>
          </a:p>
          <a:p>
            <a:r>
              <a:rPr lang="en-US" dirty="0"/>
              <a:t>Completely unstructured? can add simple metadata (title, owner, tags)</a:t>
            </a:r>
          </a:p>
          <a:p>
            <a:r>
              <a:rPr lang="en-US" dirty="0"/>
              <a:t>Also allow structure? ordering and grouping (to create storyboards)</a:t>
            </a:r>
          </a:p>
          <a:p>
            <a:r>
              <a:rPr lang="en-US" dirty="0"/>
              <a:t>Used to create artifacts? </a:t>
            </a:r>
            <a:r>
              <a:rPr lang="en-US" dirty="0" err="1"/>
              <a:t>Eg</a:t>
            </a:r>
            <a:r>
              <a:rPr lang="en-US" dirty="0"/>
              <a:t> turn an indented list into requirements or releases</a:t>
            </a:r>
          </a:p>
        </p:txBody>
      </p:sp>
    </p:spTree>
    <p:extLst>
      <p:ext uri="{BB962C8B-B14F-4D97-AF65-F5344CB8AC3E}">
        <p14:creationId xmlns:p14="http://schemas.microsoft.com/office/powerpoint/2010/main" val="1234380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BBD7-4486-4023-85A2-F56C252A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and Tracks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42A66-47DC-4A6E-AB86-7504A724E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people by different classifications: </a:t>
            </a:r>
            <a:r>
              <a:rPr lang="en-US" dirty="0" err="1"/>
              <a:t>eg</a:t>
            </a:r>
            <a:r>
              <a:rPr lang="en-US" dirty="0"/>
              <a:t> teams or tracks or guilds, or any other nomenclature.</a:t>
            </a:r>
          </a:p>
          <a:p>
            <a:r>
              <a:rPr lang="en-US" dirty="0"/>
              <a:t>Tasks, bugs, tests could be assigned to a resource group, rather than individual</a:t>
            </a:r>
          </a:p>
          <a:p>
            <a:r>
              <a:rPr lang="en-US" dirty="0"/>
              <a:t>Groups could be used for notifications, following artifacts</a:t>
            </a:r>
          </a:p>
        </p:txBody>
      </p:sp>
    </p:spTree>
    <p:extLst>
      <p:ext uri="{BB962C8B-B14F-4D97-AF65-F5344CB8AC3E}">
        <p14:creationId xmlns:p14="http://schemas.microsoft.com/office/powerpoint/2010/main" val="2356588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5FDB-424C-4E55-B36C-2DEAB829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Programs as a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CCC0C-4560-4349-89E4-66949A399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we have projects inside project groups / programs</a:t>
            </a:r>
          </a:p>
          <a:p>
            <a:r>
              <a:rPr lang="en-US" dirty="0"/>
              <a:t>What about across all programs together (the portfolio level)?</a:t>
            </a:r>
          </a:p>
          <a:p>
            <a:r>
              <a:rPr lang="en-US" dirty="0"/>
              <a:t>Similar views and reports would aggregate programs and their projects together, to surface key metrics, and management issues across the entire system</a:t>
            </a:r>
          </a:p>
          <a:p>
            <a:r>
              <a:rPr lang="en-US" dirty="0"/>
              <a:t>Projects become an artifact, custom properties, tags, categories.</a:t>
            </a:r>
          </a:p>
          <a:p>
            <a:pPr lvl="1"/>
            <a:r>
              <a:rPr lang="en-US" dirty="0"/>
              <a:t>Dates and progress available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70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A630-F467-4645-8553-5FEED9C6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Estimates </a:t>
            </a:r>
            <a:r>
              <a:rPr lang="en-US"/>
              <a:t>and EVM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FABD-52ED-4639-A6AE-BBD2788B3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budgets, as well as resources to plan, track, manage projects</a:t>
            </a:r>
          </a:p>
          <a:p>
            <a:r>
              <a:rPr lang="en-US" dirty="0"/>
              <a:t>Can link time by person to an hourly rate to feed into billing</a:t>
            </a:r>
          </a:p>
          <a:p>
            <a:r>
              <a:rPr lang="en-US" dirty="0"/>
              <a:t>Should billing and tracking be 100% within </a:t>
            </a:r>
            <a:r>
              <a:rPr lang="en-US" dirty="0" err="1"/>
              <a:t>SpiraPlan</a:t>
            </a:r>
            <a:r>
              <a:rPr lang="en-US" dirty="0"/>
              <a:t> or are there clear enough market leaders we can concentrate on integrating with?</a:t>
            </a:r>
          </a:p>
          <a:p>
            <a:r>
              <a:rPr lang="en-US" dirty="0"/>
              <a:t>How important is it for </a:t>
            </a:r>
            <a:r>
              <a:rPr lang="en-US" dirty="0" err="1"/>
              <a:t>SpiraPlan</a:t>
            </a:r>
            <a:r>
              <a:rPr lang="en-US" dirty="0"/>
              <a:t> to meet the EVM guidelines?</a:t>
            </a:r>
          </a:p>
        </p:txBody>
      </p:sp>
    </p:spTree>
    <p:extLst>
      <p:ext uri="{BB962C8B-B14F-4D97-AF65-F5344CB8AC3E}">
        <p14:creationId xmlns:p14="http://schemas.microsoft.com/office/powerpoint/2010/main" val="1451323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EAF1-F067-4862-8DEE-EC63A312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Source Code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79FA-AF8F-4A1F-932F-DF448DCB7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Currently, source code is read only</a:t>
            </a:r>
          </a:p>
          <a:p>
            <a:r>
              <a:rPr lang="en-US" dirty="0"/>
              <a:t>Add line level interactions and</a:t>
            </a:r>
            <a:br>
              <a:rPr lang="en-US" dirty="0"/>
            </a:br>
            <a:r>
              <a:rPr lang="en-US" dirty="0"/>
              <a:t>workflow processes to source code</a:t>
            </a:r>
          </a:p>
          <a:p>
            <a:r>
              <a:rPr lang="en-US" dirty="0"/>
              <a:t>Processes: code reviews and approval, potentially pull requests or branch merging</a:t>
            </a:r>
          </a:p>
          <a:p>
            <a:r>
              <a:rPr lang="en-US" dirty="0"/>
              <a:t>Line level interactions: comments, responses and questions, as part of a process as above</a:t>
            </a:r>
          </a:p>
          <a:p>
            <a:r>
              <a:rPr lang="en-US" dirty="0"/>
              <a:t>More powerful file view tools, including comparing two versions of a file live in the browser</a:t>
            </a:r>
          </a:p>
          <a:p>
            <a:endParaRPr lang="en-US" dirty="0"/>
          </a:p>
        </p:txBody>
      </p:sp>
      <p:pic>
        <p:nvPicPr>
          <p:cNvPr id="2050" name="Picture 2" descr="TaraVault and SpiraTeam ALM">
            <a:extLst>
              <a:ext uri="{FF2B5EF4-FFF2-40B4-BE49-F238E27FC236}">
                <a16:creationId xmlns:a16="http://schemas.microsoft.com/office/drawing/2014/main" id="{A3E73658-86A1-4AB6-AEA5-64605C582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83" y="966362"/>
            <a:ext cx="4133850" cy="2095500"/>
          </a:xfrm>
          <a:prstGeom prst="rect">
            <a:avLst/>
          </a:prstGeom>
          <a:noFill/>
          <a:ln>
            <a:solidFill>
              <a:srgbClr val="93A1A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42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579D-716D-41A6-81BC-9CE92373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Risk-Based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E799-DFBE-45E4-9573-66BB89353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777"/>
            <a:ext cx="10515600" cy="4093186"/>
          </a:xfrm>
        </p:spPr>
        <p:txBody>
          <a:bodyPr/>
          <a:lstStyle/>
          <a:p>
            <a:r>
              <a:rPr lang="en-US" dirty="0"/>
              <a:t>System will monitor metrics</a:t>
            </a:r>
            <a:br>
              <a:rPr lang="en-US" dirty="0"/>
            </a:br>
            <a:r>
              <a:rPr lang="en-US" dirty="0"/>
              <a:t>around requirements</a:t>
            </a:r>
          </a:p>
          <a:p>
            <a:pPr lvl="1"/>
            <a:r>
              <a:rPr lang="en-US" dirty="0"/>
              <a:t>Complexity, priority,</a:t>
            </a:r>
            <a:br>
              <a:rPr lang="en-US" dirty="0"/>
            </a:br>
            <a:r>
              <a:rPr lang="en-US" dirty="0"/>
              <a:t>task scope</a:t>
            </a:r>
          </a:p>
          <a:p>
            <a:r>
              <a:rPr lang="en-US" dirty="0"/>
              <a:t>System will review prior</a:t>
            </a:r>
            <a:br>
              <a:rPr lang="en-US" dirty="0"/>
            </a:br>
            <a:r>
              <a:rPr lang="en-US" dirty="0"/>
              <a:t>testing activities</a:t>
            </a:r>
          </a:p>
          <a:p>
            <a:pPr lvl="1"/>
            <a:r>
              <a:rPr lang="en-US" dirty="0"/>
              <a:t>Unstable tests, priority, # defects</a:t>
            </a:r>
          </a:p>
          <a:p>
            <a:r>
              <a:rPr lang="en-US" dirty="0"/>
              <a:t>System will suggest test plans automatically</a:t>
            </a:r>
          </a:p>
        </p:txBody>
      </p:sp>
      <p:pic>
        <p:nvPicPr>
          <p:cNvPr id="3074" name="Picture 2" descr="https://cdn.guru99.com/images/3-2016/032316_1114_RiskBasedTe5.png">
            <a:extLst>
              <a:ext uri="{FF2B5EF4-FFF2-40B4-BE49-F238E27FC236}">
                <a16:creationId xmlns:a16="http://schemas.microsoft.com/office/drawing/2014/main" id="{C00FA88D-E553-4A14-9C49-875599F1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98" y="556482"/>
            <a:ext cx="5725404" cy="342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27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ABE57-9136-4CE9-8C10-7471258E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17C9-A562-45D8-A826-9AD860B88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1008" cy="4351338"/>
          </a:xfrm>
        </p:spPr>
        <p:txBody>
          <a:bodyPr/>
          <a:lstStyle/>
          <a:p>
            <a:r>
              <a:rPr lang="en-US" dirty="0"/>
              <a:t>Project Level Risk Management</a:t>
            </a:r>
          </a:p>
          <a:p>
            <a:pPr lvl="1"/>
            <a:r>
              <a:rPr lang="en-US" dirty="0"/>
              <a:t>Track Risk Severity &amp; Probability</a:t>
            </a:r>
          </a:p>
          <a:p>
            <a:pPr lvl="1"/>
            <a:endParaRPr lang="en-US" dirty="0"/>
          </a:p>
          <a:p>
            <a:r>
              <a:rPr lang="en-US" dirty="0"/>
              <a:t>Program Level Risk Management</a:t>
            </a:r>
          </a:p>
          <a:p>
            <a:pPr lvl="1"/>
            <a:r>
              <a:rPr lang="en-US" dirty="0"/>
              <a:t>Assign overall risk status to projects and programs</a:t>
            </a:r>
          </a:p>
          <a:p>
            <a:r>
              <a:rPr lang="en-US" dirty="0"/>
              <a:t>Associations</a:t>
            </a:r>
          </a:p>
          <a:p>
            <a:pPr lvl="1"/>
            <a:r>
              <a:rPr lang="en-US" dirty="0"/>
              <a:t>Ability to link Risks to other artifacts, with ‘mitigation’ </a:t>
            </a:r>
            <a:r>
              <a:rPr lang="en-US"/>
              <a:t>artifact link type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4C93A-17BB-4A21-B7D2-088F5CD8D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866" y="2334627"/>
            <a:ext cx="4495238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22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KronoDesk</a:t>
            </a:r>
            <a:r>
              <a:rPr lang="en-US" dirty="0"/>
              <a:t> &amp; Rapise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C49-2B1E-4207-B3B5-BE5A98492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23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A707-1D90-4E03-9AE4-E9CA9FDE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6.0+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D24B-B81A-4328-B549-0105BD965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is on usability and enhancements for testing different applications and technologies:</a:t>
            </a:r>
          </a:p>
          <a:p>
            <a:pPr lvl="1"/>
            <a:r>
              <a:rPr lang="en-US" dirty="0"/>
              <a:t>ERP Suites (SAP, etc.)</a:t>
            </a:r>
          </a:p>
          <a:p>
            <a:pPr lvl="1"/>
            <a:r>
              <a:rPr lang="en-US" dirty="0"/>
              <a:t>CRM Suites</a:t>
            </a:r>
          </a:p>
          <a:p>
            <a:pPr lvl="1"/>
            <a:r>
              <a:rPr lang="en-US" dirty="0"/>
              <a:t>UI Frameworks</a:t>
            </a:r>
          </a:p>
          <a:p>
            <a:r>
              <a:rPr lang="en-US" dirty="0"/>
              <a:t>What other applications?</a:t>
            </a:r>
          </a:p>
        </p:txBody>
      </p:sp>
      <p:pic>
        <p:nvPicPr>
          <p:cNvPr id="1026" name="Picture 2" descr="Automated Software Testing Tools - Inflectra">
            <a:extLst>
              <a:ext uri="{FF2B5EF4-FFF2-40B4-BE49-F238E27FC236}">
                <a16:creationId xmlns:a16="http://schemas.microsoft.com/office/drawing/2014/main" id="{FB0CB79C-6C32-4BB0-8959-E4AC53AF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66" y="2979858"/>
            <a:ext cx="4930287" cy="3021789"/>
          </a:xfrm>
          <a:prstGeom prst="rect">
            <a:avLst/>
          </a:prstGeom>
          <a:noFill/>
          <a:ln>
            <a:solidFill>
              <a:srgbClr val="93A1A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8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Company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C49-2B1E-4207-B3B5-BE5A98492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1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C57F41-1E2B-4755-ABD2-4C66C128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KronoDesk</a:t>
            </a:r>
            <a:r>
              <a:rPr lang="en-US" dirty="0"/>
              <a:t> 3.0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0B99A-C510-42C7-9B29-FCDE752CC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009"/>
            <a:ext cx="10515600" cy="662598"/>
          </a:xfrm>
        </p:spPr>
        <p:txBody>
          <a:bodyPr>
            <a:normAutofit/>
          </a:bodyPr>
          <a:lstStyle/>
          <a:p>
            <a:r>
              <a:rPr lang="en-US" dirty="0"/>
              <a:t>Support Groups, SLAs, Escalations &amp; UI Changes: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40895-D142-45E5-9AAC-140E8D518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75411"/>
            <a:ext cx="8880074" cy="414403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493892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628F-B6FA-46A6-9103-5866C4B5D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B5E4-3E68-4191-AC46-A9C9BFA48F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9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C301-0192-4924-AE51-CB781CBC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Updates – New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4831C3-A152-4A15-8330-9FD2838E1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88" y="1424352"/>
            <a:ext cx="8706850" cy="49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7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C301-0192-4924-AE51-CB781CBC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Updates – New Product Icons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03AE6-579E-4C3F-A749-B7013208A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9" y="1385028"/>
            <a:ext cx="10515600" cy="48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C301-0192-4924-AE51-CB781CBC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Updates - Countries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F78401-0A3C-4DE7-917E-2F41EFB9D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Sales Offices Opened in the following countries: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9C35F-A501-445D-AFBC-25AAA613F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081" y="2525069"/>
            <a:ext cx="3314286" cy="3390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2A0053-9437-47E5-A4CD-2CA480FF4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25068"/>
            <a:ext cx="3505200" cy="33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3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C301-0192-4924-AE51-CB781CBC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Hosting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F78401-0A3C-4DE7-917E-2F41EFB9D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Inflectra cloud hosting existing options:</a:t>
            </a:r>
          </a:p>
          <a:p>
            <a:pPr lvl="1"/>
            <a:r>
              <a:rPr lang="en-US" dirty="0"/>
              <a:t>Co-located Inflectra dedicated hardware in Houston, Dallas, TX</a:t>
            </a:r>
          </a:p>
          <a:p>
            <a:r>
              <a:rPr lang="en-US" dirty="0"/>
              <a:t>Additional Options available in 2018:</a:t>
            </a:r>
          </a:p>
          <a:p>
            <a:pPr lvl="1"/>
            <a:r>
              <a:rPr lang="en-US" dirty="0"/>
              <a:t>AWS Asia-Pac, Sydney, Australia</a:t>
            </a:r>
          </a:p>
          <a:p>
            <a:pPr lvl="1"/>
            <a:r>
              <a:rPr lang="en-US" dirty="0"/>
              <a:t>AWS Europe, Ireland</a:t>
            </a:r>
          </a:p>
          <a:p>
            <a:pPr lvl="1"/>
            <a:r>
              <a:rPr lang="en-US" dirty="0"/>
              <a:t>AWS USA &amp; Canada Options</a:t>
            </a:r>
          </a:p>
          <a:p>
            <a:pPr lvl="1"/>
            <a:r>
              <a:rPr lang="en-US" dirty="0"/>
              <a:t>AWS GovCloud</a:t>
            </a: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Encrypted EBS Volumes</a:t>
            </a:r>
          </a:p>
          <a:p>
            <a:pPr lvl="1"/>
            <a:r>
              <a:rPr lang="en-US" dirty="0"/>
              <a:t>Dedicated Databases per customer</a:t>
            </a:r>
          </a:p>
        </p:txBody>
      </p:sp>
      <p:pic>
        <p:nvPicPr>
          <p:cNvPr id="1026" name="Picture 2" descr="Amazon Web Services">
            <a:extLst>
              <a:ext uri="{FF2B5EF4-FFF2-40B4-BE49-F238E27FC236}">
                <a16:creationId xmlns:a16="http://schemas.microsoft.com/office/drawing/2014/main" id="{414FC846-5385-4BDE-ADC0-66EB1DDD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72" y="4001294"/>
            <a:ext cx="33337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9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B2F4088-A691-4C07-8E8B-D4358D49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2318239"/>
            <a:ext cx="6115050" cy="3162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</a:rPr>
              <a:t>Agile Program &amp; Portfolio Management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56D4A94-446B-4F50-BE06-E119926C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3118339"/>
            <a:ext cx="5772150" cy="2324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</a:rPr>
              <a:t>Application Lifecycle Management (ALM)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268EFA4-056F-4F52-A6FA-6F542A9D3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Inflectra</a:t>
            </a:r>
            <a:r>
              <a:rPr lang="en-US" altLang="en-US" baseline="30000"/>
              <a:t>®</a:t>
            </a:r>
            <a:r>
              <a:rPr lang="en-US" altLang="en-US"/>
              <a:t> Product Suite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9055E9EA-EFB1-4AD8-B39C-B8236A33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3937489"/>
            <a:ext cx="5429250" cy="9715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&amp; Bug Tracking</a:t>
            </a:r>
          </a:p>
        </p:txBody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54426C5B-A3BD-4222-AE5E-473B2D37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1480039"/>
            <a:ext cx="6115050" cy="685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KronoDesk</a:t>
            </a:r>
            <a:r>
              <a:rPr lang="en-US" baseline="30000" dirty="0">
                <a:solidFill>
                  <a:srgbClr val="F79910"/>
                </a:solidFill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Support &amp; Help Desk Ticketing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4874D4B-79BB-478C-9C2A-57D28348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5594839"/>
            <a:ext cx="6115050" cy="685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Automation (Web, GUI, Services)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BF977E3-A468-491D-BCAB-E6FB723B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4985239"/>
            <a:ext cx="5429250" cy="3429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Source Code Management</a:t>
            </a:r>
          </a:p>
        </p:txBody>
      </p:sp>
    </p:spTree>
    <p:extLst>
      <p:ext uri="{BB962C8B-B14F-4D97-AF65-F5344CB8AC3E}">
        <p14:creationId xmlns:p14="http://schemas.microsoft.com/office/powerpoint/2010/main" val="319831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C301-0192-4924-AE51-CB781CBC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Releases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F78401-0A3C-4DE7-917E-2F41EFB9D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SpiraTest, SpiraPlan &amp; SpiraTeam</a:t>
            </a:r>
          </a:p>
          <a:p>
            <a:pPr lvl="1"/>
            <a:r>
              <a:rPr lang="en-US" dirty="0"/>
              <a:t>5.3 – Exploratory and data-driven testing</a:t>
            </a:r>
          </a:p>
          <a:p>
            <a:pPr lvl="1"/>
            <a:r>
              <a:rPr lang="en-US" dirty="0"/>
              <a:t>5.4 – Program management, Scrum, Kanban task/incident boards</a:t>
            </a:r>
          </a:p>
          <a:p>
            <a:r>
              <a:rPr lang="en-US" dirty="0"/>
              <a:t>Rapise</a:t>
            </a:r>
          </a:p>
          <a:p>
            <a:pPr lvl="1"/>
            <a:r>
              <a:rPr lang="en-US" dirty="0"/>
              <a:t>5.4 – </a:t>
            </a:r>
            <a:r>
              <a:rPr lang="en-US" dirty="0" err="1"/>
              <a:t>Spira</a:t>
            </a:r>
            <a:r>
              <a:rPr lang="en-US" dirty="0"/>
              <a:t> Data-Driven Testing &amp; Salesforce classic support</a:t>
            </a:r>
          </a:p>
          <a:p>
            <a:pPr lvl="1"/>
            <a:r>
              <a:rPr lang="en-US" dirty="0"/>
              <a:t>5.5 - Enhancements for Dynamics and Salesforce Lightning</a:t>
            </a:r>
          </a:p>
          <a:p>
            <a:r>
              <a:rPr lang="en-US" dirty="0" err="1"/>
              <a:t>KronoDesk</a:t>
            </a:r>
            <a:endParaRPr lang="en-US" dirty="0"/>
          </a:p>
          <a:p>
            <a:pPr lvl="1"/>
            <a:r>
              <a:rPr lang="en-US" dirty="0"/>
              <a:t>2.1 – Support for user organizations and UI enhancements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21971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Powerpoint Template-Wide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2518</TotalTime>
  <Words>1213</Words>
  <Application>Microsoft Office PowerPoint</Application>
  <PresentationFormat>Widescreen</PresentationFormat>
  <Paragraphs>183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Wingdings</vt:lpstr>
      <vt:lpstr>Kanit</vt:lpstr>
      <vt:lpstr>Arial</vt:lpstr>
      <vt:lpstr>Josefin Sans</vt:lpstr>
      <vt:lpstr>Calibri</vt:lpstr>
      <vt:lpstr>Inflectra Powerpoint Template-Wide</vt:lpstr>
      <vt:lpstr>Inflectra titles</vt:lpstr>
      <vt:lpstr>Inflectra User Summit San Francisco, CA Monday, April 16th, 2018</vt:lpstr>
      <vt:lpstr>Agenda</vt:lpstr>
      <vt:lpstr>Company News</vt:lpstr>
      <vt:lpstr>Company Updates – New Website</vt:lpstr>
      <vt:lpstr>Company Updates – New Product Icons</vt:lpstr>
      <vt:lpstr>Company Updates - Countries</vt:lpstr>
      <vt:lpstr>Cloud Hosting Options</vt:lpstr>
      <vt:lpstr>The Inflectra® Product Suite</vt:lpstr>
      <vt:lpstr>Product Releases</vt:lpstr>
      <vt:lpstr>Spira 5.x Showcase</vt:lpstr>
      <vt:lpstr>Highlights from Spira 5.0 – 5.4</vt:lpstr>
      <vt:lpstr>Spira 6.0 Roadmap</vt:lpstr>
      <vt:lpstr>SpiraPlan – The Enterprise Lifecycle Solution</vt:lpstr>
      <vt:lpstr>SpiraPlan – Enterprise Agile Planning</vt:lpstr>
      <vt:lpstr>Published Development Roadmap</vt:lpstr>
      <vt:lpstr>Timecards and Time Tracking</vt:lpstr>
      <vt:lpstr>Time Based Release Planning</vt:lpstr>
      <vt:lpstr>Project templates could let you…</vt:lpstr>
      <vt:lpstr>Project templates raise lots of questions</vt:lpstr>
      <vt:lpstr>Baselining to a Release</vt:lpstr>
      <vt:lpstr>Capturing Unstructured Information</vt:lpstr>
      <vt:lpstr>Teams and Tracks</vt:lpstr>
      <vt:lpstr>Managing Programs as a Portfolio</vt:lpstr>
      <vt:lpstr>Financial Estimates and EVM Management</vt:lpstr>
      <vt:lpstr>Improved Source Code Tools</vt:lpstr>
      <vt:lpstr>Risk-Based Testing</vt:lpstr>
      <vt:lpstr>Enterprise Risk Management</vt:lpstr>
      <vt:lpstr>KronoDesk &amp; Rapise</vt:lpstr>
      <vt:lpstr>Rapise 6.0+</vt:lpstr>
      <vt:lpstr>KronoDesk 3.0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</dc:creator>
  <cp:lastModifiedBy>Adam Sandman</cp:lastModifiedBy>
  <cp:revision>76</cp:revision>
  <cp:lastPrinted>2017-03-07T16:58:37Z</cp:lastPrinted>
  <dcterms:created xsi:type="dcterms:W3CDTF">2018-02-28T10:45:00Z</dcterms:created>
  <dcterms:modified xsi:type="dcterms:W3CDTF">2018-04-16T16:14:10Z</dcterms:modified>
</cp:coreProperties>
</file>