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92" r:id="rId1"/>
  </p:sldMasterIdLst>
  <p:notesMasterIdLst>
    <p:notesMasterId r:id="rId37"/>
  </p:notesMasterIdLst>
  <p:sldIdLst>
    <p:sldId id="259" r:id="rId2"/>
    <p:sldId id="262" r:id="rId3"/>
    <p:sldId id="261" r:id="rId4"/>
    <p:sldId id="312" r:id="rId5"/>
    <p:sldId id="260" r:id="rId6"/>
    <p:sldId id="328" r:id="rId7"/>
    <p:sldId id="298" r:id="rId8"/>
    <p:sldId id="299" r:id="rId9"/>
    <p:sldId id="275" r:id="rId10"/>
    <p:sldId id="300" r:id="rId11"/>
    <p:sldId id="301" r:id="rId12"/>
    <p:sldId id="302" r:id="rId13"/>
    <p:sldId id="271" r:id="rId14"/>
    <p:sldId id="315" r:id="rId15"/>
    <p:sldId id="316" r:id="rId16"/>
    <p:sldId id="320" r:id="rId17"/>
    <p:sldId id="317" r:id="rId18"/>
    <p:sldId id="293" r:id="rId19"/>
    <p:sldId id="318" r:id="rId20"/>
    <p:sldId id="313" r:id="rId21"/>
    <p:sldId id="323" r:id="rId22"/>
    <p:sldId id="324" r:id="rId23"/>
    <p:sldId id="326" r:id="rId24"/>
    <p:sldId id="327" r:id="rId25"/>
    <p:sldId id="314" r:id="rId26"/>
    <p:sldId id="319" r:id="rId27"/>
    <p:sldId id="280" r:id="rId28"/>
    <p:sldId id="281" r:id="rId29"/>
    <p:sldId id="283" r:id="rId30"/>
    <p:sldId id="305" r:id="rId31"/>
    <p:sldId id="286" r:id="rId32"/>
    <p:sldId id="295" r:id="rId33"/>
    <p:sldId id="321" r:id="rId34"/>
    <p:sldId id="331" r:id="rId35"/>
    <p:sldId id="296"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Josefin Sans" panose="020B0604020202020204" charset="0"/>
      <p:regular r:id="rId42"/>
      <p:bold r:id="rId43"/>
      <p:italic r:id="rId44"/>
      <p:boldItalic r:id="rId45"/>
    </p:embeddedFont>
    <p:embeddedFont>
      <p:font typeface="Kanit" panose="020B0604020202020204" charset="-34"/>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B26"/>
    <a:srgbClr val="777777"/>
    <a:srgbClr val="FFFFFF"/>
    <a:srgbClr val="586E75"/>
    <a:srgbClr val="93A1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86142" autoAdjust="0"/>
  </p:normalViewPr>
  <p:slideViewPr>
    <p:cSldViewPr snapToGrid="0">
      <p:cViewPr varScale="1">
        <p:scale>
          <a:sx n="99" d="100"/>
          <a:sy n="99" d="100"/>
        </p:scale>
        <p:origin x="12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58EEC-8263-439B-8673-DDEFCBAD3A93}" type="datetimeFigureOut">
              <a:rPr lang="en-US" smtClean="0"/>
              <a:t>9/6/2019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4103B-8296-4801-B849-D9F9F8D6883D}" type="slidenum">
              <a:rPr lang="en-US" smtClean="0"/>
              <a:t>‹#›</a:t>
            </a:fld>
            <a:endParaRPr lang="en-US"/>
          </a:p>
        </p:txBody>
      </p:sp>
    </p:spTree>
    <p:extLst>
      <p:ext uri="{BB962C8B-B14F-4D97-AF65-F5344CB8AC3E}">
        <p14:creationId xmlns:p14="http://schemas.microsoft.com/office/powerpoint/2010/main" val="397842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We’ve been dreaming about this for a while and it really awesome to say, for the very first time: “Welcome to </a:t>
            </a:r>
            <a:r>
              <a:rPr lang="en-US" dirty="0" err="1"/>
              <a:t>InflectraCon</a:t>
            </a:r>
            <a:r>
              <a:rPr lang="en-US" dirty="0"/>
              <a:t>” – </a:t>
            </a:r>
            <a:r>
              <a:rPr lang="en-US" dirty="0" err="1"/>
              <a:t>Inflectra’s</a:t>
            </a:r>
            <a:r>
              <a:rPr lang="en-US" dirty="0"/>
              <a:t> first global user conference</a:t>
            </a:r>
          </a:p>
        </p:txBody>
      </p:sp>
      <p:sp>
        <p:nvSpPr>
          <p:cNvPr id="4" name="Slide Number Placeholder 3"/>
          <p:cNvSpPr>
            <a:spLocks noGrp="1"/>
          </p:cNvSpPr>
          <p:nvPr>
            <p:ph type="sldNum" sz="quarter" idx="5"/>
          </p:nvPr>
        </p:nvSpPr>
        <p:spPr/>
        <p:txBody>
          <a:bodyPr/>
          <a:lstStyle/>
          <a:p>
            <a:fld id="{4FB4103B-8296-4801-B849-D9F9F8D6883D}" type="slidenum">
              <a:rPr lang="en-US" smtClean="0"/>
              <a:t>1</a:t>
            </a:fld>
            <a:endParaRPr lang="en-US"/>
          </a:p>
        </p:txBody>
      </p:sp>
    </p:spTree>
    <p:extLst>
      <p:ext uri="{BB962C8B-B14F-4D97-AF65-F5344CB8AC3E}">
        <p14:creationId xmlns:p14="http://schemas.microsoft.com/office/powerpoint/2010/main" val="2784053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our focus on these groups in our flagship application </a:t>
            </a:r>
            <a:r>
              <a:rPr lang="en-US" dirty="0" err="1"/>
              <a:t>SpiraPlan</a:t>
            </a:r>
            <a:r>
              <a:rPr lang="en-US" dirty="0"/>
              <a:t>. We make sure that each group is helped in a balanced way. And over the course of a few releases we aim to roll out features that each group can benefit from</a:t>
            </a:r>
          </a:p>
        </p:txBody>
      </p:sp>
      <p:sp>
        <p:nvSpPr>
          <p:cNvPr id="4" name="Slide Number Placeholder 3"/>
          <p:cNvSpPr>
            <a:spLocks noGrp="1"/>
          </p:cNvSpPr>
          <p:nvPr>
            <p:ph type="sldNum" sz="quarter" idx="5"/>
          </p:nvPr>
        </p:nvSpPr>
        <p:spPr/>
        <p:txBody>
          <a:bodyPr/>
          <a:lstStyle/>
          <a:p>
            <a:fld id="{4FB4103B-8296-4801-B849-D9F9F8D6883D}" type="slidenum">
              <a:rPr lang="en-US" smtClean="0"/>
              <a:t>10</a:t>
            </a:fld>
            <a:endParaRPr lang="en-US"/>
          </a:p>
        </p:txBody>
      </p:sp>
    </p:spTree>
    <p:extLst>
      <p:ext uri="{BB962C8B-B14F-4D97-AF65-F5344CB8AC3E}">
        <p14:creationId xmlns:p14="http://schemas.microsoft.com/office/powerpoint/2010/main" val="625420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adopt the same pattern across all the wider </a:t>
            </a:r>
            <a:r>
              <a:rPr lang="en-US" dirty="0" err="1"/>
              <a:t>Spira</a:t>
            </a:r>
            <a:r>
              <a:rPr lang="en-US" dirty="0"/>
              <a:t> ecosystem of products and services</a:t>
            </a:r>
          </a:p>
          <a:p>
            <a:endParaRPr lang="en-US" dirty="0"/>
          </a:p>
          <a:p>
            <a:r>
              <a:rPr lang="en-US" dirty="0"/>
              <a:t>We have integrations, dedicated applications, and addons that meet the needs of each core group</a:t>
            </a:r>
          </a:p>
        </p:txBody>
      </p:sp>
      <p:sp>
        <p:nvSpPr>
          <p:cNvPr id="4" name="Slide Number Placeholder 3"/>
          <p:cNvSpPr>
            <a:spLocks noGrp="1"/>
          </p:cNvSpPr>
          <p:nvPr>
            <p:ph type="sldNum" sz="quarter" idx="5"/>
          </p:nvPr>
        </p:nvSpPr>
        <p:spPr/>
        <p:txBody>
          <a:bodyPr/>
          <a:lstStyle/>
          <a:p>
            <a:fld id="{4FB4103B-8296-4801-B849-D9F9F8D6883D}" type="slidenum">
              <a:rPr lang="en-US" smtClean="0"/>
              <a:t>11</a:t>
            </a:fld>
            <a:endParaRPr lang="en-US"/>
          </a:p>
        </p:txBody>
      </p:sp>
    </p:spTree>
    <p:extLst>
      <p:ext uri="{BB962C8B-B14F-4D97-AF65-F5344CB8AC3E}">
        <p14:creationId xmlns:p14="http://schemas.microsoft.com/office/powerpoint/2010/main" val="419276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the very high level, but what does this mean in detail for you? What have we or are we about to release that can help you? Let’s talk testers first</a:t>
            </a:r>
          </a:p>
        </p:txBody>
      </p:sp>
      <p:sp>
        <p:nvSpPr>
          <p:cNvPr id="4" name="Slide Number Placeholder 3"/>
          <p:cNvSpPr>
            <a:spLocks noGrp="1"/>
          </p:cNvSpPr>
          <p:nvPr>
            <p:ph type="sldNum" sz="quarter" idx="5"/>
          </p:nvPr>
        </p:nvSpPr>
        <p:spPr/>
        <p:txBody>
          <a:bodyPr/>
          <a:lstStyle/>
          <a:p>
            <a:fld id="{4FB4103B-8296-4801-B849-D9F9F8D6883D}" type="slidenum">
              <a:rPr lang="en-US" smtClean="0"/>
              <a:t>12</a:t>
            </a:fld>
            <a:endParaRPr lang="en-US"/>
          </a:p>
        </p:txBody>
      </p:sp>
    </p:spTree>
    <p:extLst>
      <p:ext uri="{BB962C8B-B14F-4D97-AF65-F5344CB8AC3E}">
        <p14:creationId xmlns:p14="http://schemas.microsoft.com/office/powerpoint/2010/main" val="3477716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released a number of major features and products to help testers recently – in </a:t>
            </a:r>
            <a:r>
              <a:rPr lang="en-US" dirty="0" err="1"/>
              <a:t>SpiraTest</a:t>
            </a:r>
            <a:r>
              <a:rPr lang="en-US" dirty="0"/>
              <a:t> itself, through external tools, and of course in our test automation tool. </a:t>
            </a:r>
          </a:p>
          <a:p>
            <a:endParaRPr lang="en-US" dirty="0"/>
          </a:p>
          <a:p>
            <a:r>
              <a:rPr lang="en-US" dirty="0"/>
              <a:t>I’m going to touch on each of these in turn – particularly as some of these have come out in the last few days. </a:t>
            </a:r>
          </a:p>
        </p:txBody>
      </p:sp>
      <p:sp>
        <p:nvSpPr>
          <p:cNvPr id="4" name="Slide Number Placeholder 3"/>
          <p:cNvSpPr>
            <a:spLocks noGrp="1"/>
          </p:cNvSpPr>
          <p:nvPr>
            <p:ph type="sldNum" sz="quarter" idx="5"/>
          </p:nvPr>
        </p:nvSpPr>
        <p:spPr/>
        <p:txBody>
          <a:bodyPr/>
          <a:lstStyle/>
          <a:p>
            <a:fld id="{4FB4103B-8296-4801-B849-D9F9F8D6883D}" type="slidenum">
              <a:rPr lang="en-US" smtClean="0"/>
              <a:t>13</a:t>
            </a:fld>
            <a:endParaRPr lang="en-US"/>
          </a:p>
        </p:txBody>
      </p:sp>
    </p:spTree>
    <p:extLst>
      <p:ext uri="{BB962C8B-B14F-4D97-AF65-F5344CB8AC3E}">
        <p14:creationId xmlns:p14="http://schemas.microsoft.com/office/powerpoint/2010/main" val="2169588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is the bedrock of our product and we believe it is the best test management tool on the market. That doesn’t stop us from continuing to innovate, refine and add new features.</a:t>
            </a:r>
          </a:p>
        </p:txBody>
      </p:sp>
      <p:sp>
        <p:nvSpPr>
          <p:cNvPr id="4" name="Slide Number Placeholder 3"/>
          <p:cNvSpPr>
            <a:spLocks noGrp="1"/>
          </p:cNvSpPr>
          <p:nvPr>
            <p:ph type="sldNum" sz="quarter" idx="5"/>
          </p:nvPr>
        </p:nvSpPr>
        <p:spPr/>
        <p:txBody>
          <a:bodyPr/>
          <a:lstStyle/>
          <a:p>
            <a:fld id="{4FB4103B-8296-4801-B849-D9F9F8D6883D}" type="slidenum">
              <a:rPr lang="en-US" smtClean="0"/>
              <a:t>14</a:t>
            </a:fld>
            <a:endParaRPr lang="en-US"/>
          </a:p>
        </p:txBody>
      </p:sp>
    </p:spTree>
    <p:extLst>
      <p:ext uri="{BB962C8B-B14F-4D97-AF65-F5344CB8AC3E}">
        <p14:creationId xmlns:p14="http://schemas.microsoft.com/office/powerpoint/2010/main" val="2000459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embedded exploratory testing into </a:t>
            </a:r>
            <a:r>
              <a:rPr lang="en-US" dirty="0" err="1"/>
              <a:t>SpiraTest</a:t>
            </a:r>
            <a:r>
              <a:rPr lang="en-US" dirty="0"/>
              <a:t> in a powerful way. With a streamlined and adaptive UI testers can build out their test while they are testing</a:t>
            </a:r>
          </a:p>
        </p:txBody>
      </p:sp>
      <p:sp>
        <p:nvSpPr>
          <p:cNvPr id="4" name="Slide Number Placeholder 3"/>
          <p:cNvSpPr>
            <a:spLocks noGrp="1"/>
          </p:cNvSpPr>
          <p:nvPr>
            <p:ph type="sldNum" sz="quarter" idx="5"/>
          </p:nvPr>
        </p:nvSpPr>
        <p:spPr/>
        <p:txBody>
          <a:bodyPr/>
          <a:lstStyle/>
          <a:p>
            <a:fld id="{4FB4103B-8296-4801-B849-D9F9F8D6883D}" type="slidenum">
              <a:rPr lang="en-US" smtClean="0"/>
              <a:t>15</a:t>
            </a:fld>
            <a:endParaRPr lang="en-US"/>
          </a:p>
        </p:txBody>
      </p:sp>
    </p:spTree>
    <p:extLst>
      <p:ext uri="{BB962C8B-B14F-4D97-AF65-F5344CB8AC3E}">
        <p14:creationId xmlns:p14="http://schemas.microsoft.com/office/powerpoint/2010/main" val="222019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took this to the next level this summer, with the introduction of </a:t>
            </a:r>
            <a:r>
              <a:rPr lang="en-US" dirty="0" err="1"/>
              <a:t>SpiraCapture</a:t>
            </a:r>
            <a:r>
              <a:rPr lang="en-US" dirty="0"/>
              <a:t> – a Chrome plugin. It helps you record everything you do during a test, and then sift through that firehose of information to focus on what you need to capture in </a:t>
            </a:r>
            <a:r>
              <a:rPr lang="en-US" dirty="0" err="1"/>
              <a:t>Spira</a:t>
            </a:r>
            <a:r>
              <a:rPr lang="en-US" dirty="0"/>
              <a:t>. If you haven’t already starting using it, I definitely recommend you do so.</a:t>
            </a:r>
          </a:p>
        </p:txBody>
      </p:sp>
      <p:sp>
        <p:nvSpPr>
          <p:cNvPr id="4" name="Slide Number Placeholder 3"/>
          <p:cNvSpPr>
            <a:spLocks noGrp="1"/>
          </p:cNvSpPr>
          <p:nvPr>
            <p:ph type="sldNum" sz="quarter" idx="5"/>
          </p:nvPr>
        </p:nvSpPr>
        <p:spPr/>
        <p:txBody>
          <a:bodyPr/>
          <a:lstStyle/>
          <a:p>
            <a:fld id="{4FB4103B-8296-4801-B849-D9F9F8D6883D}" type="slidenum">
              <a:rPr lang="en-US" smtClean="0"/>
              <a:t>16</a:t>
            </a:fld>
            <a:endParaRPr lang="en-US"/>
          </a:p>
        </p:txBody>
      </p:sp>
    </p:spTree>
    <p:extLst>
      <p:ext uri="{BB962C8B-B14F-4D97-AF65-F5344CB8AC3E}">
        <p14:creationId xmlns:p14="http://schemas.microsoft.com/office/powerpoint/2010/main" val="4130555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Rapise</a:t>
            </a:r>
            <a:r>
              <a:rPr lang="en-US" dirty="0"/>
              <a:t>, our test automation tool, had a huge release this year. While Microsoft is sticking to the ribbon, we had enough and think that the new UI is a lot simpler to use</a:t>
            </a:r>
          </a:p>
        </p:txBody>
      </p:sp>
      <p:sp>
        <p:nvSpPr>
          <p:cNvPr id="4" name="Slide Number Placeholder 3"/>
          <p:cNvSpPr>
            <a:spLocks noGrp="1"/>
          </p:cNvSpPr>
          <p:nvPr>
            <p:ph type="sldNum" sz="quarter" idx="5"/>
          </p:nvPr>
        </p:nvSpPr>
        <p:spPr/>
        <p:txBody>
          <a:bodyPr/>
          <a:lstStyle/>
          <a:p>
            <a:fld id="{4FB4103B-8296-4801-B849-D9F9F8D6883D}" type="slidenum">
              <a:rPr lang="en-US" smtClean="0"/>
              <a:t>17</a:t>
            </a:fld>
            <a:endParaRPr lang="en-US"/>
          </a:p>
        </p:txBody>
      </p:sp>
    </p:spTree>
    <p:extLst>
      <p:ext uri="{BB962C8B-B14F-4D97-AF65-F5344CB8AC3E}">
        <p14:creationId xmlns:p14="http://schemas.microsoft.com/office/powerpoint/2010/main" val="2405860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Improves record &amp; play stability</a:t>
            </a:r>
            <a:br>
              <a:rPr lang="en-US" sz="4000" kern="1200" dirty="0">
                <a:solidFill>
                  <a:schemeClr val="tx1"/>
                </a:solidFill>
                <a:latin typeface="+mn-lt"/>
                <a:ea typeface="+mn-ea"/>
                <a:cs typeface="+mn-cs"/>
              </a:rPr>
            </a:br>
            <a:r>
              <a:rPr lang="en-US" sz="1000" kern="1200" dirty="0">
                <a:solidFill>
                  <a:schemeClr val="tx1"/>
                </a:solidFill>
                <a:latin typeface="+mn-lt"/>
                <a:ea typeface="+mn-ea"/>
                <a:cs typeface="+mn-cs"/>
              </a:rPr>
              <a:t>Lower maintenance costs</a:t>
            </a:r>
            <a:br>
              <a:rPr lang="en-US" sz="4000" kern="1200" dirty="0">
                <a:solidFill>
                  <a:schemeClr val="tx1"/>
                </a:solidFill>
                <a:latin typeface="+mn-lt"/>
                <a:ea typeface="+mn-ea"/>
                <a:cs typeface="+mn-cs"/>
              </a:rPr>
            </a:br>
            <a:r>
              <a:rPr lang="en-US" sz="1000" kern="1200" dirty="0">
                <a:solidFill>
                  <a:schemeClr val="tx1"/>
                </a:solidFill>
                <a:latin typeface="+mn-lt"/>
                <a:ea typeface="+mn-ea"/>
                <a:cs typeface="+mn-cs"/>
              </a:rPr>
              <a:t>Better insights to changes in AUT</a:t>
            </a:r>
            <a:endParaRPr lang="en-US" sz="40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FB4103B-8296-4801-B849-D9F9F8D6883D}" type="slidenum">
              <a:rPr lang="en-US" smtClean="0"/>
              <a:t>19</a:t>
            </a:fld>
            <a:endParaRPr lang="en-US"/>
          </a:p>
        </p:txBody>
      </p:sp>
    </p:spTree>
    <p:extLst>
      <p:ext uri="{BB962C8B-B14F-4D97-AF65-F5344CB8AC3E}">
        <p14:creationId xmlns:p14="http://schemas.microsoft.com/office/powerpoint/2010/main" val="924201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next about developers</a:t>
            </a:r>
          </a:p>
        </p:txBody>
      </p:sp>
      <p:sp>
        <p:nvSpPr>
          <p:cNvPr id="4" name="Slide Number Placeholder 3"/>
          <p:cNvSpPr>
            <a:spLocks noGrp="1"/>
          </p:cNvSpPr>
          <p:nvPr>
            <p:ph type="sldNum" sz="quarter" idx="5"/>
          </p:nvPr>
        </p:nvSpPr>
        <p:spPr/>
        <p:txBody>
          <a:bodyPr/>
          <a:lstStyle/>
          <a:p>
            <a:fld id="{4FB4103B-8296-4801-B849-D9F9F8D6883D}" type="slidenum">
              <a:rPr lang="en-US" smtClean="0"/>
              <a:t>20</a:t>
            </a:fld>
            <a:endParaRPr lang="en-US"/>
          </a:p>
        </p:txBody>
      </p:sp>
    </p:spTree>
    <p:extLst>
      <p:ext uri="{BB962C8B-B14F-4D97-AF65-F5344CB8AC3E}">
        <p14:creationId xmlns:p14="http://schemas.microsoft.com/office/powerpoint/2010/main" val="1176261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great couple of days planned and so excited that we get to meet so many of our users in one place. The plan is to help you learn a lot, but also have fun, and for us all to get to know each other better</a:t>
            </a:r>
          </a:p>
        </p:txBody>
      </p:sp>
      <p:sp>
        <p:nvSpPr>
          <p:cNvPr id="4" name="Slide Number Placeholder 3"/>
          <p:cNvSpPr>
            <a:spLocks noGrp="1"/>
          </p:cNvSpPr>
          <p:nvPr>
            <p:ph type="sldNum" sz="quarter" idx="5"/>
          </p:nvPr>
        </p:nvSpPr>
        <p:spPr/>
        <p:txBody>
          <a:bodyPr/>
          <a:lstStyle/>
          <a:p>
            <a:fld id="{4FB4103B-8296-4801-B849-D9F9F8D6883D}" type="slidenum">
              <a:rPr lang="en-US" smtClean="0"/>
              <a:t>2</a:t>
            </a:fld>
            <a:endParaRPr lang="en-US"/>
          </a:p>
        </p:txBody>
      </p:sp>
    </p:spTree>
    <p:extLst>
      <p:ext uri="{BB962C8B-B14F-4D97-AF65-F5344CB8AC3E}">
        <p14:creationId xmlns:p14="http://schemas.microsoft.com/office/powerpoint/2010/main" val="999996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developers, it is as much how we can get out of the way as how our tools can help. We want to streamline how developers interact with our tools so they can stay in the tools they are already in</a:t>
            </a:r>
          </a:p>
        </p:txBody>
      </p:sp>
      <p:sp>
        <p:nvSpPr>
          <p:cNvPr id="4" name="Slide Number Placeholder 3"/>
          <p:cNvSpPr>
            <a:spLocks noGrp="1"/>
          </p:cNvSpPr>
          <p:nvPr>
            <p:ph type="sldNum" sz="quarter" idx="5"/>
          </p:nvPr>
        </p:nvSpPr>
        <p:spPr/>
        <p:txBody>
          <a:bodyPr/>
          <a:lstStyle/>
          <a:p>
            <a:fld id="{4FB4103B-8296-4801-B849-D9F9F8D6883D}" type="slidenum">
              <a:rPr lang="en-US" smtClean="0"/>
              <a:t>21</a:t>
            </a:fld>
            <a:endParaRPr lang="en-US"/>
          </a:p>
        </p:txBody>
      </p:sp>
    </p:spTree>
    <p:extLst>
      <p:ext uri="{BB962C8B-B14F-4D97-AF65-F5344CB8AC3E}">
        <p14:creationId xmlns:p14="http://schemas.microsoft.com/office/powerpoint/2010/main" val="3566801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Managers, our third pillar, could always take advantage of our reporting, dashboards, and traceability features. But we knew we could do a lot more to help managers – both senior leaders and those in other roles like BI</a:t>
            </a:r>
          </a:p>
        </p:txBody>
      </p:sp>
      <p:sp>
        <p:nvSpPr>
          <p:cNvPr id="4" name="Slide Number Placeholder 3"/>
          <p:cNvSpPr>
            <a:spLocks noGrp="1"/>
          </p:cNvSpPr>
          <p:nvPr>
            <p:ph type="sldNum" sz="quarter" idx="5"/>
          </p:nvPr>
        </p:nvSpPr>
        <p:spPr/>
        <p:txBody>
          <a:bodyPr/>
          <a:lstStyle/>
          <a:p>
            <a:fld id="{4FB4103B-8296-4801-B849-D9F9F8D6883D}" type="slidenum">
              <a:rPr lang="en-US" smtClean="0"/>
              <a:t>25</a:t>
            </a:fld>
            <a:endParaRPr lang="en-US"/>
          </a:p>
        </p:txBody>
      </p:sp>
    </p:spTree>
    <p:extLst>
      <p:ext uri="{BB962C8B-B14F-4D97-AF65-F5344CB8AC3E}">
        <p14:creationId xmlns:p14="http://schemas.microsoft.com/office/powerpoint/2010/main" val="2075543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6.0 we added dedicated risk </a:t>
            </a:r>
            <a:r>
              <a:rPr lang="en-US" dirty="0" err="1"/>
              <a:t>managent</a:t>
            </a:r>
            <a:r>
              <a:rPr lang="en-US" dirty="0"/>
              <a:t> to </a:t>
            </a:r>
            <a:r>
              <a:rPr lang="en-US" dirty="0" err="1"/>
              <a:t>SpiraPlan</a:t>
            </a:r>
            <a:endParaRPr lang="en-US" dirty="0"/>
          </a:p>
          <a:p>
            <a:endParaRPr lang="en-US" dirty="0"/>
          </a:p>
          <a:p>
            <a:r>
              <a:rPr lang="en-US" dirty="0"/>
              <a:t>In 6.2 we added 4 wholly new and exciting ways to engage with requirements</a:t>
            </a:r>
          </a:p>
          <a:p>
            <a:endParaRPr lang="en-US" dirty="0"/>
          </a:p>
          <a:p>
            <a:r>
              <a:rPr lang="en-US" dirty="0"/>
              <a:t>And today we want to share with you our early thinking about taking all of this to the next level with portfolios</a:t>
            </a:r>
          </a:p>
        </p:txBody>
      </p:sp>
      <p:sp>
        <p:nvSpPr>
          <p:cNvPr id="4" name="Slide Number Placeholder 3"/>
          <p:cNvSpPr>
            <a:spLocks noGrp="1"/>
          </p:cNvSpPr>
          <p:nvPr>
            <p:ph type="sldNum" sz="quarter" idx="5"/>
          </p:nvPr>
        </p:nvSpPr>
        <p:spPr/>
        <p:txBody>
          <a:bodyPr/>
          <a:lstStyle/>
          <a:p>
            <a:fld id="{4FB4103B-8296-4801-B849-D9F9F8D6883D}" type="slidenum">
              <a:rPr lang="en-US" smtClean="0"/>
              <a:t>26</a:t>
            </a:fld>
            <a:endParaRPr lang="en-US"/>
          </a:p>
        </p:txBody>
      </p:sp>
    </p:spTree>
    <p:extLst>
      <p:ext uri="{BB962C8B-B14F-4D97-AF65-F5344CB8AC3E}">
        <p14:creationId xmlns:p14="http://schemas.microsoft.com/office/powerpoint/2010/main" val="3410841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NEED THESE SLIDES??]</a:t>
            </a:r>
          </a:p>
        </p:txBody>
      </p:sp>
      <p:sp>
        <p:nvSpPr>
          <p:cNvPr id="4" name="Slide Number Placeholder 3"/>
          <p:cNvSpPr>
            <a:spLocks noGrp="1"/>
          </p:cNvSpPr>
          <p:nvPr>
            <p:ph type="sldNum" sz="quarter" idx="5"/>
          </p:nvPr>
        </p:nvSpPr>
        <p:spPr/>
        <p:txBody>
          <a:bodyPr/>
          <a:lstStyle/>
          <a:p>
            <a:fld id="{4FB4103B-8296-4801-B849-D9F9F8D6883D}" type="slidenum">
              <a:rPr lang="en-US" smtClean="0"/>
              <a:t>30</a:t>
            </a:fld>
            <a:endParaRPr lang="en-US"/>
          </a:p>
        </p:txBody>
      </p:sp>
    </p:spTree>
    <p:extLst>
      <p:ext uri="{BB962C8B-B14F-4D97-AF65-F5344CB8AC3E}">
        <p14:creationId xmlns:p14="http://schemas.microsoft.com/office/powerpoint/2010/main" val="3706154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32</a:t>
            </a:fld>
            <a:endParaRPr lang="en-US"/>
          </a:p>
        </p:txBody>
      </p:sp>
    </p:spTree>
    <p:extLst>
      <p:ext uri="{BB962C8B-B14F-4D97-AF65-F5344CB8AC3E}">
        <p14:creationId xmlns:p14="http://schemas.microsoft.com/office/powerpoint/2010/main" val="228589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kern="1200" dirty="0">
                <a:solidFill>
                  <a:schemeClr val="tx1"/>
                </a:solidFill>
                <a:latin typeface="+mn-lt"/>
                <a:ea typeface="+mn-ea"/>
                <a:cs typeface="+mn-cs"/>
              </a:rPr>
              <a:t>Make great products</a:t>
            </a:r>
          </a:p>
          <a:p>
            <a:pPr marL="0" indent="0">
              <a:buNone/>
            </a:pPr>
            <a:r>
              <a:rPr lang="en-US" sz="800" kern="1200" dirty="0">
                <a:solidFill>
                  <a:schemeClr val="tx1"/>
                </a:solidFill>
                <a:latin typeface="+mn-lt"/>
                <a:ea typeface="+mn-ea"/>
                <a:cs typeface="+mn-cs"/>
              </a:rPr>
              <a:t>Help you work together</a:t>
            </a:r>
          </a:p>
          <a:p>
            <a:pPr marL="0" indent="0">
              <a:buNone/>
            </a:pPr>
            <a:r>
              <a:rPr lang="en-US" sz="800" kern="1200" dirty="0">
                <a:solidFill>
                  <a:schemeClr val="tx1"/>
                </a:solidFill>
                <a:latin typeface="+mn-lt"/>
                <a:ea typeface="+mn-ea"/>
                <a:cs typeface="+mn-cs"/>
              </a:rPr>
              <a:t>Help you deliver your products faster, more easily, with less pain, and less stress</a:t>
            </a:r>
          </a:p>
          <a:p>
            <a:endParaRPr lang="en-US" dirty="0"/>
          </a:p>
          <a:p>
            <a:r>
              <a:rPr lang="en-US" dirty="0"/>
              <a:t>At a grand scale – we’re passionate about making products that you will find transformative to how you work. </a:t>
            </a:r>
          </a:p>
          <a:p>
            <a:endParaRPr lang="en-US" dirty="0"/>
          </a:p>
          <a:p>
            <a:r>
              <a:rPr lang="en-US" dirty="0"/>
              <a:t>We both want to use our tools every day to help you do a whole number of complex things, and at the same time get out of your way so you don’t need to worry about </a:t>
            </a:r>
            <a:r>
              <a:rPr lang="en-US" dirty="0" err="1"/>
              <a:t>SpiraPlan</a:t>
            </a:r>
            <a:r>
              <a:rPr lang="en-US" dirty="0"/>
              <a:t> and can instead focus on helping your own customers</a:t>
            </a:r>
          </a:p>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34</a:t>
            </a:fld>
            <a:endParaRPr lang="en-US"/>
          </a:p>
        </p:txBody>
      </p:sp>
    </p:spTree>
    <p:extLst>
      <p:ext uri="{BB962C8B-B14F-4D97-AF65-F5344CB8AC3E}">
        <p14:creationId xmlns:p14="http://schemas.microsoft.com/office/powerpoint/2010/main" val="26212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conference would not be possible without you, but it would also not be possible without our great sponsors. Please take the time to go and chat to them next door to pick their brains, see how they could help you get things done faster and better, and maybe get some swag</a:t>
            </a:r>
          </a:p>
        </p:txBody>
      </p:sp>
      <p:sp>
        <p:nvSpPr>
          <p:cNvPr id="4" name="Slide Number Placeholder 3"/>
          <p:cNvSpPr>
            <a:spLocks noGrp="1"/>
          </p:cNvSpPr>
          <p:nvPr>
            <p:ph type="sldNum" sz="quarter" idx="5"/>
          </p:nvPr>
        </p:nvSpPr>
        <p:spPr/>
        <p:txBody>
          <a:bodyPr/>
          <a:lstStyle/>
          <a:p>
            <a:fld id="{4FB4103B-8296-4801-B849-D9F9F8D6883D}" type="slidenum">
              <a:rPr lang="en-US" smtClean="0"/>
              <a:t>3</a:t>
            </a:fld>
            <a:endParaRPr lang="en-US"/>
          </a:p>
        </p:txBody>
      </p:sp>
    </p:spTree>
    <p:extLst>
      <p:ext uri="{BB962C8B-B14F-4D97-AF65-F5344CB8AC3E}">
        <p14:creationId xmlns:p14="http://schemas.microsoft.com/office/powerpoint/2010/main" val="2253598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first time hosting and running a conference, so we thought let’s keep it simple. Then we decided to fly in speakers from around the world and have three tracks running at once. </a:t>
            </a:r>
          </a:p>
          <a:p>
            <a:endParaRPr lang="en-US" dirty="0"/>
          </a:p>
          <a:p>
            <a:r>
              <a:rPr lang="en-US" dirty="0"/>
              <a:t>Hopefully you all have information about all the sessions and go to whichever session appeals, or just hang out with coffee, or when the hands-on track is open, hang out with </a:t>
            </a:r>
            <a:r>
              <a:rPr lang="en-US" dirty="0" err="1"/>
              <a:t>Inflectra</a:t>
            </a:r>
            <a:r>
              <a:rPr lang="en-US" dirty="0"/>
              <a:t> experts.</a:t>
            </a:r>
          </a:p>
          <a:p>
            <a:endParaRPr lang="en-US" dirty="0"/>
          </a:p>
          <a:p>
            <a:r>
              <a:rPr lang="en-US" dirty="0"/>
              <a:t>We want you to have a great couple of days so if you need help with anything, find someone in an </a:t>
            </a:r>
            <a:r>
              <a:rPr lang="en-US" dirty="0" err="1"/>
              <a:t>Inflectra</a:t>
            </a:r>
            <a:r>
              <a:rPr lang="en-US" dirty="0"/>
              <a:t> polo shirt</a:t>
            </a:r>
          </a:p>
        </p:txBody>
      </p:sp>
      <p:sp>
        <p:nvSpPr>
          <p:cNvPr id="4" name="Slide Number Placeholder 3"/>
          <p:cNvSpPr>
            <a:spLocks noGrp="1"/>
          </p:cNvSpPr>
          <p:nvPr>
            <p:ph type="sldNum" sz="quarter" idx="5"/>
          </p:nvPr>
        </p:nvSpPr>
        <p:spPr/>
        <p:txBody>
          <a:bodyPr/>
          <a:lstStyle/>
          <a:p>
            <a:fld id="{4FB4103B-8296-4801-B849-D9F9F8D6883D}" type="slidenum">
              <a:rPr lang="en-US" smtClean="0"/>
              <a:t>4</a:t>
            </a:fld>
            <a:endParaRPr lang="en-US"/>
          </a:p>
        </p:txBody>
      </p:sp>
    </p:spTree>
    <p:extLst>
      <p:ext uri="{BB962C8B-B14F-4D97-AF65-F5344CB8AC3E}">
        <p14:creationId xmlns:p14="http://schemas.microsoft.com/office/powerpoint/2010/main" val="4188842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 introductions out the way, I want to start by talking about what we at </a:t>
            </a:r>
            <a:r>
              <a:rPr lang="en-US" dirty="0" err="1"/>
              <a:t>Inflectra</a:t>
            </a:r>
            <a:r>
              <a:rPr lang="en-US" dirty="0"/>
              <a:t> are here for – what gets us out of bed in the morning</a:t>
            </a:r>
          </a:p>
        </p:txBody>
      </p:sp>
      <p:sp>
        <p:nvSpPr>
          <p:cNvPr id="4" name="Slide Number Placeholder 3"/>
          <p:cNvSpPr>
            <a:spLocks noGrp="1"/>
          </p:cNvSpPr>
          <p:nvPr>
            <p:ph type="sldNum" sz="quarter" idx="5"/>
          </p:nvPr>
        </p:nvSpPr>
        <p:spPr/>
        <p:txBody>
          <a:bodyPr/>
          <a:lstStyle/>
          <a:p>
            <a:fld id="{4FB4103B-8296-4801-B849-D9F9F8D6883D}" type="slidenum">
              <a:rPr lang="en-US" smtClean="0"/>
              <a:t>5</a:t>
            </a:fld>
            <a:endParaRPr lang="en-US"/>
          </a:p>
        </p:txBody>
      </p:sp>
    </p:spTree>
    <p:extLst>
      <p:ext uri="{BB962C8B-B14F-4D97-AF65-F5344CB8AC3E}">
        <p14:creationId xmlns:p14="http://schemas.microsoft.com/office/powerpoint/2010/main" val="64475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kern="1200" dirty="0">
                <a:solidFill>
                  <a:schemeClr val="tx1"/>
                </a:solidFill>
                <a:latin typeface="+mn-lt"/>
                <a:ea typeface="+mn-ea"/>
                <a:cs typeface="+mn-cs"/>
              </a:rPr>
              <a:t>Make great products</a:t>
            </a:r>
          </a:p>
          <a:p>
            <a:pPr marL="0" indent="0">
              <a:buNone/>
            </a:pPr>
            <a:r>
              <a:rPr lang="en-US" sz="800" kern="1200" dirty="0">
                <a:solidFill>
                  <a:schemeClr val="tx1"/>
                </a:solidFill>
                <a:latin typeface="+mn-lt"/>
                <a:ea typeface="+mn-ea"/>
                <a:cs typeface="+mn-cs"/>
              </a:rPr>
              <a:t>Help you work together</a:t>
            </a:r>
          </a:p>
          <a:p>
            <a:pPr marL="0" indent="0">
              <a:buNone/>
            </a:pPr>
            <a:r>
              <a:rPr lang="en-US" sz="800" kern="1200" dirty="0">
                <a:solidFill>
                  <a:schemeClr val="tx1"/>
                </a:solidFill>
                <a:latin typeface="+mn-lt"/>
                <a:ea typeface="+mn-ea"/>
                <a:cs typeface="+mn-cs"/>
              </a:rPr>
              <a:t>Help you deliver your products faster, more easily, with less pain, and less stress</a:t>
            </a:r>
          </a:p>
          <a:p>
            <a:endParaRPr lang="en-US" dirty="0"/>
          </a:p>
          <a:p>
            <a:r>
              <a:rPr lang="en-US" dirty="0"/>
              <a:t>At a grand scale – we’re passionate about making products that you will find transformative to how you work. </a:t>
            </a:r>
          </a:p>
          <a:p>
            <a:endParaRPr lang="en-US" dirty="0"/>
          </a:p>
          <a:p>
            <a:r>
              <a:rPr lang="en-US" dirty="0"/>
              <a:t>We both want to use our tools every day to help you do a whole number of complex things, and at the same time get out of your way so you don’t need to worry about </a:t>
            </a:r>
            <a:r>
              <a:rPr lang="en-US" dirty="0" err="1"/>
              <a:t>SpiraPlan</a:t>
            </a:r>
            <a:r>
              <a:rPr lang="en-US" dirty="0"/>
              <a:t> and can instead focus on helping your own customers</a:t>
            </a:r>
          </a:p>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6</a:t>
            </a:fld>
            <a:endParaRPr lang="en-US"/>
          </a:p>
        </p:txBody>
      </p:sp>
    </p:spTree>
    <p:extLst>
      <p:ext uri="{BB962C8B-B14F-4D97-AF65-F5344CB8AC3E}">
        <p14:creationId xmlns:p14="http://schemas.microsoft.com/office/powerpoint/2010/main" val="882119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central to the ethos of the company since it’s beginning. </a:t>
            </a:r>
          </a:p>
          <a:p>
            <a:endParaRPr lang="en-US" dirty="0"/>
          </a:p>
          <a:p>
            <a:r>
              <a:rPr lang="en-US" dirty="0"/>
              <a:t>We’ve been in business for 13 years. We may still be small compared to others in the market, but we believe we truly punch above our weight.</a:t>
            </a:r>
          </a:p>
          <a:p>
            <a:endParaRPr lang="en-US" dirty="0"/>
          </a:p>
          <a:p>
            <a:r>
              <a:rPr lang="en-US" dirty="0"/>
              <a:t>A large part of that is because we focus on developing features for us and our users, not to please short term investors. This may impact our company growth – but it also makes us a sustainable grounded business.</a:t>
            </a:r>
          </a:p>
          <a:p>
            <a:endParaRPr lang="en-US" dirty="0"/>
          </a:p>
          <a:p>
            <a:r>
              <a:rPr lang="en-US" dirty="0"/>
              <a:t>That’s why we are never in maintenance mode. We are always pushing ourselves to improve our products, help our customers wherever they are</a:t>
            </a:r>
          </a:p>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7</a:t>
            </a:fld>
            <a:endParaRPr lang="en-US"/>
          </a:p>
        </p:txBody>
      </p:sp>
    </p:spTree>
    <p:extLst>
      <p:ext uri="{BB962C8B-B14F-4D97-AF65-F5344CB8AC3E}">
        <p14:creationId xmlns:p14="http://schemas.microsoft.com/office/powerpoint/2010/main" val="330516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pretty simple of thinking about varied user base</a:t>
            </a:r>
          </a:p>
        </p:txBody>
      </p:sp>
      <p:sp>
        <p:nvSpPr>
          <p:cNvPr id="4" name="Slide Number Placeholder 3"/>
          <p:cNvSpPr>
            <a:spLocks noGrp="1"/>
          </p:cNvSpPr>
          <p:nvPr>
            <p:ph type="sldNum" sz="quarter" idx="5"/>
          </p:nvPr>
        </p:nvSpPr>
        <p:spPr/>
        <p:txBody>
          <a:bodyPr/>
          <a:lstStyle/>
          <a:p>
            <a:fld id="{4FB4103B-8296-4801-B849-D9F9F8D6883D}" type="slidenum">
              <a:rPr lang="en-US" smtClean="0"/>
              <a:t>8</a:t>
            </a:fld>
            <a:endParaRPr lang="en-US"/>
          </a:p>
        </p:txBody>
      </p:sp>
    </p:spTree>
    <p:extLst>
      <p:ext uri="{BB962C8B-B14F-4D97-AF65-F5344CB8AC3E}">
        <p14:creationId xmlns:p14="http://schemas.microsoft.com/office/powerpoint/2010/main" val="506176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its core there are three groups of users we want to help, and to help work together.</a:t>
            </a:r>
          </a:p>
          <a:p>
            <a:r>
              <a:rPr lang="en-US" dirty="0"/>
              <a:t>Testers,</a:t>
            </a:r>
          </a:p>
          <a:p>
            <a:r>
              <a:rPr lang="en-US" dirty="0"/>
              <a:t>Developers</a:t>
            </a:r>
          </a:p>
          <a:p>
            <a:r>
              <a:rPr lang="en-US" dirty="0"/>
              <a:t>And Managers</a:t>
            </a:r>
          </a:p>
          <a:p>
            <a:r>
              <a:rPr lang="en-US" dirty="0"/>
              <a:t>All three of these need to work together, and work together well, if we have any hope of delivering great products</a:t>
            </a:r>
          </a:p>
        </p:txBody>
      </p:sp>
      <p:sp>
        <p:nvSpPr>
          <p:cNvPr id="4" name="Slide Number Placeholder 3"/>
          <p:cNvSpPr>
            <a:spLocks noGrp="1"/>
          </p:cNvSpPr>
          <p:nvPr>
            <p:ph type="sldNum" sz="quarter" idx="5"/>
          </p:nvPr>
        </p:nvSpPr>
        <p:spPr/>
        <p:txBody>
          <a:bodyPr/>
          <a:lstStyle/>
          <a:p>
            <a:fld id="{4FB4103B-8296-4801-B849-D9F9F8D6883D}" type="slidenum">
              <a:rPr lang="en-US" smtClean="0"/>
              <a:t>9</a:t>
            </a:fld>
            <a:endParaRPr lang="en-US"/>
          </a:p>
        </p:txBody>
      </p:sp>
    </p:spTree>
    <p:extLst>
      <p:ext uri="{BB962C8B-B14F-4D97-AF65-F5344CB8AC3E}">
        <p14:creationId xmlns:p14="http://schemas.microsoft.com/office/powerpoint/2010/main" val="1222461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ECB7-5A5C-448A-BE0D-4C80732C12BF}"/>
              </a:ext>
            </a:extLst>
          </p:cNvPr>
          <p:cNvSpPr>
            <a:spLocks noGrp="1"/>
          </p:cNvSpPr>
          <p:nvPr>
            <p:ph type="ctrTitle" hasCustomPrompt="1"/>
          </p:nvPr>
        </p:nvSpPr>
        <p:spPr>
          <a:xfrm>
            <a:off x="518746" y="589086"/>
            <a:ext cx="9135208" cy="870438"/>
          </a:xfrm>
          <a:prstGeom prst="rect">
            <a:avLst/>
          </a:prstGeom>
        </p:spPr>
        <p:txBody>
          <a:bodyPr anchor="t"/>
          <a:lstStyle>
            <a:lvl1pPr algn="l">
              <a:defRPr sz="6000"/>
            </a:lvl1pPr>
          </a:lstStyle>
          <a:p>
            <a:r>
              <a:rPr lang="en-US" dirty="0"/>
              <a:t>Title summary</a:t>
            </a:r>
          </a:p>
        </p:txBody>
      </p:sp>
      <p:sp>
        <p:nvSpPr>
          <p:cNvPr id="3" name="Subtitle 2">
            <a:extLst>
              <a:ext uri="{FF2B5EF4-FFF2-40B4-BE49-F238E27FC236}">
                <a16:creationId xmlns:a16="http://schemas.microsoft.com/office/drawing/2014/main" id="{473F6C95-BC47-4658-BAB9-FC6E72F8C7A5}"/>
              </a:ext>
            </a:extLst>
          </p:cNvPr>
          <p:cNvSpPr>
            <a:spLocks noGrp="1"/>
          </p:cNvSpPr>
          <p:nvPr>
            <p:ph type="subTitle" idx="1" hasCustomPrompt="1"/>
          </p:nvPr>
        </p:nvSpPr>
        <p:spPr>
          <a:xfrm>
            <a:off x="518746" y="1582618"/>
            <a:ext cx="7288823" cy="1655762"/>
          </a:xfrm>
          <a:prstGeom prst="rect">
            <a:avLst/>
          </a:prstGeom>
        </p:spPr>
        <p:txBody>
          <a:bodyPr>
            <a:noAutofit/>
          </a:bodyPr>
          <a:lstStyle>
            <a:lvl1pPr marL="0" indent="0" algn="l">
              <a:buNone/>
              <a:defRPr sz="6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detail</a:t>
            </a:r>
          </a:p>
        </p:txBody>
      </p:sp>
      <p:pic>
        <p:nvPicPr>
          <p:cNvPr id="6" name="Picture 5">
            <a:extLst>
              <a:ext uri="{FF2B5EF4-FFF2-40B4-BE49-F238E27FC236}">
                <a16:creationId xmlns:a16="http://schemas.microsoft.com/office/drawing/2014/main" id="{7BFB3F19-9FDE-4643-AEA8-76B016B0E2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2576145"/>
            <a:ext cx="5769389" cy="4220308"/>
          </a:xfrm>
          <a:prstGeom prst="rect">
            <a:avLst/>
          </a:prstGeom>
        </p:spPr>
      </p:pic>
      <p:sp>
        <p:nvSpPr>
          <p:cNvPr id="7" name="Rectangle 6">
            <a:extLst>
              <a:ext uri="{FF2B5EF4-FFF2-40B4-BE49-F238E27FC236}">
                <a16:creationId xmlns:a16="http://schemas.microsoft.com/office/drawing/2014/main" id="{059B9237-2009-4998-B8A9-7239DBB853BA}"/>
              </a:ext>
            </a:extLst>
          </p:cNvPr>
          <p:cNvSpPr/>
          <p:nvPr userDrawn="1"/>
        </p:nvSpPr>
        <p:spPr>
          <a:xfrm>
            <a:off x="0" y="5213838"/>
            <a:ext cx="2400300" cy="16441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36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E4ACEC22-9B8E-40A4-A913-797312F141C9}"/>
              </a:ext>
            </a:extLst>
          </p:cNvPr>
          <p:cNvSpPr/>
          <p:nvPr userDrawn="1"/>
        </p:nvSpPr>
        <p:spPr>
          <a:xfrm rot="5400000" flipV="1">
            <a:off x="5168411" y="-165587"/>
            <a:ext cx="6858000" cy="71891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82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82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829"/>
                </a:moveTo>
                <a:lnTo>
                  <a:pt x="10000" y="0"/>
                </a:lnTo>
                <a:lnTo>
                  <a:pt x="10000" y="10000"/>
                </a:lnTo>
                <a:lnTo>
                  <a:pt x="0" y="10000"/>
                </a:lnTo>
                <a:lnTo>
                  <a:pt x="0" y="4829"/>
                </a:ln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5EB49279-0711-47DD-AB58-D501E30A7413}"/>
              </a:ext>
            </a:extLst>
          </p:cNvPr>
          <p:cNvSpPr>
            <a:spLocks noGrp="1"/>
          </p:cNvSpPr>
          <p:nvPr>
            <p:ph type="title"/>
          </p:nvPr>
        </p:nvSpPr>
        <p:spPr>
          <a:xfrm>
            <a:off x="518746" y="474786"/>
            <a:ext cx="5377962" cy="2338754"/>
          </a:xfrm>
          <a:solidFill>
            <a:schemeClr val="bg2"/>
          </a:solidFill>
          <a:ln>
            <a:solidFill>
              <a:schemeClr val="bg2"/>
            </a:solidFill>
          </a:ln>
        </p:spPr>
        <p:txBody>
          <a:bodyPr anchor="t"/>
          <a:lstStyle>
            <a:lvl1pPr algn="l">
              <a:lnSpc>
                <a:spcPct val="100000"/>
              </a:lnSpc>
              <a:defRPr>
                <a:latin typeface="Josefin Sans" pitchFamily="2" charset="0"/>
              </a:defRPr>
            </a:lvl1pPr>
          </a:lstStyle>
          <a:p>
            <a:r>
              <a:rPr lang="en-US" dirty="0"/>
              <a:t>Click to edit Master title style</a:t>
            </a:r>
          </a:p>
        </p:txBody>
      </p:sp>
    </p:spTree>
    <p:extLst>
      <p:ext uri="{BB962C8B-B14F-4D97-AF65-F5344CB8AC3E}">
        <p14:creationId xmlns:p14="http://schemas.microsoft.com/office/powerpoint/2010/main" val="128808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lnSpc>
                <a:spcPct val="150000"/>
              </a:lnSpc>
              <a:buFont typeface="Wingdings" panose="05000000000000000000" pitchFamily="2" charset="2"/>
              <a:buChar char="§"/>
              <a:defRPr>
                <a:solidFill>
                  <a:schemeClr val="tx1"/>
                </a:solidFill>
              </a:defRPr>
            </a:lvl1pPr>
            <a:lvl2pPr marL="685800" indent="-228600">
              <a:lnSpc>
                <a:spcPct val="150000"/>
              </a:lnSpc>
              <a:buFont typeface="Wingdings" panose="05000000000000000000" pitchFamily="2" charset="2"/>
              <a:buChar char="§"/>
              <a:defRPr>
                <a:solidFill>
                  <a:schemeClr val="tx1"/>
                </a:solidFill>
              </a:defRPr>
            </a:lvl2pPr>
            <a:lvl3pPr marL="1143000" indent="-228600">
              <a:lnSpc>
                <a:spcPct val="150000"/>
              </a:lnSpc>
              <a:buFont typeface="Wingdings" panose="05000000000000000000" pitchFamily="2" charset="2"/>
              <a:buChar char="§"/>
              <a:defRPr>
                <a:solidFill>
                  <a:schemeClr val="tx1"/>
                </a:solidFill>
              </a:defRPr>
            </a:lvl3pPr>
            <a:lvl4pPr marL="1600200" indent="-228600">
              <a:lnSpc>
                <a:spcPct val="150000"/>
              </a:lnSpc>
              <a:buFont typeface="Wingdings" panose="05000000000000000000" pitchFamily="2" charset="2"/>
              <a:buChar char="§"/>
              <a:defRPr>
                <a:solidFill>
                  <a:schemeClr val="tx1"/>
                </a:solidFill>
              </a:defRPr>
            </a:lvl4pPr>
            <a:lvl5pPr marL="2057400" indent="-228600">
              <a:lnSpc>
                <a:spcPct val="150000"/>
              </a:lnSpc>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9869AB3-6CB3-420B-A6FA-46A55ED4ECC1}"/>
              </a:ext>
            </a:extLst>
          </p:cNvPr>
          <p:cNvSpPr/>
          <p:nvPr userDrawn="1"/>
        </p:nvSpPr>
        <p:spPr>
          <a:xfrm>
            <a:off x="9742582" y="6387584"/>
            <a:ext cx="2117888" cy="338554"/>
          </a:xfrm>
          <a:prstGeom prst="rect">
            <a:avLst/>
          </a:prstGeom>
        </p:spPr>
        <p:txBody>
          <a:bodyPr wrap="none">
            <a:spAutoFit/>
          </a:bodyPr>
          <a:lstStyle/>
          <a:p>
            <a:pPr marL="0" indent="0" algn="r">
              <a:buNone/>
            </a:pPr>
            <a:r>
              <a:rPr lang="en-US" sz="1600" b="1" kern="1200" dirty="0">
                <a:solidFill>
                  <a:schemeClr val="bg2">
                    <a:lumMod val="50000"/>
                  </a:schemeClr>
                </a:solidFill>
                <a:latin typeface="+mj-lt"/>
                <a:ea typeface="+mn-ea"/>
                <a:cs typeface="+mn-cs"/>
              </a:rPr>
              <a:t>@</a:t>
            </a:r>
            <a:r>
              <a:rPr lang="en-US" sz="1600" b="1" kern="1200" dirty="0" err="1">
                <a:solidFill>
                  <a:schemeClr val="bg2">
                    <a:lumMod val="50000"/>
                  </a:schemeClr>
                </a:solidFill>
                <a:latin typeface="+mj-lt"/>
                <a:ea typeface="+mn-ea"/>
                <a:cs typeface="+mn-cs"/>
              </a:rPr>
              <a:t>adammarksandman</a:t>
            </a:r>
            <a:endParaRPr lang="en-US" sz="1600" b="1" kern="1200" dirty="0">
              <a:solidFill>
                <a:schemeClr val="bg2">
                  <a:lumMod val="50000"/>
                </a:schemeClr>
              </a:solidFill>
              <a:latin typeface="+mj-lt"/>
              <a:ea typeface="+mn-ea"/>
              <a:cs typeface="+mn-cs"/>
            </a:endParaRPr>
          </a:p>
        </p:txBody>
      </p:sp>
    </p:spTree>
    <p:extLst>
      <p:ext uri="{BB962C8B-B14F-4D97-AF65-F5344CB8AC3E}">
        <p14:creationId xmlns:p14="http://schemas.microsoft.com/office/powerpoint/2010/main" val="462953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19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936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425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4794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40932"/>
            <a:ext cx="10515600" cy="1325563"/>
          </a:xfrm>
        </p:spPr>
        <p:txBody>
          <a:bodyPr/>
          <a:lstStyle>
            <a:lvl1pPr algn="ctr">
              <a:defRPr>
                <a:latin typeface="Josefin Sans" pitchFamily="2" charset="0"/>
              </a:defRPr>
            </a:lvl1pPr>
          </a:lstStyle>
          <a:p>
            <a:r>
              <a:rPr lang="en-US" dirty="0"/>
              <a:t>Click to edit Master title style</a:t>
            </a:r>
          </a:p>
        </p:txBody>
      </p:sp>
    </p:spTree>
    <p:extLst>
      <p:ext uri="{BB962C8B-B14F-4D97-AF65-F5344CB8AC3E}">
        <p14:creationId xmlns:p14="http://schemas.microsoft.com/office/powerpoint/2010/main" val="3821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420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C23B726-209D-4554-B472-76CF768AD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71498183-2849-4ACD-A774-3B0DF4A2E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EA68AD14-687C-4EAD-B4EA-8D6C86E27F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903" y="5416548"/>
            <a:ext cx="1862366" cy="1362321"/>
          </a:xfrm>
          <a:prstGeom prst="rect">
            <a:avLst/>
          </a:prstGeom>
        </p:spPr>
      </p:pic>
    </p:spTree>
    <p:extLst>
      <p:ext uri="{BB962C8B-B14F-4D97-AF65-F5344CB8AC3E}">
        <p14:creationId xmlns:p14="http://schemas.microsoft.com/office/powerpoint/2010/main" val="1134458929"/>
      </p:ext>
    </p:extLst>
  </p:cSld>
  <p:clrMap bg1="lt1" tx1="dk1" bg2="lt2" tx2="dk2" accent1="accent1" accent2="accent2" accent3="accent3" accent4="accent4" accent5="accent5" accent6="accent6" hlink="hlink" folHlink="folHlink"/>
  <p:sldLayoutIdLst>
    <p:sldLayoutId id="2147483693" r:id="rId1"/>
    <p:sldLayoutId id="2147483708" r:id="rId2"/>
    <p:sldLayoutId id="2147483709" r:id="rId3"/>
    <p:sldLayoutId id="2147483663" r:id="rId4"/>
    <p:sldLayoutId id="2147483710" r:id="rId5"/>
    <p:sldLayoutId id="2147483711" r:id="rId6"/>
    <p:sldLayoutId id="2147483712" r:id="rId7"/>
    <p:sldLayoutId id="2147483654" r:id="rId8"/>
    <p:sldLayoutId id="2147483699" r:id="rId9"/>
  </p:sldLayoutIdLst>
  <p:txStyles>
    <p:titleStyle>
      <a:lvl1pPr algn="l" defTabSz="914400" rtl="0" eaLnBrk="1" latinLnBrk="0" hangingPunct="1">
        <a:lnSpc>
          <a:spcPct val="90000"/>
        </a:lnSpc>
        <a:spcBef>
          <a:spcPct val="0"/>
        </a:spcBef>
        <a:buNone/>
        <a:defRPr sz="5400" b="1" kern="1200">
          <a:solidFill>
            <a:schemeClr val="tx1"/>
          </a:solidFill>
          <a:latin typeface="Josefin Sans"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25.sv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8AB1-074D-45FB-84B0-2D958A6569B8}"/>
              </a:ext>
            </a:extLst>
          </p:cNvPr>
          <p:cNvSpPr>
            <a:spLocks noGrp="1"/>
          </p:cNvSpPr>
          <p:nvPr>
            <p:ph type="ctrTitle"/>
          </p:nvPr>
        </p:nvSpPr>
        <p:spPr>
          <a:xfrm>
            <a:off x="317268" y="302367"/>
            <a:ext cx="6556230" cy="3649700"/>
          </a:xfrm>
        </p:spPr>
        <p:txBody>
          <a:bodyPr anchor="t">
            <a:normAutofit/>
          </a:bodyPr>
          <a:lstStyle/>
          <a:p>
            <a:pPr algn="l"/>
            <a:r>
              <a:rPr lang="en-US" sz="8800" dirty="0"/>
              <a:t>Welcome to</a:t>
            </a:r>
            <a:br>
              <a:rPr lang="en-US" sz="8800" dirty="0"/>
            </a:br>
            <a:r>
              <a:rPr lang="en-US" sz="8800" dirty="0" err="1"/>
              <a:t>InflectraCon</a:t>
            </a:r>
            <a:endParaRPr lang="en-US" sz="8800" dirty="0"/>
          </a:p>
        </p:txBody>
      </p:sp>
    </p:spTree>
    <p:extLst>
      <p:ext uri="{BB962C8B-B14F-4D97-AF65-F5344CB8AC3E}">
        <p14:creationId xmlns:p14="http://schemas.microsoft.com/office/powerpoint/2010/main" val="1042542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788E-2A28-4AA6-8660-A107A3C60D9B}"/>
              </a:ext>
            </a:extLst>
          </p:cNvPr>
          <p:cNvSpPr>
            <a:spLocks noGrp="1"/>
          </p:cNvSpPr>
          <p:nvPr>
            <p:ph type="title"/>
          </p:nvPr>
        </p:nvSpPr>
        <p:spPr/>
        <p:txBody>
          <a:bodyPr/>
          <a:lstStyle/>
          <a:p>
            <a:r>
              <a:rPr lang="en-US" dirty="0"/>
              <a:t>Core </a:t>
            </a:r>
            <a:r>
              <a:rPr lang="en-US" dirty="0" err="1"/>
              <a:t>Spira</a:t>
            </a:r>
            <a:r>
              <a:rPr lang="en-US" dirty="0"/>
              <a:t> App</a:t>
            </a:r>
          </a:p>
        </p:txBody>
      </p:sp>
      <p:grpSp>
        <p:nvGrpSpPr>
          <p:cNvPr id="4" name="Group 3">
            <a:extLst>
              <a:ext uri="{FF2B5EF4-FFF2-40B4-BE49-F238E27FC236}">
                <a16:creationId xmlns:a16="http://schemas.microsoft.com/office/drawing/2014/main" id="{F1431D37-C865-457E-88CD-3D30F6952AD6}"/>
              </a:ext>
            </a:extLst>
          </p:cNvPr>
          <p:cNvGrpSpPr/>
          <p:nvPr/>
        </p:nvGrpSpPr>
        <p:grpSpPr>
          <a:xfrm>
            <a:off x="2566554" y="1690688"/>
            <a:ext cx="7585682" cy="1738312"/>
            <a:chOff x="2299875" y="722853"/>
            <a:chExt cx="8628250" cy="1977224"/>
          </a:xfrm>
        </p:grpSpPr>
        <p:pic>
          <p:nvPicPr>
            <p:cNvPr id="5" name="Picture 4">
              <a:extLst>
                <a:ext uri="{FF2B5EF4-FFF2-40B4-BE49-F238E27FC236}">
                  <a16:creationId xmlns:a16="http://schemas.microsoft.com/office/drawing/2014/main" id="{3AE74BD1-F4DC-4EC7-B7AF-50A14B4BD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875" y="795077"/>
              <a:ext cx="2552700" cy="1905000"/>
            </a:xfrm>
            <a:prstGeom prst="rect">
              <a:avLst/>
            </a:prstGeom>
          </p:spPr>
        </p:pic>
        <p:sp>
          <p:nvSpPr>
            <p:cNvPr id="6" name="Subtitle 2">
              <a:extLst>
                <a:ext uri="{FF2B5EF4-FFF2-40B4-BE49-F238E27FC236}">
                  <a16:creationId xmlns:a16="http://schemas.microsoft.com/office/drawing/2014/main" id="{D49891CC-5790-4DCA-AA60-1A61AFF7E092}"/>
                </a:ext>
              </a:extLst>
            </p:cNvPr>
            <p:cNvSpPr txBox="1">
              <a:spLocks/>
            </p:cNvSpPr>
            <p:nvPr/>
          </p:nvSpPr>
          <p:spPr>
            <a:xfrm>
              <a:off x="4385282" y="722853"/>
              <a:ext cx="6542843" cy="17728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mj-lt"/>
                </a:rPr>
                <a:t>QA tools</a:t>
              </a:r>
            </a:p>
            <a:p>
              <a:pPr marL="0" indent="0">
                <a:buNone/>
              </a:pPr>
              <a:r>
                <a:rPr lang="en-US" sz="3600" dirty="0">
                  <a:latin typeface="+mj-lt"/>
                </a:rPr>
                <a:t>Product management</a:t>
              </a:r>
            </a:p>
          </p:txBody>
        </p:sp>
      </p:grpSp>
      <p:grpSp>
        <p:nvGrpSpPr>
          <p:cNvPr id="7" name="Group 6">
            <a:extLst>
              <a:ext uri="{FF2B5EF4-FFF2-40B4-BE49-F238E27FC236}">
                <a16:creationId xmlns:a16="http://schemas.microsoft.com/office/drawing/2014/main" id="{8BE96065-CACF-4774-9C41-571FD4059FFF}"/>
              </a:ext>
            </a:extLst>
          </p:cNvPr>
          <p:cNvGrpSpPr/>
          <p:nvPr/>
        </p:nvGrpSpPr>
        <p:grpSpPr>
          <a:xfrm>
            <a:off x="2563902" y="5181817"/>
            <a:ext cx="7588333" cy="1752820"/>
            <a:chOff x="2321820" y="3587467"/>
            <a:chExt cx="8631265" cy="1993726"/>
          </a:xfrm>
        </p:grpSpPr>
        <p:pic>
          <p:nvPicPr>
            <p:cNvPr id="8" name="Picture 7">
              <a:extLst>
                <a:ext uri="{FF2B5EF4-FFF2-40B4-BE49-F238E27FC236}">
                  <a16:creationId xmlns:a16="http://schemas.microsoft.com/office/drawing/2014/main" id="{6C2231AD-6B4F-44EC-83E4-5D1C96491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820" y="3676193"/>
              <a:ext cx="2419350" cy="1905000"/>
            </a:xfrm>
            <a:prstGeom prst="rect">
              <a:avLst/>
            </a:prstGeom>
          </p:spPr>
        </p:pic>
        <p:sp>
          <p:nvSpPr>
            <p:cNvPr id="9" name="Subtitle 2">
              <a:extLst>
                <a:ext uri="{FF2B5EF4-FFF2-40B4-BE49-F238E27FC236}">
                  <a16:creationId xmlns:a16="http://schemas.microsoft.com/office/drawing/2014/main" id="{B86A673B-8869-4353-9E43-3DD363DC5563}"/>
                </a:ext>
              </a:extLst>
            </p:cNvPr>
            <p:cNvSpPr txBox="1">
              <a:spLocks/>
            </p:cNvSpPr>
            <p:nvPr/>
          </p:nvSpPr>
          <p:spPr>
            <a:xfrm>
              <a:off x="4410242" y="3587467"/>
              <a:ext cx="6542843" cy="16437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mj-lt"/>
                </a:rPr>
                <a:t>Programs &amp; portfolios</a:t>
              </a:r>
            </a:p>
            <a:p>
              <a:pPr marL="0" indent="0">
                <a:buNone/>
              </a:pPr>
              <a:r>
                <a:rPr lang="en-US" sz="3600" dirty="0">
                  <a:latin typeface="+mj-lt"/>
                </a:rPr>
                <a:t>Risk management</a:t>
              </a:r>
            </a:p>
          </p:txBody>
        </p:sp>
      </p:grpSp>
      <p:grpSp>
        <p:nvGrpSpPr>
          <p:cNvPr id="10" name="Group 9">
            <a:extLst>
              <a:ext uri="{FF2B5EF4-FFF2-40B4-BE49-F238E27FC236}">
                <a16:creationId xmlns:a16="http://schemas.microsoft.com/office/drawing/2014/main" id="{CC712A64-7506-4DF9-B144-57ED9E8F9B48}"/>
              </a:ext>
            </a:extLst>
          </p:cNvPr>
          <p:cNvGrpSpPr/>
          <p:nvPr/>
        </p:nvGrpSpPr>
        <p:grpSpPr>
          <a:xfrm>
            <a:off x="2566554" y="3427993"/>
            <a:ext cx="7585681" cy="1753827"/>
            <a:chOff x="2299875" y="2209308"/>
            <a:chExt cx="8628249" cy="1994871"/>
          </a:xfrm>
        </p:grpSpPr>
        <p:pic>
          <p:nvPicPr>
            <p:cNvPr id="11" name="Picture 10">
              <a:extLst>
                <a:ext uri="{FF2B5EF4-FFF2-40B4-BE49-F238E27FC236}">
                  <a16:creationId xmlns:a16="http://schemas.microsoft.com/office/drawing/2014/main" id="{90243122-D290-463A-96E0-0ACAB6DBE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875" y="2299179"/>
              <a:ext cx="2533650" cy="1905000"/>
            </a:xfrm>
            <a:prstGeom prst="rect">
              <a:avLst/>
            </a:prstGeom>
          </p:spPr>
        </p:pic>
        <p:sp>
          <p:nvSpPr>
            <p:cNvPr id="12" name="Subtitle 2">
              <a:extLst>
                <a:ext uri="{FF2B5EF4-FFF2-40B4-BE49-F238E27FC236}">
                  <a16:creationId xmlns:a16="http://schemas.microsoft.com/office/drawing/2014/main" id="{A74634B9-0FD7-4C5C-B0C2-820267179DBC}"/>
                </a:ext>
              </a:extLst>
            </p:cNvPr>
            <p:cNvSpPr txBox="1">
              <a:spLocks/>
            </p:cNvSpPr>
            <p:nvPr/>
          </p:nvSpPr>
          <p:spPr>
            <a:xfrm>
              <a:off x="4385281" y="2209308"/>
              <a:ext cx="6542843" cy="14662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latin typeface="+mj-lt"/>
                </a:rPr>
                <a:t>Agile planning</a:t>
              </a:r>
            </a:p>
            <a:p>
              <a:pPr marL="0" indent="0">
                <a:buFont typeface="Arial" panose="020B0604020202020204" pitchFamily="34" charset="0"/>
                <a:buNone/>
              </a:pPr>
              <a:r>
                <a:rPr lang="en-US" sz="3600" dirty="0">
                  <a:latin typeface="+mj-lt"/>
                </a:rPr>
                <a:t>Source code</a:t>
              </a:r>
            </a:p>
          </p:txBody>
        </p:sp>
      </p:grpSp>
    </p:spTree>
    <p:extLst>
      <p:ext uri="{BB962C8B-B14F-4D97-AF65-F5344CB8AC3E}">
        <p14:creationId xmlns:p14="http://schemas.microsoft.com/office/powerpoint/2010/main" val="402215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788E-2A28-4AA6-8660-A107A3C60D9B}"/>
              </a:ext>
            </a:extLst>
          </p:cNvPr>
          <p:cNvSpPr>
            <a:spLocks noGrp="1"/>
          </p:cNvSpPr>
          <p:nvPr>
            <p:ph type="title"/>
          </p:nvPr>
        </p:nvSpPr>
        <p:spPr/>
        <p:txBody>
          <a:bodyPr/>
          <a:lstStyle/>
          <a:p>
            <a:r>
              <a:rPr lang="en-US" dirty="0"/>
              <a:t>Wider </a:t>
            </a:r>
            <a:r>
              <a:rPr lang="en-US" dirty="0" err="1"/>
              <a:t>Spira</a:t>
            </a:r>
            <a:r>
              <a:rPr lang="en-US" dirty="0"/>
              <a:t> Ecosystem</a:t>
            </a:r>
          </a:p>
        </p:txBody>
      </p:sp>
      <p:grpSp>
        <p:nvGrpSpPr>
          <p:cNvPr id="4" name="Group 3">
            <a:extLst>
              <a:ext uri="{FF2B5EF4-FFF2-40B4-BE49-F238E27FC236}">
                <a16:creationId xmlns:a16="http://schemas.microsoft.com/office/drawing/2014/main" id="{F1431D37-C865-457E-88CD-3D30F6952AD6}"/>
              </a:ext>
            </a:extLst>
          </p:cNvPr>
          <p:cNvGrpSpPr/>
          <p:nvPr/>
        </p:nvGrpSpPr>
        <p:grpSpPr>
          <a:xfrm>
            <a:off x="2566554" y="1690688"/>
            <a:ext cx="9050482" cy="1738312"/>
            <a:chOff x="2299875" y="722853"/>
            <a:chExt cx="10294371" cy="1977224"/>
          </a:xfrm>
        </p:grpSpPr>
        <p:pic>
          <p:nvPicPr>
            <p:cNvPr id="5" name="Picture 4">
              <a:extLst>
                <a:ext uri="{FF2B5EF4-FFF2-40B4-BE49-F238E27FC236}">
                  <a16:creationId xmlns:a16="http://schemas.microsoft.com/office/drawing/2014/main" id="{3AE74BD1-F4DC-4EC7-B7AF-50A14B4BD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875" y="795077"/>
              <a:ext cx="2552700" cy="1905000"/>
            </a:xfrm>
            <a:prstGeom prst="rect">
              <a:avLst/>
            </a:prstGeom>
          </p:spPr>
        </p:pic>
        <p:sp>
          <p:nvSpPr>
            <p:cNvPr id="6" name="Subtitle 2">
              <a:extLst>
                <a:ext uri="{FF2B5EF4-FFF2-40B4-BE49-F238E27FC236}">
                  <a16:creationId xmlns:a16="http://schemas.microsoft.com/office/drawing/2014/main" id="{D49891CC-5790-4DCA-AA60-1A61AFF7E092}"/>
                </a:ext>
              </a:extLst>
            </p:cNvPr>
            <p:cNvSpPr txBox="1">
              <a:spLocks/>
            </p:cNvSpPr>
            <p:nvPr/>
          </p:nvSpPr>
          <p:spPr>
            <a:xfrm>
              <a:off x="4385282" y="722853"/>
              <a:ext cx="8208964" cy="17728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mj-lt"/>
                </a:rPr>
                <a:t>Test automation: </a:t>
              </a:r>
              <a:r>
                <a:rPr lang="en-US" sz="3600" dirty="0" err="1">
                  <a:latin typeface="+mj-lt"/>
                </a:rPr>
                <a:t>Rapise</a:t>
              </a:r>
              <a:endParaRPr lang="en-US" sz="3600" dirty="0">
                <a:latin typeface="+mj-lt"/>
              </a:endParaRPr>
            </a:p>
            <a:p>
              <a:pPr marL="0" indent="0">
                <a:buNone/>
              </a:pPr>
              <a:r>
                <a:rPr lang="en-US" sz="3600" dirty="0">
                  <a:latin typeface="+mj-lt"/>
                </a:rPr>
                <a:t>Test integration: </a:t>
              </a:r>
              <a:r>
                <a:rPr lang="en-US" sz="3600" dirty="0" err="1">
                  <a:latin typeface="+mj-lt"/>
                </a:rPr>
                <a:t>RemoteLaunch</a:t>
              </a:r>
              <a:endParaRPr lang="en-US" sz="3600" dirty="0">
                <a:latin typeface="+mj-lt"/>
              </a:endParaRPr>
            </a:p>
          </p:txBody>
        </p:sp>
      </p:grpSp>
      <p:grpSp>
        <p:nvGrpSpPr>
          <p:cNvPr id="7" name="Group 6">
            <a:extLst>
              <a:ext uri="{FF2B5EF4-FFF2-40B4-BE49-F238E27FC236}">
                <a16:creationId xmlns:a16="http://schemas.microsoft.com/office/drawing/2014/main" id="{8BE96065-CACF-4774-9C41-571FD4059FFF}"/>
              </a:ext>
            </a:extLst>
          </p:cNvPr>
          <p:cNvGrpSpPr/>
          <p:nvPr/>
        </p:nvGrpSpPr>
        <p:grpSpPr>
          <a:xfrm>
            <a:off x="2563902" y="5181817"/>
            <a:ext cx="9053134" cy="1752820"/>
            <a:chOff x="2321820" y="3587467"/>
            <a:chExt cx="10297387" cy="1993726"/>
          </a:xfrm>
        </p:grpSpPr>
        <p:pic>
          <p:nvPicPr>
            <p:cNvPr id="8" name="Picture 7">
              <a:extLst>
                <a:ext uri="{FF2B5EF4-FFF2-40B4-BE49-F238E27FC236}">
                  <a16:creationId xmlns:a16="http://schemas.microsoft.com/office/drawing/2014/main" id="{6C2231AD-6B4F-44EC-83E4-5D1C96491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820" y="3676193"/>
              <a:ext cx="2419350" cy="1905000"/>
            </a:xfrm>
            <a:prstGeom prst="rect">
              <a:avLst/>
            </a:prstGeom>
          </p:spPr>
        </p:pic>
        <p:sp>
          <p:nvSpPr>
            <p:cNvPr id="9" name="Subtitle 2">
              <a:extLst>
                <a:ext uri="{FF2B5EF4-FFF2-40B4-BE49-F238E27FC236}">
                  <a16:creationId xmlns:a16="http://schemas.microsoft.com/office/drawing/2014/main" id="{B86A673B-8869-4353-9E43-3DD363DC5563}"/>
                </a:ext>
              </a:extLst>
            </p:cNvPr>
            <p:cNvSpPr txBox="1">
              <a:spLocks/>
            </p:cNvSpPr>
            <p:nvPr/>
          </p:nvSpPr>
          <p:spPr>
            <a:xfrm>
              <a:off x="4410242" y="3587467"/>
              <a:ext cx="8208965" cy="16437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600" dirty="0">
                  <a:latin typeface="+mj-lt"/>
                </a:rPr>
                <a:t>Syncing: Jira, Azure, HP, ServiceNow</a:t>
              </a:r>
            </a:p>
            <a:p>
              <a:pPr marL="0" indent="0">
                <a:buNone/>
              </a:pPr>
              <a:r>
                <a:rPr lang="en-US" sz="3600" dirty="0">
                  <a:latin typeface="+mj-lt"/>
                </a:rPr>
                <a:t>Helpdesk support: </a:t>
              </a:r>
              <a:r>
                <a:rPr lang="en-US" sz="3600" dirty="0" err="1">
                  <a:latin typeface="+mj-lt"/>
                </a:rPr>
                <a:t>KronoDesk</a:t>
              </a:r>
              <a:endParaRPr lang="en-US" sz="3600" dirty="0">
                <a:latin typeface="+mj-lt"/>
              </a:endParaRPr>
            </a:p>
          </p:txBody>
        </p:sp>
      </p:grpSp>
      <p:grpSp>
        <p:nvGrpSpPr>
          <p:cNvPr id="10" name="Group 9">
            <a:extLst>
              <a:ext uri="{FF2B5EF4-FFF2-40B4-BE49-F238E27FC236}">
                <a16:creationId xmlns:a16="http://schemas.microsoft.com/office/drawing/2014/main" id="{CC712A64-7506-4DF9-B144-57ED9E8F9B48}"/>
              </a:ext>
            </a:extLst>
          </p:cNvPr>
          <p:cNvGrpSpPr/>
          <p:nvPr/>
        </p:nvGrpSpPr>
        <p:grpSpPr>
          <a:xfrm>
            <a:off x="2566554" y="3427993"/>
            <a:ext cx="9050482" cy="1753827"/>
            <a:chOff x="2299875" y="2209308"/>
            <a:chExt cx="10294371" cy="1994871"/>
          </a:xfrm>
        </p:grpSpPr>
        <p:pic>
          <p:nvPicPr>
            <p:cNvPr id="11" name="Picture 10">
              <a:extLst>
                <a:ext uri="{FF2B5EF4-FFF2-40B4-BE49-F238E27FC236}">
                  <a16:creationId xmlns:a16="http://schemas.microsoft.com/office/drawing/2014/main" id="{90243122-D290-463A-96E0-0ACAB6DBE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875" y="2299179"/>
              <a:ext cx="2533650" cy="1905000"/>
            </a:xfrm>
            <a:prstGeom prst="rect">
              <a:avLst/>
            </a:prstGeom>
          </p:spPr>
        </p:pic>
        <p:sp>
          <p:nvSpPr>
            <p:cNvPr id="12" name="Subtitle 2">
              <a:extLst>
                <a:ext uri="{FF2B5EF4-FFF2-40B4-BE49-F238E27FC236}">
                  <a16:creationId xmlns:a16="http://schemas.microsoft.com/office/drawing/2014/main" id="{A74634B9-0FD7-4C5C-B0C2-820267179DBC}"/>
                </a:ext>
              </a:extLst>
            </p:cNvPr>
            <p:cNvSpPr txBox="1">
              <a:spLocks/>
            </p:cNvSpPr>
            <p:nvPr/>
          </p:nvSpPr>
          <p:spPr>
            <a:xfrm>
              <a:off x="4385281" y="2209308"/>
              <a:ext cx="8208965" cy="14662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600" dirty="0">
                  <a:latin typeface="+mj-lt"/>
                </a:rPr>
                <a:t>Integrations: CI/CD, IDEs, unit tests</a:t>
              </a:r>
            </a:p>
            <a:p>
              <a:pPr marL="0" indent="0">
                <a:buFont typeface="Arial" panose="020B0604020202020204" pitchFamily="34" charset="0"/>
                <a:buNone/>
              </a:pPr>
              <a:r>
                <a:rPr lang="en-US" sz="3600" dirty="0">
                  <a:latin typeface="+mj-lt"/>
                </a:rPr>
                <a:t>Source code hosting: </a:t>
              </a:r>
              <a:r>
                <a:rPr lang="en-US" sz="3600" dirty="0" err="1">
                  <a:latin typeface="+mj-lt"/>
                </a:rPr>
                <a:t>TaraVault</a:t>
              </a:r>
              <a:endParaRPr lang="en-US" sz="3600" dirty="0">
                <a:latin typeface="+mj-lt"/>
              </a:endParaRPr>
            </a:p>
          </p:txBody>
        </p:sp>
      </p:grpSp>
    </p:spTree>
    <p:extLst>
      <p:ext uri="{BB962C8B-B14F-4D97-AF65-F5344CB8AC3E}">
        <p14:creationId xmlns:p14="http://schemas.microsoft.com/office/powerpoint/2010/main" val="19953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a:xfrm>
            <a:off x="2076628" y="474786"/>
            <a:ext cx="4635586" cy="2338754"/>
          </a:xfrm>
        </p:spPr>
        <p:txBody>
          <a:bodyPr>
            <a:normAutofit/>
          </a:bodyPr>
          <a:lstStyle/>
          <a:p>
            <a:r>
              <a:rPr lang="en-US" sz="6000" b="0" dirty="0"/>
              <a:t>Testers</a:t>
            </a:r>
          </a:p>
        </p:txBody>
      </p:sp>
      <p:pic>
        <p:nvPicPr>
          <p:cNvPr id="3" name="Picture 2">
            <a:extLst>
              <a:ext uri="{FF2B5EF4-FFF2-40B4-BE49-F238E27FC236}">
                <a16:creationId xmlns:a16="http://schemas.microsoft.com/office/drawing/2014/main" id="{28602D97-7333-4D24-8667-F9BF7F0CD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4786"/>
            <a:ext cx="2244252" cy="1674815"/>
          </a:xfrm>
          <a:prstGeom prst="rect">
            <a:avLst/>
          </a:prstGeom>
        </p:spPr>
      </p:pic>
    </p:spTree>
    <p:extLst>
      <p:ext uri="{BB962C8B-B14F-4D97-AF65-F5344CB8AC3E}">
        <p14:creationId xmlns:p14="http://schemas.microsoft.com/office/powerpoint/2010/main" val="240034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3B9046-E7BF-4C28-AF74-4F84677EF28C}"/>
              </a:ext>
            </a:extLst>
          </p:cNvPr>
          <p:cNvGrpSpPr/>
          <p:nvPr/>
        </p:nvGrpSpPr>
        <p:grpSpPr>
          <a:xfrm>
            <a:off x="3024390" y="2253197"/>
            <a:ext cx="7955723" cy="1103669"/>
            <a:chOff x="2215814" y="2616969"/>
            <a:chExt cx="7955723" cy="1103669"/>
          </a:xfrm>
        </p:grpSpPr>
        <p:pic>
          <p:nvPicPr>
            <p:cNvPr id="7" name="Graphic 6">
              <a:extLst>
                <a:ext uri="{FF2B5EF4-FFF2-40B4-BE49-F238E27FC236}">
                  <a16:creationId xmlns:a16="http://schemas.microsoft.com/office/drawing/2014/main" id="{913C0DE6-BC28-4820-88F0-2A90CC99B55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5814" y="2616969"/>
              <a:ext cx="1103669" cy="1103669"/>
            </a:xfrm>
            <a:prstGeom prst="rect">
              <a:avLst/>
            </a:prstGeom>
          </p:spPr>
        </p:pic>
        <p:sp>
          <p:nvSpPr>
            <p:cNvPr id="8" name="Subtitle 2">
              <a:extLst>
                <a:ext uri="{FF2B5EF4-FFF2-40B4-BE49-F238E27FC236}">
                  <a16:creationId xmlns:a16="http://schemas.microsoft.com/office/drawing/2014/main" id="{056A8CE4-98E0-4A43-B84C-12D95D4E3F9A}"/>
                </a:ext>
              </a:extLst>
            </p:cNvPr>
            <p:cNvSpPr txBox="1">
              <a:spLocks/>
            </p:cNvSpPr>
            <p:nvPr/>
          </p:nvSpPr>
          <p:spPr>
            <a:xfrm>
              <a:off x="3628694" y="2794844"/>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latin typeface="+mj-lt"/>
                </a:rPr>
                <a:t>Exploratory Testing</a:t>
              </a:r>
            </a:p>
          </p:txBody>
        </p:sp>
      </p:grpSp>
      <p:grpSp>
        <p:nvGrpSpPr>
          <p:cNvPr id="6" name="Group 5">
            <a:extLst>
              <a:ext uri="{FF2B5EF4-FFF2-40B4-BE49-F238E27FC236}">
                <a16:creationId xmlns:a16="http://schemas.microsoft.com/office/drawing/2014/main" id="{E509574E-C083-4DA5-ACFF-7CC7A87E2E4E}"/>
              </a:ext>
            </a:extLst>
          </p:cNvPr>
          <p:cNvGrpSpPr/>
          <p:nvPr/>
        </p:nvGrpSpPr>
        <p:grpSpPr>
          <a:xfrm>
            <a:off x="2987860" y="796959"/>
            <a:ext cx="8527865" cy="1160982"/>
            <a:chOff x="2987860" y="796959"/>
            <a:chExt cx="8527865" cy="1160982"/>
          </a:xfrm>
        </p:grpSpPr>
        <p:pic>
          <p:nvPicPr>
            <p:cNvPr id="5" name="Graphic 4">
              <a:extLst>
                <a:ext uri="{FF2B5EF4-FFF2-40B4-BE49-F238E27FC236}">
                  <a16:creationId xmlns:a16="http://schemas.microsoft.com/office/drawing/2014/main" id="{F478A14C-BE11-4946-A8D4-2DA3539ED1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87860" y="796959"/>
              <a:ext cx="1160982" cy="1160982"/>
            </a:xfrm>
            <a:prstGeom prst="rect">
              <a:avLst/>
            </a:prstGeom>
          </p:spPr>
        </p:pic>
        <p:sp>
          <p:nvSpPr>
            <p:cNvPr id="14" name="Subtitle 2">
              <a:extLst>
                <a:ext uri="{FF2B5EF4-FFF2-40B4-BE49-F238E27FC236}">
                  <a16:creationId xmlns:a16="http://schemas.microsoft.com/office/drawing/2014/main" id="{3D05A002-CF0D-48B3-AE1C-2FC14C8464CE}"/>
                </a:ext>
              </a:extLst>
            </p:cNvPr>
            <p:cNvSpPr txBox="1">
              <a:spLocks/>
            </p:cNvSpPr>
            <p:nvPr/>
          </p:nvSpPr>
          <p:spPr>
            <a:xfrm>
              <a:off x="4385282" y="927187"/>
              <a:ext cx="71304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atin typeface="+mj-lt"/>
                </a:rPr>
                <a:t>Best in class testing tools</a:t>
              </a:r>
            </a:p>
          </p:txBody>
        </p:sp>
      </p:grpSp>
      <p:grpSp>
        <p:nvGrpSpPr>
          <p:cNvPr id="23" name="Group 22">
            <a:extLst>
              <a:ext uri="{FF2B5EF4-FFF2-40B4-BE49-F238E27FC236}">
                <a16:creationId xmlns:a16="http://schemas.microsoft.com/office/drawing/2014/main" id="{A957F5FC-4C92-482B-A8EC-BCC3E6281AAB}"/>
              </a:ext>
            </a:extLst>
          </p:cNvPr>
          <p:cNvGrpSpPr/>
          <p:nvPr/>
        </p:nvGrpSpPr>
        <p:grpSpPr>
          <a:xfrm>
            <a:off x="3024391" y="3803281"/>
            <a:ext cx="7903734" cy="1103669"/>
            <a:chOff x="2899888" y="4628250"/>
            <a:chExt cx="7903734" cy="1103669"/>
          </a:xfrm>
        </p:grpSpPr>
        <p:pic>
          <p:nvPicPr>
            <p:cNvPr id="22" name="Graphic 21">
              <a:extLst>
                <a:ext uri="{FF2B5EF4-FFF2-40B4-BE49-F238E27FC236}">
                  <a16:creationId xmlns:a16="http://schemas.microsoft.com/office/drawing/2014/main" id="{E6FCDF1A-CA9B-4477-9FD5-5281D7816F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99888" y="4628250"/>
              <a:ext cx="1103669" cy="1103669"/>
            </a:xfrm>
            <a:prstGeom prst="rect">
              <a:avLst/>
            </a:prstGeom>
          </p:spPr>
        </p:pic>
        <p:sp>
          <p:nvSpPr>
            <p:cNvPr id="18" name="Subtitle 2">
              <a:extLst>
                <a:ext uri="{FF2B5EF4-FFF2-40B4-BE49-F238E27FC236}">
                  <a16:creationId xmlns:a16="http://schemas.microsoft.com/office/drawing/2014/main" id="{7788EB2E-EAF7-4392-892E-0EEC997023C7}"/>
                </a:ext>
              </a:extLst>
            </p:cNvPr>
            <p:cNvSpPr txBox="1">
              <a:spLocks/>
            </p:cNvSpPr>
            <p:nvPr/>
          </p:nvSpPr>
          <p:spPr>
            <a:xfrm>
              <a:off x="4260779" y="4743841"/>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atin typeface="+mj-lt"/>
                </a:rPr>
                <a:t>Best </a:t>
              </a:r>
              <a:r>
                <a:rPr lang="en-US" sz="5400" dirty="0" err="1">
                  <a:latin typeface="+mj-lt"/>
                </a:rPr>
                <a:t>Rapise</a:t>
              </a:r>
              <a:r>
                <a:rPr lang="en-US" sz="5400" dirty="0">
                  <a:latin typeface="+mj-lt"/>
                </a:rPr>
                <a:t> ever</a:t>
              </a:r>
            </a:p>
          </p:txBody>
        </p:sp>
      </p:grpSp>
    </p:spTree>
    <p:extLst>
      <p:ext uri="{BB962C8B-B14F-4D97-AF65-F5344CB8AC3E}">
        <p14:creationId xmlns:p14="http://schemas.microsoft.com/office/powerpoint/2010/main" val="168026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509574E-C083-4DA5-ACFF-7CC7A87E2E4E}"/>
              </a:ext>
            </a:extLst>
          </p:cNvPr>
          <p:cNvGrpSpPr/>
          <p:nvPr/>
        </p:nvGrpSpPr>
        <p:grpSpPr>
          <a:xfrm>
            <a:off x="278843" y="250028"/>
            <a:ext cx="9916290" cy="1160982"/>
            <a:chOff x="2987860" y="796959"/>
            <a:chExt cx="9916290" cy="1160982"/>
          </a:xfrm>
        </p:grpSpPr>
        <p:pic>
          <p:nvPicPr>
            <p:cNvPr id="5" name="Graphic 4">
              <a:extLst>
                <a:ext uri="{FF2B5EF4-FFF2-40B4-BE49-F238E27FC236}">
                  <a16:creationId xmlns:a16="http://schemas.microsoft.com/office/drawing/2014/main" id="{F478A14C-BE11-4946-A8D4-2DA3539ED1F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7860" y="796959"/>
              <a:ext cx="1160982" cy="1160982"/>
            </a:xfrm>
            <a:prstGeom prst="rect">
              <a:avLst/>
            </a:prstGeom>
          </p:spPr>
        </p:pic>
        <p:sp>
          <p:nvSpPr>
            <p:cNvPr id="14" name="Subtitle 2">
              <a:extLst>
                <a:ext uri="{FF2B5EF4-FFF2-40B4-BE49-F238E27FC236}">
                  <a16:creationId xmlns:a16="http://schemas.microsoft.com/office/drawing/2014/main" id="{3D05A002-CF0D-48B3-AE1C-2FC14C8464CE}"/>
                </a:ext>
              </a:extLst>
            </p:cNvPr>
            <p:cNvSpPr txBox="1">
              <a:spLocks/>
            </p:cNvSpPr>
            <p:nvPr/>
          </p:nvSpPr>
          <p:spPr>
            <a:xfrm>
              <a:off x="4385282" y="927187"/>
              <a:ext cx="8518868"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atin typeface="+mj-lt"/>
                </a:rPr>
                <a:t>Honing our testing chops</a:t>
              </a:r>
            </a:p>
          </p:txBody>
        </p:sp>
      </p:grpSp>
      <p:sp>
        <p:nvSpPr>
          <p:cNvPr id="7" name="Subtitle 2">
            <a:extLst>
              <a:ext uri="{FF2B5EF4-FFF2-40B4-BE49-F238E27FC236}">
                <a16:creationId xmlns:a16="http://schemas.microsoft.com/office/drawing/2014/main" id="{B156A899-54F1-43CE-88AD-4257B8EE5E3B}"/>
              </a:ext>
            </a:extLst>
          </p:cNvPr>
          <p:cNvSpPr txBox="1">
            <a:spLocks/>
          </p:cNvSpPr>
          <p:nvPr/>
        </p:nvSpPr>
        <p:spPr>
          <a:xfrm>
            <a:off x="2409913" y="1690688"/>
            <a:ext cx="8417608" cy="4315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4400" dirty="0">
                <a:latin typeface="+mj-lt"/>
              </a:rPr>
              <a:t>Test can link to risks and tasks</a:t>
            </a:r>
          </a:p>
          <a:p>
            <a:pPr marL="0" indent="0">
              <a:lnSpc>
                <a:spcPct val="150000"/>
              </a:lnSpc>
              <a:buNone/>
            </a:pPr>
            <a:r>
              <a:rPr lang="en-US" sz="4400" dirty="0">
                <a:latin typeface="+mj-lt"/>
              </a:rPr>
              <a:t>Test configurations</a:t>
            </a:r>
          </a:p>
          <a:p>
            <a:pPr marL="0" indent="0">
              <a:lnSpc>
                <a:spcPct val="150000"/>
              </a:lnSpc>
              <a:buNone/>
            </a:pPr>
            <a:r>
              <a:rPr lang="en-US" sz="4400" dirty="0">
                <a:latin typeface="+mj-lt"/>
              </a:rPr>
              <a:t>Suspect flag on tests</a:t>
            </a:r>
          </a:p>
          <a:p>
            <a:pPr marL="0" indent="0">
              <a:lnSpc>
                <a:spcPct val="150000"/>
              </a:lnSpc>
              <a:buNone/>
            </a:pPr>
            <a:r>
              <a:rPr lang="en-US" sz="4400" dirty="0">
                <a:latin typeface="+mj-lt"/>
              </a:rPr>
              <a:t>Admins can reassign test runs</a:t>
            </a:r>
          </a:p>
        </p:txBody>
      </p:sp>
    </p:spTree>
    <p:extLst>
      <p:ext uri="{BB962C8B-B14F-4D97-AF65-F5344CB8AC3E}">
        <p14:creationId xmlns:p14="http://schemas.microsoft.com/office/powerpoint/2010/main" val="3466434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A83DF3E-39C2-4693-AD4D-24263BFDD394}"/>
              </a:ext>
            </a:extLst>
          </p:cNvPr>
          <p:cNvGrpSpPr/>
          <p:nvPr/>
        </p:nvGrpSpPr>
        <p:grpSpPr>
          <a:xfrm>
            <a:off x="278843" y="250028"/>
            <a:ext cx="11255570" cy="1103669"/>
            <a:chOff x="2215814" y="2616969"/>
            <a:chExt cx="11255570" cy="1103669"/>
          </a:xfrm>
        </p:grpSpPr>
        <p:pic>
          <p:nvPicPr>
            <p:cNvPr id="8" name="Graphic 7">
              <a:extLst>
                <a:ext uri="{FF2B5EF4-FFF2-40B4-BE49-F238E27FC236}">
                  <a16:creationId xmlns:a16="http://schemas.microsoft.com/office/drawing/2014/main" id="{5C309373-0D90-4D7E-8082-547C8590E69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5814" y="2616969"/>
              <a:ext cx="1103669" cy="1103669"/>
            </a:xfrm>
            <a:prstGeom prst="rect">
              <a:avLst/>
            </a:prstGeom>
          </p:spPr>
        </p:pic>
        <p:sp>
          <p:nvSpPr>
            <p:cNvPr id="9" name="Subtitle 2">
              <a:extLst>
                <a:ext uri="{FF2B5EF4-FFF2-40B4-BE49-F238E27FC236}">
                  <a16:creationId xmlns:a16="http://schemas.microsoft.com/office/drawing/2014/main" id="{61EC81EF-FE22-46FF-BCCD-24A39646138C}"/>
                </a:ext>
              </a:extLst>
            </p:cNvPr>
            <p:cNvSpPr txBox="1">
              <a:spLocks/>
            </p:cNvSpPr>
            <p:nvPr/>
          </p:nvSpPr>
          <p:spPr>
            <a:xfrm>
              <a:off x="3628694" y="2794844"/>
              <a:ext cx="9842690"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a:latin typeface="+mj-lt"/>
                </a:rPr>
                <a:t>Flexible Exploratory Testing Mode</a:t>
              </a:r>
            </a:p>
          </p:txBody>
        </p:sp>
      </p:grpSp>
      <p:pic>
        <p:nvPicPr>
          <p:cNvPr id="2" name="Picture 1">
            <a:extLst>
              <a:ext uri="{FF2B5EF4-FFF2-40B4-BE49-F238E27FC236}">
                <a16:creationId xmlns:a16="http://schemas.microsoft.com/office/drawing/2014/main" id="{A225F5E5-BB5D-4DE3-AC4F-4E4FF3207DB2}"/>
              </a:ext>
            </a:extLst>
          </p:cNvPr>
          <p:cNvPicPr>
            <a:picLocks noChangeAspect="1"/>
          </p:cNvPicPr>
          <p:nvPr/>
        </p:nvPicPr>
        <p:blipFill>
          <a:blip r:embed="rId5"/>
          <a:stretch>
            <a:fillRect/>
          </a:stretch>
        </p:blipFill>
        <p:spPr>
          <a:xfrm>
            <a:off x="2264290" y="1676539"/>
            <a:ext cx="9270123" cy="4408068"/>
          </a:xfrm>
          <a:prstGeom prst="rect">
            <a:avLst/>
          </a:prstGeom>
        </p:spPr>
      </p:pic>
    </p:spTree>
    <p:extLst>
      <p:ext uri="{BB962C8B-B14F-4D97-AF65-F5344CB8AC3E}">
        <p14:creationId xmlns:p14="http://schemas.microsoft.com/office/powerpoint/2010/main" val="3818628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A83DF3E-39C2-4693-AD4D-24263BFDD394}"/>
              </a:ext>
            </a:extLst>
          </p:cNvPr>
          <p:cNvGrpSpPr/>
          <p:nvPr/>
        </p:nvGrpSpPr>
        <p:grpSpPr>
          <a:xfrm>
            <a:off x="278843" y="250028"/>
            <a:ext cx="11255570" cy="1103669"/>
            <a:chOff x="2215814" y="2616969"/>
            <a:chExt cx="11255570" cy="1103669"/>
          </a:xfrm>
        </p:grpSpPr>
        <p:pic>
          <p:nvPicPr>
            <p:cNvPr id="8" name="Graphic 7">
              <a:extLst>
                <a:ext uri="{FF2B5EF4-FFF2-40B4-BE49-F238E27FC236}">
                  <a16:creationId xmlns:a16="http://schemas.microsoft.com/office/drawing/2014/main" id="{5C309373-0D90-4D7E-8082-547C8590E69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5814" y="2616969"/>
              <a:ext cx="1103669" cy="1103669"/>
            </a:xfrm>
            <a:prstGeom prst="rect">
              <a:avLst/>
            </a:prstGeom>
          </p:spPr>
        </p:pic>
        <p:sp>
          <p:nvSpPr>
            <p:cNvPr id="9" name="Subtitle 2">
              <a:extLst>
                <a:ext uri="{FF2B5EF4-FFF2-40B4-BE49-F238E27FC236}">
                  <a16:creationId xmlns:a16="http://schemas.microsoft.com/office/drawing/2014/main" id="{61EC81EF-FE22-46FF-BCCD-24A39646138C}"/>
                </a:ext>
              </a:extLst>
            </p:cNvPr>
            <p:cNvSpPr txBox="1">
              <a:spLocks/>
            </p:cNvSpPr>
            <p:nvPr/>
          </p:nvSpPr>
          <p:spPr>
            <a:xfrm>
              <a:off x="3628694" y="2794844"/>
              <a:ext cx="9842690"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err="1">
                  <a:latin typeface="+mj-lt"/>
                </a:rPr>
                <a:t>SpiraCapture</a:t>
              </a:r>
              <a:r>
                <a:rPr lang="en-US" sz="5400" b="1" dirty="0">
                  <a:latin typeface="+mj-lt"/>
                </a:rPr>
                <a:t> to log your session</a:t>
              </a:r>
            </a:p>
          </p:txBody>
        </p:sp>
      </p:grpSp>
      <p:pic>
        <p:nvPicPr>
          <p:cNvPr id="10" name="Picture 2">
            <a:extLst>
              <a:ext uri="{FF2B5EF4-FFF2-40B4-BE49-F238E27FC236}">
                <a16:creationId xmlns:a16="http://schemas.microsoft.com/office/drawing/2014/main" id="{4855E26B-BD06-48C0-AD63-9DB8CF7D56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1" r="1080" b="1707"/>
          <a:stretch/>
        </p:blipFill>
        <p:spPr bwMode="auto">
          <a:xfrm>
            <a:off x="2367185" y="1709159"/>
            <a:ext cx="8836351" cy="441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390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99ACDD2-FACF-4AF2-92F9-1FD82CBF9720}"/>
              </a:ext>
            </a:extLst>
          </p:cNvPr>
          <p:cNvGrpSpPr/>
          <p:nvPr/>
        </p:nvGrpSpPr>
        <p:grpSpPr>
          <a:xfrm>
            <a:off x="278843" y="250027"/>
            <a:ext cx="9695205" cy="1103669"/>
            <a:chOff x="2899888" y="4628250"/>
            <a:chExt cx="9695205" cy="1103669"/>
          </a:xfrm>
        </p:grpSpPr>
        <p:pic>
          <p:nvPicPr>
            <p:cNvPr id="6" name="Graphic 5">
              <a:extLst>
                <a:ext uri="{FF2B5EF4-FFF2-40B4-BE49-F238E27FC236}">
                  <a16:creationId xmlns:a16="http://schemas.microsoft.com/office/drawing/2014/main" id="{B62B04B2-D832-4DC6-AC5E-E07436892F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9888" y="4628250"/>
              <a:ext cx="1103669" cy="1103669"/>
            </a:xfrm>
            <a:prstGeom prst="rect">
              <a:avLst/>
            </a:prstGeom>
          </p:spPr>
        </p:pic>
        <p:sp>
          <p:nvSpPr>
            <p:cNvPr id="10" name="Subtitle 2">
              <a:extLst>
                <a:ext uri="{FF2B5EF4-FFF2-40B4-BE49-F238E27FC236}">
                  <a16:creationId xmlns:a16="http://schemas.microsoft.com/office/drawing/2014/main" id="{1B8016DF-38B7-4276-A299-C1F2DECF4261}"/>
                </a:ext>
              </a:extLst>
            </p:cNvPr>
            <p:cNvSpPr txBox="1">
              <a:spLocks/>
            </p:cNvSpPr>
            <p:nvPr/>
          </p:nvSpPr>
          <p:spPr>
            <a:xfrm>
              <a:off x="4260779" y="4743841"/>
              <a:ext cx="8334314"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atin typeface="+mj-lt"/>
                </a:rPr>
                <a:t>Better looking, easier to use</a:t>
              </a:r>
            </a:p>
          </p:txBody>
        </p:sp>
      </p:grpSp>
      <p:grpSp>
        <p:nvGrpSpPr>
          <p:cNvPr id="11" name="Group 10">
            <a:extLst>
              <a:ext uri="{FF2B5EF4-FFF2-40B4-BE49-F238E27FC236}">
                <a16:creationId xmlns:a16="http://schemas.microsoft.com/office/drawing/2014/main" id="{8636BD2E-15AB-493E-9C5E-E7079A420E6B}"/>
              </a:ext>
            </a:extLst>
          </p:cNvPr>
          <p:cNvGrpSpPr/>
          <p:nvPr/>
        </p:nvGrpSpPr>
        <p:grpSpPr>
          <a:xfrm>
            <a:off x="2216113" y="2107740"/>
            <a:ext cx="7759773" cy="2642520"/>
            <a:chOff x="326386" y="1690688"/>
            <a:chExt cx="7759773" cy="2642520"/>
          </a:xfrm>
        </p:grpSpPr>
        <p:pic>
          <p:nvPicPr>
            <p:cNvPr id="12" name="Picture 2">
              <a:extLst>
                <a:ext uri="{FF2B5EF4-FFF2-40B4-BE49-F238E27FC236}">
                  <a16:creationId xmlns:a16="http://schemas.microsoft.com/office/drawing/2014/main" id="{F76451AD-784F-4078-A08E-56270E1206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206" b="67926"/>
            <a:stretch/>
          </p:blipFill>
          <p:spPr bwMode="auto">
            <a:xfrm>
              <a:off x="326386" y="3797466"/>
              <a:ext cx="7757935" cy="5357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3CA8752B-CA4C-4195-A153-971DB82D43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002" y="1690688"/>
              <a:ext cx="7754157" cy="8863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Arrow: Down 13">
              <a:extLst>
                <a:ext uri="{FF2B5EF4-FFF2-40B4-BE49-F238E27FC236}">
                  <a16:creationId xmlns:a16="http://schemas.microsoft.com/office/drawing/2014/main" id="{142AB8E8-3538-4CE1-B64B-EF349A654D5C}"/>
                </a:ext>
              </a:extLst>
            </p:cNvPr>
            <p:cNvSpPr/>
            <p:nvPr/>
          </p:nvSpPr>
          <p:spPr>
            <a:xfrm>
              <a:off x="3427685" y="2794159"/>
              <a:ext cx="1555335" cy="786213"/>
            </a:xfrm>
            <a:prstGeom prst="downArrow">
              <a:avLst>
                <a:gd name="adj1" fmla="val 67582"/>
                <a:gd name="adj2" fmla="val 23913"/>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24198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8C96674-E916-423C-B939-C3BB2BE8A952}"/>
              </a:ext>
            </a:extLst>
          </p:cNvPr>
          <p:cNvGrpSpPr/>
          <p:nvPr/>
        </p:nvGrpSpPr>
        <p:grpSpPr>
          <a:xfrm>
            <a:off x="3608125" y="2000022"/>
            <a:ext cx="4975749" cy="1362767"/>
            <a:chOff x="4709575" y="2050041"/>
            <a:chExt cx="4975749" cy="1362767"/>
          </a:xfrm>
        </p:grpSpPr>
        <p:pic>
          <p:nvPicPr>
            <p:cNvPr id="3074" name="Picture 2" descr="Image result for dynamics logo">
              <a:extLst>
                <a:ext uri="{FF2B5EF4-FFF2-40B4-BE49-F238E27FC236}">
                  <a16:creationId xmlns:a16="http://schemas.microsoft.com/office/drawing/2014/main" id="{DF6872F2-F1E5-4BEF-9DD1-65655212A6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9575" y="2050041"/>
              <a:ext cx="1368185" cy="1362767"/>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3BB9DEF6-ABB0-46B8-A1DC-BAC35557BDA7}"/>
                </a:ext>
              </a:extLst>
            </p:cNvPr>
            <p:cNvSpPr txBox="1">
              <a:spLocks/>
            </p:cNvSpPr>
            <p:nvPr/>
          </p:nvSpPr>
          <p:spPr>
            <a:xfrm>
              <a:off x="6045831" y="2397662"/>
              <a:ext cx="363949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MS Dynamics</a:t>
              </a:r>
            </a:p>
          </p:txBody>
        </p:sp>
      </p:grpSp>
      <p:grpSp>
        <p:nvGrpSpPr>
          <p:cNvPr id="4" name="Group 3">
            <a:extLst>
              <a:ext uri="{FF2B5EF4-FFF2-40B4-BE49-F238E27FC236}">
                <a16:creationId xmlns:a16="http://schemas.microsoft.com/office/drawing/2014/main" id="{59B1BCF7-947A-46BA-8E89-EF3131C1DF28}"/>
              </a:ext>
            </a:extLst>
          </p:cNvPr>
          <p:cNvGrpSpPr/>
          <p:nvPr/>
        </p:nvGrpSpPr>
        <p:grpSpPr>
          <a:xfrm>
            <a:off x="3784974" y="3778183"/>
            <a:ext cx="5217121" cy="996965"/>
            <a:chOff x="4454827" y="3456455"/>
            <a:chExt cx="5217121" cy="996965"/>
          </a:xfrm>
        </p:grpSpPr>
        <p:pic>
          <p:nvPicPr>
            <p:cNvPr id="16" name="Picture 6" descr="Image result for salesforce logo">
              <a:extLst>
                <a:ext uri="{FF2B5EF4-FFF2-40B4-BE49-F238E27FC236}">
                  <a16:creationId xmlns:a16="http://schemas.microsoft.com/office/drawing/2014/main" id="{72039194-3926-4007-9E04-0A96097854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827" y="3456455"/>
              <a:ext cx="1424136" cy="996965"/>
            </a:xfrm>
            <a:prstGeom prst="rect">
              <a:avLst/>
            </a:prstGeom>
            <a:noFill/>
            <a:extLst>
              <a:ext uri="{909E8E84-426E-40DD-AFC4-6F175D3DCCD1}">
                <a14:hiddenFill xmlns:a14="http://schemas.microsoft.com/office/drawing/2010/main">
                  <a:solidFill>
                    <a:srgbClr val="FFFFFF"/>
                  </a:solidFill>
                </a14:hiddenFill>
              </a:ext>
            </a:extLst>
          </p:spPr>
        </p:pic>
        <p:sp>
          <p:nvSpPr>
            <p:cNvPr id="15" name="Subtitle 2">
              <a:extLst>
                <a:ext uri="{FF2B5EF4-FFF2-40B4-BE49-F238E27FC236}">
                  <a16:creationId xmlns:a16="http://schemas.microsoft.com/office/drawing/2014/main" id="{0E2703BF-9C8A-47B1-ADD4-9E49CD3D6671}"/>
                </a:ext>
              </a:extLst>
            </p:cNvPr>
            <p:cNvSpPr txBox="1">
              <a:spLocks/>
            </p:cNvSpPr>
            <p:nvPr/>
          </p:nvSpPr>
          <p:spPr>
            <a:xfrm>
              <a:off x="6032455" y="3621175"/>
              <a:ext cx="363949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Salesforce</a:t>
              </a:r>
            </a:p>
          </p:txBody>
        </p:sp>
      </p:grpSp>
      <p:grpSp>
        <p:nvGrpSpPr>
          <p:cNvPr id="11" name="Group 10">
            <a:extLst>
              <a:ext uri="{FF2B5EF4-FFF2-40B4-BE49-F238E27FC236}">
                <a16:creationId xmlns:a16="http://schemas.microsoft.com/office/drawing/2014/main" id="{7E8E93A7-73FF-4907-A6F6-D3DCC6F94F24}"/>
              </a:ext>
            </a:extLst>
          </p:cNvPr>
          <p:cNvGrpSpPr/>
          <p:nvPr/>
        </p:nvGrpSpPr>
        <p:grpSpPr>
          <a:xfrm>
            <a:off x="278843" y="250027"/>
            <a:ext cx="9695205" cy="1103669"/>
            <a:chOff x="2899888" y="4628250"/>
            <a:chExt cx="9695205" cy="1103669"/>
          </a:xfrm>
        </p:grpSpPr>
        <p:pic>
          <p:nvPicPr>
            <p:cNvPr id="12" name="Graphic 11">
              <a:extLst>
                <a:ext uri="{FF2B5EF4-FFF2-40B4-BE49-F238E27FC236}">
                  <a16:creationId xmlns:a16="http://schemas.microsoft.com/office/drawing/2014/main" id="{B9E56B84-A490-4AFC-9F4B-2D37CBF136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9888" y="4628250"/>
              <a:ext cx="1103669" cy="1103669"/>
            </a:xfrm>
            <a:prstGeom prst="rect">
              <a:avLst/>
            </a:prstGeom>
          </p:spPr>
        </p:pic>
        <p:sp>
          <p:nvSpPr>
            <p:cNvPr id="13" name="Subtitle 2">
              <a:extLst>
                <a:ext uri="{FF2B5EF4-FFF2-40B4-BE49-F238E27FC236}">
                  <a16:creationId xmlns:a16="http://schemas.microsoft.com/office/drawing/2014/main" id="{931AC134-5C46-4C36-B5E0-D006C395FD87}"/>
                </a:ext>
              </a:extLst>
            </p:cNvPr>
            <p:cNvSpPr txBox="1">
              <a:spLocks/>
            </p:cNvSpPr>
            <p:nvPr/>
          </p:nvSpPr>
          <p:spPr>
            <a:xfrm>
              <a:off x="4260779" y="4743841"/>
              <a:ext cx="8334314"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atin typeface="+mj-lt"/>
                </a:rPr>
                <a:t>Improving app support</a:t>
              </a:r>
            </a:p>
          </p:txBody>
        </p:sp>
      </p:grpSp>
      <p:grpSp>
        <p:nvGrpSpPr>
          <p:cNvPr id="2" name="Group 1">
            <a:extLst>
              <a:ext uri="{FF2B5EF4-FFF2-40B4-BE49-F238E27FC236}">
                <a16:creationId xmlns:a16="http://schemas.microsoft.com/office/drawing/2014/main" id="{AD28A9CA-10A1-4077-A41F-A4761EB3BE11}"/>
              </a:ext>
            </a:extLst>
          </p:cNvPr>
          <p:cNvGrpSpPr/>
          <p:nvPr/>
        </p:nvGrpSpPr>
        <p:grpSpPr>
          <a:xfrm>
            <a:off x="3851042" y="4877700"/>
            <a:ext cx="5151053" cy="1434814"/>
            <a:chOff x="3851042" y="4877700"/>
            <a:chExt cx="5151053" cy="1434814"/>
          </a:xfrm>
        </p:grpSpPr>
        <p:pic>
          <p:nvPicPr>
            <p:cNvPr id="1026" name="Picture 2" descr="Image result for sap logo">
              <a:extLst>
                <a:ext uri="{FF2B5EF4-FFF2-40B4-BE49-F238E27FC236}">
                  <a16:creationId xmlns:a16="http://schemas.microsoft.com/office/drawing/2014/main" id="{53D2503F-531A-448A-8533-0A33534CBF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1042" y="4877700"/>
              <a:ext cx="1434814" cy="1434814"/>
            </a:xfrm>
            <a:prstGeom prst="rect">
              <a:avLst/>
            </a:prstGeom>
            <a:noFill/>
            <a:extLst>
              <a:ext uri="{909E8E84-426E-40DD-AFC4-6F175D3DCCD1}">
                <a14:hiddenFill xmlns:a14="http://schemas.microsoft.com/office/drawing/2010/main">
                  <a:solidFill>
                    <a:srgbClr val="FFFFFF"/>
                  </a:solidFill>
                </a14:hiddenFill>
              </a:ext>
            </a:extLst>
          </p:spPr>
        </p:pic>
        <p:sp>
          <p:nvSpPr>
            <p:cNvPr id="18" name="Subtitle 2">
              <a:extLst>
                <a:ext uri="{FF2B5EF4-FFF2-40B4-BE49-F238E27FC236}">
                  <a16:creationId xmlns:a16="http://schemas.microsoft.com/office/drawing/2014/main" id="{90BDB539-EFC5-42C8-B150-11FD91C7B7BB}"/>
                </a:ext>
              </a:extLst>
            </p:cNvPr>
            <p:cNvSpPr txBox="1">
              <a:spLocks/>
            </p:cNvSpPr>
            <p:nvPr/>
          </p:nvSpPr>
          <p:spPr>
            <a:xfrm>
              <a:off x="5362602" y="5318192"/>
              <a:ext cx="363949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SAP</a:t>
              </a:r>
            </a:p>
          </p:txBody>
        </p:sp>
      </p:grpSp>
    </p:spTree>
    <p:extLst>
      <p:ext uri="{BB962C8B-B14F-4D97-AF65-F5344CB8AC3E}">
        <p14:creationId xmlns:p14="http://schemas.microsoft.com/office/powerpoint/2010/main" val="2418888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E8E93A7-73FF-4907-A6F6-D3DCC6F94F24}"/>
              </a:ext>
            </a:extLst>
          </p:cNvPr>
          <p:cNvGrpSpPr/>
          <p:nvPr/>
        </p:nvGrpSpPr>
        <p:grpSpPr>
          <a:xfrm>
            <a:off x="278843" y="250027"/>
            <a:ext cx="11634313" cy="1103669"/>
            <a:chOff x="2899888" y="4628250"/>
            <a:chExt cx="11634313" cy="1103669"/>
          </a:xfrm>
        </p:grpSpPr>
        <p:pic>
          <p:nvPicPr>
            <p:cNvPr id="12" name="Graphic 11">
              <a:extLst>
                <a:ext uri="{FF2B5EF4-FFF2-40B4-BE49-F238E27FC236}">
                  <a16:creationId xmlns:a16="http://schemas.microsoft.com/office/drawing/2014/main" id="{B9E56B84-A490-4AFC-9F4B-2D37CBF136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9888" y="4628250"/>
              <a:ext cx="1103669" cy="1103669"/>
            </a:xfrm>
            <a:prstGeom prst="rect">
              <a:avLst/>
            </a:prstGeom>
          </p:spPr>
        </p:pic>
        <p:sp>
          <p:nvSpPr>
            <p:cNvPr id="13" name="Subtitle 2">
              <a:extLst>
                <a:ext uri="{FF2B5EF4-FFF2-40B4-BE49-F238E27FC236}">
                  <a16:creationId xmlns:a16="http://schemas.microsoft.com/office/drawing/2014/main" id="{931AC134-5C46-4C36-B5E0-D006C395FD87}"/>
                </a:ext>
              </a:extLst>
            </p:cNvPr>
            <p:cNvSpPr txBox="1">
              <a:spLocks/>
            </p:cNvSpPr>
            <p:nvPr/>
          </p:nvSpPr>
          <p:spPr>
            <a:xfrm>
              <a:off x="4260778" y="4743841"/>
              <a:ext cx="1027342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atin typeface="+mj-lt"/>
                </a:rPr>
                <a:t>Self healing using machine learning</a:t>
              </a:r>
            </a:p>
          </p:txBody>
        </p:sp>
      </p:grpSp>
      <p:pic>
        <p:nvPicPr>
          <p:cNvPr id="8" name="Picture 7">
            <a:extLst>
              <a:ext uri="{FF2B5EF4-FFF2-40B4-BE49-F238E27FC236}">
                <a16:creationId xmlns:a16="http://schemas.microsoft.com/office/drawing/2014/main" id="{0EC98B62-74C0-45D6-BEEC-5BBC7B08F97A}"/>
              </a:ext>
            </a:extLst>
          </p:cNvPr>
          <p:cNvPicPr>
            <a:picLocks noChangeAspect="1"/>
          </p:cNvPicPr>
          <p:nvPr/>
        </p:nvPicPr>
        <p:blipFill>
          <a:blip r:embed="rId5"/>
          <a:stretch>
            <a:fillRect/>
          </a:stretch>
        </p:blipFill>
        <p:spPr>
          <a:xfrm>
            <a:off x="2609873" y="1353696"/>
            <a:ext cx="8333142" cy="4776186"/>
          </a:xfrm>
          <a:prstGeom prst="rect">
            <a:avLst/>
          </a:prstGeom>
        </p:spPr>
      </p:pic>
    </p:spTree>
    <p:extLst>
      <p:ext uri="{BB962C8B-B14F-4D97-AF65-F5344CB8AC3E}">
        <p14:creationId xmlns:p14="http://schemas.microsoft.com/office/powerpoint/2010/main" val="3528170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50BC2B5-99B0-4825-A6A1-EA5E7FA408AF}"/>
              </a:ext>
            </a:extLst>
          </p:cNvPr>
          <p:cNvSpPr>
            <a:spLocks noGrp="1"/>
          </p:cNvSpPr>
          <p:nvPr>
            <p:ph type="subTitle" idx="4294967295"/>
          </p:nvPr>
        </p:nvSpPr>
        <p:spPr>
          <a:xfrm>
            <a:off x="3767643" y="1134490"/>
            <a:ext cx="5694072" cy="4315333"/>
          </a:xfrm>
        </p:spPr>
        <p:txBody>
          <a:bodyPr>
            <a:noAutofit/>
          </a:bodyPr>
          <a:lstStyle/>
          <a:p>
            <a:pPr marL="0" indent="0">
              <a:buNone/>
            </a:pPr>
            <a:r>
              <a:rPr lang="en-US" sz="5400" dirty="0">
                <a:latin typeface="+mj-lt"/>
              </a:rPr>
              <a:t>2 banjos</a:t>
            </a:r>
          </a:p>
          <a:p>
            <a:pPr marL="0" indent="0">
              <a:buNone/>
            </a:pPr>
            <a:r>
              <a:rPr lang="en-US" sz="5400" dirty="0">
                <a:latin typeface="+mj-lt"/>
              </a:rPr>
              <a:t>4 amazing sponsors</a:t>
            </a:r>
          </a:p>
          <a:p>
            <a:pPr marL="0" indent="0">
              <a:buNone/>
            </a:pPr>
            <a:r>
              <a:rPr lang="en-US" sz="5400" dirty="0">
                <a:latin typeface="+mj-lt"/>
              </a:rPr>
              <a:t>6 countries</a:t>
            </a:r>
          </a:p>
          <a:p>
            <a:pPr marL="0" indent="0">
              <a:buNone/>
            </a:pPr>
            <a:r>
              <a:rPr lang="en-US" sz="5400" dirty="0">
                <a:latin typeface="+mj-lt"/>
              </a:rPr>
              <a:t>40 sessions</a:t>
            </a:r>
          </a:p>
          <a:p>
            <a:pPr marL="0" indent="0">
              <a:buNone/>
            </a:pPr>
            <a:r>
              <a:rPr lang="en-US" sz="5400" dirty="0">
                <a:latin typeface="+mj-lt"/>
              </a:rPr>
              <a:t>130 of us</a:t>
            </a:r>
          </a:p>
          <a:p>
            <a:pPr marL="0" indent="0">
              <a:buNone/>
            </a:pPr>
            <a:endParaRPr lang="en-US" sz="5400" dirty="0">
              <a:latin typeface="+mj-lt"/>
            </a:endParaRPr>
          </a:p>
        </p:txBody>
      </p:sp>
    </p:spTree>
    <p:extLst>
      <p:ext uri="{BB962C8B-B14F-4D97-AF65-F5344CB8AC3E}">
        <p14:creationId xmlns:p14="http://schemas.microsoft.com/office/powerpoint/2010/main" val="205625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25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8F5BA8-5DE0-4F55-8C11-0AF72338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8" y="474785"/>
            <a:ext cx="2227504" cy="1674815"/>
          </a:xfrm>
          <a:prstGeom prst="rect">
            <a:avLst/>
          </a:prstGeom>
        </p:spPr>
      </p:pic>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a:xfrm>
            <a:off x="2076628" y="474786"/>
            <a:ext cx="4635586" cy="2338754"/>
          </a:xfrm>
        </p:spPr>
        <p:txBody>
          <a:bodyPr>
            <a:normAutofit/>
          </a:bodyPr>
          <a:lstStyle/>
          <a:p>
            <a:r>
              <a:rPr lang="en-US" sz="6000" b="0" dirty="0"/>
              <a:t>Developers</a:t>
            </a:r>
          </a:p>
        </p:txBody>
      </p:sp>
    </p:spTree>
    <p:extLst>
      <p:ext uri="{BB962C8B-B14F-4D97-AF65-F5344CB8AC3E}">
        <p14:creationId xmlns:p14="http://schemas.microsoft.com/office/powerpoint/2010/main" val="2765232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AA6945C-84D5-491E-BF5C-A5287680DBA9}"/>
              </a:ext>
            </a:extLst>
          </p:cNvPr>
          <p:cNvGrpSpPr/>
          <p:nvPr/>
        </p:nvGrpSpPr>
        <p:grpSpPr>
          <a:xfrm>
            <a:off x="2987860" y="2295380"/>
            <a:ext cx="7887792" cy="1103669"/>
            <a:chOff x="3092321" y="2244288"/>
            <a:chExt cx="7887792" cy="1103669"/>
          </a:xfrm>
        </p:grpSpPr>
        <p:pic>
          <p:nvPicPr>
            <p:cNvPr id="10" name="Graphic 9">
              <a:extLst>
                <a:ext uri="{FF2B5EF4-FFF2-40B4-BE49-F238E27FC236}">
                  <a16:creationId xmlns:a16="http://schemas.microsoft.com/office/drawing/2014/main" id="{71630DB4-0A3E-49A6-AA80-2A7DE85852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2321" y="2244288"/>
              <a:ext cx="955218" cy="1103669"/>
            </a:xfrm>
            <a:prstGeom prst="rect">
              <a:avLst/>
            </a:prstGeom>
          </p:spPr>
        </p:pic>
        <p:sp>
          <p:nvSpPr>
            <p:cNvPr id="8" name="Subtitle 2">
              <a:extLst>
                <a:ext uri="{FF2B5EF4-FFF2-40B4-BE49-F238E27FC236}">
                  <a16:creationId xmlns:a16="http://schemas.microsoft.com/office/drawing/2014/main" id="{056A8CE4-98E0-4A43-B84C-12D95D4E3F9A}"/>
                </a:ext>
              </a:extLst>
            </p:cNvPr>
            <p:cNvSpPr txBox="1">
              <a:spLocks/>
            </p:cNvSpPr>
            <p:nvPr/>
          </p:nvSpPr>
          <p:spPr>
            <a:xfrm>
              <a:off x="4437270" y="2431072"/>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latin typeface="+mj-lt"/>
                </a:rPr>
                <a:t>Source Code</a:t>
              </a:r>
            </a:p>
          </p:txBody>
        </p:sp>
      </p:grpSp>
      <p:grpSp>
        <p:nvGrpSpPr>
          <p:cNvPr id="2" name="Group 1">
            <a:extLst>
              <a:ext uri="{FF2B5EF4-FFF2-40B4-BE49-F238E27FC236}">
                <a16:creationId xmlns:a16="http://schemas.microsoft.com/office/drawing/2014/main" id="{C721F79D-ECF2-46AF-9062-DD654345907B}"/>
              </a:ext>
            </a:extLst>
          </p:cNvPr>
          <p:cNvGrpSpPr/>
          <p:nvPr/>
        </p:nvGrpSpPr>
        <p:grpSpPr>
          <a:xfrm>
            <a:off x="2987860" y="847714"/>
            <a:ext cx="7940265" cy="1051133"/>
            <a:chOff x="2987860" y="847714"/>
            <a:chExt cx="7940265" cy="1051133"/>
          </a:xfrm>
        </p:grpSpPr>
        <p:pic>
          <p:nvPicPr>
            <p:cNvPr id="4098" name="Picture 2" descr="Image result for visual studio icon">
              <a:extLst>
                <a:ext uri="{FF2B5EF4-FFF2-40B4-BE49-F238E27FC236}">
                  <a16:creationId xmlns:a16="http://schemas.microsoft.com/office/drawing/2014/main" id="{B19394A7-52D6-409D-AF15-93143BEDD5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60" y="847714"/>
              <a:ext cx="1051133" cy="1051133"/>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a:extLst>
                <a:ext uri="{FF2B5EF4-FFF2-40B4-BE49-F238E27FC236}">
                  <a16:creationId xmlns:a16="http://schemas.microsoft.com/office/drawing/2014/main" id="{3D05A002-CF0D-48B3-AE1C-2FC14C8464CE}"/>
                </a:ext>
              </a:extLst>
            </p:cNvPr>
            <p:cNvSpPr txBox="1">
              <a:spLocks/>
            </p:cNvSpPr>
            <p:nvPr/>
          </p:nvSpPr>
          <p:spPr>
            <a:xfrm>
              <a:off x="4385282" y="927187"/>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atin typeface="+mj-lt"/>
                </a:rPr>
                <a:t>IDEs</a:t>
              </a:r>
            </a:p>
          </p:txBody>
        </p:sp>
      </p:grpSp>
      <p:grpSp>
        <p:nvGrpSpPr>
          <p:cNvPr id="12" name="Group 11">
            <a:extLst>
              <a:ext uri="{FF2B5EF4-FFF2-40B4-BE49-F238E27FC236}">
                <a16:creationId xmlns:a16="http://schemas.microsoft.com/office/drawing/2014/main" id="{2414076B-D69D-440B-B44B-C40BB521F29A}"/>
              </a:ext>
            </a:extLst>
          </p:cNvPr>
          <p:cNvGrpSpPr/>
          <p:nvPr/>
        </p:nvGrpSpPr>
        <p:grpSpPr>
          <a:xfrm>
            <a:off x="2987860" y="3795581"/>
            <a:ext cx="7754533" cy="1243413"/>
            <a:chOff x="3173592" y="3795581"/>
            <a:chExt cx="7754533" cy="1243413"/>
          </a:xfrm>
        </p:grpSpPr>
        <p:pic>
          <p:nvPicPr>
            <p:cNvPr id="4110" name="Picture 14" descr="Related image">
              <a:extLst>
                <a:ext uri="{FF2B5EF4-FFF2-40B4-BE49-F238E27FC236}">
                  <a16:creationId xmlns:a16="http://schemas.microsoft.com/office/drawing/2014/main" id="{EEA98568-E712-405B-8668-A17D57B795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3592" y="3795581"/>
              <a:ext cx="792676" cy="1243413"/>
            </a:xfrm>
            <a:prstGeom prst="rect">
              <a:avLst/>
            </a:prstGeom>
            <a:noFill/>
            <a:extLst>
              <a:ext uri="{909E8E84-426E-40DD-AFC4-6F175D3DCCD1}">
                <a14:hiddenFill xmlns:a14="http://schemas.microsoft.com/office/drawing/2010/main">
                  <a:solidFill>
                    <a:srgbClr val="FFFFFF"/>
                  </a:solidFill>
                </a14:hiddenFill>
              </a:ext>
            </a:extLst>
          </p:spPr>
        </p:pic>
        <p:sp>
          <p:nvSpPr>
            <p:cNvPr id="18" name="Subtitle 2">
              <a:extLst>
                <a:ext uri="{FF2B5EF4-FFF2-40B4-BE49-F238E27FC236}">
                  <a16:creationId xmlns:a16="http://schemas.microsoft.com/office/drawing/2014/main" id="{7788EB2E-EAF7-4392-892E-0EEC997023C7}"/>
                </a:ext>
              </a:extLst>
            </p:cNvPr>
            <p:cNvSpPr txBox="1">
              <a:spLocks/>
            </p:cNvSpPr>
            <p:nvPr/>
          </p:nvSpPr>
          <p:spPr>
            <a:xfrm>
              <a:off x="4385282" y="3918872"/>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atin typeface="+mj-lt"/>
                </a:rPr>
                <a:t>DevOps</a:t>
              </a:r>
            </a:p>
          </p:txBody>
        </p:sp>
      </p:grpSp>
    </p:spTree>
    <p:extLst>
      <p:ext uri="{BB962C8B-B14F-4D97-AF65-F5344CB8AC3E}">
        <p14:creationId xmlns:p14="http://schemas.microsoft.com/office/powerpoint/2010/main" val="362624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AAAF8A-34DE-494A-A180-38CEAAE3E8AE}"/>
              </a:ext>
            </a:extLst>
          </p:cNvPr>
          <p:cNvGrpSpPr/>
          <p:nvPr/>
        </p:nvGrpSpPr>
        <p:grpSpPr>
          <a:xfrm>
            <a:off x="278843" y="302564"/>
            <a:ext cx="11112701" cy="1051133"/>
            <a:chOff x="2987860" y="847714"/>
            <a:chExt cx="11112701" cy="1051133"/>
          </a:xfrm>
        </p:grpSpPr>
        <p:pic>
          <p:nvPicPr>
            <p:cNvPr id="11" name="Picture 2" descr="Image result for visual studio icon">
              <a:extLst>
                <a:ext uri="{FF2B5EF4-FFF2-40B4-BE49-F238E27FC236}">
                  <a16:creationId xmlns:a16="http://schemas.microsoft.com/office/drawing/2014/main" id="{FD033BCB-02DA-4EC5-9AA5-A49483F1D6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60" y="847714"/>
              <a:ext cx="1051133" cy="1051133"/>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2">
              <a:extLst>
                <a:ext uri="{FF2B5EF4-FFF2-40B4-BE49-F238E27FC236}">
                  <a16:creationId xmlns:a16="http://schemas.microsoft.com/office/drawing/2014/main" id="{20DD33CD-77A7-4D0D-AF9C-9220D7401B5F}"/>
                </a:ext>
              </a:extLst>
            </p:cNvPr>
            <p:cNvSpPr txBox="1">
              <a:spLocks/>
            </p:cNvSpPr>
            <p:nvPr/>
          </p:nvSpPr>
          <p:spPr>
            <a:xfrm>
              <a:off x="4385282" y="927187"/>
              <a:ext cx="9715279"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atin typeface="+mj-lt"/>
                </a:rPr>
                <a:t>IDEs</a:t>
              </a:r>
            </a:p>
          </p:txBody>
        </p:sp>
      </p:grpSp>
      <p:grpSp>
        <p:nvGrpSpPr>
          <p:cNvPr id="2" name="Group 1">
            <a:extLst>
              <a:ext uri="{FF2B5EF4-FFF2-40B4-BE49-F238E27FC236}">
                <a16:creationId xmlns:a16="http://schemas.microsoft.com/office/drawing/2014/main" id="{81FCC7A7-B37D-4E6A-9462-DA904A630525}"/>
              </a:ext>
            </a:extLst>
          </p:cNvPr>
          <p:cNvGrpSpPr/>
          <p:nvPr/>
        </p:nvGrpSpPr>
        <p:grpSpPr>
          <a:xfrm>
            <a:off x="3068161" y="1564251"/>
            <a:ext cx="7592168" cy="739663"/>
            <a:chOff x="3089204" y="1564251"/>
            <a:chExt cx="7592168" cy="739663"/>
          </a:xfrm>
        </p:grpSpPr>
        <p:pic>
          <p:nvPicPr>
            <p:cNvPr id="29" name="Picture 2" descr="Image result for visual studio icon">
              <a:extLst>
                <a:ext uri="{FF2B5EF4-FFF2-40B4-BE49-F238E27FC236}">
                  <a16:creationId xmlns:a16="http://schemas.microsoft.com/office/drawing/2014/main" id="{0CC325B0-495E-4B00-8E93-235AC73F61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9204" y="1564251"/>
              <a:ext cx="739663" cy="739663"/>
            </a:xfrm>
            <a:prstGeom prst="rect">
              <a:avLst/>
            </a:prstGeom>
            <a:noFill/>
            <a:extLst>
              <a:ext uri="{909E8E84-426E-40DD-AFC4-6F175D3DCCD1}">
                <a14:hiddenFill xmlns:a14="http://schemas.microsoft.com/office/drawing/2010/main">
                  <a:solidFill>
                    <a:srgbClr val="FFFFFF"/>
                  </a:solidFill>
                </a14:hiddenFill>
              </a:ext>
            </a:extLst>
          </p:spPr>
        </p:pic>
        <p:sp>
          <p:nvSpPr>
            <p:cNvPr id="25" name="Subtitle 2">
              <a:extLst>
                <a:ext uri="{FF2B5EF4-FFF2-40B4-BE49-F238E27FC236}">
                  <a16:creationId xmlns:a16="http://schemas.microsoft.com/office/drawing/2014/main" id="{7A5700FA-43AA-4847-BB77-04C742FFF2C0}"/>
                </a:ext>
              </a:extLst>
            </p:cNvPr>
            <p:cNvSpPr txBox="1">
              <a:spLocks/>
            </p:cNvSpPr>
            <p:nvPr/>
          </p:nvSpPr>
          <p:spPr>
            <a:xfrm>
              <a:off x="4138529" y="1600320"/>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VS Code</a:t>
              </a:r>
            </a:p>
          </p:txBody>
        </p:sp>
      </p:grpSp>
      <p:grpSp>
        <p:nvGrpSpPr>
          <p:cNvPr id="3" name="Group 2">
            <a:extLst>
              <a:ext uri="{FF2B5EF4-FFF2-40B4-BE49-F238E27FC236}">
                <a16:creationId xmlns:a16="http://schemas.microsoft.com/office/drawing/2014/main" id="{90E6F13A-AB36-4A7B-A288-AD5CA7C093FD}"/>
              </a:ext>
            </a:extLst>
          </p:cNvPr>
          <p:cNvGrpSpPr/>
          <p:nvPr/>
        </p:nvGrpSpPr>
        <p:grpSpPr>
          <a:xfrm>
            <a:off x="3068161" y="2523497"/>
            <a:ext cx="7626352" cy="846327"/>
            <a:chOff x="3089204" y="2476459"/>
            <a:chExt cx="7626352" cy="846327"/>
          </a:xfrm>
        </p:grpSpPr>
        <p:pic>
          <p:nvPicPr>
            <p:cNvPr id="6146" name="Picture 2" descr="Image result for visual studio icon">
              <a:extLst>
                <a:ext uri="{FF2B5EF4-FFF2-40B4-BE49-F238E27FC236}">
                  <a16:creationId xmlns:a16="http://schemas.microsoft.com/office/drawing/2014/main" id="{6BAF4289-B97E-468C-B37D-391BDC56F0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9204" y="2476459"/>
              <a:ext cx="850105" cy="846327"/>
            </a:xfrm>
            <a:prstGeom prst="rect">
              <a:avLst/>
            </a:prstGeom>
            <a:noFill/>
            <a:extLst>
              <a:ext uri="{909E8E84-426E-40DD-AFC4-6F175D3DCCD1}">
                <a14:hiddenFill xmlns:a14="http://schemas.microsoft.com/office/drawing/2010/main">
                  <a:solidFill>
                    <a:srgbClr val="FFFFFF"/>
                  </a:solidFill>
                </a14:hiddenFill>
              </a:ext>
            </a:extLst>
          </p:spPr>
        </p:pic>
        <p:sp>
          <p:nvSpPr>
            <p:cNvPr id="28" name="Subtitle 2">
              <a:extLst>
                <a:ext uri="{FF2B5EF4-FFF2-40B4-BE49-F238E27FC236}">
                  <a16:creationId xmlns:a16="http://schemas.microsoft.com/office/drawing/2014/main" id="{400CAACB-9739-415B-8EF9-A1184B83A1A6}"/>
                </a:ext>
              </a:extLst>
            </p:cNvPr>
            <p:cNvSpPr txBox="1">
              <a:spLocks/>
            </p:cNvSpPr>
            <p:nvPr/>
          </p:nvSpPr>
          <p:spPr>
            <a:xfrm>
              <a:off x="4172713" y="2619191"/>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Visual Studio</a:t>
              </a:r>
            </a:p>
          </p:txBody>
        </p:sp>
      </p:grpSp>
      <p:grpSp>
        <p:nvGrpSpPr>
          <p:cNvPr id="4" name="Group 3">
            <a:extLst>
              <a:ext uri="{FF2B5EF4-FFF2-40B4-BE49-F238E27FC236}">
                <a16:creationId xmlns:a16="http://schemas.microsoft.com/office/drawing/2014/main" id="{A9F07DC5-47D0-4BB5-903C-AF8F581B01C8}"/>
              </a:ext>
            </a:extLst>
          </p:cNvPr>
          <p:cNvGrpSpPr/>
          <p:nvPr/>
        </p:nvGrpSpPr>
        <p:grpSpPr>
          <a:xfrm>
            <a:off x="3068161" y="3589407"/>
            <a:ext cx="7647395" cy="892189"/>
            <a:chOff x="3068161" y="3632830"/>
            <a:chExt cx="7647395" cy="892189"/>
          </a:xfrm>
        </p:grpSpPr>
        <p:pic>
          <p:nvPicPr>
            <p:cNvPr id="6148" name="Picture 4" descr="Image result for eclipse icon">
              <a:extLst>
                <a:ext uri="{FF2B5EF4-FFF2-40B4-BE49-F238E27FC236}">
                  <a16:creationId xmlns:a16="http://schemas.microsoft.com/office/drawing/2014/main" id="{8CA66EF5-7362-4441-9103-2D119CA1A8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8161" y="3632830"/>
              <a:ext cx="892189" cy="892189"/>
            </a:xfrm>
            <a:prstGeom prst="rect">
              <a:avLst/>
            </a:prstGeom>
            <a:noFill/>
            <a:extLst>
              <a:ext uri="{909E8E84-426E-40DD-AFC4-6F175D3DCCD1}">
                <a14:hiddenFill xmlns:a14="http://schemas.microsoft.com/office/drawing/2010/main">
                  <a:solidFill>
                    <a:srgbClr val="FFFFFF"/>
                  </a:solidFill>
                </a14:hiddenFill>
              </a:ext>
            </a:extLst>
          </p:spPr>
        </p:pic>
        <p:sp>
          <p:nvSpPr>
            <p:cNvPr id="32" name="Subtitle 2">
              <a:extLst>
                <a:ext uri="{FF2B5EF4-FFF2-40B4-BE49-F238E27FC236}">
                  <a16:creationId xmlns:a16="http://schemas.microsoft.com/office/drawing/2014/main" id="{1E3BB9B2-09CD-4FE6-B9F2-3C252D9EA92D}"/>
                </a:ext>
              </a:extLst>
            </p:cNvPr>
            <p:cNvSpPr txBox="1">
              <a:spLocks/>
            </p:cNvSpPr>
            <p:nvPr/>
          </p:nvSpPr>
          <p:spPr>
            <a:xfrm>
              <a:off x="4172713" y="3790752"/>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Eclipse</a:t>
              </a:r>
            </a:p>
          </p:txBody>
        </p:sp>
      </p:grpSp>
      <p:grpSp>
        <p:nvGrpSpPr>
          <p:cNvPr id="5" name="Group 4">
            <a:extLst>
              <a:ext uri="{FF2B5EF4-FFF2-40B4-BE49-F238E27FC236}">
                <a16:creationId xmlns:a16="http://schemas.microsoft.com/office/drawing/2014/main" id="{E6DA10B8-56DE-40DC-8423-1EBA35D26B27}"/>
              </a:ext>
            </a:extLst>
          </p:cNvPr>
          <p:cNvGrpSpPr/>
          <p:nvPr/>
        </p:nvGrpSpPr>
        <p:grpSpPr>
          <a:xfrm>
            <a:off x="3003650" y="4701178"/>
            <a:ext cx="7711906" cy="1021209"/>
            <a:chOff x="3003650" y="4701178"/>
            <a:chExt cx="7711906" cy="1021209"/>
          </a:xfrm>
        </p:grpSpPr>
        <p:pic>
          <p:nvPicPr>
            <p:cNvPr id="6150" name="Picture 6" descr="Image result for jetbrains logo">
              <a:extLst>
                <a:ext uri="{FF2B5EF4-FFF2-40B4-BE49-F238E27FC236}">
                  <a16:creationId xmlns:a16="http://schemas.microsoft.com/office/drawing/2014/main" id="{B6EEE895-9CB5-4B3B-A5FF-0EB27387AA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3650" y="4701178"/>
              <a:ext cx="1021209" cy="1021209"/>
            </a:xfrm>
            <a:prstGeom prst="rect">
              <a:avLst/>
            </a:prstGeom>
            <a:noFill/>
            <a:extLst>
              <a:ext uri="{909E8E84-426E-40DD-AFC4-6F175D3DCCD1}">
                <a14:hiddenFill xmlns:a14="http://schemas.microsoft.com/office/drawing/2010/main">
                  <a:solidFill>
                    <a:srgbClr val="FFFFFF"/>
                  </a:solidFill>
                </a14:hiddenFill>
              </a:ext>
            </a:extLst>
          </p:spPr>
        </p:pic>
        <p:sp>
          <p:nvSpPr>
            <p:cNvPr id="36" name="Subtitle 2">
              <a:extLst>
                <a:ext uri="{FF2B5EF4-FFF2-40B4-BE49-F238E27FC236}">
                  <a16:creationId xmlns:a16="http://schemas.microsoft.com/office/drawing/2014/main" id="{E1B3DF27-568C-4BFA-99B6-607860D487AC}"/>
                </a:ext>
              </a:extLst>
            </p:cNvPr>
            <p:cNvSpPr txBox="1">
              <a:spLocks/>
            </p:cNvSpPr>
            <p:nvPr/>
          </p:nvSpPr>
          <p:spPr>
            <a:xfrm>
              <a:off x="4172713" y="4878020"/>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Jet Brains IDEs</a:t>
              </a:r>
            </a:p>
          </p:txBody>
        </p:sp>
      </p:grpSp>
    </p:spTree>
    <p:extLst>
      <p:ext uri="{BB962C8B-B14F-4D97-AF65-F5344CB8AC3E}">
        <p14:creationId xmlns:p14="http://schemas.microsoft.com/office/powerpoint/2010/main" val="2276326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6C601-0B9B-49A0-B855-1B0D9C3522F0}"/>
              </a:ext>
            </a:extLst>
          </p:cNvPr>
          <p:cNvGrpSpPr/>
          <p:nvPr/>
        </p:nvGrpSpPr>
        <p:grpSpPr>
          <a:xfrm>
            <a:off x="3068161" y="2789954"/>
            <a:ext cx="7592168" cy="739663"/>
            <a:chOff x="3335957" y="1538614"/>
            <a:chExt cx="7592168" cy="739663"/>
          </a:xfrm>
        </p:grpSpPr>
        <p:pic>
          <p:nvPicPr>
            <p:cNvPr id="18" name="Picture 2" descr="Image result for gitlab logo">
              <a:extLst>
                <a:ext uri="{FF2B5EF4-FFF2-40B4-BE49-F238E27FC236}">
                  <a16:creationId xmlns:a16="http://schemas.microsoft.com/office/drawing/2014/main" id="{481893DC-FFAB-4456-B46A-061CC16B940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726" t="14080" r="29341" b="42719"/>
            <a:stretch/>
          </p:blipFill>
          <p:spPr bwMode="auto">
            <a:xfrm>
              <a:off x="3335957" y="1538614"/>
              <a:ext cx="792103" cy="739663"/>
            </a:xfrm>
            <a:prstGeom prst="rect">
              <a:avLst/>
            </a:prstGeom>
            <a:noFill/>
            <a:extLst>
              <a:ext uri="{909E8E84-426E-40DD-AFC4-6F175D3DCCD1}">
                <a14:hiddenFill xmlns:a14="http://schemas.microsoft.com/office/drawing/2010/main">
                  <a:solidFill>
                    <a:srgbClr val="FFFFFF"/>
                  </a:solidFill>
                </a14:hiddenFill>
              </a:ext>
            </a:extLst>
          </p:spPr>
        </p:pic>
        <p:sp>
          <p:nvSpPr>
            <p:cNvPr id="19" name="Subtitle 2">
              <a:extLst>
                <a:ext uri="{FF2B5EF4-FFF2-40B4-BE49-F238E27FC236}">
                  <a16:creationId xmlns:a16="http://schemas.microsoft.com/office/drawing/2014/main" id="{CDC2675D-5127-47CC-9ADB-7A1AF3F57686}"/>
                </a:ext>
              </a:extLst>
            </p:cNvPr>
            <p:cNvSpPr txBox="1">
              <a:spLocks/>
            </p:cNvSpPr>
            <p:nvPr/>
          </p:nvSpPr>
          <p:spPr>
            <a:xfrm>
              <a:off x="4385282" y="1574682"/>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Gitlab</a:t>
              </a:r>
            </a:p>
          </p:txBody>
        </p:sp>
      </p:grpSp>
      <p:grpSp>
        <p:nvGrpSpPr>
          <p:cNvPr id="20" name="Group 19">
            <a:extLst>
              <a:ext uri="{FF2B5EF4-FFF2-40B4-BE49-F238E27FC236}">
                <a16:creationId xmlns:a16="http://schemas.microsoft.com/office/drawing/2014/main" id="{BF260044-C701-4D52-B47B-4222732E5603}"/>
              </a:ext>
            </a:extLst>
          </p:cNvPr>
          <p:cNvGrpSpPr/>
          <p:nvPr/>
        </p:nvGrpSpPr>
        <p:grpSpPr>
          <a:xfrm>
            <a:off x="2970737" y="3746822"/>
            <a:ext cx="7689592" cy="846327"/>
            <a:chOff x="3299429" y="1151860"/>
            <a:chExt cx="7689592" cy="846327"/>
          </a:xfrm>
        </p:grpSpPr>
        <p:pic>
          <p:nvPicPr>
            <p:cNvPr id="21" name="Picture 2" descr="GitHub Octocat">
              <a:extLst>
                <a:ext uri="{FF2B5EF4-FFF2-40B4-BE49-F238E27FC236}">
                  <a16:creationId xmlns:a16="http://schemas.microsoft.com/office/drawing/2014/main" id="{A1A6501B-558A-4896-8DED-2068528994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9429" y="1151860"/>
              <a:ext cx="1018138" cy="846327"/>
            </a:xfrm>
            <a:prstGeom prst="rect">
              <a:avLst/>
            </a:prstGeom>
            <a:noFill/>
            <a:extLst>
              <a:ext uri="{909E8E84-426E-40DD-AFC4-6F175D3DCCD1}">
                <a14:hiddenFill xmlns:a14="http://schemas.microsoft.com/office/drawing/2010/main">
                  <a:solidFill>
                    <a:srgbClr val="FFFFFF"/>
                  </a:solidFill>
                </a14:hiddenFill>
              </a:ext>
            </a:extLst>
          </p:spPr>
        </p:pic>
        <p:sp>
          <p:nvSpPr>
            <p:cNvPr id="22" name="Subtitle 2">
              <a:extLst>
                <a:ext uri="{FF2B5EF4-FFF2-40B4-BE49-F238E27FC236}">
                  <a16:creationId xmlns:a16="http://schemas.microsoft.com/office/drawing/2014/main" id="{60645DF6-2736-4D70-B8B0-B462D8825A68}"/>
                </a:ext>
              </a:extLst>
            </p:cNvPr>
            <p:cNvSpPr txBox="1">
              <a:spLocks/>
            </p:cNvSpPr>
            <p:nvPr/>
          </p:nvSpPr>
          <p:spPr>
            <a:xfrm>
              <a:off x="4446178" y="1294592"/>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err="1">
                  <a:latin typeface="+mj-lt"/>
                </a:rPr>
                <a:t>Github</a:t>
              </a:r>
              <a:endParaRPr lang="en-US" sz="4400" dirty="0">
                <a:latin typeface="+mj-lt"/>
              </a:endParaRPr>
            </a:p>
          </p:txBody>
        </p:sp>
      </p:grpSp>
      <p:grpSp>
        <p:nvGrpSpPr>
          <p:cNvPr id="8" name="Group 7">
            <a:extLst>
              <a:ext uri="{FF2B5EF4-FFF2-40B4-BE49-F238E27FC236}">
                <a16:creationId xmlns:a16="http://schemas.microsoft.com/office/drawing/2014/main" id="{A4044FD6-D161-4F3C-A949-9F1368D15A5A}"/>
              </a:ext>
            </a:extLst>
          </p:cNvPr>
          <p:cNvGrpSpPr/>
          <p:nvPr/>
        </p:nvGrpSpPr>
        <p:grpSpPr>
          <a:xfrm>
            <a:off x="349120" y="285472"/>
            <a:ext cx="11042424" cy="1103669"/>
            <a:chOff x="349120" y="285472"/>
            <a:chExt cx="11042424" cy="1103669"/>
          </a:xfrm>
        </p:grpSpPr>
        <p:pic>
          <p:nvPicPr>
            <p:cNvPr id="26" name="Graphic 25">
              <a:extLst>
                <a:ext uri="{FF2B5EF4-FFF2-40B4-BE49-F238E27FC236}">
                  <a16:creationId xmlns:a16="http://schemas.microsoft.com/office/drawing/2014/main" id="{89A211B5-0442-48E4-BE4E-464034857A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120" y="285472"/>
              <a:ext cx="955218" cy="1103669"/>
            </a:xfrm>
            <a:prstGeom prst="rect">
              <a:avLst/>
            </a:prstGeom>
          </p:spPr>
        </p:pic>
        <p:sp>
          <p:nvSpPr>
            <p:cNvPr id="12" name="Subtitle 2">
              <a:extLst>
                <a:ext uri="{FF2B5EF4-FFF2-40B4-BE49-F238E27FC236}">
                  <a16:creationId xmlns:a16="http://schemas.microsoft.com/office/drawing/2014/main" id="{20DD33CD-77A7-4D0D-AF9C-9220D7401B5F}"/>
                </a:ext>
              </a:extLst>
            </p:cNvPr>
            <p:cNvSpPr txBox="1">
              <a:spLocks/>
            </p:cNvSpPr>
            <p:nvPr/>
          </p:nvSpPr>
          <p:spPr>
            <a:xfrm>
              <a:off x="1676265" y="382037"/>
              <a:ext cx="9715279"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atin typeface="+mj-lt"/>
                </a:rPr>
                <a:t>Source Code</a:t>
              </a:r>
            </a:p>
          </p:txBody>
        </p:sp>
      </p:grpSp>
      <p:grpSp>
        <p:nvGrpSpPr>
          <p:cNvPr id="7" name="Group 6">
            <a:extLst>
              <a:ext uri="{FF2B5EF4-FFF2-40B4-BE49-F238E27FC236}">
                <a16:creationId xmlns:a16="http://schemas.microsoft.com/office/drawing/2014/main" id="{C4B5B586-CE83-40B4-B877-F58F14936350}"/>
              </a:ext>
            </a:extLst>
          </p:cNvPr>
          <p:cNvGrpSpPr/>
          <p:nvPr/>
        </p:nvGrpSpPr>
        <p:grpSpPr>
          <a:xfrm>
            <a:off x="3083754" y="1657544"/>
            <a:ext cx="7576575" cy="915204"/>
            <a:chOff x="3083754" y="1657544"/>
            <a:chExt cx="7576575" cy="915204"/>
          </a:xfrm>
        </p:grpSpPr>
        <p:pic>
          <p:nvPicPr>
            <p:cNvPr id="23" name="Graphic 22">
              <a:extLst>
                <a:ext uri="{FF2B5EF4-FFF2-40B4-BE49-F238E27FC236}">
                  <a16:creationId xmlns:a16="http://schemas.microsoft.com/office/drawing/2014/main" id="{38E05C6F-25FD-4082-8CD1-70691F7FA2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3754" y="1657544"/>
              <a:ext cx="792103" cy="915204"/>
            </a:xfrm>
            <a:prstGeom prst="rect">
              <a:avLst/>
            </a:prstGeom>
          </p:spPr>
        </p:pic>
        <p:sp>
          <p:nvSpPr>
            <p:cNvPr id="32" name="Subtitle 2">
              <a:extLst>
                <a:ext uri="{FF2B5EF4-FFF2-40B4-BE49-F238E27FC236}">
                  <a16:creationId xmlns:a16="http://schemas.microsoft.com/office/drawing/2014/main" id="{1E3BB9B2-09CD-4FE6-B9F2-3C252D9EA92D}"/>
                </a:ext>
              </a:extLst>
            </p:cNvPr>
            <p:cNvSpPr txBox="1">
              <a:spLocks/>
            </p:cNvSpPr>
            <p:nvPr/>
          </p:nvSpPr>
          <p:spPr>
            <a:xfrm>
              <a:off x="4117486" y="1815466"/>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err="1">
                  <a:latin typeface="+mj-lt"/>
                </a:rPr>
                <a:t>TaraVault</a:t>
              </a:r>
              <a:endParaRPr lang="en-US" sz="4400" dirty="0">
                <a:latin typeface="+mj-lt"/>
              </a:endParaRPr>
            </a:p>
          </p:txBody>
        </p:sp>
      </p:grpSp>
    </p:spTree>
    <p:extLst>
      <p:ext uri="{BB962C8B-B14F-4D97-AF65-F5344CB8AC3E}">
        <p14:creationId xmlns:p14="http://schemas.microsoft.com/office/powerpoint/2010/main" val="4193180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18CD560-CBDD-4552-A943-015921543BF1}"/>
              </a:ext>
            </a:extLst>
          </p:cNvPr>
          <p:cNvGrpSpPr/>
          <p:nvPr/>
        </p:nvGrpSpPr>
        <p:grpSpPr>
          <a:xfrm>
            <a:off x="2970737" y="1745628"/>
            <a:ext cx="7690981" cy="739662"/>
            <a:chOff x="3237144" y="1538614"/>
            <a:chExt cx="7690981" cy="739662"/>
          </a:xfrm>
        </p:grpSpPr>
        <p:pic>
          <p:nvPicPr>
            <p:cNvPr id="25" name="Picture 6">
              <a:extLst>
                <a:ext uri="{FF2B5EF4-FFF2-40B4-BE49-F238E27FC236}">
                  <a16:creationId xmlns:a16="http://schemas.microsoft.com/office/drawing/2014/main" id="{500A6275-6C43-49D5-831B-50D0D203D9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7144" y="1538614"/>
              <a:ext cx="991949" cy="739662"/>
            </a:xfrm>
            <a:prstGeom prst="rect">
              <a:avLst/>
            </a:prstGeom>
            <a:noFill/>
            <a:extLst>
              <a:ext uri="{909E8E84-426E-40DD-AFC4-6F175D3DCCD1}">
                <a14:hiddenFill xmlns:a14="http://schemas.microsoft.com/office/drawing/2010/main">
                  <a:solidFill>
                    <a:srgbClr val="FFFFFF"/>
                  </a:solidFill>
                </a14:hiddenFill>
              </a:ext>
            </a:extLst>
          </p:spPr>
        </p:pic>
        <p:sp>
          <p:nvSpPr>
            <p:cNvPr id="27" name="Subtitle 2">
              <a:extLst>
                <a:ext uri="{FF2B5EF4-FFF2-40B4-BE49-F238E27FC236}">
                  <a16:creationId xmlns:a16="http://schemas.microsoft.com/office/drawing/2014/main" id="{2AFB707D-9576-4B2A-8508-CC4B4C7B5255}"/>
                </a:ext>
              </a:extLst>
            </p:cNvPr>
            <p:cNvSpPr txBox="1">
              <a:spLocks/>
            </p:cNvSpPr>
            <p:nvPr/>
          </p:nvSpPr>
          <p:spPr>
            <a:xfrm>
              <a:off x="4385282" y="1574682"/>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Azure DevOps</a:t>
              </a:r>
            </a:p>
          </p:txBody>
        </p:sp>
      </p:grpSp>
      <p:grpSp>
        <p:nvGrpSpPr>
          <p:cNvPr id="28" name="Group 27">
            <a:extLst>
              <a:ext uri="{FF2B5EF4-FFF2-40B4-BE49-F238E27FC236}">
                <a16:creationId xmlns:a16="http://schemas.microsoft.com/office/drawing/2014/main" id="{4F0A1437-B89A-482E-9718-3B7DFE0D2EFF}"/>
              </a:ext>
            </a:extLst>
          </p:cNvPr>
          <p:cNvGrpSpPr/>
          <p:nvPr/>
        </p:nvGrpSpPr>
        <p:grpSpPr>
          <a:xfrm>
            <a:off x="3130446" y="2846833"/>
            <a:ext cx="8413853" cy="674334"/>
            <a:chOff x="3396853" y="3441364"/>
            <a:chExt cx="8413853" cy="674334"/>
          </a:xfrm>
        </p:grpSpPr>
        <p:pic>
          <p:nvPicPr>
            <p:cNvPr id="29" name="Picture 4" descr="Image result for jasmine js logo">
              <a:extLst>
                <a:ext uri="{FF2B5EF4-FFF2-40B4-BE49-F238E27FC236}">
                  <a16:creationId xmlns:a16="http://schemas.microsoft.com/office/drawing/2014/main" id="{0F24A43B-A27C-475F-8276-B8218DCCB8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6853" y="3448170"/>
              <a:ext cx="670309" cy="667528"/>
            </a:xfrm>
            <a:prstGeom prst="rect">
              <a:avLst/>
            </a:prstGeom>
            <a:noFill/>
            <a:extLst>
              <a:ext uri="{909E8E84-426E-40DD-AFC4-6F175D3DCCD1}">
                <a14:hiddenFill xmlns:a14="http://schemas.microsoft.com/office/drawing/2010/main">
                  <a:solidFill>
                    <a:srgbClr val="FFFFFF"/>
                  </a:solidFill>
                </a14:hiddenFill>
              </a:ext>
            </a:extLst>
          </p:spPr>
        </p:pic>
        <p:sp>
          <p:nvSpPr>
            <p:cNvPr id="30" name="Subtitle 2">
              <a:extLst>
                <a:ext uri="{FF2B5EF4-FFF2-40B4-BE49-F238E27FC236}">
                  <a16:creationId xmlns:a16="http://schemas.microsoft.com/office/drawing/2014/main" id="{29466226-DED3-4777-B599-A2973A04FDF7}"/>
                </a:ext>
              </a:extLst>
            </p:cNvPr>
            <p:cNvSpPr txBox="1">
              <a:spLocks/>
            </p:cNvSpPr>
            <p:nvPr/>
          </p:nvSpPr>
          <p:spPr>
            <a:xfrm>
              <a:off x="4385281" y="3441364"/>
              <a:ext cx="7425425"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Every major unit test framework</a:t>
              </a:r>
            </a:p>
          </p:txBody>
        </p:sp>
      </p:grpSp>
      <p:grpSp>
        <p:nvGrpSpPr>
          <p:cNvPr id="14" name="Group 13">
            <a:extLst>
              <a:ext uri="{FF2B5EF4-FFF2-40B4-BE49-F238E27FC236}">
                <a16:creationId xmlns:a16="http://schemas.microsoft.com/office/drawing/2014/main" id="{F62B2102-290F-4C09-ACC2-F999A35EA6FB}"/>
              </a:ext>
            </a:extLst>
          </p:cNvPr>
          <p:cNvGrpSpPr/>
          <p:nvPr/>
        </p:nvGrpSpPr>
        <p:grpSpPr>
          <a:xfrm>
            <a:off x="432668" y="229024"/>
            <a:ext cx="7754533" cy="1243413"/>
            <a:chOff x="3173592" y="3795581"/>
            <a:chExt cx="7754533" cy="1243413"/>
          </a:xfrm>
        </p:grpSpPr>
        <p:pic>
          <p:nvPicPr>
            <p:cNvPr id="15" name="Picture 14" descr="Related image">
              <a:extLst>
                <a:ext uri="{FF2B5EF4-FFF2-40B4-BE49-F238E27FC236}">
                  <a16:creationId xmlns:a16="http://schemas.microsoft.com/office/drawing/2014/main" id="{133B3630-36EA-47C7-B5B9-2B39C0B9F9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3592" y="3795581"/>
              <a:ext cx="792676" cy="1243413"/>
            </a:xfrm>
            <a:prstGeom prst="rect">
              <a:avLst/>
            </a:prstGeom>
            <a:noFill/>
            <a:extLst>
              <a:ext uri="{909E8E84-426E-40DD-AFC4-6F175D3DCCD1}">
                <a14:hiddenFill xmlns:a14="http://schemas.microsoft.com/office/drawing/2010/main">
                  <a:solidFill>
                    <a:srgbClr val="FFFFFF"/>
                  </a:solidFill>
                </a14:hiddenFill>
              </a:ext>
            </a:extLst>
          </p:spPr>
        </p:pic>
        <p:sp>
          <p:nvSpPr>
            <p:cNvPr id="16" name="Subtitle 2">
              <a:extLst>
                <a:ext uri="{FF2B5EF4-FFF2-40B4-BE49-F238E27FC236}">
                  <a16:creationId xmlns:a16="http://schemas.microsoft.com/office/drawing/2014/main" id="{7573D55F-6C10-4944-8918-C353C3279B26}"/>
                </a:ext>
              </a:extLst>
            </p:cNvPr>
            <p:cNvSpPr txBox="1">
              <a:spLocks/>
            </p:cNvSpPr>
            <p:nvPr/>
          </p:nvSpPr>
          <p:spPr>
            <a:xfrm>
              <a:off x="4385282" y="3918872"/>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atin typeface="+mj-lt"/>
                </a:rPr>
                <a:t>DevOps</a:t>
              </a:r>
            </a:p>
          </p:txBody>
        </p:sp>
      </p:grpSp>
      <p:grpSp>
        <p:nvGrpSpPr>
          <p:cNvPr id="2" name="Group 1">
            <a:extLst>
              <a:ext uri="{FF2B5EF4-FFF2-40B4-BE49-F238E27FC236}">
                <a16:creationId xmlns:a16="http://schemas.microsoft.com/office/drawing/2014/main" id="{54A15FD3-233E-4D85-954B-A36EB0D9789F}"/>
              </a:ext>
            </a:extLst>
          </p:cNvPr>
          <p:cNvGrpSpPr/>
          <p:nvPr/>
        </p:nvGrpSpPr>
        <p:grpSpPr>
          <a:xfrm>
            <a:off x="3242593" y="3882709"/>
            <a:ext cx="7417736" cy="875548"/>
            <a:chOff x="3242593" y="3882709"/>
            <a:chExt cx="7417736" cy="875548"/>
          </a:xfrm>
        </p:grpSpPr>
        <p:sp>
          <p:nvSpPr>
            <p:cNvPr id="22" name="Subtitle 2">
              <a:extLst>
                <a:ext uri="{FF2B5EF4-FFF2-40B4-BE49-F238E27FC236}">
                  <a16:creationId xmlns:a16="http://schemas.microsoft.com/office/drawing/2014/main" id="{60645DF6-2736-4D70-B8B0-B462D8825A68}"/>
                </a:ext>
              </a:extLst>
            </p:cNvPr>
            <p:cNvSpPr txBox="1">
              <a:spLocks/>
            </p:cNvSpPr>
            <p:nvPr/>
          </p:nvSpPr>
          <p:spPr>
            <a:xfrm>
              <a:off x="4117486" y="3889554"/>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Jenkins</a:t>
              </a:r>
            </a:p>
          </p:txBody>
        </p:sp>
        <p:pic>
          <p:nvPicPr>
            <p:cNvPr id="17" name="Picture 16" descr="Related image">
              <a:extLst>
                <a:ext uri="{FF2B5EF4-FFF2-40B4-BE49-F238E27FC236}">
                  <a16:creationId xmlns:a16="http://schemas.microsoft.com/office/drawing/2014/main" id="{B9F5199B-7361-4130-9D29-6F70F681A2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2593" y="3882709"/>
              <a:ext cx="558162" cy="8755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0300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FC0409-373F-43C0-A506-6B474D444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7" y="474784"/>
            <a:ext cx="2127015" cy="1674815"/>
          </a:xfrm>
          <a:prstGeom prst="rect">
            <a:avLst/>
          </a:prstGeom>
        </p:spPr>
      </p:pic>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a:xfrm>
            <a:off x="2076628" y="474786"/>
            <a:ext cx="4635586" cy="2338754"/>
          </a:xfrm>
        </p:spPr>
        <p:txBody>
          <a:bodyPr>
            <a:normAutofit/>
          </a:bodyPr>
          <a:lstStyle/>
          <a:p>
            <a:r>
              <a:rPr lang="en-US" sz="6000" b="0" dirty="0"/>
              <a:t>Managers</a:t>
            </a:r>
          </a:p>
        </p:txBody>
      </p:sp>
    </p:spTree>
    <p:extLst>
      <p:ext uri="{BB962C8B-B14F-4D97-AF65-F5344CB8AC3E}">
        <p14:creationId xmlns:p14="http://schemas.microsoft.com/office/powerpoint/2010/main" val="2898678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A09C396-13CE-40AD-A4CD-10F897329BEB}"/>
              </a:ext>
            </a:extLst>
          </p:cNvPr>
          <p:cNvGrpSpPr/>
          <p:nvPr/>
        </p:nvGrpSpPr>
        <p:grpSpPr>
          <a:xfrm>
            <a:off x="3008239" y="2309180"/>
            <a:ext cx="7971874" cy="1119820"/>
            <a:chOff x="3008239" y="2309180"/>
            <a:chExt cx="7971874" cy="1119820"/>
          </a:xfrm>
        </p:grpSpPr>
        <p:pic>
          <p:nvPicPr>
            <p:cNvPr id="11" name="Graphic 10">
              <a:extLst>
                <a:ext uri="{FF2B5EF4-FFF2-40B4-BE49-F238E27FC236}">
                  <a16:creationId xmlns:a16="http://schemas.microsoft.com/office/drawing/2014/main" id="{BAD3E776-4EF5-430F-95EB-7697FF2D0A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8239" y="2309180"/>
              <a:ext cx="1119820" cy="1119820"/>
            </a:xfrm>
            <a:prstGeom prst="rect">
              <a:avLst/>
            </a:prstGeom>
          </p:spPr>
        </p:pic>
        <p:sp>
          <p:nvSpPr>
            <p:cNvPr id="8" name="Subtitle 2">
              <a:extLst>
                <a:ext uri="{FF2B5EF4-FFF2-40B4-BE49-F238E27FC236}">
                  <a16:creationId xmlns:a16="http://schemas.microsoft.com/office/drawing/2014/main" id="{056A8CE4-98E0-4A43-B84C-12D95D4E3F9A}"/>
                </a:ext>
              </a:extLst>
            </p:cNvPr>
            <p:cNvSpPr txBox="1">
              <a:spLocks/>
            </p:cNvSpPr>
            <p:nvPr/>
          </p:nvSpPr>
          <p:spPr>
            <a:xfrm>
              <a:off x="4437270" y="2431072"/>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latin typeface="+mj-lt"/>
                </a:rPr>
                <a:t>Requirements</a:t>
              </a:r>
            </a:p>
          </p:txBody>
        </p:sp>
      </p:grpSp>
      <p:grpSp>
        <p:nvGrpSpPr>
          <p:cNvPr id="4" name="Group 3">
            <a:extLst>
              <a:ext uri="{FF2B5EF4-FFF2-40B4-BE49-F238E27FC236}">
                <a16:creationId xmlns:a16="http://schemas.microsoft.com/office/drawing/2014/main" id="{0B168F84-64D5-4823-8D23-E8FE9BEEAF7B}"/>
              </a:ext>
            </a:extLst>
          </p:cNvPr>
          <p:cNvGrpSpPr/>
          <p:nvPr/>
        </p:nvGrpSpPr>
        <p:grpSpPr>
          <a:xfrm>
            <a:off x="3008239" y="731027"/>
            <a:ext cx="7919886" cy="1209593"/>
            <a:chOff x="3008239" y="731027"/>
            <a:chExt cx="7919886" cy="1209593"/>
          </a:xfrm>
        </p:grpSpPr>
        <p:pic>
          <p:nvPicPr>
            <p:cNvPr id="3" name="Graphic 2">
              <a:extLst>
                <a:ext uri="{FF2B5EF4-FFF2-40B4-BE49-F238E27FC236}">
                  <a16:creationId xmlns:a16="http://schemas.microsoft.com/office/drawing/2014/main" id="{BB888548-2249-4744-BBC3-EB1A59064D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8239" y="731027"/>
              <a:ext cx="1209593" cy="1209593"/>
            </a:xfrm>
            <a:prstGeom prst="rect">
              <a:avLst/>
            </a:prstGeom>
          </p:spPr>
        </p:pic>
        <p:sp>
          <p:nvSpPr>
            <p:cNvPr id="14" name="Subtitle 2">
              <a:extLst>
                <a:ext uri="{FF2B5EF4-FFF2-40B4-BE49-F238E27FC236}">
                  <a16:creationId xmlns:a16="http://schemas.microsoft.com/office/drawing/2014/main" id="{3D05A002-CF0D-48B3-AE1C-2FC14C8464CE}"/>
                </a:ext>
              </a:extLst>
            </p:cNvPr>
            <p:cNvSpPr txBox="1">
              <a:spLocks/>
            </p:cNvSpPr>
            <p:nvPr/>
          </p:nvSpPr>
          <p:spPr>
            <a:xfrm>
              <a:off x="4385282" y="927187"/>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atin typeface="+mj-lt"/>
                </a:rPr>
                <a:t>Risks</a:t>
              </a:r>
            </a:p>
          </p:txBody>
        </p:sp>
      </p:grpSp>
      <p:grpSp>
        <p:nvGrpSpPr>
          <p:cNvPr id="6" name="Group 5">
            <a:extLst>
              <a:ext uri="{FF2B5EF4-FFF2-40B4-BE49-F238E27FC236}">
                <a16:creationId xmlns:a16="http://schemas.microsoft.com/office/drawing/2014/main" id="{C06A1C06-218C-4036-85F8-EE5F493ED9EF}"/>
              </a:ext>
            </a:extLst>
          </p:cNvPr>
          <p:cNvGrpSpPr/>
          <p:nvPr/>
        </p:nvGrpSpPr>
        <p:grpSpPr>
          <a:xfrm>
            <a:off x="2826955" y="3623772"/>
            <a:ext cx="8101170" cy="1482385"/>
            <a:chOff x="2826955" y="3623772"/>
            <a:chExt cx="8101170" cy="1482385"/>
          </a:xfrm>
        </p:grpSpPr>
        <p:pic>
          <p:nvPicPr>
            <p:cNvPr id="5" name="Graphic 4">
              <a:extLst>
                <a:ext uri="{FF2B5EF4-FFF2-40B4-BE49-F238E27FC236}">
                  <a16:creationId xmlns:a16="http://schemas.microsoft.com/office/drawing/2014/main" id="{B89EEBAF-34BC-418A-8F66-F87112991C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6955" y="3623772"/>
              <a:ext cx="1482385" cy="1482385"/>
            </a:xfrm>
            <a:prstGeom prst="rect">
              <a:avLst/>
            </a:prstGeom>
          </p:spPr>
        </p:pic>
        <p:sp>
          <p:nvSpPr>
            <p:cNvPr id="18" name="Subtitle 2">
              <a:extLst>
                <a:ext uri="{FF2B5EF4-FFF2-40B4-BE49-F238E27FC236}">
                  <a16:creationId xmlns:a16="http://schemas.microsoft.com/office/drawing/2014/main" id="{7788EB2E-EAF7-4392-892E-0EEC997023C7}"/>
                </a:ext>
              </a:extLst>
            </p:cNvPr>
            <p:cNvSpPr txBox="1">
              <a:spLocks/>
            </p:cNvSpPr>
            <p:nvPr/>
          </p:nvSpPr>
          <p:spPr>
            <a:xfrm>
              <a:off x="4385282" y="3918872"/>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atin typeface="+mj-lt"/>
                </a:rPr>
                <a:t>Dark mode</a:t>
              </a:r>
            </a:p>
          </p:txBody>
        </p:sp>
      </p:grpSp>
    </p:spTree>
    <p:extLst>
      <p:ext uri="{BB962C8B-B14F-4D97-AF65-F5344CB8AC3E}">
        <p14:creationId xmlns:p14="http://schemas.microsoft.com/office/powerpoint/2010/main" val="310870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D7A85F9-602B-4CC8-9024-210D3300E215}"/>
              </a:ext>
            </a:extLst>
          </p:cNvPr>
          <p:cNvSpPr>
            <a:spLocks noGrp="1"/>
          </p:cNvSpPr>
          <p:nvPr>
            <p:ph sz="half" idx="2"/>
          </p:nvPr>
        </p:nvSpPr>
        <p:spPr>
          <a:xfrm>
            <a:off x="6686092" y="1825625"/>
            <a:ext cx="4667707" cy="4351338"/>
          </a:xfrm>
        </p:spPr>
        <p:txBody>
          <a:bodyPr/>
          <a:lstStyle/>
          <a:p>
            <a:pPr marL="0" indent="0">
              <a:buNone/>
            </a:pPr>
            <a:r>
              <a:rPr lang="en-US" dirty="0">
                <a:latin typeface="+mj-lt"/>
              </a:rPr>
              <a:t>Impacts</a:t>
            </a:r>
          </a:p>
          <a:p>
            <a:pPr marL="0" indent="0">
              <a:buNone/>
            </a:pPr>
            <a:r>
              <a:rPr lang="en-US" dirty="0">
                <a:latin typeface="+mj-lt"/>
              </a:rPr>
              <a:t>Probabilities</a:t>
            </a:r>
          </a:p>
          <a:p>
            <a:pPr marL="0" indent="0">
              <a:buNone/>
            </a:pPr>
            <a:r>
              <a:rPr lang="en-US" dirty="0">
                <a:latin typeface="+mj-lt"/>
              </a:rPr>
              <a:t>Mitigations</a:t>
            </a:r>
          </a:p>
          <a:p>
            <a:pPr marL="0" indent="0">
              <a:buNone/>
            </a:pPr>
            <a:r>
              <a:rPr lang="en-US" dirty="0">
                <a:latin typeface="+mj-lt"/>
              </a:rPr>
              <a:t>Reporting</a:t>
            </a:r>
          </a:p>
          <a:p>
            <a:pPr marL="0" indent="0">
              <a:buNone/>
            </a:pPr>
            <a:r>
              <a:rPr lang="en-US" dirty="0">
                <a:latin typeface="+mj-lt"/>
              </a:rPr>
              <a:t>Fully integrated</a:t>
            </a:r>
          </a:p>
        </p:txBody>
      </p:sp>
      <p:pic>
        <p:nvPicPr>
          <p:cNvPr id="6" name="Picture 5">
            <a:extLst>
              <a:ext uri="{FF2B5EF4-FFF2-40B4-BE49-F238E27FC236}">
                <a16:creationId xmlns:a16="http://schemas.microsoft.com/office/drawing/2014/main" id="{3A104A59-B1CB-4B73-974D-4D6D2FC14026}"/>
              </a:ext>
            </a:extLst>
          </p:cNvPr>
          <p:cNvPicPr>
            <a:picLocks noChangeAspect="1"/>
          </p:cNvPicPr>
          <p:nvPr/>
        </p:nvPicPr>
        <p:blipFill>
          <a:blip r:embed="rId2"/>
          <a:stretch>
            <a:fillRect/>
          </a:stretch>
        </p:blipFill>
        <p:spPr>
          <a:xfrm>
            <a:off x="271729" y="1825626"/>
            <a:ext cx="5748072" cy="3298472"/>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167E20EC-0461-4EF6-9234-040A450E015E}"/>
              </a:ext>
            </a:extLst>
          </p:cNvPr>
          <p:cNvGrpSpPr/>
          <p:nvPr/>
        </p:nvGrpSpPr>
        <p:grpSpPr>
          <a:xfrm>
            <a:off x="278843" y="197064"/>
            <a:ext cx="7919886" cy="1209593"/>
            <a:chOff x="3008239" y="731027"/>
            <a:chExt cx="7919886" cy="1209593"/>
          </a:xfrm>
        </p:grpSpPr>
        <p:pic>
          <p:nvPicPr>
            <p:cNvPr id="8" name="Graphic 7">
              <a:extLst>
                <a:ext uri="{FF2B5EF4-FFF2-40B4-BE49-F238E27FC236}">
                  <a16:creationId xmlns:a16="http://schemas.microsoft.com/office/drawing/2014/main" id="{8AFD6D15-9297-4131-A2DB-2946007400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8239" y="731027"/>
              <a:ext cx="1209593" cy="1209593"/>
            </a:xfrm>
            <a:prstGeom prst="rect">
              <a:avLst/>
            </a:prstGeom>
          </p:spPr>
        </p:pic>
        <p:sp>
          <p:nvSpPr>
            <p:cNvPr id="9" name="Subtitle 2">
              <a:extLst>
                <a:ext uri="{FF2B5EF4-FFF2-40B4-BE49-F238E27FC236}">
                  <a16:creationId xmlns:a16="http://schemas.microsoft.com/office/drawing/2014/main" id="{899841E6-4452-4817-9FD5-275FCDF75947}"/>
                </a:ext>
              </a:extLst>
            </p:cNvPr>
            <p:cNvSpPr txBox="1">
              <a:spLocks/>
            </p:cNvSpPr>
            <p:nvPr/>
          </p:nvSpPr>
          <p:spPr>
            <a:xfrm>
              <a:off x="4385282" y="927187"/>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atin typeface="+mj-lt"/>
                </a:rPr>
                <a:t>Risk Management</a:t>
              </a:r>
            </a:p>
          </p:txBody>
        </p:sp>
      </p:grpSp>
    </p:spTree>
    <p:extLst>
      <p:ext uri="{BB962C8B-B14F-4D97-AF65-F5344CB8AC3E}">
        <p14:creationId xmlns:p14="http://schemas.microsoft.com/office/powerpoint/2010/main" val="38527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q views">
            <a:hlinkClick r:id="" action="ppaction://media"/>
            <a:extLst>
              <a:ext uri="{FF2B5EF4-FFF2-40B4-BE49-F238E27FC236}">
                <a16:creationId xmlns:a16="http://schemas.microsoft.com/office/drawing/2014/main" id="{10700B8F-E50E-4A02-87AB-709B89D55B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6680" y="1825625"/>
            <a:ext cx="5824271" cy="3276153"/>
          </a:xfrm>
          <a:prstGeom prst="rect">
            <a:avLst/>
          </a:prstGeom>
        </p:spPr>
      </p:pic>
      <p:sp>
        <p:nvSpPr>
          <p:cNvPr id="5" name="Content Placeholder 4">
            <a:extLst>
              <a:ext uri="{FF2B5EF4-FFF2-40B4-BE49-F238E27FC236}">
                <a16:creationId xmlns:a16="http://schemas.microsoft.com/office/drawing/2014/main" id="{5D7A85F9-602B-4CC8-9024-210D3300E215}"/>
              </a:ext>
            </a:extLst>
          </p:cNvPr>
          <p:cNvSpPr>
            <a:spLocks noGrp="1"/>
          </p:cNvSpPr>
          <p:nvPr>
            <p:ph sz="half" idx="2"/>
          </p:nvPr>
        </p:nvSpPr>
        <p:spPr>
          <a:xfrm>
            <a:off x="6686092" y="1825625"/>
            <a:ext cx="4667707" cy="4351338"/>
          </a:xfrm>
        </p:spPr>
        <p:txBody>
          <a:bodyPr/>
          <a:lstStyle/>
          <a:p>
            <a:pPr marL="0" indent="0">
              <a:buNone/>
            </a:pPr>
            <a:r>
              <a:rPr lang="en-US" dirty="0">
                <a:latin typeface="+mj-lt"/>
              </a:rPr>
              <a:t>Classic hierarchy</a:t>
            </a:r>
          </a:p>
          <a:p>
            <a:pPr marL="0" indent="0">
              <a:buNone/>
            </a:pPr>
            <a:r>
              <a:rPr lang="en-US" dirty="0">
                <a:latin typeface="+mj-lt"/>
              </a:rPr>
              <a:t>Flat sortable</a:t>
            </a:r>
          </a:p>
          <a:p>
            <a:pPr marL="0" indent="0">
              <a:buNone/>
            </a:pPr>
            <a:r>
              <a:rPr lang="en-US" dirty="0">
                <a:latin typeface="+mj-lt"/>
              </a:rPr>
              <a:t>Kanban board</a:t>
            </a:r>
          </a:p>
          <a:p>
            <a:pPr marL="0" indent="0">
              <a:buNone/>
            </a:pPr>
            <a:r>
              <a:rPr lang="en-US" dirty="0">
                <a:latin typeface="+mj-lt"/>
              </a:rPr>
              <a:t>Document</a:t>
            </a:r>
          </a:p>
          <a:p>
            <a:pPr marL="0" indent="0">
              <a:buNone/>
            </a:pPr>
            <a:r>
              <a:rPr lang="en-US" dirty="0" err="1">
                <a:latin typeface="+mj-lt"/>
              </a:rPr>
              <a:t>Mindmap</a:t>
            </a:r>
            <a:endParaRPr lang="en-US" dirty="0">
              <a:latin typeface="+mj-lt"/>
            </a:endParaRPr>
          </a:p>
        </p:txBody>
      </p:sp>
      <p:grpSp>
        <p:nvGrpSpPr>
          <p:cNvPr id="7" name="Group 6">
            <a:extLst>
              <a:ext uri="{FF2B5EF4-FFF2-40B4-BE49-F238E27FC236}">
                <a16:creationId xmlns:a16="http://schemas.microsoft.com/office/drawing/2014/main" id="{50B9568A-FF11-4ED7-BCF9-C0E00EE0B2CB}"/>
              </a:ext>
            </a:extLst>
          </p:cNvPr>
          <p:cNvGrpSpPr/>
          <p:nvPr/>
        </p:nvGrpSpPr>
        <p:grpSpPr>
          <a:xfrm>
            <a:off x="317739" y="241950"/>
            <a:ext cx="7971874" cy="1119820"/>
            <a:chOff x="3008239" y="2309180"/>
            <a:chExt cx="7971874" cy="1119820"/>
          </a:xfrm>
        </p:grpSpPr>
        <p:pic>
          <p:nvPicPr>
            <p:cNvPr id="8" name="Graphic 7">
              <a:extLst>
                <a:ext uri="{FF2B5EF4-FFF2-40B4-BE49-F238E27FC236}">
                  <a16:creationId xmlns:a16="http://schemas.microsoft.com/office/drawing/2014/main" id="{E23B7CAB-DB2E-490B-B7F7-C33BB63E26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8239" y="2309180"/>
              <a:ext cx="1119820" cy="1119820"/>
            </a:xfrm>
            <a:prstGeom prst="rect">
              <a:avLst/>
            </a:prstGeom>
          </p:spPr>
        </p:pic>
        <p:sp>
          <p:nvSpPr>
            <p:cNvPr id="9" name="Subtitle 2">
              <a:extLst>
                <a:ext uri="{FF2B5EF4-FFF2-40B4-BE49-F238E27FC236}">
                  <a16:creationId xmlns:a16="http://schemas.microsoft.com/office/drawing/2014/main" id="{02E00862-CA69-497B-B903-462781ECA1E2}"/>
                </a:ext>
              </a:extLst>
            </p:cNvPr>
            <p:cNvSpPr txBox="1">
              <a:spLocks/>
            </p:cNvSpPr>
            <p:nvPr/>
          </p:nvSpPr>
          <p:spPr>
            <a:xfrm>
              <a:off x="4437270" y="2431072"/>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a:latin typeface="+mj-lt"/>
                </a:rPr>
                <a:t>Requirements 5 ways</a:t>
              </a:r>
            </a:p>
          </p:txBody>
        </p:sp>
      </p:grpSp>
    </p:spTree>
    <p:extLst>
      <p:ext uri="{BB962C8B-B14F-4D97-AF65-F5344CB8AC3E}">
        <p14:creationId xmlns:p14="http://schemas.microsoft.com/office/powerpoint/2010/main" val="288406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E81CFE3-B974-4885-8316-10A294674F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5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4E854F83-B0DA-4BBB-BD55-C0EF5F1816CC}"/>
              </a:ext>
            </a:extLst>
          </p:cNvPr>
          <p:cNvSpPr>
            <a:spLocks noGrp="1"/>
          </p:cNvSpPr>
          <p:nvPr>
            <p:ph type="title"/>
          </p:nvPr>
        </p:nvSpPr>
        <p:spPr>
          <a:xfrm>
            <a:off x="838200" y="365125"/>
            <a:ext cx="10515600" cy="1325563"/>
          </a:xfrm>
        </p:spPr>
        <p:txBody>
          <a:bodyPr/>
          <a:lstStyle/>
          <a:p>
            <a:pPr algn="l"/>
            <a:r>
              <a:rPr lang="en-US" dirty="0">
                <a:solidFill>
                  <a:schemeClr val="bg2"/>
                </a:solidFill>
              </a:rPr>
              <a:t>Dark mode (just because)</a:t>
            </a:r>
          </a:p>
        </p:txBody>
      </p:sp>
    </p:spTree>
    <p:extLst>
      <p:ext uri="{BB962C8B-B14F-4D97-AF65-F5344CB8AC3E}">
        <p14:creationId xmlns:p14="http://schemas.microsoft.com/office/powerpoint/2010/main" val="1400176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A1180B-3DD9-45EA-B08A-B85121DE5E02}"/>
              </a:ext>
            </a:extLst>
          </p:cNvPr>
          <p:cNvSpPr/>
          <p:nvPr/>
        </p:nvSpPr>
        <p:spPr>
          <a:xfrm>
            <a:off x="4619625" y="2705100"/>
            <a:ext cx="7219640" cy="40488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3CECB67-1DDD-4BFB-B617-AE219F76728F}"/>
              </a:ext>
            </a:extLst>
          </p:cNvPr>
          <p:cNvSpPr>
            <a:spLocks noGrp="1"/>
          </p:cNvSpPr>
          <p:nvPr>
            <p:ph type="title"/>
          </p:nvPr>
        </p:nvSpPr>
        <p:spPr/>
        <p:txBody>
          <a:bodyPr/>
          <a:lstStyle/>
          <a:p>
            <a:pPr algn="ctr"/>
            <a:r>
              <a:rPr lang="en-US" dirty="0"/>
              <a:t>Thanks to our sponsors</a:t>
            </a:r>
          </a:p>
        </p:txBody>
      </p:sp>
      <p:pic>
        <p:nvPicPr>
          <p:cNvPr id="9" name="Picture 8">
            <a:extLst>
              <a:ext uri="{FF2B5EF4-FFF2-40B4-BE49-F238E27FC236}">
                <a16:creationId xmlns:a16="http://schemas.microsoft.com/office/drawing/2014/main" id="{0959388A-F4FA-460A-906C-9D2BBCC41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024" y="3748257"/>
            <a:ext cx="3076414" cy="3076414"/>
          </a:xfrm>
          <a:prstGeom prst="rect">
            <a:avLst/>
          </a:prstGeom>
        </p:spPr>
      </p:pic>
      <p:pic>
        <p:nvPicPr>
          <p:cNvPr id="11" name="Picture 10">
            <a:extLst>
              <a:ext uri="{FF2B5EF4-FFF2-40B4-BE49-F238E27FC236}">
                <a16:creationId xmlns:a16="http://schemas.microsoft.com/office/drawing/2014/main" id="{7719F3B8-4C89-4BB8-B1E4-B78C901F9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589" y="3879332"/>
            <a:ext cx="4268411" cy="1199837"/>
          </a:xfrm>
          <a:prstGeom prst="rect">
            <a:avLst/>
          </a:prstGeom>
        </p:spPr>
      </p:pic>
      <p:pic>
        <p:nvPicPr>
          <p:cNvPr id="13" name="Picture 12">
            <a:extLst>
              <a:ext uri="{FF2B5EF4-FFF2-40B4-BE49-F238E27FC236}">
                <a16:creationId xmlns:a16="http://schemas.microsoft.com/office/drawing/2014/main" id="{069076D2-8164-4F0E-A97C-768D65F295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073" y="1929955"/>
            <a:ext cx="3594316" cy="1818302"/>
          </a:xfrm>
          <a:prstGeom prst="rect">
            <a:avLst/>
          </a:prstGeom>
        </p:spPr>
      </p:pic>
      <p:sp>
        <p:nvSpPr>
          <p:cNvPr id="16" name="Rectangle 15">
            <a:extLst>
              <a:ext uri="{FF2B5EF4-FFF2-40B4-BE49-F238E27FC236}">
                <a16:creationId xmlns:a16="http://schemas.microsoft.com/office/drawing/2014/main" id="{65E22D30-78E0-4680-91CA-44ABF8B2599D}"/>
              </a:ext>
            </a:extLst>
          </p:cNvPr>
          <p:cNvSpPr/>
          <p:nvPr/>
        </p:nvSpPr>
        <p:spPr>
          <a:xfrm>
            <a:off x="101775" y="5149901"/>
            <a:ext cx="2253082" cy="167477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EA32DA7-D49D-42FE-9459-1665D6E2A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77" y="2406083"/>
            <a:ext cx="4557793" cy="676141"/>
          </a:xfrm>
          <a:prstGeom prst="rect">
            <a:avLst/>
          </a:prstGeom>
        </p:spPr>
      </p:pic>
    </p:spTree>
    <p:extLst>
      <p:ext uri="{BB962C8B-B14F-4D97-AF65-F5344CB8AC3E}">
        <p14:creationId xmlns:p14="http://schemas.microsoft.com/office/powerpoint/2010/main" val="2731588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a:xfrm>
            <a:off x="518745" y="474786"/>
            <a:ext cx="5928549" cy="2338754"/>
          </a:xfrm>
        </p:spPr>
        <p:txBody>
          <a:bodyPr>
            <a:normAutofit/>
          </a:bodyPr>
          <a:lstStyle/>
          <a:p>
            <a:r>
              <a:rPr lang="en-US" sz="6000" b="0" dirty="0"/>
              <a:t>One more thing…</a:t>
            </a:r>
          </a:p>
        </p:txBody>
      </p:sp>
    </p:spTree>
    <p:extLst>
      <p:ext uri="{BB962C8B-B14F-4D97-AF65-F5344CB8AC3E}">
        <p14:creationId xmlns:p14="http://schemas.microsoft.com/office/powerpoint/2010/main" val="2663193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B55080-EC52-4164-9F99-C6864F30268F}"/>
              </a:ext>
            </a:extLst>
          </p:cNvPr>
          <p:cNvGrpSpPr/>
          <p:nvPr/>
        </p:nvGrpSpPr>
        <p:grpSpPr>
          <a:xfrm>
            <a:off x="317739" y="241950"/>
            <a:ext cx="9783390" cy="1103669"/>
            <a:chOff x="3016314" y="3813131"/>
            <a:chExt cx="9783390" cy="1103669"/>
          </a:xfrm>
        </p:grpSpPr>
        <p:pic>
          <p:nvPicPr>
            <p:cNvPr id="7" name="Graphic 6">
              <a:extLst>
                <a:ext uri="{FF2B5EF4-FFF2-40B4-BE49-F238E27FC236}">
                  <a16:creationId xmlns:a16="http://schemas.microsoft.com/office/drawing/2014/main" id="{FC6857FB-414B-41B7-B006-93D249816D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16314" y="3813131"/>
              <a:ext cx="1103669" cy="1103669"/>
            </a:xfrm>
            <a:prstGeom prst="rect">
              <a:avLst/>
            </a:prstGeom>
          </p:spPr>
        </p:pic>
        <p:sp>
          <p:nvSpPr>
            <p:cNvPr id="8" name="Subtitle 2">
              <a:extLst>
                <a:ext uri="{FF2B5EF4-FFF2-40B4-BE49-F238E27FC236}">
                  <a16:creationId xmlns:a16="http://schemas.microsoft.com/office/drawing/2014/main" id="{68DBEBE8-124F-477E-B5F9-395BA7FB6F67}"/>
                </a:ext>
              </a:extLst>
            </p:cNvPr>
            <p:cNvSpPr txBox="1">
              <a:spLocks/>
            </p:cNvSpPr>
            <p:nvPr/>
          </p:nvSpPr>
          <p:spPr>
            <a:xfrm>
              <a:off x="4385282" y="3918872"/>
              <a:ext cx="8414422"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atin typeface="+mj-lt"/>
                </a:rPr>
                <a:t>Portfolio Level Planning</a:t>
              </a:r>
            </a:p>
          </p:txBody>
        </p:sp>
      </p:grpSp>
      <p:pic>
        <p:nvPicPr>
          <p:cNvPr id="2" name="portfolios-product">
            <a:hlinkClick r:id="" action="ppaction://media"/>
            <a:extLst>
              <a:ext uri="{FF2B5EF4-FFF2-40B4-BE49-F238E27FC236}">
                <a16:creationId xmlns:a16="http://schemas.microsoft.com/office/drawing/2014/main" id="{2584E069-EB2E-4994-B1FA-0A66811609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3660" r="283" b="12794"/>
          <a:stretch/>
        </p:blipFill>
        <p:spPr>
          <a:xfrm>
            <a:off x="1335550" y="1242911"/>
            <a:ext cx="10538711" cy="4372178"/>
          </a:xfrm>
          <a:prstGeom prst="rect">
            <a:avLst/>
          </a:prstGeom>
        </p:spPr>
      </p:pic>
    </p:spTree>
    <p:extLst>
      <p:ext uri="{BB962C8B-B14F-4D97-AF65-F5344CB8AC3E}">
        <p14:creationId xmlns:p14="http://schemas.microsoft.com/office/powerpoint/2010/main" val="352617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a:xfrm>
            <a:off x="518745" y="474786"/>
            <a:ext cx="5928549" cy="2338754"/>
          </a:xfrm>
        </p:spPr>
        <p:txBody>
          <a:bodyPr>
            <a:normAutofit/>
          </a:bodyPr>
          <a:lstStyle/>
          <a:p>
            <a:r>
              <a:rPr lang="en-US" sz="6000" b="0" dirty="0"/>
              <a:t>Where next?</a:t>
            </a:r>
          </a:p>
        </p:txBody>
      </p:sp>
    </p:spTree>
    <p:extLst>
      <p:ext uri="{BB962C8B-B14F-4D97-AF65-F5344CB8AC3E}">
        <p14:creationId xmlns:p14="http://schemas.microsoft.com/office/powerpoint/2010/main" val="167609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177514-174D-4C41-AF4A-72BE894B7655}"/>
              </a:ext>
            </a:extLst>
          </p:cNvPr>
          <p:cNvSpPr/>
          <p:nvPr/>
        </p:nvSpPr>
        <p:spPr>
          <a:xfrm>
            <a:off x="6911737" y="5867750"/>
            <a:ext cx="5280263" cy="990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89F0683D-575B-4872-8985-416264B4D162}"/>
              </a:ext>
            </a:extLst>
          </p:cNvPr>
          <p:cNvGrpSpPr/>
          <p:nvPr/>
        </p:nvGrpSpPr>
        <p:grpSpPr>
          <a:xfrm>
            <a:off x="179510" y="601310"/>
            <a:ext cx="3740970" cy="6256690"/>
            <a:chOff x="179510" y="601310"/>
            <a:chExt cx="3740970" cy="6256690"/>
          </a:xfrm>
        </p:grpSpPr>
        <p:sp>
          <p:nvSpPr>
            <p:cNvPr id="5" name="TextBox 4">
              <a:extLst>
                <a:ext uri="{FF2B5EF4-FFF2-40B4-BE49-F238E27FC236}">
                  <a16:creationId xmlns:a16="http://schemas.microsoft.com/office/drawing/2014/main" id="{1A694CC8-097F-493F-B8CA-63905F55E3A1}"/>
                </a:ext>
              </a:extLst>
            </p:cNvPr>
            <p:cNvSpPr txBox="1"/>
            <p:nvPr/>
          </p:nvSpPr>
          <p:spPr>
            <a:xfrm>
              <a:off x="179510" y="601310"/>
              <a:ext cx="2815818" cy="461665"/>
            </a:xfrm>
            <a:prstGeom prst="rect">
              <a:avLst/>
            </a:prstGeom>
            <a:noFill/>
          </p:spPr>
          <p:txBody>
            <a:bodyPr wrap="square" rtlCol="0">
              <a:spAutoFit/>
            </a:bodyPr>
            <a:lstStyle/>
            <a:p>
              <a:pPr algn="r"/>
              <a:r>
                <a:rPr lang="en-US" sz="2400" b="1" dirty="0">
                  <a:solidFill>
                    <a:schemeClr val="accent1">
                      <a:lumMod val="75000"/>
                    </a:schemeClr>
                  </a:solidFill>
                  <a:latin typeface="+mj-lt"/>
                </a:rPr>
                <a:t>Improved SCM</a:t>
              </a:r>
            </a:p>
          </p:txBody>
        </p:sp>
        <p:grpSp>
          <p:nvGrpSpPr>
            <p:cNvPr id="42" name="Group 41">
              <a:extLst>
                <a:ext uri="{FF2B5EF4-FFF2-40B4-BE49-F238E27FC236}">
                  <a16:creationId xmlns:a16="http://schemas.microsoft.com/office/drawing/2014/main" id="{8FFB999E-A9E5-43F1-8F06-05280DAE7CED}"/>
                </a:ext>
              </a:extLst>
            </p:cNvPr>
            <p:cNvGrpSpPr/>
            <p:nvPr/>
          </p:nvGrpSpPr>
          <p:grpSpPr>
            <a:xfrm rot="16200000">
              <a:off x="450130" y="3387650"/>
              <a:ext cx="5826236" cy="1114464"/>
              <a:chOff x="-8546" y="1520744"/>
              <a:chExt cx="5826236" cy="1114464"/>
            </a:xfrm>
          </p:grpSpPr>
          <p:grpSp>
            <p:nvGrpSpPr>
              <p:cNvPr id="17" name="Group 16">
                <a:extLst>
                  <a:ext uri="{FF2B5EF4-FFF2-40B4-BE49-F238E27FC236}">
                    <a16:creationId xmlns:a16="http://schemas.microsoft.com/office/drawing/2014/main" id="{4E254274-3504-464B-A39E-99CD72E454E4}"/>
                  </a:ext>
                </a:extLst>
              </p:cNvPr>
              <p:cNvGrpSpPr/>
              <p:nvPr/>
            </p:nvGrpSpPr>
            <p:grpSpPr>
              <a:xfrm>
                <a:off x="-8546" y="1520744"/>
                <a:ext cx="5826236" cy="1114464"/>
                <a:chOff x="355374" y="2779697"/>
                <a:chExt cx="5826236" cy="1114464"/>
              </a:xfrm>
            </p:grpSpPr>
            <p:sp>
              <p:nvSpPr>
                <p:cNvPr id="18" name="Arc 17">
                  <a:extLst>
                    <a:ext uri="{FF2B5EF4-FFF2-40B4-BE49-F238E27FC236}">
                      <a16:creationId xmlns:a16="http://schemas.microsoft.com/office/drawing/2014/main" id="{EE869773-3E12-47BB-9DE3-B544114C6B53}"/>
                    </a:ext>
                  </a:extLst>
                </p:cNvPr>
                <p:cNvSpPr/>
                <p:nvPr/>
              </p:nvSpPr>
              <p:spPr>
                <a:xfrm rot="5400000">
                  <a:off x="2072047" y="3080455"/>
                  <a:ext cx="782206" cy="845206"/>
                </a:xfrm>
                <a:prstGeom prst="arc">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672BDE24-6F1C-4628-A156-6DFBEA708B0E}"/>
                    </a:ext>
                  </a:extLst>
                </p:cNvPr>
                <p:cNvCxnSpPr>
                  <a:cxnSpLocks/>
                </p:cNvCxnSpPr>
                <p:nvPr/>
              </p:nvCxnSpPr>
              <p:spPr>
                <a:xfrm flipH="1">
                  <a:off x="355374" y="3894160"/>
                  <a:ext cx="2110088"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76B2FA6E-A18E-40C6-97F8-9BA63F041700}"/>
                    </a:ext>
                  </a:extLst>
                </p:cNvPr>
                <p:cNvSpPr/>
                <p:nvPr/>
              </p:nvSpPr>
              <p:spPr>
                <a:xfrm rot="16200000">
                  <a:off x="2917255" y="2748197"/>
                  <a:ext cx="782205" cy="845206"/>
                </a:xfrm>
                <a:prstGeom prst="arc">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A1A0ED9B-8C60-4EB6-915F-CB4D83B49DE6}"/>
                    </a:ext>
                  </a:extLst>
                </p:cNvPr>
                <p:cNvCxnSpPr>
                  <a:cxnSpLocks/>
                </p:cNvCxnSpPr>
                <p:nvPr/>
              </p:nvCxnSpPr>
              <p:spPr>
                <a:xfrm rot="5400000" flipH="1">
                  <a:off x="4727599" y="1354675"/>
                  <a:ext cx="28825" cy="2879197"/>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4B2F89EB-D8BD-4276-98AA-6E7767B71533}"/>
                  </a:ext>
                </a:extLst>
              </p:cNvPr>
              <p:cNvCxnSpPr>
                <a:cxnSpLocks/>
                <a:stCxn id="18" idx="0"/>
              </p:cNvCxnSpPr>
              <p:nvPr/>
            </p:nvCxnSpPr>
            <p:spPr>
              <a:xfrm rot="5400000" flipH="1" flipV="1">
                <a:off x="2351432" y="2073703"/>
                <a:ext cx="340802" cy="2"/>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DE4540E5-385D-4652-8ACC-D8C155397331}"/>
              </a:ext>
            </a:extLst>
          </p:cNvPr>
          <p:cNvGrpSpPr/>
          <p:nvPr/>
        </p:nvGrpSpPr>
        <p:grpSpPr>
          <a:xfrm>
            <a:off x="4282347" y="344464"/>
            <a:ext cx="7956929" cy="7070564"/>
            <a:chOff x="4282347" y="344464"/>
            <a:chExt cx="7956929" cy="7070564"/>
          </a:xfrm>
        </p:grpSpPr>
        <p:grpSp>
          <p:nvGrpSpPr>
            <p:cNvPr id="79" name="Group 78">
              <a:extLst>
                <a:ext uri="{FF2B5EF4-FFF2-40B4-BE49-F238E27FC236}">
                  <a16:creationId xmlns:a16="http://schemas.microsoft.com/office/drawing/2014/main" id="{74115DB9-D1E4-49D2-A031-74D93BFEAB45}"/>
                </a:ext>
              </a:extLst>
            </p:cNvPr>
            <p:cNvGrpSpPr/>
            <p:nvPr/>
          </p:nvGrpSpPr>
          <p:grpSpPr>
            <a:xfrm>
              <a:off x="6607219" y="344464"/>
              <a:ext cx="5632057" cy="5353983"/>
              <a:chOff x="7900873" y="169825"/>
              <a:chExt cx="5632057" cy="5353983"/>
            </a:xfrm>
          </p:grpSpPr>
          <p:sp>
            <p:nvSpPr>
              <p:cNvPr id="66" name="TextBox 65">
                <a:extLst>
                  <a:ext uri="{FF2B5EF4-FFF2-40B4-BE49-F238E27FC236}">
                    <a16:creationId xmlns:a16="http://schemas.microsoft.com/office/drawing/2014/main" id="{963A44E8-5BC9-4A69-B5A6-B11E245212E8}"/>
                  </a:ext>
                </a:extLst>
              </p:cNvPr>
              <p:cNvSpPr txBox="1"/>
              <p:nvPr/>
            </p:nvSpPr>
            <p:spPr>
              <a:xfrm>
                <a:off x="7900873" y="2615985"/>
                <a:ext cx="2968218" cy="461665"/>
              </a:xfrm>
              <a:prstGeom prst="rect">
                <a:avLst/>
              </a:prstGeom>
              <a:noFill/>
            </p:spPr>
            <p:txBody>
              <a:bodyPr wrap="square" rtlCol="0">
                <a:spAutoFit/>
              </a:bodyPr>
              <a:lstStyle/>
              <a:p>
                <a:r>
                  <a:rPr lang="en-US" sz="2400" b="1" dirty="0">
                    <a:solidFill>
                      <a:schemeClr val="tx1">
                        <a:lumMod val="50000"/>
                        <a:lumOff val="50000"/>
                      </a:schemeClr>
                    </a:solidFill>
                    <a:latin typeface="+mj-lt"/>
                  </a:rPr>
                  <a:t>Baselining</a:t>
                </a:r>
              </a:p>
            </p:txBody>
          </p:sp>
          <p:sp>
            <p:nvSpPr>
              <p:cNvPr id="67" name="TextBox 66">
                <a:extLst>
                  <a:ext uri="{FF2B5EF4-FFF2-40B4-BE49-F238E27FC236}">
                    <a16:creationId xmlns:a16="http://schemas.microsoft.com/office/drawing/2014/main" id="{6E79AC8C-6A9C-4B24-B630-BD5314B01B16}"/>
                  </a:ext>
                </a:extLst>
              </p:cNvPr>
              <p:cNvSpPr txBox="1"/>
              <p:nvPr/>
            </p:nvSpPr>
            <p:spPr>
              <a:xfrm>
                <a:off x="7900873" y="659057"/>
                <a:ext cx="2815818" cy="461665"/>
              </a:xfrm>
              <a:prstGeom prst="rect">
                <a:avLst/>
              </a:prstGeom>
              <a:noFill/>
            </p:spPr>
            <p:txBody>
              <a:bodyPr wrap="square" rtlCol="0">
                <a:spAutoFit/>
              </a:bodyPr>
              <a:lstStyle/>
              <a:p>
                <a:r>
                  <a:rPr lang="en-US" sz="2400" b="1" dirty="0">
                    <a:solidFill>
                      <a:schemeClr val="tx1">
                        <a:lumMod val="50000"/>
                        <a:lumOff val="50000"/>
                      </a:schemeClr>
                    </a:solidFill>
                    <a:latin typeface="+mj-lt"/>
                  </a:rPr>
                  <a:t>Teams and tracks</a:t>
                </a:r>
              </a:p>
            </p:txBody>
          </p:sp>
          <p:sp>
            <p:nvSpPr>
              <p:cNvPr id="68" name="TextBox 67">
                <a:extLst>
                  <a:ext uri="{FF2B5EF4-FFF2-40B4-BE49-F238E27FC236}">
                    <a16:creationId xmlns:a16="http://schemas.microsoft.com/office/drawing/2014/main" id="{E5166C3F-24DE-4026-9838-181906363453}"/>
                  </a:ext>
                </a:extLst>
              </p:cNvPr>
              <p:cNvSpPr txBox="1"/>
              <p:nvPr/>
            </p:nvSpPr>
            <p:spPr>
              <a:xfrm>
                <a:off x="7900873" y="2126753"/>
                <a:ext cx="2815818" cy="461665"/>
              </a:xfrm>
              <a:prstGeom prst="rect">
                <a:avLst/>
              </a:prstGeom>
              <a:noFill/>
            </p:spPr>
            <p:txBody>
              <a:bodyPr wrap="square" rtlCol="0">
                <a:spAutoFit/>
              </a:bodyPr>
              <a:lstStyle/>
              <a:p>
                <a:r>
                  <a:rPr lang="en-US" sz="2400" b="1" dirty="0">
                    <a:solidFill>
                      <a:schemeClr val="tx1">
                        <a:lumMod val="50000"/>
                        <a:lumOff val="50000"/>
                      </a:schemeClr>
                    </a:solidFill>
                    <a:latin typeface="+mj-lt"/>
                  </a:rPr>
                  <a:t>Scheduling</a:t>
                </a:r>
              </a:p>
            </p:txBody>
          </p:sp>
          <p:sp>
            <p:nvSpPr>
              <p:cNvPr id="69" name="TextBox 68">
                <a:extLst>
                  <a:ext uri="{FF2B5EF4-FFF2-40B4-BE49-F238E27FC236}">
                    <a16:creationId xmlns:a16="http://schemas.microsoft.com/office/drawing/2014/main" id="{0261675C-8E9A-4763-AEF1-3147DB558D07}"/>
                  </a:ext>
                </a:extLst>
              </p:cNvPr>
              <p:cNvSpPr txBox="1"/>
              <p:nvPr/>
            </p:nvSpPr>
            <p:spPr>
              <a:xfrm>
                <a:off x="7900873" y="3105217"/>
                <a:ext cx="2815818" cy="461665"/>
              </a:xfrm>
              <a:prstGeom prst="rect">
                <a:avLst/>
              </a:prstGeom>
              <a:noFill/>
            </p:spPr>
            <p:txBody>
              <a:bodyPr wrap="square" rtlCol="0">
                <a:spAutoFit/>
              </a:bodyPr>
              <a:lstStyle/>
              <a:p>
                <a:r>
                  <a:rPr lang="en-US" sz="2400" b="1" dirty="0">
                    <a:solidFill>
                      <a:schemeClr val="tx1">
                        <a:lumMod val="50000"/>
                        <a:lumOff val="50000"/>
                      </a:schemeClr>
                    </a:solidFill>
                    <a:latin typeface="+mj-lt"/>
                  </a:rPr>
                  <a:t>Time tracking</a:t>
                </a:r>
              </a:p>
            </p:txBody>
          </p:sp>
          <p:sp>
            <p:nvSpPr>
              <p:cNvPr id="70" name="TextBox 69">
                <a:extLst>
                  <a:ext uri="{FF2B5EF4-FFF2-40B4-BE49-F238E27FC236}">
                    <a16:creationId xmlns:a16="http://schemas.microsoft.com/office/drawing/2014/main" id="{41B63705-2097-4771-9CE5-77A22E44996B}"/>
                  </a:ext>
                </a:extLst>
              </p:cNvPr>
              <p:cNvSpPr txBox="1"/>
              <p:nvPr/>
            </p:nvSpPr>
            <p:spPr>
              <a:xfrm>
                <a:off x="7900873" y="3594449"/>
                <a:ext cx="3168701" cy="461665"/>
              </a:xfrm>
              <a:prstGeom prst="rect">
                <a:avLst/>
              </a:prstGeom>
              <a:noFill/>
            </p:spPr>
            <p:txBody>
              <a:bodyPr wrap="square" rtlCol="0">
                <a:spAutoFit/>
              </a:bodyPr>
              <a:lstStyle/>
              <a:p>
                <a:r>
                  <a:rPr lang="en-US" sz="2400" b="1" dirty="0">
                    <a:solidFill>
                      <a:schemeClr val="tx1">
                        <a:lumMod val="50000"/>
                        <a:lumOff val="50000"/>
                      </a:schemeClr>
                    </a:solidFill>
                    <a:latin typeface="+mj-lt"/>
                  </a:rPr>
                  <a:t>EVM module</a:t>
                </a:r>
              </a:p>
            </p:txBody>
          </p:sp>
          <p:sp>
            <p:nvSpPr>
              <p:cNvPr id="71" name="TextBox 70">
                <a:extLst>
                  <a:ext uri="{FF2B5EF4-FFF2-40B4-BE49-F238E27FC236}">
                    <a16:creationId xmlns:a16="http://schemas.microsoft.com/office/drawing/2014/main" id="{E4475D41-A8DD-4D51-A055-D51B9FA30724}"/>
                  </a:ext>
                </a:extLst>
              </p:cNvPr>
              <p:cNvSpPr txBox="1"/>
              <p:nvPr/>
            </p:nvSpPr>
            <p:spPr>
              <a:xfrm>
                <a:off x="7900873" y="4572913"/>
                <a:ext cx="2815818" cy="461665"/>
              </a:xfrm>
              <a:prstGeom prst="rect">
                <a:avLst/>
              </a:prstGeom>
              <a:noFill/>
            </p:spPr>
            <p:txBody>
              <a:bodyPr wrap="square" rtlCol="0">
                <a:spAutoFit/>
              </a:bodyPr>
              <a:lstStyle/>
              <a:p>
                <a:r>
                  <a:rPr lang="en-US" sz="2400" b="1" dirty="0">
                    <a:solidFill>
                      <a:schemeClr val="tx1">
                        <a:lumMod val="50000"/>
                        <a:lumOff val="50000"/>
                      </a:schemeClr>
                    </a:solidFill>
                    <a:latin typeface="+mj-lt"/>
                  </a:rPr>
                  <a:t>Freeform notes</a:t>
                </a:r>
              </a:p>
            </p:txBody>
          </p:sp>
          <p:sp>
            <p:nvSpPr>
              <p:cNvPr id="72" name="TextBox 71">
                <a:extLst>
                  <a:ext uri="{FF2B5EF4-FFF2-40B4-BE49-F238E27FC236}">
                    <a16:creationId xmlns:a16="http://schemas.microsoft.com/office/drawing/2014/main" id="{58872204-647E-4CE4-90EE-614FF43D9C58}"/>
                  </a:ext>
                </a:extLst>
              </p:cNvPr>
              <p:cNvSpPr txBox="1"/>
              <p:nvPr/>
            </p:nvSpPr>
            <p:spPr>
              <a:xfrm>
                <a:off x="7900873" y="1148289"/>
                <a:ext cx="3807563" cy="461665"/>
              </a:xfrm>
              <a:prstGeom prst="rect">
                <a:avLst/>
              </a:prstGeom>
              <a:noFill/>
            </p:spPr>
            <p:txBody>
              <a:bodyPr wrap="square" rtlCol="0">
                <a:spAutoFit/>
              </a:bodyPr>
              <a:lstStyle/>
              <a:p>
                <a:r>
                  <a:rPr lang="en-US" sz="2400" b="1" dirty="0">
                    <a:solidFill>
                      <a:schemeClr val="tx1">
                        <a:lumMod val="50000"/>
                        <a:lumOff val="50000"/>
                      </a:schemeClr>
                    </a:solidFill>
                    <a:latin typeface="+mj-lt"/>
                  </a:rPr>
                  <a:t>Improved instant messenger</a:t>
                </a:r>
              </a:p>
            </p:txBody>
          </p:sp>
          <p:sp>
            <p:nvSpPr>
              <p:cNvPr id="73" name="TextBox 72">
                <a:extLst>
                  <a:ext uri="{FF2B5EF4-FFF2-40B4-BE49-F238E27FC236}">
                    <a16:creationId xmlns:a16="http://schemas.microsoft.com/office/drawing/2014/main" id="{39476F86-9FC7-40FC-858E-072D93602670}"/>
                  </a:ext>
                </a:extLst>
              </p:cNvPr>
              <p:cNvSpPr txBox="1"/>
              <p:nvPr/>
            </p:nvSpPr>
            <p:spPr>
              <a:xfrm>
                <a:off x="7900873" y="169825"/>
                <a:ext cx="3807563" cy="461665"/>
              </a:xfrm>
              <a:prstGeom prst="rect">
                <a:avLst/>
              </a:prstGeom>
              <a:noFill/>
            </p:spPr>
            <p:txBody>
              <a:bodyPr wrap="square" rtlCol="0">
                <a:spAutoFit/>
              </a:bodyPr>
              <a:lstStyle/>
              <a:p>
                <a:r>
                  <a:rPr lang="en-US" sz="2400" b="1" dirty="0">
                    <a:solidFill>
                      <a:schemeClr val="tx1">
                        <a:lumMod val="50000"/>
                        <a:lumOff val="50000"/>
                      </a:schemeClr>
                    </a:solidFill>
                    <a:latin typeface="+mj-lt"/>
                  </a:rPr>
                  <a:t>Fine grained notifications</a:t>
                </a:r>
              </a:p>
            </p:txBody>
          </p:sp>
          <p:sp>
            <p:nvSpPr>
              <p:cNvPr id="74" name="TextBox 73">
                <a:extLst>
                  <a:ext uri="{FF2B5EF4-FFF2-40B4-BE49-F238E27FC236}">
                    <a16:creationId xmlns:a16="http://schemas.microsoft.com/office/drawing/2014/main" id="{C34BF459-EDA0-4266-95D3-27F25992D8A0}"/>
                  </a:ext>
                </a:extLst>
              </p:cNvPr>
              <p:cNvSpPr txBox="1"/>
              <p:nvPr/>
            </p:nvSpPr>
            <p:spPr>
              <a:xfrm>
                <a:off x="7900873" y="4083681"/>
                <a:ext cx="3807563" cy="461665"/>
              </a:xfrm>
              <a:prstGeom prst="rect">
                <a:avLst/>
              </a:prstGeom>
              <a:noFill/>
            </p:spPr>
            <p:txBody>
              <a:bodyPr wrap="square" rtlCol="0">
                <a:spAutoFit/>
              </a:bodyPr>
              <a:lstStyle/>
              <a:p>
                <a:r>
                  <a:rPr lang="en-US" sz="2400" b="1" dirty="0">
                    <a:solidFill>
                      <a:schemeClr val="tx1">
                        <a:lumMod val="50000"/>
                        <a:lumOff val="50000"/>
                      </a:schemeClr>
                    </a:solidFill>
                    <a:latin typeface="+mj-lt"/>
                  </a:rPr>
                  <a:t>Charts and reports</a:t>
                </a:r>
              </a:p>
            </p:txBody>
          </p:sp>
          <p:sp>
            <p:nvSpPr>
              <p:cNvPr id="75" name="TextBox 74">
                <a:extLst>
                  <a:ext uri="{FF2B5EF4-FFF2-40B4-BE49-F238E27FC236}">
                    <a16:creationId xmlns:a16="http://schemas.microsoft.com/office/drawing/2014/main" id="{46F88001-E514-4A42-9F09-CE7206F6736E}"/>
                  </a:ext>
                </a:extLst>
              </p:cNvPr>
              <p:cNvSpPr txBox="1"/>
              <p:nvPr/>
            </p:nvSpPr>
            <p:spPr>
              <a:xfrm>
                <a:off x="7900873" y="1637521"/>
                <a:ext cx="3807563" cy="461665"/>
              </a:xfrm>
              <a:prstGeom prst="rect">
                <a:avLst/>
              </a:prstGeom>
              <a:noFill/>
            </p:spPr>
            <p:txBody>
              <a:bodyPr wrap="square" rtlCol="0">
                <a:spAutoFit/>
              </a:bodyPr>
              <a:lstStyle/>
              <a:p>
                <a:r>
                  <a:rPr lang="en-US" sz="2400" b="1" dirty="0">
                    <a:solidFill>
                      <a:schemeClr val="tx1">
                        <a:lumMod val="50000"/>
                        <a:lumOff val="50000"/>
                      </a:schemeClr>
                    </a:solidFill>
                    <a:latin typeface="+mj-lt"/>
                  </a:rPr>
                  <a:t>Webhook support</a:t>
                </a:r>
              </a:p>
            </p:txBody>
          </p:sp>
          <p:sp>
            <p:nvSpPr>
              <p:cNvPr id="76" name="TextBox 75">
                <a:extLst>
                  <a:ext uri="{FF2B5EF4-FFF2-40B4-BE49-F238E27FC236}">
                    <a16:creationId xmlns:a16="http://schemas.microsoft.com/office/drawing/2014/main" id="{5B22DF03-BEBE-4299-A949-A28CBA8CAAA3}"/>
                  </a:ext>
                </a:extLst>
              </p:cNvPr>
              <p:cNvSpPr txBox="1"/>
              <p:nvPr/>
            </p:nvSpPr>
            <p:spPr>
              <a:xfrm>
                <a:off x="7900873" y="5062143"/>
                <a:ext cx="5632057" cy="461665"/>
              </a:xfrm>
              <a:prstGeom prst="rect">
                <a:avLst/>
              </a:prstGeom>
              <a:noFill/>
            </p:spPr>
            <p:txBody>
              <a:bodyPr wrap="square" rtlCol="0">
                <a:spAutoFit/>
              </a:bodyPr>
              <a:lstStyle/>
              <a:p>
                <a:r>
                  <a:rPr lang="en-US" sz="2400" b="1" dirty="0">
                    <a:solidFill>
                      <a:schemeClr val="tx1">
                        <a:lumMod val="50000"/>
                        <a:lumOff val="50000"/>
                      </a:schemeClr>
                    </a:solidFill>
                    <a:latin typeface="+mj-lt"/>
                  </a:rPr>
                  <a:t>Simplified integration with third party tools</a:t>
                </a:r>
              </a:p>
            </p:txBody>
          </p:sp>
        </p:grpSp>
        <p:grpSp>
          <p:nvGrpSpPr>
            <p:cNvPr id="97" name="Group 96">
              <a:extLst>
                <a:ext uri="{FF2B5EF4-FFF2-40B4-BE49-F238E27FC236}">
                  <a16:creationId xmlns:a16="http://schemas.microsoft.com/office/drawing/2014/main" id="{FAB817CF-C9B8-4012-99A0-7CCF31A17817}"/>
                </a:ext>
              </a:extLst>
            </p:cNvPr>
            <p:cNvGrpSpPr/>
            <p:nvPr/>
          </p:nvGrpSpPr>
          <p:grpSpPr>
            <a:xfrm>
              <a:off x="4282347" y="5186916"/>
              <a:ext cx="2459136" cy="2228112"/>
              <a:chOff x="4282347" y="5186916"/>
              <a:chExt cx="2459136" cy="2228112"/>
            </a:xfrm>
          </p:grpSpPr>
          <p:sp>
            <p:nvSpPr>
              <p:cNvPr id="28" name="Arc 27">
                <a:extLst>
                  <a:ext uri="{FF2B5EF4-FFF2-40B4-BE49-F238E27FC236}">
                    <a16:creationId xmlns:a16="http://schemas.microsoft.com/office/drawing/2014/main" id="{84D136E3-5A7A-449F-A5D8-FEF38D990CAC}"/>
                  </a:ext>
                </a:extLst>
              </p:cNvPr>
              <p:cNvSpPr/>
              <p:nvPr/>
            </p:nvSpPr>
            <p:spPr>
              <a:xfrm flipV="1">
                <a:off x="5743565" y="5186916"/>
                <a:ext cx="997918" cy="1114056"/>
              </a:xfrm>
              <a:prstGeom prst="arc">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37EFB4B2-72DD-46F2-BDA9-B7EF9C1D2CE0}"/>
                  </a:ext>
                </a:extLst>
              </p:cNvPr>
              <p:cNvSpPr/>
              <p:nvPr/>
            </p:nvSpPr>
            <p:spPr>
              <a:xfrm rot="10800000" flipV="1">
                <a:off x="4282347" y="6300972"/>
                <a:ext cx="997918" cy="1114056"/>
              </a:xfrm>
              <a:prstGeom prst="arc">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88A98A8C-F470-4417-9C82-A903D1C09ADD}"/>
                  </a:ext>
                </a:extLst>
              </p:cNvPr>
              <p:cNvCxnSpPr>
                <a:cxnSpLocks/>
                <a:stCxn id="28" idx="0"/>
              </p:cNvCxnSpPr>
              <p:nvPr/>
            </p:nvCxnSpPr>
            <p:spPr>
              <a:xfrm flipH="1">
                <a:off x="4777296" y="6300972"/>
                <a:ext cx="1465228"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6" name="Group 95">
            <a:extLst>
              <a:ext uri="{FF2B5EF4-FFF2-40B4-BE49-F238E27FC236}">
                <a16:creationId xmlns:a16="http://schemas.microsoft.com/office/drawing/2014/main" id="{A83898A0-631D-4C26-84B3-BD9763D1DF7F}"/>
              </a:ext>
            </a:extLst>
          </p:cNvPr>
          <p:cNvGrpSpPr/>
          <p:nvPr/>
        </p:nvGrpSpPr>
        <p:grpSpPr>
          <a:xfrm>
            <a:off x="3216323" y="257105"/>
            <a:ext cx="3807563" cy="6600900"/>
            <a:chOff x="3216323" y="257105"/>
            <a:chExt cx="3807563" cy="6600900"/>
          </a:xfrm>
        </p:grpSpPr>
        <p:grpSp>
          <p:nvGrpSpPr>
            <p:cNvPr id="77" name="Group 76">
              <a:extLst>
                <a:ext uri="{FF2B5EF4-FFF2-40B4-BE49-F238E27FC236}">
                  <a16:creationId xmlns:a16="http://schemas.microsoft.com/office/drawing/2014/main" id="{D09C2AD0-8270-4716-81B0-4C51DF63A591}"/>
                </a:ext>
              </a:extLst>
            </p:cNvPr>
            <p:cNvGrpSpPr/>
            <p:nvPr/>
          </p:nvGrpSpPr>
          <p:grpSpPr>
            <a:xfrm>
              <a:off x="3216323" y="257105"/>
              <a:ext cx="3807563" cy="2385342"/>
              <a:chOff x="3975071" y="178598"/>
              <a:chExt cx="3807563" cy="2385342"/>
            </a:xfrm>
          </p:grpSpPr>
          <p:sp>
            <p:nvSpPr>
              <p:cNvPr id="56" name="TextBox 55">
                <a:extLst>
                  <a:ext uri="{FF2B5EF4-FFF2-40B4-BE49-F238E27FC236}">
                    <a16:creationId xmlns:a16="http://schemas.microsoft.com/office/drawing/2014/main" id="{7025DFA0-59EA-4239-A5B5-53C93E7C6E4F}"/>
                  </a:ext>
                </a:extLst>
              </p:cNvPr>
              <p:cNvSpPr txBox="1"/>
              <p:nvPr/>
            </p:nvSpPr>
            <p:spPr>
              <a:xfrm>
                <a:off x="3975071" y="178598"/>
                <a:ext cx="2815818" cy="461665"/>
              </a:xfrm>
              <a:prstGeom prst="rect">
                <a:avLst/>
              </a:prstGeom>
              <a:noFill/>
            </p:spPr>
            <p:txBody>
              <a:bodyPr wrap="square" rtlCol="0">
                <a:spAutoFit/>
              </a:bodyPr>
              <a:lstStyle/>
              <a:p>
                <a:r>
                  <a:rPr lang="en-US" sz="2400" b="1" dirty="0">
                    <a:solidFill>
                      <a:schemeClr val="accent6">
                        <a:lumMod val="75000"/>
                      </a:schemeClr>
                    </a:solidFill>
                    <a:latin typeface="+mj-lt"/>
                  </a:rPr>
                  <a:t>Resource planning</a:t>
                </a:r>
              </a:p>
            </p:txBody>
          </p:sp>
          <p:sp>
            <p:nvSpPr>
              <p:cNvPr id="57" name="TextBox 56">
                <a:extLst>
                  <a:ext uri="{FF2B5EF4-FFF2-40B4-BE49-F238E27FC236}">
                    <a16:creationId xmlns:a16="http://schemas.microsoft.com/office/drawing/2014/main" id="{A281CF8A-08A4-44E2-A1A5-FA841F815200}"/>
                  </a:ext>
                </a:extLst>
              </p:cNvPr>
              <p:cNvSpPr txBox="1"/>
              <p:nvPr/>
            </p:nvSpPr>
            <p:spPr>
              <a:xfrm>
                <a:off x="3975071" y="659517"/>
                <a:ext cx="2446478" cy="461665"/>
              </a:xfrm>
              <a:prstGeom prst="rect">
                <a:avLst/>
              </a:prstGeom>
              <a:noFill/>
            </p:spPr>
            <p:txBody>
              <a:bodyPr wrap="square" rtlCol="0">
                <a:spAutoFit/>
              </a:bodyPr>
              <a:lstStyle/>
              <a:p>
                <a:r>
                  <a:rPr lang="en-US" sz="2400" b="1" dirty="0">
                    <a:solidFill>
                      <a:schemeClr val="accent6">
                        <a:lumMod val="75000"/>
                      </a:schemeClr>
                    </a:solidFill>
                    <a:latin typeface="+mj-lt"/>
                  </a:rPr>
                  <a:t>Gannt charts</a:t>
                </a:r>
              </a:p>
            </p:txBody>
          </p:sp>
          <p:sp>
            <p:nvSpPr>
              <p:cNvPr id="58" name="TextBox 57">
                <a:extLst>
                  <a:ext uri="{FF2B5EF4-FFF2-40B4-BE49-F238E27FC236}">
                    <a16:creationId xmlns:a16="http://schemas.microsoft.com/office/drawing/2014/main" id="{83CB4000-3C71-4C56-9946-44C483D6FB2A}"/>
                  </a:ext>
                </a:extLst>
              </p:cNvPr>
              <p:cNvSpPr txBox="1"/>
              <p:nvPr/>
            </p:nvSpPr>
            <p:spPr>
              <a:xfrm>
                <a:off x="3975071" y="1140436"/>
                <a:ext cx="3168701" cy="461665"/>
              </a:xfrm>
              <a:prstGeom prst="rect">
                <a:avLst/>
              </a:prstGeom>
              <a:noFill/>
            </p:spPr>
            <p:txBody>
              <a:bodyPr wrap="square" rtlCol="0">
                <a:spAutoFit/>
              </a:bodyPr>
              <a:lstStyle/>
              <a:p>
                <a:r>
                  <a:rPr lang="en-US" sz="2400" b="1" dirty="0">
                    <a:solidFill>
                      <a:schemeClr val="accent6">
                        <a:lumMod val="75000"/>
                      </a:schemeClr>
                    </a:solidFill>
                    <a:latin typeface="+mj-lt"/>
                  </a:rPr>
                  <a:t>Financial management</a:t>
                </a:r>
              </a:p>
            </p:txBody>
          </p:sp>
          <p:sp>
            <p:nvSpPr>
              <p:cNvPr id="59" name="TextBox 58">
                <a:extLst>
                  <a:ext uri="{FF2B5EF4-FFF2-40B4-BE49-F238E27FC236}">
                    <a16:creationId xmlns:a16="http://schemas.microsoft.com/office/drawing/2014/main" id="{C6566A7E-67F5-4F23-8E6E-1724CBC52DBD}"/>
                  </a:ext>
                </a:extLst>
              </p:cNvPr>
              <p:cNvSpPr txBox="1"/>
              <p:nvPr/>
            </p:nvSpPr>
            <p:spPr>
              <a:xfrm>
                <a:off x="3975071" y="1621355"/>
                <a:ext cx="3807563" cy="461665"/>
              </a:xfrm>
              <a:prstGeom prst="rect">
                <a:avLst/>
              </a:prstGeom>
              <a:noFill/>
            </p:spPr>
            <p:txBody>
              <a:bodyPr wrap="square" rtlCol="0">
                <a:spAutoFit/>
              </a:bodyPr>
              <a:lstStyle/>
              <a:p>
                <a:r>
                  <a:rPr lang="en-US" sz="2400" b="1" dirty="0">
                    <a:solidFill>
                      <a:schemeClr val="accent6">
                        <a:lumMod val="75000"/>
                      </a:schemeClr>
                    </a:solidFill>
                    <a:latin typeface="+mj-lt"/>
                  </a:rPr>
                  <a:t>Enterprise views</a:t>
                </a:r>
              </a:p>
            </p:txBody>
          </p:sp>
          <p:sp>
            <p:nvSpPr>
              <p:cNvPr id="60" name="TextBox 59">
                <a:extLst>
                  <a:ext uri="{FF2B5EF4-FFF2-40B4-BE49-F238E27FC236}">
                    <a16:creationId xmlns:a16="http://schemas.microsoft.com/office/drawing/2014/main" id="{F7C7C0A4-EADE-44B5-B097-61EA109E902D}"/>
                  </a:ext>
                </a:extLst>
              </p:cNvPr>
              <p:cNvSpPr txBox="1"/>
              <p:nvPr/>
            </p:nvSpPr>
            <p:spPr>
              <a:xfrm>
                <a:off x="3975071" y="2102275"/>
                <a:ext cx="3807563" cy="461665"/>
              </a:xfrm>
              <a:prstGeom prst="rect">
                <a:avLst/>
              </a:prstGeom>
              <a:noFill/>
            </p:spPr>
            <p:txBody>
              <a:bodyPr wrap="square" rtlCol="0">
                <a:spAutoFit/>
              </a:bodyPr>
              <a:lstStyle/>
              <a:p>
                <a:r>
                  <a:rPr lang="en-US" sz="2400" b="1" dirty="0">
                    <a:solidFill>
                      <a:schemeClr val="accent6">
                        <a:lumMod val="75000"/>
                      </a:schemeClr>
                    </a:solidFill>
                    <a:latin typeface="+mj-lt"/>
                  </a:rPr>
                  <a:t>Portfolio artifact pages</a:t>
                </a:r>
              </a:p>
            </p:txBody>
          </p:sp>
        </p:grpSp>
        <p:grpSp>
          <p:nvGrpSpPr>
            <p:cNvPr id="90" name="Group 89">
              <a:extLst>
                <a:ext uri="{FF2B5EF4-FFF2-40B4-BE49-F238E27FC236}">
                  <a16:creationId xmlns:a16="http://schemas.microsoft.com/office/drawing/2014/main" id="{8192F887-5712-4F2C-8C82-6C8965D74123}"/>
                </a:ext>
              </a:extLst>
            </p:cNvPr>
            <p:cNvGrpSpPr/>
            <p:nvPr/>
          </p:nvGrpSpPr>
          <p:grpSpPr>
            <a:xfrm>
              <a:off x="3334252" y="2607486"/>
              <a:ext cx="807009" cy="4250519"/>
              <a:chOff x="3334252" y="1694637"/>
              <a:chExt cx="807009" cy="4250519"/>
            </a:xfrm>
          </p:grpSpPr>
          <p:cxnSp>
            <p:nvCxnSpPr>
              <p:cNvPr id="50" name="Straight Connector 49">
                <a:extLst>
                  <a:ext uri="{FF2B5EF4-FFF2-40B4-BE49-F238E27FC236}">
                    <a16:creationId xmlns:a16="http://schemas.microsoft.com/office/drawing/2014/main" id="{4A3A0279-F1CE-4FA3-81BC-C5503C110BC7}"/>
                  </a:ext>
                </a:extLst>
              </p:cNvPr>
              <p:cNvCxnSpPr>
                <a:cxnSpLocks/>
              </p:cNvCxnSpPr>
              <p:nvPr/>
            </p:nvCxnSpPr>
            <p:spPr>
              <a:xfrm flipV="1">
                <a:off x="4116458" y="3482414"/>
                <a:ext cx="5039" cy="2462742"/>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6" name="Arc 85">
                <a:extLst>
                  <a:ext uri="{FF2B5EF4-FFF2-40B4-BE49-F238E27FC236}">
                    <a16:creationId xmlns:a16="http://schemas.microsoft.com/office/drawing/2014/main" id="{398FF5A0-88A3-41E9-8EF2-2F4B68DEEBD3}"/>
                  </a:ext>
                </a:extLst>
              </p:cNvPr>
              <p:cNvSpPr/>
              <p:nvPr/>
            </p:nvSpPr>
            <p:spPr>
              <a:xfrm>
                <a:off x="3334252" y="3103645"/>
                <a:ext cx="782206" cy="845206"/>
              </a:xfrm>
              <a:prstGeom prst="arc">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7" name="Arc 86">
                <a:extLst>
                  <a:ext uri="{FF2B5EF4-FFF2-40B4-BE49-F238E27FC236}">
                    <a16:creationId xmlns:a16="http://schemas.microsoft.com/office/drawing/2014/main" id="{CFC7F169-5113-4B69-A335-4E23898EADFB}"/>
                  </a:ext>
                </a:extLst>
              </p:cNvPr>
              <p:cNvSpPr/>
              <p:nvPr/>
            </p:nvSpPr>
            <p:spPr>
              <a:xfrm rot="10800000">
                <a:off x="3359056" y="2258437"/>
                <a:ext cx="782205" cy="845206"/>
              </a:xfrm>
              <a:prstGeom prst="arc">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8" name="Straight Connector 87">
                <a:extLst>
                  <a:ext uri="{FF2B5EF4-FFF2-40B4-BE49-F238E27FC236}">
                    <a16:creationId xmlns:a16="http://schemas.microsoft.com/office/drawing/2014/main" id="{5D017155-9E83-4DA3-A620-FEFF52D6E967}"/>
                  </a:ext>
                </a:extLst>
              </p:cNvPr>
              <p:cNvCxnSpPr>
                <a:cxnSpLocks/>
              </p:cNvCxnSpPr>
              <p:nvPr/>
            </p:nvCxnSpPr>
            <p:spPr>
              <a:xfrm flipV="1">
                <a:off x="3359056" y="1694637"/>
                <a:ext cx="0" cy="995112"/>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99" name="TextBox 98">
            <a:extLst>
              <a:ext uri="{FF2B5EF4-FFF2-40B4-BE49-F238E27FC236}">
                <a16:creationId xmlns:a16="http://schemas.microsoft.com/office/drawing/2014/main" id="{BE85C749-8DDD-427A-A063-4C803AE923D2}"/>
              </a:ext>
            </a:extLst>
          </p:cNvPr>
          <p:cNvSpPr txBox="1"/>
          <p:nvPr/>
        </p:nvSpPr>
        <p:spPr>
          <a:xfrm>
            <a:off x="7667532" y="5873481"/>
            <a:ext cx="4117936" cy="830997"/>
          </a:xfrm>
          <a:prstGeom prst="rect">
            <a:avLst/>
          </a:prstGeom>
          <a:noFill/>
        </p:spPr>
        <p:txBody>
          <a:bodyPr wrap="square" rtlCol="0">
            <a:spAutoFit/>
          </a:bodyPr>
          <a:lstStyle/>
          <a:p>
            <a:pPr algn="r"/>
            <a:r>
              <a:rPr lang="en-US" sz="4800" b="1" dirty="0">
                <a:solidFill>
                  <a:srgbClr val="FFC000"/>
                </a:solidFill>
                <a:latin typeface="+mj-lt"/>
              </a:rPr>
              <a:t>Testers</a:t>
            </a:r>
          </a:p>
        </p:txBody>
      </p:sp>
      <p:sp>
        <p:nvSpPr>
          <p:cNvPr id="100" name="TextBox 99">
            <a:extLst>
              <a:ext uri="{FF2B5EF4-FFF2-40B4-BE49-F238E27FC236}">
                <a16:creationId xmlns:a16="http://schemas.microsoft.com/office/drawing/2014/main" id="{2C4AE55D-4C2A-4105-926A-2100DFB81DEA}"/>
              </a:ext>
            </a:extLst>
          </p:cNvPr>
          <p:cNvSpPr txBox="1"/>
          <p:nvPr/>
        </p:nvSpPr>
        <p:spPr>
          <a:xfrm>
            <a:off x="7667532" y="5873481"/>
            <a:ext cx="4117936" cy="830997"/>
          </a:xfrm>
          <a:prstGeom prst="rect">
            <a:avLst/>
          </a:prstGeom>
          <a:solidFill>
            <a:schemeClr val="bg2"/>
          </a:solidFill>
        </p:spPr>
        <p:txBody>
          <a:bodyPr wrap="square" rtlCol="0">
            <a:spAutoFit/>
          </a:bodyPr>
          <a:lstStyle/>
          <a:p>
            <a:pPr algn="r"/>
            <a:r>
              <a:rPr lang="en-US" sz="4800" b="1" dirty="0">
                <a:solidFill>
                  <a:schemeClr val="accent1">
                    <a:lumMod val="75000"/>
                  </a:schemeClr>
                </a:solidFill>
                <a:latin typeface="+mj-lt"/>
              </a:rPr>
              <a:t>Developers</a:t>
            </a:r>
          </a:p>
        </p:txBody>
      </p:sp>
      <p:sp>
        <p:nvSpPr>
          <p:cNvPr id="101" name="TextBox 100">
            <a:extLst>
              <a:ext uri="{FF2B5EF4-FFF2-40B4-BE49-F238E27FC236}">
                <a16:creationId xmlns:a16="http://schemas.microsoft.com/office/drawing/2014/main" id="{A1BB14EF-8B17-48F9-B622-B788072DBC9B}"/>
              </a:ext>
            </a:extLst>
          </p:cNvPr>
          <p:cNvSpPr txBox="1"/>
          <p:nvPr/>
        </p:nvSpPr>
        <p:spPr>
          <a:xfrm>
            <a:off x="7667532" y="5830471"/>
            <a:ext cx="4117936" cy="830997"/>
          </a:xfrm>
          <a:prstGeom prst="rect">
            <a:avLst/>
          </a:prstGeom>
          <a:solidFill>
            <a:schemeClr val="bg2"/>
          </a:solidFill>
        </p:spPr>
        <p:txBody>
          <a:bodyPr wrap="square" rtlCol="0">
            <a:spAutoFit/>
          </a:bodyPr>
          <a:lstStyle/>
          <a:p>
            <a:pPr algn="r"/>
            <a:r>
              <a:rPr lang="en-US" sz="4800" b="1" dirty="0">
                <a:solidFill>
                  <a:schemeClr val="accent6">
                    <a:lumMod val="75000"/>
                  </a:schemeClr>
                </a:solidFill>
                <a:latin typeface="+mj-lt"/>
              </a:rPr>
              <a:t>Managers</a:t>
            </a:r>
          </a:p>
        </p:txBody>
      </p:sp>
      <p:sp>
        <p:nvSpPr>
          <p:cNvPr id="102" name="TextBox 101">
            <a:extLst>
              <a:ext uri="{FF2B5EF4-FFF2-40B4-BE49-F238E27FC236}">
                <a16:creationId xmlns:a16="http://schemas.microsoft.com/office/drawing/2014/main" id="{095C41A9-96BA-4CF7-B877-99E93C539561}"/>
              </a:ext>
            </a:extLst>
          </p:cNvPr>
          <p:cNvSpPr txBox="1"/>
          <p:nvPr/>
        </p:nvSpPr>
        <p:spPr>
          <a:xfrm>
            <a:off x="7667532" y="5867750"/>
            <a:ext cx="4117936" cy="830997"/>
          </a:xfrm>
          <a:prstGeom prst="rect">
            <a:avLst/>
          </a:prstGeom>
          <a:solidFill>
            <a:schemeClr val="bg2"/>
          </a:solidFill>
        </p:spPr>
        <p:txBody>
          <a:bodyPr wrap="square" rtlCol="0">
            <a:spAutoFit/>
          </a:bodyPr>
          <a:lstStyle/>
          <a:p>
            <a:pPr algn="r"/>
            <a:r>
              <a:rPr lang="en-US" sz="4800" b="1" dirty="0">
                <a:solidFill>
                  <a:schemeClr val="tx1">
                    <a:lumMod val="50000"/>
                    <a:lumOff val="50000"/>
                  </a:schemeClr>
                </a:solidFill>
                <a:latin typeface="+mj-lt"/>
              </a:rPr>
              <a:t>Cross-platform</a:t>
            </a:r>
          </a:p>
        </p:txBody>
      </p:sp>
      <p:grpSp>
        <p:nvGrpSpPr>
          <p:cNvPr id="4" name="Group 3">
            <a:extLst>
              <a:ext uri="{FF2B5EF4-FFF2-40B4-BE49-F238E27FC236}">
                <a16:creationId xmlns:a16="http://schemas.microsoft.com/office/drawing/2014/main" id="{AFCE1404-CD77-47D2-A0B3-1ACAB7AD2057}"/>
              </a:ext>
            </a:extLst>
          </p:cNvPr>
          <p:cNvGrpSpPr/>
          <p:nvPr/>
        </p:nvGrpSpPr>
        <p:grpSpPr>
          <a:xfrm>
            <a:off x="-82259" y="1684156"/>
            <a:ext cx="3828722" cy="5173846"/>
            <a:chOff x="-82259" y="1684156"/>
            <a:chExt cx="3828722" cy="5173846"/>
          </a:xfrm>
        </p:grpSpPr>
        <p:grpSp>
          <p:nvGrpSpPr>
            <p:cNvPr id="16" name="Group 15">
              <a:extLst>
                <a:ext uri="{FF2B5EF4-FFF2-40B4-BE49-F238E27FC236}">
                  <a16:creationId xmlns:a16="http://schemas.microsoft.com/office/drawing/2014/main" id="{B3890BA6-8CC0-4667-BEBA-B8886E0185A5}"/>
                </a:ext>
              </a:extLst>
            </p:cNvPr>
            <p:cNvGrpSpPr/>
            <p:nvPr/>
          </p:nvGrpSpPr>
          <p:grpSpPr>
            <a:xfrm rot="16200000">
              <a:off x="1284426" y="4395965"/>
              <a:ext cx="3752959" cy="1171115"/>
              <a:chOff x="346828" y="2717222"/>
              <a:chExt cx="3752959" cy="1171115"/>
            </a:xfrm>
          </p:grpSpPr>
          <p:sp>
            <p:nvSpPr>
              <p:cNvPr id="11" name="Arc 10">
                <a:extLst>
                  <a:ext uri="{FF2B5EF4-FFF2-40B4-BE49-F238E27FC236}">
                    <a16:creationId xmlns:a16="http://schemas.microsoft.com/office/drawing/2014/main" id="{F009131D-9A30-4D7C-9CB1-DF36D3E0EFC7}"/>
                  </a:ext>
                </a:extLst>
              </p:cNvPr>
              <p:cNvSpPr/>
              <p:nvPr/>
            </p:nvSpPr>
            <p:spPr>
              <a:xfrm rot="5400000">
                <a:off x="1350235" y="2745922"/>
                <a:ext cx="1170774" cy="1114056"/>
              </a:xfrm>
              <a:prstGeom prst="arc">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7ECF3C3-CDE5-4ABF-AED3-D028FDE7371F}"/>
                  </a:ext>
                </a:extLst>
              </p:cNvPr>
              <p:cNvCxnSpPr/>
              <p:nvPr/>
            </p:nvCxnSpPr>
            <p:spPr>
              <a:xfrm flipH="1">
                <a:off x="346828" y="3888336"/>
                <a:ext cx="1593068"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EE0C1B82-04B6-439A-A8FF-148F7B65BDA2}"/>
                  </a:ext>
                </a:extLst>
              </p:cNvPr>
              <p:cNvSpPr/>
              <p:nvPr/>
            </p:nvSpPr>
            <p:spPr>
              <a:xfrm rot="16200000">
                <a:off x="2464291" y="2745582"/>
                <a:ext cx="1170774" cy="1114056"/>
              </a:xfrm>
              <a:prstGeom prst="arc">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6249C4B-8BC7-4A73-8202-C8BA0BBF28F8}"/>
                  </a:ext>
                </a:extLst>
              </p:cNvPr>
              <p:cNvCxnSpPr>
                <a:cxnSpLocks/>
              </p:cNvCxnSpPr>
              <p:nvPr/>
            </p:nvCxnSpPr>
            <p:spPr>
              <a:xfrm rot="5400000">
                <a:off x="3570459" y="2187894"/>
                <a:ext cx="0" cy="105865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270D83CE-8FC2-4EB8-9034-1D9E98096E19}"/>
                </a:ext>
              </a:extLst>
            </p:cNvPr>
            <p:cNvGrpSpPr/>
            <p:nvPr/>
          </p:nvGrpSpPr>
          <p:grpSpPr>
            <a:xfrm>
              <a:off x="-82259" y="1684156"/>
              <a:ext cx="2815818" cy="1378726"/>
              <a:chOff x="-82259" y="1684156"/>
              <a:chExt cx="2815818" cy="1378726"/>
            </a:xfrm>
          </p:grpSpPr>
          <p:sp>
            <p:nvSpPr>
              <p:cNvPr id="10" name="TextBox 9">
                <a:extLst>
                  <a:ext uri="{FF2B5EF4-FFF2-40B4-BE49-F238E27FC236}">
                    <a16:creationId xmlns:a16="http://schemas.microsoft.com/office/drawing/2014/main" id="{8B20BA85-FE83-4409-8F59-8E361041B6C7}"/>
                  </a:ext>
                </a:extLst>
              </p:cNvPr>
              <p:cNvSpPr txBox="1"/>
              <p:nvPr/>
            </p:nvSpPr>
            <p:spPr>
              <a:xfrm>
                <a:off x="-82259" y="2142686"/>
                <a:ext cx="2815818" cy="461665"/>
              </a:xfrm>
              <a:prstGeom prst="rect">
                <a:avLst/>
              </a:prstGeom>
              <a:noFill/>
            </p:spPr>
            <p:txBody>
              <a:bodyPr wrap="square" rtlCol="0">
                <a:spAutoFit/>
              </a:bodyPr>
              <a:lstStyle/>
              <a:p>
                <a:pPr algn="r"/>
                <a:r>
                  <a:rPr lang="en-US" sz="2400" b="1" dirty="0">
                    <a:solidFill>
                      <a:srgbClr val="FFC000"/>
                    </a:solidFill>
                    <a:latin typeface="+mj-lt"/>
                  </a:rPr>
                  <a:t>Dynamic Test sets</a:t>
                </a:r>
              </a:p>
            </p:txBody>
          </p:sp>
          <p:sp>
            <p:nvSpPr>
              <p:cNvPr id="24" name="TextBox 23">
                <a:extLst>
                  <a:ext uri="{FF2B5EF4-FFF2-40B4-BE49-F238E27FC236}">
                    <a16:creationId xmlns:a16="http://schemas.microsoft.com/office/drawing/2014/main" id="{BC6C8D9B-47AE-4137-B09D-D5FCB65C5F1E}"/>
                  </a:ext>
                </a:extLst>
              </p:cNvPr>
              <p:cNvSpPr txBox="1"/>
              <p:nvPr/>
            </p:nvSpPr>
            <p:spPr>
              <a:xfrm>
                <a:off x="-82259" y="1684156"/>
                <a:ext cx="2815818" cy="461665"/>
              </a:xfrm>
              <a:prstGeom prst="rect">
                <a:avLst/>
              </a:prstGeom>
              <a:noFill/>
            </p:spPr>
            <p:txBody>
              <a:bodyPr wrap="square" rtlCol="0">
                <a:spAutoFit/>
              </a:bodyPr>
              <a:lstStyle/>
              <a:p>
                <a:pPr algn="r"/>
                <a:r>
                  <a:rPr lang="en-US" sz="2400" b="1" dirty="0">
                    <a:solidFill>
                      <a:srgbClr val="FFC000"/>
                    </a:solidFill>
                    <a:latin typeface="+mj-lt"/>
                  </a:rPr>
                  <a:t>Risk-based testing</a:t>
                </a:r>
              </a:p>
            </p:txBody>
          </p:sp>
          <p:sp>
            <p:nvSpPr>
              <p:cNvPr id="53" name="TextBox 52">
                <a:extLst>
                  <a:ext uri="{FF2B5EF4-FFF2-40B4-BE49-F238E27FC236}">
                    <a16:creationId xmlns:a16="http://schemas.microsoft.com/office/drawing/2014/main" id="{C24742C8-0EDF-40F5-A665-F5D1DE919FE6}"/>
                  </a:ext>
                </a:extLst>
              </p:cNvPr>
              <p:cNvSpPr txBox="1"/>
              <p:nvPr/>
            </p:nvSpPr>
            <p:spPr>
              <a:xfrm>
                <a:off x="-82259" y="2601217"/>
                <a:ext cx="2815818" cy="461665"/>
              </a:xfrm>
              <a:prstGeom prst="rect">
                <a:avLst/>
              </a:prstGeom>
              <a:noFill/>
            </p:spPr>
            <p:txBody>
              <a:bodyPr wrap="square" rtlCol="0">
                <a:spAutoFit/>
              </a:bodyPr>
              <a:lstStyle/>
              <a:p>
                <a:pPr algn="r"/>
                <a:r>
                  <a:rPr lang="en-US" sz="2400" b="1" dirty="0">
                    <a:solidFill>
                      <a:srgbClr val="FFC000"/>
                    </a:solidFill>
                    <a:latin typeface="+mj-lt"/>
                  </a:rPr>
                  <a:t>AI-powered testing</a:t>
                </a:r>
              </a:p>
            </p:txBody>
          </p:sp>
        </p:grpSp>
      </p:grpSp>
    </p:spTree>
    <p:extLst>
      <p:ext uri="{BB962C8B-B14F-4D97-AF65-F5344CB8AC3E}">
        <p14:creationId xmlns:p14="http://schemas.microsoft.com/office/powerpoint/2010/main" val="241002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nodeType="withEffect">
                                  <p:stCondLst>
                                    <p:cond delay="25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500"/>
                                        <p:tgtEl>
                                          <p:spTgt spid="9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fade">
                                      <p:cBhvr>
                                        <p:cTn id="23" dur="500"/>
                                        <p:tgtEl>
                                          <p:spTgt spid="101"/>
                                        </p:tgtEl>
                                      </p:cBhvr>
                                    </p:animEffect>
                                  </p:childTnLst>
                                </p:cTn>
                              </p:par>
                              <p:par>
                                <p:cTn id="24" presetID="10" presetClass="entr" presetSubtype="0" fill="hold" nodeType="withEffect">
                                  <p:stCondLst>
                                    <p:cond delay="250"/>
                                  </p:stCondLst>
                                  <p:childTnLst>
                                    <p:set>
                                      <p:cBhvr>
                                        <p:cTn id="25" dur="1" fill="hold">
                                          <p:stCondLst>
                                            <p:cond delay="0"/>
                                          </p:stCondLst>
                                        </p:cTn>
                                        <p:tgtEl>
                                          <p:spTgt spid="96"/>
                                        </p:tgtEl>
                                        <p:attrNameLst>
                                          <p:attrName>style.visibility</p:attrName>
                                        </p:attrNameLst>
                                      </p:cBhvr>
                                      <p:to>
                                        <p:strVal val="visible"/>
                                      </p:to>
                                    </p:set>
                                    <p:animEffect transition="in" filter="fade">
                                      <p:cBhvr>
                                        <p:cTn id="26" dur="500"/>
                                        <p:tgtEl>
                                          <p:spTgt spid="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fade">
                                      <p:cBhvr>
                                        <p:cTn id="31" dur="500"/>
                                        <p:tgtEl>
                                          <p:spTgt spid="102"/>
                                        </p:tgtEl>
                                      </p:cBhvr>
                                    </p:animEffect>
                                  </p:childTnLst>
                                </p:cTn>
                              </p:par>
                              <p:par>
                                <p:cTn id="32" presetID="10" presetClass="entr" presetSubtype="0" fill="hold" nodeType="withEffect">
                                  <p:stCondLst>
                                    <p:cond delay="250"/>
                                  </p:stCondLst>
                                  <p:childTnLst>
                                    <p:set>
                                      <p:cBhvr>
                                        <p:cTn id="33" dur="1" fill="hold">
                                          <p:stCondLst>
                                            <p:cond delay="0"/>
                                          </p:stCondLst>
                                        </p:cTn>
                                        <p:tgtEl>
                                          <p:spTgt spid="98"/>
                                        </p:tgtEl>
                                        <p:attrNameLst>
                                          <p:attrName>style.visibility</p:attrName>
                                        </p:attrNameLst>
                                      </p:cBhvr>
                                      <p:to>
                                        <p:strVal val="visible"/>
                                      </p:to>
                                    </p:set>
                                    <p:animEffect transition="in" filter="fade">
                                      <p:cBhvr>
                                        <p:cTn id="34"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animBg="1"/>
      <p:bldP spid="101" grpId="0" animBg="1"/>
      <p:bldP spid="10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3C277-E490-4557-B6BB-D9FA3666E83B}"/>
              </a:ext>
            </a:extLst>
          </p:cNvPr>
          <p:cNvSpPr>
            <a:spLocks noGrp="1"/>
          </p:cNvSpPr>
          <p:nvPr>
            <p:ph type="title"/>
          </p:nvPr>
        </p:nvSpPr>
        <p:spPr>
          <a:xfrm>
            <a:off x="838200" y="2028141"/>
            <a:ext cx="10515600" cy="2801717"/>
          </a:xfrm>
        </p:spPr>
        <p:txBody>
          <a:bodyPr>
            <a:normAutofit/>
          </a:bodyPr>
          <a:lstStyle/>
          <a:p>
            <a:r>
              <a:rPr lang="en-US" sz="16600" dirty="0">
                <a:solidFill>
                  <a:schemeClr val="bg2">
                    <a:lumMod val="65000"/>
                  </a:schemeClr>
                </a:solidFill>
              </a:rPr>
              <a:t>harmony</a:t>
            </a:r>
          </a:p>
        </p:txBody>
      </p:sp>
    </p:spTree>
    <p:extLst>
      <p:ext uri="{BB962C8B-B14F-4D97-AF65-F5344CB8AC3E}">
        <p14:creationId xmlns:p14="http://schemas.microsoft.com/office/powerpoint/2010/main" val="3700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a:xfrm>
            <a:off x="518745" y="474786"/>
            <a:ext cx="5928549" cy="2338754"/>
          </a:xfrm>
        </p:spPr>
        <p:txBody>
          <a:bodyPr>
            <a:normAutofit/>
          </a:bodyPr>
          <a:lstStyle/>
          <a:p>
            <a:r>
              <a:rPr lang="en-US" sz="6000" b="0" dirty="0"/>
              <a:t>Have an amazing </a:t>
            </a:r>
            <a:r>
              <a:rPr lang="en-US" sz="6000" b="0" dirty="0" err="1"/>
              <a:t>InflectraCon</a:t>
            </a:r>
            <a:r>
              <a:rPr lang="en-US" sz="6000" b="0" dirty="0"/>
              <a:t>!*</a:t>
            </a:r>
          </a:p>
        </p:txBody>
      </p:sp>
      <p:sp>
        <p:nvSpPr>
          <p:cNvPr id="3" name="Title 3">
            <a:extLst>
              <a:ext uri="{FF2B5EF4-FFF2-40B4-BE49-F238E27FC236}">
                <a16:creationId xmlns:a16="http://schemas.microsoft.com/office/drawing/2014/main" id="{7750E2E8-B687-46B8-AD47-C4793098439E}"/>
              </a:ext>
            </a:extLst>
          </p:cNvPr>
          <p:cNvSpPr txBox="1">
            <a:spLocks/>
          </p:cNvSpPr>
          <p:nvPr/>
        </p:nvSpPr>
        <p:spPr>
          <a:xfrm>
            <a:off x="518745" y="4314824"/>
            <a:ext cx="4996231" cy="1070465"/>
          </a:xfrm>
          <a:prstGeom prst="rect">
            <a:avLst/>
          </a:prstGeom>
          <a:solidFill>
            <a:schemeClr val="bg2"/>
          </a:solidFill>
          <a:ln>
            <a:solidFill>
              <a:schemeClr val="bg2"/>
            </a:solidFill>
          </a:ln>
        </p:spPr>
        <p:txBody>
          <a:bodyPr vert="horz" lIns="91440" tIns="45720" rIns="91440" bIns="45720" rtlCol="0" anchor="t">
            <a:normAutofit/>
          </a:bodyPr>
          <a:lstStyle>
            <a:lvl1pPr algn="l" defTabSz="914400" rtl="0" eaLnBrk="1" latinLnBrk="0" hangingPunct="1">
              <a:lnSpc>
                <a:spcPct val="100000"/>
              </a:lnSpc>
              <a:spcBef>
                <a:spcPct val="0"/>
              </a:spcBef>
              <a:buNone/>
              <a:defRPr sz="5400" b="1" kern="1200">
                <a:solidFill>
                  <a:schemeClr val="tx1"/>
                </a:solidFill>
                <a:latin typeface="Josefin Sans" pitchFamily="2" charset="0"/>
                <a:ea typeface="+mj-ea"/>
                <a:cs typeface="+mj-cs"/>
              </a:defRPr>
            </a:lvl1pPr>
          </a:lstStyle>
          <a:p>
            <a:r>
              <a:rPr lang="en-US" sz="4000" b="0" dirty="0"/>
              <a:t>*Where should I go next</a:t>
            </a:r>
          </a:p>
        </p:txBody>
      </p:sp>
    </p:spTree>
    <p:extLst>
      <p:ext uri="{BB962C8B-B14F-4D97-AF65-F5344CB8AC3E}">
        <p14:creationId xmlns:p14="http://schemas.microsoft.com/office/powerpoint/2010/main" val="3484720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1368-5C38-469E-960A-FEB696100CC4}"/>
              </a:ext>
            </a:extLst>
          </p:cNvPr>
          <p:cNvSpPr>
            <a:spLocks noGrp="1"/>
          </p:cNvSpPr>
          <p:nvPr>
            <p:ph type="title"/>
          </p:nvPr>
        </p:nvSpPr>
        <p:spPr/>
        <p:txBody>
          <a:bodyPr/>
          <a:lstStyle/>
          <a:p>
            <a:r>
              <a:rPr lang="en-US" dirty="0"/>
              <a:t>Making the most of </a:t>
            </a:r>
            <a:r>
              <a:rPr lang="en-US" dirty="0" err="1"/>
              <a:t>InflectraCon</a:t>
            </a:r>
            <a:endParaRPr lang="en-US" dirty="0"/>
          </a:p>
        </p:txBody>
      </p:sp>
      <p:sp>
        <p:nvSpPr>
          <p:cNvPr id="3" name="Subtitle 2">
            <a:extLst>
              <a:ext uri="{FF2B5EF4-FFF2-40B4-BE49-F238E27FC236}">
                <a16:creationId xmlns:a16="http://schemas.microsoft.com/office/drawing/2014/main" id="{350BC2B5-99B0-4825-A6A1-EA5E7FA408AF}"/>
              </a:ext>
            </a:extLst>
          </p:cNvPr>
          <p:cNvSpPr>
            <a:spLocks noGrp="1"/>
          </p:cNvSpPr>
          <p:nvPr>
            <p:ph idx="1"/>
          </p:nvPr>
        </p:nvSpPr>
        <p:spPr>
          <a:xfrm>
            <a:off x="838200" y="1825625"/>
            <a:ext cx="10515600" cy="4327347"/>
          </a:xfrm>
        </p:spPr>
        <p:txBody>
          <a:bodyPr>
            <a:noAutofit/>
          </a:bodyPr>
          <a:lstStyle/>
          <a:p>
            <a:pPr marL="0" indent="0">
              <a:buNone/>
            </a:pPr>
            <a:r>
              <a:rPr lang="en-US" sz="3200" b="1" dirty="0">
                <a:latin typeface="+mj-lt"/>
              </a:rPr>
              <a:t>3 tracks</a:t>
            </a:r>
          </a:p>
          <a:p>
            <a:pPr marL="457200" lvl="1" indent="0">
              <a:buNone/>
            </a:pPr>
            <a:r>
              <a:rPr lang="en-US" sz="2800" dirty="0">
                <a:latin typeface="+mj-lt"/>
              </a:rPr>
              <a:t>Functional: practical, hone your skills</a:t>
            </a:r>
          </a:p>
          <a:p>
            <a:pPr marL="457200" lvl="1" indent="0">
              <a:buNone/>
            </a:pPr>
            <a:r>
              <a:rPr lang="en-US" sz="2800" dirty="0">
                <a:latin typeface="+mj-lt"/>
              </a:rPr>
              <a:t>Management: new ideas, discuss bigger picture</a:t>
            </a:r>
          </a:p>
          <a:p>
            <a:pPr marL="457200" lvl="1" indent="0">
              <a:buNone/>
            </a:pPr>
            <a:r>
              <a:rPr lang="en-US" sz="2800" dirty="0">
                <a:latin typeface="+mj-lt"/>
              </a:rPr>
              <a:t>Hands-on: 1-on-1 time with experts, bring your questions</a:t>
            </a:r>
          </a:p>
          <a:p>
            <a:pPr marL="0" indent="0">
              <a:buNone/>
            </a:pPr>
            <a:r>
              <a:rPr lang="en-US" sz="3200" b="1" dirty="0">
                <a:latin typeface="+mj-lt"/>
              </a:rPr>
              <a:t>How to get help </a:t>
            </a:r>
            <a:r>
              <a:rPr lang="en-US" sz="3200" dirty="0">
                <a:latin typeface="+mj-lt"/>
              </a:rPr>
              <a:t>ask anyone in an </a:t>
            </a:r>
            <a:r>
              <a:rPr lang="en-US" sz="3200" dirty="0" err="1">
                <a:latin typeface="+mj-lt"/>
              </a:rPr>
              <a:t>Inflectra</a:t>
            </a:r>
            <a:r>
              <a:rPr lang="en-US" sz="3200" dirty="0">
                <a:latin typeface="+mj-lt"/>
              </a:rPr>
              <a:t> polo shirt</a:t>
            </a:r>
          </a:p>
        </p:txBody>
      </p:sp>
    </p:spTree>
    <p:extLst>
      <p:ext uri="{BB962C8B-B14F-4D97-AF65-F5344CB8AC3E}">
        <p14:creationId xmlns:p14="http://schemas.microsoft.com/office/powerpoint/2010/main" val="405322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25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a:xfrm>
            <a:off x="518745" y="474786"/>
            <a:ext cx="5928549" cy="2338754"/>
          </a:xfrm>
        </p:spPr>
        <p:txBody>
          <a:bodyPr>
            <a:normAutofit/>
          </a:bodyPr>
          <a:lstStyle/>
          <a:p>
            <a:r>
              <a:rPr lang="en-US" sz="6000" b="0" dirty="0"/>
              <a:t>What </a:t>
            </a:r>
            <a:r>
              <a:rPr lang="en-US" sz="6000" b="0" dirty="0" err="1"/>
              <a:t>Inflectra</a:t>
            </a:r>
            <a:r>
              <a:rPr lang="en-US" sz="6000" b="0" dirty="0"/>
              <a:t> is here for</a:t>
            </a:r>
          </a:p>
        </p:txBody>
      </p:sp>
    </p:spTree>
    <p:extLst>
      <p:ext uri="{BB962C8B-B14F-4D97-AF65-F5344CB8AC3E}">
        <p14:creationId xmlns:p14="http://schemas.microsoft.com/office/powerpoint/2010/main" val="3310744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3C277-E490-4557-B6BB-D9FA3666E83B}"/>
              </a:ext>
            </a:extLst>
          </p:cNvPr>
          <p:cNvSpPr>
            <a:spLocks noGrp="1"/>
          </p:cNvSpPr>
          <p:nvPr>
            <p:ph type="title"/>
          </p:nvPr>
        </p:nvSpPr>
        <p:spPr>
          <a:xfrm>
            <a:off x="838200" y="2028141"/>
            <a:ext cx="10515600" cy="2801717"/>
          </a:xfrm>
        </p:spPr>
        <p:txBody>
          <a:bodyPr>
            <a:normAutofit/>
          </a:bodyPr>
          <a:lstStyle/>
          <a:p>
            <a:r>
              <a:rPr lang="en-US" sz="16600" dirty="0">
                <a:solidFill>
                  <a:schemeClr val="bg2">
                    <a:lumMod val="65000"/>
                  </a:schemeClr>
                </a:solidFill>
              </a:rPr>
              <a:t>harmony</a:t>
            </a:r>
          </a:p>
        </p:txBody>
      </p:sp>
    </p:spTree>
    <p:extLst>
      <p:ext uri="{BB962C8B-B14F-4D97-AF65-F5344CB8AC3E}">
        <p14:creationId xmlns:p14="http://schemas.microsoft.com/office/powerpoint/2010/main" val="4520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7DDCE70-9C97-4861-BD18-4586571EC7A0}"/>
              </a:ext>
            </a:extLst>
          </p:cNvPr>
          <p:cNvSpPr>
            <a:spLocks noGrp="1"/>
          </p:cNvSpPr>
          <p:nvPr>
            <p:ph idx="1"/>
          </p:nvPr>
        </p:nvSpPr>
        <p:spPr>
          <a:xfrm>
            <a:off x="838200" y="665018"/>
            <a:ext cx="10515600" cy="4904509"/>
          </a:xfrm>
        </p:spPr>
        <p:txBody>
          <a:bodyPr>
            <a:normAutofit lnSpcReduction="10000"/>
          </a:bodyPr>
          <a:lstStyle/>
          <a:p>
            <a:pPr marL="0" indent="0">
              <a:buNone/>
            </a:pPr>
            <a:r>
              <a:rPr lang="en-US" dirty="0">
                <a:latin typeface="+mj-lt"/>
              </a:rPr>
              <a:t>We have been here for 13 years</a:t>
            </a:r>
          </a:p>
          <a:p>
            <a:pPr marL="0" indent="0">
              <a:buNone/>
            </a:pPr>
            <a:r>
              <a:rPr lang="en-US" dirty="0">
                <a:latin typeface="+mj-lt"/>
              </a:rPr>
              <a:t>Focused on our customers – not pleasing investors</a:t>
            </a:r>
          </a:p>
          <a:p>
            <a:pPr marL="0" indent="0">
              <a:buNone/>
            </a:pPr>
            <a:r>
              <a:rPr lang="en-US" dirty="0">
                <a:latin typeface="+mj-lt"/>
              </a:rPr>
              <a:t>Regular new and useful features</a:t>
            </a:r>
          </a:p>
          <a:p>
            <a:pPr marL="0" indent="0">
              <a:buNone/>
            </a:pPr>
            <a:r>
              <a:rPr lang="en-US" dirty="0">
                <a:latin typeface="+mj-lt"/>
              </a:rPr>
              <a:t>11 global sales offices and partners across the globe</a:t>
            </a:r>
          </a:p>
          <a:p>
            <a:pPr marL="0" indent="0">
              <a:buNone/>
            </a:pPr>
            <a:r>
              <a:rPr lang="en-US" dirty="0">
                <a:latin typeface="+mj-lt"/>
              </a:rPr>
              <a:t>Data centers where customers need them most</a:t>
            </a:r>
          </a:p>
          <a:p>
            <a:pPr marL="0" indent="0">
              <a:buNone/>
            </a:pPr>
            <a:endParaRPr lang="en-US" dirty="0">
              <a:latin typeface="+mj-lt"/>
            </a:endParaRPr>
          </a:p>
        </p:txBody>
      </p:sp>
    </p:spTree>
    <p:extLst>
      <p:ext uri="{BB962C8B-B14F-4D97-AF65-F5344CB8AC3E}">
        <p14:creationId xmlns:p14="http://schemas.microsoft.com/office/powerpoint/2010/main" val="933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a:xfrm>
            <a:off x="518745" y="474786"/>
            <a:ext cx="5928549" cy="2338754"/>
          </a:xfrm>
        </p:spPr>
        <p:txBody>
          <a:bodyPr>
            <a:normAutofit/>
          </a:bodyPr>
          <a:lstStyle/>
          <a:p>
            <a:r>
              <a:rPr lang="en-US" sz="6000" b="0" dirty="0"/>
              <a:t>Who are our users</a:t>
            </a:r>
          </a:p>
        </p:txBody>
      </p:sp>
    </p:spTree>
    <p:extLst>
      <p:ext uri="{BB962C8B-B14F-4D97-AF65-F5344CB8AC3E}">
        <p14:creationId xmlns:p14="http://schemas.microsoft.com/office/powerpoint/2010/main" val="2299277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C75F24-3821-4071-B673-3349DA45468A}"/>
              </a:ext>
            </a:extLst>
          </p:cNvPr>
          <p:cNvGrpSpPr/>
          <p:nvPr/>
        </p:nvGrpSpPr>
        <p:grpSpPr>
          <a:xfrm>
            <a:off x="3072232" y="894647"/>
            <a:ext cx="8628250" cy="1905000"/>
            <a:chOff x="2299875" y="795077"/>
            <a:chExt cx="8628250" cy="1905000"/>
          </a:xfrm>
        </p:grpSpPr>
        <p:pic>
          <p:nvPicPr>
            <p:cNvPr id="3" name="Picture 2">
              <a:extLst>
                <a:ext uri="{FF2B5EF4-FFF2-40B4-BE49-F238E27FC236}">
                  <a16:creationId xmlns:a16="http://schemas.microsoft.com/office/drawing/2014/main" id="{990A5399-51FC-4CA7-AC63-B1FD264A8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875" y="795077"/>
              <a:ext cx="2552700" cy="1905000"/>
            </a:xfrm>
            <a:prstGeom prst="rect">
              <a:avLst/>
            </a:prstGeom>
          </p:spPr>
        </p:pic>
        <p:sp>
          <p:nvSpPr>
            <p:cNvPr id="14" name="Subtitle 2">
              <a:extLst>
                <a:ext uri="{FF2B5EF4-FFF2-40B4-BE49-F238E27FC236}">
                  <a16:creationId xmlns:a16="http://schemas.microsoft.com/office/drawing/2014/main" id="{3D05A002-CF0D-48B3-AE1C-2FC14C8464CE}"/>
                </a:ext>
              </a:extLst>
            </p:cNvPr>
            <p:cNvSpPr txBox="1">
              <a:spLocks/>
            </p:cNvSpPr>
            <p:nvPr/>
          </p:nvSpPr>
          <p:spPr>
            <a:xfrm>
              <a:off x="4385282" y="927187"/>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atin typeface="+mj-lt"/>
                </a:rPr>
                <a:t>Testers</a:t>
              </a:r>
            </a:p>
          </p:txBody>
        </p:sp>
      </p:grpSp>
      <p:grpSp>
        <p:nvGrpSpPr>
          <p:cNvPr id="19" name="Group 18">
            <a:extLst>
              <a:ext uri="{FF2B5EF4-FFF2-40B4-BE49-F238E27FC236}">
                <a16:creationId xmlns:a16="http://schemas.microsoft.com/office/drawing/2014/main" id="{DECD84D1-7613-4F2B-91D6-D8C8D9593044}"/>
              </a:ext>
            </a:extLst>
          </p:cNvPr>
          <p:cNvGrpSpPr/>
          <p:nvPr/>
        </p:nvGrpSpPr>
        <p:grpSpPr>
          <a:xfrm>
            <a:off x="3072232" y="4400285"/>
            <a:ext cx="8606305" cy="1905000"/>
            <a:chOff x="2321820" y="3676193"/>
            <a:chExt cx="8606305" cy="1905000"/>
          </a:xfrm>
        </p:grpSpPr>
        <p:pic>
          <p:nvPicPr>
            <p:cNvPr id="17" name="Picture 16">
              <a:extLst>
                <a:ext uri="{FF2B5EF4-FFF2-40B4-BE49-F238E27FC236}">
                  <a16:creationId xmlns:a16="http://schemas.microsoft.com/office/drawing/2014/main" id="{D2513EAC-BECC-4771-A1A7-DB11CFDF1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820" y="3676193"/>
              <a:ext cx="2419350" cy="1905000"/>
            </a:xfrm>
            <a:prstGeom prst="rect">
              <a:avLst/>
            </a:prstGeom>
          </p:spPr>
        </p:pic>
        <p:sp>
          <p:nvSpPr>
            <p:cNvPr id="18" name="Subtitle 2">
              <a:extLst>
                <a:ext uri="{FF2B5EF4-FFF2-40B4-BE49-F238E27FC236}">
                  <a16:creationId xmlns:a16="http://schemas.microsoft.com/office/drawing/2014/main" id="{7788EB2E-EAF7-4392-892E-0EEC997023C7}"/>
                </a:ext>
              </a:extLst>
            </p:cNvPr>
            <p:cNvSpPr txBox="1">
              <a:spLocks/>
            </p:cNvSpPr>
            <p:nvPr/>
          </p:nvSpPr>
          <p:spPr>
            <a:xfrm>
              <a:off x="4385282" y="3918872"/>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atin typeface="+mj-lt"/>
                </a:rPr>
                <a:t>Managers</a:t>
              </a:r>
            </a:p>
          </p:txBody>
        </p:sp>
      </p:grpSp>
      <p:grpSp>
        <p:nvGrpSpPr>
          <p:cNvPr id="13" name="Group 12">
            <a:extLst>
              <a:ext uri="{FF2B5EF4-FFF2-40B4-BE49-F238E27FC236}">
                <a16:creationId xmlns:a16="http://schemas.microsoft.com/office/drawing/2014/main" id="{2BA8EE30-96EA-46CA-9B25-510FDD1FBC53}"/>
              </a:ext>
            </a:extLst>
          </p:cNvPr>
          <p:cNvGrpSpPr/>
          <p:nvPr/>
        </p:nvGrpSpPr>
        <p:grpSpPr>
          <a:xfrm>
            <a:off x="3072232" y="2647466"/>
            <a:ext cx="8628250" cy="1905000"/>
            <a:chOff x="2299875" y="2299179"/>
            <a:chExt cx="8628250" cy="1905000"/>
          </a:xfrm>
        </p:grpSpPr>
        <p:pic>
          <p:nvPicPr>
            <p:cNvPr id="11" name="Picture 10">
              <a:extLst>
                <a:ext uri="{FF2B5EF4-FFF2-40B4-BE49-F238E27FC236}">
                  <a16:creationId xmlns:a16="http://schemas.microsoft.com/office/drawing/2014/main" id="{B20F0574-B838-40C4-A93B-0589FAC17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875" y="2299179"/>
              <a:ext cx="2533650" cy="1905000"/>
            </a:xfrm>
            <a:prstGeom prst="rect">
              <a:avLst/>
            </a:prstGeom>
          </p:spPr>
        </p:pic>
        <p:sp>
          <p:nvSpPr>
            <p:cNvPr id="8" name="Subtitle 2">
              <a:extLst>
                <a:ext uri="{FF2B5EF4-FFF2-40B4-BE49-F238E27FC236}">
                  <a16:creationId xmlns:a16="http://schemas.microsoft.com/office/drawing/2014/main" id="{056A8CE4-98E0-4A43-B84C-12D95D4E3F9A}"/>
                </a:ext>
              </a:extLst>
            </p:cNvPr>
            <p:cNvSpPr txBox="1">
              <a:spLocks/>
            </p:cNvSpPr>
            <p:nvPr/>
          </p:nvSpPr>
          <p:spPr>
            <a:xfrm>
              <a:off x="4385282" y="2431072"/>
              <a:ext cx="6542843" cy="892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latin typeface="+mj-lt"/>
                </a:rPr>
                <a:t>Developers</a:t>
              </a:r>
            </a:p>
          </p:txBody>
        </p:sp>
      </p:grpSp>
    </p:spTree>
    <p:extLst>
      <p:ext uri="{BB962C8B-B14F-4D97-AF65-F5344CB8AC3E}">
        <p14:creationId xmlns:p14="http://schemas.microsoft.com/office/powerpoint/2010/main" val="250597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flectra titles">
  <a:themeElements>
    <a:clrScheme name="Inflectra Colors">
      <a:dk1>
        <a:srgbClr val="073642"/>
      </a:dk1>
      <a:lt1>
        <a:srgbClr val="FDCB26"/>
      </a:lt1>
      <a:dk2>
        <a:srgbClr val="586E75"/>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flectra fonts">
      <a:majorFont>
        <a:latin typeface="Josefin Sans"/>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9492</TotalTime>
  <Words>1492</Words>
  <Application>Microsoft Office PowerPoint</Application>
  <PresentationFormat>Widescreen</PresentationFormat>
  <Paragraphs>202</Paragraphs>
  <Slides>35</Slides>
  <Notes>25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Josefin Sans</vt:lpstr>
      <vt:lpstr>Wingdings</vt:lpstr>
      <vt:lpstr>Calibri</vt:lpstr>
      <vt:lpstr>Kanit</vt:lpstr>
      <vt:lpstr>Arial</vt:lpstr>
      <vt:lpstr>Inflectra titles</vt:lpstr>
      <vt:lpstr>Welcome to InflectraCon</vt:lpstr>
      <vt:lpstr>PowerPoint Presentation</vt:lpstr>
      <vt:lpstr>Thanks to our sponsors</vt:lpstr>
      <vt:lpstr>Making the most of InflectraCon</vt:lpstr>
      <vt:lpstr>What Inflectra is here for</vt:lpstr>
      <vt:lpstr>harmony</vt:lpstr>
      <vt:lpstr>PowerPoint Presentation</vt:lpstr>
      <vt:lpstr>Who are our users</vt:lpstr>
      <vt:lpstr>PowerPoint Presentation</vt:lpstr>
      <vt:lpstr>Core Spira App</vt:lpstr>
      <vt:lpstr>Wider Spira Ecosystem</vt:lpstr>
      <vt:lpstr>Testers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Developers</vt:lpstr>
      <vt:lpstr>PowerPoint Presentation</vt:lpstr>
      <vt:lpstr>PowerPoint Presentation</vt:lpstr>
      <vt:lpstr>PowerPoint Presentation</vt:lpstr>
      <vt:lpstr>PowerPoint Presentation</vt:lpstr>
      <vt:lpstr>Managers</vt:lpstr>
      <vt:lpstr>PowerPoint Presentation</vt:lpstr>
      <vt:lpstr>PowerPoint Presentation</vt:lpstr>
      <vt:lpstr>PowerPoint Presentation</vt:lpstr>
      <vt:lpstr>Dark mode (just because)</vt:lpstr>
      <vt:lpstr>One more thing…</vt:lpstr>
      <vt:lpstr>PowerPoint Presentation</vt:lpstr>
      <vt:lpstr>Where next?</vt:lpstr>
      <vt:lpstr>PowerPoint Presentation</vt:lpstr>
      <vt:lpstr>harmony</vt:lpstr>
      <vt:lpstr>Have an amazing InflectraCon!*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Developers vs Testers</dc:title>
  <dc:creator>Simon Bor</dc:creator>
  <cp:lastModifiedBy>Teresa Langston</cp:lastModifiedBy>
  <cp:revision>207</cp:revision>
  <cp:lastPrinted>2017-03-07T16:58:37Z</cp:lastPrinted>
  <dcterms:created xsi:type="dcterms:W3CDTF">2017-03-01T18:42:32Z</dcterms:created>
  <dcterms:modified xsi:type="dcterms:W3CDTF">2019-09-06T16:18:44Z</dcterms:modified>
</cp:coreProperties>
</file>