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ebp" ContentType="image/jpe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92" r:id="rId1"/>
    <p:sldMasterId id="2147483713" r:id="rId2"/>
  </p:sldMasterIdLst>
  <p:notesMasterIdLst>
    <p:notesMasterId r:id="rId48"/>
  </p:notesMasterIdLst>
  <p:sldIdLst>
    <p:sldId id="259" r:id="rId3"/>
    <p:sldId id="262" r:id="rId4"/>
    <p:sldId id="287" r:id="rId5"/>
    <p:sldId id="288" r:id="rId6"/>
    <p:sldId id="367" r:id="rId7"/>
    <p:sldId id="368" r:id="rId8"/>
    <p:sldId id="260" r:id="rId9"/>
    <p:sldId id="369" r:id="rId10"/>
    <p:sldId id="370" r:id="rId11"/>
    <p:sldId id="371" r:id="rId12"/>
    <p:sldId id="372" r:id="rId13"/>
    <p:sldId id="378" r:id="rId14"/>
    <p:sldId id="380" r:id="rId15"/>
    <p:sldId id="381" r:id="rId16"/>
    <p:sldId id="382" r:id="rId17"/>
    <p:sldId id="383" r:id="rId18"/>
    <p:sldId id="373" r:id="rId19"/>
    <p:sldId id="379" r:id="rId20"/>
    <p:sldId id="389" r:id="rId21"/>
    <p:sldId id="394" r:id="rId22"/>
    <p:sldId id="374" r:id="rId23"/>
    <p:sldId id="385" r:id="rId24"/>
    <p:sldId id="390" r:id="rId25"/>
    <p:sldId id="395" r:id="rId26"/>
    <p:sldId id="396" r:id="rId27"/>
    <p:sldId id="375" r:id="rId28"/>
    <p:sldId id="386" r:id="rId29"/>
    <p:sldId id="391" r:id="rId30"/>
    <p:sldId id="320" r:id="rId31"/>
    <p:sldId id="397" r:id="rId32"/>
    <p:sldId id="376" r:id="rId33"/>
    <p:sldId id="387" r:id="rId34"/>
    <p:sldId id="392" r:id="rId35"/>
    <p:sldId id="398" r:id="rId36"/>
    <p:sldId id="399" r:id="rId37"/>
    <p:sldId id="402" r:id="rId38"/>
    <p:sldId id="377" r:id="rId39"/>
    <p:sldId id="388" r:id="rId40"/>
    <p:sldId id="393" r:id="rId41"/>
    <p:sldId id="400" r:id="rId42"/>
    <p:sldId id="401" r:id="rId43"/>
    <p:sldId id="403" r:id="rId44"/>
    <p:sldId id="289" r:id="rId45"/>
    <p:sldId id="261" r:id="rId46"/>
    <p:sldId id="263" r:id="rId47"/>
  </p:sldIdLst>
  <p:sldSz cx="12192000" cy="6858000"/>
  <p:notesSz cx="6858000" cy="9144000"/>
  <p:embeddedFontLs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Calibri Light" panose="020F0302020204030204" pitchFamily="34" charset="0"/>
      <p:regular r:id="rId53"/>
      <p:italic r:id="rId54"/>
    </p:embeddedFont>
    <p:embeddedFont>
      <p:font typeface="Josefin Sans" pitchFamily="2" charset="0"/>
      <p:regular r:id="rId55"/>
      <p:bold r:id="rId56"/>
      <p:italic r:id="rId57"/>
      <p:boldItalic r:id="rId58"/>
    </p:embeddedFont>
    <p:embeddedFont>
      <p:font typeface="Kanit" panose="020B0604020202020204" charset="-34"/>
      <p:regular r:id="rId59"/>
      <p:bold r:id="rId60"/>
      <p:italic r:id="rId61"/>
      <p:boldItalic r:id="rId6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93A1A1"/>
    <a:srgbClr val="BFBFBF"/>
    <a:srgbClr val="FDCB26"/>
    <a:srgbClr val="777777"/>
    <a:srgbClr val="F2F2F2"/>
    <a:srgbClr val="BBE0E3"/>
    <a:srgbClr val="FFFFFF"/>
    <a:srgbClr val="586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6357" autoAdjust="0"/>
  </p:normalViewPr>
  <p:slideViewPr>
    <p:cSldViewPr snapToGrid="0">
      <p:cViewPr varScale="1">
        <p:scale>
          <a:sx n="87" d="100"/>
          <a:sy n="87" d="100"/>
        </p:scale>
        <p:origin x="53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font" Target="fonts/font6.fntdata"/><Relationship Id="rId62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61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4.fntdata"/><Relationship Id="rId60" Type="http://schemas.openxmlformats.org/officeDocument/2006/relationships/font" Target="fonts/font12.fntdata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8.fntdata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font" Target="fonts/font3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58EEC-8263-439B-8673-DDEFCBAD3A93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4103B-8296-4801-B849-D9F9F8D68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2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83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ECB7-5A5C-448A-BE0D-4C80732C12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8746" y="589086"/>
            <a:ext cx="9135208" cy="870438"/>
          </a:xfrm>
          <a:prstGeom prst="rect">
            <a:avLst/>
          </a:prstGeo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Title summary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F6C95-BC47-4658-BAB9-FC6E72F8C7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8746" y="1582618"/>
            <a:ext cx="7288823" cy="16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60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detail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FB3F19-9FDE-4643-AEA8-76B016B0E2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76145"/>
            <a:ext cx="5769389" cy="42203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59B9237-2009-4998-B8A9-7239DBB853BA}"/>
              </a:ext>
            </a:extLst>
          </p:cNvPr>
          <p:cNvSpPr/>
          <p:nvPr userDrawn="1"/>
        </p:nvSpPr>
        <p:spPr>
          <a:xfrm>
            <a:off x="0" y="5213838"/>
            <a:ext cx="2400300" cy="164416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61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0987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8574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5592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0659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9010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nual Input 1">
            <a:extLst>
              <a:ext uri="{FF2B5EF4-FFF2-40B4-BE49-F238E27FC236}">
                <a16:creationId xmlns:a16="http://schemas.microsoft.com/office/drawing/2014/main" id="{E4ACEC22-9B8E-40A4-A913-797312F141C9}"/>
              </a:ext>
            </a:extLst>
          </p:cNvPr>
          <p:cNvSpPr/>
          <p:nvPr userDrawn="1"/>
        </p:nvSpPr>
        <p:spPr>
          <a:xfrm rot="5400000" flipV="1">
            <a:off x="5168411" y="-165587"/>
            <a:ext cx="6858000" cy="718917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82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82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82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82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EB49279-0711-47DD-AB58-D501E30A7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46" y="474786"/>
            <a:ext cx="5377962" cy="2338754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anchor="t"/>
          <a:lstStyle>
            <a:lvl1pPr algn="l">
              <a:lnSpc>
                <a:spcPct val="100000"/>
              </a:lnSpc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7062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nual Input 1">
            <a:extLst>
              <a:ext uri="{FF2B5EF4-FFF2-40B4-BE49-F238E27FC236}">
                <a16:creationId xmlns:a16="http://schemas.microsoft.com/office/drawing/2014/main" id="{E4ACEC22-9B8E-40A4-A913-797312F141C9}"/>
              </a:ext>
            </a:extLst>
          </p:cNvPr>
          <p:cNvSpPr/>
          <p:nvPr userDrawn="1"/>
        </p:nvSpPr>
        <p:spPr>
          <a:xfrm rot="5400000" flipV="1">
            <a:off x="5168411" y="-165587"/>
            <a:ext cx="6858000" cy="718917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82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82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82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82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EB49279-0711-47DD-AB58-D501E30A7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46" y="474786"/>
            <a:ext cx="5377962" cy="2338754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anchor="t"/>
          <a:lstStyle>
            <a:lvl1pPr algn="l">
              <a:lnSpc>
                <a:spcPct val="100000"/>
              </a:lnSpc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8083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2953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7192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9364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4259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7944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1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420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C23B726-209D-4554-B472-76CF768AD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1498183-2849-4ACD-A774-3B0DF4A2E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68AD14-687C-4EAD-B4EA-8D6C86E27F4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3" y="5416548"/>
            <a:ext cx="1862366" cy="136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5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8" r:id="rId2"/>
    <p:sldLayoutId id="2147483709" r:id="rId3"/>
    <p:sldLayoutId id="2147483663" r:id="rId4"/>
    <p:sldLayoutId id="2147483710" r:id="rId5"/>
    <p:sldLayoutId id="2147483711" r:id="rId6"/>
    <p:sldLayoutId id="2147483712" r:id="rId7"/>
    <p:sldLayoutId id="2147483654" r:id="rId8"/>
    <p:sldLayoutId id="2147483699" r:id="rId9"/>
    <p:sldLayoutId id="214748371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Josefin San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C23B726-209D-4554-B472-76CF768AD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1498183-2849-4ACD-A774-3B0DF4A2E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68AD14-687C-4EAD-B4EA-8D6C86E27F4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721" y="311700"/>
            <a:ext cx="1448940" cy="105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16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Josefin San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svg"/><Relationship Id="rId7" Type="http://schemas.openxmlformats.org/officeDocument/2006/relationships/image" Target="../media/image20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18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4.svg"/><Relationship Id="rId7" Type="http://schemas.openxmlformats.org/officeDocument/2006/relationships/image" Target="../media/image2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6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4.svg"/><Relationship Id="rId7" Type="http://schemas.openxmlformats.org/officeDocument/2006/relationships/image" Target="../media/image31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33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11" Type="http://schemas.openxmlformats.org/officeDocument/2006/relationships/image" Target="../media/image33.svg"/><Relationship Id="rId5" Type="http://schemas.openxmlformats.org/officeDocument/2006/relationships/image" Target="../media/image16.svg"/><Relationship Id="rId10" Type="http://schemas.openxmlformats.org/officeDocument/2006/relationships/image" Target="../media/image32.png"/><Relationship Id="rId4" Type="http://schemas.openxmlformats.org/officeDocument/2006/relationships/image" Target="../media/image15.png"/><Relationship Id="rId9" Type="http://schemas.openxmlformats.org/officeDocument/2006/relationships/image" Target="../media/image31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7" Type="http://schemas.openxmlformats.org/officeDocument/2006/relationships/image" Target="../media/image38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1.svg"/><Relationship Id="rId7" Type="http://schemas.openxmlformats.org/officeDocument/2006/relationships/image" Target="../media/image33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png"/><Relationship Id="rId11" Type="http://schemas.openxmlformats.org/officeDocument/2006/relationships/image" Target="../media/image40.svg"/><Relationship Id="rId5" Type="http://schemas.openxmlformats.org/officeDocument/2006/relationships/image" Target="../media/image18.svg"/><Relationship Id="rId10" Type="http://schemas.openxmlformats.org/officeDocument/2006/relationships/image" Target="../media/image39.png"/><Relationship Id="rId4" Type="http://schemas.openxmlformats.org/officeDocument/2006/relationships/image" Target="../media/image17.png"/><Relationship Id="rId9" Type="http://schemas.openxmlformats.org/officeDocument/2006/relationships/image" Target="../media/image38.sv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1.svg"/><Relationship Id="rId7" Type="http://schemas.openxmlformats.org/officeDocument/2006/relationships/image" Target="../media/image46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Relationship Id="rId9" Type="http://schemas.openxmlformats.org/officeDocument/2006/relationships/image" Target="../media/image48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14.svg"/><Relationship Id="rId3" Type="http://schemas.openxmlformats.org/officeDocument/2006/relationships/image" Target="../media/image40.svg"/><Relationship Id="rId7" Type="http://schemas.openxmlformats.org/officeDocument/2006/relationships/image" Target="../media/image33.svg"/><Relationship Id="rId12" Type="http://schemas.openxmlformats.org/officeDocument/2006/relationships/image" Target="../media/image1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png"/><Relationship Id="rId11" Type="http://schemas.openxmlformats.org/officeDocument/2006/relationships/image" Target="../media/image48.svg"/><Relationship Id="rId5" Type="http://schemas.openxmlformats.org/officeDocument/2006/relationships/image" Target="../media/image31.svg"/><Relationship Id="rId10" Type="http://schemas.openxmlformats.org/officeDocument/2006/relationships/image" Target="../media/image47.png"/><Relationship Id="rId4" Type="http://schemas.openxmlformats.org/officeDocument/2006/relationships/image" Target="../media/image30.png"/><Relationship Id="rId9" Type="http://schemas.openxmlformats.org/officeDocument/2006/relationships/image" Target="../media/image46.sv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ebp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48AB1-074D-45FB-84B0-2D958A6569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>
            <a:normAutofit fontScale="90000"/>
          </a:bodyPr>
          <a:lstStyle/>
          <a:p>
            <a:pPr algn="l"/>
            <a:r>
              <a:rPr lang="en-US" dirty="0" err="1"/>
              <a:t>Spira</a:t>
            </a:r>
            <a:r>
              <a:rPr lang="en-US" dirty="0"/>
              <a:t> Concepts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0BC2B5-99B0-4825-A6A1-EA5E7FA408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How We Designed </a:t>
            </a:r>
            <a:r>
              <a:rPr lang="en-US" dirty="0" err="1"/>
              <a:t>Spira</a:t>
            </a:r>
            <a:r>
              <a:rPr lang="en-US" dirty="0"/>
              <a:t> To Be Used</a:t>
            </a:r>
            <a:endParaRPr lang="en-US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5B2D6D-8B51-41EB-B1A0-AF3F4ADAA8C5}"/>
              </a:ext>
            </a:extLst>
          </p:cNvPr>
          <p:cNvSpPr txBox="1"/>
          <p:nvPr/>
        </p:nvSpPr>
        <p:spPr>
          <a:xfrm>
            <a:off x="656948" y="3719744"/>
            <a:ext cx="5078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C000"/>
                </a:solidFill>
                <a:latin typeface="+mj-lt"/>
              </a:rPr>
              <a:t>(aka </a:t>
            </a:r>
            <a:r>
              <a:rPr lang="en-US" sz="4800" dirty="0" err="1">
                <a:solidFill>
                  <a:srgbClr val="FFC000"/>
                </a:solidFill>
                <a:latin typeface="+mj-lt"/>
              </a:rPr>
              <a:t>Spira</a:t>
            </a:r>
            <a:r>
              <a:rPr lang="en-US" sz="4800" dirty="0">
                <a:solidFill>
                  <a:srgbClr val="FFC000"/>
                </a:solidFill>
                <a:latin typeface="+mj-lt"/>
              </a:rPr>
              <a:t> 101)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E9E2ED8-32ED-4ADB-A39B-59F1AAF8E40B}"/>
              </a:ext>
            </a:extLst>
          </p:cNvPr>
          <p:cNvSpPr txBox="1">
            <a:spLocks/>
          </p:cNvSpPr>
          <p:nvPr/>
        </p:nvSpPr>
        <p:spPr>
          <a:xfrm>
            <a:off x="656948" y="5828158"/>
            <a:ext cx="2714604" cy="344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j-lt"/>
                <a:ea typeface="+mn-ea"/>
                <a:cs typeface="Kanit" panose="00000500000000000000" pitchFamily="2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prstClr val="black"/>
                </a:solidFill>
              </a:rPr>
              <a:t>@Inflectra  |  #</a:t>
            </a:r>
            <a:r>
              <a:rPr lang="en-US" sz="1600" dirty="0" err="1">
                <a:solidFill>
                  <a:prstClr val="black"/>
                </a:solidFill>
              </a:rPr>
              <a:t>InflectraCon</a:t>
            </a: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C56744F-10AC-484B-8260-EE6E1FE60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0280" y="5893370"/>
            <a:ext cx="219420" cy="17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42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7FF8F-380E-4A02-AA06-ADCE9E331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Design Decisions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262B0-B310-460F-A39A-BD49E3356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Unique artifacts (requirement, test case)</a:t>
            </a:r>
          </a:p>
          <a:p>
            <a:r>
              <a:rPr lang="en-US" dirty="0"/>
              <a:t>Default workflows and standard fields</a:t>
            </a:r>
          </a:p>
          <a:p>
            <a:r>
              <a:rPr lang="en-US" dirty="0"/>
              <a:t>Orchestration and workflow between artifacts (vs. customizability)</a:t>
            </a:r>
          </a:p>
        </p:txBody>
      </p:sp>
    </p:spTree>
    <p:extLst>
      <p:ext uri="{BB962C8B-B14F-4D97-AF65-F5344CB8AC3E}">
        <p14:creationId xmlns:p14="http://schemas.microsoft.com/office/powerpoint/2010/main" val="3304269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19CE4D-DA18-452A-9CDD-848EF338A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1623322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2140C-EF91-4644-8734-2C18D39CB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to using </a:t>
            </a:r>
            <a:r>
              <a:rPr lang="en-US" dirty="0" err="1"/>
              <a:t>Spira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BC03F-8A80-452A-83BE-47A750C19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48721"/>
          </a:xfrm>
        </p:spPr>
        <p:txBody>
          <a:bodyPr>
            <a:normAutofit lnSpcReduction="10000"/>
          </a:bodyPr>
          <a:lstStyle/>
          <a:p>
            <a:pPr marL="742950" indent="-742950">
              <a:lnSpc>
                <a:spcPct val="130000"/>
              </a:lnSpc>
              <a:buFont typeface="+mj-lt"/>
              <a:buAutoNum type="arabicPeriod"/>
            </a:pPr>
            <a:r>
              <a:rPr lang="en-US" dirty="0"/>
              <a:t>Create Product</a:t>
            </a:r>
          </a:p>
          <a:p>
            <a:pPr marL="742950" indent="-742950">
              <a:lnSpc>
                <a:spcPct val="130000"/>
              </a:lnSpc>
              <a:buFont typeface="+mj-lt"/>
              <a:buAutoNum type="arabicPeriod"/>
            </a:pPr>
            <a:r>
              <a:rPr lang="en-US" dirty="0"/>
              <a:t>Add Users to Product (Membership)</a:t>
            </a:r>
          </a:p>
          <a:p>
            <a:pPr marL="742950" indent="-742950">
              <a:lnSpc>
                <a:spcPct val="130000"/>
              </a:lnSpc>
              <a:buFont typeface="+mj-lt"/>
              <a:buAutoNum type="arabicPeriod"/>
            </a:pPr>
            <a:r>
              <a:rPr lang="en-US" dirty="0"/>
              <a:t>Follow Product Workflow: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E2B7D2E-74BE-498F-9D51-E7449E5397F5}"/>
              </a:ext>
            </a:extLst>
          </p:cNvPr>
          <p:cNvGrpSpPr/>
          <p:nvPr/>
        </p:nvGrpSpPr>
        <p:grpSpPr>
          <a:xfrm>
            <a:off x="838200" y="4868449"/>
            <a:ext cx="10960223" cy="1325562"/>
            <a:chOff x="838200" y="3554551"/>
            <a:chExt cx="9074405" cy="914400"/>
          </a:xfrm>
        </p:grpSpPr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338F6B91-3E0C-4CF1-B88B-6AE9381495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" y="3554551"/>
              <a:ext cx="1905000" cy="914400"/>
            </a:xfrm>
            <a:prstGeom prst="homePlate">
              <a:avLst>
                <a:gd name="adj" fmla="val 52083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 sz="28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DCC12"/>
                </a:buClr>
                <a:buSzPct val="80000"/>
                <a:buFont typeface="Wingdings" panose="05000000000000000000" pitchFamily="2" charset="2"/>
                <a:buChar char="n"/>
                <a:defRPr sz="24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 sz="20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DCC12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 dirty="0">
                  <a:solidFill>
                    <a:srgbClr val="777777"/>
                  </a:solidFill>
                  <a:latin typeface="+mj-lt"/>
                </a:rPr>
                <a:t>Requirements Planning</a:t>
              </a:r>
            </a:p>
          </p:txBody>
        </p:sp>
        <p:sp>
          <p:nvSpPr>
            <p:cNvPr id="5" name="AutoShape 5">
              <a:extLst>
                <a:ext uri="{FF2B5EF4-FFF2-40B4-BE49-F238E27FC236}">
                  <a16:creationId xmlns:a16="http://schemas.microsoft.com/office/drawing/2014/main" id="{D925CA62-45E8-4DE3-96AB-D0079A337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3554551"/>
              <a:ext cx="1981200" cy="914400"/>
            </a:xfrm>
            <a:prstGeom prst="chevron">
              <a:avLst>
                <a:gd name="adj" fmla="val 54167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Ins="0" anchor="ctr"/>
            <a:lstStyle>
              <a:lvl1pPr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 sz="28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DCC12"/>
                </a:buClr>
                <a:buSzPct val="80000"/>
                <a:buFont typeface="Wingdings" panose="05000000000000000000" pitchFamily="2" charset="2"/>
                <a:buChar char="n"/>
                <a:defRPr sz="24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 sz="20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DCC12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 dirty="0">
                  <a:solidFill>
                    <a:srgbClr val="777777"/>
                  </a:solidFill>
                  <a:latin typeface="+mj-lt"/>
                </a:rPr>
                <a:t>Test Planning</a:t>
              </a:r>
            </a:p>
          </p:txBody>
        </p:sp>
        <p:sp>
          <p:nvSpPr>
            <p:cNvPr id="6" name="AutoShape 6">
              <a:extLst>
                <a:ext uri="{FF2B5EF4-FFF2-40B4-BE49-F238E27FC236}">
                  <a16:creationId xmlns:a16="http://schemas.microsoft.com/office/drawing/2014/main" id="{7E7929C8-49D3-4095-B721-A08C80E5F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3554551"/>
              <a:ext cx="1981200" cy="914400"/>
            </a:xfrm>
            <a:prstGeom prst="chevron">
              <a:avLst>
                <a:gd name="adj" fmla="val 54167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Ins="0" anchor="ctr"/>
            <a:lstStyle>
              <a:lvl1pPr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 sz="28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DCC12"/>
                </a:buClr>
                <a:buSzPct val="80000"/>
                <a:buFont typeface="Wingdings" panose="05000000000000000000" pitchFamily="2" charset="2"/>
                <a:buChar char="n"/>
                <a:defRPr sz="24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 sz="20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DCC12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 dirty="0">
                  <a:solidFill>
                    <a:srgbClr val="777777"/>
                  </a:solidFill>
                  <a:latin typeface="+mj-lt"/>
                </a:rPr>
                <a:t>Sprint Planning</a:t>
              </a:r>
            </a:p>
          </p:txBody>
        </p:sp>
        <p:sp>
          <p:nvSpPr>
            <p:cNvPr id="7" name="AutoShape 7">
              <a:extLst>
                <a:ext uri="{FF2B5EF4-FFF2-40B4-BE49-F238E27FC236}">
                  <a16:creationId xmlns:a16="http://schemas.microsoft.com/office/drawing/2014/main" id="{80EB3C1E-8E41-4B84-A8F6-26F745E7F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1200" y="3554551"/>
              <a:ext cx="2209800" cy="914400"/>
            </a:xfrm>
            <a:prstGeom prst="chevron">
              <a:avLst>
                <a:gd name="adj" fmla="val 58336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rIns="0" anchor="ctr"/>
            <a:lstStyle>
              <a:lvl1pPr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 sz="28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DCC12"/>
                </a:buClr>
                <a:buSzPct val="80000"/>
                <a:buFont typeface="Wingdings" panose="05000000000000000000" pitchFamily="2" charset="2"/>
                <a:buChar char="n"/>
                <a:defRPr sz="24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 sz="20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DCC12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 dirty="0">
                  <a:solidFill>
                    <a:srgbClr val="777777"/>
                  </a:solidFill>
                  <a:latin typeface="+mj-lt"/>
                </a:rPr>
                <a:t>Schedule &amp;  Resourcing</a:t>
              </a:r>
            </a:p>
          </p:txBody>
        </p:sp>
        <p:sp>
          <p:nvSpPr>
            <p:cNvPr id="8" name="AutoShape 8">
              <a:extLst>
                <a:ext uri="{FF2B5EF4-FFF2-40B4-BE49-F238E27FC236}">
                  <a16:creationId xmlns:a16="http://schemas.microsoft.com/office/drawing/2014/main" id="{D9B62B02-4307-41BD-9704-BD5FD5B3AA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6200" y="3554551"/>
              <a:ext cx="2216405" cy="914400"/>
            </a:xfrm>
            <a:prstGeom prst="chevron">
              <a:avLst>
                <a:gd name="adj" fmla="val 54167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Ins="0" anchor="ctr"/>
            <a:lstStyle>
              <a:lvl1pPr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 sz="28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DCC12"/>
                </a:buClr>
                <a:buSzPct val="80000"/>
                <a:buFont typeface="Wingdings" panose="05000000000000000000" pitchFamily="2" charset="2"/>
                <a:buChar char="n"/>
                <a:defRPr sz="24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 sz="20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DCC12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 dirty="0">
                  <a:solidFill>
                    <a:srgbClr val="777777"/>
                  </a:solidFill>
                  <a:latin typeface="+mj-lt"/>
                </a:rPr>
                <a:t>Tracking &amp; Execution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1679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68828F-D1DE-4E28-A416-59F775C87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Administration Menu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AC598C-D1EF-43B7-BA4D-A149A9B39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787" y="1550886"/>
            <a:ext cx="10315853" cy="501102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F9945CA-83F9-45A5-A6BA-EF5F01163CC4}"/>
              </a:ext>
            </a:extLst>
          </p:cNvPr>
          <p:cNvSpPr/>
          <p:nvPr/>
        </p:nvSpPr>
        <p:spPr>
          <a:xfrm>
            <a:off x="4909351" y="4279036"/>
            <a:ext cx="1186649" cy="168677"/>
          </a:xfrm>
          <a:prstGeom prst="rect">
            <a:avLst/>
          </a:prstGeom>
          <a:noFill/>
          <a:ln w="38100">
            <a:solidFill>
              <a:srgbClr val="FDCB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B86A49-005F-4F18-84DE-29F692988C07}"/>
              </a:ext>
            </a:extLst>
          </p:cNvPr>
          <p:cNvSpPr/>
          <p:nvPr/>
        </p:nvSpPr>
        <p:spPr>
          <a:xfrm>
            <a:off x="6943817" y="4680010"/>
            <a:ext cx="1186649" cy="168677"/>
          </a:xfrm>
          <a:prstGeom prst="rect">
            <a:avLst/>
          </a:prstGeom>
          <a:noFill/>
          <a:ln w="38100">
            <a:solidFill>
              <a:srgbClr val="FDCB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08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52C66-6426-47E9-B05A-6A44BE84F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Administration – Add Product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78CE74-22D6-4112-9EF8-494FF6C96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783" y="1690688"/>
            <a:ext cx="8112205" cy="4802188"/>
          </a:xfrm>
          <a:prstGeom prst="rect">
            <a:avLst/>
          </a:prstGeom>
          <a:ln>
            <a:solidFill>
              <a:srgbClr val="BFBFBF"/>
            </a:solidFill>
          </a:ln>
        </p:spPr>
      </p:pic>
    </p:spTree>
    <p:extLst>
      <p:ext uri="{BB962C8B-B14F-4D97-AF65-F5344CB8AC3E}">
        <p14:creationId xmlns:p14="http://schemas.microsoft.com/office/powerpoint/2010/main" val="2743904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52C66-6426-47E9-B05A-6A44BE84F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Administration – Add User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A22F04-8300-4E14-9AB8-8F83669BF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054" y="1628388"/>
            <a:ext cx="9614517" cy="4996162"/>
          </a:xfrm>
          <a:prstGeom prst="rect">
            <a:avLst/>
          </a:prstGeom>
          <a:ln>
            <a:solidFill>
              <a:srgbClr val="BFBFBF"/>
            </a:solidFill>
          </a:ln>
        </p:spPr>
      </p:pic>
    </p:spTree>
    <p:extLst>
      <p:ext uri="{BB962C8B-B14F-4D97-AF65-F5344CB8AC3E}">
        <p14:creationId xmlns:p14="http://schemas.microsoft.com/office/powerpoint/2010/main" val="2329538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52C66-6426-47E9-B05A-6A44BE84F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Administration – Membership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BCE73B-E93B-477C-9779-238752710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207" y="1580225"/>
            <a:ext cx="8173203" cy="5024398"/>
          </a:xfrm>
          <a:prstGeom prst="rect">
            <a:avLst/>
          </a:prstGeom>
          <a:ln>
            <a:solidFill>
              <a:srgbClr val="BFBFBF"/>
            </a:solidFill>
          </a:ln>
        </p:spPr>
      </p:pic>
    </p:spTree>
    <p:extLst>
      <p:ext uri="{BB962C8B-B14F-4D97-AF65-F5344CB8AC3E}">
        <p14:creationId xmlns:p14="http://schemas.microsoft.com/office/powerpoint/2010/main" val="3850529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19CE4D-DA18-452A-9CDD-848EF338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45" y="474786"/>
            <a:ext cx="9229261" cy="966923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dirty="0"/>
              <a:t>2. Requirements Planning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DD857E7-F84A-4A05-A5CB-87514EDB1B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29928" y="1519191"/>
            <a:ext cx="616628" cy="6166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0CC77E-C412-4864-BCAE-D7A32BA4FE40}"/>
              </a:ext>
            </a:extLst>
          </p:cNvPr>
          <p:cNvSpPr txBox="1"/>
          <p:nvPr/>
        </p:nvSpPr>
        <p:spPr>
          <a:xfrm>
            <a:off x="1805040" y="1596672"/>
            <a:ext cx="2141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77777"/>
                </a:solidFill>
              </a:rPr>
              <a:t>Requirements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87A2EB-498D-499C-BD7A-D96D6ADBDA58}"/>
              </a:ext>
            </a:extLst>
          </p:cNvPr>
          <p:cNvSpPr txBox="1"/>
          <p:nvPr/>
        </p:nvSpPr>
        <p:spPr>
          <a:xfrm>
            <a:off x="1846556" y="2323132"/>
            <a:ext cx="1407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77777"/>
                </a:solidFill>
              </a:rPr>
              <a:t>Releases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7298CB9-EBFE-4C2C-B2C9-917FCC0427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7409" y="2323133"/>
            <a:ext cx="461665" cy="4616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876CB5-3AFE-46DC-B03A-BE450D37200D}"/>
              </a:ext>
            </a:extLst>
          </p:cNvPr>
          <p:cNvSpPr txBox="1"/>
          <p:nvPr/>
        </p:nvSpPr>
        <p:spPr>
          <a:xfrm>
            <a:off x="1846556" y="3071874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77777"/>
                </a:solidFill>
              </a:rPr>
              <a:t>Sprints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3B5B774-EDF4-4988-A417-F35D9A2B9B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48567" y="3080752"/>
            <a:ext cx="379348" cy="37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182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AF9C4-FC45-4C6C-BDDD-7D305D932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Artifact Relationships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FF2C82A-A84F-4017-8F34-64A3CADBB4D3}"/>
              </a:ext>
            </a:extLst>
          </p:cNvPr>
          <p:cNvSpPr/>
          <p:nvPr/>
        </p:nvSpPr>
        <p:spPr>
          <a:xfrm>
            <a:off x="6368093" y="1681810"/>
            <a:ext cx="2636874" cy="1002808"/>
          </a:xfrm>
          <a:prstGeom prst="round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Release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F73E4C7-22A8-4671-BE0F-49F447F2111F}"/>
              </a:ext>
            </a:extLst>
          </p:cNvPr>
          <p:cNvSpPr/>
          <p:nvPr/>
        </p:nvSpPr>
        <p:spPr>
          <a:xfrm>
            <a:off x="926082" y="1672196"/>
            <a:ext cx="2636874" cy="10028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Requirements</a:t>
            </a:r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ECBE686B-8A65-4CE7-B2CE-AEA8620AF53E}"/>
              </a:ext>
            </a:extLst>
          </p:cNvPr>
          <p:cNvCxnSpPr>
            <a:cxnSpLocks/>
            <a:stCxn id="6" idx="3"/>
            <a:endCxn id="4" idx="1"/>
          </p:cNvCxnSpPr>
          <p:nvPr/>
        </p:nvCxnSpPr>
        <p:spPr>
          <a:xfrm>
            <a:off x="3562956" y="2173600"/>
            <a:ext cx="2805137" cy="9614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E15A6A7-9392-4690-B63D-E59C629BEAD3}"/>
              </a:ext>
            </a:extLst>
          </p:cNvPr>
          <p:cNvSpPr/>
          <p:nvPr/>
        </p:nvSpPr>
        <p:spPr>
          <a:xfrm>
            <a:off x="3058204" y="2997759"/>
            <a:ext cx="2636874" cy="43124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Requirement Step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A99F4EF-3C73-48EF-ACC5-FE025A924F0C}"/>
              </a:ext>
            </a:extLst>
          </p:cNvPr>
          <p:cNvSpPr/>
          <p:nvPr/>
        </p:nvSpPr>
        <p:spPr>
          <a:xfrm>
            <a:off x="3058204" y="3550834"/>
            <a:ext cx="2636874" cy="43124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Requirement Step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245B9FB-59DE-4D93-BC24-0998EC31EAEE}"/>
              </a:ext>
            </a:extLst>
          </p:cNvPr>
          <p:cNvSpPr/>
          <p:nvPr/>
        </p:nvSpPr>
        <p:spPr>
          <a:xfrm>
            <a:off x="3058204" y="4118165"/>
            <a:ext cx="2636874" cy="43124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Requirement Step</a:t>
            </a:r>
          </a:p>
        </p:txBody>
      </p: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8DAC4981-32CF-456F-9110-28E5AB7FB6DA}"/>
              </a:ext>
            </a:extLst>
          </p:cNvPr>
          <p:cNvCxnSpPr>
            <a:cxnSpLocks/>
            <a:stCxn id="6" idx="2"/>
            <a:endCxn id="15" idx="1"/>
          </p:cNvCxnSpPr>
          <p:nvPr/>
        </p:nvCxnSpPr>
        <p:spPr>
          <a:xfrm rot="16200000" flipH="1">
            <a:off x="2382173" y="2537349"/>
            <a:ext cx="538376" cy="813685"/>
          </a:xfrm>
          <a:prstGeom prst="curvedConnector2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C9A0CF7A-A48E-4EAA-B053-59053C56E91A}"/>
              </a:ext>
            </a:extLst>
          </p:cNvPr>
          <p:cNvCxnSpPr>
            <a:cxnSpLocks/>
            <a:stCxn id="6" idx="2"/>
            <a:endCxn id="16" idx="1"/>
          </p:cNvCxnSpPr>
          <p:nvPr/>
        </p:nvCxnSpPr>
        <p:spPr>
          <a:xfrm rot="16200000" flipH="1">
            <a:off x="2105636" y="2813886"/>
            <a:ext cx="1091451" cy="813685"/>
          </a:xfrm>
          <a:prstGeom prst="curvedConnector2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B54C026C-B8A0-4C6F-8F85-E6E5B1A11FE1}"/>
              </a:ext>
            </a:extLst>
          </p:cNvPr>
          <p:cNvCxnSpPr>
            <a:cxnSpLocks/>
            <a:stCxn id="6" idx="2"/>
            <a:endCxn id="17" idx="1"/>
          </p:cNvCxnSpPr>
          <p:nvPr/>
        </p:nvCxnSpPr>
        <p:spPr>
          <a:xfrm rot="16200000" flipH="1">
            <a:off x="1821970" y="3097552"/>
            <a:ext cx="1658782" cy="813685"/>
          </a:xfrm>
          <a:prstGeom prst="curvedConnector2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phic 26">
            <a:extLst>
              <a:ext uri="{FF2B5EF4-FFF2-40B4-BE49-F238E27FC236}">
                <a16:creationId xmlns:a16="http://schemas.microsoft.com/office/drawing/2014/main" id="{A4796B79-7309-4116-9E14-29A0301DF7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6082" y="1865286"/>
            <a:ext cx="616628" cy="616628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ABD1A342-80C3-4FF9-8BAF-7E79AB1BD1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80814" y="1958731"/>
            <a:ext cx="461665" cy="46166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95F00692-5746-431C-8B8C-7C25967CA6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68270" y="3050618"/>
            <a:ext cx="394686" cy="394686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28E3ACF6-4C6E-41EA-A72C-DEFA93E306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68270" y="3589201"/>
            <a:ext cx="394686" cy="394686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3B5B0381-E8AD-4DD5-899F-2B0D45488E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71280" y="4136442"/>
            <a:ext cx="394686" cy="394686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35CFF04-4C0E-4256-BC14-993081BFEB21}"/>
              </a:ext>
            </a:extLst>
          </p:cNvPr>
          <p:cNvSpPr/>
          <p:nvPr/>
        </p:nvSpPr>
        <p:spPr>
          <a:xfrm>
            <a:off x="7728063" y="3007373"/>
            <a:ext cx="2636874" cy="431241"/>
          </a:xfrm>
          <a:prstGeom prst="round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Sprint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A0F20C6-554D-484A-89C0-C55289668729}"/>
              </a:ext>
            </a:extLst>
          </p:cNvPr>
          <p:cNvSpPr/>
          <p:nvPr/>
        </p:nvSpPr>
        <p:spPr>
          <a:xfrm>
            <a:off x="7728063" y="3560448"/>
            <a:ext cx="2636874" cy="431241"/>
          </a:xfrm>
          <a:prstGeom prst="round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Sprint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467B850-A9F9-4876-854B-27F2E9935DDD}"/>
              </a:ext>
            </a:extLst>
          </p:cNvPr>
          <p:cNvSpPr/>
          <p:nvPr/>
        </p:nvSpPr>
        <p:spPr>
          <a:xfrm>
            <a:off x="7728063" y="4127779"/>
            <a:ext cx="2636874" cy="431241"/>
          </a:xfrm>
          <a:prstGeom prst="round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Sprint</a:t>
            </a:r>
          </a:p>
        </p:txBody>
      </p: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3A5D4209-4D06-4389-BFBE-CA550A99F42D}"/>
              </a:ext>
            </a:extLst>
          </p:cNvPr>
          <p:cNvCxnSpPr>
            <a:cxnSpLocks/>
          </p:cNvCxnSpPr>
          <p:nvPr/>
        </p:nvCxnSpPr>
        <p:spPr>
          <a:xfrm rot="16200000" flipH="1">
            <a:off x="7052032" y="2546964"/>
            <a:ext cx="538376" cy="813685"/>
          </a:xfrm>
          <a:prstGeom prst="curvedConnector2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0D3C41E8-5D21-4242-9F35-CABE8733C928}"/>
              </a:ext>
            </a:extLst>
          </p:cNvPr>
          <p:cNvCxnSpPr>
            <a:cxnSpLocks/>
          </p:cNvCxnSpPr>
          <p:nvPr/>
        </p:nvCxnSpPr>
        <p:spPr>
          <a:xfrm rot="16200000" flipH="1">
            <a:off x="6775495" y="2823501"/>
            <a:ext cx="1091451" cy="813685"/>
          </a:xfrm>
          <a:prstGeom prst="curvedConnector2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19AA3179-34B4-4432-92C0-E527F6E7FCB0}"/>
              </a:ext>
            </a:extLst>
          </p:cNvPr>
          <p:cNvCxnSpPr>
            <a:cxnSpLocks/>
          </p:cNvCxnSpPr>
          <p:nvPr/>
        </p:nvCxnSpPr>
        <p:spPr>
          <a:xfrm rot="16200000" flipH="1">
            <a:off x="6491829" y="3107167"/>
            <a:ext cx="1658782" cy="813685"/>
          </a:xfrm>
          <a:prstGeom prst="curvedConnector2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F4CE2C4D-B87A-4FD2-AA35-5DBB2B863F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09222" y="3063269"/>
            <a:ext cx="298943" cy="298943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9A037A86-2FB1-47D1-AC0D-23C086038D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23298" y="3611897"/>
            <a:ext cx="298943" cy="298943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9385F8F1-AE87-4D9F-8563-13B4A6F0833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23298" y="4193927"/>
            <a:ext cx="298943" cy="298943"/>
          </a:xfrm>
          <a:prstGeom prst="rect">
            <a:avLst/>
          </a:prstGeom>
        </p:spPr>
      </p:pic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F2D7480-D6D1-4B7B-806A-27DDD08676D2}"/>
              </a:ext>
            </a:extLst>
          </p:cNvPr>
          <p:cNvCxnSpPr>
            <a:stCxn id="6" idx="3"/>
          </p:cNvCxnSpPr>
          <p:nvPr/>
        </p:nvCxnSpPr>
        <p:spPr>
          <a:xfrm>
            <a:off x="3562956" y="2173600"/>
            <a:ext cx="3351421" cy="103978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699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6270EC-B8D8-47D2-A0D9-2229BD2AE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Creation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7BBF78-2DBA-4E34-851D-C02FB483F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1578659"/>
            <a:ext cx="11180146" cy="4841191"/>
          </a:xfrm>
          <a:prstGeom prst="rect">
            <a:avLst/>
          </a:prstGeom>
          <a:ln>
            <a:solidFill>
              <a:srgbClr val="D9D9D9"/>
            </a:solidFill>
          </a:ln>
        </p:spPr>
      </p:pic>
    </p:spTree>
    <p:extLst>
      <p:ext uri="{BB962C8B-B14F-4D97-AF65-F5344CB8AC3E}">
        <p14:creationId xmlns:p14="http://schemas.microsoft.com/office/powerpoint/2010/main" val="1129568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40CBECD-E922-4677-96BA-F5358AF32FD2}"/>
              </a:ext>
            </a:extLst>
          </p:cNvPr>
          <p:cNvSpPr/>
          <p:nvPr/>
        </p:nvSpPr>
        <p:spPr>
          <a:xfrm>
            <a:off x="5406501" y="2592280"/>
            <a:ext cx="6542843" cy="403933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848AB1-074D-45FB-84B0-2D958A6569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>
            <a:normAutofit fontScale="90000"/>
          </a:bodyPr>
          <a:lstStyle/>
          <a:p>
            <a:pPr algn="l"/>
            <a:r>
              <a:rPr lang="en-US" dirty="0"/>
              <a:t>Adam Sandman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0BC2B5-99B0-4825-A6A1-EA5E7FA408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746" y="1582618"/>
            <a:ext cx="7288823" cy="870438"/>
          </a:xfrm>
        </p:spPr>
        <p:txBody>
          <a:bodyPr>
            <a:noAutofit/>
          </a:bodyPr>
          <a:lstStyle/>
          <a:p>
            <a:r>
              <a:rPr lang="en-US" sz="5400" dirty="0">
                <a:latin typeface="+mj-lt"/>
              </a:rPr>
              <a:t>Director, </a:t>
            </a:r>
            <a:r>
              <a:rPr lang="en-US" sz="5400" dirty="0" err="1">
                <a:latin typeface="+mj-lt"/>
              </a:rPr>
              <a:t>Inflectra</a:t>
            </a:r>
            <a:endParaRPr lang="en-US" sz="5400" dirty="0"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2839AA-B274-4462-A5AF-0AEE6C8090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682" y="2944683"/>
            <a:ext cx="2857500" cy="28575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3B8DF34-04AF-4EFD-B7AF-818A57A765E5}"/>
              </a:ext>
            </a:extLst>
          </p:cNvPr>
          <p:cNvSpPr txBox="1">
            <a:spLocks/>
          </p:cNvSpPr>
          <p:nvPr/>
        </p:nvSpPr>
        <p:spPr>
          <a:xfrm>
            <a:off x="518746" y="2944683"/>
            <a:ext cx="7066085" cy="28575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j-lt"/>
                <a:ea typeface="+mn-ea"/>
                <a:cs typeface="Kanit" panose="00000500000000000000" pitchFamily="2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US" sz="2400" dirty="0"/>
              <a:t>Programmer from the age of 10</a:t>
            </a:r>
          </a:p>
          <a:p>
            <a:pPr>
              <a:lnSpc>
                <a:spcPct val="170000"/>
              </a:lnSpc>
            </a:pPr>
            <a:r>
              <a:rPr lang="en-US" sz="2400" dirty="0"/>
              <a:t>Working in the IT industry for over 20 years</a:t>
            </a:r>
          </a:p>
          <a:p>
            <a:pPr>
              <a:lnSpc>
                <a:spcPct val="170000"/>
              </a:lnSpc>
            </a:pPr>
            <a:r>
              <a:rPr lang="en-US" sz="2400" dirty="0"/>
              <a:t>Adam lives in Washington, DC, USA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847750-4193-4CFE-BC0A-E5E60D42A5DC}"/>
              </a:ext>
            </a:extLst>
          </p:cNvPr>
          <p:cNvGrpSpPr/>
          <p:nvPr/>
        </p:nvGrpSpPr>
        <p:grpSpPr>
          <a:xfrm>
            <a:off x="8540882" y="5817762"/>
            <a:ext cx="2851644" cy="344034"/>
            <a:chOff x="8540882" y="5817762"/>
            <a:chExt cx="2851644" cy="344034"/>
          </a:xfrm>
        </p:grpSpPr>
        <p:sp>
          <p:nvSpPr>
            <p:cNvPr id="10" name="Subtitle 2">
              <a:extLst>
                <a:ext uri="{FF2B5EF4-FFF2-40B4-BE49-F238E27FC236}">
                  <a16:creationId xmlns:a16="http://schemas.microsoft.com/office/drawing/2014/main" id="{77AD6ECA-CDB7-4D4A-9F68-F536E95E22FD}"/>
                </a:ext>
              </a:extLst>
            </p:cNvPr>
            <p:cNvSpPr txBox="1">
              <a:spLocks/>
            </p:cNvSpPr>
            <p:nvPr/>
          </p:nvSpPr>
          <p:spPr>
            <a:xfrm>
              <a:off x="8677922" y="5817762"/>
              <a:ext cx="2714604" cy="34403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6000" kern="1200">
                  <a:solidFill>
                    <a:schemeClr val="tx1"/>
                  </a:solidFill>
                  <a:latin typeface="+mj-lt"/>
                  <a:ea typeface="+mn-ea"/>
                  <a:cs typeface="Kanit" panose="00000500000000000000" pitchFamily="2" charset="-34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Kanit" panose="00000500000000000000" pitchFamily="2" charset="-34"/>
                  <a:ea typeface="+mn-ea"/>
                  <a:cs typeface="Kanit" panose="00000500000000000000" pitchFamily="2" charset="-34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Kanit" panose="00000500000000000000" pitchFamily="2" charset="-34"/>
                  <a:ea typeface="+mn-ea"/>
                  <a:cs typeface="Kanit" panose="00000500000000000000" pitchFamily="2" charset="-34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Kanit" panose="00000500000000000000" pitchFamily="2" charset="-34"/>
                  <a:ea typeface="+mn-ea"/>
                  <a:cs typeface="Kanit" panose="00000500000000000000" pitchFamily="2" charset="-34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Kanit" panose="00000500000000000000" pitchFamily="2" charset="-34"/>
                  <a:ea typeface="+mn-ea"/>
                  <a:cs typeface="Kanit" panose="00000500000000000000" pitchFamily="2" charset="-34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>
                  <a:solidFill>
                    <a:prstClr val="black"/>
                  </a:solidFill>
                  <a:latin typeface="Calibri Light" panose="020F0302020204030204"/>
                </a:rPr>
                <a:t>@</a:t>
              </a:r>
              <a:r>
                <a:rPr lang="en-US" sz="1600" dirty="0" err="1">
                  <a:solidFill>
                    <a:prstClr val="black"/>
                  </a:solidFill>
                </a:rPr>
                <a:t>adammarksandman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56C5789C-5EC7-4AE4-BC82-8B017465A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540882" y="5901064"/>
              <a:ext cx="219420" cy="1784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6252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6270EC-B8D8-47D2-A0D9-2229BD2AE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Planning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098D4A-37AA-4784-A548-469482E52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599195"/>
            <a:ext cx="11572875" cy="4775719"/>
          </a:xfrm>
          <a:prstGeom prst="rect">
            <a:avLst/>
          </a:prstGeom>
          <a:ln>
            <a:solidFill>
              <a:srgbClr val="D9D9D9"/>
            </a:solidFill>
          </a:ln>
        </p:spPr>
      </p:pic>
    </p:spTree>
    <p:extLst>
      <p:ext uri="{BB962C8B-B14F-4D97-AF65-F5344CB8AC3E}">
        <p14:creationId xmlns:p14="http://schemas.microsoft.com/office/powerpoint/2010/main" val="2385967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19CE4D-DA18-452A-9CDD-848EF338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45" y="474786"/>
            <a:ext cx="6343693" cy="2338754"/>
          </a:xfrm>
        </p:spPr>
        <p:txBody>
          <a:bodyPr/>
          <a:lstStyle/>
          <a:p>
            <a:r>
              <a:rPr lang="en-US" dirty="0"/>
              <a:t>3. Test Planning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BBBB96-0EC4-41F3-90FE-7E625747A6AC}"/>
              </a:ext>
            </a:extLst>
          </p:cNvPr>
          <p:cNvSpPr txBox="1"/>
          <p:nvPr/>
        </p:nvSpPr>
        <p:spPr>
          <a:xfrm>
            <a:off x="1805040" y="1596672"/>
            <a:ext cx="1696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77777"/>
                </a:solidFill>
              </a:rPr>
              <a:t>Test Cases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9E3E83-211C-4CE7-9E99-AF10406A8398}"/>
              </a:ext>
            </a:extLst>
          </p:cNvPr>
          <p:cNvSpPr txBox="1"/>
          <p:nvPr/>
        </p:nvSpPr>
        <p:spPr>
          <a:xfrm>
            <a:off x="1846556" y="2323132"/>
            <a:ext cx="1664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77777"/>
                </a:solidFill>
              </a:rPr>
              <a:t>Test Steps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86BC86C-415B-40B7-8786-F4743967BD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83195" y="1572857"/>
            <a:ext cx="461665" cy="46166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16928BB-2437-4413-9BAF-0622C04491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3194" y="2316062"/>
            <a:ext cx="461665" cy="4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53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AF9C4-FC45-4C6C-BDDD-7D305D932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Artifact Relationships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F73E4C7-22A8-4671-BE0F-49F447F2111F}"/>
              </a:ext>
            </a:extLst>
          </p:cNvPr>
          <p:cNvSpPr/>
          <p:nvPr/>
        </p:nvSpPr>
        <p:spPr>
          <a:xfrm>
            <a:off x="926082" y="1672196"/>
            <a:ext cx="2636874" cy="1002808"/>
          </a:xfrm>
          <a:prstGeom prst="round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Requirements</a:t>
            </a:r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ECBE686B-8A65-4CE7-B2CE-AEA8620AF53E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3562956" y="2173600"/>
            <a:ext cx="2805137" cy="9614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4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phic 26">
            <a:extLst>
              <a:ext uri="{FF2B5EF4-FFF2-40B4-BE49-F238E27FC236}">
                <a16:creationId xmlns:a16="http://schemas.microsoft.com/office/drawing/2014/main" id="{A4796B79-7309-4116-9E14-29A0301DF7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6082" y="1865286"/>
            <a:ext cx="616628" cy="616628"/>
          </a:xfrm>
          <a:prstGeom prst="rect">
            <a:avLst/>
          </a:prstGeom>
        </p:spPr>
      </p:pic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007EB5F2-4BFB-485F-AB39-0A4C3D0AB8EE}"/>
              </a:ext>
            </a:extLst>
          </p:cNvPr>
          <p:cNvSpPr/>
          <p:nvPr/>
        </p:nvSpPr>
        <p:spPr>
          <a:xfrm>
            <a:off x="6368093" y="1672196"/>
            <a:ext cx="2636874" cy="10028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Test Case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28E2DA74-8FC0-4FC5-94E7-D46BEBAE76FB}"/>
              </a:ext>
            </a:extLst>
          </p:cNvPr>
          <p:cNvSpPr/>
          <p:nvPr/>
        </p:nvSpPr>
        <p:spPr>
          <a:xfrm>
            <a:off x="8500215" y="2997759"/>
            <a:ext cx="2636874" cy="43124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Test Step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82B070C8-5B2C-4CCA-9A01-966BF7ECE191}"/>
              </a:ext>
            </a:extLst>
          </p:cNvPr>
          <p:cNvSpPr/>
          <p:nvPr/>
        </p:nvSpPr>
        <p:spPr>
          <a:xfrm>
            <a:off x="8500215" y="3550834"/>
            <a:ext cx="2636874" cy="43124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Test Step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ACD439FB-2AE8-4C59-A928-A1F1AC4FB4D8}"/>
              </a:ext>
            </a:extLst>
          </p:cNvPr>
          <p:cNvSpPr/>
          <p:nvPr/>
        </p:nvSpPr>
        <p:spPr>
          <a:xfrm>
            <a:off x="8500215" y="4118165"/>
            <a:ext cx="2636874" cy="43124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Test Step</a:t>
            </a:r>
          </a:p>
        </p:txBody>
      </p:sp>
      <p:cxnSp>
        <p:nvCxnSpPr>
          <p:cNvPr id="54" name="Connector: Curved 53">
            <a:extLst>
              <a:ext uri="{FF2B5EF4-FFF2-40B4-BE49-F238E27FC236}">
                <a16:creationId xmlns:a16="http://schemas.microsoft.com/office/drawing/2014/main" id="{58138557-8D21-495F-BE0F-E03FF37DB32F}"/>
              </a:ext>
            </a:extLst>
          </p:cNvPr>
          <p:cNvCxnSpPr>
            <a:cxnSpLocks/>
            <a:stCxn id="50" idx="2"/>
            <a:endCxn id="51" idx="1"/>
          </p:cNvCxnSpPr>
          <p:nvPr/>
        </p:nvCxnSpPr>
        <p:spPr>
          <a:xfrm rot="16200000" flipH="1">
            <a:off x="7824184" y="2537349"/>
            <a:ext cx="538376" cy="813685"/>
          </a:xfrm>
          <a:prstGeom prst="curvedConnector2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or: Curved 54">
            <a:extLst>
              <a:ext uri="{FF2B5EF4-FFF2-40B4-BE49-F238E27FC236}">
                <a16:creationId xmlns:a16="http://schemas.microsoft.com/office/drawing/2014/main" id="{EA71437A-59B0-4E6A-9ED1-75727827DEAE}"/>
              </a:ext>
            </a:extLst>
          </p:cNvPr>
          <p:cNvCxnSpPr>
            <a:cxnSpLocks/>
            <a:stCxn id="50" idx="2"/>
            <a:endCxn id="52" idx="1"/>
          </p:cNvCxnSpPr>
          <p:nvPr/>
        </p:nvCxnSpPr>
        <p:spPr>
          <a:xfrm rot="16200000" flipH="1">
            <a:off x="7547647" y="2813886"/>
            <a:ext cx="1091451" cy="813685"/>
          </a:xfrm>
          <a:prstGeom prst="curvedConnector2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Curved 55">
            <a:extLst>
              <a:ext uri="{FF2B5EF4-FFF2-40B4-BE49-F238E27FC236}">
                <a16:creationId xmlns:a16="http://schemas.microsoft.com/office/drawing/2014/main" id="{9A70C47C-9B1A-457C-8883-DC7445D50722}"/>
              </a:ext>
            </a:extLst>
          </p:cNvPr>
          <p:cNvCxnSpPr>
            <a:cxnSpLocks/>
            <a:stCxn id="50" idx="2"/>
            <a:endCxn id="53" idx="1"/>
          </p:cNvCxnSpPr>
          <p:nvPr/>
        </p:nvCxnSpPr>
        <p:spPr>
          <a:xfrm rot="16200000" flipH="1">
            <a:off x="7263981" y="3097552"/>
            <a:ext cx="1658782" cy="813685"/>
          </a:xfrm>
          <a:prstGeom prst="curvedConnector2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69483410-8174-4A24-9DE8-F607BDD3E952}"/>
              </a:ext>
            </a:extLst>
          </p:cNvPr>
          <p:cNvSpPr/>
          <p:nvPr/>
        </p:nvSpPr>
        <p:spPr>
          <a:xfrm>
            <a:off x="926082" y="3265050"/>
            <a:ext cx="2636874" cy="1002808"/>
          </a:xfrm>
          <a:prstGeom prst="round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Release</a:t>
            </a:r>
          </a:p>
        </p:txBody>
      </p:sp>
      <p:pic>
        <p:nvPicPr>
          <p:cNvPr id="62" name="Graphic 61">
            <a:extLst>
              <a:ext uri="{FF2B5EF4-FFF2-40B4-BE49-F238E27FC236}">
                <a16:creationId xmlns:a16="http://schemas.microsoft.com/office/drawing/2014/main" id="{ED7E33F9-D512-4CA6-85B4-91DF9669D2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8803" y="3541971"/>
            <a:ext cx="461665" cy="461665"/>
          </a:xfrm>
          <a:prstGeom prst="rect">
            <a:avLst/>
          </a:prstGeom>
        </p:spPr>
      </p:pic>
      <p:cxnSp>
        <p:nvCxnSpPr>
          <p:cNvPr id="63" name="Connector: Curved 62">
            <a:extLst>
              <a:ext uri="{FF2B5EF4-FFF2-40B4-BE49-F238E27FC236}">
                <a16:creationId xmlns:a16="http://schemas.microsoft.com/office/drawing/2014/main" id="{6D584EB9-3589-467B-AEB4-1DB7C1303089}"/>
              </a:ext>
            </a:extLst>
          </p:cNvPr>
          <p:cNvCxnSpPr>
            <a:cxnSpLocks/>
          </p:cNvCxnSpPr>
          <p:nvPr/>
        </p:nvCxnSpPr>
        <p:spPr>
          <a:xfrm flipV="1">
            <a:off x="3562955" y="2327757"/>
            <a:ext cx="2805138" cy="1458787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4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Graphic 63">
            <a:extLst>
              <a:ext uri="{FF2B5EF4-FFF2-40B4-BE49-F238E27FC236}">
                <a16:creationId xmlns:a16="http://schemas.microsoft.com/office/drawing/2014/main" id="{D0444FF4-7786-4F0A-B83C-8C3A899E5B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65645" y="1942767"/>
            <a:ext cx="461665" cy="461665"/>
          </a:xfrm>
          <a:prstGeom prst="rect">
            <a:avLst/>
          </a:prstGeom>
        </p:spPr>
      </p:pic>
      <p:pic>
        <p:nvPicPr>
          <p:cNvPr id="65" name="Graphic 64">
            <a:extLst>
              <a:ext uri="{FF2B5EF4-FFF2-40B4-BE49-F238E27FC236}">
                <a16:creationId xmlns:a16="http://schemas.microsoft.com/office/drawing/2014/main" id="{F06185E9-D2B9-4527-9A53-00F0A30090A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70511" y="3098545"/>
            <a:ext cx="229669" cy="229669"/>
          </a:xfrm>
          <a:prstGeom prst="rect">
            <a:avLst/>
          </a:prstGeom>
        </p:spPr>
      </p:pic>
      <p:pic>
        <p:nvPicPr>
          <p:cNvPr id="66" name="Graphic 65">
            <a:extLst>
              <a:ext uri="{FF2B5EF4-FFF2-40B4-BE49-F238E27FC236}">
                <a16:creationId xmlns:a16="http://schemas.microsoft.com/office/drawing/2014/main" id="{3682E5B9-1921-484C-A5E8-D35A26B0BB2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70510" y="3671709"/>
            <a:ext cx="229669" cy="229669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7BC86777-DC31-4515-9077-25A327CFE7F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70509" y="4218950"/>
            <a:ext cx="229669" cy="22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74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6270EC-B8D8-47D2-A0D9-2229BD2AE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Case Management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65CD6F-C195-4196-9751-A10025843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97139"/>
            <a:ext cx="10753725" cy="4978998"/>
          </a:xfrm>
          <a:prstGeom prst="rect">
            <a:avLst/>
          </a:prstGeom>
          <a:ln>
            <a:solidFill>
              <a:srgbClr val="D9D9D9"/>
            </a:solidFill>
          </a:ln>
        </p:spPr>
      </p:pic>
    </p:spTree>
    <p:extLst>
      <p:ext uri="{BB962C8B-B14F-4D97-AF65-F5344CB8AC3E}">
        <p14:creationId xmlns:p14="http://schemas.microsoft.com/office/powerpoint/2010/main" val="3161303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6270EC-B8D8-47D2-A0D9-2229BD2AE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Step / Script Creation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8B1A25-49C4-4B3D-88ED-8970D11D3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1999325"/>
            <a:ext cx="11372850" cy="3268401"/>
          </a:xfrm>
          <a:prstGeom prst="rect">
            <a:avLst/>
          </a:prstGeom>
          <a:ln>
            <a:solidFill>
              <a:srgbClr val="D9D9D9"/>
            </a:solidFill>
          </a:ln>
        </p:spPr>
      </p:pic>
    </p:spTree>
    <p:extLst>
      <p:ext uri="{BB962C8B-B14F-4D97-AF65-F5344CB8AC3E}">
        <p14:creationId xmlns:p14="http://schemas.microsoft.com/office/powerpoint/2010/main" val="17717939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6270EC-B8D8-47D2-A0D9-2229BD2AE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Coverage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7C7EB6-B207-4747-AE85-6B9A9E745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396"/>
            <a:ext cx="10629900" cy="4892479"/>
          </a:xfrm>
          <a:prstGeom prst="rect">
            <a:avLst/>
          </a:prstGeom>
          <a:ln>
            <a:solidFill>
              <a:srgbClr val="D9D9D9"/>
            </a:solidFill>
          </a:ln>
        </p:spPr>
      </p:pic>
    </p:spTree>
    <p:extLst>
      <p:ext uri="{BB962C8B-B14F-4D97-AF65-F5344CB8AC3E}">
        <p14:creationId xmlns:p14="http://schemas.microsoft.com/office/powerpoint/2010/main" val="3642506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19CE4D-DA18-452A-9CDD-848EF338A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Sprint Planning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F79F18C-9FB7-4F9C-8526-C9FDD8371D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29928" y="1519191"/>
            <a:ext cx="616628" cy="6166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0B4237-30C5-4242-A6C5-36C66978B53B}"/>
              </a:ext>
            </a:extLst>
          </p:cNvPr>
          <p:cNvSpPr txBox="1"/>
          <p:nvPr/>
        </p:nvSpPr>
        <p:spPr>
          <a:xfrm>
            <a:off x="1805040" y="1596672"/>
            <a:ext cx="2141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77777"/>
                </a:solidFill>
              </a:rPr>
              <a:t>Requirements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D656CA-0A41-4682-A8C7-CD04B0E693AA}"/>
              </a:ext>
            </a:extLst>
          </p:cNvPr>
          <p:cNvSpPr txBox="1"/>
          <p:nvPr/>
        </p:nvSpPr>
        <p:spPr>
          <a:xfrm>
            <a:off x="1846556" y="3071874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77777"/>
                </a:solidFill>
              </a:rPr>
              <a:t>Sprints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580258B-6F61-4E1C-96E1-76067D50FE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48567" y="3080752"/>
            <a:ext cx="379348" cy="3793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9B4F32-0B72-4961-B280-4CC8E5F7D4C6}"/>
              </a:ext>
            </a:extLst>
          </p:cNvPr>
          <p:cNvSpPr txBox="1"/>
          <p:nvPr/>
        </p:nvSpPr>
        <p:spPr>
          <a:xfrm>
            <a:off x="1846556" y="2335855"/>
            <a:ext cx="982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77777"/>
                </a:solidFill>
              </a:rPr>
              <a:t>Tasks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6E36E6-8DF6-47C5-B093-13C26A3B6A99}"/>
              </a:ext>
            </a:extLst>
          </p:cNvPr>
          <p:cNvSpPr txBox="1"/>
          <p:nvPr/>
        </p:nvSpPr>
        <p:spPr>
          <a:xfrm>
            <a:off x="1846556" y="3791873"/>
            <a:ext cx="1459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77777"/>
                </a:solidFill>
              </a:rPr>
              <a:t>Incidents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DF9DBBA-EFE1-4E63-86A6-CB52BDF874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48567" y="2291368"/>
            <a:ext cx="461665" cy="46166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B351FAA-6B64-47A4-BC67-55C52FFB1BC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07408" y="3799467"/>
            <a:ext cx="461665" cy="4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51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AF9C4-FC45-4C6C-BDDD-7D305D932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Artifact Relationships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FF2C82A-A84F-4017-8F34-64A3CADBB4D3}"/>
              </a:ext>
            </a:extLst>
          </p:cNvPr>
          <p:cNvSpPr/>
          <p:nvPr/>
        </p:nvSpPr>
        <p:spPr>
          <a:xfrm>
            <a:off x="6368093" y="1681810"/>
            <a:ext cx="2636874" cy="1002808"/>
          </a:xfrm>
          <a:prstGeom prst="round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Release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F73E4C7-22A8-4671-BE0F-49F447F2111F}"/>
              </a:ext>
            </a:extLst>
          </p:cNvPr>
          <p:cNvSpPr/>
          <p:nvPr/>
        </p:nvSpPr>
        <p:spPr>
          <a:xfrm>
            <a:off x="926082" y="1672196"/>
            <a:ext cx="2636874" cy="10028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Requirements</a:t>
            </a:r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ECBE686B-8A65-4CE7-B2CE-AEA8620AF53E}"/>
              </a:ext>
            </a:extLst>
          </p:cNvPr>
          <p:cNvCxnSpPr>
            <a:cxnSpLocks/>
            <a:stCxn id="6" idx="3"/>
            <a:endCxn id="4" idx="1"/>
          </p:cNvCxnSpPr>
          <p:nvPr/>
        </p:nvCxnSpPr>
        <p:spPr>
          <a:xfrm>
            <a:off x="3562956" y="2173600"/>
            <a:ext cx="2805137" cy="9614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E15A6A7-9392-4690-B63D-E59C629BEAD3}"/>
              </a:ext>
            </a:extLst>
          </p:cNvPr>
          <p:cNvSpPr/>
          <p:nvPr/>
        </p:nvSpPr>
        <p:spPr>
          <a:xfrm>
            <a:off x="3058204" y="2997759"/>
            <a:ext cx="2636874" cy="43124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Task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A99F4EF-3C73-48EF-ACC5-FE025A924F0C}"/>
              </a:ext>
            </a:extLst>
          </p:cNvPr>
          <p:cNvSpPr/>
          <p:nvPr/>
        </p:nvSpPr>
        <p:spPr>
          <a:xfrm>
            <a:off x="3058204" y="3550834"/>
            <a:ext cx="2636874" cy="43124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Task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245B9FB-59DE-4D93-BC24-0998EC31EAEE}"/>
              </a:ext>
            </a:extLst>
          </p:cNvPr>
          <p:cNvSpPr/>
          <p:nvPr/>
        </p:nvSpPr>
        <p:spPr>
          <a:xfrm>
            <a:off x="3058204" y="4118165"/>
            <a:ext cx="2636874" cy="43124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Task</a:t>
            </a:r>
          </a:p>
        </p:txBody>
      </p: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8DAC4981-32CF-456F-9110-28E5AB7FB6DA}"/>
              </a:ext>
            </a:extLst>
          </p:cNvPr>
          <p:cNvCxnSpPr>
            <a:cxnSpLocks/>
            <a:stCxn id="6" idx="2"/>
            <a:endCxn id="15" idx="1"/>
          </p:cNvCxnSpPr>
          <p:nvPr/>
        </p:nvCxnSpPr>
        <p:spPr>
          <a:xfrm rot="16200000" flipH="1">
            <a:off x="2382173" y="2537349"/>
            <a:ext cx="538376" cy="813685"/>
          </a:xfrm>
          <a:prstGeom prst="curvedConnector2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C9A0CF7A-A48E-4EAA-B053-59053C56E91A}"/>
              </a:ext>
            </a:extLst>
          </p:cNvPr>
          <p:cNvCxnSpPr>
            <a:cxnSpLocks/>
            <a:stCxn id="6" idx="2"/>
            <a:endCxn id="16" idx="1"/>
          </p:cNvCxnSpPr>
          <p:nvPr/>
        </p:nvCxnSpPr>
        <p:spPr>
          <a:xfrm rot="16200000" flipH="1">
            <a:off x="2105636" y="2813886"/>
            <a:ext cx="1091451" cy="813685"/>
          </a:xfrm>
          <a:prstGeom prst="curvedConnector2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B54C026C-B8A0-4C6F-8F85-E6E5B1A11FE1}"/>
              </a:ext>
            </a:extLst>
          </p:cNvPr>
          <p:cNvCxnSpPr>
            <a:cxnSpLocks/>
            <a:stCxn id="6" idx="2"/>
            <a:endCxn id="17" idx="1"/>
          </p:cNvCxnSpPr>
          <p:nvPr/>
        </p:nvCxnSpPr>
        <p:spPr>
          <a:xfrm rot="16200000" flipH="1">
            <a:off x="1821970" y="3097552"/>
            <a:ext cx="1658782" cy="813685"/>
          </a:xfrm>
          <a:prstGeom prst="curvedConnector2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phic 26">
            <a:extLst>
              <a:ext uri="{FF2B5EF4-FFF2-40B4-BE49-F238E27FC236}">
                <a16:creationId xmlns:a16="http://schemas.microsoft.com/office/drawing/2014/main" id="{A4796B79-7309-4116-9E14-29A0301DF7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6082" y="1865286"/>
            <a:ext cx="616628" cy="616628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ABD1A342-80C3-4FF9-8BAF-7E79AB1BD1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80814" y="1958731"/>
            <a:ext cx="461665" cy="461665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35CFF04-4C0E-4256-BC14-993081BFEB21}"/>
              </a:ext>
            </a:extLst>
          </p:cNvPr>
          <p:cNvSpPr/>
          <p:nvPr/>
        </p:nvSpPr>
        <p:spPr>
          <a:xfrm>
            <a:off x="7728063" y="3007373"/>
            <a:ext cx="2636874" cy="431241"/>
          </a:xfrm>
          <a:prstGeom prst="round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Sprint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A0F20C6-554D-484A-89C0-C55289668729}"/>
              </a:ext>
            </a:extLst>
          </p:cNvPr>
          <p:cNvSpPr/>
          <p:nvPr/>
        </p:nvSpPr>
        <p:spPr>
          <a:xfrm>
            <a:off x="7728063" y="3560448"/>
            <a:ext cx="2636874" cy="431241"/>
          </a:xfrm>
          <a:prstGeom prst="round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Sprint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467B850-A9F9-4876-854B-27F2E9935DDD}"/>
              </a:ext>
            </a:extLst>
          </p:cNvPr>
          <p:cNvSpPr/>
          <p:nvPr/>
        </p:nvSpPr>
        <p:spPr>
          <a:xfrm>
            <a:off x="7728063" y="4127779"/>
            <a:ext cx="2636874" cy="431241"/>
          </a:xfrm>
          <a:prstGeom prst="round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Sprint</a:t>
            </a:r>
          </a:p>
        </p:txBody>
      </p: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3A5D4209-4D06-4389-BFBE-CA550A99F42D}"/>
              </a:ext>
            </a:extLst>
          </p:cNvPr>
          <p:cNvCxnSpPr>
            <a:cxnSpLocks/>
          </p:cNvCxnSpPr>
          <p:nvPr/>
        </p:nvCxnSpPr>
        <p:spPr>
          <a:xfrm rot="16200000" flipH="1">
            <a:off x="7052032" y="2546964"/>
            <a:ext cx="538376" cy="813685"/>
          </a:xfrm>
          <a:prstGeom prst="curvedConnector2">
            <a:avLst/>
          </a:prstGeom>
          <a:ln w="38100">
            <a:solidFill>
              <a:srgbClr val="D9D9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0D3C41E8-5D21-4242-9F35-CABE8733C928}"/>
              </a:ext>
            </a:extLst>
          </p:cNvPr>
          <p:cNvCxnSpPr>
            <a:cxnSpLocks/>
          </p:cNvCxnSpPr>
          <p:nvPr/>
        </p:nvCxnSpPr>
        <p:spPr>
          <a:xfrm rot="16200000" flipH="1">
            <a:off x="6775495" y="2823501"/>
            <a:ext cx="1091451" cy="813685"/>
          </a:xfrm>
          <a:prstGeom prst="curvedConnector2">
            <a:avLst/>
          </a:prstGeom>
          <a:ln w="38100">
            <a:solidFill>
              <a:srgbClr val="D9D9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19AA3179-34B4-4432-92C0-E527F6E7FCB0}"/>
              </a:ext>
            </a:extLst>
          </p:cNvPr>
          <p:cNvCxnSpPr>
            <a:cxnSpLocks/>
          </p:cNvCxnSpPr>
          <p:nvPr/>
        </p:nvCxnSpPr>
        <p:spPr>
          <a:xfrm rot="16200000" flipH="1">
            <a:off x="6491829" y="3107167"/>
            <a:ext cx="1658782" cy="813685"/>
          </a:xfrm>
          <a:prstGeom prst="curvedConnector2">
            <a:avLst/>
          </a:prstGeom>
          <a:ln w="38100">
            <a:solidFill>
              <a:srgbClr val="D9D9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F4CE2C4D-B87A-4FD2-AA35-5DBB2B863F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09222" y="3063269"/>
            <a:ext cx="298943" cy="298943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9A037A86-2FB1-47D1-AC0D-23C086038D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23298" y="3611897"/>
            <a:ext cx="298943" cy="298943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9385F8F1-AE87-4D9F-8563-13B4A6F083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23298" y="4193927"/>
            <a:ext cx="298943" cy="298943"/>
          </a:xfrm>
          <a:prstGeom prst="rect">
            <a:avLst/>
          </a:prstGeom>
        </p:spPr>
      </p:pic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F2D7480-D6D1-4B7B-806A-27DDD08676D2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5695079" y="3203765"/>
            <a:ext cx="2032984" cy="19229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Graphic 33">
            <a:extLst>
              <a:ext uri="{FF2B5EF4-FFF2-40B4-BE49-F238E27FC236}">
                <a16:creationId xmlns:a16="http://schemas.microsoft.com/office/drawing/2014/main" id="{7FF73D7D-D816-4B93-B1DF-B08EBD7A39B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50965" y="3063269"/>
            <a:ext cx="318838" cy="318838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2228DFA0-6723-4674-A23F-B519554FF65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49599" y="3616649"/>
            <a:ext cx="318838" cy="318838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7E03AB05-61A3-4FF1-99B5-AB8A358CAA0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49599" y="4174366"/>
            <a:ext cx="318838" cy="318838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4C6F0CF-BD16-4C5F-A937-12820C0B201B}"/>
              </a:ext>
            </a:extLst>
          </p:cNvPr>
          <p:cNvCxnSpPr>
            <a:cxnSpLocks/>
          </p:cNvCxnSpPr>
          <p:nvPr/>
        </p:nvCxnSpPr>
        <p:spPr>
          <a:xfrm>
            <a:off x="5695078" y="3763968"/>
            <a:ext cx="2032984" cy="19229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089F3C7-9317-4E07-9A3C-3D85980A5155}"/>
              </a:ext>
            </a:extLst>
          </p:cNvPr>
          <p:cNvCxnSpPr>
            <a:cxnSpLocks/>
          </p:cNvCxnSpPr>
          <p:nvPr/>
        </p:nvCxnSpPr>
        <p:spPr>
          <a:xfrm>
            <a:off x="5702650" y="4324169"/>
            <a:ext cx="2032984" cy="19229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91A981D6-4786-42BF-AE0C-2D20D8BE72FB}"/>
              </a:ext>
            </a:extLst>
          </p:cNvPr>
          <p:cNvSpPr/>
          <p:nvPr/>
        </p:nvSpPr>
        <p:spPr>
          <a:xfrm>
            <a:off x="3058204" y="4881849"/>
            <a:ext cx="2636874" cy="1002808"/>
          </a:xfrm>
          <a:prstGeom prst="round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Incident</a:t>
            </a:r>
          </a:p>
        </p:txBody>
      </p: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CDAA6016-BADC-46CA-9C42-87F8476A09FB}"/>
              </a:ext>
            </a:extLst>
          </p:cNvPr>
          <p:cNvCxnSpPr>
            <a:cxnSpLocks/>
            <a:stCxn id="39" idx="3"/>
            <a:endCxn id="25" idx="1"/>
          </p:cNvCxnSpPr>
          <p:nvPr/>
        </p:nvCxnSpPr>
        <p:spPr>
          <a:xfrm flipV="1">
            <a:off x="5695078" y="4343400"/>
            <a:ext cx="2032985" cy="1039853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Graphic 41">
            <a:extLst>
              <a:ext uri="{FF2B5EF4-FFF2-40B4-BE49-F238E27FC236}">
                <a16:creationId xmlns:a16="http://schemas.microsoft.com/office/drawing/2014/main" id="{5B531A3B-A7DA-4611-B124-7B2CF7EFAC2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83105" y="5185804"/>
            <a:ext cx="461665" cy="4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694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6270EC-B8D8-47D2-A0D9-2229BD2AE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– Task Elaboration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4ADBFE-655B-46C9-9BB6-EC54A7A9B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690688"/>
            <a:ext cx="11045030" cy="3833812"/>
          </a:xfrm>
          <a:prstGeom prst="rect">
            <a:avLst/>
          </a:prstGeom>
          <a:ln>
            <a:solidFill>
              <a:srgbClr val="D9D9D9"/>
            </a:solidFill>
          </a:ln>
        </p:spPr>
      </p:pic>
    </p:spTree>
    <p:extLst>
      <p:ext uri="{BB962C8B-B14F-4D97-AF65-F5344CB8AC3E}">
        <p14:creationId xmlns:p14="http://schemas.microsoft.com/office/powerpoint/2010/main" val="5621282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AC0B0C-58EC-4520-B3A9-379C9C719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 Planning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1096DC-A412-4BCB-A759-C7E15E1A6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43868"/>
            <a:ext cx="11003742" cy="4652745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3802396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6D430-C61E-4A4F-B638-8B0137B87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Adam Sandman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F7055-0F3C-48AD-8BFB-D79B73DC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1449"/>
            <a:ext cx="7066085" cy="4685514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Adam Sandman was a programmer from the age of 10 and has been working in the IT industry for the past 20 years.</a:t>
            </a:r>
          </a:p>
          <a:p>
            <a:r>
              <a:rPr lang="en-US" dirty="0"/>
              <a:t>Currently Adam is Director at Inflectra Corporation, where he is interested in technology, business and innovation.</a:t>
            </a:r>
          </a:p>
          <a:p>
            <a:r>
              <a:rPr lang="en-US" dirty="0"/>
              <a:t>Adam lives in Washington, DC, USA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C06157-1B8A-48FB-8000-2CE249A02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682" y="2944683"/>
            <a:ext cx="2857500" cy="28575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59EB6BB-DB08-4500-B6A5-87F3E32475A3}"/>
              </a:ext>
            </a:extLst>
          </p:cNvPr>
          <p:cNvGrpSpPr/>
          <p:nvPr/>
        </p:nvGrpSpPr>
        <p:grpSpPr>
          <a:xfrm>
            <a:off x="8540882" y="5817762"/>
            <a:ext cx="2851644" cy="344034"/>
            <a:chOff x="8540882" y="5817762"/>
            <a:chExt cx="2851644" cy="344034"/>
          </a:xfrm>
        </p:grpSpPr>
        <p:sp>
          <p:nvSpPr>
            <p:cNvPr id="7" name="Subtitle 2">
              <a:extLst>
                <a:ext uri="{FF2B5EF4-FFF2-40B4-BE49-F238E27FC236}">
                  <a16:creationId xmlns:a16="http://schemas.microsoft.com/office/drawing/2014/main" id="{1B95415F-9B24-412E-A130-7EB066D8B5E0}"/>
                </a:ext>
              </a:extLst>
            </p:cNvPr>
            <p:cNvSpPr txBox="1">
              <a:spLocks/>
            </p:cNvSpPr>
            <p:nvPr/>
          </p:nvSpPr>
          <p:spPr>
            <a:xfrm>
              <a:off x="8677922" y="5817762"/>
              <a:ext cx="2714604" cy="34403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6000" kern="1200">
                  <a:solidFill>
                    <a:schemeClr val="tx1"/>
                  </a:solidFill>
                  <a:latin typeface="+mj-lt"/>
                  <a:ea typeface="+mn-ea"/>
                  <a:cs typeface="Kanit" panose="00000500000000000000" pitchFamily="2" charset="-34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Kanit" panose="00000500000000000000" pitchFamily="2" charset="-34"/>
                  <a:ea typeface="+mn-ea"/>
                  <a:cs typeface="Kanit" panose="00000500000000000000" pitchFamily="2" charset="-34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Kanit" panose="00000500000000000000" pitchFamily="2" charset="-34"/>
                  <a:ea typeface="+mn-ea"/>
                  <a:cs typeface="Kanit" panose="00000500000000000000" pitchFamily="2" charset="-34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Kanit" panose="00000500000000000000" pitchFamily="2" charset="-34"/>
                  <a:ea typeface="+mn-ea"/>
                  <a:cs typeface="Kanit" panose="00000500000000000000" pitchFamily="2" charset="-34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Kanit" panose="00000500000000000000" pitchFamily="2" charset="-34"/>
                  <a:ea typeface="+mn-ea"/>
                  <a:cs typeface="Kanit" panose="00000500000000000000" pitchFamily="2" charset="-34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>
                  <a:solidFill>
                    <a:prstClr val="black"/>
                  </a:solidFill>
                </a:rPr>
                <a:t>@</a:t>
              </a:r>
              <a:r>
                <a:rPr lang="en-US" sz="1600" dirty="0" err="1">
                  <a:solidFill>
                    <a:prstClr val="black"/>
                  </a:solidFill>
                </a:rPr>
                <a:t>adammarksandman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E41B5E55-7B54-4B8C-867B-F3FF7F540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540882" y="5901064"/>
              <a:ext cx="219420" cy="1784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80746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AC0B0C-58EC-4520-B3A9-379C9C719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 Planning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964132-6CC7-4E81-BB34-475BA0AF1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72764"/>
            <a:ext cx="10515600" cy="4820111"/>
          </a:xfrm>
          <a:prstGeom prst="rect">
            <a:avLst/>
          </a:prstGeom>
          <a:ln>
            <a:solidFill>
              <a:srgbClr val="D9D9D9"/>
            </a:solidFill>
          </a:ln>
        </p:spPr>
      </p:pic>
    </p:spTree>
    <p:extLst>
      <p:ext uri="{BB962C8B-B14F-4D97-AF65-F5344CB8AC3E}">
        <p14:creationId xmlns:p14="http://schemas.microsoft.com/office/powerpoint/2010/main" val="16692146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19CE4D-DA18-452A-9CDD-848EF338A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Scheduling &amp; Resourcing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CB8053-F6E1-436C-9C8C-80CDF849F2AF}"/>
              </a:ext>
            </a:extLst>
          </p:cNvPr>
          <p:cNvSpPr txBox="1"/>
          <p:nvPr/>
        </p:nvSpPr>
        <p:spPr>
          <a:xfrm>
            <a:off x="1846556" y="2335855"/>
            <a:ext cx="982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77777"/>
                </a:solidFill>
              </a:rPr>
              <a:t>Tasks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EA0DE9-D885-4A55-871C-0709FB838EEA}"/>
              </a:ext>
            </a:extLst>
          </p:cNvPr>
          <p:cNvSpPr txBox="1"/>
          <p:nvPr/>
        </p:nvSpPr>
        <p:spPr>
          <a:xfrm>
            <a:off x="1846556" y="3791873"/>
            <a:ext cx="1459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77777"/>
                </a:solidFill>
              </a:rPr>
              <a:t>Incidents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FA54A2-9947-41D1-BC09-877D38AA07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8567" y="2291368"/>
            <a:ext cx="461665" cy="46166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0452026F-C528-4253-A999-3D42D5642B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7408" y="3799467"/>
            <a:ext cx="461665" cy="4616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AE5635-DCE8-4F85-B030-248AD8E08B14}"/>
              </a:ext>
            </a:extLst>
          </p:cNvPr>
          <p:cNvSpPr txBox="1"/>
          <p:nvPr/>
        </p:nvSpPr>
        <p:spPr>
          <a:xfrm>
            <a:off x="1846556" y="3071874"/>
            <a:ext cx="1484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77777"/>
                </a:solidFill>
              </a:rPr>
              <a:t>Test Sets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D45F01C-FFF1-48E7-81D2-2A1BD0767B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07407" y="3058533"/>
            <a:ext cx="461665" cy="4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208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AF9C4-FC45-4C6C-BDDD-7D305D932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Artifact Relationships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FF2C82A-A84F-4017-8F34-64A3CADBB4D3}"/>
              </a:ext>
            </a:extLst>
          </p:cNvPr>
          <p:cNvSpPr/>
          <p:nvPr/>
        </p:nvSpPr>
        <p:spPr>
          <a:xfrm>
            <a:off x="6368093" y="1681810"/>
            <a:ext cx="2636874" cy="10028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Resources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F73E4C7-22A8-4671-BE0F-49F447F2111F}"/>
              </a:ext>
            </a:extLst>
          </p:cNvPr>
          <p:cNvSpPr/>
          <p:nvPr/>
        </p:nvSpPr>
        <p:spPr>
          <a:xfrm>
            <a:off x="926082" y="1672196"/>
            <a:ext cx="2636874" cy="1002808"/>
          </a:xfrm>
          <a:prstGeom prst="round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Sprint</a:t>
            </a:r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ECBE686B-8A65-4CE7-B2CE-AEA8620AF53E}"/>
              </a:ext>
            </a:extLst>
          </p:cNvPr>
          <p:cNvCxnSpPr>
            <a:cxnSpLocks/>
            <a:stCxn id="6" idx="3"/>
            <a:endCxn id="4" idx="1"/>
          </p:cNvCxnSpPr>
          <p:nvPr/>
        </p:nvCxnSpPr>
        <p:spPr>
          <a:xfrm>
            <a:off x="3562956" y="2173600"/>
            <a:ext cx="2805137" cy="9614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4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E15A6A7-9392-4690-B63D-E59C629BEAD3}"/>
              </a:ext>
            </a:extLst>
          </p:cNvPr>
          <p:cNvSpPr/>
          <p:nvPr/>
        </p:nvSpPr>
        <p:spPr>
          <a:xfrm>
            <a:off x="3058204" y="2997759"/>
            <a:ext cx="2636874" cy="43124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Test Set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A99F4EF-3C73-48EF-ACC5-FE025A924F0C}"/>
              </a:ext>
            </a:extLst>
          </p:cNvPr>
          <p:cNvSpPr/>
          <p:nvPr/>
        </p:nvSpPr>
        <p:spPr>
          <a:xfrm>
            <a:off x="3058204" y="3550834"/>
            <a:ext cx="2636874" cy="43124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Task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245B9FB-59DE-4D93-BC24-0998EC31EAEE}"/>
              </a:ext>
            </a:extLst>
          </p:cNvPr>
          <p:cNvSpPr/>
          <p:nvPr/>
        </p:nvSpPr>
        <p:spPr>
          <a:xfrm>
            <a:off x="3058204" y="4118165"/>
            <a:ext cx="2636874" cy="431241"/>
          </a:xfrm>
          <a:prstGeom prst="round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Incident</a:t>
            </a:r>
          </a:p>
        </p:txBody>
      </p: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8DAC4981-32CF-456F-9110-28E5AB7FB6DA}"/>
              </a:ext>
            </a:extLst>
          </p:cNvPr>
          <p:cNvCxnSpPr>
            <a:cxnSpLocks/>
            <a:stCxn id="6" idx="2"/>
            <a:endCxn id="15" idx="1"/>
          </p:cNvCxnSpPr>
          <p:nvPr/>
        </p:nvCxnSpPr>
        <p:spPr>
          <a:xfrm rot="16200000" flipH="1">
            <a:off x="2382173" y="2537349"/>
            <a:ext cx="538376" cy="813685"/>
          </a:xfrm>
          <a:prstGeom prst="curvedConnector2">
            <a:avLst/>
          </a:prstGeom>
          <a:ln w="38100">
            <a:solidFill>
              <a:srgbClr val="D9D9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C9A0CF7A-A48E-4EAA-B053-59053C56E91A}"/>
              </a:ext>
            </a:extLst>
          </p:cNvPr>
          <p:cNvCxnSpPr>
            <a:cxnSpLocks/>
            <a:stCxn id="6" idx="2"/>
            <a:endCxn id="16" idx="1"/>
          </p:cNvCxnSpPr>
          <p:nvPr/>
        </p:nvCxnSpPr>
        <p:spPr>
          <a:xfrm rot="16200000" flipH="1">
            <a:off x="2105636" y="2813886"/>
            <a:ext cx="1091451" cy="813685"/>
          </a:xfrm>
          <a:prstGeom prst="curvedConnector2">
            <a:avLst/>
          </a:prstGeom>
          <a:ln w="38100">
            <a:solidFill>
              <a:srgbClr val="D9D9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B54C026C-B8A0-4C6F-8F85-E6E5B1A11FE1}"/>
              </a:ext>
            </a:extLst>
          </p:cNvPr>
          <p:cNvCxnSpPr>
            <a:cxnSpLocks/>
            <a:stCxn id="6" idx="2"/>
            <a:endCxn id="17" idx="1"/>
          </p:cNvCxnSpPr>
          <p:nvPr/>
        </p:nvCxnSpPr>
        <p:spPr>
          <a:xfrm rot="16200000" flipH="1">
            <a:off x="1821970" y="3097552"/>
            <a:ext cx="1658782" cy="813685"/>
          </a:xfrm>
          <a:prstGeom prst="curvedConnector2">
            <a:avLst/>
          </a:prstGeom>
          <a:ln w="38100">
            <a:solidFill>
              <a:srgbClr val="D9D9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35CFF04-4C0E-4256-BC14-993081BFEB21}"/>
              </a:ext>
            </a:extLst>
          </p:cNvPr>
          <p:cNvSpPr/>
          <p:nvPr/>
        </p:nvSpPr>
        <p:spPr>
          <a:xfrm>
            <a:off x="7728063" y="3007373"/>
            <a:ext cx="2636874" cy="4312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Resource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A0F20C6-554D-484A-89C0-C55289668729}"/>
              </a:ext>
            </a:extLst>
          </p:cNvPr>
          <p:cNvSpPr/>
          <p:nvPr/>
        </p:nvSpPr>
        <p:spPr>
          <a:xfrm>
            <a:off x="7728063" y="3560448"/>
            <a:ext cx="2636874" cy="4312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Resource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467B850-A9F9-4876-854B-27F2E9935DDD}"/>
              </a:ext>
            </a:extLst>
          </p:cNvPr>
          <p:cNvSpPr/>
          <p:nvPr/>
        </p:nvSpPr>
        <p:spPr>
          <a:xfrm>
            <a:off x="7728063" y="4127779"/>
            <a:ext cx="2636874" cy="4312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Resource</a:t>
            </a:r>
          </a:p>
        </p:txBody>
      </p: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3A5D4209-4D06-4389-BFBE-CA550A99F42D}"/>
              </a:ext>
            </a:extLst>
          </p:cNvPr>
          <p:cNvCxnSpPr>
            <a:cxnSpLocks/>
          </p:cNvCxnSpPr>
          <p:nvPr/>
        </p:nvCxnSpPr>
        <p:spPr>
          <a:xfrm rot="16200000" flipH="1">
            <a:off x="7052032" y="2546964"/>
            <a:ext cx="538376" cy="813685"/>
          </a:xfrm>
          <a:prstGeom prst="curvedConnector2">
            <a:avLst/>
          </a:prstGeom>
          <a:ln w="38100">
            <a:solidFill>
              <a:srgbClr val="D9D9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0D3C41E8-5D21-4242-9F35-CABE8733C928}"/>
              </a:ext>
            </a:extLst>
          </p:cNvPr>
          <p:cNvCxnSpPr>
            <a:cxnSpLocks/>
          </p:cNvCxnSpPr>
          <p:nvPr/>
        </p:nvCxnSpPr>
        <p:spPr>
          <a:xfrm rot="16200000" flipH="1">
            <a:off x="6775495" y="2823501"/>
            <a:ext cx="1091451" cy="813685"/>
          </a:xfrm>
          <a:prstGeom prst="curvedConnector2">
            <a:avLst/>
          </a:prstGeom>
          <a:ln w="38100">
            <a:solidFill>
              <a:srgbClr val="D9D9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19AA3179-34B4-4432-92C0-E527F6E7FCB0}"/>
              </a:ext>
            </a:extLst>
          </p:cNvPr>
          <p:cNvCxnSpPr>
            <a:cxnSpLocks/>
          </p:cNvCxnSpPr>
          <p:nvPr/>
        </p:nvCxnSpPr>
        <p:spPr>
          <a:xfrm rot="16200000" flipH="1">
            <a:off x="6491829" y="3107167"/>
            <a:ext cx="1658782" cy="813685"/>
          </a:xfrm>
          <a:prstGeom prst="curvedConnector2">
            <a:avLst/>
          </a:prstGeom>
          <a:ln w="38100">
            <a:solidFill>
              <a:srgbClr val="D9D9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F2D7480-D6D1-4B7B-806A-27DDD08676D2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5695079" y="3203765"/>
            <a:ext cx="2032984" cy="19229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Graphic 34">
            <a:extLst>
              <a:ext uri="{FF2B5EF4-FFF2-40B4-BE49-F238E27FC236}">
                <a16:creationId xmlns:a16="http://schemas.microsoft.com/office/drawing/2014/main" id="{2228DFA0-6723-4674-A23F-B519554FF6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9599" y="3616649"/>
            <a:ext cx="318838" cy="318838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4C6F0CF-BD16-4C5F-A937-12820C0B201B}"/>
              </a:ext>
            </a:extLst>
          </p:cNvPr>
          <p:cNvCxnSpPr>
            <a:cxnSpLocks/>
          </p:cNvCxnSpPr>
          <p:nvPr/>
        </p:nvCxnSpPr>
        <p:spPr>
          <a:xfrm>
            <a:off x="5695078" y="3763968"/>
            <a:ext cx="2032984" cy="19229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089F3C7-9317-4E07-9A3C-3D85980A5155}"/>
              </a:ext>
            </a:extLst>
          </p:cNvPr>
          <p:cNvCxnSpPr>
            <a:cxnSpLocks/>
          </p:cNvCxnSpPr>
          <p:nvPr/>
        </p:nvCxnSpPr>
        <p:spPr>
          <a:xfrm>
            <a:off x="5702650" y="4324169"/>
            <a:ext cx="2032984" cy="19229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Graphic 39">
            <a:extLst>
              <a:ext uri="{FF2B5EF4-FFF2-40B4-BE49-F238E27FC236}">
                <a16:creationId xmlns:a16="http://schemas.microsoft.com/office/drawing/2014/main" id="{F8A93C69-F935-494E-81BF-5A26C40A7B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0442" y="1983926"/>
            <a:ext cx="379348" cy="379348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403C750A-B8F9-489B-B883-07E8280166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59124" y="4184402"/>
            <a:ext cx="318838" cy="318838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22CDF663-4C4B-45CE-A22E-98E5643C856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40467" y="3051468"/>
            <a:ext cx="337101" cy="33710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570B310-4FBF-4D0C-AAF3-2D0039AC22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61967" y="1903822"/>
            <a:ext cx="514350" cy="514350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03CADCD2-D748-4B79-A092-7C4B1B55753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03453" y="3130128"/>
            <a:ext cx="241517" cy="241517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BAC4F880-C9C1-4737-AB41-F5F6B882B68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03453" y="3640610"/>
            <a:ext cx="241517" cy="241517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6B74EB32-4B57-44F6-BA4B-3E0B436F3E1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27563" y="4203410"/>
            <a:ext cx="241517" cy="24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6103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6270EC-B8D8-47D2-A0D9-2229BD2AE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Scheduling – with Test Sets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9C019F-FB5A-4CD8-84F3-CC39C9C16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690689"/>
            <a:ext cx="11153775" cy="3770870"/>
          </a:xfrm>
          <a:prstGeom prst="rect">
            <a:avLst/>
          </a:prstGeom>
          <a:ln>
            <a:solidFill>
              <a:srgbClr val="D9D9D9"/>
            </a:solidFill>
          </a:ln>
        </p:spPr>
      </p:pic>
    </p:spTree>
    <p:extLst>
      <p:ext uri="{BB962C8B-B14F-4D97-AF65-F5344CB8AC3E}">
        <p14:creationId xmlns:p14="http://schemas.microsoft.com/office/powerpoint/2010/main" val="13441365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0FDA4-9655-4961-A83F-F486E85C1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Scheduling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66D255-F412-47A2-AA69-D10C565E7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5" y="1555979"/>
            <a:ext cx="10629900" cy="452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217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0FDA4-9655-4961-A83F-F486E85C1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Incident Scheduling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58D286-5F1D-47F3-AD53-91082B38D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482" y="1533525"/>
            <a:ext cx="8409443" cy="5021552"/>
          </a:xfrm>
          <a:prstGeom prst="rect">
            <a:avLst/>
          </a:prstGeom>
          <a:ln>
            <a:solidFill>
              <a:srgbClr val="D9D9D9"/>
            </a:solidFill>
          </a:ln>
        </p:spPr>
      </p:pic>
    </p:spTree>
    <p:extLst>
      <p:ext uri="{BB962C8B-B14F-4D97-AF65-F5344CB8AC3E}">
        <p14:creationId xmlns:p14="http://schemas.microsoft.com/office/powerpoint/2010/main" val="37426150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0FDA4-9655-4961-A83F-F486E85C1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Management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60B949-155F-4069-947C-A79AD0788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74" y="1725369"/>
            <a:ext cx="8886825" cy="4767506"/>
          </a:xfrm>
          <a:prstGeom prst="rect">
            <a:avLst/>
          </a:prstGeom>
          <a:ln>
            <a:solidFill>
              <a:srgbClr val="D9D9D9"/>
            </a:solidFill>
          </a:ln>
        </p:spPr>
      </p:pic>
    </p:spTree>
    <p:extLst>
      <p:ext uri="{BB962C8B-B14F-4D97-AF65-F5344CB8AC3E}">
        <p14:creationId xmlns:p14="http://schemas.microsoft.com/office/powerpoint/2010/main" val="5289271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19CE4D-DA18-452A-9CDD-848EF338A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Tracking &amp; Execution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A17E01-0BF2-478E-9411-B4AA736073CA}"/>
              </a:ext>
            </a:extLst>
          </p:cNvPr>
          <p:cNvSpPr txBox="1"/>
          <p:nvPr/>
        </p:nvSpPr>
        <p:spPr>
          <a:xfrm>
            <a:off x="1846556" y="2335855"/>
            <a:ext cx="982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77777"/>
                </a:solidFill>
              </a:rPr>
              <a:t>Tasks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AC16D-83DE-4578-AF24-F6D29350BCFB}"/>
              </a:ext>
            </a:extLst>
          </p:cNvPr>
          <p:cNvSpPr txBox="1"/>
          <p:nvPr/>
        </p:nvSpPr>
        <p:spPr>
          <a:xfrm>
            <a:off x="1846556" y="3791873"/>
            <a:ext cx="1459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77777"/>
                </a:solidFill>
              </a:rPr>
              <a:t>Incidents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069ECE5-AEED-4E7B-8F9E-674AF91454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8567" y="2291368"/>
            <a:ext cx="461665" cy="46166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817BBB0-D032-424C-A26A-A0EF06E04C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7408" y="3799467"/>
            <a:ext cx="461665" cy="4616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45A079-EA29-44C3-A98D-57AD5FF08E2D}"/>
              </a:ext>
            </a:extLst>
          </p:cNvPr>
          <p:cNvSpPr txBox="1"/>
          <p:nvPr/>
        </p:nvSpPr>
        <p:spPr>
          <a:xfrm>
            <a:off x="1846556" y="3071874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77777"/>
                </a:solidFill>
              </a:rPr>
              <a:t>Risks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1040028-6596-42C3-9215-B94ECA2422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33452" y="3097918"/>
            <a:ext cx="409575" cy="4095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E9812B9-4C7E-4EFE-9C3B-CE1483B93609}"/>
              </a:ext>
            </a:extLst>
          </p:cNvPr>
          <p:cNvSpPr txBox="1"/>
          <p:nvPr/>
        </p:nvSpPr>
        <p:spPr>
          <a:xfrm>
            <a:off x="1846556" y="4485826"/>
            <a:ext cx="1579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77777"/>
                </a:solidFill>
              </a:rPr>
              <a:t>Test Runs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4C90277C-FF8B-41D2-9148-BA916D40E22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33452" y="4509341"/>
            <a:ext cx="43815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6056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AF9C4-FC45-4C6C-BDDD-7D305D932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Artifact Relationships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177E4FD-D4A1-4AED-8A1E-2F6C9CFF0E72}"/>
              </a:ext>
            </a:extLst>
          </p:cNvPr>
          <p:cNvSpPr/>
          <p:nvPr/>
        </p:nvSpPr>
        <p:spPr>
          <a:xfrm>
            <a:off x="838200" y="1690688"/>
            <a:ext cx="2636874" cy="10028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Resource</a:t>
            </a:r>
          </a:p>
        </p:txBody>
      </p:sp>
      <p:cxnSp>
        <p:nvCxnSpPr>
          <p:cNvPr id="47" name="Connector: Curved 46">
            <a:extLst>
              <a:ext uri="{FF2B5EF4-FFF2-40B4-BE49-F238E27FC236}">
                <a16:creationId xmlns:a16="http://schemas.microsoft.com/office/drawing/2014/main" id="{27EEE823-0F36-445E-9EB9-B5EB9F7C1BC2}"/>
              </a:ext>
            </a:extLst>
          </p:cNvPr>
          <p:cNvCxnSpPr>
            <a:cxnSpLocks/>
          </p:cNvCxnSpPr>
          <p:nvPr/>
        </p:nvCxnSpPr>
        <p:spPr>
          <a:xfrm rot="16200000" flipH="1">
            <a:off x="1522139" y="2555842"/>
            <a:ext cx="538376" cy="813685"/>
          </a:xfrm>
          <a:prstGeom prst="curvedConnector2">
            <a:avLst/>
          </a:prstGeom>
          <a:ln w="38100">
            <a:solidFill>
              <a:srgbClr val="D9D9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Curved 47">
            <a:extLst>
              <a:ext uri="{FF2B5EF4-FFF2-40B4-BE49-F238E27FC236}">
                <a16:creationId xmlns:a16="http://schemas.microsoft.com/office/drawing/2014/main" id="{BB5C267C-9C7B-492D-AA38-5AFF0F06EE9F}"/>
              </a:ext>
            </a:extLst>
          </p:cNvPr>
          <p:cNvCxnSpPr>
            <a:cxnSpLocks/>
          </p:cNvCxnSpPr>
          <p:nvPr/>
        </p:nvCxnSpPr>
        <p:spPr>
          <a:xfrm rot="16200000" flipH="1">
            <a:off x="1245602" y="2832379"/>
            <a:ext cx="1091451" cy="813685"/>
          </a:xfrm>
          <a:prstGeom prst="curvedConnector2">
            <a:avLst/>
          </a:prstGeom>
          <a:ln w="38100">
            <a:solidFill>
              <a:srgbClr val="D9D9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Graphic 49">
            <a:extLst>
              <a:ext uri="{FF2B5EF4-FFF2-40B4-BE49-F238E27FC236}">
                <a16:creationId xmlns:a16="http://schemas.microsoft.com/office/drawing/2014/main" id="{0D90C0B8-BA8C-4465-A69F-0E723D160E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2074" y="1912700"/>
            <a:ext cx="514350" cy="514350"/>
          </a:xfrm>
          <a:prstGeom prst="rect">
            <a:avLst/>
          </a:prstGeom>
        </p:spPr>
      </p:pic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990BAD41-57AA-4C9E-914E-3F48D62E1D44}"/>
              </a:ext>
            </a:extLst>
          </p:cNvPr>
          <p:cNvSpPr/>
          <p:nvPr/>
        </p:nvSpPr>
        <p:spPr>
          <a:xfrm>
            <a:off x="2198170" y="2997759"/>
            <a:ext cx="2636874" cy="43124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Test Run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1F8BCAE7-CEB0-4B95-AB38-BB279B5851A9}"/>
              </a:ext>
            </a:extLst>
          </p:cNvPr>
          <p:cNvSpPr/>
          <p:nvPr/>
        </p:nvSpPr>
        <p:spPr>
          <a:xfrm>
            <a:off x="2198170" y="3550834"/>
            <a:ext cx="2636874" cy="43124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Task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DE32C4EF-6557-4A29-972B-6F853201E447}"/>
              </a:ext>
            </a:extLst>
          </p:cNvPr>
          <p:cNvSpPr/>
          <p:nvPr/>
        </p:nvSpPr>
        <p:spPr>
          <a:xfrm>
            <a:off x="6368093" y="2992150"/>
            <a:ext cx="2636874" cy="431241"/>
          </a:xfrm>
          <a:prstGeom prst="round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Incident</a:t>
            </a:r>
          </a:p>
        </p:txBody>
      </p:sp>
      <p:pic>
        <p:nvPicPr>
          <p:cNvPr id="57" name="Graphic 56">
            <a:extLst>
              <a:ext uri="{FF2B5EF4-FFF2-40B4-BE49-F238E27FC236}">
                <a16:creationId xmlns:a16="http://schemas.microsoft.com/office/drawing/2014/main" id="{8CE72D46-D1E7-4FA7-930C-0EC33F1695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9565" y="3616649"/>
            <a:ext cx="318838" cy="318838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9768AB86-D102-496D-9DAE-E79ED6F596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69013" y="3058387"/>
            <a:ext cx="318838" cy="318838"/>
          </a:xfrm>
          <a:prstGeom prst="rect">
            <a:avLst/>
          </a:prstGeom>
        </p:spPr>
      </p:pic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A81A287E-AA1E-4C61-B116-272C21816EE3}"/>
              </a:ext>
            </a:extLst>
          </p:cNvPr>
          <p:cNvSpPr/>
          <p:nvPr/>
        </p:nvSpPr>
        <p:spPr>
          <a:xfrm>
            <a:off x="6368093" y="4450288"/>
            <a:ext cx="2636874" cy="431241"/>
          </a:xfrm>
          <a:prstGeom prst="round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Risk</a:t>
            </a:r>
          </a:p>
        </p:txBody>
      </p:sp>
      <p:cxnSp>
        <p:nvCxnSpPr>
          <p:cNvPr id="62" name="Connector: Curved 61">
            <a:extLst>
              <a:ext uri="{FF2B5EF4-FFF2-40B4-BE49-F238E27FC236}">
                <a16:creationId xmlns:a16="http://schemas.microsoft.com/office/drawing/2014/main" id="{A0956780-ABA6-4CCC-B32D-90AAF95542E4}"/>
              </a:ext>
            </a:extLst>
          </p:cNvPr>
          <p:cNvCxnSpPr>
            <a:cxnSpLocks/>
            <a:stCxn id="65" idx="3"/>
            <a:endCxn id="60" idx="3"/>
          </p:cNvCxnSpPr>
          <p:nvPr/>
        </p:nvCxnSpPr>
        <p:spPr>
          <a:xfrm>
            <a:off x="9004967" y="2192092"/>
            <a:ext cx="12700" cy="2473817"/>
          </a:xfrm>
          <a:prstGeom prst="curvedConnector3">
            <a:avLst>
              <a:gd name="adj1" fmla="val 7275000"/>
            </a:avLst>
          </a:prstGeom>
          <a:ln w="38100">
            <a:solidFill>
              <a:schemeClr val="accent4">
                <a:lumMod val="7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Graphic 62">
            <a:extLst>
              <a:ext uri="{FF2B5EF4-FFF2-40B4-BE49-F238E27FC236}">
                <a16:creationId xmlns:a16="http://schemas.microsoft.com/office/drawing/2014/main" id="{E595A839-EC73-4109-88CA-95BEAC70988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96806" y="4520582"/>
            <a:ext cx="290651" cy="290651"/>
          </a:xfrm>
          <a:prstGeom prst="rect">
            <a:avLst/>
          </a:prstGeom>
        </p:spPr>
      </p:pic>
      <p:pic>
        <p:nvPicPr>
          <p:cNvPr id="64" name="Graphic 63">
            <a:extLst>
              <a:ext uri="{FF2B5EF4-FFF2-40B4-BE49-F238E27FC236}">
                <a16:creationId xmlns:a16="http://schemas.microsoft.com/office/drawing/2014/main" id="{97D5B222-C96C-4854-83CC-43A96BA031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09776" y="3079423"/>
            <a:ext cx="278415" cy="278415"/>
          </a:xfrm>
          <a:prstGeom prst="rect">
            <a:avLst/>
          </a:prstGeom>
        </p:spPr>
      </p:pic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BF2451E7-3EFB-4FE1-AA8B-26EB6F2B1B88}"/>
              </a:ext>
            </a:extLst>
          </p:cNvPr>
          <p:cNvSpPr/>
          <p:nvPr/>
        </p:nvSpPr>
        <p:spPr>
          <a:xfrm>
            <a:off x="6368093" y="1690688"/>
            <a:ext cx="2636874" cy="1002808"/>
          </a:xfrm>
          <a:prstGeom prst="round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Requirements</a:t>
            </a: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17E0F03C-AC4F-48D5-8CDC-788B1E473B4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368093" y="1883778"/>
            <a:ext cx="616628" cy="616628"/>
          </a:xfrm>
          <a:prstGeom prst="rect">
            <a:avLst/>
          </a:prstGeom>
        </p:spPr>
      </p:pic>
      <p:cxnSp>
        <p:nvCxnSpPr>
          <p:cNvPr id="67" name="Connector: Curved 66">
            <a:extLst>
              <a:ext uri="{FF2B5EF4-FFF2-40B4-BE49-F238E27FC236}">
                <a16:creationId xmlns:a16="http://schemas.microsoft.com/office/drawing/2014/main" id="{83AD28ED-BD0C-4CE0-A023-6271C7C17554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3475074" y="2183214"/>
            <a:ext cx="2893019" cy="8878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4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or: Curved 67">
            <a:extLst>
              <a:ext uri="{FF2B5EF4-FFF2-40B4-BE49-F238E27FC236}">
                <a16:creationId xmlns:a16="http://schemas.microsoft.com/office/drawing/2014/main" id="{BB0B94EB-CDFE-4FAD-A004-E3619E4D29AB}"/>
              </a:ext>
            </a:extLst>
          </p:cNvPr>
          <p:cNvCxnSpPr>
            <a:cxnSpLocks/>
            <a:stCxn id="54" idx="3"/>
            <a:endCxn id="56" idx="1"/>
          </p:cNvCxnSpPr>
          <p:nvPr/>
        </p:nvCxnSpPr>
        <p:spPr>
          <a:xfrm flipV="1">
            <a:off x="4835044" y="3207771"/>
            <a:ext cx="1533049" cy="5609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4">
                <a:lumMod val="7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F758C1EC-386C-4742-8D9C-B9EFE35149C5}"/>
              </a:ext>
            </a:extLst>
          </p:cNvPr>
          <p:cNvSpPr/>
          <p:nvPr/>
        </p:nvSpPr>
        <p:spPr>
          <a:xfrm>
            <a:off x="6368093" y="3555872"/>
            <a:ext cx="2636874" cy="431241"/>
          </a:xfrm>
          <a:prstGeom prst="round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Incident</a:t>
            </a: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63E9CD63-3AF8-4F3E-B1EF-57D77479CA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69013" y="3622109"/>
            <a:ext cx="318838" cy="318838"/>
          </a:xfrm>
          <a:prstGeom prst="rect">
            <a:avLst/>
          </a:prstGeom>
        </p:spPr>
      </p:pic>
      <p:cxnSp>
        <p:nvCxnSpPr>
          <p:cNvPr id="71" name="Connector: Curved 70">
            <a:extLst>
              <a:ext uri="{FF2B5EF4-FFF2-40B4-BE49-F238E27FC236}">
                <a16:creationId xmlns:a16="http://schemas.microsoft.com/office/drawing/2014/main" id="{81B71D6F-5CD2-42E7-8590-4B65B99B9BAB}"/>
              </a:ext>
            </a:extLst>
          </p:cNvPr>
          <p:cNvCxnSpPr>
            <a:cxnSpLocks/>
            <a:stCxn id="54" idx="3"/>
            <a:endCxn id="69" idx="1"/>
          </p:cNvCxnSpPr>
          <p:nvPr/>
        </p:nvCxnSpPr>
        <p:spPr>
          <a:xfrm>
            <a:off x="4835044" y="3213380"/>
            <a:ext cx="1533049" cy="558113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4">
                <a:lumMod val="7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or: Curved 71">
            <a:extLst>
              <a:ext uri="{FF2B5EF4-FFF2-40B4-BE49-F238E27FC236}">
                <a16:creationId xmlns:a16="http://schemas.microsoft.com/office/drawing/2014/main" id="{D258613A-DB7D-4500-832F-E091D379C621}"/>
              </a:ext>
            </a:extLst>
          </p:cNvPr>
          <p:cNvCxnSpPr>
            <a:cxnSpLocks/>
            <a:stCxn id="60" idx="1"/>
            <a:endCxn id="55" idx="3"/>
          </p:cNvCxnSpPr>
          <p:nvPr/>
        </p:nvCxnSpPr>
        <p:spPr>
          <a:xfrm rot="10800000">
            <a:off x="4835045" y="3766455"/>
            <a:ext cx="1533049" cy="899454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4">
                <a:lumMod val="7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CFB8C36-D339-4B46-AD08-397916F0ED79}"/>
              </a:ext>
            </a:extLst>
          </p:cNvPr>
          <p:cNvSpPr/>
          <p:nvPr/>
        </p:nvSpPr>
        <p:spPr>
          <a:xfrm>
            <a:off x="2198170" y="4159374"/>
            <a:ext cx="2636874" cy="43124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Task</a:t>
            </a:r>
          </a:p>
        </p:txBody>
      </p:sp>
      <p:pic>
        <p:nvPicPr>
          <p:cNvPr id="75" name="Graphic 74">
            <a:extLst>
              <a:ext uri="{FF2B5EF4-FFF2-40B4-BE49-F238E27FC236}">
                <a16:creationId xmlns:a16="http://schemas.microsoft.com/office/drawing/2014/main" id="{7E90E71F-3B0F-4B49-9205-5A22C4A0F5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9565" y="4225189"/>
            <a:ext cx="318838" cy="318838"/>
          </a:xfrm>
          <a:prstGeom prst="rect">
            <a:avLst/>
          </a:prstGeom>
        </p:spPr>
      </p:pic>
      <p:cxnSp>
        <p:nvCxnSpPr>
          <p:cNvPr id="76" name="Connector: Curved 75">
            <a:extLst>
              <a:ext uri="{FF2B5EF4-FFF2-40B4-BE49-F238E27FC236}">
                <a16:creationId xmlns:a16="http://schemas.microsoft.com/office/drawing/2014/main" id="{26DC5E31-3761-4AFF-BD94-AEB1788F44DC}"/>
              </a:ext>
            </a:extLst>
          </p:cNvPr>
          <p:cNvCxnSpPr>
            <a:cxnSpLocks/>
            <a:stCxn id="60" idx="1"/>
            <a:endCxn id="74" idx="3"/>
          </p:cNvCxnSpPr>
          <p:nvPr/>
        </p:nvCxnSpPr>
        <p:spPr>
          <a:xfrm rot="10800000">
            <a:off x="4835045" y="4374995"/>
            <a:ext cx="1533049" cy="290914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4">
                <a:lumMod val="7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or: Curved 78">
            <a:extLst>
              <a:ext uri="{FF2B5EF4-FFF2-40B4-BE49-F238E27FC236}">
                <a16:creationId xmlns:a16="http://schemas.microsoft.com/office/drawing/2014/main" id="{53310F5A-EA8E-40D2-AB15-7F2B1CF6A269}"/>
              </a:ext>
            </a:extLst>
          </p:cNvPr>
          <p:cNvCxnSpPr>
            <a:cxnSpLocks/>
            <a:endCxn id="74" idx="1"/>
          </p:cNvCxnSpPr>
          <p:nvPr/>
        </p:nvCxnSpPr>
        <p:spPr>
          <a:xfrm rot="16200000" flipH="1">
            <a:off x="958549" y="3135374"/>
            <a:ext cx="1665554" cy="813688"/>
          </a:xfrm>
          <a:prstGeom prst="curvedConnector2">
            <a:avLst/>
          </a:prstGeom>
          <a:ln w="38100">
            <a:solidFill>
              <a:srgbClr val="D9D9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5051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6270EC-B8D8-47D2-A0D9-2229BD2AE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Execution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2805F2-324E-45E1-B151-B8981DF997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69327"/>
            <a:ext cx="11001375" cy="3719346"/>
          </a:xfrm>
          <a:prstGeom prst="rect">
            <a:avLst/>
          </a:prstGeom>
          <a:ln>
            <a:solidFill>
              <a:srgbClr val="D9D9D9"/>
            </a:solidFill>
          </a:ln>
        </p:spPr>
      </p:pic>
    </p:spTree>
    <p:extLst>
      <p:ext uri="{BB962C8B-B14F-4D97-AF65-F5344CB8AC3E}">
        <p14:creationId xmlns:p14="http://schemas.microsoft.com/office/powerpoint/2010/main" val="1476147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EEDFB-81F1-47DA-AED2-EF445CDA0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116EB-740B-4860-99A6-EA06FA071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We will walk through the overall workflow for using </a:t>
            </a:r>
            <a:r>
              <a:rPr lang="en-US" dirty="0" err="1"/>
              <a:t>Spira</a:t>
            </a:r>
            <a:r>
              <a:rPr lang="en-US" dirty="0"/>
              <a:t>: creating products and programs, setting up a product with artifacts and customizations.</a:t>
            </a:r>
          </a:p>
          <a:p>
            <a:r>
              <a:rPr lang="en-US" dirty="0"/>
              <a:t>The product configuration will cover the full application lifecycle, including requirements, test cases, tasks, releases, sprints, risks, and incidents.</a:t>
            </a:r>
          </a:p>
        </p:txBody>
      </p:sp>
    </p:spTree>
    <p:extLst>
      <p:ext uri="{BB962C8B-B14F-4D97-AF65-F5344CB8AC3E}">
        <p14:creationId xmlns:p14="http://schemas.microsoft.com/office/powerpoint/2010/main" val="25378838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6270EC-B8D8-47D2-A0D9-2229BD2AE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Tracking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03CE64-E3A2-4ACB-9C59-1B24D95A1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005" y="1538665"/>
            <a:ext cx="7962295" cy="4976435"/>
          </a:xfrm>
          <a:prstGeom prst="rect">
            <a:avLst/>
          </a:prstGeom>
          <a:ln>
            <a:solidFill>
              <a:srgbClr val="D9D9D9"/>
            </a:solidFill>
          </a:ln>
        </p:spPr>
      </p:pic>
    </p:spTree>
    <p:extLst>
      <p:ext uri="{BB962C8B-B14F-4D97-AF65-F5344CB8AC3E}">
        <p14:creationId xmlns:p14="http://schemas.microsoft.com/office/powerpoint/2010/main" val="16860531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6270EC-B8D8-47D2-A0D9-2229BD2AE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Management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A0CF4B-CDCE-4429-A075-22F34B5EE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5" y="1486535"/>
            <a:ext cx="6953250" cy="500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9428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6270EC-B8D8-47D2-A0D9-2229BD2AE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Incident Tracking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E1E663-0044-4BBE-A41B-3F6386CE4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70932"/>
            <a:ext cx="10848975" cy="4052647"/>
          </a:xfrm>
          <a:prstGeom prst="rect">
            <a:avLst/>
          </a:prstGeom>
          <a:ln>
            <a:solidFill>
              <a:srgbClr val="D9D9D9"/>
            </a:solidFill>
          </a:ln>
        </p:spPr>
      </p:pic>
    </p:spTree>
    <p:extLst>
      <p:ext uri="{BB962C8B-B14F-4D97-AF65-F5344CB8AC3E}">
        <p14:creationId xmlns:p14="http://schemas.microsoft.com/office/powerpoint/2010/main" val="36617245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B3FFA5-16A5-4793-8562-8311DA0B4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46" y="474786"/>
            <a:ext cx="5377962" cy="2338754"/>
          </a:xfrm>
        </p:spPr>
        <p:txBody>
          <a:bodyPr>
            <a:normAutofit/>
          </a:bodyPr>
          <a:lstStyle/>
          <a:p>
            <a:r>
              <a:rPr lang="en-US" sz="6000" dirty="0"/>
              <a:t>Wrap Up</a:t>
            </a:r>
          </a:p>
        </p:txBody>
      </p:sp>
    </p:spTree>
    <p:extLst>
      <p:ext uri="{BB962C8B-B14F-4D97-AF65-F5344CB8AC3E}">
        <p14:creationId xmlns:p14="http://schemas.microsoft.com/office/powerpoint/2010/main" val="26072276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CECB67-1DDD-4BFB-B617-AE219F767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17CD3F-F2F8-4736-A394-9C0143E2D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 err="1"/>
              <a:t>Spira</a:t>
            </a:r>
            <a:r>
              <a:rPr lang="en-US" dirty="0"/>
              <a:t> has been designed to minimize configuration time and maximize productivity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It has a range of specialized artifacts that work together across the lifecycle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You should use the features of the system that make sense for your project scope/size</a:t>
            </a:r>
          </a:p>
        </p:txBody>
      </p:sp>
    </p:spTree>
    <p:extLst>
      <p:ext uri="{BB962C8B-B14F-4D97-AF65-F5344CB8AC3E}">
        <p14:creationId xmlns:p14="http://schemas.microsoft.com/office/powerpoint/2010/main" val="27315881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B3FFA5-16A5-4793-8562-8311DA0B4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623864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EB2F4088-A691-4C07-8E8B-D4358D493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978" y="2430026"/>
            <a:ext cx="6115050" cy="3162300"/>
          </a:xfrm>
          <a:prstGeom prst="rect">
            <a:avLst/>
          </a:prstGeom>
          <a:solidFill>
            <a:srgbClr val="D9D9D9"/>
          </a:solidFill>
          <a:ln w="25400">
            <a:solidFill>
              <a:srgbClr val="BBE0E3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F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SpiraPlan®</a:t>
            </a:r>
          </a:p>
          <a:p>
            <a:pPr algn="ctr">
              <a:defRPr/>
            </a:pPr>
            <a:r>
              <a:rPr lang="en-US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Agile Program &amp; Portfolio Management</a:t>
            </a:r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756D4A94-446B-4F50-BE06-E119926CD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278" y="3230126"/>
            <a:ext cx="5772150" cy="2324100"/>
          </a:xfrm>
          <a:prstGeom prst="rect">
            <a:avLst/>
          </a:prstGeom>
          <a:solidFill>
            <a:srgbClr val="F2F2F2"/>
          </a:solidFill>
          <a:ln w="25400">
            <a:solidFill>
              <a:srgbClr val="BBE0E3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F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SpiraTeam®</a:t>
            </a:r>
          </a:p>
          <a:p>
            <a:pPr algn="ctr">
              <a:defRPr/>
            </a:pPr>
            <a:r>
              <a:rPr lang="en-US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Lifecycle Management (ALM)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1E24CA4F-AF86-4466-A86F-A60D48E031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Inflectra</a:t>
            </a:r>
            <a:r>
              <a:rPr lang="en-US" altLang="en-US" baseline="30000" dirty="0"/>
              <a:t>®</a:t>
            </a:r>
            <a:r>
              <a:rPr lang="en-US" altLang="en-US" dirty="0"/>
              <a:t> Product Suite</a:t>
            </a:r>
          </a:p>
        </p:txBody>
      </p:sp>
      <p:sp>
        <p:nvSpPr>
          <p:cNvPr id="10246" name="Rectangle 4">
            <a:extLst>
              <a:ext uri="{FF2B5EF4-FFF2-40B4-BE49-F238E27FC236}">
                <a16:creationId xmlns:a16="http://schemas.microsoft.com/office/drawing/2014/main" id="{9055E9EA-EFB1-4AD8-B39C-B8236A33F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7728" y="4049276"/>
            <a:ext cx="5429250" cy="971550"/>
          </a:xfrm>
          <a:prstGeom prst="rect">
            <a:avLst/>
          </a:prstGeom>
          <a:solidFill>
            <a:schemeClr val="bg2"/>
          </a:solidFill>
          <a:ln w="25400">
            <a:solidFill>
              <a:srgbClr val="BBE0E3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SpiraTest®</a:t>
            </a:r>
          </a:p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Requirements, Test Management</a:t>
            </a:r>
          </a:p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Bug Tracking</a:t>
            </a:r>
          </a:p>
        </p:txBody>
      </p:sp>
      <p:sp>
        <p:nvSpPr>
          <p:cNvPr id="10249" name="Rectangle 7">
            <a:extLst>
              <a:ext uri="{FF2B5EF4-FFF2-40B4-BE49-F238E27FC236}">
                <a16:creationId xmlns:a16="http://schemas.microsoft.com/office/drawing/2014/main" id="{54426C5B-A3BD-4222-AE5E-473B2D376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3878" y="1591826"/>
            <a:ext cx="6115050" cy="685800"/>
          </a:xfrm>
          <a:prstGeom prst="rect">
            <a:avLst/>
          </a:prstGeom>
          <a:solidFill>
            <a:schemeClr val="bg2"/>
          </a:solidFill>
          <a:ln w="25400">
            <a:solidFill>
              <a:srgbClr val="BBE0E3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KronoDesk</a:t>
            </a:r>
            <a:r>
              <a:rPr lang="en-US" b="1" baseline="30000" dirty="0">
                <a:solidFill>
                  <a:srgbClr val="F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</a:p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Support &amp; Help Desk Ticketing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64874D4B-79BB-478C-9C2A-57D283484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978" y="5706626"/>
            <a:ext cx="6115050" cy="685800"/>
          </a:xfrm>
          <a:prstGeom prst="rect">
            <a:avLst/>
          </a:prstGeom>
          <a:solidFill>
            <a:schemeClr val="bg2"/>
          </a:solidFill>
          <a:ln w="25400">
            <a:solidFill>
              <a:srgbClr val="BBE0E3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Rapise® </a:t>
            </a:r>
          </a:p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Automation (Web, GUI, Services)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9BF977E3-A468-491D-BCAB-E6FB723BD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7728" y="5097026"/>
            <a:ext cx="5429250" cy="342900"/>
          </a:xfrm>
          <a:prstGeom prst="rect">
            <a:avLst/>
          </a:prstGeom>
          <a:solidFill>
            <a:schemeClr val="bg2"/>
          </a:solidFill>
          <a:ln w="25400">
            <a:solidFill>
              <a:srgbClr val="BBE0E3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TaraVault®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Source Code Management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031C6920-F8A6-48AB-92E8-6FEA217C9A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The </a:t>
            </a:r>
            <a:r>
              <a:rPr lang="en-US" altLang="en-US" dirty="0" err="1"/>
              <a:t>Spira</a:t>
            </a:r>
            <a:r>
              <a:rPr lang="en-US" altLang="en-US" dirty="0"/>
              <a:t>™ Platform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281E6CF8-DC60-4A6A-A82B-F24669C92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978" y="2430026"/>
            <a:ext cx="6115050" cy="3162300"/>
          </a:xfrm>
          <a:prstGeom prst="rect">
            <a:avLst/>
          </a:prstGeom>
          <a:solidFill>
            <a:srgbClr val="D9D9D9"/>
          </a:solidFill>
          <a:ln w="25400">
            <a:solidFill>
              <a:srgbClr val="BBE0E3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F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SpiraPlan®</a:t>
            </a:r>
          </a:p>
          <a:p>
            <a:pPr algn="ctr">
              <a:defRPr/>
            </a:pPr>
            <a:r>
              <a:rPr lang="en-US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Agile Program &amp; Portfolio Management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CFB59D3D-B0A4-4B07-ABEF-9C4AB8D62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278" y="3230126"/>
            <a:ext cx="5772150" cy="2324100"/>
          </a:xfrm>
          <a:prstGeom prst="rect">
            <a:avLst/>
          </a:prstGeom>
          <a:solidFill>
            <a:srgbClr val="F2F2F2"/>
          </a:solidFill>
          <a:ln w="25400">
            <a:solidFill>
              <a:srgbClr val="BBE0E3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F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SpiraTeam®</a:t>
            </a:r>
          </a:p>
          <a:p>
            <a:pPr algn="ctr">
              <a:defRPr/>
            </a:pPr>
            <a:r>
              <a:rPr lang="en-US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Lifecycle Management (ALM)</a:t>
            </a: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D1AEE3BE-F9BB-4EA9-B028-3E46E6FF1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7728" y="4049276"/>
            <a:ext cx="5429250" cy="971550"/>
          </a:xfrm>
          <a:prstGeom prst="rect">
            <a:avLst/>
          </a:prstGeom>
          <a:solidFill>
            <a:schemeClr val="bg2"/>
          </a:solidFill>
          <a:ln w="25400">
            <a:solidFill>
              <a:srgbClr val="BBE0E3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SpiraTest®</a:t>
            </a:r>
          </a:p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Requirements, Test Management</a:t>
            </a:r>
          </a:p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Bug Tracking</a:t>
            </a: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8094FFD5-612F-477D-A026-E176431E9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3878" y="1591826"/>
            <a:ext cx="6115050" cy="685800"/>
          </a:xfrm>
          <a:prstGeom prst="rect">
            <a:avLst/>
          </a:prstGeom>
          <a:solidFill>
            <a:srgbClr val="F2F2F2"/>
          </a:solidFill>
          <a:ln w="25400">
            <a:solidFill>
              <a:srgbClr val="F2F2F2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KronoDesk</a:t>
            </a:r>
            <a:r>
              <a:rPr lang="en-US" b="1" baseline="30000" dirty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</a:p>
          <a:p>
            <a:pPr algn="ctr">
              <a:defRPr/>
            </a:pPr>
            <a:r>
              <a:rPr lang="en-US" dirty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Support &amp; Help Desk Ticketing</a:t>
            </a: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85AF2F2B-1DB7-4863-8636-11B87015C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978" y="5706626"/>
            <a:ext cx="6115050" cy="685800"/>
          </a:xfrm>
          <a:prstGeom prst="rect">
            <a:avLst/>
          </a:prstGeom>
          <a:solidFill>
            <a:srgbClr val="F2F2F2"/>
          </a:solidFill>
          <a:ln w="25400">
            <a:solidFill>
              <a:srgbClr val="F2F2F2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Rapise® </a:t>
            </a:r>
          </a:p>
          <a:p>
            <a:pPr algn="ctr">
              <a:defRPr/>
            </a:pPr>
            <a:r>
              <a:rPr lang="en-US" dirty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Automation (Web, GUI, Services)</a:t>
            </a:r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455385A4-DD26-4ED9-9347-635FE09E3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7728" y="5097026"/>
            <a:ext cx="5429250" cy="342900"/>
          </a:xfrm>
          <a:prstGeom prst="rect">
            <a:avLst/>
          </a:prstGeom>
          <a:solidFill>
            <a:schemeClr val="bg2"/>
          </a:solidFill>
          <a:ln w="25400">
            <a:solidFill>
              <a:srgbClr val="BBE0E3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TaraVault®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Source Code Management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B3FFA5-16A5-4793-8562-8311DA0B4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46" y="474786"/>
            <a:ext cx="5377962" cy="2338754"/>
          </a:xfrm>
        </p:spPr>
        <p:txBody>
          <a:bodyPr>
            <a:normAutofit/>
          </a:bodyPr>
          <a:lstStyle/>
          <a:p>
            <a:r>
              <a:rPr lang="en-US" sz="6000" dirty="0"/>
              <a:t>Philosophy of </a:t>
            </a:r>
            <a:r>
              <a:rPr lang="en-US" sz="6000" dirty="0" err="1"/>
              <a:t>Spira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310744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E65C29-421C-4DB8-B339-302B8F69A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Productivity from Day </a:t>
            </a:r>
            <a:r>
              <a:rPr lang="en-US" dirty="0">
                <a:solidFill>
                  <a:srgbClr val="FF0000"/>
                </a:solidFill>
              </a:rPr>
              <a:t>One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01AE25-EC2C-4D3D-9F18-6350433C560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Less Time Doing: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7857A7-DC1A-4815-8361-22FD87BBD4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More Time Doing: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4DB348-8F0B-4263-AB81-B4634E2FC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6" y="2732088"/>
            <a:ext cx="5076824" cy="25384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9761D6-82D3-4ABE-8DD0-07A1E8D618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0" y="2735262"/>
            <a:ext cx="5364956" cy="35766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E0DA48B-E386-4EC4-8496-05F6226651BC}"/>
              </a:ext>
            </a:extLst>
          </p:cNvPr>
          <p:cNvSpPr txBox="1"/>
          <p:nvPr/>
        </p:nvSpPr>
        <p:spPr>
          <a:xfrm>
            <a:off x="2486025" y="5495925"/>
            <a:ext cx="3533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plugins, customization or configuration needed day </a:t>
            </a:r>
            <a:r>
              <a:rPr lang="en-US" dirty="0">
                <a:solidFill>
                  <a:srgbClr val="FF0000"/>
                </a:solidFill>
              </a:rPr>
              <a:t>one</a:t>
            </a:r>
          </a:p>
        </p:txBody>
      </p:sp>
    </p:spTree>
    <p:extLst>
      <p:ext uri="{BB962C8B-B14F-4D97-AF65-F5344CB8AC3E}">
        <p14:creationId xmlns:p14="http://schemas.microsoft.com/office/powerpoint/2010/main" val="3457641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34A61D8-30A5-48B0-930B-E924050FCC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741" y="1166304"/>
            <a:ext cx="4525392" cy="452539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56C479E-1338-4CD1-9B69-BCFE52284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all you have is an ‘issue’ tracker…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5E6DEE-F532-480F-B7A4-134B23AE184C}"/>
              </a:ext>
            </a:extLst>
          </p:cNvPr>
          <p:cNvSpPr txBox="1"/>
          <p:nvPr/>
        </p:nvSpPr>
        <p:spPr>
          <a:xfrm>
            <a:off x="3480046" y="5468645"/>
            <a:ext cx="8478175" cy="1588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5400" b="1">
                <a:latin typeface="Josefin Sans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en-US" dirty="0"/>
              <a:t>Then everything is an issue…</a:t>
            </a:r>
          </a:p>
        </p:txBody>
      </p:sp>
    </p:spTree>
    <p:extLst>
      <p:ext uri="{BB962C8B-B14F-4D97-AF65-F5344CB8AC3E}">
        <p14:creationId xmlns:p14="http://schemas.microsoft.com/office/powerpoint/2010/main" val="601516860"/>
      </p:ext>
    </p:extLst>
  </p:cSld>
  <p:clrMapOvr>
    <a:masterClrMapping/>
  </p:clrMapOvr>
</p:sld>
</file>

<file path=ppt/theme/theme1.xml><?xml version="1.0" encoding="utf-8"?>
<a:theme xmlns:a="http://schemas.openxmlformats.org/drawingml/2006/main" name="Inflectra titles">
  <a:themeElements>
    <a:clrScheme name="Inflectra Colors">
      <a:dk1>
        <a:srgbClr val="073642"/>
      </a:dk1>
      <a:lt1>
        <a:srgbClr val="FDCB26"/>
      </a:lt1>
      <a:dk2>
        <a:srgbClr val="586E75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flectra fonts">
      <a:majorFont>
        <a:latin typeface="Josefin Sans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Inflectra titles">
  <a:themeElements>
    <a:clrScheme name="Inflectra Colors">
      <a:dk1>
        <a:srgbClr val="073642"/>
      </a:dk1>
      <a:lt1>
        <a:srgbClr val="FDCB26"/>
      </a:lt1>
      <a:dk2>
        <a:srgbClr val="586E75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flectra fonts">
      <a:majorFont>
        <a:latin typeface="Josefin Sans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9033</TotalTime>
  <Words>568</Words>
  <Application>Microsoft Office PowerPoint</Application>
  <PresentationFormat>Widescreen</PresentationFormat>
  <Paragraphs>157</Paragraphs>
  <Slides>45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Calibri</vt:lpstr>
      <vt:lpstr>Kanit</vt:lpstr>
      <vt:lpstr>Arial</vt:lpstr>
      <vt:lpstr>Josefin Sans</vt:lpstr>
      <vt:lpstr>Calibri Light</vt:lpstr>
      <vt:lpstr>Wingdings</vt:lpstr>
      <vt:lpstr>Inflectra titles</vt:lpstr>
      <vt:lpstr>1_Inflectra titles</vt:lpstr>
      <vt:lpstr>Spira Concepts</vt:lpstr>
      <vt:lpstr>Adam Sandman</vt:lpstr>
      <vt:lpstr>Adam Sandman</vt:lpstr>
      <vt:lpstr>Session  Objectives</vt:lpstr>
      <vt:lpstr>The Inflectra® Product Suite</vt:lpstr>
      <vt:lpstr>The Spira™ Platform</vt:lpstr>
      <vt:lpstr>Philosophy of Spira</vt:lpstr>
      <vt:lpstr>Productivity from Day One</vt:lpstr>
      <vt:lpstr>If all you have is an ‘issue’ tracker…</vt:lpstr>
      <vt:lpstr>Some Design Decisions</vt:lpstr>
      <vt:lpstr>1. Getting Started</vt:lpstr>
      <vt:lpstr>Approach to using Spira</vt:lpstr>
      <vt:lpstr>Administration Menu</vt:lpstr>
      <vt:lpstr>Administration – Add Product</vt:lpstr>
      <vt:lpstr>Administration – Add User</vt:lpstr>
      <vt:lpstr>Administration – Membership</vt:lpstr>
      <vt:lpstr>2. Requirements Planning</vt:lpstr>
      <vt:lpstr>Artifact Relationships</vt:lpstr>
      <vt:lpstr>Requirements Creation</vt:lpstr>
      <vt:lpstr>Requirements Planning</vt:lpstr>
      <vt:lpstr>3. Test Planning</vt:lpstr>
      <vt:lpstr>Artifact Relationships</vt:lpstr>
      <vt:lpstr>Test Case Management</vt:lpstr>
      <vt:lpstr>Test Step / Script Creation</vt:lpstr>
      <vt:lpstr>Test Coverage</vt:lpstr>
      <vt:lpstr>4. Sprint Planning</vt:lpstr>
      <vt:lpstr>Artifact Relationships</vt:lpstr>
      <vt:lpstr>Requirements – Task Elaboration</vt:lpstr>
      <vt:lpstr>Sprint Planning</vt:lpstr>
      <vt:lpstr>Sprint Planning</vt:lpstr>
      <vt:lpstr>5. Scheduling &amp; Resourcing</vt:lpstr>
      <vt:lpstr>Artifact Relationships</vt:lpstr>
      <vt:lpstr>Test Scheduling – with Test Sets</vt:lpstr>
      <vt:lpstr>Task Scheduling</vt:lpstr>
      <vt:lpstr>Incident Scheduling</vt:lpstr>
      <vt:lpstr>Resource Management</vt:lpstr>
      <vt:lpstr>6. Tracking &amp; Execution</vt:lpstr>
      <vt:lpstr>Artifact Relationships</vt:lpstr>
      <vt:lpstr>Test Execution</vt:lpstr>
      <vt:lpstr>Task Tracking</vt:lpstr>
      <vt:lpstr>Risk Management</vt:lpstr>
      <vt:lpstr>Incident Tracking</vt:lpstr>
      <vt:lpstr>Wrap Up</vt:lpstr>
      <vt:lpstr>Key Takeaways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Developers vs Testers</dc:title>
  <dc:creator>Simon Bor</dc:creator>
  <cp:lastModifiedBy>Thea Maisuradze</cp:lastModifiedBy>
  <cp:revision>157</cp:revision>
  <cp:lastPrinted>2017-03-07T16:58:37Z</cp:lastPrinted>
  <dcterms:created xsi:type="dcterms:W3CDTF">2017-03-01T18:42:32Z</dcterms:created>
  <dcterms:modified xsi:type="dcterms:W3CDTF">2019-09-10T02:32:01Z</dcterms:modified>
</cp:coreProperties>
</file>