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Lst>
  <p:notesMasterIdLst>
    <p:notesMasterId r:id="rId31"/>
  </p:notesMasterIdLst>
  <p:sldIdLst>
    <p:sldId id="454" r:id="rId2"/>
    <p:sldId id="262" r:id="rId3"/>
    <p:sldId id="646" r:id="rId4"/>
    <p:sldId id="616" r:id="rId5"/>
    <p:sldId id="654" r:id="rId6"/>
    <p:sldId id="655" r:id="rId7"/>
    <p:sldId id="635" r:id="rId8"/>
    <p:sldId id="647" r:id="rId9"/>
    <p:sldId id="625" r:id="rId10"/>
    <p:sldId id="648" r:id="rId11"/>
    <p:sldId id="626" r:id="rId12"/>
    <p:sldId id="649" r:id="rId13"/>
    <p:sldId id="639" r:id="rId14"/>
    <p:sldId id="644" r:id="rId15"/>
    <p:sldId id="640" r:id="rId16"/>
    <p:sldId id="619" r:id="rId17"/>
    <p:sldId id="620" r:id="rId18"/>
    <p:sldId id="650" r:id="rId19"/>
    <p:sldId id="621" r:id="rId20"/>
    <p:sldId id="651" r:id="rId21"/>
    <p:sldId id="622" r:id="rId22"/>
    <p:sldId id="652" r:id="rId23"/>
    <p:sldId id="638" r:id="rId24"/>
    <p:sldId id="653" r:id="rId25"/>
    <p:sldId id="642" r:id="rId26"/>
    <p:sldId id="611" r:id="rId27"/>
    <p:sldId id="643" r:id="rId28"/>
    <p:sldId id="637" r:id="rId29"/>
    <p:sldId id="32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Josefin Sans" pitchFamily="2" charset="0"/>
      <p:regular r:id="rId36"/>
      <p:bold r:id="rId37"/>
      <p:italic r:id="rId38"/>
      <p:boldItalic r:id="rId39"/>
    </p:embeddedFont>
    <p:embeddedFont>
      <p:font typeface="Kanit" panose="020B0604020202020204" charset="-34"/>
      <p:regular r:id="rId40"/>
      <p:bold r:id="rId41"/>
      <p:italic r:id="rId42"/>
      <p:boldItalic r:id="rId43"/>
    </p:embeddedFont>
    <p:embeddedFont>
      <p:font typeface="Snap ITC" panose="04040A07060A02020202" pitchFamily="8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120"/>
    <a:srgbClr val="777777"/>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83487" autoAdjust="0"/>
  </p:normalViewPr>
  <p:slideViewPr>
    <p:cSldViewPr snapToGrid="0">
      <p:cViewPr varScale="1">
        <p:scale>
          <a:sx n="73" d="100"/>
          <a:sy n="73"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5486400" cy="3086100"/>
          </a:xfrm>
        </p:spPr>
      </p:sp>
      <p:sp>
        <p:nvSpPr>
          <p:cNvPr id="3" name="Notes Placeholder 2"/>
          <p:cNvSpPr>
            <a:spLocks noGrp="1"/>
          </p:cNvSpPr>
          <p:nvPr>
            <p:ph type="body" idx="1"/>
          </p:nvPr>
        </p:nvSpPr>
        <p:spPr/>
        <p:txBody>
          <a:bodyPr/>
          <a:lstStyle/>
          <a:p>
            <a:pPr marL="0" indent="0">
              <a:buNone/>
            </a:pPr>
            <a:r>
              <a:rPr lang="en-US" dirty="0"/>
              <a:t>My</a:t>
            </a:r>
            <a:r>
              <a:rPr lang="en-US" baseline="0" dirty="0"/>
              <a:t> journey to better understand continuous testing started about a year ago when I started hear the term more and more when talking to software professions and I decided it was time to figure out what it was all about. Sure, I’d heard other people’s views of what it was all about. These descriptions were usually given with bated breath and includes words like automation, continuous deployment</a:t>
            </a:r>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617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sz="1200" dirty="0"/>
              <a:t>Continuous testing includes these practices, with some important additions:</a:t>
            </a:r>
          </a:p>
          <a:p>
            <a:r>
              <a:rPr lang="en-US" sz="1200" dirty="0"/>
              <a:t>Continuously reviewing and improving test suites to better find defects and keep complexity and cost under control</a:t>
            </a:r>
          </a:p>
          <a:p>
            <a:r>
              <a:rPr lang="en-US" sz="1200" dirty="0"/>
              <a:t>Allowing testers to work alongside developers throughout the software development and delivery process</a:t>
            </a:r>
          </a:p>
          <a:p>
            <a:r>
              <a:rPr lang="en-US" sz="1200" dirty="0"/>
              <a:t>Performing manual test activities such as exploratory testing, usability </a:t>
            </a:r>
            <a:r>
              <a:rPr lang="en-US" sz="1200" dirty="0" err="1"/>
              <a:t>testing,and</a:t>
            </a:r>
            <a:r>
              <a:rPr lang="en-US" sz="1200" dirty="0"/>
              <a:t> acceptance testing throughout the delivery process</a:t>
            </a:r>
          </a:p>
          <a:p>
            <a:r>
              <a:rPr lang="en-US" sz="1200" dirty="0"/>
              <a:t>Having developers practice test-driven development by writing unit tests before writing production code for all changes to the codebase</a:t>
            </a:r>
          </a:p>
          <a:p>
            <a:r>
              <a:rPr lang="en-US" sz="1200" dirty="0"/>
              <a:t>Being able to get feedback from automated tests in less than ten minutes both on local workstations and from a CI server</a:t>
            </a:r>
          </a:p>
          <a:p>
            <a:endParaRPr lang="en-US" sz="1200" dirty="0"/>
          </a:p>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71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sz="1200" dirty="0"/>
              <a:t>Continuous testing includes these practices, with some important additions:</a:t>
            </a:r>
          </a:p>
          <a:p>
            <a:r>
              <a:rPr lang="en-US" sz="1200" dirty="0"/>
              <a:t>Continuously reviewing and improving test suites to better find defects and keep complexity and cost under control</a:t>
            </a:r>
          </a:p>
          <a:p>
            <a:r>
              <a:rPr lang="en-US" sz="1200" dirty="0"/>
              <a:t>Allowing testers to work alongside developers throughout the software development and delivery process</a:t>
            </a:r>
          </a:p>
          <a:p>
            <a:r>
              <a:rPr lang="en-US" sz="1200" dirty="0"/>
              <a:t>Performing manual test activities such as exploratory testing, usability </a:t>
            </a:r>
            <a:r>
              <a:rPr lang="en-US" sz="1200" dirty="0" err="1"/>
              <a:t>testing,and</a:t>
            </a:r>
            <a:r>
              <a:rPr lang="en-US" sz="1200" dirty="0"/>
              <a:t> acceptance testing throughout the delivery process</a:t>
            </a:r>
          </a:p>
          <a:p>
            <a:r>
              <a:rPr lang="en-US" sz="1200" dirty="0"/>
              <a:t>Having developers practice test-driven development by writing unit tests before writing production code for all changes to the codebase</a:t>
            </a:r>
          </a:p>
          <a:p>
            <a:r>
              <a:rPr lang="en-US" sz="1200" dirty="0"/>
              <a:t>Being able to get feedback from automated tests in less than ten minutes both on local workstations and from a CI server</a:t>
            </a:r>
          </a:p>
          <a:p>
            <a:endParaRPr lang="en-US" sz="1200" dirty="0"/>
          </a:p>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177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87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67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803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48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r>
              <a:rPr lang="en-US" dirty="0"/>
              <a:t>Low performing organizations are 3.9 times as likely to outsource functionality [DORA]</a:t>
            </a:r>
          </a:p>
          <a:p>
            <a:r>
              <a:rPr lang="en-US" dirty="0"/>
              <a:t>Low performing organizations are 3.2 times as likely to outsource QA/testing [DORA]</a:t>
            </a:r>
          </a:p>
          <a:p>
            <a:r>
              <a:rPr lang="en-US" dirty="0"/>
              <a:t>Highly evolved orgs are 44x more likely to reuse testing patterns [Puppet]</a:t>
            </a:r>
          </a:p>
          <a:p>
            <a:r>
              <a:rPr lang="en-US" dirty="0"/>
              <a:t>On average, orgs are spending as much as 47% of their time in building, managing, maintaining, and decommissioning test environments.</a:t>
            </a:r>
          </a:p>
          <a:p>
            <a:r>
              <a:rPr lang="en-US" dirty="0"/>
              <a:t>36% of respondents spend more than 50% of their testing time in searching, managing, maintaining, and generating test data</a:t>
            </a:r>
          </a:p>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660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Shape 1864"/>
          <p:cNvSpPr>
            <a:spLocks noGrp="1" noRot="1" noChangeAspect="1"/>
          </p:cNvSpPr>
          <p:nvPr>
            <p:ph type="sldImg" idx="2"/>
          </p:nvPr>
        </p:nvSpPr>
        <p:spPr>
          <a:xfrm>
            <a:off x="119063" y="690563"/>
            <a:ext cx="6770687"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5" name="Shape 18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Feel free to contact us any time. We love to hear from students and discuss topics.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66" name="Shape 186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DCB07D6D-1643-4557-9355-A04E3B80332C}"/>
              </a:ext>
            </a:extLst>
          </p:cNvPr>
          <p:cNvSpPr>
            <a:spLocks noGrp="1"/>
          </p:cNvSpPr>
          <p:nvPr>
            <p:ph type="ftr" idx="13"/>
          </p:nvPr>
        </p:nvSpPr>
        <p:spPr/>
        <p:txBody>
          <a:bodyPr/>
          <a:lstStyle/>
          <a:p>
            <a:r>
              <a:rPr lang="en-US"/>
              <a:t>©Coveros, Inc. All rights reserved.</a:t>
            </a:r>
          </a:p>
        </p:txBody>
      </p:sp>
    </p:spTree>
    <p:extLst>
      <p:ext uri="{BB962C8B-B14F-4D97-AF65-F5344CB8AC3E}">
        <p14:creationId xmlns:p14="http://schemas.microsoft.com/office/powerpoint/2010/main" val="37000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2</a:t>
            </a:fld>
            <a:endParaRPr lang="en-US"/>
          </a:p>
        </p:txBody>
      </p:sp>
    </p:spTree>
    <p:extLst>
      <p:ext uri="{BB962C8B-B14F-4D97-AF65-F5344CB8AC3E}">
        <p14:creationId xmlns:p14="http://schemas.microsoft.com/office/powerpoint/2010/main" val="213028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Shape 122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227" name="Shape 1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 name="Footer Placeholder 1">
            <a:extLst>
              <a:ext uri="{FF2B5EF4-FFF2-40B4-BE49-F238E27FC236}">
                <a16:creationId xmlns:a16="http://schemas.microsoft.com/office/drawing/2014/main" id="{8C886145-7984-4433-ADD6-A23B53827F45}"/>
              </a:ext>
            </a:extLst>
          </p:cNvPr>
          <p:cNvSpPr>
            <a:spLocks noGrp="1"/>
          </p:cNvSpPr>
          <p:nvPr>
            <p:ph type="ftr" idx="10"/>
          </p:nvPr>
        </p:nvSpPr>
        <p:spPr/>
        <p:txBody>
          <a:bodyPr/>
          <a:lstStyle/>
          <a:p>
            <a:r>
              <a:rPr lang="en-US"/>
              <a:t>©Coveros, Inc. All rights reserved.</a:t>
            </a:r>
          </a:p>
        </p:txBody>
      </p:sp>
      <p:sp>
        <p:nvSpPr>
          <p:cNvPr id="3" name="Slide Number Placeholder 2">
            <a:extLst>
              <a:ext uri="{FF2B5EF4-FFF2-40B4-BE49-F238E27FC236}">
                <a16:creationId xmlns:a16="http://schemas.microsoft.com/office/drawing/2014/main" id="{8A2963B6-7E75-4137-B153-18F36E903116}"/>
              </a:ext>
            </a:extLst>
          </p:cNvPr>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30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dirty="0"/>
              <a:t>We’ve all see</a:t>
            </a:r>
            <a:r>
              <a:rPr lang="en-US" baseline="0" dirty="0"/>
              <a:t> hyped technology that has been a spectacular failure, right? And when I was looking around for whether anyone had written about the hype surrounding continuous testing, I started running into lots of technologies that got a lot of hype when they came out. I thought I’d share some of them and see if you all remember them.</a:t>
            </a:r>
            <a:endParaRPr lang="en-US" dirty="0"/>
          </a:p>
          <a:p>
            <a:pPr marL="0" indent="0">
              <a:buNone/>
            </a:pPr>
            <a:endParaRPr lang="en-US" dirty="0"/>
          </a:p>
          <a:p>
            <a:pPr marL="0" indent="0">
              <a:buNone/>
            </a:pPr>
            <a:r>
              <a:rPr lang="en-US" dirty="0"/>
              <a:t>Samsung Galaxy Note 7</a:t>
            </a:r>
          </a:p>
          <a:p>
            <a:pPr marL="0" indent="0">
              <a:buNone/>
            </a:pPr>
            <a:r>
              <a:rPr lang="en-US" dirty="0"/>
              <a:t>Google Glass</a:t>
            </a:r>
          </a:p>
          <a:p>
            <a:pPr marL="0" indent="0">
              <a:buNone/>
            </a:pPr>
            <a:r>
              <a:rPr lang="en-US" dirty="0"/>
              <a:t>Segue</a:t>
            </a:r>
          </a:p>
          <a:p>
            <a:pPr marL="0" indent="0">
              <a:buNone/>
            </a:pPr>
            <a:r>
              <a:rPr lang="en-US" dirty="0"/>
              <a:t>Napster</a:t>
            </a:r>
          </a:p>
          <a:p>
            <a:pPr marL="0" indent="0">
              <a:buNone/>
            </a:pPr>
            <a:r>
              <a:rPr lang="en-US" dirty="0"/>
              <a:t>Virtual</a:t>
            </a:r>
            <a:r>
              <a:rPr lang="en-US" baseline="0" dirty="0"/>
              <a:t> Boy</a:t>
            </a:r>
          </a:p>
          <a:p>
            <a:pPr marL="0" indent="0">
              <a:buNone/>
            </a:pPr>
            <a:r>
              <a:rPr lang="en-US" baseline="0" dirty="0"/>
              <a:t>Betamax</a:t>
            </a:r>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45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dirty="0"/>
              <a:t>We’ve all see</a:t>
            </a:r>
            <a:r>
              <a:rPr lang="en-US" baseline="0" dirty="0"/>
              <a:t> hyped technology that has been a spectacular failure, right? And when I was looking around for whether anyone had written about the hype surrounding continuous testing, I started running into lots of technologies that got a lot of hype when they came out. I thought I’d share some of them and see if you all remember them.</a:t>
            </a:r>
            <a:endParaRPr lang="en-US" dirty="0"/>
          </a:p>
          <a:p>
            <a:pPr marL="0" indent="0">
              <a:buNone/>
            </a:pPr>
            <a:endParaRPr lang="en-US" dirty="0"/>
          </a:p>
          <a:p>
            <a:pPr marL="0" indent="0">
              <a:buNone/>
            </a:pPr>
            <a:r>
              <a:rPr lang="en-US" dirty="0"/>
              <a:t>Samsung Galaxy Note 7</a:t>
            </a:r>
          </a:p>
          <a:p>
            <a:pPr marL="0" indent="0">
              <a:buNone/>
            </a:pPr>
            <a:r>
              <a:rPr lang="en-US" dirty="0"/>
              <a:t>Google Glass</a:t>
            </a:r>
          </a:p>
          <a:p>
            <a:pPr marL="0" indent="0">
              <a:buNone/>
            </a:pPr>
            <a:r>
              <a:rPr lang="en-US" dirty="0"/>
              <a:t>Segue</a:t>
            </a:r>
          </a:p>
          <a:p>
            <a:pPr marL="0" indent="0">
              <a:buNone/>
            </a:pPr>
            <a:r>
              <a:rPr lang="en-US" dirty="0"/>
              <a:t>Napster</a:t>
            </a:r>
          </a:p>
          <a:p>
            <a:pPr marL="0" indent="0">
              <a:buNone/>
            </a:pPr>
            <a:r>
              <a:rPr lang="en-US" dirty="0"/>
              <a:t>Virtual</a:t>
            </a:r>
            <a:r>
              <a:rPr lang="en-US" baseline="0" dirty="0"/>
              <a:t> Boy</a:t>
            </a:r>
          </a:p>
          <a:p>
            <a:pPr marL="0" indent="0">
              <a:buNone/>
            </a:pPr>
            <a:r>
              <a:rPr lang="en-US" baseline="0" dirty="0"/>
              <a:t>Betamax</a:t>
            </a:r>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44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dirty="0"/>
              <a:t>We’ve all see</a:t>
            </a:r>
            <a:r>
              <a:rPr lang="en-US" baseline="0" dirty="0"/>
              <a:t> hyped technology that has been a spectacular failure, right? And when I was looking around for whether anyone had written about the hype surrounding continuous testing, I started running into lots of technologies that got a lot of hype when they came out. I thought I’d share some of them and see if you all remember them.</a:t>
            </a:r>
            <a:endParaRPr lang="en-US" dirty="0"/>
          </a:p>
          <a:p>
            <a:pPr marL="0" indent="0">
              <a:buNone/>
            </a:pPr>
            <a:endParaRPr lang="en-US" dirty="0"/>
          </a:p>
          <a:p>
            <a:pPr marL="0" indent="0">
              <a:buNone/>
            </a:pPr>
            <a:r>
              <a:rPr lang="en-US" dirty="0"/>
              <a:t>Samsung Galaxy Note 7</a:t>
            </a:r>
          </a:p>
          <a:p>
            <a:pPr marL="0" indent="0">
              <a:buNone/>
            </a:pPr>
            <a:r>
              <a:rPr lang="en-US" dirty="0"/>
              <a:t>Google Glass</a:t>
            </a:r>
          </a:p>
          <a:p>
            <a:pPr marL="0" indent="0">
              <a:buNone/>
            </a:pPr>
            <a:r>
              <a:rPr lang="en-US" dirty="0"/>
              <a:t>Segue</a:t>
            </a:r>
          </a:p>
          <a:p>
            <a:pPr marL="0" indent="0">
              <a:buNone/>
            </a:pPr>
            <a:r>
              <a:rPr lang="en-US" dirty="0"/>
              <a:t>Napster</a:t>
            </a:r>
          </a:p>
          <a:p>
            <a:pPr marL="0" indent="0">
              <a:buNone/>
            </a:pPr>
            <a:r>
              <a:rPr lang="en-US" dirty="0"/>
              <a:t>Virtual</a:t>
            </a:r>
            <a:r>
              <a:rPr lang="en-US" baseline="0" dirty="0"/>
              <a:t> Boy</a:t>
            </a:r>
          </a:p>
          <a:p>
            <a:pPr marL="0" indent="0">
              <a:buNone/>
            </a:pPr>
            <a:r>
              <a:rPr lang="en-US" baseline="0" dirty="0"/>
              <a:t>Betamax</a:t>
            </a:r>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618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dirty="0"/>
              <a:t>Word maps</a:t>
            </a:r>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07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dirty="0"/>
              <a:t>Word maps</a:t>
            </a:r>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669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pPr marL="0" indent="0">
              <a:buNone/>
            </a:pPr>
            <a:r>
              <a:rPr lang="en-US" sz="1200" dirty="0"/>
              <a:t>Continuous testing includes these practices, with some important additions:</a:t>
            </a:r>
          </a:p>
          <a:p>
            <a:r>
              <a:rPr lang="en-US" sz="1200" dirty="0"/>
              <a:t>Continuously reviewing and improving test suites to better find defects and keep complexity and cost under control</a:t>
            </a:r>
          </a:p>
          <a:p>
            <a:r>
              <a:rPr lang="en-US" sz="1200" dirty="0"/>
              <a:t>Allowing testers to work alongside developers throughout the software development and delivery process</a:t>
            </a:r>
          </a:p>
          <a:p>
            <a:r>
              <a:rPr lang="en-US" sz="1200" dirty="0"/>
              <a:t>Performing manual test activities such as exploratory testing, usability </a:t>
            </a:r>
            <a:r>
              <a:rPr lang="en-US" sz="1200" dirty="0" err="1"/>
              <a:t>testing,and</a:t>
            </a:r>
            <a:r>
              <a:rPr lang="en-US" sz="1200" dirty="0"/>
              <a:t> acceptance testing throughout the delivery process</a:t>
            </a:r>
          </a:p>
          <a:p>
            <a:r>
              <a:rPr lang="en-US" sz="1200" dirty="0"/>
              <a:t>Having developers practice test-driven development by writing unit tests before writing production code for all changes to the codebase</a:t>
            </a:r>
          </a:p>
          <a:p>
            <a:r>
              <a:rPr lang="en-US" sz="1200" dirty="0"/>
              <a:t>Being able to get feedback from automated tests in less than ten minutes both on local workstations and from a CI server</a:t>
            </a:r>
          </a:p>
          <a:p>
            <a:endParaRPr lang="en-US" sz="1200" dirty="0"/>
          </a:p>
          <a:p>
            <a:endParaRPr lang="en-US" dirty="0"/>
          </a:p>
        </p:txBody>
      </p:sp>
      <p:sp>
        <p:nvSpPr>
          <p:cNvPr id="4" name="Footer Placeholder 3"/>
          <p:cNvSpPr>
            <a:spLocks noGrp="1"/>
          </p:cNvSpPr>
          <p:nvPr>
            <p:ph type="ftr" idx="10"/>
          </p:nvPr>
        </p:nvSpPr>
        <p:spPr/>
        <p:txBody>
          <a:bodyPr/>
          <a:lstStyle/>
          <a:p>
            <a:r>
              <a:rPr lang="en-US"/>
              <a:t>©Coveros, Inc. All rights reserved.</a:t>
            </a:r>
          </a:p>
        </p:txBody>
      </p:sp>
      <p:sp>
        <p:nvSpPr>
          <p:cNvPr id="5" name="Slide Number Placeholder 4"/>
          <p:cNvSpPr>
            <a:spLocks noGrp="1"/>
          </p:cNvSpPr>
          <p:nvPr>
            <p:ph type="sldNum" idx="11"/>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110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hasCustomPrompt="1"/>
          </p:nvPr>
        </p:nvSpPr>
        <p:spPr>
          <a:xfrm>
            <a:off x="518746" y="589086"/>
            <a:ext cx="9135208" cy="870438"/>
          </a:xfrm>
          <a:prstGeom prst="rect">
            <a:avLst/>
          </a:prstGeom>
        </p:spPr>
        <p:txBody>
          <a:bodyPr anchor="t"/>
          <a:lstStyle>
            <a:lvl1pPr algn="l">
              <a:defRPr sz="6000"/>
            </a:lvl1pPr>
          </a:lstStyle>
          <a:p>
            <a:r>
              <a:rPr lang="en-US" dirty="0"/>
              <a:t>Title summary</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hasCustomPrompt="1"/>
          </p:nvPr>
        </p:nvSpPr>
        <p:spPr>
          <a:xfrm>
            <a:off x="518746" y="1582618"/>
            <a:ext cx="7288823" cy="1655762"/>
          </a:xfrm>
          <a:prstGeom prst="rect">
            <a:avLst/>
          </a:prstGeom>
        </p:spPr>
        <p:txBody>
          <a:bodyPr>
            <a:noAutofit/>
          </a:bodyPr>
          <a:lstStyle>
            <a:lvl1pPr marL="0" indent="0" algn="l">
              <a:buNone/>
              <a:defRPr sz="6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detail</a:t>
            </a:r>
          </a:p>
        </p:txBody>
      </p:sp>
      <p:pic>
        <p:nvPicPr>
          <p:cNvPr id="6" name="Picture 5">
            <a:extLst>
              <a:ext uri="{FF2B5EF4-FFF2-40B4-BE49-F238E27FC236}">
                <a16:creationId xmlns:a16="http://schemas.microsoft.com/office/drawing/2014/main" id="{7BFB3F19-9FDE-4643-AEA8-76B016B0E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2576145"/>
            <a:ext cx="5769389" cy="4220308"/>
          </a:xfrm>
          <a:prstGeom prst="rect">
            <a:avLst/>
          </a:prstGeom>
        </p:spPr>
      </p:pic>
      <p:sp>
        <p:nvSpPr>
          <p:cNvPr id="7" name="Rectangle 6">
            <a:extLst>
              <a:ext uri="{FF2B5EF4-FFF2-40B4-BE49-F238E27FC236}">
                <a16:creationId xmlns:a16="http://schemas.microsoft.com/office/drawing/2014/main" id="{059B9237-2009-4998-B8A9-7239DBB853BA}"/>
              </a:ext>
            </a:extLst>
          </p:cNvPr>
          <p:cNvSpPr/>
          <p:nvPr userDrawn="1"/>
        </p:nvSpPr>
        <p:spPr>
          <a:xfrm>
            <a:off x="0" y="5213838"/>
            <a:ext cx="2400300" cy="16441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nstructor 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525733" y="1473970"/>
            <a:ext cx="6069139" cy="2925202"/>
          </a:xfrm>
          <a:prstGeom prst="rect">
            <a:avLst/>
          </a:prstGeom>
        </p:spPr>
        <p:txBody>
          <a:bodyPr lIns="0" tIns="0" rIns="0" bIns="0" anchor="ctr"/>
          <a:lstStyle>
            <a:lvl1pPr marL="0" indent="0">
              <a:buNone/>
              <a:defRPr lang="en-US" sz="4000" b="1" i="0" kern="1200" cap="all" spc="-150" baseline="0" dirty="0" smtClean="0">
                <a:solidFill>
                  <a:schemeClr val="tx1">
                    <a:lumMod val="90000"/>
                    <a:lumOff val="10000"/>
                  </a:schemeClr>
                </a:solidFill>
                <a:latin typeface="Arial" panose="020B0604020202020204" pitchFamily="34" charset="0"/>
                <a:ea typeface="+mj-ea"/>
                <a:cs typeface="Arial" panose="020B0604020202020204" pitchFamily="34" charset="0"/>
              </a:defRPr>
            </a:lvl1pPr>
          </a:lstStyle>
          <a:p>
            <a:pPr lvl="0"/>
            <a:r>
              <a:rPr lang="en-US"/>
              <a:t>Edit Master text styles</a:t>
            </a:r>
          </a:p>
        </p:txBody>
      </p:sp>
      <p:sp>
        <p:nvSpPr>
          <p:cNvPr id="3" name="Text Placeholder 2"/>
          <p:cNvSpPr>
            <a:spLocks noGrp="1"/>
          </p:cNvSpPr>
          <p:nvPr>
            <p:ph type="body" sz="quarter" idx="11"/>
          </p:nvPr>
        </p:nvSpPr>
        <p:spPr>
          <a:xfrm>
            <a:off x="784928" y="4835155"/>
            <a:ext cx="6600609" cy="230637"/>
          </a:xfrm>
          <a:prstGeom prst="rect">
            <a:avLst/>
          </a:prstGeom>
        </p:spPr>
        <p:txBody>
          <a:bodyPr lIns="0" tIns="0" rIns="0" bIns="0"/>
          <a:lstStyle>
            <a:lvl1pPr marL="0" indent="0" algn="l" defTabSz="914400" rtl="0" eaLnBrk="1" latinLnBrk="0" hangingPunct="1">
              <a:buNone/>
              <a:defRPr lang="en-US" sz="1600" b="1" kern="1200" dirty="0">
                <a:solidFill>
                  <a:srgbClr val="3A849C"/>
                </a:solidFill>
                <a:latin typeface="Arial" panose="020B0604020202020204" pitchFamily="34" charset="0"/>
                <a:ea typeface="+mn-ea"/>
                <a:cs typeface="Arial" panose="020B0604020202020204" pitchFamily="34" charset="0"/>
              </a:defRPr>
            </a:lvl1pPr>
          </a:lstStyle>
          <a:p>
            <a:pPr lvl="0"/>
            <a:r>
              <a:rPr lang="en-US"/>
              <a:t>Edit Master text styles</a:t>
            </a:r>
          </a:p>
        </p:txBody>
      </p:sp>
      <p:sp>
        <p:nvSpPr>
          <p:cNvPr id="10" name="Text Placeholder 2"/>
          <p:cNvSpPr>
            <a:spLocks noGrp="1"/>
          </p:cNvSpPr>
          <p:nvPr>
            <p:ph type="body" sz="quarter" idx="12"/>
          </p:nvPr>
        </p:nvSpPr>
        <p:spPr>
          <a:xfrm>
            <a:off x="784928" y="5123912"/>
            <a:ext cx="6600608" cy="266236"/>
          </a:xfrm>
          <a:prstGeom prst="rect">
            <a:avLst/>
          </a:prstGeom>
        </p:spPr>
        <p:txBody>
          <a:bodyPr lIns="0" tIns="0" rIns="0" bIns="0"/>
          <a:lstStyle>
            <a:lvl1pPr marL="0" indent="0" algn="l" defTabSz="914400" rtl="0" eaLnBrk="1" latinLnBrk="0" hangingPunct="1">
              <a:buNone/>
              <a:defRPr lang="en-US" sz="1300" b="1" i="1" kern="1200" dirty="0">
                <a:solidFill>
                  <a:srgbClr val="3A849C"/>
                </a:solidFill>
                <a:latin typeface="Arial" panose="020B0604020202020204" pitchFamily="34" charset="0"/>
                <a:ea typeface="+mn-ea"/>
                <a:cs typeface="Arial" panose="020B0604020202020204" pitchFamily="34" charset="0"/>
              </a:defRPr>
            </a:lvl1pPr>
          </a:lstStyle>
          <a:p>
            <a:pPr lvl="0"/>
            <a:r>
              <a:rPr lang="en-US"/>
              <a:t>Edit Master text styles</a:t>
            </a:r>
          </a:p>
        </p:txBody>
      </p:sp>
      <p:sp>
        <p:nvSpPr>
          <p:cNvPr id="15" name="Text Placeholder 14"/>
          <p:cNvSpPr>
            <a:spLocks noGrp="1"/>
          </p:cNvSpPr>
          <p:nvPr>
            <p:ph type="body" sz="quarter" idx="13"/>
          </p:nvPr>
        </p:nvSpPr>
        <p:spPr>
          <a:xfrm>
            <a:off x="1335617" y="5521326"/>
            <a:ext cx="6049921" cy="1116867"/>
          </a:xfrm>
          <a:prstGeom prst="rect">
            <a:avLst/>
          </a:prstGeom>
        </p:spPr>
        <p:txBody>
          <a:bodyPr lIns="0" tIns="0" rIns="0" bIns="0"/>
          <a:lstStyle>
            <a:lvl1pPr marL="0" indent="0">
              <a:lnSpc>
                <a:spcPts val="1800"/>
              </a:lnSpc>
              <a:buNone/>
              <a:defRPr sz="1400">
                <a:solidFill>
                  <a:schemeClr val="tx1">
                    <a:lumMod val="75000"/>
                    <a:lumOff val="25000"/>
                  </a:schemeClr>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923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838199" y="1825625"/>
            <a:ext cx="10515599"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3657599" y="117876"/>
            <a:ext cx="7913188" cy="1143000"/>
          </a:xfrm>
          <a:prstGeom prst="rect">
            <a:avLst/>
          </a:prstGeom>
        </p:spPr>
        <p:txBody>
          <a:bodyPr/>
          <a:lstStyle/>
          <a:p>
            <a:r>
              <a:rPr lang="en-US"/>
              <a:t>Click to edit Master title style</a:t>
            </a:r>
            <a:endParaRPr lang="en-US" dirty="0"/>
          </a:p>
        </p:txBody>
      </p:sp>
      <p:sp>
        <p:nvSpPr>
          <p:cNvPr id="4" name="Slide Number Placeholder 4"/>
          <p:cNvSpPr>
            <a:spLocks noGrp="1"/>
          </p:cNvSpPr>
          <p:nvPr>
            <p:ph type="sldNum" sz="quarter" idx="10"/>
          </p:nvPr>
        </p:nvSpPr>
        <p:spPr>
          <a:xfrm>
            <a:off x="8610600" y="6457951"/>
            <a:ext cx="2743200" cy="365125"/>
          </a:xfrm>
        </p:spPr>
        <p:txBody>
          <a:bodyPr/>
          <a:lstStyle>
            <a:lvl1pPr>
              <a:defRPr sz="1000" smtClean="0"/>
            </a:lvl1pPr>
          </a:lstStyle>
          <a:p>
            <a:fld id="{25A88F08-F562-48BC-BA5E-3F0DEDB38870}" type="slidenum">
              <a:rPr lang="en-US" smtClean="0"/>
              <a:pPr/>
              <a:t>‹#›</a:t>
            </a:fld>
            <a:endParaRPr lang="en-US"/>
          </a:p>
        </p:txBody>
      </p:sp>
    </p:spTree>
    <p:extLst>
      <p:ext uri="{BB962C8B-B14F-4D97-AF65-F5344CB8AC3E}">
        <p14:creationId xmlns:p14="http://schemas.microsoft.com/office/powerpoint/2010/main" val="151357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3657599" y="117876"/>
            <a:ext cx="7913188" cy="1143000"/>
          </a:xfrm>
          <a:prstGeom prst="rect">
            <a:avLst/>
          </a:prstGeom>
        </p:spPr>
        <p:txBody>
          <a:bodyPr/>
          <a:lstStyle/>
          <a:p>
            <a:r>
              <a:rPr lang="en-US"/>
              <a:t>Click to edit Master title style</a:t>
            </a:r>
            <a:endParaRPr lang="en-US" dirty="0"/>
          </a:p>
        </p:txBody>
      </p:sp>
      <p:sp>
        <p:nvSpPr>
          <p:cNvPr id="5" name="Slide Number Placeholder 6"/>
          <p:cNvSpPr>
            <a:spLocks noGrp="1"/>
          </p:cNvSpPr>
          <p:nvPr>
            <p:ph type="sldNum" sz="quarter" idx="10"/>
          </p:nvPr>
        </p:nvSpPr>
        <p:spPr>
          <a:xfrm>
            <a:off x="8610600" y="6457951"/>
            <a:ext cx="2743200" cy="365125"/>
          </a:xfrm>
        </p:spPr>
        <p:txBody>
          <a:bodyPr/>
          <a:lstStyle>
            <a:lvl1pPr>
              <a:defRPr sz="1050" smtClean="0"/>
            </a:lvl1pPr>
          </a:lstStyle>
          <a:p>
            <a:fld id="{25A88F08-F562-48BC-BA5E-3F0DEDB38870}" type="slidenum">
              <a:rPr lang="en-US" smtClean="0"/>
              <a:pPr/>
              <a:t>‹#›</a:t>
            </a:fld>
            <a:endParaRPr lang="en-US"/>
          </a:p>
        </p:txBody>
      </p:sp>
    </p:spTree>
    <p:extLst>
      <p:ext uri="{BB962C8B-B14F-4D97-AF65-F5344CB8AC3E}">
        <p14:creationId xmlns:p14="http://schemas.microsoft.com/office/powerpoint/2010/main" val="370801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88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50000"/>
              </a:lnSpc>
              <a:buFont typeface="Wingdings" panose="05000000000000000000" pitchFamily="2" charset="2"/>
              <a:buChar char="§"/>
              <a:defRPr>
                <a:solidFill>
                  <a:schemeClr val="tx1"/>
                </a:solidFill>
              </a:defRPr>
            </a:lvl1pPr>
            <a:lvl2pPr marL="685800" indent="-228600">
              <a:lnSpc>
                <a:spcPct val="150000"/>
              </a:lnSpc>
              <a:buFont typeface="Wingdings" panose="05000000000000000000" pitchFamily="2" charset="2"/>
              <a:buChar char="§"/>
              <a:defRPr>
                <a:solidFill>
                  <a:schemeClr val="tx1"/>
                </a:solidFill>
              </a:defRPr>
            </a:lvl2pPr>
            <a:lvl3pPr marL="1143000" indent="-228600">
              <a:lnSpc>
                <a:spcPct val="150000"/>
              </a:lnSpc>
              <a:buFont typeface="Wingdings" panose="05000000000000000000" pitchFamily="2" charset="2"/>
              <a:buChar char="§"/>
              <a:defRPr>
                <a:solidFill>
                  <a:schemeClr val="tx1"/>
                </a:solidFill>
              </a:defRPr>
            </a:lvl3pPr>
            <a:lvl4pPr marL="1600200" indent="-228600">
              <a:lnSpc>
                <a:spcPct val="150000"/>
              </a:lnSpc>
              <a:buFont typeface="Wingdings" panose="05000000000000000000" pitchFamily="2" charset="2"/>
              <a:buChar char="§"/>
              <a:defRPr>
                <a:solidFill>
                  <a:schemeClr val="tx1"/>
                </a:solidFill>
              </a:defRPr>
            </a:lvl4pPr>
            <a:lvl5pPr marL="2057400" indent="-228600">
              <a:lnSpc>
                <a:spcPct val="150000"/>
              </a:lnSpc>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773F55A7-F267-41DD-A1BE-6E15FCD5D337}"/>
              </a:ext>
            </a:extLst>
          </p:cNvPr>
          <p:cNvSpPr/>
          <p:nvPr userDrawn="1"/>
        </p:nvSpPr>
        <p:spPr>
          <a:xfrm>
            <a:off x="10308441" y="6387584"/>
            <a:ext cx="1552028" cy="338554"/>
          </a:xfrm>
          <a:prstGeom prst="rect">
            <a:avLst/>
          </a:prstGeom>
        </p:spPr>
        <p:txBody>
          <a:bodyPr wrap="none">
            <a:spAutoFit/>
          </a:bodyPr>
          <a:lstStyle/>
          <a:p>
            <a:pPr marL="0" indent="0" algn="r">
              <a:buNone/>
            </a:pPr>
            <a:r>
              <a:rPr lang="en-US" sz="1600" b="1" kern="1200" dirty="0">
                <a:solidFill>
                  <a:schemeClr val="bg2">
                    <a:lumMod val="50000"/>
                  </a:schemeClr>
                </a:solidFill>
                <a:latin typeface="+mj-lt"/>
                <a:ea typeface="+mn-ea"/>
                <a:cs typeface="+mn-cs"/>
              </a:rPr>
              <a:t>@</a:t>
            </a:r>
            <a:r>
              <a:rPr lang="en-US" sz="1600" b="1" kern="1200" dirty="0" err="1">
                <a:solidFill>
                  <a:schemeClr val="bg2">
                    <a:lumMod val="50000"/>
                  </a:schemeClr>
                </a:solidFill>
                <a:latin typeface="+mj-lt"/>
                <a:ea typeface="+mn-ea"/>
                <a:cs typeface="+mn-cs"/>
              </a:rPr>
              <a:t>jefferyepayne</a:t>
            </a:r>
            <a:endParaRPr lang="en-US" sz="1600" b="1" kern="1200" dirty="0">
              <a:solidFill>
                <a:schemeClr val="bg2">
                  <a:lumMod val="50000"/>
                </a:schemeClr>
              </a:solidFill>
              <a:latin typeface="+mj-lt"/>
              <a:ea typeface="+mn-ea"/>
              <a:cs typeface="+mn-cs"/>
            </a:endParaRPr>
          </a:p>
        </p:txBody>
      </p:sp>
    </p:spTree>
    <p:extLst>
      <p:ext uri="{BB962C8B-B14F-4D97-AF65-F5344CB8AC3E}">
        <p14:creationId xmlns:p14="http://schemas.microsoft.com/office/powerpoint/2010/main" val="4629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709" r:id="rId3"/>
    <p:sldLayoutId id="2147483663" r:id="rId4"/>
    <p:sldLayoutId id="2147483710" r:id="rId5"/>
    <p:sldLayoutId id="2147483711" r:id="rId6"/>
    <p:sldLayoutId id="2147483712" r:id="rId7"/>
    <p:sldLayoutId id="2147483654" r:id="rId8"/>
    <p:sldLayoutId id="2147483699"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www.agileconnectio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mailto:jeff.payne@coveros.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5A7752-6568-49FB-992A-9A971E2F191F}"/>
              </a:ext>
            </a:extLst>
          </p:cNvPr>
          <p:cNvSpPr>
            <a:spLocks noGrp="1"/>
          </p:cNvSpPr>
          <p:nvPr>
            <p:ph type="ctrTitle"/>
          </p:nvPr>
        </p:nvSpPr>
        <p:spPr/>
        <p:txBody>
          <a:bodyPr>
            <a:normAutofit fontScale="90000"/>
          </a:bodyPr>
          <a:lstStyle/>
          <a:p>
            <a:r>
              <a:rPr lang="en-US" dirty="0"/>
              <a:t>Continuous Testing</a:t>
            </a:r>
          </a:p>
        </p:txBody>
      </p:sp>
      <p:sp>
        <p:nvSpPr>
          <p:cNvPr id="2" name="Text Placeholder 1">
            <a:extLst>
              <a:ext uri="{FF2B5EF4-FFF2-40B4-BE49-F238E27FC236}">
                <a16:creationId xmlns:a16="http://schemas.microsoft.com/office/drawing/2014/main" id="{46549ECB-2E9D-49A5-85E5-B69F06159C9B}"/>
              </a:ext>
            </a:extLst>
          </p:cNvPr>
          <p:cNvSpPr>
            <a:spLocks noGrp="1"/>
          </p:cNvSpPr>
          <p:nvPr>
            <p:ph type="subTitle" idx="1"/>
          </p:nvPr>
        </p:nvSpPr>
        <p:spPr/>
        <p:txBody>
          <a:bodyPr/>
          <a:lstStyle/>
          <a:p>
            <a:r>
              <a:rPr lang="en-US" dirty="0"/>
              <a:t>Fact or fiction?</a:t>
            </a:r>
          </a:p>
        </p:txBody>
      </p:sp>
      <p:pic>
        <p:nvPicPr>
          <p:cNvPr id="4" name="Picture 3">
            <a:extLst>
              <a:ext uri="{FF2B5EF4-FFF2-40B4-BE49-F238E27FC236}">
                <a16:creationId xmlns:a16="http://schemas.microsoft.com/office/drawing/2014/main" id="{0EC9CB20-EE29-450A-A3A6-7FB29437571B}"/>
              </a:ext>
            </a:extLst>
          </p:cNvPr>
          <p:cNvPicPr>
            <a:picLocks noChangeAspect="1"/>
          </p:cNvPicPr>
          <p:nvPr/>
        </p:nvPicPr>
        <p:blipFill>
          <a:blip r:embed="rId4"/>
          <a:stretch>
            <a:fillRect/>
          </a:stretch>
        </p:blipFill>
        <p:spPr>
          <a:xfrm>
            <a:off x="608698" y="5980824"/>
            <a:ext cx="219475" cy="176799"/>
          </a:xfrm>
          <a:prstGeom prst="rect">
            <a:avLst/>
          </a:prstGeom>
        </p:spPr>
      </p:pic>
      <p:sp>
        <p:nvSpPr>
          <p:cNvPr id="5" name="Rectangle 4">
            <a:extLst>
              <a:ext uri="{FF2B5EF4-FFF2-40B4-BE49-F238E27FC236}">
                <a16:creationId xmlns:a16="http://schemas.microsoft.com/office/drawing/2014/main" id="{8FF391FA-5D81-4DE1-ABC5-ECC5992FDED7}"/>
              </a:ext>
            </a:extLst>
          </p:cNvPr>
          <p:cNvSpPr/>
          <p:nvPr/>
        </p:nvSpPr>
        <p:spPr>
          <a:xfrm>
            <a:off x="853776" y="5876698"/>
            <a:ext cx="2670603" cy="369332"/>
          </a:xfrm>
          <a:prstGeom prst="rect">
            <a:avLst/>
          </a:prstGeom>
        </p:spPr>
        <p:txBody>
          <a:bodyPr wrap="none">
            <a:spAutoFit/>
          </a:bodyPr>
          <a:lstStyle/>
          <a:p>
            <a:r>
              <a:rPr lang="en-US" dirty="0">
                <a:solidFill>
                  <a:prstClr val="black"/>
                </a:solidFill>
                <a:latin typeface="+mj-lt"/>
              </a:rPr>
              <a:t>@Inflectra  |  #</a:t>
            </a:r>
            <a:r>
              <a:rPr lang="en-US" dirty="0" err="1">
                <a:solidFill>
                  <a:prstClr val="black"/>
                </a:solidFill>
                <a:latin typeface="+mj-lt"/>
              </a:rPr>
              <a:t>InflectraCon</a:t>
            </a:r>
            <a:endParaRPr lang="en-US" dirty="0">
              <a:solidFill>
                <a:prstClr val="black"/>
              </a:solidFill>
              <a:latin typeface="+mj-lt"/>
            </a:endParaRPr>
          </a:p>
        </p:txBody>
      </p:sp>
    </p:spTree>
    <p:custDataLst>
      <p:tags r:id="rId1"/>
    </p:custDataLst>
    <p:extLst>
      <p:ext uri="{BB962C8B-B14F-4D97-AF65-F5344CB8AC3E}">
        <p14:creationId xmlns:p14="http://schemas.microsoft.com/office/powerpoint/2010/main" val="346065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05227" y="1371601"/>
            <a:ext cx="5000625" cy="3733800"/>
            <a:chOff x="2181226" y="1371601"/>
            <a:chExt cx="5000625" cy="3733800"/>
          </a:xfrm>
        </p:grpSpPr>
        <p:pic>
          <p:nvPicPr>
            <p:cNvPr id="5" name="Picture 4"/>
            <p:cNvPicPr>
              <a:picLocks noChangeAspect="1"/>
            </p:cNvPicPr>
            <p:nvPr/>
          </p:nvPicPr>
          <p:blipFill>
            <a:blip r:embed="rId2"/>
            <a:stretch>
              <a:fillRect/>
            </a:stretch>
          </p:blipFill>
          <p:spPr>
            <a:xfrm>
              <a:off x="2181226" y="1371601"/>
              <a:ext cx="5000625" cy="3733800"/>
            </a:xfrm>
            <a:prstGeom prst="rect">
              <a:avLst/>
            </a:prstGeom>
          </p:spPr>
        </p:pic>
        <p:sp>
          <p:nvSpPr>
            <p:cNvPr id="11" name="TextBox 10"/>
            <p:cNvSpPr txBox="1"/>
            <p:nvPr/>
          </p:nvSpPr>
          <p:spPr>
            <a:xfrm rot="5400000">
              <a:off x="4448194" y="2969530"/>
              <a:ext cx="1836144" cy="369332"/>
            </a:xfrm>
            <a:prstGeom prst="rect">
              <a:avLst/>
            </a:prstGeom>
            <a:noFill/>
          </p:spPr>
          <p:txBody>
            <a:bodyPr wrap="none" rtlCol="0">
              <a:spAutoFit/>
            </a:bodyPr>
            <a:lstStyle/>
            <a:p>
              <a:r>
                <a:rPr lang="en-US" dirty="0">
                  <a:solidFill>
                    <a:schemeClr val="bg1"/>
                  </a:solidFill>
                  <a:latin typeface="Snap ITC" panose="04040A07060A02020202" pitchFamily="82" charset="0"/>
                </a:rPr>
                <a:t>Performance</a:t>
              </a:r>
            </a:p>
          </p:txBody>
        </p:sp>
        <p:sp>
          <p:nvSpPr>
            <p:cNvPr id="12" name="TextBox 11"/>
            <p:cNvSpPr txBox="1"/>
            <p:nvPr/>
          </p:nvSpPr>
          <p:spPr>
            <a:xfrm rot="5885341">
              <a:off x="2444372" y="3502388"/>
              <a:ext cx="1759712" cy="369332"/>
            </a:xfrm>
            <a:prstGeom prst="rect">
              <a:avLst/>
            </a:prstGeom>
            <a:noFill/>
          </p:spPr>
          <p:txBody>
            <a:bodyPr wrap="none" rtlCol="0">
              <a:spAutoFit/>
            </a:bodyPr>
            <a:lstStyle/>
            <a:p>
              <a:r>
                <a:rPr lang="en-US" dirty="0">
                  <a:solidFill>
                    <a:schemeClr val="bg1"/>
                  </a:solidFill>
                  <a:latin typeface="Snap ITC" panose="04040A07060A02020202" pitchFamily="82" charset="0"/>
                </a:rPr>
                <a:t>Availability</a:t>
              </a:r>
            </a:p>
          </p:txBody>
        </p:sp>
        <p:sp>
          <p:nvSpPr>
            <p:cNvPr id="13" name="TextBox 12"/>
            <p:cNvSpPr txBox="1"/>
            <p:nvPr/>
          </p:nvSpPr>
          <p:spPr>
            <a:xfrm rot="5084320">
              <a:off x="4052939" y="2779110"/>
              <a:ext cx="1169359" cy="369332"/>
            </a:xfrm>
            <a:prstGeom prst="rect">
              <a:avLst/>
            </a:prstGeom>
            <a:noFill/>
          </p:spPr>
          <p:txBody>
            <a:bodyPr wrap="none" rtlCol="0">
              <a:spAutoFit/>
            </a:bodyPr>
            <a:lstStyle/>
            <a:p>
              <a:r>
                <a:rPr lang="en-US" dirty="0">
                  <a:solidFill>
                    <a:schemeClr val="bg1"/>
                  </a:solidFill>
                  <a:latin typeface="Snap ITC" panose="04040A07060A02020202" pitchFamily="82" charset="0"/>
                </a:rPr>
                <a:t>Testing</a:t>
              </a:r>
            </a:p>
          </p:txBody>
        </p:sp>
        <p:sp>
          <p:nvSpPr>
            <p:cNvPr id="14" name="TextBox 13"/>
            <p:cNvSpPr txBox="1"/>
            <p:nvPr/>
          </p:nvSpPr>
          <p:spPr>
            <a:xfrm rot="5769791">
              <a:off x="3259282" y="3316711"/>
              <a:ext cx="1348639" cy="369332"/>
            </a:xfrm>
            <a:prstGeom prst="rect">
              <a:avLst/>
            </a:prstGeom>
            <a:noFill/>
          </p:spPr>
          <p:txBody>
            <a:bodyPr wrap="none" rtlCol="0">
              <a:spAutoFit/>
            </a:bodyPr>
            <a:lstStyle/>
            <a:p>
              <a:r>
                <a:rPr lang="en-US" dirty="0">
                  <a:solidFill>
                    <a:schemeClr val="bg1"/>
                  </a:solidFill>
                  <a:latin typeface="Snap ITC" panose="04040A07060A02020202" pitchFamily="82" charset="0"/>
                </a:rPr>
                <a:t>Security</a:t>
              </a:r>
            </a:p>
          </p:txBody>
        </p:sp>
        <p:sp>
          <p:nvSpPr>
            <p:cNvPr id="15" name="TextBox 14"/>
            <p:cNvSpPr txBox="1"/>
            <p:nvPr/>
          </p:nvSpPr>
          <p:spPr>
            <a:xfrm rot="5400000">
              <a:off x="5308666" y="3364807"/>
              <a:ext cx="1593513" cy="369332"/>
            </a:xfrm>
            <a:prstGeom prst="rect">
              <a:avLst/>
            </a:prstGeom>
            <a:noFill/>
          </p:spPr>
          <p:txBody>
            <a:bodyPr wrap="none" rtlCol="0">
              <a:spAutoFit/>
            </a:bodyPr>
            <a:lstStyle/>
            <a:p>
              <a:r>
                <a:rPr lang="en-US" dirty="0">
                  <a:solidFill>
                    <a:schemeClr val="bg1"/>
                  </a:solidFill>
                  <a:latin typeface="Snap ITC" panose="04040A07060A02020202" pitchFamily="82" charset="0"/>
                </a:rPr>
                <a:t>Reliability</a:t>
              </a:r>
            </a:p>
          </p:txBody>
        </p:sp>
      </p:grpSp>
      <p:sp>
        <p:nvSpPr>
          <p:cNvPr id="3" name="Title 2"/>
          <p:cNvSpPr>
            <a:spLocks noGrp="1"/>
          </p:cNvSpPr>
          <p:nvPr>
            <p:ph type="title"/>
          </p:nvPr>
        </p:nvSpPr>
        <p:spPr/>
        <p:txBody>
          <a:bodyPr/>
          <a:lstStyle/>
          <a:p>
            <a:r>
              <a:rPr lang="en-US" dirty="0"/>
              <a:t>DevOps?</a:t>
            </a:r>
          </a:p>
        </p:txBody>
      </p:sp>
      <p:sp>
        <p:nvSpPr>
          <p:cNvPr id="17" name="Content Placeholder 16">
            <a:extLst>
              <a:ext uri="{FF2B5EF4-FFF2-40B4-BE49-F238E27FC236}">
                <a16:creationId xmlns:a16="http://schemas.microsoft.com/office/drawing/2014/main" id="{088BE24F-DC5F-45F1-8858-23ACE6E15B1F}"/>
              </a:ext>
            </a:extLst>
          </p:cNvPr>
          <p:cNvSpPr>
            <a:spLocks noGrp="1"/>
          </p:cNvSpPr>
          <p:nvPr>
            <p:ph idx="1"/>
          </p:nvPr>
        </p:nvSpPr>
        <p:spPr/>
        <p:txBody>
          <a:bodyPr/>
          <a:lstStyle/>
          <a:p>
            <a:endParaRPr lang="en-US"/>
          </a:p>
        </p:txBody>
      </p:sp>
      <p:sp>
        <p:nvSpPr>
          <p:cNvPr id="6" name="TextBox 5"/>
          <p:cNvSpPr txBox="1"/>
          <p:nvPr/>
        </p:nvSpPr>
        <p:spPr>
          <a:xfrm>
            <a:off x="1647826" y="3506450"/>
            <a:ext cx="2620519" cy="1446550"/>
          </a:xfrm>
          <a:prstGeom prst="rect">
            <a:avLst/>
          </a:prstGeom>
          <a:noFill/>
        </p:spPr>
        <p:txBody>
          <a:bodyPr wrap="square" rtlCol="0">
            <a:spAutoFit/>
          </a:bodyPr>
          <a:lstStyle/>
          <a:p>
            <a:r>
              <a:rPr lang="en-US" sz="8800" dirty="0">
                <a:latin typeface="Snap ITC" panose="04040A07060A02020202" pitchFamily="82" charset="0"/>
              </a:rPr>
              <a:t>Dev</a:t>
            </a:r>
          </a:p>
        </p:txBody>
      </p:sp>
      <p:sp>
        <p:nvSpPr>
          <p:cNvPr id="8" name="L-Shape 7"/>
          <p:cNvSpPr/>
          <p:nvPr/>
        </p:nvSpPr>
        <p:spPr>
          <a:xfrm>
            <a:off x="7972425" y="2743200"/>
            <a:ext cx="2438400" cy="2133600"/>
          </a:xfrm>
          <a:prstGeom prst="corner">
            <a:avLst>
              <a:gd name="adj1" fmla="val 11084"/>
              <a:gd name="adj2" fmla="val 11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flipH="1">
            <a:off x="1952626" y="2743200"/>
            <a:ext cx="2425749" cy="2133600"/>
          </a:xfrm>
          <a:prstGeom prst="corner">
            <a:avLst>
              <a:gd name="adj1" fmla="val 11084"/>
              <a:gd name="adj2" fmla="val 11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p:cNvSpPr/>
          <p:nvPr/>
        </p:nvSpPr>
        <p:spPr>
          <a:xfrm>
            <a:off x="1952625" y="4876800"/>
            <a:ext cx="8534400" cy="228600"/>
          </a:xfrm>
          <a:prstGeom prst="flowChartTerminator">
            <a:avLst/>
          </a:prstGeom>
          <a:solidFill>
            <a:schemeClr val="accent4">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24826" y="3506450"/>
            <a:ext cx="2619375" cy="1446550"/>
          </a:xfrm>
          <a:prstGeom prst="rect">
            <a:avLst/>
          </a:prstGeom>
          <a:noFill/>
        </p:spPr>
        <p:txBody>
          <a:bodyPr wrap="square" rtlCol="0">
            <a:spAutoFit/>
          </a:bodyPr>
          <a:lstStyle/>
          <a:p>
            <a:r>
              <a:rPr lang="en-US" sz="8800" dirty="0">
                <a:latin typeface="Snap ITC" panose="04040A07060A02020202" pitchFamily="82" charset="0"/>
              </a:rPr>
              <a:t>Ops</a:t>
            </a:r>
          </a:p>
        </p:txBody>
      </p:sp>
      <p:sp>
        <p:nvSpPr>
          <p:cNvPr id="2" name="TextBox 1"/>
          <p:cNvSpPr txBox="1"/>
          <p:nvPr/>
        </p:nvSpPr>
        <p:spPr>
          <a:xfrm>
            <a:off x="1952625" y="5490633"/>
            <a:ext cx="8606937" cy="584775"/>
          </a:xfrm>
          <a:prstGeom prst="rect">
            <a:avLst/>
          </a:prstGeom>
          <a:noFill/>
        </p:spPr>
        <p:txBody>
          <a:bodyPr wrap="square" rtlCol="0">
            <a:spAutoFit/>
          </a:bodyPr>
          <a:lstStyle/>
          <a:p>
            <a:pPr algn="ctr"/>
            <a:r>
              <a:rPr lang="en-US" sz="3200" dirty="0"/>
              <a:t>Think of Dev and Ops as the bookends</a:t>
            </a:r>
          </a:p>
        </p:txBody>
      </p:sp>
    </p:spTree>
    <p:extLst>
      <p:ext uri="{BB962C8B-B14F-4D97-AF65-F5344CB8AC3E}">
        <p14:creationId xmlns:p14="http://schemas.microsoft.com/office/powerpoint/2010/main" val="298069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42669" y="1677989"/>
            <a:ext cx="3707162" cy="4498975"/>
          </a:xfrm>
          <a:prstGeom prst="rect">
            <a:avLst/>
          </a:prstGeom>
        </p:spPr>
      </p:pic>
      <p:sp>
        <p:nvSpPr>
          <p:cNvPr id="3" name="Title 2"/>
          <p:cNvSpPr>
            <a:spLocks noGrp="1"/>
          </p:cNvSpPr>
          <p:nvPr>
            <p:ph type="title"/>
          </p:nvPr>
        </p:nvSpPr>
        <p:spPr/>
        <p:txBody>
          <a:bodyPr>
            <a:normAutofit/>
          </a:bodyPr>
          <a:lstStyle/>
          <a:p>
            <a:r>
              <a:rPr lang="en-US" dirty="0"/>
              <a:t>Accelerate: State of DevOps Report</a:t>
            </a:r>
          </a:p>
        </p:txBody>
      </p:sp>
      <p:sp>
        <p:nvSpPr>
          <p:cNvPr id="7" name="Content Placeholder 6"/>
          <p:cNvSpPr>
            <a:spLocks noGrp="1"/>
          </p:cNvSpPr>
          <p:nvPr>
            <p:ph idx="1"/>
          </p:nvPr>
        </p:nvSpPr>
        <p:spPr>
          <a:xfrm>
            <a:off x="838200" y="1825625"/>
            <a:ext cx="5325208" cy="3836621"/>
          </a:xfrm>
        </p:spPr>
        <p:txBody>
          <a:bodyPr>
            <a:normAutofit fontScale="62500" lnSpcReduction="20000"/>
          </a:bodyPr>
          <a:lstStyle/>
          <a:p>
            <a:r>
              <a:rPr lang="en-US" dirty="0"/>
              <a:t>The quality gap continues to grow between highest and lowest performers</a:t>
            </a:r>
          </a:p>
          <a:p>
            <a:endParaRPr lang="en-US" dirty="0"/>
          </a:p>
          <a:p>
            <a:r>
              <a:rPr lang="en-US" dirty="0"/>
              <a:t>Continuous testing mentioned as a key DevOps enabler for the first time in 2018!</a:t>
            </a:r>
          </a:p>
        </p:txBody>
      </p:sp>
    </p:spTree>
    <p:extLst>
      <p:ext uri="{BB962C8B-B14F-4D97-AF65-F5344CB8AC3E}">
        <p14:creationId xmlns:p14="http://schemas.microsoft.com/office/powerpoint/2010/main" val="376719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xEl>
                                              <p:pRg st="0" end="0"/>
                                            </p:txEl>
                                          </p:spTgt>
                                        </p:tgtEl>
                                      </p:cBhvr>
                                    </p:animEffect>
                                    <p:set>
                                      <p:cBhvr>
                                        <p:cTn id="7" dur="1" fill="hold">
                                          <p:stCondLst>
                                            <p:cond delay="499"/>
                                          </p:stCondLst>
                                        </p:cTn>
                                        <p:tgtEl>
                                          <p:spTgt spid="7">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xEl>
                                              <p:pRg st="2" end="2"/>
                                            </p:txEl>
                                          </p:spTgt>
                                        </p:tgtEl>
                                      </p:cBhvr>
                                    </p:animEffect>
                                    <p:set>
                                      <p:cBhvr>
                                        <p:cTn id="10" dur="1" fill="hold">
                                          <p:stCondLst>
                                            <p:cond delay="499"/>
                                          </p:stCondLst>
                                        </p:cTn>
                                        <p:tgtEl>
                                          <p:spTgt spid="7">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600200" y="1981201"/>
            <a:ext cx="8957646" cy="3506731"/>
          </a:xfrm>
          <a:prstGeom prst="rect">
            <a:avLst/>
          </a:prstGeom>
        </p:spPr>
      </p:pic>
      <p:sp>
        <p:nvSpPr>
          <p:cNvPr id="3" name="Title 2"/>
          <p:cNvSpPr>
            <a:spLocks noGrp="1"/>
          </p:cNvSpPr>
          <p:nvPr>
            <p:ph type="title"/>
          </p:nvPr>
        </p:nvSpPr>
        <p:spPr/>
        <p:txBody>
          <a:bodyPr>
            <a:normAutofit/>
          </a:bodyPr>
          <a:lstStyle/>
          <a:p>
            <a:r>
              <a:rPr lang="en-US" dirty="0"/>
              <a:t>Accelerate: State of DevOps Report</a:t>
            </a:r>
          </a:p>
        </p:txBody>
      </p:sp>
      <p:sp>
        <p:nvSpPr>
          <p:cNvPr id="2" name="Content Placeholder 1">
            <a:extLst>
              <a:ext uri="{FF2B5EF4-FFF2-40B4-BE49-F238E27FC236}">
                <a16:creationId xmlns:a16="http://schemas.microsoft.com/office/drawing/2014/main" id="{240867CA-37CF-49E0-A2B0-C88AAA3485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011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Continuous Testing:</a:t>
            </a:r>
            <a:br>
              <a:rPr lang="en-US" dirty="0"/>
            </a:br>
            <a:r>
              <a:rPr lang="en-US" dirty="0"/>
              <a:t>Reality #1</a:t>
            </a:r>
          </a:p>
        </p:txBody>
      </p:sp>
      <p:sp>
        <p:nvSpPr>
          <p:cNvPr id="4" name="Content Placeholder 3"/>
          <p:cNvSpPr>
            <a:spLocks noGrp="1"/>
          </p:cNvSpPr>
          <p:nvPr>
            <p:ph idx="1"/>
          </p:nvPr>
        </p:nvSpPr>
        <p:spPr>
          <a:xfrm>
            <a:off x="838200" y="2778369"/>
            <a:ext cx="10515600" cy="1732085"/>
          </a:xfrm>
        </p:spPr>
        <p:txBody>
          <a:bodyPr>
            <a:normAutofit/>
          </a:bodyPr>
          <a:lstStyle/>
          <a:p>
            <a:pPr marL="0" indent="0" algn="ctr">
              <a:buNone/>
            </a:pPr>
            <a:r>
              <a:rPr lang="en-US" sz="3600" i="1" dirty="0"/>
              <a:t>You will not realize significant benefits from DevOps without continuous testing</a:t>
            </a:r>
          </a:p>
        </p:txBody>
      </p:sp>
    </p:spTree>
    <p:extLst>
      <p:ext uri="{BB962C8B-B14F-4D97-AF65-F5344CB8AC3E}">
        <p14:creationId xmlns:p14="http://schemas.microsoft.com/office/powerpoint/2010/main" val="25357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76401" y="2286001"/>
            <a:ext cx="8841263" cy="3156067"/>
          </a:xfrm>
          <a:prstGeom prst="rect">
            <a:avLst/>
          </a:prstGeom>
        </p:spPr>
      </p:pic>
      <p:sp>
        <p:nvSpPr>
          <p:cNvPr id="3" name="Title 2"/>
          <p:cNvSpPr>
            <a:spLocks noGrp="1"/>
          </p:cNvSpPr>
          <p:nvPr>
            <p:ph type="title"/>
          </p:nvPr>
        </p:nvSpPr>
        <p:spPr/>
        <p:txBody>
          <a:bodyPr>
            <a:normAutofit/>
          </a:bodyPr>
          <a:lstStyle/>
          <a:p>
            <a:r>
              <a:rPr lang="en-US" dirty="0"/>
              <a:t>Accelerate: State of DevOps Report</a:t>
            </a:r>
          </a:p>
        </p:txBody>
      </p:sp>
      <p:sp>
        <p:nvSpPr>
          <p:cNvPr id="2" name="Content Placeholder 1">
            <a:extLst>
              <a:ext uri="{FF2B5EF4-FFF2-40B4-BE49-F238E27FC236}">
                <a16:creationId xmlns:a16="http://schemas.microsoft.com/office/drawing/2014/main" id="{A02113A7-55D2-4606-ABD7-5CC65CE6B3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5191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Continuous Testing:</a:t>
            </a:r>
            <a:br>
              <a:rPr lang="en-US" dirty="0"/>
            </a:br>
            <a:r>
              <a:rPr lang="en-US" dirty="0"/>
              <a:t>Reality #2</a:t>
            </a:r>
          </a:p>
        </p:txBody>
      </p:sp>
      <p:sp>
        <p:nvSpPr>
          <p:cNvPr id="4" name="Content Placeholder 3"/>
          <p:cNvSpPr>
            <a:spLocks noGrp="1"/>
          </p:cNvSpPr>
          <p:nvPr>
            <p:ph idx="1"/>
          </p:nvPr>
        </p:nvSpPr>
        <p:spPr>
          <a:xfrm>
            <a:off x="838200" y="3147645"/>
            <a:ext cx="10515600" cy="3029317"/>
          </a:xfrm>
        </p:spPr>
        <p:txBody>
          <a:bodyPr/>
          <a:lstStyle/>
          <a:p>
            <a:pPr marL="0" indent="0" algn="ctr">
              <a:buNone/>
            </a:pPr>
            <a:r>
              <a:rPr lang="en-US" sz="3600" i="1" dirty="0"/>
              <a:t>Continuous testing ≠ 100% test automation</a:t>
            </a:r>
          </a:p>
        </p:txBody>
      </p:sp>
    </p:spTree>
    <p:extLst>
      <p:ext uri="{BB962C8B-B14F-4D97-AF65-F5344CB8AC3E}">
        <p14:creationId xmlns:p14="http://schemas.microsoft.com/office/powerpoint/2010/main" val="27824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DevOps</a:t>
            </a:r>
          </a:p>
        </p:txBody>
      </p:sp>
      <p:sp>
        <p:nvSpPr>
          <p:cNvPr id="2" name="Content Placeholder 1">
            <a:extLst>
              <a:ext uri="{FF2B5EF4-FFF2-40B4-BE49-F238E27FC236}">
                <a16:creationId xmlns:a16="http://schemas.microsoft.com/office/drawing/2014/main" id="{6D1DC855-60C0-4596-8F65-4E313610FE4C}"/>
              </a:ext>
            </a:extLst>
          </p:cNvPr>
          <p:cNvSpPr>
            <a:spLocks noGrp="1"/>
          </p:cNvSpPr>
          <p:nvPr>
            <p:ph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85" y="1822262"/>
            <a:ext cx="7410831" cy="3664138"/>
          </a:xfrm>
          <a:prstGeom prst="rect">
            <a:avLst/>
          </a:prstGeom>
        </p:spPr>
      </p:pic>
    </p:spTree>
    <p:extLst>
      <p:ext uri="{BB962C8B-B14F-4D97-AF65-F5344CB8AC3E}">
        <p14:creationId xmlns:p14="http://schemas.microsoft.com/office/powerpoint/2010/main" val="28288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Being Continuous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85" y="2057048"/>
            <a:ext cx="7410831" cy="366413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705" y="1554128"/>
            <a:ext cx="8566590" cy="4667490"/>
          </a:xfrm>
          <a:prstGeom prst="rect">
            <a:avLst/>
          </a:prstGeom>
        </p:spPr>
      </p:pic>
    </p:spTree>
    <p:extLst>
      <p:ext uri="{BB962C8B-B14F-4D97-AF65-F5344CB8AC3E}">
        <p14:creationId xmlns:p14="http://schemas.microsoft.com/office/powerpoint/2010/main" val="1821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Being Continuous</a:t>
            </a:r>
          </a:p>
        </p:txBody>
      </p:sp>
      <p:sp>
        <p:nvSpPr>
          <p:cNvPr id="12" name="Content Placeholder 2"/>
          <p:cNvSpPr>
            <a:spLocks noGrp="1"/>
          </p:cNvSpPr>
          <p:nvPr>
            <p:ph idx="1"/>
          </p:nvPr>
        </p:nvSpPr>
        <p:spPr>
          <a:xfrm>
            <a:off x="1934308" y="1825625"/>
            <a:ext cx="9419492" cy="4351338"/>
          </a:xfrm>
          <a:effectLst>
            <a:glow rad="139700">
              <a:schemeClr val="accent2">
                <a:satMod val="175000"/>
                <a:alpha val="40000"/>
              </a:schemeClr>
            </a:glow>
          </a:effectLst>
        </p:spPr>
        <p:txBody>
          <a:bodyPr>
            <a:noAutofit/>
          </a:bodyPr>
          <a:lstStyle/>
          <a:p>
            <a:r>
              <a:rPr lang="en-US" sz="1800" dirty="0"/>
              <a:t>Continuous means testing is happening before, during, and after each software change is made</a:t>
            </a:r>
          </a:p>
          <a:p>
            <a:pPr lvl="1"/>
            <a:endParaRPr lang="en-US" sz="1600" dirty="0"/>
          </a:p>
          <a:p>
            <a:r>
              <a:rPr lang="en-US" sz="1800" dirty="0"/>
              <a:t>Enabling testing activities:</a:t>
            </a:r>
          </a:p>
          <a:p>
            <a:pPr lvl="1"/>
            <a:r>
              <a:rPr lang="en-US" sz="1600" dirty="0"/>
              <a:t>Collaborate on requirements (ex: BDD)</a:t>
            </a:r>
          </a:p>
          <a:p>
            <a:pPr lvl="1"/>
            <a:r>
              <a:rPr lang="en-US" sz="1600" dirty="0"/>
              <a:t>Validating change constantly (ex: regression testing)</a:t>
            </a:r>
          </a:p>
          <a:p>
            <a:pPr lvl="1"/>
            <a:r>
              <a:rPr lang="en-US" sz="1600" dirty="0"/>
              <a:t>Dev/Test Pairing (ex: exploratory testing, reviewing test cases)</a:t>
            </a:r>
          </a:p>
          <a:p>
            <a:pPr lvl="1"/>
            <a:r>
              <a:rPr lang="en-US" sz="1600" dirty="0"/>
              <a:t>Automated testing in CI (ex: unit testing, API testing, code analysis)</a:t>
            </a:r>
          </a:p>
          <a:p>
            <a:pPr lvl="1"/>
            <a:r>
              <a:rPr lang="en-US" sz="1600" dirty="0"/>
              <a:t>Continuous improvement of test approach, test suites, test scripts</a:t>
            </a:r>
          </a:p>
          <a:p>
            <a:pPr lvl="1"/>
            <a:r>
              <a:rPr lang="en-US" sz="1600" dirty="0"/>
              <a:t>Review of customer feedback and product ratings</a:t>
            </a:r>
          </a:p>
        </p:txBody>
      </p:sp>
    </p:spTree>
    <p:extLst>
      <p:ext uri="{BB962C8B-B14F-4D97-AF65-F5344CB8AC3E}">
        <p14:creationId xmlns:p14="http://schemas.microsoft.com/office/powerpoint/2010/main" val="3520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220455"/>
            <a:ext cx="2070206" cy="12954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705" y="1567961"/>
            <a:ext cx="8566590" cy="4667490"/>
          </a:xfrm>
          <a:prstGeom prst="rect">
            <a:avLst/>
          </a:prstGeom>
        </p:spPr>
      </p:pic>
      <p:sp>
        <p:nvSpPr>
          <p:cNvPr id="3" name="Title 2"/>
          <p:cNvSpPr>
            <a:spLocks noGrp="1"/>
          </p:cNvSpPr>
          <p:nvPr>
            <p:ph type="title"/>
          </p:nvPr>
        </p:nvSpPr>
        <p:spPr/>
        <p:txBody>
          <a:bodyPr/>
          <a:lstStyle/>
          <a:p>
            <a:r>
              <a:rPr lang="en-US" dirty="0"/>
              <a:t>Shifting Left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712" y="1571010"/>
            <a:ext cx="4317454" cy="4695945"/>
          </a:xfrm>
          <a:prstGeom prst="rect">
            <a:avLst/>
          </a:prstGeom>
        </p:spPr>
      </p:pic>
    </p:spTree>
    <p:extLst>
      <p:ext uri="{BB962C8B-B14F-4D97-AF65-F5344CB8AC3E}">
        <p14:creationId xmlns:p14="http://schemas.microsoft.com/office/powerpoint/2010/main" val="2806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0CBECD-E922-4677-96BA-F5358AF32FD2}"/>
              </a:ext>
            </a:extLst>
          </p:cNvPr>
          <p:cNvSpPr/>
          <p:nvPr/>
        </p:nvSpPr>
        <p:spPr>
          <a:xfrm>
            <a:off x="5406501" y="2592280"/>
            <a:ext cx="6542843" cy="40393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48AB1-074D-45FB-84B0-2D958A6569B8}"/>
              </a:ext>
            </a:extLst>
          </p:cNvPr>
          <p:cNvSpPr>
            <a:spLocks noGrp="1"/>
          </p:cNvSpPr>
          <p:nvPr>
            <p:ph type="ctrTitle"/>
          </p:nvPr>
        </p:nvSpPr>
        <p:spPr/>
        <p:txBody>
          <a:bodyPr anchor="t">
            <a:normAutofit fontScale="90000"/>
          </a:bodyPr>
          <a:lstStyle/>
          <a:p>
            <a:pPr algn="l"/>
            <a:r>
              <a:rPr lang="en-US" dirty="0"/>
              <a:t>Jeffery Payne</a:t>
            </a:r>
          </a:p>
        </p:txBody>
      </p:sp>
      <p:sp>
        <p:nvSpPr>
          <p:cNvPr id="3" name="Subtitle 2">
            <a:extLst>
              <a:ext uri="{FF2B5EF4-FFF2-40B4-BE49-F238E27FC236}">
                <a16:creationId xmlns:a16="http://schemas.microsoft.com/office/drawing/2014/main" id="{350BC2B5-99B0-4825-A6A1-EA5E7FA408AF}"/>
              </a:ext>
            </a:extLst>
          </p:cNvPr>
          <p:cNvSpPr>
            <a:spLocks noGrp="1"/>
          </p:cNvSpPr>
          <p:nvPr>
            <p:ph type="subTitle" idx="1"/>
          </p:nvPr>
        </p:nvSpPr>
        <p:spPr>
          <a:xfrm>
            <a:off x="518746" y="1582618"/>
            <a:ext cx="9371488" cy="1655762"/>
          </a:xfrm>
        </p:spPr>
        <p:txBody>
          <a:bodyPr>
            <a:noAutofit/>
          </a:bodyPr>
          <a:lstStyle/>
          <a:p>
            <a:r>
              <a:rPr lang="en-US" sz="5400" dirty="0"/>
              <a:t>CEO and founder of </a:t>
            </a:r>
            <a:r>
              <a:rPr lang="en-US" sz="5400" dirty="0" err="1"/>
              <a:t>Coveros</a:t>
            </a:r>
            <a:endParaRPr lang="en-US" sz="5400" dirty="0">
              <a:latin typeface="+mj-lt"/>
            </a:endParaRPr>
          </a:p>
        </p:txBody>
      </p:sp>
      <p:sp>
        <p:nvSpPr>
          <p:cNvPr id="7" name="Text Placeholder 4">
            <a:extLst>
              <a:ext uri="{FF2B5EF4-FFF2-40B4-BE49-F238E27FC236}">
                <a16:creationId xmlns:a16="http://schemas.microsoft.com/office/drawing/2014/main" id="{E3219727-B471-4BEC-9D5F-1EF124C6C61A}"/>
              </a:ext>
            </a:extLst>
          </p:cNvPr>
          <p:cNvSpPr txBox="1">
            <a:spLocks/>
          </p:cNvSpPr>
          <p:nvPr/>
        </p:nvSpPr>
        <p:spPr>
          <a:xfrm>
            <a:off x="518746" y="5637113"/>
            <a:ext cx="4713288" cy="1117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mj-lt"/>
              </a:rPr>
              <a:t>jeff.payne@coveros.com</a:t>
            </a:r>
          </a:p>
          <a:p>
            <a:pPr marL="0" indent="0">
              <a:buNone/>
            </a:pPr>
            <a:r>
              <a:rPr lang="en-US" sz="2000" b="1" dirty="0">
                <a:latin typeface="+mj-lt"/>
              </a:rPr>
              <a:t>www.linkedin.com/in/jeffery-payne-21373</a:t>
            </a:r>
          </a:p>
          <a:p>
            <a:pPr marL="0" indent="0">
              <a:buNone/>
            </a:pPr>
            <a:r>
              <a:rPr lang="en-US" sz="2000" b="1" dirty="0">
                <a:latin typeface="+mj-lt"/>
              </a:rPr>
              <a:t>@</a:t>
            </a:r>
            <a:r>
              <a:rPr lang="en-US" sz="2000" b="1" dirty="0" err="1">
                <a:latin typeface="+mj-lt"/>
              </a:rPr>
              <a:t>jefferyepayne</a:t>
            </a:r>
            <a:endParaRPr lang="en-US" sz="2000" b="1" dirty="0">
              <a:latin typeface="+mj-lt"/>
            </a:endParaRPr>
          </a:p>
        </p:txBody>
      </p:sp>
      <p:sp>
        <p:nvSpPr>
          <p:cNvPr id="8" name="Content Placeholder 2">
            <a:extLst>
              <a:ext uri="{FF2B5EF4-FFF2-40B4-BE49-F238E27FC236}">
                <a16:creationId xmlns:a16="http://schemas.microsoft.com/office/drawing/2014/main" id="{33493D33-CAA3-4D27-86FE-451F291A7A4C}"/>
              </a:ext>
            </a:extLst>
          </p:cNvPr>
          <p:cNvSpPr txBox="1">
            <a:spLocks/>
          </p:cNvSpPr>
          <p:nvPr/>
        </p:nvSpPr>
        <p:spPr>
          <a:xfrm>
            <a:off x="518746" y="2880468"/>
            <a:ext cx="6154615" cy="2394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mj-lt"/>
              </a:rPr>
              <a:t>Jeffery Payne is CEO and founder of </a:t>
            </a:r>
            <a:r>
              <a:rPr lang="en-US" sz="1400" b="1" dirty="0" err="1">
                <a:latin typeface="+mj-lt"/>
              </a:rPr>
              <a:t>Coveros</a:t>
            </a:r>
            <a:r>
              <a:rPr lang="en-US" sz="1400" b="1" dirty="0">
                <a:latin typeface="+mj-lt"/>
              </a:rPr>
              <a:t>, Inc., a company that helps organizations accelerate the delivery of secure, reliable software using agile methods. Prior to founding </a:t>
            </a:r>
            <a:r>
              <a:rPr lang="en-US" sz="1400" b="1" dirty="0" err="1">
                <a:latin typeface="+mj-lt"/>
              </a:rPr>
              <a:t>Coveros</a:t>
            </a:r>
            <a:r>
              <a:rPr lang="en-US" sz="1400" b="1" dirty="0">
                <a:latin typeface="+mj-lt"/>
              </a:rPr>
              <a:t>, he was the co-founder of application security company </a:t>
            </a:r>
            <a:r>
              <a:rPr lang="en-US" sz="1400" b="1" dirty="0" err="1">
                <a:latin typeface="+mj-lt"/>
              </a:rPr>
              <a:t>Cigital</a:t>
            </a:r>
            <a:r>
              <a:rPr lang="en-US" sz="1400" b="1" dirty="0">
                <a:latin typeface="+mj-lt"/>
              </a:rPr>
              <a:t>, where he served as Chairman of the Board and CEO for 16 years.</a:t>
            </a:r>
          </a:p>
          <a:p>
            <a:pPr marL="0" indent="0">
              <a:buFont typeface="Arial" panose="020B0604020202020204" pitchFamily="34" charset="0"/>
              <a:buNone/>
            </a:pPr>
            <a:r>
              <a:rPr lang="en-US" sz="1400" b="1" dirty="0">
                <a:latin typeface="+mj-lt"/>
              </a:rPr>
              <a:t>Jeffery is a recognized software expert and popular keynote speaker at both business and technology conferences on a variety of software quality, security, DevOps, and agile topics. He has testified in front of congress on issues such as digital rights management, software quality, and software research.</a:t>
            </a:r>
          </a:p>
          <a:p>
            <a:pPr marL="0" indent="0">
              <a:buFont typeface="Arial" panose="020B0604020202020204" pitchFamily="34" charset="0"/>
              <a:buNone/>
            </a:pPr>
            <a:r>
              <a:rPr lang="en-US" sz="1400" b="1" dirty="0">
                <a:latin typeface="+mj-lt"/>
              </a:rPr>
              <a:t>Jeffery is also the technical editor of the </a:t>
            </a:r>
            <a:r>
              <a:rPr lang="en-US" sz="1400" b="1" dirty="0" err="1">
                <a:latin typeface="+mj-lt"/>
              </a:rPr>
              <a:t>AgileConnection</a:t>
            </a:r>
            <a:r>
              <a:rPr lang="en-US" sz="1400" b="1" dirty="0">
                <a:latin typeface="+mj-lt"/>
              </a:rPr>
              <a:t> community (</a:t>
            </a:r>
            <a:r>
              <a:rPr lang="en-US" sz="1400" b="1" dirty="0">
                <a:latin typeface="+mj-lt"/>
                <a:hlinkClick r:id="rId3"/>
              </a:rPr>
              <a:t>www.agileconnection.com</a:t>
            </a:r>
            <a:r>
              <a:rPr lang="en-US" sz="1400" b="1" dirty="0">
                <a:latin typeface="+mj-lt"/>
              </a:rPr>
              <a:t>)</a:t>
            </a:r>
          </a:p>
        </p:txBody>
      </p:sp>
      <p:pic>
        <p:nvPicPr>
          <p:cNvPr id="9" name="Picture 8">
            <a:extLst>
              <a:ext uri="{FF2B5EF4-FFF2-40B4-BE49-F238E27FC236}">
                <a16:creationId xmlns:a16="http://schemas.microsoft.com/office/drawing/2014/main" id="{42A13C8C-65D4-4ABE-BFB7-DE0A20DFC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5682" y="2967732"/>
            <a:ext cx="2857500" cy="2857500"/>
          </a:xfrm>
          <a:prstGeom prst="rect">
            <a:avLst/>
          </a:prstGeom>
        </p:spPr>
      </p:pic>
      <p:grpSp>
        <p:nvGrpSpPr>
          <p:cNvPr id="10" name="Group 9">
            <a:extLst>
              <a:ext uri="{FF2B5EF4-FFF2-40B4-BE49-F238E27FC236}">
                <a16:creationId xmlns:a16="http://schemas.microsoft.com/office/drawing/2014/main" id="{FF33B491-548A-47FD-BD3B-CAED638FC4C4}"/>
              </a:ext>
            </a:extLst>
          </p:cNvPr>
          <p:cNvGrpSpPr/>
          <p:nvPr/>
        </p:nvGrpSpPr>
        <p:grpSpPr>
          <a:xfrm>
            <a:off x="8821610" y="5825232"/>
            <a:ext cx="2851644" cy="344034"/>
            <a:chOff x="8540882" y="5817762"/>
            <a:chExt cx="2851644" cy="344034"/>
          </a:xfrm>
        </p:grpSpPr>
        <p:sp>
          <p:nvSpPr>
            <p:cNvPr id="11" name="Subtitle 2">
              <a:extLst>
                <a:ext uri="{FF2B5EF4-FFF2-40B4-BE49-F238E27FC236}">
                  <a16:creationId xmlns:a16="http://schemas.microsoft.com/office/drawing/2014/main" id="{7F1F6536-ED75-4F2E-89E9-22352884899E}"/>
                </a:ext>
              </a:extLst>
            </p:cNvPr>
            <p:cNvSpPr txBox="1">
              <a:spLocks/>
            </p:cNvSpPr>
            <p:nvPr/>
          </p:nvSpPr>
          <p:spPr>
            <a:xfrm>
              <a:off x="8677922" y="5817762"/>
              <a:ext cx="2714604" cy="3440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chemeClr val="tx1"/>
                  </a:solidFill>
                  <a:latin typeface="+mj-lt"/>
                  <a:ea typeface="+mn-ea"/>
                  <a:cs typeface="Kanit" panose="00000500000000000000"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Kanit" panose="00000500000000000000" pitchFamily="2" charset="-34"/>
                  <a:ea typeface="+mn-ea"/>
                  <a:cs typeface="Kanit" panose="00000500000000000000"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Kanit" panose="00000500000000000000" pitchFamily="2" charset="-34"/>
                  <a:ea typeface="+mn-ea"/>
                  <a:cs typeface="Kanit" panose="00000500000000000000"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a:t>
              </a:r>
              <a:r>
                <a:rPr lang="en-US" sz="1600" dirty="0" err="1"/>
                <a:t>jefferyepayne</a:t>
              </a:r>
              <a:endParaRPr lang="en-US" sz="1600" dirty="0"/>
            </a:p>
          </p:txBody>
        </p:sp>
        <p:pic>
          <p:nvPicPr>
            <p:cNvPr id="12" name="Graphic 11">
              <a:extLst>
                <a:ext uri="{FF2B5EF4-FFF2-40B4-BE49-F238E27FC236}">
                  <a16:creationId xmlns:a16="http://schemas.microsoft.com/office/drawing/2014/main" id="{48823930-300D-42CD-88F3-CDC0D15A0C8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0882" y="5901064"/>
              <a:ext cx="219420" cy="178462"/>
            </a:xfrm>
            <a:prstGeom prst="rect">
              <a:avLst/>
            </a:prstGeom>
          </p:spPr>
        </p:pic>
      </p:grpSp>
    </p:spTree>
    <p:extLst>
      <p:ext uri="{BB962C8B-B14F-4D97-AF65-F5344CB8AC3E}">
        <p14:creationId xmlns:p14="http://schemas.microsoft.com/office/powerpoint/2010/main" val="205625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Shifting Left</a:t>
            </a:r>
          </a:p>
        </p:txBody>
      </p:sp>
      <p:sp>
        <p:nvSpPr>
          <p:cNvPr id="14" name="Content Placeholder 2"/>
          <p:cNvSpPr>
            <a:spLocks noGrp="1"/>
          </p:cNvSpPr>
          <p:nvPr>
            <p:ph idx="1"/>
          </p:nvPr>
        </p:nvSpPr>
        <p:spPr>
          <a:xfrm>
            <a:off x="1301262" y="1825625"/>
            <a:ext cx="10052538" cy="4351338"/>
          </a:xfrm>
        </p:spPr>
        <p:txBody>
          <a:bodyPr>
            <a:noAutofit/>
          </a:bodyPr>
          <a:lstStyle/>
          <a:p>
            <a:r>
              <a:rPr lang="en-US" sz="2400" dirty="0"/>
              <a:t>Shifting Left is about removing downstream blockers and finding and fixing defects closer to where they are introduced.</a:t>
            </a:r>
          </a:p>
          <a:p>
            <a:r>
              <a:rPr lang="en-US" sz="2400" dirty="0"/>
              <a:t>Enabling testing activities</a:t>
            </a:r>
          </a:p>
          <a:p>
            <a:pPr lvl="1"/>
            <a:r>
              <a:rPr lang="en-US" sz="2000" dirty="0"/>
              <a:t>Test driven development (ex: TDD and ATDD)</a:t>
            </a:r>
          </a:p>
          <a:p>
            <a:pPr lvl="1"/>
            <a:r>
              <a:rPr lang="en-US" sz="2000" dirty="0"/>
              <a:t>Identify security issues during dev (ex: code scanning, web security testing, secure unit testing, open source)</a:t>
            </a:r>
          </a:p>
          <a:p>
            <a:pPr lvl="1"/>
            <a:r>
              <a:rPr lang="en-US" sz="2000" dirty="0"/>
              <a:t>Profile performance of code (ex: performance testing)</a:t>
            </a:r>
          </a:p>
          <a:p>
            <a:pPr lvl="1"/>
            <a:r>
              <a:rPr lang="en-US" sz="2000" dirty="0"/>
              <a:t>Comprehensive testing in dev environments</a:t>
            </a:r>
          </a:p>
        </p:txBody>
      </p:sp>
    </p:spTree>
    <p:extLst>
      <p:ext uri="{BB962C8B-B14F-4D97-AF65-F5344CB8AC3E}">
        <p14:creationId xmlns:p14="http://schemas.microsoft.com/office/powerpoint/2010/main" val="22580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744" y="3202687"/>
            <a:ext cx="2063856" cy="128911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185285"/>
            <a:ext cx="2070206" cy="12954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608" y="1554127"/>
            <a:ext cx="8566590" cy="4667490"/>
          </a:xfrm>
          <a:prstGeom prst="rect">
            <a:avLst/>
          </a:prstGeom>
        </p:spPr>
      </p:pic>
      <p:sp>
        <p:nvSpPr>
          <p:cNvPr id="3" name="Title 2"/>
          <p:cNvSpPr>
            <a:spLocks noGrp="1"/>
          </p:cNvSpPr>
          <p:nvPr>
            <p:ph type="title"/>
          </p:nvPr>
        </p:nvSpPr>
        <p:spPr/>
        <p:txBody>
          <a:bodyPr/>
          <a:lstStyle/>
          <a:p>
            <a:r>
              <a:rPr lang="en-US" dirty="0"/>
              <a:t>Shifting Right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2706" y="1554128"/>
            <a:ext cx="4813549" cy="4667491"/>
          </a:xfrm>
          <a:prstGeom prst="rect">
            <a:avLst/>
          </a:prstGeom>
        </p:spPr>
      </p:pic>
    </p:spTree>
    <p:extLst>
      <p:ext uri="{BB962C8B-B14F-4D97-AF65-F5344CB8AC3E}">
        <p14:creationId xmlns:p14="http://schemas.microsoft.com/office/powerpoint/2010/main" val="28278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2500"/>
                            </p:stCondLst>
                            <p:childTnLst>
                              <p:par>
                                <p:cTn id="9" presetID="22" presetClass="exit" presetSubtype="8" fill="hold" nodeType="afterEffect">
                                  <p:stCondLst>
                                    <p:cond delay="0"/>
                                  </p:stCondLst>
                                  <p:childTnLst>
                                    <p:animEffect transition="out" filter="wipe(left)">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Shifting Right</a:t>
            </a:r>
          </a:p>
        </p:txBody>
      </p:sp>
      <p:sp>
        <p:nvSpPr>
          <p:cNvPr id="14" name="Content Placeholder 2"/>
          <p:cNvSpPr>
            <a:spLocks noGrp="1"/>
          </p:cNvSpPr>
          <p:nvPr>
            <p:ph idx="1"/>
          </p:nvPr>
        </p:nvSpPr>
        <p:spPr>
          <a:xfrm>
            <a:off x="1362808" y="1825625"/>
            <a:ext cx="9990992" cy="4351338"/>
          </a:xfrm>
        </p:spPr>
        <p:txBody>
          <a:bodyPr>
            <a:noAutofit/>
          </a:bodyPr>
          <a:lstStyle/>
          <a:p>
            <a:r>
              <a:rPr lang="en-US" sz="2400" dirty="0"/>
              <a:t>Shifting Right is about leveraging customers and access to production data to test effectively and support feedback loops</a:t>
            </a:r>
          </a:p>
          <a:p>
            <a:r>
              <a:rPr lang="en-US" sz="2400" dirty="0"/>
              <a:t>Enabling testing activities</a:t>
            </a:r>
          </a:p>
          <a:p>
            <a:pPr lvl="1"/>
            <a:r>
              <a:rPr lang="en-US" sz="2000" dirty="0"/>
              <a:t>Customer feedback on features (ex: A/B and Canary Testing)</a:t>
            </a:r>
          </a:p>
          <a:p>
            <a:pPr lvl="1"/>
            <a:r>
              <a:rPr lang="en-US" sz="2000" dirty="0"/>
              <a:t>Monitoring and healing production issues</a:t>
            </a:r>
          </a:p>
          <a:p>
            <a:pPr lvl="1"/>
            <a:r>
              <a:rPr lang="en-US" sz="2000" dirty="0"/>
              <a:t>Usability and experience (ex: usability testing, UI/UX)</a:t>
            </a:r>
          </a:p>
          <a:p>
            <a:pPr lvl="1"/>
            <a:r>
              <a:rPr lang="en-US" sz="2000" dirty="0"/>
              <a:t>Customer satisfaction (ex: NPS ratings, engagement, adoption)</a:t>
            </a:r>
          </a:p>
        </p:txBody>
      </p:sp>
    </p:spTree>
    <p:extLst>
      <p:ext uri="{BB962C8B-B14F-4D97-AF65-F5344CB8AC3E}">
        <p14:creationId xmlns:p14="http://schemas.microsoft.com/office/powerpoint/2010/main" val="31160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Business Value</a:t>
            </a:r>
          </a:p>
        </p:txBody>
      </p:sp>
      <p:sp>
        <p:nvSpPr>
          <p:cNvPr id="2" name="Content Placeholder 1">
            <a:extLst>
              <a:ext uri="{FF2B5EF4-FFF2-40B4-BE49-F238E27FC236}">
                <a16:creationId xmlns:a16="http://schemas.microsoft.com/office/drawing/2014/main" id="{D8EFDB4B-6C65-4546-987C-2FB0735F151D}"/>
              </a:ext>
            </a:extLst>
          </p:cNvPr>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10134600" y="6035675"/>
            <a:ext cx="2057400" cy="365125"/>
          </a:xfrm>
        </p:spPr>
        <p:txBody>
          <a:bodyPr/>
          <a:lstStyle/>
          <a:p>
            <a:fld id="{25A88F08-F562-48BC-BA5E-3F0DEDB38870}" type="slidenum">
              <a:rPr lang="en-US" smtClean="0"/>
              <a:pPr/>
              <a:t>23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1" y="1939925"/>
            <a:ext cx="5578695" cy="30395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756" y="1254125"/>
            <a:ext cx="3657788" cy="18860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1" y="4048002"/>
            <a:ext cx="3359323" cy="23877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138" y="4006724"/>
            <a:ext cx="1981302" cy="24702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6207" y="3892421"/>
            <a:ext cx="3467278" cy="250837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1811" y="1378832"/>
            <a:ext cx="3181514" cy="2114659"/>
          </a:xfrm>
          <a:prstGeom prst="rect">
            <a:avLst/>
          </a:prstGeom>
        </p:spPr>
      </p:pic>
    </p:spTree>
    <p:extLst>
      <p:ext uri="{BB962C8B-B14F-4D97-AF65-F5344CB8AC3E}">
        <p14:creationId xmlns:p14="http://schemas.microsoft.com/office/powerpoint/2010/main" val="30630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Business Value</a:t>
            </a:r>
          </a:p>
        </p:txBody>
      </p:sp>
      <p:sp>
        <p:nvSpPr>
          <p:cNvPr id="11" name="Content Placeholder 2"/>
          <p:cNvSpPr>
            <a:spLocks noGrp="1"/>
          </p:cNvSpPr>
          <p:nvPr>
            <p:ph idx="1"/>
          </p:nvPr>
        </p:nvSpPr>
        <p:spPr>
          <a:xfrm>
            <a:off x="1617784" y="1825625"/>
            <a:ext cx="9736015" cy="4351338"/>
          </a:xfrm>
        </p:spPr>
        <p:txBody>
          <a:bodyPr>
            <a:noAutofit/>
          </a:bodyPr>
          <a:lstStyle/>
          <a:p>
            <a:r>
              <a:rPr lang="en-US" sz="2400" dirty="0"/>
              <a:t>Adding business value focuses on presenting testing results in a business context to support business decisions</a:t>
            </a:r>
          </a:p>
          <a:p>
            <a:endParaRPr lang="en-US" sz="2400" dirty="0"/>
          </a:p>
          <a:p>
            <a:r>
              <a:rPr lang="en-US" sz="2400" dirty="0"/>
              <a:t>Enabling testing activities</a:t>
            </a:r>
          </a:p>
          <a:p>
            <a:pPr lvl="1"/>
            <a:r>
              <a:rPr lang="en-US" sz="2000" dirty="0"/>
              <a:t>Dashboards that align testing results with DevOps metrics</a:t>
            </a:r>
          </a:p>
          <a:p>
            <a:pPr lvl="1"/>
            <a:r>
              <a:rPr lang="en-US" sz="2000" dirty="0"/>
              <a:t>Dashboards that track the success of our testing in business terms</a:t>
            </a:r>
          </a:p>
          <a:p>
            <a:pPr lvl="1"/>
            <a:r>
              <a:rPr lang="en-US" sz="2000" dirty="0"/>
              <a:t>Techniques to align testing with business value / need</a:t>
            </a:r>
          </a:p>
          <a:p>
            <a:pPr lvl="1"/>
            <a:r>
              <a:rPr lang="en-US" sz="2000" dirty="0"/>
              <a:t>Testing focused on mitigating business risks</a:t>
            </a:r>
          </a:p>
          <a:p>
            <a:pPr lvl="1"/>
            <a:endParaRPr lang="en-US" sz="2000" dirty="0"/>
          </a:p>
        </p:txBody>
      </p:sp>
    </p:spTree>
    <p:extLst>
      <p:ext uri="{BB962C8B-B14F-4D97-AF65-F5344CB8AC3E}">
        <p14:creationId xmlns:p14="http://schemas.microsoft.com/office/powerpoint/2010/main" val="12641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Continuous Testing:</a:t>
            </a:r>
            <a:br>
              <a:rPr lang="en-US" dirty="0"/>
            </a:br>
            <a:r>
              <a:rPr lang="en-US" dirty="0"/>
              <a:t>Reality #3</a:t>
            </a:r>
          </a:p>
        </p:txBody>
      </p:sp>
      <p:sp>
        <p:nvSpPr>
          <p:cNvPr id="4" name="Content Placeholder 3"/>
          <p:cNvSpPr>
            <a:spLocks noGrp="1"/>
          </p:cNvSpPr>
          <p:nvPr>
            <p:ph idx="1"/>
          </p:nvPr>
        </p:nvSpPr>
        <p:spPr>
          <a:xfrm>
            <a:off x="838200" y="2751991"/>
            <a:ext cx="10515600" cy="3424971"/>
          </a:xfrm>
        </p:spPr>
        <p:txBody>
          <a:bodyPr>
            <a:normAutofit/>
          </a:bodyPr>
          <a:lstStyle/>
          <a:p>
            <a:pPr marL="0" indent="0" algn="ctr">
              <a:buNone/>
            </a:pPr>
            <a:r>
              <a:rPr lang="en-US" sz="3600" i="1" dirty="0" err="1"/>
              <a:t>Siloed</a:t>
            </a:r>
            <a:r>
              <a:rPr lang="en-US" sz="3600" i="1" dirty="0"/>
              <a:t> testing organizations will not be successful performing continuous testing</a:t>
            </a:r>
          </a:p>
        </p:txBody>
      </p:sp>
    </p:spTree>
    <p:extLst>
      <p:ext uri="{BB962C8B-B14F-4D97-AF65-F5344CB8AC3E}">
        <p14:creationId xmlns:p14="http://schemas.microsoft.com/office/powerpoint/2010/main" val="4086252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Seven Continuous Testing Enablers</a:t>
            </a:r>
          </a:p>
        </p:txBody>
      </p:sp>
      <p:sp>
        <p:nvSpPr>
          <p:cNvPr id="2" name="Content Placeholder 1"/>
          <p:cNvSpPr>
            <a:spLocks noGrp="1"/>
          </p:cNvSpPr>
          <p:nvPr>
            <p:ph idx="1"/>
          </p:nvPr>
        </p:nvSpPr>
        <p:spPr>
          <a:xfrm>
            <a:off x="2356338" y="1825625"/>
            <a:ext cx="8997462" cy="4351338"/>
          </a:xfrm>
        </p:spPr>
        <p:txBody>
          <a:bodyPr>
            <a:normAutofit fontScale="40000" lnSpcReduction="20000"/>
          </a:bodyPr>
          <a:lstStyle/>
          <a:p>
            <a:r>
              <a:rPr lang="en-US" dirty="0"/>
              <a:t>Whole team quality</a:t>
            </a:r>
          </a:p>
          <a:p>
            <a:pPr lvl="1"/>
            <a:endParaRPr lang="en-US" sz="1000" dirty="0"/>
          </a:p>
          <a:p>
            <a:r>
              <a:rPr lang="en-US" dirty="0"/>
              <a:t>Production-like environments (cloud if possible!)</a:t>
            </a:r>
          </a:p>
          <a:p>
            <a:pPr lvl="1"/>
            <a:endParaRPr lang="en-US" sz="1000" dirty="0"/>
          </a:p>
          <a:p>
            <a:r>
              <a:rPr lang="en-US" dirty="0"/>
              <a:t>Build orchestration / Continuous integration</a:t>
            </a:r>
          </a:p>
          <a:p>
            <a:pPr lvl="1"/>
            <a:endParaRPr lang="en-US" sz="1000" dirty="0"/>
          </a:p>
          <a:p>
            <a:r>
              <a:rPr lang="en-US" dirty="0"/>
              <a:t>Automated testing below the UI</a:t>
            </a:r>
          </a:p>
          <a:p>
            <a:pPr lvl="1"/>
            <a:endParaRPr lang="en-US" sz="1000" dirty="0"/>
          </a:p>
          <a:p>
            <a:r>
              <a:rPr lang="en-US" dirty="0"/>
              <a:t>Service virtualization / emulation / simulation</a:t>
            </a:r>
          </a:p>
          <a:p>
            <a:pPr lvl="1"/>
            <a:endParaRPr lang="en-US" sz="1000" dirty="0"/>
          </a:p>
          <a:p>
            <a:r>
              <a:rPr lang="en-US" dirty="0"/>
              <a:t>Infrastructure as code and/or container orchestration</a:t>
            </a:r>
          </a:p>
          <a:p>
            <a:pPr lvl="1"/>
            <a:endParaRPr lang="en-US" sz="1000" dirty="0"/>
          </a:p>
          <a:p>
            <a:r>
              <a:rPr lang="en-US" dirty="0"/>
              <a:t>Test data management</a:t>
            </a:r>
          </a:p>
        </p:txBody>
      </p:sp>
    </p:spTree>
    <p:extLst>
      <p:ext uri="{BB962C8B-B14F-4D97-AF65-F5344CB8AC3E}">
        <p14:creationId xmlns:p14="http://schemas.microsoft.com/office/powerpoint/2010/main" val="15622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Continuous Testing:</a:t>
            </a:r>
            <a:br>
              <a:rPr lang="en-US" dirty="0"/>
            </a:br>
            <a:r>
              <a:rPr lang="en-US" dirty="0"/>
              <a:t>Reality #4</a:t>
            </a:r>
          </a:p>
        </p:txBody>
      </p:sp>
      <p:sp>
        <p:nvSpPr>
          <p:cNvPr id="4" name="Content Placeholder 3"/>
          <p:cNvSpPr>
            <a:spLocks noGrp="1"/>
          </p:cNvSpPr>
          <p:nvPr>
            <p:ph idx="1"/>
          </p:nvPr>
        </p:nvSpPr>
        <p:spPr>
          <a:xfrm>
            <a:off x="838200" y="2611315"/>
            <a:ext cx="10515600" cy="3565648"/>
          </a:xfrm>
        </p:spPr>
        <p:txBody>
          <a:bodyPr/>
          <a:lstStyle/>
          <a:p>
            <a:pPr marL="0" indent="0" algn="ctr">
              <a:buNone/>
            </a:pPr>
            <a:r>
              <a:rPr lang="en-US" sz="3600" i="1" dirty="0"/>
              <a:t>Investment in enablers are essential to your continuous testing success</a:t>
            </a:r>
          </a:p>
        </p:txBody>
      </p:sp>
    </p:spTree>
    <p:extLst>
      <p:ext uri="{BB962C8B-B14F-4D97-AF65-F5344CB8AC3E}">
        <p14:creationId xmlns:p14="http://schemas.microsoft.com/office/powerpoint/2010/main" val="428573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Your Boss Needs to Know</a:t>
            </a:r>
          </a:p>
        </p:txBody>
      </p:sp>
      <p:sp>
        <p:nvSpPr>
          <p:cNvPr id="2" name="Content Placeholder 1"/>
          <p:cNvSpPr>
            <a:spLocks noGrp="1"/>
          </p:cNvSpPr>
          <p:nvPr>
            <p:ph idx="1"/>
          </p:nvPr>
        </p:nvSpPr>
        <p:spPr/>
        <p:txBody>
          <a:bodyPr>
            <a:normAutofit fontScale="70000" lnSpcReduction="20000"/>
          </a:bodyPr>
          <a:lstStyle/>
          <a:p>
            <a:r>
              <a:rPr lang="en-US" sz="2400" dirty="0"/>
              <a:t>You will not realize significant benefits from DevOps without continuous testing</a:t>
            </a:r>
          </a:p>
          <a:p>
            <a:pPr lvl="1"/>
            <a:r>
              <a:rPr lang="en-US" sz="2000" dirty="0"/>
              <a:t>DevOps without continuous testing results in continuous bugs</a:t>
            </a:r>
          </a:p>
          <a:p>
            <a:pPr lvl="1"/>
            <a:endParaRPr lang="en-US" sz="1600" dirty="0"/>
          </a:p>
          <a:p>
            <a:r>
              <a:rPr lang="en-US" sz="2400" dirty="0"/>
              <a:t>Continuous testing ≠ 100% test automation</a:t>
            </a:r>
          </a:p>
          <a:p>
            <a:pPr lvl="1"/>
            <a:r>
              <a:rPr lang="en-US" sz="2000" dirty="0"/>
              <a:t>Although significant automation is important</a:t>
            </a:r>
          </a:p>
          <a:p>
            <a:pPr lvl="1"/>
            <a:endParaRPr lang="en-US" sz="1600" dirty="0"/>
          </a:p>
          <a:p>
            <a:r>
              <a:rPr lang="en-US" sz="2400" dirty="0" err="1"/>
              <a:t>Siloed</a:t>
            </a:r>
            <a:r>
              <a:rPr lang="en-US" sz="2400" dirty="0"/>
              <a:t> testing groups will not be successful</a:t>
            </a:r>
          </a:p>
          <a:p>
            <a:pPr lvl="1"/>
            <a:r>
              <a:rPr lang="en-US" sz="2000" dirty="0"/>
              <a:t>Outsourcing testing as a function will not be very effective either</a:t>
            </a:r>
          </a:p>
          <a:p>
            <a:pPr marL="457200" lvl="1" indent="0">
              <a:buNone/>
            </a:pPr>
            <a:endParaRPr lang="en-US" sz="2000" dirty="0"/>
          </a:p>
          <a:p>
            <a:r>
              <a:rPr lang="en-US" sz="2400" dirty="0"/>
              <a:t>Investment in enablers are essential to your continuous testing success</a:t>
            </a:r>
          </a:p>
          <a:p>
            <a:pPr lvl="1"/>
            <a:r>
              <a:rPr lang="en-US" sz="2000" dirty="0"/>
              <a:t>You cannot shift left or work continuously without them</a:t>
            </a:r>
          </a:p>
          <a:p>
            <a:pPr lvl="1"/>
            <a:endParaRPr lang="en-US" sz="2000" dirty="0"/>
          </a:p>
          <a:p>
            <a:pPr lvl="1"/>
            <a:endParaRPr lang="en-US" sz="2000" dirty="0"/>
          </a:p>
          <a:p>
            <a:pPr marL="0" indent="0">
              <a:buNone/>
            </a:pPr>
            <a:endParaRPr lang="en-US" sz="2400" dirty="0"/>
          </a:p>
          <a:p>
            <a:endParaRPr lang="en-US" sz="2400" dirty="0"/>
          </a:p>
        </p:txBody>
      </p:sp>
    </p:spTree>
    <p:extLst>
      <p:ext uri="{BB962C8B-B14F-4D97-AF65-F5344CB8AC3E}">
        <p14:creationId xmlns:p14="http://schemas.microsoft.com/office/powerpoint/2010/main" val="2218919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4" name="Title 3">
            <a:extLst>
              <a:ext uri="{FF2B5EF4-FFF2-40B4-BE49-F238E27FC236}">
                <a16:creationId xmlns:a16="http://schemas.microsoft.com/office/drawing/2014/main" id="{0BB3F99B-6A76-4973-9233-506D03FF8254}"/>
              </a:ext>
            </a:extLst>
          </p:cNvPr>
          <p:cNvSpPr>
            <a:spLocks noGrp="1"/>
          </p:cNvSpPr>
          <p:nvPr>
            <p:ph type="title"/>
          </p:nvPr>
        </p:nvSpPr>
        <p:spPr/>
        <p:txBody>
          <a:bodyPr/>
          <a:lstStyle/>
          <a:p>
            <a:r>
              <a:rPr lang="en-US" dirty="0"/>
              <a:t>Thank You!</a:t>
            </a:r>
          </a:p>
        </p:txBody>
      </p:sp>
      <p:sp>
        <p:nvSpPr>
          <p:cNvPr id="2" name="Content Placeholder 1">
            <a:extLst>
              <a:ext uri="{FF2B5EF4-FFF2-40B4-BE49-F238E27FC236}">
                <a16:creationId xmlns:a16="http://schemas.microsoft.com/office/drawing/2014/main" id="{8AAC65E5-E52B-4103-8826-9C1CC55BE6C2}"/>
              </a:ext>
            </a:extLst>
          </p:cNvPr>
          <p:cNvSpPr>
            <a:spLocks noGrp="1"/>
          </p:cNvSpPr>
          <p:nvPr>
            <p:ph idx="1"/>
          </p:nvPr>
        </p:nvSpPr>
        <p:spPr/>
        <p:txBody>
          <a:bodyPr/>
          <a:lstStyle/>
          <a:p>
            <a:pPr marL="0" indent="0">
              <a:spcAft>
                <a:spcPts val="1200"/>
              </a:spcAft>
              <a:buNone/>
            </a:pPr>
            <a:r>
              <a:rPr lang="en-US" b="1" dirty="0">
                <a:solidFill>
                  <a:schemeClr val="dk1"/>
                </a:solidFill>
                <a:ea typeface="Arial"/>
                <a:cs typeface="Arial"/>
                <a:sym typeface="Arial"/>
              </a:rPr>
              <a:t>Contact Information:</a:t>
            </a:r>
          </a:p>
          <a:p>
            <a:pPr marL="0" indent="0">
              <a:lnSpc>
                <a:spcPct val="100000"/>
              </a:lnSpc>
              <a:spcBef>
                <a:spcPts val="0"/>
              </a:spcBef>
              <a:buClr>
                <a:schemeClr val="dk1"/>
              </a:buClr>
              <a:buSzPct val="25000"/>
              <a:buNone/>
            </a:pPr>
            <a:r>
              <a:rPr lang="en-US" sz="2400" dirty="0">
                <a:solidFill>
                  <a:schemeClr val="dk1"/>
                </a:solidFill>
                <a:ea typeface="Arial"/>
                <a:cs typeface="Arial"/>
                <a:sym typeface="Arial"/>
              </a:rPr>
              <a:t>Jeffery Payne</a:t>
            </a:r>
          </a:p>
          <a:p>
            <a:pPr marL="0" indent="0">
              <a:lnSpc>
                <a:spcPct val="100000"/>
              </a:lnSpc>
              <a:spcBef>
                <a:spcPts val="0"/>
              </a:spcBef>
              <a:buClr>
                <a:schemeClr val="dk1"/>
              </a:buClr>
              <a:buSzPct val="25000"/>
              <a:buNone/>
            </a:pPr>
            <a:r>
              <a:rPr lang="en-US" sz="2400" dirty="0">
                <a:solidFill>
                  <a:schemeClr val="dk1"/>
                </a:solidFill>
                <a:ea typeface="Arial"/>
                <a:cs typeface="Arial"/>
                <a:sym typeface="Arial"/>
                <a:hlinkClick r:id="rId4"/>
              </a:rPr>
              <a:t>jeff.payne@coveros.com</a:t>
            </a:r>
            <a:endParaRPr lang="en-US" sz="2400" dirty="0">
              <a:solidFill>
                <a:schemeClr val="dk1"/>
              </a:solidFill>
              <a:ea typeface="Arial"/>
              <a:cs typeface="Arial"/>
              <a:sym typeface="Arial"/>
            </a:endParaRPr>
          </a:p>
          <a:p>
            <a:pPr marL="0" indent="0">
              <a:lnSpc>
                <a:spcPct val="100000"/>
              </a:lnSpc>
              <a:spcBef>
                <a:spcPts val="0"/>
              </a:spcBef>
              <a:buClr>
                <a:schemeClr val="dk1"/>
              </a:buClr>
              <a:buSzPct val="25000"/>
              <a:buNone/>
            </a:pPr>
            <a:r>
              <a:rPr lang="en-US" sz="2400" dirty="0">
                <a:solidFill>
                  <a:schemeClr val="dk1"/>
                </a:solidFill>
                <a:ea typeface="Arial"/>
                <a:cs typeface="Arial"/>
                <a:sym typeface="Arial"/>
              </a:rPr>
              <a:t>@</a:t>
            </a:r>
            <a:r>
              <a:rPr lang="en-US" sz="2400" dirty="0" err="1">
                <a:solidFill>
                  <a:schemeClr val="dk1"/>
                </a:solidFill>
                <a:ea typeface="Arial"/>
                <a:cs typeface="Arial"/>
                <a:sym typeface="Arial"/>
              </a:rPr>
              <a:t>jefferyepayne</a:t>
            </a:r>
            <a:endParaRPr lang="en-US" sz="2400" dirty="0">
              <a:solidFill>
                <a:schemeClr val="dk1"/>
              </a:solidFill>
              <a:ea typeface="Arial"/>
              <a:cs typeface="Arial"/>
              <a:sym typeface="Arial"/>
            </a:endParaRPr>
          </a:p>
          <a:p>
            <a:pPr marL="0" indent="0">
              <a:lnSpc>
                <a:spcPct val="100000"/>
              </a:lnSpc>
              <a:spcBef>
                <a:spcPts val="1200"/>
              </a:spcBef>
              <a:buClr>
                <a:schemeClr val="dk1"/>
              </a:buClr>
              <a:buSzPct val="25000"/>
              <a:buNone/>
            </a:pPr>
            <a:endParaRPr lang="en-US" sz="2400" dirty="0">
              <a:solidFill>
                <a:schemeClr val="dk1"/>
              </a:solidFill>
              <a:ea typeface="Arial"/>
              <a:cs typeface="Arial"/>
              <a:sym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3" name="Title 2">
            <a:extLst>
              <a:ext uri="{FF2B5EF4-FFF2-40B4-BE49-F238E27FC236}">
                <a16:creationId xmlns:a16="http://schemas.microsoft.com/office/drawing/2014/main" id="{2A1FB555-C6A3-4736-A324-6EF9D4353012}"/>
              </a:ext>
            </a:extLst>
          </p:cNvPr>
          <p:cNvSpPr>
            <a:spLocks noGrp="1"/>
          </p:cNvSpPr>
          <p:nvPr>
            <p:ph type="title"/>
          </p:nvPr>
        </p:nvSpPr>
        <p:spPr/>
        <p:txBody>
          <a:bodyPr/>
          <a:lstStyle/>
          <a:p>
            <a:r>
              <a:rPr lang="en-US" dirty="0"/>
              <a:t>About </a:t>
            </a:r>
            <a:r>
              <a:rPr lang="en-US" dirty="0" err="1"/>
              <a:t>Coveros</a:t>
            </a:r>
            <a:endParaRPr lang="en-US" dirty="0"/>
          </a:p>
        </p:txBody>
      </p:sp>
      <p:sp>
        <p:nvSpPr>
          <p:cNvPr id="2" name="Content Placeholder 1"/>
          <p:cNvSpPr>
            <a:spLocks noGrp="1"/>
          </p:cNvSpPr>
          <p:nvPr>
            <p:ph idx="1"/>
          </p:nvPr>
        </p:nvSpPr>
        <p:spPr>
          <a:xfrm>
            <a:off x="2290122" y="1690688"/>
            <a:ext cx="5737255" cy="4903543"/>
          </a:xfrm>
        </p:spPr>
        <p:txBody>
          <a:bodyPr>
            <a:normAutofit fontScale="85000" lnSpcReduction="20000"/>
          </a:bodyPr>
          <a:lstStyle/>
          <a:p>
            <a:r>
              <a:rPr lang="en-US" sz="2000" dirty="0"/>
              <a:t>Founded in 2008, </a:t>
            </a:r>
            <a:r>
              <a:rPr lang="en-US" sz="2000" dirty="0" err="1"/>
              <a:t>Coveros</a:t>
            </a:r>
            <a:r>
              <a:rPr lang="en-US" sz="2000" dirty="0"/>
              <a:t> accelerates the delivery of secure, reliable software using agile methods</a:t>
            </a:r>
            <a:endParaRPr lang="en-US" sz="1800" dirty="0"/>
          </a:p>
          <a:p>
            <a:r>
              <a:rPr lang="en-US" sz="2000" dirty="0"/>
              <a:t>Services</a:t>
            </a:r>
          </a:p>
          <a:p>
            <a:pPr lvl="1"/>
            <a:r>
              <a:rPr lang="en-US" sz="1800" dirty="0"/>
              <a:t>DevOps implementations</a:t>
            </a:r>
          </a:p>
          <a:p>
            <a:pPr lvl="1"/>
            <a:r>
              <a:rPr lang="en-US" sz="1800" dirty="0"/>
              <a:t>DevSecOps integrations</a:t>
            </a:r>
          </a:p>
          <a:p>
            <a:pPr lvl="1"/>
            <a:r>
              <a:rPr lang="en-US" sz="1800" dirty="0"/>
              <a:t>Agile transformations &amp; coaching</a:t>
            </a:r>
          </a:p>
          <a:p>
            <a:pPr lvl="1"/>
            <a:r>
              <a:rPr lang="en-US" sz="1800" dirty="0"/>
              <a:t>Agile software development</a:t>
            </a:r>
          </a:p>
          <a:p>
            <a:pPr lvl="1"/>
            <a:r>
              <a:rPr lang="en-US" sz="1800" dirty="0"/>
              <a:t>Agile testing &amp; automation</a:t>
            </a:r>
          </a:p>
          <a:p>
            <a:r>
              <a:rPr lang="en-US" sz="2000" dirty="0"/>
              <a:t>Agile, DevOps, Testing, Security Training</a:t>
            </a:r>
            <a:endParaRPr lang="en-US" sz="2200" dirty="0"/>
          </a:p>
          <a:p>
            <a:r>
              <a:rPr lang="en-US" sz="2200" dirty="0"/>
              <a:t>Open source products</a:t>
            </a:r>
          </a:p>
          <a:p>
            <a:pPr lvl="1"/>
            <a:r>
              <a:rPr lang="en-US" sz="1600" dirty="0" err="1"/>
              <a:t>SecureCI</a:t>
            </a:r>
            <a:r>
              <a:rPr lang="en-US" sz="1600" dirty="0"/>
              <a:t> – CI/CD stack</a:t>
            </a:r>
          </a:p>
          <a:p>
            <a:pPr lvl="1"/>
            <a:r>
              <a:rPr lang="en-US" sz="1600" dirty="0" err="1"/>
              <a:t>Selenified</a:t>
            </a:r>
            <a:r>
              <a:rPr lang="en-US" sz="1600" dirty="0"/>
              <a:t> – Agile test framework</a:t>
            </a:r>
          </a:p>
        </p:txBody>
      </p:sp>
      <p:pic>
        <p:nvPicPr>
          <p:cNvPr id="12" name="Picture 11"/>
          <p:cNvPicPr>
            <a:picLocks noChangeAspect="1"/>
          </p:cNvPicPr>
          <p:nvPr/>
        </p:nvPicPr>
        <p:blipFill>
          <a:blip r:embed="rId4"/>
          <a:stretch>
            <a:fillRect/>
          </a:stretch>
        </p:blipFill>
        <p:spPr>
          <a:xfrm>
            <a:off x="8119422" y="2184398"/>
            <a:ext cx="1782456" cy="3734196"/>
          </a:xfrm>
          <a:prstGeom prst="rect">
            <a:avLst/>
          </a:prstGeom>
        </p:spPr>
      </p:pic>
    </p:spTree>
    <p:custDataLst>
      <p:tags r:id="rId1"/>
    </p:custDataLst>
    <p:extLst>
      <p:ext uri="{BB962C8B-B14F-4D97-AF65-F5344CB8AC3E}">
        <p14:creationId xmlns:p14="http://schemas.microsoft.com/office/powerpoint/2010/main" val="70880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a:t>
            </a:r>
          </a:p>
        </p:txBody>
      </p:sp>
      <p:sp>
        <p:nvSpPr>
          <p:cNvPr id="12" name="Content Placeholder 6"/>
          <p:cNvSpPr>
            <a:spLocks noGrp="1"/>
          </p:cNvSpPr>
          <p:nvPr>
            <p:ph idx="1"/>
          </p:nvPr>
        </p:nvSpPr>
        <p:spPr>
          <a:xfrm>
            <a:off x="838200" y="2215661"/>
            <a:ext cx="10515600" cy="2470639"/>
          </a:xfrm>
        </p:spPr>
        <p:txBody>
          <a:bodyPr/>
          <a:lstStyle/>
          <a:p>
            <a:pPr marL="0" indent="0" algn="ctr">
              <a:buNone/>
            </a:pPr>
            <a:r>
              <a:rPr lang="en-US" dirty="0"/>
              <a:t>Continuous Testing was first coined by Gene Kim in a talk about DevOps in 2014 </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667000" y="1371601"/>
            <a:ext cx="7210428" cy="4077513"/>
          </a:xfrm>
          <a:prstGeom prst="rect">
            <a:avLst/>
          </a:prstGeom>
        </p:spPr>
      </p:pic>
      <p:pic>
        <p:nvPicPr>
          <p:cNvPr id="15" name="Picture 14"/>
          <p:cNvPicPr>
            <a:picLocks noChangeAspect="1"/>
          </p:cNvPicPr>
          <p:nvPr/>
        </p:nvPicPr>
        <p:blipFill rotWithShape="1">
          <a:blip r:embed="rId4">
            <a:clrChange>
              <a:clrFrom>
                <a:srgbClr val="FCFEFC"/>
              </a:clrFrom>
              <a:clrTo>
                <a:srgbClr val="FCFEFC">
                  <a:alpha val="0"/>
                </a:srgbClr>
              </a:clrTo>
            </a:clrChange>
          </a:blip>
          <a:srcRect l="11250" t="51672" r="22083" b="26661"/>
          <a:stretch/>
        </p:blipFill>
        <p:spPr>
          <a:xfrm rot="20656095">
            <a:off x="3382090" y="2573387"/>
            <a:ext cx="5427817" cy="1764040"/>
          </a:xfrm>
          <a:prstGeom prst="rect">
            <a:avLst/>
          </a:prstGeom>
        </p:spPr>
      </p:pic>
    </p:spTree>
    <p:extLst>
      <p:ext uri="{BB962C8B-B14F-4D97-AF65-F5344CB8AC3E}">
        <p14:creationId xmlns:p14="http://schemas.microsoft.com/office/powerpoint/2010/main" val="7780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a:t>
            </a:r>
          </a:p>
        </p:txBody>
      </p:sp>
      <p:sp>
        <p:nvSpPr>
          <p:cNvPr id="12" name="Content Placeholder 6"/>
          <p:cNvSpPr>
            <a:spLocks noGrp="1"/>
          </p:cNvSpPr>
          <p:nvPr>
            <p:ph idx="1"/>
          </p:nvPr>
        </p:nvSpPr>
        <p:spPr/>
        <p:txBody>
          <a:bodyPr>
            <a:normAutofit/>
          </a:bodyPr>
          <a:lstStyle/>
          <a:p>
            <a:pPr marL="0" indent="0" algn="ctr">
              <a:buNone/>
            </a:pPr>
            <a:r>
              <a:rPr lang="en-US" dirty="0"/>
              <a:t>Continuous Testing was referenced in a 2018 DevOps report as a ‘key enabler’ for DevOps</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667000" y="1371601"/>
            <a:ext cx="7210428" cy="4077513"/>
          </a:xfrm>
          <a:prstGeom prst="rect">
            <a:avLst/>
          </a:prstGeom>
        </p:spPr>
      </p:pic>
      <p:pic>
        <p:nvPicPr>
          <p:cNvPr id="14" name="Picture 13"/>
          <p:cNvPicPr>
            <a:picLocks noChangeAspect="1"/>
          </p:cNvPicPr>
          <p:nvPr/>
        </p:nvPicPr>
        <p:blipFill rotWithShape="1">
          <a:blip r:embed="rId4">
            <a:clrChange>
              <a:clrFrom>
                <a:srgbClr val="FCFEFC"/>
              </a:clrFrom>
              <a:clrTo>
                <a:srgbClr val="FCFEFC">
                  <a:alpha val="0"/>
                </a:srgbClr>
              </a:clrTo>
            </a:clrChange>
          </a:blip>
          <a:srcRect l="12250" t="25588" r="39417" b="52745"/>
          <a:stretch/>
        </p:blipFill>
        <p:spPr>
          <a:xfrm rot="20658509">
            <a:off x="4070900" y="2619934"/>
            <a:ext cx="3907540" cy="1751656"/>
          </a:xfrm>
          <a:prstGeom prst="rect">
            <a:avLst/>
          </a:prstGeom>
        </p:spPr>
      </p:pic>
    </p:spTree>
    <p:extLst>
      <p:ext uri="{BB962C8B-B14F-4D97-AF65-F5344CB8AC3E}">
        <p14:creationId xmlns:p14="http://schemas.microsoft.com/office/powerpoint/2010/main" val="599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a:t>
            </a:r>
          </a:p>
        </p:txBody>
      </p:sp>
      <p:sp>
        <p:nvSpPr>
          <p:cNvPr id="12" name="Content Placeholder 6"/>
          <p:cNvSpPr>
            <a:spLocks noGrp="1"/>
          </p:cNvSpPr>
          <p:nvPr>
            <p:ph idx="1"/>
          </p:nvPr>
        </p:nvSpPr>
        <p:spPr/>
        <p:txBody>
          <a:bodyPr>
            <a:normAutofit/>
          </a:bodyPr>
          <a:lstStyle/>
          <a:p>
            <a:pPr marL="0" indent="0" algn="ctr">
              <a:buNone/>
            </a:pPr>
            <a:r>
              <a:rPr lang="en-US" dirty="0"/>
              <a:t>Continuous Testing means we test more frequently than before but error on the side of speed over quality</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667000" y="1371601"/>
            <a:ext cx="7210428" cy="4077513"/>
          </a:xfrm>
          <a:prstGeom prst="rect">
            <a:avLst/>
          </a:prstGeom>
        </p:spPr>
      </p:pic>
      <p:pic>
        <p:nvPicPr>
          <p:cNvPr id="8" name="Picture 7"/>
          <p:cNvPicPr>
            <a:picLocks noChangeAspect="1"/>
          </p:cNvPicPr>
          <p:nvPr/>
        </p:nvPicPr>
        <p:blipFill rotWithShape="1">
          <a:blip r:embed="rId4">
            <a:clrChange>
              <a:clrFrom>
                <a:srgbClr val="FCFEFC"/>
              </a:clrFrom>
              <a:clrTo>
                <a:srgbClr val="FCFEFC">
                  <a:alpha val="0"/>
                </a:srgbClr>
              </a:clrTo>
            </a:clrChange>
          </a:blip>
          <a:srcRect l="11250" t="51672" r="22083" b="26661"/>
          <a:stretch/>
        </p:blipFill>
        <p:spPr>
          <a:xfrm rot="20656095">
            <a:off x="3382090" y="2573387"/>
            <a:ext cx="5427817" cy="1764040"/>
          </a:xfrm>
          <a:prstGeom prst="rect">
            <a:avLst/>
          </a:prstGeom>
        </p:spPr>
      </p:pic>
    </p:spTree>
    <p:extLst>
      <p:ext uri="{BB962C8B-B14F-4D97-AF65-F5344CB8AC3E}">
        <p14:creationId xmlns:p14="http://schemas.microsoft.com/office/powerpoint/2010/main" val="25727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IS Continuous Testing?</a:t>
            </a:r>
          </a:p>
        </p:txBody>
      </p:sp>
      <p:sp>
        <p:nvSpPr>
          <p:cNvPr id="2" name="Content Placeholder 1">
            <a:extLst>
              <a:ext uri="{FF2B5EF4-FFF2-40B4-BE49-F238E27FC236}">
                <a16:creationId xmlns:a16="http://schemas.microsoft.com/office/drawing/2014/main" id="{55C4F2FA-8260-4712-A7B2-02685D146D98}"/>
              </a:ext>
            </a:extLst>
          </p:cNvPr>
          <p:cNvSpPr>
            <a:spLocks noGrp="1"/>
          </p:cNvSpPr>
          <p:nvPr>
            <p:ph idx="1"/>
          </p:nvPr>
        </p:nvSpPr>
        <p:spPr/>
        <p:txBody>
          <a:bodyPr/>
          <a:lstStyle/>
          <a:p>
            <a:endParaRPr lang="en-US"/>
          </a:p>
        </p:txBody>
      </p:sp>
      <p:pic>
        <p:nvPicPr>
          <p:cNvPr id="6" name="Picture 5"/>
          <p:cNvPicPr>
            <a:picLocks noChangeAspect="1"/>
          </p:cNvPicPr>
          <p:nvPr/>
        </p:nvPicPr>
        <p:blipFill rotWithShape="1">
          <a:blip r:embed="rId3"/>
          <a:srcRect l="11905" r="11905"/>
          <a:stretch/>
        </p:blipFill>
        <p:spPr>
          <a:xfrm>
            <a:off x="6069519" y="1577105"/>
            <a:ext cx="4585943" cy="4514287"/>
          </a:xfrm>
          <a:prstGeom prst="rect">
            <a:avLst/>
          </a:prstGeom>
        </p:spPr>
      </p:pic>
      <p:pic>
        <p:nvPicPr>
          <p:cNvPr id="5" name="Picture 4"/>
          <p:cNvPicPr>
            <a:picLocks noChangeAspect="1"/>
          </p:cNvPicPr>
          <p:nvPr/>
        </p:nvPicPr>
        <p:blipFill rotWithShape="1">
          <a:blip r:embed="rId4"/>
          <a:srcRect l="11364" r="12500"/>
          <a:stretch/>
        </p:blipFill>
        <p:spPr>
          <a:xfrm>
            <a:off x="1524000" y="1524000"/>
            <a:ext cx="4545518" cy="4477674"/>
          </a:xfrm>
          <a:prstGeom prst="rect">
            <a:avLst/>
          </a:prstGeom>
        </p:spPr>
      </p:pic>
    </p:spTree>
    <p:extLst>
      <p:ext uri="{BB962C8B-B14F-4D97-AF65-F5344CB8AC3E}">
        <p14:creationId xmlns:p14="http://schemas.microsoft.com/office/powerpoint/2010/main" val="50598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IS Continuous Testing?</a:t>
            </a:r>
          </a:p>
        </p:txBody>
      </p:sp>
      <p:sp>
        <p:nvSpPr>
          <p:cNvPr id="2" name="Content Placeholder 1">
            <a:extLst>
              <a:ext uri="{FF2B5EF4-FFF2-40B4-BE49-F238E27FC236}">
                <a16:creationId xmlns:a16="http://schemas.microsoft.com/office/drawing/2014/main" id="{AA60078F-6EEF-4B4B-BECA-B6F4EBAFFA14}"/>
              </a:ext>
            </a:extLst>
          </p:cNvPr>
          <p:cNvSpPr>
            <a:spLocks noGrp="1"/>
          </p:cNvSpPr>
          <p:nvPr>
            <p:ph idx="1"/>
          </p:nvPr>
        </p:nvSpPr>
        <p:spPr/>
        <p:txBody>
          <a:bodyPr/>
          <a:lstStyle/>
          <a:p>
            <a:endParaRPr lang="en-US"/>
          </a:p>
        </p:txBody>
      </p:sp>
      <p:pic>
        <p:nvPicPr>
          <p:cNvPr id="6" name="Picture 5"/>
          <p:cNvPicPr>
            <a:picLocks noChangeAspect="1"/>
          </p:cNvPicPr>
          <p:nvPr/>
        </p:nvPicPr>
        <p:blipFill rotWithShape="1">
          <a:blip r:embed="rId3"/>
          <a:srcRect l="11905" r="11905"/>
          <a:stretch/>
        </p:blipFill>
        <p:spPr>
          <a:xfrm>
            <a:off x="6069519" y="1577105"/>
            <a:ext cx="4585943" cy="4514287"/>
          </a:xfrm>
          <a:prstGeom prst="rect">
            <a:avLst/>
          </a:prstGeom>
        </p:spPr>
      </p:pic>
      <p:pic>
        <p:nvPicPr>
          <p:cNvPr id="5" name="Picture 4"/>
          <p:cNvPicPr>
            <a:picLocks noChangeAspect="1"/>
          </p:cNvPicPr>
          <p:nvPr/>
        </p:nvPicPr>
        <p:blipFill rotWithShape="1">
          <a:blip r:embed="rId4"/>
          <a:srcRect l="11364" r="12500"/>
          <a:stretch/>
        </p:blipFill>
        <p:spPr>
          <a:xfrm>
            <a:off x="1524000" y="1524000"/>
            <a:ext cx="4545518" cy="4477674"/>
          </a:xfrm>
          <a:prstGeom prst="rect">
            <a:avLst/>
          </a:prstGeom>
        </p:spPr>
      </p:pic>
      <p:sp>
        <p:nvSpPr>
          <p:cNvPr id="7" name="TextBox 6"/>
          <p:cNvSpPr txBox="1"/>
          <p:nvPr/>
        </p:nvSpPr>
        <p:spPr>
          <a:xfrm>
            <a:off x="2133600" y="2568476"/>
            <a:ext cx="8283102" cy="2308324"/>
          </a:xfrm>
          <a:prstGeom prst="rect">
            <a:avLst/>
          </a:prstGeom>
          <a:solidFill>
            <a:schemeClr val="bg1">
              <a:alpha val="81000"/>
            </a:schemeClr>
          </a:solidFill>
          <a:effectLst>
            <a:outerShdw blurRad="50800" dist="38100" dir="2700000" algn="tl" rotWithShape="0">
              <a:prstClr val="black">
                <a:alpha val="52000"/>
              </a:prstClr>
            </a:outerShdw>
            <a:softEdge rad="127000"/>
          </a:effectLst>
        </p:spPr>
        <p:txBody>
          <a:bodyPr wrap="square" rtlCol="0">
            <a:spAutoFit/>
          </a:bodyPr>
          <a:lstStyle/>
          <a:p>
            <a:pPr algn="ctr"/>
            <a:endParaRPr lang="en-US" sz="2400" b="1" dirty="0"/>
          </a:p>
          <a:p>
            <a:pPr algn="ctr"/>
            <a:r>
              <a:rPr lang="en-US" sz="2400" b="1" dirty="0"/>
              <a:t>Continuous testing is the practice of testing across the software lifecycle to rapidly uncover and fix unexpected behaviors and provide the organization with information to make good business decisions</a:t>
            </a:r>
          </a:p>
          <a:p>
            <a:pPr algn="ctr"/>
            <a:endParaRPr lang="en-US" sz="2400" b="1" dirty="0"/>
          </a:p>
        </p:txBody>
      </p:sp>
    </p:spTree>
    <p:extLst>
      <p:ext uri="{BB962C8B-B14F-4D97-AF65-F5344CB8AC3E}">
        <p14:creationId xmlns:p14="http://schemas.microsoft.com/office/powerpoint/2010/main" val="10216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DevOps?</a:t>
            </a:r>
          </a:p>
        </p:txBody>
      </p:sp>
      <p:sp>
        <p:nvSpPr>
          <p:cNvPr id="2" name="Content Placeholder 1">
            <a:extLst>
              <a:ext uri="{FF2B5EF4-FFF2-40B4-BE49-F238E27FC236}">
                <a16:creationId xmlns:a16="http://schemas.microsoft.com/office/drawing/2014/main" id="{1BA8793C-622C-4CE3-8BEC-930AAE5E614A}"/>
              </a:ext>
            </a:extLst>
          </p:cNvPr>
          <p:cNvSpPr>
            <a:spLocks noGrp="1"/>
          </p:cNvSpPr>
          <p:nvPr>
            <p:ph idx="1"/>
          </p:nvPr>
        </p:nvSpPr>
        <p:spPr/>
        <p:txBody>
          <a:bodyPr/>
          <a:lstStyle/>
          <a:p>
            <a:endParaRPr lang="en-US"/>
          </a:p>
        </p:txBody>
      </p:sp>
      <p:sp>
        <p:nvSpPr>
          <p:cNvPr id="6" name="TextBox 5"/>
          <p:cNvSpPr txBox="1"/>
          <p:nvPr/>
        </p:nvSpPr>
        <p:spPr>
          <a:xfrm>
            <a:off x="1647826" y="3506450"/>
            <a:ext cx="2620519" cy="1446550"/>
          </a:xfrm>
          <a:prstGeom prst="rect">
            <a:avLst/>
          </a:prstGeom>
          <a:noFill/>
        </p:spPr>
        <p:txBody>
          <a:bodyPr wrap="square" rtlCol="0">
            <a:spAutoFit/>
          </a:bodyPr>
          <a:lstStyle/>
          <a:p>
            <a:r>
              <a:rPr lang="en-US" sz="8800" dirty="0">
                <a:latin typeface="Snap ITC" panose="04040A07060A02020202" pitchFamily="82" charset="0"/>
              </a:rPr>
              <a:t>Dev</a:t>
            </a:r>
          </a:p>
        </p:txBody>
      </p:sp>
      <p:sp>
        <p:nvSpPr>
          <p:cNvPr id="8" name="L-Shape 7"/>
          <p:cNvSpPr/>
          <p:nvPr/>
        </p:nvSpPr>
        <p:spPr>
          <a:xfrm>
            <a:off x="7972425" y="2743200"/>
            <a:ext cx="2438400" cy="2133600"/>
          </a:xfrm>
          <a:prstGeom prst="corner">
            <a:avLst>
              <a:gd name="adj1" fmla="val 11084"/>
              <a:gd name="adj2" fmla="val 11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flipH="1">
            <a:off x="1952626" y="2743200"/>
            <a:ext cx="2425749" cy="2133600"/>
          </a:xfrm>
          <a:prstGeom prst="corner">
            <a:avLst>
              <a:gd name="adj1" fmla="val 11084"/>
              <a:gd name="adj2" fmla="val 11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p:cNvSpPr/>
          <p:nvPr/>
        </p:nvSpPr>
        <p:spPr>
          <a:xfrm>
            <a:off x="1952625" y="4876800"/>
            <a:ext cx="8534400" cy="228600"/>
          </a:xfrm>
          <a:prstGeom prst="flowChartTerminator">
            <a:avLst/>
          </a:prstGeom>
          <a:solidFill>
            <a:schemeClr val="accent4">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24826" y="3506450"/>
            <a:ext cx="2619375" cy="1446550"/>
          </a:xfrm>
          <a:prstGeom prst="rect">
            <a:avLst/>
          </a:prstGeom>
          <a:noFill/>
        </p:spPr>
        <p:txBody>
          <a:bodyPr wrap="square" rtlCol="0">
            <a:spAutoFit/>
          </a:bodyPr>
          <a:lstStyle/>
          <a:p>
            <a:r>
              <a:rPr lang="en-US" sz="8800" dirty="0">
                <a:latin typeface="Snap ITC" panose="04040A07060A02020202" pitchFamily="82" charset="0"/>
              </a:rPr>
              <a:t>Ops</a:t>
            </a:r>
          </a:p>
        </p:txBody>
      </p:sp>
      <p:pic>
        <p:nvPicPr>
          <p:cNvPr id="17" name="Picture 16"/>
          <p:cNvPicPr>
            <a:picLocks noChangeAspect="1"/>
          </p:cNvPicPr>
          <p:nvPr/>
        </p:nvPicPr>
        <p:blipFill>
          <a:blip r:embed="rId2"/>
          <a:stretch>
            <a:fillRect/>
          </a:stretch>
        </p:blipFill>
        <p:spPr>
          <a:xfrm>
            <a:off x="4543425" y="1600201"/>
            <a:ext cx="3276600" cy="3276600"/>
          </a:xfrm>
          <a:prstGeom prst="rect">
            <a:avLst/>
          </a:prstGeom>
        </p:spPr>
      </p:pic>
    </p:spTree>
    <p:extLst>
      <p:ext uri="{BB962C8B-B14F-4D97-AF65-F5344CB8AC3E}">
        <p14:creationId xmlns:p14="http://schemas.microsoft.com/office/powerpoint/2010/main" val="6728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14143</TotalTime>
  <Words>1734</Words>
  <Application>Microsoft Office PowerPoint</Application>
  <PresentationFormat>Widescreen</PresentationFormat>
  <Paragraphs>215</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Josefin Sans</vt:lpstr>
      <vt:lpstr>Calibri</vt:lpstr>
      <vt:lpstr>Arial</vt:lpstr>
      <vt:lpstr>Kanit</vt:lpstr>
      <vt:lpstr>Wingdings</vt:lpstr>
      <vt:lpstr>Snap ITC</vt:lpstr>
      <vt:lpstr>Inflectra titles</vt:lpstr>
      <vt:lpstr>Continuous Testing</vt:lpstr>
      <vt:lpstr>Jeffery Payne</vt:lpstr>
      <vt:lpstr>About Coveros</vt:lpstr>
      <vt:lpstr>Continuous Testing</vt:lpstr>
      <vt:lpstr>Continuous Testing</vt:lpstr>
      <vt:lpstr>Continuous Testing</vt:lpstr>
      <vt:lpstr>What IS Continuous Testing?</vt:lpstr>
      <vt:lpstr>What IS Continuous Testing?</vt:lpstr>
      <vt:lpstr>DevOps?</vt:lpstr>
      <vt:lpstr>DevOps?</vt:lpstr>
      <vt:lpstr>Accelerate: State of DevOps Report</vt:lpstr>
      <vt:lpstr>Accelerate: State of DevOps Report</vt:lpstr>
      <vt:lpstr>Continuous Testing: Reality #1</vt:lpstr>
      <vt:lpstr>Accelerate: State of DevOps Report</vt:lpstr>
      <vt:lpstr>Continuous Testing: Reality #2</vt:lpstr>
      <vt:lpstr>DevOps</vt:lpstr>
      <vt:lpstr>Being Continuous</vt:lpstr>
      <vt:lpstr>Being Continuous</vt:lpstr>
      <vt:lpstr>Shifting Left</vt:lpstr>
      <vt:lpstr>Shifting Left</vt:lpstr>
      <vt:lpstr>Shifting Right</vt:lpstr>
      <vt:lpstr>Shifting Right</vt:lpstr>
      <vt:lpstr>Adding Business Value</vt:lpstr>
      <vt:lpstr>Adding Business Value</vt:lpstr>
      <vt:lpstr>Continuous Testing: Reality #3</vt:lpstr>
      <vt:lpstr>Seven Continuous Testing Enablers</vt:lpstr>
      <vt:lpstr>Continuous Testing: Reality #4</vt:lpstr>
      <vt:lpstr>What Your Boss Needs to Know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Developers vs Testers</dc:title>
  <dc:creator>Simon Bor</dc:creator>
  <cp:lastModifiedBy>Thea Maisuradze</cp:lastModifiedBy>
  <cp:revision>180</cp:revision>
  <cp:lastPrinted>2017-03-07T16:58:37Z</cp:lastPrinted>
  <dcterms:created xsi:type="dcterms:W3CDTF">2017-03-01T18:42:32Z</dcterms:created>
  <dcterms:modified xsi:type="dcterms:W3CDTF">2019-09-10T02:38:09Z</dcterms:modified>
</cp:coreProperties>
</file>