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2" r:id="rId1"/>
  </p:sldMasterIdLst>
  <p:notesMasterIdLst>
    <p:notesMasterId r:id="rId40"/>
  </p:notesMasterIdLst>
  <p:sldIdLst>
    <p:sldId id="259" r:id="rId2"/>
    <p:sldId id="262" r:id="rId3"/>
    <p:sldId id="261" r:id="rId4"/>
    <p:sldId id="264" r:id="rId5"/>
    <p:sldId id="313" r:id="rId6"/>
    <p:sldId id="260" r:id="rId7"/>
    <p:sldId id="266" r:id="rId8"/>
    <p:sldId id="265" r:id="rId9"/>
    <p:sldId id="292" r:id="rId10"/>
    <p:sldId id="298" r:id="rId11"/>
    <p:sldId id="297" r:id="rId12"/>
    <p:sldId id="271" r:id="rId13"/>
    <p:sldId id="272" r:id="rId14"/>
    <p:sldId id="273" r:id="rId15"/>
    <p:sldId id="301" r:id="rId16"/>
    <p:sldId id="302" r:id="rId17"/>
    <p:sldId id="300" r:id="rId18"/>
    <p:sldId id="303" r:id="rId19"/>
    <p:sldId id="305" r:id="rId20"/>
    <p:sldId id="304" r:id="rId21"/>
    <p:sldId id="307" r:id="rId22"/>
    <p:sldId id="308" r:id="rId23"/>
    <p:sldId id="309" r:id="rId24"/>
    <p:sldId id="279" r:id="rId25"/>
    <p:sldId id="280" r:id="rId26"/>
    <p:sldId id="293" r:id="rId27"/>
    <p:sldId id="316" r:id="rId28"/>
    <p:sldId id="318" r:id="rId29"/>
    <p:sldId id="319" r:id="rId30"/>
    <p:sldId id="310" r:id="rId31"/>
    <p:sldId id="317" r:id="rId32"/>
    <p:sldId id="315" r:id="rId33"/>
    <p:sldId id="284" r:id="rId34"/>
    <p:sldId id="311" r:id="rId35"/>
    <p:sldId id="312" r:id="rId36"/>
    <p:sldId id="290" r:id="rId37"/>
    <p:sldId id="296" r:id="rId38"/>
    <p:sldId id="314" r:id="rId39"/>
  </p:sldIdLst>
  <p:sldSz cx="12192000" cy="6858000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Josefin Sans" pitchFamily="2" charset="0"/>
      <p:regular r:id="rId45"/>
      <p:bold r:id="rId46"/>
      <p:italic r:id="rId47"/>
      <p:boldItalic r:id="rId48"/>
    </p:embeddedFont>
    <p:embeddedFont>
      <p:font typeface="Kanit" panose="020B0604020202020204" charset="-34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  <a:srgbClr val="FDCB26"/>
    <a:srgbClr val="586E75"/>
    <a:srgbClr val="93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83487" autoAdjust="0"/>
  </p:normalViewPr>
  <p:slideViewPr>
    <p:cSldViewPr snapToGrid="0">
      <p:cViewPr varScale="1">
        <p:scale>
          <a:sx n="73" d="100"/>
          <a:sy n="73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8EEC-8263-439B-8673-DDEFCBAD3A93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4103B-8296-4801-B849-D9F9F8D68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Admin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0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Types give their items, </a:t>
            </a:r>
            <a:r>
              <a:rPr lang="en-US" dirty="0" err="1"/>
              <a:t>eg</a:t>
            </a:r>
            <a:r>
              <a:rPr lang="en-US" dirty="0"/>
              <a:t> incidents, more logical organization. </a:t>
            </a:r>
          </a:p>
          <a:p>
            <a:endParaRPr lang="en-US" dirty="0"/>
          </a:p>
          <a:p>
            <a:r>
              <a:rPr lang="en-US" dirty="0"/>
              <a:t>You of course can give each a name.</a:t>
            </a:r>
          </a:p>
          <a:p>
            <a:endParaRPr lang="en-US" dirty="0"/>
          </a:p>
          <a:p>
            <a:r>
              <a:rPr lang="en-US" dirty="0"/>
              <a:t>And importantly you use types to control the workflow. We will get to this later.</a:t>
            </a:r>
          </a:p>
          <a:p>
            <a:endParaRPr lang="en-US" dirty="0"/>
          </a:p>
          <a:p>
            <a:r>
              <a:rPr lang="en-US" dirty="0"/>
              <a:t>You can sometimes set special attributes to an artifact via its type: for instance, an issue has special significance to incidents, you can set which test case types set a test to be an exploratory test case in the system, or which requirement types should have steps – such as for a use case</a:t>
            </a:r>
          </a:p>
          <a:p>
            <a:endParaRPr lang="en-US" dirty="0"/>
          </a:p>
          <a:p>
            <a:r>
              <a:rPr lang="en-US" dirty="0"/>
              <a:t>Finally, because types have such significance to a workflow they have to be defined, so you need to set one to be the default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3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a handful of really powerful parts of administration – power to get things running smoothly with a little know how. Or the power to get really confused if you don’t have those way points.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put product roles, workflows, notifications, and custom reports in this bucket. I </a:t>
            </a:r>
            <a:r>
              <a:rPr lang="en-US" dirty="0" err="1"/>
              <a:t>gotta</a:t>
            </a:r>
            <a:r>
              <a:rPr lang="en-US" dirty="0"/>
              <a:t> confess that workflows was the part of the system that took me the longest time to get my head around.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US" dirty="0"/>
              <a:t>OK this is a tough question: can anyone guess what this abstract diagram says we are going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70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pretty simple start to a workflow that you can take a requirement through.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2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now a bit more of a complex flow. Here we are only showing 5 statuses. In reality, you have 17 requirement statuses to play with – some of these are suited for some workflows, others for different workflows. You do not need to use them all.</a:t>
            </a:r>
          </a:p>
          <a:p>
            <a:endParaRPr lang="en-US" dirty="0"/>
          </a:p>
          <a:p>
            <a:r>
              <a:rPr lang="en-US" dirty="0"/>
              <a:t>But you could build a workflow where you could move to any status from any status, or build one where there is but one path you can 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46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have multiple workflows, as we saw with the artifact types. You can have as many as you 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3 main columns: the status you start on, the transitions you can take, and the status you end up on.</a:t>
            </a:r>
          </a:p>
          <a:p>
            <a:r>
              <a:rPr lang="en-US" dirty="0"/>
              <a:t>By adding transitions, you can pick new statuses to end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55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explore just one part of this workflow to see how it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2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the two key parts here are whether a digital signature is needed, and who can execute the transition.</a:t>
            </a:r>
          </a:p>
          <a:p>
            <a:endParaRPr lang="en-US" dirty="0"/>
          </a:p>
          <a:p>
            <a:r>
              <a:rPr lang="en-US" dirty="0"/>
              <a:t>For someone to be able to move from requested to under review, they need to have a role in this product and for this particular artifact that matches any of these conditions.</a:t>
            </a:r>
          </a:p>
          <a:p>
            <a:endParaRPr lang="en-US" dirty="0"/>
          </a:p>
          <a:p>
            <a:r>
              <a:rPr lang="en-US" dirty="0"/>
              <a:t>So a tester cannot use this transition – for them this will be invisible in the UI. But a manager can see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35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those who weren’t here for admin 101 – I’m Simon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3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we’ve changed the author to now be required and we let people add comments. Again, this is completely customizable, including for custom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2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91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break it down into more manageable bits. 4 is a lot easy to talk about than 58.</a:t>
            </a:r>
          </a:p>
          <a:p>
            <a:r>
              <a:rPr lang="en-US" dirty="0"/>
              <a:t>As of 6.0 there are 4 parts to admin: administering products, editing the templates that control products, the programs that you group products in, and then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3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break it down into more manageable bits. 4 is a lot easy to talk about than 58.</a:t>
            </a:r>
          </a:p>
          <a:p>
            <a:r>
              <a:rPr lang="en-US" dirty="0"/>
              <a:t>As of 6.0 there are 4 parts to admin: administering products, editing the templates that control products, the programs that you group products in, and then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1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made products, looking into users, and now we’re in the home stretch. Custom properties are a way to add extra fields to many parts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70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12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Hopefully all of you here, can now say you know how to find things in </a:t>
            </a:r>
            <a:r>
              <a:rPr lang="en-US" dirty="0" err="1"/>
              <a:t>Spira</a:t>
            </a:r>
            <a:r>
              <a:rPr lang="en-US" dirty="0"/>
              <a:t> admin. Now we are going to take it to the next level. By the end of this session you should understand the majority of </a:t>
            </a:r>
            <a:r>
              <a:rPr lang="en-US" dirty="0" err="1"/>
              <a:t>Spira’s</a:t>
            </a:r>
            <a:r>
              <a:rPr lang="en-US" dirty="0"/>
              <a:t> administration. We only have 40 minutes so let’s get started.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5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these four areas – and what we’ve already covered, you can easily bend </a:t>
            </a:r>
            <a:r>
              <a:rPr lang="en-US" dirty="0" err="1"/>
              <a:t>Spira</a:t>
            </a:r>
            <a:r>
              <a:rPr lang="en-US" dirty="0"/>
              <a:t> to your will. And if you get a chance to practice playing around with these in person and become experts you can solve probably 25%+ of the questions that our support team get – permissions and workflows are that important to how </a:t>
            </a:r>
            <a:r>
              <a:rPr lang="en-US" dirty="0" err="1"/>
              <a:t>Spira</a:t>
            </a:r>
            <a:r>
              <a:rPr lang="en-US" dirty="0"/>
              <a:t>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0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8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about a dozen different types of artifact in </a:t>
            </a:r>
            <a:r>
              <a:rPr lang="en-US" dirty="0" err="1"/>
              <a:t>SpiraPlan</a:t>
            </a:r>
            <a:r>
              <a:rPr lang="en-US" dirty="0"/>
              <a:t>, a few less in </a:t>
            </a:r>
            <a:r>
              <a:rPr lang="en-US" dirty="0" err="1"/>
              <a:t>SpiraTest</a:t>
            </a:r>
            <a:r>
              <a:rPr lang="en-US" dirty="0"/>
              <a:t>. Of these, about half have fields that you can manage at the template level – like we discussed before these are templates that can be shared across any number of products in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8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Together these fields help do things in the application like:</a:t>
            </a:r>
          </a:p>
          <a:p>
            <a:pPr marL="171450" indent="-171450">
              <a:buFontTx/>
              <a:buChar char="-"/>
            </a:pPr>
            <a:r>
              <a:rPr lang="en-US" dirty="0"/>
              <a:t>Easily find the most important bugs that need to be fixed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Manage who can mark an enhancement as valid and worth considering for implementation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We will look at how each of these three types work individually, and then connect them to the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0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fields let you set importance, priority, things like that. They are mostly discreet scales, meaning you give a name but you can also set a score – to determine the relative positioning or ranking, as well as a color to help in identifying things in the UI. </a:t>
            </a:r>
          </a:p>
          <a:p>
            <a:endParaRPr lang="en-US" dirty="0"/>
          </a:p>
          <a:p>
            <a:r>
              <a:rPr lang="en-US" dirty="0"/>
              <a:t>If you make a change here it is immediately reflected everywhere for all users accessing products that use that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0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Statuses tell you where an artifact is in the process. If types are the what, then statuses are the when/where</a:t>
            </a:r>
          </a:p>
          <a:p>
            <a:endParaRPr lang="en-US" dirty="0"/>
          </a:p>
          <a:p>
            <a:r>
              <a:rPr lang="en-US" dirty="0"/>
              <a:t>For a number of areas like incidents, you can define what statuses mean open (</a:t>
            </a:r>
            <a:r>
              <a:rPr lang="en-US" dirty="0" err="1"/>
              <a:t>ie</a:t>
            </a:r>
            <a:r>
              <a:rPr lang="en-US" dirty="0"/>
              <a:t> work that needs to be done) and closed (work that is done or does not need to be done)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4103B-8296-4801-B849-D9F9F8D688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48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2ECB7-5A5C-448A-BE0D-4C80732C12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746" y="589086"/>
            <a:ext cx="9135208" cy="870438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Title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F6C95-BC47-4658-BAB9-FC6E72F8C7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8746" y="1582618"/>
            <a:ext cx="7288823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6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 detail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B3F19-9FDE-4643-AEA8-76B016B0E2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76145"/>
            <a:ext cx="5769389" cy="4220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9B9237-2009-4998-B8A9-7239DBB853BA}"/>
              </a:ext>
            </a:extLst>
          </p:cNvPr>
          <p:cNvSpPr/>
          <p:nvPr userDrawn="1"/>
        </p:nvSpPr>
        <p:spPr>
          <a:xfrm>
            <a:off x="0" y="5213838"/>
            <a:ext cx="2400300" cy="164416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6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1">
            <a:extLst>
              <a:ext uri="{FF2B5EF4-FFF2-40B4-BE49-F238E27FC236}">
                <a16:creationId xmlns:a16="http://schemas.microsoft.com/office/drawing/2014/main" id="{E4ACEC22-9B8E-40A4-A913-797312F141C9}"/>
              </a:ext>
            </a:extLst>
          </p:cNvPr>
          <p:cNvSpPr/>
          <p:nvPr userDrawn="1"/>
        </p:nvSpPr>
        <p:spPr>
          <a:xfrm rot="5400000" flipV="1">
            <a:off x="5168411" y="-165587"/>
            <a:ext cx="6858000" cy="718917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82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82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82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8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B49279-0711-47DD-AB58-D501E30A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5377962" cy="2338754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t"/>
          <a:lstStyle>
            <a:lvl1pPr algn="l">
              <a:lnSpc>
                <a:spcPct val="100000"/>
              </a:lnSpc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0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95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364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0932"/>
            <a:ext cx="10515600" cy="1325563"/>
          </a:xfrm>
        </p:spPr>
        <p:txBody>
          <a:bodyPr/>
          <a:lstStyle>
            <a:lvl1pPr algn="ctr">
              <a:defRPr>
                <a:latin typeface="Josefin Sans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2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C23B726-209D-4554-B472-76CF768A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1498183-2849-4ACD-A774-3B0DF4A2E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8AD14-687C-4EAD-B4EA-8D6C86E27F4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3" y="5416548"/>
            <a:ext cx="1862366" cy="13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5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8" r:id="rId2"/>
    <p:sldLayoutId id="2147483709" r:id="rId3"/>
    <p:sldLayoutId id="2147483663" r:id="rId4"/>
    <p:sldLayoutId id="2147483710" r:id="rId5"/>
    <p:sldLayoutId id="2147483711" r:id="rId6"/>
    <p:sldLayoutId id="2147483712" r:id="rId7"/>
    <p:sldLayoutId id="2147483654" r:id="rId8"/>
    <p:sldLayoutId id="214748369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anit" panose="00000500000000000000" pitchFamily="2" charset="-34"/>
          <a:ea typeface="+mn-ea"/>
          <a:cs typeface="Kani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 err="1"/>
              <a:t>Spira</a:t>
            </a:r>
            <a:r>
              <a:rPr lang="en-US" dirty="0"/>
              <a:t> Admin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Advanced Tips </a:t>
            </a:r>
          </a:p>
          <a:p>
            <a:r>
              <a:rPr lang="en-US" dirty="0">
                <a:latin typeface="+mj-lt"/>
              </a:rPr>
              <a:t>and Tricks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68C5226-292A-4C5C-BE2F-14CEEE48B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9124" y="4117019"/>
            <a:ext cx="1705188" cy="1705188"/>
          </a:xfrm>
          <a:prstGeom prst="rect">
            <a:avLst/>
          </a:prstGeom>
        </p:spPr>
      </p:pic>
      <p:pic>
        <p:nvPicPr>
          <p:cNvPr id="5" name="Graphic 10">
            <a:extLst>
              <a:ext uri="{FF2B5EF4-FFF2-40B4-BE49-F238E27FC236}">
                <a16:creationId xmlns:a16="http://schemas.microsoft.com/office/drawing/2014/main" id="{F8FFE974-69E4-4579-B080-A21A6931A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1296" y="6087745"/>
            <a:ext cx="219420" cy="1784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AD6299-1B12-4A8F-BB16-00EF1DF83561}"/>
              </a:ext>
            </a:extLst>
          </p:cNvPr>
          <p:cNvSpPr/>
          <p:nvPr/>
        </p:nvSpPr>
        <p:spPr>
          <a:xfrm>
            <a:off x="738166" y="5981798"/>
            <a:ext cx="267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+mj-lt"/>
              </a:rPr>
              <a:t>@Inflectra  |  #</a:t>
            </a:r>
            <a:r>
              <a:rPr lang="en-US" dirty="0" err="1">
                <a:solidFill>
                  <a:prstClr val="black"/>
                </a:solidFill>
                <a:latin typeface="+mj-lt"/>
              </a:rPr>
              <a:t>InflectraCon</a:t>
            </a:r>
            <a:endParaRPr lang="en-US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254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Incident status example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3A3886-BE5C-4DD3-9A2A-65811B522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17" y="1690688"/>
            <a:ext cx="2126818" cy="10700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109882-4561-445A-8CB5-0F759A3DFC8B}"/>
              </a:ext>
            </a:extLst>
          </p:cNvPr>
          <p:cNvSpPr/>
          <p:nvPr/>
        </p:nvSpPr>
        <p:spPr>
          <a:xfrm>
            <a:off x="511330" y="2234528"/>
            <a:ext cx="650264" cy="14946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8771EC-E97A-4B76-8682-56C14E3E5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135" y="1690688"/>
            <a:ext cx="9267825" cy="46005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13A91E-3E86-4A3E-AE4E-BCC83270BC37}"/>
              </a:ext>
            </a:extLst>
          </p:cNvPr>
          <p:cNvSpPr/>
          <p:nvPr/>
        </p:nvSpPr>
        <p:spPr>
          <a:xfrm>
            <a:off x="3274827" y="3341078"/>
            <a:ext cx="4401879" cy="24643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6107 0.00278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1DB20A-7836-4055-8867-76E5E788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926" y="1690688"/>
            <a:ext cx="9239250" cy="49815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Incident type example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476C8-8904-43F7-8DD8-78629D69E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17" y="1690688"/>
            <a:ext cx="2126818" cy="10700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A39421-7995-4AC3-AAB0-2D3EE811DEE5}"/>
              </a:ext>
            </a:extLst>
          </p:cNvPr>
          <p:cNvSpPr/>
          <p:nvPr/>
        </p:nvSpPr>
        <p:spPr>
          <a:xfrm>
            <a:off x="513068" y="2372457"/>
            <a:ext cx="650264" cy="1434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01D6A2-5F3A-4B49-B267-6EE0860C4C3A}"/>
              </a:ext>
            </a:extLst>
          </p:cNvPr>
          <p:cNvSpPr/>
          <p:nvPr/>
        </p:nvSpPr>
        <p:spPr>
          <a:xfrm>
            <a:off x="3165231" y="3341077"/>
            <a:ext cx="1987061" cy="278716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24088 0.00069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8 0.00069 L 0.49179 0.00069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46" y="474786"/>
            <a:ext cx="4776268" cy="2338754"/>
          </a:xfrm>
        </p:spPr>
        <p:txBody>
          <a:bodyPr>
            <a:normAutofit/>
          </a:bodyPr>
          <a:lstStyle/>
          <a:p>
            <a:r>
              <a:rPr lang="en-US" sz="6000" dirty="0"/>
              <a:t>Workflows</a:t>
            </a:r>
          </a:p>
        </p:txBody>
      </p:sp>
    </p:spTree>
    <p:extLst>
      <p:ext uri="{BB962C8B-B14F-4D97-AF65-F5344CB8AC3E}">
        <p14:creationId xmlns:p14="http://schemas.microsoft.com/office/powerpoint/2010/main" val="3707998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afkaesque">
            <a:extLst>
              <a:ext uri="{FF2B5EF4-FFF2-40B4-BE49-F238E27FC236}">
                <a16:creationId xmlns:a16="http://schemas.microsoft.com/office/drawing/2014/main" id="{01BD8441-BB5F-4370-A0F2-1C83F91B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9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23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workflows in 3 easy steps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C81B02-4E73-450E-9E42-5BA3E403A5A7}"/>
              </a:ext>
            </a:extLst>
          </p:cNvPr>
          <p:cNvGrpSpPr/>
          <p:nvPr/>
        </p:nvGrpSpPr>
        <p:grpSpPr>
          <a:xfrm>
            <a:off x="3439537" y="1996859"/>
            <a:ext cx="3097312" cy="2864281"/>
            <a:chOff x="2419629" y="1868846"/>
            <a:chExt cx="3097312" cy="286428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3CECAC-A2DB-4A95-A7F4-BBA28535DAFC}"/>
                </a:ext>
              </a:extLst>
            </p:cNvPr>
            <p:cNvGrpSpPr/>
            <p:nvPr/>
          </p:nvGrpSpPr>
          <p:grpSpPr>
            <a:xfrm>
              <a:off x="2419629" y="1868846"/>
              <a:ext cx="3097312" cy="369332"/>
              <a:chOff x="7923614" y="1729727"/>
              <a:chExt cx="3097312" cy="36933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2682173-3E9A-4DA9-AC05-920A1A6356F5}"/>
                  </a:ext>
                </a:extLst>
              </p:cNvPr>
              <p:cNvSpPr/>
              <p:nvPr/>
            </p:nvSpPr>
            <p:spPr>
              <a:xfrm>
                <a:off x="7923614" y="1729727"/>
                <a:ext cx="368935" cy="36893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2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65C2C50-4672-4E3F-9B48-9B5DD3692724}"/>
                  </a:ext>
                </a:extLst>
              </p:cNvPr>
              <p:cNvSpPr txBox="1"/>
              <p:nvPr/>
            </p:nvSpPr>
            <p:spPr>
              <a:xfrm>
                <a:off x="8364354" y="1729727"/>
                <a:ext cx="2656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65000"/>
                      </a:schemeClr>
                    </a:solidFill>
                    <a:latin typeface="+mj-lt"/>
                  </a:rPr>
                  <a:t>Multiple workflows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343DE4A-B334-469D-8F0C-89565D1D843B}"/>
                </a:ext>
              </a:extLst>
            </p:cNvPr>
            <p:cNvGrpSpPr/>
            <p:nvPr/>
          </p:nvGrpSpPr>
          <p:grpSpPr>
            <a:xfrm>
              <a:off x="2419629" y="3115923"/>
              <a:ext cx="3097312" cy="369332"/>
              <a:chOff x="7923614" y="1729727"/>
              <a:chExt cx="3097312" cy="36933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0A1578-A802-41E9-833E-18BF23CCC3BC}"/>
                  </a:ext>
                </a:extLst>
              </p:cNvPr>
              <p:cNvSpPr/>
              <p:nvPr/>
            </p:nvSpPr>
            <p:spPr>
              <a:xfrm>
                <a:off x="7923614" y="1729727"/>
                <a:ext cx="368935" cy="36893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2"/>
                    </a:solidFill>
                    <a:latin typeface="+mj-lt"/>
                  </a:rPr>
                  <a:t>2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036D58-1B44-416E-82D8-A5AABB959D28}"/>
                  </a:ext>
                </a:extLst>
              </p:cNvPr>
              <p:cNvSpPr txBox="1"/>
              <p:nvPr/>
            </p:nvSpPr>
            <p:spPr>
              <a:xfrm>
                <a:off x="8364354" y="1729727"/>
                <a:ext cx="2656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65000"/>
                      </a:schemeClr>
                    </a:solidFill>
                    <a:latin typeface="+mj-lt"/>
                  </a:rPr>
                  <a:t>Statuses / steps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1F5C468-0007-4243-AB76-0B804F678A23}"/>
                </a:ext>
              </a:extLst>
            </p:cNvPr>
            <p:cNvGrpSpPr/>
            <p:nvPr/>
          </p:nvGrpSpPr>
          <p:grpSpPr>
            <a:xfrm>
              <a:off x="2419629" y="4363795"/>
              <a:ext cx="3097312" cy="369332"/>
              <a:chOff x="7923614" y="1729727"/>
              <a:chExt cx="3097312" cy="36933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A036218-381F-4649-9E3D-46BD9FB4ADCF}"/>
                  </a:ext>
                </a:extLst>
              </p:cNvPr>
              <p:cNvSpPr/>
              <p:nvPr/>
            </p:nvSpPr>
            <p:spPr>
              <a:xfrm>
                <a:off x="7923614" y="1729727"/>
                <a:ext cx="368935" cy="36893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chemeClr val="bg2"/>
                    </a:solidFill>
                    <a:latin typeface="+mj-lt"/>
                  </a:rPr>
                  <a:t>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24557B-B9EC-408C-9B1F-9EC145716A32}"/>
                  </a:ext>
                </a:extLst>
              </p:cNvPr>
              <p:cNvSpPr txBox="1"/>
              <p:nvPr/>
            </p:nvSpPr>
            <p:spPr>
              <a:xfrm>
                <a:off x="8364354" y="1729727"/>
                <a:ext cx="2656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2">
                        <a:lumMod val="65000"/>
                      </a:schemeClr>
                    </a:solidFill>
                    <a:latin typeface="+mj-lt"/>
                  </a:rPr>
                  <a:t>Transitions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556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But what is a workflow? Example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32494F-BFC7-414E-AD15-32CC7C475176}"/>
              </a:ext>
            </a:extLst>
          </p:cNvPr>
          <p:cNvGrpSpPr/>
          <p:nvPr/>
        </p:nvGrpSpPr>
        <p:grpSpPr>
          <a:xfrm>
            <a:off x="3501656" y="1655571"/>
            <a:ext cx="6026295" cy="4549666"/>
            <a:chOff x="3501656" y="1655571"/>
            <a:chExt cx="6026295" cy="454966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CBD8064-B649-44CB-88DB-0C3A8A7C939C}"/>
                </a:ext>
              </a:extLst>
            </p:cNvPr>
            <p:cNvSpPr/>
            <p:nvPr/>
          </p:nvSpPr>
          <p:spPr>
            <a:xfrm>
              <a:off x="5226496" y="1655571"/>
              <a:ext cx="2636874" cy="100280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j-lt"/>
                </a:rPr>
                <a:t>Requested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6E09B50-7269-4986-9D03-B37F62CD1DBB}"/>
                </a:ext>
              </a:extLst>
            </p:cNvPr>
            <p:cNvSpPr/>
            <p:nvPr/>
          </p:nvSpPr>
          <p:spPr>
            <a:xfrm>
              <a:off x="3501656" y="5202429"/>
              <a:ext cx="2636874" cy="100280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Accepted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E026B0-1BF5-418D-AD21-282CB1A58CD9}"/>
                </a:ext>
              </a:extLst>
            </p:cNvPr>
            <p:cNvSpPr/>
            <p:nvPr/>
          </p:nvSpPr>
          <p:spPr>
            <a:xfrm>
              <a:off x="5220147" y="3429000"/>
              <a:ext cx="2636874" cy="100280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Under Review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A50FF73-0F50-487C-8EA0-928FDF8FB2F9}"/>
                </a:ext>
              </a:extLst>
            </p:cNvPr>
            <p:cNvSpPr/>
            <p:nvPr/>
          </p:nvSpPr>
          <p:spPr>
            <a:xfrm>
              <a:off x="6891077" y="5202429"/>
              <a:ext cx="2636874" cy="100280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+mj-lt"/>
                </a:rPr>
                <a:t>Rejected</a:t>
              </a:r>
            </a:p>
          </p:txBody>
        </p:sp>
        <p:cxnSp>
          <p:nvCxnSpPr>
            <p:cNvPr id="17" name="Connector: Curved 16">
              <a:extLst>
                <a:ext uri="{FF2B5EF4-FFF2-40B4-BE49-F238E27FC236}">
                  <a16:creationId xmlns:a16="http://schemas.microsoft.com/office/drawing/2014/main" id="{0DAFA2C0-C3EF-461C-A0AF-50EECDC2EF01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 rot="5400000">
              <a:off x="6156449" y="3040515"/>
              <a:ext cx="770621" cy="6349"/>
            </a:xfrm>
            <a:prstGeom prst="curvedConnector3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Curved 19">
              <a:extLst>
                <a:ext uri="{FF2B5EF4-FFF2-40B4-BE49-F238E27FC236}">
                  <a16:creationId xmlns:a16="http://schemas.microsoft.com/office/drawing/2014/main" id="{96B246E9-A6B6-4B06-9C21-F9A778430393}"/>
                </a:ext>
              </a:extLst>
            </p:cNvPr>
            <p:cNvCxnSpPr>
              <a:cxnSpLocks/>
              <a:stCxn id="9" idx="2"/>
              <a:endCxn id="8" idx="0"/>
            </p:cNvCxnSpPr>
            <p:nvPr/>
          </p:nvCxnSpPr>
          <p:spPr>
            <a:xfrm rot="5400000">
              <a:off x="5294029" y="3957873"/>
              <a:ext cx="770621" cy="1718491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CB3811A-1A87-41B8-91B1-083E40AD9130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16200000" flipH="1">
              <a:off x="6988739" y="3981653"/>
              <a:ext cx="770621" cy="1670930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7462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Requirement workflow 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BD8064-B649-44CB-88DB-0C3A8A7C939C}"/>
              </a:ext>
            </a:extLst>
          </p:cNvPr>
          <p:cNvSpPr/>
          <p:nvPr/>
        </p:nvSpPr>
        <p:spPr>
          <a:xfrm>
            <a:off x="5226496" y="1928362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Requested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6E09B50-7269-4986-9D03-B37F62CD1DBB}"/>
              </a:ext>
            </a:extLst>
          </p:cNvPr>
          <p:cNvSpPr/>
          <p:nvPr/>
        </p:nvSpPr>
        <p:spPr>
          <a:xfrm>
            <a:off x="2589622" y="3527483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Accepted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E026B0-1BF5-418D-AD21-282CB1A58CD9}"/>
              </a:ext>
            </a:extLst>
          </p:cNvPr>
          <p:cNvSpPr/>
          <p:nvPr/>
        </p:nvSpPr>
        <p:spPr>
          <a:xfrm>
            <a:off x="7863370" y="3527484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Under Review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A50FF73-0F50-487C-8EA0-928FDF8FB2F9}"/>
              </a:ext>
            </a:extLst>
          </p:cNvPr>
          <p:cNvSpPr/>
          <p:nvPr/>
        </p:nvSpPr>
        <p:spPr>
          <a:xfrm>
            <a:off x="7863370" y="5183001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Rejected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BE8DE05-6FD8-4B23-B032-FD2469614935}"/>
              </a:ext>
            </a:extLst>
          </p:cNvPr>
          <p:cNvSpPr/>
          <p:nvPr/>
        </p:nvSpPr>
        <p:spPr>
          <a:xfrm>
            <a:off x="2589621" y="5183001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Planned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202E1B5B-7240-4FB6-B703-955F6B83A2B0}"/>
              </a:ext>
            </a:extLst>
          </p:cNvPr>
          <p:cNvCxnSpPr>
            <a:stCxn id="7" idx="2"/>
            <a:endCxn id="8" idx="0"/>
          </p:cNvCxnSpPr>
          <p:nvPr/>
        </p:nvCxnSpPr>
        <p:spPr>
          <a:xfrm rot="5400000">
            <a:off x="4928340" y="1910889"/>
            <a:ext cx="596313" cy="2636874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0DAFA2C0-C3EF-461C-A0AF-50EECDC2EF0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7565213" y="1910890"/>
            <a:ext cx="596314" cy="2636874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96B246E9-A6B6-4B06-9C21-F9A778430393}"/>
              </a:ext>
            </a:extLst>
          </p:cNvPr>
          <p:cNvCxnSpPr>
            <a:cxnSpLocks/>
            <a:stCxn id="9" idx="1"/>
            <a:endCxn id="8" idx="3"/>
          </p:cNvCxnSpPr>
          <p:nvPr/>
        </p:nvCxnSpPr>
        <p:spPr>
          <a:xfrm rot="10800000">
            <a:off x="5226496" y="4028888"/>
            <a:ext cx="2636874" cy="1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CB3811A-1A87-41B8-91B1-083E40AD9130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8855453" y="4856646"/>
            <a:ext cx="652709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7E6B9C49-548F-4C8D-99FD-36F9917FD963}"/>
              </a:ext>
            </a:extLst>
          </p:cNvPr>
          <p:cNvCxnSpPr>
            <a:cxnSpLocks/>
            <a:stCxn id="11" idx="1"/>
            <a:endCxn id="8" idx="1"/>
          </p:cNvCxnSpPr>
          <p:nvPr/>
        </p:nvCxnSpPr>
        <p:spPr>
          <a:xfrm rot="10800000" flipH="1">
            <a:off x="2589620" y="4028887"/>
            <a:ext cx="1" cy="1655518"/>
          </a:xfrm>
          <a:prstGeom prst="curvedConnector3">
            <a:avLst>
              <a:gd name="adj1" fmla="val -22860000000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80387F66-083D-408E-8A55-510661EE1507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rot="5400000">
            <a:off x="3581704" y="4856646"/>
            <a:ext cx="652710" cy="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A7123B47-3DB7-4EE1-8815-ABCBBA455CC6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226496" y="4028887"/>
            <a:ext cx="2636874" cy="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665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Requirement workflows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2F9F2-F1A7-4858-A373-7954B06F1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2056300"/>
            <a:ext cx="7610475" cy="22002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6B0F790-ABAC-4724-BC23-2E4A737B4CF0}"/>
              </a:ext>
            </a:extLst>
          </p:cNvPr>
          <p:cNvGrpSpPr/>
          <p:nvPr/>
        </p:nvGrpSpPr>
        <p:grpSpPr>
          <a:xfrm>
            <a:off x="1743740" y="2328530"/>
            <a:ext cx="3982490" cy="3957767"/>
            <a:chOff x="1743740" y="2328530"/>
            <a:chExt cx="3982490" cy="395776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1FADEC0-EBEC-4607-80C1-4BCDF792EC09}"/>
                </a:ext>
              </a:extLst>
            </p:cNvPr>
            <p:cNvSpPr/>
            <p:nvPr/>
          </p:nvSpPr>
          <p:spPr>
            <a:xfrm>
              <a:off x="3089356" y="5751560"/>
              <a:ext cx="2636874" cy="534737"/>
            </a:xfrm>
            <a:prstGeom prst="round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Requirement Types, except…</a:t>
              </a:r>
            </a:p>
          </p:txBody>
        </p:sp>
        <p:sp>
          <p:nvSpPr>
            <p:cNvPr id="11" name="Arrow: U-Turn 10">
              <a:extLst>
                <a:ext uri="{FF2B5EF4-FFF2-40B4-BE49-F238E27FC236}">
                  <a16:creationId xmlns:a16="http://schemas.microsoft.com/office/drawing/2014/main" id="{E76FD084-7FF1-48DB-AF55-9F3368D97B6D}"/>
                </a:ext>
              </a:extLst>
            </p:cNvPr>
            <p:cNvSpPr/>
            <p:nvPr/>
          </p:nvSpPr>
          <p:spPr>
            <a:xfrm rot="16200000">
              <a:off x="571799" y="3500471"/>
              <a:ext cx="3689498" cy="1345616"/>
            </a:xfrm>
            <a:prstGeom prst="uturnArrow">
              <a:avLst>
                <a:gd name="adj1" fmla="val 6419"/>
                <a:gd name="adj2" fmla="val 12257"/>
                <a:gd name="adj3" fmla="val 18474"/>
                <a:gd name="adj4" fmla="val 43750"/>
                <a:gd name="adj5" fmla="val 46139"/>
              </a:avLst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E176FD-FD2E-4B2A-B897-AFA26A72728C}"/>
              </a:ext>
            </a:extLst>
          </p:cNvPr>
          <p:cNvGrpSpPr/>
          <p:nvPr/>
        </p:nvGrpSpPr>
        <p:grpSpPr>
          <a:xfrm>
            <a:off x="1892598" y="2721937"/>
            <a:ext cx="3833632" cy="2865989"/>
            <a:chOff x="1892598" y="2721937"/>
            <a:chExt cx="3833632" cy="286598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26ADB8D-2B0F-49EC-82BC-DC57A9FD71C4}"/>
                </a:ext>
              </a:extLst>
            </p:cNvPr>
            <p:cNvSpPr/>
            <p:nvPr/>
          </p:nvSpPr>
          <p:spPr>
            <a:xfrm>
              <a:off x="3089356" y="5053189"/>
              <a:ext cx="2636874" cy="534737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User Stories</a:t>
              </a:r>
            </a:p>
          </p:txBody>
        </p:sp>
        <p:sp>
          <p:nvSpPr>
            <p:cNvPr id="12" name="Arrow: U-Turn 11">
              <a:extLst>
                <a:ext uri="{FF2B5EF4-FFF2-40B4-BE49-F238E27FC236}">
                  <a16:creationId xmlns:a16="http://schemas.microsoft.com/office/drawing/2014/main" id="{221E97BD-C47D-47DD-8DA2-AEA945D8A940}"/>
                </a:ext>
              </a:extLst>
            </p:cNvPr>
            <p:cNvSpPr/>
            <p:nvPr/>
          </p:nvSpPr>
          <p:spPr>
            <a:xfrm rot="16200000">
              <a:off x="1173947" y="3440588"/>
              <a:ext cx="2634061" cy="1196760"/>
            </a:xfrm>
            <a:prstGeom prst="uturnArrow">
              <a:avLst>
                <a:gd name="adj1" fmla="val 6419"/>
                <a:gd name="adj2" fmla="val 11369"/>
                <a:gd name="adj3" fmla="val 18474"/>
                <a:gd name="adj4" fmla="val 43750"/>
                <a:gd name="adj5" fmla="val 44362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2E767C-DE1E-4D45-AC41-B20AB78EBC59}"/>
              </a:ext>
            </a:extLst>
          </p:cNvPr>
          <p:cNvGrpSpPr/>
          <p:nvPr/>
        </p:nvGrpSpPr>
        <p:grpSpPr>
          <a:xfrm>
            <a:off x="2052084" y="3030281"/>
            <a:ext cx="3674146" cy="1859274"/>
            <a:chOff x="2052084" y="3030281"/>
            <a:chExt cx="3674146" cy="18592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F1C7554-ED0D-4FEE-8055-0E023B9A8393}"/>
                </a:ext>
              </a:extLst>
            </p:cNvPr>
            <p:cNvSpPr/>
            <p:nvPr/>
          </p:nvSpPr>
          <p:spPr>
            <a:xfrm>
              <a:off x="3089356" y="4354818"/>
              <a:ext cx="2636874" cy="53473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Use Cases</a:t>
              </a:r>
            </a:p>
          </p:txBody>
        </p:sp>
        <p:sp>
          <p:nvSpPr>
            <p:cNvPr id="13" name="Arrow: U-Turn 12">
              <a:extLst>
                <a:ext uri="{FF2B5EF4-FFF2-40B4-BE49-F238E27FC236}">
                  <a16:creationId xmlns:a16="http://schemas.microsoft.com/office/drawing/2014/main" id="{FD6536F0-0256-45BF-BC39-F4411AA47225}"/>
                </a:ext>
              </a:extLst>
            </p:cNvPr>
            <p:cNvSpPr/>
            <p:nvPr/>
          </p:nvSpPr>
          <p:spPr>
            <a:xfrm rot="16200000">
              <a:off x="1757048" y="3325317"/>
              <a:ext cx="1627346" cy="1037274"/>
            </a:xfrm>
            <a:prstGeom prst="uturnArrow">
              <a:avLst>
                <a:gd name="adj1" fmla="val 6419"/>
                <a:gd name="adj2" fmla="val 11369"/>
                <a:gd name="adj3" fmla="val 18474"/>
                <a:gd name="adj4" fmla="val 43750"/>
                <a:gd name="adj5" fmla="val 33313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2283-9F3E-4804-BA07-318BD9CE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workflow in reality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A27B9-8953-4B3D-8C33-4E525263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501" y="1734256"/>
            <a:ext cx="8185299" cy="4738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3D5E5C-9CE9-4666-AA09-A6F875197317}"/>
              </a:ext>
            </a:extLst>
          </p:cNvPr>
          <p:cNvSpPr/>
          <p:nvPr/>
        </p:nvSpPr>
        <p:spPr>
          <a:xfrm>
            <a:off x="3274828" y="2594344"/>
            <a:ext cx="1881963" cy="387842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18021 -0.0004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21 -0.00046 L 0.33451 -0.0004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CBD8064-B649-44CB-88DB-0C3A8A7C939C}"/>
              </a:ext>
            </a:extLst>
          </p:cNvPr>
          <p:cNvSpPr/>
          <p:nvPr/>
        </p:nvSpPr>
        <p:spPr>
          <a:xfrm>
            <a:off x="4743893" y="942504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Requested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0DAFA2C0-C3EF-461C-A0AF-50EECDC2EF01}"/>
              </a:ext>
            </a:extLst>
          </p:cNvPr>
          <p:cNvCxnSpPr>
            <a:cxnSpLocks/>
          </p:cNvCxnSpPr>
          <p:nvPr/>
        </p:nvCxnSpPr>
        <p:spPr>
          <a:xfrm rot="5400000">
            <a:off x="4876355" y="3131287"/>
            <a:ext cx="2371951" cy="12700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E542EA-9FCB-417C-9F2A-33092F4D9540}"/>
              </a:ext>
            </a:extLst>
          </p:cNvPr>
          <p:cNvSpPr/>
          <p:nvPr/>
        </p:nvSpPr>
        <p:spPr>
          <a:xfrm>
            <a:off x="6214730" y="2629883"/>
            <a:ext cx="2636874" cy="10028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Review Requirement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4EC37C-A9BA-443E-933A-1E4C965B17FD}"/>
              </a:ext>
            </a:extLst>
          </p:cNvPr>
          <p:cNvSpPr/>
          <p:nvPr/>
        </p:nvSpPr>
        <p:spPr>
          <a:xfrm>
            <a:off x="3042832" y="4489363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Accepted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B13E88-6EB6-43D5-A9E1-BB6AF237E932}"/>
              </a:ext>
            </a:extLst>
          </p:cNvPr>
          <p:cNvSpPr/>
          <p:nvPr/>
        </p:nvSpPr>
        <p:spPr>
          <a:xfrm>
            <a:off x="4761323" y="2715934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Under Review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E78BB9-FEB8-45F4-A284-3E55B6C8EE69}"/>
              </a:ext>
            </a:extLst>
          </p:cNvPr>
          <p:cNvSpPr/>
          <p:nvPr/>
        </p:nvSpPr>
        <p:spPr>
          <a:xfrm>
            <a:off x="6432253" y="4489363"/>
            <a:ext cx="2636874" cy="1002808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+mj-lt"/>
              </a:rPr>
              <a:t>Rejected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58F7227E-6184-4F46-91D3-CDAC9C437748}"/>
              </a:ext>
            </a:extLst>
          </p:cNvPr>
          <p:cNvCxnSpPr>
            <a:cxnSpLocks/>
            <a:endCxn id="12" idx="0"/>
          </p:cNvCxnSpPr>
          <p:nvPr/>
        </p:nvCxnSpPr>
        <p:spPr>
          <a:xfrm rot="5400000">
            <a:off x="5697625" y="2327449"/>
            <a:ext cx="770621" cy="6349"/>
          </a:xfrm>
          <a:prstGeom prst="curvedConnector3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8AA63896-2A3E-4CDE-B549-D1C7AC22CF8C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 rot="5400000">
            <a:off x="4835205" y="3244807"/>
            <a:ext cx="770621" cy="1718491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C2667B8B-30FC-4850-A441-60A69A6B3AE4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6529915" y="3268587"/>
            <a:ext cx="770621" cy="1670930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8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0013 0.2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1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0CBECD-E922-4677-96BA-F5358AF32FD2}"/>
              </a:ext>
            </a:extLst>
          </p:cNvPr>
          <p:cNvSpPr/>
          <p:nvPr/>
        </p:nvSpPr>
        <p:spPr>
          <a:xfrm>
            <a:off x="5406501" y="2592280"/>
            <a:ext cx="6542843" cy="403933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848AB1-074D-45FB-84B0-2D958A656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 fontScale="90000"/>
          </a:bodyPr>
          <a:lstStyle/>
          <a:p>
            <a:pPr algn="l"/>
            <a:r>
              <a:rPr lang="en-US" dirty="0"/>
              <a:t>Simon Bor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BC2B5-99B0-4825-A6A1-EA5E7FA40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+mj-lt"/>
              </a:rPr>
              <a:t>Head of Products, </a:t>
            </a:r>
            <a:r>
              <a:rPr lang="en-US" sz="5400" dirty="0" err="1">
                <a:latin typeface="+mj-lt"/>
              </a:rPr>
              <a:t>Inflectra</a:t>
            </a:r>
            <a:endParaRPr lang="en-US" sz="5400" dirty="0">
              <a:latin typeface="+mj-lt"/>
            </a:endParaRPr>
          </a:p>
        </p:txBody>
      </p:sp>
      <p:pic>
        <p:nvPicPr>
          <p:cNvPr id="4" name="Picture 2" descr="12.png">
            <a:extLst>
              <a:ext uri="{FF2B5EF4-FFF2-40B4-BE49-F238E27FC236}">
                <a16:creationId xmlns:a16="http://schemas.microsoft.com/office/drawing/2014/main" id="{EC3B41B4-7E5E-4826-AA35-28F1EF2B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82" y="296773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52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E5B8-FAAC-4300-83D9-18F70497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= requested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D98657-F830-455C-BEC8-BE8A8682A643}"/>
              </a:ext>
            </a:extLst>
          </p:cNvPr>
          <p:cNvGrpSpPr/>
          <p:nvPr/>
        </p:nvGrpSpPr>
        <p:grpSpPr>
          <a:xfrm>
            <a:off x="458972" y="2183527"/>
            <a:ext cx="2337391" cy="2490946"/>
            <a:chOff x="5226496" y="1928362"/>
            <a:chExt cx="4107711" cy="437756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987E6F-3B71-4361-B58D-B5A83ECA0895}"/>
                </a:ext>
              </a:extLst>
            </p:cNvPr>
            <p:cNvSpPr/>
            <p:nvPr/>
          </p:nvSpPr>
          <p:spPr>
            <a:xfrm>
              <a:off x="5226496" y="5303121"/>
              <a:ext cx="2636874" cy="100280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Under Review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DFC401-DDCD-46E4-8E07-C36C5F03EA96}"/>
                </a:ext>
              </a:extLst>
            </p:cNvPr>
            <p:cNvGrpSpPr/>
            <p:nvPr/>
          </p:nvGrpSpPr>
          <p:grpSpPr>
            <a:xfrm>
              <a:off x="5226496" y="1928362"/>
              <a:ext cx="4107711" cy="3381108"/>
              <a:chOff x="5226496" y="1928362"/>
              <a:chExt cx="4107711" cy="338110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3808EB0-F2D9-4EED-A652-D3A87355B777}"/>
                  </a:ext>
                </a:extLst>
              </p:cNvPr>
              <p:cNvSpPr/>
              <p:nvPr/>
            </p:nvSpPr>
            <p:spPr>
              <a:xfrm>
                <a:off x="5226496" y="1928362"/>
                <a:ext cx="2636875" cy="1002808"/>
              </a:xfrm>
              <a:prstGeom prst="round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Requested</a:t>
                </a:r>
              </a:p>
            </p:txBody>
          </p:sp>
          <p:cxnSp>
            <p:nvCxnSpPr>
              <p:cNvPr id="8" name="Connector: Curved 7">
                <a:extLst>
                  <a:ext uri="{FF2B5EF4-FFF2-40B4-BE49-F238E27FC236}">
                    <a16:creationId xmlns:a16="http://schemas.microsoft.com/office/drawing/2014/main" id="{64FBC69A-676E-4620-9827-F0E60BBE8A37}"/>
                  </a:ext>
                </a:extLst>
              </p:cNvPr>
              <p:cNvCxnSpPr>
                <a:cxnSpLocks/>
                <a:stCxn id="7" idx="2"/>
                <a:endCxn id="5" idx="0"/>
              </p:cNvCxnSpPr>
              <p:nvPr/>
            </p:nvCxnSpPr>
            <p:spPr>
              <a:xfrm rot="5400000">
                <a:off x="5358958" y="4117145"/>
                <a:ext cx="2371951" cy="12700"/>
              </a:xfrm>
              <a:prstGeom prst="curvedConnector3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3ABE02D-7E91-4C89-B5B3-23295E485211}"/>
                  </a:ext>
                </a:extLst>
              </p:cNvPr>
              <p:cNvSpPr/>
              <p:nvPr/>
            </p:nvSpPr>
            <p:spPr>
              <a:xfrm>
                <a:off x="6697333" y="3615741"/>
                <a:ext cx="2636874" cy="100280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Review Requirement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17F42EB-22BD-490C-A656-988AFE66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37" y="633894"/>
            <a:ext cx="4456452" cy="59542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AAD1E7-73C6-48E5-86AF-FDCDB644E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99" y="1577051"/>
            <a:ext cx="7873740" cy="49158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402C2D-F04D-4C68-85D8-7F52AB0F58A8}"/>
              </a:ext>
            </a:extLst>
          </p:cNvPr>
          <p:cNvSpPr/>
          <p:nvPr/>
        </p:nvSpPr>
        <p:spPr>
          <a:xfrm>
            <a:off x="3692599" y="3232296"/>
            <a:ext cx="7538325" cy="30921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E5B8-FAAC-4300-83D9-18F70497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= review requirement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6A5577-CC94-47D3-852B-1E010AEFC56B}"/>
              </a:ext>
            </a:extLst>
          </p:cNvPr>
          <p:cNvGrpSpPr/>
          <p:nvPr/>
        </p:nvGrpSpPr>
        <p:grpSpPr>
          <a:xfrm>
            <a:off x="458972" y="2183527"/>
            <a:ext cx="2337391" cy="2490946"/>
            <a:chOff x="5226496" y="1928362"/>
            <a:chExt cx="4107711" cy="43775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61310A-AFA6-4B76-BE5A-EE5CB20413AA}"/>
                </a:ext>
              </a:extLst>
            </p:cNvPr>
            <p:cNvSpPr/>
            <p:nvPr/>
          </p:nvSpPr>
          <p:spPr>
            <a:xfrm>
              <a:off x="5226496" y="5303121"/>
              <a:ext cx="2636874" cy="100280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Under Review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06E972-F75C-4D3B-A789-DE472C9372B6}"/>
                </a:ext>
              </a:extLst>
            </p:cNvPr>
            <p:cNvGrpSpPr/>
            <p:nvPr/>
          </p:nvGrpSpPr>
          <p:grpSpPr>
            <a:xfrm>
              <a:off x="5226496" y="1928362"/>
              <a:ext cx="4107711" cy="3381108"/>
              <a:chOff x="5226496" y="1928362"/>
              <a:chExt cx="4107711" cy="338110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7CEDFAF-2801-4357-B350-FF7C45FBEE14}"/>
                  </a:ext>
                </a:extLst>
              </p:cNvPr>
              <p:cNvSpPr/>
              <p:nvPr/>
            </p:nvSpPr>
            <p:spPr>
              <a:xfrm>
                <a:off x="5226496" y="1928362"/>
                <a:ext cx="2636875" cy="1002808"/>
              </a:xfrm>
              <a:prstGeom prst="round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Requested</a:t>
                </a:r>
              </a:p>
            </p:txBody>
          </p:sp>
          <p:cxnSp>
            <p:nvCxnSpPr>
              <p:cNvPr id="16" name="Connector: Curved 15">
                <a:extLst>
                  <a:ext uri="{FF2B5EF4-FFF2-40B4-BE49-F238E27FC236}">
                    <a16:creationId xmlns:a16="http://schemas.microsoft.com/office/drawing/2014/main" id="{EE63EB4F-842C-4AA9-B320-2F13BE98B004}"/>
                  </a:ext>
                </a:extLst>
              </p:cNvPr>
              <p:cNvCxnSpPr>
                <a:cxnSpLocks/>
                <a:stCxn id="15" idx="2"/>
                <a:endCxn id="13" idx="0"/>
              </p:cNvCxnSpPr>
              <p:nvPr/>
            </p:nvCxnSpPr>
            <p:spPr>
              <a:xfrm rot="5400000">
                <a:off x="5358958" y="4117145"/>
                <a:ext cx="2371951" cy="12700"/>
              </a:xfrm>
              <a:prstGeom prst="curvedConnector3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B0201AC-D951-40D0-8E02-67A8B848AE18}"/>
                  </a:ext>
                </a:extLst>
              </p:cNvPr>
              <p:cNvSpPr/>
              <p:nvPr/>
            </p:nvSpPr>
            <p:spPr>
              <a:xfrm>
                <a:off x="6697333" y="3615741"/>
                <a:ext cx="2636874" cy="100280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Review Requirement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C0B536-F0A6-4E8E-BA1C-8704A2F3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690688"/>
            <a:ext cx="7277100" cy="3609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3A0F78-1A37-482B-B072-1C8BE0740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1690688"/>
            <a:ext cx="7962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E5B8-FAAC-4300-83D9-18F704978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= under review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6A5577-CC94-47D3-852B-1E010AEFC56B}"/>
              </a:ext>
            </a:extLst>
          </p:cNvPr>
          <p:cNvGrpSpPr/>
          <p:nvPr/>
        </p:nvGrpSpPr>
        <p:grpSpPr>
          <a:xfrm>
            <a:off x="458972" y="2183527"/>
            <a:ext cx="2337391" cy="2490946"/>
            <a:chOff x="5226496" y="1928362"/>
            <a:chExt cx="4107711" cy="43775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61310A-AFA6-4B76-BE5A-EE5CB20413AA}"/>
                </a:ext>
              </a:extLst>
            </p:cNvPr>
            <p:cNvSpPr/>
            <p:nvPr/>
          </p:nvSpPr>
          <p:spPr>
            <a:xfrm>
              <a:off x="5226496" y="5303121"/>
              <a:ext cx="2636874" cy="100280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Under Review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D06E972-F75C-4D3B-A789-DE472C9372B6}"/>
                </a:ext>
              </a:extLst>
            </p:cNvPr>
            <p:cNvGrpSpPr/>
            <p:nvPr/>
          </p:nvGrpSpPr>
          <p:grpSpPr>
            <a:xfrm>
              <a:off x="5226496" y="1928362"/>
              <a:ext cx="4107711" cy="3381108"/>
              <a:chOff x="5226496" y="1928362"/>
              <a:chExt cx="4107711" cy="338110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7CEDFAF-2801-4357-B350-FF7C45FBEE14}"/>
                  </a:ext>
                </a:extLst>
              </p:cNvPr>
              <p:cNvSpPr/>
              <p:nvPr/>
            </p:nvSpPr>
            <p:spPr>
              <a:xfrm>
                <a:off x="5226496" y="1928362"/>
                <a:ext cx="2636875" cy="1002808"/>
              </a:xfrm>
              <a:prstGeom prst="roundRect">
                <a:avLst/>
              </a:prstGeom>
              <a:solidFill>
                <a:schemeClr val="tx1">
                  <a:lumMod val="10000"/>
                  <a:lumOff val="9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Requested</a:t>
                </a:r>
              </a:p>
            </p:txBody>
          </p:sp>
          <p:cxnSp>
            <p:nvCxnSpPr>
              <p:cNvPr id="16" name="Connector: Curved 15">
                <a:extLst>
                  <a:ext uri="{FF2B5EF4-FFF2-40B4-BE49-F238E27FC236}">
                    <a16:creationId xmlns:a16="http://schemas.microsoft.com/office/drawing/2014/main" id="{EE63EB4F-842C-4AA9-B320-2F13BE98B004}"/>
                  </a:ext>
                </a:extLst>
              </p:cNvPr>
              <p:cNvCxnSpPr>
                <a:cxnSpLocks/>
                <a:stCxn id="15" idx="2"/>
                <a:endCxn id="13" idx="0"/>
              </p:cNvCxnSpPr>
              <p:nvPr/>
            </p:nvCxnSpPr>
            <p:spPr>
              <a:xfrm rot="5400000">
                <a:off x="5358958" y="4117145"/>
                <a:ext cx="2371951" cy="12700"/>
              </a:xfrm>
              <a:prstGeom prst="curvedConnector3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EB0201AC-D951-40D0-8E02-67A8B848AE18}"/>
                  </a:ext>
                </a:extLst>
              </p:cNvPr>
              <p:cNvSpPr/>
              <p:nvPr/>
            </p:nvSpPr>
            <p:spPr>
              <a:xfrm>
                <a:off x="6697333" y="3615741"/>
                <a:ext cx="2636874" cy="1002808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+mj-lt"/>
                  </a:rPr>
                  <a:t>Review Requirement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36B5A54-D8AE-4162-A2C1-2EE0AE160F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25"/>
          <a:stretch/>
        </p:blipFill>
        <p:spPr>
          <a:xfrm>
            <a:off x="3629347" y="1502421"/>
            <a:ext cx="7976085" cy="49702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62798A-015D-46C4-9133-25F9463399DC}"/>
              </a:ext>
            </a:extLst>
          </p:cNvPr>
          <p:cNvSpPr/>
          <p:nvPr/>
        </p:nvSpPr>
        <p:spPr>
          <a:xfrm>
            <a:off x="3692599" y="3232296"/>
            <a:ext cx="7538325" cy="30921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159C9-75EB-4023-B5ED-DF279C14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this in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A51C6-9612-4B15-B0B3-BA9A584527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82"/>
          <a:stretch/>
        </p:blipFill>
        <p:spPr>
          <a:xfrm>
            <a:off x="2438400" y="1796902"/>
            <a:ext cx="8915400" cy="4652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C588B-90ED-4634-8246-7D25637DE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690688"/>
            <a:ext cx="8934450" cy="4810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DC43B4-95A4-4164-803D-96CD7F0CB5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08"/>
          <a:stretch/>
        </p:blipFill>
        <p:spPr>
          <a:xfrm>
            <a:off x="2427767" y="1775637"/>
            <a:ext cx="8915400" cy="47039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959A65-D71F-4688-8DAD-E783E8D415C8}"/>
              </a:ext>
            </a:extLst>
          </p:cNvPr>
          <p:cNvSpPr/>
          <p:nvPr/>
        </p:nvSpPr>
        <p:spPr>
          <a:xfrm>
            <a:off x="2438400" y="3615070"/>
            <a:ext cx="4961860" cy="2243470"/>
          </a:xfrm>
          <a:prstGeom prst="rect">
            <a:avLst/>
          </a:prstGeom>
          <a:noFill/>
          <a:ln w="57150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Emails</a:t>
            </a:r>
          </a:p>
        </p:txBody>
      </p:sp>
    </p:spTree>
    <p:extLst>
      <p:ext uri="{BB962C8B-B14F-4D97-AF65-F5344CB8AC3E}">
        <p14:creationId xmlns:p14="http://schemas.microsoft.com/office/powerpoint/2010/main" val="185534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3CF40-76E6-4C82-85C5-B09836EB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parts: events and templates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4A452-519B-44A9-BF35-194A3B3611CF}"/>
              </a:ext>
            </a:extLst>
          </p:cNvPr>
          <p:cNvGrpSpPr/>
          <p:nvPr/>
        </p:nvGrpSpPr>
        <p:grpSpPr>
          <a:xfrm>
            <a:off x="4042144" y="1690688"/>
            <a:ext cx="4107711" cy="4377567"/>
            <a:chOff x="5226496" y="1928362"/>
            <a:chExt cx="4107711" cy="437756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D80D541-E247-43EF-AADD-CA13958B91FF}"/>
                </a:ext>
              </a:extLst>
            </p:cNvPr>
            <p:cNvSpPr/>
            <p:nvPr/>
          </p:nvSpPr>
          <p:spPr>
            <a:xfrm>
              <a:off x="5226496" y="5303121"/>
              <a:ext cx="2636874" cy="100280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Email template sent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EE0CECD-907C-435F-A6A4-B9E2C58C88FB}"/>
                </a:ext>
              </a:extLst>
            </p:cNvPr>
            <p:cNvGrpSpPr/>
            <p:nvPr/>
          </p:nvGrpSpPr>
          <p:grpSpPr>
            <a:xfrm>
              <a:off x="5226496" y="1928362"/>
              <a:ext cx="4107711" cy="3381108"/>
              <a:chOff x="5226496" y="1928362"/>
              <a:chExt cx="4107711" cy="3381108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4B903AC-4866-468E-8588-57FA1DC09340}"/>
                  </a:ext>
                </a:extLst>
              </p:cNvPr>
              <p:cNvSpPr/>
              <p:nvPr/>
            </p:nvSpPr>
            <p:spPr>
              <a:xfrm>
                <a:off x="5226496" y="1928362"/>
                <a:ext cx="2636874" cy="100280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Artifact changes</a:t>
                </a:r>
              </a:p>
            </p:txBody>
          </p:sp>
          <p:cxnSp>
            <p:nvCxnSpPr>
              <p:cNvPr id="9" name="Connector: Curved 8">
                <a:extLst>
                  <a:ext uri="{FF2B5EF4-FFF2-40B4-BE49-F238E27FC236}">
                    <a16:creationId xmlns:a16="http://schemas.microsoft.com/office/drawing/2014/main" id="{3A7A5845-F5BC-4865-8B07-A9638A6FC9A5}"/>
                  </a:ext>
                </a:extLst>
              </p:cNvPr>
              <p:cNvCxnSpPr>
                <a:cxnSpLocks/>
                <a:stCxn id="8" idx="2"/>
                <a:endCxn id="6" idx="0"/>
              </p:cNvCxnSpPr>
              <p:nvPr/>
            </p:nvCxnSpPr>
            <p:spPr>
              <a:xfrm rot="5400000">
                <a:off x="5358958" y="4117145"/>
                <a:ext cx="2371951" cy="12700"/>
              </a:xfrm>
              <a:prstGeom prst="curvedConnector3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3A9E400-7C0B-4145-A97E-33BAEDBBFC3D}"/>
                  </a:ext>
                </a:extLst>
              </p:cNvPr>
              <p:cNvSpPr/>
              <p:nvPr/>
            </p:nvSpPr>
            <p:spPr>
              <a:xfrm>
                <a:off x="6697333" y="3615741"/>
                <a:ext cx="2636874" cy="1002808"/>
              </a:xfrm>
              <a:prstGeom prst="roundRect">
                <a:avLst/>
              </a:prstGeom>
              <a:solidFill>
                <a:schemeClr val="bg2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2">
                        <a:lumMod val="75000"/>
                      </a:schemeClr>
                    </a:solidFill>
                    <a:latin typeface="+mj-lt"/>
                  </a:rPr>
                  <a:t>Event rule triggers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213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event options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A2A23-E759-48E4-A2BD-AD2A23BD8BCD}"/>
              </a:ext>
            </a:extLst>
          </p:cNvPr>
          <p:cNvSpPr txBox="1"/>
          <p:nvPr/>
        </p:nvSpPr>
        <p:spPr>
          <a:xfrm>
            <a:off x="838200" y="1807534"/>
            <a:ext cx="10239155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Triggers</a:t>
            </a:r>
            <a:r>
              <a:rPr lang="en-US" sz="4400" dirty="0">
                <a:latin typeface="+mj-lt"/>
              </a:rPr>
              <a:t> on creation, on change to any field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Who gets it</a:t>
            </a:r>
            <a:r>
              <a:rPr lang="en-US" sz="4400" dirty="0">
                <a:latin typeface="+mj-lt"/>
              </a:rPr>
              <a:t> opener, owner, or based on role 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Subject</a:t>
            </a:r>
            <a:r>
              <a:rPr lang="en-US" sz="4400" dirty="0">
                <a:latin typeface="+mj-lt"/>
              </a:rPr>
              <a:t> use most fields to customize</a:t>
            </a:r>
          </a:p>
        </p:txBody>
      </p:sp>
    </p:spTree>
    <p:extLst>
      <p:ext uri="{BB962C8B-B14F-4D97-AF65-F5344CB8AC3E}">
        <p14:creationId xmlns:p14="http://schemas.microsoft.com/office/powerpoint/2010/main" val="25890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0E976-C466-49D0-8085-D0BB34B41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49" y="0"/>
            <a:ext cx="10282902" cy="531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74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0FC39-85A1-4BBE-9E02-4BE88AA53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70120"/>
            <a:ext cx="81915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11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02E9CF-F51E-4C35-B1BC-F597B6E4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221733"/>
            <a:ext cx="784860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2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Aims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D62E0-D35B-4346-823F-EDD216A29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261" y="1721142"/>
            <a:ext cx="4657599" cy="3941978"/>
          </a:xfrm>
          <a:prstGeom prst="rect">
            <a:avLst/>
          </a:prstGeom>
        </p:spPr>
      </p:pic>
      <p:pic>
        <p:nvPicPr>
          <p:cNvPr id="9" name="Graphic 8" descr="Arrow: Straight">
            <a:extLst>
              <a:ext uri="{FF2B5EF4-FFF2-40B4-BE49-F238E27FC236}">
                <a16:creationId xmlns:a16="http://schemas.microsoft.com/office/drawing/2014/main" id="{02CAAEB8-2788-47A2-A029-879C25E94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320861" y="2676332"/>
            <a:ext cx="1970690" cy="1970690"/>
          </a:xfrm>
          <a:prstGeom prst="rect">
            <a:avLst/>
          </a:prstGeom>
        </p:spPr>
      </p:pic>
      <p:pic>
        <p:nvPicPr>
          <p:cNvPr id="1026" name="Picture 2" descr="Image result for cat wearing wooly crown">
            <a:extLst>
              <a:ext uri="{FF2B5EF4-FFF2-40B4-BE49-F238E27FC236}">
                <a16:creationId xmlns:a16="http://schemas.microsoft.com/office/drawing/2014/main" id="{8F3435C2-CAA0-40BB-865F-9722548F3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4F3"/>
              </a:clrFrom>
              <a:clrTo>
                <a:srgbClr val="F2F4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51" y="1627652"/>
            <a:ext cx="3602695" cy="36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A2A23-E759-48E4-A2BD-AD2A23BD8BCD}"/>
              </a:ext>
            </a:extLst>
          </p:cNvPr>
          <p:cNvSpPr txBox="1"/>
          <p:nvPr/>
        </p:nvSpPr>
        <p:spPr>
          <a:xfrm>
            <a:off x="838200" y="1807534"/>
            <a:ext cx="10239155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One per artifact</a:t>
            </a:r>
            <a:endParaRPr lang="en-US" sz="4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Customize</a:t>
            </a:r>
            <a:r>
              <a:rPr lang="en-US" sz="4400" dirty="0">
                <a:latin typeface="+mj-lt"/>
              </a:rPr>
              <a:t> with many fields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Style</a:t>
            </a:r>
            <a:r>
              <a:rPr lang="en-US" sz="4400" dirty="0">
                <a:latin typeface="+mj-lt"/>
              </a:rPr>
              <a:t> standard HTML – fully editable</a:t>
            </a:r>
          </a:p>
        </p:txBody>
      </p:sp>
    </p:spTree>
    <p:extLst>
      <p:ext uri="{BB962C8B-B14F-4D97-AF65-F5344CB8AC3E}">
        <p14:creationId xmlns:p14="http://schemas.microsoft.com/office/powerpoint/2010/main" val="29592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A52920-98E9-4F5F-83DF-FCB42BE54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78" y="249864"/>
            <a:ext cx="10961243" cy="52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87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B160DD-D8FF-45C3-A0DD-57999956D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209" y="121278"/>
            <a:ext cx="9551581" cy="54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58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4084614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manage security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A2A23-E759-48E4-A2BD-AD2A23BD8BCD}"/>
              </a:ext>
            </a:extLst>
          </p:cNvPr>
          <p:cNvSpPr txBox="1"/>
          <p:nvPr/>
        </p:nvSpPr>
        <p:spPr>
          <a:xfrm>
            <a:off x="838200" y="1424863"/>
            <a:ext cx="10239155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Users </a:t>
            </a:r>
            <a:r>
              <a:rPr lang="en-US" sz="4400" dirty="0">
                <a:latin typeface="+mj-lt"/>
              </a:rPr>
              <a:t>active, product membership, roles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Passwords</a:t>
            </a:r>
            <a:r>
              <a:rPr lang="en-US" sz="4400" dirty="0">
                <a:latin typeface="+mj-lt"/>
              </a:rPr>
              <a:t> format, force renewal</a:t>
            </a: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Logging in</a:t>
            </a:r>
            <a:r>
              <a:rPr lang="en-US" sz="4400" dirty="0">
                <a:latin typeface="+mj-lt"/>
              </a:rPr>
              <a:t> attempts, LDAP, OAuth</a:t>
            </a:r>
            <a:endParaRPr lang="en-US" sz="4400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400" b="1" dirty="0">
                <a:latin typeface="+mj-lt"/>
              </a:rPr>
              <a:t>External access</a:t>
            </a:r>
            <a:r>
              <a:rPr lang="en-US" sz="4400" dirty="0">
                <a:latin typeface="+mj-lt"/>
              </a:rPr>
              <a:t> allowed domains</a:t>
            </a:r>
          </a:p>
        </p:txBody>
      </p:sp>
    </p:spTree>
    <p:extLst>
      <p:ext uri="{BB962C8B-B14F-4D97-AF65-F5344CB8AC3E}">
        <p14:creationId xmlns:p14="http://schemas.microsoft.com/office/powerpoint/2010/main" val="20777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C0E4D-E66E-4C7D-9F55-144467EAC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7637"/>
            <a:ext cx="7620000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96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5050D-A2C6-49E6-BD27-F90BDBA3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learn next?</a:t>
            </a:r>
          </a:p>
        </p:txBody>
      </p:sp>
    </p:spTree>
    <p:extLst>
      <p:ext uri="{BB962C8B-B14F-4D97-AF65-F5344CB8AC3E}">
        <p14:creationId xmlns:p14="http://schemas.microsoft.com/office/powerpoint/2010/main" val="3110066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282C-5687-4478-B7BA-D6E27C0F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773"/>
            <a:ext cx="10900144" cy="5178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Custom reporting (see session tomorrow)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Data syncing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Testing and planning settings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Source code / version control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Cross product associations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Auditing product history </a:t>
            </a:r>
            <a:r>
              <a:rPr lang="en-US" b="1">
                <a:latin typeface="+mj-lt"/>
              </a:rPr>
              <a:t>and undoing changes</a:t>
            </a:r>
            <a:endParaRPr lang="en-US" b="1" dirty="0">
              <a:latin typeface="+mj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5AA56C-618D-4B1A-8E56-CFE5FDD48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6799" y="117339"/>
            <a:ext cx="1705188" cy="1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9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3282C-5687-4478-B7BA-D6E27C0F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773"/>
            <a:ext cx="10900144" cy="5178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Artifact fields</a:t>
            </a:r>
          </a:p>
          <a:p>
            <a:pPr marL="457200" lvl="1" indent="0">
              <a:buNone/>
            </a:pPr>
            <a:r>
              <a:rPr lang="en-US" sz="3200" b="1" dirty="0">
                <a:latin typeface="+mj-lt"/>
              </a:rPr>
              <a:t>rank, status (workflow controlled), type (picks workflow)</a:t>
            </a:r>
            <a:endParaRPr lang="en-US" sz="4800" b="1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Workflows</a:t>
            </a:r>
          </a:p>
          <a:p>
            <a:pPr marL="457200" lvl="1" indent="0">
              <a:buNone/>
            </a:pPr>
            <a:r>
              <a:rPr lang="en-US" sz="3200" b="1" dirty="0">
                <a:latin typeface="+mj-lt"/>
              </a:rPr>
              <a:t>what fields you see, need, can change; who can move along the workflow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Emails</a:t>
            </a:r>
          </a:p>
          <a:p>
            <a:pPr marL="457200" lvl="1" indent="0">
              <a:buNone/>
            </a:pPr>
            <a:r>
              <a:rPr lang="en-US" sz="3200" b="1" dirty="0">
                <a:latin typeface="+mj-lt"/>
              </a:rPr>
              <a:t>trigger on any field change you choose, email body per artifact</a:t>
            </a:r>
          </a:p>
          <a:p>
            <a:pPr marL="0" indent="0">
              <a:buNone/>
            </a:pPr>
            <a:r>
              <a:rPr lang="en-US" b="1" dirty="0">
                <a:latin typeface="+mj-lt"/>
              </a:rPr>
              <a:t>Security</a:t>
            </a:r>
          </a:p>
          <a:p>
            <a:pPr marL="457200" lvl="1" indent="0">
              <a:buNone/>
            </a:pPr>
            <a:r>
              <a:rPr lang="en-US" sz="3200" b="1" dirty="0">
                <a:latin typeface="+mj-lt"/>
              </a:rPr>
              <a:t>control user access, passwords, network access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5AA56C-618D-4B1A-8E56-CFE5FDD48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6799" y="117339"/>
            <a:ext cx="1705188" cy="1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or if you want to get technical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7CD3F-F2F8-4736-A394-9C0143E2D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en-US" b="1" dirty="0">
                <a:latin typeface="+mj-lt"/>
              </a:rPr>
              <a:t>Artifact fields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b="1" dirty="0">
                <a:latin typeface="+mj-lt"/>
              </a:rPr>
              <a:t>Workflows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b="1" dirty="0">
                <a:latin typeface="+mj-lt"/>
              </a:rPr>
              <a:t>Emails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en-US" b="1" dirty="0">
                <a:latin typeface="+mj-lt"/>
              </a:rPr>
              <a:t>Security</a:t>
            </a:r>
          </a:p>
          <a:p>
            <a:pPr marL="0" indent="0">
              <a:lnSpc>
                <a:spcPct val="125000"/>
              </a:lnSpc>
              <a:buNone/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24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A3E3BA-3BB1-41DA-B92D-D57B6820ABF9}"/>
              </a:ext>
            </a:extLst>
          </p:cNvPr>
          <p:cNvGrpSpPr/>
          <p:nvPr/>
        </p:nvGrpSpPr>
        <p:grpSpPr>
          <a:xfrm>
            <a:off x="3268301" y="-5606"/>
            <a:ext cx="5655397" cy="6941636"/>
            <a:chOff x="2998026" y="619832"/>
            <a:chExt cx="6195948" cy="76051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5F89F8-F15D-4081-AA7B-D7742A7FB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8026" y="1366960"/>
              <a:ext cx="6195948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31103D-6D52-4716-AB57-291FD4DC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8026" y="619832"/>
              <a:ext cx="6195948" cy="76732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C21A1AD-1FA0-466E-A7FA-18670815886A}"/>
              </a:ext>
            </a:extLst>
          </p:cNvPr>
          <p:cNvSpPr/>
          <p:nvPr/>
        </p:nvSpPr>
        <p:spPr>
          <a:xfrm>
            <a:off x="3385038" y="4738941"/>
            <a:ext cx="1749670" cy="70038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F85DD5-59A9-45B8-95D5-D885F408FB57}"/>
              </a:ext>
            </a:extLst>
          </p:cNvPr>
          <p:cNvSpPr/>
          <p:nvPr/>
        </p:nvSpPr>
        <p:spPr>
          <a:xfrm>
            <a:off x="5134708" y="4738941"/>
            <a:ext cx="1843608" cy="70038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1FE5AC-CF6E-4787-AF2C-133ED6C2C3DF}"/>
              </a:ext>
            </a:extLst>
          </p:cNvPr>
          <p:cNvSpPr/>
          <p:nvPr/>
        </p:nvSpPr>
        <p:spPr>
          <a:xfrm>
            <a:off x="5221164" y="3640097"/>
            <a:ext cx="1836126" cy="527642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7508D3-740B-48D1-B0CC-1CF9C0017C5A}"/>
              </a:ext>
            </a:extLst>
          </p:cNvPr>
          <p:cNvSpPr/>
          <p:nvPr/>
        </p:nvSpPr>
        <p:spPr>
          <a:xfrm>
            <a:off x="5221164" y="971415"/>
            <a:ext cx="1749670" cy="405306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55C0F-60DA-45AF-9CFC-17EC6D0F969F}"/>
              </a:ext>
            </a:extLst>
          </p:cNvPr>
          <p:cNvSpPr/>
          <p:nvPr/>
        </p:nvSpPr>
        <p:spPr>
          <a:xfrm>
            <a:off x="3385038" y="2058668"/>
            <a:ext cx="1843608" cy="566388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7166C-CA23-4E07-AB8F-C72FA6A79D44}"/>
              </a:ext>
            </a:extLst>
          </p:cNvPr>
          <p:cNvSpPr/>
          <p:nvPr/>
        </p:nvSpPr>
        <p:spPr>
          <a:xfrm>
            <a:off x="6978316" y="2058668"/>
            <a:ext cx="1836126" cy="566388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F1E504-C6D6-4E31-9583-7F0D99BB1ADA}"/>
              </a:ext>
            </a:extLst>
          </p:cNvPr>
          <p:cNvSpPr/>
          <p:nvPr/>
        </p:nvSpPr>
        <p:spPr>
          <a:xfrm>
            <a:off x="5228646" y="2058668"/>
            <a:ext cx="1749670" cy="566388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F0306D-F1D7-485B-A909-53C16E90EA82}"/>
              </a:ext>
            </a:extLst>
          </p:cNvPr>
          <p:cNvSpPr/>
          <p:nvPr/>
        </p:nvSpPr>
        <p:spPr>
          <a:xfrm>
            <a:off x="3385038" y="2732736"/>
            <a:ext cx="1836126" cy="58798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CEB280-DC56-4BF0-8133-3D87585146A1}"/>
              </a:ext>
            </a:extLst>
          </p:cNvPr>
          <p:cNvSpPr/>
          <p:nvPr/>
        </p:nvSpPr>
        <p:spPr>
          <a:xfrm>
            <a:off x="5221164" y="2730095"/>
            <a:ext cx="1836126" cy="80719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4CBB22-B3F1-444A-9C28-D48CFF883188}"/>
              </a:ext>
            </a:extLst>
          </p:cNvPr>
          <p:cNvSpPr/>
          <p:nvPr/>
        </p:nvSpPr>
        <p:spPr>
          <a:xfrm>
            <a:off x="7057290" y="2731509"/>
            <a:ext cx="1757152" cy="58798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01F28-193B-4D6E-AC6C-D1489E0FD1FC}"/>
              </a:ext>
            </a:extLst>
          </p:cNvPr>
          <p:cNvSpPr/>
          <p:nvPr/>
        </p:nvSpPr>
        <p:spPr>
          <a:xfrm>
            <a:off x="3392520" y="3639683"/>
            <a:ext cx="1836126" cy="80719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88073C-D184-4B85-BB46-589BA2C598A7}"/>
              </a:ext>
            </a:extLst>
          </p:cNvPr>
          <p:cNvSpPr/>
          <p:nvPr/>
        </p:nvSpPr>
        <p:spPr>
          <a:xfrm>
            <a:off x="7057290" y="3639683"/>
            <a:ext cx="1757152" cy="528056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978515-DF54-495C-9575-93CDEA35CC24}"/>
              </a:ext>
            </a:extLst>
          </p:cNvPr>
          <p:cNvSpPr/>
          <p:nvPr/>
        </p:nvSpPr>
        <p:spPr>
          <a:xfrm>
            <a:off x="7057290" y="5634353"/>
            <a:ext cx="1757152" cy="111929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B3FFA5-16A5-4793-8562-8311DA0B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Artifact</a:t>
            </a:r>
            <a:br>
              <a:rPr lang="en-US" sz="6000" dirty="0"/>
            </a:br>
            <a:r>
              <a:rPr lang="en-US" sz="6000" dirty="0"/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331074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D3C57-71D5-4BDD-A1D2-FDA42DBB5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68" b="39311"/>
          <a:stretch/>
        </p:blipFill>
        <p:spPr>
          <a:xfrm>
            <a:off x="936786" y="341755"/>
            <a:ext cx="10318427" cy="49248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97C42D-38E1-4FB5-9EB1-4064AEAB6ECC}"/>
              </a:ext>
            </a:extLst>
          </p:cNvPr>
          <p:cNvSpPr/>
          <p:nvPr/>
        </p:nvSpPr>
        <p:spPr>
          <a:xfrm>
            <a:off x="1257300" y="1219200"/>
            <a:ext cx="958362" cy="4132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FA2C6-D71D-415D-B704-FBEE70F49C27}"/>
              </a:ext>
            </a:extLst>
          </p:cNvPr>
          <p:cNvSpPr/>
          <p:nvPr/>
        </p:nvSpPr>
        <p:spPr>
          <a:xfrm>
            <a:off x="7933593" y="1219200"/>
            <a:ext cx="958362" cy="4132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9080A9-41E0-4F85-B906-47E9CAD8803B}"/>
              </a:ext>
            </a:extLst>
          </p:cNvPr>
          <p:cNvSpPr/>
          <p:nvPr/>
        </p:nvSpPr>
        <p:spPr>
          <a:xfrm>
            <a:off x="4611973" y="2461847"/>
            <a:ext cx="958362" cy="85285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FA2384-2AF2-41ED-AAE2-916559DDB1AA}"/>
              </a:ext>
            </a:extLst>
          </p:cNvPr>
          <p:cNvSpPr/>
          <p:nvPr/>
        </p:nvSpPr>
        <p:spPr>
          <a:xfrm>
            <a:off x="1257300" y="2461847"/>
            <a:ext cx="958362" cy="4132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481853-CEEE-49B4-B6D5-32DDF8C0D6E5}"/>
              </a:ext>
            </a:extLst>
          </p:cNvPr>
          <p:cNvSpPr/>
          <p:nvPr/>
        </p:nvSpPr>
        <p:spPr>
          <a:xfrm>
            <a:off x="7954109" y="2461847"/>
            <a:ext cx="958362" cy="41323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A056CE-2290-49A1-AA58-9AA4698D1B0A}"/>
              </a:ext>
            </a:extLst>
          </p:cNvPr>
          <p:cNvSpPr/>
          <p:nvPr/>
        </p:nvSpPr>
        <p:spPr>
          <a:xfrm>
            <a:off x="1257300" y="4117732"/>
            <a:ext cx="958362" cy="85285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three types of field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71F509-AA09-4CD6-BC49-0784CF4E46EC}"/>
              </a:ext>
            </a:extLst>
          </p:cNvPr>
          <p:cNvGrpSpPr/>
          <p:nvPr/>
        </p:nvGrpSpPr>
        <p:grpSpPr>
          <a:xfrm>
            <a:off x="3266924" y="3251950"/>
            <a:ext cx="7623744" cy="914400"/>
            <a:chOff x="3296498" y="3723202"/>
            <a:chExt cx="7623744" cy="914400"/>
          </a:xfrm>
        </p:grpSpPr>
        <p:pic>
          <p:nvPicPr>
            <p:cNvPr id="10" name="Graphic 9" descr="Diploma roll">
              <a:extLst>
                <a:ext uri="{FF2B5EF4-FFF2-40B4-BE49-F238E27FC236}">
                  <a16:creationId xmlns:a16="http://schemas.microsoft.com/office/drawing/2014/main" id="{0DC67580-1AB5-4CE3-B9C4-D63FD171C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96498" y="3723202"/>
              <a:ext cx="914400" cy="914400"/>
            </a:xfrm>
            <a:prstGeom prst="rect">
              <a:avLst/>
            </a:prstGeom>
          </p:spPr>
        </p:pic>
        <p:sp>
          <p:nvSpPr>
            <p:cNvPr id="26" name="Subtitle 2">
              <a:extLst>
                <a:ext uri="{FF2B5EF4-FFF2-40B4-BE49-F238E27FC236}">
                  <a16:creationId xmlns:a16="http://schemas.microsoft.com/office/drawing/2014/main" id="{0857EFBA-EA5E-440C-886E-699596C4C8F8}"/>
                </a:ext>
              </a:extLst>
            </p:cNvPr>
            <p:cNvSpPr txBox="1">
              <a:spLocks/>
            </p:cNvSpPr>
            <p:nvPr/>
          </p:nvSpPr>
          <p:spPr>
            <a:xfrm>
              <a:off x="4377399" y="3817503"/>
              <a:ext cx="6542843" cy="667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dirty="0">
                  <a:latin typeface="+mj-lt"/>
                </a:rPr>
                <a:t>Statuses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CEC6B6-5D2D-42EA-BCF4-1DFA80D53905}"/>
              </a:ext>
            </a:extLst>
          </p:cNvPr>
          <p:cNvGrpSpPr/>
          <p:nvPr/>
        </p:nvGrpSpPr>
        <p:grpSpPr>
          <a:xfrm>
            <a:off x="3266924" y="4664206"/>
            <a:ext cx="7653318" cy="914400"/>
            <a:chOff x="3266924" y="2808802"/>
            <a:chExt cx="7653318" cy="914400"/>
          </a:xfrm>
        </p:grpSpPr>
        <p:pic>
          <p:nvPicPr>
            <p:cNvPr id="7" name="Graphic 6" descr="Tag">
              <a:extLst>
                <a:ext uri="{FF2B5EF4-FFF2-40B4-BE49-F238E27FC236}">
                  <a16:creationId xmlns:a16="http://schemas.microsoft.com/office/drawing/2014/main" id="{6305491A-6C49-4957-AA66-6E64138C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66924" y="2808802"/>
              <a:ext cx="914400" cy="914400"/>
            </a:xfrm>
            <a:prstGeom prst="rect">
              <a:avLst/>
            </a:prstGeom>
          </p:spPr>
        </p:pic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11B0DF65-47A6-45D4-A87A-009C591C0415}"/>
                </a:ext>
              </a:extLst>
            </p:cNvPr>
            <p:cNvSpPr txBox="1">
              <a:spLocks/>
            </p:cNvSpPr>
            <p:nvPr/>
          </p:nvSpPr>
          <p:spPr>
            <a:xfrm>
              <a:off x="4377399" y="2883220"/>
              <a:ext cx="6542843" cy="667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dirty="0">
                  <a:latin typeface="+mj-lt"/>
                </a:rPr>
                <a:t>Types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81D899-421D-4874-AB4F-71496A91EFF4}"/>
              </a:ext>
            </a:extLst>
          </p:cNvPr>
          <p:cNvGrpSpPr/>
          <p:nvPr/>
        </p:nvGrpSpPr>
        <p:grpSpPr>
          <a:xfrm>
            <a:off x="3229974" y="1839695"/>
            <a:ext cx="7690268" cy="914400"/>
            <a:chOff x="3229974" y="1839695"/>
            <a:chExt cx="7690268" cy="914400"/>
          </a:xfrm>
        </p:grpSpPr>
        <p:pic>
          <p:nvPicPr>
            <p:cNvPr id="4" name="Graphic 3" descr="Ribbon">
              <a:extLst>
                <a:ext uri="{FF2B5EF4-FFF2-40B4-BE49-F238E27FC236}">
                  <a16:creationId xmlns:a16="http://schemas.microsoft.com/office/drawing/2014/main" id="{EB4F4BBB-0DAD-4134-B3DB-AA6F49AB5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229974" y="1839695"/>
              <a:ext cx="914400" cy="914400"/>
            </a:xfrm>
            <a:prstGeom prst="rect">
              <a:avLst/>
            </a:prstGeom>
          </p:spPr>
        </p:pic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5896F342-7E0B-4F1F-B72A-A64F386474F2}"/>
                </a:ext>
              </a:extLst>
            </p:cNvPr>
            <p:cNvSpPr txBox="1">
              <a:spLocks/>
            </p:cNvSpPr>
            <p:nvPr/>
          </p:nvSpPr>
          <p:spPr>
            <a:xfrm>
              <a:off x="4377399" y="1926148"/>
              <a:ext cx="6542843" cy="6675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Kanit" panose="00000500000000000000" pitchFamily="2" charset="-34"/>
                  <a:ea typeface="+mn-ea"/>
                  <a:cs typeface="Kanit" panose="00000500000000000000" pitchFamily="2" charset="-34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4400" dirty="0">
                  <a:latin typeface="+mj-lt"/>
                </a:rPr>
                <a:t>Ranking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12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CECB67-1DDD-4BFB-B617-AE219F767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Incident ranking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AB4EA-DF0E-43E2-AD79-9CBF9D9FB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35" y="1690688"/>
            <a:ext cx="9096375" cy="398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A3886-BE5C-4DD3-9A2A-65811B522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17" y="1690688"/>
            <a:ext cx="2126818" cy="10700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109882-4561-445A-8CB5-0F759A3DFC8B}"/>
              </a:ext>
            </a:extLst>
          </p:cNvPr>
          <p:cNvSpPr/>
          <p:nvPr/>
        </p:nvSpPr>
        <p:spPr>
          <a:xfrm>
            <a:off x="511330" y="1959034"/>
            <a:ext cx="650264" cy="3018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A2B97-584B-45BF-982B-E896AD6415F2}"/>
              </a:ext>
            </a:extLst>
          </p:cNvPr>
          <p:cNvSpPr/>
          <p:nvPr/>
        </p:nvSpPr>
        <p:spPr>
          <a:xfrm>
            <a:off x="3165231" y="3341077"/>
            <a:ext cx="3735299" cy="165622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31719 0.00139 " pathEditMode="relative" rAng="0" ptsTypes="AA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Inflectra titles">
  <a:themeElements>
    <a:clrScheme name="Inflectra Colors">
      <a:dk1>
        <a:srgbClr val="073642"/>
      </a:dk1>
      <a:lt1>
        <a:srgbClr val="FDCB26"/>
      </a:lt1>
      <a:dk2>
        <a:srgbClr val="586E75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flectra fonts">
      <a:majorFont>
        <a:latin typeface="Josefin Sans"/>
        <a:ea typeface=""/>
        <a:cs typeface=""/>
      </a:majorFont>
      <a:minorFont>
        <a:latin typeface="Kani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14398</TotalTime>
  <Words>1358</Words>
  <Application>Microsoft Office PowerPoint</Application>
  <PresentationFormat>Widescreen</PresentationFormat>
  <Paragraphs>169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Josefin Sans</vt:lpstr>
      <vt:lpstr>Calibri</vt:lpstr>
      <vt:lpstr>Arial</vt:lpstr>
      <vt:lpstr>Kanit</vt:lpstr>
      <vt:lpstr>Wingdings</vt:lpstr>
      <vt:lpstr>Inflectra titles</vt:lpstr>
      <vt:lpstr>Spira Admin 2</vt:lpstr>
      <vt:lpstr>Simon Bor</vt:lpstr>
      <vt:lpstr>Session Aims</vt:lpstr>
      <vt:lpstr>… or if you want to get technical</vt:lpstr>
      <vt:lpstr>PowerPoint Presentation</vt:lpstr>
      <vt:lpstr>Artifact fields</vt:lpstr>
      <vt:lpstr>PowerPoint Presentation</vt:lpstr>
      <vt:lpstr>There are three types of field</vt:lpstr>
      <vt:lpstr>Incident ranking example</vt:lpstr>
      <vt:lpstr>Incident status example</vt:lpstr>
      <vt:lpstr>Incident type example</vt:lpstr>
      <vt:lpstr>Workflows</vt:lpstr>
      <vt:lpstr>PowerPoint Presentation</vt:lpstr>
      <vt:lpstr>… workflows in 3 easy steps</vt:lpstr>
      <vt:lpstr>But what is a workflow? Example 1</vt:lpstr>
      <vt:lpstr>Requirement workflow 2</vt:lpstr>
      <vt:lpstr>Requirement workflows overview</vt:lpstr>
      <vt:lpstr>Requirement workflow in reality</vt:lpstr>
      <vt:lpstr>PowerPoint Presentation</vt:lpstr>
      <vt:lpstr>Status = requested</vt:lpstr>
      <vt:lpstr>Transition = review requirement</vt:lpstr>
      <vt:lpstr>Status = under review</vt:lpstr>
      <vt:lpstr>Let’s see this in action</vt:lpstr>
      <vt:lpstr>Emails</vt:lpstr>
      <vt:lpstr>Two parts: events and templates</vt:lpstr>
      <vt:lpstr>Email event options</vt:lpstr>
      <vt:lpstr>PowerPoint Presentation</vt:lpstr>
      <vt:lpstr>PowerPoint Presentation</vt:lpstr>
      <vt:lpstr>PowerPoint Presentation</vt:lpstr>
      <vt:lpstr>Email template</vt:lpstr>
      <vt:lpstr>PowerPoint Presentation</vt:lpstr>
      <vt:lpstr>PowerPoint Presentation</vt:lpstr>
      <vt:lpstr>Security</vt:lpstr>
      <vt:lpstr>How to manage security</vt:lpstr>
      <vt:lpstr>PowerPoint Presentation</vt:lpstr>
      <vt:lpstr>What to learn next?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Developers vs Testers</dc:title>
  <dc:creator>Simon Bor</dc:creator>
  <cp:lastModifiedBy>Thea Maisuradze</cp:lastModifiedBy>
  <cp:revision>188</cp:revision>
  <cp:lastPrinted>2017-03-07T16:58:37Z</cp:lastPrinted>
  <dcterms:created xsi:type="dcterms:W3CDTF">2017-03-01T18:42:32Z</dcterms:created>
  <dcterms:modified xsi:type="dcterms:W3CDTF">2019-09-10T02:43:47Z</dcterms:modified>
</cp:coreProperties>
</file>