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2" r:id="rId1"/>
  </p:sldMasterIdLst>
  <p:notesMasterIdLst>
    <p:notesMasterId r:id="rId32"/>
  </p:notesMasterIdLst>
  <p:sldIdLst>
    <p:sldId id="259" r:id="rId2"/>
    <p:sldId id="262" r:id="rId3"/>
    <p:sldId id="261" r:id="rId4"/>
    <p:sldId id="287" r:id="rId5"/>
    <p:sldId id="289" r:id="rId6"/>
    <p:sldId id="288" r:id="rId7"/>
    <p:sldId id="264" r:id="rId8"/>
    <p:sldId id="284" r:id="rId9"/>
    <p:sldId id="282" r:id="rId10"/>
    <p:sldId id="283" r:id="rId11"/>
    <p:sldId id="285" r:id="rId12"/>
    <p:sldId id="286" r:id="rId13"/>
    <p:sldId id="265" r:id="rId14"/>
    <p:sldId id="268" r:id="rId15"/>
    <p:sldId id="269" r:id="rId16"/>
    <p:sldId id="270" r:id="rId17"/>
    <p:sldId id="271" r:id="rId18"/>
    <p:sldId id="266" r:id="rId19"/>
    <p:sldId id="272" r:id="rId20"/>
    <p:sldId id="273" r:id="rId21"/>
    <p:sldId id="274" r:id="rId22"/>
    <p:sldId id="267" r:id="rId23"/>
    <p:sldId id="276" r:id="rId24"/>
    <p:sldId id="275" r:id="rId25"/>
    <p:sldId id="277" r:id="rId26"/>
    <p:sldId id="280" r:id="rId27"/>
    <p:sldId id="278" r:id="rId28"/>
    <p:sldId id="281" r:id="rId29"/>
    <p:sldId id="279" r:id="rId30"/>
    <p:sldId id="263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Josefin Sans" pitchFamily="2" charset="0"/>
      <p:regular r:id="rId39"/>
      <p:bold r:id="rId40"/>
      <p:italic r:id="rId41"/>
      <p:boldItalic r:id="rId42"/>
    </p:embeddedFont>
    <p:embeddedFont>
      <p:font typeface="Kanit" panose="020B0604020202020204" charset="-34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FF"/>
    <a:srgbClr val="FDCB26"/>
    <a:srgbClr val="586E75"/>
    <a:srgbClr val="93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96357" autoAdjust="0"/>
  </p:normalViewPr>
  <p:slideViewPr>
    <p:cSldViewPr snapToGrid="0">
      <p:cViewPr varScale="1">
        <p:scale>
          <a:sx n="87" d="100"/>
          <a:sy n="87" d="100"/>
        </p:scale>
        <p:origin x="53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8EEC-8263-439B-8673-DDEFCBAD3A9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103B-8296-4801-B849-D9F9F8D6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CB7-5A5C-448A-BE0D-4C80732C1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746" y="589086"/>
            <a:ext cx="9135208" cy="870438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Title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F6C95-BC47-4658-BAB9-FC6E72F8C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8746" y="1582618"/>
            <a:ext cx="7288823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B3F19-9FDE-4643-AEA8-76B016B0E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6145"/>
            <a:ext cx="5769389" cy="422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B9237-2009-4998-B8A9-7239DBB853BA}"/>
              </a:ext>
            </a:extLst>
          </p:cNvPr>
          <p:cNvSpPr/>
          <p:nvPr userDrawn="1"/>
        </p:nvSpPr>
        <p:spPr>
          <a:xfrm>
            <a:off x="0" y="5213838"/>
            <a:ext cx="2400300" cy="16441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E4ACEC22-9B8E-40A4-A913-797312F141C9}"/>
              </a:ext>
            </a:extLst>
          </p:cNvPr>
          <p:cNvSpPr/>
          <p:nvPr userDrawn="1"/>
        </p:nvSpPr>
        <p:spPr>
          <a:xfrm rot="5400000" flipV="1">
            <a:off x="5168411" y="-165587"/>
            <a:ext cx="6858000" cy="718917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82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8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82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8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49279-0711-47DD-AB58-D501E30A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2338754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t"/>
          <a:lstStyle>
            <a:lvl1pPr algn="l">
              <a:lnSpc>
                <a:spcPct val="100000"/>
              </a:lnSpc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0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9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3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94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0932"/>
            <a:ext cx="10515600" cy="1325563"/>
          </a:xfrm>
        </p:spPr>
        <p:txBody>
          <a:bodyPr/>
          <a:lstStyle>
            <a:lvl1pPr algn="ctr"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23B726-209D-4554-B472-76CF768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498183-2849-4ACD-A774-3B0DF4A2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8AD14-687C-4EAD-B4EA-8D6C86E27F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" y="5416548"/>
            <a:ext cx="1862366" cy="1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663" r:id="rId4"/>
    <p:sldLayoutId id="2147483710" r:id="rId5"/>
    <p:sldLayoutId id="2147483711" r:id="rId6"/>
    <p:sldLayoutId id="2147483712" r:id="rId7"/>
    <p:sldLayoutId id="2147483654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pPr algn="l"/>
            <a:r>
              <a:rPr lang="en-US" dirty="0"/>
              <a:t>Automation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Start Your Automation Journey With Rapise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B3CBF-C33B-4418-9A54-CF833231A155}"/>
              </a:ext>
            </a:extLst>
          </p:cNvPr>
          <p:cNvSpPr/>
          <p:nvPr/>
        </p:nvSpPr>
        <p:spPr>
          <a:xfrm>
            <a:off x="738166" y="6122874"/>
            <a:ext cx="267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+mj-lt"/>
              </a:rPr>
              <a:t>@Inflectra  |  #</a:t>
            </a:r>
            <a:r>
              <a:rPr lang="en-US" dirty="0" err="1">
                <a:solidFill>
                  <a:prstClr val="black"/>
                </a:solidFill>
                <a:latin typeface="+mj-lt"/>
              </a:rPr>
              <a:t>InflectraCon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FEF13568-5256-4288-8008-980E1CE06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498" y="6227109"/>
            <a:ext cx="219420" cy="1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88C2-F465-4AEA-9791-D769B576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CBB87-7CDC-416B-9D09-0CAE97336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982"/>
            <a:ext cx="10515600" cy="4351338"/>
          </a:xfrm>
        </p:spPr>
        <p:txBody>
          <a:bodyPr/>
          <a:lstStyle/>
          <a:p>
            <a:r>
              <a:rPr lang="en-US" dirty="0"/>
              <a:t>DOM Events</a:t>
            </a:r>
          </a:p>
          <a:p>
            <a:r>
              <a:rPr lang="en-US" dirty="0"/>
              <a:t>Native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4B502-EF8B-40DB-AB06-7300AA61D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41" y="1825625"/>
            <a:ext cx="5145967" cy="42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E866-F75D-4529-B0BF-0545EE20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Data Loading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665BB-5812-4B9B-8402-F9CAC575C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83" y="1519058"/>
            <a:ext cx="5991836" cy="47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31B6-22F5-448A-8302-84C2C975C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Panic: We Have 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3D909-0E30-49A4-AD09-81079BAD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Rapise</a:t>
            </a:r>
          </a:p>
          <a:p>
            <a:pPr lvl="1"/>
            <a:r>
              <a:rPr lang="en-US" dirty="0"/>
              <a:t>Simplifies creation of a test</a:t>
            </a:r>
          </a:p>
          <a:p>
            <a:pPr lvl="1"/>
            <a:r>
              <a:rPr lang="en-US" dirty="0"/>
              <a:t>Reduces maintenance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9FEA7-748D-47AD-9DB0-81217ECE4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33" y="1530514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2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24F1-89B4-4510-AEE0-E2A5ABBF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7F09D-67C2-439B-8A36-8451B1248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Recording</a:t>
            </a:r>
          </a:p>
          <a:p>
            <a:r>
              <a:rPr lang="en-US" sz="3600" dirty="0"/>
              <a:t>Modification</a:t>
            </a:r>
          </a:p>
          <a:p>
            <a:r>
              <a:rPr lang="en-US" sz="3600" dirty="0"/>
              <a:t>Playback</a:t>
            </a:r>
          </a:p>
        </p:txBody>
      </p:sp>
    </p:spTree>
    <p:extLst>
      <p:ext uri="{BB962C8B-B14F-4D97-AF65-F5344CB8AC3E}">
        <p14:creationId xmlns:p14="http://schemas.microsoft.com/office/powerpoint/2010/main" val="1874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E7CF-8E5F-4914-8EA0-486356F5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New Test</a:t>
            </a:r>
          </a:p>
        </p:txBody>
      </p:sp>
      <p:pic>
        <p:nvPicPr>
          <p:cNvPr id="7" name="InflectraConNewTest">
            <a:hlinkClick r:id="" action="ppaction://media"/>
            <a:extLst>
              <a:ext uri="{FF2B5EF4-FFF2-40B4-BE49-F238E27FC236}">
                <a16:creationId xmlns:a16="http://schemas.microsoft.com/office/drawing/2014/main" id="{52759471-4015-443E-885D-CB0BAAE2A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5879" y="1464511"/>
            <a:ext cx="9089772" cy="51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AD73-7CD4-45B4-BA30-9B6A4D16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Test Recording</a:t>
            </a:r>
          </a:p>
        </p:txBody>
      </p:sp>
      <p:pic>
        <p:nvPicPr>
          <p:cNvPr id="4" name="InflectraConRecording">
            <a:hlinkClick r:id="" action="ppaction://media"/>
            <a:extLst>
              <a:ext uri="{FF2B5EF4-FFF2-40B4-BE49-F238E27FC236}">
                <a16:creationId xmlns:a16="http://schemas.microsoft.com/office/drawing/2014/main" id="{4BE1ABAC-FC9B-4C78-A7DE-D67FB19BA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024" y="1467316"/>
            <a:ext cx="9224407" cy="51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120A-B4E7-41E6-A492-0DBD4474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Test Playback</a:t>
            </a:r>
          </a:p>
        </p:txBody>
      </p:sp>
      <p:pic>
        <p:nvPicPr>
          <p:cNvPr id="4" name="InflectraConPlayback">
            <a:hlinkClick r:id="" action="ppaction://media"/>
            <a:extLst>
              <a:ext uri="{FF2B5EF4-FFF2-40B4-BE49-F238E27FC236}">
                <a16:creationId xmlns:a16="http://schemas.microsoft.com/office/drawing/2014/main" id="{6633D6AF-3533-42AD-82E9-E3C6287BE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926" y="1488705"/>
            <a:ext cx="9196357" cy="51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0CB4-2166-4743-A40F-C389BC4C0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Test Modification</a:t>
            </a:r>
          </a:p>
        </p:txBody>
      </p:sp>
      <p:pic>
        <p:nvPicPr>
          <p:cNvPr id="4" name="InflectraConModification">
            <a:hlinkClick r:id="" action="ppaction://media"/>
            <a:extLst>
              <a:ext uri="{FF2B5EF4-FFF2-40B4-BE49-F238E27FC236}">
                <a16:creationId xmlns:a16="http://schemas.microsoft.com/office/drawing/2014/main" id="{87EE406E-C22D-421A-8943-1A8B2893D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463" y="1515702"/>
            <a:ext cx="9168309" cy="515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CE07-4D10-4C38-9AFF-42A9C761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Report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1FC3-125C-464B-AA3B-F46AA82CD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Assertions</a:t>
            </a:r>
          </a:p>
          <a:p>
            <a:r>
              <a:rPr lang="en-US" sz="3600" dirty="0"/>
              <a:t>Screenshots</a:t>
            </a:r>
          </a:p>
        </p:txBody>
      </p:sp>
    </p:spTree>
    <p:extLst>
      <p:ext uri="{BB962C8B-B14F-4D97-AF65-F5344CB8AC3E}">
        <p14:creationId xmlns:p14="http://schemas.microsoft.com/office/powerpoint/2010/main" val="2379049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CA98-F1D1-4631-99B9-1C7FC701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Test Failure</a:t>
            </a:r>
          </a:p>
        </p:txBody>
      </p:sp>
      <p:pic>
        <p:nvPicPr>
          <p:cNvPr id="4" name="InflectraConAssertion">
            <a:hlinkClick r:id="" action="ppaction://media"/>
            <a:extLst>
              <a:ext uri="{FF2B5EF4-FFF2-40B4-BE49-F238E27FC236}">
                <a16:creationId xmlns:a16="http://schemas.microsoft.com/office/drawing/2014/main" id="{FACCA6D1-F5CE-441A-8606-C08824501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865" y="1436113"/>
            <a:ext cx="9269908" cy="52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CBECD-E922-4677-96BA-F5358AF32FD2}"/>
              </a:ext>
            </a:extLst>
          </p:cNvPr>
          <p:cNvSpPr/>
          <p:nvPr/>
        </p:nvSpPr>
        <p:spPr>
          <a:xfrm>
            <a:off x="5406501" y="2592280"/>
            <a:ext cx="6542843" cy="40393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746" y="589086"/>
            <a:ext cx="9135208" cy="87043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Denis Markovtsev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746" y="1582618"/>
            <a:ext cx="7392355" cy="1655762"/>
          </a:xfrm>
        </p:spPr>
        <p:txBody>
          <a:bodyPr>
            <a:noAutofit/>
          </a:bodyPr>
          <a:lstStyle/>
          <a:p>
            <a:r>
              <a:rPr lang="en-US" sz="5400" dirty="0"/>
              <a:t>Principal Software Engineer</a:t>
            </a:r>
            <a:r>
              <a:rPr lang="en-US" sz="5400" dirty="0">
                <a:latin typeface="+mj-lt"/>
              </a:rPr>
              <a:t>, Inflectra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F2CCA-6E26-4ECB-AD08-B302E63A2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49" y="2904553"/>
            <a:ext cx="2857143" cy="28571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7D4502-82C5-41F5-A563-B777EA525A25}"/>
              </a:ext>
            </a:extLst>
          </p:cNvPr>
          <p:cNvSpPr txBox="1">
            <a:spLocks/>
          </p:cNvSpPr>
          <p:nvPr/>
        </p:nvSpPr>
        <p:spPr>
          <a:xfrm>
            <a:off x="635953" y="5700249"/>
            <a:ext cx="7228410" cy="8704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denis.markovtsev@inflectra.com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E994BD-8401-4012-8B54-9FF319936B75}"/>
              </a:ext>
            </a:extLst>
          </p:cNvPr>
          <p:cNvGrpSpPr/>
          <p:nvPr/>
        </p:nvGrpSpPr>
        <p:grpSpPr>
          <a:xfrm>
            <a:off x="8886871" y="5791434"/>
            <a:ext cx="2851644" cy="344034"/>
            <a:chOff x="8540882" y="5818278"/>
            <a:chExt cx="2851644" cy="344034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A37A63CE-023A-4457-8B3B-C7C8C1E11A3C}"/>
                </a:ext>
              </a:extLst>
            </p:cNvPr>
            <p:cNvSpPr txBox="1">
              <a:spLocks/>
            </p:cNvSpPr>
            <p:nvPr/>
          </p:nvSpPr>
          <p:spPr>
            <a:xfrm>
              <a:off x="8677922" y="5818278"/>
              <a:ext cx="2714604" cy="344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6000" kern="1200">
                  <a:solidFill>
                    <a:schemeClr val="tx1"/>
                  </a:solidFill>
                  <a:latin typeface="+mj-lt"/>
                  <a:ea typeface="+mn-ea"/>
                  <a:cs typeface="Kanit" panose="00000500000000000000" pitchFamily="2" charset="-34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prstClr val="black"/>
                  </a:solidFill>
                  <a:latin typeface="Calibri Light" panose="020F0302020204030204"/>
                </a:rPr>
                <a:t>@</a:t>
              </a:r>
              <a:r>
                <a:rPr lang="en-US" sz="1600" dirty="0" err="1">
                  <a:solidFill>
                    <a:prstClr val="black"/>
                  </a:solidFill>
                  <a:latin typeface="Calibri Light" panose="020F0302020204030204"/>
                </a:rPr>
                <a:t>dmarkovtsev</a:t>
              </a:r>
              <a:endParaRPr lang="en-US" sz="160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E8BB4FC-3130-4A47-890C-77809D386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40882" y="5901064"/>
              <a:ext cx="219420" cy="178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25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87BFE-CE49-480A-82EF-C9539BA9F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Assertion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CD96F-A261-48CC-A21A-29D2C474B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55" y="1511603"/>
            <a:ext cx="8240124" cy="49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2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E6BD-04D2-4AF8-8471-B84458E0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E7320-E187-459E-988C-5895F8ACD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37" y="1382017"/>
            <a:ext cx="7784976" cy="54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7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F890-CF36-4119-A763-A54516B8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of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0BE5E-6415-49EF-BE71-411CE54B1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Flash</a:t>
            </a:r>
          </a:p>
          <a:p>
            <a:r>
              <a:rPr lang="en-US" sz="3600" dirty="0"/>
              <a:t>Re-learn</a:t>
            </a:r>
          </a:p>
          <a:p>
            <a:r>
              <a:rPr lang="en-US" sz="3600" dirty="0"/>
              <a:t>Web Application Profile</a:t>
            </a:r>
          </a:p>
          <a:p>
            <a:r>
              <a:rPr lang="en-US" sz="3600" dirty="0"/>
              <a:t>Self-Healing Locators</a:t>
            </a:r>
          </a:p>
        </p:txBody>
      </p:sp>
    </p:spTree>
    <p:extLst>
      <p:ext uri="{BB962C8B-B14F-4D97-AF65-F5344CB8AC3E}">
        <p14:creationId xmlns:p14="http://schemas.microsoft.com/office/powerpoint/2010/main" val="3736037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9D16-CF25-41DE-9826-A6A5DC62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Object Not Found</a:t>
            </a:r>
          </a:p>
        </p:txBody>
      </p:sp>
      <p:pic>
        <p:nvPicPr>
          <p:cNvPr id="4" name="InflectraConObjectNotFound">
            <a:hlinkClick r:id="" action="ppaction://media"/>
            <a:extLst>
              <a:ext uri="{FF2B5EF4-FFF2-40B4-BE49-F238E27FC236}">
                <a16:creationId xmlns:a16="http://schemas.microsoft.com/office/drawing/2014/main" id="{8B5F5ACD-3154-432E-9C04-622129A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8418" y="1534285"/>
            <a:ext cx="9095382" cy="51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FD60-AF3F-4D52-B8D5-D1EAFAA3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Flash</a:t>
            </a:r>
          </a:p>
        </p:txBody>
      </p:sp>
      <p:pic>
        <p:nvPicPr>
          <p:cNvPr id="4" name="InflectraConFlash">
            <a:hlinkClick r:id="" action="ppaction://media"/>
            <a:extLst>
              <a:ext uri="{FF2B5EF4-FFF2-40B4-BE49-F238E27FC236}">
                <a16:creationId xmlns:a16="http://schemas.microsoft.com/office/drawing/2014/main" id="{12533E02-FEF8-4745-81DE-708117B6F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438" y="1475029"/>
            <a:ext cx="9280506" cy="52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C473-9DF8-4DF5-A1D0-79016C48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Re-Learn</a:t>
            </a:r>
          </a:p>
        </p:txBody>
      </p:sp>
      <p:pic>
        <p:nvPicPr>
          <p:cNvPr id="4" name="InflectraConRelearn">
            <a:hlinkClick r:id="" action="ppaction://media"/>
            <a:extLst>
              <a:ext uri="{FF2B5EF4-FFF2-40B4-BE49-F238E27FC236}">
                <a16:creationId xmlns:a16="http://schemas.microsoft.com/office/drawing/2014/main" id="{1ECD3A39-B6CA-47DA-9F02-6AE15D13F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78" y="1443124"/>
            <a:ext cx="9297335" cy="52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B0D4-62C7-4CD1-B63A-0695D4D2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Application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4A43C-0A02-4589-B5E3-AB98785A5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38" y="1511143"/>
            <a:ext cx="8454271" cy="49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AFFD-8826-4555-B87B-B7991757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Web Application Profile</a:t>
            </a:r>
          </a:p>
        </p:txBody>
      </p:sp>
      <p:pic>
        <p:nvPicPr>
          <p:cNvPr id="4" name="InflectraConWebAppProfile">
            <a:hlinkClick r:id="" action="ppaction://media"/>
            <a:extLst>
              <a:ext uri="{FF2B5EF4-FFF2-40B4-BE49-F238E27FC236}">
                <a16:creationId xmlns:a16="http://schemas.microsoft.com/office/drawing/2014/main" id="{190BF2A4-F687-4242-8B01-00F213BFA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2219" y="1384573"/>
            <a:ext cx="9381482" cy="52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41D0-E851-42EF-8026-7626C315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Self-Healing Web Locators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34FA9-5CEC-4901-949D-CF5EB1A1F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35" y="1537191"/>
            <a:ext cx="9532947" cy="43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95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9421-AF03-4F2F-8156-2C97AAF4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Self-Healing Web Locators</a:t>
            </a:r>
          </a:p>
        </p:txBody>
      </p:sp>
      <p:pic>
        <p:nvPicPr>
          <p:cNvPr id="4" name="InflectraConSelfHealing">
            <a:hlinkClick r:id="" action="ppaction://media"/>
            <a:extLst>
              <a:ext uri="{FF2B5EF4-FFF2-40B4-BE49-F238E27FC236}">
                <a16:creationId xmlns:a16="http://schemas.microsoft.com/office/drawing/2014/main" id="{074235F3-585B-4C8D-97E3-5D58CAE56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755" y="1466616"/>
            <a:ext cx="9235627" cy="51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4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Modern Web Applications</a:t>
            </a:r>
          </a:p>
          <a:p>
            <a:r>
              <a:rPr lang="en-US" sz="3200" dirty="0"/>
              <a:t>Rapise Demo</a:t>
            </a:r>
          </a:p>
          <a:p>
            <a:pPr lvl="1"/>
            <a:r>
              <a:rPr lang="en-US" sz="2800" dirty="0"/>
              <a:t>Creating a Test</a:t>
            </a:r>
          </a:p>
          <a:p>
            <a:pPr lvl="1"/>
            <a:r>
              <a:rPr lang="en-US" sz="2800" dirty="0"/>
              <a:t>Test Report Analysis</a:t>
            </a:r>
          </a:p>
          <a:p>
            <a:pPr lvl="1"/>
            <a:r>
              <a:rPr lang="en-US" sz="2800" dirty="0"/>
              <a:t>Maintenance of Tests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88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B739-537B-4F05-ABBB-DF6A8CF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1286696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CB9174-D650-471F-9F6D-406C3D6AF02B}"/>
              </a:ext>
            </a:extLst>
          </p:cNvPr>
          <p:cNvSpPr txBox="1">
            <a:spLocks/>
          </p:cNvSpPr>
          <p:nvPr/>
        </p:nvSpPr>
        <p:spPr>
          <a:xfrm>
            <a:off x="518746" y="2311245"/>
            <a:ext cx="5977421" cy="14641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Contact me:</a:t>
            </a:r>
          </a:p>
          <a:p>
            <a:endParaRPr lang="en-US" sz="2400" dirty="0"/>
          </a:p>
          <a:p>
            <a:r>
              <a:rPr lang="en-US" sz="2400" dirty="0"/>
              <a:t>@dmarkovtsev</a:t>
            </a:r>
          </a:p>
          <a:p>
            <a:r>
              <a:rPr lang="en-US" sz="2400" dirty="0"/>
              <a:t>denis.markovtsev@inflectra.com</a:t>
            </a:r>
          </a:p>
        </p:txBody>
      </p:sp>
    </p:spTree>
    <p:extLst>
      <p:ext uri="{BB962C8B-B14F-4D97-AF65-F5344CB8AC3E}">
        <p14:creationId xmlns:p14="http://schemas.microsoft.com/office/powerpoint/2010/main" val="1411731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FDBE-765A-42CC-8F05-407ACC29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Web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28EE6-3F44-4DB8-BFF4-C5A419C13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</a:t>
            </a:r>
          </a:p>
          <a:p>
            <a:pPr lvl="1"/>
            <a:r>
              <a:rPr lang="en-US" dirty="0"/>
              <a:t>Hard to test?</a:t>
            </a:r>
          </a:p>
          <a:p>
            <a:pPr lvl="1"/>
            <a:r>
              <a:rPr lang="en-US" dirty="0"/>
              <a:t>Easy to test?</a:t>
            </a:r>
          </a:p>
        </p:txBody>
      </p:sp>
    </p:spTree>
    <p:extLst>
      <p:ext uri="{BB962C8B-B14F-4D97-AF65-F5344CB8AC3E}">
        <p14:creationId xmlns:p14="http://schemas.microsoft.com/office/powerpoint/2010/main" val="16811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8CAE7F-368E-4977-94E5-00E31FE51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05" y="320873"/>
            <a:ext cx="8013069" cy="62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3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FDD-A69B-492D-9DAF-AE3A988D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Manual to Automated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D25D3-6BE5-425A-8D94-77FF07C11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04" y="1675006"/>
            <a:ext cx="7703622" cy="46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4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2429-40E0-4C23-8138-594EB9D0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64BA-B0A2-4118-AFD8-59FC06823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Identification of Elements</a:t>
            </a:r>
          </a:p>
          <a:p>
            <a:r>
              <a:rPr lang="en-US" sz="3600" dirty="0"/>
              <a:t>Input Simulation</a:t>
            </a:r>
          </a:p>
          <a:p>
            <a:r>
              <a:rPr lang="en-US" sz="3600" dirty="0"/>
              <a:t>Asynchronous Data Loading</a:t>
            </a:r>
          </a:p>
        </p:txBody>
      </p:sp>
    </p:spTree>
    <p:extLst>
      <p:ext uri="{BB962C8B-B14F-4D97-AF65-F5344CB8AC3E}">
        <p14:creationId xmlns:p14="http://schemas.microsoft.com/office/powerpoint/2010/main" val="121549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B78E-0364-4A10-B2E6-9D849805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http://uitestingplayground.com/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19DD5-E07E-4FF8-957A-67D49CCD1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11" y="1388698"/>
            <a:ext cx="6235701" cy="54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2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88A0-F9B1-41CA-9C1F-BFB2782D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2B2D3-8BA2-4229-99DC-E8BB9EF33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Element locator</a:t>
            </a:r>
          </a:p>
          <a:p>
            <a:pPr lvl="1"/>
            <a:r>
              <a:rPr lang="en-US" sz="3200" dirty="0"/>
              <a:t>Is built automatically</a:t>
            </a:r>
          </a:p>
          <a:p>
            <a:pPr lvl="1"/>
            <a:r>
              <a:rPr lang="en-US" sz="3200" dirty="0"/>
              <a:t>Works after application reload</a:t>
            </a:r>
          </a:p>
          <a:p>
            <a:pPr lvl="1"/>
            <a:r>
              <a:rPr lang="en-US" sz="3200" dirty="0"/>
              <a:t>Works in data-driven scenarios</a:t>
            </a:r>
          </a:p>
          <a:p>
            <a:pPr lvl="1"/>
            <a:r>
              <a:rPr lang="en-US" sz="3200" dirty="0"/>
              <a:t>Works when application is modified</a:t>
            </a:r>
          </a:p>
        </p:txBody>
      </p:sp>
    </p:spTree>
    <p:extLst>
      <p:ext uri="{BB962C8B-B14F-4D97-AF65-F5344CB8AC3E}">
        <p14:creationId xmlns:p14="http://schemas.microsoft.com/office/powerpoint/2010/main" val="1239230366"/>
      </p:ext>
    </p:extLst>
  </p:cSld>
  <p:clrMapOvr>
    <a:masterClrMapping/>
  </p:clrMapOvr>
</p:sld>
</file>

<file path=ppt/theme/theme1.xml><?xml version="1.0" encoding="utf-8"?>
<a:theme xmlns:a="http://schemas.openxmlformats.org/drawingml/2006/main" name="Inflectra titles">
  <a:themeElements>
    <a:clrScheme name="Inflectra Colors">
      <a:dk1>
        <a:srgbClr val="073642"/>
      </a:dk1>
      <a:lt1>
        <a:srgbClr val="FDCB26"/>
      </a:lt1>
      <a:dk2>
        <a:srgbClr val="586E75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flectra fonts">
      <a:majorFont>
        <a:latin typeface="Josefin Sans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7834</TotalTime>
  <Words>208</Words>
  <Application>Microsoft Office PowerPoint</Application>
  <PresentationFormat>Widescreen</PresentationFormat>
  <Paragraphs>68</Paragraphs>
  <Slides>30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Josefin Sans</vt:lpstr>
      <vt:lpstr>Calibri</vt:lpstr>
      <vt:lpstr>Arial</vt:lpstr>
      <vt:lpstr>Kanit</vt:lpstr>
      <vt:lpstr>Calibri Light</vt:lpstr>
      <vt:lpstr>Wingdings</vt:lpstr>
      <vt:lpstr>Inflectra titles</vt:lpstr>
      <vt:lpstr>Automation 1</vt:lpstr>
      <vt:lpstr>Denis Markovtsev</vt:lpstr>
      <vt:lpstr>Agenda</vt:lpstr>
      <vt:lpstr>Modern Web Applications</vt:lpstr>
      <vt:lpstr>PowerPoint Presentation</vt:lpstr>
      <vt:lpstr>From Manual to Automated Testing</vt:lpstr>
      <vt:lpstr>Automation Challenges</vt:lpstr>
      <vt:lpstr>http://uitestingplayground.com/</vt:lpstr>
      <vt:lpstr>Element Identification</vt:lpstr>
      <vt:lpstr>Input Simulation</vt:lpstr>
      <vt:lpstr>Asynchronous Data Loading</vt:lpstr>
      <vt:lpstr>Don’t Panic: We Have a Solution</vt:lpstr>
      <vt:lpstr>Creating a Test</vt:lpstr>
      <vt:lpstr>Demo: New Test</vt:lpstr>
      <vt:lpstr>Demo: Test Recording</vt:lpstr>
      <vt:lpstr>Demo: Test Playback</vt:lpstr>
      <vt:lpstr>Demo: Test Modification</vt:lpstr>
      <vt:lpstr>Test Report Analysis</vt:lpstr>
      <vt:lpstr>Demo: Test Failure</vt:lpstr>
      <vt:lpstr>Failed Assertion</vt:lpstr>
      <vt:lpstr>Screenshots</vt:lpstr>
      <vt:lpstr>Maintenance of Tests</vt:lpstr>
      <vt:lpstr>Demo: Object Not Found</vt:lpstr>
      <vt:lpstr>Demo: Flash</vt:lpstr>
      <vt:lpstr>Demo: Re-Learn</vt:lpstr>
      <vt:lpstr>Web Application Profile</vt:lpstr>
      <vt:lpstr>Demo: Web Application Profile</vt:lpstr>
      <vt:lpstr>Self-Healing Web Locators</vt:lpstr>
      <vt:lpstr>Demo: Self-Healing Web Locators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Developers vs Testers</dc:title>
  <dc:creator>Simon Bor</dc:creator>
  <cp:lastModifiedBy>Thea Maisuradze</cp:lastModifiedBy>
  <cp:revision>175</cp:revision>
  <cp:lastPrinted>2017-03-07T16:58:37Z</cp:lastPrinted>
  <dcterms:created xsi:type="dcterms:W3CDTF">2017-03-01T18:42:32Z</dcterms:created>
  <dcterms:modified xsi:type="dcterms:W3CDTF">2019-09-10T02:45:24Z</dcterms:modified>
</cp:coreProperties>
</file>