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24"/>
  </p:notesMasterIdLst>
  <p:sldIdLst>
    <p:sldId id="259" r:id="rId2"/>
    <p:sldId id="303" r:id="rId3"/>
    <p:sldId id="263" r:id="rId4"/>
    <p:sldId id="285" r:id="rId5"/>
    <p:sldId id="286" r:id="rId6"/>
    <p:sldId id="284" r:id="rId7"/>
    <p:sldId id="301" r:id="rId8"/>
    <p:sldId id="287" r:id="rId9"/>
    <p:sldId id="288" r:id="rId10"/>
    <p:sldId id="289" r:id="rId11"/>
    <p:sldId id="290" r:id="rId12"/>
    <p:sldId id="291" r:id="rId13"/>
    <p:sldId id="292" r:id="rId14"/>
    <p:sldId id="294" r:id="rId15"/>
    <p:sldId id="295" r:id="rId16"/>
    <p:sldId id="296" r:id="rId17"/>
    <p:sldId id="297" r:id="rId18"/>
    <p:sldId id="298" r:id="rId19"/>
    <p:sldId id="299" r:id="rId20"/>
    <p:sldId id="300" r:id="rId21"/>
    <p:sldId id="302" r:id="rId22"/>
    <p:sldId id="28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Josefin Sans" pitchFamily="2" charset="0"/>
      <p:regular r:id="rId29"/>
      <p:bold r:id="rId30"/>
      <p:italic r:id="rId31"/>
      <p:boldItalic r:id="rId32"/>
    </p:embeddedFont>
    <p:embeddedFont>
      <p:font typeface="Kanit" panose="020B0604020202020204" charset="-34"/>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1A1"/>
    <a:srgbClr val="777777"/>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357" autoAdjust="0"/>
  </p:normalViewPr>
  <p:slideViewPr>
    <p:cSldViewPr snapToGrid="0">
      <p:cViewPr varScale="1">
        <p:scale>
          <a:sx n="87" d="100"/>
          <a:sy n="87" d="100"/>
        </p:scale>
        <p:origin x="69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on ‘</a:t>
            </a:r>
            <a:r>
              <a:rPr lang="en-US" sz="1200" b="0" i="0" kern="1200" dirty="0" err="1">
                <a:solidFill>
                  <a:schemeClr val="tx1"/>
                </a:solidFill>
                <a:effectLst/>
                <a:latin typeface="+mn-lt"/>
                <a:ea typeface="+mn-ea"/>
                <a:cs typeface="+mn-cs"/>
              </a:rPr>
              <a:t>Spira</a:t>
            </a:r>
            <a:r>
              <a:rPr lang="en-US" sz="1200" b="0" i="0" kern="1200" dirty="0">
                <a:solidFill>
                  <a:schemeClr val="tx1"/>
                </a:solidFill>
                <a:effectLst/>
                <a:latin typeface="+mn-lt"/>
                <a:ea typeface="+mn-ea"/>
                <a:cs typeface="+mn-cs"/>
              </a:rPr>
              <a:t> admin 1’ you will learn more advanced administration topic including configuring artifact fields and workflows, modifying email notifications, changing the planning and testing settings, and the best practices for security and single-sign-on integration.</a:t>
            </a:r>
          </a:p>
        </p:txBody>
      </p:sp>
      <p:sp>
        <p:nvSpPr>
          <p:cNvPr id="4" name="Slide Number Placeholder 3"/>
          <p:cNvSpPr>
            <a:spLocks noGrp="1"/>
          </p:cNvSpPr>
          <p:nvPr>
            <p:ph type="sldNum" sz="quarter" idx="5"/>
          </p:nvPr>
        </p:nvSpPr>
        <p:spPr/>
        <p:txBody>
          <a:bodyPr/>
          <a:lstStyle/>
          <a:p>
            <a:fld id="{4FB4103B-8296-4801-B849-D9F9F8D6883D}" type="slidenum">
              <a:rPr lang="en-US" smtClean="0"/>
              <a:t>1</a:t>
            </a:fld>
            <a:endParaRPr lang="en-US"/>
          </a:p>
        </p:txBody>
      </p:sp>
    </p:spTree>
    <p:extLst>
      <p:ext uri="{BB962C8B-B14F-4D97-AF65-F5344CB8AC3E}">
        <p14:creationId xmlns:p14="http://schemas.microsoft.com/office/powerpoint/2010/main" val="382400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BA087F00-B27C-4F45-8E37-29B4CE74AAC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8340" y="5767831"/>
            <a:ext cx="1775458" cy="725043"/>
          </a:xfrm>
          <a:prstGeom prst="rect">
            <a:avLst/>
          </a:prstGeom>
        </p:spPr>
      </p:pic>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74DF72A-51E2-4CCC-A900-5EB6FBECB0D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716" r:id="rId1"/>
    <p:sldLayoutId id="2147483709" r:id="rId2"/>
    <p:sldLayoutId id="2147483663" r:id="rId3"/>
    <p:sldLayoutId id="2147483710" r:id="rId4"/>
    <p:sldLayoutId id="2147483711" r:id="rId5"/>
    <p:sldLayoutId id="2147483712" r:id="rId6"/>
    <p:sldLayoutId id="2147483713" r:id="rId7"/>
    <p:sldLayoutId id="2147483714" r:id="rId8"/>
    <p:sldLayoutId id="2147483693" r:id="rId9"/>
    <p:sldLayoutId id="2147483701" r:id="rId10"/>
    <p:sldLayoutId id="2147483695" r:id="rId11"/>
    <p:sldLayoutId id="2147483703" r:id="rId12"/>
    <p:sldLayoutId id="2147483654" r:id="rId13"/>
    <p:sldLayoutId id="2147483706" r:id="rId14"/>
    <p:sldLayoutId id="2147483699" r:id="rId15"/>
    <p:sldLayoutId id="2147483708"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peter.brackstone@" TargetMode="External"/><Relationship Id="rId7" Type="http://schemas.openxmlformats.org/officeDocument/2006/relationships/image" Target="../media/image8.png"/><Relationship Id="rId2" Type="http://schemas.openxmlformats.org/officeDocument/2006/relationships/hyperlink" Target="mailto:peter.brackstone@Inflectra.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inflectrasoftware.com.au/" TargetMode="External"/><Relationship Id="rId4" Type="http://schemas.openxmlformats.org/officeDocument/2006/relationships/hyperlink" Target="http://www.influenceit.consult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flectra.com/SpiraTest/Downloads.aspx#ImportTool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025D7E-2B8D-4ED9-B17E-F43352343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690" y="2549770"/>
            <a:ext cx="5817466" cy="4255477"/>
          </a:xfrm>
          <a:prstGeom prst="rect">
            <a:avLst/>
          </a:prstGeom>
        </p:spPr>
      </p:pic>
      <p:sp>
        <p:nvSpPr>
          <p:cNvPr id="7" name="Title 1">
            <a:extLst>
              <a:ext uri="{FF2B5EF4-FFF2-40B4-BE49-F238E27FC236}">
                <a16:creationId xmlns:a16="http://schemas.microsoft.com/office/drawing/2014/main" id="{0196B739-C51F-4B5C-97A4-613A5DAEF0D0}"/>
              </a:ext>
            </a:extLst>
          </p:cNvPr>
          <p:cNvSpPr txBox="1">
            <a:spLocks/>
          </p:cNvSpPr>
          <p:nvPr/>
        </p:nvSpPr>
        <p:spPr>
          <a:xfrm>
            <a:off x="518746" y="589086"/>
            <a:ext cx="9135208" cy="870438"/>
          </a:xfrm>
          <a:prstGeom prst="rect">
            <a:avLst/>
          </a:prstGeom>
        </p:spPr>
        <p:txBody>
          <a:bodyPr anchor="t">
            <a:normAutofit fontScale="97500"/>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Goodbye to Old Tools</a:t>
            </a:r>
          </a:p>
        </p:txBody>
      </p:sp>
      <p:sp>
        <p:nvSpPr>
          <p:cNvPr id="8" name="Rectangle 7">
            <a:extLst>
              <a:ext uri="{FF2B5EF4-FFF2-40B4-BE49-F238E27FC236}">
                <a16:creationId xmlns:a16="http://schemas.microsoft.com/office/drawing/2014/main" id="{7C5F165C-A5F0-4B29-BC5D-B074B8DB7B68}"/>
              </a:ext>
            </a:extLst>
          </p:cNvPr>
          <p:cNvSpPr/>
          <p:nvPr/>
        </p:nvSpPr>
        <p:spPr>
          <a:xfrm>
            <a:off x="0" y="5209082"/>
            <a:ext cx="2203554" cy="1648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E7960C8-3F32-4C1F-8A91-2AB8E71CFE40}"/>
              </a:ext>
            </a:extLst>
          </p:cNvPr>
          <p:cNvGrpSpPr/>
          <p:nvPr/>
        </p:nvGrpSpPr>
        <p:grpSpPr>
          <a:xfrm>
            <a:off x="694598" y="6096898"/>
            <a:ext cx="2890896" cy="344034"/>
            <a:chOff x="694598" y="6096898"/>
            <a:chExt cx="2890896" cy="344034"/>
          </a:xfrm>
        </p:grpSpPr>
        <p:sp>
          <p:nvSpPr>
            <p:cNvPr id="9" name="Subtitle 2">
              <a:extLst>
                <a:ext uri="{FF2B5EF4-FFF2-40B4-BE49-F238E27FC236}">
                  <a16:creationId xmlns:a16="http://schemas.microsoft.com/office/drawing/2014/main" id="{E9DBD785-9AE8-49BB-AFFD-FF92B14791C7}"/>
                </a:ext>
              </a:extLst>
            </p:cNvPr>
            <p:cNvSpPr txBox="1">
              <a:spLocks/>
            </p:cNvSpPr>
            <p:nvPr/>
          </p:nvSpPr>
          <p:spPr>
            <a:xfrm>
              <a:off x="870890" y="6096898"/>
              <a:ext cx="2714604" cy="34403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mj-lt"/>
                </a:rPr>
                <a:t>@Inflectra  |  #</a:t>
              </a:r>
              <a:r>
                <a:rPr lang="en-US" sz="1600" dirty="0" err="1">
                  <a:solidFill>
                    <a:prstClr val="black"/>
                  </a:solidFill>
                  <a:latin typeface="+mj-lt"/>
                </a:rPr>
                <a:t>InflectraCon</a:t>
              </a:r>
              <a:endParaRPr lang="en-US" sz="1600" dirty="0">
                <a:solidFill>
                  <a:prstClr val="black"/>
                </a:solidFill>
                <a:latin typeface="+mj-lt"/>
              </a:endParaRPr>
            </a:p>
          </p:txBody>
        </p:sp>
        <p:pic>
          <p:nvPicPr>
            <p:cNvPr id="10" name="Graphic 10">
              <a:extLst>
                <a:ext uri="{FF2B5EF4-FFF2-40B4-BE49-F238E27FC236}">
                  <a16:creationId xmlns:a16="http://schemas.microsoft.com/office/drawing/2014/main" id="{9390A9B2-E2BB-4B54-B7FA-929B790F53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598" y="6182340"/>
              <a:ext cx="219420" cy="178462"/>
            </a:xfrm>
            <a:prstGeom prst="rect">
              <a:avLst/>
            </a:prstGeom>
          </p:spPr>
        </p:pic>
      </p:grpSp>
    </p:spTree>
    <p:extLst>
      <p:ext uri="{BB962C8B-B14F-4D97-AF65-F5344CB8AC3E}">
        <p14:creationId xmlns:p14="http://schemas.microsoft.com/office/powerpoint/2010/main" val="10425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B73-F93B-734C-97D0-E592F287CD33}"/>
              </a:ext>
            </a:extLst>
          </p:cNvPr>
          <p:cNvSpPr>
            <a:spLocks noGrp="1"/>
          </p:cNvSpPr>
          <p:nvPr>
            <p:ph type="title"/>
          </p:nvPr>
        </p:nvSpPr>
        <p:spPr>
          <a:xfrm>
            <a:off x="481013" y="327026"/>
            <a:ext cx="3290887" cy="2287588"/>
          </a:xfrm>
        </p:spPr>
        <p:txBody>
          <a:bodyPr vert="horz" lIns="91440" tIns="45720" rIns="91440" bIns="45720" rtlCol="0" anchor="ctr">
            <a:normAutofit/>
          </a:bodyPr>
          <a:lstStyle/>
          <a:p>
            <a:r>
              <a:rPr lang="en-US" sz="3600">
                <a:latin typeface="+mj-lt"/>
              </a:rPr>
              <a:t>Requirements Managed</a:t>
            </a:r>
          </a:p>
        </p:txBody>
      </p:sp>
      <p:sp>
        <p:nvSpPr>
          <p:cNvPr id="4" name="Text Placeholder 3">
            <a:extLst>
              <a:ext uri="{FF2B5EF4-FFF2-40B4-BE49-F238E27FC236}">
                <a16:creationId xmlns:a16="http://schemas.microsoft.com/office/drawing/2014/main" id="{BB0CC915-706F-594C-B96E-6526E450951E}"/>
              </a:ext>
            </a:extLst>
          </p:cNvPr>
          <p:cNvSpPr>
            <a:spLocks noGrp="1"/>
          </p:cNvSpPr>
          <p:nvPr>
            <p:ph type="body" sz="half" idx="2"/>
          </p:nvPr>
        </p:nvSpPr>
        <p:spPr>
          <a:xfrm>
            <a:off x="4223982" y="327026"/>
            <a:ext cx="7485413" cy="2287587"/>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Manage requirements, features and use cases.  </a:t>
            </a:r>
          </a:p>
          <a:p>
            <a:pPr marL="285750" indent="-228600">
              <a:buFont typeface="Arial" panose="020B0604020202020204" pitchFamily="34" charset="0"/>
              <a:buChar char="•"/>
            </a:pPr>
            <a:r>
              <a:rPr lang="en-US" sz="1800">
                <a:latin typeface="+mn-lt"/>
                <a:cs typeface="+mn-cs"/>
              </a:rPr>
              <a:t>Map tests to requirements to track test coverage.  </a:t>
            </a:r>
          </a:p>
          <a:p>
            <a:pPr marL="285750" indent="-228600">
              <a:buFont typeface="Arial" panose="020B0604020202020204" pitchFamily="34" charset="0"/>
              <a:buChar char="•"/>
            </a:pPr>
            <a:r>
              <a:rPr lang="en-US" sz="1800">
                <a:latin typeface="+mn-lt"/>
                <a:cs typeface="+mn-cs"/>
              </a:rPr>
              <a:t>Drill down from requirements to tests and bugs.</a:t>
            </a:r>
          </a:p>
        </p:txBody>
      </p:sp>
      <p:pic>
        <p:nvPicPr>
          <p:cNvPr id="6" name="Picture Placeholder 5" descr="A screenshot of a cell phone&#10;&#10;Description automatically generated">
            <a:extLst>
              <a:ext uri="{FF2B5EF4-FFF2-40B4-BE49-F238E27FC236}">
                <a16:creationId xmlns:a16="http://schemas.microsoft.com/office/drawing/2014/main" id="{FF6404CF-F6ED-0045-8AC2-211C546BB42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092" b="12093"/>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99863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017542-261D-FB4A-996B-27605150384A}"/>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kern="1200">
                <a:solidFill>
                  <a:srgbClr val="FFFFFF"/>
                </a:solidFill>
                <a:latin typeface="+mj-lt"/>
                <a:ea typeface="+mj-ea"/>
                <a:cs typeface="+mj-cs"/>
              </a:rPr>
              <a:t>Tests Sorted</a:t>
            </a:r>
          </a:p>
        </p:txBody>
      </p:sp>
      <p:sp>
        <p:nvSpPr>
          <p:cNvPr id="4" name="Text Placeholder 3">
            <a:extLst>
              <a:ext uri="{FF2B5EF4-FFF2-40B4-BE49-F238E27FC236}">
                <a16:creationId xmlns:a16="http://schemas.microsoft.com/office/drawing/2014/main" id="{F67117CE-0E8D-384E-BD4F-F475763C9B60}"/>
              </a:ext>
            </a:extLst>
          </p:cNvPr>
          <p:cNvSpPr>
            <a:spLocks noGrp="1"/>
          </p:cNvSpPr>
          <p:nvPr>
            <p:ph type="body" sz="half" idx="2"/>
          </p:nvPr>
        </p:nvSpPr>
        <p:spPr>
          <a:xfrm>
            <a:off x="966951" y="3355130"/>
            <a:ext cx="2669407" cy="2427333"/>
          </a:xfrm>
        </p:spPr>
        <p:txBody>
          <a:bodyPr vert="horz" lIns="91440" tIns="45720" rIns="91440" bIns="45720" rtlCol="0">
            <a:normAutofit fontScale="92500"/>
          </a:bodyPr>
          <a:lstStyle/>
          <a:p>
            <a:pPr marL="285750" indent="-228600">
              <a:buFont typeface="Arial" panose="020B0604020202020204" pitchFamily="34" charset="0"/>
              <a:buChar char="•"/>
            </a:pPr>
            <a:r>
              <a:rPr lang="en-US">
                <a:latin typeface="+mn-lt"/>
                <a:cs typeface="+mn-cs"/>
              </a:rPr>
              <a:t>Create, edit and execute test cases with rich text editing</a:t>
            </a:r>
          </a:p>
          <a:p>
            <a:pPr marL="285750" indent="-228600">
              <a:buFont typeface="Arial" panose="020B0604020202020204" pitchFamily="34" charset="0"/>
              <a:buChar char="•"/>
            </a:pPr>
            <a:r>
              <a:rPr lang="en-US">
                <a:latin typeface="+mn-lt"/>
                <a:cs typeface="+mn-cs"/>
              </a:rPr>
              <a:t>Test Management for exploratory, automated and manual tests with global scheduling</a:t>
            </a:r>
          </a:p>
          <a:p>
            <a:pPr marL="285750" indent="-228600">
              <a:buFont typeface="Arial" panose="020B0604020202020204" pitchFamily="34" charset="0"/>
              <a:buChar char="•"/>
            </a:pPr>
            <a:r>
              <a:rPr lang="en-US">
                <a:latin typeface="+mn-lt"/>
                <a:cs typeface="+mn-cs"/>
              </a:rPr>
              <a:t>Support for templated and data-driven test cases</a:t>
            </a:r>
          </a:p>
        </p:txBody>
      </p:sp>
      <p:pic>
        <p:nvPicPr>
          <p:cNvPr id="6" name="Picture Placeholder 5" descr="A screenshot of a cell phone&#10;&#10;Description automatically generated">
            <a:extLst>
              <a:ext uri="{FF2B5EF4-FFF2-40B4-BE49-F238E27FC236}">
                <a16:creationId xmlns:a16="http://schemas.microsoft.com/office/drawing/2014/main" id="{9FEEDFD5-2F8A-2A4A-B326-C44288AA6AE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4662102" y="1589773"/>
            <a:ext cx="6903723" cy="3555417"/>
          </a:xfrm>
          <a:prstGeom prst="rect">
            <a:avLst/>
          </a:prstGeom>
        </p:spPr>
      </p:pic>
    </p:spTree>
    <p:extLst>
      <p:ext uri="{BB962C8B-B14F-4D97-AF65-F5344CB8AC3E}">
        <p14:creationId xmlns:p14="http://schemas.microsoft.com/office/powerpoint/2010/main" val="77406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238B-D503-9445-A92A-713F1BBA1E3A}"/>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400" kern="1200">
                <a:solidFill>
                  <a:schemeClr val="tx1"/>
                </a:solidFill>
                <a:latin typeface="+mj-lt"/>
                <a:ea typeface="+mj-ea"/>
                <a:cs typeface="+mj-cs"/>
              </a:rPr>
              <a:t>Bugs Tracked</a:t>
            </a:r>
          </a:p>
        </p:txBody>
      </p:sp>
      <p:sp>
        <p:nvSpPr>
          <p:cNvPr id="4" name="Text Placeholder 3">
            <a:extLst>
              <a:ext uri="{FF2B5EF4-FFF2-40B4-BE49-F238E27FC236}">
                <a16:creationId xmlns:a16="http://schemas.microsoft.com/office/drawing/2014/main" id="{E323057E-31AA-534D-AB60-63466E419BB1}"/>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marL="285750" indent="-228600">
              <a:buFont typeface="Arial" panose="020B0604020202020204" pitchFamily="34" charset="0"/>
              <a:buChar char="•"/>
            </a:pPr>
            <a:r>
              <a:rPr lang="en-US" sz="2000" dirty="0">
                <a:latin typeface="+mn-lt"/>
                <a:cs typeface="+mn-cs"/>
              </a:rPr>
              <a:t>Track bugs, enhancements, risks and issues</a:t>
            </a:r>
          </a:p>
          <a:p>
            <a:pPr marL="285750" indent="-228600">
              <a:buFont typeface="Arial" panose="020B0604020202020204" pitchFamily="34" charset="0"/>
              <a:buChar char="•"/>
            </a:pPr>
            <a:r>
              <a:rPr lang="en-US" sz="2000" dirty="0">
                <a:latin typeface="+mn-lt"/>
                <a:cs typeface="+mn-cs"/>
              </a:rPr>
              <a:t>Link bugs to test steps during test execution for full -</a:t>
            </a:r>
          </a:p>
          <a:p>
            <a:pPr marL="742950" lvl="1" indent="-228600">
              <a:buFont typeface="Arial" panose="020B0604020202020204" pitchFamily="34" charset="0"/>
              <a:buChar char="•"/>
            </a:pPr>
            <a:r>
              <a:rPr lang="en-US" sz="2000" dirty="0">
                <a:latin typeface="+mn-lt"/>
                <a:cs typeface="+mn-cs"/>
              </a:rPr>
              <a:t>Forward &amp; backward traceability </a:t>
            </a:r>
          </a:p>
          <a:p>
            <a:pPr marL="742950" lvl="1" indent="-228600">
              <a:buFont typeface="Arial" panose="020B0604020202020204" pitchFamily="34" charset="0"/>
              <a:buChar char="•"/>
            </a:pPr>
            <a:r>
              <a:rPr lang="en-US" sz="2000" dirty="0">
                <a:latin typeface="+mn-lt"/>
                <a:cs typeface="+mn-cs"/>
              </a:rPr>
              <a:t>Reporting</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40FEF01A-9E80-F04A-8D5D-031B566A355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5608319" y="2039923"/>
            <a:ext cx="5614835" cy="2624935"/>
          </a:xfrm>
          <a:prstGeom prst="rect">
            <a:avLst/>
          </a:prstGeom>
          <a:effectLst/>
        </p:spPr>
      </p:pic>
    </p:spTree>
    <p:extLst>
      <p:ext uri="{BB962C8B-B14F-4D97-AF65-F5344CB8AC3E}">
        <p14:creationId xmlns:p14="http://schemas.microsoft.com/office/powerpoint/2010/main" val="141887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81FF542-4D0B-E848-AC8E-B64071D7401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9110" b="-1"/>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09C7F2-138C-DF46-89B0-CC9246F46CC9}"/>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latin typeface="+mj-lt"/>
              </a:rPr>
              <a:t>Everything Tracked</a:t>
            </a: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3DC82B0-6E5B-1C4C-883A-EE440FB0C86B}"/>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Personalised executive Dashboards</a:t>
            </a:r>
          </a:p>
          <a:p>
            <a:pPr marL="285750" indent="-228600">
              <a:buFont typeface="Arial" panose="020B0604020202020204" pitchFamily="34" charset="0"/>
              <a:buChar char="•"/>
            </a:pPr>
            <a:r>
              <a:rPr lang="en-US" sz="1800">
                <a:latin typeface="+mn-lt"/>
                <a:cs typeface="+mn-cs"/>
              </a:rPr>
              <a:t>Real-time Charts</a:t>
            </a:r>
          </a:p>
          <a:p>
            <a:pPr marL="285750" indent="-228600">
              <a:buFont typeface="Arial" panose="020B0604020202020204" pitchFamily="34" charset="0"/>
              <a:buChar char="•"/>
            </a:pPr>
            <a:r>
              <a:rPr lang="en-US" sz="1800">
                <a:latin typeface="+mn-lt"/>
                <a:cs typeface="+mn-cs"/>
              </a:rPr>
              <a:t>Customisable Reports</a:t>
            </a:r>
          </a:p>
          <a:p>
            <a:pPr marL="285750" indent="-228600">
              <a:buFont typeface="Arial" panose="020B0604020202020204" pitchFamily="34" charset="0"/>
              <a:buChar char="•"/>
            </a:pPr>
            <a:r>
              <a:rPr lang="en-US" sz="1800">
                <a:latin typeface="+mn-lt"/>
                <a:cs typeface="+mn-cs"/>
              </a:rPr>
              <a:t>Fully customisable workflows to match your internal processes</a:t>
            </a:r>
          </a:p>
          <a:p>
            <a:pPr marL="285750" indent="-228600">
              <a:buFont typeface="Arial" panose="020B0604020202020204" pitchFamily="34" charset="0"/>
              <a:buChar char="•"/>
            </a:pPr>
            <a:r>
              <a:rPr lang="en-US" sz="1800">
                <a:latin typeface="+mn-lt"/>
                <a:cs typeface="+mn-cs"/>
              </a:rPr>
              <a:t>Cloud or on-premise installation</a:t>
            </a:r>
          </a:p>
          <a:p>
            <a:pPr marL="285750" indent="-228600">
              <a:buFont typeface="Arial" panose="020B0604020202020204" pitchFamily="34" charset="0"/>
              <a:buChar char="•"/>
            </a:pPr>
            <a:r>
              <a:rPr lang="en-US" sz="1800">
                <a:latin typeface="+mn-lt"/>
                <a:cs typeface="+mn-cs"/>
              </a:rPr>
              <a:t>All devices through browser</a:t>
            </a:r>
          </a:p>
        </p:txBody>
      </p:sp>
    </p:spTree>
    <p:extLst>
      <p:ext uri="{BB962C8B-B14F-4D97-AF65-F5344CB8AC3E}">
        <p14:creationId xmlns:p14="http://schemas.microsoft.com/office/powerpoint/2010/main" val="39974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a:extLst>
              <a:ext uri="{FF2B5EF4-FFF2-40B4-BE49-F238E27FC236}">
                <a16:creationId xmlns:a16="http://schemas.microsoft.com/office/drawing/2014/main" id="{8A579A6C-9DF7-9246-91DB-C29DBEB7F74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6065"/>
          <a:stretch/>
        </p:blipFill>
        <p:spPr>
          <a:xfrm>
            <a:off x="-1" y="10"/>
            <a:ext cx="12192001" cy="4666928"/>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74A8E-888A-3C4F-A84A-4E9BB7C857B2}"/>
              </a:ext>
            </a:extLst>
          </p:cNvPr>
          <p:cNvSpPr>
            <a:spLocks noGrp="1"/>
          </p:cNvSpPr>
          <p:nvPr>
            <p:ph type="title"/>
          </p:nvPr>
        </p:nvSpPr>
        <p:spPr>
          <a:xfrm>
            <a:off x="804998" y="4551037"/>
            <a:ext cx="5021782" cy="1509931"/>
          </a:xfrm>
        </p:spPr>
        <p:txBody>
          <a:bodyPr vert="horz" lIns="91440" tIns="45720" rIns="91440" bIns="45720" rtlCol="0" anchor="ctr">
            <a:normAutofit/>
          </a:bodyPr>
          <a:lstStyle/>
          <a:p>
            <a:r>
              <a:rPr lang="en-US" sz="4000" dirty="0">
                <a:solidFill>
                  <a:srgbClr val="000000"/>
                </a:solidFill>
                <a:latin typeface="+mj-lt"/>
              </a:rPr>
              <a:t>Automated Testing – Made Easy</a:t>
            </a:r>
          </a:p>
        </p:txBody>
      </p:sp>
      <p:sp>
        <p:nvSpPr>
          <p:cNvPr id="4" name="Text Placeholder 3">
            <a:extLst>
              <a:ext uri="{FF2B5EF4-FFF2-40B4-BE49-F238E27FC236}">
                <a16:creationId xmlns:a16="http://schemas.microsoft.com/office/drawing/2014/main" id="{9F2B39AE-D2A2-5647-B217-66049A0E956D}"/>
              </a:ext>
            </a:extLst>
          </p:cNvPr>
          <p:cNvSpPr>
            <a:spLocks noGrp="1"/>
          </p:cNvSpPr>
          <p:nvPr>
            <p:ph type="body" sz="half" idx="2"/>
          </p:nvPr>
        </p:nvSpPr>
        <p:spPr>
          <a:xfrm>
            <a:off x="6470247" y="4313583"/>
            <a:ext cx="4926411" cy="1747389"/>
          </a:xfrm>
        </p:spPr>
        <p:txBody>
          <a:bodyPr vert="horz" lIns="91440" tIns="45720" rIns="91440" bIns="45720" rtlCol="0" anchor="ctr">
            <a:normAutofit fontScale="92500"/>
          </a:bodyPr>
          <a:lstStyle/>
          <a:p>
            <a:pPr marL="285750" indent="-228600">
              <a:buFont typeface="Arial" panose="020B0604020202020204" pitchFamily="34" charset="0"/>
              <a:buChar char="•"/>
            </a:pPr>
            <a:r>
              <a:rPr lang="en-US" sz="1300" dirty="0">
                <a:solidFill>
                  <a:srgbClr val="000000"/>
                </a:solidFill>
                <a:latin typeface="+mn-lt"/>
                <a:cs typeface="+mn-cs"/>
              </a:rPr>
              <a:t>Test web, mobile, desktop and APIs</a:t>
            </a:r>
          </a:p>
          <a:p>
            <a:pPr marL="285750" indent="-228600">
              <a:buFont typeface="Arial" panose="020B0604020202020204" pitchFamily="34" charset="0"/>
              <a:buChar char="•"/>
            </a:pPr>
            <a:r>
              <a:rPr lang="en-US" sz="1300" dirty="0">
                <a:solidFill>
                  <a:srgbClr val="000000"/>
                </a:solidFill>
                <a:latin typeface="+mn-lt"/>
                <a:cs typeface="+mn-cs"/>
              </a:rPr>
              <a:t>Manage tests spanning multiple technologies simultaneously</a:t>
            </a:r>
          </a:p>
          <a:p>
            <a:pPr marL="285750" indent="-228600">
              <a:buFont typeface="Arial" panose="020B0604020202020204" pitchFamily="34" charset="0"/>
              <a:buChar char="•"/>
            </a:pPr>
            <a:r>
              <a:rPr lang="en-US" sz="1300" dirty="0">
                <a:solidFill>
                  <a:srgbClr val="000000"/>
                </a:solidFill>
                <a:latin typeface="+mn-lt"/>
                <a:cs typeface="+mn-cs"/>
              </a:rPr>
              <a:t>Anyone can automate!</a:t>
            </a:r>
          </a:p>
          <a:p>
            <a:pPr marL="285750" indent="-228600">
              <a:buFont typeface="Arial" panose="020B0604020202020204" pitchFamily="34" charset="0"/>
              <a:buChar char="•"/>
            </a:pPr>
            <a:r>
              <a:rPr lang="en-US" sz="1300" dirty="0">
                <a:solidFill>
                  <a:srgbClr val="000000"/>
                </a:solidFill>
                <a:latin typeface="+mn-lt"/>
                <a:cs typeface="+mn-cs"/>
              </a:rPr>
              <a:t>Record, edit (spreadsheet-based), execute</a:t>
            </a:r>
          </a:p>
          <a:p>
            <a:pPr marL="285750" indent="-228600">
              <a:buFont typeface="Arial" panose="020B0604020202020204" pitchFamily="34" charset="0"/>
              <a:buChar char="•"/>
            </a:pPr>
            <a:r>
              <a:rPr lang="en-US" sz="1300" dirty="0">
                <a:solidFill>
                  <a:srgbClr val="000000"/>
                </a:solidFill>
                <a:latin typeface="+mn-lt"/>
                <a:cs typeface="+mn-cs"/>
              </a:rPr>
              <a:t>JavaScript-based engine for the more technical</a:t>
            </a:r>
          </a:p>
          <a:p>
            <a:pPr marL="285750" indent="-228600">
              <a:buFont typeface="Arial" panose="020B0604020202020204" pitchFamily="34" charset="0"/>
              <a:buChar char="•"/>
            </a:pPr>
            <a:r>
              <a:rPr lang="en-US" sz="1300" dirty="0">
                <a:solidFill>
                  <a:srgbClr val="000000"/>
                </a:solidFill>
                <a:latin typeface="+mn-lt"/>
                <a:cs typeface="+mn-cs"/>
              </a:rPr>
              <a:t>MS Dynamics, AX, CRM, NAV and 365 support out of the box</a:t>
            </a:r>
          </a:p>
        </p:txBody>
      </p:sp>
    </p:spTree>
    <p:extLst>
      <p:ext uri="{BB962C8B-B14F-4D97-AF65-F5344CB8AC3E}">
        <p14:creationId xmlns:p14="http://schemas.microsoft.com/office/powerpoint/2010/main" val="242382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DD0-BCF2-1E4E-A7C4-F90B1AD9903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latin typeface="+mj-lt"/>
              </a:rPr>
              <a:t>Scriptless Automation</a:t>
            </a:r>
          </a:p>
        </p:txBody>
      </p:sp>
      <p:sp>
        <p:nvSpPr>
          <p:cNvPr id="4" name="Text Placeholder 3">
            <a:extLst>
              <a:ext uri="{FF2B5EF4-FFF2-40B4-BE49-F238E27FC236}">
                <a16:creationId xmlns:a16="http://schemas.microsoft.com/office/drawing/2014/main" id="{E902D48D-D840-064F-914B-946A894B5A73}"/>
              </a:ext>
            </a:extLst>
          </p:cNvPr>
          <p:cNvSpPr>
            <a:spLocks noGrp="1"/>
          </p:cNvSpPr>
          <p:nvPr>
            <p:ph type="body" sz="half" idx="2"/>
          </p:nvPr>
        </p:nvSpPr>
        <p:spPr>
          <a:xfrm>
            <a:off x="838200" y="1825625"/>
            <a:ext cx="3797807" cy="4351338"/>
          </a:xfrm>
        </p:spPr>
        <p:txBody>
          <a:bodyPr vert="horz" lIns="91440" tIns="45720" rIns="91440" bIns="45720" rtlCol="0">
            <a:normAutofit/>
          </a:bodyPr>
          <a:lstStyle/>
          <a:p>
            <a:pPr marL="285750" indent="-228600">
              <a:buFont typeface="Arial" panose="020B0604020202020204" pitchFamily="34" charset="0"/>
              <a:buChar char="•"/>
            </a:pPr>
            <a:r>
              <a:rPr lang="en-US" sz="2000">
                <a:latin typeface="+mn-lt"/>
                <a:cs typeface="+mn-cs"/>
              </a:rPr>
              <a:t>Create automated tests – fast!</a:t>
            </a:r>
          </a:p>
          <a:p>
            <a:pPr marL="285750" indent="-228600">
              <a:buFont typeface="Arial" panose="020B0604020202020204" pitchFamily="34" charset="0"/>
              <a:buChar char="•"/>
            </a:pPr>
            <a:r>
              <a:rPr lang="en-US" sz="2000">
                <a:latin typeface="+mn-lt"/>
                <a:cs typeface="+mn-cs"/>
              </a:rPr>
              <a:t>Record once, playback in any browser</a:t>
            </a:r>
          </a:p>
          <a:p>
            <a:pPr marL="285750" indent="-228600">
              <a:buFont typeface="Arial" panose="020B0604020202020204" pitchFamily="34" charset="0"/>
              <a:buChar char="•"/>
            </a:pPr>
            <a:r>
              <a:rPr lang="en-US" sz="2000">
                <a:latin typeface="+mn-lt"/>
                <a:cs typeface="+mn-cs"/>
              </a:rPr>
              <a:t>Live validation during recording</a:t>
            </a:r>
          </a:p>
          <a:p>
            <a:pPr marL="285750" indent="-228600">
              <a:buFont typeface="Arial" panose="020B0604020202020204" pitchFamily="34" charset="0"/>
              <a:buChar char="•"/>
            </a:pPr>
            <a:r>
              <a:rPr lang="en-US" sz="2000">
                <a:latin typeface="+mn-lt"/>
                <a:cs typeface="+mn-cs"/>
              </a:rPr>
              <a:t>Easy maintenance (readable by humans!)</a:t>
            </a:r>
          </a:p>
        </p:txBody>
      </p:sp>
      <p:pic>
        <p:nvPicPr>
          <p:cNvPr id="6" name="Picture Placeholder 5" descr="A screenshot of a computer&#10;&#10;Description automatically generated">
            <a:extLst>
              <a:ext uri="{FF2B5EF4-FFF2-40B4-BE49-F238E27FC236}">
                <a16:creationId xmlns:a16="http://schemas.microsoft.com/office/drawing/2014/main" id="{D5949381-12DA-3F41-A745-917A02CEB33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53" r="9052"/>
          <a:stretch/>
        </p:blipFill>
        <p:spPr>
          <a:xfrm>
            <a:off x="5120640" y="1904281"/>
            <a:ext cx="6233160" cy="4272681"/>
          </a:xfrm>
          <a:prstGeom prst="rect">
            <a:avLst/>
          </a:prstGeom>
        </p:spPr>
      </p:pic>
    </p:spTree>
    <p:extLst>
      <p:ext uri="{BB962C8B-B14F-4D97-AF65-F5344CB8AC3E}">
        <p14:creationId xmlns:p14="http://schemas.microsoft.com/office/powerpoint/2010/main" val="27287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C8C45-8921-424D-AFFE-79EE2D639846}"/>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Robust Automation</a:t>
            </a:r>
          </a:p>
        </p:txBody>
      </p:sp>
      <p:sp>
        <p:nvSpPr>
          <p:cNvPr id="4" name="Text Placeholder 3">
            <a:extLst>
              <a:ext uri="{FF2B5EF4-FFF2-40B4-BE49-F238E27FC236}">
                <a16:creationId xmlns:a16="http://schemas.microsoft.com/office/drawing/2014/main" id="{00F5EFEA-A34E-2A47-9377-86BEC95A6371}"/>
              </a:ext>
            </a:extLst>
          </p:cNvPr>
          <p:cNvSpPr>
            <a:spLocks noGrp="1"/>
          </p:cNvSpPr>
          <p:nvPr>
            <p:ph type="body" sz="half" idx="2"/>
          </p:nvPr>
        </p:nvSpPr>
        <p:spPr>
          <a:xfrm>
            <a:off x="643468" y="2638044"/>
            <a:ext cx="3363974" cy="3415622"/>
          </a:xfrm>
        </p:spPr>
        <p:txBody>
          <a:bodyPr vert="horz" lIns="91440" tIns="45720" rIns="91440" bIns="45720" rtlCol="0">
            <a:normAutofit fontScale="92500" lnSpcReduction="10000"/>
          </a:bodyPr>
          <a:lstStyle/>
          <a:p>
            <a:pPr marL="285750" indent="-228600">
              <a:buFont typeface="Arial" panose="020B0604020202020204" pitchFamily="34" charset="0"/>
              <a:buChar char="•"/>
            </a:pPr>
            <a:r>
              <a:rPr lang="en-US" sz="2000">
                <a:solidFill>
                  <a:schemeClr val="bg1"/>
                </a:solidFill>
                <a:latin typeface="+mn-lt"/>
                <a:cs typeface="+mn-cs"/>
              </a:rPr>
              <a:t>Object-based approach</a:t>
            </a:r>
          </a:p>
          <a:p>
            <a:pPr marL="285750" indent="-228600">
              <a:buFont typeface="Arial" panose="020B0604020202020204" pitchFamily="34" charset="0"/>
              <a:buChar char="•"/>
            </a:pPr>
            <a:r>
              <a:rPr lang="en-US" sz="2000">
                <a:solidFill>
                  <a:schemeClr val="bg1"/>
                </a:solidFill>
                <a:latin typeface="+mn-lt"/>
                <a:cs typeface="+mn-cs"/>
              </a:rPr>
              <a:t>Create and refine tests using drag and drop</a:t>
            </a:r>
          </a:p>
          <a:p>
            <a:pPr marL="285750" indent="-228600">
              <a:buFont typeface="Arial" panose="020B0604020202020204" pitchFamily="34" charset="0"/>
              <a:buChar char="•"/>
            </a:pPr>
            <a:r>
              <a:rPr lang="en-US" sz="2000">
                <a:solidFill>
                  <a:schemeClr val="bg1"/>
                </a:solidFill>
                <a:latin typeface="+mn-lt"/>
                <a:cs typeface="+mn-cs"/>
              </a:rPr>
              <a:t>As the application updates, so will the objects: no fiddling required</a:t>
            </a:r>
          </a:p>
          <a:p>
            <a:pPr marL="285750" indent="-228600">
              <a:buFont typeface="Arial" panose="020B0604020202020204" pitchFamily="34" charset="0"/>
              <a:buChar char="•"/>
            </a:pPr>
            <a:r>
              <a:rPr lang="en-US" sz="2000">
                <a:solidFill>
                  <a:schemeClr val="bg1"/>
                </a:solidFill>
                <a:latin typeface="+mn-lt"/>
                <a:cs typeface="+mn-cs"/>
              </a:rPr>
              <a:t>Keyword and data-driven testing supported</a:t>
            </a:r>
          </a:p>
          <a:p>
            <a:pPr marL="285750" indent="-228600">
              <a:buFont typeface="Arial" panose="020B0604020202020204" pitchFamily="34" charset="0"/>
              <a:buChar char="•"/>
            </a:pPr>
            <a:r>
              <a:rPr lang="en-US" sz="2000">
                <a:solidFill>
                  <a:schemeClr val="bg1"/>
                </a:solidFill>
                <a:latin typeface="+mn-lt"/>
                <a:cs typeface="+mn-cs"/>
              </a:rPr>
              <a:t>One test across multiple technologies: no need for one per test per platform</a:t>
            </a:r>
          </a:p>
        </p:txBody>
      </p:sp>
      <p:pic>
        <p:nvPicPr>
          <p:cNvPr id="6" name="Picture Placeholder 5" descr="A screenshot of a cell phone&#10;&#10;Description automatically generated">
            <a:extLst>
              <a:ext uri="{FF2B5EF4-FFF2-40B4-BE49-F238E27FC236}">
                <a16:creationId xmlns:a16="http://schemas.microsoft.com/office/drawing/2014/main" id="{D394BE91-0D54-684D-AD71-2A0DD9ADEE3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43" r="7743"/>
          <a:stretch>
            <a:fillRect/>
          </a:stretch>
        </p:blipFill>
        <p:spPr>
          <a:xfrm>
            <a:off x="5297763" y="880106"/>
            <a:ext cx="6250769" cy="4936920"/>
          </a:xfrm>
          <a:prstGeom prst="rect">
            <a:avLst/>
          </a:prstGeom>
        </p:spPr>
      </p:pic>
    </p:spTree>
    <p:extLst>
      <p:ext uri="{BB962C8B-B14F-4D97-AF65-F5344CB8AC3E}">
        <p14:creationId xmlns:p14="http://schemas.microsoft.com/office/powerpoint/2010/main" val="169308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941934-1F1C-D849-A882-A37F1C661A8D}"/>
              </a:ext>
            </a:extLst>
          </p:cNvPr>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a:solidFill>
                  <a:srgbClr val="FFFFFF"/>
                </a:solidFill>
                <a:latin typeface="+mj-lt"/>
                <a:ea typeface="+mj-ea"/>
                <a:cs typeface="+mj-cs"/>
              </a:rPr>
              <a:t>Flexible &amp; Extensible</a:t>
            </a:r>
          </a:p>
        </p:txBody>
      </p:sp>
      <p:sp>
        <p:nvSpPr>
          <p:cNvPr id="4" name="Text Placeholder 3">
            <a:extLst>
              <a:ext uri="{FF2B5EF4-FFF2-40B4-BE49-F238E27FC236}">
                <a16:creationId xmlns:a16="http://schemas.microsoft.com/office/drawing/2014/main" id="{88C6021F-529E-9648-8801-DD0194778684}"/>
              </a:ext>
            </a:extLst>
          </p:cNvPr>
          <p:cNvSpPr>
            <a:spLocks noGrp="1"/>
          </p:cNvSpPr>
          <p:nvPr>
            <p:ph type="body" sz="half" idx="2"/>
          </p:nvPr>
        </p:nvSpPr>
        <p:spPr>
          <a:xfrm>
            <a:off x="1286930" y="2962451"/>
            <a:ext cx="3655459" cy="2820012"/>
          </a:xfrm>
        </p:spPr>
        <p:txBody>
          <a:bodyPr vert="horz" lIns="91440" tIns="45720" rIns="91440" bIns="45720" rtlCol="0">
            <a:normAutofit/>
          </a:bodyPr>
          <a:lstStyle/>
          <a:p>
            <a:pPr marL="285750" indent="-228600">
              <a:buFont typeface="Arial" panose="020B0604020202020204" pitchFamily="34" charset="0"/>
              <a:buChar char="•"/>
            </a:pPr>
            <a:r>
              <a:rPr lang="en-US" dirty="0">
                <a:latin typeface="+mn-lt"/>
                <a:cs typeface="+mn-cs"/>
              </a:rPr>
              <a:t>Supports Selenium and Appium</a:t>
            </a:r>
          </a:p>
          <a:p>
            <a:pPr marL="285750" indent="-228600">
              <a:buFont typeface="Arial" panose="020B0604020202020204" pitchFamily="34" charset="0"/>
              <a:buChar char="•"/>
            </a:pPr>
            <a:r>
              <a:rPr lang="en-US" dirty="0">
                <a:latin typeface="+mn-lt"/>
                <a:cs typeface="+mn-cs"/>
              </a:rPr>
              <a:t>Hooks into top unit testing frameworks</a:t>
            </a:r>
          </a:p>
          <a:p>
            <a:pPr marL="285750" indent="-228600">
              <a:buFont typeface="Arial" panose="020B0604020202020204" pitchFamily="34" charset="0"/>
              <a:buChar char="•"/>
            </a:pPr>
            <a:r>
              <a:rPr lang="en-US" dirty="0">
                <a:latin typeface="+mn-lt"/>
                <a:cs typeface="+mn-cs"/>
              </a:rPr>
              <a:t>Integrates with SpiraTest, Microsoft Team System (and others)</a:t>
            </a:r>
          </a:p>
          <a:p>
            <a:pPr marL="285750" indent="-228600">
              <a:buFont typeface="Arial" panose="020B0604020202020204" pitchFamily="34" charset="0"/>
              <a:buChar char="•"/>
            </a:pPr>
            <a:r>
              <a:rPr lang="en-US" dirty="0">
                <a:latin typeface="+mn-lt"/>
                <a:cs typeface="+mn-cs"/>
              </a:rPr>
              <a:t>Extensible using JavaScript and third party libraries</a:t>
            </a:r>
          </a:p>
          <a:p>
            <a:pPr marL="285750" indent="-228600">
              <a:buFont typeface="Arial" panose="020B0604020202020204" pitchFamily="34" charset="0"/>
              <a:buChar char="•"/>
            </a:pPr>
            <a:r>
              <a:rPr lang="en-US" dirty="0">
                <a:latin typeface="+mn-lt"/>
                <a:cs typeface="+mn-cs"/>
              </a:rPr>
              <a:t>Run tests at the right time, track to the right place, every time!</a:t>
            </a:r>
          </a:p>
        </p:txBody>
      </p:sp>
      <p:pic>
        <p:nvPicPr>
          <p:cNvPr id="6" name="Picture Placeholder 5">
            <a:extLst>
              <a:ext uri="{FF2B5EF4-FFF2-40B4-BE49-F238E27FC236}">
                <a16:creationId xmlns:a16="http://schemas.microsoft.com/office/drawing/2014/main" id="{328EA20F-1DE2-C24E-B9FA-6BDD217B44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5229615" y="2962451"/>
            <a:ext cx="5556673" cy="2820012"/>
          </a:xfrm>
          <a:prstGeom prst="rect">
            <a:avLst/>
          </a:prstGeom>
        </p:spPr>
      </p:pic>
    </p:spTree>
    <p:extLst>
      <p:ext uri="{BB962C8B-B14F-4D97-AF65-F5344CB8AC3E}">
        <p14:creationId xmlns:p14="http://schemas.microsoft.com/office/powerpoint/2010/main" val="85491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EB84-3801-2741-842D-A28CFA4D538C}"/>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4400" dirty="0">
                <a:latin typeface="+mj-lt"/>
              </a:rPr>
              <a:t>MS Dynamics &amp; Salesforce</a:t>
            </a:r>
          </a:p>
        </p:txBody>
      </p:sp>
      <p:sp>
        <p:nvSpPr>
          <p:cNvPr id="4" name="Text Placeholder 3">
            <a:extLst>
              <a:ext uri="{FF2B5EF4-FFF2-40B4-BE49-F238E27FC236}">
                <a16:creationId xmlns:a16="http://schemas.microsoft.com/office/drawing/2014/main" id="{497F087B-8296-0442-BAFC-328C87501E77}"/>
              </a:ext>
            </a:extLst>
          </p:cNvPr>
          <p:cNvSpPr>
            <a:spLocks noGrp="1"/>
          </p:cNvSpPr>
          <p:nvPr>
            <p:ph type="body" sz="half" idx="2"/>
          </p:nvPr>
        </p:nvSpPr>
        <p:spPr>
          <a:xfrm>
            <a:off x="648930" y="2438400"/>
            <a:ext cx="3667037" cy="3785419"/>
          </a:xfrm>
        </p:spPr>
        <p:txBody>
          <a:bodyPr vert="horz" lIns="91440" tIns="45720" rIns="91440" bIns="45720" rtlCol="0">
            <a:normAutofit/>
          </a:bodyPr>
          <a:lstStyle/>
          <a:p>
            <a:pPr marL="285750" indent="-228600">
              <a:buFont typeface="Arial" panose="020B0604020202020204" pitchFamily="34" charset="0"/>
              <a:buChar char="•"/>
            </a:pPr>
            <a:r>
              <a:rPr lang="en-US" sz="1800" dirty="0">
                <a:latin typeface="+mn-lt"/>
                <a:cs typeface="+mn-cs"/>
              </a:rPr>
              <a:t>Out of the box testing support for:</a:t>
            </a:r>
          </a:p>
          <a:p>
            <a:pPr marL="742950" lvl="1" indent="-228600">
              <a:buFont typeface="Arial" panose="020B0604020202020204" pitchFamily="34" charset="0"/>
              <a:buChar char="•"/>
            </a:pPr>
            <a:r>
              <a:rPr lang="en-US" sz="1600" b="1" dirty="0">
                <a:latin typeface="+mn-lt"/>
                <a:cs typeface="+mn-cs"/>
              </a:rPr>
              <a:t>MS Dynamics</a:t>
            </a:r>
          </a:p>
          <a:p>
            <a:pPr marL="1200150" lvl="2" indent="-228600">
              <a:buFont typeface="Arial" panose="020B0604020202020204" pitchFamily="34" charset="0"/>
              <a:buChar char="•"/>
            </a:pPr>
            <a:r>
              <a:rPr lang="en-US" sz="1600" dirty="0">
                <a:latin typeface="+mn-lt"/>
                <a:cs typeface="+mn-cs"/>
              </a:rPr>
              <a:t>Dynamix AX</a:t>
            </a:r>
          </a:p>
          <a:p>
            <a:pPr marL="1200150" lvl="2" indent="-228600">
              <a:buFont typeface="Arial" panose="020B0604020202020204" pitchFamily="34" charset="0"/>
              <a:buChar char="•"/>
            </a:pPr>
            <a:r>
              <a:rPr lang="en-US" sz="1600" dirty="0">
                <a:latin typeface="+mn-lt"/>
                <a:cs typeface="+mn-cs"/>
              </a:rPr>
              <a:t>CRM</a:t>
            </a:r>
          </a:p>
          <a:p>
            <a:pPr marL="1200150" lvl="2" indent="-228600">
              <a:buFont typeface="Arial" panose="020B0604020202020204" pitchFamily="34" charset="0"/>
              <a:buChar char="•"/>
            </a:pPr>
            <a:r>
              <a:rPr lang="en-US" sz="1600" dirty="0">
                <a:latin typeface="+mn-lt"/>
                <a:cs typeface="+mn-cs"/>
              </a:rPr>
              <a:t>NAV </a:t>
            </a:r>
          </a:p>
          <a:p>
            <a:pPr marL="1200150" lvl="2" indent="-228600">
              <a:buFont typeface="Arial" panose="020B0604020202020204" pitchFamily="34" charset="0"/>
              <a:buChar char="•"/>
            </a:pPr>
            <a:r>
              <a:rPr lang="en-US" sz="1600" dirty="0">
                <a:latin typeface="+mn-lt"/>
                <a:cs typeface="+mn-cs"/>
              </a:rPr>
              <a:t>365</a:t>
            </a:r>
          </a:p>
          <a:p>
            <a:pPr marL="742950" lvl="1" indent="-228600">
              <a:buFont typeface="Arial" panose="020B0604020202020204" pitchFamily="34" charset="0"/>
              <a:buChar char="•"/>
            </a:pPr>
            <a:r>
              <a:rPr lang="en-US" sz="1600" b="1" dirty="0">
                <a:latin typeface="+mn-lt"/>
                <a:cs typeface="+mn-cs"/>
              </a:rPr>
              <a:t>Salesforce</a:t>
            </a:r>
          </a:p>
          <a:p>
            <a:pPr marL="1200150" lvl="2" indent="-228600">
              <a:buFont typeface="Arial" panose="020B0604020202020204" pitchFamily="34" charset="0"/>
              <a:buChar char="•"/>
            </a:pPr>
            <a:r>
              <a:rPr lang="en-US" sz="1600" dirty="0">
                <a:latin typeface="+mn-lt"/>
                <a:cs typeface="+mn-cs"/>
              </a:rPr>
              <a:t>Classic</a:t>
            </a:r>
          </a:p>
          <a:p>
            <a:pPr marL="1200150" lvl="2" indent="-228600">
              <a:buFont typeface="Arial" panose="020B0604020202020204" pitchFamily="34" charset="0"/>
              <a:buChar char="•"/>
            </a:pPr>
            <a:r>
              <a:rPr lang="en-US" sz="1600" dirty="0">
                <a:latin typeface="+mn-lt"/>
                <a:cs typeface="+mn-cs"/>
              </a:rPr>
              <a:t>Lightening</a:t>
            </a:r>
          </a:p>
          <a:p>
            <a:pPr marL="285750" indent="-228600">
              <a:buFont typeface="Arial" panose="020B0604020202020204" pitchFamily="34" charset="0"/>
              <a:buChar char="•"/>
            </a:pPr>
            <a:endParaRPr lang="en-US" sz="1800" dirty="0">
              <a:latin typeface="+mn-lt"/>
              <a:cs typeface="+mn-cs"/>
            </a:endParaRPr>
          </a:p>
          <a:p>
            <a:pPr marL="285750" indent="-228600">
              <a:buFont typeface="Arial" panose="020B0604020202020204" pitchFamily="34" charset="0"/>
              <a:buChar char="•"/>
            </a:pPr>
            <a:endParaRPr lang="en-US" sz="1800" dirty="0">
              <a:latin typeface="+mn-lt"/>
              <a:cs typeface="+mn-cs"/>
            </a:endParaRPr>
          </a:p>
        </p:txBody>
      </p:sp>
      <p:pic>
        <p:nvPicPr>
          <p:cNvPr id="6" name="Picture Placeholder 5" descr="A screenshot of a social media post&#10;&#10;Description automatically generated">
            <a:extLst>
              <a:ext uri="{FF2B5EF4-FFF2-40B4-BE49-F238E27FC236}">
                <a16:creationId xmlns:a16="http://schemas.microsoft.com/office/drawing/2014/main" id="{EA64A882-0074-D544-83BD-AA4A6B8DD8B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008072" y="1387897"/>
            <a:ext cx="6172200" cy="4082207"/>
          </a:xfrm>
          <a:prstGeom prst="rect">
            <a:avLst/>
          </a:prstGeom>
          <a:effectLst/>
        </p:spPr>
      </p:pic>
    </p:spTree>
    <p:extLst>
      <p:ext uri="{BB962C8B-B14F-4D97-AF65-F5344CB8AC3E}">
        <p14:creationId xmlns:p14="http://schemas.microsoft.com/office/powerpoint/2010/main" val="279914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C83CA9-5B18-A446-A410-1654F5BADCCB}"/>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a:solidFill>
                  <a:srgbClr val="000000"/>
                </a:solidFill>
                <a:latin typeface="+mj-lt"/>
              </a:rPr>
              <a:t>Method Agnostic</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a:extLst>
              <a:ext uri="{FF2B5EF4-FFF2-40B4-BE49-F238E27FC236}">
                <a16:creationId xmlns:a16="http://schemas.microsoft.com/office/drawing/2014/main" id="{3764442E-D2E0-4D41-BF09-21B444FE6A20}"/>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35248" r="6607"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68EC346B-11B8-7240-AF42-C1282A55413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solidFill>
                  <a:srgbClr val="000000"/>
                </a:solidFill>
                <a:latin typeface="+mn-lt"/>
                <a:cs typeface="+mn-cs"/>
              </a:rPr>
              <a:t>Inflectra tools are built to support multiple methodologies</a:t>
            </a:r>
          </a:p>
          <a:p>
            <a:pPr indent="-228600">
              <a:buFont typeface="Arial" panose="020B0604020202020204" pitchFamily="34" charset="0"/>
              <a:buChar char="•"/>
            </a:pPr>
            <a:endParaRPr lang="en-US" sz="2000" dirty="0">
              <a:solidFill>
                <a:srgbClr val="000000"/>
              </a:solidFill>
              <a:latin typeface="+mn-lt"/>
              <a:cs typeface="+mn-cs"/>
            </a:endParaRPr>
          </a:p>
          <a:p>
            <a:pPr marL="285750" indent="-228600">
              <a:buFont typeface="Arial" panose="020B0604020202020204" pitchFamily="34" charset="0"/>
              <a:buChar char="•"/>
            </a:pPr>
            <a:r>
              <a:rPr lang="en-US" sz="2000" dirty="0">
                <a:solidFill>
                  <a:srgbClr val="000000"/>
                </a:solidFill>
                <a:latin typeface="+mn-lt"/>
                <a:cs typeface="+mn-cs"/>
              </a:rPr>
              <a:t>Out of the box:</a:t>
            </a:r>
          </a:p>
          <a:p>
            <a:pPr marL="742950" lvl="1" indent="-228600">
              <a:buFont typeface="Arial" panose="020B0604020202020204" pitchFamily="34" charset="0"/>
              <a:buChar char="•"/>
            </a:pPr>
            <a:r>
              <a:rPr lang="en-US" sz="2000" dirty="0">
                <a:solidFill>
                  <a:srgbClr val="000000"/>
                </a:solidFill>
                <a:latin typeface="+mn-lt"/>
                <a:cs typeface="+mn-cs"/>
              </a:rPr>
              <a:t>AGILE</a:t>
            </a:r>
          </a:p>
          <a:p>
            <a:pPr marL="742950" lvl="1" indent="-228600">
              <a:buFont typeface="Arial" panose="020B0604020202020204" pitchFamily="34" charset="0"/>
              <a:buChar char="•"/>
            </a:pPr>
            <a:r>
              <a:rPr lang="en-US" sz="2000" dirty="0">
                <a:solidFill>
                  <a:srgbClr val="000000"/>
                </a:solidFill>
                <a:latin typeface="+mn-lt"/>
                <a:cs typeface="+mn-cs"/>
              </a:rPr>
              <a:t>AGILE Scrum</a:t>
            </a:r>
          </a:p>
          <a:p>
            <a:pPr marL="742950" lvl="1" indent="-228600">
              <a:buFont typeface="Arial" panose="020B0604020202020204" pitchFamily="34" charset="0"/>
              <a:buChar char="•"/>
            </a:pPr>
            <a:r>
              <a:rPr lang="en-US" sz="2000" dirty="0">
                <a:solidFill>
                  <a:srgbClr val="000000"/>
                </a:solidFill>
                <a:latin typeface="+mn-lt"/>
                <a:cs typeface="+mn-cs"/>
              </a:rPr>
              <a:t>AGILE Kanban</a:t>
            </a:r>
          </a:p>
          <a:p>
            <a:pPr marL="742950" lvl="1" indent="-228600">
              <a:buFont typeface="Arial" panose="020B0604020202020204" pitchFamily="34" charset="0"/>
              <a:buChar char="•"/>
            </a:pPr>
            <a:r>
              <a:rPr lang="en-US" sz="2000" dirty="0">
                <a:solidFill>
                  <a:srgbClr val="000000"/>
                </a:solidFill>
                <a:latin typeface="+mn-lt"/>
                <a:cs typeface="+mn-cs"/>
              </a:rPr>
              <a:t>Waterfall</a:t>
            </a:r>
          </a:p>
          <a:p>
            <a:pPr marL="742950" lvl="1" indent="-228600">
              <a:buFont typeface="Arial" panose="020B0604020202020204" pitchFamily="34" charset="0"/>
              <a:buChar char="•"/>
            </a:pPr>
            <a:r>
              <a:rPr lang="en-US" sz="2000" dirty="0">
                <a:solidFill>
                  <a:srgbClr val="000000"/>
                </a:solidFill>
                <a:latin typeface="+mn-lt"/>
                <a:cs typeface="+mn-cs"/>
              </a:rPr>
              <a:t>Hybrid</a:t>
            </a:r>
          </a:p>
        </p:txBody>
      </p:sp>
    </p:spTree>
    <p:extLst>
      <p:ext uri="{BB962C8B-B14F-4D97-AF65-F5344CB8AC3E}">
        <p14:creationId xmlns:p14="http://schemas.microsoft.com/office/powerpoint/2010/main" val="38862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BFA516-C958-4E4E-856C-056FF54D5969}"/>
              </a:ext>
            </a:extLst>
          </p:cNvPr>
          <p:cNvSpPr/>
          <p:nvPr/>
        </p:nvSpPr>
        <p:spPr>
          <a:xfrm>
            <a:off x="0" y="5418944"/>
            <a:ext cx="2885607" cy="1439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4D3D47-8C60-45F0-9F6F-FE7CC19F9479}"/>
              </a:ext>
            </a:extLst>
          </p:cNvPr>
          <p:cNvSpPr>
            <a:spLocks noGrp="1"/>
          </p:cNvSpPr>
          <p:nvPr>
            <p:ph idx="1"/>
          </p:nvPr>
        </p:nvSpPr>
        <p:spPr>
          <a:xfrm>
            <a:off x="517490" y="4384622"/>
            <a:ext cx="3964569" cy="2242583"/>
          </a:xfrm>
        </p:spPr>
        <p:txBody>
          <a:bodyPr anchor="b">
            <a:normAutofit fontScale="92500" lnSpcReduction="20000"/>
          </a:bodyPr>
          <a:lstStyle/>
          <a:p>
            <a:pPr marL="0" indent="0">
              <a:buNone/>
            </a:pPr>
            <a:r>
              <a:rPr lang="en-US" sz="1400" dirty="0">
                <a:solidFill>
                  <a:srgbClr val="000000"/>
                </a:solidFill>
              </a:rPr>
              <a:t>Sales Manager (ASPAC)</a:t>
            </a:r>
          </a:p>
          <a:p>
            <a:pPr marL="0" indent="0">
              <a:buNone/>
            </a:pPr>
            <a:r>
              <a:rPr lang="en-US" sz="1400" dirty="0">
                <a:solidFill>
                  <a:srgbClr val="000000"/>
                </a:solidFill>
              </a:rPr>
              <a:t>Inflectra Corporation</a:t>
            </a:r>
          </a:p>
          <a:p>
            <a:pPr marL="0" indent="0">
              <a:buNone/>
            </a:pPr>
            <a:r>
              <a:rPr lang="en-US" sz="1400" dirty="0">
                <a:solidFill>
                  <a:srgbClr val="000000"/>
                </a:solidFill>
              </a:rPr>
              <a:t>Brisbane. Australia</a:t>
            </a:r>
          </a:p>
          <a:p>
            <a:pPr marL="0" indent="0">
              <a:buNone/>
            </a:pPr>
            <a:endParaRPr lang="en-US" sz="1400" dirty="0">
              <a:solidFill>
                <a:srgbClr val="000000"/>
              </a:solidFill>
            </a:endParaRPr>
          </a:p>
          <a:p>
            <a:pPr marL="0" indent="0">
              <a:buNone/>
            </a:pPr>
            <a:r>
              <a:rPr lang="en-US" sz="1400" dirty="0">
                <a:solidFill>
                  <a:srgbClr val="0070C0"/>
                </a:solidFill>
              </a:rPr>
              <a:t>e</a:t>
            </a:r>
            <a:r>
              <a:rPr lang="en-US" sz="1400" dirty="0">
                <a:solidFill>
                  <a:srgbClr val="000000"/>
                </a:solidFill>
              </a:rPr>
              <a:t> </a:t>
            </a:r>
            <a:r>
              <a:rPr lang="en-US" sz="1400" dirty="0">
                <a:solidFill>
                  <a:srgbClr val="0070C0"/>
                </a:solidFill>
                <a:hlinkClick r:id="rId2">
                  <a:extLst>
                    <a:ext uri="{A12FA001-AC4F-418D-AE19-62706E023703}">
                      <ahyp:hlinkClr xmlns:ahyp="http://schemas.microsoft.com/office/drawing/2018/hyperlinkcolor" val="tx"/>
                    </a:ext>
                  </a:extLst>
                </a:hlinkClick>
              </a:rPr>
              <a:t>peter.brackstone@Inflectra.com</a:t>
            </a:r>
            <a:endParaRPr lang="en-US" sz="1400" dirty="0">
              <a:solidFill>
                <a:srgbClr val="0070C0"/>
              </a:solidFill>
            </a:endParaRPr>
          </a:p>
          <a:p>
            <a:pPr marL="0" indent="0">
              <a:buNone/>
            </a:pPr>
            <a:r>
              <a:rPr lang="en-US" sz="1400" dirty="0">
                <a:solidFill>
                  <a:srgbClr val="0070C0"/>
                </a:solidFill>
              </a:rPr>
              <a:t>e </a:t>
            </a:r>
            <a:r>
              <a:rPr lang="en-US" sz="1400" dirty="0">
                <a:solidFill>
                  <a:srgbClr val="0070C0"/>
                </a:solidFill>
                <a:hlinkClick r:id="rId3">
                  <a:extLst>
                    <a:ext uri="{A12FA001-AC4F-418D-AE19-62706E023703}">
                      <ahyp:hlinkClr xmlns:ahyp="http://schemas.microsoft.com/office/drawing/2018/hyperlinkcolor" val="tx"/>
                    </a:ext>
                  </a:extLst>
                </a:hlinkClick>
              </a:rPr>
              <a:t>peter.brackstone@</a:t>
            </a:r>
            <a:r>
              <a:rPr lang="en-US" sz="1400" u="sng" dirty="0">
                <a:solidFill>
                  <a:srgbClr val="0070C0"/>
                </a:solidFill>
              </a:rPr>
              <a:t>Influenceit.com.au</a:t>
            </a:r>
          </a:p>
          <a:p>
            <a:pPr marL="0" indent="0">
              <a:buNone/>
            </a:pPr>
            <a:r>
              <a:rPr lang="en-US" sz="1400" dirty="0">
                <a:solidFill>
                  <a:srgbClr val="0070C0"/>
                </a:solidFill>
              </a:rPr>
              <a:t>w </a:t>
            </a:r>
            <a:r>
              <a:rPr lang="en-US" sz="1400" dirty="0">
                <a:solidFill>
                  <a:srgbClr val="0070C0"/>
                </a:solidFill>
                <a:hlinkClick r:id="rId4">
                  <a:extLst>
                    <a:ext uri="{A12FA001-AC4F-418D-AE19-62706E023703}">
                      <ahyp:hlinkClr xmlns:ahyp="http://schemas.microsoft.com/office/drawing/2018/hyperlinkcolor" val="tx"/>
                    </a:ext>
                  </a:extLst>
                </a:hlinkClick>
              </a:rPr>
              <a:t>www.influenceit.consulting</a:t>
            </a:r>
            <a:r>
              <a:rPr lang="en-US" sz="1400" dirty="0">
                <a:solidFill>
                  <a:srgbClr val="0070C0"/>
                </a:solidFill>
              </a:rPr>
              <a:t> </a:t>
            </a:r>
          </a:p>
          <a:p>
            <a:pPr marL="0" indent="0">
              <a:buNone/>
            </a:pPr>
            <a:r>
              <a:rPr lang="en-US" sz="1400" dirty="0">
                <a:solidFill>
                  <a:srgbClr val="0070C0"/>
                </a:solidFill>
              </a:rPr>
              <a:t>w </a:t>
            </a:r>
            <a:r>
              <a:rPr lang="en-US" sz="1400" dirty="0">
                <a:solidFill>
                  <a:srgbClr val="0070C0"/>
                </a:solidFill>
                <a:hlinkClick r:id="rId5">
                  <a:extLst>
                    <a:ext uri="{A12FA001-AC4F-418D-AE19-62706E023703}">
                      <ahyp:hlinkClr xmlns:ahyp="http://schemas.microsoft.com/office/drawing/2018/hyperlinkcolor" val="tx"/>
                    </a:ext>
                  </a:extLst>
                </a:hlinkClick>
              </a:rPr>
              <a:t>www.inflectrasoftware.com.au</a:t>
            </a:r>
            <a:r>
              <a:rPr lang="en-US" sz="1400" dirty="0">
                <a:solidFill>
                  <a:srgbClr val="0070C0"/>
                </a:solidFill>
              </a:rPr>
              <a:t> </a:t>
            </a:r>
          </a:p>
        </p:txBody>
      </p:sp>
      <p:pic>
        <p:nvPicPr>
          <p:cNvPr id="11" name="Picture 10">
            <a:extLst>
              <a:ext uri="{FF2B5EF4-FFF2-40B4-BE49-F238E27FC236}">
                <a16:creationId xmlns:a16="http://schemas.microsoft.com/office/drawing/2014/main" id="{D81745CF-C6DB-3441-986E-46C09686DC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112" y="2965383"/>
            <a:ext cx="2754000" cy="1282035"/>
          </a:xfrm>
          <a:prstGeom prst="rect">
            <a:avLst/>
          </a:prstGeom>
        </p:spPr>
      </p:pic>
      <p:sp>
        <p:nvSpPr>
          <p:cNvPr id="7" name="Title 1">
            <a:extLst>
              <a:ext uri="{FF2B5EF4-FFF2-40B4-BE49-F238E27FC236}">
                <a16:creationId xmlns:a16="http://schemas.microsoft.com/office/drawing/2014/main" id="{B4BFD62C-8D0A-45AF-9476-630D1333A152}"/>
              </a:ext>
            </a:extLst>
          </p:cNvPr>
          <p:cNvSpPr txBox="1">
            <a:spLocks/>
          </p:cNvSpPr>
          <p:nvPr/>
        </p:nvSpPr>
        <p:spPr>
          <a:xfrm>
            <a:off x="518746" y="589086"/>
            <a:ext cx="9135208" cy="87043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Peter </a:t>
            </a:r>
            <a:r>
              <a:rPr lang="en-US" dirty="0" err="1"/>
              <a:t>Brackstone</a:t>
            </a:r>
            <a:endParaRPr lang="en-US" dirty="0"/>
          </a:p>
        </p:txBody>
      </p:sp>
      <p:sp>
        <p:nvSpPr>
          <p:cNvPr id="8" name="Subtitle 2">
            <a:extLst>
              <a:ext uri="{FF2B5EF4-FFF2-40B4-BE49-F238E27FC236}">
                <a16:creationId xmlns:a16="http://schemas.microsoft.com/office/drawing/2014/main" id="{D8BD8BBF-5200-4E1F-89A8-E2531EB6AE8E}"/>
              </a:ext>
            </a:extLst>
          </p:cNvPr>
          <p:cNvSpPr txBox="1">
            <a:spLocks/>
          </p:cNvSpPr>
          <p:nvPr/>
        </p:nvSpPr>
        <p:spPr>
          <a:xfrm>
            <a:off x="517490" y="1364430"/>
            <a:ext cx="7288823"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mj-lt"/>
              </a:rPr>
              <a:t>Managing Director, Influence IT Consulting Pty Ltd</a:t>
            </a:r>
          </a:p>
        </p:txBody>
      </p:sp>
      <p:pic>
        <p:nvPicPr>
          <p:cNvPr id="13" name="Picture 12">
            <a:extLst>
              <a:ext uri="{FF2B5EF4-FFF2-40B4-BE49-F238E27FC236}">
                <a16:creationId xmlns:a16="http://schemas.microsoft.com/office/drawing/2014/main" id="{DDE0E4EA-2D5E-47F2-99FD-ED4D6E365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5682" y="2967732"/>
            <a:ext cx="2857500" cy="2857500"/>
          </a:xfrm>
          <a:prstGeom prst="rect">
            <a:avLst/>
          </a:prstGeom>
        </p:spPr>
      </p:pic>
    </p:spTree>
    <p:extLst>
      <p:ext uri="{BB962C8B-B14F-4D97-AF65-F5344CB8AC3E}">
        <p14:creationId xmlns:p14="http://schemas.microsoft.com/office/powerpoint/2010/main" val="144415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17B-4C8D-3748-A1DE-6E1BB4689174}"/>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dirty="0">
                <a:latin typeface="+mj-lt"/>
              </a:rPr>
              <a:t>Migration to Spira</a:t>
            </a:r>
          </a:p>
        </p:txBody>
      </p:sp>
      <p:sp>
        <p:nvSpPr>
          <p:cNvPr id="4" name="Text Placeholder 3">
            <a:extLst>
              <a:ext uri="{FF2B5EF4-FFF2-40B4-BE49-F238E27FC236}">
                <a16:creationId xmlns:a16="http://schemas.microsoft.com/office/drawing/2014/main" id="{FAF48C58-F238-BD44-8283-272E4B86F730}"/>
              </a:ext>
            </a:extLst>
          </p:cNvPr>
          <p:cNvSpPr>
            <a:spLocks noGrp="1"/>
          </p:cNvSpPr>
          <p:nvPr>
            <p:ph type="body" sz="half" idx="2"/>
          </p:nvPr>
        </p:nvSpPr>
        <p:spPr>
          <a:xfrm>
            <a:off x="800922" y="1978076"/>
            <a:ext cx="5314543" cy="3375920"/>
          </a:xfrm>
        </p:spPr>
        <p:txBody>
          <a:bodyPr vert="horz" lIns="91440" tIns="45720" rIns="91440" bIns="45720" rtlCol="0" anchor="t">
            <a:normAutofit fontScale="85000" lnSpcReduction="20000"/>
          </a:bodyPr>
          <a:lstStyle/>
          <a:p>
            <a:pPr marL="57150"/>
            <a:r>
              <a:rPr lang="en-US" sz="1300" dirty="0">
                <a:latin typeface="+mn-lt"/>
                <a:cs typeface="+mn-cs"/>
              </a:rPr>
              <a:t>Data Migration is a pain! Migrating to Spira is made easier with  number of migration tools which your team will love!</a:t>
            </a:r>
          </a:p>
          <a:p>
            <a:pPr marL="285750" indent="-228600">
              <a:buFont typeface="Arial" panose="020B0604020202020204" pitchFamily="34" charset="0"/>
              <a:buChar char="•"/>
            </a:pPr>
            <a:r>
              <a:rPr lang="en-US" sz="1300" dirty="0">
                <a:latin typeface="+mn-lt"/>
                <a:cs typeface="+mn-cs"/>
              </a:rPr>
              <a:t>Microsoft </a:t>
            </a:r>
          </a:p>
          <a:p>
            <a:pPr marL="742950" lvl="1" indent="-228600">
              <a:buFont typeface="Arial" panose="020B0604020202020204" pitchFamily="34" charset="0"/>
              <a:buChar char="•"/>
            </a:pPr>
            <a:r>
              <a:rPr lang="en-US" sz="1300" dirty="0">
                <a:latin typeface="+mn-lt"/>
                <a:cs typeface="+mn-cs"/>
              </a:rPr>
              <a:t>Excel</a:t>
            </a:r>
          </a:p>
          <a:p>
            <a:pPr marL="742950" lvl="1" indent="-228600">
              <a:buFont typeface="Arial" panose="020B0604020202020204" pitchFamily="34" charset="0"/>
              <a:buChar char="•"/>
            </a:pPr>
            <a:r>
              <a:rPr lang="en-US" sz="1300" dirty="0">
                <a:latin typeface="+mn-lt"/>
                <a:cs typeface="+mn-cs"/>
              </a:rPr>
              <a:t>Word</a:t>
            </a:r>
          </a:p>
          <a:p>
            <a:pPr marL="742950" lvl="1" indent="-228600">
              <a:buFont typeface="Arial" panose="020B0604020202020204" pitchFamily="34" charset="0"/>
              <a:buChar char="•"/>
            </a:pPr>
            <a:r>
              <a:rPr lang="en-US" sz="1300" dirty="0">
                <a:latin typeface="+mn-lt"/>
                <a:cs typeface="+mn-cs"/>
              </a:rPr>
              <a:t>Project</a:t>
            </a:r>
          </a:p>
          <a:p>
            <a:pPr marL="742950" lvl="1" indent="-228600">
              <a:buFont typeface="Arial" panose="020B0604020202020204" pitchFamily="34" charset="0"/>
              <a:buChar char="•"/>
            </a:pPr>
            <a:r>
              <a:rPr lang="en-US" sz="1300" dirty="0">
                <a:latin typeface="+mn-lt"/>
                <a:cs typeface="+mn-cs"/>
              </a:rPr>
              <a:t>Excel 365</a:t>
            </a:r>
          </a:p>
          <a:p>
            <a:pPr marL="285750" indent="-228600">
              <a:buFont typeface="Arial" panose="020B0604020202020204" pitchFamily="34" charset="0"/>
              <a:buChar char="•"/>
            </a:pPr>
            <a:r>
              <a:rPr lang="en-US" sz="1300" dirty="0">
                <a:latin typeface="+mn-lt"/>
                <a:cs typeface="+mn-cs"/>
              </a:rPr>
              <a:t>GSuite</a:t>
            </a:r>
          </a:p>
          <a:p>
            <a:pPr marL="742950" lvl="1" indent="-228600">
              <a:buFont typeface="Arial" panose="020B0604020202020204" pitchFamily="34" charset="0"/>
              <a:buChar char="•"/>
            </a:pPr>
            <a:r>
              <a:rPr lang="en-US" sz="1300" dirty="0">
                <a:latin typeface="+mn-lt"/>
                <a:cs typeface="+mn-cs"/>
              </a:rPr>
              <a:t>Google Sheets (Requirements)</a:t>
            </a:r>
          </a:p>
          <a:p>
            <a:pPr marL="285750" indent="-228600">
              <a:buFont typeface="Arial" panose="020B0604020202020204" pitchFamily="34" charset="0"/>
              <a:buChar char="•"/>
            </a:pPr>
            <a:r>
              <a:rPr lang="en-US" sz="1300" dirty="0">
                <a:latin typeface="+mn-lt"/>
                <a:cs typeface="+mn-cs"/>
              </a:rPr>
              <a:t>Legacy tools:</a:t>
            </a:r>
          </a:p>
          <a:p>
            <a:pPr marL="742950" lvl="1" indent="-228600">
              <a:buFont typeface="Arial" panose="020B0604020202020204" pitchFamily="34" charset="0"/>
              <a:buChar char="•"/>
            </a:pPr>
            <a:r>
              <a:rPr lang="en-US" sz="1300" dirty="0">
                <a:latin typeface="+mn-lt"/>
                <a:cs typeface="+mn-cs"/>
              </a:rPr>
              <a:t>HP ALM/Quality Centre</a:t>
            </a:r>
          </a:p>
          <a:p>
            <a:pPr marL="742950" lvl="1" indent="-228600">
              <a:buFont typeface="Arial" panose="020B0604020202020204" pitchFamily="34" charset="0"/>
              <a:buChar char="•"/>
            </a:pPr>
            <a:r>
              <a:rPr lang="en-US" sz="1300" dirty="0">
                <a:latin typeface="+mn-lt"/>
                <a:cs typeface="+mn-cs"/>
              </a:rPr>
              <a:t>Microsoft Test Manager</a:t>
            </a:r>
          </a:p>
          <a:p>
            <a:pPr marL="742950" lvl="1" indent="-228600">
              <a:buFont typeface="Arial" panose="020B0604020202020204" pitchFamily="34" charset="0"/>
              <a:buChar char="•"/>
            </a:pPr>
            <a:r>
              <a:rPr lang="en-US" sz="1300" dirty="0">
                <a:latin typeface="+mn-lt"/>
                <a:cs typeface="+mn-cs"/>
              </a:rPr>
              <a:t>TestRail</a:t>
            </a:r>
          </a:p>
          <a:p>
            <a:pPr marL="742950" lvl="1" indent="-228600">
              <a:buFont typeface="Arial" panose="020B0604020202020204" pitchFamily="34" charset="0"/>
              <a:buChar char="•"/>
            </a:pPr>
            <a:r>
              <a:rPr lang="en-US" sz="1300" dirty="0">
                <a:latin typeface="+mn-lt"/>
                <a:cs typeface="+mn-cs"/>
              </a:rPr>
              <a:t>Test Link</a:t>
            </a:r>
          </a:p>
          <a:p>
            <a:pPr marL="742950" lvl="1" indent="-228600">
              <a:buFont typeface="Arial" panose="020B0604020202020204" pitchFamily="34" charset="0"/>
              <a:buChar char="•"/>
            </a:pPr>
            <a:r>
              <a:rPr lang="en-US" sz="1300" dirty="0">
                <a:latin typeface="+mn-lt"/>
                <a:cs typeface="+mn-cs"/>
              </a:rPr>
              <a:t>Mercury Test Director</a:t>
            </a:r>
          </a:p>
          <a:p>
            <a:pPr marL="285750" indent="-228600">
              <a:buFont typeface="Arial" panose="020B0604020202020204" pitchFamily="34" charset="0"/>
              <a:buChar char="•"/>
            </a:pPr>
            <a:r>
              <a:rPr lang="en-US" sz="1500" dirty="0">
                <a:latin typeface="+mn-lt"/>
                <a:cs typeface="+mn-cs"/>
              </a:rPr>
              <a:t>Full listing of tools/integrations:</a:t>
            </a:r>
          </a:p>
          <a:p>
            <a:pPr marL="742950" lvl="1" indent="-228600">
              <a:buFont typeface="Arial" panose="020B0604020202020204" pitchFamily="34" charset="0"/>
              <a:buChar char="•"/>
            </a:pPr>
            <a:r>
              <a:rPr lang="en-US" sz="1300" dirty="0">
                <a:latin typeface="+mn-lt"/>
                <a:cs typeface="+mn-cs"/>
              </a:rPr>
              <a:t> </a:t>
            </a:r>
            <a:r>
              <a:rPr lang="en-AU" sz="1200" dirty="0">
                <a:solidFill>
                  <a:srgbClr val="FFFF00"/>
                </a:solidFill>
                <a:hlinkClick r:id="rId2">
                  <a:extLst>
                    <a:ext uri="{A12FA001-AC4F-418D-AE19-62706E023703}">
                      <ahyp:hlinkClr xmlns:ahyp="http://schemas.microsoft.com/office/drawing/2018/hyperlinkcolor" val="tx"/>
                    </a:ext>
                  </a:extLst>
                </a:hlinkClick>
              </a:rPr>
              <a:t>https://www.inflectra.com/SpiraTest/Downloads.aspx#ImportTools</a:t>
            </a:r>
            <a:endParaRPr lang="en-US" sz="1300" dirty="0">
              <a:solidFill>
                <a:srgbClr val="FFFF00"/>
              </a:solidFill>
              <a:latin typeface="+mn-lt"/>
              <a:cs typeface="+mn-cs"/>
            </a:endParaRPr>
          </a:p>
          <a:p>
            <a:pPr marL="1200150" lvl="2" indent="-228600">
              <a:buFont typeface="Arial" panose="020B0604020202020204" pitchFamily="34" charset="0"/>
              <a:buChar char="•"/>
            </a:pPr>
            <a:endParaRPr lang="en-US" sz="1300" dirty="0">
              <a:latin typeface="+mn-lt"/>
              <a:cs typeface="+mn-cs"/>
            </a:endParaRPr>
          </a:p>
          <a:p>
            <a:pPr marL="742950" lvl="1" indent="-228600">
              <a:buFont typeface="Arial" panose="020B0604020202020204" pitchFamily="34" charset="0"/>
              <a:buChar char="•"/>
            </a:pPr>
            <a:endParaRPr lang="en-US" sz="1300" dirty="0">
              <a:latin typeface="+mn-lt"/>
              <a:cs typeface="+mn-cs"/>
            </a:endParaRPr>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A close up of a sign&#10;&#10;Description automatically generated">
            <a:extLst>
              <a:ext uri="{FF2B5EF4-FFF2-40B4-BE49-F238E27FC236}">
                <a16:creationId xmlns:a16="http://schemas.microsoft.com/office/drawing/2014/main" id="{04DA61B6-D779-B04F-B5B6-5E78F56C686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389" r="1724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5547451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1541C6-C13F-1644-8DE4-905375C5A32F}"/>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a:solidFill>
                  <a:srgbClr val="000000"/>
                </a:solidFill>
                <a:latin typeface="+mj-lt"/>
              </a:rPr>
              <a:t>Happy Teams!</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close up of a sign&#10;&#10;Description automatically generated">
            <a:extLst>
              <a:ext uri="{FF2B5EF4-FFF2-40B4-BE49-F238E27FC236}">
                <a16:creationId xmlns:a16="http://schemas.microsoft.com/office/drawing/2014/main" id="{C9706E2A-428D-FF4B-A92B-3A57888A2179}"/>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12641" r="1749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523D26C3-C123-A540-B575-91D77050E5FE}"/>
              </a:ext>
            </a:extLst>
          </p:cNvPr>
          <p:cNvSpPr>
            <a:spLocks noGrp="1"/>
          </p:cNvSpPr>
          <p:nvPr>
            <p:ph type="body" sz="half" idx="2"/>
          </p:nvPr>
        </p:nvSpPr>
        <p:spPr>
          <a:xfrm>
            <a:off x="6094503" y="1974421"/>
            <a:ext cx="4977578" cy="3639289"/>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solidFill>
                  <a:srgbClr val="000000"/>
                </a:solidFill>
                <a:latin typeface="+mn-lt"/>
                <a:cs typeface="+mn-cs"/>
              </a:rPr>
              <a:t>Re-use of existing artefacts</a:t>
            </a:r>
          </a:p>
          <a:p>
            <a:pPr marL="285750" indent="-228600">
              <a:buFont typeface="Arial" panose="020B0604020202020204" pitchFamily="34" charset="0"/>
              <a:buChar char="•"/>
            </a:pPr>
            <a:r>
              <a:rPr lang="en-US" sz="2000" dirty="0">
                <a:solidFill>
                  <a:srgbClr val="000000"/>
                </a:solidFill>
                <a:latin typeface="+mn-lt"/>
                <a:cs typeface="+mn-cs"/>
              </a:rPr>
              <a:t>Easy to use migration tools</a:t>
            </a:r>
          </a:p>
          <a:p>
            <a:pPr marL="742950" lvl="1" indent="-228600">
              <a:buFont typeface="Arial" panose="020B0604020202020204" pitchFamily="34" charset="0"/>
              <a:buChar char="•"/>
            </a:pPr>
            <a:r>
              <a:rPr lang="en-US" sz="1800" dirty="0">
                <a:solidFill>
                  <a:srgbClr val="000000"/>
                </a:solidFill>
                <a:latin typeface="+mn-lt"/>
                <a:cs typeface="+mn-cs"/>
              </a:rPr>
              <a:t>Standard office applications</a:t>
            </a:r>
          </a:p>
          <a:p>
            <a:pPr marL="285750" indent="-228600">
              <a:buFont typeface="Arial" panose="020B0604020202020204" pitchFamily="34" charset="0"/>
              <a:buChar char="•"/>
            </a:pPr>
            <a:r>
              <a:rPr lang="en-US" sz="2000" dirty="0">
                <a:solidFill>
                  <a:srgbClr val="000000"/>
                </a:solidFill>
                <a:latin typeface="+mn-lt"/>
                <a:cs typeface="+mn-cs"/>
              </a:rPr>
              <a:t>Variety of platforms </a:t>
            </a:r>
          </a:p>
          <a:p>
            <a:pPr marL="285750" indent="-228600">
              <a:buFont typeface="Arial" panose="020B0604020202020204" pitchFamily="34" charset="0"/>
              <a:buChar char="•"/>
            </a:pPr>
            <a:r>
              <a:rPr lang="en-US" sz="2000" dirty="0">
                <a:solidFill>
                  <a:srgbClr val="000000"/>
                </a:solidFill>
                <a:latin typeface="+mn-lt"/>
                <a:cs typeface="+mn-cs"/>
              </a:rPr>
              <a:t>Upload and Download</a:t>
            </a:r>
          </a:p>
          <a:p>
            <a:pPr marL="285750" indent="-228600">
              <a:buFont typeface="Arial" panose="020B0604020202020204" pitchFamily="34" charset="0"/>
              <a:buChar char="•"/>
            </a:pPr>
            <a:r>
              <a:rPr lang="en-US" sz="2000" dirty="0">
                <a:solidFill>
                  <a:srgbClr val="000000"/>
                </a:solidFill>
                <a:latin typeface="+mn-lt"/>
                <a:cs typeface="+mn-cs"/>
              </a:rPr>
              <a:t>Functionality increasing </a:t>
            </a:r>
          </a:p>
          <a:p>
            <a:pPr marL="285750" indent="-228600">
              <a:buFont typeface="Arial" panose="020B0604020202020204" pitchFamily="34" charset="0"/>
              <a:buChar char="•"/>
            </a:pPr>
            <a:r>
              <a:rPr lang="en-US" sz="2000" dirty="0">
                <a:solidFill>
                  <a:srgbClr val="000000"/>
                </a:solidFill>
                <a:latin typeface="+mn-lt"/>
                <a:cs typeface="+mn-cs"/>
              </a:rPr>
              <a:t>Chrome extensions/plug-ins</a:t>
            </a:r>
          </a:p>
          <a:p>
            <a:pPr marL="742950" lvl="1" indent="-228600">
              <a:buFont typeface="Arial" panose="020B0604020202020204" pitchFamily="34" charset="0"/>
              <a:buChar char="•"/>
            </a:pPr>
            <a:r>
              <a:rPr lang="en-US" sz="1800" dirty="0" err="1">
                <a:solidFill>
                  <a:srgbClr val="000000"/>
                </a:solidFill>
                <a:latin typeface="+mn-lt"/>
                <a:cs typeface="+mn-cs"/>
              </a:rPr>
              <a:t>SpiraCapture</a:t>
            </a:r>
            <a:endParaRPr lang="en-US" sz="1800" dirty="0">
              <a:solidFill>
                <a:srgbClr val="000000"/>
              </a:solidFill>
              <a:latin typeface="+mn-lt"/>
              <a:cs typeface="+mn-cs"/>
            </a:endParaRPr>
          </a:p>
        </p:txBody>
      </p:sp>
    </p:spTree>
    <p:extLst>
      <p:ext uri="{BB962C8B-B14F-4D97-AF65-F5344CB8AC3E}">
        <p14:creationId xmlns:p14="http://schemas.microsoft.com/office/powerpoint/2010/main" val="3767959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CB7F-309C-634A-816A-D6D78EBFBD1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1892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8C44B1-8794-EF4A-A7D1-9F55BD8E9587}"/>
              </a:ext>
            </a:extLst>
          </p:cNvPr>
          <p:cNvSpPr txBox="1"/>
          <p:nvPr/>
        </p:nvSpPr>
        <p:spPr>
          <a:xfrm>
            <a:off x="2380353" y="2515990"/>
            <a:ext cx="7692888" cy="2954655"/>
          </a:xfrm>
          <a:prstGeom prst="rect">
            <a:avLst/>
          </a:prstGeom>
          <a:noFill/>
        </p:spPr>
        <p:txBody>
          <a:bodyPr wrap="square" rtlCol="0">
            <a:spAutoFit/>
          </a:bodyPr>
          <a:lstStyle/>
          <a:p>
            <a:r>
              <a:rPr lang="en-US" sz="1400" dirty="0">
                <a:solidFill>
                  <a:srgbClr val="000000"/>
                </a:solidFill>
                <a:latin typeface="Kanit" panose="00000500000000000000" pitchFamily="2" charset="-34"/>
                <a:cs typeface="Kanit" panose="00000500000000000000" pitchFamily="2" charset="-34"/>
              </a:rPr>
              <a:t>Moving on from old tools such as Word, Excel, Micro Focus ALM, UFT, Bugzilla, etc. can be challenging for some users.</a:t>
            </a:r>
          </a:p>
          <a:p>
            <a:endParaRPr lang="en-US" sz="1400" dirty="0">
              <a:solidFill>
                <a:srgbClr val="000000"/>
              </a:solidFill>
              <a:latin typeface="Kanit" panose="00000500000000000000" pitchFamily="2" charset="-34"/>
              <a:cs typeface="Kanit" panose="00000500000000000000" pitchFamily="2" charset="-34"/>
            </a:endParaRPr>
          </a:p>
          <a:p>
            <a:r>
              <a:rPr lang="en-US" sz="1400" dirty="0">
                <a:solidFill>
                  <a:srgbClr val="000000"/>
                </a:solidFill>
                <a:latin typeface="Kanit" panose="00000500000000000000" pitchFamily="2" charset="-34"/>
                <a:cs typeface="Kanit" panose="00000500000000000000" pitchFamily="2" charset="-34"/>
              </a:rPr>
              <a:t>This module aims to demonstrate a roadmap for migration to the concepts within the Inflectra family of Quality Management &amp; Testing Tools, specifically SpiraTest and Rapise.</a:t>
            </a:r>
          </a:p>
          <a:p>
            <a:endParaRPr lang="en-US" sz="1400" dirty="0">
              <a:solidFill>
                <a:srgbClr val="000000"/>
              </a:solidFill>
              <a:latin typeface="Kanit" panose="00000500000000000000" pitchFamily="2" charset="-34"/>
              <a:cs typeface="Kanit" panose="00000500000000000000" pitchFamily="2" charset="-34"/>
            </a:endParaRPr>
          </a:p>
          <a:p>
            <a:r>
              <a:rPr lang="en-US" sz="1400" dirty="0">
                <a:solidFill>
                  <a:srgbClr val="000000"/>
                </a:solidFill>
                <a:latin typeface="Kanit" panose="00000500000000000000" pitchFamily="2" charset="-34"/>
                <a:cs typeface="Kanit" panose="00000500000000000000" pitchFamily="2" charset="-34"/>
              </a:rPr>
              <a:t>We’ll also provide some handy tips and quick wins to keep your users happy and engaged during the transition.</a:t>
            </a:r>
          </a:p>
          <a:p>
            <a:endParaRPr lang="en-US" sz="1400" dirty="0">
              <a:solidFill>
                <a:srgbClr val="000000"/>
              </a:solidFill>
              <a:latin typeface="Kanit" panose="00000500000000000000" pitchFamily="2" charset="-34"/>
              <a:cs typeface="Kanit" panose="00000500000000000000" pitchFamily="2" charset="-34"/>
            </a:endParaRPr>
          </a:p>
          <a:p>
            <a:endParaRPr lang="en-US" sz="1400" dirty="0">
              <a:solidFill>
                <a:srgbClr val="000000"/>
              </a:solidFill>
              <a:latin typeface="Kanit" panose="00000500000000000000" pitchFamily="2" charset="-34"/>
              <a:cs typeface="Kanit" panose="00000500000000000000" pitchFamily="2" charset="-34"/>
            </a:endParaRPr>
          </a:p>
          <a:p>
            <a:endParaRPr lang="en-US" sz="1400" dirty="0">
              <a:solidFill>
                <a:srgbClr val="000000"/>
              </a:solidFill>
              <a:latin typeface="Kanit" panose="00000500000000000000" pitchFamily="2" charset="-34"/>
              <a:cs typeface="Kanit" panose="00000500000000000000" pitchFamily="2" charset="-34"/>
            </a:endParaRPr>
          </a:p>
          <a:p>
            <a:endParaRPr lang="en-US" sz="1400" dirty="0">
              <a:solidFill>
                <a:srgbClr val="000000"/>
              </a:solidFill>
              <a:latin typeface="Kanit" panose="00000500000000000000" pitchFamily="2" charset="-34"/>
              <a:cs typeface="Kanit" panose="00000500000000000000" pitchFamily="2" charset="-34"/>
            </a:endParaRPr>
          </a:p>
          <a:p>
            <a:endParaRPr lang="en-US" dirty="0"/>
          </a:p>
        </p:txBody>
      </p:sp>
      <p:sp>
        <p:nvSpPr>
          <p:cNvPr id="6" name="Title 1">
            <a:extLst>
              <a:ext uri="{FF2B5EF4-FFF2-40B4-BE49-F238E27FC236}">
                <a16:creationId xmlns:a16="http://schemas.microsoft.com/office/drawing/2014/main" id="{5EB56858-184F-9843-A167-756784619E71}"/>
              </a:ext>
            </a:extLst>
          </p:cNvPr>
          <p:cNvSpPr txBox="1">
            <a:spLocks/>
          </p:cNvSpPr>
          <p:nvPr/>
        </p:nvSpPr>
        <p:spPr>
          <a:xfrm>
            <a:off x="2380353" y="1512138"/>
            <a:ext cx="3932237" cy="734105"/>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Objectives</a:t>
            </a:r>
          </a:p>
        </p:txBody>
      </p:sp>
    </p:spTree>
    <p:extLst>
      <p:ext uri="{BB962C8B-B14F-4D97-AF65-F5344CB8AC3E}">
        <p14:creationId xmlns:p14="http://schemas.microsoft.com/office/powerpoint/2010/main" val="297541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D30E5-531A-D245-BA26-A0FCEC02B601}"/>
              </a:ext>
            </a:extLst>
          </p:cNvPr>
          <p:cNvSpPr>
            <a:spLocks noGrp="1"/>
          </p:cNvSpPr>
          <p:nvPr>
            <p:ph type="title"/>
          </p:nvPr>
        </p:nvSpPr>
        <p:spPr>
          <a:xfrm>
            <a:off x="817202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Old Approach</a:t>
            </a:r>
          </a:p>
        </p:txBody>
      </p:sp>
      <p:pic>
        <p:nvPicPr>
          <p:cNvPr id="6" name="Picture Placeholder 5" descr="A screenshot of a cell phone&#10;&#10;Description automatically generated">
            <a:extLst>
              <a:ext uri="{FF2B5EF4-FFF2-40B4-BE49-F238E27FC236}">
                <a16:creationId xmlns:a16="http://schemas.microsoft.com/office/drawing/2014/main" id="{DEA67516-95A0-D941-BDFE-9A6091FE9C0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p:blipFill>
        <p:spPr>
          <a:xfrm>
            <a:off x="649563" y="1488963"/>
            <a:ext cx="6250769" cy="3719207"/>
          </a:xfrm>
          <a:prstGeom prst="rect">
            <a:avLst/>
          </a:prstGeom>
        </p:spPr>
      </p:pic>
      <p:sp>
        <p:nvSpPr>
          <p:cNvPr id="4" name="Text Placeholder 3">
            <a:extLst>
              <a:ext uri="{FF2B5EF4-FFF2-40B4-BE49-F238E27FC236}">
                <a16:creationId xmlns:a16="http://schemas.microsoft.com/office/drawing/2014/main" id="{79529B52-90EA-2842-8F86-E6C069DC2D35}"/>
              </a:ext>
            </a:extLst>
          </p:cNvPr>
          <p:cNvSpPr>
            <a:spLocks noGrp="1"/>
          </p:cNvSpPr>
          <p:nvPr>
            <p:ph type="body" sz="half" idx="2"/>
          </p:nvPr>
        </p:nvSpPr>
        <p:spPr>
          <a:xfrm>
            <a:off x="8172028" y="2638044"/>
            <a:ext cx="3363974" cy="3415622"/>
          </a:xfrm>
        </p:spPr>
        <p:txBody>
          <a:bodyPr vert="horz" lIns="91440" tIns="45720" rIns="91440" bIns="45720" rtlCol="0">
            <a:normAutofit lnSpcReduction="10000"/>
          </a:bodyPr>
          <a:lstStyle/>
          <a:p>
            <a:pPr marL="285750" indent="-228600">
              <a:buFont typeface="Arial" panose="020B0604020202020204" pitchFamily="34" charset="0"/>
              <a:buChar char="•"/>
            </a:pPr>
            <a:r>
              <a:rPr lang="en-US" sz="1900">
                <a:solidFill>
                  <a:schemeClr val="bg1"/>
                </a:solidFill>
                <a:latin typeface="+mn-lt"/>
                <a:cs typeface="+mn-cs"/>
              </a:rPr>
              <a:t>Word</a:t>
            </a:r>
          </a:p>
          <a:p>
            <a:pPr marL="742950" lvl="1" indent="-228600">
              <a:buFont typeface="Arial" panose="020B0604020202020204" pitchFamily="34" charset="0"/>
              <a:buChar char="•"/>
            </a:pPr>
            <a:r>
              <a:rPr lang="en-US" sz="1900">
                <a:solidFill>
                  <a:schemeClr val="bg1"/>
                </a:solidFill>
                <a:latin typeface="+mn-lt"/>
                <a:cs typeface="+mn-cs"/>
              </a:rPr>
              <a:t>Testing Documentation</a:t>
            </a:r>
          </a:p>
          <a:p>
            <a:pPr marL="742950" lvl="1" indent="-228600">
              <a:buFont typeface="Arial" panose="020B0604020202020204" pitchFamily="34" charset="0"/>
              <a:buChar char="•"/>
            </a:pPr>
            <a:r>
              <a:rPr lang="en-US" sz="1900">
                <a:solidFill>
                  <a:schemeClr val="bg1"/>
                </a:solidFill>
                <a:latin typeface="+mn-lt"/>
                <a:cs typeface="+mn-cs"/>
              </a:rPr>
              <a:t>Test Planning</a:t>
            </a:r>
          </a:p>
          <a:p>
            <a:pPr marL="742950" lvl="1" indent="-228600">
              <a:buFont typeface="Arial" panose="020B0604020202020204" pitchFamily="34" charset="0"/>
              <a:buChar char="•"/>
            </a:pPr>
            <a:r>
              <a:rPr lang="en-US" sz="1900">
                <a:solidFill>
                  <a:schemeClr val="bg1"/>
                </a:solidFill>
                <a:latin typeface="+mn-lt"/>
                <a:cs typeface="+mn-cs"/>
              </a:rPr>
              <a:t>Test Cases/Scripts</a:t>
            </a:r>
          </a:p>
          <a:p>
            <a:pPr marL="742950" lvl="1" indent="-228600">
              <a:buFont typeface="Arial" panose="020B0604020202020204" pitchFamily="34" charset="0"/>
              <a:buChar char="•"/>
            </a:pPr>
            <a:r>
              <a:rPr lang="en-US" sz="1900">
                <a:solidFill>
                  <a:schemeClr val="bg1"/>
                </a:solidFill>
                <a:latin typeface="+mn-lt"/>
                <a:cs typeface="+mn-cs"/>
              </a:rPr>
              <a:t>Results Recording</a:t>
            </a:r>
          </a:p>
          <a:p>
            <a:pPr marL="285750" indent="-228600">
              <a:buFont typeface="Arial" panose="020B0604020202020204" pitchFamily="34" charset="0"/>
              <a:buChar char="•"/>
            </a:pPr>
            <a:r>
              <a:rPr lang="en-US" sz="1900">
                <a:solidFill>
                  <a:schemeClr val="bg1"/>
                </a:solidFill>
                <a:latin typeface="+mn-lt"/>
                <a:cs typeface="+mn-cs"/>
              </a:rPr>
              <a:t>Excel</a:t>
            </a:r>
          </a:p>
          <a:p>
            <a:pPr marL="742950" lvl="1" indent="-228600">
              <a:buFont typeface="Arial" panose="020B0604020202020204" pitchFamily="34" charset="0"/>
              <a:buChar char="•"/>
            </a:pPr>
            <a:r>
              <a:rPr lang="en-US" sz="1900">
                <a:solidFill>
                  <a:schemeClr val="bg1"/>
                </a:solidFill>
                <a:latin typeface="+mn-lt"/>
                <a:cs typeface="+mn-cs"/>
              </a:rPr>
              <a:t>Test Cases/Scripts</a:t>
            </a:r>
          </a:p>
          <a:p>
            <a:pPr marL="742950" lvl="1" indent="-228600">
              <a:buFont typeface="Arial" panose="020B0604020202020204" pitchFamily="34" charset="0"/>
              <a:buChar char="•"/>
            </a:pPr>
            <a:r>
              <a:rPr lang="en-US" sz="1900">
                <a:solidFill>
                  <a:schemeClr val="bg1"/>
                </a:solidFill>
                <a:latin typeface="+mn-lt"/>
                <a:cs typeface="+mn-cs"/>
              </a:rPr>
              <a:t>Results Recording</a:t>
            </a:r>
          </a:p>
          <a:p>
            <a:pPr marL="742950" lvl="1" indent="-228600">
              <a:buFont typeface="Arial" panose="020B0604020202020204" pitchFamily="34" charset="0"/>
              <a:buChar char="•"/>
            </a:pPr>
            <a:r>
              <a:rPr lang="en-US" sz="1900">
                <a:solidFill>
                  <a:schemeClr val="bg1"/>
                </a:solidFill>
                <a:latin typeface="+mn-lt"/>
                <a:cs typeface="+mn-cs"/>
              </a:rPr>
              <a:t>Metrics for Reporting</a:t>
            </a:r>
          </a:p>
          <a:p>
            <a:pPr marL="742950" lvl="1" indent="-228600">
              <a:buFont typeface="Arial" panose="020B0604020202020204" pitchFamily="34" charset="0"/>
              <a:buChar char="•"/>
            </a:pPr>
            <a:r>
              <a:rPr lang="en-US" sz="1900">
                <a:solidFill>
                  <a:schemeClr val="bg1"/>
                </a:solidFill>
                <a:latin typeface="+mn-lt"/>
                <a:cs typeface="+mn-cs"/>
              </a:rPr>
              <a:t>Data Variables</a:t>
            </a:r>
          </a:p>
        </p:txBody>
      </p:sp>
    </p:spTree>
    <p:extLst>
      <p:ext uri="{BB962C8B-B14F-4D97-AF65-F5344CB8AC3E}">
        <p14:creationId xmlns:p14="http://schemas.microsoft.com/office/powerpoint/2010/main" val="23790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9774-9BFB-E042-8AFA-47693848407B}"/>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a:latin typeface="+mj-lt"/>
              </a:rPr>
              <a:t>Why?</a:t>
            </a:r>
          </a:p>
        </p:txBody>
      </p:sp>
      <p:sp>
        <p:nvSpPr>
          <p:cNvPr id="4" name="Text Placeholder 3">
            <a:extLst>
              <a:ext uri="{FF2B5EF4-FFF2-40B4-BE49-F238E27FC236}">
                <a16:creationId xmlns:a16="http://schemas.microsoft.com/office/drawing/2014/main" id="{E6A0B1FE-24DE-2042-94A1-C40E83D0BD81}"/>
              </a:ext>
            </a:extLst>
          </p:cNvPr>
          <p:cNvSpPr>
            <a:spLocks noGrp="1"/>
          </p:cNvSpPr>
          <p:nvPr>
            <p:ph type="body" sz="half" idx="2"/>
          </p:nvPr>
        </p:nvSpPr>
        <p:spPr>
          <a:xfrm>
            <a:off x="762000" y="2279018"/>
            <a:ext cx="5314543" cy="3375920"/>
          </a:xfrm>
        </p:spPr>
        <p:txBody>
          <a:bodyPr vert="horz" lIns="91440" tIns="45720" rIns="91440" bIns="45720" rtlCol="0" anchor="t">
            <a:normAutofit/>
          </a:bodyPr>
          <a:lstStyle/>
          <a:p>
            <a:pPr marL="285750" indent="-228600">
              <a:buFont typeface="Arial" panose="020B0604020202020204" pitchFamily="34" charset="0"/>
              <a:buChar char="•"/>
            </a:pPr>
            <a:r>
              <a:rPr lang="en-US" sz="1800">
                <a:latin typeface="+mn-lt"/>
                <a:cs typeface="+mn-cs"/>
              </a:rPr>
              <a:t>Costly to produce</a:t>
            </a:r>
          </a:p>
          <a:p>
            <a:pPr marL="285750" indent="-228600">
              <a:buFont typeface="Arial" panose="020B0604020202020204" pitchFamily="34" charset="0"/>
              <a:buChar char="•"/>
            </a:pPr>
            <a:r>
              <a:rPr lang="en-US" sz="1800">
                <a:latin typeface="+mn-lt"/>
                <a:cs typeface="+mn-cs"/>
              </a:rPr>
              <a:t>Costly to maintain</a:t>
            </a:r>
          </a:p>
          <a:p>
            <a:pPr marL="285750" indent="-228600">
              <a:buFont typeface="Arial" panose="020B0604020202020204" pitchFamily="34" charset="0"/>
              <a:buChar char="•"/>
            </a:pPr>
            <a:r>
              <a:rPr lang="en-US" sz="1800">
                <a:latin typeface="+mn-lt"/>
                <a:cs typeface="+mn-cs"/>
              </a:rPr>
              <a:t>Inconsistent</a:t>
            </a:r>
          </a:p>
          <a:p>
            <a:pPr marL="285750" indent="-228600">
              <a:buFont typeface="Arial" panose="020B0604020202020204" pitchFamily="34" charset="0"/>
              <a:buChar char="•"/>
            </a:pPr>
            <a:r>
              <a:rPr lang="en-US" sz="1800">
                <a:latin typeface="+mn-lt"/>
                <a:cs typeface="+mn-cs"/>
              </a:rPr>
              <a:t>Non-dynamic</a:t>
            </a:r>
          </a:p>
          <a:p>
            <a:pPr marL="285750" indent="-228600">
              <a:buFont typeface="Arial" panose="020B0604020202020204" pitchFamily="34" charset="0"/>
              <a:buChar char="•"/>
            </a:pPr>
            <a:r>
              <a:rPr lang="en-US" sz="1800">
                <a:latin typeface="+mn-lt"/>
                <a:cs typeface="+mn-cs"/>
              </a:rPr>
              <a:t>Multiple sources</a:t>
            </a:r>
          </a:p>
          <a:p>
            <a:pPr marL="285750" indent="-228600">
              <a:buFont typeface="Arial" panose="020B0604020202020204" pitchFamily="34" charset="0"/>
              <a:buChar char="•"/>
            </a:pPr>
            <a:r>
              <a:rPr lang="en-US" sz="1800">
                <a:latin typeface="+mn-lt"/>
                <a:cs typeface="+mn-cs"/>
              </a:rPr>
              <a:t>Version control?</a:t>
            </a:r>
          </a:p>
          <a:p>
            <a:pPr marL="285750" indent="-228600">
              <a:buFont typeface="Arial" panose="020B0604020202020204" pitchFamily="34" charset="0"/>
              <a:buChar char="•"/>
            </a:pPr>
            <a:r>
              <a:rPr lang="en-US" sz="1800">
                <a:latin typeface="+mn-lt"/>
                <a:cs typeface="+mn-cs"/>
              </a:rPr>
              <a:t>Frustrating</a:t>
            </a:r>
          </a:p>
          <a:p>
            <a:pPr marL="285750" indent="-228600">
              <a:buFont typeface="Arial" panose="020B0604020202020204" pitchFamily="34" charset="0"/>
              <a:buChar char="•"/>
            </a:pPr>
            <a:r>
              <a:rPr lang="en-US" sz="1800">
                <a:latin typeface="+mn-lt"/>
                <a:cs typeface="+mn-cs"/>
              </a:rPr>
              <a:t>Just not efficient!</a:t>
            </a:r>
          </a:p>
          <a:p>
            <a:pPr marL="285750" indent="-228600">
              <a:buFont typeface="Arial" panose="020B0604020202020204" pitchFamily="34" charset="0"/>
              <a:buChar char="•"/>
            </a:pPr>
            <a:endParaRPr lang="en-US" sz="1800">
              <a:latin typeface="+mn-lt"/>
              <a:cs typeface="+mn-cs"/>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A picture containing person, man, indoor, wall&#10;&#10;Description automatically generated">
            <a:extLst>
              <a:ext uri="{FF2B5EF4-FFF2-40B4-BE49-F238E27FC236}">
                <a16:creationId xmlns:a16="http://schemas.microsoft.com/office/drawing/2014/main" id="{17BC1C3E-E24D-6B4A-A459-F98F0D770E5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855" r="14390"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419534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39C6-094A-474C-812C-48AEE81F864E}"/>
              </a:ext>
            </a:extLst>
          </p:cNvPr>
          <p:cNvSpPr>
            <a:spLocks noGrp="1"/>
          </p:cNvSpPr>
          <p:nvPr>
            <p:ph type="title"/>
          </p:nvPr>
        </p:nvSpPr>
        <p:spPr>
          <a:xfrm>
            <a:off x="8017254" y="525439"/>
            <a:ext cx="3336545" cy="1657614"/>
          </a:xfrm>
        </p:spPr>
        <p:txBody>
          <a:bodyPr vert="horz" lIns="91440" tIns="45720" rIns="91440" bIns="45720" rtlCol="0" anchor="ctr">
            <a:normAutofit/>
          </a:bodyPr>
          <a:lstStyle/>
          <a:p>
            <a:r>
              <a:rPr lang="en-US" sz="3600" kern="1200" dirty="0">
                <a:solidFill>
                  <a:schemeClr val="tx1"/>
                </a:solidFill>
                <a:latin typeface="+mj-lt"/>
                <a:ea typeface="+mj-ea"/>
                <a:cs typeface="+mj-cs"/>
              </a:rPr>
              <a:t>Inflectra Tools</a:t>
            </a:r>
          </a:p>
        </p:txBody>
      </p:sp>
      <p:pic>
        <p:nvPicPr>
          <p:cNvPr id="10" name="Picture 9">
            <a:extLst>
              <a:ext uri="{FF2B5EF4-FFF2-40B4-BE49-F238E27FC236}">
                <a16:creationId xmlns:a16="http://schemas.microsoft.com/office/drawing/2014/main" id="{48D8323E-298E-C04C-BFDA-60A5C3E82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08" y="1457287"/>
            <a:ext cx="3917965" cy="1684724"/>
          </a:xfrm>
          <a:prstGeom prst="rect">
            <a:avLst/>
          </a:prstGeom>
        </p:spPr>
      </p:pic>
      <p:cxnSp>
        <p:nvCxnSpPr>
          <p:cNvPr id="19" name="Straight Connector 18">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5D313C9-0185-E044-A2F7-5DD1BB26F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370" y="734320"/>
            <a:ext cx="2628285" cy="939611"/>
          </a:xfrm>
          <a:prstGeom prst="rect">
            <a:avLst/>
          </a:prstGeom>
        </p:spPr>
      </p:pic>
      <p:cxnSp>
        <p:nvCxnSpPr>
          <p:cNvPr id="21" name="Straight Connector 20">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626DCAB4-EB6B-F547-B333-A1058A4A5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2652" y="2788779"/>
            <a:ext cx="2628286" cy="1071026"/>
          </a:xfrm>
          <a:prstGeom prst="rect">
            <a:avLst/>
          </a:prstGeom>
        </p:spPr>
      </p:pic>
      <p:cxnSp>
        <p:nvCxnSpPr>
          <p:cNvPr id="23" name="Straight Connector 22">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4B00E988-2EAB-A847-874C-F4D96123AFEA}"/>
              </a:ext>
            </a:extLst>
          </p:cNvPr>
          <p:cNvPicPr>
            <a:picLocks noGrp="1" noChangeAspect="1"/>
          </p:cNvPicPr>
          <p:nvPr>
            <p:ph type="pic" idx="1"/>
          </p:nvPr>
        </p:nvPicPr>
        <p:blipFill>
          <a:blip r:embed="rId5" cstate="print">
            <a:extLst>
              <a:ext uri="{28A0092B-C50C-407E-A947-70E740481C1C}">
                <a14:useLocalDpi xmlns:a14="http://schemas.microsoft.com/office/drawing/2010/main" val="0"/>
              </a:ext>
            </a:extLst>
          </a:blip>
          <a:stretch/>
        </p:blipFill>
        <p:spPr>
          <a:xfrm>
            <a:off x="3871091" y="5049290"/>
            <a:ext cx="3336540" cy="1359638"/>
          </a:xfrm>
          <a:prstGeom prst="rect">
            <a:avLst/>
          </a:prstGeom>
        </p:spPr>
      </p:pic>
      <p:pic>
        <p:nvPicPr>
          <p:cNvPr id="14" name="Picture 13">
            <a:extLst>
              <a:ext uri="{FF2B5EF4-FFF2-40B4-BE49-F238E27FC236}">
                <a16:creationId xmlns:a16="http://schemas.microsoft.com/office/drawing/2014/main" id="{05431A21-9758-C94F-9D8F-EBC62600EDF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6253" y="5179306"/>
            <a:ext cx="2182198" cy="603677"/>
          </a:xfrm>
          <a:prstGeom prst="rect">
            <a:avLst/>
          </a:prstGeom>
        </p:spPr>
      </p:pic>
      <p:sp>
        <p:nvSpPr>
          <p:cNvPr id="4" name="Text Placeholder 3">
            <a:extLst>
              <a:ext uri="{FF2B5EF4-FFF2-40B4-BE49-F238E27FC236}">
                <a16:creationId xmlns:a16="http://schemas.microsoft.com/office/drawing/2014/main" id="{073BD627-2090-0647-97B9-8B9017170EB6}"/>
              </a:ext>
            </a:extLst>
          </p:cNvPr>
          <p:cNvSpPr>
            <a:spLocks noGrp="1"/>
          </p:cNvSpPr>
          <p:nvPr>
            <p:ph type="body" sz="half" idx="2"/>
          </p:nvPr>
        </p:nvSpPr>
        <p:spPr>
          <a:xfrm>
            <a:off x="8017254" y="2274491"/>
            <a:ext cx="3336546" cy="3902472"/>
          </a:xfrm>
        </p:spPr>
        <p:txBody>
          <a:bodyPr vert="horz" lIns="91440" tIns="45720" rIns="91440" bIns="45720" rtlCol="0">
            <a:normAutofit/>
          </a:bodyPr>
          <a:lstStyle/>
          <a:p>
            <a:pPr marL="285750" indent="-228600">
              <a:buFont typeface="Arial" panose="020B0604020202020204" pitchFamily="34" charset="0"/>
              <a:buChar char="•"/>
            </a:pPr>
            <a:r>
              <a:rPr lang="en-US" sz="2000" dirty="0">
                <a:latin typeface="+mn-lt"/>
                <a:cs typeface="+mn-cs"/>
              </a:rPr>
              <a:t>Quality &amp; Test Management</a:t>
            </a:r>
          </a:p>
          <a:p>
            <a:pPr marL="742950" lvl="1" indent="-228600">
              <a:buFont typeface="Arial" panose="020B0604020202020204" pitchFamily="34" charset="0"/>
              <a:buChar char="•"/>
            </a:pPr>
            <a:r>
              <a:rPr lang="en-US" sz="2000" dirty="0">
                <a:latin typeface="+mn-lt"/>
                <a:cs typeface="+mn-cs"/>
              </a:rPr>
              <a:t>SpiraPlan</a:t>
            </a:r>
          </a:p>
          <a:p>
            <a:pPr marL="742950" lvl="1" indent="-228600">
              <a:buFont typeface="Arial" panose="020B0604020202020204" pitchFamily="34" charset="0"/>
              <a:buChar char="•"/>
            </a:pPr>
            <a:r>
              <a:rPr lang="en-US" sz="2000" dirty="0">
                <a:latin typeface="+mn-lt"/>
                <a:cs typeface="+mn-cs"/>
              </a:rPr>
              <a:t>SpiraTeam</a:t>
            </a:r>
          </a:p>
          <a:p>
            <a:pPr marL="742950" lvl="1" indent="-228600">
              <a:buFont typeface="Arial" panose="020B0604020202020204" pitchFamily="34" charset="0"/>
              <a:buChar char="•"/>
            </a:pPr>
            <a:r>
              <a:rPr lang="en-US" sz="2000" dirty="0">
                <a:latin typeface="+mn-lt"/>
                <a:cs typeface="+mn-cs"/>
              </a:rPr>
              <a:t>SpiraTest</a:t>
            </a:r>
          </a:p>
          <a:p>
            <a:pPr marL="742950" lvl="1" indent="-228600">
              <a:buFont typeface="Arial" panose="020B0604020202020204" pitchFamily="34" charset="0"/>
              <a:buChar char="•"/>
            </a:pPr>
            <a:endParaRPr lang="en-US" sz="2000" dirty="0">
              <a:latin typeface="+mn-lt"/>
              <a:cs typeface="+mn-cs"/>
            </a:endParaRPr>
          </a:p>
          <a:p>
            <a:pPr marL="285750" indent="-228600">
              <a:buFont typeface="Arial" panose="020B0604020202020204" pitchFamily="34" charset="0"/>
              <a:buChar char="•"/>
            </a:pPr>
            <a:r>
              <a:rPr lang="en-US" sz="2000" dirty="0">
                <a:latin typeface="+mn-lt"/>
                <a:cs typeface="+mn-cs"/>
              </a:rPr>
              <a:t>Testing Automation</a:t>
            </a:r>
          </a:p>
          <a:p>
            <a:pPr marL="742950" lvl="1" indent="-228600">
              <a:buFont typeface="Arial" panose="020B0604020202020204" pitchFamily="34" charset="0"/>
              <a:buChar char="•"/>
            </a:pPr>
            <a:r>
              <a:rPr lang="en-US" sz="2000" dirty="0">
                <a:latin typeface="+mn-lt"/>
                <a:cs typeface="+mn-cs"/>
              </a:rPr>
              <a:t>Rapise</a:t>
            </a:r>
          </a:p>
          <a:p>
            <a:pPr marL="742950" lvl="1" indent="-228600">
              <a:buFont typeface="Arial" panose="020B0604020202020204" pitchFamily="34" charset="0"/>
              <a:buChar char="•"/>
            </a:pPr>
            <a:r>
              <a:rPr lang="en-US" sz="2000" dirty="0">
                <a:latin typeface="+mn-lt"/>
                <a:cs typeface="+mn-cs"/>
              </a:rPr>
              <a:t>Remote Launch</a:t>
            </a:r>
          </a:p>
          <a:p>
            <a:pPr marL="285750" indent="-228600">
              <a:buFont typeface="Arial" panose="020B0604020202020204" pitchFamily="34" charset="0"/>
              <a:buChar char="•"/>
            </a:pPr>
            <a:endParaRPr lang="en-US" sz="2000" dirty="0">
              <a:latin typeface="+mn-lt"/>
              <a:cs typeface="+mn-cs"/>
            </a:endParaRPr>
          </a:p>
        </p:txBody>
      </p:sp>
      <p:cxnSp>
        <p:nvCxnSpPr>
          <p:cNvPr id="25" name="Straight Connector 24">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87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icture containing person, indoor, holding, man&#10;&#10;Description automatically generated">
            <a:extLst>
              <a:ext uri="{FF2B5EF4-FFF2-40B4-BE49-F238E27FC236}">
                <a16:creationId xmlns:a16="http://schemas.microsoft.com/office/drawing/2014/main" id="{A297032A-5E89-4B47-81C1-57A44DDCD7E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333" r="1" b="1"/>
          <a:stretch/>
        </p:blipFill>
        <p:spPr>
          <a:xfrm>
            <a:off x="0"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3A9F936-BC7B-A240-B67A-D888B93BD43D}"/>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mj-lt"/>
              </a:rPr>
              <a:t>Inflectra Products</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E627F20-F5FF-C64E-9CE6-C96FE0F5F2D1}"/>
              </a:ext>
            </a:extLst>
          </p:cNvPr>
          <p:cNvSpPr>
            <a:spLocks noGrp="1"/>
          </p:cNvSpPr>
          <p:nvPr>
            <p:ph type="body" sz="half" idx="2"/>
          </p:nvPr>
        </p:nvSpPr>
        <p:spPr>
          <a:xfrm>
            <a:off x="515005" y="3601297"/>
            <a:ext cx="4593021" cy="2619839"/>
          </a:xfrm>
        </p:spPr>
        <p:txBody>
          <a:bodyPr vert="horz" lIns="91440" tIns="45720" rIns="91440" bIns="45720" rtlCol="0" anchor="ctr">
            <a:noAutofit/>
          </a:bodyPr>
          <a:lstStyle/>
          <a:p>
            <a:pPr marL="285750" indent="-228600">
              <a:buFont typeface="Arial" panose="020B0604020202020204" pitchFamily="34" charset="0"/>
              <a:buChar char="•"/>
            </a:pPr>
            <a:r>
              <a:rPr lang="en-US" sz="1200" dirty="0">
                <a:latin typeface="+mn-lt"/>
                <a:cs typeface="+mn-cs"/>
              </a:rPr>
              <a:t>Enable your teams to work in the right way, together</a:t>
            </a:r>
          </a:p>
          <a:p>
            <a:pPr marL="742950" lvl="1" indent="-228600">
              <a:buFont typeface="Arial" panose="020B0604020202020204" pitchFamily="34" charset="0"/>
              <a:buChar char="•"/>
            </a:pPr>
            <a:r>
              <a:rPr lang="en-US" sz="1200" dirty="0">
                <a:latin typeface="+mn-lt"/>
                <a:cs typeface="+mn-cs"/>
              </a:rPr>
              <a:t>Assign tasks, bugs, tests or user stories to the best person</a:t>
            </a:r>
          </a:p>
          <a:p>
            <a:pPr marL="742950" lvl="1" indent="-228600">
              <a:buFont typeface="Arial" panose="020B0604020202020204" pitchFamily="34" charset="0"/>
              <a:buChar char="•"/>
            </a:pPr>
            <a:r>
              <a:rPr lang="en-US" sz="1200" dirty="0">
                <a:latin typeface="+mn-lt"/>
                <a:cs typeface="+mn-cs"/>
              </a:rPr>
              <a:t>Quickly check on progress from anywhere</a:t>
            </a:r>
          </a:p>
          <a:p>
            <a:pPr marL="285750" indent="-228600">
              <a:buFont typeface="Arial" panose="020B0604020202020204" pitchFamily="34" charset="0"/>
              <a:buChar char="•"/>
            </a:pPr>
            <a:r>
              <a:rPr lang="en-US" sz="1200" dirty="0">
                <a:latin typeface="+mn-lt"/>
                <a:cs typeface="+mn-cs"/>
              </a:rPr>
              <a:t>Help you lead your projects</a:t>
            </a:r>
          </a:p>
          <a:p>
            <a:pPr marL="742950" lvl="1" indent="-228600">
              <a:buFont typeface="Arial" panose="020B0604020202020204" pitchFamily="34" charset="0"/>
              <a:buChar char="•"/>
            </a:pPr>
            <a:r>
              <a:rPr lang="en-US" sz="1200" dirty="0">
                <a:latin typeface="+mn-lt"/>
                <a:cs typeface="+mn-cs"/>
              </a:rPr>
              <a:t>Tracking of every part of the project</a:t>
            </a:r>
          </a:p>
          <a:p>
            <a:pPr marL="742950" lvl="1" indent="-228600">
              <a:buFont typeface="Arial" panose="020B0604020202020204" pitchFamily="34" charset="0"/>
              <a:buChar char="•"/>
            </a:pPr>
            <a:r>
              <a:rPr lang="en-US" sz="1200" dirty="0">
                <a:latin typeface="+mn-lt"/>
                <a:cs typeface="+mn-cs"/>
              </a:rPr>
              <a:t>Meaningful, actionable data</a:t>
            </a:r>
          </a:p>
          <a:p>
            <a:pPr marL="742950" lvl="1" indent="-228600">
              <a:buFont typeface="Arial" panose="020B0604020202020204" pitchFamily="34" charset="0"/>
              <a:buChar char="•"/>
            </a:pPr>
            <a:r>
              <a:rPr lang="en-US" sz="1200" dirty="0">
                <a:latin typeface="+mn-lt"/>
                <a:cs typeface="+mn-cs"/>
              </a:rPr>
              <a:t>Adapts to your methodology and processes</a:t>
            </a:r>
          </a:p>
          <a:p>
            <a:pPr marL="285750" indent="-228600">
              <a:buFont typeface="Arial" panose="020B0604020202020204" pitchFamily="34" charset="0"/>
              <a:buChar char="•"/>
            </a:pPr>
            <a:r>
              <a:rPr lang="en-US" sz="1200" dirty="0">
                <a:latin typeface="+mn-lt"/>
                <a:cs typeface="+mn-cs"/>
              </a:rPr>
              <a:t>Help you manage your programmes</a:t>
            </a:r>
          </a:p>
          <a:p>
            <a:pPr marL="742950" lvl="1" indent="-228600">
              <a:buFont typeface="Arial" panose="020B0604020202020204" pitchFamily="34" charset="0"/>
              <a:buChar char="•"/>
            </a:pPr>
            <a:r>
              <a:rPr lang="en-US" sz="1200" dirty="0">
                <a:latin typeface="+mn-lt"/>
                <a:cs typeface="+mn-cs"/>
              </a:rPr>
              <a:t>Keep things running smoothly</a:t>
            </a:r>
          </a:p>
          <a:p>
            <a:pPr marL="742950" lvl="1" indent="-228600">
              <a:buFont typeface="Arial" panose="020B0604020202020204" pitchFamily="34" charset="0"/>
              <a:buChar char="•"/>
            </a:pPr>
            <a:r>
              <a:rPr lang="en-US" sz="1200" dirty="0">
                <a:latin typeface="+mn-lt"/>
                <a:cs typeface="+mn-cs"/>
              </a:rPr>
              <a:t>High-level overview of all projects</a:t>
            </a:r>
          </a:p>
          <a:p>
            <a:pPr marL="742950" lvl="1" indent="-228600">
              <a:buFont typeface="Arial" panose="020B0604020202020204" pitchFamily="34" charset="0"/>
              <a:buChar char="•"/>
            </a:pPr>
            <a:r>
              <a:rPr lang="en-US" sz="1200" dirty="0">
                <a:latin typeface="+mn-lt"/>
                <a:cs typeface="+mn-cs"/>
              </a:rPr>
              <a:t>Manage releases, risks and issues from one place</a:t>
            </a:r>
          </a:p>
        </p:txBody>
      </p:sp>
    </p:spTree>
    <p:extLst>
      <p:ext uri="{BB962C8B-B14F-4D97-AF65-F5344CB8AC3E}">
        <p14:creationId xmlns:p14="http://schemas.microsoft.com/office/powerpoint/2010/main" val="74721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descr="A picture containing object&#10;&#10;Description automatically generated">
            <a:extLst>
              <a:ext uri="{FF2B5EF4-FFF2-40B4-BE49-F238E27FC236}">
                <a16:creationId xmlns:a16="http://schemas.microsoft.com/office/drawing/2014/main" id="{8A579A6C-9DF7-9246-91DB-C29DBEB7F748}"/>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6992" b="3988"/>
          <a:stretch/>
        </p:blipFill>
        <p:spPr>
          <a:xfrm>
            <a:off x="-1" y="10"/>
            <a:ext cx="12192001" cy="4551027"/>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74A8E-888A-3C4F-A84A-4E9BB7C857B2}"/>
              </a:ext>
            </a:extLst>
          </p:cNvPr>
          <p:cNvSpPr>
            <a:spLocks noGrp="1"/>
          </p:cNvSpPr>
          <p:nvPr>
            <p:ph type="title"/>
          </p:nvPr>
        </p:nvSpPr>
        <p:spPr>
          <a:xfrm>
            <a:off x="795342" y="4551041"/>
            <a:ext cx="5021782" cy="1509931"/>
          </a:xfrm>
        </p:spPr>
        <p:txBody>
          <a:bodyPr vert="horz" lIns="91440" tIns="45720" rIns="91440" bIns="45720" rtlCol="0" anchor="ctr">
            <a:normAutofit/>
          </a:bodyPr>
          <a:lstStyle/>
          <a:p>
            <a:r>
              <a:rPr lang="en-US" sz="4000" dirty="0">
                <a:solidFill>
                  <a:srgbClr val="000000"/>
                </a:solidFill>
                <a:latin typeface="+mj-lt"/>
              </a:rPr>
              <a:t>Our Solution</a:t>
            </a:r>
          </a:p>
        </p:txBody>
      </p:sp>
      <p:sp>
        <p:nvSpPr>
          <p:cNvPr id="4" name="Text Placeholder 3">
            <a:extLst>
              <a:ext uri="{FF2B5EF4-FFF2-40B4-BE49-F238E27FC236}">
                <a16:creationId xmlns:a16="http://schemas.microsoft.com/office/drawing/2014/main" id="{9F2B39AE-D2A2-5647-B217-66049A0E956D}"/>
              </a:ext>
            </a:extLst>
          </p:cNvPr>
          <p:cNvSpPr>
            <a:spLocks noGrp="1"/>
          </p:cNvSpPr>
          <p:nvPr>
            <p:ph type="body" sz="half" idx="2"/>
          </p:nvPr>
        </p:nvSpPr>
        <p:spPr>
          <a:xfrm>
            <a:off x="6470247" y="4551037"/>
            <a:ext cx="4926411" cy="1509935"/>
          </a:xfrm>
        </p:spPr>
        <p:txBody>
          <a:bodyPr vert="horz" lIns="91440" tIns="45720" rIns="91440" bIns="45720" rtlCol="0" anchor="ctr">
            <a:noAutofit/>
          </a:bodyPr>
          <a:lstStyle/>
          <a:p>
            <a:pPr marL="285750" indent="-228600">
              <a:buFont typeface="Arial" panose="020B0604020202020204" pitchFamily="34" charset="0"/>
              <a:buChar char="•"/>
            </a:pPr>
            <a:r>
              <a:rPr lang="en-US" sz="1100" dirty="0">
                <a:solidFill>
                  <a:srgbClr val="000000"/>
                </a:solidFill>
                <a:latin typeface="+mn-lt"/>
                <a:cs typeface="+mn-cs"/>
              </a:rPr>
              <a:t>Specifically designed Quality &amp; Testing Management Tools</a:t>
            </a:r>
          </a:p>
          <a:p>
            <a:pPr marL="285750" indent="-228600">
              <a:buFont typeface="Arial" panose="020B0604020202020204" pitchFamily="34" charset="0"/>
              <a:buChar char="•"/>
            </a:pPr>
            <a:r>
              <a:rPr lang="en-US" sz="1100" dirty="0">
                <a:solidFill>
                  <a:srgbClr val="000000"/>
                </a:solidFill>
                <a:latin typeface="+mn-lt"/>
                <a:cs typeface="+mn-cs"/>
              </a:rPr>
              <a:t>Single source of consistent, dynamic, controlled Testing Assets</a:t>
            </a:r>
          </a:p>
          <a:p>
            <a:pPr marL="285750" indent="-228600">
              <a:buFont typeface="Arial" panose="020B0604020202020204" pitchFamily="34" charset="0"/>
              <a:buChar char="•"/>
            </a:pPr>
            <a:r>
              <a:rPr lang="en-US" sz="1100" dirty="0">
                <a:solidFill>
                  <a:srgbClr val="000000"/>
                </a:solidFill>
                <a:latin typeface="+mn-lt"/>
                <a:cs typeface="+mn-cs"/>
              </a:rPr>
              <a:t>Artefact associations</a:t>
            </a:r>
          </a:p>
          <a:p>
            <a:pPr marL="285750" indent="-228600">
              <a:buFont typeface="Arial" panose="020B0604020202020204" pitchFamily="34" charset="0"/>
              <a:buChar char="•"/>
            </a:pPr>
            <a:r>
              <a:rPr lang="en-US" sz="1100" dirty="0">
                <a:solidFill>
                  <a:srgbClr val="000000"/>
                </a:solidFill>
                <a:latin typeface="+mn-lt"/>
                <a:cs typeface="+mn-cs"/>
              </a:rPr>
              <a:t>Supports most testing types</a:t>
            </a:r>
          </a:p>
          <a:p>
            <a:pPr marL="285750" indent="-228600">
              <a:buFont typeface="Arial" panose="020B0604020202020204" pitchFamily="34" charset="0"/>
              <a:buChar char="•"/>
            </a:pPr>
            <a:r>
              <a:rPr lang="en-US" sz="1100" dirty="0">
                <a:solidFill>
                  <a:srgbClr val="000000"/>
                </a:solidFill>
                <a:latin typeface="+mn-lt"/>
                <a:cs typeface="+mn-cs"/>
              </a:rPr>
              <a:t>Integrations – 53 and counting!</a:t>
            </a:r>
          </a:p>
          <a:p>
            <a:pPr marL="285750" indent="-228600">
              <a:buFont typeface="Arial" panose="020B0604020202020204" pitchFamily="34" charset="0"/>
              <a:buChar char="•"/>
            </a:pPr>
            <a:r>
              <a:rPr lang="en-US" sz="1100" dirty="0">
                <a:solidFill>
                  <a:srgbClr val="000000"/>
                </a:solidFill>
                <a:latin typeface="+mn-lt"/>
                <a:cs typeface="+mn-cs"/>
              </a:rPr>
              <a:t>Migration paths from legacy tools</a:t>
            </a:r>
          </a:p>
          <a:p>
            <a:pPr marL="285750" indent="-228600">
              <a:buFont typeface="Arial" panose="020B0604020202020204" pitchFamily="34" charset="0"/>
              <a:buChar char="•"/>
            </a:pPr>
            <a:r>
              <a:rPr lang="en-US" sz="1100" dirty="0">
                <a:solidFill>
                  <a:srgbClr val="000000"/>
                </a:solidFill>
                <a:latin typeface="+mn-lt"/>
                <a:cs typeface="+mn-cs"/>
              </a:rPr>
              <a:t>Great support!</a:t>
            </a:r>
          </a:p>
        </p:txBody>
      </p:sp>
    </p:spTree>
    <p:extLst>
      <p:ext uri="{BB962C8B-B14F-4D97-AF65-F5344CB8AC3E}">
        <p14:creationId xmlns:p14="http://schemas.microsoft.com/office/powerpoint/2010/main" val="79190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C685-7D34-774F-8104-5A59065DCC7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latin typeface="+mj-lt"/>
              </a:rPr>
              <a:t>SpiraTest	</a:t>
            </a:r>
          </a:p>
        </p:txBody>
      </p:sp>
      <p:pic>
        <p:nvPicPr>
          <p:cNvPr id="6" name="Picture Placeholder 5" descr="A picture containing object, bottle, metalware&#10;&#10;Description automatically generated">
            <a:extLst>
              <a:ext uri="{FF2B5EF4-FFF2-40B4-BE49-F238E27FC236}">
                <a16:creationId xmlns:a16="http://schemas.microsoft.com/office/drawing/2014/main" id="{2C4CE1BD-A59B-5D4A-B284-39BDF37A59D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6355"/>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174F3BB-885A-774F-A4F3-3009A44911B8}"/>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Requirements Management</a:t>
            </a:r>
          </a:p>
          <a:p>
            <a:pPr marL="285750" indent="-228600">
              <a:buFont typeface="Arial" panose="020B0604020202020204" pitchFamily="34" charset="0"/>
              <a:buChar char="•"/>
            </a:pPr>
            <a:r>
              <a:rPr lang="en-US" sz="1800">
                <a:latin typeface="+mn-lt"/>
                <a:cs typeface="+mn-cs"/>
              </a:rPr>
              <a:t>Test Management</a:t>
            </a:r>
          </a:p>
          <a:p>
            <a:pPr marL="285750" indent="-228600">
              <a:buFont typeface="Arial" panose="020B0604020202020204" pitchFamily="34" charset="0"/>
              <a:buChar char="•"/>
            </a:pPr>
            <a:r>
              <a:rPr lang="en-US" sz="1800">
                <a:latin typeface="+mn-lt"/>
                <a:cs typeface="+mn-cs"/>
              </a:rPr>
              <a:t>Bug Tracking</a:t>
            </a:r>
          </a:p>
        </p:txBody>
      </p:sp>
    </p:spTree>
    <p:extLst>
      <p:ext uri="{BB962C8B-B14F-4D97-AF65-F5344CB8AC3E}">
        <p14:creationId xmlns:p14="http://schemas.microsoft.com/office/powerpoint/2010/main" val="3534786881"/>
      </p:ext>
    </p:extLst>
  </p:cSld>
  <p:clrMapOvr>
    <a:masterClrMapping/>
  </p:clrMapOvr>
</p:sld>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794</Words>
  <Application>Microsoft Office PowerPoint</Application>
  <PresentationFormat>Widescreen</PresentationFormat>
  <Paragraphs>166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Josefin Sans</vt:lpstr>
      <vt:lpstr>Arial</vt:lpstr>
      <vt:lpstr>Kanit</vt:lpstr>
      <vt:lpstr>Wingdings</vt:lpstr>
      <vt:lpstr>Inflectra titles</vt:lpstr>
      <vt:lpstr>PowerPoint Presentation</vt:lpstr>
      <vt:lpstr>PowerPoint Presentation</vt:lpstr>
      <vt:lpstr>PowerPoint Presentation</vt:lpstr>
      <vt:lpstr>Old Approach</vt:lpstr>
      <vt:lpstr>Why?</vt:lpstr>
      <vt:lpstr>Inflectra Tools</vt:lpstr>
      <vt:lpstr>Inflectra Products</vt:lpstr>
      <vt:lpstr>Our Solution</vt:lpstr>
      <vt:lpstr>SpiraTest </vt:lpstr>
      <vt:lpstr>Requirements Managed</vt:lpstr>
      <vt:lpstr>Tests Sorted</vt:lpstr>
      <vt:lpstr>Bugs Tracked</vt:lpstr>
      <vt:lpstr>Everything Tracked</vt:lpstr>
      <vt:lpstr>Automated Testing – Made Easy</vt:lpstr>
      <vt:lpstr>Scriptless Automation</vt:lpstr>
      <vt:lpstr>Robust Automation</vt:lpstr>
      <vt:lpstr>Flexible &amp; Extensible</vt:lpstr>
      <vt:lpstr>MS Dynamics &amp; Salesforce</vt:lpstr>
      <vt:lpstr>Method Agnostic</vt:lpstr>
      <vt:lpstr>Migration to Spira</vt:lpstr>
      <vt:lpstr>Happy Teams!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dc:title>
  <dc:creator>Peter Brackstone</dc:creator>
  <cp:lastModifiedBy>Thea Maisuradze</cp:lastModifiedBy>
  <cp:revision>10</cp:revision>
  <dcterms:created xsi:type="dcterms:W3CDTF">2019-07-30T02:15:37Z</dcterms:created>
  <dcterms:modified xsi:type="dcterms:W3CDTF">2019-09-10T02:58:33Z</dcterms:modified>
</cp:coreProperties>
</file>