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2" r:id="rId1"/>
    <p:sldMasterId id="2147483713" r:id="rId2"/>
  </p:sldMasterIdLst>
  <p:notesMasterIdLst>
    <p:notesMasterId r:id="rId42"/>
  </p:notesMasterIdLst>
  <p:sldIdLst>
    <p:sldId id="259" r:id="rId3"/>
    <p:sldId id="262" r:id="rId4"/>
    <p:sldId id="287" r:id="rId5"/>
    <p:sldId id="288" r:id="rId6"/>
    <p:sldId id="260" r:id="rId7"/>
    <p:sldId id="290" r:id="rId8"/>
    <p:sldId id="292" r:id="rId9"/>
    <p:sldId id="293" r:id="rId10"/>
    <p:sldId id="294" r:id="rId11"/>
    <p:sldId id="302" r:id="rId12"/>
    <p:sldId id="296" r:id="rId13"/>
    <p:sldId id="295" r:id="rId14"/>
    <p:sldId id="297" r:id="rId15"/>
    <p:sldId id="298" r:id="rId16"/>
    <p:sldId id="299" r:id="rId17"/>
    <p:sldId id="300" r:id="rId18"/>
    <p:sldId id="301" r:id="rId19"/>
    <p:sldId id="305" r:id="rId20"/>
    <p:sldId id="303" r:id="rId21"/>
    <p:sldId id="306" r:id="rId22"/>
    <p:sldId id="307" r:id="rId23"/>
    <p:sldId id="308" r:id="rId24"/>
    <p:sldId id="318" r:id="rId25"/>
    <p:sldId id="309" r:id="rId26"/>
    <p:sldId id="310" r:id="rId27"/>
    <p:sldId id="311" r:id="rId28"/>
    <p:sldId id="319" r:id="rId29"/>
    <p:sldId id="312" r:id="rId30"/>
    <p:sldId id="313" r:id="rId31"/>
    <p:sldId id="314" r:id="rId32"/>
    <p:sldId id="315" r:id="rId33"/>
    <p:sldId id="321" r:id="rId34"/>
    <p:sldId id="316" r:id="rId35"/>
    <p:sldId id="317" r:id="rId36"/>
    <p:sldId id="320" r:id="rId37"/>
    <p:sldId id="289" r:id="rId38"/>
    <p:sldId id="261" r:id="rId39"/>
    <p:sldId id="263" r:id="rId40"/>
    <p:sldId id="304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Josefin Sans" pitchFamily="2" charset="0"/>
      <p:regular r:id="rId47"/>
      <p:bold r:id="rId48"/>
      <p:italic r:id="rId49"/>
      <p:boldItalic r:id="rId50"/>
    </p:embeddedFont>
    <p:embeddedFont>
      <p:font typeface="Kanit" panose="020B0604020202020204" charset="-34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1A1"/>
    <a:srgbClr val="777777"/>
    <a:srgbClr val="FFFFFF"/>
    <a:srgbClr val="FDCB26"/>
    <a:srgbClr val="586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51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8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746" y="589086"/>
            <a:ext cx="9135208" cy="870438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Title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746" y="1582618"/>
            <a:ext cx="7288823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detail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B3F19-9FDE-4643-AEA8-76B016B0E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145"/>
            <a:ext cx="5769389" cy="4220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9B9237-2009-4998-B8A9-7239DBB853BA}"/>
              </a:ext>
            </a:extLst>
          </p:cNvPr>
          <p:cNvSpPr/>
          <p:nvPr userDrawn="1"/>
        </p:nvSpPr>
        <p:spPr>
          <a:xfrm>
            <a:off x="0" y="5213838"/>
            <a:ext cx="2400300" cy="16441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051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10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593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205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963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3" y="5416548"/>
            <a:ext cx="1862366" cy="13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8" r:id="rId2"/>
    <p:sldLayoutId id="2147483709" r:id="rId3"/>
    <p:sldLayoutId id="2147483663" r:id="rId4"/>
    <p:sldLayoutId id="2147483710" r:id="rId5"/>
    <p:sldLayoutId id="2147483711" r:id="rId6"/>
    <p:sldLayoutId id="2147483712" r:id="rId7"/>
    <p:sldLayoutId id="2147483654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721" y="311700"/>
            <a:ext cx="1448940" cy="10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cottchacon.com/2011/08/31/github-flow.html" TargetMode="External"/><Relationship Id="rId2" Type="http://schemas.openxmlformats.org/officeDocument/2006/relationships/hyperlink" Target="https://nvie.com/posts/a-successful-git-branching-model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sv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/>
              <a:t>Developer 1: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Workflows and</a:t>
            </a:r>
            <a:br>
              <a:rPr lang="en-US" dirty="0"/>
            </a:br>
            <a:r>
              <a:rPr lang="en-US" dirty="0"/>
              <a:t>Code Management</a:t>
            </a:r>
            <a:endParaRPr lang="en-US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520328-5174-4789-A919-5BE218658064}"/>
              </a:ext>
            </a:extLst>
          </p:cNvPr>
          <p:cNvGrpSpPr/>
          <p:nvPr/>
        </p:nvGrpSpPr>
        <p:grpSpPr>
          <a:xfrm>
            <a:off x="702806" y="6167237"/>
            <a:ext cx="2890896" cy="344034"/>
            <a:chOff x="694598" y="6096898"/>
            <a:chExt cx="2890896" cy="344034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5E9E2ED8-32ED-4ADB-A39B-59F1AAF8E40B}"/>
                </a:ext>
              </a:extLst>
            </p:cNvPr>
            <p:cNvSpPr txBox="1">
              <a:spLocks/>
            </p:cNvSpPr>
            <p:nvPr/>
          </p:nvSpPr>
          <p:spPr>
            <a:xfrm>
              <a:off x="870890" y="6096898"/>
              <a:ext cx="2714604" cy="3440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@Inflectra  |  #</a:t>
              </a:r>
              <a:r>
                <a:rPr lang="en-US" sz="1600" dirty="0" err="1">
                  <a:solidFill>
                    <a:prstClr val="black"/>
                  </a:solidFill>
                  <a:latin typeface="+mj-lt"/>
                </a:rPr>
                <a:t>InflectraCon</a:t>
              </a:r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6" name="Graphic 10">
              <a:extLst>
                <a:ext uri="{FF2B5EF4-FFF2-40B4-BE49-F238E27FC236}">
                  <a16:creationId xmlns:a16="http://schemas.microsoft.com/office/drawing/2014/main" id="{11EEBE29-26F5-4914-BB8A-DA0CD7D3D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598" y="6182340"/>
              <a:ext cx="219420" cy="178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254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AF2F-9126-4CFF-BCCB-C8775C0D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View/Manage Branches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1F736-488D-4D6A-AFD7-986E8CCDD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3" y="1690688"/>
            <a:ext cx="11782895" cy="4035409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241A5F-E36D-48E1-BECE-90D327422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301" y="2441359"/>
            <a:ext cx="2547738" cy="4123472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540481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AF2F-9126-4CFF-BCCB-C8775C0D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Code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DBA28-3337-4891-9B9E-694245C47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33" y="1565364"/>
            <a:ext cx="9942990" cy="4957890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39240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6667-2DF9-4875-BFE0-5692D15E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Code Revisions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75502-65E8-4A2C-A800-4462C191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99" y="1569368"/>
            <a:ext cx="10515600" cy="5056609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3770837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6667-2DF9-4875-BFE0-5692D15E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 </a:t>
            </a:r>
            <a:r>
              <a:rPr lang="en-US" dirty="0" err="1"/>
              <a:t>Assciations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D4959-11AF-45C2-BAD3-1EFFDC2D0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8366"/>
            <a:ext cx="11071078" cy="467712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954583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C6F9CC-0ACA-4E7B-B9D7-897A47541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28365"/>
            <a:ext cx="11073043" cy="4964509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F86667-2DF9-4875-BFE0-5692D15E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 </a:t>
            </a:r>
            <a:r>
              <a:rPr lang="en-US" dirty="0" err="1"/>
              <a:t>Assciations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FD18A-999D-4C26-8D55-CD8930E0BA0F}"/>
              </a:ext>
            </a:extLst>
          </p:cNvPr>
          <p:cNvSpPr/>
          <p:nvPr/>
        </p:nvSpPr>
        <p:spPr>
          <a:xfrm>
            <a:off x="838199" y="5885895"/>
            <a:ext cx="1327952" cy="435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56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12ABB-4CC1-4EAF-B610-56D29EC0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 Associations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EEAC5-C85E-4FE5-AAA6-A466B99FC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9000"/>
            <a:ext cx="10551412" cy="4451902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720254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E64188-B147-4E76-AD1D-B02924B2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 Workflows</a:t>
            </a:r>
          </a:p>
        </p:txBody>
      </p:sp>
    </p:spTree>
    <p:extLst>
      <p:ext uri="{BB962C8B-B14F-4D97-AF65-F5344CB8AC3E}">
        <p14:creationId xmlns:p14="http://schemas.microsoft.com/office/powerpoint/2010/main" val="3341504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894CE-CE6C-4960-9CF5-6DBD52C2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Subversion Workflow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36F80-AABA-4540-BDA9-28A8B4DD1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8379"/>
            <a:ext cx="2933700" cy="279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F99E19-3E7B-4619-BF54-B27DF38A6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68" y="1852889"/>
            <a:ext cx="3483002" cy="4639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B84B6D-C51F-4919-81CB-3C2B87EFCD82}"/>
              </a:ext>
            </a:extLst>
          </p:cNvPr>
          <p:cNvSpPr txBox="1"/>
          <p:nvPr/>
        </p:nvSpPr>
        <p:spPr>
          <a:xfrm>
            <a:off x="8131946" y="2183907"/>
            <a:ext cx="3746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Primary Development is done in </a:t>
            </a:r>
            <a:r>
              <a:rPr lang="en-US" dirty="0">
                <a:solidFill>
                  <a:srgbClr val="FF0000"/>
                </a:solidFill>
              </a:rPr>
              <a:t>Trunk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Commit into Trunk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Branches</a:t>
            </a:r>
            <a:r>
              <a:rPr lang="en-US" dirty="0"/>
              <a:t> used for older versions being maintained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Commit into Branches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Tags</a:t>
            </a:r>
            <a:r>
              <a:rPr lang="en-US" dirty="0"/>
              <a:t> used for milestones and mark releases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Cannot commit into tags</a:t>
            </a:r>
          </a:p>
        </p:txBody>
      </p:sp>
    </p:spTree>
    <p:extLst>
      <p:ext uri="{BB962C8B-B14F-4D97-AF65-F5344CB8AC3E}">
        <p14:creationId xmlns:p14="http://schemas.microsoft.com/office/powerpoint/2010/main" val="161536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431C2-7434-4EE3-A6B0-7C0A5450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BBA7A-7D82-486E-A737-25F26579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6" y="1690688"/>
            <a:ext cx="5864680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26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A8AA-09F8-4C00-AB67-BDB2AD05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B51D-6FB6-45B7-A252-F2499066A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Several possible models: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Git Flow (recommended)</a:t>
            </a:r>
          </a:p>
          <a:p>
            <a:pPr lvl="1"/>
            <a:r>
              <a:rPr lang="en-US" dirty="0"/>
              <a:t>GitHub Flow</a:t>
            </a:r>
          </a:p>
          <a:p>
            <a:pPr lvl="1"/>
            <a:r>
              <a:rPr lang="en-US" dirty="0"/>
              <a:t>GitLab Flow</a:t>
            </a:r>
          </a:p>
          <a:p>
            <a:pPr lvl="1"/>
            <a:r>
              <a:rPr lang="en-US" dirty="0"/>
              <a:t>One Flow</a:t>
            </a:r>
          </a:p>
          <a:p>
            <a:pPr lvl="1"/>
            <a:r>
              <a:rPr lang="en-US" dirty="0"/>
              <a:t>Trunk-based development (like SVN)</a:t>
            </a:r>
          </a:p>
        </p:txBody>
      </p:sp>
    </p:spTree>
    <p:extLst>
      <p:ext uri="{BB962C8B-B14F-4D97-AF65-F5344CB8AC3E}">
        <p14:creationId xmlns:p14="http://schemas.microsoft.com/office/powerpoint/2010/main" val="281152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CBECD-E922-4677-96BA-F5358AF32FD2}"/>
              </a:ext>
            </a:extLst>
          </p:cNvPr>
          <p:cNvSpPr/>
          <p:nvPr/>
        </p:nvSpPr>
        <p:spPr>
          <a:xfrm>
            <a:off x="5406501" y="2592280"/>
            <a:ext cx="6542843" cy="40393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/>
              <a:t>Adam Sandman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46" y="1582618"/>
            <a:ext cx="7288823" cy="870438"/>
          </a:xfrm>
        </p:spPr>
        <p:txBody>
          <a:bodyPr>
            <a:noAutofit/>
          </a:bodyPr>
          <a:lstStyle/>
          <a:p>
            <a:r>
              <a:rPr lang="en-US" sz="5400" dirty="0">
                <a:latin typeface="+mj-lt"/>
              </a:rPr>
              <a:t>Director, </a:t>
            </a:r>
            <a:r>
              <a:rPr lang="en-US" sz="5400" dirty="0" err="1">
                <a:latin typeface="+mj-lt"/>
              </a:rPr>
              <a:t>Inflectra</a:t>
            </a:r>
            <a:endParaRPr lang="en-US" sz="5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839AA-B274-4462-A5AF-0AEE6C809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82" y="2944683"/>
            <a:ext cx="2857500" cy="2857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B8DF34-04AF-4EFD-B7AF-818A57A765E5}"/>
              </a:ext>
            </a:extLst>
          </p:cNvPr>
          <p:cNvSpPr txBox="1">
            <a:spLocks/>
          </p:cNvSpPr>
          <p:nvPr/>
        </p:nvSpPr>
        <p:spPr>
          <a:xfrm>
            <a:off x="518746" y="2944683"/>
            <a:ext cx="7066085" cy="285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Kanit" panose="00000500000000000000" pitchFamily="2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400" dirty="0"/>
              <a:t>Programmer from the age of 10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Working in the IT industry for over 20 years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Adam lives in Washington, DC, USA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020C0A9-FB2D-4793-B622-66D26DFF5754}"/>
              </a:ext>
            </a:extLst>
          </p:cNvPr>
          <p:cNvSpPr txBox="1">
            <a:spLocks/>
          </p:cNvSpPr>
          <p:nvPr/>
        </p:nvSpPr>
        <p:spPr>
          <a:xfrm>
            <a:off x="8677922" y="5817762"/>
            <a:ext cx="2714604" cy="344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Kanit" panose="00000500000000000000" pitchFamily="2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Kanit" panose="00000500000000000000" pitchFamily="2" charset="-34"/>
              </a:rPr>
              <a:t>@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Kanit" panose="00000500000000000000" pitchFamily="2" charset="-34"/>
              </a:rPr>
              <a:t>adammarksandman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Kanit" panose="00000500000000000000" pitchFamily="2" charset="-34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10AC0E7-1097-4037-9EFE-FAD2847C79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0882" y="5901064"/>
            <a:ext cx="219420" cy="1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5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6179E-992E-4315-9A37-3425E124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Flow Workflow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2D01A-8B72-47D9-B85E-8ED5DBA43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7585"/>
            <a:ext cx="3478915" cy="5237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250631-73F3-46A5-B3B5-F9A99EFDE881}"/>
              </a:ext>
            </a:extLst>
          </p:cNvPr>
          <p:cNvSpPr txBox="1"/>
          <p:nvPr/>
        </p:nvSpPr>
        <p:spPr>
          <a:xfrm>
            <a:off x="4811697" y="1997476"/>
            <a:ext cx="68801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master</a:t>
            </a:r>
            <a:r>
              <a:rPr lang="en-US" dirty="0"/>
              <a:t> — this branch contains production code. All development code is merged into master in sometime.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develop</a:t>
            </a:r>
            <a:r>
              <a:rPr lang="en-US" dirty="0"/>
              <a:t> — this branch contains pre-production code. When the features are finished then they are merged into develop.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feature/* </a:t>
            </a:r>
            <a:r>
              <a:rPr lang="en-US" dirty="0"/>
              <a:t>— feature branches are used to develop new features for the upcoming releases. May branch off from develop and must merge into develop.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hotfix/* </a:t>
            </a:r>
            <a:r>
              <a:rPr lang="en-US" dirty="0"/>
              <a:t>— hotfix branches are necessary to act immediately upon an undesired status of master. May branch off from master and must merge into master and develop.</a:t>
            </a:r>
          </a:p>
        </p:txBody>
      </p:sp>
    </p:spTree>
    <p:extLst>
      <p:ext uri="{BB962C8B-B14F-4D97-AF65-F5344CB8AC3E}">
        <p14:creationId xmlns:p14="http://schemas.microsoft.com/office/powerpoint/2010/main" val="1583170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3DDDAE-BB58-4F25-A329-27F9B186D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using </a:t>
            </a:r>
            <a:r>
              <a:rPr lang="en-US" dirty="0" err="1"/>
              <a:t>Spira</a:t>
            </a:r>
            <a:r>
              <a:rPr lang="en-US" dirty="0"/>
              <a:t> and Git</a:t>
            </a:r>
          </a:p>
        </p:txBody>
      </p:sp>
    </p:spTree>
    <p:extLst>
      <p:ext uri="{BB962C8B-B14F-4D97-AF65-F5344CB8AC3E}">
        <p14:creationId xmlns:p14="http://schemas.microsoft.com/office/powerpoint/2010/main" val="1214456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Feature Branch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24202-007D-474E-90B6-ED6043175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33" y="1621726"/>
            <a:ext cx="6236311" cy="3935695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2B9F89-3035-47B8-B9D4-9282F5F4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23" y="2994672"/>
            <a:ext cx="6158730" cy="3288889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480061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Feature Branch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24202-007D-474E-90B6-ED6043175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33" y="1621726"/>
            <a:ext cx="6236311" cy="3935695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2B9F89-3035-47B8-B9D4-9282F5F4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23" y="2994672"/>
            <a:ext cx="6158730" cy="3288889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1D49AE-589A-4042-A8C5-DD1155776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796" y="2577380"/>
            <a:ext cx="2547738" cy="4123472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920659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4C0F0-2F1F-4D54-B706-D752EF410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65" y="1690688"/>
            <a:ext cx="10932597" cy="4346128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User Stories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35ACF-2DAB-44E7-B273-14512CE8C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045" y="1304807"/>
            <a:ext cx="4139682" cy="18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91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Tasks (if necessary)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909CF-EBD3-4CF7-BA31-BD8C9D1C0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9479"/>
            <a:ext cx="10568548" cy="4546933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165588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Test Cases (always)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4D890-D11D-492D-9323-BC4559D38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0" y="1815780"/>
            <a:ext cx="10781887" cy="3120203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476160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Test Cases (always)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08268-3E8C-48B5-A8B0-6ED2EA0D2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0" y="1815780"/>
            <a:ext cx="10781887" cy="3120203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677A50-C05D-49F9-A9B3-15B350CB2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286" y="1472117"/>
            <a:ext cx="10213562" cy="530154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032204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Code in 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91C84-44AB-4B8D-9FC2-CEEC3764F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2750"/>
            <a:ext cx="4000000" cy="516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FEDD3-D192-45D0-8E29-A28AF01B9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2" y="1522750"/>
            <a:ext cx="3334215" cy="2410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1D5A3-0E08-421A-906A-79BDAD0C3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1" y="4103701"/>
            <a:ext cx="4134093" cy="2580953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7EB012-B4D0-4339-BA2C-D8F557944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639" y="1522750"/>
            <a:ext cx="3175431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88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Unit Tests (!)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BB3452-4176-4800-8BC6-0657207E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32" y="1503663"/>
            <a:ext cx="10759736" cy="29909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0E58F1-1ECE-4177-B1B9-071329A1058E}"/>
              </a:ext>
            </a:extLst>
          </p:cNvPr>
          <p:cNvSpPr/>
          <p:nvPr/>
        </p:nvSpPr>
        <p:spPr>
          <a:xfrm>
            <a:off x="941033" y="2618912"/>
            <a:ext cx="2805344" cy="284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59897-7DBF-4B0E-89AD-FC1501E140AA}"/>
              </a:ext>
            </a:extLst>
          </p:cNvPr>
          <p:cNvSpPr txBox="1"/>
          <p:nvPr/>
        </p:nvSpPr>
        <p:spPr>
          <a:xfrm>
            <a:off x="838200" y="4625266"/>
            <a:ext cx="626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Plugins Available for: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AB2AF9-8CC2-4468-8C57-47E55F544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8" y="5422793"/>
            <a:ext cx="1387580" cy="753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2E5D39-3238-4530-A18C-B8911E209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16" y="5149370"/>
            <a:ext cx="2547115" cy="369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E0DA1A-09A3-45DB-AD3A-C2CADF7B34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82" y="6063346"/>
            <a:ext cx="1103610" cy="5872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5CF1D0-8E08-4513-93C9-CF713AA20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66" y="4868119"/>
            <a:ext cx="1428750" cy="1362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0324B1-B454-4F60-AF4D-4741354B41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29" y="4846101"/>
            <a:ext cx="2647950" cy="885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AB70C3-3371-4D31-9F09-7712D61DF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70" y="5633107"/>
            <a:ext cx="1173713" cy="11737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B614D0-4A68-4D95-A9D7-0EB1FF973D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04" y="5849194"/>
            <a:ext cx="1600200" cy="76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D02C11-8641-4057-8D41-39CE9C8938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67" y="5245976"/>
            <a:ext cx="1093725" cy="10891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B5DAEE-6145-4318-AA63-D301ED4D17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8609" y="5114663"/>
            <a:ext cx="1148679" cy="12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9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D430-C61E-4A4F-B638-8B0137B8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7055-0F3C-48AD-8BFB-D79B73DC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449"/>
            <a:ext cx="7066085" cy="468551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Adam Sandman was a programmer from the age of 10 and has been working in the IT industry for the past 20 years.</a:t>
            </a:r>
          </a:p>
          <a:p>
            <a:r>
              <a:rPr lang="en-US" dirty="0"/>
              <a:t>Currently Adam is Director at Inflectra Corporation, where he is interested in technology, business and innovation.</a:t>
            </a:r>
          </a:p>
          <a:p>
            <a:r>
              <a:rPr lang="en-US" dirty="0"/>
              <a:t>Adam lives in Washington, DC, USA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06CCF-BB42-4381-9B76-61B6B3AEA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352" y="1578723"/>
            <a:ext cx="316544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4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5A4998-19D9-4974-B4D8-07C186324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7426"/>
            <a:ext cx="9250532" cy="2567520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and Push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0CE6AF-0C49-4BFC-BF12-AA2670679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01" y="2841186"/>
            <a:ext cx="11132598" cy="3570202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3C9FB0-CF17-457A-893F-A11D97C10F9E}"/>
              </a:ext>
            </a:extLst>
          </p:cNvPr>
          <p:cNvSpPr/>
          <p:nvPr/>
        </p:nvSpPr>
        <p:spPr>
          <a:xfrm>
            <a:off x="8504808" y="4270159"/>
            <a:ext cx="745724" cy="292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96656-3DE9-4645-8660-0172A2CB8FA7}"/>
              </a:ext>
            </a:extLst>
          </p:cNvPr>
          <p:cNvSpPr/>
          <p:nvPr/>
        </p:nvSpPr>
        <p:spPr>
          <a:xfrm>
            <a:off x="1295398" y="1981851"/>
            <a:ext cx="798991" cy="292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44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/ Pull Request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46D8A3-0058-45E8-8E52-8471BE1C8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32" y="1533903"/>
            <a:ext cx="6600831" cy="4174439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571F1-E254-4B6A-8955-D15C276B7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53" y="1533903"/>
            <a:ext cx="3478915" cy="52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35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Builds ‘develop’ Branch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5B24B4-BFE7-41AB-B760-5AFEB689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9" y="1638821"/>
            <a:ext cx="9978501" cy="418899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561069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Builds ‘develop’ Branch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5B24B4-BFE7-41AB-B760-5AFEB689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9" y="1638821"/>
            <a:ext cx="9978501" cy="4188995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D77D4A-3B32-481C-BBF6-259B9EA5E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662" y="2595985"/>
            <a:ext cx="8691239" cy="3997539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722185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&amp; Manual Testing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7D09BC-247B-4548-959D-228EA9912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60" y="1690688"/>
            <a:ext cx="6865056" cy="4207231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D742F947-26EC-4DCD-B6CB-BEF166D75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80" y="3429000"/>
            <a:ext cx="5920176" cy="306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622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Progress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096DC-A412-4BCB-A759-C7E15E1A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3868"/>
            <a:ext cx="11003742" cy="465274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3802396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1241585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1594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lnSpc>
                <a:spcPct val="140000"/>
              </a:lnSpc>
              <a:buFont typeface="+mj-lt"/>
              <a:buAutoNum type="arabicPeriod"/>
            </a:pPr>
            <a:r>
              <a:rPr lang="en-US" dirty="0" err="1"/>
              <a:t>Spira</a:t>
            </a:r>
            <a:r>
              <a:rPr lang="en-US" dirty="0"/>
              <a:t> has many plugins and integrations to make developers’ lives easier</a:t>
            </a:r>
          </a:p>
          <a:p>
            <a:pPr marL="742950" indent="-742950">
              <a:lnSpc>
                <a:spcPct val="140000"/>
              </a:lnSpc>
              <a:buFont typeface="+mj-lt"/>
              <a:buAutoNum type="arabicPeriod"/>
            </a:pPr>
            <a:r>
              <a:rPr lang="en-US" dirty="0"/>
              <a:t>Define a code and task management workflow that works for you and your team</a:t>
            </a:r>
          </a:p>
          <a:p>
            <a:pPr marL="742950" indent="-742950">
              <a:lnSpc>
                <a:spcPct val="140000"/>
              </a:lnSpc>
              <a:buFont typeface="+mj-lt"/>
              <a:buAutoNum type="arabicPeriod"/>
            </a:pPr>
            <a:r>
              <a:rPr lang="en-US" dirty="0"/>
              <a:t>Make sure that testing is fully integrated into your workflow from day one</a:t>
            </a:r>
          </a:p>
          <a:p>
            <a:pPr marL="0" indent="0">
              <a:lnSpc>
                <a:spcPct val="14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88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3864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220712-2BB1-4222-8E78-A70EA72D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D5F26-9021-4E95-A884-B6D5645F3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Git Flow: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https://nvie.com/posts/a-successful-git-branching-model/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GitHub Flow: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http://scottchacon.com/2011/08/31/github-flow.html</a:t>
            </a:r>
            <a:r>
              <a:rPr 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5200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EDFB-81F1-47DA-AED2-EF445CDA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16EB-740B-4860-99A6-EA06FA071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/>
              <a:t>We will share recommendations and best practices for using </a:t>
            </a:r>
            <a:r>
              <a:rPr lang="en-US" dirty="0" err="1"/>
              <a:t>Spira</a:t>
            </a:r>
            <a:r>
              <a:rPr lang="en-US" dirty="0"/>
              <a:t> and </a:t>
            </a:r>
            <a:r>
              <a:rPr lang="en-US" dirty="0" err="1"/>
              <a:t>TaraVault</a:t>
            </a:r>
            <a:r>
              <a:rPr lang="en-US" dirty="0"/>
              <a:t> to manage your source code, with examples using both Git and </a:t>
            </a:r>
            <a:r>
              <a:rPr lang="en-US"/>
              <a:t>Subversion.</a:t>
            </a:r>
          </a:p>
          <a:p>
            <a:pPr>
              <a:lnSpc>
                <a:spcPct val="140000"/>
              </a:lnSpc>
            </a:pPr>
            <a:r>
              <a:rPr lang="en-US"/>
              <a:t>We </a:t>
            </a:r>
            <a:r>
              <a:rPr lang="en-US" dirty="0"/>
              <a:t>will discuss the recommended workflow for development tasks, linking tasks to code commits, and using our IDE plugins to improve efficiency.</a:t>
            </a:r>
          </a:p>
        </p:txBody>
      </p:sp>
    </p:spTree>
    <p:extLst>
      <p:ext uri="{BB962C8B-B14F-4D97-AF65-F5344CB8AC3E}">
        <p14:creationId xmlns:p14="http://schemas.microsoft.com/office/powerpoint/2010/main" val="253788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 fontScale="90000"/>
          </a:bodyPr>
          <a:lstStyle/>
          <a:p>
            <a:r>
              <a:rPr lang="en-US" sz="6000" dirty="0" err="1"/>
              <a:t>Spira</a:t>
            </a:r>
            <a:r>
              <a:rPr lang="en-US" sz="6000" dirty="0"/>
              <a:t> Code Management Integrations</a:t>
            </a:r>
          </a:p>
        </p:txBody>
      </p:sp>
    </p:spTree>
    <p:extLst>
      <p:ext uri="{BB962C8B-B14F-4D97-AF65-F5344CB8AC3E}">
        <p14:creationId xmlns:p14="http://schemas.microsoft.com/office/powerpoint/2010/main" val="331074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>
            <a:extLst>
              <a:ext uri="{FF2B5EF4-FFF2-40B4-BE49-F238E27FC236}">
                <a16:creationId xmlns:a16="http://schemas.microsoft.com/office/drawing/2014/main" id="{54125417-A29F-4AB7-9381-4E4E93B75E28}"/>
              </a:ext>
            </a:extLst>
          </p:cNvPr>
          <p:cNvSpPr/>
          <p:nvPr/>
        </p:nvSpPr>
        <p:spPr>
          <a:xfrm>
            <a:off x="6881995" y="2554768"/>
            <a:ext cx="4211250" cy="3662379"/>
          </a:xfrm>
          <a:prstGeom prst="ellipse">
            <a:avLst/>
          </a:prstGeom>
          <a:noFill/>
          <a:ln w="571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DBCCFA0-F2FF-478E-8FBA-98659FB92419}"/>
              </a:ext>
            </a:extLst>
          </p:cNvPr>
          <p:cNvSpPr/>
          <p:nvPr/>
        </p:nvSpPr>
        <p:spPr>
          <a:xfrm>
            <a:off x="9875102" y="2554768"/>
            <a:ext cx="1145101" cy="8318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D7C6D2D-639C-4DA3-91AE-30BD29750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644" y="3316342"/>
            <a:ext cx="1637180" cy="188988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13B7699-F3DD-46DE-9FEA-7DCEE43E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 Integration Options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51E55-168F-40AB-BDC4-7F60378857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Inflectra Hosted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E6AA12-F17E-478A-911A-91F1CF8296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Third-Party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25AB78-1FF2-4339-9709-982478D6C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92" y="2786979"/>
            <a:ext cx="3646757" cy="1474304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B7C44A3F-1F72-4CA8-9D92-8172D22879CE}"/>
              </a:ext>
            </a:extLst>
          </p:cNvPr>
          <p:cNvSpPr/>
          <p:nvPr/>
        </p:nvSpPr>
        <p:spPr>
          <a:xfrm rot="5400000">
            <a:off x="2509100" y="2473591"/>
            <a:ext cx="427076" cy="3787493"/>
          </a:xfrm>
          <a:prstGeom prst="leftBrace">
            <a:avLst/>
          </a:prstGeom>
          <a:ln w="57150">
            <a:solidFill>
              <a:srgbClr val="93A1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77777"/>
                </a:solidFill>
              </a:ln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82AE6B5-F777-40FC-8820-559F37C576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194" y="4840257"/>
            <a:ext cx="1145101" cy="83180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E451D8C-B1A8-420C-AEEC-C0AF572CE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0122" y="4686141"/>
            <a:ext cx="1145101" cy="11451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0E1FD0-8D7D-4B78-85F7-008FC997D641}"/>
              </a:ext>
            </a:extLst>
          </p:cNvPr>
          <p:cNvSpPr txBox="1"/>
          <p:nvPr/>
        </p:nvSpPr>
        <p:spPr>
          <a:xfrm>
            <a:off x="2601157" y="500987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&amp;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33DCA56-547E-4480-825A-F5DB78048A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75102" y="2554769"/>
            <a:ext cx="1145101" cy="83180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CAE4A3-6DED-41F3-8A7C-F422A1EB45BE}"/>
              </a:ext>
            </a:extLst>
          </p:cNvPr>
          <p:cNvCxnSpPr/>
          <p:nvPr/>
        </p:nvCxnSpPr>
        <p:spPr>
          <a:xfrm>
            <a:off x="5450889" y="2050742"/>
            <a:ext cx="0" cy="4323425"/>
          </a:xfrm>
          <a:prstGeom prst="line">
            <a:avLst/>
          </a:prstGeom>
          <a:ln w="57150">
            <a:solidFill>
              <a:schemeClr val="bg2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mercurial logo">
            <a:extLst>
              <a:ext uri="{FF2B5EF4-FFF2-40B4-BE49-F238E27FC236}">
                <a16:creationId xmlns:a16="http://schemas.microsoft.com/office/drawing/2014/main" id="{991A0FC5-CCFE-4CFD-8815-7E93312A2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48" y="4917901"/>
            <a:ext cx="1055588" cy="126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F3703BB-404F-4F22-BF1B-F07982B3B2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29" y="5401323"/>
            <a:ext cx="1846007" cy="10915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FD26AE-CB7E-4370-922E-A8FE7445C9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2879" y="3796258"/>
            <a:ext cx="1935795" cy="8323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3432885-780E-4755-A8BB-52F6C399B7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63579" y="3796258"/>
            <a:ext cx="1557188" cy="1151484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5691F53-1CD7-49B7-966C-3E3CA947597F}"/>
              </a:ext>
            </a:extLst>
          </p:cNvPr>
          <p:cNvGrpSpPr/>
          <p:nvPr/>
        </p:nvGrpSpPr>
        <p:grpSpPr>
          <a:xfrm>
            <a:off x="10509964" y="5307873"/>
            <a:ext cx="664417" cy="1073934"/>
            <a:chOff x="10413615" y="5532973"/>
            <a:chExt cx="664417" cy="107393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F91C636-0B2A-4236-B3CF-5FF5440A7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3615" y="5532973"/>
              <a:ext cx="664417" cy="66441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24BA2CE-5E9D-4B24-8290-E734AEF35844}"/>
                </a:ext>
              </a:extLst>
            </p:cNvPr>
            <p:cNvSpPr txBox="1"/>
            <p:nvPr/>
          </p:nvSpPr>
          <p:spPr>
            <a:xfrm>
              <a:off x="10474982" y="6237575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VSS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6F454C1-A145-42FB-8D50-9461705F6C32}"/>
              </a:ext>
            </a:extLst>
          </p:cNvPr>
          <p:cNvSpPr/>
          <p:nvPr/>
        </p:nvSpPr>
        <p:spPr>
          <a:xfrm>
            <a:off x="7208668" y="2876365"/>
            <a:ext cx="588004" cy="4399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019358A-9C23-45E4-941D-1F6FBC19FC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3129" y="2511811"/>
            <a:ext cx="1145101" cy="11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85CFF5-601E-4C40-99F9-389B34F2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 Integration Options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2360ED-F216-409F-8E89-C25469620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3535" y="3016251"/>
            <a:ext cx="1637180" cy="188988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B237EE7-8690-4CEE-8F15-1FA1E0A8B0C2}"/>
              </a:ext>
            </a:extLst>
          </p:cNvPr>
          <p:cNvSpPr/>
          <p:nvPr/>
        </p:nvSpPr>
        <p:spPr>
          <a:xfrm>
            <a:off x="1296141" y="1690688"/>
            <a:ext cx="9871968" cy="4683479"/>
          </a:xfrm>
          <a:prstGeom prst="ellipse">
            <a:avLst/>
          </a:prstGeom>
          <a:noFill/>
          <a:ln w="571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EE1AE9-FC4C-4F57-B353-1CFBDCB5300F}"/>
              </a:ext>
            </a:extLst>
          </p:cNvPr>
          <p:cNvGrpSpPr/>
          <p:nvPr/>
        </p:nvGrpSpPr>
        <p:grpSpPr>
          <a:xfrm>
            <a:off x="838200" y="2358788"/>
            <a:ext cx="1617751" cy="1869853"/>
            <a:chOff x="1287262" y="1964018"/>
            <a:chExt cx="1617751" cy="18698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188CB29-3F33-49E2-B4EE-B8E9FDAD9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6141" y="1964018"/>
              <a:ext cx="1562469" cy="155378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D2A5D0-204C-4FE8-A80A-78F7F9DA3718}"/>
                </a:ext>
              </a:extLst>
            </p:cNvPr>
            <p:cNvSpPr txBox="1"/>
            <p:nvPr/>
          </p:nvSpPr>
          <p:spPr>
            <a:xfrm>
              <a:off x="1287262" y="3464539"/>
              <a:ext cx="1617751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Visual Studio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69A253-63DD-401C-824C-9BD9CF13350E}"/>
              </a:ext>
            </a:extLst>
          </p:cNvPr>
          <p:cNvGrpSpPr/>
          <p:nvPr/>
        </p:nvGrpSpPr>
        <p:grpSpPr>
          <a:xfrm>
            <a:off x="2968075" y="1440787"/>
            <a:ext cx="2233304" cy="1694895"/>
            <a:chOff x="8034275" y="1639410"/>
            <a:chExt cx="2233304" cy="16948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7B4542-ED35-4098-9C76-7085E8328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428" y="1639410"/>
              <a:ext cx="1325563" cy="132556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1506ED-97C8-4260-A3D5-7C72A35AF3D2}"/>
                </a:ext>
              </a:extLst>
            </p:cNvPr>
            <p:cNvSpPr txBox="1"/>
            <p:nvPr/>
          </p:nvSpPr>
          <p:spPr>
            <a:xfrm>
              <a:off x="8034275" y="2964973"/>
              <a:ext cx="2233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Visual Studio Code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495EE3-800D-4FB9-9A19-F808D84BF2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09" y="3625826"/>
            <a:ext cx="2854171" cy="67073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0D17D9-BCDD-44FC-A638-E3F1915C8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1" y="4502934"/>
            <a:ext cx="1325563" cy="1325563"/>
          </a:xfrm>
          <a:prstGeom prst="rect">
            <a:avLst/>
          </a:prstGeom>
        </p:spPr>
      </p:pic>
      <p:pic>
        <p:nvPicPr>
          <p:cNvPr id="2052" name="Picture 4" descr="Image result for PhpStorm">
            <a:extLst>
              <a:ext uri="{FF2B5EF4-FFF2-40B4-BE49-F238E27FC236}">
                <a16:creationId xmlns:a16="http://schemas.microsoft.com/office/drawing/2014/main" id="{A1171D5D-E865-4476-B9D0-D6CC59A4F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60" y="5391520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ebStorm">
            <a:extLst>
              <a:ext uri="{FF2B5EF4-FFF2-40B4-BE49-F238E27FC236}">
                <a16:creationId xmlns:a16="http://schemas.microsoft.com/office/drawing/2014/main" id="{3A0FF1B4-D8D5-42EB-BA63-AB253D5C1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22" y="5512779"/>
            <a:ext cx="1345221" cy="13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591CFE6-BD5F-4707-B1D8-AD5AD3E1CBAA}"/>
              </a:ext>
            </a:extLst>
          </p:cNvPr>
          <p:cNvGrpSpPr/>
          <p:nvPr/>
        </p:nvGrpSpPr>
        <p:grpSpPr>
          <a:xfrm>
            <a:off x="7799884" y="1406629"/>
            <a:ext cx="1808508" cy="1913719"/>
            <a:chOff x="7799884" y="1406629"/>
            <a:chExt cx="1808508" cy="1913719"/>
          </a:xfrm>
        </p:grpSpPr>
        <p:pic>
          <p:nvPicPr>
            <p:cNvPr id="2056" name="Picture 8" descr="Image result for android studio">
              <a:extLst>
                <a:ext uri="{FF2B5EF4-FFF2-40B4-BE49-F238E27FC236}">
                  <a16:creationId xmlns:a16="http://schemas.microsoft.com/office/drawing/2014/main" id="{800952E6-1C75-4956-8646-B3DDD11CA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682" y="1406629"/>
              <a:ext cx="1518913" cy="1518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9B834A-383C-4CB0-A149-EB1CF5FEA571}"/>
                </a:ext>
              </a:extLst>
            </p:cNvPr>
            <p:cNvSpPr txBox="1"/>
            <p:nvPr/>
          </p:nvSpPr>
          <p:spPr>
            <a:xfrm>
              <a:off x="7799884" y="2951016"/>
              <a:ext cx="180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Android Studio</a:t>
              </a:r>
            </a:p>
          </p:txBody>
        </p:sp>
      </p:grpSp>
      <p:pic>
        <p:nvPicPr>
          <p:cNvPr id="2049" name="Picture 2048">
            <a:extLst>
              <a:ext uri="{FF2B5EF4-FFF2-40B4-BE49-F238E27FC236}">
                <a16:creationId xmlns:a16="http://schemas.microsoft.com/office/drawing/2014/main" id="{9B6BE358-70A1-4571-AAF1-7D6AE749246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85" y="4880728"/>
            <a:ext cx="1170551" cy="117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2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 fontScale="90000"/>
          </a:bodyPr>
          <a:lstStyle/>
          <a:p>
            <a:r>
              <a:rPr lang="en-US" sz="6000" dirty="0" err="1"/>
              <a:t>Spira</a:t>
            </a:r>
            <a:r>
              <a:rPr lang="en-US" sz="6000" dirty="0"/>
              <a:t> Source Code Integration</a:t>
            </a:r>
          </a:p>
        </p:txBody>
      </p:sp>
    </p:spTree>
    <p:extLst>
      <p:ext uri="{BB962C8B-B14F-4D97-AF65-F5344CB8AC3E}">
        <p14:creationId xmlns:p14="http://schemas.microsoft.com/office/powerpoint/2010/main" val="56614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AF2F-9126-4CFF-BCCB-C8775C0D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Code Repositories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1F736-488D-4D6A-AFD7-986E8CCDD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3" y="1690688"/>
            <a:ext cx="11782895" cy="4035409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1655856210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7652</TotalTime>
  <Words>372</Words>
  <Application>Microsoft Office PowerPoint</Application>
  <PresentationFormat>Widescreen</PresentationFormat>
  <Paragraphs>83</Paragraphs>
  <Slides>39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Courier New</vt:lpstr>
      <vt:lpstr>Calibri</vt:lpstr>
      <vt:lpstr>Josefin Sans</vt:lpstr>
      <vt:lpstr>Arial</vt:lpstr>
      <vt:lpstr>Kanit</vt:lpstr>
      <vt:lpstr>Wingdings</vt:lpstr>
      <vt:lpstr>Inflectra titles</vt:lpstr>
      <vt:lpstr>1_Inflectra titles</vt:lpstr>
      <vt:lpstr>Developer 1:</vt:lpstr>
      <vt:lpstr>Adam Sandman</vt:lpstr>
      <vt:lpstr>About Me</vt:lpstr>
      <vt:lpstr>Session  Objectives</vt:lpstr>
      <vt:lpstr>Spira Code Management Integrations</vt:lpstr>
      <vt:lpstr>Source Code Integration Options</vt:lpstr>
      <vt:lpstr>IDE Integration Options</vt:lpstr>
      <vt:lpstr>Spira Source Code Integration</vt:lpstr>
      <vt:lpstr>Browse Code Repositories</vt:lpstr>
      <vt:lpstr>View/Manage Branches</vt:lpstr>
      <vt:lpstr>Preview Code Files</vt:lpstr>
      <vt:lpstr>View Code Revisions</vt:lpstr>
      <vt:lpstr>Artifact Assciations</vt:lpstr>
      <vt:lpstr>Artifact Assciations</vt:lpstr>
      <vt:lpstr>Artifact Associations</vt:lpstr>
      <vt:lpstr>Source Code Workflows</vt:lpstr>
      <vt:lpstr>Subversion Workflow</vt:lpstr>
      <vt:lpstr>Git Architecture</vt:lpstr>
      <vt:lpstr>Git Workflows</vt:lpstr>
      <vt:lpstr>Git Flow Workflow</vt:lpstr>
      <vt:lpstr>Workflow using Spira and Git</vt:lpstr>
      <vt:lpstr>Create Feature Branch</vt:lpstr>
      <vt:lpstr>Create Feature Branch</vt:lpstr>
      <vt:lpstr>Write User Stories</vt:lpstr>
      <vt:lpstr>Create Tasks (if necessary)</vt:lpstr>
      <vt:lpstr>Create Test Cases (always)</vt:lpstr>
      <vt:lpstr>Create Test Cases (always)</vt:lpstr>
      <vt:lpstr>Write Code in IDE</vt:lpstr>
      <vt:lpstr>Write Unit Tests (!)</vt:lpstr>
      <vt:lpstr>Commit and Push</vt:lpstr>
      <vt:lpstr>Merge / Pull Request</vt:lpstr>
      <vt:lpstr>CI Builds ‘develop’ Branch</vt:lpstr>
      <vt:lpstr>CI Builds ‘develop’ Branch</vt:lpstr>
      <vt:lpstr>Exploratory &amp; Manual Testing</vt:lpstr>
      <vt:lpstr>Track Progress</vt:lpstr>
      <vt:lpstr>Wrap Up</vt:lpstr>
      <vt:lpstr>Key Takeaways</vt:lpstr>
      <vt:lpstr>Questions?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Developers vs Testers</dc:title>
  <dc:creator>Simon Bor</dc:creator>
  <cp:lastModifiedBy>Thea Maisuradze</cp:lastModifiedBy>
  <cp:revision>145</cp:revision>
  <cp:lastPrinted>2017-03-07T16:58:37Z</cp:lastPrinted>
  <dcterms:created xsi:type="dcterms:W3CDTF">2017-03-01T18:42:32Z</dcterms:created>
  <dcterms:modified xsi:type="dcterms:W3CDTF">2019-09-10T03:07:07Z</dcterms:modified>
</cp:coreProperties>
</file>