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  <p:sldMasterId id="2147483713" r:id="rId2"/>
  </p:sldMasterIdLst>
  <p:notesMasterIdLst>
    <p:notesMasterId r:id="rId37"/>
  </p:notesMasterIdLst>
  <p:sldIdLst>
    <p:sldId id="259" r:id="rId3"/>
    <p:sldId id="262" r:id="rId4"/>
    <p:sldId id="288" r:id="rId5"/>
    <p:sldId id="260" r:id="rId6"/>
    <p:sldId id="293" r:id="rId7"/>
    <p:sldId id="294" r:id="rId8"/>
    <p:sldId id="295" r:id="rId9"/>
    <p:sldId id="296" r:id="rId10"/>
    <p:sldId id="289" r:id="rId11"/>
    <p:sldId id="297" r:id="rId12"/>
    <p:sldId id="298" r:id="rId13"/>
    <p:sldId id="299" r:id="rId14"/>
    <p:sldId id="300" r:id="rId15"/>
    <p:sldId id="302" r:id="rId16"/>
    <p:sldId id="301" r:id="rId17"/>
    <p:sldId id="303" r:id="rId18"/>
    <p:sldId id="304" r:id="rId19"/>
    <p:sldId id="290" r:id="rId20"/>
    <p:sldId id="305" r:id="rId21"/>
    <p:sldId id="306" r:id="rId22"/>
    <p:sldId id="291" r:id="rId23"/>
    <p:sldId id="307" r:id="rId24"/>
    <p:sldId id="312" r:id="rId25"/>
    <p:sldId id="308" r:id="rId26"/>
    <p:sldId id="309" r:id="rId27"/>
    <p:sldId id="313" r:id="rId28"/>
    <p:sldId id="314" r:id="rId29"/>
    <p:sldId id="315" r:id="rId30"/>
    <p:sldId id="316" r:id="rId31"/>
    <p:sldId id="310" r:id="rId32"/>
    <p:sldId id="311" r:id="rId33"/>
    <p:sldId id="292" r:id="rId34"/>
    <p:sldId id="261" r:id="rId35"/>
    <p:sldId id="263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Josefin Sans" pitchFamily="2" charset="0"/>
      <p:regular r:id="rId42"/>
      <p:bold r:id="rId43"/>
      <p:italic r:id="rId44"/>
      <p:boldItalic r:id="rId45"/>
    </p:embeddedFont>
    <p:embeddedFont>
      <p:font typeface="Kanit" panose="020B0604020202020204" charset="-34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777777"/>
    <a:srgbClr val="FFFFFF"/>
    <a:srgbClr val="FDCB26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5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35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51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76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35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721" y="311700"/>
            <a:ext cx="1448940" cy="10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7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1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Testing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Data-Driven Testing</a:t>
            </a:r>
            <a:endParaRPr lang="en-US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520328-5174-4789-A919-5BE218658064}"/>
              </a:ext>
            </a:extLst>
          </p:cNvPr>
          <p:cNvGrpSpPr/>
          <p:nvPr/>
        </p:nvGrpSpPr>
        <p:grpSpPr>
          <a:xfrm>
            <a:off x="790729" y="6176029"/>
            <a:ext cx="2890896" cy="344034"/>
            <a:chOff x="694598" y="6096898"/>
            <a:chExt cx="2890896" cy="344034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5E9E2ED8-32ED-4ADB-A39B-59F1AAF8E40B}"/>
                </a:ext>
              </a:extLst>
            </p:cNvPr>
            <p:cNvSpPr txBox="1">
              <a:spLocks/>
            </p:cNvSpPr>
            <p:nvPr/>
          </p:nvSpPr>
          <p:spPr>
            <a:xfrm>
              <a:off x="870890" y="6096898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@Inflectra  |  #</a:t>
              </a:r>
              <a:r>
                <a:rPr lang="en-US" sz="1600" dirty="0" err="1">
                  <a:solidFill>
                    <a:prstClr val="black"/>
                  </a:solidFill>
                  <a:latin typeface="+mj-lt"/>
                </a:rPr>
                <a:t>InflectraCon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6" name="Graphic 10">
              <a:extLst>
                <a:ext uri="{FF2B5EF4-FFF2-40B4-BE49-F238E27FC236}">
                  <a16:creationId xmlns:a16="http://schemas.microsoft.com/office/drawing/2014/main" id="{11EEBE29-26F5-4914-BB8A-DA0CD7D3D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98" y="6182340"/>
              <a:ext cx="219420" cy="17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5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13DC-5A9F-4546-A36C-2719573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Sets Recap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42B4A-49DE-462B-88F9-5CC9B0F75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1" y="1600923"/>
            <a:ext cx="10691674" cy="481060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32353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13DC-5A9F-4546-A36C-2719573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Sets Recap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3DABC-6E05-42CB-992B-ACFFB8328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97438"/>
            <a:ext cx="11133299" cy="506969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34926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13DC-5A9F-4546-A36C-2719573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Test Set Wide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6B893-E884-4167-8A2E-B0071F469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67" y="1506850"/>
            <a:ext cx="10817289" cy="5173185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1BFF24-C699-446D-B74C-DD29AC3A63A2}"/>
              </a:ext>
            </a:extLst>
          </p:cNvPr>
          <p:cNvSpPr/>
          <p:nvPr/>
        </p:nvSpPr>
        <p:spPr>
          <a:xfrm>
            <a:off x="8753382" y="3758308"/>
            <a:ext cx="1420427" cy="3351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D4B0BA-785F-493B-BE37-0F572E00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67" y="1506850"/>
            <a:ext cx="10817288" cy="5173185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F13DC-5A9F-4546-A36C-2719573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Test Set Wide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5255B5-CA8B-491E-B20D-AA1B425481BC}"/>
              </a:ext>
            </a:extLst>
          </p:cNvPr>
          <p:cNvSpPr/>
          <p:nvPr/>
        </p:nvSpPr>
        <p:spPr>
          <a:xfrm>
            <a:off x="838200" y="3758308"/>
            <a:ext cx="9477652" cy="3351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0626F6-7D8B-407D-9EB8-3A51E7F15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66" y="1506850"/>
            <a:ext cx="10822223" cy="4893950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F13DC-5A9F-4546-A36C-2719573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Test Set Wide</a:t>
            </a:r>
          </a:p>
        </p:txBody>
      </p:sp>
    </p:spTree>
    <p:extLst>
      <p:ext uri="{BB962C8B-B14F-4D97-AF65-F5344CB8AC3E}">
        <p14:creationId xmlns:p14="http://schemas.microsoft.com/office/powerpoint/2010/main" val="374171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13DC-5A9F-4546-A36C-2719573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Test Case Specific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6BCC2-0B2C-4F96-9604-20D393BF5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54" y="1501270"/>
            <a:ext cx="10697593" cy="5246198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6ABA98-91C4-441B-9C7B-0566D09DD047}"/>
              </a:ext>
            </a:extLst>
          </p:cNvPr>
          <p:cNvSpPr/>
          <p:nvPr/>
        </p:nvSpPr>
        <p:spPr>
          <a:xfrm>
            <a:off x="3409025" y="3242567"/>
            <a:ext cx="1420427" cy="3351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4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74430-E48D-44F5-9344-CB9DCB88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54" y="1502094"/>
            <a:ext cx="10697593" cy="5246198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F13DC-5A9F-4546-A36C-2719573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Test Case Specific</a:t>
            </a:r>
          </a:p>
        </p:txBody>
      </p:sp>
    </p:spTree>
    <p:extLst>
      <p:ext uri="{BB962C8B-B14F-4D97-AF65-F5344CB8AC3E}">
        <p14:creationId xmlns:p14="http://schemas.microsoft.com/office/powerpoint/2010/main" val="407576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27381-76D2-401E-9903-8452491E1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1" y="1501270"/>
            <a:ext cx="10688715" cy="5241844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F13DC-5A9F-4546-A36C-2719573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– Test Case Specific</a:t>
            </a:r>
          </a:p>
        </p:txBody>
      </p:sp>
    </p:spTree>
    <p:extLst>
      <p:ext uri="{BB962C8B-B14F-4D97-AF65-F5344CB8AC3E}">
        <p14:creationId xmlns:p14="http://schemas.microsoft.com/office/powerpoint/2010/main" val="16294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Test Sets &amp; Automation Hosts</a:t>
            </a:r>
          </a:p>
        </p:txBody>
      </p:sp>
    </p:spTree>
    <p:extLst>
      <p:ext uri="{BB962C8B-B14F-4D97-AF65-F5344CB8AC3E}">
        <p14:creationId xmlns:p14="http://schemas.microsoft.com/office/powerpoint/2010/main" val="1813474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A94DA1-9B41-4109-AFFE-B2662EC3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Hosts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4D07C-C114-4E13-ACF5-92A8C288E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62" y="1999128"/>
            <a:ext cx="11301275" cy="435726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00682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/>
              <a:t>Remco Putker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>
                <a:latin typeface="+mj-lt"/>
              </a:rPr>
              <a:t>Owner, Robust-IT</a:t>
            </a:r>
          </a:p>
          <a:p>
            <a:r>
              <a:rPr lang="en-US" sz="5400"/>
              <a:t>Program Manager, EY</a:t>
            </a:r>
            <a:endParaRPr lang="en-US" sz="5400">
              <a:latin typeface="+mj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C232C0B-09EA-1149-83A3-2FAE7C299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782" y="2967732"/>
            <a:ext cx="2858400" cy="28584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575F1A2-E155-401E-B609-4EBC60E1B0AC}"/>
              </a:ext>
            </a:extLst>
          </p:cNvPr>
          <p:cNvSpPr txBox="1">
            <a:spLocks/>
          </p:cNvSpPr>
          <p:nvPr/>
        </p:nvSpPr>
        <p:spPr>
          <a:xfrm>
            <a:off x="9088139" y="5799887"/>
            <a:ext cx="2714604" cy="344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Kanit" panose="00000500000000000000" pitchFamily="2" charset="-34"/>
              </a:rPr>
              <a:t>@</a:t>
            </a:r>
            <a:r>
              <a:rPr lang="en-US" sz="1600" dirty="0" err="1"/>
              <a:t>RPutker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46174-C6A6-440D-9A45-4956AF68A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9949" y="5895795"/>
            <a:ext cx="219420" cy="1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13DC-5A9F-4546-A36C-2719573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Sets for Automated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55E7F-8C96-4400-9832-2D0B9E5F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98" y="1508793"/>
            <a:ext cx="10631153" cy="5051805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87691F-5A55-404C-A59D-3789A1A3C068}"/>
              </a:ext>
            </a:extLst>
          </p:cNvPr>
          <p:cNvSpPr/>
          <p:nvPr/>
        </p:nvSpPr>
        <p:spPr>
          <a:xfrm>
            <a:off x="3808520" y="2840854"/>
            <a:ext cx="1056443" cy="266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1B006-9606-4859-833B-E78803F71626}"/>
              </a:ext>
            </a:extLst>
          </p:cNvPr>
          <p:cNvSpPr/>
          <p:nvPr/>
        </p:nvSpPr>
        <p:spPr>
          <a:xfrm>
            <a:off x="5940640" y="3976202"/>
            <a:ext cx="2226816" cy="2762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5A18E-30C2-44C5-80CF-B109EA1B75A2}"/>
              </a:ext>
            </a:extLst>
          </p:cNvPr>
          <p:cNvSpPr/>
          <p:nvPr/>
        </p:nvSpPr>
        <p:spPr>
          <a:xfrm>
            <a:off x="8774095" y="4377176"/>
            <a:ext cx="2931255" cy="19170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F72408-573F-4B63-ADC1-8FB7D37DB782}"/>
              </a:ext>
            </a:extLst>
          </p:cNvPr>
          <p:cNvSpPr/>
          <p:nvPr/>
        </p:nvSpPr>
        <p:spPr>
          <a:xfrm>
            <a:off x="9427674" y="2079923"/>
            <a:ext cx="2180125" cy="10272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Tip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Schedule on Build to use CI triggers</a:t>
            </a:r>
          </a:p>
        </p:txBody>
      </p:sp>
    </p:spTree>
    <p:extLst>
      <p:ext uri="{BB962C8B-B14F-4D97-AF65-F5344CB8AC3E}">
        <p14:creationId xmlns:p14="http://schemas.microsoft.com/office/powerpoint/2010/main" val="1558922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Test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90471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4B41-C9F5-4579-A023-4D628F16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Custom Lists &amp; Values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FA017-108D-48B9-ACC9-CD7C0310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3" y="1651445"/>
            <a:ext cx="9410330" cy="4841430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5AC47-F6E4-4A8F-B667-F473613D311D}"/>
              </a:ext>
            </a:extLst>
          </p:cNvPr>
          <p:cNvSpPr/>
          <p:nvPr/>
        </p:nvSpPr>
        <p:spPr>
          <a:xfrm>
            <a:off x="5734974" y="4696287"/>
            <a:ext cx="1162976" cy="3373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0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4B41-C9F5-4579-A023-4D628F16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Custom Lists &amp; Values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68B6C-5FDA-485A-9529-9290CD823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67" y="1491448"/>
            <a:ext cx="8992690" cy="5103306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5F0D84-4CA7-461F-83D9-58E17C09DAD9}"/>
              </a:ext>
            </a:extLst>
          </p:cNvPr>
          <p:cNvSpPr/>
          <p:nvPr/>
        </p:nvSpPr>
        <p:spPr>
          <a:xfrm>
            <a:off x="9419208" y="2317072"/>
            <a:ext cx="2263806" cy="1908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Tip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Can import from MS-Excel using our Excel Add-In</a:t>
            </a:r>
          </a:p>
        </p:txBody>
      </p:sp>
    </p:spTree>
    <p:extLst>
      <p:ext uri="{BB962C8B-B14F-4D97-AF65-F5344CB8AC3E}">
        <p14:creationId xmlns:p14="http://schemas.microsoft.com/office/powerpoint/2010/main" val="1681201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DBC1-B8E9-4153-B32D-45D0F3C7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Configurations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9C6A6-9949-4077-8B14-B8D09698A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1932422"/>
            <a:ext cx="11780668" cy="2935857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4473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C07D-F2B8-4300-BFD7-0BDC9177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Populate Values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F6368-B43A-4D9E-BC87-2C9BC56F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1" y="1650861"/>
            <a:ext cx="10901779" cy="4842014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596379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C07D-F2B8-4300-BFD7-0BDC9177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Populate Values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F6368-B43A-4D9E-BC87-2C9BC56F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1" y="1650861"/>
            <a:ext cx="10901779" cy="4842014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41ACBE-6590-492D-BDF2-4281DBC0975C}"/>
              </a:ext>
            </a:extLst>
          </p:cNvPr>
          <p:cNvSpPr/>
          <p:nvPr/>
        </p:nvSpPr>
        <p:spPr>
          <a:xfrm>
            <a:off x="3018407" y="4843153"/>
            <a:ext cx="798991" cy="2881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9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046CB1-B205-4F27-A893-511D8082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48" y="1535836"/>
            <a:ext cx="8623769" cy="5031111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6C07D-F2B8-4300-BFD7-0BDC9177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Populate Values</a:t>
            </a:r>
          </a:p>
        </p:txBody>
      </p:sp>
    </p:spTree>
    <p:extLst>
      <p:ext uri="{BB962C8B-B14F-4D97-AF65-F5344CB8AC3E}">
        <p14:creationId xmlns:p14="http://schemas.microsoft.com/office/powerpoint/2010/main" val="3199430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5F753F-3541-4C13-B6B2-9AD973BF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48" y="1535836"/>
            <a:ext cx="10180322" cy="5044126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6C07D-F2B8-4300-BFD7-0BDC9177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Populate Values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41ACBE-6590-492D-BDF2-4281DBC0975C}"/>
              </a:ext>
            </a:extLst>
          </p:cNvPr>
          <p:cNvSpPr/>
          <p:nvPr/>
        </p:nvSpPr>
        <p:spPr>
          <a:xfrm>
            <a:off x="1100830" y="6111135"/>
            <a:ext cx="807869" cy="3728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0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C07D-F2B8-4300-BFD7-0BDC9177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Populate Values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62A69-C132-448B-A479-E2737550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37" y="1545591"/>
            <a:ext cx="10187126" cy="5041388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66628D-0245-4514-874B-6DF836A2BDAD}"/>
              </a:ext>
            </a:extLst>
          </p:cNvPr>
          <p:cNvSpPr/>
          <p:nvPr/>
        </p:nvSpPr>
        <p:spPr>
          <a:xfrm>
            <a:off x="9694416" y="3403710"/>
            <a:ext cx="2263806" cy="19086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Tip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You can remove any values that don’t make sense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(e.g. iOS and IE)</a:t>
            </a:r>
          </a:p>
        </p:txBody>
      </p:sp>
    </p:spTree>
    <p:extLst>
      <p:ext uri="{BB962C8B-B14F-4D97-AF65-F5344CB8AC3E}">
        <p14:creationId xmlns:p14="http://schemas.microsoft.com/office/powerpoint/2010/main" val="424622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EDFB-81F1-47DA-AED2-EF445CDA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16EB-740B-4860-99A6-EA06FA07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60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/>
              <a:t>Building on the content of Testing 1 and 2, we will discuss more advanced techniques available in </a:t>
            </a:r>
            <a:r>
              <a:rPr lang="en-US" dirty="0" err="1"/>
              <a:t>Spira</a:t>
            </a:r>
            <a:r>
              <a:rPr lang="en-US" dirty="0"/>
              <a:t> for test management.</a:t>
            </a:r>
          </a:p>
          <a:p>
            <a:pPr>
              <a:lnSpc>
                <a:spcPct val="140000"/>
              </a:lnSpc>
            </a:pPr>
            <a:r>
              <a:rPr lang="en-US" dirty="0"/>
              <a:t>We will review the different ways to use test sets, automation hosts, test parameters and test configurations to promote data-driven testing, reliable automation, and DevOps integration with CI tools.</a:t>
            </a:r>
          </a:p>
        </p:txBody>
      </p:sp>
    </p:spTree>
    <p:extLst>
      <p:ext uri="{BB962C8B-B14F-4D97-AF65-F5344CB8AC3E}">
        <p14:creationId xmlns:p14="http://schemas.microsoft.com/office/powerpoint/2010/main" val="2537883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4669-26C2-4A1C-B67B-44E95FAE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 with Test 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7E4F4-14B1-46F7-A30B-6D52FDABD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39" y="1859364"/>
            <a:ext cx="11620871" cy="4085638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B24CA-9EC1-469F-BC1C-977F48C3D84B}"/>
              </a:ext>
            </a:extLst>
          </p:cNvPr>
          <p:cNvSpPr/>
          <p:nvPr/>
        </p:nvSpPr>
        <p:spPr>
          <a:xfrm>
            <a:off x="4341180" y="4177326"/>
            <a:ext cx="3693111" cy="18150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9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4669-26C2-4A1C-B67B-44E95FAE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6030-B3AE-46A4-BAD3-A30CA2BF68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63DC0-AF8A-48E7-98DB-98B9C51E4D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Automated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60AF05E9-A551-4183-B39C-8DDB98628DD2}"/>
              </a:ext>
            </a:extLst>
          </p:cNvPr>
          <p:cNvSpPr/>
          <p:nvPr/>
        </p:nvSpPr>
        <p:spPr>
          <a:xfrm>
            <a:off x="967666" y="2698812"/>
            <a:ext cx="5052134" cy="354219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2557AA4-09B7-4D20-86F9-ACD839CEFDBF}"/>
              </a:ext>
            </a:extLst>
          </p:cNvPr>
          <p:cNvSpPr/>
          <p:nvPr/>
        </p:nvSpPr>
        <p:spPr>
          <a:xfrm>
            <a:off x="6454066" y="2634773"/>
            <a:ext cx="5052134" cy="354219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22F8B-AA26-492A-8AAF-932F99A54128}"/>
              </a:ext>
            </a:extLst>
          </p:cNvPr>
          <p:cNvSpPr txBox="1"/>
          <p:nvPr/>
        </p:nvSpPr>
        <p:spPr>
          <a:xfrm>
            <a:off x="1287262" y="2956264"/>
            <a:ext cx="30716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Run Created for Each Test Configuration Entry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 test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web browsers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operating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= 10 x 4 x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= 120 test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Tip: Focus on edge cases for manual tests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40AE1-0313-428B-B892-B7CD045B8E7A}"/>
              </a:ext>
            </a:extLst>
          </p:cNvPr>
          <p:cNvSpPr txBox="1"/>
          <p:nvPr/>
        </p:nvSpPr>
        <p:spPr>
          <a:xfrm>
            <a:off x="6788621" y="2888531"/>
            <a:ext cx="3071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RemoteLaunch</a:t>
            </a:r>
            <a:r>
              <a:rPr lang="en-US" dirty="0"/>
              <a:t> or </a:t>
            </a:r>
            <a:r>
              <a:rPr lang="en-US" dirty="0" err="1"/>
              <a:t>RapiseLauncher</a:t>
            </a:r>
            <a:r>
              <a:rPr lang="en-US" dirty="0"/>
              <a:t> downloads the test cases in the test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Test Configuration Data downloaded separately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120 test runs executed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1033693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1088950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US" sz="3200" dirty="0"/>
              <a:t>Test case parameters let you separate test data from test steps/scripts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US" sz="3200" dirty="0"/>
              <a:t>Parameters can be used in multiple ways to execute test cases with different data</a:t>
            </a:r>
          </a:p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en-US" sz="3200" dirty="0"/>
              <a:t>Test configurations and parameters can be used for both automated and manual testing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3984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386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Test Case Parameters</a:t>
            </a:r>
          </a:p>
        </p:txBody>
      </p:sp>
    </p:spTree>
    <p:extLst>
      <p:ext uri="{BB962C8B-B14F-4D97-AF65-F5344CB8AC3E}">
        <p14:creationId xmlns:p14="http://schemas.microsoft.com/office/powerpoint/2010/main" val="331074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EF2D9D-90F1-4DE3-BBEC-F6F9B5EE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Test Case Parameters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942340-5A71-4134-92AC-16DEE26A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0" y="1495533"/>
            <a:ext cx="10129422" cy="5142331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FC9F94-E0F3-49F3-91CE-419FFBC58A9C}"/>
              </a:ext>
            </a:extLst>
          </p:cNvPr>
          <p:cNvSpPr/>
          <p:nvPr/>
        </p:nvSpPr>
        <p:spPr>
          <a:xfrm>
            <a:off x="7297444" y="2485962"/>
            <a:ext cx="1420427" cy="3351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3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EF2D9D-90F1-4DE3-BBEC-F6F9B5EE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Test Case Parameters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E4AA48-84A8-4A98-95B5-6AF15DD08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91072"/>
            <a:ext cx="10160884" cy="515830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23128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EF2D9D-90F1-4DE3-BBEC-F6F9B5EE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Parameter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8A17C-C0AF-4501-B20D-CD7E12CD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1" y="1490939"/>
            <a:ext cx="11102735" cy="5185070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194C65-210A-4C8D-9C42-0D87A5D03C4F}"/>
              </a:ext>
            </a:extLst>
          </p:cNvPr>
          <p:cNvSpPr/>
          <p:nvPr/>
        </p:nvSpPr>
        <p:spPr>
          <a:xfrm>
            <a:off x="10972800" y="4272377"/>
            <a:ext cx="674703" cy="3351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1377F-8674-4DAB-80E3-5553B278F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1" y="1490938"/>
            <a:ext cx="11102732" cy="518506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0EF2D9D-90F1-4DE3-BBEC-F6F9B5EE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Parameter Levels</a:t>
            </a:r>
          </a:p>
        </p:txBody>
      </p:sp>
    </p:spTree>
    <p:extLst>
      <p:ext uri="{BB962C8B-B14F-4D97-AF65-F5344CB8AC3E}">
        <p14:creationId xmlns:p14="http://schemas.microsoft.com/office/powerpoint/2010/main" val="378049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Test Sets &amp; Parameters</a:t>
            </a:r>
          </a:p>
        </p:txBody>
      </p:sp>
    </p:spTree>
    <p:extLst>
      <p:ext uri="{BB962C8B-B14F-4D97-AF65-F5344CB8AC3E}">
        <p14:creationId xmlns:p14="http://schemas.microsoft.com/office/powerpoint/2010/main" val="1736627954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6875</TotalTime>
  <Words>323</Words>
  <Application>Microsoft Office PowerPoint</Application>
  <PresentationFormat>Widescreen</PresentationFormat>
  <Paragraphs>63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Kanit</vt:lpstr>
      <vt:lpstr>Josefin Sans</vt:lpstr>
      <vt:lpstr>Arial</vt:lpstr>
      <vt:lpstr>Wingdings</vt:lpstr>
      <vt:lpstr>Inflectra titles</vt:lpstr>
      <vt:lpstr>1_Inflectra titles</vt:lpstr>
      <vt:lpstr>Testing 3:</vt:lpstr>
      <vt:lpstr>Remco Putker</vt:lpstr>
      <vt:lpstr>Session  Objectives</vt:lpstr>
      <vt:lpstr>Test Case Parameters</vt:lpstr>
      <vt:lpstr>Define Test Case Parameters</vt:lpstr>
      <vt:lpstr>Define Test Case Parameters</vt:lpstr>
      <vt:lpstr>Multiple Parameter Levels</vt:lpstr>
      <vt:lpstr>Multiple Parameter Levels</vt:lpstr>
      <vt:lpstr>Test Sets &amp; Parameters</vt:lpstr>
      <vt:lpstr>Test Sets Recap</vt:lpstr>
      <vt:lpstr>Test Sets Recap</vt:lpstr>
      <vt:lpstr>Parameters – Test Set Wide</vt:lpstr>
      <vt:lpstr>Parameters – Test Set Wide</vt:lpstr>
      <vt:lpstr>Parameters – Test Set Wide</vt:lpstr>
      <vt:lpstr>Parameters – Test Case Specific</vt:lpstr>
      <vt:lpstr>Parameters – Test Case Specific</vt:lpstr>
      <vt:lpstr>Parameters – Test Case Specific</vt:lpstr>
      <vt:lpstr>Test Sets &amp; Automation Hosts</vt:lpstr>
      <vt:lpstr>Automation Hosts</vt:lpstr>
      <vt:lpstr>Test Sets for Automated Testing</vt:lpstr>
      <vt:lpstr>Test Configurations</vt:lpstr>
      <vt:lpstr>Define Custom Lists &amp; Values</vt:lpstr>
      <vt:lpstr>Define Custom Lists &amp; Values</vt:lpstr>
      <vt:lpstr>Test Configurations</vt:lpstr>
      <vt:lpstr>Populate Values</vt:lpstr>
      <vt:lpstr>Populate Values</vt:lpstr>
      <vt:lpstr>Populate Values</vt:lpstr>
      <vt:lpstr>Populate Values</vt:lpstr>
      <vt:lpstr>Populate Values</vt:lpstr>
      <vt:lpstr>Associate with Test Set</vt:lpstr>
      <vt:lpstr>Execute Tests</vt:lpstr>
      <vt:lpstr>Wrap Up</vt:lpstr>
      <vt:lpstr>Key Takeaways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141</cp:revision>
  <cp:lastPrinted>2017-03-07T16:58:37Z</cp:lastPrinted>
  <dcterms:created xsi:type="dcterms:W3CDTF">2017-03-01T18:42:32Z</dcterms:created>
  <dcterms:modified xsi:type="dcterms:W3CDTF">2019-09-10T03:07:45Z</dcterms:modified>
</cp:coreProperties>
</file>