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1"/>
  </p:sldMasterIdLst>
  <p:notesMasterIdLst>
    <p:notesMasterId r:id="rId26"/>
  </p:notesMasterIdLst>
  <p:sldIdLst>
    <p:sldId id="454" r:id="rId2"/>
    <p:sldId id="262" r:id="rId3"/>
    <p:sldId id="646" r:id="rId4"/>
    <p:sldId id="563" r:id="rId5"/>
    <p:sldId id="259" r:id="rId6"/>
    <p:sldId id="580" r:id="rId7"/>
    <p:sldId id="581" r:id="rId8"/>
    <p:sldId id="582" r:id="rId9"/>
    <p:sldId id="583" r:id="rId10"/>
    <p:sldId id="584" r:id="rId11"/>
    <p:sldId id="491" r:id="rId12"/>
    <p:sldId id="586" r:id="rId13"/>
    <p:sldId id="587" r:id="rId14"/>
    <p:sldId id="588" r:id="rId15"/>
    <p:sldId id="589" r:id="rId16"/>
    <p:sldId id="611" r:id="rId17"/>
    <p:sldId id="612" r:id="rId18"/>
    <p:sldId id="592" r:id="rId19"/>
    <p:sldId id="593" r:id="rId20"/>
    <p:sldId id="599" r:id="rId21"/>
    <p:sldId id="607" r:id="rId22"/>
    <p:sldId id="608" r:id="rId23"/>
    <p:sldId id="609" r:id="rId24"/>
    <p:sldId id="323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Josefin Sans" pitchFamily="2" charset="0"/>
      <p:regular r:id="rId31"/>
      <p:bold r:id="rId32"/>
      <p:italic r:id="rId33"/>
      <p:boldItalic r:id="rId34"/>
    </p:embeddedFont>
    <p:embeddedFont>
      <p:font typeface="Kanit" panose="020B0604020202020204" charset="-34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120"/>
    <a:srgbClr val="777777"/>
    <a:srgbClr val="FFFFFF"/>
    <a:srgbClr val="FDCB26"/>
    <a:srgbClr val="586E75"/>
    <a:srgbClr val="93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4" autoAdjust="0"/>
    <p:restoredTop sz="83487" autoAdjust="0"/>
  </p:normalViewPr>
  <p:slideViewPr>
    <p:cSldViewPr snapToGrid="0">
      <p:cViewPr varScale="1">
        <p:scale>
          <a:sx n="73" d="100"/>
          <a:sy n="73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096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©Coveros,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17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008c3879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008c3879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74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008c3879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008c3879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878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Shape 1864"/>
          <p:cNvSpPr>
            <a:spLocks noGrp="1" noRot="1" noChangeAspect="1"/>
          </p:cNvSpPr>
          <p:nvPr>
            <p:ph type="sldImg" idx="2"/>
          </p:nvPr>
        </p:nvSpPr>
        <p:spPr>
          <a:xfrm>
            <a:off x="119063" y="690563"/>
            <a:ext cx="6770687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5" name="Shape 18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 free to contact us any time. We love to hear from students and discuss topics.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Shape 18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B07D6D-1643-4557-9355-A04E3B80332C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US"/>
              <a:t>©Coveros,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00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Shape 12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6145-7984-4433-ADD6-A23B53827F4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©Coveros,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2963B6-7E75-4137-B153-18F36E90311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30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811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57DDC-0214-44C0-9D22-84C2C7E85F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©Coveros,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3118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1" name="Shape 12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46" marR="0" lvl="0" indent="-17144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34DC5D-BDD1-45A5-B972-3D5675A796F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©Coveros,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5B381-6965-42A7-94EA-DFA08A61F50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922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762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©Coveros,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836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762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©Coveros,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18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008c3879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008c3879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122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008c3879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008c3879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73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tructor 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25733" y="1473970"/>
            <a:ext cx="6069139" cy="292520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en-US" sz="4000" b="1" i="0" kern="1200" cap="all" spc="-150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4928" y="4835155"/>
            <a:ext cx="6600609" cy="2306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rgbClr val="3A84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84928" y="5123912"/>
            <a:ext cx="6600608" cy="26623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buNone/>
              <a:defRPr lang="en-US" sz="1300" b="1" i="1" kern="1200" dirty="0">
                <a:solidFill>
                  <a:srgbClr val="3A849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335617" y="5521326"/>
            <a:ext cx="6049921" cy="11168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502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657599" y="117876"/>
            <a:ext cx="7913188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10600" y="6457951"/>
            <a:ext cx="2743200" cy="365125"/>
          </a:xfrm>
        </p:spPr>
        <p:txBody>
          <a:bodyPr/>
          <a:lstStyle>
            <a:lvl1pPr>
              <a:defRPr sz="1000" smtClean="0"/>
            </a:lvl1pPr>
          </a:lstStyle>
          <a:p>
            <a:fld id="{25A88F08-F562-48BC-BA5E-3F0DEDB38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th Sub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600201"/>
            <a:ext cx="10515599" cy="4576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657599" y="117876"/>
            <a:ext cx="7913188" cy="5679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57600" y="685800"/>
            <a:ext cx="7924800" cy="5334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1" i="0" u="none" strike="noStrike" kern="1200" cap="none" spc="-10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610600" y="6457951"/>
            <a:ext cx="2743200" cy="365125"/>
          </a:xfrm>
        </p:spPr>
        <p:txBody>
          <a:bodyPr/>
          <a:lstStyle>
            <a:lvl1pPr>
              <a:defRPr sz="1000" smtClean="0"/>
            </a:lvl1pPr>
          </a:lstStyle>
          <a:p>
            <a:fld id="{25A88F08-F562-48BC-BA5E-3F0DEDB38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3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3F55A7-F267-41DD-A1BE-6E15FCD5D337}"/>
              </a:ext>
            </a:extLst>
          </p:cNvPr>
          <p:cNvSpPr/>
          <p:nvPr userDrawn="1"/>
        </p:nvSpPr>
        <p:spPr>
          <a:xfrm>
            <a:off x="10357350" y="6323598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@</a:t>
            </a:r>
            <a:r>
              <a:rPr lang="en-US" sz="1600" b="1" kern="1200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jefferyepayne</a:t>
            </a:r>
            <a:endParaRPr lang="en-US" sz="1600" b="1" kern="12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mailto:jeff.payne@coveros.com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agileconnection.com/" TargetMode="External"/><Relationship Id="rId4" Type="http://schemas.openxmlformats.org/officeDocument/2006/relationships/hyperlink" Target="http://www.linkedin.com/in/jeffery-payne-2137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93C31-3CE6-48BD-922D-F1039AA9A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746" y="589086"/>
            <a:ext cx="9944100" cy="87043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happened to all my testers?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549ECB-2E9D-49A5-85E5-B69F06159C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Test Management in Agile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520328-5174-4789-A919-5BE218658064}"/>
              </a:ext>
            </a:extLst>
          </p:cNvPr>
          <p:cNvGrpSpPr/>
          <p:nvPr/>
        </p:nvGrpSpPr>
        <p:grpSpPr>
          <a:xfrm>
            <a:off x="571296" y="6220425"/>
            <a:ext cx="2890896" cy="344034"/>
            <a:chOff x="694598" y="6096898"/>
            <a:chExt cx="2890896" cy="344034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5E9E2ED8-32ED-4ADB-A39B-59F1AAF8E40B}"/>
                </a:ext>
              </a:extLst>
            </p:cNvPr>
            <p:cNvSpPr txBox="1">
              <a:spLocks/>
            </p:cNvSpPr>
            <p:nvPr/>
          </p:nvSpPr>
          <p:spPr>
            <a:xfrm>
              <a:off x="870890" y="6096898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@Inflectra  |  #</a:t>
              </a:r>
              <a:r>
                <a:rPr lang="en-US" sz="1600" dirty="0" err="1">
                  <a:solidFill>
                    <a:prstClr val="black"/>
                  </a:solidFill>
                  <a:latin typeface="+mj-lt"/>
                </a:rPr>
                <a:t>InflectraCon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6" name="Graphic 10">
              <a:extLst>
                <a:ext uri="{FF2B5EF4-FFF2-40B4-BE49-F238E27FC236}">
                  <a16:creationId xmlns:a16="http://schemas.microsoft.com/office/drawing/2014/main" id="{11EEBE29-26F5-4914-BB8A-DA0CD7D3D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4598" y="6182340"/>
              <a:ext cx="219420" cy="1784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6065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Agile Teams often ignore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984" y="1825625"/>
            <a:ext cx="9278815" cy="4351338"/>
          </a:xfrm>
        </p:spPr>
        <p:txBody>
          <a:bodyPr>
            <a:noAutofit/>
          </a:bodyPr>
          <a:lstStyle/>
          <a:p>
            <a:r>
              <a:rPr lang="en-US" sz="2800" dirty="0"/>
              <a:t>Staff performance management</a:t>
            </a:r>
          </a:p>
          <a:p>
            <a:r>
              <a:rPr lang="en-US" sz="2800" dirty="0"/>
              <a:t>Career growth planning and rewards</a:t>
            </a:r>
          </a:p>
          <a:p>
            <a:r>
              <a:rPr lang="en-US" sz="2800" dirty="0"/>
              <a:t>Standardization of tooling and lightweight processes</a:t>
            </a:r>
          </a:p>
          <a:p>
            <a:r>
              <a:rPr lang="en-US" sz="2800" dirty="0"/>
              <a:t>Standardization of approaches / environments</a:t>
            </a:r>
          </a:p>
          <a:p>
            <a:r>
              <a:rPr lang="en-US" sz="2800" dirty="0"/>
              <a:t>Coaching and mentoring of specific skills</a:t>
            </a:r>
          </a:p>
          <a:p>
            <a:r>
              <a:rPr lang="en-US" sz="2800" dirty="0"/>
              <a:t>Budgets, hiring, firing</a:t>
            </a:r>
          </a:p>
        </p:txBody>
      </p:sp>
    </p:spTree>
    <p:extLst>
      <p:ext uri="{BB962C8B-B14F-4D97-AF65-F5344CB8AC3E}">
        <p14:creationId xmlns:p14="http://schemas.microsoft.com/office/powerpoint/2010/main" val="20854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7354DA-9181-480B-8700-45B0486A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Organizational Patterns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B0C51D-F0A8-4058-A736-92AA41779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6" y="1983884"/>
            <a:ext cx="937553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200" dirty="0"/>
              <a:t>Primary goal of Agile is to deliver value for customers so the structure you use will depend on your organization</a:t>
            </a:r>
          </a:p>
          <a:p>
            <a:r>
              <a:rPr lang="en-US" altLang="en-US" sz="2200" dirty="0"/>
              <a:t>Exact structure depends upon:</a:t>
            </a:r>
          </a:p>
          <a:p>
            <a:pPr marL="457200" lvl="1"/>
            <a:r>
              <a:rPr lang="en-US" altLang="en-US" sz="2200" dirty="0"/>
              <a:t>Product set – fewer products makes for easier collaboration and there being fewer natural silos to deal with</a:t>
            </a:r>
          </a:p>
          <a:p>
            <a:pPr marL="457200" lvl="1"/>
            <a:r>
              <a:rPr lang="en-US" altLang="en-US" sz="2200" dirty="0"/>
              <a:t>Strength and effectiveness of leadership and whether Dev and Ops have a shared goal</a:t>
            </a:r>
          </a:p>
          <a:p>
            <a:pPr marL="457200" lvl="1"/>
            <a:r>
              <a:rPr lang="en-US" altLang="en-US" sz="2200" dirty="0"/>
              <a:t>Whether IT Operations has the appetite to change from systems thinking to value stream and whether dev will take operational features seriously</a:t>
            </a:r>
          </a:p>
          <a:p>
            <a:pPr marL="457200" lvl="1"/>
            <a:r>
              <a:rPr lang="en-US" altLang="en-US" sz="2200" dirty="0"/>
              <a:t>Whether the org has the capacity and skills to lead Agile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EF562-9DB3-43ED-87DD-1D58558A3B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69476" y="1582247"/>
            <a:ext cx="7924800" cy="533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Approaches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91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Ostrich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5662"/>
            <a:ext cx="5694485" cy="3961301"/>
          </a:xfrm>
        </p:spPr>
        <p:txBody>
          <a:bodyPr>
            <a:noAutofit/>
          </a:bodyPr>
          <a:lstStyle/>
          <a:p>
            <a:r>
              <a:rPr lang="en-US" sz="2000" dirty="0"/>
              <a:t>Managers try to get involved in Sprint team management to keep control of their staff.</a:t>
            </a:r>
          </a:p>
          <a:p>
            <a:r>
              <a:rPr lang="en-US" sz="2000" dirty="0"/>
              <a:t>Often results in confusion when team members are pulled in different directions.</a:t>
            </a:r>
          </a:p>
          <a:p>
            <a:r>
              <a:rPr lang="en-US" sz="2000" dirty="0"/>
              <a:t>Managers feel frustrated and out of the loop.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83" y="2665081"/>
            <a:ext cx="3293269" cy="2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2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Ostrich model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CA44C-67CF-4003-A301-A7F97F9F9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ded Corner 7"/>
          <p:cNvSpPr/>
          <p:nvPr/>
        </p:nvSpPr>
        <p:spPr bwMode="auto">
          <a:xfrm>
            <a:off x="5047563" y="3404936"/>
            <a:ext cx="2525315" cy="23431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271525" y="5031331"/>
            <a:ext cx="870347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2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2"/>
                </a:solidFill>
              </a:rPr>
              <a:t>Tester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115428" y="5031331"/>
            <a:ext cx="870347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2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2"/>
                </a:solidFill>
              </a:rPr>
              <a:t>SDET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5128525" y="4257424"/>
            <a:ext cx="870347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2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2"/>
                </a:solidFill>
              </a:rPr>
              <a:t>Dev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5733362" y="3489472"/>
            <a:ext cx="870347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2"/>
                </a:solidFill>
              </a:rPr>
              <a:t>Technical Lead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6275095" y="4257424"/>
            <a:ext cx="871538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2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2"/>
                </a:solidFill>
              </a:rPr>
              <a:t>Dev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689308" y="3128711"/>
            <a:ext cx="10375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chemeClr val="tx1"/>
                </a:solidFill>
              </a:rPr>
              <a:t>Agile Team</a:t>
            </a:r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5229728" y="2604836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2"/>
                </a:solidFill>
              </a:rPr>
              <a:t>Scrum Master</a:t>
            </a: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6376300" y="2604836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2"/>
                </a:solidFill>
              </a:rPr>
              <a:t>Product Owner</a:t>
            </a:r>
          </a:p>
        </p:txBody>
      </p:sp>
      <p:sp>
        <p:nvSpPr>
          <p:cNvPr id="17" name="Rectangle 43"/>
          <p:cNvSpPr>
            <a:spLocks noChangeArrowheads="1"/>
          </p:cNvSpPr>
          <p:nvPr/>
        </p:nvSpPr>
        <p:spPr bwMode="auto">
          <a:xfrm>
            <a:off x="4143878" y="1794021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2"/>
                </a:solidFill>
              </a:rPr>
              <a:t>Dev Manager</a:t>
            </a: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5274972" y="1794021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2"/>
                </a:solidFill>
              </a:rPr>
              <a:t>Test Manager</a:t>
            </a:r>
          </a:p>
        </p:txBody>
      </p:sp>
      <p:sp>
        <p:nvSpPr>
          <p:cNvPr id="19" name="Rectangle 43"/>
          <p:cNvSpPr>
            <a:spLocks noChangeArrowheads="1"/>
          </p:cNvSpPr>
          <p:nvPr/>
        </p:nvSpPr>
        <p:spPr bwMode="auto">
          <a:xfrm>
            <a:off x="6429878" y="1804736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2"/>
                </a:solidFill>
              </a:rPr>
              <a:t>BA Manager</a:t>
            </a:r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7559781" y="1802355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chemeClr val="bg2"/>
                </a:solidFill>
              </a:rPr>
              <a:t>Ops Manager</a:t>
            </a:r>
          </a:p>
        </p:txBody>
      </p:sp>
      <p:cxnSp>
        <p:nvCxnSpPr>
          <p:cNvPr id="21" name="Straight Arrow Connector 4"/>
          <p:cNvCxnSpPr>
            <a:cxnSpLocks noChangeShapeType="1"/>
            <a:stCxn id="17" idx="2"/>
            <a:endCxn id="11" idx="0"/>
          </p:cNvCxnSpPr>
          <p:nvPr/>
        </p:nvCxnSpPr>
        <p:spPr bwMode="auto">
          <a:xfrm>
            <a:off x="4579647" y="2308372"/>
            <a:ext cx="984647" cy="194905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9"/>
          <p:cNvCxnSpPr>
            <a:cxnSpLocks noChangeShapeType="1"/>
            <a:stCxn id="17" idx="2"/>
            <a:endCxn id="13" idx="0"/>
          </p:cNvCxnSpPr>
          <p:nvPr/>
        </p:nvCxnSpPr>
        <p:spPr bwMode="auto">
          <a:xfrm>
            <a:off x="4579647" y="2308372"/>
            <a:ext cx="2131219" cy="194905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32"/>
          <p:cNvCxnSpPr>
            <a:cxnSpLocks noChangeShapeType="1"/>
            <a:stCxn id="17" idx="2"/>
            <a:endCxn id="10" idx="0"/>
          </p:cNvCxnSpPr>
          <p:nvPr/>
        </p:nvCxnSpPr>
        <p:spPr bwMode="auto">
          <a:xfrm>
            <a:off x="4579646" y="2308372"/>
            <a:ext cx="970360" cy="272295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35"/>
          <p:cNvCxnSpPr>
            <a:cxnSpLocks noChangeShapeType="1"/>
            <a:stCxn id="18" idx="2"/>
            <a:endCxn id="9" idx="0"/>
          </p:cNvCxnSpPr>
          <p:nvPr/>
        </p:nvCxnSpPr>
        <p:spPr bwMode="auto">
          <a:xfrm>
            <a:off x="5709549" y="2308372"/>
            <a:ext cx="997744" cy="272295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38"/>
          <p:cNvCxnSpPr>
            <a:cxnSpLocks noChangeShapeType="1"/>
            <a:stCxn id="17" idx="2"/>
            <a:endCxn id="12" idx="0"/>
          </p:cNvCxnSpPr>
          <p:nvPr/>
        </p:nvCxnSpPr>
        <p:spPr bwMode="auto">
          <a:xfrm>
            <a:off x="4579647" y="2308371"/>
            <a:ext cx="1589485" cy="1181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41"/>
          <p:cNvCxnSpPr>
            <a:cxnSpLocks noChangeShapeType="1"/>
            <a:endCxn id="12" idx="0"/>
          </p:cNvCxnSpPr>
          <p:nvPr/>
        </p:nvCxnSpPr>
        <p:spPr bwMode="auto">
          <a:xfrm flipH="1">
            <a:off x="6169132" y="2338138"/>
            <a:ext cx="1826419" cy="115133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43"/>
          <p:cNvCxnSpPr>
            <a:cxnSpLocks noChangeShapeType="1"/>
          </p:cNvCxnSpPr>
          <p:nvPr/>
        </p:nvCxnSpPr>
        <p:spPr bwMode="auto">
          <a:xfrm flipH="1">
            <a:off x="5224965" y="2327422"/>
            <a:ext cx="1645444" cy="269795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45"/>
          <p:cNvCxnSpPr>
            <a:cxnSpLocks noChangeShapeType="1"/>
            <a:stCxn id="20" idx="2"/>
            <a:endCxn id="9" idx="0"/>
          </p:cNvCxnSpPr>
          <p:nvPr/>
        </p:nvCxnSpPr>
        <p:spPr bwMode="auto">
          <a:xfrm flipH="1">
            <a:off x="6707293" y="2316706"/>
            <a:ext cx="1288256" cy="2714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51"/>
          <p:cNvCxnSpPr>
            <a:cxnSpLocks noChangeShapeType="1"/>
            <a:stCxn id="20" idx="2"/>
            <a:endCxn id="13" idx="0"/>
          </p:cNvCxnSpPr>
          <p:nvPr/>
        </p:nvCxnSpPr>
        <p:spPr bwMode="auto">
          <a:xfrm flipH="1">
            <a:off x="6710866" y="2316706"/>
            <a:ext cx="1284685" cy="19407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5253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Generalized-specialist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91200" cy="384541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000" dirty="0"/>
              <a:t>Once you get beyond a single agile team, coordination of activities and teams IS most definitely necessary.</a:t>
            </a:r>
          </a:p>
          <a:p>
            <a:r>
              <a:rPr lang="en-US" altLang="en-US" sz="2000" dirty="0"/>
              <a:t>Many orgs split management in this model between a Scrum of Scrums Master and staff manager</a:t>
            </a:r>
          </a:p>
          <a:p>
            <a:r>
              <a:rPr lang="en-US" altLang="en-US" sz="2000" dirty="0"/>
              <a:t>Also, consider shifting to other needed leadership positions: agile coach, Scum of Scrum Master, a Scrum Master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34" y="2796864"/>
            <a:ext cx="33575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19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Generalized-specialist model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374EB-B3F6-4A0A-BAF3-7C349E1D9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3539492" y="3497580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Scrum Master</a:t>
            </a:r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5031344" y="3497580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Scrum Master</a:t>
            </a: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6644642" y="3497580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Scrum Master</a:t>
            </a:r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8174594" y="3497580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Scrum Master</a:t>
            </a:r>
          </a:p>
        </p:txBody>
      </p:sp>
      <p:sp>
        <p:nvSpPr>
          <p:cNvPr id="34" name="Folded Corner 33"/>
          <p:cNvSpPr/>
          <p:nvPr/>
        </p:nvSpPr>
        <p:spPr bwMode="auto">
          <a:xfrm>
            <a:off x="3319226" y="4209574"/>
            <a:ext cx="1268015" cy="10287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3457337" y="4234577"/>
            <a:ext cx="10375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chemeClr val="tx1"/>
                </a:solidFill>
              </a:rPr>
              <a:t>Agile Team</a:t>
            </a:r>
          </a:p>
        </p:txBody>
      </p:sp>
      <p:sp>
        <p:nvSpPr>
          <p:cNvPr id="36" name="Folded Corner 35"/>
          <p:cNvSpPr/>
          <p:nvPr/>
        </p:nvSpPr>
        <p:spPr bwMode="auto">
          <a:xfrm>
            <a:off x="4851559" y="4209574"/>
            <a:ext cx="1268016" cy="10287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4989671" y="4234577"/>
            <a:ext cx="10375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chemeClr val="tx1"/>
                </a:solidFill>
              </a:rPr>
              <a:t>Agile Team</a:t>
            </a:r>
          </a:p>
        </p:txBody>
      </p:sp>
      <p:sp>
        <p:nvSpPr>
          <p:cNvPr id="38" name="Folded Corner 37"/>
          <p:cNvSpPr/>
          <p:nvPr/>
        </p:nvSpPr>
        <p:spPr bwMode="auto">
          <a:xfrm>
            <a:off x="6405326" y="4209574"/>
            <a:ext cx="1268015" cy="10287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6543437" y="4234577"/>
            <a:ext cx="10375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chemeClr val="tx1"/>
                </a:solidFill>
              </a:rPr>
              <a:t>Agile Team</a:t>
            </a:r>
          </a:p>
        </p:txBody>
      </p:sp>
      <p:sp>
        <p:nvSpPr>
          <p:cNvPr id="40" name="Folded Corner 39"/>
          <p:cNvSpPr/>
          <p:nvPr/>
        </p:nvSpPr>
        <p:spPr bwMode="auto">
          <a:xfrm>
            <a:off x="7948376" y="4209574"/>
            <a:ext cx="1268015" cy="10287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8086487" y="4234577"/>
            <a:ext cx="10375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chemeClr val="tx1"/>
                </a:solidFill>
              </a:rPr>
              <a:t>Agile Team</a:t>
            </a:r>
          </a:p>
        </p:txBody>
      </p:sp>
      <p:sp>
        <p:nvSpPr>
          <p:cNvPr id="42" name="Folded Corner 41"/>
          <p:cNvSpPr/>
          <p:nvPr/>
        </p:nvSpPr>
        <p:spPr bwMode="auto">
          <a:xfrm>
            <a:off x="6467239" y="2183130"/>
            <a:ext cx="1663303" cy="10287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6587490" y="2297430"/>
            <a:ext cx="15119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chemeClr val="tx1"/>
                </a:solidFill>
              </a:rPr>
              <a:t>Scrum of Scrums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114801" y="2468880"/>
            <a:ext cx="1032034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 dirty="0">
                <a:solidFill>
                  <a:schemeClr val="bg2"/>
                </a:solidFill>
              </a:rPr>
              <a:t>Agile Staff </a:t>
            </a:r>
            <a:r>
              <a:rPr lang="en-US" altLang="en-US" sz="1350" dirty="0" err="1">
                <a:solidFill>
                  <a:schemeClr val="bg2"/>
                </a:solidFill>
              </a:rPr>
              <a:t>Mgr</a:t>
            </a:r>
            <a:r>
              <a:rPr lang="en-US" altLang="en-US" sz="1350" dirty="0">
                <a:solidFill>
                  <a:schemeClr val="bg2"/>
                </a:solidFill>
              </a:rPr>
              <a:t>(s)</a:t>
            </a: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885148" y="2599849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SoS Master</a:t>
            </a:r>
          </a:p>
        </p:txBody>
      </p:sp>
      <p:cxnSp>
        <p:nvCxnSpPr>
          <p:cNvPr id="46" name="Straight Arrow Connector 3"/>
          <p:cNvCxnSpPr>
            <a:cxnSpLocks noChangeShapeType="1"/>
            <a:stCxn id="44" idx="2"/>
            <a:endCxn id="34" idx="0"/>
          </p:cNvCxnSpPr>
          <p:nvPr/>
        </p:nvCxnSpPr>
        <p:spPr bwMode="auto">
          <a:xfrm flipH="1">
            <a:off x="3953234" y="2983230"/>
            <a:ext cx="677585" cy="12263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6"/>
          <p:cNvCxnSpPr>
            <a:cxnSpLocks noChangeShapeType="1"/>
            <a:stCxn id="44" idx="2"/>
            <a:endCxn id="36" idx="0"/>
          </p:cNvCxnSpPr>
          <p:nvPr/>
        </p:nvCxnSpPr>
        <p:spPr bwMode="auto">
          <a:xfrm>
            <a:off x="4630819" y="2983230"/>
            <a:ext cx="854749" cy="12263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8"/>
          <p:cNvCxnSpPr>
            <a:cxnSpLocks noChangeShapeType="1"/>
            <a:stCxn id="44" idx="2"/>
            <a:endCxn id="38" idx="0"/>
          </p:cNvCxnSpPr>
          <p:nvPr/>
        </p:nvCxnSpPr>
        <p:spPr bwMode="auto">
          <a:xfrm>
            <a:off x="4630819" y="2983230"/>
            <a:ext cx="2408515" cy="12263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10"/>
          <p:cNvCxnSpPr>
            <a:cxnSpLocks noChangeShapeType="1"/>
            <a:stCxn id="44" idx="2"/>
            <a:endCxn id="40" idx="0"/>
          </p:cNvCxnSpPr>
          <p:nvPr/>
        </p:nvCxnSpPr>
        <p:spPr bwMode="auto">
          <a:xfrm>
            <a:off x="4630819" y="2983230"/>
            <a:ext cx="3951565" cy="122634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12"/>
          <p:cNvCxnSpPr>
            <a:cxnSpLocks noChangeShapeType="1"/>
            <a:stCxn id="44" idx="3"/>
          </p:cNvCxnSpPr>
          <p:nvPr/>
        </p:nvCxnSpPr>
        <p:spPr bwMode="auto">
          <a:xfrm>
            <a:off x="5146836" y="2726055"/>
            <a:ext cx="132040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stCxn id="42" idx="2"/>
            <a:endCxn id="33" idx="0"/>
          </p:cNvCxnSpPr>
          <p:nvPr/>
        </p:nvCxnSpPr>
        <p:spPr>
          <a:xfrm>
            <a:off x="7298889" y="3211830"/>
            <a:ext cx="1310878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2" idx="2"/>
            <a:endCxn id="32" idx="0"/>
          </p:cNvCxnSpPr>
          <p:nvPr/>
        </p:nvCxnSpPr>
        <p:spPr>
          <a:xfrm flipH="1">
            <a:off x="7079815" y="3211830"/>
            <a:ext cx="219075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2" idx="2"/>
            <a:endCxn id="31" idx="0"/>
          </p:cNvCxnSpPr>
          <p:nvPr/>
        </p:nvCxnSpPr>
        <p:spPr>
          <a:xfrm flipH="1">
            <a:off x="5466517" y="3211830"/>
            <a:ext cx="1832372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2" idx="2"/>
            <a:endCxn id="30" idx="0"/>
          </p:cNvCxnSpPr>
          <p:nvPr/>
        </p:nvCxnSpPr>
        <p:spPr>
          <a:xfrm flipH="1">
            <a:off x="3974665" y="3211830"/>
            <a:ext cx="3324225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30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of Excellence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208" y="1825625"/>
            <a:ext cx="5943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Some line managers now lead up a role-based center of excellence responsible for: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Coach/mentoring skills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Evaluating and teaching teams about tools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Improving overall technical process / capabilities of teams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Provide training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Others become Scrum Masters and provide line management to entire Scrum team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Good things to coach testers on for agile: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testing more in less time,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how to focus on risk,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scripting skills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Balancing automation with exploratory testing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Driving development with tests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28" y="2800350"/>
            <a:ext cx="256936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92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Center of Excellence model 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C5E06C-BBA3-4985-9596-048D4001D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232" y="2080118"/>
            <a:ext cx="5907536" cy="3269264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-5400000">
            <a:off x="5849449" y="364067"/>
            <a:ext cx="480848" cy="59122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16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677" y="1825625"/>
            <a:ext cx="6224954" cy="4351338"/>
          </a:xfrm>
        </p:spPr>
        <p:txBody>
          <a:bodyPr>
            <a:noAutofit/>
          </a:bodyPr>
          <a:lstStyle/>
          <a:p>
            <a:r>
              <a:rPr lang="en-US" sz="2000" dirty="0"/>
              <a:t>Line managers focus on capacity, budgets, reporting, integration of agile teams, performance management</a:t>
            </a:r>
          </a:p>
          <a:p>
            <a:r>
              <a:rPr lang="en-US" sz="2000" dirty="0"/>
              <a:t>Center of Excellence focuses on coaching, training, tools use, better practices</a:t>
            </a:r>
          </a:p>
          <a:p>
            <a:r>
              <a:rPr lang="en-US" sz="2000" dirty="0"/>
              <a:t>Managers collaborate to drive success of projects and careers.</a:t>
            </a:r>
          </a:p>
          <a:p>
            <a:pPr lvl="1"/>
            <a:r>
              <a:rPr lang="en-US" sz="1800" dirty="0"/>
              <a:t>Or if a small organization, managers play roles in both staff management and staff growth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11" y="2217420"/>
            <a:ext cx="21431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45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Spotify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52800" cy="4351338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sz="2000" dirty="0"/>
              <a:t>Developed by Spotify for their own internal use</a:t>
            </a:r>
          </a:p>
          <a:p>
            <a:pPr>
              <a:spcBef>
                <a:spcPts val="1600"/>
              </a:spcBef>
            </a:pPr>
            <a:r>
              <a:rPr lang="en-US" sz="2000" dirty="0"/>
              <a:t>Shared at agile conferences where other organizations began using it</a:t>
            </a:r>
          </a:p>
        </p:txBody>
      </p:sp>
      <p:pic>
        <p:nvPicPr>
          <p:cNvPr id="25" name="Google Shape;6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91000" y="1232904"/>
            <a:ext cx="64770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43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Jeffery Payne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46" y="1582618"/>
            <a:ext cx="8713744" cy="1655762"/>
          </a:xfrm>
        </p:spPr>
        <p:txBody>
          <a:bodyPr>
            <a:noAutofit/>
          </a:bodyPr>
          <a:lstStyle/>
          <a:p>
            <a:r>
              <a:rPr lang="en-US" sz="5400" dirty="0"/>
              <a:t>CEO and founder of </a:t>
            </a:r>
            <a:r>
              <a:rPr lang="en-US" sz="5400" dirty="0" err="1"/>
              <a:t>Coveros</a:t>
            </a:r>
            <a:endParaRPr lang="en-US" sz="5400" dirty="0">
              <a:latin typeface="+mj-lt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3219727-B471-4BEC-9D5F-1EF124C6C61A}"/>
              </a:ext>
            </a:extLst>
          </p:cNvPr>
          <p:cNvSpPr txBox="1">
            <a:spLocks/>
          </p:cNvSpPr>
          <p:nvPr/>
        </p:nvSpPr>
        <p:spPr>
          <a:xfrm>
            <a:off x="518746" y="5637113"/>
            <a:ext cx="4713288" cy="111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+mj-lt"/>
                <a:hlinkClick r:id="rId3"/>
              </a:rPr>
              <a:t>jeff.payne@coveros.com</a:t>
            </a:r>
            <a:r>
              <a:rPr lang="en-US" sz="16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+mj-lt"/>
                <a:hlinkClick r:id="rId4"/>
              </a:rPr>
              <a:t>www.linkedin.com/in/jeffery-payne-21373</a:t>
            </a:r>
            <a:r>
              <a:rPr lang="en-US" sz="1600" dirty="0">
                <a:latin typeface="+mj-lt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493D33-CAA3-4D27-86FE-451F291A7A4C}"/>
              </a:ext>
            </a:extLst>
          </p:cNvPr>
          <p:cNvSpPr txBox="1">
            <a:spLocks/>
          </p:cNvSpPr>
          <p:nvPr/>
        </p:nvSpPr>
        <p:spPr>
          <a:xfrm>
            <a:off x="518746" y="2880468"/>
            <a:ext cx="6154615" cy="2394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+mj-lt"/>
              </a:rPr>
              <a:t>Jeffery Payne is CEO and founder of </a:t>
            </a:r>
            <a:r>
              <a:rPr lang="en-US" sz="1400" b="1" dirty="0" err="1">
                <a:latin typeface="+mj-lt"/>
              </a:rPr>
              <a:t>Coveros</a:t>
            </a:r>
            <a:r>
              <a:rPr lang="en-US" sz="1400" b="1" dirty="0">
                <a:latin typeface="+mj-lt"/>
              </a:rPr>
              <a:t>, Inc., a company that helps organizations accelerate the delivery of secure, reliable software using agile methods. Prior to founding </a:t>
            </a:r>
            <a:r>
              <a:rPr lang="en-US" sz="1400" b="1" dirty="0" err="1">
                <a:latin typeface="+mj-lt"/>
              </a:rPr>
              <a:t>Coveros</a:t>
            </a:r>
            <a:r>
              <a:rPr lang="en-US" sz="1400" b="1" dirty="0">
                <a:latin typeface="+mj-lt"/>
              </a:rPr>
              <a:t>, he was the co-founder of application security company </a:t>
            </a:r>
            <a:r>
              <a:rPr lang="en-US" sz="1400" b="1" dirty="0" err="1">
                <a:latin typeface="+mj-lt"/>
              </a:rPr>
              <a:t>Cigital</a:t>
            </a:r>
            <a:r>
              <a:rPr lang="en-US" sz="1400" b="1" dirty="0">
                <a:latin typeface="+mj-lt"/>
              </a:rPr>
              <a:t>, where he served as Chairman of the Board and CEO for 16 years.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+mj-lt"/>
              </a:rPr>
              <a:t>Jeffery is a recognized software expert and popular keynote speaker at both business and technology conferences on a variety of software quality, security, DevOps, and agile topics. He has testified in front of congress on issues such as digital rights management, software quality, and software research.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+mj-lt"/>
              </a:rPr>
              <a:t>Jeffery is also the technical editor of the </a:t>
            </a:r>
            <a:r>
              <a:rPr lang="en-US" sz="1400" b="1" dirty="0" err="1">
                <a:latin typeface="+mj-lt"/>
              </a:rPr>
              <a:t>AgileConnection</a:t>
            </a:r>
            <a:r>
              <a:rPr lang="en-US" sz="1400" b="1" dirty="0">
                <a:latin typeface="+mj-lt"/>
              </a:rPr>
              <a:t> community (</a:t>
            </a:r>
            <a:r>
              <a:rPr lang="en-US" sz="1400" b="1" dirty="0">
                <a:latin typeface="+mj-lt"/>
                <a:hlinkClick r:id="rId5"/>
              </a:rPr>
              <a:t>www.agileconnection.com</a:t>
            </a:r>
            <a:r>
              <a:rPr lang="en-US" sz="1400" b="1" dirty="0">
                <a:latin typeface="+mj-lt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A13C8C-65D4-4ABE-BFB7-DE0A20DFC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82" y="2967732"/>
            <a:ext cx="2857500" cy="28575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A8F9C75-21DD-4C54-B9EB-3003CE10AF14}"/>
              </a:ext>
            </a:extLst>
          </p:cNvPr>
          <p:cNvSpPr txBox="1">
            <a:spLocks/>
          </p:cNvSpPr>
          <p:nvPr/>
        </p:nvSpPr>
        <p:spPr>
          <a:xfrm>
            <a:off x="9061381" y="5817762"/>
            <a:ext cx="2714604" cy="344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Kanit" panose="00000500000000000000" pitchFamily="2" charset="-34"/>
              </a:rPr>
              <a:t>@</a:t>
            </a:r>
            <a:r>
              <a:rPr lang="en-US" sz="1600" dirty="0" err="1"/>
              <a:t>jefferypayne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8BC650-B1CE-4137-A8F2-646E4E8FE1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24341" y="5901064"/>
            <a:ext cx="219420" cy="1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Spotify Model - Squads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050323" cy="4003675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2000" dirty="0"/>
              <a:t>A squad is a single agile team of 5-9 contributors</a:t>
            </a:r>
          </a:p>
          <a:p>
            <a:pPr>
              <a:spcBef>
                <a:spcPts val="1600"/>
              </a:spcBef>
            </a:pPr>
            <a:r>
              <a:rPr lang="en" sz="2000" dirty="0"/>
              <a:t>Squads are led by an agile coach</a:t>
            </a:r>
          </a:p>
          <a:p>
            <a:pPr>
              <a:spcBef>
                <a:spcPts val="1600"/>
              </a:spcBef>
            </a:pPr>
            <a:r>
              <a:rPr lang="en" sz="2000" dirty="0"/>
              <a:t>Squads work with a product owner</a:t>
            </a:r>
            <a:endParaRPr sz="2000" dirty="0"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t="27300"/>
          <a:stretch/>
        </p:blipFill>
        <p:spPr>
          <a:xfrm>
            <a:off x="5389648" y="2072552"/>
            <a:ext cx="5278352" cy="3413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684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Spotify Model - Tribes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4445977" cy="4351338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A tribe is a set of related squads</a:t>
            </a:r>
          </a:p>
          <a:p>
            <a:r>
              <a:rPr lang="en-US" sz="2000" dirty="0"/>
              <a:t>Often focused on a single product and/or value stream</a:t>
            </a:r>
          </a:p>
          <a:p>
            <a:r>
              <a:rPr lang="en-US" sz="2000" dirty="0"/>
              <a:t>Tribes have a dedicated leadership team for making sure squads integrate their work</a:t>
            </a: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t="27300"/>
          <a:stretch/>
        </p:blipFill>
        <p:spPr>
          <a:xfrm>
            <a:off x="5389648" y="2072552"/>
            <a:ext cx="5278352" cy="3413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78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Spotify Model - Chapters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551448" cy="3871790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800" dirty="0"/>
              <a:t>A chapter is a particular functional area</a:t>
            </a:r>
          </a:p>
          <a:p>
            <a:r>
              <a:rPr lang="en-US" sz="1800" dirty="0"/>
              <a:t>Chapter leads are responsible for mentoring, growing, and often staffing a functional area</a:t>
            </a:r>
          </a:p>
          <a:p>
            <a:r>
              <a:rPr lang="en-US" sz="1800" dirty="0"/>
              <a:t>Chapter leads are senior staff and spend half their time in a squad or tribe</a:t>
            </a: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t="27300"/>
          <a:stretch/>
        </p:blipFill>
        <p:spPr>
          <a:xfrm>
            <a:off x="5389648" y="2072552"/>
            <a:ext cx="5278352" cy="3413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11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Spotify Model - Guilds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349262" cy="3660775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A guild is an area of interest within the organization</a:t>
            </a:r>
          </a:p>
          <a:p>
            <a:r>
              <a:rPr lang="en-US" sz="2000" dirty="0"/>
              <a:t>Guilds can be work related or social</a:t>
            </a:r>
          </a:p>
          <a:p>
            <a:r>
              <a:rPr lang="en-US" sz="2000" dirty="0"/>
              <a:t>Guilds meet occasionally to share knowledge </a:t>
            </a: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t="27300"/>
          <a:stretch/>
        </p:blipFill>
        <p:spPr>
          <a:xfrm>
            <a:off x="5389648" y="2072552"/>
            <a:ext cx="5278352" cy="3413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157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B3F99B-6A76-4973-9233-506D03FF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AC65E5-E52B-4103-8826-9C1CC55B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Contact Information: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Jeffery Payne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jeff.payne@coveros.com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703.431.2920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Michael Sowers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dk1"/>
                </a:solidFill>
              </a:rPr>
              <a:t>Michael.Sowers</a:t>
            </a: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@coveros.com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904-621-8235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1FB555-C6A3-4736-A324-6EF9D435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Coveros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0122" y="1690688"/>
            <a:ext cx="5737255" cy="4903543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Founded in 2008, </a:t>
            </a:r>
            <a:r>
              <a:rPr lang="en-US" sz="2000" dirty="0" err="1"/>
              <a:t>Coveros</a:t>
            </a:r>
            <a:r>
              <a:rPr lang="en-US" sz="2000" dirty="0"/>
              <a:t> accelerates the delivery of secure, reliable software using agile methods</a:t>
            </a:r>
            <a:endParaRPr lang="en-US" sz="1800" dirty="0"/>
          </a:p>
          <a:p>
            <a:r>
              <a:rPr lang="en-US" sz="2000" dirty="0"/>
              <a:t>Services</a:t>
            </a:r>
          </a:p>
          <a:p>
            <a:pPr lvl="1"/>
            <a:r>
              <a:rPr lang="en-US" sz="1800" dirty="0"/>
              <a:t>DevOps implementations</a:t>
            </a:r>
          </a:p>
          <a:p>
            <a:pPr lvl="1"/>
            <a:r>
              <a:rPr lang="en-US" sz="1800" dirty="0"/>
              <a:t>DevSecOps integrations</a:t>
            </a:r>
          </a:p>
          <a:p>
            <a:pPr lvl="1"/>
            <a:r>
              <a:rPr lang="en-US" sz="1800" dirty="0"/>
              <a:t>Agile transformations &amp; coaching</a:t>
            </a:r>
          </a:p>
          <a:p>
            <a:pPr lvl="1"/>
            <a:r>
              <a:rPr lang="en-US" sz="1800" dirty="0"/>
              <a:t>Agile software development</a:t>
            </a:r>
          </a:p>
          <a:p>
            <a:pPr lvl="1"/>
            <a:r>
              <a:rPr lang="en-US" sz="1800" dirty="0"/>
              <a:t>Agile testing &amp; automation</a:t>
            </a:r>
          </a:p>
          <a:p>
            <a:r>
              <a:rPr lang="en-US" sz="2000" dirty="0"/>
              <a:t>Agile, DevOps, Testing, Security Training</a:t>
            </a:r>
            <a:endParaRPr lang="en-US" sz="2200" dirty="0"/>
          </a:p>
          <a:p>
            <a:r>
              <a:rPr lang="en-US" sz="2200" dirty="0"/>
              <a:t>Open source products</a:t>
            </a:r>
          </a:p>
          <a:p>
            <a:pPr lvl="1"/>
            <a:r>
              <a:rPr lang="en-US" sz="1600" dirty="0" err="1"/>
              <a:t>SecureCI</a:t>
            </a:r>
            <a:r>
              <a:rPr lang="en-US" sz="1600" dirty="0"/>
              <a:t> – CI/CD stack</a:t>
            </a:r>
          </a:p>
          <a:p>
            <a:pPr lvl="1"/>
            <a:r>
              <a:rPr lang="en-US" sz="1600" dirty="0" err="1"/>
              <a:t>Selenified</a:t>
            </a:r>
            <a:r>
              <a:rPr lang="en-US" sz="1600" dirty="0"/>
              <a:t> – Agile test framework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422" y="2184398"/>
            <a:ext cx="1782456" cy="3734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80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B30D-3DE4-4037-988E-40E3F028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BF7D-4E0E-473A-82ED-DFF283578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F19FE-8B71-49C3-AA20-6217BE3BF4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34600" y="64579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5A88F08-F562-48BC-BA5E-3F0DEDB3887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9FE80-9580-4313-B11A-3FB746449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119" y="1447800"/>
            <a:ext cx="7899763" cy="4358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653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6A3E0E-850B-4090-BD92-BD720551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224" name="Shape 12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lvl="0"/>
            <a:r>
              <a:rPr lang="en-US" sz="2400" dirty="0"/>
              <a:t>Activities involved in traditional test management</a:t>
            </a:r>
          </a:p>
          <a:p>
            <a:pPr lvl="0"/>
            <a:r>
              <a:rPr lang="en-US" sz="2400" dirty="0"/>
              <a:t>How test management changes with agile</a:t>
            </a:r>
          </a:p>
          <a:p>
            <a:pPr lvl="0"/>
            <a:r>
              <a:rPr lang="en-US" sz="2400" dirty="0"/>
              <a:t>Models for living in an agile world</a:t>
            </a:r>
          </a:p>
          <a:p>
            <a:pPr lvl="0"/>
            <a:r>
              <a:rPr lang="en-US" sz="2400" dirty="0"/>
              <a:t>Questions / wrap up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Testing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5A6B7-008D-4B89-8D56-5B9437564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257800" y="1581150"/>
            <a:ext cx="2133600" cy="9906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2"/>
                </a:solidFill>
              </a:rPr>
              <a:t>Test Manager</a:t>
            </a: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2466975" y="2987675"/>
            <a:ext cx="2133600" cy="9906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2"/>
                </a:solidFill>
              </a:rPr>
              <a:t>Test Lead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5257800" y="2971800"/>
            <a:ext cx="2133600" cy="9906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2"/>
                </a:solidFill>
              </a:rPr>
              <a:t>Test Lead</a:t>
            </a: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7696200" y="2971800"/>
            <a:ext cx="2133600" cy="9906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2"/>
                </a:solidFill>
              </a:rPr>
              <a:t>Automation Test Lead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1662113" y="4400551"/>
            <a:ext cx="1160462" cy="8794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2"/>
                </a:solidFill>
              </a:rPr>
              <a:t>Tester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2954338" y="4406901"/>
            <a:ext cx="1160462" cy="8794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2"/>
                </a:solidFill>
              </a:rPr>
              <a:t>Tester</a:t>
            </a: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249738" y="4406901"/>
            <a:ext cx="1160462" cy="8794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2"/>
                </a:solidFill>
              </a:rPr>
              <a:t>Tester</a:t>
            </a: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5545138" y="4406901"/>
            <a:ext cx="1160462" cy="8794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2"/>
                </a:solidFill>
              </a:rPr>
              <a:t>Tester</a:t>
            </a: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6858001" y="4406901"/>
            <a:ext cx="1160463" cy="8794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2"/>
                </a:solidFill>
              </a:rPr>
              <a:t>Tester</a:t>
            </a: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8135938" y="4406901"/>
            <a:ext cx="1160462" cy="8794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2"/>
                </a:solidFill>
              </a:rPr>
              <a:t>Auto Tester</a:t>
            </a: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9431338" y="4406901"/>
            <a:ext cx="1160462" cy="8794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bg2"/>
                </a:solidFill>
              </a:rPr>
              <a:t>Auto Tester</a:t>
            </a:r>
          </a:p>
        </p:txBody>
      </p:sp>
      <p:cxnSp>
        <p:nvCxnSpPr>
          <p:cNvPr id="56" name="Straight Arrow Connector 19"/>
          <p:cNvCxnSpPr>
            <a:cxnSpLocks noChangeShapeType="1"/>
            <a:stCxn id="39" idx="2"/>
            <a:endCxn id="41" idx="0"/>
          </p:cNvCxnSpPr>
          <p:nvPr/>
        </p:nvCxnSpPr>
        <p:spPr bwMode="auto">
          <a:xfrm flipH="1">
            <a:off x="3533776" y="2571751"/>
            <a:ext cx="2790825" cy="415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21"/>
          <p:cNvCxnSpPr>
            <a:cxnSpLocks noChangeShapeType="1"/>
            <a:stCxn id="39" idx="2"/>
            <a:endCxn id="43" idx="0"/>
          </p:cNvCxnSpPr>
          <p:nvPr/>
        </p:nvCxnSpPr>
        <p:spPr bwMode="auto">
          <a:xfrm>
            <a:off x="6324600" y="2571750"/>
            <a:ext cx="0" cy="400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23"/>
          <p:cNvCxnSpPr>
            <a:cxnSpLocks noChangeShapeType="1"/>
            <a:stCxn id="39" idx="2"/>
            <a:endCxn id="46" idx="0"/>
          </p:cNvCxnSpPr>
          <p:nvPr/>
        </p:nvCxnSpPr>
        <p:spPr bwMode="auto">
          <a:xfrm>
            <a:off x="6324600" y="2571750"/>
            <a:ext cx="2438400" cy="400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25"/>
          <p:cNvCxnSpPr>
            <a:cxnSpLocks noChangeShapeType="1"/>
            <a:stCxn id="41" idx="2"/>
            <a:endCxn id="49" idx="0"/>
          </p:cNvCxnSpPr>
          <p:nvPr/>
        </p:nvCxnSpPr>
        <p:spPr bwMode="auto">
          <a:xfrm flipH="1">
            <a:off x="2243139" y="3978276"/>
            <a:ext cx="1290637" cy="422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27"/>
          <p:cNvCxnSpPr>
            <a:cxnSpLocks noChangeShapeType="1"/>
            <a:stCxn id="41" idx="2"/>
            <a:endCxn id="50" idx="0"/>
          </p:cNvCxnSpPr>
          <p:nvPr/>
        </p:nvCxnSpPr>
        <p:spPr bwMode="auto">
          <a:xfrm>
            <a:off x="3533775" y="3978276"/>
            <a:ext cx="0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29"/>
          <p:cNvCxnSpPr>
            <a:cxnSpLocks noChangeShapeType="1"/>
            <a:stCxn id="41" idx="2"/>
            <a:endCxn id="51" idx="0"/>
          </p:cNvCxnSpPr>
          <p:nvPr/>
        </p:nvCxnSpPr>
        <p:spPr bwMode="auto">
          <a:xfrm>
            <a:off x="3533775" y="3978276"/>
            <a:ext cx="1295400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35"/>
          <p:cNvCxnSpPr>
            <a:cxnSpLocks noChangeShapeType="1"/>
            <a:stCxn id="43" idx="2"/>
            <a:endCxn id="52" idx="0"/>
          </p:cNvCxnSpPr>
          <p:nvPr/>
        </p:nvCxnSpPr>
        <p:spPr bwMode="auto">
          <a:xfrm flipH="1">
            <a:off x="6124576" y="3962400"/>
            <a:ext cx="200025" cy="444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37"/>
          <p:cNvCxnSpPr>
            <a:cxnSpLocks noChangeShapeType="1"/>
            <a:stCxn id="43" idx="2"/>
            <a:endCxn id="53" idx="0"/>
          </p:cNvCxnSpPr>
          <p:nvPr/>
        </p:nvCxnSpPr>
        <p:spPr bwMode="auto">
          <a:xfrm>
            <a:off x="6324601" y="3962400"/>
            <a:ext cx="1114425" cy="444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39"/>
          <p:cNvCxnSpPr>
            <a:cxnSpLocks noChangeShapeType="1"/>
            <a:stCxn id="46" idx="2"/>
            <a:endCxn id="54" idx="0"/>
          </p:cNvCxnSpPr>
          <p:nvPr/>
        </p:nvCxnSpPr>
        <p:spPr bwMode="auto">
          <a:xfrm flipH="1">
            <a:off x="8715376" y="3962400"/>
            <a:ext cx="47625" cy="444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41"/>
          <p:cNvCxnSpPr>
            <a:cxnSpLocks noChangeShapeType="1"/>
            <a:stCxn id="46" idx="2"/>
            <a:endCxn id="55" idx="0"/>
          </p:cNvCxnSpPr>
          <p:nvPr/>
        </p:nvCxnSpPr>
        <p:spPr bwMode="auto">
          <a:xfrm>
            <a:off x="8763001" y="3962400"/>
            <a:ext cx="1247775" cy="444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0856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managers?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5A4D3-702B-46F7-9AF5-947FC03FB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ded Corner 5"/>
          <p:cNvSpPr/>
          <p:nvPr/>
        </p:nvSpPr>
        <p:spPr bwMode="auto">
          <a:xfrm>
            <a:off x="2743200" y="3238500"/>
            <a:ext cx="2525316" cy="2343150"/>
          </a:xfrm>
          <a:prstGeom prst="foldedCorner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967164" y="4864895"/>
            <a:ext cx="870347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35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Tester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811067" y="4864895"/>
            <a:ext cx="870347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35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SDET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24164" y="4090988"/>
            <a:ext cx="870347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35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Dev</a:t>
            </a: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3429002" y="3323036"/>
            <a:ext cx="993539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Technical Lead</a:t>
            </a: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3970735" y="4090988"/>
            <a:ext cx="871538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35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Dev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384948" y="2937272"/>
            <a:ext cx="10375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chemeClr val="bg2"/>
                </a:solidFill>
              </a:rPr>
              <a:t>Agile Team</a:t>
            </a:r>
          </a:p>
        </p:txBody>
      </p:sp>
      <p:sp>
        <p:nvSpPr>
          <p:cNvPr id="13" name="Folded Corner 12"/>
          <p:cNvSpPr/>
          <p:nvPr/>
        </p:nvSpPr>
        <p:spPr bwMode="auto">
          <a:xfrm>
            <a:off x="6934201" y="3238500"/>
            <a:ext cx="2525315" cy="2343150"/>
          </a:xfrm>
          <a:prstGeom prst="foldedCorner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8185548" y="4864895"/>
            <a:ext cx="870347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35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Tester</a:t>
            </a: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7029452" y="4864895"/>
            <a:ext cx="870347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35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SDET</a:t>
            </a: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7042548" y="4090988"/>
            <a:ext cx="870347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35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Dev</a:t>
            </a: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7600952" y="3323036"/>
            <a:ext cx="908543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 dirty="0">
                <a:solidFill>
                  <a:schemeClr val="bg2"/>
                </a:solidFill>
              </a:rPr>
              <a:t>Technical Lead</a:t>
            </a: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8189119" y="4090988"/>
            <a:ext cx="871538" cy="659606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1350">
              <a:solidFill>
                <a:schemeClr val="bg2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Dev</a:t>
            </a:r>
          </a:p>
        </p:txBody>
      </p:sp>
      <p:sp>
        <p:nvSpPr>
          <p:cNvPr id="19" name="TextBox 42"/>
          <p:cNvSpPr txBox="1">
            <a:spLocks noChangeArrowheads="1"/>
          </p:cNvSpPr>
          <p:nvPr/>
        </p:nvSpPr>
        <p:spPr bwMode="auto">
          <a:xfrm>
            <a:off x="7603332" y="2937272"/>
            <a:ext cx="10375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>
                <a:solidFill>
                  <a:schemeClr val="bg2"/>
                </a:solidFill>
              </a:rPr>
              <a:t>Agile Team</a:t>
            </a:r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2925367" y="2324100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Scrum Master</a:t>
            </a: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4071939" y="2324100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Product Owner</a:t>
            </a:r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7315202" y="2324100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Scrum Master</a:t>
            </a: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8461773" y="2324100"/>
            <a:ext cx="870347" cy="5143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ts val="1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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625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ts val="500"/>
              </a:spcBef>
              <a:buClr>
                <a:srgbClr val="FF6309"/>
              </a:buClr>
              <a:buSzPct val="100000"/>
              <a:buFont typeface="Wingdings" panose="05000000000000000000" pitchFamily="2" charset="2"/>
              <a:buChar char="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ts val="438"/>
              </a:spcBef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1350">
                <a:solidFill>
                  <a:schemeClr val="bg2"/>
                </a:solidFill>
              </a:rPr>
              <a:t>Product Owner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334000" y="2057401"/>
            <a:ext cx="1527982" cy="2572911"/>
            <a:chOff x="3657600" y="1905000"/>
            <a:chExt cx="2037308" cy="3430548"/>
          </a:xfrm>
        </p:grpSpPr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3789363" y="1905000"/>
              <a:ext cx="1665413" cy="318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500"/>
                </a:spcBef>
                <a:buClr>
                  <a:srgbClr val="FF6309"/>
                </a:buClr>
                <a:buSzPct val="100000"/>
                <a:buFont typeface="Wingdings" panose="05000000000000000000" pitchFamily="2" charset="2"/>
                <a:buChar char="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625"/>
                </a:spcBef>
                <a:buClr>
                  <a:srgbClr val="FF6309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500"/>
                </a:spcBef>
                <a:buClr>
                  <a:srgbClr val="FF6309"/>
                </a:buClr>
                <a:buSzPct val="100000"/>
                <a:buFont typeface="Wingdings" panose="05000000000000000000" pitchFamily="2" charset="2"/>
                <a:buChar char="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438"/>
                </a:spcBef>
                <a:buClr>
                  <a:srgbClr val="FF6309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438"/>
                </a:spcBef>
                <a:buClr>
                  <a:srgbClr val="FF6309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85000"/>
                </a:lnSpc>
                <a:spcBef>
                  <a:spcPts val="438"/>
                </a:spcBef>
                <a:spcAft>
                  <a:spcPct val="0"/>
                </a:spcAft>
                <a:buClr>
                  <a:srgbClr val="FF6309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85000"/>
                </a:lnSpc>
                <a:spcBef>
                  <a:spcPts val="438"/>
                </a:spcBef>
                <a:spcAft>
                  <a:spcPct val="0"/>
                </a:spcAft>
                <a:buClr>
                  <a:srgbClr val="FF6309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85000"/>
                </a:lnSpc>
                <a:spcBef>
                  <a:spcPts val="438"/>
                </a:spcBef>
                <a:spcAft>
                  <a:spcPct val="0"/>
                </a:spcAft>
                <a:buClr>
                  <a:srgbClr val="FF6309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85000"/>
                </a:lnSpc>
                <a:spcBef>
                  <a:spcPts val="438"/>
                </a:spcBef>
                <a:spcAft>
                  <a:spcPct val="0"/>
                </a:spcAft>
                <a:buClr>
                  <a:srgbClr val="FF6309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925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3657600" y="4781551"/>
              <a:ext cx="2037308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500"/>
                </a:spcBef>
                <a:buClr>
                  <a:srgbClr val="FF6309"/>
                </a:buClr>
                <a:buSzPct val="100000"/>
                <a:buFont typeface="Wingdings" panose="05000000000000000000" pitchFamily="2" charset="2"/>
                <a:buChar char="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625"/>
                </a:spcBef>
                <a:buClr>
                  <a:srgbClr val="FF6309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85000"/>
                </a:lnSpc>
                <a:spcBef>
                  <a:spcPts val="500"/>
                </a:spcBef>
                <a:buClr>
                  <a:srgbClr val="FF6309"/>
                </a:buClr>
                <a:buSzPct val="100000"/>
                <a:buFont typeface="Wingdings" panose="05000000000000000000" pitchFamily="2" charset="2"/>
                <a:buChar char="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85000"/>
                </a:lnSpc>
                <a:spcBef>
                  <a:spcPts val="438"/>
                </a:spcBef>
                <a:buClr>
                  <a:srgbClr val="FF6309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85000"/>
                </a:lnSpc>
                <a:spcBef>
                  <a:spcPts val="438"/>
                </a:spcBef>
                <a:buClr>
                  <a:srgbClr val="FF6309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85000"/>
                </a:lnSpc>
                <a:spcBef>
                  <a:spcPts val="438"/>
                </a:spcBef>
                <a:spcAft>
                  <a:spcPct val="0"/>
                </a:spcAft>
                <a:buClr>
                  <a:srgbClr val="FF6309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85000"/>
                </a:lnSpc>
                <a:spcBef>
                  <a:spcPts val="438"/>
                </a:spcBef>
                <a:spcAft>
                  <a:spcPct val="0"/>
                </a:spcAft>
                <a:buClr>
                  <a:srgbClr val="FF6309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85000"/>
                </a:lnSpc>
                <a:spcBef>
                  <a:spcPts val="438"/>
                </a:spcBef>
                <a:spcAft>
                  <a:spcPct val="0"/>
                </a:spcAft>
                <a:buClr>
                  <a:srgbClr val="FF6309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85000"/>
                </a:lnSpc>
                <a:spcBef>
                  <a:spcPts val="438"/>
                </a:spcBef>
                <a:spcAft>
                  <a:spcPct val="0"/>
                </a:spcAft>
                <a:buClr>
                  <a:srgbClr val="FF6309"/>
                </a:buClr>
                <a:buSzPct val="100000"/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chemeClr val="tx1"/>
                  </a:solidFill>
                </a:rPr>
                <a:t>Managers?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2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Test Manager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1825625"/>
            <a:ext cx="9410700" cy="4667250"/>
          </a:xfrm>
        </p:spPr>
        <p:txBody>
          <a:bodyPr>
            <a:noAutofit/>
          </a:bodyPr>
          <a:lstStyle/>
          <a:p>
            <a:r>
              <a:rPr lang="en-US" sz="1600" dirty="0"/>
              <a:t>Capacity – hiring appropriate staff to support test needs</a:t>
            </a:r>
          </a:p>
          <a:p>
            <a:r>
              <a:rPr lang="en-US" sz="1600" dirty="0"/>
              <a:t>Project staffing – allocating testers to projects</a:t>
            </a:r>
          </a:p>
          <a:p>
            <a:r>
              <a:rPr lang="en-US" sz="1600" dirty="0"/>
              <a:t>Schedule – scheduling testing activities on projects</a:t>
            </a:r>
          </a:p>
          <a:p>
            <a:r>
              <a:rPr lang="en-US" sz="1600" dirty="0"/>
              <a:t>Strategy/planning – creation of approach, plans, estimates</a:t>
            </a:r>
          </a:p>
          <a:p>
            <a:r>
              <a:rPr lang="en-US" sz="1600" dirty="0"/>
              <a:t>Project oversight – oversee tester progress on tasks</a:t>
            </a:r>
          </a:p>
          <a:p>
            <a:r>
              <a:rPr lang="en-US" sz="1600" dirty="0"/>
              <a:t>Performance management – provide testers feedback on performance and perform appraisals / promotion recommendations</a:t>
            </a:r>
          </a:p>
          <a:p>
            <a:r>
              <a:rPr lang="en-US" sz="1600" dirty="0"/>
              <a:t>Budget – manage test budget and project test budgets</a:t>
            </a:r>
          </a:p>
          <a:p>
            <a:r>
              <a:rPr lang="en-US" sz="1600" dirty="0"/>
              <a:t>Enablers – purchase tools, bring in external training, approve conference participation, books/resources, days off</a:t>
            </a:r>
          </a:p>
        </p:txBody>
      </p:sp>
    </p:spTree>
    <p:extLst>
      <p:ext uri="{BB962C8B-B14F-4D97-AF65-F5344CB8AC3E}">
        <p14:creationId xmlns:p14="http://schemas.microsoft.com/office/powerpoint/2010/main" val="32936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Agile Teams often 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754" y="1825625"/>
            <a:ext cx="9015046" cy="4351338"/>
          </a:xfrm>
        </p:spPr>
        <p:txBody>
          <a:bodyPr>
            <a:noAutofit/>
          </a:bodyPr>
          <a:lstStyle/>
          <a:p>
            <a:r>
              <a:rPr lang="en-US" sz="2000" dirty="0"/>
              <a:t>Staff assignments within project</a:t>
            </a:r>
          </a:p>
          <a:p>
            <a:r>
              <a:rPr lang="en-US" sz="2000" dirty="0"/>
              <a:t>Project task oversight</a:t>
            </a:r>
          </a:p>
          <a:p>
            <a:r>
              <a:rPr lang="en-US" sz="2000" dirty="0"/>
              <a:t>Planning, execution, delivery</a:t>
            </a:r>
          </a:p>
          <a:p>
            <a:r>
              <a:rPr lang="en-US" sz="2000" dirty="0"/>
              <a:t>Day-to-day feedback on performance</a:t>
            </a:r>
          </a:p>
          <a:p>
            <a:r>
              <a:rPr lang="en-US" sz="2000" dirty="0"/>
              <a:t>Scheduling of activities and durations during sprints</a:t>
            </a:r>
          </a:p>
          <a:p>
            <a:r>
              <a:rPr lang="en-US" sz="2000" dirty="0"/>
              <a:t>Tracking planned time off</a:t>
            </a:r>
          </a:p>
          <a:p>
            <a:r>
              <a:rPr lang="en-US" sz="2000" dirty="0"/>
              <a:t>Coaching/mentoring of skills as they pertain to the project</a:t>
            </a:r>
          </a:p>
          <a:p>
            <a:r>
              <a:rPr lang="en-US" sz="2000" dirty="0"/>
              <a:t>Tool selection (if organization allows this to occur)</a:t>
            </a:r>
          </a:p>
        </p:txBody>
      </p:sp>
    </p:spTree>
    <p:extLst>
      <p:ext uri="{BB962C8B-B14F-4D97-AF65-F5344CB8AC3E}">
        <p14:creationId xmlns:p14="http://schemas.microsoft.com/office/powerpoint/2010/main" val="31272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14133</TotalTime>
  <Words>1137</Words>
  <Application>Microsoft Office PowerPoint</Application>
  <PresentationFormat>Widescreen</PresentationFormat>
  <Paragraphs>210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Josefin Sans</vt:lpstr>
      <vt:lpstr>Arial</vt:lpstr>
      <vt:lpstr>Kanit</vt:lpstr>
      <vt:lpstr>Wingdings</vt:lpstr>
      <vt:lpstr>Inflectra titles</vt:lpstr>
      <vt:lpstr>What happened to all my testers?</vt:lpstr>
      <vt:lpstr>Jeffery Payne</vt:lpstr>
      <vt:lpstr>About Coveros</vt:lpstr>
      <vt:lpstr>Additional Resources</vt:lpstr>
      <vt:lpstr>Agenda</vt:lpstr>
      <vt:lpstr>Traditional Testing Department</vt:lpstr>
      <vt:lpstr>Where are the managers?</vt:lpstr>
      <vt:lpstr>Traditional Test Manager Responsibilities</vt:lpstr>
      <vt:lpstr>What Agile Teams often own</vt:lpstr>
      <vt:lpstr>What Agile Teams often ignore</vt:lpstr>
      <vt:lpstr>Agile Organizational Patterns</vt:lpstr>
      <vt:lpstr>Ostrich model</vt:lpstr>
      <vt:lpstr>Ostrich model structure</vt:lpstr>
      <vt:lpstr>Generalized-specialist model</vt:lpstr>
      <vt:lpstr>Generalized-specialist model structure</vt:lpstr>
      <vt:lpstr>Center of Excellence model</vt:lpstr>
      <vt:lpstr>Center of Excellence model structure</vt:lpstr>
      <vt:lpstr>Matrix model</vt:lpstr>
      <vt:lpstr>Spotify Example</vt:lpstr>
      <vt:lpstr>Spotify Model - Squads</vt:lpstr>
      <vt:lpstr>Spotify Model - Tribes</vt:lpstr>
      <vt:lpstr>Spotify Model - Chapters</vt:lpstr>
      <vt:lpstr>Spotify Model - Guilds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181</cp:revision>
  <cp:lastPrinted>2017-03-07T16:58:37Z</cp:lastPrinted>
  <dcterms:created xsi:type="dcterms:W3CDTF">2017-03-01T18:42:32Z</dcterms:created>
  <dcterms:modified xsi:type="dcterms:W3CDTF">2019-09-10T03:11:29Z</dcterms:modified>
</cp:coreProperties>
</file>