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52"/>
  </p:notesMasterIdLst>
  <p:sldIdLst>
    <p:sldId id="535" r:id="rId3"/>
    <p:sldId id="534" r:id="rId4"/>
    <p:sldId id="583" r:id="rId5"/>
    <p:sldId id="587" r:id="rId6"/>
    <p:sldId id="632" r:id="rId7"/>
    <p:sldId id="620" r:id="rId8"/>
    <p:sldId id="294" r:id="rId9"/>
    <p:sldId id="320" r:id="rId10"/>
    <p:sldId id="321" r:id="rId11"/>
    <p:sldId id="625" r:id="rId12"/>
    <p:sldId id="337" r:id="rId13"/>
    <p:sldId id="552" r:id="rId14"/>
    <p:sldId id="367" r:id="rId15"/>
    <p:sldId id="477" r:id="rId16"/>
    <p:sldId id="328" r:id="rId17"/>
    <p:sldId id="538" r:id="rId18"/>
    <p:sldId id="275" r:id="rId19"/>
    <p:sldId id="369" r:id="rId20"/>
    <p:sldId id="289" r:id="rId21"/>
    <p:sldId id="603" r:id="rId22"/>
    <p:sldId id="604" r:id="rId23"/>
    <p:sldId id="551" r:id="rId24"/>
    <p:sldId id="602" r:id="rId25"/>
    <p:sldId id="606" r:id="rId26"/>
    <p:sldId id="554" r:id="rId27"/>
    <p:sldId id="281" r:id="rId28"/>
    <p:sldId id="624" r:id="rId29"/>
    <p:sldId id="578" r:id="rId30"/>
    <p:sldId id="323" r:id="rId31"/>
    <p:sldId id="324" r:id="rId32"/>
    <p:sldId id="326" r:id="rId33"/>
    <p:sldId id="327" r:id="rId34"/>
    <p:sldId id="589" r:id="rId35"/>
    <p:sldId id="282" r:id="rId36"/>
    <p:sldId id="325" r:id="rId37"/>
    <p:sldId id="629" r:id="rId38"/>
    <p:sldId id="266" r:id="rId39"/>
    <p:sldId id="272" r:id="rId40"/>
    <p:sldId id="271" r:id="rId41"/>
    <p:sldId id="273" r:id="rId42"/>
    <p:sldId id="631" r:id="rId43"/>
    <p:sldId id="630" r:id="rId44"/>
    <p:sldId id="628" r:id="rId45"/>
    <p:sldId id="278" r:id="rId46"/>
    <p:sldId id="626" r:id="rId47"/>
    <p:sldId id="627" r:id="rId48"/>
    <p:sldId id="260" r:id="rId49"/>
    <p:sldId id="261" r:id="rId50"/>
    <p:sldId id="533" r:id="rId51"/>
  </p:sldIdLst>
  <p:sldSz cx="12192000" cy="6858000"/>
  <p:notesSz cx="6858000" cy="9144000"/>
  <p:embeddedFontLst>
    <p:embeddedFont>
      <p:font typeface="Calibri" panose="020F0502020204030204" pitchFamily="34" charset="0"/>
      <p:regular r:id="rId53"/>
      <p:bold r:id="rId54"/>
      <p:italic r:id="rId55"/>
      <p:boldItalic r:id="rId56"/>
    </p:embeddedFont>
    <p:embeddedFont>
      <p:font typeface="Josefin Sans" pitchFamily="2" charset="0"/>
      <p:regular r:id="rId57"/>
      <p:bold r:id="rId58"/>
      <p:italic r:id="rId59"/>
      <p:boldItalic r:id="rId60"/>
    </p:embeddedFont>
    <p:embeddedFont>
      <p:font typeface="Kanit" panose="020B0604020202020204" charset="-34"/>
      <p:regular r:id="rId61"/>
      <p:bold r:id="rId62"/>
      <p:italic r:id="rId63"/>
      <p:boldItalic r:id="rId64"/>
    </p:embeddedFont>
    <p:embeddedFont>
      <p:font typeface="Times" panose="02020603050405020304" pitchFamily="18" charset="0"/>
      <p:regular r:id="rId65"/>
      <p:bold r:id="rId66"/>
      <p:italic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1A1"/>
    <a:srgbClr val="FDCB26"/>
    <a:srgbClr val="7F7F7F"/>
    <a:srgbClr val="BBE0E3"/>
    <a:srgbClr val="FFFFFF"/>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38" autoAdjust="0"/>
  </p:normalViewPr>
  <p:slideViewPr>
    <p:cSldViewPr snapToGrid="0">
      <p:cViewPr varScale="1">
        <p:scale>
          <a:sx n="82" d="100"/>
          <a:sy n="82" d="100"/>
        </p:scale>
        <p:origin x="67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43F34-728B-435D-AD9F-01B65BE87EAD}" type="doc">
      <dgm:prSet loTypeId="urn:microsoft.com/office/officeart/2008/layout/AlternatingHexagons" loCatId="list" qsTypeId="urn:microsoft.com/office/officeart/2005/8/quickstyle/simple3" qsCatId="simple" csTypeId="urn:microsoft.com/office/officeart/2005/8/colors/accent2_1" csCatId="accent2" phldr="1"/>
      <dgm:spPr/>
      <dgm:t>
        <a:bodyPr/>
        <a:lstStyle/>
        <a:p>
          <a:endParaRPr lang="en-US"/>
        </a:p>
      </dgm:t>
    </dgm:pt>
    <dgm:pt modelId="{A34FB354-478D-4AF0-8AEE-4EA709555F99}">
      <dgm:prSet phldrT="[Text]"/>
      <dgm:spPr/>
      <dgm:t>
        <a:bodyPr/>
        <a:lstStyle/>
        <a:p>
          <a:r>
            <a:rPr lang="en-US" dirty="0"/>
            <a:t>Save time</a:t>
          </a:r>
        </a:p>
      </dgm:t>
    </dgm:pt>
    <dgm:pt modelId="{029604E8-572A-4978-B030-13D4D244BCF6}" type="parTrans" cxnId="{7DCD4D5D-B17A-47AA-8E93-7DE4ADFF0E1C}">
      <dgm:prSet/>
      <dgm:spPr/>
      <dgm:t>
        <a:bodyPr/>
        <a:lstStyle/>
        <a:p>
          <a:endParaRPr lang="en-US"/>
        </a:p>
      </dgm:t>
    </dgm:pt>
    <dgm:pt modelId="{2FFD5A57-E35A-418C-BD9C-606029C3C47F}" type="sibTrans" cxnId="{7DCD4D5D-B17A-47AA-8E93-7DE4ADFF0E1C}">
      <dgm:prSet/>
      <dgm:spPr/>
      <dgm:t>
        <a:bodyPr/>
        <a:lstStyle/>
        <a:p>
          <a:r>
            <a:rPr lang="en-US" dirty="0"/>
            <a:t>Repetitive</a:t>
          </a:r>
          <a:br>
            <a:rPr lang="en-US" dirty="0"/>
          </a:br>
          <a:r>
            <a:rPr lang="en-US" dirty="0"/>
            <a:t>tasks</a:t>
          </a:r>
        </a:p>
      </dgm:t>
    </dgm:pt>
    <dgm:pt modelId="{58A35BD3-B232-403D-B374-44A7F53F29F5}">
      <dgm:prSet phldrT="[Text]"/>
      <dgm:spPr/>
      <dgm:t>
        <a:bodyPr/>
        <a:lstStyle/>
        <a:p>
          <a:r>
            <a:rPr lang="en-US" dirty="0"/>
            <a:t>24/7</a:t>
          </a:r>
        </a:p>
      </dgm:t>
    </dgm:pt>
    <dgm:pt modelId="{E63FC602-492D-415B-BF7B-59C289AFE279}" type="parTrans" cxnId="{4D298948-1F02-48CD-A0C1-ABC31A98785D}">
      <dgm:prSet/>
      <dgm:spPr/>
      <dgm:t>
        <a:bodyPr/>
        <a:lstStyle/>
        <a:p>
          <a:endParaRPr lang="en-US"/>
        </a:p>
      </dgm:t>
    </dgm:pt>
    <dgm:pt modelId="{FBBFD400-D64B-4F89-A37E-B3C959D21567}" type="sibTrans" cxnId="{4D298948-1F02-48CD-A0C1-ABC31A98785D}">
      <dgm:prSet custT="1"/>
      <dgm:spPr/>
      <dgm:t>
        <a:bodyPr/>
        <a:lstStyle/>
        <a:p>
          <a:r>
            <a:rPr lang="en-US" sz="1700" kern="1200">
              <a:latin typeface="Kanit"/>
              <a:ea typeface="+mn-ea"/>
              <a:cs typeface="+mn-cs"/>
            </a:rPr>
            <a:t>Save</a:t>
          </a:r>
          <a:r>
            <a:rPr lang="en-US" sz="2300" kern="1200"/>
            <a:t> </a:t>
          </a:r>
          <a:r>
            <a:rPr lang="en-US" sz="1700" kern="1200">
              <a:latin typeface="Kanit"/>
              <a:ea typeface="+mn-ea"/>
              <a:cs typeface="+mn-cs"/>
            </a:rPr>
            <a:t>budget</a:t>
          </a:r>
          <a:endParaRPr lang="en-US" sz="1700" kern="1200" dirty="0">
            <a:latin typeface="Kanit"/>
            <a:ea typeface="+mn-ea"/>
            <a:cs typeface="+mn-cs"/>
          </a:endParaRPr>
        </a:p>
      </dgm:t>
    </dgm:pt>
    <dgm:pt modelId="{4E2944A4-C564-45B1-A44F-9E0EE2185EFF}">
      <dgm:prSet phldrT="[Text]"/>
      <dgm:spPr/>
      <dgm:t>
        <a:bodyPr/>
        <a:lstStyle/>
        <a:p>
          <a:r>
            <a:rPr lang="en-US" dirty="0"/>
            <a:t>Work autonomously</a:t>
          </a:r>
        </a:p>
      </dgm:t>
    </dgm:pt>
    <dgm:pt modelId="{B81DA32B-C49F-48FF-AEEE-D13665D4A2F6}" type="parTrans" cxnId="{901DF5EA-6A28-46F1-A038-80681F586FBA}">
      <dgm:prSet/>
      <dgm:spPr/>
      <dgm:t>
        <a:bodyPr/>
        <a:lstStyle/>
        <a:p>
          <a:endParaRPr lang="en-US"/>
        </a:p>
      </dgm:t>
    </dgm:pt>
    <dgm:pt modelId="{B4C96938-787C-464A-872A-756B6710FE94}" type="sibTrans" cxnId="{901DF5EA-6A28-46F1-A038-80681F586FBA}">
      <dgm:prSet/>
      <dgm:spPr/>
      <dgm:t>
        <a:bodyPr/>
        <a:lstStyle/>
        <a:p>
          <a:endParaRPr lang="en-US"/>
        </a:p>
      </dgm:t>
    </dgm:pt>
    <dgm:pt modelId="{FA2A7359-3693-401D-A118-F8C7BFAC0EB7}">
      <dgm:prSet phldrT="[Text]"/>
      <dgm:spPr/>
      <dgm:t>
        <a:bodyPr/>
        <a:lstStyle/>
        <a:p>
          <a:r>
            <a:rPr lang="en-US" dirty="0"/>
            <a:t>Analyze</a:t>
          </a:r>
          <a:br>
            <a:rPr lang="en-US" dirty="0"/>
          </a:br>
          <a:r>
            <a:rPr lang="en-US" dirty="0"/>
            <a:t>Process</a:t>
          </a:r>
        </a:p>
      </dgm:t>
    </dgm:pt>
    <dgm:pt modelId="{9F0975A8-EB33-4A38-AAE8-B5A1926FD6F5}" type="parTrans" cxnId="{722B5C49-4675-40E8-B0C2-65BE5FF04FBA}">
      <dgm:prSet/>
      <dgm:spPr/>
      <dgm:t>
        <a:bodyPr/>
        <a:lstStyle/>
        <a:p>
          <a:endParaRPr lang="en-US"/>
        </a:p>
      </dgm:t>
    </dgm:pt>
    <dgm:pt modelId="{6A498B28-F5B6-4C38-A9B6-D2EDB89644B8}" type="sibTrans" cxnId="{722B5C49-4675-40E8-B0C2-65BE5FF04FBA}">
      <dgm:prSet/>
      <dgm:spPr/>
      <dgm:t>
        <a:bodyPr/>
        <a:lstStyle/>
        <a:p>
          <a:r>
            <a:rPr lang="en-US" dirty="0"/>
            <a:t>Integrate legacy systems</a:t>
          </a:r>
        </a:p>
      </dgm:t>
    </dgm:pt>
    <dgm:pt modelId="{F8A45E1E-EDEC-4E9C-834B-F04BBA02AE19}">
      <dgm:prSet phldrT="[Text]"/>
      <dgm:spPr/>
      <dgm:t>
        <a:bodyPr/>
        <a:lstStyle/>
        <a:p>
          <a:r>
            <a:rPr lang="en-US" dirty="0"/>
            <a:t>large volumes of data</a:t>
          </a:r>
        </a:p>
      </dgm:t>
    </dgm:pt>
    <dgm:pt modelId="{00BA3CE6-7EE1-458A-ADF5-9CB9B3BBFF91}" type="parTrans" cxnId="{6678DC74-DEB0-49C3-B9B5-4DCE4CA1D044}">
      <dgm:prSet/>
      <dgm:spPr/>
      <dgm:t>
        <a:bodyPr/>
        <a:lstStyle/>
        <a:p>
          <a:endParaRPr lang="en-US"/>
        </a:p>
      </dgm:t>
    </dgm:pt>
    <dgm:pt modelId="{E92D2078-3D63-42E5-9BD2-F5627C680E4F}" type="sibTrans" cxnId="{6678DC74-DEB0-49C3-B9B5-4DCE4CA1D044}">
      <dgm:prSet/>
      <dgm:spPr/>
      <dgm:t>
        <a:bodyPr/>
        <a:lstStyle/>
        <a:p>
          <a:endParaRPr lang="en-US"/>
        </a:p>
      </dgm:t>
    </dgm:pt>
    <dgm:pt modelId="{5DC2F6C7-DEFC-4143-8286-8FC49AF0BCAF}">
      <dgm:prSet phldrT="[Text]"/>
      <dgm:spPr/>
      <dgm:t>
        <a:bodyPr/>
        <a:lstStyle/>
        <a:p>
          <a:r>
            <a:rPr lang="en-US" dirty="0"/>
            <a:t>for employees</a:t>
          </a:r>
        </a:p>
      </dgm:t>
    </dgm:pt>
    <dgm:pt modelId="{45CA4E6D-15D2-4268-BCC2-A94334A7DE42}" type="sibTrans" cxnId="{CA9111A9-8317-4B3A-8404-A95B85FE94DB}">
      <dgm:prSet/>
      <dgm:spPr/>
      <dgm:t>
        <a:bodyPr/>
        <a:lstStyle/>
        <a:p>
          <a:endParaRPr lang="en-US"/>
        </a:p>
      </dgm:t>
    </dgm:pt>
    <dgm:pt modelId="{94DB56AF-3B47-47AB-BB66-0D5222EE00F1}" type="parTrans" cxnId="{CA9111A9-8317-4B3A-8404-A95B85FE94DB}">
      <dgm:prSet/>
      <dgm:spPr/>
      <dgm:t>
        <a:bodyPr/>
        <a:lstStyle/>
        <a:p>
          <a:endParaRPr lang="en-US"/>
        </a:p>
      </dgm:t>
    </dgm:pt>
    <dgm:pt modelId="{FC8DAE1C-6E4E-4EB7-9A00-BCCF45965375}" type="pres">
      <dgm:prSet presAssocID="{01C43F34-728B-435D-AD9F-01B65BE87EAD}" presName="Name0" presStyleCnt="0">
        <dgm:presLayoutVars>
          <dgm:chMax/>
          <dgm:chPref/>
          <dgm:dir/>
          <dgm:animLvl val="lvl"/>
        </dgm:presLayoutVars>
      </dgm:prSet>
      <dgm:spPr/>
    </dgm:pt>
    <dgm:pt modelId="{DD637DC6-47A1-4E2E-9626-013BFBF985BF}" type="pres">
      <dgm:prSet presAssocID="{A34FB354-478D-4AF0-8AEE-4EA709555F99}" presName="composite" presStyleCnt="0"/>
      <dgm:spPr/>
    </dgm:pt>
    <dgm:pt modelId="{8FC8632E-3C6A-4BCC-B837-2E6060ED2F47}" type="pres">
      <dgm:prSet presAssocID="{A34FB354-478D-4AF0-8AEE-4EA709555F99}" presName="Parent1" presStyleLbl="node1" presStyleIdx="0" presStyleCnt="6">
        <dgm:presLayoutVars>
          <dgm:chMax val="1"/>
          <dgm:chPref val="1"/>
          <dgm:bulletEnabled val="1"/>
        </dgm:presLayoutVars>
      </dgm:prSet>
      <dgm:spPr/>
    </dgm:pt>
    <dgm:pt modelId="{6990B10F-FABB-484C-8F03-C25CFDCA3AB9}" type="pres">
      <dgm:prSet presAssocID="{A34FB354-478D-4AF0-8AEE-4EA709555F99}" presName="Childtext1" presStyleLbl="revTx" presStyleIdx="0" presStyleCnt="3">
        <dgm:presLayoutVars>
          <dgm:chMax val="0"/>
          <dgm:chPref val="0"/>
          <dgm:bulletEnabled val="1"/>
        </dgm:presLayoutVars>
      </dgm:prSet>
      <dgm:spPr/>
    </dgm:pt>
    <dgm:pt modelId="{9ADE061F-C635-4091-AB44-1D86462E471C}" type="pres">
      <dgm:prSet presAssocID="{A34FB354-478D-4AF0-8AEE-4EA709555F99}" presName="BalanceSpacing" presStyleCnt="0"/>
      <dgm:spPr/>
    </dgm:pt>
    <dgm:pt modelId="{0CA72DEE-D114-4B4F-9148-CCF0897DE2B9}" type="pres">
      <dgm:prSet presAssocID="{A34FB354-478D-4AF0-8AEE-4EA709555F99}" presName="BalanceSpacing1" presStyleCnt="0"/>
      <dgm:spPr/>
    </dgm:pt>
    <dgm:pt modelId="{B8A590D0-AE38-4B7C-BFCF-0B2EFF066E68}" type="pres">
      <dgm:prSet presAssocID="{2FFD5A57-E35A-418C-BD9C-606029C3C47F}" presName="Accent1Text" presStyleLbl="node1" presStyleIdx="1" presStyleCnt="6"/>
      <dgm:spPr/>
    </dgm:pt>
    <dgm:pt modelId="{11462BF8-1C8A-4055-8712-B9719228EDA8}" type="pres">
      <dgm:prSet presAssocID="{2FFD5A57-E35A-418C-BD9C-606029C3C47F}" presName="spaceBetweenRectangles" presStyleCnt="0"/>
      <dgm:spPr/>
    </dgm:pt>
    <dgm:pt modelId="{C8B351E8-8FBB-4D59-B515-ABD154882787}" type="pres">
      <dgm:prSet presAssocID="{58A35BD3-B232-403D-B374-44A7F53F29F5}" presName="composite" presStyleCnt="0"/>
      <dgm:spPr/>
    </dgm:pt>
    <dgm:pt modelId="{82511A3C-654E-46B5-862C-F74D87754E5A}" type="pres">
      <dgm:prSet presAssocID="{58A35BD3-B232-403D-B374-44A7F53F29F5}" presName="Parent1" presStyleLbl="node1" presStyleIdx="2" presStyleCnt="6">
        <dgm:presLayoutVars>
          <dgm:chMax val="1"/>
          <dgm:chPref val="1"/>
          <dgm:bulletEnabled val="1"/>
        </dgm:presLayoutVars>
      </dgm:prSet>
      <dgm:spPr/>
    </dgm:pt>
    <dgm:pt modelId="{CD42F78D-773D-4B00-BB01-C6317E450A85}" type="pres">
      <dgm:prSet presAssocID="{58A35BD3-B232-403D-B374-44A7F53F29F5}" presName="Childtext1" presStyleLbl="revTx" presStyleIdx="1" presStyleCnt="3">
        <dgm:presLayoutVars>
          <dgm:chMax val="0"/>
          <dgm:chPref val="0"/>
          <dgm:bulletEnabled val="1"/>
        </dgm:presLayoutVars>
      </dgm:prSet>
      <dgm:spPr/>
    </dgm:pt>
    <dgm:pt modelId="{312F46D9-7CD1-48CA-9DC9-FE60ADDF8144}" type="pres">
      <dgm:prSet presAssocID="{58A35BD3-B232-403D-B374-44A7F53F29F5}" presName="BalanceSpacing" presStyleCnt="0"/>
      <dgm:spPr/>
    </dgm:pt>
    <dgm:pt modelId="{436201FE-1369-4616-AFAE-362B7EC28A30}" type="pres">
      <dgm:prSet presAssocID="{58A35BD3-B232-403D-B374-44A7F53F29F5}" presName="BalanceSpacing1" presStyleCnt="0"/>
      <dgm:spPr/>
    </dgm:pt>
    <dgm:pt modelId="{5722BBB7-7DDA-4A52-898F-5D43445A74A6}" type="pres">
      <dgm:prSet presAssocID="{FBBFD400-D64B-4F89-A37E-B3C959D21567}" presName="Accent1Text" presStyleLbl="node1" presStyleIdx="3" presStyleCnt="6"/>
      <dgm:spPr/>
    </dgm:pt>
    <dgm:pt modelId="{381A6AF6-53C3-443A-BAF3-62A23BA84848}" type="pres">
      <dgm:prSet presAssocID="{FBBFD400-D64B-4F89-A37E-B3C959D21567}" presName="spaceBetweenRectangles" presStyleCnt="0"/>
      <dgm:spPr/>
    </dgm:pt>
    <dgm:pt modelId="{1568CD7A-22D1-4D82-8C98-09CFEC73C800}" type="pres">
      <dgm:prSet presAssocID="{FA2A7359-3693-401D-A118-F8C7BFAC0EB7}" presName="composite" presStyleCnt="0"/>
      <dgm:spPr/>
    </dgm:pt>
    <dgm:pt modelId="{DC1D686E-AF3D-4C78-82BA-0F46BC51607E}" type="pres">
      <dgm:prSet presAssocID="{FA2A7359-3693-401D-A118-F8C7BFAC0EB7}" presName="Parent1" presStyleLbl="node1" presStyleIdx="4" presStyleCnt="6">
        <dgm:presLayoutVars>
          <dgm:chMax val="1"/>
          <dgm:chPref val="1"/>
          <dgm:bulletEnabled val="1"/>
        </dgm:presLayoutVars>
      </dgm:prSet>
      <dgm:spPr/>
    </dgm:pt>
    <dgm:pt modelId="{D7B0421B-BDA7-4E90-941A-CC615D0AEAA2}" type="pres">
      <dgm:prSet presAssocID="{FA2A7359-3693-401D-A118-F8C7BFAC0EB7}" presName="Childtext1" presStyleLbl="revTx" presStyleIdx="2" presStyleCnt="3">
        <dgm:presLayoutVars>
          <dgm:chMax val="0"/>
          <dgm:chPref val="0"/>
          <dgm:bulletEnabled val="1"/>
        </dgm:presLayoutVars>
      </dgm:prSet>
      <dgm:spPr/>
    </dgm:pt>
    <dgm:pt modelId="{6E823AAC-37D9-4988-861A-33F603347546}" type="pres">
      <dgm:prSet presAssocID="{FA2A7359-3693-401D-A118-F8C7BFAC0EB7}" presName="BalanceSpacing" presStyleCnt="0"/>
      <dgm:spPr/>
    </dgm:pt>
    <dgm:pt modelId="{C62F535C-4DD0-4A1D-B455-868D4527C0DC}" type="pres">
      <dgm:prSet presAssocID="{FA2A7359-3693-401D-A118-F8C7BFAC0EB7}" presName="BalanceSpacing1" presStyleCnt="0"/>
      <dgm:spPr/>
    </dgm:pt>
    <dgm:pt modelId="{A12D0010-08A8-47DB-B49C-06CA82AA1789}" type="pres">
      <dgm:prSet presAssocID="{6A498B28-F5B6-4C38-A9B6-D2EDB89644B8}" presName="Accent1Text" presStyleLbl="node1" presStyleIdx="5" presStyleCnt="6"/>
      <dgm:spPr/>
    </dgm:pt>
  </dgm:ptLst>
  <dgm:cxnLst>
    <dgm:cxn modelId="{F5FABB17-5590-42E2-99D8-39BBE8F0CD52}" type="presOf" srcId="{F8A45E1E-EDEC-4E9C-834B-F04BBA02AE19}" destId="{D7B0421B-BDA7-4E90-941A-CC615D0AEAA2}" srcOrd="0" destOrd="0" presId="urn:microsoft.com/office/officeart/2008/layout/AlternatingHexagons"/>
    <dgm:cxn modelId="{E88AB61B-EC6C-4217-918F-7A7E93AC1ED2}" type="presOf" srcId="{2FFD5A57-E35A-418C-BD9C-606029C3C47F}" destId="{B8A590D0-AE38-4B7C-BFCF-0B2EFF066E68}" srcOrd="0" destOrd="0" presId="urn:microsoft.com/office/officeart/2008/layout/AlternatingHexagons"/>
    <dgm:cxn modelId="{1D351639-3287-40B2-A1C5-1DEC6B816689}" type="presOf" srcId="{A34FB354-478D-4AF0-8AEE-4EA709555F99}" destId="{8FC8632E-3C6A-4BCC-B837-2E6060ED2F47}" srcOrd="0" destOrd="0" presId="urn:microsoft.com/office/officeart/2008/layout/AlternatingHexagons"/>
    <dgm:cxn modelId="{7DCD4D5D-B17A-47AA-8E93-7DE4ADFF0E1C}" srcId="{01C43F34-728B-435D-AD9F-01B65BE87EAD}" destId="{A34FB354-478D-4AF0-8AEE-4EA709555F99}" srcOrd="0" destOrd="0" parTransId="{029604E8-572A-4978-B030-13D4D244BCF6}" sibTransId="{2FFD5A57-E35A-418C-BD9C-606029C3C47F}"/>
    <dgm:cxn modelId="{5031F345-FC5A-4831-874A-A5C6D52B55E7}" type="presOf" srcId="{4E2944A4-C564-45B1-A44F-9E0EE2185EFF}" destId="{CD42F78D-773D-4B00-BB01-C6317E450A85}" srcOrd="0" destOrd="0" presId="urn:microsoft.com/office/officeart/2008/layout/AlternatingHexagons"/>
    <dgm:cxn modelId="{4D298948-1F02-48CD-A0C1-ABC31A98785D}" srcId="{01C43F34-728B-435D-AD9F-01B65BE87EAD}" destId="{58A35BD3-B232-403D-B374-44A7F53F29F5}" srcOrd="1" destOrd="0" parTransId="{E63FC602-492D-415B-BF7B-59C289AFE279}" sibTransId="{FBBFD400-D64B-4F89-A37E-B3C959D21567}"/>
    <dgm:cxn modelId="{722B5C49-4675-40E8-B0C2-65BE5FF04FBA}" srcId="{01C43F34-728B-435D-AD9F-01B65BE87EAD}" destId="{FA2A7359-3693-401D-A118-F8C7BFAC0EB7}" srcOrd="2" destOrd="0" parTransId="{9F0975A8-EB33-4A38-AAE8-B5A1926FD6F5}" sibTransId="{6A498B28-F5B6-4C38-A9B6-D2EDB89644B8}"/>
    <dgm:cxn modelId="{722E7254-E2AD-466F-93BA-29320E255437}" type="presOf" srcId="{6A498B28-F5B6-4C38-A9B6-D2EDB89644B8}" destId="{A12D0010-08A8-47DB-B49C-06CA82AA1789}" srcOrd="0" destOrd="0" presId="urn:microsoft.com/office/officeart/2008/layout/AlternatingHexagons"/>
    <dgm:cxn modelId="{6678DC74-DEB0-49C3-B9B5-4DCE4CA1D044}" srcId="{FA2A7359-3693-401D-A118-F8C7BFAC0EB7}" destId="{F8A45E1E-EDEC-4E9C-834B-F04BBA02AE19}" srcOrd="0" destOrd="0" parTransId="{00BA3CE6-7EE1-458A-ADF5-9CB9B3BBFF91}" sibTransId="{E92D2078-3D63-42E5-9BD2-F5627C680E4F}"/>
    <dgm:cxn modelId="{404C2389-EA1A-4667-956E-903901FAF78D}" type="presOf" srcId="{01C43F34-728B-435D-AD9F-01B65BE87EAD}" destId="{FC8DAE1C-6E4E-4EB7-9A00-BCCF45965375}" srcOrd="0" destOrd="0" presId="urn:microsoft.com/office/officeart/2008/layout/AlternatingHexagons"/>
    <dgm:cxn modelId="{CA9111A9-8317-4B3A-8404-A95B85FE94DB}" srcId="{A34FB354-478D-4AF0-8AEE-4EA709555F99}" destId="{5DC2F6C7-DEFC-4143-8286-8FC49AF0BCAF}" srcOrd="0" destOrd="0" parTransId="{94DB56AF-3B47-47AB-BB66-0D5222EE00F1}" sibTransId="{45CA4E6D-15D2-4268-BCC2-A94334A7DE42}"/>
    <dgm:cxn modelId="{273F72AC-72F7-4ADB-8DD2-1AA2D4D6D358}" type="presOf" srcId="{FBBFD400-D64B-4F89-A37E-B3C959D21567}" destId="{5722BBB7-7DDA-4A52-898F-5D43445A74A6}" srcOrd="0" destOrd="0" presId="urn:microsoft.com/office/officeart/2008/layout/AlternatingHexagons"/>
    <dgm:cxn modelId="{18AB37D3-6A62-4D33-9401-620B06DE7F59}" type="presOf" srcId="{5DC2F6C7-DEFC-4143-8286-8FC49AF0BCAF}" destId="{6990B10F-FABB-484C-8F03-C25CFDCA3AB9}" srcOrd="0" destOrd="0" presId="urn:microsoft.com/office/officeart/2008/layout/AlternatingHexagons"/>
    <dgm:cxn modelId="{901DF5EA-6A28-46F1-A038-80681F586FBA}" srcId="{58A35BD3-B232-403D-B374-44A7F53F29F5}" destId="{4E2944A4-C564-45B1-A44F-9E0EE2185EFF}" srcOrd="0" destOrd="0" parTransId="{B81DA32B-C49F-48FF-AEEE-D13665D4A2F6}" sibTransId="{B4C96938-787C-464A-872A-756B6710FE94}"/>
    <dgm:cxn modelId="{981D80F2-5B96-499E-965A-B54508180F1F}" type="presOf" srcId="{58A35BD3-B232-403D-B374-44A7F53F29F5}" destId="{82511A3C-654E-46B5-862C-F74D87754E5A}" srcOrd="0" destOrd="0" presId="urn:microsoft.com/office/officeart/2008/layout/AlternatingHexagons"/>
    <dgm:cxn modelId="{5DC15EFD-8913-480B-96E4-9FADDA9DBE67}" type="presOf" srcId="{FA2A7359-3693-401D-A118-F8C7BFAC0EB7}" destId="{DC1D686E-AF3D-4C78-82BA-0F46BC51607E}" srcOrd="0" destOrd="0" presId="urn:microsoft.com/office/officeart/2008/layout/AlternatingHexagons"/>
    <dgm:cxn modelId="{E069C46D-8A73-4CAE-B957-FB0DCE518DC3}" type="presParOf" srcId="{FC8DAE1C-6E4E-4EB7-9A00-BCCF45965375}" destId="{DD637DC6-47A1-4E2E-9626-013BFBF985BF}" srcOrd="0" destOrd="0" presId="urn:microsoft.com/office/officeart/2008/layout/AlternatingHexagons"/>
    <dgm:cxn modelId="{B4E7807C-92CF-489B-B965-A8B94E9CA647}" type="presParOf" srcId="{DD637DC6-47A1-4E2E-9626-013BFBF985BF}" destId="{8FC8632E-3C6A-4BCC-B837-2E6060ED2F47}" srcOrd="0" destOrd="0" presId="urn:microsoft.com/office/officeart/2008/layout/AlternatingHexagons"/>
    <dgm:cxn modelId="{D4044657-279D-4334-84AF-D53F42C7355D}" type="presParOf" srcId="{DD637DC6-47A1-4E2E-9626-013BFBF985BF}" destId="{6990B10F-FABB-484C-8F03-C25CFDCA3AB9}" srcOrd="1" destOrd="0" presId="urn:microsoft.com/office/officeart/2008/layout/AlternatingHexagons"/>
    <dgm:cxn modelId="{FADB0F15-871C-49D9-84BB-CAE027A1AC92}" type="presParOf" srcId="{DD637DC6-47A1-4E2E-9626-013BFBF985BF}" destId="{9ADE061F-C635-4091-AB44-1D86462E471C}" srcOrd="2" destOrd="0" presId="urn:microsoft.com/office/officeart/2008/layout/AlternatingHexagons"/>
    <dgm:cxn modelId="{655D9256-B745-43F7-9888-E4FBADABEE8D}" type="presParOf" srcId="{DD637DC6-47A1-4E2E-9626-013BFBF985BF}" destId="{0CA72DEE-D114-4B4F-9148-CCF0897DE2B9}" srcOrd="3" destOrd="0" presId="urn:microsoft.com/office/officeart/2008/layout/AlternatingHexagons"/>
    <dgm:cxn modelId="{03C1767B-F55A-451E-A46B-F068F048649B}" type="presParOf" srcId="{DD637DC6-47A1-4E2E-9626-013BFBF985BF}" destId="{B8A590D0-AE38-4B7C-BFCF-0B2EFF066E68}" srcOrd="4" destOrd="0" presId="urn:microsoft.com/office/officeart/2008/layout/AlternatingHexagons"/>
    <dgm:cxn modelId="{4CDD93BC-1BE5-422C-A546-5EF7DA3A6396}" type="presParOf" srcId="{FC8DAE1C-6E4E-4EB7-9A00-BCCF45965375}" destId="{11462BF8-1C8A-4055-8712-B9719228EDA8}" srcOrd="1" destOrd="0" presId="urn:microsoft.com/office/officeart/2008/layout/AlternatingHexagons"/>
    <dgm:cxn modelId="{FCB216AA-1F55-47C7-9760-C69156373305}" type="presParOf" srcId="{FC8DAE1C-6E4E-4EB7-9A00-BCCF45965375}" destId="{C8B351E8-8FBB-4D59-B515-ABD154882787}" srcOrd="2" destOrd="0" presId="urn:microsoft.com/office/officeart/2008/layout/AlternatingHexagons"/>
    <dgm:cxn modelId="{A21D922C-7CF6-4CB2-BFEF-A919670F0E2C}" type="presParOf" srcId="{C8B351E8-8FBB-4D59-B515-ABD154882787}" destId="{82511A3C-654E-46B5-862C-F74D87754E5A}" srcOrd="0" destOrd="0" presId="urn:microsoft.com/office/officeart/2008/layout/AlternatingHexagons"/>
    <dgm:cxn modelId="{A355FBD1-1E5B-4F31-8B4E-6CFAE4163333}" type="presParOf" srcId="{C8B351E8-8FBB-4D59-B515-ABD154882787}" destId="{CD42F78D-773D-4B00-BB01-C6317E450A85}" srcOrd="1" destOrd="0" presId="urn:microsoft.com/office/officeart/2008/layout/AlternatingHexagons"/>
    <dgm:cxn modelId="{B28F4647-33AF-415A-BBE8-38B6E70E17D8}" type="presParOf" srcId="{C8B351E8-8FBB-4D59-B515-ABD154882787}" destId="{312F46D9-7CD1-48CA-9DC9-FE60ADDF8144}" srcOrd="2" destOrd="0" presId="urn:microsoft.com/office/officeart/2008/layout/AlternatingHexagons"/>
    <dgm:cxn modelId="{677B103F-006D-4187-9C44-E3542AD71585}" type="presParOf" srcId="{C8B351E8-8FBB-4D59-B515-ABD154882787}" destId="{436201FE-1369-4616-AFAE-362B7EC28A30}" srcOrd="3" destOrd="0" presId="urn:microsoft.com/office/officeart/2008/layout/AlternatingHexagons"/>
    <dgm:cxn modelId="{E821AA96-B70B-4763-BE44-32AF158560C1}" type="presParOf" srcId="{C8B351E8-8FBB-4D59-B515-ABD154882787}" destId="{5722BBB7-7DDA-4A52-898F-5D43445A74A6}" srcOrd="4" destOrd="0" presId="urn:microsoft.com/office/officeart/2008/layout/AlternatingHexagons"/>
    <dgm:cxn modelId="{94F65761-756D-42C6-9491-DB87566ABF11}" type="presParOf" srcId="{FC8DAE1C-6E4E-4EB7-9A00-BCCF45965375}" destId="{381A6AF6-53C3-443A-BAF3-62A23BA84848}" srcOrd="3" destOrd="0" presId="urn:microsoft.com/office/officeart/2008/layout/AlternatingHexagons"/>
    <dgm:cxn modelId="{47CC2DEA-D414-4845-A10D-8436673CF049}" type="presParOf" srcId="{FC8DAE1C-6E4E-4EB7-9A00-BCCF45965375}" destId="{1568CD7A-22D1-4D82-8C98-09CFEC73C800}" srcOrd="4" destOrd="0" presId="urn:microsoft.com/office/officeart/2008/layout/AlternatingHexagons"/>
    <dgm:cxn modelId="{8FE5D56F-072A-486E-80CE-440365ED42B6}" type="presParOf" srcId="{1568CD7A-22D1-4D82-8C98-09CFEC73C800}" destId="{DC1D686E-AF3D-4C78-82BA-0F46BC51607E}" srcOrd="0" destOrd="0" presId="urn:microsoft.com/office/officeart/2008/layout/AlternatingHexagons"/>
    <dgm:cxn modelId="{0EBBBBA6-6131-468D-A4E5-65BD08C2B2D4}" type="presParOf" srcId="{1568CD7A-22D1-4D82-8C98-09CFEC73C800}" destId="{D7B0421B-BDA7-4E90-941A-CC615D0AEAA2}" srcOrd="1" destOrd="0" presId="urn:microsoft.com/office/officeart/2008/layout/AlternatingHexagons"/>
    <dgm:cxn modelId="{5EF233FF-96D2-45B4-BE02-5BFB46AF8615}" type="presParOf" srcId="{1568CD7A-22D1-4D82-8C98-09CFEC73C800}" destId="{6E823AAC-37D9-4988-861A-33F603347546}" srcOrd="2" destOrd="0" presId="urn:microsoft.com/office/officeart/2008/layout/AlternatingHexagons"/>
    <dgm:cxn modelId="{9D667502-0194-4803-A746-D6AF60917836}" type="presParOf" srcId="{1568CD7A-22D1-4D82-8C98-09CFEC73C800}" destId="{C62F535C-4DD0-4A1D-B455-868D4527C0DC}" srcOrd="3" destOrd="0" presId="urn:microsoft.com/office/officeart/2008/layout/AlternatingHexagons"/>
    <dgm:cxn modelId="{11D9BF41-5A98-4207-A88B-E06436CEEC16}" type="presParOf" srcId="{1568CD7A-22D1-4D82-8C98-09CFEC73C800}" destId="{A12D0010-08A8-47DB-B49C-06CA82AA178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C24C1-9A19-4140-BD5E-DE2F974E7133}"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0481FA1E-FCF6-4582-A20C-DE9F1BF2CB6E}">
      <dgm:prSet phldrT="[Text]" custT="1"/>
      <dgm:spPr/>
      <dgm:t>
        <a:bodyPr/>
        <a:lstStyle/>
        <a:p>
          <a:r>
            <a:rPr lang="en-US" sz="2800" dirty="0"/>
            <a:t>Fast &amp; Cheap Implementation</a:t>
          </a:r>
        </a:p>
      </dgm:t>
    </dgm:pt>
    <dgm:pt modelId="{C9F88AF6-A187-4714-8632-6350D76D781B}" type="parTrans" cxnId="{B565CF97-0190-4081-B876-1D4F164F0D7A}">
      <dgm:prSet/>
      <dgm:spPr/>
      <dgm:t>
        <a:bodyPr/>
        <a:lstStyle/>
        <a:p>
          <a:endParaRPr lang="en-US"/>
        </a:p>
      </dgm:t>
    </dgm:pt>
    <dgm:pt modelId="{7A5B0E7C-7A3A-401C-AA41-3546109C7248}" type="sibTrans" cxnId="{B565CF97-0190-4081-B876-1D4F164F0D7A}">
      <dgm:prSet/>
      <dgm:spPr/>
      <dgm:t>
        <a:bodyPr/>
        <a:lstStyle/>
        <a:p>
          <a:endParaRPr lang="en-US"/>
        </a:p>
      </dgm:t>
    </dgm:pt>
    <dgm:pt modelId="{597710AB-C544-4839-BCB6-5E3CFCB905C3}">
      <dgm:prSet phldrT="[Text]" custT="1"/>
      <dgm:spPr/>
      <dgm:t>
        <a:bodyPr/>
        <a:lstStyle/>
        <a:p>
          <a:r>
            <a:rPr lang="en-US" sz="2800" dirty="0"/>
            <a:t>Easy to Support</a:t>
          </a:r>
        </a:p>
      </dgm:t>
    </dgm:pt>
    <dgm:pt modelId="{B655524E-94E1-402C-8129-2E76E28996B5}" type="parTrans" cxnId="{90EBFC80-2F68-4C32-966F-541D54654C28}">
      <dgm:prSet/>
      <dgm:spPr/>
      <dgm:t>
        <a:bodyPr/>
        <a:lstStyle/>
        <a:p>
          <a:endParaRPr lang="en-US"/>
        </a:p>
      </dgm:t>
    </dgm:pt>
    <dgm:pt modelId="{261455C1-4663-4820-B7FB-1B3EAEB14D3E}" type="sibTrans" cxnId="{90EBFC80-2F68-4C32-966F-541D54654C28}">
      <dgm:prSet/>
      <dgm:spPr/>
      <dgm:t>
        <a:bodyPr/>
        <a:lstStyle/>
        <a:p>
          <a:endParaRPr lang="en-US"/>
        </a:p>
      </dgm:t>
    </dgm:pt>
    <dgm:pt modelId="{9E5BC233-2535-48AF-9923-B668E8CFF6B6}">
      <dgm:prSet phldrT="[Text]" custT="1"/>
      <dgm:spPr/>
      <dgm:t>
        <a:bodyPr/>
        <a:lstStyle/>
        <a:p>
          <a:r>
            <a:rPr lang="en-US" sz="2000" dirty="0"/>
            <a:t>Local &amp; Remote Scheduled &amp; On Demand Execution</a:t>
          </a:r>
        </a:p>
      </dgm:t>
    </dgm:pt>
    <dgm:pt modelId="{3D6B72DA-0686-4CC8-A786-D03A400C7711}" type="parTrans" cxnId="{5476695B-37E5-4F1C-AE3B-9DC8185B256D}">
      <dgm:prSet/>
      <dgm:spPr/>
      <dgm:t>
        <a:bodyPr/>
        <a:lstStyle/>
        <a:p>
          <a:endParaRPr lang="en-US"/>
        </a:p>
      </dgm:t>
    </dgm:pt>
    <dgm:pt modelId="{E9519D8F-7988-486F-8357-3C38E1671FEF}" type="sibTrans" cxnId="{5476695B-37E5-4F1C-AE3B-9DC8185B256D}">
      <dgm:prSet/>
      <dgm:spPr/>
      <dgm:t>
        <a:bodyPr/>
        <a:lstStyle/>
        <a:p>
          <a:endParaRPr lang="en-US"/>
        </a:p>
      </dgm:t>
    </dgm:pt>
    <dgm:pt modelId="{32822CD0-48BA-43B6-94BD-B91B53E87566}">
      <dgm:prSet phldrT="[Text]" custT="1"/>
      <dgm:spPr/>
      <dgm:t>
        <a:bodyPr/>
        <a:lstStyle/>
        <a:p>
          <a:r>
            <a:rPr lang="en-US" sz="2800" dirty="0"/>
            <a:t>Data Access Control at UI Level</a:t>
          </a:r>
        </a:p>
      </dgm:t>
    </dgm:pt>
    <dgm:pt modelId="{3DBA7286-AE92-4C0F-BFA8-47319C823724}" type="parTrans" cxnId="{5CC0270C-FB0E-4F81-AF19-AA7A4C34F491}">
      <dgm:prSet/>
      <dgm:spPr/>
      <dgm:t>
        <a:bodyPr/>
        <a:lstStyle/>
        <a:p>
          <a:endParaRPr lang="en-US"/>
        </a:p>
      </dgm:t>
    </dgm:pt>
    <dgm:pt modelId="{046ADEFD-AFFB-42B0-8425-85875A1B8BCC}" type="sibTrans" cxnId="{5CC0270C-FB0E-4F81-AF19-AA7A4C34F491}">
      <dgm:prSet/>
      <dgm:spPr/>
      <dgm:t>
        <a:bodyPr/>
        <a:lstStyle/>
        <a:p>
          <a:endParaRPr lang="en-US"/>
        </a:p>
      </dgm:t>
    </dgm:pt>
    <dgm:pt modelId="{6E9FC9CC-0D22-413B-BFAE-D1A088BE6B07}">
      <dgm:prSet phldrT="[Text]" custT="1"/>
      <dgm:spPr/>
      <dgm:t>
        <a:bodyPr/>
        <a:lstStyle/>
        <a:p>
          <a:r>
            <a:rPr lang="en-US" sz="2800" dirty="0"/>
            <a:t>Uses Existing IT Systems</a:t>
          </a:r>
        </a:p>
      </dgm:t>
    </dgm:pt>
    <dgm:pt modelId="{2EB43FE2-1362-4A32-96FA-2F5A4A1453C7}" type="parTrans" cxnId="{9711116C-A6EB-418F-BBEC-62398EEF2CF5}">
      <dgm:prSet/>
      <dgm:spPr/>
      <dgm:t>
        <a:bodyPr/>
        <a:lstStyle/>
        <a:p>
          <a:endParaRPr lang="en-US"/>
        </a:p>
      </dgm:t>
    </dgm:pt>
    <dgm:pt modelId="{6FE43908-7FCC-47A5-A5A4-DF251D706D77}" type="sibTrans" cxnId="{9711116C-A6EB-418F-BBEC-62398EEF2CF5}">
      <dgm:prSet/>
      <dgm:spPr/>
      <dgm:t>
        <a:bodyPr/>
        <a:lstStyle/>
        <a:p>
          <a:endParaRPr lang="en-US"/>
        </a:p>
      </dgm:t>
    </dgm:pt>
    <dgm:pt modelId="{08EF9C53-33D5-47CF-850B-55B9398B9C90}" type="pres">
      <dgm:prSet presAssocID="{BFDC24C1-9A19-4140-BD5E-DE2F974E7133}" presName="diagram" presStyleCnt="0">
        <dgm:presLayoutVars>
          <dgm:dir/>
          <dgm:resizeHandles val="exact"/>
        </dgm:presLayoutVars>
      </dgm:prSet>
      <dgm:spPr/>
    </dgm:pt>
    <dgm:pt modelId="{DC859BD1-6A45-4BE8-8703-6B9520D10747}" type="pres">
      <dgm:prSet presAssocID="{0481FA1E-FCF6-4582-A20C-DE9F1BF2CB6E}" presName="node" presStyleLbl="node1" presStyleIdx="0" presStyleCnt="5">
        <dgm:presLayoutVars>
          <dgm:bulletEnabled val="1"/>
        </dgm:presLayoutVars>
      </dgm:prSet>
      <dgm:spPr/>
    </dgm:pt>
    <dgm:pt modelId="{FC576110-414C-4FE4-B3DB-D11E3A268F6F}" type="pres">
      <dgm:prSet presAssocID="{7A5B0E7C-7A3A-401C-AA41-3546109C7248}" presName="sibTrans" presStyleCnt="0"/>
      <dgm:spPr/>
    </dgm:pt>
    <dgm:pt modelId="{A00CD88B-F4AB-4D84-8E21-C5E2F7CF2991}" type="pres">
      <dgm:prSet presAssocID="{597710AB-C544-4839-BCB6-5E3CFCB905C3}" presName="node" presStyleLbl="node1" presStyleIdx="1" presStyleCnt="5">
        <dgm:presLayoutVars>
          <dgm:bulletEnabled val="1"/>
        </dgm:presLayoutVars>
      </dgm:prSet>
      <dgm:spPr/>
    </dgm:pt>
    <dgm:pt modelId="{63E308A5-FD45-42C1-8890-495C1A65FDD7}" type="pres">
      <dgm:prSet presAssocID="{261455C1-4663-4820-B7FB-1B3EAEB14D3E}" presName="sibTrans" presStyleCnt="0"/>
      <dgm:spPr/>
    </dgm:pt>
    <dgm:pt modelId="{41011F5E-0D6A-4CCE-9937-4D04A8B9907A}" type="pres">
      <dgm:prSet presAssocID="{9E5BC233-2535-48AF-9923-B668E8CFF6B6}" presName="node" presStyleLbl="node1" presStyleIdx="2" presStyleCnt="5">
        <dgm:presLayoutVars>
          <dgm:bulletEnabled val="1"/>
        </dgm:presLayoutVars>
      </dgm:prSet>
      <dgm:spPr/>
    </dgm:pt>
    <dgm:pt modelId="{2195803C-7110-4873-8964-0C437647E74A}" type="pres">
      <dgm:prSet presAssocID="{E9519D8F-7988-486F-8357-3C38E1671FEF}" presName="sibTrans" presStyleCnt="0"/>
      <dgm:spPr/>
    </dgm:pt>
    <dgm:pt modelId="{2137CF16-1400-4C07-B2B0-962E88E5F65F}" type="pres">
      <dgm:prSet presAssocID="{32822CD0-48BA-43B6-94BD-B91B53E87566}" presName="node" presStyleLbl="node1" presStyleIdx="3" presStyleCnt="5">
        <dgm:presLayoutVars>
          <dgm:bulletEnabled val="1"/>
        </dgm:presLayoutVars>
      </dgm:prSet>
      <dgm:spPr/>
    </dgm:pt>
    <dgm:pt modelId="{9306C651-7D2F-4CFB-B466-F5C70F835F1A}" type="pres">
      <dgm:prSet presAssocID="{046ADEFD-AFFB-42B0-8425-85875A1B8BCC}" presName="sibTrans" presStyleCnt="0"/>
      <dgm:spPr/>
    </dgm:pt>
    <dgm:pt modelId="{F0255510-B88E-461E-8892-B58132144919}" type="pres">
      <dgm:prSet presAssocID="{6E9FC9CC-0D22-413B-BFAE-D1A088BE6B07}" presName="node" presStyleLbl="node1" presStyleIdx="4" presStyleCnt="5">
        <dgm:presLayoutVars>
          <dgm:bulletEnabled val="1"/>
        </dgm:presLayoutVars>
      </dgm:prSet>
      <dgm:spPr/>
    </dgm:pt>
  </dgm:ptLst>
  <dgm:cxnLst>
    <dgm:cxn modelId="{5CC0270C-FB0E-4F81-AF19-AA7A4C34F491}" srcId="{BFDC24C1-9A19-4140-BD5E-DE2F974E7133}" destId="{32822CD0-48BA-43B6-94BD-B91B53E87566}" srcOrd="3" destOrd="0" parTransId="{3DBA7286-AE92-4C0F-BFA8-47319C823724}" sibTransId="{046ADEFD-AFFB-42B0-8425-85875A1B8BCC}"/>
    <dgm:cxn modelId="{FA303F18-232C-46D2-969A-44A6301D2187}" type="presOf" srcId="{32822CD0-48BA-43B6-94BD-B91B53E87566}" destId="{2137CF16-1400-4C07-B2B0-962E88E5F65F}" srcOrd="0" destOrd="0" presId="urn:microsoft.com/office/officeart/2005/8/layout/default"/>
    <dgm:cxn modelId="{5476695B-37E5-4F1C-AE3B-9DC8185B256D}" srcId="{BFDC24C1-9A19-4140-BD5E-DE2F974E7133}" destId="{9E5BC233-2535-48AF-9923-B668E8CFF6B6}" srcOrd="2" destOrd="0" parTransId="{3D6B72DA-0686-4CC8-A786-D03A400C7711}" sibTransId="{E9519D8F-7988-486F-8357-3C38E1671FEF}"/>
    <dgm:cxn modelId="{C7B12641-565C-4488-AD58-82C300AB0764}" type="presOf" srcId="{6E9FC9CC-0D22-413B-BFAE-D1A088BE6B07}" destId="{F0255510-B88E-461E-8892-B58132144919}" srcOrd="0" destOrd="0" presId="urn:microsoft.com/office/officeart/2005/8/layout/default"/>
    <dgm:cxn modelId="{9711116C-A6EB-418F-BBEC-62398EEF2CF5}" srcId="{BFDC24C1-9A19-4140-BD5E-DE2F974E7133}" destId="{6E9FC9CC-0D22-413B-BFAE-D1A088BE6B07}" srcOrd="4" destOrd="0" parTransId="{2EB43FE2-1362-4A32-96FA-2F5A4A1453C7}" sibTransId="{6FE43908-7FCC-47A5-A5A4-DF251D706D77}"/>
    <dgm:cxn modelId="{90EBFC80-2F68-4C32-966F-541D54654C28}" srcId="{BFDC24C1-9A19-4140-BD5E-DE2F974E7133}" destId="{597710AB-C544-4839-BCB6-5E3CFCB905C3}" srcOrd="1" destOrd="0" parTransId="{B655524E-94E1-402C-8129-2E76E28996B5}" sibTransId="{261455C1-4663-4820-B7FB-1B3EAEB14D3E}"/>
    <dgm:cxn modelId="{B565CF97-0190-4081-B876-1D4F164F0D7A}" srcId="{BFDC24C1-9A19-4140-BD5E-DE2F974E7133}" destId="{0481FA1E-FCF6-4582-A20C-DE9F1BF2CB6E}" srcOrd="0" destOrd="0" parTransId="{C9F88AF6-A187-4714-8632-6350D76D781B}" sibTransId="{7A5B0E7C-7A3A-401C-AA41-3546109C7248}"/>
    <dgm:cxn modelId="{7C1A0FAB-0B27-4AC4-A2F1-AD216C34565A}" type="presOf" srcId="{0481FA1E-FCF6-4582-A20C-DE9F1BF2CB6E}" destId="{DC859BD1-6A45-4BE8-8703-6B9520D10747}" srcOrd="0" destOrd="0" presId="urn:microsoft.com/office/officeart/2005/8/layout/default"/>
    <dgm:cxn modelId="{54D3A6B0-C988-413A-983B-B8AD08BF61A6}" type="presOf" srcId="{9E5BC233-2535-48AF-9923-B668E8CFF6B6}" destId="{41011F5E-0D6A-4CCE-9937-4D04A8B9907A}" srcOrd="0" destOrd="0" presId="urn:microsoft.com/office/officeart/2005/8/layout/default"/>
    <dgm:cxn modelId="{406DFADF-C89E-4BE2-A189-EDBF608C2B32}" type="presOf" srcId="{BFDC24C1-9A19-4140-BD5E-DE2F974E7133}" destId="{08EF9C53-33D5-47CF-850B-55B9398B9C90}" srcOrd="0" destOrd="0" presId="urn:microsoft.com/office/officeart/2005/8/layout/default"/>
    <dgm:cxn modelId="{4B8F34FA-CE2E-4CB8-9A01-47C86ED63E1E}" type="presOf" srcId="{597710AB-C544-4839-BCB6-5E3CFCB905C3}" destId="{A00CD88B-F4AB-4D84-8E21-C5E2F7CF2991}" srcOrd="0" destOrd="0" presId="urn:microsoft.com/office/officeart/2005/8/layout/default"/>
    <dgm:cxn modelId="{116F2959-0309-4445-9290-136D9FBBC036}" type="presParOf" srcId="{08EF9C53-33D5-47CF-850B-55B9398B9C90}" destId="{DC859BD1-6A45-4BE8-8703-6B9520D10747}" srcOrd="0" destOrd="0" presId="urn:microsoft.com/office/officeart/2005/8/layout/default"/>
    <dgm:cxn modelId="{BA089EBF-95F0-4A42-B75D-77D3EE7DFDCC}" type="presParOf" srcId="{08EF9C53-33D5-47CF-850B-55B9398B9C90}" destId="{FC576110-414C-4FE4-B3DB-D11E3A268F6F}" srcOrd="1" destOrd="0" presId="urn:microsoft.com/office/officeart/2005/8/layout/default"/>
    <dgm:cxn modelId="{2AC697EF-CF19-4FD2-8BEF-FFADBB683EE4}" type="presParOf" srcId="{08EF9C53-33D5-47CF-850B-55B9398B9C90}" destId="{A00CD88B-F4AB-4D84-8E21-C5E2F7CF2991}" srcOrd="2" destOrd="0" presId="urn:microsoft.com/office/officeart/2005/8/layout/default"/>
    <dgm:cxn modelId="{D47CC2BD-3070-458C-AE6D-32F7AAC9B4CE}" type="presParOf" srcId="{08EF9C53-33D5-47CF-850B-55B9398B9C90}" destId="{63E308A5-FD45-42C1-8890-495C1A65FDD7}" srcOrd="3" destOrd="0" presId="urn:microsoft.com/office/officeart/2005/8/layout/default"/>
    <dgm:cxn modelId="{8C45EA5C-CEEE-4CD2-85E9-D78E23433A1F}" type="presParOf" srcId="{08EF9C53-33D5-47CF-850B-55B9398B9C90}" destId="{41011F5E-0D6A-4CCE-9937-4D04A8B9907A}" srcOrd="4" destOrd="0" presId="urn:microsoft.com/office/officeart/2005/8/layout/default"/>
    <dgm:cxn modelId="{95435CE4-8275-4E02-AE5E-31BA00C0DE24}" type="presParOf" srcId="{08EF9C53-33D5-47CF-850B-55B9398B9C90}" destId="{2195803C-7110-4873-8964-0C437647E74A}" srcOrd="5" destOrd="0" presId="urn:microsoft.com/office/officeart/2005/8/layout/default"/>
    <dgm:cxn modelId="{25B59203-436C-4976-83DE-FAA46329B034}" type="presParOf" srcId="{08EF9C53-33D5-47CF-850B-55B9398B9C90}" destId="{2137CF16-1400-4C07-B2B0-962E88E5F65F}" srcOrd="6" destOrd="0" presId="urn:microsoft.com/office/officeart/2005/8/layout/default"/>
    <dgm:cxn modelId="{D32BA949-208E-49A0-B3DC-D8F74FD7C916}" type="presParOf" srcId="{08EF9C53-33D5-47CF-850B-55B9398B9C90}" destId="{9306C651-7D2F-4CFB-B466-F5C70F835F1A}" srcOrd="7" destOrd="0" presId="urn:microsoft.com/office/officeart/2005/8/layout/default"/>
    <dgm:cxn modelId="{7338FD00-96D6-4FBE-B0A5-7FBE9B2657A5}" type="presParOf" srcId="{08EF9C53-33D5-47CF-850B-55B9398B9C90}" destId="{F0255510-B88E-461E-8892-B5813214491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8632E-3C6A-4BCC-B837-2E6060ED2F47}">
      <dsp:nvSpPr>
        <dsp:cNvPr id="0" name=""/>
        <dsp:cNvSpPr/>
      </dsp:nvSpPr>
      <dsp:spPr>
        <a:xfrm rot="5400000">
          <a:off x="4810718" y="106588"/>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Save time</a:t>
          </a:r>
        </a:p>
      </dsp:txBody>
      <dsp:txXfrm rot="-5400000">
        <a:off x="5133981" y="252983"/>
        <a:ext cx="965157" cy="1109376"/>
      </dsp:txXfrm>
    </dsp:sp>
    <dsp:sp modelId="{6990B10F-FABB-484C-8F03-C25CFDCA3AB9}">
      <dsp:nvSpPr>
        <dsp:cNvPr id="0" name=""/>
        <dsp:cNvSpPr/>
      </dsp:nvSpPr>
      <dsp:spPr>
        <a:xfrm>
          <a:off x="6360192" y="324165"/>
          <a:ext cx="179863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for employees</a:t>
          </a:r>
        </a:p>
      </dsp:txBody>
      <dsp:txXfrm>
        <a:off x="6360192" y="324165"/>
        <a:ext cx="1798639" cy="967010"/>
      </dsp:txXfrm>
    </dsp:sp>
    <dsp:sp modelId="{B8A590D0-AE38-4B7C-BFCF-0B2EFF066E68}">
      <dsp:nvSpPr>
        <dsp:cNvPr id="0" name=""/>
        <dsp:cNvSpPr/>
      </dsp:nvSpPr>
      <dsp:spPr>
        <a:xfrm rot="5400000">
          <a:off x="3296379" y="106588"/>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Repetitive</a:t>
          </a:r>
          <a:br>
            <a:rPr lang="en-US" sz="1600" kern="1200" dirty="0"/>
          </a:br>
          <a:r>
            <a:rPr lang="en-US" sz="1600" kern="1200" dirty="0"/>
            <a:t>tasks</a:t>
          </a:r>
        </a:p>
      </dsp:txBody>
      <dsp:txXfrm rot="-5400000">
        <a:off x="3619642" y="252983"/>
        <a:ext cx="965157" cy="1109376"/>
      </dsp:txXfrm>
    </dsp:sp>
    <dsp:sp modelId="{82511A3C-654E-46B5-862C-F74D87754E5A}">
      <dsp:nvSpPr>
        <dsp:cNvPr id="0" name=""/>
        <dsp:cNvSpPr/>
      </dsp:nvSpPr>
      <dsp:spPr>
        <a:xfrm rot="5400000">
          <a:off x="4050648" y="1474586"/>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24/7</a:t>
          </a:r>
        </a:p>
      </dsp:txBody>
      <dsp:txXfrm rot="-5400000">
        <a:off x="4373911" y="1620981"/>
        <a:ext cx="965157" cy="1109376"/>
      </dsp:txXfrm>
    </dsp:sp>
    <dsp:sp modelId="{CD42F78D-773D-4B00-BB01-C6317E450A85}">
      <dsp:nvSpPr>
        <dsp:cNvPr id="0" name=""/>
        <dsp:cNvSpPr/>
      </dsp:nvSpPr>
      <dsp:spPr>
        <a:xfrm>
          <a:off x="2356767" y="1692163"/>
          <a:ext cx="174061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en-US" sz="1700" kern="1200" dirty="0"/>
            <a:t>Work autonomously</a:t>
          </a:r>
        </a:p>
      </dsp:txBody>
      <dsp:txXfrm>
        <a:off x="2356767" y="1692163"/>
        <a:ext cx="1740619" cy="967010"/>
      </dsp:txXfrm>
    </dsp:sp>
    <dsp:sp modelId="{5722BBB7-7DDA-4A52-898F-5D43445A74A6}">
      <dsp:nvSpPr>
        <dsp:cNvPr id="0" name=""/>
        <dsp:cNvSpPr/>
      </dsp:nvSpPr>
      <dsp:spPr>
        <a:xfrm rot="5400000">
          <a:off x="5564987" y="1474586"/>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a:latin typeface="Kanit"/>
              <a:ea typeface="+mn-ea"/>
              <a:cs typeface="+mn-cs"/>
            </a:rPr>
            <a:t>Save</a:t>
          </a:r>
          <a:r>
            <a:rPr lang="en-US" sz="2300" kern="1200"/>
            <a:t> </a:t>
          </a:r>
          <a:r>
            <a:rPr lang="en-US" sz="1700" kern="1200">
              <a:latin typeface="Kanit"/>
              <a:ea typeface="+mn-ea"/>
              <a:cs typeface="+mn-cs"/>
            </a:rPr>
            <a:t>budget</a:t>
          </a:r>
          <a:endParaRPr lang="en-US" sz="1700" kern="1200" dirty="0">
            <a:latin typeface="Kanit"/>
            <a:ea typeface="+mn-ea"/>
            <a:cs typeface="+mn-cs"/>
          </a:endParaRPr>
        </a:p>
      </dsp:txBody>
      <dsp:txXfrm rot="-5400000">
        <a:off x="5888250" y="1620981"/>
        <a:ext cx="965157" cy="1109376"/>
      </dsp:txXfrm>
    </dsp:sp>
    <dsp:sp modelId="{DC1D686E-AF3D-4C78-82BA-0F46BC51607E}">
      <dsp:nvSpPr>
        <dsp:cNvPr id="0" name=""/>
        <dsp:cNvSpPr/>
      </dsp:nvSpPr>
      <dsp:spPr>
        <a:xfrm rot="5400000">
          <a:off x="4810718" y="2842584"/>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Analyze</a:t>
          </a:r>
          <a:br>
            <a:rPr lang="en-US" sz="1700" kern="1200" dirty="0"/>
          </a:br>
          <a:r>
            <a:rPr lang="en-US" sz="1700" kern="1200" dirty="0"/>
            <a:t>Process</a:t>
          </a:r>
        </a:p>
      </dsp:txBody>
      <dsp:txXfrm rot="-5400000">
        <a:off x="5133981" y="2988979"/>
        <a:ext cx="965157" cy="1109376"/>
      </dsp:txXfrm>
    </dsp:sp>
    <dsp:sp modelId="{D7B0421B-BDA7-4E90-941A-CC615D0AEAA2}">
      <dsp:nvSpPr>
        <dsp:cNvPr id="0" name=""/>
        <dsp:cNvSpPr/>
      </dsp:nvSpPr>
      <dsp:spPr>
        <a:xfrm>
          <a:off x="6360192" y="3060161"/>
          <a:ext cx="179863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large volumes of data</a:t>
          </a:r>
        </a:p>
      </dsp:txBody>
      <dsp:txXfrm>
        <a:off x="6360192" y="3060161"/>
        <a:ext cx="1798639" cy="967010"/>
      </dsp:txXfrm>
    </dsp:sp>
    <dsp:sp modelId="{A12D0010-08A8-47DB-B49C-06CA82AA1789}">
      <dsp:nvSpPr>
        <dsp:cNvPr id="0" name=""/>
        <dsp:cNvSpPr/>
      </dsp:nvSpPr>
      <dsp:spPr>
        <a:xfrm rot="5400000">
          <a:off x="3296379" y="2842584"/>
          <a:ext cx="1611684" cy="1402165"/>
        </a:xfrm>
        <a:prstGeom prst="hexagon">
          <a:avLst>
            <a:gd name="adj" fmla="val 25000"/>
            <a:gd name="vf" fmla="val 11547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Integrate legacy systems</a:t>
          </a:r>
        </a:p>
      </dsp:txBody>
      <dsp:txXfrm rot="-5400000">
        <a:off x="3619642" y="2988979"/>
        <a:ext cx="965157" cy="1109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59BD1-6A45-4BE8-8703-6B9520D10747}">
      <dsp:nvSpPr>
        <dsp:cNvPr id="0" name=""/>
        <dsp:cNvSpPr/>
      </dsp:nvSpPr>
      <dsp:spPr>
        <a:xfrm>
          <a:off x="0" y="39687"/>
          <a:ext cx="3286125" cy="197167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Fast &amp; Cheap Implementation</a:t>
          </a:r>
        </a:p>
      </dsp:txBody>
      <dsp:txXfrm>
        <a:off x="0" y="39687"/>
        <a:ext cx="3286125" cy="1971675"/>
      </dsp:txXfrm>
    </dsp:sp>
    <dsp:sp modelId="{A00CD88B-F4AB-4D84-8E21-C5E2F7CF2991}">
      <dsp:nvSpPr>
        <dsp:cNvPr id="0" name=""/>
        <dsp:cNvSpPr/>
      </dsp:nvSpPr>
      <dsp:spPr>
        <a:xfrm>
          <a:off x="3614737" y="39687"/>
          <a:ext cx="3286125" cy="197167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Easy to Support</a:t>
          </a:r>
        </a:p>
      </dsp:txBody>
      <dsp:txXfrm>
        <a:off x="3614737" y="39687"/>
        <a:ext cx="3286125" cy="1971675"/>
      </dsp:txXfrm>
    </dsp:sp>
    <dsp:sp modelId="{41011F5E-0D6A-4CCE-9937-4D04A8B9907A}">
      <dsp:nvSpPr>
        <dsp:cNvPr id="0" name=""/>
        <dsp:cNvSpPr/>
      </dsp:nvSpPr>
      <dsp:spPr>
        <a:xfrm>
          <a:off x="7229475" y="39687"/>
          <a:ext cx="3286125" cy="19716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Local &amp; Remote Scheduled &amp; On Demand Execution</a:t>
          </a:r>
        </a:p>
      </dsp:txBody>
      <dsp:txXfrm>
        <a:off x="7229475" y="39687"/>
        <a:ext cx="3286125" cy="1971675"/>
      </dsp:txXfrm>
    </dsp:sp>
    <dsp:sp modelId="{2137CF16-1400-4C07-B2B0-962E88E5F65F}">
      <dsp:nvSpPr>
        <dsp:cNvPr id="0" name=""/>
        <dsp:cNvSpPr/>
      </dsp:nvSpPr>
      <dsp:spPr>
        <a:xfrm>
          <a:off x="1807368" y="2339975"/>
          <a:ext cx="3286125" cy="1971675"/>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Access Control at UI Level</a:t>
          </a:r>
        </a:p>
      </dsp:txBody>
      <dsp:txXfrm>
        <a:off x="1807368" y="2339975"/>
        <a:ext cx="3286125" cy="1971675"/>
      </dsp:txXfrm>
    </dsp:sp>
    <dsp:sp modelId="{F0255510-B88E-461E-8892-B58132144919}">
      <dsp:nvSpPr>
        <dsp:cNvPr id="0" name=""/>
        <dsp:cNvSpPr/>
      </dsp:nvSpPr>
      <dsp:spPr>
        <a:xfrm>
          <a:off x="5422106" y="2339975"/>
          <a:ext cx="3286125" cy="1971675"/>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Uses Existing IT Systems</a:t>
          </a:r>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Make great products</a:t>
            </a:r>
          </a:p>
          <a:p>
            <a:pPr marL="0" indent="0">
              <a:buNone/>
            </a:pPr>
            <a:r>
              <a:rPr lang="en-US" sz="800" kern="1200" dirty="0">
                <a:solidFill>
                  <a:schemeClr val="tx1"/>
                </a:solidFill>
                <a:latin typeface="+mn-lt"/>
                <a:ea typeface="+mn-ea"/>
                <a:cs typeface="+mn-cs"/>
              </a:rPr>
              <a:t>Help you work together</a:t>
            </a:r>
          </a:p>
          <a:p>
            <a:pPr marL="0" indent="0">
              <a:buNone/>
            </a:pPr>
            <a:r>
              <a:rPr lang="en-US" sz="800" kern="1200" dirty="0">
                <a:solidFill>
                  <a:schemeClr val="tx1"/>
                </a:solidFill>
                <a:latin typeface="+mn-lt"/>
                <a:ea typeface="+mn-ea"/>
                <a:cs typeface="+mn-cs"/>
              </a:rPr>
              <a:t>Help you deliver your products faster, more easily, with less pain, and less stress</a:t>
            </a:r>
          </a:p>
          <a:p>
            <a:endParaRPr lang="en-US" dirty="0"/>
          </a:p>
          <a:p>
            <a:r>
              <a:rPr lang="en-US" dirty="0"/>
              <a:t>At a grand scale – we’re passionate about making products that you will find transformative to how you work. </a:t>
            </a:r>
          </a:p>
          <a:p>
            <a:endParaRPr lang="en-US" dirty="0"/>
          </a:p>
          <a:p>
            <a:r>
              <a:rPr lang="en-US" dirty="0"/>
              <a:t>We both want to use our tools every day to help you do a whole number of complex things, and at the same time get out of your way so you don’t need to worry about </a:t>
            </a:r>
            <a:r>
              <a:rPr lang="en-US" dirty="0" err="1"/>
              <a:t>SpiraTeam</a:t>
            </a:r>
            <a:r>
              <a:rPr lang="en-US" dirty="0"/>
              <a:t> and can instead focus on helping your own customers</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15</a:t>
            </a:fld>
            <a:endParaRPr lang="en-US"/>
          </a:p>
        </p:txBody>
      </p:sp>
    </p:spTree>
    <p:extLst>
      <p:ext uri="{BB962C8B-B14F-4D97-AF65-F5344CB8AC3E}">
        <p14:creationId xmlns:p14="http://schemas.microsoft.com/office/powerpoint/2010/main" val="88211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72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5/6/2021</a:t>
            </a:fld>
            <a:r>
              <a:rPr lang="en-US" sz="1000" dirty="0"/>
              <a:t>  </a:t>
            </a:r>
            <a:r>
              <a:rPr lang="en-US" sz="1000" dirty="0">
                <a:solidFill>
                  <a:srgbClr val="93A1A1"/>
                </a:solidFill>
              </a:rPr>
              <a:t>  © Copyright 2006-2019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 id="2147483720" r:id="rId15"/>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3.png"/><Relationship Id="rId1" Type="http://schemas.openxmlformats.org/officeDocument/2006/relationships/slideLayout" Target="../slideLayouts/slideLayout37.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hyperlink" Target="http://www.swisslife.com/" TargetMode="External"/><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9" Type="http://schemas.openxmlformats.org/officeDocument/2006/relationships/image" Target="../media/image66.png"/><Relationship Id="rId3" Type="http://schemas.openxmlformats.org/officeDocument/2006/relationships/image" Target="../media/image34.jpeg"/><Relationship Id="rId21" Type="http://schemas.openxmlformats.org/officeDocument/2006/relationships/image" Target="../media/image49.png"/><Relationship Id="rId34" Type="http://schemas.openxmlformats.org/officeDocument/2006/relationships/image" Target="../media/image61.gif"/><Relationship Id="rId7" Type="http://schemas.openxmlformats.org/officeDocument/2006/relationships/image" Target="../media/image36.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0.png"/><Relationship Id="rId38" Type="http://schemas.openxmlformats.org/officeDocument/2006/relationships/image" Target="../media/image65.png"/><Relationship Id="rId2" Type="http://schemas.openxmlformats.org/officeDocument/2006/relationships/hyperlink" Target="http://www.alcatel-lucent.com/" TargetMode="External"/><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gif"/><Relationship Id="rId1" Type="http://schemas.openxmlformats.org/officeDocument/2006/relationships/slideLayout" Target="../slideLayouts/slideLayout37.xml"/><Relationship Id="rId6" Type="http://schemas.openxmlformats.org/officeDocument/2006/relationships/hyperlink" Target="http://www.db.com/" TargetMode="External"/><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hyperlink" Target="http://www.ermscorp.com/" TargetMode="External"/><Relationship Id="rId37" Type="http://schemas.openxmlformats.org/officeDocument/2006/relationships/image" Target="../media/image64.jpeg"/><Relationship Id="rId5" Type="http://schemas.openxmlformats.org/officeDocument/2006/relationships/image" Target="../media/image35.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36" Type="http://schemas.openxmlformats.org/officeDocument/2006/relationships/image" Target="../media/image63.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9.png"/><Relationship Id="rId4" Type="http://schemas.openxmlformats.org/officeDocument/2006/relationships/hyperlink" Target="http://www.rockybrands.com/" TargetMode="External"/><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35"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26" Type="http://schemas.openxmlformats.org/officeDocument/2006/relationships/image" Target="../media/image90.jpeg"/><Relationship Id="rId3" Type="http://schemas.openxmlformats.org/officeDocument/2006/relationships/image" Target="../media/image68.png"/><Relationship Id="rId21" Type="http://schemas.openxmlformats.org/officeDocument/2006/relationships/image" Target="../media/image85.wmf"/><Relationship Id="rId7" Type="http://schemas.openxmlformats.org/officeDocument/2006/relationships/image" Target="../media/image72.jpg"/><Relationship Id="rId12" Type="http://schemas.openxmlformats.org/officeDocument/2006/relationships/image" Target="../media/image77.png"/><Relationship Id="rId17" Type="http://schemas.openxmlformats.org/officeDocument/2006/relationships/image" Target="../media/image82.png"/><Relationship Id="rId25" Type="http://schemas.openxmlformats.org/officeDocument/2006/relationships/image" Target="../media/image89.png"/><Relationship Id="rId2" Type="http://schemas.openxmlformats.org/officeDocument/2006/relationships/image" Target="../media/image67.png"/><Relationship Id="rId16" Type="http://schemas.openxmlformats.org/officeDocument/2006/relationships/image" Target="../media/image81.png"/><Relationship Id="rId20" Type="http://schemas.openxmlformats.org/officeDocument/2006/relationships/oleObject" Target="../embeddings/oleObject1.bin"/><Relationship Id="rId29" Type="http://schemas.openxmlformats.org/officeDocument/2006/relationships/image" Target="../media/image93.png"/><Relationship Id="rId1" Type="http://schemas.openxmlformats.org/officeDocument/2006/relationships/slideLayout" Target="../slideLayouts/slideLayout37.xml"/><Relationship Id="rId6" Type="http://schemas.openxmlformats.org/officeDocument/2006/relationships/image" Target="../media/image71.png"/><Relationship Id="rId11" Type="http://schemas.openxmlformats.org/officeDocument/2006/relationships/image" Target="../media/image76.png"/><Relationship Id="rId24" Type="http://schemas.openxmlformats.org/officeDocument/2006/relationships/image" Target="../media/image88.png"/><Relationship Id="rId5" Type="http://schemas.openxmlformats.org/officeDocument/2006/relationships/image" Target="../media/image70.png"/><Relationship Id="rId15" Type="http://schemas.openxmlformats.org/officeDocument/2006/relationships/image" Target="../media/image80.png"/><Relationship Id="rId23" Type="http://schemas.openxmlformats.org/officeDocument/2006/relationships/image" Target="../media/image87.png"/><Relationship Id="rId28" Type="http://schemas.openxmlformats.org/officeDocument/2006/relationships/image" Target="../media/image92.png"/><Relationship Id="rId10" Type="http://schemas.openxmlformats.org/officeDocument/2006/relationships/image" Target="../media/image75.png"/><Relationship Id="rId19" Type="http://schemas.openxmlformats.org/officeDocument/2006/relationships/image" Target="../media/image84.png"/><Relationship Id="rId4" Type="http://schemas.openxmlformats.org/officeDocument/2006/relationships/image" Target="../media/image69.jpeg"/><Relationship Id="rId9" Type="http://schemas.openxmlformats.org/officeDocument/2006/relationships/image" Target="../media/image74.jpg"/><Relationship Id="rId14" Type="http://schemas.openxmlformats.org/officeDocument/2006/relationships/image" Target="../media/image79.png"/><Relationship Id="rId22" Type="http://schemas.openxmlformats.org/officeDocument/2006/relationships/image" Target="../media/image86.jpeg"/><Relationship Id="rId27" Type="http://schemas.openxmlformats.org/officeDocument/2006/relationships/image" Target="../media/image9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7.xml"/><Relationship Id="rId4" Type="http://schemas.openxmlformats.org/officeDocument/2006/relationships/image" Target="../media/image9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8" Type="http://schemas.openxmlformats.org/officeDocument/2006/relationships/image" Target="../media/image104.jpeg"/><Relationship Id="rId13" Type="http://schemas.openxmlformats.org/officeDocument/2006/relationships/hyperlink" Target="http://www.google.com/url?sa=i&amp;rct=j&amp;q=&amp;esrc=s&amp;frm=1&amp;source=images&amp;cd=&amp;docid=olFVeqpry7SX9M&amp;tbnid=fSeaea8jwR-IYM:&amp;ved=0CAUQjRw&amp;url=http://www.softedge.co.za/componentone/componentone.html&amp;ei=ltxOUpP5Iq6z4AP74YDQAg&amp;bvm=bv.53537100,d.dmg&amp;psig=AFQjCNGsodcOxV_C16lDGimu3zvJHd2nEQ&amp;ust=1380986384495679" TargetMode="External"/><Relationship Id="rId18" Type="http://schemas.openxmlformats.org/officeDocument/2006/relationships/image" Target="../media/image113.png"/><Relationship Id="rId3" Type="http://schemas.openxmlformats.org/officeDocument/2006/relationships/image" Target="../media/image99.png"/><Relationship Id="rId21" Type="http://schemas.openxmlformats.org/officeDocument/2006/relationships/image" Target="../media/image116.jpe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2.png"/><Relationship Id="rId2" Type="http://schemas.openxmlformats.org/officeDocument/2006/relationships/image" Target="../media/image98.png"/><Relationship Id="rId16" Type="http://schemas.openxmlformats.org/officeDocument/2006/relationships/image" Target="../media/image111.png"/><Relationship Id="rId20" Type="http://schemas.openxmlformats.org/officeDocument/2006/relationships/image" Target="../media/image115.png"/><Relationship Id="rId1" Type="http://schemas.openxmlformats.org/officeDocument/2006/relationships/slideLayout" Target="../slideLayouts/slideLayout37.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110.png"/><Relationship Id="rId23" Type="http://schemas.openxmlformats.org/officeDocument/2006/relationships/image" Target="../media/image118.png"/><Relationship Id="rId10" Type="http://schemas.openxmlformats.org/officeDocument/2006/relationships/image" Target="../media/image106.png"/><Relationship Id="rId19" Type="http://schemas.openxmlformats.org/officeDocument/2006/relationships/image" Target="../media/image114.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09.png"/><Relationship Id="rId22" Type="http://schemas.openxmlformats.org/officeDocument/2006/relationships/image" Target="../media/image117.png"/></Relationships>
</file>

<file path=ppt/slides/_rels/slide2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37.xml"/><Relationship Id="rId4" Type="http://schemas.openxmlformats.org/officeDocument/2006/relationships/image" Target="../media/image121.png"/></Relationships>
</file>

<file path=ppt/slides/_rels/slide2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37.xml"/><Relationship Id="rId4" Type="http://schemas.openxmlformats.org/officeDocument/2006/relationships/image" Target="../media/image1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37.xml"/><Relationship Id="rId5" Type="http://schemas.openxmlformats.org/officeDocument/2006/relationships/image" Target="../media/image117.png"/><Relationship Id="rId4" Type="http://schemas.openxmlformats.org/officeDocument/2006/relationships/image" Target="../media/image104.jpeg"/></Relationships>
</file>

<file path=ppt/slides/_rels/slide3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37.xml"/><Relationship Id="rId5" Type="http://schemas.openxmlformats.org/officeDocument/2006/relationships/image" Target="../media/image132.png"/><Relationship Id="rId4" Type="http://schemas.openxmlformats.org/officeDocument/2006/relationships/image" Target="../media/image131.png"/></Relationships>
</file>

<file path=ppt/slides/_rels/slide3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37.xml"/><Relationship Id="rId4" Type="http://schemas.openxmlformats.org/officeDocument/2006/relationships/image" Target="../media/image135.png"/></Relationships>
</file>

<file path=ppt/slides/_rels/slide34.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37.xml"/><Relationship Id="rId4" Type="http://schemas.openxmlformats.org/officeDocument/2006/relationships/image" Target="../media/image128.png"/></Relationships>
</file>

<file path=ppt/slides/_rels/slide3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37.xml"/><Relationship Id="rId4" Type="http://schemas.openxmlformats.org/officeDocument/2006/relationships/image" Target="../media/image146.jpg"/></Relationships>
</file>

<file path=ppt/slides/_rels/slide42.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Devops.png" TargetMode="External"/><Relationship Id="rId7" Type="http://schemas.openxmlformats.org/officeDocument/2006/relationships/hyperlink" Target="https://hostingcanada.org/" TargetMode="External"/><Relationship Id="rId2" Type="http://schemas.openxmlformats.org/officeDocument/2006/relationships/image" Target="../media/image5.png"/><Relationship Id="rId1" Type="http://schemas.openxmlformats.org/officeDocument/2006/relationships/slideLayout" Target="../slideLayouts/slideLayout37.xml"/><Relationship Id="rId6" Type="http://schemas.openxmlformats.org/officeDocument/2006/relationships/hyperlink" Target="https://commons.wikimedia.org/w/index.php?curid=20202905" TargetMode="External"/><Relationship Id="rId5" Type="http://schemas.openxmlformats.org/officeDocument/2006/relationships/hyperlink" Target="https://commons.wikimedia.org/wiki/User:Wylve" TargetMode="External"/><Relationship Id="rId4" Type="http://schemas.openxmlformats.org/officeDocument/2006/relationships/hyperlink" Target="https://commons.wikimedia.org/w/index.php?title=User:Rajiv.Pant&amp;action=edit&amp;redlink=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3564294" y="4422710"/>
            <a:ext cx="8349539" cy="1642187"/>
          </a:xfrm>
        </p:spPr>
        <p:txBody>
          <a:bodyPr/>
          <a:lstStyle/>
          <a:p>
            <a:pPr algn="l"/>
            <a:r>
              <a:rPr lang="en-US" dirty="0">
                <a:solidFill>
                  <a:schemeClr val="tx2"/>
                </a:solidFill>
              </a:rPr>
              <a:t>Rapid &amp; Easy Automated Testing</a:t>
            </a:r>
            <a:br>
              <a:rPr lang="en-US" dirty="0">
                <a:solidFill>
                  <a:schemeClr val="tx2"/>
                </a:solidFill>
              </a:rPr>
            </a:br>
            <a:r>
              <a:rPr lang="en-US" dirty="0">
                <a:solidFill>
                  <a:schemeClr val="tx2"/>
                </a:solidFill>
              </a:rPr>
              <a:t>	+ Robotic Process Automation</a:t>
            </a:r>
          </a:p>
        </p:txBody>
      </p:sp>
      <p:pic>
        <p:nvPicPr>
          <p:cNvPr id="5" name="Picture 4">
            <a:extLst>
              <a:ext uri="{FF2B5EF4-FFF2-40B4-BE49-F238E27FC236}">
                <a16:creationId xmlns:a16="http://schemas.microsoft.com/office/drawing/2014/main" id="{30497D5E-637B-4221-8C57-5C6EABD41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692" y="1080644"/>
            <a:ext cx="7790028" cy="3168454"/>
          </a:xfrm>
          <a:prstGeom prst="rect">
            <a:avLst/>
          </a:prstGeom>
        </p:spPr>
      </p:pic>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8D94C-F277-4180-880F-8F41D9C783C4}"/>
              </a:ext>
            </a:extLst>
          </p:cNvPr>
          <p:cNvSpPr>
            <a:spLocks noGrp="1"/>
          </p:cNvSpPr>
          <p:nvPr>
            <p:ph type="title"/>
          </p:nvPr>
        </p:nvSpPr>
        <p:spPr/>
        <p:txBody>
          <a:bodyPr/>
          <a:lstStyle/>
          <a:p>
            <a:r>
              <a:rPr lang="en-US" dirty="0"/>
              <a:t>Continuous Integration (CI)</a:t>
            </a:r>
          </a:p>
        </p:txBody>
      </p:sp>
      <p:sp>
        <p:nvSpPr>
          <p:cNvPr id="3" name="Content Placeholder 2">
            <a:extLst>
              <a:ext uri="{FF2B5EF4-FFF2-40B4-BE49-F238E27FC236}">
                <a16:creationId xmlns:a16="http://schemas.microsoft.com/office/drawing/2014/main" id="{8718F190-4CEA-498E-9632-6E46DB1C9E91}"/>
              </a:ext>
            </a:extLst>
          </p:cNvPr>
          <p:cNvSpPr>
            <a:spLocks noGrp="1"/>
          </p:cNvSpPr>
          <p:nvPr>
            <p:ph idx="1"/>
          </p:nvPr>
        </p:nvSpPr>
        <p:spPr>
          <a:xfrm>
            <a:off x="1847528" y="4581128"/>
            <a:ext cx="8496944" cy="1368152"/>
          </a:xfrm>
        </p:spPr>
        <p:txBody>
          <a:bodyPr/>
          <a:lstStyle/>
          <a:p>
            <a:r>
              <a:rPr lang="en-US" dirty="0"/>
              <a:t>Ensure that you have a robust set of “smoke” tests that can run after every CI build</a:t>
            </a:r>
          </a:p>
          <a:p>
            <a:pPr lvl="1"/>
            <a:r>
              <a:rPr lang="en-US" dirty="0"/>
              <a:t>Unit, API and Automated UI tests</a:t>
            </a:r>
          </a:p>
        </p:txBody>
      </p:sp>
      <p:pic>
        <p:nvPicPr>
          <p:cNvPr id="5" name="Picture 4">
            <a:extLst>
              <a:ext uri="{FF2B5EF4-FFF2-40B4-BE49-F238E27FC236}">
                <a16:creationId xmlns:a16="http://schemas.microsoft.com/office/drawing/2014/main" id="{B0F642F3-C803-4E6B-B863-1F041DF7A383}"/>
              </a:ext>
            </a:extLst>
          </p:cNvPr>
          <p:cNvPicPr>
            <a:picLocks noChangeAspect="1"/>
          </p:cNvPicPr>
          <p:nvPr/>
        </p:nvPicPr>
        <p:blipFill>
          <a:blip r:embed="rId2"/>
          <a:stretch>
            <a:fillRect/>
          </a:stretch>
        </p:blipFill>
        <p:spPr>
          <a:xfrm>
            <a:off x="2063552" y="1643010"/>
            <a:ext cx="6948264" cy="2851900"/>
          </a:xfrm>
          <a:prstGeom prst="rect">
            <a:avLst/>
          </a:prstGeom>
          <a:ln>
            <a:solidFill>
              <a:schemeClr val="bg1">
                <a:lumMod val="50000"/>
              </a:schemeClr>
            </a:solidFill>
          </a:ln>
        </p:spPr>
      </p:pic>
      <p:pic>
        <p:nvPicPr>
          <p:cNvPr id="4" name="Picture 3">
            <a:extLst>
              <a:ext uri="{FF2B5EF4-FFF2-40B4-BE49-F238E27FC236}">
                <a16:creationId xmlns:a16="http://schemas.microsoft.com/office/drawing/2014/main" id="{B51C2424-77E6-4E38-A1E3-E12A43F73C42}"/>
              </a:ext>
            </a:extLst>
          </p:cNvPr>
          <p:cNvPicPr>
            <a:picLocks noChangeAspect="1"/>
          </p:cNvPicPr>
          <p:nvPr/>
        </p:nvPicPr>
        <p:blipFill>
          <a:blip r:embed="rId3"/>
          <a:stretch>
            <a:fillRect/>
          </a:stretch>
        </p:blipFill>
        <p:spPr>
          <a:xfrm>
            <a:off x="4079776" y="1844825"/>
            <a:ext cx="5868144" cy="2733557"/>
          </a:xfrm>
          <a:prstGeom prst="rect">
            <a:avLst/>
          </a:prstGeom>
          <a:ln>
            <a:solidFill>
              <a:schemeClr val="bg1">
                <a:lumMod val="50000"/>
              </a:schemeClr>
            </a:solidFill>
          </a:ln>
        </p:spPr>
      </p:pic>
    </p:spTree>
    <p:extLst>
      <p:ext uri="{BB962C8B-B14F-4D97-AF65-F5344CB8AC3E}">
        <p14:creationId xmlns:p14="http://schemas.microsoft.com/office/powerpoint/2010/main" val="154337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8D94C-F277-4180-880F-8F41D9C783C4}"/>
              </a:ext>
            </a:extLst>
          </p:cNvPr>
          <p:cNvSpPr>
            <a:spLocks noGrp="1"/>
          </p:cNvSpPr>
          <p:nvPr>
            <p:ph type="title"/>
          </p:nvPr>
        </p:nvSpPr>
        <p:spPr/>
        <p:txBody>
          <a:bodyPr/>
          <a:lstStyle/>
          <a:p>
            <a:r>
              <a:rPr lang="en-US" dirty="0"/>
              <a:t>Continuous Deployment (CD)</a:t>
            </a:r>
          </a:p>
        </p:txBody>
      </p:sp>
      <p:pic>
        <p:nvPicPr>
          <p:cNvPr id="13314" name="Picture 2">
            <a:extLst>
              <a:ext uri="{FF2B5EF4-FFF2-40B4-BE49-F238E27FC236}">
                <a16:creationId xmlns:a16="http://schemas.microsoft.com/office/drawing/2014/main" id="{C5FBB743-A2DE-4B9A-8E1D-BB8E96398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738" y="1455494"/>
            <a:ext cx="6088181" cy="322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C672412E-8B4C-4AF1-AEAC-969C3FABF969}"/>
              </a:ext>
            </a:extLst>
          </p:cNvPr>
          <p:cNvSpPr txBox="1">
            <a:spLocks/>
          </p:cNvSpPr>
          <p:nvPr/>
        </p:nvSpPr>
        <p:spPr>
          <a:xfrm>
            <a:off x="838200" y="5064369"/>
            <a:ext cx="10515600" cy="1112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dirty="0"/>
              <a:t>	Automating the process from release ready, tests passed, to production, post-release checks.</a:t>
            </a:r>
          </a:p>
          <a:p>
            <a:endParaRPr lang="en-US" dirty="0"/>
          </a:p>
        </p:txBody>
      </p:sp>
      <p:pic>
        <p:nvPicPr>
          <p:cNvPr id="8" name="Picture 7">
            <a:extLst>
              <a:ext uri="{FF2B5EF4-FFF2-40B4-BE49-F238E27FC236}">
                <a16:creationId xmlns:a16="http://schemas.microsoft.com/office/drawing/2014/main" id="{09CAD7E1-80F7-4198-9B98-60C6BEB8DB04}"/>
              </a:ext>
            </a:extLst>
          </p:cNvPr>
          <p:cNvPicPr>
            <a:picLocks noChangeAspect="1"/>
          </p:cNvPicPr>
          <p:nvPr/>
        </p:nvPicPr>
        <p:blipFill>
          <a:blip r:embed="rId3"/>
          <a:stretch>
            <a:fillRect/>
          </a:stretch>
        </p:blipFill>
        <p:spPr>
          <a:xfrm>
            <a:off x="802913" y="1524454"/>
            <a:ext cx="4296205" cy="1500100"/>
          </a:xfrm>
          <a:prstGeom prst="rect">
            <a:avLst/>
          </a:prstGeom>
        </p:spPr>
      </p:pic>
      <p:sp>
        <p:nvSpPr>
          <p:cNvPr id="10" name="Arrow: Bent 9">
            <a:extLst>
              <a:ext uri="{FF2B5EF4-FFF2-40B4-BE49-F238E27FC236}">
                <a16:creationId xmlns:a16="http://schemas.microsoft.com/office/drawing/2014/main" id="{BBBE4179-1E2B-4804-B88C-6F36A9F99B31}"/>
              </a:ext>
            </a:extLst>
          </p:cNvPr>
          <p:cNvSpPr/>
          <p:nvPr/>
        </p:nvSpPr>
        <p:spPr>
          <a:xfrm flipV="1">
            <a:off x="3015763" y="3297115"/>
            <a:ext cx="1943100" cy="1112594"/>
          </a:xfrm>
          <a:prstGeom prst="bentArrow">
            <a:avLst/>
          </a:prstGeom>
          <a:solidFill>
            <a:srgbClr val="FDCB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6841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The Rapise Difference</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are we different and what our customers say</a:t>
            </a:r>
          </a:p>
        </p:txBody>
      </p:sp>
    </p:spTree>
    <p:extLst>
      <p:ext uri="{BB962C8B-B14F-4D97-AF65-F5344CB8AC3E}">
        <p14:creationId xmlns:p14="http://schemas.microsoft.com/office/powerpoint/2010/main" val="154264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SpiraPlan®</a:t>
            </a:r>
          </a:p>
          <a:p>
            <a:pPr algn="ctr">
              <a:defRPr/>
            </a:pPr>
            <a:r>
              <a:rPr lang="en-US" dirty="0">
                <a:solidFill>
                  <a:srgbClr val="5F5F5F"/>
                </a:solidFill>
                <a:latin typeface="Arial" panose="020B0604020202020204" pitchFamily="34" charset="0"/>
                <a:cs typeface="Arial" panose="020B0604020202020204" pitchFamily="34" charset="0"/>
              </a:rPr>
              <a:t>Agile Program &amp; Portfolio Management</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a:p>
            <a:pPr algn="ctr">
              <a:defRPr/>
            </a:pPr>
            <a:r>
              <a:rPr lang="en-US" dirty="0">
                <a:solidFill>
                  <a:srgbClr val="5F5F5F"/>
                </a:solidFill>
                <a:latin typeface="Arial" panose="020B0604020202020204" pitchFamily="34" charset="0"/>
                <a:cs typeface="Arial" panose="020B0604020202020204" pitchFamily="34" charset="0"/>
              </a:rPr>
              <a:t>Application Lifecycle Management (ALM)</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dirty="0"/>
              <a:t>Introducing the Inflectra® Suite</a:t>
            </a:r>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Requirements, Test Management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&amp; Bug Tracking</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KronoDesk</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IT Support &amp; Help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Rapise® </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&amp; Process Automation (Web, GUI,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a:t>
            </a:r>
            <a:r>
              <a:rPr lang="en-US" dirty="0">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rgbClr val="F79910"/>
                </a:solidFill>
                <a:latin typeface="Arial" panose="020B0604020202020204" pitchFamily="34" charset="0"/>
                <a:cs typeface="Arial" panose="020B0604020202020204" pitchFamily="34" charset="0"/>
              </a:rPr>
              <a:t>SpiraCapture</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extLst>
      <p:ext uri="{BB962C8B-B14F-4D97-AF65-F5344CB8AC3E}">
        <p14:creationId xmlns:p14="http://schemas.microsoft.com/office/powerpoint/2010/main" val="205446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353F5278-2127-4C22-997A-2B6A4564CFD6}"/>
              </a:ext>
            </a:extLst>
          </p:cNvPr>
          <p:cNvSpPr>
            <a:spLocks noGrp="1" noChangeArrowheads="1"/>
          </p:cNvSpPr>
          <p:nvPr>
            <p:ph type="title"/>
          </p:nvPr>
        </p:nvSpPr>
        <p:spPr>
          <a:xfrm>
            <a:off x="838200" y="365125"/>
            <a:ext cx="10515600" cy="1325563"/>
          </a:xfrm>
        </p:spPr>
        <p:txBody>
          <a:bodyPr/>
          <a:lstStyle/>
          <a:p>
            <a:r>
              <a:rPr lang="en-US" altLang="en-US" dirty="0"/>
              <a:t>Rapise – The Complete Automation Solution</a:t>
            </a:r>
          </a:p>
        </p:txBody>
      </p:sp>
      <p:sp>
        <p:nvSpPr>
          <p:cNvPr id="15" name="Rectangle 2">
            <a:extLst>
              <a:ext uri="{FF2B5EF4-FFF2-40B4-BE49-F238E27FC236}">
                <a16:creationId xmlns:a16="http://schemas.microsoft.com/office/drawing/2014/main" id="{296A96E5-F91E-4B41-8082-A77443D07804}"/>
              </a:ext>
            </a:extLst>
          </p:cNvPr>
          <p:cNvSpPr>
            <a:spLocks noChangeArrowheads="1"/>
          </p:cNvSpPr>
          <p:nvPr/>
        </p:nvSpPr>
        <p:spPr bwMode="auto">
          <a:xfrm>
            <a:off x="2064397" y="2622584"/>
            <a:ext cx="8040653" cy="2131066"/>
          </a:xfrm>
          <a:prstGeom prst="rect">
            <a:avLst/>
          </a:prstGeom>
          <a:solidFill>
            <a:schemeClr val="bg2">
              <a:lumMod val="95000"/>
            </a:schemeClr>
          </a:solidFill>
          <a:ln w="25400">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SpiraTeam®</a:t>
            </a:r>
          </a:p>
        </p:txBody>
      </p:sp>
      <p:sp>
        <p:nvSpPr>
          <p:cNvPr id="16" name="Rectangle 4">
            <a:extLst>
              <a:ext uri="{FF2B5EF4-FFF2-40B4-BE49-F238E27FC236}">
                <a16:creationId xmlns:a16="http://schemas.microsoft.com/office/drawing/2014/main" id="{B41D30CA-E9A6-48F7-848C-80327048CF3F}"/>
              </a:ext>
            </a:extLst>
          </p:cNvPr>
          <p:cNvSpPr>
            <a:spLocks noChangeArrowheads="1"/>
          </p:cNvSpPr>
          <p:nvPr/>
        </p:nvSpPr>
        <p:spPr bwMode="auto">
          <a:xfrm>
            <a:off x="2350148" y="3079784"/>
            <a:ext cx="3545176" cy="971550"/>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b="1" dirty="0">
                <a:solidFill>
                  <a:schemeClr val="bg2">
                    <a:lumMod val="75000"/>
                  </a:schemeClr>
                </a:solidFill>
                <a:latin typeface="Arial" panose="020B0604020202020204" pitchFamily="34" charset="0"/>
                <a:cs typeface="Arial" panose="020B0604020202020204" pitchFamily="34" charset="0"/>
              </a:rPr>
              <a:t>SpiraTest®</a:t>
            </a:r>
          </a:p>
          <a:p>
            <a:pPr algn="ctr"/>
            <a:r>
              <a:rPr lang="en-US" dirty="0">
                <a:solidFill>
                  <a:schemeClr val="bg2">
                    <a:lumMod val="75000"/>
                  </a:schemeClr>
                </a:solidFill>
                <a:latin typeface="Arial" panose="020B0604020202020204" pitchFamily="34" charset="0"/>
                <a:cs typeface="Arial" panose="020B0604020202020204" pitchFamily="34" charset="0"/>
              </a:rPr>
              <a:t>Requirements, Test &amp;</a:t>
            </a:r>
            <a:br>
              <a:rPr lang="en-US" dirty="0">
                <a:solidFill>
                  <a:schemeClr val="bg2">
                    <a:lumMod val="75000"/>
                  </a:schemeClr>
                </a:solidFill>
                <a:latin typeface="Arial" panose="020B0604020202020204" pitchFamily="34" charset="0"/>
                <a:cs typeface="Arial" panose="020B0604020202020204" pitchFamily="34" charset="0"/>
              </a:rPr>
            </a:br>
            <a:r>
              <a:rPr lang="en-US" dirty="0">
                <a:solidFill>
                  <a:schemeClr val="bg2">
                    <a:lumMod val="75000"/>
                  </a:schemeClr>
                </a:solidFill>
                <a:latin typeface="Arial" panose="020B0604020202020204" pitchFamily="34" charset="0"/>
                <a:cs typeface="Arial" panose="020B0604020202020204" pitchFamily="34" charset="0"/>
              </a:rPr>
              <a:t>Defect Management</a:t>
            </a:r>
          </a:p>
        </p:txBody>
      </p:sp>
      <p:sp>
        <p:nvSpPr>
          <p:cNvPr id="18" name="Rectangle 5">
            <a:extLst>
              <a:ext uri="{FF2B5EF4-FFF2-40B4-BE49-F238E27FC236}">
                <a16:creationId xmlns:a16="http://schemas.microsoft.com/office/drawing/2014/main" id="{328A8008-0097-46A2-9620-7F6C20AE7D94}"/>
              </a:ext>
            </a:extLst>
          </p:cNvPr>
          <p:cNvSpPr>
            <a:spLocks noChangeArrowheads="1"/>
          </p:cNvSpPr>
          <p:nvPr/>
        </p:nvSpPr>
        <p:spPr bwMode="auto">
          <a:xfrm>
            <a:off x="6181075" y="3081566"/>
            <a:ext cx="3634727" cy="971550"/>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bg2">
                    <a:lumMod val="75000"/>
                  </a:schemeClr>
                </a:solidFill>
                <a:latin typeface="Arial" panose="020B0604020202020204" pitchFamily="34" charset="0"/>
                <a:cs typeface="Arial" panose="020B0604020202020204" pitchFamily="34" charset="0"/>
              </a:rPr>
              <a:t>Agile Project</a:t>
            </a:r>
            <a:br>
              <a:rPr lang="en-US" dirty="0">
                <a:solidFill>
                  <a:schemeClr val="bg2">
                    <a:lumMod val="75000"/>
                  </a:schemeClr>
                </a:solidFill>
                <a:latin typeface="Arial" panose="020B0604020202020204" pitchFamily="34" charset="0"/>
                <a:cs typeface="Arial" panose="020B0604020202020204" pitchFamily="34" charset="0"/>
              </a:rPr>
            </a:br>
            <a:r>
              <a:rPr lang="en-US" dirty="0">
                <a:solidFill>
                  <a:schemeClr val="bg2">
                    <a:lumMod val="75000"/>
                  </a:schemeClr>
                </a:solidFill>
                <a:latin typeface="Arial" panose="020B0604020202020204" pitchFamily="34" charset="0"/>
                <a:cs typeface="Arial" panose="020B0604020202020204" pitchFamily="34" charset="0"/>
              </a:rPr>
              <a:t>Management</a:t>
            </a:r>
          </a:p>
        </p:txBody>
      </p:sp>
      <p:sp>
        <p:nvSpPr>
          <p:cNvPr id="19" name="Rectangle 7">
            <a:extLst>
              <a:ext uri="{FF2B5EF4-FFF2-40B4-BE49-F238E27FC236}">
                <a16:creationId xmlns:a16="http://schemas.microsoft.com/office/drawing/2014/main" id="{8DCCE079-4C9C-44A0-8A7A-B22A6C9C82A7}"/>
              </a:ext>
            </a:extLst>
          </p:cNvPr>
          <p:cNvSpPr>
            <a:spLocks noChangeArrowheads="1"/>
          </p:cNvSpPr>
          <p:nvPr/>
        </p:nvSpPr>
        <p:spPr bwMode="auto">
          <a:xfrm>
            <a:off x="2064398" y="1765334"/>
            <a:ext cx="8040654"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KronoDesk</a:t>
            </a:r>
            <a:r>
              <a:rPr lang="en-US" b="1" baseline="30000" dirty="0">
                <a:solidFill>
                  <a:schemeClr val="bg2">
                    <a:lumMod val="75000"/>
                  </a:schemeClr>
                </a:solidFill>
                <a:latin typeface="Arial" panose="020B0604020202020204" pitchFamily="34" charset="0"/>
                <a:cs typeface="Arial" panose="020B0604020202020204" pitchFamily="34" charset="0"/>
              </a:rPr>
              <a:t>®</a:t>
            </a:r>
          </a:p>
          <a:p>
            <a:pPr algn="ctr">
              <a:defRPr/>
            </a:pPr>
            <a:r>
              <a:rPr lang="en-US" dirty="0">
                <a:solidFill>
                  <a:schemeClr val="bg2">
                    <a:lumMod val="75000"/>
                  </a:schemeClr>
                </a:solidFill>
                <a:latin typeface="Arial" panose="020B0604020202020204" pitchFamily="34" charset="0"/>
                <a:cs typeface="Arial" panose="020B0604020202020204" pitchFamily="34" charset="0"/>
              </a:rPr>
              <a:t>IT Support &amp; Help Desk Ticketing</a:t>
            </a:r>
          </a:p>
        </p:txBody>
      </p:sp>
      <p:sp>
        <p:nvSpPr>
          <p:cNvPr id="21" name="Rectangle 6">
            <a:extLst>
              <a:ext uri="{FF2B5EF4-FFF2-40B4-BE49-F238E27FC236}">
                <a16:creationId xmlns:a16="http://schemas.microsoft.com/office/drawing/2014/main" id="{20EAC4E4-8949-4AD8-99E3-1DD818A15C7B}"/>
              </a:ext>
            </a:extLst>
          </p:cNvPr>
          <p:cNvSpPr>
            <a:spLocks noChangeArrowheads="1"/>
          </p:cNvSpPr>
          <p:nvPr/>
        </p:nvSpPr>
        <p:spPr bwMode="auto">
          <a:xfrm>
            <a:off x="2064398" y="4988838"/>
            <a:ext cx="8040652"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r>
              <a:rPr lang="en-US" b="1" dirty="0">
                <a:solidFill>
                  <a:srgbClr val="F79910"/>
                </a:solidFill>
                <a:latin typeface="Arial" panose="020B0604020202020204" pitchFamily="34" charset="0"/>
                <a:cs typeface="Arial" panose="020B0604020202020204" pitchFamily="34" charset="0"/>
              </a:rPr>
              <a:t>Rapise® </a:t>
            </a:r>
          </a:p>
          <a:p>
            <a:pPr algn="ctr"/>
            <a:r>
              <a:rPr lang="en-US" dirty="0">
                <a:solidFill>
                  <a:schemeClr val="tx1"/>
                </a:solidFill>
                <a:latin typeface="Arial" panose="020B0604020202020204" pitchFamily="34" charset="0"/>
                <a:cs typeface="Arial" panose="020B0604020202020204" pitchFamily="34" charset="0"/>
              </a:rPr>
              <a:t>Test &amp; Process Automation Platform (Web, GUI, Services)</a:t>
            </a:r>
          </a:p>
        </p:txBody>
      </p:sp>
      <p:sp>
        <p:nvSpPr>
          <p:cNvPr id="22" name="Rectangle 4">
            <a:extLst>
              <a:ext uri="{FF2B5EF4-FFF2-40B4-BE49-F238E27FC236}">
                <a16:creationId xmlns:a16="http://schemas.microsoft.com/office/drawing/2014/main" id="{29406610-A42D-4C5A-BC31-0570F3AF9F70}"/>
              </a:ext>
            </a:extLst>
          </p:cNvPr>
          <p:cNvSpPr>
            <a:spLocks noChangeArrowheads="1"/>
          </p:cNvSpPr>
          <p:nvPr/>
        </p:nvSpPr>
        <p:spPr bwMode="auto">
          <a:xfrm>
            <a:off x="2350147" y="4165633"/>
            <a:ext cx="7465655" cy="393545"/>
          </a:xfrm>
          <a:prstGeom prst="rect">
            <a:avLst/>
          </a:prstGeom>
          <a:solidFill>
            <a:schemeClr val="bg2">
              <a:lumMod val="95000"/>
            </a:schemeClr>
          </a:solidFill>
          <a:ln w="25400">
            <a:solidFill>
              <a:schemeClr val="bg2">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TaraVault® - </a:t>
            </a:r>
            <a:r>
              <a:rPr lang="en-US" dirty="0">
                <a:solidFill>
                  <a:schemeClr val="bg2">
                    <a:lumMod val="75000"/>
                  </a:schemeClr>
                </a:solidFill>
                <a:latin typeface="Arial" panose="020B0604020202020204" pitchFamily="34" charset="0"/>
                <a:cs typeface="Arial" panose="020B0604020202020204" pitchFamily="34" charset="0"/>
              </a:rPr>
              <a:t>Source Code Management &amp; DevOps</a:t>
            </a:r>
          </a:p>
        </p:txBody>
      </p:sp>
      <p:sp>
        <p:nvSpPr>
          <p:cNvPr id="23" name="TextBox 1">
            <a:extLst>
              <a:ext uri="{FF2B5EF4-FFF2-40B4-BE49-F238E27FC236}">
                <a16:creationId xmlns:a16="http://schemas.microsoft.com/office/drawing/2014/main" id="{394BB5F1-191D-4E70-B395-F4F91A605094}"/>
              </a:ext>
            </a:extLst>
          </p:cNvPr>
          <p:cNvSpPr txBox="1">
            <a:spLocks noChangeArrowheads="1"/>
          </p:cNvSpPr>
          <p:nvPr/>
        </p:nvSpPr>
        <p:spPr bwMode="auto">
          <a:xfrm>
            <a:off x="6464497" y="3273459"/>
            <a:ext cx="30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3200" b="1" dirty="0">
                <a:solidFill>
                  <a:schemeClr val="bg2">
                    <a:lumMod val="75000"/>
                  </a:schemeClr>
                </a:solidFill>
              </a:rPr>
              <a:t>+</a:t>
            </a:r>
          </a:p>
        </p:txBody>
      </p:sp>
    </p:spTree>
    <p:extLst>
      <p:ext uri="{BB962C8B-B14F-4D97-AF65-F5344CB8AC3E}">
        <p14:creationId xmlns:p14="http://schemas.microsoft.com/office/powerpoint/2010/main" val="3328540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dirty="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dirty="0"/>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dirty="0">
                <a:latin typeface="+mj-lt"/>
              </a:rPr>
              <a:t>Across Disciplines</a:t>
            </a:r>
          </a:p>
          <a:p>
            <a:pPr marL="514350" indent="-514350">
              <a:spcAft>
                <a:spcPts val="1200"/>
              </a:spcAft>
              <a:buFont typeface="+mj-lt"/>
              <a:buAutoNum type="arabicPeriod"/>
            </a:pPr>
            <a:r>
              <a:rPr lang="en-US" sz="5400" dirty="0">
                <a:latin typeface="+mj-lt"/>
              </a:rPr>
              <a:t>Through Simplicity </a:t>
            </a:r>
          </a:p>
          <a:p>
            <a:pPr marL="514350" indent="-514350">
              <a:spcAft>
                <a:spcPts val="1200"/>
              </a:spcAft>
              <a:buFont typeface="+mj-lt"/>
              <a:buAutoNum type="arabicPeriod"/>
            </a:pPr>
            <a:r>
              <a:rPr lang="en-US" sz="5400" dirty="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dirty="0"/>
              <a:t>We consider each of these three stakeholders groups when designing features for Rapise, so that everyone in teams can get the most out of the system working together.</a:t>
            </a:r>
          </a:p>
        </p:txBody>
      </p:sp>
    </p:spTree>
    <p:extLst>
      <p:ext uri="{BB962C8B-B14F-4D97-AF65-F5344CB8AC3E}">
        <p14:creationId xmlns:p14="http://schemas.microsoft.com/office/powerpoint/2010/main" val="349834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dirty="0"/>
              <a:t>Simplicity = Productivity from Day </a:t>
            </a:r>
            <a:r>
              <a:rPr lang="en-US" dirty="0">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dirty="0"/>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dirty="0"/>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dirty="0"/>
              <a:t>No plugins, customization or configuration needed day </a:t>
            </a:r>
            <a:r>
              <a:rPr lang="en-US" dirty="0">
                <a:solidFill>
                  <a:srgbClr val="FF0000"/>
                </a:solidFill>
              </a:rPr>
              <a:t>one</a:t>
            </a:r>
          </a:p>
        </p:txBody>
      </p:sp>
    </p:spTree>
    <p:extLst>
      <p:ext uri="{BB962C8B-B14F-4D97-AF65-F5344CB8AC3E}">
        <p14:creationId xmlns:p14="http://schemas.microsoft.com/office/powerpoint/2010/main" val="359745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pic>
        <p:nvPicPr>
          <p:cNvPr id="7" name="Picture 6">
            <a:extLst>
              <a:ext uri="{FF2B5EF4-FFF2-40B4-BE49-F238E27FC236}">
                <a16:creationId xmlns:a16="http://schemas.microsoft.com/office/drawing/2014/main" id="{1D8F5582-A1DA-40A4-8F62-FDEC2DA7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55" y="1562470"/>
            <a:ext cx="5599176" cy="5029200"/>
          </a:xfrm>
          <a:prstGeom prst="rect">
            <a:avLst/>
          </a:prstGeom>
        </p:spPr>
      </p:pic>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a:t>
            </a:r>
            <a:br>
              <a:rPr lang="en-US" sz="3600" dirty="0">
                <a:latin typeface="+mj-lt"/>
              </a:rPr>
            </a:br>
            <a:r>
              <a:rPr lang="en-US" sz="3600" dirty="0">
                <a:latin typeface="+mj-lt"/>
              </a:rPr>
              <a:t>Rapise with other tools and systems</a:t>
            </a:r>
          </a:p>
          <a:p>
            <a:pPr marL="0" indent="0">
              <a:spcAft>
                <a:spcPts val="1200"/>
              </a:spcAft>
              <a:buNone/>
            </a:pPr>
            <a:r>
              <a:rPr lang="en-US" sz="3600" dirty="0">
                <a:latin typeface="+mj-lt"/>
              </a:rPr>
              <a:t>We make this easy and straightforward so you can get working faster &amp; easier</a:t>
            </a:r>
          </a:p>
        </p:txBody>
      </p:sp>
      <p:sp>
        <p:nvSpPr>
          <p:cNvPr id="2" name="Rectangle 1">
            <a:extLst>
              <a:ext uri="{FF2B5EF4-FFF2-40B4-BE49-F238E27FC236}">
                <a16:creationId xmlns:a16="http://schemas.microsoft.com/office/drawing/2014/main" id="{424A6BE7-BC9C-4A05-8E29-570DA03D03C5}"/>
              </a:ext>
            </a:extLst>
          </p:cNvPr>
          <p:cNvSpPr/>
          <p:nvPr/>
        </p:nvSpPr>
        <p:spPr>
          <a:xfrm>
            <a:off x="3172408" y="3312367"/>
            <a:ext cx="1035698" cy="1007706"/>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EFD7428D-ABFF-4A28-9BA8-F846E2061A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8635" y="3659406"/>
            <a:ext cx="603243" cy="603243"/>
          </a:xfrm>
          <a:prstGeom prst="rect">
            <a:avLst/>
          </a:prstGeom>
        </p:spPr>
      </p:pic>
    </p:spTree>
    <p:extLst>
      <p:ext uri="{BB962C8B-B14F-4D97-AF65-F5344CB8AC3E}">
        <p14:creationId xmlns:p14="http://schemas.microsoft.com/office/powerpoint/2010/main" val="379199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Agile Software Development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Why You Need Automated Testing and When You Should Use It?</a:t>
            </a:r>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A64BD954-5848-46B0-BD6E-D6B3D5304606}"/>
              </a:ext>
            </a:extLst>
          </p:cNvPr>
          <p:cNvSpPr>
            <a:spLocks noGrp="1" noChangeArrowheads="1"/>
          </p:cNvSpPr>
          <p:nvPr>
            <p:ph type="title"/>
          </p:nvPr>
        </p:nvSpPr>
        <p:spPr/>
        <p:txBody>
          <a:bodyPr/>
          <a:lstStyle/>
          <a:p>
            <a:pPr eaLnBrk="1" hangingPunct="1"/>
            <a:r>
              <a:rPr lang="en-US" altLang="en-US" dirty="0"/>
              <a:t>Representative Customers by Industry</a:t>
            </a:r>
          </a:p>
        </p:txBody>
      </p:sp>
      <p:sp>
        <p:nvSpPr>
          <p:cNvPr id="24582" name="Rectangle 8">
            <a:extLst>
              <a:ext uri="{FF2B5EF4-FFF2-40B4-BE49-F238E27FC236}">
                <a16:creationId xmlns:a16="http://schemas.microsoft.com/office/drawing/2014/main" id="{9F2EB3BA-F3C5-4B07-A1AE-27DAF3FBD62F}"/>
              </a:ext>
            </a:extLst>
          </p:cNvPr>
          <p:cNvSpPr>
            <a:spLocks noGrp="1" noChangeArrowheads="1"/>
          </p:cNvSpPr>
          <p:nvPr>
            <p:ph idx="1"/>
          </p:nvPr>
        </p:nvSpPr>
        <p:spPr>
          <a:xfrm>
            <a:off x="838200" y="1482571"/>
            <a:ext cx="10515600" cy="357098"/>
          </a:xfrm>
        </p:spPr>
        <p:txBody>
          <a:bodyPr>
            <a:normAutofit lnSpcReduction="10000"/>
          </a:bodyPr>
          <a:lstStyle/>
          <a:p>
            <a:pPr eaLnBrk="1" hangingPunct="1"/>
            <a:r>
              <a:rPr lang="en-US" altLang="en-US" sz="2000" dirty="0"/>
              <a:t>We have ~ 80,000 users in 5,000+ companies worldwide:</a:t>
            </a:r>
          </a:p>
        </p:txBody>
      </p:sp>
      <p:sp>
        <p:nvSpPr>
          <p:cNvPr id="24616" name="Line 3">
            <a:extLst>
              <a:ext uri="{FF2B5EF4-FFF2-40B4-BE49-F238E27FC236}">
                <a16:creationId xmlns:a16="http://schemas.microsoft.com/office/drawing/2014/main" id="{BBCC6C8C-7E94-4963-83D9-57F2A36B5D94}"/>
              </a:ext>
            </a:extLst>
          </p:cNvPr>
          <p:cNvSpPr>
            <a:spLocks noChangeShapeType="1"/>
          </p:cNvSpPr>
          <p:nvPr/>
        </p:nvSpPr>
        <p:spPr bwMode="auto">
          <a:xfrm>
            <a:off x="1012054" y="4246320"/>
            <a:ext cx="10341746"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
            <a:extLst>
              <a:ext uri="{FF2B5EF4-FFF2-40B4-BE49-F238E27FC236}">
                <a16:creationId xmlns:a16="http://schemas.microsoft.com/office/drawing/2014/main" id="{B057A248-6E63-4852-86D7-E3434C8890DC}"/>
              </a:ext>
            </a:extLst>
          </p:cNvPr>
          <p:cNvSpPr>
            <a:spLocks noChangeShapeType="1"/>
          </p:cNvSpPr>
          <p:nvPr/>
        </p:nvSpPr>
        <p:spPr bwMode="auto">
          <a:xfrm>
            <a:off x="1038686" y="5297245"/>
            <a:ext cx="10315114"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5">
            <a:extLst>
              <a:ext uri="{FF2B5EF4-FFF2-40B4-BE49-F238E27FC236}">
                <a16:creationId xmlns:a16="http://schemas.microsoft.com/office/drawing/2014/main" id="{DC135AF7-FA72-4B9C-9962-277980676F83}"/>
              </a:ext>
            </a:extLst>
          </p:cNvPr>
          <p:cNvSpPr>
            <a:spLocks noChangeShapeType="1"/>
          </p:cNvSpPr>
          <p:nvPr/>
        </p:nvSpPr>
        <p:spPr bwMode="auto">
          <a:xfrm>
            <a:off x="966668" y="3195395"/>
            <a:ext cx="10387132"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11">
            <a:extLst>
              <a:ext uri="{FF2B5EF4-FFF2-40B4-BE49-F238E27FC236}">
                <a16:creationId xmlns:a16="http://schemas.microsoft.com/office/drawing/2014/main" id="{11E76993-FF47-4C4E-84D6-6CAD5B87226D}"/>
              </a:ext>
            </a:extLst>
          </p:cNvPr>
          <p:cNvSpPr txBox="1">
            <a:spLocks noChangeArrowheads="1"/>
          </p:cNvSpPr>
          <p:nvPr/>
        </p:nvSpPr>
        <p:spPr bwMode="auto">
          <a:xfrm>
            <a:off x="977566"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Energy &amp; Industrial</a:t>
            </a:r>
          </a:p>
        </p:txBody>
      </p:sp>
      <p:sp>
        <p:nvSpPr>
          <p:cNvPr id="24585" name="Text Box 12">
            <a:extLst>
              <a:ext uri="{FF2B5EF4-FFF2-40B4-BE49-F238E27FC236}">
                <a16:creationId xmlns:a16="http://schemas.microsoft.com/office/drawing/2014/main" id="{01FED695-9B3E-4435-B619-F93A758F4115}"/>
              </a:ext>
            </a:extLst>
          </p:cNvPr>
          <p:cNvSpPr txBox="1">
            <a:spLocks noChangeArrowheads="1"/>
          </p:cNvSpPr>
          <p:nvPr/>
        </p:nvSpPr>
        <p:spPr bwMode="auto">
          <a:xfrm>
            <a:off x="977566"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Government &amp; Defense</a:t>
            </a:r>
          </a:p>
        </p:txBody>
      </p:sp>
      <p:sp>
        <p:nvSpPr>
          <p:cNvPr id="24586" name="Text Box 13">
            <a:extLst>
              <a:ext uri="{FF2B5EF4-FFF2-40B4-BE49-F238E27FC236}">
                <a16:creationId xmlns:a16="http://schemas.microsoft.com/office/drawing/2014/main" id="{5064DCF7-A252-4218-AC9E-FB3DBAF4C065}"/>
              </a:ext>
            </a:extLst>
          </p:cNvPr>
          <p:cNvSpPr txBox="1">
            <a:spLocks noChangeArrowheads="1"/>
          </p:cNvSpPr>
          <p:nvPr/>
        </p:nvSpPr>
        <p:spPr bwMode="auto">
          <a:xfrm>
            <a:off x="977566"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Retail &amp; Consumer Goods</a:t>
            </a:r>
          </a:p>
        </p:txBody>
      </p:sp>
      <p:sp>
        <p:nvSpPr>
          <p:cNvPr id="24587" name="Text Box 14">
            <a:extLst>
              <a:ext uri="{FF2B5EF4-FFF2-40B4-BE49-F238E27FC236}">
                <a16:creationId xmlns:a16="http://schemas.microsoft.com/office/drawing/2014/main" id="{CCE08E57-308E-4165-982F-788ECC0622EF}"/>
              </a:ext>
            </a:extLst>
          </p:cNvPr>
          <p:cNvSpPr txBox="1">
            <a:spLocks noChangeArrowheads="1"/>
          </p:cNvSpPr>
          <p:nvPr/>
        </p:nvSpPr>
        <p:spPr bwMode="auto">
          <a:xfrm>
            <a:off x="977566"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Healthcare &amp; Bio-Technology</a:t>
            </a:r>
          </a:p>
        </p:txBody>
      </p:sp>
      <p:sp>
        <p:nvSpPr>
          <p:cNvPr id="24588" name="Text Box 15">
            <a:extLst>
              <a:ext uri="{FF2B5EF4-FFF2-40B4-BE49-F238E27FC236}">
                <a16:creationId xmlns:a16="http://schemas.microsoft.com/office/drawing/2014/main" id="{D9FF2599-1951-4D79-B284-6F3C7A717038}"/>
              </a:ext>
            </a:extLst>
          </p:cNvPr>
          <p:cNvSpPr txBox="1">
            <a:spLocks noChangeArrowheads="1"/>
          </p:cNvSpPr>
          <p:nvPr/>
        </p:nvSpPr>
        <p:spPr bwMode="auto">
          <a:xfrm>
            <a:off x="5486400"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Financial &amp; Business Services </a:t>
            </a:r>
          </a:p>
        </p:txBody>
      </p:sp>
      <p:sp>
        <p:nvSpPr>
          <p:cNvPr id="24589" name="Text Box 16">
            <a:extLst>
              <a:ext uri="{FF2B5EF4-FFF2-40B4-BE49-F238E27FC236}">
                <a16:creationId xmlns:a16="http://schemas.microsoft.com/office/drawing/2014/main" id="{01D8D5AE-25DD-44BC-A731-1454549AFF24}"/>
              </a:ext>
            </a:extLst>
          </p:cNvPr>
          <p:cNvSpPr txBox="1">
            <a:spLocks noChangeArrowheads="1"/>
          </p:cNvSpPr>
          <p:nvPr/>
        </p:nvSpPr>
        <p:spPr bwMode="auto">
          <a:xfrm>
            <a:off x="5486400"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Information Technology</a:t>
            </a:r>
          </a:p>
        </p:txBody>
      </p:sp>
      <p:sp>
        <p:nvSpPr>
          <p:cNvPr id="24590" name="Text Box 17">
            <a:extLst>
              <a:ext uri="{FF2B5EF4-FFF2-40B4-BE49-F238E27FC236}">
                <a16:creationId xmlns:a16="http://schemas.microsoft.com/office/drawing/2014/main" id="{E56CACC1-3CD2-43AF-A7FF-26631229B1E7}"/>
              </a:ext>
            </a:extLst>
          </p:cNvPr>
          <p:cNvSpPr txBox="1">
            <a:spLocks noChangeArrowheads="1"/>
          </p:cNvSpPr>
          <p:nvPr/>
        </p:nvSpPr>
        <p:spPr bwMode="auto">
          <a:xfrm>
            <a:off x="5486400"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Transportation &amp; Hospitality</a:t>
            </a:r>
          </a:p>
        </p:txBody>
      </p:sp>
      <p:sp>
        <p:nvSpPr>
          <p:cNvPr id="24591" name="Text Box 18">
            <a:extLst>
              <a:ext uri="{FF2B5EF4-FFF2-40B4-BE49-F238E27FC236}">
                <a16:creationId xmlns:a16="http://schemas.microsoft.com/office/drawing/2014/main" id="{083299BE-8EAE-413B-BE9F-67309BA19B92}"/>
              </a:ext>
            </a:extLst>
          </p:cNvPr>
          <p:cNvSpPr txBox="1">
            <a:spLocks noChangeArrowheads="1"/>
          </p:cNvSpPr>
          <p:nvPr/>
        </p:nvSpPr>
        <p:spPr bwMode="auto">
          <a:xfrm>
            <a:off x="5486400"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Telecommunications</a:t>
            </a:r>
          </a:p>
        </p:txBody>
      </p:sp>
      <p:pic>
        <p:nvPicPr>
          <p:cNvPr id="24594" name="Picture 33" descr="Alcatel-Lucent">
            <a:hlinkClick r:id="rId2"/>
            <a:extLst>
              <a:ext uri="{FF2B5EF4-FFF2-40B4-BE49-F238E27FC236}">
                <a16:creationId xmlns:a16="http://schemas.microsoft.com/office/drawing/2014/main" id="{1AE3D3BD-D748-4615-A238-32C49ED8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4" y="2517533"/>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Rocky Brands">
            <a:hlinkClick r:id="rId4"/>
            <a:extLst>
              <a:ext uri="{FF2B5EF4-FFF2-40B4-BE49-F238E27FC236}">
                <a16:creationId xmlns:a16="http://schemas.microsoft.com/office/drawing/2014/main" id="{59D6EB7A-33C8-413E-90DF-670107783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180" y="575047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8" descr="Deutsch Bank">
            <a:hlinkClick r:id="rId6"/>
            <a:extLst>
              <a:ext uri="{FF2B5EF4-FFF2-40B4-BE49-F238E27FC236}">
                <a16:creationId xmlns:a16="http://schemas.microsoft.com/office/drawing/2014/main" id="{8C78F9CA-A1A4-497F-99FF-BF0F3A664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1501" y="2517533"/>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9" descr="Swiss Life Group">
            <a:hlinkClick r:id="rId8"/>
            <a:extLst>
              <a:ext uri="{FF2B5EF4-FFF2-40B4-BE49-F238E27FC236}">
                <a16:creationId xmlns:a16="http://schemas.microsoft.com/office/drawing/2014/main" id="{75E38330-814A-4699-8B1A-0C43C72E77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2702" y="2441332"/>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
            <a:extLst>
              <a:ext uri="{FF2B5EF4-FFF2-40B4-BE49-F238E27FC236}">
                <a16:creationId xmlns:a16="http://schemas.microsoft.com/office/drawing/2014/main" id="{08C5B682-9715-412D-88EE-CE634B6FF32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99817" y="2541346"/>
            <a:ext cx="1249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43">
            <a:extLst>
              <a:ext uri="{FF2B5EF4-FFF2-40B4-BE49-F238E27FC236}">
                <a16:creationId xmlns:a16="http://schemas.microsoft.com/office/drawing/2014/main" id="{1D8A9893-A9C5-49A7-B090-6F2C0230F5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8430" y="1987308"/>
            <a:ext cx="9810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44">
            <a:extLst>
              <a:ext uri="{FF2B5EF4-FFF2-40B4-BE49-F238E27FC236}">
                <a16:creationId xmlns:a16="http://schemas.microsoft.com/office/drawing/2014/main" id="{1373D622-C621-4CDF-BE38-070EE51BED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9900" y="2472397"/>
            <a:ext cx="1668222" cy="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45">
            <a:extLst>
              <a:ext uri="{FF2B5EF4-FFF2-40B4-BE49-F238E27FC236}">
                <a16:creationId xmlns:a16="http://schemas.microsoft.com/office/drawing/2014/main" id="{86F8C112-A546-43F3-B4BF-BCF5E6B2B6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8718" y="3289057"/>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46">
            <a:extLst>
              <a:ext uri="{FF2B5EF4-FFF2-40B4-BE49-F238E27FC236}">
                <a16:creationId xmlns:a16="http://schemas.microsoft.com/office/drawing/2014/main" id="{DD851A41-2069-48AA-8CCC-F2D28F89FB2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1894" y="3870083"/>
            <a:ext cx="154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47">
            <a:extLst>
              <a:ext uri="{FF2B5EF4-FFF2-40B4-BE49-F238E27FC236}">
                <a16:creationId xmlns:a16="http://schemas.microsoft.com/office/drawing/2014/main" id="{9B7B5AC6-82F2-43CD-85B4-EEB89D750D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2368" y="3654182"/>
            <a:ext cx="1619250"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 descr="Active Network LLC">
            <a:extLst>
              <a:ext uri="{FF2B5EF4-FFF2-40B4-BE49-F238E27FC236}">
                <a16:creationId xmlns:a16="http://schemas.microsoft.com/office/drawing/2014/main" id="{B99F2179-A585-4793-AADF-AF81D195F43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9101" y="5716224"/>
            <a:ext cx="1528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49">
            <a:extLst>
              <a:ext uri="{FF2B5EF4-FFF2-40B4-BE49-F238E27FC236}">
                <a16:creationId xmlns:a16="http://schemas.microsoft.com/office/drawing/2014/main" id="{266B2849-353F-4FE8-9E97-6E846B821E1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54876" y="5659075"/>
            <a:ext cx="669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50">
            <a:extLst>
              <a:ext uri="{FF2B5EF4-FFF2-40B4-BE49-F238E27FC236}">
                <a16:creationId xmlns:a16="http://schemas.microsoft.com/office/drawing/2014/main" id="{6F18241D-1D71-4F0E-966A-579D83938DB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3400" y="5730511"/>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51">
            <a:extLst>
              <a:ext uri="{FF2B5EF4-FFF2-40B4-BE49-F238E27FC236}">
                <a16:creationId xmlns:a16="http://schemas.microsoft.com/office/drawing/2014/main" id="{8354C5C8-E58B-40D2-BF93-4CE97625908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51316" y="4558227"/>
            <a:ext cx="1544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52">
            <a:extLst>
              <a:ext uri="{FF2B5EF4-FFF2-40B4-BE49-F238E27FC236}">
                <a16:creationId xmlns:a16="http://schemas.microsoft.com/office/drawing/2014/main" id="{4B21088C-85CD-4495-9532-BCED2B170B9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69113" y="4671586"/>
            <a:ext cx="1427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54">
            <a:extLst>
              <a:ext uri="{FF2B5EF4-FFF2-40B4-BE49-F238E27FC236}">
                <a16:creationId xmlns:a16="http://schemas.microsoft.com/office/drawing/2014/main" id="{0BF58D5F-B810-4A1C-8636-E10312BC7AA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2894" y="4633670"/>
            <a:ext cx="908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55">
            <a:extLst>
              <a:ext uri="{FF2B5EF4-FFF2-40B4-BE49-F238E27FC236}">
                <a16:creationId xmlns:a16="http://schemas.microsoft.com/office/drawing/2014/main" id="{AFB72B2A-E28C-4899-A0A3-6CB517B0AF2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1860" y="5834468"/>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56">
            <a:extLst>
              <a:ext uri="{FF2B5EF4-FFF2-40B4-BE49-F238E27FC236}">
                <a16:creationId xmlns:a16="http://schemas.microsoft.com/office/drawing/2014/main" id="{EADC4F08-2CC6-435A-AD21-D42B4404697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99388" y="3380244"/>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7">
            <a:extLst>
              <a:ext uri="{FF2B5EF4-FFF2-40B4-BE49-F238E27FC236}">
                <a16:creationId xmlns:a16="http://schemas.microsoft.com/office/drawing/2014/main" id="{3BE5B2A9-0684-4532-A740-569E581DC8F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71131" y="3279343"/>
            <a:ext cx="1428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8">
            <a:extLst>
              <a:ext uri="{FF2B5EF4-FFF2-40B4-BE49-F238E27FC236}">
                <a16:creationId xmlns:a16="http://schemas.microsoft.com/office/drawing/2014/main" id="{6B1DCE60-3DBF-4AA9-81CB-ABD553C6B78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02433" y="3736732"/>
            <a:ext cx="1709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a:extLst>
              <a:ext uri="{FF2B5EF4-FFF2-40B4-BE49-F238E27FC236}">
                <a16:creationId xmlns:a16="http://schemas.microsoft.com/office/drawing/2014/main" id="{2F35BC21-423A-4B88-8A80-F05EE3A365AB}"/>
              </a:ext>
            </a:extLst>
          </p:cNvPr>
          <p:cNvSpPr>
            <a:spLocks noChangeShapeType="1"/>
          </p:cNvSpPr>
          <p:nvPr/>
        </p:nvSpPr>
        <p:spPr bwMode="auto">
          <a:xfrm flipH="1">
            <a:off x="5378733" y="1987307"/>
            <a:ext cx="0" cy="449339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CC10DE99-E35B-4C92-8BB1-F3324B2A7C1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256555" y="2301631"/>
            <a:ext cx="1043942" cy="652464"/>
          </a:xfrm>
          <a:prstGeom prst="rect">
            <a:avLst/>
          </a:prstGeom>
        </p:spPr>
      </p:pic>
      <p:pic>
        <p:nvPicPr>
          <p:cNvPr id="5" name="Picture 4">
            <a:extLst>
              <a:ext uri="{FF2B5EF4-FFF2-40B4-BE49-F238E27FC236}">
                <a16:creationId xmlns:a16="http://schemas.microsoft.com/office/drawing/2014/main" id="{9E34792C-7C4F-4F7F-A598-E2112F094D9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052455" y="2384426"/>
            <a:ext cx="511006" cy="631581"/>
          </a:xfrm>
          <a:prstGeom prst="rect">
            <a:avLst/>
          </a:prstGeom>
        </p:spPr>
      </p:pic>
      <p:pic>
        <p:nvPicPr>
          <p:cNvPr id="7" name="Picture 6">
            <a:extLst>
              <a:ext uri="{FF2B5EF4-FFF2-40B4-BE49-F238E27FC236}">
                <a16:creationId xmlns:a16="http://schemas.microsoft.com/office/drawing/2014/main" id="{B5F342B0-CE3F-400D-8E91-E5687B008C4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38686" y="3552887"/>
            <a:ext cx="1666875" cy="552450"/>
          </a:xfrm>
          <a:prstGeom prst="rect">
            <a:avLst/>
          </a:prstGeom>
        </p:spPr>
      </p:pic>
      <p:pic>
        <p:nvPicPr>
          <p:cNvPr id="11" name="Picture 10">
            <a:extLst>
              <a:ext uri="{FF2B5EF4-FFF2-40B4-BE49-F238E27FC236}">
                <a16:creationId xmlns:a16="http://schemas.microsoft.com/office/drawing/2014/main" id="{3E46DDA4-F76E-41F6-BD19-2F21FDE418E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77273" y="3534326"/>
            <a:ext cx="952500" cy="676275"/>
          </a:xfrm>
          <a:prstGeom prst="rect">
            <a:avLst/>
          </a:prstGeom>
        </p:spPr>
      </p:pic>
      <p:pic>
        <p:nvPicPr>
          <p:cNvPr id="13" name="Picture 12">
            <a:extLst>
              <a:ext uri="{FF2B5EF4-FFF2-40B4-BE49-F238E27FC236}">
                <a16:creationId xmlns:a16="http://schemas.microsoft.com/office/drawing/2014/main" id="{3F7665E4-4E17-4AEE-B2CF-8FBBDEBD92A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22342" y="3598620"/>
            <a:ext cx="1161224" cy="504880"/>
          </a:xfrm>
          <a:prstGeom prst="rect">
            <a:avLst/>
          </a:prstGeom>
        </p:spPr>
      </p:pic>
      <p:pic>
        <p:nvPicPr>
          <p:cNvPr id="15" name="Picture 14">
            <a:extLst>
              <a:ext uri="{FF2B5EF4-FFF2-40B4-BE49-F238E27FC236}">
                <a16:creationId xmlns:a16="http://schemas.microsoft.com/office/drawing/2014/main" id="{6AC98598-E8CD-4629-96DF-62C05857BBBD}"/>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021279" y="4563820"/>
            <a:ext cx="1388354" cy="460228"/>
          </a:xfrm>
          <a:prstGeom prst="rect">
            <a:avLst/>
          </a:prstGeom>
        </p:spPr>
      </p:pic>
      <p:pic>
        <p:nvPicPr>
          <p:cNvPr id="24583" name="Picture 9" descr="Emergency Response Management Services">
            <a:hlinkClick r:id="rId32"/>
            <a:extLst>
              <a:ext uri="{FF2B5EF4-FFF2-40B4-BE49-F238E27FC236}">
                <a16:creationId xmlns:a16="http://schemas.microsoft.com/office/drawing/2014/main" id="{A5D5540C-44CF-46BD-8661-2D129B2ADB4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69689" y="4541721"/>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257865-6D69-4869-8A32-12A1AA72E7C6}"/>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642394" y="5357512"/>
            <a:ext cx="1552575" cy="476250"/>
          </a:xfrm>
          <a:prstGeom prst="rect">
            <a:avLst/>
          </a:prstGeom>
        </p:spPr>
      </p:pic>
      <p:pic>
        <p:nvPicPr>
          <p:cNvPr id="19" name="Picture 18">
            <a:extLst>
              <a:ext uri="{FF2B5EF4-FFF2-40B4-BE49-F238E27FC236}">
                <a16:creationId xmlns:a16="http://schemas.microsoft.com/office/drawing/2014/main" id="{C64F1988-366B-4B40-9949-6554D3C33D28}"/>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153421" y="5548811"/>
            <a:ext cx="1124069" cy="479498"/>
          </a:xfrm>
          <a:prstGeom prst="rect">
            <a:avLst/>
          </a:prstGeom>
        </p:spPr>
      </p:pic>
      <p:pic>
        <p:nvPicPr>
          <p:cNvPr id="48" name="Picture 4" descr="AdventHealth | A Leader in Whole-Person Health Care">
            <a:extLst>
              <a:ext uri="{FF2B5EF4-FFF2-40B4-BE49-F238E27FC236}">
                <a16:creationId xmlns:a16="http://schemas.microsoft.com/office/drawing/2014/main" id="{603071A4-5BBF-40AE-B6BA-8FC25B5F997C}"/>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569785" y="4752029"/>
            <a:ext cx="1706317" cy="4744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5DA47B96-73D4-473A-A318-1E3B13DEA14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194656" y="4387409"/>
            <a:ext cx="1438275" cy="4191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B0C2C718-B90B-4729-92D1-56361C964768}"/>
              </a:ext>
            </a:extLst>
          </p:cNvPr>
          <p:cNvPicPr>
            <a:picLocks noChangeAspect="1"/>
          </p:cNvPicPr>
          <p:nvPr/>
        </p:nvPicPr>
        <p:blipFill>
          <a:blip r:embed="rId38"/>
          <a:stretch>
            <a:fillRect/>
          </a:stretch>
        </p:blipFill>
        <p:spPr>
          <a:xfrm>
            <a:off x="2236270" y="4709699"/>
            <a:ext cx="981075" cy="473815"/>
          </a:xfrm>
          <a:prstGeom prst="rect">
            <a:avLst/>
          </a:prstGeom>
        </p:spPr>
      </p:pic>
      <p:pic>
        <p:nvPicPr>
          <p:cNvPr id="51" name="Picture 6">
            <a:extLst>
              <a:ext uri="{FF2B5EF4-FFF2-40B4-BE49-F238E27FC236}">
                <a16:creationId xmlns:a16="http://schemas.microsoft.com/office/drawing/2014/main" id="{2DF95EE4-EB6F-49FE-BBA4-B5AD9EF5024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879403" y="5859652"/>
            <a:ext cx="1097292" cy="55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9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Grp="1" noChangeArrowheads="1"/>
          </p:cNvSpPr>
          <p:nvPr>
            <p:ph type="title"/>
          </p:nvPr>
        </p:nvSpPr>
        <p:spPr/>
        <p:txBody>
          <a:bodyPr/>
          <a:lstStyle/>
          <a:p>
            <a:pPr eaLnBrk="1" hangingPunct="1"/>
            <a:r>
              <a:rPr lang="en-US" dirty="0"/>
              <a:t>Global Partner Network</a:t>
            </a:r>
          </a:p>
        </p:txBody>
      </p:sp>
      <p:sp>
        <p:nvSpPr>
          <p:cNvPr id="39" name="Line 4"/>
          <p:cNvSpPr>
            <a:spLocks noChangeShapeType="1"/>
          </p:cNvSpPr>
          <p:nvPr/>
        </p:nvSpPr>
        <p:spPr bwMode="auto">
          <a:xfrm flipV="1">
            <a:off x="838199" y="4841555"/>
            <a:ext cx="10587359" cy="5021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V="1">
            <a:off x="838201" y="3052764"/>
            <a:ext cx="10587360"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nvSpPr>
        <p:spPr bwMode="auto">
          <a:xfrm flipH="1">
            <a:off x="5791200" y="1676400"/>
            <a:ext cx="0" cy="47244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613" y="3559322"/>
            <a:ext cx="958544" cy="89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47" descr="ValueLabs Global Solutions Pte L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102" y="4138423"/>
            <a:ext cx="1911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descr="Access H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772" y="5050183"/>
            <a:ext cx="1561941" cy="46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descr="Linksoft I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43" y="4091928"/>
            <a:ext cx="1281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5"/>
          <p:cNvSpPr>
            <a:spLocks noGrp="1"/>
          </p:cNvSpPr>
          <p:nvPr>
            <p:ph type="sldNum" sz="quarter" idx="12"/>
          </p:nvPr>
        </p:nvSpPr>
        <p:spPr bwMode="auto">
          <a:xfrm>
            <a:off x="56388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a:t>Page: </a:t>
            </a:r>
            <a:fld id="{069E4B69-3EC5-465B-9719-354D7C91A9F6}" type="slidenum">
              <a:rPr lang="en-US" altLang="en-US" smtClean="0"/>
              <a:pPr/>
              <a:t>21</a:t>
            </a:fld>
            <a:endParaRPr lang="en-US" altLang="en-US" dirty="0"/>
          </a:p>
        </p:txBody>
      </p:sp>
      <p:pic>
        <p:nvPicPr>
          <p:cNvPr id="74" name="Picture 73">
            <a:extLst>
              <a:ext uri="{FF2B5EF4-FFF2-40B4-BE49-F238E27FC236}">
                <a16:creationId xmlns:a16="http://schemas.microsoft.com/office/drawing/2014/main" id="{70706015-06FB-4327-9B89-61B7FDEF9D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35" y="2106011"/>
            <a:ext cx="1246629" cy="630648"/>
          </a:xfrm>
          <a:prstGeom prst="rect">
            <a:avLst/>
          </a:prstGeom>
        </p:spPr>
      </p:pic>
      <p:pic>
        <p:nvPicPr>
          <p:cNvPr id="76" name="Picture 75">
            <a:extLst>
              <a:ext uri="{FF2B5EF4-FFF2-40B4-BE49-F238E27FC236}">
                <a16:creationId xmlns:a16="http://schemas.microsoft.com/office/drawing/2014/main" id="{6D4974A1-1F0E-447D-BEE8-90FF83641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8441" y="3365792"/>
            <a:ext cx="1061189" cy="579952"/>
          </a:xfrm>
          <a:prstGeom prst="rect">
            <a:avLst/>
          </a:prstGeom>
        </p:spPr>
      </p:pic>
      <p:pic>
        <p:nvPicPr>
          <p:cNvPr id="77" name="Picture 76">
            <a:extLst>
              <a:ext uri="{FF2B5EF4-FFF2-40B4-BE49-F238E27FC236}">
                <a16:creationId xmlns:a16="http://schemas.microsoft.com/office/drawing/2014/main" id="{0A78368E-9151-495B-8437-72A65BFD43C5}"/>
              </a:ext>
            </a:extLst>
          </p:cNvPr>
          <p:cNvPicPr>
            <a:picLocks noChangeAspect="1"/>
          </p:cNvPicPr>
          <p:nvPr/>
        </p:nvPicPr>
        <p:blipFill>
          <a:blip r:embed="rId8"/>
          <a:stretch>
            <a:fillRect/>
          </a:stretch>
        </p:blipFill>
        <p:spPr>
          <a:xfrm>
            <a:off x="8522246" y="3332520"/>
            <a:ext cx="1440201" cy="489334"/>
          </a:xfrm>
          <a:prstGeom prst="rect">
            <a:avLst/>
          </a:prstGeom>
        </p:spPr>
      </p:pic>
      <p:pic>
        <p:nvPicPr>
          <p:cNvPr id="5" name="Picture 4">
            <a:extLst>
              <a:ext uri="{FF2B5EF4-FFF2-40B4-BE49-F238E27FC236}">
                <a16:creationId xmlns:a16="http://schemas.microsoft.com/office/drawing/2014/main" id="{B924088B-1411-4EB8-8E99-DF419B4055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0656" y="1957938"/>
            <a:ext cx="1598934" cy="351765"/>
          </a:xfrm>
          <a:prstGeom prst="rect">
            <a:avLst/>
          </a:prstGeom>
        </p:spPr>
      </p:pic>
      <p:pic>
        <p:nvPicPr>
          <p:cNvPr id="7" name="Picture 6">
            <a:extLst>
              <a:ext uri="{FF2B5EF4-FFF2-40B4-BE49-F238E27FC236}">
                <a16:creationId xmlns:a16="http://schemas.microsoft.com/office/drawing/2014/main" id="{DA11349D-E71A-445B-823D-B5655D19EB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24585" y="2328021"/>
            <a:ext cx="2292668" cy="683947"/>
          </a:xfrm>
          <a:prstGeom prst="rect">
            <a:avLst/>
          </a:prstGeom>
        </p:spPr>
      </p:pic>
      <p:pic>
        <p:nvPicPr>
          <p:cNvPr id="11" name="Picture 10">
            <a:extLst>
              <a:ext uri="{FF2B5EF4-FFF2-40B4-BE49-F238E27FC236}">
                <a16:creationId xmlns:a16="http://schemas.microsoft.com/office/drawing/2014/main" id="{F2B75D0D-3EBA-49C8-A1D3-50C01A41166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01891" y="2072955"/>
            <a:ext cx="1136582" cy="828081"/>
          </a:xfrm>
          <a:prstGeom prst="rect">
            <a:avLst/>
          </a:prstGeom>
        </p:spPr>
      </p:pic>
      <p:pic>
        <p:nvPicPr>
          <p:cNvPr id="13" name="Picture 12">
            <a:extLst>
              <a:ext uri="{FF2B5EF4-FFF2-40B4-BE49-F238E27FC236}">
                <a16:creationId xmlns:a16="http://schemas.microsoft.com/office/drawing/2014/main" id="{E1D9D089-6EDA-4530-BAE4-69D25463DE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99585" y="4134881"/>
            <a:ext cx="2040616" cy="326499"/>
          </a:xfrm>
          <a:prstGeom prst="rect">
            <a:avLst/>
          </a:prstGeom>
        </p:spPr>
      </p:pic>
      <p:pic>
        <p:nvPicPr>
          <p:cNvPr id="15" name="Picture 14">
            <a:extLst>
              <a:ext uri="{FF2B5EF4-FFF2-40B4-BE49-F238E27FC236}">
                <a16:creationId xmlns:a16="http://schemas.microsoft.com/office/drawing/2014/main" id="{DEEBB101-932B-46B5-9368-5F12FE20F4F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37441" y="4030342"/>
            <a:ext cx="1671406" cy="484708"/>
          </a:xfrm>
          <a:prstGeom prst="rect">
            <a:avLst/>
          </a:prstGeom>
        </p:spPr>
      </p:pic>
      <p:pic>
        <p:nvPicPr>
          <p:cNvPr id="17" name="Picture 16">
            <a:extLst>
              <a:ext uri="{FF2B5EF4-FFF2-40B4-BE49-F238E27FC236}">
                <a16:creationId xmlns:a16="http://schemas.microsoft.com/office/drawing/2014/main" id="{324DB97E-6EFF-4C2F-9C8E-77FCF7E4FEF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82155" y="3314292"/>
            <a:ext cx="1795937" cy="592659"/>
          </a:xfrm>
          <a:prstGeom prst="rect">
            <a:avLst/>
          </a:prstGeom>
        </p:spPr>
      </p:pic>
      <p:sp>
        <p:nvSpPr>
          <p:cNvPr id="42" name="Text Box 11"/>
          <p:cNvSpPr txBox="1">
            <a:spLocks noChangeArrowheads="1"/>
          </p:cNvSpPr>
          <p:nvPr/>
        </p:nvSpPr>
        <p:spPr bwMode="auto">
          <a:xfrm>
            <a:off x="839682"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North America</a:t>
            </a:r>
          </a:p>
        </p:txBody>
      </p:sp>
      <p:sp>
        <p:nvSpPr>
          <p:cNvPr id="43" name="Text Box 12"/>
          <p:cNvSpPr txBox="1">
            <a:spLocks noChangeArrowheads="1"/>
          </p:cNvSpPr>
          <p:nvPr/>
        </p:nvSpPr>
        <p:spPr bwMode="auto">
          <a:xfrm>
            <a:off x="839682"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Asia</a:t>
            </a:r>
          </a:p>
        </p:txBody>
      </p:sp>
      <p:sp>
        <p:nvSpPr>
          <p:cNvPr id="44" name="Text Box 14"/>
          <p:cNvSpPr txBox="1">
            <a:spLocks noChangeArrowheads="1"/>
          </p:cNvSpPr>
          <p:nvPr/>
        </p:nvSpPr>
        <p:spPr bwMode="auto">
          <a:xfrm>
            <a:off x="839682" y="490787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Australia</a:t>
            </a:r>
          </a:p>
        </p:txBody>
      </p:sp>
      <p:sp>
        <p:nvSpPr>
          <p:cNvPr id="45" name="Text Box 15"/>
          <p:cNvSpPr txBox="1">
            <a:spLocks noChangeArrowheads="1"/>
          </p:cNvSpPr>
          <p:nvPr/>
        </p:nvSpPr>
        <p:spPr bwMode="auto">
          <a:xfrm>
            <a:off x="5867400"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South America &amp; Mexico</a:t>
            </a:r>
          </a:p>
        </p:txBody>
      </p:sp>
      <p:sp>
        <p:nvSpPr>
          <p:cNvPr id="46" name="Text Box 16"/>
          <p:cNvSpPr txBox="1">
            <a:spLocks noChangeArrowheads="1"/>
          </p:cNvSpPr>
          <p:nvPr/>
        </p:nvSpPr>
        <p:spPr bwMode="auto">
          <a:xfrm>
            <a:off x="5867400"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Europe</a:t>
            </a:r>
          </a:p>
        </p:txBody>
      </p:sp>
      <p:pic>
        <p:nvPicPr>
          <p:cNvPr id="35" name="Picture 34">
            <a:extLst>
              <a:ext uri="{FF2B5EF4-FFF2-40B4-BE49-F238E27FC236}">
                <a16:creationId xmlns:a16="http://schemas.microsoft.com/office/drawing/2014/main" id="{A6904531-24E3-49FC-B1BC-C2300257039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84889" y="1876743"/>
            <a:ext cx="1507105" cy="387021"/>
          </a:xfrm>
          <a:prstGeom prst="rect">
            <a:avLst/>
          </a:prstGeom>
        </p:spPr>
      </p:pic>
      <p:pic>
        <p:nvPicPr>
          <p:cNvPr id="36" name="Picture 35">
            <a:extLst>
              <a:ext uri="{FF2B5EF4-FFF2-40B4-BE49-F238E27FC236}">
                <a16:creationId xmlns:a16="http://schemas.microsoft.com/office/drawing/2014/main" id="{392F80CD-AB76-4450-9E93-CC753E84BAA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39292" y="2125073"/>
            <a:ext cx="1733782" cy="326217"/>
          </a:xfrm>
          <a:prstGeom prst="rect">
            <a:avLst/>
          </a:prstGeom>
        </p:spPr>
      </p:pic>
      <p:pic>
        <p:nvPicPr>
          <p:cNvPr id="37" name="Picture 36">
            <a:extLst>
              <a:ext uri="{FF2B5EF4-FFF2-40B4-BE49-F238E27FC236}">
                <a16:creationId xmlns:a16="http://schemas.microsoft.com/office/drawing/2014/main" id="{6DF4491D-9BEA-493B-A723-50BCA19B458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75850" y="3279308"/>
            <a:ext cx="1672313" cy="652202"/>
          </a:xfrm>
          <a:prstGeom prst="rect">
            <a:avLst/>
          </a:prstGeom>
        </p:spPr>
      </p:pic>
      <p:pic>
        <p:nvPicPr>
          <p:cNvPr id="2" name="Picture 1">
            <a:extLst>
              <a:ext uri="{FF2B5EF4-FFF2-40B4-BE49-F238E27FC236}">
                <a16:creationId xmlns:a16="http://schemas.microsoft.com/office/drawing/2014/main" id="{71B8B5D6-29D2-4929-A9BC-390EEB1711F3}"/>
              </a:ext>
            </a:extLst>
          </p:cNvPr>
          <p:cNvPicPr>
            <a:picLocks noChangeAspect="1"/>
          </p:cNvPicPr>
          <p:nvPr/>
        </p:nvPicPr>
        <p:blipFill>
          <a:blip r:embed="rId18"/>
          <a:stretch>
            <a:fillRect/>
          </a:stretch>
        </p:blipFill>
        <p:spPr>
          <a:xfrm>
            <a:off x="3309727" y="4041362"/>
            <a:ext cx="933305" cy="642604"/>
          </a:xfrm>
          <a:prstGeom prst="rect">
            <a:avLst/>
          </a:prstGeom>
        </p:spPr>
      </p:pic>
      <p:pic>
        <p:nvPicPr>
          <p:cNvPr id="4" name="Picture 3">
            <a:extLst>
              <a:ext uri="{FF2B5EF4-FFF2-40B4-BE49-F238E27FC236}">
                <a16:creationId xmlns:a16="http://schemas.microsoft.com/office/drawing/2014/main" id="{B11EC7B6-5130-4208-930D-24333F05E0E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45205" y="2457130"/>
            <a:ext cx="1559883" cy="451306"/>
          </a:xfrm>
          <a:prstGeom prst="rect">
            <a:avLst/>
          </a:prstGeom>
        </p:spPr>
      </p:pic>
      <p:graphicFrame>
        <p:nvGraphicFramePr>
          <p:cNvPr id="10" name="Object 9">
            <a:extLst>
              <a:ext uri="{FF2B5EF4-FFF2-40B4-BE49-F238E27FC236}">
                <a16:creationId xmlns:a16="http://schemas.microsoft.com/office/drawing/2014/main" id="{D7F8FDED-EF34-4E64-AA65-1872E7FA12E6}"/>
              </a:ext>
            </a:extLst>
          </p:cNvPr>
          <p:cNvGraphicFramePr>
            <a:graphicFrameLocks noChangeAspect="1"/>
          </p:cNvGraphicFramePr>
          <p:nvPr/>
        </p:nvGraphicFramePr>
        <p:xfrm>
          <a:off x="3482376" y="5588603"/>
          <a:ext cx="905222" cy="645725"/>
        </p:xfrm>
        <a:graphic>
          <a:graphicData uri="http://schemas.openxmlformats.org/presentationml/2006/ole">
            <mc:AlternateContent xmlns:mc="http://schemas.openxmlformats.org/markup-compatibility/2006">
              <mc:Choice xmlns:v="urn:schemas-microsoft-com:vml" Requires="v">
                <p:oleObj r:id="rId20" imgW="1904760" imgH="1358640" progId="">
                  <p:embed/>
                </p:oleObj>
              </mc:Choice>
              <mc:Fallback>
                <p:oleObj r:id="rId20" imgW="1904760" imgH="1358640" progId="">
                  <p:embed/>
                  <p:pic>
                    <p:nvPicPr>
                      <p:cNvPr id="10" name="Object 9">
                        <a:extLst>
                          <a:ext uri="{FF2B5EF4-FFF2-40B4-BE49-F238E27FC236}">
                            <a16:creationId xmlns:a16="http://schemas.microsoft.com/office/drawing/2014/main" id="{D7F8FDED-EF34-4E64-AA65-1872E7FA12E6}"/>
                          </a:ext>
                        </a:extLst>
                      </p:cNvPr>
                      <p:cNvPicPr/>
                      <p:nvPr/>
                    </p:nvPicPr>
                    <p:blipFill>
                      <a:blip r:embed="rId21"/>
                      <a:stretch>
                        <a:fillRect/>
                      </a:stretch>
                    </p:blipFill>
                    <p:spPr>
                      <a:xfrm>
                        <a:off x="3482376" y="5588603"/>
                        <a:ext cx="905222" cy="645725"/>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77A5056E-9FE7-40A6-8A84-0BE7FCC7750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439938" y="1927226"/>
            <a:ext cx="920496" cy="304800"/>
          </a:xfrm>
          <a:prstGeom prst="rect">
            <a:avLst/>
          </a:prstGeom>
        </p:spPr>
      </p:pic>
      <p:pic>
        <p:nvPicPr>
          <p:cNvPr id="18" name="Picture 17">
            <a:extLst>
              <a:ext uri="{FF2B5EF4-FFF2-40B4-BE49-F238E27FC236}">
                <a16:creationId xmlns:a16="http://schemas.microsoft.com/office/drawing/2014/main" id="{F4A1FAFB-0560-45D1-9315-E792702F0DC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700796" y="2411652"/>
            <a:ext cx="499185" cy="499185"/>
          </a:xfrm>
          <a:prstGeom prst="rect">
            <a:avLst/>
          </a:prstGeom>
        </p:spPr>
      </p:pic>
      <p:pic>
        <p:nvPicPr>
          <p:cNvPr id="49" name="Picture 48">
            <a:extLst>
              <a:ext uri="{FF2B5EF4-FFF2-40B4-BE49-F238E27FC236}">
                <a16:creationId xmlns:a16="http://schemas.microsoft.com/office/drawing/2014/main" id="{5ACC3FB3-4694-4098-B85B-EC0980C55E13}"/>
              </a:ext>
            </a:extLst>
          </p:cNvPr>
          <p:cNvPicPr>
            <a:picLocks noChangeAspect="1"/>
          </p:cNvPicPr>
          <p:nvPr/>
        </p:nvPicPr>
        <p:blipFill>
          <a:blip r:embed="rId24"/>
          <a:stretch>
            <a:fillRect/>
          </a:stretch>
        </p:blipFill>
        <p:spPr>
          <a:xfrm>
            <a:off x="10003421" y="3308469"/>
            <a:ext cx="1161905" cy="476191"/>
          </a:xfrm>
          <a:prstGeom prst="rect">
            <a:avLst/>
          </a:prstGeom>
        </p:spPr>
      </p:pic>
      <p:pic>
        <p:nvPicPr>
          <p:cNvPr id="50" name="Picture 57" descr="Rubric Consulting (Pty) Ltd">
            <a:extLst>
              <a:ext uri="{FF2B5EF4-FFF2-40B4-BE49-F238E27FC236}">
                <a16:creationId xmlns:a16="http://schemas.microsoft.com/office/drawing/2014/main" id="{347BA8D0-41E3-4C98-BFA6-49C469D8A6A4}"/>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187859" y="5676244"/>
            <a:ext cx="1521865" cy="6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0" descr="ESL">
            <a:extLst>
              <a:ext uri="{FF2B5EF4-FFF2-40B4-BE49-F238E27FC236}">
                <a16:creationId xmlns:a16="http://schemas.microsoft.com/office/drawing/2014/main" id="{8BD3AE73-F9B4-492A-9BFC-D89DF485FB7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07396" y="5272917"/>
            <a:ext cx="1521865" cy="5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9" descr="Tezza Business Solutions">
            <a:extLst>
              <a:ext uri="{FF2B5EF4-FFF2-40B4-BE49-F238E27FC236}">
                <a16:creationId xmlns:a16="http://schemas.microsoft.com/office/drawing/2014/main" id="{8BAD7ABA-D2C2-4D2E-9C9E-D052750B6E6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75532" y="5106104"/>
            <a:ext cx="1793867" cy="7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51F7FE0C-910E-43C8-8C94-DF9B5D43E1F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943601" y="5218270"/>
            <a:ext cx="946586" cy="946586"/>
          </a:xfrm>
          <a:prstGeom prst="rect">
            <a:avLst/>
          </a:prstGeom>
        </p:spPr>
      </p:pic>
      <p:pic>
        <p:nvPicPr>
          <p:cNvPr id="48" name="Picture 47">
            <a:extLst>
              <a:ext uri="{FF2B5EF4-FFF2-40B4-BE49-F238E27FC236}">
                <a16:creationId xmlns:a16="http://schemas.microsoft.com/office/drawing/2014/main" id="{906EF1CE-7906-401B-9625-460FE3E7D89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250279" y="5143909"/>
            <a:ext cx="1670877" cy="1160820"/>
          </a:xfrm>
          <a:prstGeom prst="rect">
            <a:avLst/>
          </a:prstGeom>
        </p:spPr>
      </p:pic>
      <p:sp>
        <p:nvSpPr>
          <p:cNvPr id="47" name="Text Box 18"/>
          <p:cNvSpPr txBox="1">
            <a:spLocks noChangeArrowheads="1"/>
          </p:cNvSpPr>
          <p:nvPr/>
        </p:nvSpPr>
        <p:spPr bwMode="auto">
          <a:xfrm>
            <a:off x="5867400" y="4925629"/>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Middle East &amp; Africa</a:t>
            </a:r>
          </a:p>
        </p:txBody>
      </p:sp>
    </p:spTree>
    <p:extLst>
      <p:ext uri="{BB962C8B-B14F-4D97-AF65-F5344CB8AC3E}">
        <p14:creationId xmlns:p14="http://schemas.microsoft.com/office/powerpoint/2010/main" val="127441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84185"/>
            <a:ext cx="9703294" cy="1477328"/>
          </a:xfrm>
          <a:prstGeom prst="rect">
            <a:avLst/>
          </a:prstGeom>
        </p:spPr>
        <p:txBody>
          <a:bodyPr wrap="square">
            <a:spAutoFit/>
          </a:bodyPr>
          <a:lstStyle/>
          <a:p>
            <a:pPr algn="ctr"/>
            <a:r>
              <a:rPr lang="en-US" dirty="0">
                <a:latin typeface="+mj-lt"/>
              </a:rPr>
              <a:t>We have been using the Rapise automation tool for a few years now. I have been very impressed with just how simple the tool is to setup and record your automation scripts. As we have learned more about the tool we have found it to have all the functionality we need without all the complexity of many other tools out there… We can rely on the trusted Inflectra customer support team that has always been awesome.</a:t>
            </a:r>
            <a:br>
              <a:rPr lang="en-US" dirty="0">
                <a:latin typeface="+mj-lt"/>
              </a:rPr>
            </a:br>
            <a:r>
              <a:rPr lang="en-US" dirty="0">
                <a:latin typeface="+mj-lt"/>
              </a:rPr>
              <a:t> </a:t>
            </a:r>
            <a:r>
              <a:rPr lang="en-US" b="1" i="1" dirty="0">
                <a:latin typeface="+mj-lt"/>
              </a:rPr>
              <a:t>	- Daniel Hauser, </a:t>
            </a:r>
            <a:r>
              <a:rPr lang="en-US" i="1" dirty="0">
                <a:latin typeface="+mj-lt"/>
              </a:rPr>
              <a:t>Sr. QA Analyst </a:t>
            </a:r>
            <a:r>
              <a:rPr lang="en-US" i="1" dirty="0" err="1">
                <a:latin typeface="+mj-lt"/>
              </a:rPr>
              <a:t>RegEd</a:t>
            </a:r>
            <a:endParaRPr lang="en-US" i="1" dirty="0">
              <a:latin typeface="+mj-lt"/>
            </a:endParaRP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132403"/>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64367"/>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3736300"/>
            <a:ext cx="9703294" cy="2308324"/>
          </a:xfrm>
          <a:prstGeom prst="rect">
            <a:avLst/>
          </a:prstGeom>
        </p:spPr>
        <p:txBody>
          <a:bodyPr wrap="square">
            <a:spAutoFit/>
          </a:bodyPr>
          <a:lstStyle/>
          <a:p>
            <a:pPr algn="ctr"/>
            <a:r>
              <a:rPr lang="en-US" dirty="0">
                <a:latin typeface="+mj-lt"/>
              </a:rPr>
              <a:t> It was very easy to learn and get started using the tool to automate our manual test cases. The Inflectra support has been great in working with us to identify and add features as needed. We are currently using Rapise to automate our regression test bed for Microsoft Dynamics AX ERP System. The customer support has been great in helping us to get started. The tool integrates well with </a:t>
            </a:r>
            <a:r>
              <a:rPr lang="en-US" dirty="0" err="1">
                <a:latin typeface="+mj-lt"/>
              </a:rPr>
              <a:t>SpiraTeam</a:t>
            </a:r>
            <a:r>
              <a:rPr lang="en-US" dirty="0">
                <a:latin typeface="+mj-lt"/>
              </a:rPr>
              <a:t>, so we can launch our tests and record results. Rapise has been easy to learn and quick to make progress on automating our regression test bed. We are very happy with the tool and the support that we have received from Inflectra. It is a high quality product at a great price..</a:t>
            </a:r>
          </a:p>
          <a:p>
            <a:pPr algn="ctr"/>
            <a:r>
              <a:rPr lang="en-US" b="1" i="1" dirty="0">
                <a:latin typeface="+mj-lt"/>
              </a:rPr>
              <a:t>	- Kevin D., </a:t>
            </a:r>
            <a:r>
              <a:rPr lang="en-US" i="1" dirty="0">
                <a:latin typeface="+mj-lt"/>
              </a:rPr>
              <a:t>Kent Corporation</a:t>
            </a:r>
          </a:p>
        </p:txBody>
      </p:sp>
    </p:spTree>
    <p:extLst>
      <p:ext uri="{BB962C8B-B14F-4D97-AF65-F5344CB8AC3E}">
        <p14:creationId xmlns:p14="http://schemas.microsoft.com/office/powerpoint/2010/main" val="2729888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C621-C7E6-48C7-925B-6FD95DBC0AD3}"/>
              </a:ext>
            </a:extLst>
          </p:cNvPr>
          <p:cNvSpPr>
            <a:spLocks noGrp="1"/>
          </p:cNvSpPr>
          <p:nvPr>
            <p:ph type="title"/>
          </p:nvPr>
        </p:nvSpPr>
        <p:spPr/>
        <p:txBody>
          <a:bodyPr/>
          <a:lstStyle/>
          <a:p>
            <a:r>
              <a:rPr lang="en-US" dirty="0"/>
              <a:t>Awards and Recognition*</a:t>
            </a:r>
          </a:p>
        </p:txBody>
      </p:sp>
      <p:sp>
        <p:nvSpPr>
          <p:cNvPr id="10" name="TextBox 9">
            <a:extLst>
              <a:ext uri="{FF2B5EF4-FFF2-40B4-BE49-F238E27FC236}">
                <a16:creationId xmlns:a16="http://schemas.microsoft.com/office/drawing/2014/main" id="{01A70B9F-C7F4-425A-AC67-C45BFE8559F6}"/>
              </a:ext>
            </a:extLst>
          </p:cNvPr>
          <p:cNvSpPr txBox="1"/>
          <p:nvPr/>
        </p:nvSpPr>
        <p:spPr>
          <a:xfrm>
            <a:off x="6019060" y="6214369"/>
            <a:ext cx="3773010" cy="369332"/>
          </a:xfrm>
          <a:prstGeom prst="rect">
            <a:avLst/>
          </a:prstGeom>
          <a:noFill/>
        </p:spPr>
        <p:txBody>
          <a:bodyPr wrap="square" rtlCol="0">
            <a:spAutoFit/>
          </a:bodyPr>
          <a:lstStyle/>
          <a:p>
            <a:r>
              <a:rPr lang="en-US" dirty="0"/>
              <a:t>*Gartner, G2 Crowd, Capterra</a:t>
            </a:r>
          </a:p>
        </p:txBody>
      </p:sp>
      <p:pic>
        <p:nvPicPr>
          <p:cNvPr id="3" name="Picture 2">
            <a:extLst>
              <a:ext uri="{FF2B5EF4-FFF2-40B4-BE49-F238E27FC236}">
                <a16:creationId xmlns:a16="http://schemas.microsoft.com/office/drawing/2014/main" id="{41FBFBD9-BBD4-4164-A6E8-3878AF711209}"/>
              </a:ext>
            </a:extLst>
          </p:cNvPr>
          <p:cNvPicPr>
            <a:picLocks noChangeAspect="1"/>
          </p:cNvPicPr>
          <p:nvPr/>
        </p:nvPicPr>
        <p:blipFill>
          <a:blip r:embed="rId2"/>
          <a:stretch>
            <a:fillRect/>
          </a:stretch>
        </p:blipFill>
        <p:spPr>
          <a:xfrm>
            <a:off x="981542" y="1447879"/>
            <a:ext cx="3994618" cy="2429947"/>
          </a:xfrm>
          <a:prstGeom prst="rect">
            <a:avLst/>
          </a:prstGeom>
          <a:ln>
            <a:solidFill>
              <a:srgbClr val="93A1A1"/>
            </a:solidFill>
          </a:ln>
        </p:spPr>
      </p:pic>
      <p:pic>
        <p:nvPicPr>
          <p:cNvPr id="4" name="Picture 3">
            <a:extLst>
              <a:ext uri="{FF2B5EF4-FFF2-40B4-BE49-F238E27FC236}">
                <a16:creationId xmlns:a16="http://schemas.microsoft.com/office/drawing/2014/main" id="{CFA64D76-3ADE-46EA-98D7-0D1E4FB3AE35}"/>
              </a:ext>
            </a:extLst>
          </p:cNvPr>
          <p:cNvPicPr>
            <a:picLocks noChangeAspect="1"/>
          </p:cNvPicPr>
          <p:nvPr/>
        </p:nvPicPr>
        <p:blipFill>
          <a:blip r:embed="rId3"/>
          <a:stretch>
            <a:fillRect/>
          </a:stretch>
        </p:blipFill>
        <p:spPr>
          <a:xfrm>
            <a:off x="5119502" y="1447878"/>
            <a:ext cx="6090956" cy="4498329"/>
          </a:xfrm>
          <a:prstGeom prst="rect">
            <a:avLst/>
          </a:prstGeom>
          <a:ln>
            <a:solidFill>
              <a:srgbClr val="93A1A1"/>
            </a:solidFill>
          </a:ln>
        </p:spPr>
      </p:pic>
      <p:pic>
        <p:nvPicPr>
          <p:cNvPr id="6" name="Picture 5">
            <a:extLst>
              <a:ext uri="{FF2B5EF4-FFF2-40B4-BE49-F238E27FC236}">
                <a16:creationId xmlns:a16="http://schemas.microsoft.com/office/drawing/2014/main" id="{EE0E77DA-F396-4082-AC52-875360B652EB}"/>
              </a:ext>
            </a:extLst>
          </p:cNvPr>
          <p:cNvPicPr>
            <a:picLocks noChangeAspect="1"/>
          </p:cNvPicPr>
          <p:nvPr/>
        </p:nvPicPr>
        <p:blipFill>
          <a:blip r:embed="rId4"/>
          <a:stretch>
            <a:fillRect/>
          </a:stretch>
        </p:blipFill>
        <p:spPr>
          <a:xfrm>
            <a:off x="981542" y="3977137"/>
            <a:ext cx="3994618" cy="2716679"/>
          </a:xfrm>
          <a:prstGeom prst="rect">
            <a:avLst/>
          </a:prstGeom>
          <a:ln>
            <a:solidFill>
              <a:srgbClr val="93A1A1"/>
            </a:solidFill>
          </a:ln>
        </p:spPr>
      </p:pic>
    </p:spTree>
    <p:extLst>
      <p:ext uri="{BB962C8B-B14F-4D97-AF65-F5344CB8AC3E}">
        <p14:creationId xmlns:p14="http://schemas.microsoft.com/office/powerpoint/2010/main" val="3092558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B00B7-2D5C-4ABB-A75E-7334D99886DC}"/>
              </a:ext>
            </a:extLst>
          </p:cNvPr>
          <p:cNvSpPr>
            <a:spLocks noGrp="1"/>
          </p:cNvSpPr>
          <p:nvPr>
            <p:ph type="title"/>
          </p:nvPr>
        </p:nvSpPr>
        <p:spPr/>
        <p:txBody>
          <a:bodyPr/>
          <a:lstStyle/>
          <a:p>
            <a:r>
              <a:rPr lang="en-US" dirty="0"/>
              <a:t>Inflectra Core Values</a:t>
            </a:r>
          </a:p>
        </p:txBody>
      </p:sp>
      <p:sp>
        <p:nvSpPr>
          <p:cNvPr id="5" name="Content Placeholder 4">
            <a:extLst>
              <a:ext uri="{FF2B5EF4-FFF2-40B4-BE49-F238E27FC236}">
                <a16:creationId xmlns:a16="http://schemas.microsoft.com/office/drawing/2014/main" id="{324CB4CD-BA6D-43CA-98FC-B16302A40CCE}"/>
              </a:ext>
            </a:extLst>
          </p:cNvPr>
          <p:cNvSpPr>
            <a:spLocks noGrp="1"/>
          </p:cNvSpPr>
          <p:nvPr>
            <p:ph idx="1"/>
          </p:nvPr>
        </p:nvSpPr>
        <p:spPr/>
        <p:txBody>
          <a:bodyPr/>
          <a:lstStyle/>
          <a:p>
            <a:r>
              <a:rPr lang="en-US" dirty="0"/>
              <a:t>Great Products: Build for Our Users Not Investors</a:t>
            </a:r>
          </a:p>
          <a:p>
            <a:pPr lvl="1"/>
            <a:r>
              <a:rPr lang="en-US" dirty="0">
                <a:solidFill>
                  <a:srgbClr val="FFFFFF"/>
                </a:solidFill>
              </a:rPr>
              <a:t>Building great software for customers, not chasing the latest fad.</a:t>
            </a:r>
          </a:p>
          <a:p>
            <a:pPr>
              <a:spcBef>
                <a:spcPts val="1800"/>
              </a:spcBef>
            </a:pPr>
            <a:r>
              <a:rPr lang="en-US" dirty="0"/>
              <a:t>Great Team: We Just Get it Done</a:t>
            </a:r>
          </a:p>
          <a:p>
            <a:pPr lvl="1"/>
            <a:r>
              <a:rPr lang="en-US" dirty="0">
                <a:solidFill>
                  <a:srgbClr val="FFFFFF"/>
                </a:solidFill>
              </a:rPr>
              <a:t>Treat customers well, solve their problems, no drama or red tape.</a:t>
            </a:r>
          </a:p>
          <a:p>
            <a:pPr>
              <a:spcBef>
                <a:spcPts val="1800"/>
              </a:spcBef>
            </a:pPr>
            <a:r>
              <a:rPr lang="en-US" dirty="0"/>
              <a:t>Great Workplace: Family and Life Flexibility</a:t>
            </a:r>
          </a:p>
          <a:p>
            <a:pPr lvl="1"/>
            <a:r>
              <a:rPr lang="en-US" dirty="0">
                <a:solidFill>
                  <a:srgbClr val="FFFFFF"/>
                </a:solidFill>
              </a:rPr>
              <a:t>Unlimited vacation, amazing benefits, flex/part time welcomed.</a:t>
            </a:r>
          </a:p>
          <a:p>
            <a:pPr>
              <a:spcBef>
                <a:spcPts val="1800"/>
              </a:spcBef>
            </a:pPr>
            <a:r>
              <a:rPr lang="en-US" dirty="0"/>
              <a:t>Great Community: Enabling Second Acts</a:t>
            </a:r>
          </a:p>
          <a:p>
            <a:pPr lvl="1"/>
            <a:r>
              <a:rPr lang="en-US" dirty="0">
                <a:solidFill>
                  <a:srgbClr val="FFFFFF"/>
                </a:solidFill>
              </a:rPr>
              <a:t>Expanding opportunities for new/second careers in technology.</a:t>
            </a:r>
          </a:p>
          <a:p>
            <a:endParaRPr lang="en-US" dirty="0"/>
          </a:p>
          <a:p>
            <a:endParaRPr lang="en-US" dirty="0"/>
          </a:p>
        </p:txBody>
      </p:sp>
    </p:spTree>
    <p:extLst>
      <p:ext uri="{BB962C8B-B14F-4D97-AF65-F5344CB8AC3E}">
        <p14:creationId xmlns:p14="http://schemas.microsoft.com/office/powerpoint/2010/main" val="922334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Feature Overview</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The Top 10 Reasons You Should Use Rapise</a:t>
            </a:r>
          </a:p>
        </p:txBody>
      </p:sp>
    </p:spTree>
    <p:extLst>
      <p:ext uri="{BB962C8B-B14F-4D97-AF65-F5344CB8AC3E}">
        <p14:creationId xmlns:p14="http://schemas.microsoft.com/office/powerpoint/2010/main" val="2141756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E8F8558-CF4F-485A-BCDC-930D7C27E35D}"/>
              </a:ext>
            </a:extLst>
          </p:cNvPr>
          <p:cNvSpPr>
            <a:spLocks noGrp="1" noChangeArrowheads="1"/>
          </p:cNvSpPr>
          <p:nvPr>
            <p:ph type="title"/>
          </p:nvPr>
        </p:nvSpPr>
        <p:spPr/>
        <p:txBody>
          <a:bodyPr/>
          <a:lstStyle/>
          <a:p>
            <a:pPr>
              <a:spcAft>
                <a:spcPts val="1200"/>
              </a:spcAft>
            </a:pPr>
            <a:r>
              <a:rPr lang="en-US" altLang="en-US" dirty="0"/>
              <a:t>1. Codeless Automation vs. Custom Framework</a:t>
            </a:r>
          </a:p>
        </p:txBody>
      </p:sp>
      <p:sp>
        <p:nvSpPr>
          <p:cNvPr id="18435" name="Rectangle 3">
            <a:extLst>
              <a:ext uri="{FF2B5EF4-FFF2-40B4-BE49-F238E27FC236}">
                <a16:creationId xmlns:a16="http://schemas.microsoft.com/office/drawing/2014/main" id="{8E1A0A99-16AA-408C-B427-54E33F1BBC53}"/>
              </a:ext>
            </a:extLst>
          </p:cNvPr>
          <p:cNvSpPr>
            <a:spLocks noGrp="1" noChangeArrowheads="1"/>
          </p:cNvSpPr>
          <p:nvPr>
            <p:ph idx="1"/>
          </p:nvPr>
        </p:nvSpPr>
        <p:spPr>
          <a:xfrm>
            <a:off x="1183433" y="5198484"/>
            <a:ext cx="8707016" cy="1556879"/>
          </a:xfrm>
        </p:spPr>
        <p:txBody>
          <a:bodyPr>
            <a:normAutofit fontScale="92500" lnSpcReduction="20000"/>
          </a:bodyPr>
          <a:lstStyle/>
          <a:p>
            <a:pPr>
              <a:lnSpc>
                <a:spcPct val="120000"/>
              </a:lnSpc>
              <a:spcBef>
                <a:spcPts val="0"/>
              </a:spcBef>
            </a:pPr>
            <a:r>
              <a:rPr lang="en-US" altLang="en-US" sz="3200" dirty="0">
                <a:latin typeface="+mj-lt"/>
              </a:rPr>
              <a:t>Maintenance of automated tests is the biggest issue</a:t>
            </a:r>
          </a:p>
          <a:p>
            <a:pPr>
              <a:lnSpc>
                <a:spcPct val="120000"/>
              </a:lnSpc>
              <a:spcBef>
                <a:spcPts val="0"/>
              </a:spcBef>
            </a:pPr>
            <a:r>
              <a:rPr lang="en-US" altLang="en-US" sz="3200" dirty="0">
                <a:latin typeface="+mj-lt"/>
              </a:rPr>
              <a:t>Custom frameworks = Job Security</a:t>
            </a:r>
          </a:p>
          <a:p>
            <a:pPr>
              <a:lnSpc>
                <a:spcPct val="120000"/>
              </a:lnSpc>
              <a:spcBef>
                <a:spcPts val="0"/>
              </a:spcBef>
            </a:pPr>
            <a:r>
              <a:rPr lang="en-US" altLang="en-US" sz="3200" dirty="0" err="1">
                <a:latin typeface="+mj-lt"/>
              </a:rPr>
              <a:t>v.s</a:t>
            </a:r>
            <a:r>
              <a:rPr lang="en-US" altLang="en-US" sz="3200" dirty="0">
                <a:latin typeface="+mj-lt"/>
              </a:rPr>
              <a:t>. Self-Healing Tests with AI-Based Locators</a:t>
            </a:r>
          </a:p>
        </p:txBody>
      </p:sp>
      <p:pic>
        <p:nvPicPr>
          <p:cNvPr id="4" name="Picture 3">
            <a:extLst>
              <a:ext uri="{FF2B5EF4-FFF2-40B4-BE49-F238E27FC236}">
                <a16:creationId xmlns:a16="http://schemas.microsoft.com/office/drawing/2014/main" id="{231C8235-A42A-4142-8A60-D8DCB58C115B}"/>
              </a:ext>
            </a:extLst>
          </p:cNvPr>
          <p:cNvPicPr>
            <a:picLocks noChangeAspect="1"/>
          </p:cNvPicPr>
          <p:nvPr/>
        </p:nvPicPr>
        <p:blipFill>
          <a:blip r:embed="rId2"/>
          <a:stretch>
            <a:fillRect/>
          </a:stretch>
        </p:blipFill>
        <p:spPr>
          <a:xfrm>
            <a:off x="1324946" y="1516224"/>
            <a:ext cx="9377266" cy="3616945"/>
          </a:xfrm>
          <a:prstGeom prst="rect">
            <a:avLst/>
          </a:prstGeom>
          <a:ln>
            <a:solidFill>
              <a:schemeClr val="bg2">
                <a:lumMod val="50000"/>
              </a:schemeClr>
            </a:solidFill>
          </a:ln>
        </p:spPr>
      </p:pic>
    </p:spTree>
    <p:extLst>
      <p:ext uri="{BB962C8B-B14F-4D97-AF65-F5344CB8AC3E}">
        <p14:creationId xmlns:p14="http://schemas.microsoft.com/office/powerpoint/2010/main" val="598297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9">
            <a:extLst>
              <a:ext uri="{FF2B5EF4-FFF2-40B4-BE49-F238E27FC236}">
                <a16:creationId xmlns:a16="http://schemas.microsoft.com/office/drawing/2014/main" id="{9E73DEAB-B57E-40D9-B6A1-57A21435DC45}"/>
              </a:ext>
            </a:extLst>
          </p:cNvPr>
          <p:cNvGrpSpPr>
            <a:grpSpLocks/>
          </p:cNvGrpSpPr>
          <p:nvPr/>
        </p:nvGrpSpPr>
        <p:grpSpPr bwMode="auto">
          <a:xfrm>
            <a:off x="1981200" y="3073647"/>
            <a:ext cx="8229600" cy="2103438"/>
            <a:chOff x="288" y="1818"/>
            <a:chExt cx="5424" cy="1325"/>
          </a:xfrm>
        </p:grpSpPr>
        <p:sp>
          <p:nvSpPr>
            <p:cNvPr id="19490" name="Line 35">
              <a:extLst>
                <a:ext uri="{FF2B5EF4-FFF2-40B4-BE49-F238E27FC236}">
                  <a16:creationId xmlns:a16="http://schemas.microsoft.com/office/drawing/2014/main" id="{58DC1807-B907-49E0-9EA0-097F61579C1E}"/>
                </a:ext>
              </a:extLst>
            </p:cNvPr>
            <p:cNvSpPr>
              <a:spLocks noChangeShapeType="1"/>
            </p:cNvSpPr>
            <p:nvPr/>
          </p:nvSpPr>
          <p:spPr bwMode="auto">
            <a:xfrm>
              <a:off x="288" y="2480"/>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 name="Line 36">
              <a:extLst>
                <a:ext uri="{FF2B5EF4-FFF2-40B4-BE49-F238E27FC236}">
                  <a16:creationId xmlns:a16="http://schemas.microsoft.com/office/drawing/2014/main" id="{E8463CED-57A6-4303-A7D7-8586DCB16738}"/>
                </a:ext>
              </a:extLst>
            </p:cNvPr>
            <p:cNvSpPr>
              <a:spLocks noChangeShapeType="1"/>
            </p:cNvSpPr>
            <p:nvPr/>
          </p:nvSpPr>
          <p:spPr bwMode="auto">
            <a:xfrm>
              <a:off x="288" y="3142"/>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2" name="Line 37">
              <a:extLst>
                <a:ext uri="{FF2B5EF4-FFF2-40B4-BE49-F238E27FC236}">
                  <a16:creationId xmlns:a16="http://schemas.microsoft.com/office/drawing/2014/main" id="{B1328788-BD34-4A53-ACBE-6D6006DD6B09}"/>
                </a:ext>
              </a:extLst>
            </p:cNvPr>
            <p:cNvSpPr>
              <a:spLocks noChangeShapeType="1"/>
            </p:cNvSpPr>
            <p:nvPr/>
          </p:nvSpPr>
          <p:spPr bwMode="auto">
            <a:xfrm>
              <a:off x="288" y="1818"/>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59" name="Line 38">
            <a:extLst>
              <a:ext uri="{FF2B5EF4-FFF2-40B4-BE49-F238E27FC236}">
                <a16:creationId xmlns:a16="http://schemas.microsoft.com/office/drawing/2014/main" id="{58C19F8B-1D30-4225-B1D0-2522B022F3A4}"/>
              </a:ext>
            </a:extLst>
          </p:cNvPr>
          <p:cNvSpPr>
            <a:spLocks noChangeShapeType="1"/>
          </p:cNvSpPr>
          <p:nvPr/>
        </p:nvSpPr>
        <p:spPr bwMode="auto">
          <a:xfrm flipH="1">
            <a:off x="5334000" y="2016372"/>
            <a:ext cx="0" cy="41148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0" name="Rectangle 2">
            <a:extLst>
              <a:ext uri="{FF2B5EF4-FFF2-40B4-BE49-F238E27FC236}">
                <a16:creationId xmlns:a16="http://schemas.microsoft.com/office/drawing/2014/main" id="{BA3027CA-1F98-4B36-B13A-6E98AAA50B7C}"/>
              </a:ext>
            </a:extLst>
          </p:cNvPr>
          <p:cNvSpPr>
            <a:spLocks noGrp="1" noChangeArrowheads="1"/>
          </p:cNvSpPr>
          <p:nvPr>
            <p:ph type="title"/>
          </p:nvPr>
        </p:nvSpPr>
        <p:spPr/>
        <p:txBody>
          <a:bodyPr/>
          <a:lstStyle/>
          <a:p>
            <a:pPr eaLnBrk="1" hangingPunct="1"/>
            <a:r>
              <a:rPr lang="en-US" altLang="en-US" dirty="0"/>
              <a:t>2. Coverage of Your Applications</a:t>
            </a:r>
          </a:p>
        </p:txBody>
      </p:sp>
      <p:sp>
        <p:nvSpPr>
          <p:cNvPr id="19462" name="Text Box 16">
            <a:extLst>
              <a:ext uri="{FF2B5EF4-FFF2-40B4-BE49-F238E27FC236}">
                <a16:creationId xmlns:a16="http://schemas.microsoft.com/office/drawing/2014/main" id="{1F045906-90BD-4888-B4B2-6B1A5C1FA005}"/>
              </a:ext>
            </a:extLst>
          </p:cNvPr>
          <p:cNvSpPr txBox="1">
            <a:spLocks noChangeArrowheads="1"/>
          </p:cNvSpPr>
          <p:nvPr/>
        </p:nvSpPr>
        <p:spPr bwMode="auto">
          <a:xfrm>
            <a:off x="1478871" y="201637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chemeClr val="bg2">
                    <a:lumMod val="65000"/>
                  </a:schemeClr>
                </a:solidFill>
              </a:rPr>
              <a:t>Web Applications</a:t>
            </a:r>
          </a:p>
        </p:txBody>
      </p:sp>
      <p:sp>
        <p:nvSpPr>
          <p:cNvPr id="19463" name="Text Box 17">
            <a:extLst>
              <a:ext uri="{FF2B5EF4-FFF2-40B4-BE49-F238E27FC236}">
                <a16:creationId xmlns:a16="http://schemas.microsoft.com/office/drawing/2014/main" id="{C74BA2A6-E325-4834-8540-0F63510DA0BE}"/>
              </a:ext>
            </a:extLst>
          </p:cNvPr>
          <p:cNvSpPr txBox="1">
            <a:spLocks noChangeArrowheads="1"/>
          </p:cNvSpPr>
          <p:nvPr/>
        </p:nvSpPr>
        <p:spPr bwMode="auto">
          <a:xfrm>
            <a:off x="1496627" y="3092697"/>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chemeClr val="bg2">
                    <a:lumMod val="65000"/>
                  </a:schemeClr>
                </a:solidFill>
              </a:rPr>
              <a:t>Cross-Platform Technologies</a:t>
            </a:r>
          </a:p>
        </p:txBody>
      </p:sp>
      <p:sp>
        <p:nvSpPr>
          <p:cNvPr id="19464" name="Text Box 18">
            <a:extLst>
              <a:ext uri="{FF2B5EF4-FFF2-40B4-BE49-F238E27FC236}">
                <a16:creationId xmlns:a16="http://schemas.microsoft.com/office/drawing/2014/main" id="{1D00DB9A-2693-40A5-836A-FA846380CC39}"/>
              </a:ext>
            </a:extLst>
          </p:cNvPr>
          <p:cNvSpPr txBox="1">
            <a:spLocks noChangeArrowheads="1"/>
          </p:cNvSpPr>
          <p:nvPr/>
        </p:nvSpPr>
        <p:spPr bwMode="auto">
          <a:xfrm>
            <a:off x="1549891" y="5246936"/>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chemeClr val="bg2">
                    <a:lumMod val="65000"/>
                  </a:schemeClr>
                </a:solidFill>
              </a:rPr>
              <a:t>Unit Test Frameworks</a:t>
            </a:r>
          </a:p>
        </p:txBody>
      </p:sp>
      <p:sp>
        <p:nvSpPr>
          <p:cNvPr id="19465" name="Text Box 19">
            <a:extLst>
              <a:ext uri="{FF2B5EF4-FFF2-40B4-BE49-F238E27FC236}">
                <a16:creationId xmlns:a16="http://schemas.microsoft.com/office/drawing/2014/main" id="{AAAA6DFF-DA9C-4A63-B445-3ACD13E388A4}"/>
              </a:ext>
            </a:extLst>
          </p:cNvPr>
          <p:cNvSpPr txBox="1">
            <a:spLocks noChangeArrowheads="1"/>
          </p:cNvSpPr>
          <p:nvPr/>
        </p:nvSpPr>
        <p:spPr bwMode="auto">
          <a:xfrm>
            <a:off x="1478873" y="416902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Enterprise Applications</a:t>
            </a:r>
          </a:p>
        </p:txBody>
      </p:sp>
      <p:sp>
        <p:nvSpPr>
          <p:cNvPr id="19466" name="Text Box 20">
            <a:extLst>
              <a:ext uri="{FF2B5EF4-FFF2-40B4-BE49-F238E27FC236}">
                <a16:creationId xmlns:a16="http://schemas.microsoft.com/office/drawing/2014/main" id="{71A5C905-43E7-490E-A591-FA7B0EB5C81D}"/>
              </a:ext>
            </a:extLst>
          </p:cNvPr>
          <p:cNvSpPr txBox="1">
            <a:spLocks noChangeArrowheads="1"/>
          </p:cNvSpPr>
          <p:nvPr/>
        </p:nvSpPr>
        <p:spPr bwMode="auto">
          <a:xfrm>
            <a:off x="5486400" y="201637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Mobile Applications</a:t>
            </a:r>
          </a:p>
        </p:txBody>
      </p:sp>
      <p:sp>
        <p:nvSpPr>
          <p:cNvPr id="19467" name="Text Box 21">
            <a:extLst>
              <a:ext uri="{FF2B5EF4-FFF2-40B4-BE49-F238E27FC236}">
                <a16:creationId xmlns:a16="http://schemas.microsoft.com/office/drawing/2014/main" id="{0110998B-7AF5-4CB0-8275-9748A366F1EA}"/>
              </a:ext>
            </a:extLst>
          </p:cNvPr>
          <p:cNvSpPr txBox="1">
            <a:spLocks noChangeArrowheads="1"/>
          </p:cNvSpPr>
          <p:nvPr/>
        </p:nvSpPr>
        <p:spPr bwMode="auto">
          <a:xfrm>
            <a:off x="5486400" y="3092697"/>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Windows Applications</a:t>
            </a:r>
          </a:p>
        </p:txBody>
      </p:sp>
      <p:sp>
        <p:nvSpPr>
          <p:cNvPr id="19468" name="Text Box 22">
            <a:extLst>
              <a:ext uri="{FF2B5EF4-FFF2-40B4-BE49-F238E27FC236}">
                <a16:creationId xmlns:a16="http://schemas.microsoft.com/office/drawing/2014/main" id="{F1558B12-3813-4E66-8ABD-85FBD430381C}"/>
              </a:ext>
            </a:extLst>
          </p:cNvPr>
          <p:cNvSpPr txBox="1">
            <a:spLocks noChangeArrowheads="1"/>
          </p:cNvSpPr>
          <p:nvPr/>
        </p:nvSpPr>
        <p:spPr bwMode="auto">
          <a:xfrm>
            <a:off x="5486400" y="5246936"/>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Integrations</a:t>
            </a:r>
          </a:p>
        </p:txBody>
      </p:sp>
      <p:sp>
        <p:nvSpPr>
          <p:cNvPr id="19469" name="Text Box 23">
            <a:extLst>
              <a:ext uri="{FF2B5EF4-FFF2-40B4-BE49-F238E27FC236}">
                <a16:creationId xmlns:a16="http://schemas.microsoft.com/office/drawing/2014/main" id="{FC92CF62-13D7-4844-8291-4C7C2ED9ACCC}"/>
              </a:ext>
            </a:extLst>
          </p:cNvPr>
          <p:cNvSpPr txBox="1">
            <a:spLocks noChangeArrowheads="1"/>
          </p:cNvSpPr>
          <p:nvPr/>
        </p:nvSpPr>
        <p:spPr bwMode="auto">
          <a:xfrm>
            <a:off x="5486400" y="4169022"/>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chemeClr val="bg2">
                    <a:lumMod val="65000"/>
                  </a:schemeClr>
                </a:solidFill>
              </a:rPr>
              <a:t>Third-Party Component Libraries</a:t>
            </a:r>
          </a:p>
        </p:txBody>
      </p:sp>
      <p:pic>
        <p:nvPicPr>
          <p:cNvPr id="19470" name="Picture 2" descr="https://www.inflectra.com/GraphicsViewer.aspx?url=SpiraTest/Integrations/Automated-Testing-Tools.xml&amp;name=wordml://03000001.png">
            <a:extLst>
              <a:ext uri="{FF2B5EF4-FFF2-40B4-BE49-F238E27FC236}">
                <a16:creationId xmlns:a16="http://schemas.microsoft.com/office/drawing/2014/main" id="{403F3B91-0ECD-4115-9FDF-2B6F58EB4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031" y="5521573"/>
            <a:ext cx="6238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8" descr="https://www.inflectra.com/GraphicsViewer.aspx?url=SpiraTest/Integrations/Unit-Test-Frameworks.xml&amp;name=wordml://03000001.png">
            <a:extLst>
              <a:ext uri="{FF2B5EF4-FFF2-40B4-BE49-F238E27FC236}">
                <a16:creationId xmlns:a16="http://schemas.microsoft.com/office/drawing/2014/main" id="{45F07377-BC3C-45FE-A577-286FF1E8E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849" y="5597773"/>
            <a:ext cx="835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2" descr="Windows">
            <a:extLst>
              <a:ext uri="{FF2B5EF4-FFF2-40B4-BE49-F238E27FC236}">
                <a16:creationId xmlns:a16="http://schemas.microsoft.com/office/drawing/2014/main" id="{95ECAD4E-78D5-42FD-9D5D-56AB0A211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239" y="3464172"/>
            <a:ext cx="1838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5">
            <a:extLst>
              <a:ext uri="{FF2B5EF4-FFF2-40B4-BE49-F238E27FC236}">
                <a16:creationId xmlns:a16="http://schemas.microsoft.com/office/drawing/2014/main" id="{CF48B983-8D06-447F-A86C-2B1CA00699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0714" y="3200647"/>
            <a:ext cx="15017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5" name="Picture 4">
            <a:extLst>
              <a:ext uri="{FF2B5EF4-FFF2-40B4-BE49-F238E27FC236}">
                <a16:creationId xmlns:a16="http://schemas.microsoft.com/office/drawing/2014/main" id="{4D62A496-8808-4187-B070-D8E6C01BA9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6825" y="3732460"/>
            <a:ext cx="17716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6" name="Picture 11">
            <a:extLst>
              <a:ext uri="{FF2B5EF4-FFF2-40B4-BE49-F238E27FC236}">
                <a16:creationId xmlns:a16="http://schemas.microsoft.com/office/drawing/2014/main" id="{304A6183-F9FD-4423-9ACA-984F9D4500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731" y="2398960"/>
            <a:ext cx="2689225" cy="512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7" name="Picture 2" descr="Apple iOS">
            <a:extLst>
              <a:ext uri="{FF2B5EF4-FFF2-40B4-BE49-F238E27FC236}">
                <a16:creationId xmlns:a16="http://schemas.microsoft.com/office/drawing/2014/main" id="{931E31FE-624B-4285-B185-4925EAE9B0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9900" y="2324348"/>
            <a:ext cx="1417638"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2">
            <a:extLst>
              <a:ext uri="{FF2B5EF4-FFF2-40B4-BE49-F238E27FC236}">
                <a16:creationId xmlns:a16="http://schemas.microsoft.com/office/drawing/2014/main" id="{D2DF52AC-10CD-40BE-B997-8F3CEC3355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3682" y="5524748"/>
            <a:ext cx="175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3">
            <a:extLst>
              <a:ext uri="{FF2B5EF4-FFF2-40B4-BE49-F238E27FC236}">
                <a16:creationId xmlns:a16="http://schemas.microsoft.com/office/drawing/2014/main" id="{7C529BA7-098E-46B3-A85A-7A74E4C425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72514" y="4140448"/>
            <a:ext cx="1347787"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81" name="Picture 7" descr="http://csharpstart.ru/Uploads/Admin/devexpress-logo-trans.png">
            <a:extLst>
              <a:ext uri="{FF2B5EF4-FFF2-40B4-BE49-F238E27FC236}">
                <a16:creationId xmlns:a16="http://schemas.microsoft.com/office/drawing/2014/main" id="{EEF8C490-6E6E-401C-8CEC-F36F57A291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9738" y="4518273"/>
            <a:ext cx="1295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2" name="Picture 12" descr="http://www.centerspace.net/themes/centerspace/images/infragistics_logo.gif">
            <a:extLst>
              <a:ext uri="{FF2B5EF4-FFF2-40B4-BE49-F238E27FC236}">
                <a16:creationId xmlns:a16="http://schemas.microsoft.com/office/drawing/2014/main" id="{C9A23233-739E-4D76-A6F2-72E43D2605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34426" y="4642097"/>
            <a:ext cx="12858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3" name="Picture 9" descr="http://www.softedge.co.za/componentone/componentone_logo_horizonal.png">
            <a:hlinkClick r:id="rId13"/>
            <a:extLst>
              <a:ext uri="{FF2B5EF4-FFF2-40B4-BE49-F238E27FC236}">
                <a16:creationId xmlns:a16="http://schemas.microsoft.com/office/drawing/2014/main" id="{789A816D-0CE7-4AE5-B628-5395086ED1D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94514" y="4507160"/>
            <a:ext cx="156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3">
            <a:extLst>
              <a:ext uri="{FF2B5EF4-FFF2-40B4-BE49-F238E27FC236}">
                <a16:creationId xmlns:a16="http://schemas.microsoft.com/office/drawing/2014/main" id="{5F3E4D94-A3CB-4548-BF36-5FF5A7FD4D5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46196" y="3421311"/>
            <a:ext cx="7794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4">
            <a:extLst>
              <a:ext uri="{FF2B5EF4-FFF2-40B4-BE49-F238E27FC236}">
                <a16:creationId xmlns:a16="http://schemas.microsoft.com/office/drawing/2014/main" id="{9B61ED00-9D12-45B6-B63C-CCAC7DB775DA}"/>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33608" y="3407022"/>
            <a:ext cx="111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Picture 58" descr="https://www.inflectra.com/GraphicsViewer.aspx?url=SpiraTeam/Integrations/Integrated-Development-Environments.xml&amp;name=wordml://03000007.png">
            <a:extLst>
              <a:ext uri="{FF2B5EF4-FFF2-40B4-BE49-F238E27FC236}">
                <a16:creationId xmlns:a16="http://schemas.microsoft.com/office/drawing/2014/main" id="{573815CC-F48B-471E-B775-11794297775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76595" y="3435597"/>
            <a:ext cx="13208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8">
            <a:extLst>
              <a:ext uri="{FF2B5EF4-FFF2-40B4-BE49-F238E27FC236}">
                <a16:creationId xmlns:a16="http://schemas.microsoft.com/office/drawing/2014/main" id="{289E7B27-465C-45FE-B879-8A54FF163585}"/>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63024" y="5597772"/>
            <a:ext cx="22320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5D860AF-B38E-4E27-B029-7D6521CFBCA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225426" y="4353172"/>
            <a:ext cx="1037430" cy="651275"/>
          </a:xfrm>
          <a:prstGeom prst="rect">
            <a:avLst/>
          </a:prstGeom>
        </p:spPr>
      </p:pic>
      <p:pic>
        <p:nvPicPr>
          <p:cNvPr id="6" name="Picture 5">
            <a:extLst>
              <a:ext uri="{FF2B5EF4-FFF2-40B4-BE49-F238E27FC236}">
                <a16:creationId xmlns:a16="http://schemas.microsoft.com/office/drawing/2014/main" id="{F4C3AF0B-04FA-4DF9-AED1-E87AEABBA39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611534" y="4453184"/>
            <a:ext cx="1605428" cy="619236"/>
          </a:xfrm>
          <a:prstGeom prst="rect">
            <a:avLst/>
          </a:prstGeom>
        </p:spPr>
      </p:pic>
      <p:pic>
        <p:nvPicPr>
          <p:cNvPr id="2050" name="Picture 2" descr="Image result for sap logo">
            <a:extLst>
              <a:ext uri="{FF2B5EF4-FFF2-40B4-BE49-F238E27FC236}">
                <a16:creationId xmlns:a16="http://schemas.microsoft.com/office/drawing/2014/main" id="{973BB185-8DE7-4829-B048-6CFE9F5BE13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54888" y="4505572"/>
            <a:ext cx="1009500" cy="5127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06EBD265-4F49-4F54-A2C6-03BF60694596}"/>
              </a:ext>
            </a:extLst>
          </p:cNvPr>
          <p:cNvPicPr>
            <a:picLocks noChangeAspect="1"/>
          </p:cNvPicPr>
          <p:nvPr/>
        </p:nvPicPr>
        <p:blipFill>
          <a:blip r:embed="rId22"/>
          <a:stretch>
            <a:fillRect/>
          </a:stretch>
        </p:blipFill>
        <p:spPr>
          <a:xfrm>
            <a:off x="7183437" y="2297160"/>
            <a:ext cx="1963082" cy="609653"/>
          </a:xfrm>
          <a:prstGeom prst="rect">
            <a:avLst/>
          </a:prstGeom>
        </p:spPr>
      </p:pic>
      <p:pic>
        <p:nvPicPr>
          <p:cNvPr id="3" name="Picture 2">
            <a:extLst>
              <a:ext uri="{FF2B5EF4-FFF2-40B4-BE49-F238E27FC236}">
                <a16:creationId xmlns:a16="http://schemas.microsoft.com/office/drawing/2014/main" id="{0DBF8FD8-9302-4D9B-AF8B-113C7FBE73F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511367" y="5552697"/>
            <a:ext cx="1803204" cy="499101"/>
          </a:xfrm>
          <a:prstGeom prst="rect">
            <a:avLst/>
          </a:prstGeom>
        </p:spPr>
      </p:pic>
    </p:spTree>
    <p:extLst>
      <p:ext uri="{BB962C8B-B14F-4D97-AF65-F5344CB8AC3E}">
        <p14:creationId xmlns:p14="http://schemas.microsoft.com/office/powerpoint/2010/main" val="3627425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4E38CA-6D16-4B4B-94B3-172EAFD1BF26}"/>
              </a:ext>
            </a:extLst>
          </p:cNvPr>
          <p:cNvPicPr>
            <a:picLocks noChangeAspect="1"/>
          </p:cNvPicPr>
          <p:nvPr/>
        </p:nvPicPr>
        <p:blipFill>
          <a:blip r:embed="rId2"/>
          <a:stretch>
            <a:fillRect/>
          </a:stretch>
        </p:blipFill>
        <p:spPr>
          <a:xfrm>
            <a:off x="834609" y="1785590"/>
            <a:ext cx="5743478" cy="3867037"/>
          </a:xfrm>
          <a:prstGeom prst="rect">
            <a:avLst/>
          </a:prstGeom>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altLang="en-US" dirty="0"/>
              <a:t>3. Distributed Testing</a:t>
            </a:r>
            <a:endParaRPr lang="en-US" dirty="0"/>
          </a:p>
        </p:txBody>
      </p:sp>
      <p:sp>
        <p:nvSpPr>
          <p:cNvPr id="6" name="Content Placeholder 4">
            <a:extLst>
              <a:ext uri="{FF2B5EF4-FFF2-40B4-BE49-F238E27FC236}">
                <a16:creationId xmlns:a16="http://schemas.microsoft.com/office/drawing/2014/main" id="{A2619821-3665-42A0-AEF9-5E58C51C11EA}"/>
              </a:ext>
            </a:extLst>
          </p:cNvPr>
          <p:cNvSpPr txBox="1">
            <a:spLocks/>
          </p:cNvSpPr>
          <p:nvPr/>
        </p:nvSpPr>
        <p:spPr>
          <a:xfrm>
            <a:off x="838200" y="5722100"/>
            <a:ext cx="9255711" cy="971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Orchestrate your automated Rapise tests from </a:t>
            </a:r>
            <a:r>
              <a:rPr lang="en-US" dirty="0" err="1">
                <a:latin typeface="+mj-lt"/>
              </a:rPr>
              <a:t>SpiraTest</a:t>
            </a:r>
            <a:r>
              <a:rPr lang="en-US" dirty="0">
                <a:latin typeface="+mj-lt"/>
              </a:rPr>
              <a:t>, with integrated test lab management and data-driven testing</a:t>
            </a:r>
          </a:p>
        </p:txBody>
      </p:sp>
      <p:pic>
        <p:nvPicPr>
          <p:cNvPr id="5124" name="Picture 4">
            <a:extLst>
              <a:ext uri="{FF2B5EF4-FFF2-40B4-BE49-F238E27FC236}">
                <a16:creationId xmlns:a16="http://schemas.microsoft.com/office/drawing/2014/main" id="{8AE7A906-4C45-4D3C-83E3-BABC7FFE41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8952" y="3201798"/>
            <a:ext cx="4494982" cy="205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71A47AA-7AD7-47EB-BF57-A6C093F17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2398" y="1360509"/>
            <a:ext cx="5897521" cy="1956523"/>
          </a:xfrm>
          <a:prstGeom prst="rect">
            <a:avLst/>
          </a:prstGeom>
          <a:ln>
            <a:solidFill>
              <a:schemeClr val="bg2">
                <a:lumMod val="50000"/>
              </a:schemeClr>
            </a:solidFill>
          </a:ln>
        </p:spPr>
      </p:pic>
    </p:spTree>
    <p:extLst>
      <p:ext uri="{BB962C8B-B14F-4D97-AF65-F5344CB8AC3E}">
        <p14:creationId xmlns:p14="http://schemas.microsoft.com/office/powerpoint/2010/main" val="2683523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108182-D587-4504-B6A6-C8D6A5A5D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097" y="3707406"/>
            <a:ext cx="10430296" cy="2467991"/>
          </a:xfrm>
          <a:prstGeom prst="rect">
            <a:avLst/>
          </a:prstGeom>
          <a:ln>
            <a:solidFill>
              <a:schemeClr val="bg2">
                <a:lumMod val="50000"/>
              </a:schemeClr>
            </a:solidFill>
          </a:ln>
        </p:spPr>
      </p:pic>
      <p:sp>
        <p:nvSpPr>
          <p:cNvPr id="2" name="Title 1">
            <a:extLst>
              <a:ext uri="{FF2B5EF4-FFF2-40B4-BE49-F238E27FC236}">
                <a16:creationId xmlns:a16="http://schemas.microsoft.com/office/drawing/2014/main" id="{2F485543-347F-426B-89EC-08866ED08531}"/>
              </a:ext>
            </a:extLst>
          </p:cNvPr>
          <p:cNvSpPr>
            <a:spLocks noGrp="1"/>
          </p:cNvSpPr>
          <p:nvPr>
            <p:ph type="title"/>
          </p:nvPr>
        </p:nvSpPr>
        <p:spPr/>
        <p:txBody>
          <a:bodyPr/>
          <a:lstStyle/>
          <a:p>
            <a:r>
              <a:rPr lang="en-US" dirty="0"/>
              <a:t>4. Automated Recording &amp; Verification</a:t>
            </a:r>
          </a:p>
        </p:txBody>
      </p:sp>
      <p:pic>
        <p:nvPicPr>
          <p:cNvPr id="5" name="Picture 1">
            <a:extLst>
              <a:ext uri="{FF2B5EF4-FFF2-40B4-BE49-F238E27FC236}">
                <a16:creationId xmlns:a16="http://schemas.microsoft.com/office/drawing/2014/main" id="{FFBB2F53-D0D3-4B77-90C8-053473B291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4097" y="1465051"/>
            <a:ext cx="6147566" cy="246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6C4FB45-BA8A-47E9-A15E-25EE159053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791" y="1338834"/>
            <a:ext cx="5310701" cy="3208549"/>
          </a:xfrm>
          <a:prstGeom prst="rect">
            <a:avLst/>
          </a:prstGeom>
          <a:ln>
            <a:solidFill>
              <a:schemeClr val="bg2">
                <a:lumMod val="50000"/>
              </a:schemeClr>
            </a:solidFill>
          </a:ln>
        </p:spPr>
      </p:pic>
      <p:cxnSp>
        <p:nvCxnSpPr>
          <p:cNvPr id="8" name="Straight Arrow Connector 7">
            <a:extLst>
              <a:ext uri="{FF2B5EF4-FFF2-40B4-BE49-F238E27FC236}">
                <a16:creationId xmlns:a16="http://schemas.microsoft.com/office/drawing/2014/main" id="{A1B5F7E7-3097-427B-9091-FE9229211769}"/>
              </a:ext>
            </a:extLst>
          </p:cNvPr>
          <p:cNvCxnSpPr/>
          <p:nvPr/>
        </p:nvCxnSpPr>
        <p:spPr>
          <a:xfrm>
            <a:off x="1875453" y="3429000"/>
            <a:ext cx="4795935" cy="853751"/>
          </a:xfrm>
          <a:prstGeom prst="straightConnector1">
            <a:avLst/>
          </a:prstGeom>
          <a:ln w="76200">
            <a:solidFill>
              <a:srgbClr val="FDCB26">
                <a:alpha val="89804"/>
              </a:srgb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07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The Agile Manifesto Changed Development</a:t>
            </a:r>
          </a:p>
        </p:txBody>
      </p:sp>
      <p:grpSp>
        <p:nvGrpSpPr>
          <p:cNvPr id="46" name="Group 45">
            <a:extLst>
              <a:ext uri="{FF2B5EF4-FFF2-40B4-BE49-F238E27FC236}">
                <a16:creationId xmlns:a16="http://schemas.microsoft.com/office/drawing/2014/main" id="{59915BA7-E364-428C-BDDF-C0A482A795CF}"/>
              </a:ext>
            </a:extLst>
          </p:cNvPr>
          <p:cNvGrpSpPr/>
          <p:nvPr/>
        </p:nvGrpSpPr>
        <p:grpSpPr>
          <a:xfrm>
            <a:off x="1504561" y="2332088"/>
            <a:ext cx="9182877" cy="3889310"/>
            <a:chOff x="1500674" y="1886339"/>
            <a:chExt cx="8458200" cy="3581400"/>
          </a:xfrm>
        </p:grpSpPr>
        <p:sp>
          <p:nvSpPr>
            <p:cNvPr id="6" name="AutoShape 2">
              <a:extLst>
                <a:ext uri="{FF2B5EF4-FFF2-40B4-BE49-F238E27FC236}">
                  <a16:creationId xmlns:a16="http://schemas.microsoft.com/office/drawing/2014/main" id="{F82EC296-6458-4DE8-8D72-D12ABB0FDCA1}"/>
                </a:ext>
              </a:extLst>
            </p:cNvPr>
            <p:cNvSpPr>
              <a:spLocks noChangeArrowheads="1"/>
            </p:cNvSpPr>
            <p:nvPr/>
          </p:nvSpPr>
          <p:spPr bwMode="auto">
            <a:xfrm>
              <a:off x="43200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7" name="AutoShape 3">
              <a:extLst>
                <a:ext uri="{FF2B5EF4-FFF2-40B4-BE49-F238E27FC236}">
                  <a16:creationId xmlns:a16="http://schemas.microsoft.com/office/drawing/2014/main" id="{6EB41118-AE1A-4AC9-8C1C-03C3AF2F6372}"/>
                </a:ext>
              </a:extLst>
            </p:cNvPr>
            <p:cNvSpPr>
              <a:spLocks noChangeArrowheads="1"/>
            </p:cNvSpPr>
            <p:nvPr/>
          </p:nvSpPr>
          <p:spPr bwMode="auto">
            <a:xfrm>
              <a:off x="61488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125760B6-4FA4-4F7C-9B56-212734548DD5}"/>
                </a:ext>
              </a:extLst>
            </p:cNvPr>
            <p:cNvSpPr>
              <a:spLocks noChangeArrowheads="1"/>
            </p:cNvSpPr>
            <p:nvPr/>
          </p:nvSpPr>
          <p:spPr bwMode="auto">
            <a:xfrm>
              <a:off x="1500674" y="2114939"/>
              <a:ext cx="1219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Requirements</a:t>
              </a:r>
            </a:p>
            <a:p>
              <a:pPr algn="ctr">
                <a:spcBef>
                  <a:spcPct val="0"/>
                </a:spcBef>
                <a:buClrTx/>
                <a:buSzTx/>
                <a:buFontTx/>
                <a:buNone/>
              </a:pPr>
              <a:r>
                <a:rPr lang="en-US" altLang="en-US" sz="1400">
                  <a:solidFill>
                    <a:schemeClr val="tx1"/>
                  </a:solidFill>
                </a:rPr>
                <a:t>Gathering</a:t>
              </a:r>
              <a:endParaRPr lang="en-US" altLang="en-US" sz="2400">
                <a:solidFill>
                  <a:schemeClr val="tx1"/>
                </a:solidFill>
                <a:latin typeface="Times" panose="02020603050405020304" pitchFamily="18" charset="0"/>
              </a:endParaRPr>
            </a:p>
          </p:txBody>
        </p:sp>
        <p:sp>
          <p:nvSpPr>
            <p:cNvPr id="9" name="Rectangle 7">
              <a:extLst>
                <a:ext uri="{FF2B5EF4-FFF2-40B4-BE49-F238E27FC236}">
                  <a16:creationId xmlns:a16="http://schemas.microsoft.com/office/drawing/2014/main" id="{23C1E943-7079-4D0D-B2F0-6AD9FAFA75D0}"/>
                </a:ext>
              </a:extLst>
            </p:cNvPr>
            <p:cNvSpPr>
              <a:spLocks noChangeArrowheads="1"/>
            </p:cNvSpPr>
            <p:nvPr/>
          </p:nvSpPr>
          <p:spPr bwMode="auto">
            <a:xfrm>
              <a:off x="27198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Business Design</a:t>
              </a:r>
              <a:endParaRPr lang="en-US" altLang="en-US" sz="2400">
                <a:solidFill>
                  <a:schemeClr val="tx1"/>
                </a:solidFill>
                <a:latin typeface="Times" panose="02020603050405020304" pitchFamily="18" charset="0"/>
              </a:endParaRPr>
            </a:p>
          </p:txBody>
        </p:sp>
        <p:sp>
          <p:nvSpPr>
            <p:cNvPr id="10" name="Rectangle 8">
              <a:extLst>
                <a:ext uri="{FF2B5EF4-FFF2-40B4-BE49-F238E27FC236}">
                  <a16:creationId xmlns:a16="http://schemas.microsoft.com/office/drawing/2014/main" id="{4CB47B72-ED6B-4D8D-97F0-DB0EAF8D9ACF}"/>
                </a:ext>
              </a:extLst>
            </p:cNvPr>
            <p:cNvSpPr>
              <a:spLocks noChangeArrowheads="1"/>
            </p:cNvSpPr>
            <p:nvPr/>
          </p:nvSpPr>
          <p:spPr bwMode="auto">
            <a:xfrm>
              <a:off x="6834674" y="2114939"/>
              <a:ext cx="838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Unit</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1" name="Rectangle 9">
              <a:extLst>
                <a:ext uri="{FF2B5EF4-FFF2-40B4-BE49-F238E27FC236}">
                  <a16:creationId xmlns:a16="http://schemas.microsoft.com/office/drawing/2014/main" id="{AE1CE3A3-D2D1-4A4D-93BE-495FB38F5ECD}"/>
                </a:ext>
              </a:extLst>
            </p:cNvPr>
            <p:cNvSpPr>
              <a:spLocks noChangeArrowheads="1"/>
            </p:cNvSpPr>
            <p:nvPr/>
          </p:nvSpPr>
          <p:spPr bwMode="auto">
            <a:xfrm>
              <a:off x="1500674" y="1886339"/>
              <a:ext cx="8382000" cy="228600"/>
            </a:xfrm>
            <a:prstGeom prst="rect">
              <a:avLst/>
            </a:prstGeom>
            <a:solidFill>
              <a:schemeClr val="tx1">
                <a:alpha val="50195"/>
              </a:schemeClr>
            </a:soli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bg1"/>
                  </a:solidFill>
                </a:rPr>
                <a:t>Traditional Waterfall Methodology</a:t>
              </a:r>
              <a:endParaRPr lang="en-US" altLang="en-US" sz="1200" b="1">
                <a:solidFill>
                  <a:schemeClr val="bg1"/>
                </a:solidFill>
                <a:latin typeface="Times" panose="02020603050405020304" pitchFamily="18" charset="0"/>
              </a:endParaRPr>
            </a:p>
          </p:txBody>
        </p:sp>
        <p:sp>
          <p:nvSpPr>
            <p:cNvPr id="12" name="AutoShape 10">
              <a:extLst>
                <a:ext uri="{FF2B5EF4-FFF2-40B4-BE49-F238E27FC236}">
                  <a16:creationId xmlns:a16="http://schemas.microsoft.com/office/drawing/2014/main" id="{9FBA484D-3537-4601-BEC2-6EDB415F9B2D}"/>
                </a:ext>
              </a:extLst>
            </p:cNvPr>
            <p:cNvSpPr>
              <a:spLocks noChangeArrowheads="1"/>
            </p:cNvSpPr>
            <p:nvPr/>
          </p:nvSpPr>
          <p:spPr bwMode="auto">
            <a:xfrm>
              <a:off x="9730274" y="2953139"/>
              <a:ext cx="228600" cy="228600"/>
            </a:xfrm>
            <a:prstGeom prst="diamond">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Text Box 11">
              <a:extLst>
                <a:ext uri="{FF2B5EF4-FFF2-40B4-BE49-F238E27FC236}">
                  <a16:creationId xmlns:a16="http://schemas.microsoft.com/office/drawing/2014/main" id="{5F3FA9D5-A865-467D-8E92-56A4DF287624}"/>
                </a:ext>
              </a:extLst>
            </p:cNvPr>
            <p:cNvSpPr txBox="1">
              <a:spLocks noChangeArrowheads="1"/>
            </p:cNvSpPr>
            <p:nvPr/>
          </p:nvSpPr>
          <p:spPr bwMode="auto">
            <a:xfrm>
              <a:off x="8457099" y="2953139"/>
              <a:ext cx="12731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14" name="Rectangle 12">
              <a:extLst>
                <a:ext uri="{FF2B5EF4-FFF2-40B4-BE49-F238E27FC236}">
                  <a16:creationId xmlns:a16="http://schemas.microsoft.com/office/drawing/2014/main" id="{1E132272-4074-460E-AE7E-5F6606AFC986}"/>
                </a:ext>
              </a:extLst>
            </p:cNvPr>
            <p:cNvSpPr>
              <a:spLocks noChangeArrowheads="1"/>
            </p:cNvSpPr>
            <p:nvPr/>
          </p:nvSpPr>
          <p:spPr bwMode="auto">
            <a:xfrm>
              <a:off x="37104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Technical Design</a:t>
              </a:r>
              <a:endParaRPr lang="en-US" altLang="en-US" sz="2400">
                <a:solidFill>
                  <a:schemeClr val="tx1"/>
                </a:solidFill>
                <a:latin typeface="Times" panose="02020603050405020304" pitchFamily="18" charset="0"/>
              </a:endParaRPr>
            </a:p>
          </p:txBody>
        </p:sp>
        <p:sp>
          <p:nvSpPr>
            <p:cNvPr id="15" name="Rectangle 13">
              <a:extLst>
                <a:ext uri="{FF2B5EF4-FFF2-40B4-BE49-F238E27FC236}">
                  <a16:creationId xmlns:a16="http://schemas.microsoft.com/office/drawing/2014/main" id="{A82E0C20-5D6D-4E56-8AE1-D49EA64452C3}"/>
                </a:ext>
              </a:extLst>
            </p:cNvPr>
            <p:cNvSpPr>
              <a:spLocks noChangeArrowheads="1"/>
            </p:cNvSpPr>
            <p:nvPr/>
          </p:nvSpPr>
          <p:spPr bwMode="auto">
            <a:xfrm>
              <a:off x="4701074" y="2114939"/>
              <a:ext cx="2133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Systems Development</a:t>
              </a:r>
              <a:endParaRPr lang="en-US" altLang="en-US" sz="2400">
                <a:solidFill>
                  <a:schemeClr val="tx1"/>
                </a:solidFill>
                <a:latin typeface="Times" panose="02020603050405020304" pitchFamily="18" charset="0"/>
              </a:endParaRPr>
            </a:p>
          </p:txBody>
        </p:sp>
        <p:sp>
          <p:nvSpPr>
            <p:cNvPr id="16" name="Rectangle 14">
              <a:extLst>
                <a:ext uri="{FF2B5EF4-FFF2-40B4-BE49-F238E27FC236}">
                  <a16:creationId xmlns:a16="http://schemas.microsoft.com/office/drawing/2014/main" id="{84242C88-0F0A-4A6D-A734-8F80AA41782E}"/>
                </a:ext>
              </a:extLst>
            </p:cNvPr>
            <p:cNvSpPr>
              <a:spLocks noChangeArrowheads="1"/>
            </p:cNvSpPr>
            <p:nvPr/>
          </p:nvSpPr>
          <p:spPr bwMode="auto">
            <a:xfrm>
              <a:off x="7672874" y="2114939"/>
              <a:ext cx="10668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Integration</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7" name="Rectangle 15">
              <a:extLst>
                <a:ext uri="{FF2B5EF4-FFF2-40B4-BE49-F238E27FC236}">
                  <a16:creationId xmlns:a16="http://schemas.microsoft.com/office/drawing/2014/main" id="{4CB53A18-F5A4-4B17-9ABF-0C6D08F21E18}"/>
                </a:ext>
              </a:extLst>
            </p:cNvPr>
            <p:cNvSpPr>
              <a:spLocks noChangeArrowheads="1"/>
            </p:cNvSpPr>
            <p:nvPr/>
          </p:nvSpPr>
          <p:spPr bwMode="auto">
            <a:xfrm>
              <a:off x="8739674" y="2114939"/>
              <a:ext cx="11430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Acceptance</a:t>
              </a:r>
            </a:p>
            <a:p>
              <a:pPr algn="ctr">
                <a:spcBef>
                  <a:spcPct val="0"/>
                </a:spcBef>
                <a:buClrTx/>
                <a:buSzTx/>
                <a:buFontTx/>
                <a:buNone/>
              </a:pPr>
              <a:r>
                <a:rPr lang="en-US" altLang="en-US" sz="1400">
                  <a:solidFill>
                    <a:schemeClr val="tx1"/>
                  </a:solidFill>
                </a:rPr>
                <a:t>Testing (UAT)</a:t>
              </a:r>
              <a:endParaRPr lang="en-US" altLang="en-US" sz="2400">
                <a:solidFill>
                  <a:schemeClr val="tx1"/>
                </a:solidFill>
                <a:latin typeface="Times" panose="02020603050405020304" pitchFamily="18" charset="0"/>
              </a:endParaRPr>
            </a:p>
          </p:txBody>
        </p:sp>
        <p:sp>
          <p:nvSpPr>
            <p:cNvPr id="18" name="AutoShape 16">
              <a:extLst>
                <a:ext uri="{FF2B5EF4-FFF2-40B4-BE49-F238E27FC236}">
                  <a16:creationId xmlns:a16="http://schemas.microsoft.com/office/drawing/2014/main" id="{20B47384-B604-4551-8BCB-63511E82359A}"/>
                </a:ext>
              </a:extLst>
            </p:cNvPr>
            <p:cNvSpPr>
              <a:spLocks noChangeArrowheads="1"/>
            </p:cNvSpPr>
            <p:nvPr/>
          </p:nvSpPr>
          <p:spPr bwMode="auto">
            <a:xfrm>
              <a:off x="5386874" y="2953139"/>
              <a:ext cx="457200" cy="381000"/>
            </a:xfrm>
            <a:prstGeom prst="downArrow">
              <a:avLst>
                <a:gd name="adj1" fmla="val 50000"/>
                <a:gd name="adj2" fmla="val 25000"/>
              </a:avLst>
            </a:prstGeom>
            <a:solidFill>
              <a:srgbClr val="F79910"/>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Rectangle 17">
              <a:extLst>
                <a:ext uri="{FF2B5EF4-FFF2-40B4-BE49-F238E27FC236}">
                  <a16:creationId xmlns:a16="http://schemas.microsoft.com/office/drawing/2014/main" id="{0EE5FEE2-FA39-456E-99B1-1B4598D3C010}"/>
                </a:ext>
              </a:extLst>
            </p:cNvPr>
            <p:cNvSpPr>
              <a:spLocks noChangeArrowheads="1"/>
            </p:cNvSpPr>
            <p:nvPr/>
          </p:nvSpPr>
          <p:spPr bwMode="auto">
            <a:xfrm>
              <a:off x="1500674" y="3638939"/>
              <a:ext cx="1066800" cy="762000"/>
            </a:xfrm>
            <a:prstGeom prst="rect">
              <a:avLst/>
            </a:prstGeom>
            <a:solidFill>
              <a:srgbClr val="FECC8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Limited Upfront Planning</a:t>
              </a:r>
            </a:p>
          </p:txBody>
        </p:sp>
        <p:sp>
          <p:nvSpPr>
            <p:cNvPr id="20" name="Rectangle 18">
              <a:extLst>
                <a:ext uri="{FF2B5EF4-FFF2-40B4-BE49-F238E27FC236}">
                  <a16:creationId xmlns:a16="http://schemas.microsoft.com/office/drawing/2014/main" id="{B0BC8366-C597-4C1F-ADD0-D0D8759726D1}"/>
                </a:ext>
              </a:extLst>
            </p:cNvPr>
            <p:cNvSpPr>
              <a:spLocks noChangeArrowheads="1"/>
            </p:cNvSpPr>
            <p:nvPr/>
          </p:nvSpPr>
          <p:spPr bwMode="auto">
            <a:xfrm>
              <a:off x="25674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#1</a:t>
              </a:r>
              <a:endParaRPr lang="en-US" altLang="en-US" sz="2400">
                <a:solidFill>
                  <a:schemeClr val="tx1"/>
                </a:solidFill>
                <a:latin typeface="Times" panose="02020603050405020304" pitchFamily="18" charset="0"/>
              </a:endParaRPr>
            </a:p>
          </p:txBody>
        </p:sp>
        <p:sp>
          <p:nvSpPr>
            <p:cNvPr id="21" name="Rectangle 19">
              <a:extLst>
                <a:ext uri="{FF2B5EF4-FFF2-40B4-BE49-F238E27FC236}">
                  <a16:creationId xmlns:a16="http://schemas.microsoft.com/office/drawing/2014/main" id="{7E5BFEBC-F6AF-48C2-B8BD-61AA7F78DF9F}"/>
                </a:ext>
              </a:extLst>
            </p:cNvPr>
            <p:cNvSpPr>
              <a:spLocks noChangeArrowheads="1"/>
            </p:cNvSpPr>
            <p:nvPr/>
          </p:nvSpPr>
          <p:spPr bwMode="auto">
            <a:xfrm>
              <a:off x="43962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#2</a:t>
              </a:r>
              <a:endParaRPr lang="en-US" altLang="en-US" sz="2400">
                <a:solidFill>
                  <a:schemeClr val="tx1"/>
                </a:solidFill>
                <a:latin typeface="Times" panose="02020603050405020304" pitchFamily="18" charset="0"/>
              </a:endParaRPr>
            </a:p>
          </p:txBody>
        </p:sp>
        <p:sp>
          <p:nvSpPr>
            <p:cNvPr id="22" name="Rectangle 20">
              <a:extLst>
                <a:ext uri="{FF2B5EF4-FFF2-40B4-BE49-F238E27FC236}">
                  <a16:creationId xmlns:a16="http://schemas.microsoft.com/office/drawing/2014/main" id="{35A17594-BF7D-4C7E-ACEC-A434E588A896}"/>
                </a:ext>
              </a:extLst>
            </p:cNvPr>
            <p:cNvSpPr>
              <a:spLocks noChangeArrowheads="1"/>
            </p:cNvSpPr>
            <p:nvPr/>
          </p:nvSpPr>
          <p:spPr bwMode="auto">
            <a:xfrm>
              <a:off x="1500674" y="3410339"/>
              <a:ext cx="8382000" cy="228600"/>
            </a:xfrm>
            <a:prstGeom prst="rect">
              <a:avLst/>
            </a:prstGeom>
            <a:solidFill>
              <a:srgbClr val="F7991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tx1"/>
                  </a:solidFill>
                </a:rPr>
                <a:t>Agile Methodology</a:t>
              </a:r>
              <a:endParaRPr lang="en-US" altLang="en-US" sz="1200" b="1">
                <a:solidFill>
                  <a:schemeClr val="tx1"/>
                </a:solidFill>
                <a:latin typeface="Times" panose="02020603050405020304" pitchFamily="18" charset="0"/>
              </a:endParaRPr>
            </a:p>
          </p:txBody>
        </p:sp>
        <p:sp>
          <p:nvSpPr>
            <p:cNvPr id="23" name="Rectangle 21">
              <a:extLst>
                <a:ext uri="{FF2B5EF4-FFF2-40B4-BE49-F238E27FC236}">
                  <a16:creationId xmlns:a16="http://schemas.microsoft.com/office/drawing/2014/main" id="{4A3B0AE9-2EA6-4CE6-BD08-6C9423E41793}"/>
                </a:ext>
              </a:extLst>
            </p:cNvPr>
            <p:cNvSpPr>
              <a:spLocks noChangeArrowheads="1"/>
            </p:cNvSpPr>
            <p:nvPr/>
          </p:nvSpPr>
          <p:spPr bwMode="auto">
            <a:xfrm>
              <a:off x="2567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a:t>
              </a:r>
              <a:endParaRPr lang="en-US" altLang="en-US" sz="1000">
                <a:solidFill>
                  <a:schemeClr val="tx1"/>
                </a:solidFill>
                <a:latin typeface="Times" panose="02020603050405020304" pitchFamily="18" charset="0"/>
              </a:endParaRPr>
            </a:p>
          </p:txBody>
        </p:sp>
        <p:sp>
          <p:nvSpPr>
            <p:cNvPr id="24" name="Rectangle 22">
              <a:extLst>
                <a:ext uri="{FF2B5EF4-FFF2-40B4-BE49-F238E27FC236}">
                  <a16:creationId xmlns:a16="http://schemas.microsoft.com/office/drawing/2014/main" id="{1869A2B2-5364-4F2D-B5C0-FBA681BDD996}"/>
                </a:ext>
              </a:extLst>
            </p:cNvPr>
            <p:cNvSpPr>
              <a:spLocks noChangeArrowheads="1"/>
            </p:cNvSpPr>
            <p:nvPr/>
          </p:nvSpPr>
          <p:spPr bwMode="auto">
            <a:xfrm>
              <a:off x="3177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2</a:t>
              </a:r>
              <a:endParaRPr lang="en-US" altLang="en-US" sz="1000">
                <a:solidFill>
                  <a:schemeClr val="tx1"/>
                </a:solidFill>
                <a:latin typeface="Times" panose="02020603050405020304" pitchFamily="18" charset="0"/>
              </a:endParaRPr>
            </a:p>
          </p:txBody>
        </p:sp>
        <p:sp>
          <p:nvSpPr>
            <p:cNvPr id="25" name="Rectangle 23">
              <a:extLst>
                <a:ext uri="{FF2B5EF4-FFF2-40B4-BE49-F238E27FC236}">
                  <a16:creationId xmlns:a16="http://schemas.microsoft.com/office/drawing/2014/main" id="{8155FBE0-54E7-4A4D-97B4-2E896DE689C8}"/>
                </a:ext>
              </a:extLst>
            </p:cNvPr>
            <p:cNvSpPr>
              <a:spLocks noChangeArrowheads="1"/>
            </p:cNvSpPr>
            <p:nvPr/>
          </p:nvSpPr>
          <p:spPr bwMode="auto">
            <a:xfrm>
              <a:off x="3786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3</a:t>
              </a:r>
              <a:endParaRPr lang="en-US" altLang="en-US" sz="1000">
                <a:solidFill>
                  <a:schemeClr val="tx1"/>
                </a:solidFill>
                <a:latin typeface="Times" panose="02020603050405020304" pitchFamily="18" charset="0"/>
              </a:endParaRPr>
            </a:p>
          </p:txBody>
        </p:sp>
        <p:sp>
          <p:nvSpPr>
            <p:cNvPr id="26" name="Rectangle 24">
              <a:extLst>
                <a:ext uri="{FF2B5EF4-FFF2-40B4-BE49-F238E27FC236}">
                  <a16:creationId xmlns:a16="http://schemas.microsoft.com/office/drawing/2014/main" id="{A5F173DE-DB63-479A-A1A6-45AA9D13BBA2}"/>
                </a:ext>
              </a:extLst>
            </p:cNvPr>
            <p:cNvSpPr>
              <a:spLocks noChangeArrowheads="1"/>
            </p:cNvSpPr>
            <p:nvPr/>
          </p:nvSpPr>
          <p:spPr bwMode="auto">
            <a:xfrm>
              <a:off x="4396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4</a:t>
              </a:r>
              <a:endParaRPr lang="en-US" altLang="en-US" sz="1000">
                <a:solidFill>
                  <a:schemeClr val="tx1"/>
                </a:solidFill>
                <a:latin typeface="Times" panose="02020603050405020304" pitchFamily="18" charset="0"/>
              </a:endParaRPr>
            </a:p>
          </p:txBody>
        </p:sp>
        <p:sp>
          <p:nvSpPr>
            <p:cNvPr id="27" name="Rectangle 25">
              <a:extLst>
                <a:ext uri="{FF2B5EF4-FFF2-40B4-BE49-F238E27FC236}">
                  <a16:creationId xmlns:a16="http://schemas.microsoft.com/office/drawing/2014/main" id="{37803C51-DC69-40EB-ADA2-B9374283A45E}"/>
                </a:ext>
              </a:extLst>
            </p:cNvPr>
            <p:cNvSpPr>
              <a:spLocks noChangeArrowheads="1"/>
            </p:cNvSpPr>
            <p:nvPr/>
          </p:nvSpPr>
          <p:spPr bwMode="auto">
            <a:xfrm>
              <a:off x="5005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5</a:t>
              </a:r>
              <a:endParaRPr lang="en-US" altLang="en-US" sz="1000">
                <a:solidFill>
                  <a:schemeClr val="tx1"/>
                </a:solidFill>
                <a:latin typeface="Times" panose="02020603050405020304" pitchFamily="18" charset="0"/>
              </a:endParaRPr>
            </a:p>
          </p:txBody>
        </p:sp>
        <p:sp>
          <p:nvSpPr>
            <p:cNvPr id="28" name="Rectangle 26">
              <a:extLst>
                <a:ext uri="{FF2B5EF4-FFF2-40B4-BE49-F238E27FC236}">
                  <a16:creationId xmlns:a16="http://schemas.microsoft.com/office/drawing/2014/main" id="{AF5A676F-850E-4E08-8DA1-D614F22388D9}"/>
                </a:ext>
              </a:extLst>
            </p:cNvPr>
            <p:cNvSpPr>
              <a:spLocks noChangeArrowheads="1"/>
            </p:cNvSpPr>
            <p:nvPr/>
          </p:nvSpPr>
          <p:spPr bwMode="auto">
            <a:xfrm>
              <a:off x="5615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6</a:t>
              </a:r>
              <a:endParaRPr lang="en-US" altLang="en-US" sz="1000">
                <a:solidFill>
                  <a:schemeClr val="tx1"/>
                </a:solidFill>
                <a:latin typeface="Times" panose="02020603050405020304" pitchFamily="18" charset="0"/>
              </a:endParaRPr>
            </a:p>
          </p:txBody>
        </p:sp>
        <p:sp>
          <p:nvSpPr>
            <p:cNvPr id="29" name="Rectangle 27">
              <a:extLst>
                <a:ext uri="{FF2B5EF4-FFF2-40B4-BE49-F238E27FC236}">
                  <a16:creationId xmlns:a16="http://schemas.microsoft.com/office/drawing/2014/main" id="{24518180-877A-41B9-B943-7D1AEE3C5794}"/>
                </a:ext>
              </a:extLst>
            </p:cNvPr>
            <p:cNvSpPr>
              <a:spLocks noChangeArrowheads="1"/>
            </p:cNvSpPr>
            <p:nvPr/>
          </p:nvSpPr>
          <p:spPr bwMode="auto">
            <a:xfrm>
              <a:off x="62250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#3</a:t>
              </a:r>
              <a:endParaRPr lang="en-US" altLang="en-US" sz="2400">
                <a:solidFill>
                  <a:schemeClr val="tx1"/>
                </a:solidFill>
                <a:latin typeface="Times" panose="02020603050405020304" pitchFamily="18" charset="0"/>
              </a:endParaRPr>
            </a:p>
          </p:txBody>
        </p:sp>
        <p:sp>
          <p:nvSpPr>
            <p:cNvPr id="30" name="Rectangle 28">
              <a:extLst>
                <a:ext uri="{FF2B5EF4-FFF2-40B4-BE49-F238E27FC236}">
                  <a16:creationId xmlns:a16="http://schemas.microsoft.com/office/drawing/2014/main" id="{84537E04-020B-4E53-BC92-724621D68A1F}"/>
                </a:ext>
              </a:extLst>
            </p:cNvPr>
            <p:cNvSpPr>
              <a:spLocks noChangeArrowheads="1"/>
            </p:cNvSpPr>
            <p:nvPr/>
          </p:nvSpPr>
          <p:spPr bwMode="auto">
            <a:xfrm>
              <a:off x="6225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7</a:t>
              </a:r>
              <a:endParaRPr lang="en-US" altLang="en-US" sz="1000">
                <a:solidFill>
                  <a:schemeClr val="tx1"/>
                </a:solidFill>
                <a:latin typeface="Times" panose="02020603050405020304" pitchFamily="18" charset="0"/>
              </a:endParaRPr>
            </a:p>
          </p:txBody>
        </p:sp>
        <p:sp>
          <p:nvSpPr>
            <p:cNvPr id="31" name="Rectangle 29">
              <a:extLst>
                <a:ext uri="{FF2B5EF4-FFF2-40B4-BE49-F238E27FC236}">
                  <a16:creationId xmlns:a16="http://schemas.microsoft.com/office/drawing/2014/main" id="{C110DBC4-7E78-440F-901A-10C4317F7F50}"/>
                </a:ext>
              </a:extLst>
            </p:cNvPr>
            <p:cNvSpPr>
              <a:spLocks noChangeArrowheads="1"/>
            </p:cNvSpPr>
            <p:nvPr/>
          </p:nvSpPr>
          <p:spPr bwMode="auto">
            <a:xfrm>
              <a:off x="6834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8</a:t>
              </a:r>
              <a:endParaRPr lang="en-US" altLang="en-US" sz="1000">
                <a:solidFill>
                  <a:schemeClr val="tx1"/>
                </a:solidFill>
                <a:latin typeface="Times" panose="02020603050405020304" pitchFamily="18" charset="0"/>
              </a:endParaRPr>
            </a:p>
          </p:txBody>
        </p:sp>
        <p:sp>
          <p:nvSpPr>
            <p:cNvPr id="32" name="Rectangle 30">
              <a:extLst>
                <a:ext uri="{FF2B5EF4-FFF2-40B4-BE49-F238E27FC236}">
                  <a16:creationId xmlns:a16="http://schemas.microsoft.com/office/drawing/2014/main" id="{EB1C1BB3-EA7D-4664-ACC6-C385A6806BF1}"/>
                </a:ext>
              </a:extLst>
            </p:cNvPr>
            <p:cNvSpPr>
              <a:spLocks noChangeArrowheads="1"/>
            </p:cNvSpPr>
            <p:nvPr/>
          </p:nvSpPr>
          <p:spPr bwMode="auto">
            <a:xfrm>
              <a:off x="7444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9</a:t>
              </a:r>
              <a:endParaRPr lang="en-US" altLang="en-US" sz="1000">
                <a:solidFill>
                  <a:schemeClr val="tx1"/>
                </a:solidFill>
                <a:latin typeface="Times" panose="02020603050405020304" pitchFamily="18" charset="0"/>
              </a:endParaRPr>
            </a:p>
          </p:txBody>
        </p:sp>
        <p:sp>
          <p:nvSpPr>
            <p:cNvPr id="33" name="Rectangle 31">
              <a:extLst>
                <a:ext uri="{FF2B5EF4-FFF2-40B4-BE49-F238E27FC236}">
                  <a16:creationId xmlns:a16="http://schemas.microsoft.com/office/drawing/2014/main" id="{3F8E33A7-7380-460C-ACDB-CE06F1BA298E}"/>
                </a:ext>
              </a:extLst>
            </p:cNvPr>
            <p:cNvSpPr>
              <a:spLocks noChangeArrowheads="1"/>
            </p:cNvSpPr>
            <p:nvPr/>
          </p:nvSpPr>
          <p:spPr bwMode="auto">
            <a:xfrm>
              <a:off x="80538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#4</a:t>
              </a:r>
              <a:endParaRPr lang="en-US" altLang="en-US" sz="2400">
                <a:solidFill>
                  <a:schemeClr val="tx1"/>
                </a:solidFill>
                <a:latin typeface="Times" panose="02020603050405020304" pitchFamily="18" charset="0"/>
              </a:endParaRPr>
            </a:p>
          </p:txBody>
        </p:sp>
        <p:sp>
          <p:nvSpPr>
            <p:cNvPr id="34" name="Rectangle 32">
              <a:extLst>
                <a:ext uri="{FF2B5EF4-FFF2-40B4-BE49-F238E27FC236}">
                  <a16:creationId xmlns:a16="http://schemas.microsoft.com/office/drawing/2014/main" id="{A60927C3-19A4-4BA2-8B9E-1E8BD53EDD71}"/>
                </a:ext>
              </a:extLst>
            </p:cNvPr>
            <p:cNvSpPr>
              <a:spLocks noChangeArrowheads="1"/>
            </p:cNvSpPr>
            <p:nvPr/>
          </p:nvSpPr>
          <p:spPr bwMode="auto">
            <a:xfrm>
              <a:off x="8053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10</a:t>
              </a:r>
              <a:endParaRPr lang="en-US" altLang="en-US" sz="1000">
                <a:solidFill>
                  <a:schemeClr val="tx1"/>
                </a:solidFill>
                <a:latin typeface="Times" panose="02020603050405020304" pitchFamily="18" charset="0"/>
              </a:endParaRPr>
            </a:p>
          </p:txBody>
        </p:sp>
        <p:sp>
          <p:nvSpPr>
            <p:cNvPr id="35" name="Rectangle 33">
              <a:extLst>
                <a:ext uri="{FF2B5EF4-FFF2-40B4-BE49-F238E27FC236}">
                  <a16:creationId xmlns:a16="http://schemas.microsoft.com/office/drawing/2014/main" id="{1D86A1C1-0C33-4187-A992-1D8F949D6209}"/>
                </a:ext>
              </a:extLst>
            </p:cNvPr>
            <p:cNvSpPr>
              <a:spLocks noChangeArrowheads="1"/>
            </p:cNvSpPr>
            <p:nvPr/>
          </p:nvSpPr>
          <p:spPr bwMode="auto">
            <a:xfrm>
              <a:off x="8663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11</a:t>
              </a:r>
              <a:endParaRPr lang="en-US" altLang="en-US" sz="1000">
                <a:solidFill>
                  <a:schemeClr val="tx1"/>
                </a:solidFill>
                <a:latin typeface="Times" panose="02020603050405020304" pitchFamily="18" charset="0"/>
              </a:endParaRPr>
            </a:p>
          </p:txBody>
        </p:sp>
        <p:sp>
          <p:nvSpPr>
            <p:cNvPr id="36" name="Rectangle 34">
              <a:extLst>
                <a:ext uri="{FF2B5EF4-FFF2-40B4-BE49-F238E27FC236}">
                  <a16:creationId xmlns:a16="http://schemas.microsoft.com/office/drawing/2014/main" id="{D16BF183-511A-43CA-83F6-021DA1784118}"/>
                </a:ext>
              </a:extLst>
            </p:cNvPr>
            <p:cNvSpPr>
              <a:spLocks noChangeArrowheads="1"/>
            </p:cNvSpPr>
            <p:nvPr/>
          </p:nvSpPr>
          <p:spPr bwMode="auto">
            <a:xfrm>
              <a:off x="9273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12</a:t>
              </a:r>
              <a:endParaRPr lang="en-US" altLang="en-US" sz="1000">
                <a:solidFill>
                  <a:schemeClr val="tx1"/>
                </a:solidFill>
                <a:latin typeface="Times" panose="02020603050405020304" pitchFamily="18" charset="0"/>
              </a:endParaRPr>
            </a:p>
          </p:txBody>
        </p:sp>
        <p:sp>
          <p:nvSpPr>
            <p:cNvPr id="37" name="Line 35">
              <a:extLst>
                <a:ext uri="{FF2B5EF4-FFF2-40B4-BE49-F238E27FC236}">
                  <a16:creationId xmlns:a16="http://schemas.microsoft.com/office/drawing/2014/main" id="{0F607AA8-934F-401B-AFE3-778F608ED9D0}"/>
                </a:ext>
              </a:extLst>
            </p:cNvPr>
            <p:cNvSpPr>
              <a:spLocks noChangeShapeType="1"/>
            </p:cNvSpPr>
            <p:nvPr/>
          </p:nvSpPr>
          <p:spPr bwMode="auto">
            <a:xfrm flipH="1">
              <a:off x="4015274" y="4400939"/>
              <a:ext cx="9906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36">
              <a:extLst>
                <a:ext uri="{FF2B5EF4-FFF2-40B4-BE49-F238E27FC236}">
                  <a16:creationId xmlns:a16="http://schemas.microsoft.com/office/drawing/2014/main" id="{0A5B9D90-2F97-4A38-89F4-C22739C8A842}"/>
                </a:ext>
              </a:extLst>
            </p:cNvPr>
            <p:cNvSpPr>
              <a:spLocks noChangeShapeType="1"/>
            </p:cNvSpPr>
            <p:nvPr/>
          </p:nvSpPr>
          <p:spPr bwMode="auto">
            <a:xfrm>
              <a:off x="5615474" y="4400939"/>
              <a:ext cx="16764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37">
              <a:extLst>
                <a:ext uri="{FF2B5EF4-FFF2-40B4-BE49-F238E27FC236}">
                  <a16:creationId xmlns:a16="http://schemas.microsoft.com/office/drawing/2014/main" id="{BB4AC9D7-BD40-4C6B-82E6-41E27F86CF7A}"/>
                </a:ext>
              </a:extLst>
            </p:cNvPr>
            <p:cNvSpPr>
              <a:spLocks noChangeArrowheads="1"/>
            </p:cNvSpPr>
            <p:nvPr/>
          </p:nvSpPr>
          <p:spPr bwMode="auto">
            <a:xfrm>
              <a:off x="4396274" y="4858139"/>
              <a:ext cx="762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0" name="Rectangle 38">
              <a:extLst>
                <a:ext uri="{FF2B5EF4-FFF2-40B4-BE49-F238E27FC236}">
                  <a16:creationId xmlns:a16="http://schemas.microsoft.com/office/drawing/2014/main" id="{7592453D-44C1-48B3-9BBE-59AB0F596FC4}"/>
                </a:ext>
              </a:extLst>
            </p:cNvPr>
            <p:cNvSpPr>
              <a:spLocks noChangeArrowheads="1"/>
            </p:cNvSpPr>
            <p:nvPr/>
          </p:nvSpPr>
          <p:spPr bwMode="auto">
            <a:xfrm>
              <a:off x="3937487" y="4858139"/>
              <a:ext cx="3505200" cy="2286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b="1">
                  <a:solidFill>
                    <a:schemeClr val="tx1"/>
                  </a:solidFill>
                </a:rPr>
                <a:t>Iteration N</a:t>
              </a:r>
              <a:r>
                <a:rPr lang="en-GB" altLang="en-US" sz="1000">
                  <a:solidFill>
                    <a:srgbClr val="000000"/>
                  </a:solidFill>
                </a:rPr>
                <a:t> </a:t>
              </a:r>
            </a:p>
          </p:txBody>
        </p:sp>
        <p:sp>
          <p:nvSpPr>
            <p:cNvPr id="41" name="Rectangle 39">
              <a:extLst>
                <a:ext uri="{FF2B5EF4-FFF2-40B4-BE49-F238E27FC236}">
                  <a16:creationId xmlns:a16="http://schemas.microsoft.com/office/drawing/2014/main" id="{FAB62058-F996-4328-88E3-2D4F4D5B0B59}"/>
                </a:ext>
              </a:extLst>
            </p:cNvPr>
            <p:cNvSpPr>
              <a:spLocks noChangeArrowheads="1"/>
            </p:cNvSpPr>
            <p:nvPr/>
          </p:nvSpPr>
          <p:spPr bwMode="auto">
            <a:xfrm>
              <a:off x="3937487" y="5086739"/>
              <a:ext cx="687387"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Iteration Planning</a:t>
              </a:r>
            </a:p>
          </p:txBody>
        </p:sp>
        <p:sp>
          <p:nvSpPr>
            <p:cNvPr id="42" name="AutoShape 40">
              <a:extLst>
                <a:ext uri="{FF2B5EF4-FFF2-40B4-BE49-F238E27FC236}">
                  <a16:creationId xmlns:a16="http://schemas.microsoft.com/office/drawing/2014/main" id="{236BCC55-7048-40C9-B362-F5CAEDAD16D4}"/>
                </a:ext>
              </a:extLst>
            </p:cNvPr>
            <p:cNvSpPr>
              <a:spLocks noChangeArrowheads="1"/>
            </p:cNvSpPr>
            <p:nvPr/>
          </p:nvSpPr>
          <p:spPr bwMode="auto">
            <a:xfrm>
              <a:off x="7961799"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3" name="AutoShape 41">
              <a:extLst>
                <a:ext uri="{FF2B5EF4-FFF2-40B4-BE49-F238E27FC236}">
                  <a16:creationId xmlns:a16="http://schemas.microsoft.com/office/drawing/2014/main" id="{DAFB0E1D-B8EE-4F31-9E52-C7FA789DD2DE}"/>
                </a:ext>
              </a:extLst>
            </p:cNvPr>
            <p:cNvSpPr>
              <a:spLocks noChangeArrowheads="1"/>
            </p:cNvSpPr>
            <p:nvPr/>
          </p:nvSpPr>
          <p:spPr bwMode="auto">
            <a:xfrm>
              <a:off x="97302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4" name="Text Box 42">
              <a:extLst>
                <a:ext uri="{FF2B5EF4-FFF2-40B4-BE49-F238E27FC236}">
                  <a16:creationId xmlns:a16="http://schemas.microsoft.com/office/drawing/2014/main" id="{8643B4D9-B55E-455A-8A2E-18F3BF28D157}"/>
                </a:ext>
              </a:extLst>
            </p:cNvPr>
            <p:cNvSpPr txBox="1">
              <a:spLocks noChangeArrowheads="1"/>
            </p:cNvSpPr>
            <p:nvPr/>
          </p:nvSpPr>
          <p:spPr bwMode="auto">
            <a:xfrm>
              <a:off x="8457099" y="4459677"/>
              <a:ext cx="12731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45" name="Rectangle 43">
              <a:extLst>
                <a:ext uri="{FF2B5EF4-FFF2-40B4-BE49-F238E27FC236}">
                  <a16:creationId xmlns:a16="http://schemas.microsoft.com/office/drawing/2014/main" id="{2C5C5E38-F7DC-4036-BF06-3870BED124E7}"/>
                </a:ext>
              </a:extLst>
            </p:cNvPr>
            <p:cNvSpPr>
              <a:spLocks noChangeArrowheads="1"/>
            </p:cNvSpPr>
            <p:nvPr/>
          </p:nvSpPr>
          <p:spPr bwMode="auto">
            <a:xfrm>
              <a:off x="4624874" y="5086739"/>
              <a:ext cx="2819400"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Development, Continuous Integration, Unit Testing, Functional &amp; Acceptance Testing</a:t>
              </a:r>
            </a:p>
          </p:txBody>
        </p:sp>
      </p:grpSp>
      <p:sp>
        <p:nvSpPr>
          <p:cNvPr id="47" name="TextBox 46">
            <a:extLst>
              <a:ext uri="{FF2B5EF4-FFF2-40B4-BE49-F238E27FC236}">
                <a16:creationId xmlns:a16="http://schemas.microsoft.com/office/drawing/2014/main" id="{886F654D-D552-4E2F-947E-64F67721484F}"/>
              </a:ext>
            </a:extLst>
          </p:cNvPr>
          <p:cNvSpPr txBox="1"/>
          <p:nvPr/>
        </p:nvSpPr>
        <p:spPr>
          <a:xfrm>
            <a:off x="905069" y="1380929"/>
            <a:ext cx="10627568" cy="830997"/>
          </a:xfrm>
          <a:prstGeom prst="rect">
            <a:avLst/>
          </a:prstGeom>
          <a:noFill/>
        </p:spPr>
        <p:txBody>
          <a:bodyPr wrap="square" rtlCol="0">
            <a:spAutoFit/>
          </a:bodyPr>
          <a:lstStyle/>
          <a:p>
            <a:r>
              <a:rPr lang="en-US" sz="2400" dirty="0">
                <a:latin typeface="+mj-lt"/>
              </a:rPr>
              <a:t>The agile manifesto challenged the orthodoxy around software development, freeing it from the tyranny of process and rigidity, and embracing user feedback and change.</a:t>
            </a:r>
          </a:p>
        </p:txBody>
      </p:sp>
    </p:spTree>
    <p:extLst>
      <p:ext uri="{BB962C8B-B14F-4D97-AF65-F5344CB8AC3E}">
        <p14:creationId xmlns:p14="http://schemas.microsoft.com/office/powerpoint/2010/main" val="252921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FEFA-7529-40CC-A408-A7E47312719C}"/>
              </a:ext>
            </a:extLst>
          </p:cNvPr>
          <p:cNvSpPr>
            <a:spLocks noGrp="1"/>
          </p:cNvSpPr>
          <p:nvPr>
            <p:ph type="title"/>
          </p:nvPr>
        </p:nvSpPr>
        <p:spPr/>
        <p:txBody>
          <a:bodyPr/>
          <a:lstStyle/>
          <a:p>
            <a:r>
              <a:rPr lang="en-US" dirty="0"/>
              <a:t>5. Extensible with Code (when needed!)</a:t>
            </a:r>
          </a:p>
        </p:txBody>
      </p:sp>
      <p:pic>
        <p:nvPicPr>
          <p:cNvPr id="5" name="Picture 4">
            <a:extLst>
              <a:ext uri="{FF2B5EF4-FFF2-40B4-BE49-F238E27FC236}">
                <a16:creationId xmlns:a16="http://schemas.microsoft.com/office/drawing/2014/main" id="{F0A60346-E3E6-49F0-BCB5-F13789574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58" y="1603262"/>
            <a:ext cx="10515600" cy="1464860"/>
          </a:xfrm>
          <a:prstGeom prst="rect">
            <a:avLst/>
          </a:prstGeom>
          <a:ln>
            <a:solidFill>
              <a:srgbClr val="93A1A1"/>
            </a:solidFill>
          </a:ln>
        </p:spPr>
      </p:pic>
      <p:pic>
        <p:nvPicPr>
          <p:cNvPr id="7" name="Picture 6">
            <a:extLst>
              <a:ext uri="{FF2B5EF4-FFF2-40B4-BE49-F238E27FC236}">
                <a16:creationId xmlns:a16="http://schemas.microsoft.com/office/drawing/2014/main" id="{5D9E3CAC-91DE-41FF-ACE0-67B7A2310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58" y="3260089"/>
            <a:ext cx="9090525" cy="3415919"/>
          </a:xfrm>
          <a:prstGeom prst="rect">
            <a:avLst/>
          </a:prstGeom>
          <a:ln>
            <a:solidFill>
              <a:srgbClr val="93A1A1"/>
            </a:solidFill>
          </a:ln>
        </p:spPr>
      </p:pic>
    </p:spTree>
    <p:extLst>
      <p:ext uri="{BB962C8B-B14F-4D97-AF65-F5344CB8AC3E}">
        <p14:creationId xmlns:p14="http://schemas.microsoft.com/office/powerpoint/2010/main" val="2270575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5536-BADF-4B7D-AE85-E528684D89EA}"/>
              </a:ext>
            </a:extLst>
          </p:cNvPr>
          <p:cNvSpPr>
            <a:spLocks noGrp="1"/>
          </p:cNvSpPr>
          <p:nvPr>
            <p:ph type="title"/>
          </p:nvPr>
        </p:nvSpPr>
        <p:spPr/>
        <p:txBody>
          <a:bodyPr/>
          <a:lstStyle/>
          <a:p>
            <a:r>
              <a:rPr lang="en-US" dirty="0"/>
              <a:t>6. Cross-Browser &amp; Device Support</a:t>
            </a:r>
          </a:p>
        </p:txBody>
      </p:sp>
      <p:pic>
        <p:nvPicPr>
          <p:cNvPr id="5" name="Picture 4">
            <a:extLst>
              <a:ext uri="{FF2B5EF4-FFF2-40B4-BE49-F238E27FC236}">
                <a16:creationId xmlns:a16="http://schemas.microsoft.com/office/drawing/2014/main" id="{3FA0A1C8-D8E4-4956-8A2F-998FA91AE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298" y="1508878"/>
            <a:ext cx="9902491" cy="3277725"/>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4BE46537-E04D-40EC-AC63-DE77A7F242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596" y="5162802"/>
            <a:ext cx="3873932" cy="890869"/>
          </a:xfrm>
          <a:prstGeom prst="rect">
            <a:avLst/>
          </a:prstGeom>
        </p:spPr>
      </p:pic>
      <p:pic>
        <p:nvPicPr>
          <p:cNvPr id="8" name="Picture 2" descr="Apple iOS">
            <a:extLst>
              <a:ext uri="{FF2B5EF4-FFF2-40B4-BE49-F238E27FC236}">
                <a16:creationId xmlns:a16="http://schemas.microsoft.com/office/drawing/2014/main" id="{AF2C0864-2DE2-489C-B4C1-F60A7669BA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3884" y="5271828"/>
            <a:ext cx="1417638"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5C2B476-75E9-4146-A224-45ACA52939BE}"/>
              </a:ext>
            </a:extLst>
          </p:cNvPr>
          <p:cNvPicPr>
            <a:picLocks noChangeAspect="1"/>
          </p:cNvPicPr>
          <p:nvPr/>
        </p:nvPicPr>
        <p:blipFill>
          <a:blip r:embed="rId5"/>
          <a:stretch>
            <a:fillRect/>
          </a:stretch>
        </p:blipFill>
        <p:spPr>
          <a:xfrm>
            <a:off x="7454024" y="5258899"/>
            <a:ext cx="1963082" cy="609653"/>
          </a:xfrm>
          <a:prstGeom prst="rect">
            <a:avLst/>
          </a:prstGeom>
        </p:spPr>
      </p:pic>
    </p:spTree>
    <p:extLst>
      <p:ext uri="{BB962C8B-B14F-4D97-AF65-F5344CB8AC3E}">
        <p14:creationId xmlns:p14="http://schemas.microsoft.com/office/powerpoint/2010/main" val="1009230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5536-BADF-4B7D-AE85-E528684D89EA}"/>
              </a:ext>
            </a:extLst>
          </p:cNvPr>
          <p:cNvSpPr>
            <a:spLocks noGrp="1"/>
          </p:cNvSpPr>
          <p:nvPr>
            <p:ph type="title"/>
          </p:nvPr>
        </p:nvSpPr>
        <p:spPr/>
        <p:txBody>
          <a:bodyPr/>
          <a:lstStyle/>
          <a:p>
            <a:r>
              <a:rPr lang="en-US" dirty="0"/>
              <a:t>7. Reusable Steps and Objects</a:t>
            </a:r>
          </a:p>
        </p:txBody>
      </p:sp>
      <p:pic>
        <p:nvPicPr>
          <p:cNvPr id="4" name="Picture 3">
            <a:extLst>
              <a:ext uri="{FF2B5EF4-FFF2-40B4-BE49-F238E27FC236}">
                <a16:creationId xmlns:a16="http://schemas.microsoft.com/office/drawing/2014/main" id="{822AE9E9-A0A9-4DF9-89BE-5FC6D4DA1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265" y="1690688"/>
            <a:ext cx="2933333" cy="2219048"/>
          </a:xfrm>
          <a:prstGeom prst="rect">
            <a:avLst/>
          </a:prstGeom>
          <a:ln>
            <a:solidFill>
              <a:srgbClr val="93A1A1"/>
            </a:solidFill>
          </a:ln>
        </p:spPr>
      </p:pic>
      <p:pic>
        <p:nvPicPr>
          <p:cNvPr id="6" name="Picture 5">
            <a:extLst>
              <a:ext uri="{FF2B5EF4-FFF2-40B4-BE49-F238E27FC236}">
                <a16:creationId xmlns:a16="http://schemas.microsoft.com/office/drawing/2014/main" id="{A2211AA0-A8D0-4F4D-A62D-043AFF8D9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65" y="4250144"/>
            <a:ext cx="10238095" cy="1571429"/>
          </a:xfrm>
          <a:prstGeom prst="rect">
            <a:avLst/>
          </a:prstGeom>
          <a:ln>
            <a:solidFill>
              <a:srgbClr val="93A1A1"/>
            </a:solidFill>
          </a:ln>
        </p:spPr>
      </p:pic>
      <p:pic>
        <p:nvPicPr>
          <p:cNvPr id="7" name="Picture 2" descr="Powerful Object Manager">
            <a:extLst>
              <a:ext uri="{FF2B5EF4-FFF2-40B4-BE49-F238E27FC236}">
                <a16:creationId xmlns:a16="http://schemas.microsoft.com/office/drawing/2014/main" id="{42980852-2404-41AD-AA8B-669E2FB4F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666" y="1418293"/>
            <a:ext cx="35814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inflectra.com/GraphicsViewer.aspx?url=Rapise/Highlights/Object-Manager.xml&amp;name=wordml://03000002.png">
            <a:extLst>
              <a:ext uri="{FF2B5EF4-FFF2-40B4-BE49-F238E27FC236}">
                <a16:creationId xmlns:a16="http://schemas.microsoft.com/office/drawing/2014/main" id="{8F378253-8507-4310-8410-9FA29657915C}"/>
              </a:ext>
            </a:extLst>
          </p:cNvPr>
          <p:cNvPicPr>
            <a:picLocks noChangeAspect="1" noChangeArrowheads="1"/>
          </p:cNvPicPr>
          <p:nvPr/>
        </p:nvPicPr>
        <p:blipFill>
          <a:blip r:embed="rId5"/>
          <a:srcRect/>
          <a:stretch>
            <a:fillRect/>
          </a:stretch>
        </p:blipFill>
        <p:spPr bwMode="auto">
          <a:xfrm>
            <a:off x="4549066" y="1418293"/>
            <a:ext cx="2362200" cy="2763838"/>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084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5536-BADF-4B7D-AE85-E528684D89EA}"/>
              </a:ext>
            </a:extLst>
          </p:cNvPr>
          <p:cNvSpPr>
            <a:spLocks noGrp="1"/>
          </p:cNvSpPr>
          <p:nvPr>
            <p:ph type="title"/>
          </p:nvPr>
        </p:nvSpPr>
        <p:spPr/>
        <p:txBody>
          <a:bodyPr/>
          <a:lstStyle/>
          <a:p>
            <a:r>
              <a:rPr lang="en-US" dirty="0"/>
              <a:t>8. Easy Modification / Update</a:t>
            </a:r>
          </a:p>
        </p:txBody>
      </p:sp>
      <p:pic>
        <p:nvPicPr>
          <p:cNvPr id="4" name="Picture 3">
            <a:extLst>
              <a:ext uri="{FF2B5EF4-FFF2-40B4-BE49-F238E27FC236}">
                <a16:creationId xmlns:a16="http://schemas.microsoft.com/office/drawing/2014/main" id="{CE514A66-804F-49A7-94C9-5295EB82D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69" y="1690688"/>
            <a:ext cx="2628571" cy="2104762"/>
          </a:xfrm>
          <a:prstGeom prst="rect">
            <a:avLst/>
          </a:prstGeom>
          <a:ln>
            <a:solidFill>
              <a:srgbClr val="93A1A1"/>
            </a:solidFill>
          </a:ln>
        </p:spPr>
      </p:pic>
      <p:pic>
        <p:nvPicPr>
          <p:cNvPr id="6" name="Picture 5">
            <a:extLst>
              <a:ext uri="{FF2B5EF4-FFF2-40B4-BE49-F238E27FC236}">
                <a16:creationId xmlns:a16="http://schemas.microsoft.com/office/drawing/2014/main" id="{66A5B4D1-F271-418D-83CF-C7AB1A840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978" y="1690688"/>
            <a:ext cx="7770521" cy="1931401"/>
          </a:xfrm>
          <a:prstGeom prst="rect">
            <a:avLst/>
          </a:prstGeom>
          <a:ln>
            <a:solidFill>
              <a:srgbClr val="93A1A1"/>
            </a:solidFill>
          </a:ln>
        </p:spPr>
      </p:pic>
      <p:pic>
        <p:nvPicPr>
          <p:cNvPr id="8" name="Picture 7">
            <a:extLst>
              <a:ext uri="{FF2B5EF4-FFF2-40B4-BE49-F238E27FC236}">
                <a16:creationId xmlns:a16="http://schemas.microsoft.com/office/drawing/2014/main" id="{8FD84871-3B02-4379-A91B-4392489E7C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68" y="4002604"/>
            <a:ext cx="6777013" cy="1729404"/>
          </a:xfrm>
          <a:prstGeom prst="rect">
            <a:avLst/>
          </a:prstGeom>
          <a:ln>
            <a:solidFill>
              <a:srgbClr val="93A1A1"/>
            </a:solidFill>
          </a:ln>
        </p:spPr>
      </p:pic>
    </p:spTree>
    <p:extLst>
      <p:ext uri="{BB962C8B-B14F-4D97-AF65-F5344CB8AC3E}">
        <p14:creationId xmlns:p14="http://schemas.microsoft.com/office/powerpoint/2010/main" val="1465740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1C81C0F-FAD3-41B6-85E1-B479CA22755A}"/>
              </a:ext>
            </a:extLst>
          </p:cNvPr>
          <p:cNvSpPr>
            <a:spLocks noGrp="1" noChangeArrowheads="1"/>
          </p:cNvSpPr>
          <p:nvPr>
            <p:ph type="title"/>
          </p:nvPr>
        </p:nvSpPr>
        <p:spPr/>
        <p:txBody>
          <a:bodyPr/>
          <a:lstStyle/>
          <a:p>
            <a:pPr eaLnBrk="1" hangingPunct="1"/>
            <a:r>
              <a:rPr lang="en-US" altLang="en-US" dirty="0"/>
              <a:t>9. Support for UI and API Testing</a:t>
            </a:r>
          </a:p>
        </p:txBody>
      </p:sp>
      <p:pic>
        <p:nvPicPr>
          <p:cNvPr id="8" name="Picture 7">
            <a:extLst>
              <a:ext uri="{FF2B5EF4-FFF2-40B4-BE49-F238E27FC236}">
                <a16:creationId xmlns:a16="http://schemas.microsoft.com/office/drawing/2014/main" id="{1D2C70A0-2AE7-4A61-AE57-63709E876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951" y="1797222"/>
            <a:ext cx="9580175" cy="3999898"/>
          </a:xfrm>
          <a:prstGeom prst="rect">
            <a:avLst/>
          </a:prstGeom>
        </p:spPr>
      </p:pic>
    </p:spTree>
    <p:extLst>
      <p:ext uri="{BB962C8B-B14F-4D97-AF65-F5344CB8AC3E}">
        <p14:creationId xmlns:p14="http://schemas.microsoft.com/office/powerpoint/2010/main" val="3495464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8B67D7-2AF6-41DB-97AD-CDBE5467256B}"/>
              </a:ext>
            </a:extLst>
          </p:cNvPr>
          <p:cNvSpPr>
            <a:spLocks noGrp="1"/>
          </p:cNvSpPr>
          <p:nvPr>
            <p:ph type="title"/>
          </p:nvPr>
        </p:nvSpPr>
        <p:spPr/>
        <p:txBody>
          <a:bodyPr/>
          <a:lstStyle/>
          <a:p>
            <a:r>
              <a:rPr lang="en-US" dirty="0"/>
              <a:t>10. Powerful Reporting with </a:t>
            </a:r>
            <a:r>
              <a:rPr lang="en-US" dirty="0" err="1"/>
              <a:t>SpiraTest</a:t>
            </a:r>
            <a:endParaRPr lang="en-US" dirty="0"/>
          </a:p>
        </p:txBody>
      </p:sp>
      <p:pic>
        <p:nvPicPr>
          <p:cNvPr id="9" name="Picture 8">
            <a:extLst>
              <a:ext uri="{FF2B5EF4-FFF2-40B4-BE49-F238E27FC236}">
                <a16:creationId xmlns:a16="http://schemas.microsoft.com/office/drawing/2014/main" id="{8FF54351-DDBE-4A65-BA8F-BB66D5629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932" y="1474117"/>
            <a:ext cx="8238478" cy="5087111"/>
          </a:xfrm>
          <a:prstGeom prst="rect">
            <a:avLst/>
          </a:prstGeom>
        </p:spPr>
      </p:pic>
    </p:spTree>
    <p:extLst>
      <p:ext uri="{BB962C8B-B14F-4D97-AF65-F5344CB8AC3E}">
        <p14:creationId xmlns:p14="http://schemas.microsoft.com/office/powerpoint/2010/main" val="2684468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Platforms Supported</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Rapise is your best choice for web, mobile, desktop and APIs</a:t>
            </a:r>
          </a:p>
        </p:txBody>
      </p:sp>
    </p:spTree>
    <p:extLst>
      <p:ext uri="{BB962C8B-B14F-4D97-AF65-F5344CB8AC3E}">
        <p14:creationId xmlns:p14="http://schemas.microsoft.com/office/powerpoint/2010/main" val="3119316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18BB-FA93-4BF5-AB29-EC674652CFC0}"/>
              </a:ext>
            </a:extLst>
          </p:cNvPr>
          <p:cNvSpPr>
            <a:spLocks noGrp="1"/>
          </p:cNvSpPr>
          <p:nvPr>
            <p:ph type="title"/>
          </p:nvPr>
        </p:nvSpPr>
        <p:spPr/>
        <p:txBody>
          <a:bodyPr/>
          <a:lstStyle/>
          <a:p>
            <a:r>
              <a:rPr lang="en-US" dirty="0"/>
              <a:t>Web Applications</a:t>
            </a:r>
          </a:p>
        </p:txBody>
      </p:sp>
      <p:sp>
        <p:nvSpPr>
          <p:cNvPr id="7" name="Content Placeholder 2">
            <a:extLst>
              <a:ext uri="{FF2B5EF4-FFF2-40B4-BE49-F238E27FC236}">
                <a16:creationId xmlns:a16="http://schemas.microsoft.com/office/drawing/2014/main" id="{2D9675BD-3671-4BA6-A398-9DFD23441C2E}"/>
              </a:ext>
            </a:extLst>
          </p:cNvPr>
          <p:cNvSpPr>
            <a:spLocks noGrp="1"/>
          </p:cNvSpPr>
          <p:nvPr>
            <p:ph idx="1"/>
          </p:nvPr>
        </p:nvSpPr>
        <p:spPr>
          <a:xfrm>
            <a:off x="838200" y="5738230"/>
            <a:ext cx="10515600" cy="886506"/>
          </a:xfrm>
        </p:spPr>
        <p:txBody>
          <a:bodyPr>
            <a:normAutofit/>
          </a:bodyPr>
          <a:lstStyle/>
          <a:p>
            <a:pPr marL="0" indent="0">
              <a:buNone/>
            </a:pPr>
            <a:r>
              <a:rPr lang="en-US" altLang="en-US" dirty="0">
                <a:latin typeface="+mj-lt"/>
              </a:rPr>
              <a:t>Rapise supports multiple versions of IE, Edge, Firefox Chrome, Safari and Opera. You can record in one browser and playback in all.</a:t>
            </a:r>
          </a:p>
          <a:p>
            <a:pPr marL="0" indent="0">
              <a:buNone/>
            </a:pPr>
            <a:endParaRPr lang="en-US" dirty="0">
              <a:latin typeface="+mj-lt"/>
            </a:endParaRPr>
          </a:p>
        </p:txBody>
      </p:sp>
      <p:pic>
        <p:nvPicPr>
          <p:cNvPr id="3" name="Picture 2">
            <a:extLst>
              <a:ext uri="{FF2B5EF4-FFF2-40B4-BE49-F238E27FC236}">
                <a16:creationId xmlns:a16="http://schemas.microsoft.com/office/drawing/2014/main" id="{96EBAC9F-FCF1-4144-A660-F744BE4DA732}"/>
              </a:ext>
            </a:extLst>
          </p:cNvPr>
          <p:cNvPicPr>
            <a:picLocks noChangeAspect="1"/>
          </p:cNvPicPr>
          <p:nvPr/>
        </p:nvPicPr>
        <p:blipFill>
          <a:blip r:embed="rId2"/>
          <a:stretch>
            <a:fillRect/>
          </a:stretch>
        </p:blipFill>
        <p:spPr>
          <a:xfrm>
            <a:off x="990033" y="1481207"/>
            <a:ext cx="6595755" cy="3895585"/>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07ACD9DF-E143-446D-922C-EC323AD26592}"/>
              </a:ext>
            </a:extLst>
          </p:cNvPr>
          <p:cNvPicPr>
            <a:picLocks noChangeAspect="1"/>
          </p:cNvPicPr>
          <p:nvPr/>
        </p:nvPicPr>
        <p:blipFill>
          <a:blip r:embed="rId3"/>
          <a:stretch>
            <a:fillRect/>
          </a:stretch>
        </p:blipFill>
        <p:spPr>
          <a:xfrm>
            <a:off x="7662976" y="1481207"/>
            <a:ext cx="4121588" cy="2246874"/>
          </a:xfrm>
          <a:prstGeom prst="rect">
            <a:avLst/>
          </a:prstGeom>
          <a:ln>
            <a:solidFill>
              <a:schemeClr val="bg2">
                <a:lumMod val="50000"/>
              </a:schemeClr>
            </a:solidFill>
          </a:ln>
        </p:spPr>
      </p:pic>
      <p:pic>
        <p:nvPicPr>
          <p:cNvPr id="9" name="Picture 8">
            <a:extLst>
              <a:ext uri="{FF2B5EF4-FFF2-40B4-BE49-F238E27FC236}">
                <a16:creationId xmlns:a16="http://schemas.microsoft.com/office/drawing/2014/main" id="{58503B02-9D32-4CDB-8438-5E5D2BDC86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6804" y="3953294"/>
            <a:ext cx="3873932" cy="890869"/>
          </a:xfrm>
          <a:prstGeom prst="rect">
            <a:avLst/>
          </a:prstGeom>
        </p:spPr>
      </p:pic>
    </p:spTree>
    <p:extLst>
      <p:ext uri="{BB962C8B-B14F-4D97-AF65-F5344CB8AC3E}">
        <p14:creationId xmlns:p14="http://schemas.microsoft.com/office/powerpoint/2010/main" val="970343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Mobile Apps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838200" y="5635690"/>
            <a:ext cx="10515600" cy="1017037"/>
          </a:xfrm>
        </p:spPr>
        <p:txBody>
          <a:bodyPr>
            <a:normAutofit/>
          </a:bodyPr>
          <a:lstStyle/>
          <a:p>
            <a:r>
              <a:rPr lang="en-US" dirty="0">
                <a:latin typeface="+mj-lt"/>
              </a:rPr>
              <a:t>Automate Mobile Apps (native, web, iOS, Android)</a:t>
            </a:r>
          </a:p>
          <a:p>
            <a:r>
              <a:rPr lang="en-US" dirty="0">
                <a:latin typeface="+mj-lt"/>
              </a:rPr>
              <a:t>Works with physical, simulated and cloud devices</a:t>
            </a:r>
          </a:p>
        </p:txBody>
      </p:sp>
      <p:pic>
        <p:nvPicPr>
          <p:cNvPr id="8" name="Picture 7">
            <a:extLst>
              <a:ext uri="{FF2B5EF4-FFF2-40B4-BE49-F238E27FC236}">
                <a16:creationId xmlns:a16="http://schemas.microsoft.com/office/drawing/2014/main" id="{6E45178F-EF5A-49B8-9E29-3705CFF1D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6" y="1418555"/>
            <a:ext cx="7103996" cy="3962915"/>
          </a:xfrm>
          <a:prstGeom prst="rect">
            <a:avLst/>
          </a:prstGeom>
          <a:ln>
            <a:solidFill>
              <a:schemeClr val="bg2">
                <a:lumMod val="50000"/>
              </a:schemeClr>
            </a:solidFill>
          </a:ln>
        </p:spPr>
      </p:pic>
    </p:spTree>
    <p:extLst>
      <p:ext uri="{BB962C8B-B14F-4D97-AF65-F5344CB8AC3E}">
        <p14:creationId xmlns:p14="http://schemas.microsoft.com/office/powerpoint/2010/main" val="753346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Desktop Applications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838200" y="5249688"/>
            <a:ext cx="10515600" cy="1325563"/>
          </a:xfrm>
        </p:spPr>
        <p:txBody>
          <a:bodyPr>
            <a:normAutofit fontScale="92500" lnSpcReduction="10000"/>
          </a:bodyPr>
          <a:lstStyle/>
          <a:p>
            <a:r>
              <a:rPr lang="en-US" dirty="0">
                <a:latin typeface="+mj-lt"/>
              </a:rPr>
              <a:t>Rapise can automate most desktop applications</a:t>
            </a:r>
          </a:p>
          <a:p>
            <a:r>
              <a:rPr lang="en-US" dirty="0">
                <a:latin typeface="+mj-lt"/>
              </a:rPr>
              <a:t>Support for Windows, Java, Qt, .NET Applications</a:t>
            </a:r>
          </a:p>
          <a:p>
            <a:r>
              <a:rPr lang="en-US" dirty="0">
                <a:latin typeface="+mj-lt"/>
              </a:rPr>
              <a:t>Libraries for common third party components and controls</a:t>
            </a:r>
          </a:p>
        </p:txBody>
      </p:sp>
      <p:pic>
        <p:nvPicPr>
          <p:cNvPr id="4" name="Content Placeholder 3">
            <a:extLst>
              <a:ext uri="{FF2B5EF4-FFF2-40B4-BE49-F238E27FC236}">
                <a16:creationId xmlns:a16="http://schemas.microsoft.com/office/drawing/2014/main" id="{6A7157F0-2261-4ADB-BAE9-31D19269D1D9}"/>
              </a:ext>
            </a:extLst>
          </p:cNvPr>
          <p:cNvPicPr>
            <a:picLocks noChangeAspect="1"/>
          </p:cNvPicPr>
          <p:nvPr/>
        </p:nvPicPr>
        <p:blipFill>
          <a:blip r:embed="rId2"/>
          <a:stretch>
            <a:fillRect/>
          </a:stretch>
        </p:blipFill>
        <p:spPr>
          <a:xfrm>
            <a:off x="1005094" y="1690688"/>
            <a:ext cx="7162800" cy="3340100"/>
          </a:xfrm>
          <a:prstGeom prst="rect">
            <a:avLst/>
          </a:prstGeom>
          <a:ln>
            <a:solidFill>
              <a:schemeClr val="bg1">
                <a:lumMod val="50000"/>
              </a:schemeClr>
            </a:solidFill>
          </a:ln>
        </p:spPr>
      </p:pic>
      <p:pic>
        <p:nvPicPr>
          <p:cNvPr id="5" name="Picture 4">
            <a:extLst>
              <a:ext uri="{FF2B5EF4-FFF2-40B4-BE49-F238E27FC236}">
                <a16:creationId xmlns:a16="http://schemas.microsoft.com/office/drawing/2014/main" id="{91A7E97B-A4D0-4FF4-96B4-CE4637226216}"/>
              </a:ext>
            </a:extLst>
          </p:cNvPr>
          <p:cNvPicPr>
            <a:picLocks noChangeAspect="1"/>
          </p:cNvPicPr>
          <p:nvPr/>
        </p:nvPicPr>
        <p:blipFill>
          <a:blip r:embed="rId3"/>
          <a:stretch>
            <a:fillRect/>
          </a:stretch>
        </p:blipFill>
        <p:spPr>
          <a:xfrm>
            <a:off x="5943622" y="1228245"/>
            <a:ext cx="4782332" cy="3007854"/>
          </a:xfrm>
          <a:prstGeom prst="rect">
            <a:avLst/>
          </a:prstGeom>
          <a:ln>
            <a:solidFill>
              <a:schemeClr val="bg1">
                <a:lumMod val="50000"/>
              </a:schemeClr>
            </a:solidFill>
          </a:ln>
        </p:spPr>
      </p:pic>
    </p:spTree>
    <p:extLst>
      <p:ext uri="{BB962C8B-B14F-4D97-AF65-F5344CB8AC3E}">
        <p14:creationId xmlns:p14="http://schemas.microsoft.com/office/powerpoint/2010/main" val="44962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Agile – Led to Continuous Delivery</a:t>
            </a:r>
          </a:p>
        </p:txBody>
      </p:sp>
      <p:grpSp>
        <p:nvGrpSpPr>
          <p:cNvPr id="2" name="Group 1">
            <a:extLst>
              <a:ext uri="{FF2B5EF4-FFF2-40B4-BE49-F238E27FC236}">
                <a16:creationId xmlns:a16="http://schemas.microsoft.com/office/drawing/2014/main" id="{28E08D57-2AD3-4022-B501-0322E848ED0F}"/>
              </a:ext>
            </a:extLst>
          </p:cNvPr>
          <p:cNvGrpSpPr/>
          <p:nvPr/>
        </p:nvGrpSpPr>
        <p:grpSpPr>
          <a:xfrm>
            <a:off x="1116563" y="2672639"/>
            <a:ext cx="9268407" cy="3709502"/>
            <a:chOff x="762000" y="2486025"/>
            <a:chExt cx="7924800" cy="3271838"/>
          </a:xfrm>
        </p:grpSpPr>
        <p:grpSp>
          <p:nvGrpSpPr>
            <p:cNvPr id="6" name="Group 4">
              <a:extLst>
                <a:ext uri="{FF2B5EF4-FFF2-40B4-BE49-F238E27FC236}">
                  <a16:creationId xmlns:a16="http://schemas.microsoft.com/office/drawing/2014/main" id="{0131F153-3B20-4219-9C11-998CFB8560D0}"/>
                </a:ext>
              </a:extLst>
            </p:cNvPr>
            <p:cNvGrpSpPr>
              <a:grpSpLocks/>
            </p:cNvGrpSpPr>
            <p:nvPr/>
          </p:nvGrpSpPr>
          <p:grpSpPr bwMode="auto">
            <a:xfrm>
              <a:off x="7239000" y="4127500"/>
              <a:ext cx="1447800" cy="990600"/>
              <a:chOff x="2784" y="3168"/>
              <a:chExt cx="912" cy="624"/>
            </a:xfrm>
          </p:grpSpPr>
          <p:sp>
            <p:nvSpPr>
              <p:cNvPr id="7" name="AutoShape 5">
                <a:extLst>
                  <a:ext uri="{FF2B5EF4-FFF2-40B4-BE49-F238E27FC236}">
                    <a16:creationId xmlns:a16="http://schemas.microsoft.com/office/drawing/2014/main" id="{C2C26434-E9DE-4AD8-ABDA-023D857048CE}"/>
                  </a:ext>
                </a:extLst>
              </p:cNvPr>
              <p:cNvSpPr>
                <a:spLocks noChangeArrowheads="1"/>
              </p:cNvSpPr>
              <p:nvPr/>
            </p:nvSpPr>
            <p:spPr bwMode="auto">
              <a:xfrm>
                <a:off x="3024" y="3216"/>
                <a:ext cx="672" cy="478"/>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2B79E446-97EC-41D8-B1FF-EC2A9D95115C}"/>
                  </a:ext>
                </a:extLst>
              </p:cNvPr>
              <p:cNvSpPr>
                <a:spLocks noChangeArrowheads="1"/>
              </p:cNvSpPr>
              <p:nvPr/>
            </p:nvSpPr>
            <p:spPr bwMode="auto">
              <a:xfrm>
                <a:off x="2784" y="3168"/>
                <a:ext cx="576" cy="62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9" name="AutoShape 7">
              <a:extLst>
                <a:ext uri="{FF2B5EF4-FFF2-40B4-BE49-F238E27FC236}">
                  <a16:creationId xmlns:a16="http://schemas.microsoft.com/office/drawing/2014/main" id="{205BBEEA-81FE-4F57-AF9F-B383852D5E34}"/>
                </a:ext>
              </a:extLst>
            </p:cNvPr>
            <p:cNvSpPr>
              <a:spLocks noChangeArrowheads="1"/>
            </p:cNvSpPr>
            <p:nvPr/>
          </p:nvSpPr>
          <p:spPr bwMode="auto">
            <a:xfrm>
              <a:off x="5734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0" name="Rectangle 8">
              <a:extLst>
                <a:ext uri="{FF2B5EF4-FFF2-40B4-BE49-F238E27FC236}">
                  <a16:creationId xmlns:a16="http://schemas.microsoft.com/office/drawing/2014/main" id="{BF48DCBC-1ED9-4C9C-8489-B7EAB6ABE336}"/>
                </a:ext>
              </a:extLst>
            </p:cNvPr>
            <p:cNvSpPr>
              <a:spLocks noChangeArrowheads="1"/>
            </p:cNvSpPr>
            <p:nvPr/>
          </p:nvSpPr>
          <p:spPr bwMode="auto">
            <a:xfrm>
              <a:off x="4438650" y="4419600"/>
              <a:ext cx="838200" cy="381000"/>
            </a:xfrm>
            <a:prstGeom prst="rect">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1" name="AutoShape 9">
              <a:extLst>
                <a:ext uri="{FF2B5EF4-FFF2-40B4-BE49-F238E27FC236}">
                  <a16:creationId xmlns:a16="http://schemas.microsoft.com/office/drawing/2014/main" id="{7F6E540C-27B2-41F3-BE0E-125A282F1D26}"/>
                </a:ext>
              </a:extLst>
            </p:cNvPr>
            <p:cNvSpPr>
              <a:spLocks noChangeAspect="1" noChangeArrowheads="1"/>
            </p:cNvSpPr>
            <p:nvPr/>
          </p:nvSpPr>
          <p:spPr bwMode="auto">
            <a:xfrm>
              <a:off x="762000" y="4953000"/>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2" name="AutoShape 10">
              <a:extLst>
                <a:ext uri="{FF2B5EF4-FFF2-40B4-BE49-F238E27FC236}">
                  <a16:creationId xmlns:a16="http://schemas.microsoft.com/office/drawing/2014/main" id="{5EAA6720-63D9-42CE-AF1A-2B695FD4061B}"/>
                </a:ext>
              </a:extLst>
            </p:cNvPr>
            <p:cNvSpPr>
              <a:spLocks noChangeAspect="1" noChangeArrowheads="1"/>
            </p:cNvSpPr>
            <p:nvPr/>
          </p:nvSpPr>
          <p:spPr bwMode="auto">
            <a:xfrm>
              <a:off x="1073150" y="4537075"/>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AutoShape 11">
              <a:extLst>
                <a:ext uri="{FF2B5EF4-FFF2-40B4-BE49-F238E27FC236}">
                  <a16:creationId xmlns:a16="http://schemas.microsoft.com/office/drawing/2014/main" id="{4667467E-3244-4446-950C-575C924D2278}"/>
                </a:ext>
              </a:extLst>
            </p:cNvPr>
            <p:cNvSpPr>
              <a:spLocks noChangeAspect="1" noChangeArrowheads="1"/>
            </p:cNvSpPr>
            <p:nvPr/>
          </p:nvSpPr>
          <p:spPr bwMode="auto">
            <a:xfrm>
              <a:off x="842963" y="4135438"/>
              <a:ext cx="919162"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4" name="AutoShape 12">
              <a:extLst>
                <a:ext uri="{FF2B5EF4-FFF2-40B4-BE49-F238E27FC236}">
                  <a16:creationId xmlns:a16="http://schemas.microsoft.com/office/drawing/2014/main" id="{657D6F22-2B81-4339-B8CE-3FCF9D742EEF}"/>
                </a:ext>
              </a:extLst>
            </p:cNvPr>
            <p:cNvSpPr>
              <a:spLocks noChangeAspect="1" noChangeArrowheads="1"/>
            </p:cNvSpPr>
            <p:nvPr/>
          </p:nvSpPr>
          <p:spPr bwMode="auto">
            <a:xfrm>
              <a:off x="1300163" y="3733800"/>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nvGrpSpPr>
            <p:cNvPr id="15" name="Group 13">
              <a:extLst>
                <a:ext uri="{FF2B5EF4-FFF2-40B4-BE49-F238E27FC236}">
                  <a16:creationId xmlns:a16="http://schemas.microsoft.com/office/drawing/2014/main" id="{4AEBE43A-0D32-4981-81B3-0D80A03A7A8B}"/>
                </a:ext>
              </a:extLst>
            </p:cNvPr>
            <p:cNvGrpSpPr>
              <a:grpSpLocks/>
            </p:cNvGrpSpPr>
            <p:nvPr/>
          </p:nvGrpSpPr>
          <p:grpSpPr bwMode="auto">
            <a:xfrm>
              <a:off x="3448050" y="4276725"/>
              <a:ext cx="895350" cy="665163"/>
              <a:chOff x="2229" y="2790"/>
              <a:chExt cx="564" cy="419"/>
            </a:xfrm>
          </p:grpSpPr>
          <p:sp>
            <p:nvSpPr>
              <p:cNvPr id="16" name="AutoShape 14">
                <a:extLst>
                  <a:ext uri="{FF2B5EF4-FFF2-40B4-BE49-F238E27FC236}">
                    <a16:creationId xmlns:a16="http://schemas.microsoft.com/office/drawing/2014/main" id="{EC8B6093-3793-491C-BFCB-AA6CC9688112}"/>
                  </a:ext>
                </a:extLst>
              </p:cNvPr>
              <p:cNvSpPr>
                <a:spLocks noChangeAspect="1" noChangeArrowheads="1"/>
              </p:cNvSpPr>
              <p:nvPr/>
            </p:nvSpPr>
            <p:spPr bwMode="auto">
              <a:xfrm>
                <a:off x="2325" y="2981"/>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7" name="AutoShape 15">
                <a:extLst>
                  <a:ext uri="{FF2B5EF4-FFF2-40B4-BE49-F238E27FC236}">
                    <a16:creationId xmlns:a16="http://schemas.microsoft.com/office/drawing/2014/main" id="{EB9AEFEC-5647-476C-88F5-F753A6C32693}"/>
                  </a:ext>
                </a:extLst>
              </p:cNvPr>
              <p:cNvSpPr>
                <a:spLocks noChangeAspect="1" noChangeArrowheads="1"/>
              </p:cNvSpPr>
              <p:nvPr/>
            </p:nvSpPr>
            <p:spPr bwMode="auto">
              <a:xfrm>
                <a:off x="2293" y="2917"/>
                <a:ext cx="468" cy="229"/>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8" name="AutoShape 16">
                <a:extLst>
                  <a:ext uri="{FF2B5EF4-FFF2-40B4-BE49-F238E27FC236}">
                    <a16:creationId xmlns:a16="http://schemas.microsoft.com/office/drawing/2014/main" id="{93849DEE-40F6-4E64-9DC0-3F376F4BF5AE}"/>
                  </a:ext>
                </a:extLst>
              </p:cNvPr>
              <p:cNvSpPr>
                <a:spLocks noChangeAspect="1" noChangeArrowheads="1"/>
              </p:cNvSpPr>
              <p:nvPr/>
            </p:nvSpPr>
            <p:spPr bwMode="auto">
              <a:xfrm>
                <a:off x="2261" y="2854"/>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AutoShape 17">
                <a:extLst>
                  <a:ext uri="{FF2B5EF4-FFF2-40B4-BE49-F238E27FC236}">
                    <a16:creationId xmlns:a16="http://schemas.microsoft.com/office/drawing/2014/main" id="{15FACD50-E8D6-4369-9DE7-A0E047AD6093}"/>
                  </a:ext>
                </a:extLst>
              </p:cNvPr>
              <p:cNvSpPr>
                <a:spLocks noChangeAspect="1" noChangeArrowheads="1"/>
              </p:cNvSpPr>
              <p:nvPr/>
            </p:nvSpPr>
            <p:spPr bwMode="auto">
              <a:xfrm>
                <a:off x="2229" y="2790"/>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20" name="Text Box 18">
              <a:extLst>
                <a:ext uri="{FF2B5EF4-FFF2-40B4-BE49-F238E27FC236}">
                  <a16:creationId xmlns:a16="http://schemas.microsoft.com/office/drawing/2014/main" id="{50ACFC3E-B338-40DE-ACAD-A8ED2C5E8E98}"/>
                </a:ext>
              </a:extLst>
            </p:cNvPr>
            <p:cNvSpPr txBox="1">
              <a:spLocks noChangeArrowheads="1"/>
            </p:cNvSpPr>
            <p:nvPr/>
          </p:nvSpPr>
          <p:spPr bwMode="auto">
            <a:xfrm>
              <a:off x="4899025" y="3478213"/>
              <a:ext cx="98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600" b="1">
                  <a:solidFill>
                    <a:schemeClr val="tx1"/>
                  </a:solidFill>
                </a:rPr>
                <a:t>Iteration</a:t>
              </a:r>
            </a:p>
          </p:txBody>
        </p:sp>
        <p:sp>
          <p:nvSpPr>
            <p:cNvPr id="21" name="AutoShape 19">
              <a:extLst>
                <a:ext uri="{FF2B5EF4-FFF2-40B4-BE49-F238E27FC236}">
                  <a16:creationId xmlns:a16="http://schemas.microsoft.com/office/drawing/2014/main" id="{94774242-F9E7-4C53-8686-53C51743874E}"/>
                </a:ext>
              </a:extLst>
            </p:cNvPr>
            <p:cNvSpPr>
              <a:spLocks noChangeArrowheads="1"/>
            </p:cNvSpPr>
            <p:nvPr/>
          </p:nvSpPr>
          <p:spPr bwMode="auto">
            <a:xfrm rot="15490853" flipV="1">
              <a:off x="4220369" y="2599531"/>
              <a:ext cx="2312988" cy="2085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8"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0">
              <a:extLst>
                <a:ext uri="{FF2B5EF4-FFF2-40B4-BE49-F238E27FC236}">
                  <a16:creationId xmlns:a16="http://schemas.microsoft.com/office/drawing/2014/main" id="{57514C2B-B428-4FF7-B797-7810CBAE1358}"/>
                </a:ext>
              </a:extLst>
            </p:cNvPr>
            <p:cNvSpPr>
              <a:spLocks noChangeArrowheads="1"/>
            </p:cNvSpPr>
            <p:nvPr/>
          </p:nvSpPr>
          <p:spPr bwMode="auto">
            <a:xfrm>
              <a:off x="2305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3" name="AutoShape 21">
              <a:extLst>
                <a:ext uri="{FF2B5EF4-FFF2-40B4-BE49-F238E27FC236}">
                  <a16:creationId xmlns:a16="http://schemas.microsoft.com/office/drawing/2014/main" id="{74225BC7-112A-4DB4-A346-65083CBDAECE}"/>
                </a:ext>
              </a:extLst>
            </p:cNvPr>
            <p:cNvSpPr>
              <a:spLocks noChangeAspect="1" noChangeArrowheads="1"/>
            </p:cNvSpPr>
            <p:nvPr/>
          </p:nvSpPr>
          <p:spPr bwMode="auto">
            <a:xfrm>
              <a:off x="6872288" y="4352925"/>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4" name="AutoShape 22">
              <a:extLst>
                <a:ext uri="{FF2B5EF4-FFF2-40B4-BE49-F238E27FC236}">
                  <a16:creationId xmlns:a16="http://schemas.microsoft.com/office/drawing/2014/main" id="{59EB6949-C76A-4D0F-8DA1-6B0281B8A286}"/>
                </a:ext>
              </a:extLst>
            </p:cNvPr>
            <p:cNvSpPr>
              <a:spLocks/>
            </p:cNvSpPr>
            <p:nvPr/>
          </p:nvSpPr>
          <p:spPr bwMode="auto">
            <a:xfrm>
              <a:off x="2085975" y="4614863"/>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5" name="Text Box 23">
              <a:extLst>
                <a:ext uri="{FF2B5EF4-FFF2-40B4-BE49-F238E27FC236}">
                  <a16:creationId xmlns:a16="http://schemas.microsoft.com/office/drawing/2014/main" id="{C30FB59F-C5CA-4266-AD11-3DBCC655176E}"/>
                </a:ext>
              </a:extLst>
            </p:cNvPr>
            <p:cNvSpPr txBox="1">
              <a:spLocks noChangeArrowheads="1"/>
            </p:cNvSpPr>
            <p:nvPr/>
          </p:nvSpPr>
          <p:spPr bwMode="auto">
            <a:xfrm>
              <a:off x="2362200" y="4953000"/>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endParaRPr lang="en-US" altLang="en-US" sz="1200" b="1">
                <a:solidFill>
                  <a:schemeClr val="tx1"/>
                </a:solidFill>
              </a:endParaRPr>
            </a:p>
            <a:p>
              <a:pPr eaLnBrk="1" hangingPunct="1">
                <a:spcBef>
                  <a:spcPct val="0"/>
                </a:spcBef>
                <a:buClrTx/>
                <a:buSzTx/>
                <a:buFontTx/>
                <a:buNone/>
              </a:pPr>
              <a:r>
                <a:rPr lang="en-US" altLang="en-US" sz="1200" b="1">
                  <a:solidFill>
                    <a:schemeClr val="tx1"/>
                  </a:solidFill>
                </a:rPr>
                <a:t>Scope</a:t>
              </a:r>
              <a:endParaRPr lang="en-US" altLang="en-US" sz="1200">
                <a:solidFill>
                  <a:schemeClr val="tx1"/>
                </a:solidFill>
              </a:endParaRPr>
            </a:p>
          </p:txBody>
        </p:sp>
        <p:sp>
          <p:nvSpPr>
            <p:cNvPr id="26" name="Text Box 24">
              <a:extLst>
                <a:ext uri="{FF2B5EF4-FFF2-40B4-BE49-F238E27FC236}">
                  <a16:creationId xmlns:a16="http://schemas.microsoft.com/office/drawing/2014/main" id="{C06D0A75-D3C5-4C69-B996-F78106A14C14}"/>
                </a:ext>
              </a:extLst>
            </p:cNvPr>
            <p:cNvSpPr txBox="1">
              <a:spLocks noChangeArrowheads="1"/>
            </p:cNvSpPr>
            <p:nvPr/>
          </p:nvSpPr>
          <p:spPr bwMode="auto">
            <a:xfrm>
              <a:off x="6781800" y="4862513"/>
              <a:ext cx="920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Tested,</a:t>
              </a:r>
            </a:p>
            <a:p>
              <a:pPr eaLnBrk="1" hangingPunct="1">
                <a:spcBef>
                  <a:spcPct val="0"/>
                </a:spcBef>
                <a:buClrTx/>
                <a:buSzTx/>
                <a:buFontTx/>
                <a:buNone/>
              </a:pPr>
              <a:r>
                <a:rPr lang="de-DE" altLang="en-US" sz="1200" b="1">
                  <a:solidFill>
                    <a:schemeClr val="tx1"/>
                  </a:solidFill>
                </a:rPr>
                <a:t>Integrated</a:t>
              </a:r>
            </a:p>
            <a:p>
              <a:pPr eaLnBrk="1" hangingPunct="1">
                <a:spcBef>
                  <a:spcPct val="0"/>
                </a:spcBef>
                <a:buClrTx/>
                <a:buSzTx/>
                <a:buFontTx/>
                <a:buNone/>
              </a:pPr>
              <a:r>
                <a:rPr lang="de-DE" altLang="en-US" sz="1200" b="1">
                  <a:solidFill>
                    <a:schemeClr val="tx1"/>
                  </a:solidFill>
                </a:rPr>
                <a:t>Working</a:t>
              </a:r>
            </a:p>
            <a:p>
              <a:pPr eaLnBrk="1" hangingPunct="1">
                <a:spcBef>
                  <a:spcPct val="0"/>
                </a:spcBef>
                <a:buClrTx/>
                <a:buSzTx/>
                <a:buFontTx/>
                <a:buNone/>
              </a:pPr>
              <a:r>
                <a:rPr lang="de-DE" altLang="en-US" sz="1200" b="1">
                  <a:solidFill>
                    <a:schemeClr val="tx1"/>
                  </a:solidFill>
                </a:rPr>
                <a:t>System</a:t>
              </a:r>
              <a:endParaRPr lang="en-US" altLang="en-US" sz="1200">
                <a:solidFill>
                  <a:schemeClr val="tx1"/>
                </a:solidFill>
              </a:endParaRPr>
            </a:p>
          </p:txBody>
        </p:sp>
        <p:sp>
          <p:nvSpPr>
            <p:cNvPr id="27" name="Text Box 25">
              <a:extLst>
                <a:ext uri="{FF2B5EF4-FFF2-40B4-BE49-F238E27FC236}">
                  <a16:creationId xmlns:a16="http://schemas.microsoft.com/office/drawing/2014/main" id="{C4E79BB4-5B42-4494-9A94-AE0637502728}"/>
                </a:ext>
              </a:extLst>
            </p:cNvPr>
            <p:cNvSpPr txBox="1">
              <a:spLocks noChangeArrowheads="1"/>
            </p:cNvSpPr>
            <p:nvPr/>
          </p:nvSpPr>
          <p:spPr bwMode="auto">
            <a:xfrm>
              <a:off x="3557588" y="4943475"/>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p>
            <a:p>
              <a:pPr eaLnBrk="1" hangingPunct="1">
                <a:spcBef>
                  <a:spcPct val="0"/>
                </a:spcBef>
                <a:buClrTx/>
                <a:buSzTx/>
                <a:buFontTx/>
                <a:buNone/>
              </a:pPr>
              <a:r>
                <a:rPr lang="de-DE" altLang="en-US" sz="1200" b="1">
                  <a:solidFill>
                    <a:schemeClr val="tx1"/>
                  </a:solidFill>
                </a:rPr>
                <a:t>Plan</a:t>
              </a:r>
              <a:endParaRPr lang="en-US" altLang="en-US" sz="1200">
                <a:solidFill>
                  <a:schemeClr val="tx1"/>
                </a:solidFill>
              </a:endParaRPr>
            </a:p>
          </p:txBody>
        </p:sp>
        <p:sp>
          <p:nvSpPr>
            <p:cNvPr id="28" name="AutoShape 26">
              <a:extLst>
                <a:ext uri="{FF2B5EF4-FFF2-40B4-BE49-F238E27FC236}">
                  <a16:creationId xmlns:a16="http://schemas.microsoft.com/office/drawing/2014/main" id="{154400EB-D566-4CF6-850D-2344F2A2347F}"/>
                </a:ext>
              </a:extLst>
            </p:cNvPr>
            <p:cNvSpPr>
              <a:spLocks/>
            </p:cNvSpPr>
            <p:nvPr/>
          </p:nvSpPr>
          <p:spPr bwMode="auto">
            <a:xfrm rot="16200000">
              <a:off x="1333500" y="2781300"/>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9" name="Text Box 27">
              <a:extLst>
                <a:ext uri="{FF2B5EF4-FFF2-40B4-BE49-F238E27FC236}">
                  <a16:creationId xmlns:a16="http://schemas.microsoft.com/office/drawing/2014/main" id="{54FD5F7A-5BF5-450E-98E7-13F95823D3F4}"/>
                </a:ext>
              </a:extLst>
            </p:cNvPr>
            <p:cNvSpPr txBox="1">
              <a:spLocks noChangeArrowheads="1"/>
            </p:cNvSpPr>
            <p:nvPr/>
          </p:nvSpPr>
          <p:spPr bwMode="auto">
            <a:xfrm>
              <a:off x="914400" y="2773363"/>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Release Plan</a:t>
              </a:r>
              <a:endParaRPr lang="en-US" altLang="en-US" sz="1200">
                <a:solidFill>
                  <a:schemeClr val="tx1"/>
                </a:solidFill>
              </a:endParaRPr>
            </a:p>
          </p:txBody>
        </p:sp>
      </p:grpSp>
      <p:sp>
        <p:nvSpPr>
          <p:cNvPr id="3" name="TextBox 2">
            <a:extLst>
              <a:ext uri="{FF2B5EF4-FFF2-40B4-BE49-F238E27FC236}">
                <a16:creationId xmlns:a16="http://schemas.microsoft.com/office/drawing/2014/main" id="{65ACD712-9860-41B7-9666-666E3FB607B1}"/>
              </a:ext>
            </a:extLst>
          </p:cNvPr>
          <p:cNvSpPr txBox="1"/>
          <p:nvPr/>
        </p:nvSpPr>
        <p:spPr>
          <a:xfrm>
            <a:off x="905069" y="1380929"/>
            <a:ext cx="10627568" cy="1200329"/>
          </a:xfrm>
          <a:prstGeom prst="rect">
            <a:avLst/>
          </a:prstGeom>
          <a:noFill/>
        </p:spPr>
        <p:txBody>
          <a:bodyPr wrap="square" rtlCol="0">
            <a:spAutoFit/>
          </a:bodyPr>
          <a:lstStyle/>
          <a:p>
            <a:r>
              <a:rPr lang="en-US" sz="2400" dirty="0">
                <a:latin typeface="+mj-lt"/>
              </a:rPr>
              <a:t>Organizations quickly realized how much more efficient they could be having integrated teams that collaboratively define the requirements, plan the releases and sprints, test the product during development and deploy the latest update in a seamless way</a:t>
            </a:r>
          </a:p>
        </p:txBody>
      </p:sp>
    </p:spTree>
    <p:extLst>
      <p:ext uri="{BB962C8B-B14F-4D97-AF65-F5344CB8AC3E}">
        <p14:creationId xmlns:p14="http://schemas.microsoft.com/office/powerpoint/2010/main" val="3794177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Web Services &amp; APIs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951722" y="6144070"/>
            <a:ext cx="10402077" cy="779340"/>
          </a:xfrm>
        </p:spPr>
        <p:txBody>
          <a:bodyPr/>
          <a:lstStyle/>
          <a:p>
            <a:r>
              <a:rPr lang="en-US" dirty="0">
                <a:latin typeface="+mj-lt"/>
              </a:rPr>
              <a:t>Automates REST and SOAP web service APIs</a:t>
            </a:r>
          </a:p>
        </p:txBody>
      </p:sp>
      <p:pic>
        <p:nvPicPr>
          <p:cNvPr id="5" name="Picture 4">
            <a:extLst>
              <a:ext uri="{FF2B5EF4-FFF2-40B4-BE49-F238E27FC236}">
                <a16:creationId xmlns:a16="http://schemas.microsoft.com/office/drawing/2014/main" id="{30CEE07A-E74E-4F3F-B248-CB427F834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359" y="1474704"/>
            <a:ext cx="8306658" cy="4412912"/>
          </a:xfrm>
          <a:prstGeom prst="rect">
            <a:avLst/>
          </a:prstGeom>
          <a:ln>
            <a:solidFill>
              <a:schemeClr val="bg2">
                <a:lumMod val="50000"/>
              </a:schemeClr>
            </a:solidFill>
          </a:ln>
        </p:spPr>
      </p:pic>
    </p:spTree>
    <p:extLst>
      <p:ext uri="{BB962C8B-B14F-4D97-AF65-F5344CB8AC3E}">
        <p14:creationId xmlns:p14="http://schemas.microsoft.com/office/powerpoint/2010/main" val="1874939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EBF8-A922-4F89-BC92-C338C025ACCD}"/>
              </a:ext>
            </a:extLst>
          </p:cNvPr>
          <p:cNvSpPr>
            <a:spLocks noGrp="1"/>
          </p:cNvSpPr>
          <p:nvPr>
            <p:ph type="title"/>
          </p:nvPr>
        </p:nvSpPr>
        <p:spPr/>
        <p:txBody>
          <a:bodyPr/>
          <a:lstStyle/>
          <a:p>
            <a:r>
              <a:rPr lang="en-US" dirty="0"/>
              <a:t>Enterprise Applications</a:t>
            </a:r>
          </a:p>
        </p:txBody>
      </p:sp>
      <p:sp>
        <p:nvSpPr>
          <p:cNvPr id="3" name="Content Placeholder 2">
            <a:extLst>
              <a:ext uri="{FF2B5EF4-FFF2-40B4-BE49-F238E27FC236}">
                <a16:creationId xmlns:a16="http://schemas.microsoft.com/office/drawing/2014/main" id="{9A8CA68F-3349-4437-B7DD-8AC46C4EECA3}"/>
              </a:ext>
            </a:extLst>
          </p:cNvPr>
          <p:cNvSpPr>
            <a:spLocks noGrp="1"/>
          </p:cNvSpPr>
          <p:nvPr>
            <p:ph idx="1"/>
          </p:nvPr>
        </p:nvSpPr>
        <p:spPr>
          <a:xfrm>
            <a:off x="951722" y="5597847"/>
            <a:ext cx="10402077" cy="1325563"/>
          </a:xfrm>
        </p:spPr>
        <p:txBody>
          <a:bodyPr>
            <a:normAutofit/>
          </a:bodyPr>
          <a:lstStyle/>
          <a:p>
            <a:r>
              <a:rPr lang="en-US" dirty="0">
                <a:latin typeface="+mj-lt"/>
              </a:rPr>
              <a:t>Special support for CRM tools such as Salesforce and Dynamics 365</a:t>
            </a:r>
          </a:p>
          <a:p>
            <a:r>
              <a:rPr lang="en-US" dirty="0">
                <a:latin typeface="+mj-lt"/>
              </a:rPr>
              <a:t>Support for ERP platforms: SAP and Dynamics AX &amp; NAV</a:t>
            </a:r>
          </a:p>
        </p:txBody>
      </p:sp>
      <p:pic>
        <p:nvPicPr>
          <p:cNvPr id="6" name="Picture 5">
            <a:extLst>
              <a:ext uri="{FF2B5EF4-FFF2-40B4-BE49-F238E27FC236}">
                <a16:creationId xmlns:a16="http://schemas.microsoft.com/office/drawing/2014/main" id="{AEF6D9E9-3A72-4AE3-810D-D7D747FED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723" y="1448480"/>
            <a:ext cx="7794440" cy="3562059"/>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6B2C6353-FACC-4CE4-A5D1-16221630D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706" y="642158"/>
            <a:ext cx="5109617" cy="3271675"/>
          </a:xfrm>
          <a:prstGeom prst="rect">
            <a:avLst/>
          </a:prstGeom>
          <a:ln>
            <a:solidFill>
              <a:schemeClr val="bg2">
                <a:lumMod val="50000"/>
              </a:schemeClr>
            </a:solidFill>
          </a:ln>
        </p:spPr>
      </p:pic>
      <p:pic>
        <p:nvPicPr>
          <p:cNvPr id="10" name="Picture 9">
            <a:extLst>
              <a:ext uri="{FF2B5EF4-FFF2-40B4-BE49-F238E27FC236}">
                <a16:creationId xmlns:a16="http://schemas.microsoft.com/office/drawing/2014/main" id="{D02CA9BB-8B68-4117-B219-40A96C5E6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119" y="2277995"/>
            <a:ext cx="4146680" cy="3110010"/>
          </a:xfrm>
          <a:prstGeom prst="rect">
            <a:avLst/>
          </a:prstGeom>
          <a:ln>
            <a:solidFill>
              <a:schemeClr val="bg2">
                <a:lumMod val="50000"/>
              </a:schemeClr>
            </a:solidFill>
          </a:ln>
        </p:spPr>
      </p:pic>
    </p:spTree>
    <p:extLst>
      <p:ext uri="{BB962C8B-B14F-4D97-AF65-F5344CB8AC3E}">
        <p14:creationId xmlns:p14="http://schemas.microsoft.com/office/powerpoint/2010/main" val="2786513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A33FDA-1FB9-41F7-B592-946A7AFDF875}"/>
              </a:ext>
            </a:extLst>
          </p:cNvPr>
          <p:cNvSpPr>
            <a:spLocks noGrp="1"/>
          </p:cNvSpPr>
          <p:nvPr>
            <p:ph type="title"/>
          </p:nvPr>
        </p:nvSpPr>
        <p:spPr/>
        <p:txBody>
          <a:bodyPr/>
          <a:lstStyle/>
          <a:p>
            <a:r>
              <a:rPr lang="en-US" dirty="0"/>
              <a:t>Terminal (Mainframe) Applications</a:t>
            </a:r>
          </a:p>
        </p:txBody>
      </p:sp>
      <p:pic>
        <p:nvPicPr>
          <p:cNvPr id="7" name="Picture 6">
            <a:extLst>
              <a:ext uri="{FF2B5EF4-FFF2-40B4-BE49-F238E27FC236}">
                <a16:creationId xmlns:a16="http://schemas.microsoft.com/office/drawing/2014/main" id="{C7AC2EB4-6F69-4A0D-A934-48660C28B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06" y="1520624"/>
            <a:ext cx="7619048" cy="5085714"/>
          </a:xfrm>
          <a:prstGeom prst="rect">
            <a:avLst/>
          </a:prstGeom>
          <a:ln>
            <a:solidFill>
              <a:schemeClr val="bg2">
                <a:lumMod val="50000"/>
              </a:schemeClr>
            </a:solidFill>
          </a:ln>
        </p:spPr>
      </p:pic>
      <p:sp>
        <p:nvSpPr>
          <p:cNvPr id="8" name="TextBox 7">
            <a:extLst>
              <a:ext uri="{FF2B5EF4-FFF2-40B4-BE49-F238E27FC236}">
                <a16:creationId xmlns:a16="http://schemas.microsoft.com/office/drawing/2014/main" id="{A4072576-F98E-450C-BB9C-C77C366FB997}"/>
              </a:ext>
            </a:extLst>
          </p:cNvPr>
          <p:cNvSpPr txBox="1"/>
          <p:nvPr/>
        </p:nvSpPr>
        <p:spPr>
          <a:xfrm>
            <a:off x="8789437" y="1473969"/>
            <a:ext cx="3051110" cy="4893647"/>
          </a:xfrm>
          <a:prstGeom prst="rect">
            <a:avLst/>
          </a:prstGeom>
          <a:noFill/>
        </p:spPr>
        <p:txBody>
          <a:bodyPr wrap="square" rtlCol="0">
            <a:spAutoFit/>
          </a:bodyPr>
          <a:lstStyle/>
          <a:p>
            <a:r>
              <a:rPr lang="en-US" sz="2400" dirty="0">
                <a:latin typeface="+mj-lt"/>
              </a:rPr>
              <a:t>Rapise has support for “green screen” mainframe applications running on VT100 or AS400 style terminals.</a:t>
            </a:r>
          </a:p>
          <a:p>
            <a:endParaRPr lang="en-US" sz="2400" dirty="0">
              <a:latin typeface="+mj-lt"/>
            </a:endParaRPr>
          </a:p>
          <a:p>
            <a:r>
              <a:rPr lang="en-US" sz="2400" dirty="0">
                <a:latin typeface="+mj-lt"/>
              </a:rPr>
              <a:t>Rapise can connect to a variety of terminal emulators, both Java Swing or Windows native, to automate text-based terminal applications</a:t>
            </a:r>
          </a:p>
        </p:txBody>
      </p:sp>
    </p:spTree>
    <p:extLst>
      <p:ext uri="{BB962C8B-B14F-4D97-AF65-F5344CB8AC3E}">
        <p14:creationId xmlns:p14="http://schemas.microsoft.com/office/powerpoint/2010/main" val="1967463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What About RPA?</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Rapise is a powerful Robotic Process Automation (RPA) Tool</a:t>
            </a:r>
          </a:p>
        </p:txBody>
      </p:sp>
    </p:spTree>
    <p:extLst>
      <p:ext uri="{BB962C8B-B14F-4D97-AF65-F5344CB8AC3E}">
        <p14:creationId xmlns:p14="http://schemas.microsoft.com/office/powerpoint/2010/main" val="1641324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2C5CC-AE18-45EC-8611-E962E4C1E309}"/>
              </a:ext>
            </a:extLst>
          </p:cNvPr>
          <p:cNvSpPr>
            <a:spLocks noGrp="1"/>
          </p:cNvSpPr>
          <p:nvPr>
            <p:ph type="title"/>
          </p:nvPr>
        </p:nvSpPr>
        <p:spPr/>
        <p:txBody>
          <a:bodyPr/>
          <a:lstStyle/>
          <a:p>
            <a:r>
              <a:rPr lang="en-US" dirty="0"/>
              <a:t>Robotic Process Automation - RPA</a:t>
            </a:r>
          </a:p>
        </p:txBody>
      </p:sp>
      <p:sp>
        <p:nvSpPr>
          <p:cNvPr id="3" name="Content Placeholder 2">
            <a:extLst>
              <a:ext uri="{FF2B5EF4-FFF2-40B4-BE49-F238E27FC236}">
                <a16:creationId xmlns:a16="http://schemas.microsoft.com/office/drawing/2014/main" id="{B1F6BFE5-7253-457A-8821-1B2EBC8FFFCB}"/>
              </a:ext>
            </a:extLst>
          </p:cNvPr>
          <p:cNvSpPr>
            <a:spLocks noGrp="1"/>
          </p:cNvSpPr>
          <p:nvPr>
            <p:ph idx="1"/>
          </p:nvPr>
        </p:nvSpPr>
        <p:spPr/>
        <p:txBody>
          <a:bodyPr/>
          <a:lstStyle/>
          <a:p>
            <a:r>
              <a:rPr lang="en-US" dirty="0"/>
              <a:t>RPA – is a software for automatic manipulation of PC’s user interface.</a:t>
            </a:r>
          </a:p>
          <a:p>
            <a:r>
              <a:rPr lang="en-US" dirty="0"/>
              <a:t>RPA software can do what a real user can do and more.</a:t>
            </a:r>
          </a:p>
        </p:txBody>
      </p:sp>
    </p:spTree>
    <p:extLst>
      <p:ext uri="{BB962C8B-B14F-4D97-AF65-F5344CB8AC3E}">
        <p14:creationId xmlns:p14="http://schemas.microsoft.com/office/powerpoint/2010/main" val="446305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E757-05FF-4FD6-9CB2-40E8C8471364}"/>
              </a:ext>
            </a:extLst>
          </p:cNvPr>
          <p:cNvSpPr>
            <a:spLocks noGrp="1"/>
          </p:cNvSpPr>
          <p:nvPr>
            <p:ph type="title"/>
          </p:nvPr>
        </p:nvSpPr>
        <p:spPr/>
        <p:txBody>
          <a:bodyPr/>
          <a:lstStyle/>
          <a:p>
            <a:r>
              <a:rPr lang="en-US" dirty="0"/>
              <a:t>What RPA Can Do</a:t>
            </a:r>
          </a:p>
        </p:txBody>
      </p:sp>
      <p:graphicFrame>
        <p:nvGraphicFramePr>
          <p:cNvPr id="4" name="Content Placeholder 3">
            <a:extLst>
              <a:ext uri="{FF2B5EF4-FFF2-40B4-BE49-F238E27FC236}">
                <a16:creationId xmlns:a16="http://schemas.microsoft.com/office/drawing/2014/main" id="{075D5233-B096-4D12-81A8-85E31EBF369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675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CEAE-C31E-4694-AA0F-F141A33B4052}"/>
              </a:ext>
            </a:extLst>
          </p:cNvPr>
          <p:cNvSpPr>
            <a:spLocks noGrp="1"/>
          </p:cNvSpPr>
          <p:nvPr>
            <p:ph type="title"/>
          </p:nvPr>
        </p:nvSpPr>
        <p:spPr/>
        <p:txBody>
          <a:bodyPr/>
          <a:lstStyle/>
          <a:p>
            <a:r>
              <a:rPr lang="en-US" dirty="0"/>
              <a:t>RPA Benefits</a:t>
            </a:r>
          </a:p>
        </p:txBody>
      </p:sp>
      <p:graphicFrame>
        <p:nvGraphicFramePr>
          <p:cNvPr id="4" name="Content Placeholder 3">
            <a:extLst>
              <a:ext uri="{FF2B5EF4-FFF2-40B4-BE49-F238E27FC236}">
                <a16:creationId xmlns:a16="http://schemas.microsoft.com/office/drawing/2014/main" id="{007B53CF-E6BB-4C9D-8ABB-81A7677DCCA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988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Rapise RPA Capabilities</a:t>
            </a:r>
          </a:p>
        </p:txBody>
      </p:sp>
      <p:sp>
        <p:nvSpPr>
          <p:cNvPr id="3" name="Content Placeholder 2"/>
          <p:cNvSpPr>
            <a:spLocks noGrp="1"/>
          </p:cNvSpPr>
          <p:nvPr>
            <p:ph idx="1"/>
          </p:nvPr>
        </p:nvSpPr>
        <p:spPr/>
        <p:txBody>
          <a:bodyPr>
            <a:normAutofit lnSpcReduction="10000"/>
          </a:bodyPr>
          <a:lstStyle/>
          <a:p>
            <a:r>
              <a:rPr lang="en-US" dirty="0"/>
              <a:t>Automation for Desktop, Mobile and Web applications</a:t>
            </a:r>
          </a:p>
          <a:p>
            <a:pPr lvl="1"/>
            <a:r>
              <a:rPr lang="en-US" dirty="0"/>
              <a:t>Independent of screen resolution and coordinates</a:t>
            </a:r>
          </a:p>
          <a:p>
            <a:r>
              <a:rPr lang="en-US" dirty="0"/>
              <a:t>REST and SOAP calls to third-party systems</a:t>
            </a:r>
          </a:p>
          <a:p>
            <a:r>
              <a:rPr lang="en-US" dirty="0"/>
              <a:t>Database connection</a:t>
            </a:r>
          </a:p>
          <a:p>
            <a:r>
              <a:rPr lang="en-US" dirty="0"/>
              <a:t>Email processing</a:t>
            </a:r>
          </a:p>
          <a:p>
            <a:r>
              <a:rPr lang="en-US" dirty="0"/>
              <a:t>File &amp; Command Line operations</a:t>
            </a:r>
          </a:p>
          <a:p>
            <a:r>
              <a:rPr lang="en-US" dirty="0"/>
              <a:t>Text manipulation</a:t>
            </a:r>
          </a:p>
          <a:p>
            <a:r>
              <a:rPr lang="en-US" dirty="0"/>
              <a:t>Full support for Excel spreadsheets</a:t>
            </a:r>
          </a:p>
          <a:p>
            <a:r>
              <a:rPr lang="en-US" dirty="0"/>
              <a:t>Flexible reporting</a:t>
            </a:r>
          </a:p>
          <a:p>
            <a:pPr marL="0" indent="0">
              <a:buNone/>
            </a:pPr>
            <a:endParaRPr lang="en-US" dirty="0"/>
          </a:p>
        </p:txBody>
      </p:sp>
    </p:spTree>
    <p:extLst>
      <p:ext uri="{BB962C8B-B14F-4D97-AF65-F5344CB8AC3E}">
        <p14:creationId xmlns:p14="http://schemas.microsoft.com/office/powerpoint/2010/main" val="1087477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251F-0F6E-4A23-8CB8-7E66D6E3650F}"/>
              </a:ext>
            </a:extLst>
          </p:cNvPr>
          <p:cNvSpPr>
            <a:spLocks noGrp="1"/>
          </p:cNvSpPr>
          <p:nvPr>
            <p:ph type="title"/>
          </p:nvPr>
        </p:nvSpPr>
        <p:spPr/>
        <p:txBody>
          <a:bodyPr/>
          <a:lstStyle/>
          <a:p>
            <a:r>
              <a:rPr lang="en-US" dirty="0"/>
              <a:t>Common RPA Scenarios &amp; Tasks</a:t>
            </a:r>
          </a:p>
        </p:txBody>
      </p:sp>
      <p:sp>
        <p:nvSpPr>
          <p:cNvPr id="3" name="Content Placeholder 2">
            <a:extLst>
              <a:ext uri="{FF2B5EF4-FFF2-40B4-BE49-F238E27FC236}">
                <a16:creationId xmlns:a16="http://schemas.microsoft.com/office/drawing/2014/main" id="{54A655AE-9CB9-408C-8B3F-935B1CC0050D}"/>
              </a:ext>
            </a:extLst>
          </p:cNvPr>
          <p:cNvSpPr>
            <a:spLocks noGrp="1"/>
          </p:cNvSpPr>
          <p:nvPr>
            <p:ph idx="1"/>
          </p:nvPr>
        </p:nvSpPr>
        <p:spPr/>
        <p:txBody>
          <a:bodyPr/>
          <a:lstStyle/>
          <a:p>
            <a:r>
              <a:rPr lang="en-US" dirty="0"/>
              <a:t>Fill a form based on data in external file</a:t>
            </a:r>
          </a:p>
          <a:p>
            <a:r>
              <a:rPr lang="en-US" dirty="0"/>
              <a:t>Create a record from incoming email</a:t>
            </a:r>
          </a:p>
          <a:p>
            <a:r>
              <a:rPr lang="en-US" dirty="0"/>
              <a:t>Import data from a spreadsheet or third-party system</a:t>
            </a:r>
          </a:p>
          <a:p>
            <a:r>
              <a:rPr lang="en-US" dirty="0"/>
              <a:t>Web scraping</a:t>
            </a:r>
          </a:p>
          <a:p>
            <a:r>
              <a:rPr lang="en-US" dirty="0"/>
              <a:t>Screen scraping</a:t>
            </a:r>
          </a:p>
          <a:p>
            <a:r>
              <a:rPr lang="en-US" dirty="0"/>
              <a:t>Terminal automation</a:t>
            </a:r>
          </a:p>
          <a:p>
            <a:pPr marL="0" indent="0">
              <a:buNone/>
            </a:pPr>
            <a:endParaRPr lang="en-US" dirty="0"/>
          </a:p>
        </p:txBody>
      </p:sp>
    </p:spTree>
    <p:extLst>
      <p:ext uri="{BB962C8B-B14F-4D97-AF65-F5344CB8AC3E}">
        <p14:creationId xmlns:p14="http://schemas.microsoft.com/office/powerpoint/2010/main" val="213356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Agile &amp; DevOps – Where is Testing?</a:t>
            </a:r>
          </a:p>
        </p:txBody>
      </p:sp>
      <p:sp>
        <p:nvSpPr>
          <p:cNvPr id="5" name="Content Placeholder 4">
            <a:extLst>
              <a:ext uri="{FF2B5EF4-FFF2-40B4-BE49-F238E27FC236}">
                <a16:creationId xmlns:a16="http://schemas.microsoft.com/office/drawing/2014/main" id="{32CE439C-5B74-4108-A15A-28F856710C3B}"/>
              </a:ext>
            </a:extLst>
          </p:cNvPr>
          <p:cNvSpPr>
            <a:spLocks noGrp="1"/>
          </p:cNvSpPr>
          <p:nvPr>
            <p:ph idx="1"/>
          </p:nvPr>
        </p:nvSpPr>
        <p:spPr>
          <a:xfrm>
            <a:off x="1662574" y="5592022"/>
            <a:ext cx="9020977" cy="1048389"/>
          </a:xfrm>
        </p:spPr>
        <p:txBody>
          <a:bodyPr>
            <a:noAutofit/>
          </a:bodyPr>
          <a:lstStyle/>
          <a:p>
            <a:pPr marL="0" indent="0">
              <a:buNone/>
            </a:pPr>
            <a:r>
              <a:rPr lang="en-US" dirty="0">
                <a:latin typeface="+mj-lt"/>
              </a:rPr>
              <a:t>Agile Testing is about integrating testing throughout DevOps</a:t>
            </a:r>
          </a:p>
        </p:txBody>
      </p:sp>
      <p:sp>
        <p:nvSpPr>
          <p:cNvPr id="12" name="Oval 11">
            <a:extLst>
              <a:ext uri="{FF2B5EF4-FFF2-40B4-BE49-F238E27FC236}">
                <a16:creationId xmlns:a16="http://schemas.microsoft.com/office/drawing/2014/main" id="{16BBFDD2-5306-498D-943F-BA0E0498BC1E}"/>
              </a:ext>
            </a:extLst>
          </p:cNvPr>
          <p:cNvSpPr/>
          <p:nvPr/>
        </p:nvSpPr>
        <p:spPr>
          <a:xfrm>
            <a:off x="5505403" y="1798705"/>
            <a:ext cx="3386920" cy="341499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E89526-29F2-412C-A57F-F6703D1787C4}"/>
              </a:ext>
            </a:extLst>
          </p:cNvPr>
          <p:cNvSpPr/>
          <p:nvPr/>
        </p:nvSpPr>
        <p:spPr>
          <a:xfrm>
            <a:off x="2831453" y="1804777"/>
            <a:ext cx="3386920" cy="341499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33F143C-AB34-4F1C-9544-E94780394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1453" y="1804777"/>
            <a:ext cx="6070160" cy="3414995"/>
          </a:xfrm>
          <a:prstGeom prst="rect">
            <a:avLst/>
          </a:prstGeom>
        </p:spPr>
      </p:pic>
      <p:sp>
        <p:nvSpPr>
          <p:cNvPr id="23" name="TextBox 22">
            <a:extLst>
              <a:ext uri="{FF2B5EF4-FFF2-40B4-BE49-F238E27FC236}">
                <a16:creationId xmlns:a16="http://schemas.microsoft.com/office/drawing/2014/main" id="{8779CFB2-84BE-4D5C-8699-C72BB8B1877B}"/>
              </a:ext>
            </a:extLst>
          </p:cNvPr>
          <p:cNvSpPr txBox="1"/>
          <p:nvPr/>
        </p:nvSpPr>
        <p:spPr>
          <a:xfrm>
            <a:off x="248574" y="6587713"/>
            <a:ext cx="8332730" cy="461665"/>
          </a:xfrm>
          <a:prstGeom prst="rect">
            <a:avLst/>
          </a:prstGeom>
          <a:noFill/>
        </p:spPr>
        <p:txBody>
          <a:bodyPr wrap="none" rtlCol="0">
            <a:spAutoFit/>
          </a:bodyPr>
          <a:lstStyle/>
          <a:p>
            <a:r>
              <a:rPr lang="en-US" sz="1200" dirty="0"/>
              <a:t>(By </a:t>
            </a:r>
            <a:r>
              <a:rPr lang="en-US" sz="1200" dirty="0">
                <a:hlinkClick r:id="rId3"/>
              </a:rPr>
              <a:t>Devops.png</a:t>
            </a:r>
            <a:r>
              <a:rPr lang="en-US" sz="1200" dirty="0"/>
              <a:t>: </a:t>
            </a:r>
            <a:r>
              <a:rPr lang="en-US" sz="1200" dirty="0" err="1">
                <a:hlinkClick r:id="rId4"/>
              </a:rPr>
              <a:t>Rajiv.Pant</a:t>
            </a:r>
            <a:r>
              <a:rPr lang="en-US" sz="1200" dirty="0"/>
              <a:t> derivative work: </a:t>
            </a:r>
            <a:r>
              <a:rPr lang="en-US" sz="1200" dirty="0" err="1">
                <a:hlinkClick r:id="rId5"/>
              </a:rPr>
              <a:t>Wylve</a:t>
            </a:r>
            <a:r>
              <a:rPr lang="en-US" sz="1200" dirty="0"/>
              <a:t> - derived from  </a:t>
            </a:r>
            <a:r>
              <a:rPr lang="en-US" sz="1200" dirty="0">
                <a:hlinkClick r:id="rId3"/>
              </a:rPr>
              <a:t>Devops.png</a:t>
            </a:r>
            <a:r>
              <a:rPr lang="en-US" sz="1200" dirty="0"/>
              <a:t>: , </a:t>
            </a:r>
            <a:r>
              <a:rPr lang="en-US" sz="1200" dirty="0">
                <a:hlinkClick r:id="rId6"/>
              </a:rPr>
              <a:t>Link,</a:t>
            </a:r>
            <a:r>
              <a:rPr lang="en-US" sz="1200" dirty="0"/>
              <a:t> originally by </a:t>
            </a:r>
            <a:r>
              <a:rPr lang="en-US" sz="1200" dirty="0">
                <a:hlinkClick r:id="rId7"/>
              </a:rPr>
              <a:t>Gary Stevens</a:t>
            </a:r>
            <a:r>
              <a:rPr lang="en-US" sz="1200" dirty="0"/>
              <a:t>)</a:t>
            </a:r>
          </a:p>
          <a:p>
            <a:endParaRPr lang="en-US" sz="1200" dirty="0"/>
          </a:p>
        </p:txBody>
      </p:sp>
    </p:spTree>
    <p:extLst>
      <p:ext uri="{BB962C8B-B14F-4D97-AF65-F5344CB8AC3E}">
        <p14:creationId xmlns:p14="http://schemas.microsoft.com/office/powerpoint/2010/main" val="300834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Continuous Testing in DevOps</a:t>
            </a:r>
          </a:p>
        </p:txBody>
      </p:sp>
      <p:sp>
        <p:nvSpPr>
          <p:cNvPr id="5" name="Content Placeholder 4">
            <a:extLst>
              <a:ext uri="{FF2B5EF4-FFF2-40B4-BE49-F238E27FC236}">
                <a16:creationId xmlns:a16="http://schemas.microsoft.com/office/drawing/2014/main" id="{32CE439C-5B74-4108-A15A-28F856710C3B}"/>
              </a:ext>
            </a:extLst>
          </p:cNvPr>
          <p:cNvSpPr>
            <a:spLocks noGrp="1"/>
          </p:cNvSpPr>
          <p:nvPr>
            <p:ph idx="1"/>
          </p:nvPr>
        </p:nvSpPr>
        <p:spPr>
          <a:xfrm>
            <a:off x="1662574" y="5703990"/>
            <a:ext cx="8501109" cy="1048389"/>
          </a:xfrm>
        </p:spPr>
        <p:txBody>
          <a:bodyPr>
            <a:noAutofit/>
          </a:bodyPr>
          <a:lstStyle/>
          <a:p>
            <a:pPr marL="0" indent="0">
              <a:buNone/>
            </a:pPr>
            <a:r>
              <a:rPr lang="en-US" dirty="0">
                <a:latin typeface="+mj-lt"/>
              </a:rPr>
              <a:t>Automated testing is the only way to align the speed of testing with development, integration and deployment</a:t>
            </a:r>
          </a:p>
        </p:txBody>
      </p:sp>
      <p:grpSp>
        <p:nvGrpSpPr>
          <p:cNvPr id="7" name="Group 6">
            <a:extLst>
              <a:ext uri="{FF2B5EF4-FFF2-40B4-BE49-F238E27FC236}">
                <a16:creationId xmlns:a16="http://schemas.microsoft.com/office/drawing/2014/main" id="{A871C255-D808-4711-8537-81AE22332EBE}"/>
              </a:ext>
            </a:extLst>
          </p:cNvPr>
          <p:cNvGrpSpPr/>
          <p:nvPr/>
        </p:nvGrpSpPr>
        <p:grpSpPr>
          <a:xfrm>
            <a:off x="2388070" y="1460387"/>
            <a:ext cx="6956925" cy="4131635"/>
            <a:chOff x="1864310" y="1690688"/>
            <a:chExt cx="7685960" cy="4532558"/>
          </a:xfrm>
        </p:grpSpPr>
        <p:sp>
          <p:nvSpPr>
            <p:cNvPr id="8" name="Oval 7">
              <a:extLst>
                <a:ext uri="{FF2B5EF4-FFF2-40B4-BE49-F238E27FC236}">
                  <a16:creationId xmlns:a16="http://schemas.microsoft.com/office/drawing/2014/main" id="{0E51627F-E79E-4179-A811-42E4353B5B0F}"/>
                </a:ext>
              </a:extLst>
            </p:cNvPr>
            <p:cNvSpPr/>
            <p:nvPr/>
          </p:nvSpPr>
          <p:spPr>
            <a:xfrm>
              <a:off x="1864310" y="1700070"/>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82C3766-8026-4343-A292-3F3DC2F4ACC9}"/>
                </a:ext>
              </a:extLst>
            </p:cNvPr>
            <p:cNvSpPr/>
            <p:nvPr/>
          </p:nvSpPr>
          <p:spPr>
            <a:xfrm>
              <a:off x="4845105" y="1690688"/>
              <a:ext cx="4705165" cy="45231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6BBFDD2-5306-498D-943F-BA0E0498BC1E}"/>
                </a:ext>
              </a:extLst>
            </p:cNvPr>
            <p:cNvSpPr/>
            <p:nvPr/>
          </p:nvSpPr>
          <p:spPr>
            <a:xfrm>
              <a:off x="5308317" y="2061835"/>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E89526-29F2-412C-A57F-F6703D1787C4}"/>
                </a:ext>
              </a:extLst>
            </p:cNvPr>
            <p:cNvSpPr/>
            <p:nvPr/>
          </p:nvSpPr>
          <p:spPr>
            <a:xfrm>
              <a:off x="2354156" y="2068497"/>
              <a:ext cx="3741844" cy="374637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33F143C-AB34-4F1C-9544-E94780394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156" y="2068497"/>
              <a:ext cx="6706268" cy="3746377"/>
            </a:xfrm>
            <a:prstGeom prst="rect">
              <a:avLst/>
            </a:prstGeom>
          </p:spPr>
        </p:pic>
        <p:sp>
          <p:nvSpPr>
            <p:cNvPr id="15" name="TextBox 14">
              <a:extLst>
                <a:ext uri="{FF2B5EF4-FFF2-40B4-BE49-F238E27FC236}">
                  <a16:creationId xmlns:a16="http://schemas.microsoft.com/office/drawing/2014/main" id="{A04C105F-A97D-44DC-A605-23C1C817CB83}"/>
                </a:ext>
              </a:extLst>
            </p:cNvPr>
            <p:cNvSpPr txBox="1"/>
            <p:nvPr/>
          </p:nvSpPr>
          <p:spPr>
            <a:xfrm>
              <a:off x="3540804" y="175434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6" name="TextBox 15">
              <a:extLst>
                <a:ext uri="{FF2B5EF4-FFF2-40B4-BE49-F238E27FC236}">
                  <a16:creationId xmlns:a16="http://schemas.microsoft.com/office/drawing/2014/main" id="{DE0DDA26-A1C5-45A8-91FC-5D3499C6D340}"/>
                </a:ext>
              </a:extLst>
            </p:cNvPr>
            <p:cNvSpPr txBox="1"/>
            <p:nvPr/>
          </p:nvSpPr>
          <p:spPr>
            <a:xfrm>
              <a:off x="3540803" y="587866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7" name="TextBox 16">
              <a:extLst>
                <a:ext uri="{FF2B5EF4-FFF2-40B4-BE49-F238E27FC236}">
                  <a16:creationId xmlns:a16="http://schemas.microsoft.com/office/drawing/2014/main" id="{C4065A27-6627-40FC-9BA8-D8CC5D7B8105}"/>
                </a:ext>
              </a:extLst>
            </p:cNvPr>
            <p:cNvSpPr txBox="1"/>
            <p:nvPr/>
          </p:nvSpPr>
          <p:spPr>
            <a:xfrm rot="18228314">
              <a:off x="1817743" y="2667448"/>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8" name="TextBox 17">
              <a:extLst>
                <a:ext uri="{FF2B5EF4-FFF2-40B4-BE49-F238E27FC236}">
                  <a16:creationId xmlns:a16="http://schemas.microsoft.com/office/drawing/2014/main" id="{737A188D-C3C9-4187-9ECD-3A0B0A9E0E53}"/>
                </a:ext>
              </a:extLst>
            </p:cNvPr>
            <p:cNvSpPr txBox="1"/>
            <p:nvPr/>
          </p:nvSpPr>
          <p:spPr>
            <a:xfrm rot="3046519">
              <a:off x="1952269" y="510178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19" name="TextBox 18">
              <a:extLst>
                <a:ext uri="{FF2B5EF4-FFF2-40B4-BE49-F238E27FC236}">
                  <a16:creationId xmlns:a16="http://schemas.microsoft.com/office/drawing/2014/main" id="{E36DA8A6-FE25-4DD5-81BB-D588C8CFAE00}"/>
                </a:ext>
              </a:extLst>
            </p:cNvPr>
            <p:cNvSpPr txBox="1"/>
            <p:nvPr/>
          </p:nvSpPr>
          <p:spPr>
            <a:xfrm>
              <a:off x="6640165" y="1761171"/>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0" name="TextBox 19">
              <a:extLst>
                <a:ext uri="{FF2B5EF4-FFF2-40B4-BE49-F238E27FC236}">
                  <a16:creationId xmlns:a16="http://schemas.microsoft.com/office/drawing/2014/main" id="{E07FEC55-D845-4C86-8545-481F6364B02E}"/>
                </a:ext>
              </a:extLst>
            </p:cNvPr>
            <p:cNvSpPr txBox="1"/>
            <p:nvPr/>
          </p:nvSpPr>
          <p:spPr>
            <a:xfrm>
              <a:off x="6640164" y="5885495"/>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1" name="TextBox 20">
              <a:extLst>
                <a:ext uri="{FF2B5EF4-FFF2-40B4-BE49-F238E27FC236}">
                  <a16:creationId xmlns:a16="http://schemas.microsoft.com/office/drawing/2014/main" id="{98150A51-2150-4DD5-8BB6-B9AC23F4E3E3}"/>
                </a:ext>
              </a:extLst>
            </p:cNvPr>
            <p:cNvSpPr txBox="1"/>
            <p:nvPr/>
          </p:nvSpPr>
          <p:spPr>
            <a:xfrm rot="3332534">
              <a:off x="8277540" y="2650049"/>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sp>
          <p:nvSpPr>
            <p:cNvPr id="22" name="TextBox 21">
              <a:extLst>
                <a:ext uri="{FF2B5EF4-FFF2-40B4-BE49-F238E27FC236}">
                  <a16:creationId xmlns:a16="http://schemas.microsoft.com/office/drawing/2014/main" id="{C61374B5-2042-430D-865C-B024BC8D7EE1}"/>
                </a:ext>
              </a:extLst>
            </p:cNvPr>
            <p:cNvSpPr txBox="1"/>
            <p:nvPr/>
          </p:nvSpPr>
          <p:spPr>
            <a:xfrm rot="18649811">
              <a:off x="8229992" y="5028813"/>
              <a:ext cx="1294037"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TESTING</a:t>
              </a:r>
            </a:p>
          </p:txBody>
        </p:sp>
      </p:grpSp>
    </p:spTree>
    <p:extLst>
      <p:ext uri="{BB962C8B-B14F-4D97-AF65-F5344CB8AC3E}">
        <p14:creationId xmlns:p14="http://schemas.microsoft.com/office/powerpoint/2010/main" val="1821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9C97C-335D-40FF-B611-ADFB6D0B1779}"/>
              </a:ext>
            </a:extLst>
          </p:cNvPr>
          <p:cNvSpPr>
            <a:spLocks noGrp="1"/>
          </p:cNvSpPr>
          <p:nvPr>
            <p:ph type="title"/>
          </p:nvPr>
        </p:nvSpPr>
        <p:spPr/>
        <p:txBody>
          <a:bodyPr/>
          <a:lstStyle/>
          <a:p>
            <a:r>
              <a:rPr lang="en-US" dirty="0"/>
              <a:t>There Is Never Enough Time for Testing</a:t>
            </a:r>
          </a:p>
        </p:txBody>
      </p:sp>
      <p:pic>
        <p:nvPicPr>
          <p:cNvPr id="4" name="Picture 3">
            <a:extLst>
              <a:ext uri="{FF2B5EF4-FFF2-40B4-BE49-F238E27FC236}">
                <a16:creationId xmlns:a16="http://schemas.microsoft.com/office/drawing/2014/main" id="{6E950018-BD84-40D0-8D8E-39BC9297E3F6}"/>
              </a:ext>
            </a:extLst>
          </p:cNvPr>
          <p:cNvPicPr>
            <a:picLocks noChangeAspect="1"/>
          </p:cNvPicPr>
          <p:nvPr/>
        </p:nvPicPr>
        <p:blipFill>
          <a:blip r:embed="rId2"/>
          <a:stretch>
            <a:fillRect/>
          </a:stretch>
        </p:blipFill>
        <p:spPr>
          <a:xfrm>
            <a:off x="2207568" y="1988840"/>
            <a:ext cx="7642256" cy="2376264"/>
          </a:xfrm>
          <a:prstGeom prst="rect">
            <a:avLst/>
          </a:prstGeom>
        </p:spPr>
      </p:pic>
      <p:sp>
        <p:nvSpPr>
          <p:cNvPr id="6" name="TextBox 5">
            <a:extLst>
              <a:ext uri="{FF2B5EF4-FFF2-40B4-BE49-F238E27FC236}">
                <a16:creationId xmlns:a16="http://schemas.microsoft.com/office/drawing/2014/main" id="{559F5119-E96B-4832-A789-66EBC317B211}"/>
              </a:ext>
            </a:extLst>
          </p:cNvPr>
          <p:cNvSpPr txBox="1"/>
          <p:nvPr/>
        </p:nvSpPr>
        <p:spPr>
          <a:xfrm>
            <a:off x="2351584" y="4653137"/>
            <a:ext cx="7416824" cy="1015663"/>
          </a:xfrm>
          <a:prstGeom prst="rect">
            <a:avLst/>
          </a:prstGeom>
          <a:noFill/>
        </p:spPr>
        <p:txBody>
          <a:bodyPr wrap="square" rtlCol="0">
            <a:spAutoFit/>
          </a:bodyPr>
          <a:lstStyle/>
          <a:p>
            <a:r>
              <a:rPr lang="en-US" sz="2000" dirty="0"/>
              <a:t>You should not seek to automate 100% of all your tests, because manual testing and automated testing are more efficient at different things</a:t>
            </a:r>
          </a:p>
        </p:txBody>
      </p:sp>
    </p:spTree>
    <p:extLst>
      <p:ext uri="{BB962C8B-B14F-4D97-AF65-F5344CB8AC3E}">
        <p14:creationId xmlns:p14="http://schemas.microsoft.com/office/powerpoint/2010/main" val="190348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C54E5A-DEF3-41C8-ABC9-7E2A4B6628D6}"/>
              </a:ext>
            </a:extLst>
          </p:cNvPr>
          <p:cNvSpPr>
            <a:spLocks noGrp="1"/>
          </p:cNvSpPr>
          <p:nvPr>
            <p:ph type="title"/>
          </p:nvPr>
        </p:nvSpPr>
        <p:spPr/>
        <p:txBody>
          <a:bodyPr/>
          <a:lstStyle/>
          <a:p>
            <a:r>
              <a:rPr lang="en-US" dirty="0"/>
              <a:t>Manual Testing Does Not Scale</a:t>
            </a:r>
          </a:p>
        </p:txBody>
      </p:sp>
      <p:pic>
        <p:nvPicPr>
          <p:cNvPr id="7" name="Picture 6">
            <a:extLst>
              <a:ext uri="{FF2B5EF4-FFF2-40B4-BE49-F238E27FC236}">
                <a16:creationId xmlns:a16="http://schemas.microsoft.com/office/drawing/2014/main" id="{9B48CD80-0CFC-472E-826F-750D52A31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12" y="2333023"/>
            <a:ext cx="8266360" cy="4051555"/>
          </a:xfrm>
          <a:prstGeom prst="rect">
            <a:avLst/>
          </a:prstGeom>
        </p:spPr>
      </p:pic>
    </p:spTree>
    <p:extLst>
      <p:ext uri="{BB962C8B-B14F-4D97-AF65-F5344CB8AC3E}">
        <p14:creationId xmlns:p14="http://schemas.microsoft.com/office/powerpoint/2010/main" val="1464247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F063-C54B-441B-AE4E-9E68F4F95185}"/>
              </a:ext>
            </a:extLst>
          </p:cNvPr>
          <p:cNvSpPr>
            <a:spLocks noGrp="1"/>
          </p:cNvSpPr>
          <p:nvPr>
            <p:ph type="title"/>
          </p:nvPr>
        </p:nvSpPr>
        <p:spPr/>
        <p:txBody>
          <a:bodyPr/>
          <a:lstStyle/>
          <a:p>
            <a:r>
              <a:rPr lang="en-US" dirty="0"/>
              <a:t>What Should We Automate?</a:t>
            </a:r>
          </a:p>
        </p:txBody>
      </p:sp>
      <p:pic>
        <p:nvPicPr>
          <p:cNvPr id="5" name="Picture 4">
            <a:extLst>
              <a:ext uri="{FF2B5EF4-FFF2-40B4-BE49-F238E27FC236}">
                <a16:creationId xmlns:a16="http://schemas.microsoft.com/office/drawing/2014/main" id="{8714A792-ADFA-4C92-9E40-392351E70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15" y="1783741"/>
            <a:ext cx="4447790" cy="2752748"/>
          </a:xfrm>
          <a:prstGeom prst="rect">
            <a:avLst/>
          </a:prstGeom>
        </p:spPr>
      </p:pic>
      <p:pic>
        <p:nvPicPr>
          <p:cNvPr id="7" name="Picture 6">
            <a:extLst>
              <a:ext uri="{FF2B5EF4-FFF2-40B4-BE49-F238E27FC236}">
                <a16:creationId xmlns:a16="http://schemas.microsoft.com/office/drawing/2014/main" id="{4529F69D-29CE-4D99-862A-A32DD017D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638" y="2294555"/>
            <a:ext cx="6384486" cy="2108771"/>
          </a:xfrm>
          <a:prstGeom prst="rect">
            <a:avLst/>
          </a:prstGeom>
        </p:spPr>
      </p:pic>
      <p:sp>
        <p:nvSpPr>
          <p:cNvPr id="8" name="TextBox 7">
            <a:extLst>
              <a:ext uri="{FF2B5EF4-FFF2-40B4-BE49-F238E27FC236}">
                <a16:creationId xmlns:a16="http://schemas.microsoft.com/office/drawing/2014/main" id="{FB7C8E20-734F-478D-BE1C-C4D48C626729}"/>
              </a:ext>
            </a:extLst>
          </p:cNvPr>
          <p:cNvSpPr txBox="1"/>
          <p:nvPr/>
        </p:nvSpPr>
        <p:spPr>
          <a:xfrm>
            <a:off x="1313895" y="4962617"/>
            <a:ext cx="9099612" cy="923330"/>
          </a:xfrm>
          <a:prstGeom prst="rect">
            <a:avLst/>
          </a:prstGeom>
          <a:noFill/>
        </p:spPr>
        <p:txBody>
          <a:bodyPr wrap="square" rtlCol="0">
            <a:spAutoFit/>
          </a:bodyPr>
          <a:lstStyle/>
          <a:p>
            <a:r>
              <a:rPr lang="en-US" dirty="0"/>
              <a:t>You should base your decisions on the ROI:</a:t>
            </a:r>
          </a:p>
          <a:p>
            <a:pPr marL="285750" indent="-285750">
              <a:buFont typeface="Arial" panose="020B0604020202020204" pitchFamily="34" charset="0"/>
              <a:buChar char="•"/>
            </a:pPr>
            <a:r>
              <a:rPr lang="en-US" dirty="0"/>
              <a:t>Time to create and maintain the automated script VS</a:t>
            </a:r>
          </a:p>
          <a:p>
            <a:pPr marL="285750" indent="-285750">
              <a:buFont typeface="Arial" panose="020B0604020202020204" pitchFamily="34" charset="0"/>
              <a:buChar char="•"/>
            </a:pPr>
            <a:r>
              <a:rPr lang="en-US" dirty="0"/>
              <a:t>Time taken to execute the same script manual vs. automated</a:t>
            </a:r>
          </a:p>
        </p:txBody>
      </p:sp>
    </p:spTree>
    <p:extLst>
      <p:ext uri="{BB962C8B-B14F-4D97-AF65-F5344CB8AC3E}">
        <p14:creationId xmlns:p14="http://schemas.microsoft.com/office/powerpoint/2010/main" val="660037835"/>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6803</TotalTime>
  <Words>1578</Words>
  <Application>Microsoft Office PowerPoint</Application>
  <PresentationFormat>Widescreen</PresentationFormat>
  <Paragraphs>249</Paragraphs>
  <Slides>49</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0</vt:i4>
      </vt:variant>
      <vt:variant>
        <vt:lpstr>Slide Titles</vt:lpstr>
      </vt:variant>
      <vt:variant>
        <vt:i4>49</vt:i4>
      </vt:variant>
    </vt:vector>
  </HeadingPairs>
  <TitlesOfParts>
    <vt:vector size="57" baseType="lpstr">
      <vt:lpstr>Josefin Sans</vt:lpstr>
      <vt:lpstr>Arial</vt:lpstr>
      <vt:lpstr>Wingdings</vt:lpstr>
      <vt:lpstr>Calibri</vt:lpstr>
      <vt:lpstr>Kanit</vt:lpstr>
      <vt:lpstr>Times</vt:lpstr>
      <vt:lpstr>Inflectra content</vt:lpstr>
      <vt:lpstr>Inflectra titles</vt:lpstr>
      <vt:lpstr>Rapid &amp; Easy Automated Testing  + Robotic Process Automation</vt:lpstr>
      <vt:lpstr>Agile Software Development</vt:lpstr>
      <vt:lpstr>The Agile Manifesto Changed Development</vt:lpstr>
      <vt:lpstr>Agile – Led to Continuous Delivery</vt:lpstr>
      <vt:lpstr>Agile &amp; DevOps – Where is Testing?</vt:lpstr>
      <vt:lpstr>Continuous Testing in DevOps</vt:lpstr>
      <vt:lpstr>There Is Never Enough Time for Testing</vt:lpstr>
      <vt:lpstr>Manual Testing Does Not Scale</vt:lpstr>
      <vt:lpstr>What Should We Automate?</vt:lpstr>
      <vt:lpstr>Continuous Integration (CI)</vt:lpstr>
      <vt:lpstr>Continuous Deployment (CD)</vt:lpstr>
      <vt:lpstr>The Rapise Difference</vt:lpstr>
      <vt:lpstr>Introducing the Inflectra® Suite</vt:lpstr>
      <vt:lpstr>Rapise – The Complete Automation Solution</vt:lpstr>
      <vt:lpstr>harmony</vt:lpstr>
      <vt:lpstr>How Do We Foster Harmony?</vt:lpstr>
      <vt:lpstr>Harmony Across the Disciplines</vt:lpstr>
      <vt:lpstr>Simplicity = Productivity from Day One</vt:lpstr>
      <vt:lpstr>Harmony Across Ecosystems</vt:lpstr>
      <vt:lpstr>Representative Customers by Industry</vt:lpstr>
      <vt:lpstr>Global Partner Network</vt:lpstr>
      <vt:lpstr>Customer Testimonials</vt:lpstr>
      <vt:lpstr>Awards and Recognition*</vt:lpstr>
      <vt:lpstr>Inflectra Core Values</vt:lpstr>
      <vt:lpstr>Feature Overview</vt:lpstr>
      <vt:lpstr>1. Codeless Automation vs. Custom Framework</vt:lpstr>
      <vt:lpstr>2. Coverage of Your Applications</vt:lpstr>
      <vt:lpstr>3. Distributed Testing</vt:lpstr>
      <vt:lpstr>4. Automated Recording &amp; Verification</vt:lpstr>
      <vt:lpstr>5. Extensible with Code (when needed!)</vt:lpstr>
      <vt:lpstr>6. Cross-Browser &amp; Device Support</vt:lpstr>
      <vt:lpstr>7. Reusable Steps and Objects</vt:lpstr>
      <vt:lpstr>8. Easy Modification / Update</vt:lpstr>
      <vt:lpstr>9. Support for UI and API Testing</vt:lpstr>
      <vt:lpstr>10. Powerful Reporting with SpiraTest</vt:lpstr>
      <vt:lpstr>Platforms Supported</vt:lpstr>
      <vt:lpstr>Web Applications</vt:lpstr>
      <vt:lpstr>Mobile Apps</vt:lpstr>
      <vt:lpstr>Desktop Applications</vt:lpstr>
      <vt:lpstr>Web Services &amp; APIs</vt:lpstr>
      <vt:lpstr>Enterprise Applications</vt:lpstr>
      <vt:lpstr>Terminal (Mainframe) Applications</vt:lpstr>
      <vt:lpstr>What About RPA?</vt:lpstr>
      <vt:lpstr>Robotic Process Automation - RPA</vt:lpstr>
      <vt:lpstr>What RPA Can Do</vt:lpstr>
      <vt:lpstr>RPA Benefits</vt:lpstr>
      <vt:lpstr>Rapise RPA Capabilities</vt:lpstr>
      <vt:lpstr>Common RPA Scenarios &amp; Tasks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206</cp:revision>
  <cp:lastPrinted>2017-03-07T16:58:37Z</cp:lastPrinted>
  <dcterms:created xsi:type="dcterms:W3CDTF">2018-04-12T05:30:22Z</dcterms:created>
  <dcterms:modified xsi:type="dcterms:W3CDTF">2021-05-06T20:57:38Z</dcterms:modified>
</cp:coreProperties>
</file>