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21"/>
  </p:notesMasterIdLst>
  <p:sldIdLst>
    <p:sldId id="256" r:id="rId3"/>
    <p:sldId id="287" r:id="rId4"/>
    <p:sldId id="260" r:id="rId5"/>
    <p:sldId id="306" r:id="rId6"/>
    <p:sldId id="338" r:id="rId7"/>
    <p:sldId id="339" r:id="rId8"/>
    <p:sldId id="345" r:id="rId9"/>
    <p:sldId id="346" r:id="rId10"/>
    <p:sldId id="347" r:id="rId11"/>
    <p:sldId id="341" r:id="rId12"/>
    <p:sldId id="342" r:id="rId13"/>
    <p:sldId id="343" r:id="rId14"/>
    <p:sldId id="344" r:id="rId15"/>
    <p:sldId id="340" r:id="rId16"/>
    <p:sldId id="271" r:id="rId17"/>
    <p:sldId id="270" r:id="rId18"/>
    <p:sldId id="258" r:id="rId19"/>
    <p:sldId id="259" r:id="rId20"/>
  </p:sldIdLst>
  <p:sldSz cx="12192000" cy="6858000"/>
  <p:notesSz cx="6858000" cy="9144000"/>
  <p:embeddedFontLst>
    <p:embeddedFont>
      <p:font typeface="Josefin Sans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Kanit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Sandman" initials="AS" lastIdx="7" clrIdx="0">
    <p:extLst>
      <p:ext uri="{19B8F6BF-5375-455C-9EA6-DF929625EA0E}">
        <p15:presenceInfo xmlns:p15="http://schemas.microsoft.com/office/powerpoint/2012/main" userId="efe20e495f6f87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75"/>
    <a:srgbClr val="93A1A1"/>
    <a:srgbClr val="FDCB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640DFFB-1C04-4D4F-9719-6D97281D480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AFE4A0A-21A1-46D8-8735-25B1AB12EE3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0975AD-E2A1-4B68-B9A8-5651BEE7DBD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9F2E897-44F7-4350-8F61-F3918352E9E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544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C68CF8-C06B-42B0-B984-786E42F7A3A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92976612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A3F84F7-9D84-404A-824D-6472C9740DE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C8C246B-CEF6-4227-BDA5-4C6BEE107EB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B9B22D-B23A-4BAC-BA23-E02DC433D5F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C571C8-6DA2-4DE4-870B-77EE8C7AD8F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400801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5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931940-EDA5-4613-9979-9390D14930E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23FA0D1-EEE5-4B2F-BDAD-2869025E238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1099749"/>
              </p:ext>
            </p:extLst>
          </p:nvPr>
        </p:nvGraphicFramePr>
        <p:xfrm>
          <a:off x="9214338" y="6251867"/>
          <a:ext cx="2845778" cy="45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r:id="rId3" imgW="3961800" imgH="634680" progId="">
                  <p:embed/>
                </p:oleObj>
              </mc:Choice>
              <mc:Fallback>
                <p:oleObj r:id="rId3" imgW="3961800" imgH="63468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C68CF8-C06B-42B0-B984-786E42F7A3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338" y="6251867"/>
                        <a:ext cx="2845778" cy="45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5/21/2018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QA Geek Week Conference | June 2018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77B67-E4F3-4F45-BB99-6EC49228EDD0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77" y="6274093"/>
            <a:ext cx="2242038" cy="4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  <p:sldLayoutId id="2147483719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599E3-2C07-4B01-8513-F5B443F8D00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77" y="6274093"/>
            <a:ext cx="2242038" cy="4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2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1A74EE-8D2C-40DA-AB3B-DDA32DFCA7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Real Testing Scenario Strategy: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DCB26"/>
                </a:solidFill>
              </a:rPr>
              <a:t>The Role of Exploratory Testing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ACFFC-C9EF-4C25-9556-7B08FE84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583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Adam Sandman</a:t>
            </a:r>
          </a:p>
          <a:p>
            <a:r>
              <a:rPr lang="en-US" dirty="0"/>
              <a:t>Inflectra Corporation</a:t>
            </a:r>
          </a:p>
          <a:p>
            <a:r>
              <a:rPr lang="en-US" dirty="0"/>
              <a:t>QA Geek Week | </a:t>
            </a:r>
            <a:r>
              <a:rPr lang="en-US" dirty="0" err="1"/>
              <a:t>Hertzliya</a:t>
            </a:r>
            <a:r>
              <a:rPr lang="en-US" dirty="0"/>
              <a:t>, Israel, 2018</a:t>
            </a:r>
          </a:p>
        </p:txBody>
      </p:sp>
    </p:spTree>
    <p:extLst>
      <p:ext uri="{BB962C8B-B14F-4D97-AF65-F5344CB8AC3E}">
        <p14:creationId xmlns:p14="http://schemas.microsoft.com/office/powerpoint/2010/main" val="267409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Testing: Where &amp;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Good testers find issues that no one knows about</a:t>
            </a:r>
          </a:p>
          <a:p>
            <a:r>
              <a:rPr lang="en-US" sz="3200" dirty="0"/>
              <a:t>Exploratory testing finds those edge cases</a:t>
            </a:r>
          </a:p>
          <a:p>
            <a:r>
              <a:rPr lang="en-US" sz="3200" dirty="0"/>
              <a:t>It’s the unknown ‘unknowns’ that trip you up</a:t>
            </a:r>
          </a:p>
          <a:p>
            <a:r>
              <a:rPr lang="en-US" sz="3200" dirty="0"/>
              <a:t>It’s particularly useful when the functionality is still being formed in early sprints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6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BBC-B138-43B0-80E4-E75C00C6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That Can Help</a:t>
            </a:r>
          </a:p>
        </p:txBody>
      </p:sp>
    </p:spTree>
    <p:extLst>
      <p:ext uri="{BB962C8B-B14F-4D97-AF65-F5344CB8AC3E}">
        <p14:creationId xmlns:p14="http://schemas.microsoft.com/office/powerpoint/2010/main" val="37992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Capture Tools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33423D-2A48-4681-98D7-D188CC9BC696}"/>
              </a:ext>
            </a:extLst>
          </p:cNvPr>
          <p:cNvSpPr txBox="1">
            <a:spLocks/>
          </p:cNvSpPr>
          <p:nvPr/>
        </p:nvSpPr>
        <p:spPr>
          <a:xfrm>
            <a:off x="838200" y="5249007"/>
            <a:ext cx="10515600" cy="9279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Tools like </a:t>
            </a:r>
            <a:r>
              <a:rPr lang="en-US" sz="3200" dirty="0" err="1"/>
              <a:t>BugReplay</a:t>
            </a:r>
            <a:r>
              <a:rPr lang="en-US" sz="3200" dirty="0"/>
              <a:t> let you easily capture video, screenshots, logs, network traffic, 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CE669C-D68B-45BB-B4AE-A5C57DB1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813" y="1277231"/>
            <a:ext cx="6008231" cy="3655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8C55DE-8E00-476B-A1E2-372D5907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20" y="1371599"/>
            <a:ext cx="4775463" cy="364558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85080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Test Management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49007"/>
            <a:ext cx="10515600" cy="92795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Tools that let you document your testing, capture “Tasks” that are not defects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A8B31-0244-411B-9AA2-0D160089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85" y="1605694"/>
            <a:ext cx="5943600" cy="36433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F27D6-E8DA-4F67-B898-6616BBCCF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107" y="1318758"/>
            <a:ext cx="4901172" cy="253155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71072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1DA6-3160-43BF-90CF-481A8DE3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Incorporate into Sprints</a:t>
            </a:r>
          </a:p>
        </p:txBody>
      </p:sp>
    </p:spTree>
    <p:extLst>
      <p:ext uri="{BB962C8B-B14F-4D97-AF65-F5344CB8AC3E}">
        <p14:creationId xmlns:p14="http://schemas.microsoft.com/office/powerpoint/2010/main" val="365022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Session-Based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Applies some basic structure to exploratory testing</a:t>
            </a:r>
          </a:p>
          <a:p>
            <a:r>
              <a:rPr lang="en-US" sz="2400" dirty="0"/>
              <a:t>Time-boxed session where you focus on a specific objective or set of user stories</a:t>
            </a:r>
          </a:p>
          <a:p>
            <a:r>
              <a:rPr lang="en-US" sz="2400" dirty="0"/>
              <a:t>Test Cases are basically just a description of the objective or area being tested</a:t>
            </a:r>
          </a:p>
          <a:p>
            <a:pPr lvl="1"/>
            <a:r>
              <a:rPr lang="en-US" sz="2000" dirty="0"/>
              <a:t>You can link it to the requirements and user stories</a:t>
            </a:r>
          </a:p>
          <a:p>
            <a:pPr lvl="1"/>
            <a:r>
              <a:rPr lang="en-US" sz="2000" dirty="0"/>
              <a:t>Measuring functionality coverage is a good thing!</a:t>
            </a:r>
          </a:p>
          <a:p>
            <a:r>
              <a:rPr lang="en-US" sz="2400" dirty="0"/>
              <a:t>Executing a test case means following an unstructured path that tests the objective, recording all observations, not just problems.</a:t>
            </a:r>
          </a:p>
          <a:p>
            <a:pPr lvl="1"/>
            <a:r>
              <a:rPr lang="en-US" sz="2000" dirty="0"/>
              <a:t>Even if functionality is not finished, the observations are useful to the developer</a:t>
            </a:r>
          </a:p>
        </p:txBody>
      </p:sp>
    </p:spTree>
    <p:extLst>
      <p:ext uri="{BB962C8B-B14F-4D97-AF65-F5344CB8AC3E}">
        <p14:creationId xmlns:p14="http://schemas.microsoft.com/office/powerpoint/2010/main" val="249400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Exploratory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Sometimes it’s hard to know if it’s broken or ‘just not done yet’</a:t>
            </a:r>
          </a:p>
          <a:p>
            <a:pPr lvl="1"/>
            <a:r>
              <a:rPr lang="en-US" dirty="0"/>
              <a:t>Observations may not be actual issues</a:t>
            </a:r>
          </a:p>
          <a:p>
            <a:pPr lvl="1"/>
            <a:r>
              <a:rPr lang="en-US" dirty="0"/>
              <a:t>The Units Tests all Pass, Why is it Broken?</a:t>
            </a:r>
          </a:p>
          <a:p>
            <a:r>
              <a:rPr lang="en-US" dirty="0"/>
              <a:t>We can both read the test run report and get completely different information!</a:t>
            </a:r>
          </a:p>
          <a:p>
            <a:r>
              <a:rPr lang="en-US" dirty="0"/>
              <a:t>Test Runs end up being a lot of unrelated issues that can be hard to trace – </a:t>
            </a:r>
            <a:r>
              <a:rPr lang="en-US" dirty="0">
                <a:solidFill>
                  <a:srgbClr val="FF0000"/>
                </a:solidFill>
              </a:rPr>
              <a:t>Solution use Tasks!</a:t>
            </a:r>
          </a:p>
          <a:p>
            <a:r>
              <a:rPr lang="en-US" dirty="0"/>
              <a:t>When to transition from recording test runs and tasks to logging defects?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3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16AC-74CF-476B-8BC9-417F468A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37159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256B-849A-4410-8B4D-B084ECC58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attending.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0CFB3-8983-4EB9-AFB0-643DCF931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See you next year :-)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6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D430-C61E-4A4F-B638-8B0137B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7055-0F3C-48AD-8BFB-D79B73DC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6085" cy="4351338"/>
          </a:xfrm>
        </p:spPr>
        <p:txBody>
          <a:bodyPr>
            <a:normAutofit/>
          </a:bodyPr>
          <a:lstStyle/>
          <a:p>
            <a:r>
              <a:rPr lang="en-US" dirty="0"/>
              <a:t>Adam Sandman was a programmer from the age of 10 and has been working in the IT industry for the past 20 years.</a:t>
            </a:r>
          </a:p>
          <a:p>
            <a:r>
              <a:rPr lang="en-US" dirty="0"/>
              <a:t>Currently Adam is a Director of Technology at Inflectra Corporation, where he is interested in technology, business and innovation.</a:t>
            </a:r>
          </a:p>
          <a:p>
            <a:r>
              <a:rPr lang="en-US" dirty="0"/>
              <a:t>Adam lives in Washington, DC,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06CCF-BB42-4381-9B76-61B6B3AE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352" y="1578723"/>
            <a:ext cx="31654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7636-55BA-43DB-87FE-3AB962AD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E8DC-B260-45A2-B36E-61A47FF5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Why and where to use exploratory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Tools you can use for exploratory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fit exploratory testing into your sprints</a:t>
            </a:r>
          </a:p>
        </p:txBody>
      </p:sp>
    </p:spTree>
    <p:extLst>
      <p:ext uri="{BB962C8B-B14F-4D97-AF65-F5344CB8AC3E}">
        <p14:creationId xmlns:p14="http://schemas.microsoft.com/office/powerpoint/2010/main" val="132245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C0FED-495C-47B3-8496-F7BCCF1E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Exploratory Testing?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A0E34-504C-4C62-B5DF-9AD6569E5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1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BBC-B138-43B0-80E4-E75C00C6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= Manage Technical Risk</a:t>
            </a:r>
          </a:p>
        </p:txBody>
      </p:sp>
    </p:spTree>
    <p:extLst>
      <p:ext uri="{BB962C8B-B14F-4D97-AF65-F5344CB8AC3E}">
        <p14:creationId xmlns:p14="http://schemas.microsoft.com/office/powerpoint/2010/main" val="68049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4BBC-B138-43B0-80E4-E75C00C6C4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The Automated Tests Pass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AE49E-B396-4F3E-9A9C-BFEFCE9B1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Should We Ship?</a:t>
            </a:r>
          </a:p>
        </p:txBody>
      </p:sp>
    </p:spTree>
    <p:extLst>
      <p:ext uri="{BB962C8B-B14F-4D97-AF65-F5344CB8AC3E}">
        <p14:creationId xmlns:p14="http://schemas.microsoft.com/office/powerpoint/2010/main" val="19575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6CD464-507A-4507-B86A-AA8FDE78BEF6}"/>
              </a:ext>
            </a:extLst>
          </p:cNvPr>
          <p:cNvSpPr/>
          <p:nvPr/>
        </p:nvSpPr>
        <p:spPr>
          <a:xfrm>
            <a:off x="2180492" y="1687026"/>
            <a:ext cx="7165730" cy="4041896"/>
          </a:xfrm>
          <a:prstGeom prst="rect">
            <a:avLst/>
          </a:prstGeom>
          <a:solidFill>
            <a:srgbClr val="FDCB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586E75"/>
                </a:solidFill>
              </a:rPr>
              <a:t>User Stories</a:t>
            </a:r>
          </a:p>
          <a:p>
            <a:pPr algn="ctr"/>
            <a:r>
              <a:rPr lang="en-US" sz="3200" dirty="0">
                <a:solidFill>
                  <a:srgbClr val="586E75"/>
                </a:solidFill>
              </a:rPr>
              <a:t>Requirements</a:t>
            </a:r>
          </a:p>
          <a:p>
            <a:pPr algn="ctr"/>
            <a:r>
              <a:rPr lang="en-US" sz="3200" dirty="0">
                <a:solidFill>
                  <a:srgbClr val="586E75"/>
                </a:solidFill>
              </a:rPr>
              <a:t>Automated Testing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Testing: Navigating Edges</a:t>
            </a:r>
          </a:p>
        </p:txBody>
      </p:sp>
    </p:spTree>
    <p:extLst>
      <p:ext uri="{BB962C8B-B14F-4D97-AF65-F5344CB8AC3E}">
        <p14:creationId xmlns:p14="http://schemas.microsoft.com/office/powerpoint/2010/main" val="104308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Testing: Navigating Edges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9A74E1-D62D-44F1-87B6-101C92C8E3A4}"/>
              </a:ext>
            </a:extLst>
          </p:cNvPr>
          <p:cNvSpPr/>
          <p:nvPr/>
        </p:nvSpPr>
        <p:spPr>
          <a:xfrm>
            <a:off x="2180492" y="1690688"/>
            <a:ext cx="7165731" cy="4041897"/>
          </a:xfrm>
          <a:prstGeom prst="roundRect">
            <a:avLst/>
          </a:prstGeom>
          <a:solidFill>
            <a:srgbClr val="93A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/>
                </a:solidFill>
              </a:rPr>
              <a:t>The Actual System</a:t>
            </a:r>
          </a:p>
        </p:txBody>
      </p:sp>
    </p:spTree>
    <p:extLst>
      <p:ext uri="{BB962C8B-B14F-4D97-AF65-F5344CB8AC3E}">
        <p14:creationId xmlns:p14="http://schemas.microsoft.com/office/powerpoint/2010/main" val="422003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6CD464-507A-4507-B86A-AA8FDE78BEF6}"/>
              </a:ext>
            </a:extLst>
          </p:cNvPr>
          <p:cNvSpPr/>
          <p:nvPr/>
        </p:nvSpPr>
        <p:spPr>
          <a:xfrm>
            <a:off x="2180492" y="1687026"/>
            <a:ext cx="7165730" cy="4041896"/>
          </a:xfrm>
          <a:prstGeom prst="rect">
            <a:avLst/>
          </a:prstGeom>
          <a:solidFill>
            <a:srgbClr val="FDCB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Testing: Navigating Edges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9A74E1-D62D-44F1-87B6-101C92C8E3A4}"/>
              </a:ext>
            </a:extLst>
          </p:cNvPr>
          <p:cNvSpPr/>
          <p:nvPr/>
        </p:nvSpPr>
        <p:spPr>
          <a:xfrm>
            <a:off x="2180492" y="1690688"/>
            <a:ext cx="7165731" cy="4041897"/>
          </a:xfrm>
          <a:prstGeom prst="roundRect">
            <a:avLst/>
          </a:prstGeom>
          <a:solidFill>
            <a:srgbClr val="93A1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/>
                </a:solidFill>
              </a:rPr>
              <a:t>The Actual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C60AA-0D96-4CBD-B679-BA4740B0A08B}"/>
              </a:ext>
            </a:extLst>
          </p:cNvPr>
          <p:cNvSpPr txBox="1"/>
          <p:nvPr/>
        </p:nvSpPr>
        <p:spPr>
          <a:xfrm>
            <a:off x="9759462" y="2831123"/>
            <a:ext cx="167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Edge Cases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4DDC4C-8745-4235-A43E-1F53A000683D}"/>
              </a:ext>
            </a:extLst>
          </p:cNvPr>
          <p:cNvCxnSpPr/>
          <p:nvPr/>
        </p:nvCxnSpPr>
        <p:spPr>
          <a:xfrm flipH="1" flipV="1">
            <a:off x="9240715" y="1874892"/>
            <a:ext cx="914400" cy="885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67E530-5AC6-408D-A7E9-F5168E50E4C3}"/>
              </a:ext>
            </a:extLst>
          </p:cNvPr>
          <p:cNvCxnSpPr/>
          <p:nvPr/>
        </p:nvCxnSpPr>
        <p:spPr>
          <a:xfrm flipH="1">
            <a:off x="9240715" y="3270793"/>
            <a:ext cx="1055077" cy="2365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545211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541</TotalTime>
  <Words>427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Josefin Sans</vt:lpstr>
      <vt:lpstr>Wingdings</vt:lpstr>
      <vt:lpstr>Calibri</vt:lpstr>
      <vt:lpstr>Kanit</vt:lpstr>
      <vt:lpstr>Arial</vt:lpstr>
      <vt:lpstr>Inflectra content</vt:lpstr>
      <vt:lpstr>Inflectra titles</vt:lpstr>
      <vt:lpstr>Real Testing Scenario Strategy: The Role of Exploratory Testing</vt:lpstr>
      <vt:lpstr>About Me</vt:lpstr>
      <vt:lpstr>Takeaways</vt:lpstr>
      <vt:lpstr>Why Use Exploratory Testing?</vt:lpstr>
      <vt:lpstr>Testing = Manage Technical Risk</vt:lpstr>
      <vt:lpstr>All The Automated Tests Pass</vt:lpstr>
      <vt:lpstr>Exploratory Testing: Navigating Edges</vt:lpstr>
      <vt:lpstr>Exploratory Testing: Navigating Edges</vt:lpstr>
      <vt:lpstr>Exploratory Testing: Navigating Edges</vt:lpstr>
      <vt:lpstr>Exploratory Testing: Where &amp; Why</vt:lpstr>
      <vt:lpstr>Tools That Can Help</vt:lpstr>
      <vt:lpstr>Real-Time Capture Tools</vt:lpstr>
      <vt:lpstr>Exploratory Test Management Tools</vt:lpstr>
      <vt:lpstr>How to Incorporate into Sprints</vt:lpstr>
      <vt:lpstr>Session-Based Testing</vt:lpstr>
      <vt:lpstr>Challenges of Exploratory Testing</vt:lpstr>
      <vt:lpstr>Questions?</vt:lpstr>
      <vt:lpstr>Thank you for attending.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107</cp:revision>
  <cp:lastPrinted>2017-03-07T16:58:37Z</cp:lastPrinted>
  <dcterms:created xsi:type="dcterms:W3CDTF">2018-03-21T19:22:15Z</dcterms:created>
  <dcterms:modified xsi:type="dcterms:W3CDTF">2018-05-21T20:43:23Z</dcterms:modified>
</cp:coreProperties>
</file>