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Lst>
  <p:notesMasterIdLst>
    <p:notesMasterId r:id="rId37"/>
  </p:notesMasterIdLst>
  <p:sldIdLst>
    <p:sldId id="535" r:id="rId3"/>
    <p:sldId id="534" r:id="rId4"/>
    <p:sldId id="583" r:id="rId5"/>
    <p:sldId id="587" r:id="rId6"/>
    <p:sldId id="597" r:id="rId7"/>
    <p:sldId id="626" r:id="rId8"/>
    <p:sldId id="620" r:id="rId9"/>
    <p:sldId id="623" r:id="rId10"/>
    <p:sldId id="552" r:id="rId11"/>
    <p:sldId id="367" r:id="rId12"/>
    <p:sldId id="477" r:id="rId13"/>
    <p:sldId id="548" r:id="rId14"/>
    <p:sldId id="328" r:id="rId15"/>
    <p:sldId id="538" r:id="rId16"/>
    <p:sldId id="275" r:id="rId17"/>
    <p:sldId id="369" r:id="rId18"/>
    <p:sldId id="289" r:id="rId19"/>
    <p:sldId id="603" r:id="rId20"/>
    <p:sldId id="539" r:id="rId21"/>
    <p:sldId id="604" r:id="rId22"/>
    <p:sldId id="551" r:id="rId23"/>
    <p:sldId id="554" r:id="rId24"/>
    <p:sldId id="278" r:id="rId25"/>
    <p:sldId id="279" r:id="rId26"/>
    <p:sldId id="280" r:id="rId27"/>
    <p:sldId id="282" r:id="rId28"/>
    <p:sldId id="624" r:id="rId29"/>
    <p:sldId id="268" r:id="rId30"/>
    <p:sldId id="269" r:id="rId31"/>
    <p:sldId id="270" r:id="rId32"/>
    <p:sldId id="271" r:id="rId33"/>
    <p:sldId id="625" r:id="rId34"/>
    <p:sldId id="331" r:id="rId35"/>
    <p:sldId id="533"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Josefin Sans" pitchFamily="2" charset="0"/>
      <p:regular r:id="rId42"/>
      <p:bold r:id="rId43"/>
      <p:italic r:id="rId44"/>
      <p:boldItalic r:id="rId45"/>
    </p:embeddedFont>
    <p:embeddedFont>
      <p:font typeface="Kanit" panose="020B0604020202020204" charset="-34"/>
      <p:regular r:id="rId46"/>
      <p:bold r:id="rId47"/>
      <p:italic r:id="rId48"/>
      <p:boldItalic r:id="rId49"/>
    </p:embeddedFont>
    <p:embeddedFont>
      <p:font typeface="Times" panose="02020603050405020304" pitchFamily="18"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BAD"/>
    <a:srgbClr val="BBE0E3"/>
    <a:srgbClr val="93A1A1"/>
    <a:srgbClr val="FFFFFF"/>
    <a:srgbClr val="FDCB26"/>
    <a:srgbClr val="586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38" autoAdjust="0"/>
  </p:normalViewPr>
  <p:slideViewPr>
    <p:cSldViewPr snapToGrid="0">
      <p:cViewPr varScale="1">
        <p:scale>
          <a:sx n="82" d="100"/>
          <a:sy n="82" d="100"/>
        </p:scale>
        <p:origin x="67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5/6/2021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kern="1200" dirty="0">
                <a:solidFill>
                  <a:schemeClr val="tx1"/>
                </a:solidFill>
                <a:latin typeface="+mn-lt"/>
                <a:ea typeface="+mn-ea"/>
                <a:cs typeface="+mn-cs"/>
              </a:rPr>
              <a:t>Make great products</a:t>
            </a:r>
          </a:p>
          <a:p>
            <a:pPr marL="0" indent="0">
              <a:buNone/>
            </a:pPr>
            <a:r>
              <a:rPr lang="en-US" sz="800" kern="1200" dirty="0">
                <a:solidFill>
                  <a:schemeClr val="tx1"/>
                </a:solidFill>
                <a:latin typeface="+mn-lt"/>
                <a:ea typeface="+mn-ea"/>
                <a:cs typeface="+mn-cs"/>
              </a:rPr>
              <a:t>Help you work together</a:t>
            </a:r>
          </a:p>
          <a:p>
            <a:pPr marL="0" indent="0">
              <a:buNone/>
            </a:pPr>
            <a:r>
              <a:rPr lang="en-US" sz="800" kern="1200" dirty="0">
                <a:solidFill>
                  <a:schemeClr val="tx1"/>
                </a:solidFill>
                <a:latin typeface="+mn-lt"/>
                <a:ea typeface="+mn-ea"/>
                <a:cs typeface="+mn-cs"/>
              </a:rPr>
              <a:t>Help you deliver your products faster, more easily, with less pain, and less stress</a:t>
            </a:r>
          </a:p>
          <a:p>
            <a:endParaRPr lang="en-US" dirty="0"/>
          </a:p>
          <a:p>
            <a:r>
              <a:rPr lang="en-US" dirty="0"/>
              <a:t>At a grand scale – we’re passionate about making products that you will find transformative to how you work. </a:t>
            </a:r>
          </a:p>
          <a:p>
            <a:endParaRPr lang="en-US" dirty="0"/>
          </a:p>
          <a:p>
            <a:r>
              <a:rPr lang="en-US" dirty="0"/>
              <a:t>We both want to use our tools every day to help you do a whole number of complex things, and at the same time get out of your way so you don’t need to worry about </a:t>
            </a:r>
            <a:r>
              <a:rPr lang="en-US" dirty="0" err="1"/>
              <a:t>SpiraTeam</a:t>
            </a:r>
            <a:r>
              <a:rPr lang="en-US" dirty="0"/>
              <a:t> and can instead focus on helping your own customers</a:t>
            </a:r>
          </a:p>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13</a:t>
            </a:fld>
            <a:endParaRPr lang="en-US"/>
          </a:p>
        </p:txBody>
      </p:sp>
    </p:spTree>
    <p:extLst>
      <p:ext uri="{BB962C8B-B14F-4D97-AF65-F5344CB8AC3E}">
        <p14:creationId xmlns:p14="http://schemas.microsoft.com/office/powerpoint/2010/main" val="882119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3612315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5410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972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2.png"/><Relationship Id="rId2"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userDrawn="1"/>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dirty="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5/6/2021</a:t>
            </a:fld>
            <a:r>
              <a:rPr lang="en-US" sz="1000" dirty="0"/>
              <a:t>  </a:t>
            </a:r>
            <a:r>
              <a:rPr lang="en-US" sz="1000" dirty="0">
                <a:solidFill>
                  <a:srgbClr val="93A1A1"/>
                </a:solidFill>
              </a:rPr>
              <a:t>  © Copyright 2006-2019 Inflectra Corporation</a:t>
            </a:r>
            <a:endParaRPr lang="en-US" sz="1000" dirty="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 id="2147483717" r:id="rId13"/>
    <p:sldLayoutId id="2147483719" r:id="rId14"/>
    <p:sldLayoutId id="2147483720" r:id="rId15"/>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hyperlink" Target="https://www.inflectra.com/SpiraTeam/ProductComparison.aspx" TargetMode="Externa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7.xml"/><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37.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8" Type="http://schemas.openxmlformats.org/officeDocument/2006/relationships/hyperlink" Target="http://www.swisslife.com/" TargetMode="External"/><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0.png"/><Relationship Id="rId3" Type="http://schemas.openxmlformats.org/officeDocument/2006/relationships/image" Target="../media/image28.jpeg"/><Relationship Id="rId21" Type="http://schemas.openxmlformats.org/officeDocument/2006/relationships/image" Target="../media/image43.png"/><Relationship Id="rId34" Type="http://schemas.openxmlformats.org/officeDocument/2006/relationships/image" Target="../media/image55.gif"/><Relationship Id="rId7" Type="http://schemas.openxmlformats.org/officeDocument/2006/relationships/image" Target="../media/image30.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4.png"/><Relationship Id="rId38" Type="http://schemas.openxmlformats.org/officeDocument/2006/relationships/image" Target="../media/image59.png"/><Relationship Id="rId2" Type="http://schemas.openxmlformats.org/officeDocument/2006/relationships/hyperlink" Target="http://www.alcatel-lucent.com/" TargetMode="Externa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gif"/><Relationship Id="rId1" Type="http://schemas.openxmlformats.org/officeDocument/2006/relationships/slideLayout" Target="../slideLayouts/slideLayout37.xml"/><Relationship Id="rId6" Type="http://schemas.openxmlformats.org/officeDocument/2006/relationships/hyperlink" Target="http://www.db.com/" TargetMode="External"/><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hyperlink" Target="http://www.ermscorp.com/" TargetMode="External"/><Relationship Id="rId37" Type="http://schemas.openxmlformats.org/officeDocument/2006/relationships/image" Target="../media/image58.jpeg"/><Relationship Id="rId5" Type="http://schemas.openxmlformats.org/officeDocument/2006/relationships/image" Target="../media/image29.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7.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hyperlink" Target="http://www.rockybrands.com/" TargetMode="External"/><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18" Type="http://schemas.openxmlformats.org/officeDocument/2006/relationships/image" Target="../media/image77.png"/><Relationship Id="rId26" Type="http://schemas.openxmlformats.org/officeDocument/2006/relationships/image" Target="../media/image84.jpeg"/><Relationship Id="rId3" Type="http://schemas.openxmlformats.org/officeDocument/2006/relationships/image" Target="../media/image62.png"/><Relationship Id="rId21" Type="http://schemas.openxmlformats.org/officeDocument/2006/relationships/image" Target="../media/image79.wmf"/><Relationship Id="rId7" Type="http://schemas.openxmlformats.org/officeDocument/2006/relationships/image" Target="../media/image66.jpg"/><Relationship Id="rId12" Type="http://schemas.openxmlformats.org/officeDocument/2006/relationships/image" Target="../media/image71.png"/><Relationship Id="rId17" Type="http://schemas.openxmlformats.org/officeDocument/2006/relationships/image" Target="../media/image76.png"/><Relationship Id="rId25" Type="http://schemas.openxmlformats.org/officeDocument/2006/relationships/image" Target="../media/image83.png"/><Relationship Id="rId2" Type="http://schemas.openxmlformats.org/officeDocument/2006/relationships/image" Target="../media/image61.png"/><Relationship Id="rId16" Type="http://schemas.openxmlformats.org/officeDocument/2006/relationships/image" Target="../media/image75.png"/><Relationship Id="rId20" Type="http://schemas.openxmlformats.org/officeDocument/2006/relationships/oleObject" Target="../embeddings/oleObject1.bin"/><Relationship Id="rId29" Type="http://schemas.openxmlformats.org/officeDocument/2006/relationships/image" Target="../media/image87.png"/><Relationship Id="rId1" Type="http://schemas.openxmlformats.org/officeDocument/2006/relationships/slideLayout" Target="../slideLayouts/slideLayout37.xml"/><Relationship Id="rId6" Type="http://schemas.openxmlformats.org/officeDocument/2006/relationships/image" Target="../media/image65.png"/><Relationship Id="rId11" Type="http://schemas.openxmlformats.org/officeDocument/2006/relationships/image" Target="../media/image70.png"/><Relationship Id="rId24" Type="http://schemas.openxmlformats.org/officeDocument/2006/relationships/image" Target="../media/image82.png"/><Relationship Id="rId5" Type="http://schemas.openxmlformats.org/officeDocument/2006/relationships/image" Target="../media/image64.png"/><Relationship Id="rId15" Type="http://schemas.openxmlformats.org/officeDocument/2006/relationships/image" Target="../media/image74.png"/><Relationship Id="rId23" Type="http://schemas.openxmlformats.org/officeDocument/2006/relationships/image" Target="../media/image81.png"/><Relationship Id="rId28" Type="http://schemas.openxmlformats.org/officeDocument/2006/relationships/image" Target="../media/image86.png"/><Relationship Id="rId10" Type="http://schemas.openxmlformats.org/officeDocument/2006/relationships/image" Target="../media/image69.png"/><Relationship Id="rId19" Type="http://schemas.openxmlformats.org/officeDocument/2006/relationships/image" Target="../media/image78.png"/><Relationship Id="rId4" Type="http://schemas.openxmlformats.org/officeDocument/2006/relationships/image" Target="../media/image63.jpeg"/><Relationship Id="rId9" Type="http://schemas.openxmlformats.org/officeDocument/2006/relationships/image" Target="../media/image68.jpg"/><Relationship Id="rId14" Type="http://schemas.openxmlformats.org/officeDocument/2006/relationships/image" Target="../media/image73.png"/><Relationship Id="rId22" Type="http://schemas.openxmlformats.org/officeDocument/2006/relationships/image" Target="../media/image80.jpeg"/><Relationship Id="rId27" Type="http://schemas.openxmlformats.org/officeDocument/2006/relationships/image" Target="../media/image8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oleObject" Target="../embeddings/oleObject2.bin"/><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pn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106.png"/><Relationship Id="rId2" Type="http://schemas.openxmlformats.org/officeDocument/2006/relationships/image" Target="../media/image96.png"/><Relationship Id="rId1" Type="http://schemas.openxmlformats.org/officeDocument/2006/relationships/slideLayout" Target="../slideLayouts/slideLayout37.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jpe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 Id="rId14" Type="http://schemas.openxmlformats.org/officeDocument/2006/relationships/image" Target="../media/image10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Devops.png" TargetMode="External"/><Relationship Id="rId7" Type="http://schemas.openxmlformats.org/officeDocument/2006/relationships/hyperlink" Target="https://hostingcanada.org/" TargetMode="External"/><Relationship Id="rId2" Type="http://schemas.openxmlformats.org/officeDocument/2006/relationships/image" Target="../media/image5.png"/><Relationship Id="rId1" Type="http://schemas.openxmlformats.org/officeDocument/2006/relationships/slideLayout" Target="../slideLayouts/slideLayout37.xml"/><Relationship Id="rId6" Type="http://schemas.openxmlformats.org/officeDocument/2006/relationships/hyperlink" Target="https://commons.wikimedia.org/w/index.php?curid=20202905" TargetMode="External"/><Relationship Id="rId5" Type="http://schemas.openxmlformats.org/officeDocument/2006/relationships/hyperlink" Target="https://commons.wikimedia.org/wiki/User:Wylve" TargetMode="External"/><Relationship Id="rId4" Type="http://schemas.openxmlformats.org/officeDocument/2006/relationships/hyperlink" Target="https://commons.wikimedia.org/w/index.php?title=User:Rajiv.Pant&amp;action=edit&amp;redlink=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52CC-4B7C-4191-B0D7-DC482B82E8B6}"/>
              </a:ext>
            </a:extLst>
          </p:cNvPr>
          <p:cNvSpPr>
            <a:spLocks noGrp="1"/>
          </p:cNvSpPr>
          <p:nvPr>
            <p:ph type="title" idx="4294967295"/>
          </p:nvPr>
        </p:nvSpPr>
        <p:spPr>
          <a:xfrm>
            <a:off x="4746625" y="4591050"/>
            <a:ext cx="7445375" cy="1325563"/>
          </a:xfrm>
        </p:spPr>
        <p:txBody>
          <a:bodyPr/>
          <a:lstStyle/>
          <a:p>
            <a:pPr algn="l"/>
            <a:r>
              <a:rPr lang="en-US" dirty="0">
                <a:solidFill>
                  <a:schemeClr val="tx2"/>
                </a:solidFill>
              </a:rPr>
              <a:t>Automated Testing, Integrated</a:t>
            </a:r>
          </a:p>
        </p:txBody>
      </p:sp>
      <p:pic>
        <p:nvPicPr>
          <p:cNvPr id="5" name="Picture 4">
            <a:extLst>
              <a:ext uri="{FF2B5EF4-FFF2-40B4-BE49-F238E27FC236}">
                <a16:creationId xmlns:a16="http://schemas.microsoft.com/office/drawing/2014/main" id="{ABA0E53E-F644-41F8-88D9-8616D4AEB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208" y="1672563"/>
            <a:ext cx="9699583" cy="2686038"/>
          </a:xfrm>
          <a:prstGeom prst="rect">
            <a:avLst/>
          </a:prstGeom>
        </p:spPr>
      </p:pic>
    </p:spTree>
    <p:extLst>
      <p:ext uri="{BB962C8B-B14F-4D97-AF65-F5344CB8AC3E}">
        <p14:creationId xmlns:p14="http://schemas.microsoft.com/office/powerpoint/2010/main" val="4657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EB2F4088-A691-4C07-8E8B-D4358D49393D}"/>
              </a:ext>
            </a:extLst>
          </p:cNvPr>
          <p:cNvSpPr>
            <a:spLocks noChangeArrowheads="1"/>
          </p:cNvSpPr>
          <p:nvPr/>
        </p:nvSpPr>
        <p:spPr bwMode="auto">
          <a:xfrm>
            <a:off x="1313895" y="2430026"/>
            <a:ext cx="8243133" cy="3162300"/>
          </a:xfrm>
          <a:prstGeom prst="rect">
            <a:avLst/>
          </a:prstGeom>
          <a:solidFill>
            <a:srgbClr val="D9D9D9"/>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SpiraPlan®</a:t>
            </a:r>
          </a:p>
          <a:p>
            <a:pPr algn="ctr">
              <a:defRPr/>
            </a:pPr>
            <a:r>
              <a:rPr lang="en-US" dirty="0">
                <a:solidFill>
                  <a:srgbClr val="5F5F5F"/>
                </a:solidFill>
                <a:latin typeface="Arial" panose="020B0604020202020204" pitchFamily="34" charset="0"/>
                <a:cs typeface="Arial" panose="020B0604020202020204" pitchFamily="34" charset="0"/>
              </a:rPr>
              <a:t>Agile Program &amp; Portfolio Management</a:t>
            </a:r>
          </a:p>
        </p:txBody>
      </p:sp>
      <p:sp>
        <p:nvSpPr>
          <p:cNvPr id="10244" name="Rectangle 2">
            <a:extLst>
              <a:ext uri="{FF2B5EF4-FFF2-40B4-BE49-F238E27FC236}">
                <a16:creationId xmlns:a16="http://schemas.microsoft.com/office/drawing/2014/main" id="{756D4A94-446B-4F50-BE06-E119926CDFB8}"/>
              </a:ext>
            </a:extLst>
          </p:cNvPr>
          <p:cNvSpPr>
            <a:spLocks noChangeArrowheads="1"/>
          </p:cNvSpPr>
          <p:nvPr/>
        </p:nvSpPr>
        <p:spPr bwMode="auto">
          <a:xfrm>
            <a:off x="1535837" y="3230126"/>
            <a:ext cx="7792591" cy="2324100"/>
          </a:xfrm>
          <a:prstGeom prst="rect">
            <a:avLst/>
          </a:prstGeom>
          <a:solidFill>
            <a:srgbClr val="F2F2F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SpiraTeam®</a:t>
            </a:r>
          </a:p>
          <a:p>
            <a:pPr algn="ctr">
              <a:defRPr/>
            </a:pPr>
            <a:r>
              <a:rPr lang="en-US" dirty="0">
                <a:solidFill>
                  <a:srgbClr val="5F5F5F"/>
                </a:solidFill>
                <a:latin typeface="Arial" panose="020B0604020202020204" pitchFamily="34" charset="0"/>
                <a:cs typeface="Arial" panose="020B0604020202020204" pitchFamily="34" charset="0"/>
              </a:rPr>
              <a:t>Application Lifecycle Management (ALM)</a:t>
            </a:r>
          </a:p>
        </p:txBody>
      </p:sp>
      <p:sp>
        <p:nvSpPr>
          <p:cNvPr id="27652" name="Rectangle 3">
            <a:extLst>
              <a:ext uri="{FF2B5EF4-FFF2-40B4-BE49-F238E27FC236}">
                <a16:creationId xmlns:a16="http://schemas.microsoft.com/office/drawing/2014/main" id="{1E24CA4F-AF86-4466-A86F-A60D48E0317D}"/>
              </a:ext>
            </a:extLst>
          </p:cNvPr>
          <p:cNvSpPr>
            <a:spLocks noGrp="1" noChangeArrowheads="1"/>
          </p:cNvSpPr>
          <p:nvPr>
            <p:ph type="title"/>
          </p:nvPr>
        </p:nvSpPr>
        <p:spPr/>
        <p:txBody>
          <a:bodyPr/>
          <a:lstStyle/>
          <a:p>
            <a:pPr eaLnBrk="1" hangingPunct="1"/>
            <a:r>
              <a:rPr lang="en-US" altLang="en-US" dirty="0"/>
              <a:t>The Inflectra® Suite</a:t>
            </a:r>
          </a:p>
        </p:txBody>
      </p:sp>
      <p:sp>
        <p:nvSpPr>
          <p:cNvPr id="10246" name="Rectangle 4">
            <a:extLst>
              <a:ext uri="{FF2B5EF4-FFF2-40B4-BE49-F238E27FC236}">
                <a16:creationId xmlns:a16="http://schemas.microsoft.com/office/drawing/2014/main" id="{9055E9EA-EFB1-4AD8-B39C-B8236A33F016}"/>
              </a:ext>
            </a:extLst>
          </p:cNvPr>
          <p:cNvSpPr>
            <a:spLocks noChangeArrowheads="1"/>
          </p:cNvSpPr>
          <p:nvPr/>
        </p:nvSpPr>
        <p:spPr bwMode="auto">
          <a:xfrm>
            <a:off x="1819922" y="3951620"/>
            <a:ext cx="7337056"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SpiraTest®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Requirements, Test Management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&amp; Bug Tracking</a:t>
            </a:r>
          </a:p>
        </p:txBody>
      </p:sp>
      <p:sp>
        <p:nvSpPr>
          <p:cNvPr id="10249" name="Rectangle 7">
            <a:extLst>
              <a:ext uri="{FF2B5EF4-FFF2-40B4-BE49-F238E27FC236}">
                <a16:creationId xmlns:a16="http://schemas.microsoft.com/office/drawing/2014/main" id="{54426C5B-A3BD-4222-AE5E-473B2D3765C8}"/>
              </a:ext>
            </a:extLst>
          </p:cNvPr>
          <p:cNvSpPr>
            <a:spLocks noChangeArrowheads="1"/>
          </p:cNvSpPr>
          <p:nvPr/>
        </p:nvSpPr>
        <p:spPr bwMode="auto">
          <a:xfrm>
            <a:off x="1313895" y="1591826"/>
            <a:ext cx="4110361"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KronoDesk</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IT Support &amp; Help Desk</a:t>
            </a:r>
          </a:p>
        </p:txBody>
      </p:sp>
      <p:sp>
        <p:nvSpPr>
          <p:cNvPr id="10" name="Rectangle 6">
            <a:extLst>
              <a:ext uri="{FF2B5EF4-FFF2-40B4-BE49-F238E27FC236}">
                <a16:creationId xmlns:a16="http://schemas.microsoft.com/office/drawing/2014/main" id="{64874D4B-79BB-478C-9C2A-57D283484541}"/>
              </a:ext>
            </a:extLst>
          </p:cNvPr>
          <p:cNvSpPr>
            <a:spLocks noChangeArrowheads="1"/>
          </p:cNvSpPr>
          <p:nvPr/>
        </p:nvSpPr>
        <p:spPr bwMode="auto">
          <a:xfrm>
            <a:off x="1313895" y="5706626"/>
            <a:ext cx="8243133"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Rapise® </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Test Automation (Web, GUI, Services)</a:t>
            </a:r>
          </a:p>
        </p:txBody>
      </p:sp>
      <p:sp>
        <p:nvSpPr>
          <p:cNvPr id="9" name="Rectangle 4">
            <a:extLst>
              <a:ext uri="{FF2B5EF4-FFF2-40B4-BE49-F238E27FC236}">
                <a16:creationId xmlns:a16="http://schemas.microsoft.com/office/drawing/2014/main" id="{9BF977E3-A468-491D-BCAB-E6FB723BD6D1}"/>
              </a:ext>
            </a:extLst>
          </p:cNvPr>
          <p:cNvSpPr>
            <a:spLocks noChangeArrowheads="1"/>
          </p:cNvSpPr>
          <p:nvPr/>
        </p:nvSpPr>
        <p:spPr bwMode="auto">
          <a:xfrm>
            <a:off x="1819922" y="5037470"/>
            <a:ext cx="7337056" cy="402456"/>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TaraVault® </a:t>
            </a:r>
            <a:r>
              <a:rPr lang="en-US" dirty="0">
                <a:solidFill>
                  <a:schemeClr val="tx1">
                    <a:lumMod val="95000"/>
                    <a:lumOff val="5000"/>
                  </a:schemeClr>
                </a:solidFill>
                <a:latin typeface="Arial" panose="020B0604020202020204" pitchFamily="34" charset="0"/>
                <a:cs typeface="Arial" panose="020B0604020202020204" pitchFamily="34" charset="0"/>
              </a:rPr>
              <a:t>- Source Code Management</a:t>
            </a:r>
          </a:p>
        </p:txBody>
      </p:sp>
      <p:sp>
        <p:nvSpPr>
          <p:cNvPr id="12" name="Rectangle 7">
            <a:extLst>
              <a:ext uri="{FF2B5EF4-FFF2-40B4-BE49-F238E27FC236}">
                <a16:creationId xmlns:a16="http://schemas.microsoft.com/office/drawing/2014/main" id="{C3B48694-C8AB-4A87-812E-EE76FABFED71}"/>
              </a:ext>
            </a:extLst>
          </p:cNvPr>
          <p:cNvSpPr>
            <a:spLocks noChangeArrowheads="1"/>
          </p:cNvSpPr>
          <p:nvPr/>
        </p:nvSpPr>
        <p:spPr bwMode="auto">
          <a:xfrm>
            <a:off x="5567779" y="1601071"/>
            <a:ext cx="3989250"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err="1">
                <a:solidFill>
                  <a:srgbClr val="F79910"/>
                </a:solidFill>
                <a:latin typeface="Arial" panose="020B0604020202020204" pitchFamily="34" charset="0"/>
                <a:cs typeface="Arial" panose="020B0604020202020204" pitchFamily="34" charset="0"/>
              </a:rPr>
              <a:t>SpiraCapture</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Exploratory Testing</a:t>
            </a:r>
          </a:p>
        </p:txBody>
      </p:sp>
      <p:pic>
        <p:nvPicPr>
          <p:cNvPr id="13" name="Graphic 12">
            <a:extLst>
              <a:ext uri="{FF2B5EF4-FFF2-40B4-BE49-F238E27FC236}">
                <a16:creationId xmlns:a16="http://schemas.microsoft.com/office/drawing/2014/main" id="{AE29B516-FD82-4BA5-B4A4-4B397B2EB5B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30067" y="1687046"/>
            <a:ext cx="532373" cy="532373"/>
          </a:xfrm>
          <a:prstGeom prst="rect">
            <a:avLst/>
          </a:prstGeom>
        </p:spPr>
      </p:pic>
      <p:pic>
        <p:nvPicPr>
          <p:cNvPr id="14" name="Graphic 13">
            <a:extLst>
              <a:ext uri="{FF2B5EF4-FFF2-40B4-BE49-F238E27FC236}">
                <a16:creationId xmlns:a16="http://schemas.microsoft.com/office/drawing/2014/main" id="{15C076DA-656D-41D1-9976-569CEA33E9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7490" y="5074277"/>
            <a:ext cx="296778" cy="342900"/>
          </a:xfrm>
          <a:prstGeom prst="rect">
            <a:avLst/>
          </a:prstGeom>
        </p:spPr>
      </p:pic>
      <p:pic>
        <p:nvPicPr>
          <p:cNvPr id="15" name="Graphic 14">
            <a:extLst>
              <a:ext uri="{FF2B5EF4-FFF2-40B4-BE49-F238E27FC236}">
                <a16:creationId xmlns:a16="http://schemas.microsoft.com/office/drawing/2014/main" id="{52CC6793-0F44-4B22-9ACC-F5209D570C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3252" y="4167412"/>
            <a:ext cx="506815" cy="506815"/>
          </a:xfrm>
          <a:prstGeom prst="rect">
            <a:avLst/>
          </a:prstGeom>
        </p:spPr>
      </p:pic>
      <p:pic>
        <p:nvPicPr>
          <p:cNvPr id="16" name="Graphic 15">
            <a:extLst>
              <a:ext uri="{FF2B5EF4-FFF2-40B4-BE49-F238E27FC236}">
                <a16:creationId xmlns:a16="http://schemas.microsoft.com/office/drawing/2014/main" id="{96AE8223-6343-4B81-A3F1-EE1E33DB879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38947" y="5778896"/>
            <a:ext cx="506815" cy="506815"/>
          </a:xfrm>
          <a:prstGeom prst="rect">
            <a:avLst/>
          </a:prstGeom>
        </p:spPr>
      </p:pic>
      <p:pic>
        <p:nvPicPr>
          <p:cNvPr id="3" name="Graphic 2">
            <a:extLst>
              <a:ext uri="{FF2B5EF4-FFF2-40B4-BE49-F238E27FC236}">
                <a16:creationId xmlns:a16="http://schemas.microsoft.com/office/drawing/2014/main" id="{6E57CE5A-CF95-4433-9F15-D3C455D8A5B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97657" y="1702104"/>
            <a:ext cx="465574" cy="465574"/>
          </a:xfrm>
          <a:prstGeom prst="rect">
            <a:avLst/>
          </a:prstGeom>
        </p:spPr>
      </p:pic>
      <p:pic>
        <p:nvPicPr>
          <p:cNvPr id="5" name="Graphic 4">
            <a:extLst>
              <a:ext uri="{FF2B5EF4-FFF2-40B4-BE49-F238E27FC236}">
                <a16:creationId xmlns:a16="http://schemas.microsoft.com/office/drawing/2014/main" id="{AC25DE11-49E3-44A9-8F86-18E1BD12141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23252" y="3361578"/>
            <a:ext cx="445135" cy="513842"/>
          </a:xfrm>
          <a:prstGeom prst="rect">
            <a:avLst/>
          </a:prstGeom>
        </p:spPr>
      </p:pic>
      <p:pic>
        <p:nvPicPr>
          <p:cNvPr id="7" name="Graphic 6">
            <a:extLst>
              <a:ext uri="{FF2B5EF4-FFF2-40B4-BE49-F238E27FC236}">
                <a16:creationId xmlns:a16="http://schemas.microsoft.com/office/drawing/2014/main" id="{BE00F379-6897-470D-AD03-E2F045125F4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2380" y="2552235"/>
            <a:ext cx="456007" cy="527293"/>
          </a:xfrm>
          <a:prstGeom prst="rect">
            <a:avLst/>
          </a:prstGeom>
        </p:spPr>
      </p:pic>
    </p:spTree>
    <p:extLst>
      <p:ext uri="{BB962C8B-B14F-4D97-AF65-F5344CB8AC3E}">
        <p14:creationId xmlns:p14="http://schemas.microsoft.com/office/powerpoint/2010/main" val="2054464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353F5278-2127-4C22-997A-2B6A4564CFD6}"/>
              </a:ext>
            </a:extLst>
          </p:cNvPr>
          <p:cNvSpPr>
            <a:spLocks noGrp="1" noChangeArrowheads="1"/>
          </p:cNvSpPr>
          <p:nvPr>
            <p:ph type="title"/>
          </p:nvPr>
        </p:nvSpPr>
        <p:spPr>
          <a:xfrm>
            <a:off x="838200" y="365125"/>
            <a:ext cx="10515600" cy="1325563"/>
          </a:xfrm>
        </p:spPr>
        <p:txBody>
          <a:bodyPr/>
          <a:lstStyle/>
          <a:p>
            <a:r>
              <a:rPr lang="en-US" altLang="en-US" dirty="0" err="1"/>
              <a:t>SpiraTest</a:t>
            </a:r>
            <a:r>
              <a:rPr lang="en-US" altLang="en-US" dirty="0"/>
              <a:t> – The Integrated QA Solution</a:t>
            </a:r>
          </a:p>
        </p:txBody>
      </p:sp>
      <p:sp>
        <p:nvSpPr>
          <p:cNvPr id="14" name="TextBox 13">
            <a:extLst>
              <a:ext uri="{FF2B5EF4-FFF2-40B4-BE49-F238E27FC236}">
                <a16:creationId xmlns:a16="http://schemas.microsoft.com/office/drawing/2014/main" id="{185784D0-2B47-4768-8EFD-47FB215B63AA}"/>
              </a:ext>
            </a:extLst>
          </p:cNvPr>
          <p:cNvSpPr txBox="1"/>
          <p:nvPr/>
        </p:nvSpPr>
        <p:spPr>
          <a:xfrm>
            <a:off x="719091" y="6107837"/>
            <a:ext cx="8336132" cy="369332"/>
          </a:xfrm>
          <a:prstGeom prst="rect">
            <a:avLst/>
          </a:prstGeom>
          <a:noFill/>
        </p:spPr>
        <p:txBody>
          <a:bodyPr wrap="square" rtlCol="0">
            <a:spAutoFit/>
          </a:bodyPr>
          <a:lstStyle/>
          <a:p>
            <a:r>
              <a:rPr lang="en-US" dirty="0"/>
              <a:t>See </a:t>
            </a:r>
            <a:r>
              <a:rPr lang="en-US" dirty="0" err="1">
                <a:hlinkClick r:id="rId2"/>
              </a:rPr>
              <a:t>Spira</a:t>
            </a:r>
            <a:r>
              <a:rPr lang="en-US" dirty="0">
                <a:hlinkClick r:id="rId2"/>
              </a:rPr>
              <a:t> Comparison Matrix</a:t>
            </a:r>
            <a:r>
              <a:rPr lang="en-US" dirty="0"/>
              <a:t> to compare </a:t>
            </a:r>
            <a:r>
              <a:rPr lang="en-US" dirty="0" err="1"/>
              <a:t>SpiraTest</a:t>
            </a:r>
            <a:r>
              <a:rPr lang="en-US" dirty="0"/>
              <a:t> vs. Other Editions</a:t>
            </a:r>
          </a:p>
        </p:txBody>
      </p:sp>
      <p:sp>
        <p:nvSpPr>
          <p:cNvPr id="15" name="Rectangle 2">
            <a:extLst>
              <a:ext uri="{FF2B5EF4-FFF2-40B4-BE49-F238E27FC236}">
                <a16:creationId xmlns:a16="http://schemas.microsoft.com/office/drawing/2014/main" id="{296A96E5-F91E-4B41-8082-A77443D07804}"/>
              </a:ext>
            </a:extLst>
          </p:cNvPr>
          <p:cNvSpPr>
            <a:spLocks noChangeArrowheads="1"/>
          </p:cNvSpPr>
          <p:nvPr/>
        </p:nvSpPr>
        <p:spPr bwMode="auto">
          <a:xfrm>
            <a:off x="2064397" y="2547938"/>
            <a:ext cx="8040653" cy="2131066"/>
          </a:xfrm>
          <a:prstGeom prst="rect">
            <a:avLst/>
          </a:prstGeom>
          <a:solidFill>
            <a:schemeClr val="bg2">
              <a:lumMod val="95000"/>
            </a:schemeClr>
          </a:solidFill>
          <a:ln w="25400">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SpiraTeam®</a:t>
            </a:r>
          </a:p>
        </p:txBody>
      </p:sp>
      <p:sp>
        <p:nvSpPr>
          <p:cNvPr id="16" name="Rectangle 4">
            <a:extLst>
              <a:ext uri="{FF2B5EF4-FFF2-40B4-BE49-F238E27FC236}">
                <a16:creationId xmlns:a16="http://schemas.microsoft.com/office/drawing/2014/main" id="{B41D30CA-E9A6-48F7-848C-80327048CF3F}"/>
              </a:ext>
            </a:extLst>
          </p:cNvPr>
          <p:cNvSpPr>
            <a:spLocks noChangeArrowheads="1"/>
          </p:cNvSpPr>
          <p:nvPr/>
        </p:nvSpPr>
        <p:spPr bwMode="auto">
          <a:xfrm>
            <a:off x="2350148" y="3005138"/>
            <a:ext cx="3545176"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SpiraTest®</a:t>
            </a:r>
          </a:p>
          <a:p>
            <a:pPr algn="ctr">
              <a:defRPr/>
            </a:pPr>
            <a:r>
              <a:rPr lang="en-US" dirty="0">
                <a:solidFill>
                  <a:schemeClr val="tx1"/>
                </a:solidFill>
                <a:latin typeface="Arial" panose="020B0604020202020204" pitchFamily="34" charset="0"/>
                <a:cs typeface="Arial" panose="020B0604020202020204" pitchFamily="34" charset="0"/>
              </a:rPr>
              <a:t>Requirements, Test &amp;</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Defect Management</a:t>
            </a:r>
          </a:p>
        </p:txBody>
      </p:sp>
      <p:sp>
        <p:nvSpPr>
          <p:cNvPr id="18" name="Rectangle 5">
            <a:extLst>
              <a:ext uri="{FF2B5EF4-FFF2-40B4-BE49-F238E27FC236}">
                <a16:creationId xmlns:a16="http://schemas.microsoft.com/office/drawing/2014/main" id="{328A8008-0097-46A2-9620-7F6C20AE7D94}"/>
              </a:ext>
            </a:extLst>
          </p:cNvPr>
          <p:cNvSpPr>
            <a:spLocks noChangeArrowheads="1"/>
          </p:cNvSpPr>
          <p:nvPr/>
        </p:nvSpPr>
        <p:spPr bwMode="auto">
          <a:xfrm>
            <a:off x="6181075" y="3006920"/>
            <a:ext cx="3634727" cy="971550"/>
          </a:xfrm>
          <a:prstGeom prst="rect">
            <a:avLst/>
          </a:prstGeom>
          <a:solidFill>
            <a:schemeClr val="bg2">
              <a:lumMod val="95000"/>
            </a:schemeClr>
          </a:solidFill>
          <a:ln w="25400">
            <a:solidFill>
              <a:schemeClr val="bg2">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bg2">
                    <a:lumMod val="75000"/>
                  </a:schemeClr>
                </a:solidFill>
                <a:latin typeface="Arial" panose="020B0604020202020204" pitchFamily="34" charset="0"/>
                <a:cs typeface="Arial" panose="020B0604020202020204" pitchFamily="34" charset="0"/>
              </a:rPr>
              <a:t>Agile Project</a:t>
            </a:r>
            <a:br>
              <a:rPr lang="en-US" dirty="0">
                <a:solidFill>
                  <a:schemeClr val="bg2">
                    <a:lumMod val="75000"/>
                  </a:schemeClr>
                </a:solidFill>
                <a:latin typeface="Arial" panose="020B0604020202020204" pitchFamily="34" charset="0"/>
                <a:cs typeface="Arial" panose="020B0604020202020204" pitchFamily="34" charset="0"/>
              </a:rPr>
            </a:br>
            <a:r>
              <a:rPr lang="en-US" dirty="0">
                <a:solidFill>
                  <a:schemeClr val="bg2">
                    <a:lumMod val="75000"/>
                  </a:schemeClr>
                </a:solidFill>
                <a:latin typeface="Arial" panose="020B0604020202020204" pitchFamily="34" charset="0"/>
                <a:cs typeface="Arial" panose="020B0604020202020204" pitchFamily="34" charset="0"/>
              </a:rPr>
              <a:t>Management</a:t>
            </a:r>
          </a:p>
        </p:txBody>
      </p:sp>
      <p:sp>
        <p:nvSpPr>
          <p:cNvPr id="19" name="Rectangle 7">
            <a:extLst>
              <a:ext uri="{FF2B5EF4-FFF2-40B4-BE49-F238E27FC236}">
                <a16:creationId xmlns:a16="http://schemas.microsoft.com/office/drawing/2014/main" id="{8DCCE079-4C9C-44A0-8A7A-B22A6C9C82A7}"/>
              </a:ext>
            </a:extLst>
          </p:cNvPr>
          <p:cNvSpPr>
            <a:spLocks noChangeArrowheads="1"/>
          </p:cNvSpPr>
          <p:nvPr/>
        </p:nvSpPr>
        <p:spPr bwMode="auto">
          <a:xfrm>
            <a:off x="2064398" y="1690688"/>
            <a:ext cx="8040654" cy="685800"/>
          </a:xfrm>
          <a:prstGeom prst="rect">
            <a:avLst/>
          </a:prstGeom>
          <a:solidFill>
            <a:schemeClr val="bg2">
              <a:lumMod val="95000"/>
            </a:schemeClr>
          </a:solidFill>
          <a:ln>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KronoDesk</a:t>
            </a:r>
            <a:r>
              <a:rPr lang="en-US" b="1" baseline="30000" dirty="0">
                <a:solidFill>
                  <a:schemeClr val="bg2">
                    <a:lumMod val="75000"/>
                  </a:schemeClr>
                </a:solidFill>
                <a:latin typeface="Arial" panose="020B0604020202020204" pitchFamily="34" charset="0"/>
                <a:cs typeface="Arial" panose="020B0604020202020204" pitchFamily="34" charset="0"/>
              </a:rPr>
              <a:t>®</a:t>
            </a:r>
          </a:p>
          <a:p>
            <a:pPr algn="ctr">
              <a:defRPr/>
            </a:pPr>
            <a:r>
              <a:rPr lang="en-US" dirty="0">
                <a:solidFill>
                  <a:schemeClr val="bg2">
                    <a:lumMod val="75000"/>
                  </a:schemeClr>
                </a:solidFill>
                <a:latin typeface="Arial" panose="020B0604020202020204" pitchFamily="34" charset="0"/>
                <a:cs typeface="Arial" panose="020B0604020202020204" pitchFamily="34" charset="0"/>
              </a:rPr>
              <a:t>IT Support &amp; Help Desk Ticketing</a:t>
            </a:r>
          </a:p>
        </p:txBody>
      </p:sp>
      <p:sp>
        <p:nvSpPr>
          <p:cNvPr id="21" name="Rectangle 6">
            <a:extLst>
              <a:ext uri="{FF2B5EF4-FFF2-40B4-BE49-F238E27FC236}">
                <a16:creationId xmlns:a16="http://schemas.microsoft.com/office/drawing/2014/main" id="{20EAC4E4-8949-4AD8-99E3-1DD818A15C7B}"/>
              </a:ext>
            </a:extLst>
          </p:cNvPr>
          <p:cNvSpPr>
            <a:spLocks noChangeArrowheads="1"/>
          </p:cNvSpPr>
          <p:nvPr/>
        </p:nvSpPr>
        <p:spPr bwMode="auto">
          <a:xfrm>
            <a:off x="2064398" y="4914192"/>
            <a:ext cx="8040652" cy="685800"/>
          </a:xfrm>
          <a:prstGeom prst="rect">
            <a:avLst/>
          </a:prstGeom>
          <a:solidFill>
            <a:schemeClr val="bg2">
              <a:lumMod val="95000"/>
            </a:schemeClr>
          </a:solidFill>
          <a:ln>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Rapise® </a:t>
            </a:r>
          </a:p>
          <a:p>
            <a:pPr algn="ctr">
              <a:defRPr/>
            </a:pPr>
            <a:r>
              <a:rPr lang="en-US" dirty="0">
                <a:solidFill>
                  <a:schemeClr val="bg2">
                    <a:lumMod val="75000"/>
                  </a:schemeClr>
                </a:solidFill>
                <a:latin typeface="Arial" panose="020B0604020202020204" pitchFamily="34" charset="0"/>
                <a:cs typeface="Arial" panose="020B0604020202020204" pitchFamily="34" charset="0"/>
              </a:rPr>
              <a:t>Test Automation Platform (Web, GUI, Services)</a:t>
            </a:r>
          </a:p>
        </p:txBody>
      </p:sp>
      <p:sp>
        <p:nvSpPr>
          <p:cNvPr id="22" name="Rectangle 4">
            <a:extLst>
              <a:ext uri="{FF2B5EF4-FFF2-40B4-BE49-F238E27FC236}">
                <a16:creationId xmlns:a16="http://schemas.microsoft.com/office/drawing/2014/main" id="{29406610-A42D-4C5A-BC31-0570F3AF9F70}"/>
              </a:ext>
            </a:extLst>
          </p:cNvPr>
          <p:cNvSpPr>
            <a:spLocks noChangeArrowheads="1"/>
          </p:cNvSpPr>
          <p:nvPr/>
        </p:nvSpPr>
        <p:spPr bwMode="auto">
          <a:xfrm>
            <a:off x="2350147" y="4090987"/>
            <a:ext cx="7465655" cy="393545"/>
          </a:xfrm>
          <a:prstGeom prst="rect">
            <a:avLst/>
          </a:prstGeom>
          <a:solidFill>
            <a:schemeClr val="bg2">
              <a:lumMod val="95000"/>
            </a:schemeClr>
          </a:solidFill>
          <a:ln w="25400">
            <a:solidFill>
              <a:schemeClr val="bg2">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TaraVault® - </a:t>
            </a:r>
            <a:r>
              <a:rPr lang="en-US" dirty="0">
                <a:solidFill>
                  <a:schemeClr val="bg2">
                    <a:lumMod val="75000"/>
                  </a:schemeClr>
                </a:solidFill>
                <a:latin typeface="Arial" panose="020B0604020202020204" pitchFamily="34" charset="0"/>
                <a:cs typeface="Arial" panose="020B0604020202020204" pitchFamily="34" charset="0"/>
              </a:rPr>
              <a:t>Source Code Management &amp; DevOps</a:t>
            </a:r>
          </a:p>
        </p:txBody>
      </p:sp>
      <p:sp>
        <p:nvSpPr>
          <p:cNvPr id="23" name="TextBox 1">
            <a:extLst>
              <a:ext uri="{FF2B5EF4-FFF2-40B4-BE49-F238E27FC236}">
                <a16:creationId xmlns:a16="http://schemas.microsoft.com/office/drawing/2014/main" id="{394BB5F1-191D-4E70-B395-F4F91A605094}"/>
              </a:ext>
            </a:extLst>
          </p:cNvPr>
          <p:cNvSpPr txBox="1">
            <a:spLocks noChangeArrowheads="1"/>
          </p:cNvSpPr>
          <p:nvPr/>
        </p:nvSpPr>
        <p:spPr bwMode="auto">
          <a:xfrm>
            <a:off x="6464497" y="3198813"/>
            <a:ext cx="30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3200" b="1" dirty="0">
                <a:solidFill>
                  <a:schemeClr val="bg2">
                    <a:lumMod val="75000"/>
                  </a:schemeClr>
                </a:solidFill>
              </a:rPr>
              <a:t>+</a:t>
            </a:r>
          </a:p>
        </p:txBody>
      </p:sp>
    </p:spTree>
    <p:extLst>
      <p:ext uri="{BB962C8B-B14F-4D97-AF65-F5344CB8AC3E}">
        <p14:creationId xmlns:p14="http://schemas.microsoft.com/office/powerpoint/2010/main" val="3328540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RemoteLaunch</a:t>
            </a:r>
            <a:r>
              <a:rPr lang="en-US" dirty="0"/>
              <a:t>® - Automation Integration</a:t>
            </a:r>
          </a:p>
        </p:txBody>
      </p:sp>
      <p:sp>
        <p:nvSpPr>
          <p:cNvPr id="3" name="Content Placeholder 2">
            <a:extLst>
              <a:ext uri="{FF2B5EF4-FFF2-40B4-BE49-F238E27FC236}">
                <a16:creationId xmlns:a16="http://schemas.microsoft.com/office/drawing/2014/main" id="{E3A0541F-852E-44D1-BB01-9C2059A13794}"/>
              </a:ext>
            </a:extLst>
          </p:cNvPr>
          <p:cNvSpPr>
            <a:spLocks noGrp="1"/>
          </p:cNvSpPr>
          <p:nvPr>
            <p:ph idx="1"/>
          </p:nvPr>
        </p:nvSpPr>
        <p:spPr>
          <a:xfrm>
            <a:off x="838200" y="5817093"/>
            <a:ext cx="9042918" cy="914400"/>
          </a:xfrm>
        </p:spPr>
        <p:txBody>
          <a:bodyPr>
            <a:normAutofit/>
          </a:bodyPr>
          <a:lstStyle/>
          <a:p>
            <a:pPr marL="0" indent="0">
              <a:buNone/>
            </a:pPr>
            <a:r>
              <a:rPr lang="en-US" dirty="0" err="1">
                <a:latin typeface="+mj-lt"/>
              </a:rPr>
              <a:t>RemoteLaunch</a:t>
            </a:r>
            <a:r>
              <a:rPr lang="en-US" dirty="0">
                <a:latin typeface="+mj-lt"/>
              </a:rPr>
              <a:t> lets you integrate other automated testing tools with </a:t>
            </a:r>
            <a:r>
              <a:rPr lang="en-US" dirty="0" err="1">
                <a:latin typeface="+mj-lt"/>
              </a:rPr>
              <a:t>SpiraTest</a:t>
            </a:r>
            <a:r>
              <a:rPr lang="en-US" dirty="0">
                <a:latin typeface="+mj-lt"/>
              </a:rPr>
              <a:t> in addition to our own Rapise product</a:t>
            </a:r>
          </a:p>
        </p:txBody>
      </p:sp>
      <p:pic>
        <p:nvPicPr>
          <p:cNvPr id="4" name="Graphic 3">
            <a:extLst>
              <a:ext uri="{FF2B5EF4-FFF2-40B4-BE49-F238E27FC236}">
                <a16:creationId xmlns:a16="http://schemas.microsoft.com/office/drawing/2014/main" id="{5C055A89-9AB8-4928-B25E-B2C541AF580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8821" y="627081"/>
            <a:ext cx="884979" cy="801650"/>
          </a:xfrm>
          <a:prstGeom prst="rect">
            <a:avLst/>
          </a:prstGeom>
        </p:spPr>
      </p:pic>
      <p:grpSp>
        <p:nvGrpSpPr>
          <p:cNvPr id="5" name="Group 4">
            <a:extLst>
              <a:ext uri="{FF2B5EF4-FFF2-40B4-BE49-F238E27FC236}">
                <a16:creationId xmlns:a16="http://schemas.microsoft.com/office/drawing/2014/main" id="{A5EFAF9E-F74F-4B6E-A00D-19B706DB8DC1}"/>
              </a:ext>
            </a:extLst>
          </p:cNvPr>
          <p:cNvGrpSpPr/>
          <p:nvPr/>
        </p:nvGrpSpPr>
        <p:grpSpPr>
          <a:xfrm>
            <a:off x="1477392" y="1549893"/>
            <a:ext cx="7696200" cy="4250173"/>
            <a:chOff x="2374037" y="2011532"/>
            <a:chExt cx="7696200" cy="4250173"/>
          </a:xfrm>
        </p:grpSpPr>
        <p:sp>
          <p:nvSpPr>
            <p:cNvPr id="6" name="AutoShape 6">
              <a:extLst>
                <a:ext uri="{FF2B5EF4-FFF2-40B4-BE49-F238E27FC236}">
                  <a16:creationId xmlns:a16="http://schemas.microsoft.com/office/drawing/2014/main" id="{31C97BA4-241F-4B9B-B021-5A9BAF339A9D}"/>
                </a:ext>
              </a:extLst>
            </p:cNvPr>
            <p:cNvSpPr>
              <a:spLocks noChangeArrowheads="1"/>
            </p:cNvSpPr>
            <p:nvPr/>
          </p:nvSpPr>
          <p:spPr bwMode="auto">
            <a:xfrm>
              <a:off x="2907437" y="20115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a:solidFill>
                    <a:schemeClr val="tx1"/>
                  </a:solidFill>
                </a:rPr>
                <a:t>Host #1</a:t>
              </a:r>
            </a:p>
            <a:p>
              <a:pPr algn="ctr" eaLnBrk="1" hangingPunct="1">
                <a:spcBef>
                  <a:spcPct val="0"/>
                </a:spcBef>
                <a:buClrTx/>
                <a:buSzTx/>
                <a:buFontTx/>
                <a:buNone/>
              </a:pPr>
              <a:r>
                <a:rPr lang="en-US" altLang="en-US" sz="1600" dirty="0">
                  <a:solidFill>
                    <a:schemeClr val="tx1"/>
                  </a:solidFill>
                </a:rPr>
                <a:t>Windows 2008</a:t>
              </a:r>
            </a:p>
            <a:p>
              <a:pPr algn="ctr" eaLnBrk="1" hangingPunct="1">
                <a:spcBef>
                  <a:spcPct val="0"/>
                </a:spcBef>
                <a:buClrTx/>
                <a:buSzTx/>
                <a:buFontTx/>
                <a:buNone/>
              </a:pPr>
              <a:r>
                <a:rPr lang="en-US" altLang="en-US" sz="1600" dirty="0">
                  <a:solidFill>
                    <a:schemeClr val="tx1"/>
                  </a:solidFill>
                </a:rPr>
                <a:t>IE 8.0</a:t>
              </a:r>
            </a:p>
          </p:txBody>
        </p:sp>
        <p:sp>
          <p:nvSpPr>
            <p:cNvPr id="7" name="Rectangle 9">
              <a:extLst>
                <a:ext uri="{FF2B5EF4-FFF2-40B4-BE49-F238E27FC236}">
                  <a16:creationId xmlns:a16="http://schemas.microsoft.com/office/drawing/2014/main" id="{7D9EB64C-95F4-4A15-8F9C-7291863D2E5A}"/>
                </a:ext>
              </a:extLst>
            </p:cNvPr>
            <p:cNvSpPr>
              <a:spLocks noChangeArrowheads="1"/>
            </p:cNvSpPr>
            <p:nvPr/>
          </p:nvSpPr>
          <p:spPr bwMode="auto">
            <a:xfrm>
              <a:off x="3212237" y="28497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err="1">
                  <a:solidFill>
                    <a:schemeClr val="tx1"/>
                  </a:solidFill>
                </a:rPr>
                <a:t>RemoteLaunch</a:t>
              </a:r>
              <a:r>
                <a:rPr lang="en-US" altLang="en-US" sz="1600" baseline="30000" dirty="0">
                  <a:solidFill>
                    <a:schemeClr val="tx1"/>
                  </a:solidFill>
                </a:rPr>
                <a:t>®</a:t>
              </a:r>
              <a:endParaRPr lang="en-US" altLang="en-US" sz="1600" b="1" dirty="0">
                <a:solidFill>
                  <a:schemeClr val="tx1"/>
                </a:solidFill>
              </a:endParaRPr>
            </a:p>
          </p:txBody>
        </p:sp>
        <p:sp>
          <p:nvSpPr>
            <p:cNvPr id="8" name="AutoShape 4">
              <a:extLst>
                <a:ext uri="{FF2B5EF4-FFF2-40B4-BE49-F238E27FC236}">
                  <a16:creationId xmlns:a16="http://schemas.microsoft.com/office/drawing/2014/main" id="{DCB716CB-45B1-46BD-A4D1-40C55D1A59B2}"/>
                </a:ext>
              </a:extLst>
            </p:cNvPr>
            <p:cNvSpPr>
              <a:spLocks noChangeArrowheads="1"/>
            </p:cNvSpPr>
            <p:nvPr/>
          </p:nvSpPr>
          <p:spPr bwMode="auto">
            <a:xfrm>
              <a:off x="5574437" y="3383132"/>
              <a:ext cx="1905000" cy="1066800"/>
            </a:xfrm>
            <a:prstGeom prst="can">
              <a:avLst>
                <a:gd name="adj" fmla="val 25000"/>
              </a:avLst>
            </a:prstGeom>
            <a:solidFill>
              <a:schemeClr val="accent6">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err="1">
                  <a:solidFill>
                    <a:schemeClr val="tx1"/>
                  </a:solidFill>
                </a:rPr>
                <a:t>SpiraTest</a:t>
              </a:r>
              <a:r>
                <a:rPr lang="en-US" altLang="en-US" sz="1800" b="1" dirty="0">
                  <a:solidFill>
                    <a:schemeClr val="tx1"/>
                  </a:solidFill>
                </a:rPr>
                <a:t>®</a:t>
              </a:r>
            </a:p>
            <a:p>
              <a:pPr algn="ctr" eaLnBrk="1" hangingPunct="1">
                <a:spcBef>
                  <a:spcPct val="0"/>
                </a:spcBef>
                <a:buClrTx/>
                <a:buSzTx/>
                <a:buFontTx/>
                <a:buNone/>
              </a:pPr>
              <a:r>
                <a:rPr lang="en-US" altLang="en-US" sz="1800" dirty="0">
                  <a:solidFill>
                    <a:schemeClr val="tx1"/>
                  </a:solidFill>
                </a:rPr>
                <a:t>Repository</a:t>
              </a:r>
            </a:p>
          </p:txBody>
        </p:sp>
        <p:sp>
          <p:nvSpPr>
            <p:cNvPr id="9" name="AutoShape 7">
              <a:extLst>
                <a:ext uri="{FF2B5EF4-FFF2-40B4-BE49-F238E27FC236}">
                  <a16:creationId xmlns:a16="http://schemas.microsoft.com/office/drawing/2014/main" id="{79A0C7BD-88BF-40DD-8476-CAC18971B555}"/>
                </a:ext>
              </a:extLst>
            </p:cNvPr>
            <p:cNvSpPr>
              <a:spLocks noChangeArrowheads="1"/>
            </p:cNvSpPr>
            <p:nvPr/>
          </p:nvSpPr>
          <p:spPr bwMode="auto">
            <a:xfrm>
              <a:off x="2374037" y="34593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#2</a:t>
              </a:r>
            </a:p>
            <a:p>
              <a:pPr algn="ctr" eaLnBrk="1" hangingPunct="1">
                <a:spcBef>
                  <a:spcPct val="0"/>
                </a:spcBef>
                <a:buClrTx/>
                <a:buSzTx/>
                <a:buFontTx/>
                <a:buNone/>
              </a:pPr>
              <a:r>
                <a:rPr lang="en-US" altLang="en-US" sz="1600">
                  <a:solidFill>
                    <a:schemeClr val="tx1"/>
                  </a:solidFill>
                </a:rPr>
                <a:t>Windows Vista</a:t>
              </a:r>
            </a:p>
            <a:p>
              <a:pPr algn="ctr" eaLnBrk="1" hangingPunct="1">
                <a:spcBef>
                  <a:spcPct val="0"/>
                </a:spcBef>
                <a:buClrTx/>
                <a:buSzTx/>
                <a:buFontTx/>
                <a:buNone/>
              </a:pPr>
              <a:r>
                <a:rPr lang="en-US" altLang="en-US" sz="1600">
                  <a:solidFill>
                    <a:schemeClr val="tx1"/>
                  </a:solidFill>
                </a:rPr>
                <a:t>Mozilla Firefox</a:t>
              </a:r>
            </a:p>
          </p:txBody>
        </p:sp>
        <p:sp>
          <p:nvSpPr>
            <p:cNvPr id="10" name="AutoShape 8">
              <a:extLst>
                <a:ext uri="{FF2B5EF4-FFF2-40B4-BE49-F238E27FC236}">
                  <a16:creationId xmlns:a16="http://schemas.microsoft.com/office/drawing/2014/main" id="{C8A14784-083D-41B3-95C6-6E9F94640EB8}"/>
                </a:ext>
              </a:extLst>
            </p:cNvPr>
            <p:cNvSpPr>
              <a:spLocks noChangeArrowheads="1"/>
            </p:cNvSpPr>
            <p:nvPr/>
          </p:nvSpPr>
          <p:spPr bwMode="auto">
            <a:xfrm>
              <a:off x="3212237" y="49071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#3</a:t>
              </a:r>
            </a:p>
            <a:p>
              <a:pPr algn="ctr" eaLnBrk="1" hangingPunct="1">
                <a:spcBef>
                  <a:spcPct val="0"/>
                </a:spcBef>
                <a:buClrTx/>
                <a:buSzTx/>
                <a:buFontTx/>
                <a:buNone/>
              </a:pPr>
              <a:r>
                <a:rPr lang="en-US" altLang="en-US" sz="1600">
                  <a:solidFill>
                    <a:schemeClr val="tx1"/>
                  </a:solidFill>
                </a:rPr>
                <a:t>Ubuntu Linux</a:t>
              </a:r>
            </a:p>
            <a:p>
              <a:pPr algn="ctr" eaLnBrk="1" hangingPunct="1">
                <a:spcBef>
                  <a:spcPct val="0"/>
                </a:spcBef>
                <a:buClrTx/>
                <a:buSzTx/>
                <a:buFontTx/>
                <a:buNone/>
              </a:pPr>
              <a:r>
                <a:rPr lang="en-US" altLang="en-US" sz="1600">
                  <a:solidFill>
                    <a:schemeClr val="tx1"/>
                  </a:solidFill>
                </a:rPr>
                <a:t>Google Chrome</a:t>
              </a:r>
            </a:p>
          </p:txBody>
        </p:sp>
        <p:sp>
          <p:nvSpPr>
            <p:cNvPr id="11" name="Rectangle 10">
              <a:extLst>
                <a:ext uri="{FF2B5EF4-FFF2-40B4-BE49-F238E27FC236}">
                  <a16:creationId xmlns:a16="http://schemas.microsoft.com/office/drawing/2014/main" id="{855854E2-31BD-449E-A7D4-80E3A958C202}"/>
                </a:ext>
              </a:extLst>
            </p:cNvPr>
            <p:cNvSpPr>
              <a:spLocks noChangeArrowheads="1"/>
            </p:cNvSpPr>
            <p:nvPr/>
          </p:nvSpPr>
          <p:spPr bwMode="auto">
            <a:xfrm>
              <a:off x="2678837" y="42975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a:t>
              </a:r>
              <a:r>
                <a:rPr lang="en-US" altLang="en-US" sz="1600" baseline="30000">
                  <a:solidFill>
                    <a:schemeClr val="tx1"/>
                  </a:solidFill>
                </a:rPr>
                <a:t>®</a:t>
              </a:r>
              <a:endParaRPr lang="en-US" altLang="en-US" sz="1600" b="1">
                <a:solidFill>
                  <a:schemeClr val="tx1"/>
                </a:solidFill>
              </a:endParaRPr>
            </a:p>
          </p:txBody>
        </p:sp>
        <p:sp>
          <p:nvSpPr>
            <p:cNvPr id="12" name="Rectangle 11">
              <a:extLst>
                <a:ext uri="{FF2B5EF4-FFF2-40B4-BE49-F238E27FC236}">
                  <a16:creationId xmlns:a16="http://schemas.microsoft.com/office/drawing/2014/main" id="{CE16B124-BD93-429D-8700-E0EF4F9EEC84}"/>
                </a:ext>
              </a:extLst>
            </p:cNvPr>
            <p:cNvSpPr>
              <a:spLocks noChangeArrowheads="1"/>
            </p:cNvSpPr>
            <p:nvPr/>
          </p:nvSpPr>
          <p:spPr bwMode="auto">
            <a:xfrm>
              <a:off x="3593237" y="57453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RemoteLaunchX</a:t>
              </a:r>
              <a:r>
                <a:rPr lang="en-US" altLang="en-US" sz="1600" baseline="30000">
                  <a:solidFill>
                    <a:schemeClr val="tx1"/>
                  </a:solidFill>
                </a:rPr>
                <a:t>®</a:t>
              </a:r>
              <a:endParaRPr lang="en-US" altLang="en-US" sz="1600" b="1">
                <a:solidFill>
                  <a:schemeClr val="tx1"/>
                </a:solidFill>
              </a:endParaRPr>
            </a:p>
          </p:txBody>
        </p:sp>
        <p:sp>
          <p:nvSpPr>
            <p:cNvPr id="13" name="AutoShape 17">
              <a:extLst>
                <a:ext uri="{FF2B5EF4-FFF2-40B4-BE49-F238E27FC236}">
                  <a16:creationId xmlns:a16="http://schemas.microsoft.com/office/drawing/2014/main" id="{D6051B00-8B11-45CC-B3B0-97C69424F564}"/>
                </a:ext>
              </a:extLst>
            </p:cNvPr>
            <p:cNvSpPr>
              <a:spLocks noChangeArrowheads="1"/>
            </p:cNvSpPr>
            <p:nvPr/>
          </p:nvSpPr>
          <p:spPr bwMode="auto">
            <a:xfrm>
              <a:off x="7784237" y="49071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#3</a:t>
              </a:r>
            </a:p>
          </p:txBody>
        </p:sp>
        <p:sp>
          <p:nvSpPr>
            <p:cNvPr id="14" name="AutoShape 18">
              <a:extLst>
                <a:ext uri="{FF2B5EF4-FFF2-40B4-BE49-F238E27FC236}">
                  <a16:creationId xmlns:a16="http://schemas.microsoft.com/office/drawing/2014/main" id="{4B5544E9-300D-4CFC-99EC-8A0E77877BCC}"/>
                </a:ext>
              </a:extLst>
            </p:cNvPr>
            <p:cNvSpPr>
              <a:spLocks noChangeArrowheads="1"/>
            </p:cNvSpPr>
            <p:nvPr/>
          </p:nvSpPr>
          <p:spPr bwMode="auto">
            <a:xfrm>
              <a:off x="8165237" y="34593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#2</a:t>
              </a:r>
            </a:p>
          </p:txBody>
        </p:sp>
        <p:sp>
          <p:nvSpPr>
            <p:cNvPr id="15" name="AutoShape 19">
              <a:extLst>
                <a:ext uri="{FF2B5EF4-FFF2-40B4-BE49-F238E27FC236}">
                  <a16:creationId xmlns:a16="http://schemas.microsoft.com/office/drawing/2014/main" id="{B753A649-6D3F-4540-A7BB-FE26F415F613}"/>
                </a:ext>
              </a:extLst>
            </p:cNvPr>
            <p:cNvSpPr>
              <a:spLocks noChangeArrowheads="1"/>
            </p:cNvSpPr>
            <p:nvPr/>
          </p:nvSpPr>
          <p:spPr bwMode="auto">
            <a:xfrm>
              <a:off x="7708037" y="20115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#1</a:t>
              </a:r>
            </a:p>
          </p:txBody>
        </p:sp>
        <p:sp>
          <p:nvSpPr>
            <p:cNvPr id="16" name="Line 33">
              <a:extLst>
                <a:ext uri="{FF2B5EF4-FFF2-40B4-BE49-F238E27FC236}">
                  <a16:creationId xmlns:a16="http://schemas.microsoft.com/office/drawing/2014/main" id="{F64F084E-8848-4B15-BF1C-AD7F7BFF0296}"/>
                </a:ext>
              </a:extLst>
            </p:cNvPr>
            <p:cNvSpPr>
              <a:spLocks noChangeShapeType="1"/>
            </p:cNvSpPr>
            <p:nvPr/>
          </p:nvSpPr>
          <p:spPr bwMode="auto">
            <a:xfrm flipH="1">
              <a:off x="7479437" y="3916532"/>
              <a:ext cx="6858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4">
              <a:extLst>
                <a:ext uri="{FF2B5EF4-FFF2-40B4-BE49-F238E27FC236}">
                  <a16:creationId xmlns:a16="http://schemas.microsoft.com/office/drawing/2014/main" id="{576B3A9D-F82B-4E5B-956B-1B72A122FAB3}"/>
                </a:ext>
              </a:extLst>
            </p:cNvPr>
            <p:cNvSpPr>
              <a:spLocks noChangeShapeType="1"/>
            </p:cNvSpPr>
            <p:nvPr/>
          </p:nvSpPr>
          <p:spPr bwMode="auto">
            <a:xfrm flipV="1">
              <a:off x="4812437" y="4068932"/>
              <a:ext cx="7620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5">
              <a:extLst>
                <a:ext uri="{FF2B5EF4-FFF2-40B4-BE49-F238E27FC236}">
                  <a16:creationId xmlns:a16="http://schemas.microsoft.com/office/drawing/2014/main" id="{F531A605-EFC2-4703-8DF3-9C1DDA8982F4}"/>
                </a:ext>
              </a:extLst>
            </p:cNvPr>
            <p:cNvSpPr>
              <a:spLocks noChangeShapeType="1"/>
            </p:cNvSpPr>
            <p:nvPr/>
          </p:nvSpPr>
          <p:spPr bwMode="auto">
            <a:xfrm>
              <a:off x="5345837" y="3002132"/>
              <a:ext cx="6858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6">
              <a:extLst>
                <a:ext uri="{FF2B5EF4-FFF2-40B4-BE49-F238E27FC236}">
                  <a16:creationId xmlns:a16="http://schemas.microsoft.com/office/drawing/2014/main" id="{5433A798-F00C-4694-84F9-0C49B7B3C111}"/>
                </a:ext>
              </a:extLst>
            </p:cNvPr>
            <p:cNvSpPr>
              <a:spLocks noChangeShapeType="1"/>
            </p:cNvSpPr>
            <p:nvPr/>
          </p:nvSpPr>
          <p:spPr bwMode="auto">
            <a:xfrm flipH="1">
              <a:off x="6717437" y="2468732"/>
              <a:ext cx="9906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7">
              <a:extLst>
                <a:ext uri="{FF2B5EF4-FFF2-40B4-BE49-F238E27FC236}">
                  <a16:creationId xmlns:a16="http://schemas.microsoft.com/office/drawing/2014/main" id="{72CE4500-A476-4877-A3B4-26899A352433}"/>
                </a:ext>
              </a:extLst>
            </p:cNvPr>
            <p:cNvSpPr>
              <a:spLocks noChangeShapeType="1"/>
            </p:cNvSpPr>
            <p:nvPr/>
          </p:nvSpPr>
          <p:spPr bwMode="auto">
            <a:xfrm flipV="1">
              <a:off x="5726837" y="4449932"/>
              <a:ext cx="533400" cy="14478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38">
              <a:extLst>
                <a:ext uri="{FF2B5EF4-FFF2-40B4-BE49-F238E27FC236}">
                  <a16:creationId xmlns:a16="http://schemas.microsoft.com/office/drawing/2014/main" id="{5DB45C67-354A-493D-9B94-F532197414B8}"/>
                </a:ext>
              </a:extLst>
            </p:cNvPr>
            <p:cNvSpPr>
              <a:spLocks noChangeShapeType="1"/>
            </p:cNvSpPr>
            <p:nvPr/>
          </p:nvSpPr>
          <p:spPr bwMode="auto">
            <a:xfrm flipH="1" flipV="1">
              <a:off x="6946037" y="4449932"/>
              <a:ext cx="8382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 name="Group 21">
              <a:extLst>
                <a:ext uri="{FF2B5EF4-FFF2-40B4-BE49-F238E27FC236}">
                  <a16:creationId xmlns:a16="http://schemas.microsoft.com/office/drawing/2014/main" id="{BCB01F12-42B2-4EAB-B302-BCE064F5DF31}"/>
                </a:ext>
              </a:extLst>
            </p:cNvPr>
            <p:cNvGrpSpPr/>
            <p:nvPr/>
          </p:nvGrpSpPr>
          <p:grpSpPr>
            <a:xfrm>
              <a:off x="2969286" y="2925909"/>
              <a:ext cx="485902" cy="440173"/>
              <a:chOff x="2969286" y="2925909"/>
              <a:chExt cx="485902" cy="440173"/>
            </a:xfrm>
          </p:grpSpPr>
          <p:sp>
            <p:nvSpPr>
              <p:cNvPr id="30" name="Rectangle 29">
                <a:extLst>
                  <a:ext uri="{FF2B5EF4-FFF2-40B4-BE49-F238E27FC236}">
                    <a16:creationId xmlns:a16="http://schemas.microsoft.com/office/drawing/2014/main" id="{6588F7FA-1E6D-4761-A4AF-5D1A67C1988C}"/>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5925CFC7-5CB0-4841-9C4E-385151109BD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nvGrpSpPr>
            <p:cNvPr id="24" name="Group 23">
              <a:extLst>
                <a:ext uri="{FF2B5EF4-FFF2-40B4-BE49-F238E27FC236}">
                  <a16:creationId xmlns:a16="http://schemas.microsoft.com/office/drawing/2014/main" id="{60270CBD-0016-4638-9322-0DDFFA73637B}"/>
                </a:ext>
              </a:extLst>
            </p:cNvPr>
            <p:cNvGrpSpPr/>
            <p:nvPr/>
          </p:nvGrpSpPr>
          <p:grpSpPr>
            <a:xfrm>
              <a:off x="2450237" y="4373732"/>
              <a:ext cx="485902" cy="440173"/>
              <a:chOff x="2969286" y="2925909"/>
              <a:chExt cx="485902" cy="440173"/>
            </a:xfrm>
          </p:grpSpPr>
          <p:sp>
            <p:nvSpPr>
              <p:cNvPr id="28" name="Rectangle 27">
                <a:extLst>
                  <a:ext uri="{FF2B5EF4-FFF2-40B4-BE49-F238E27FC236}">
                    <a16:creationId xmlns:a16="http://schemas.microsoft.com/office/drawing/2014/main" id="{0C7A3520-F7FE-4287-AF2F-F081873B6C92}"/>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C4C64580-6021-48D5-9B68-6BAD1AA61E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nvGrpSpPr>
            <p:cNvPr id="25" name="Group 24">
              <a:extLst>
                <a:ext uri="{FF2B5EF4-FFF2-40B4-BE49-F238E27FC236}">
                  <a16:creationId xmlns:a16="http://schemas.microsoft.com/office/drawing/2014/main" id="{A2E1A14B-7F8C-4E4E-B795-C3A8E045D663}"/>
                </a:ext>
              </a:extLst>
            </p:cNvPr>
            <p:cNvGrpSpPr/>
            <p:nvPr/>
          </p:nvGrpSpPr>
          <p:grpSpPr>
            <a:xfrm>
              <a:off x="3270680" y="5821532"/>
              <a:ext cx="485902" cy="440173"/>
              <a:chOff x="2969286" y="2925909"/>
              <a:chExt cx="485902" cy="440173"/>
            </a:xfrm>
          </p:grpSpPr>
          <p:sp>
            <p:nvSpPr>
              <p:cNvPr id="26" name="Rectangle 25">
                <a:extLst>
                  <a:ext uri="{FF2B5EF4-FFF2-40B4-BE49-F238E27FC236}">
                    <a16:creationId xmlns:a16="http://schemas.microsoft.com/office/drawing/2014/main" id="{236215A0-DFD8-4769-9049-E995BC3679EE}"/>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86762479-484F-4E70-878F-7F3F783CDC9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pic>
        <p:nvPicPr>
          <p:cNvPr id="32" name="Graphic 31">
            <a:extLst>
              <a:ext uri="{FF2B5EF4-FFF2-40B4-BE49-F238E27FC236}">
                <a16:creationId xmlns:a16="http://schemas.microsoft.com/office/drawing/2014/main" id="{14F9F0E3-2F28-4359-89DB-4AC3152AACE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73182" y="2388138"/>
            <a:ext cx="685710" cy="685710"/>
          </a:xfrm>
          <a:prstGeom prst="rect">
            <a:avLst/>
          </a:prstGeom>
        </p:spPr>
      </p:pic>
    </p:spTree>
    <p:extLst>
      <p:ext uri="{BB962C8B-B14F-4D97-AF65-F5344CB8AC3E}">
        <p14:creationId xmlns:p14="http://schemas.microsoft.com/office/powerpoint/2010/main" val="4250040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C277-E490-4557-B6BB-D9FA3666E83B}"/>
              </a:ext>
            </a:extLst>
          </p:cNvPr>
          <p:cNvSpPr>
            <a:spLocks noGrp="1"/>
          </p:cNvSpPr>
          <p:nvPr>
            <p:ph type="title"/>
          </p:nvPr>
        </p:nvSpPr>
        <p:spPr/>
        <p:txBody>
          <a:bodyPr>
            <a:noAutofit/>
          </a:bodyPr>
          <a:lstStyle/>
          <a:p>
            <a:r>
              <a:rPr lang="en-US" sz="17900" dirty="0">
                <a:solidFill>
                  <a:schemeClr val="bg2">
                    <a:lumMod val="65000"/>
                  </a:schemeClr>
                </a:solidFill>
              </a:rPr>
              <a:t>harmony</a:t>
            </a:r>
          </a:p>
        </p:txBody>
      </p:sp>
    </p:spTree>
    <p:extLst>
      <p:ext uri="{BB962C8B-B14F-4D97-AF65-F5344CB8AC3E}">
        <p14:creationId xmlns:p14="http://schemas.microsoft.com/office/powerpoint/2010/main" val="45200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1B4C1F-C664-4383-B843-2272B63A86F6}"/>
              </a:ext>
            </a:extLst>
          </p:cNvPr>
          <p:cNvSpPr>
            <a:spLocks noGrp="1"/>
          </p:cNvSpPr>
          <p:nvPr>
            <p:ph type="title"/>
          </p:nvPr>
        </p:nvSpPr>
        <p:spPr/>
        <p:txBody>
          <a:bodyPr/>
          <a:lstStyle/>
          <a:p>
            <a:r>
              <a:rPr lang="en-US" dirty="0"/>
              <a:t>How Do We Foster Harmony?</a:t>
            </a:r>
          </a:p>
        </p:txBody>
      </p:sp>
      <p:sp>
        <p:nvSpPr>
          <p:cNvPr id="4" name="Content Placeholder 3">
            <a:extLst>
              <a:ext uri="{FF2B5EF4-FFF2-40B4-BE49-F238E27FC236}">
                <a16:creationId xmlns:a16="http://schemas.microsoft.com/office/drawing/2014/main" id="{CCDC61FE-2311-482E-A59F-978A70FE5B5E}"/>
              </a:ext>
            </a:extLst>
          </p:cNvPr>
          <p:cNvSpPr>
            <a:spLocks noGrp="1"/>
          </p:cNvSpPr>
          <p:nvPr>
            <p:ph idx="1"/>
          </p:nvPr>
        </p:nvSpPr>
        <p:spPr/>
        <p:txBody>
          <a:bodyPr>
            <a:normAutofit/>
          </a:bodyPr>
          <a:lstStyle/>
          <a:p>
            <a:pPr marL="514350" indent="-514350">
              <a:spcAft>
                <a:spcPts val="1200"/>
              </a:spcAft>
              <a:buFont typeface="+mj-lt"/>
              <a:buAutoNum type="arabicPeriod"/>
            </a:pPr>
            <a:r>
              <a:rPr lang="en-US" sz="5400" dirty="0">
                <a:latin typeface="+mj-lt"/>
              </a:rPr>
              <a:t>Across Disciplines</a:t>
            </a:r>
          </a:p>
          <a:p>
            <a:pPr marL="514350" indent="-514350">
              <a:spcAft>
                <a:spcPts val="1200"/>
              </a:spcAft>
              <a:buFont typeface="+mj-lt"/>
              <a:buAutoNum type="arabicPeriod"/>
            </a:pPr>
            <a:r>
              <a:rPr lang="en-US" sz="5400" dirty="0">
                <a:latin typeface="+mj-lt"/>
              </a:rPr>
              <a:t>Through Simplicity </a:t>
            </a:r>
          </a:p>
          <a:p>
            <a:pPr marL="514350" indent="-514350">
              <a:spcAft>
                <a:spcPts val="1200"/>
              </a:spcAft>
              <a:buFont typeface="+mj-lt"/>
              <a:buAutoNum type="arabicPeriod"/>
            </a:pPr>
            <a:r>
              <a:rPr lang="en-US" sz="5400" dirty="0">
                <a:latin typeface="+mj-lt"/>
              </a:rPr>
              <a:t>Across Ecosystems</a:t>
            </a:r>
          </a:p>
        </p:txBody>
      </p:sp>
    </p:spTree>
    <p:extLst>
      <p:ext uri="{BB962C8B-B14F-4D97-AF65-F5344CB8AC3E}">
        <p14:creationId xmlns:p14="http://schemas.microsoft.com/office/powerpoint/2010/main" val="3241311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Harmony Across the Disciplines</a:t>
            </a:r>
          </a:p>
        </p:txBody>
      </p:sp>
      <p:pic>
        <p:nvPicPr>
          <p:cNvPr id="13" name="Picture 12">
            <a:extLst>
              <a:ext uri="{FF2B5EF4-FFF2-40B4-BE49-F238E27FC236}">
                <a16:creationId xmlns:a16="http://schemas.microsoft.com/office/drawing/2014/main" id="{30A73BC0-82F1-492C-9EAA-B00CB145D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752600"/>
            <a:ext cx="2552700" cy="1905000"/>
          </a:xfrm>
          <a:prstGeom prst="rect">
            <a:avLst/>
          </a:prstGeom>
        </p:spPr>
      </p:pic>
      <p:pic>
        <p:nvPicPr>
          <p:cNvPr id="15" name="Picture 14">
            <a:extLst>
              <a:ext uri="{FF2B5EF4-FFF2-40B4-BE49-F238E27FC236}">
                <a16:creationId xmlns:a16="http://schemas.microsoft.com/office/drawing/2014/main" id="{2B56AD0C-A120-4589-9A67-609A5B44C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52600"/>
            <a:ext cx="2533650" cy="1905000"/>
          </a:xfrm>
          <a:prstGeom prst="rect">
            <a:avLst/>
          </a:prstGeom>
        </p:spPr>
      </p:pic>
      <p:pic>
        <p:nvPicPr>
          <p:cNvPr id="17" name="Picture 16">
            <a:extLst>
              <a:ext uri="{FF2B5EF4-FFF2-40B4-BE49-F238E27FC236}">
                <a16:creationId xmlns:a16="http://schemas.microsoft.com/office/drawing/2014/main" id="{26ECB399-5AB0-4E70-8E75-88B62BC64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450" y="1678800"/>
            <a:ext cx="2609850" cy="2055000"/>
          </a:xfrm>
          <a:prstGeom prst="rect">
            <a:avLst/>
          </a:prstGeom>
        </p:spPr>
      </p:pic>
      <p:sp>
        <p:nvSpPr>
          <p:cNvPr id="18" name="TextBox 17">
            <a:extLst>
              <a:ext uri="{FF2B5EF4-FFF2-40B4-BE49-F238E27FC236}">
                <a16:creationId xmlns:a16="http://schemas.microsoft.com/office/drawing/2014/main" id="{07852057-710D-44AB-AB19-A68C01885619}"/>
              </a:ext>
            </a:extLst>
          </p:cNvPr>
          <p:cNvSpPr txBox="1"/>
          <p:nvPr/>
        </p:nvSpPr>
        <p:spPr>
          <a:xfrm>
            <a:off x="2362200" y="3669438"/>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Testers</a:t>
            </a:r>
          </a:p>
        </p:txBody>
      </p:sp>
      <p:sp>
        <p:nvSpPr>
          <p:cNvPr id="19" name="TextBox 18">
            <a:extLst>
              <a:ext uri="{FF2B5EF4-FFF2-40B4-BE49-F238E27FC236}">
                <a16:creationId xmlns:a16="http://schemas.microsoft.com/office/drawing/2014/main" id="{C7CE3791-2C19-4774-8FCD-0C622434AC74}"/>
              </a:ext>
            </a:extLst>
          </p:cNvPr>
          <p:cNvSpPr txBox="1"/>
          <p:nvPr/>
        </p:nvSpPr>
        <p:spPr>
          <a:xfrm>
            <a:off x="474345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Developers</a:t>
            </a:r>
          </a:p>
        </p:txBody>
      </p:sp>
      <p:sp>
        <p:nvSpPr>
          <p:cNvPr id="20" name="TextBox 19">
            <a:extLst>
              <a:ext uri="{FF2B5EF4-FFF2-40B4-BE49-F238E27FC236}">
                <a16:creationId xmlns:a16="http://schemas.microsoft.com/office/drawing/2014/main" id="{C5E35398-5D2E-48DA-A434-BAFADD68E772}"/>
              </a:ext>
            </a:extLst>
          </p:cNvPr>
          <p:cNvSpPr txBox="1"/>
          <p:nvPr/>
        </p:nvSpPr>
        <p:spPr>
          <a:xfrm>
            <a:off x="708660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Managers</a:t>
            </a:r>
          </a:p>
        </p:txBody>
      </p:sp>
      <p:sp>
        <p:nvSpPr>
          <p:cNvPr id="21" name="TextBox 20">
            <a:extLst>
              <a:ext uri="{FF2B5EF4-FFF2-40B4-BE49-F238E27FC236}">
                <a16:creationId xmlns:a16="http://schemas.microsoft.com/office/drawing/2014/main" id="{6BD21891-C233-439A-9101-66E0BB1EF2D6}"/>
              </a:ext>
            </a:extLst>
          </p:cNvPr>
          <p:cNvSpPr txBox="1"/>
          <p:nvPr/>
        </p:nvSpPr>
        <p:spPr>
          <a:xfrm>
            <a:off x="1349406" y="4840069"/>
            <a:ext cx="9889724" cy="1200329"/>
          </a:xfrm>
          <a:prstGeom prst="rect">
            <a:avLst/>
          </a:prstGeom>
          <a:noFill/>
        </p:spPr>
        <p:txBody>
          <a:bodyPr wrap="square" rtlCol="0">
            <a:spAutoFit/>
          </a:bodyPr>
          <a:lstStyle/>
          <a:p>
            <a:r>
              <a:rPr lang="en-US" sz="2400" dirty="0"/>
              <a:t>We consider each of these three groups when designing features for </a:t>
            </a:r>
            <a:r>
              <a:rPr lang="en-US" sz="2400" dirty="0" err="1"/>
              <a:t>SpiraTest</a:t>
            </a:r>
            <a:r>
              <a:rPr lang="en-US" sz="2400" dirty="0"/>
              <a:t> and </a:t>
            </a:r>
            <a:r>
              <a:rPr lang="en-US" sz="2400" dirty="0" err="1"/>
              <a:t>RemoteLaunch</a:t>
            </a:r>
            <a:r>
              <a:rPr lang="en-US" sz="2400" dirty="0"/>
              <a:t>, so that everyone in teams can get the most out of the system working together.</a:t>
            </a:r>
          </a:p>
        </p:txBody>
      </p:sp>
    </p:spTree>
    <p:extLst>
      <p:ext uri="{BB962C8B-B14F-4D97-AF65-F5344CB8AC3E}">
        <p14:creationId xmlns:p14="http://schemas.microsoft.com/office/powerpoint/2010/main" val="3498347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65C29-421C-4DB8-B339-302B8F69A0DA}"/>
              </a:ext>
            </a:extLst>
          </p:cNvPr>
          <p:cNvSpPr>
            <a:spLocks noGrp="1"/>
          </p:cNvSpPr>
          <p:nvPr>
            <p:ph type="title"/>
          </p:nvPr>
        </p:nvSpPr>
        <p:spPr/>
        <p:txBody>
          <a:bodyPr/>
          <a:lstStyle/>
          <a:p>
            <a:r>
              <a:rPr lang="en-US" dirty="0"/>
              <a:t>Simplicity = Productivity from Day </a:t>
            </a:r>
            <a:r>
              <a:rPr lang="en-US" dirty="0">
                <a:solidFill>
                  <a:srgbClr val="FF0000"/>
                </a:solidFill>
              </a:rPr>
              <a:t>One</a:t>
            </a:r>
          </a:p>
        </p:txBody>
      </p:sp>
      <p:sp>
        <p:nvSpPr>
          <p:cNvPr id="4" name="Content Placeholder 3">
            <a:extLst>
              <a:ext uri="{FF2B5EF4-FFF2-40B4-BE49-F238E27FC236}">
                <a16:creationId xmlns:a16="http://schemas.microsoft.com/office/drawing/2014/main" id="{F801AE25-EC2C-4D3D-9F18-6350433C5606}"/>
              </a:ext>
            </a:extLst>
          </p:cNvPr>
          <p:cNvSpPr>
            <a:spLocks noGrp="1"/>
          </p:cNvSpPr>
          <p:nvPr>
            <p:ph sz="half" idx="1"/>
          </p:nvPr>
        </p:nvSpPr>
        <p:spPr/>
        <p:txBody>
          <a:bodyPr/>
          <a:lstStyle/>
          <a:p>
            <a:r>
              <a:rPr lang="en-US" dirty="0"/>
              <a:t>Less Time Doing:</a:t>
            </a:r>
          </a:p>
        </p:txBody>
      </p:sp>
      <p:sp>
        <p:nvSpPr>
          <p:cNvPr id="5" name="Content Placeholder 4">
            <a:extLst>
              <a:ext uri="{FF2B5EF4-FFF2-40B4-BE49-F238E27FC236}">
                <a16:creationId xmlns:a16="http://schemas.microsoft.com/office/drawing/2014/main" id="{427857A7-DC1A-4815-8361-22FD87BBD46F}"/>
              </a:ext>
            </a:extLst>
          </p:cNvPr>
          <p:cNvSpPr>
            <a:spLocks noGrp="1"/>
          </p:cNvSpPr>
          <p:nvPr>
            <p:ph sz="half" idx="2"/>
          </p:nvPr>
        </p:nvSpPr>
        <p:spPr/>
        <p:txBody>
          <a:bodyPr/>
          <a:lstStyle/>
          <a:p>
            <a:r>
              <a:rPr lang="en-US" dirty="0"/>
              <a:t>More Time Doing:</a:t>
            </a:r>
          </a:p>
        </p:txBody>
      </p:sp>
      <p:pic>
        <p:nvPicPr>
          <p:cNvPr id="7" name="Picture 6">
            <a:extLst>
              <a:ext uri="{FF2B5EF4-FFF2-40B4-BE49-F238E27FC236}">
                <a16:creationId xmlns:a16="http://schemas.microsoft.com/office/drawing/2014/main" id="{3E4DB348-8F0B-4263-AB81-B4634E2FC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6" y="2430248"/>
            <a:ext cx="5076824" cy="2538412"/>
          </a:xfrm>
          <a:prstGeom prst="rect">
            <a:avLst/>
          </a:prstGeom>
        </p:spPr>
      </p:pic>
      <p:pic>
        <p:nvPicPr>
          <p:cNvPr id="11" name="Picture 10">
            <a:extLst>
              <a:ext uri="{FF2B5EF4-FFF2-40B4-BE49-F238E27FC236}">
                <a16:creationId xmlns:a16="http://schemas.microsoft.com/office/drawing/2014/main" id="{B29761D6-82D3-4ABE-8DD0-07A1E8D61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2433422"/>
            <a:ext cx="5364956" cy="3576637"/>
          </a:xfrm>
          <a:prstGeom prst="rect">
            <a:avLst/>
          </a:prstGeom>
        </p:spPr>
      </p:pic>
      <p:sp>
        <p:nvSpPr>
          <p:cNvPr id="12" name="TextBox 11">
            <a:extLst>
              <a:ext uri="{FF2B5EF4-FFF2-40B4-BE49-F238E27FC236}">
                <a16:creationId xmlns:a16="http://schemas.microsoft.com/office/drawing/2014/main" id="{7E0DA48B-E386-4EC4-8496-05F6226651BC}"/>
              </a:ext>
            </a:extLst>
          </p:cNvPr>
          <p:cNvSpPr txBox="1"/>
          <p:nvPr/>
        </p:nvSpPr>
        <p:spPr>
          <a:xfrm>
            <a:off x="2486025" y="5238471"/>
            <a:ext cx="3533775" cy="646331"/>
          </a:xfrm>
          <a:prstGeom prst="rect">
            <a:avLst/>
          </a:prstGeom>
          <a:noFill/>
        </p:spPr>
        <p:txBody>
          <a:bodyPr wrap="square" rtlCol="0">
            <a:spAutoFit/>
          </a:bodyPr>
          <a:lstStyle/>
          <a:p>
            <a:r>
              <a:rPr lang="en-US" dirty="0"/>
              <a:t>No plugins, customization or configuration needed day </a:t>
            </a:r>
            <a:r>
              <a:rPr lang="en-US" dirty="0">
                <a:solidFill>
                  <a:srgbClr val="FF0000"/>
                </a:solidFill>
              </a:rPr>
              <a:t>one</a:t>
            </a:r>
          </a:p>
        </p:txBody>
      </p:sp>
    </p:spTree>
    <p:extLst>
      <p:ext uri="{BB962C8B-B14F-4D97-AF65-F5344CB8AC3E}">
        <p14:creationId xmlns:p14="http://schemas.microsoft.com/office/powerpoint/2010/main" val="3597451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4BE00-F2CB-489B-BF22-1C33BD852A0F}"/>
              </a:ext>
            </a:extLst>
          </p:cNvPr>
          <p:cNvSpPr>
            <a:spLocks noGrp="1"/>
          </p:cNvSpPr>
          <p:nvPr>
            <p:ph type="title"/>
          </p:nvPr>
        </p:nvSpPr>
        <p:spPr/>
        <p:txBody>
          <a:bodyPr/>
          <a:lstStyle/>
          <a:p>
            <a:r>
              <a:rPr lang="en-US" dirty="0"/>
              <a:t>Harmony Across Ecosystems</a:t>
            </a:r>
          </a:p>
        </p:txBody>
      </p:sp>
      <p:pic>
        <p:nvPicPr>
          <p:cNvPr id="7" name="Picture 6">
            <a:extLst>
              <a:ext uri="{FF2B5EF4-FFF2-40B4-BE49-F238E27FC236}">
                <a16:creationId xmlns:a16="http://schemas.microsoft.com/office/drawing/2014/main" id="{1D8F5582-A1DA-40A4-8F62-FDEC2DA78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55" y="1562470"/>
            <a:ext cx="5599176" cy="5029200"/>
          </a:xfrm>
          <a:prstGeom prst="rect">
            <a:avLst/>
          </a:prstGeom>
        </p:spPr>
      </p:pic>
      <p:sp>
        <p:nvSpPr>
          <p:cNvPr id="4" name="Content Placeholder 3">
            <a:extLst>
              <a:ext uri="{FF2B5EF4-FFF2-40B4-BE49-F238E27FC236}">
                <a16:creationId xmlns:a16="http://schemas.microsoft.com/office/drawing/2014/main" id="{BBABA465-C5CD-4A89-B232-B0D7505FA93D}"/>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sz="3600" dirty="0">
                <a:latin typeface="+mj-lt"/>
              </a:rPr>
              <a:t>We recognize that you need to integrate</a:t>
            </a:r>
            <a:br>
              <a:rPr lang="en-US" sz="3600" dirty="0">
                <a:latin typeface="+mj-lt"/>
              </a:rPr>
            </a:br>
            <a:r>
              <a:rPr lang="en-US" sz="3600" dirty="0" err="1">
                <a:latin typeface="+mj-lt"/>
              </a:rPr>
              <a:t>SpiraTest</a:t>
            </a:r>
            <a:r>
              <a:rPr lang="en-US" sz="3600" dirty="0">
                <a:latin typeface="+mj-lt"/>
              </a:rPr>
              <a:t> with other tools.</a:t>
            </a:r>
          </a:p>
          <a:p>
            <a:pPr marL="0" indent="0">
              <a:spcAft>
                <a:spcPts val="1200"/>
              </a:spcAft>
              <a:buNone/>
            </a:pPr>
            <a:r>
              <a:rPr lang="en-US" sz="3600" dirty="0" err="1">
                <a:latin typeface="+mj-lt"/>
              </a:rPr>
              <a:t>RemoteLaunch</a:t>
            </a:r>
            <a:r>
              <a:rPr lang="en-US" sz="3600" dirty="0">
                <a:latin typeface="+mj-lt"/>
              </a:rPr>
              <a:t> lets you connect other automated testing tools to </a:t>
            </a:r>
            <a:r>
              <a:rPr lang="en-US" sz="3600" dirty="0" err="1">
                <a:latin typeface="+mj-lt"/>
              </a:rPr>
              <a:t>SpiraTest</a:t>
            </a:r>
            <a:r>
              <a:rPr lang="en-US" sz="3600" dirty="0">
                <a:latin typeface="+mj-lt"/>
              </a:rPr>
              <a:t> as easy as our own products.</a:t>
            </a:r>
          </a:p>
        </p:txBody>
      </p:sp>
      <p:sp>
        <p:nvSpPr>
          <p:cNvPr id="2" name="Rectangle 1">
            <a:extLst>
              <a:ext uri="{FF2B5EF4-FFF2-40B4-BE49-F238E27FC236}">
                <a16:creationId xmlns:a16="http://schemas.microsoft.com/office/drawing/2014/main" id="{424A6BE7-BC9C-4A05-8E29-570DA03D03C5}"/>
              </a:ext>
            </a:extLst>
          </p:cNvPr>
          <p:cNvSpPr/>
          <p:nvPr/>
        </p:nvSpPr>
        <p:spPr>
          <a:xfrm>
            <a:off x="3172408" y="3312367"/>
            <a:ext cx="1035698" cy="100770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8CD10692-A15B-4F8E-869E-6AD06342556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6949" y="3686279"/>
            <a:ext cx="606616" cy="549497"/>
          </a:xfrm>
          <a:prstGeom prst="rect">
            <a:avLst/>
          </a:prstGeom>
        </p:spPr>
      </p:pic>
    </p:spTree>
    <p:extLst>
      <p:ext uri="{BB962C8B-B14F-4D97-AF65-F5344CB8AC3E}">
        <p14:creationId xmlns:p14="http://schemas.microsoft.com/office/powerpoint/2010/main" val="3791996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7">
            <a:extLst>
              <a:ext uri="{FF2B5EF4-FFF2-40B4-BE49-F238E27FC236}">
                <a16:creationId xmlns:a16="http://schemas.microsoft.com/office/drawing/2014/main" id="{A64BD954-5848-46B0-BD6E-D6B3D5304606}"/>
              </a:ext>
            </a:extLst>
          </p:cNvPr>
          <p:cNvSpPr>
            <a:spLocks noGrp="1" noChangeArrowheads="1"/>
          </p:cNvSpPr>
          <p:nvPr>
            <p:ph type="title"/>
          </p:nvPr>
        </p:nvSpPr>
        <p:spPr/>
        <p:txBody>
          <a:bodyPr/>
          <a:lstStyle/>
          <a:p>
            <a:pPr eaLnBrk="1" hangingPunct="1"/>
            <a:r>
              <a:rPr lang="en-US" altLang="en-US" dirty="0"/>
              <a:t>Representative Customers by Industry</a:t>
            </a:r>
          </a:p>
        </p:txBody>
      </p:sp>
      <p:sp>
        <p:nvSpPr>
          <p:cNvPr id="24582" name="Rectangle 8">
            <a:extLst>
              <a:ext uri="{FF2B5EF4-FFF2-40B4-BE49-F238E27FC236}">
                <a16:creationId xmlns:a16="http://schemas.microsoft.com/office/drawing/2014/main" id="{9F2EB3BA-F3C5-4B07-A1AE-27DAF3FBD62F}"/>
              </a:ext>
            </a:extLst>
          </p:cNvPr>
          <p:cNvSpPr>
            <a:spLocks noGrp="1" noChangeArrowheads="1"/>
          </p:cNvSpPr>
          <p:nvPr>
            <p:ph idx="1"/>
          </p:nvPr>
        </p:nvSpPr>
        <p:spPr>
          <a:xfrm>
            <a:off x="838200" y="1482571"/>
            <a:ext cx="10515600" cy="357098"/>
          </a:xfrm>
        </p:spPr>
        <p:txBody>
          <a:bodyPr>
            <a:normAutofit lnSpcReduction="10000"/>
          </a:bodyPr>
          <a:lstStyle/>
          <a:p>
            <a:pPr eaLnBrk="1" hangingPunct="1"/>
            <a:r>
              <a:rPr lang="en-US" altLang="en-US" sz="2000" dirty="0"/>
              <a:t>We have ~ 80,000 users in 5,000+ companies worldwide:</a:t>
            </a:r>
          </a:p>
        </p:txBody>
      </p:sp>
      <p:sp>
        <p:nvSpPr>
          <p:cNvPr id="24616" name="Line 3">
            <a:extLst>
              <a:ext uri="{FF2B5EF4-FFF2-40B4-BE49-F238E27FC236}">
                <a16:creationId xmlns:a16="http://schemas.microsoft.com/office/drawing/2014/main" id="{BBCC6C8C-7E94-4963-83D9-57F2A36B5D94}"/>
              </a:ext>
            </a:extLst>
          </p:cNvPr>
          <p:cNvSpPr>
            <a:spLocks noChangeShapeType="1"/>
          </p:cNvSpPr>
          <p:nvPr/>
        </p:nvSpPr>
        <p:spPr bwMode="auto">
          <a:xfrm>
            <a:off x="1012054" y="4246320"/>
            <a:ext cx="10341746"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7" name="Line 4">
            <a:extLst>
              <a:ext uri="{FF2B5EF4-FFF2-40B4-BE49-F238E27FC236}">
                <a16:creationId xmlns:a16="http://schemas.microsoft.com/office/drawing/2014/main" id="{B057A248-6E63-4852-86D7-E3434C8890DC}"/>
              </a:ext>
            </a:extLst>
          </p:cNvPr>
          <p:cNvSpPr>
            <a:spLocks noChangeShapeType="1"/>
          </p:cNvSpPr>
          <p:nvPr/>
        </p:nvSpPr>
        <p:spPr bwMode="auto">
          <a:xfrm>
            <a:off x="1038686" y="5297245"/>
            <a:ext cx="10315114"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8" name="Line 5">
            <a:extLst>
              <a:ext uri="{FF2B5EF4-FFF2-40B4-BE49-F238E27FC236}">
                <a16:creationId xmlns:a16="http://schemas.microsoft.com/office/drawing/2014/main" id="{DC135AF7-FA72-4B9C-9962-277980676F83}"/>
              </a:ext>
            </a:extLst>
          </p:cNvPr>
          <p:cNvSpPr>
            <a:spLocks noChangeShapeType="1"/>
          </p:cNvSpPr>
          <p:nvPr/>
        </p:nvSpPr>
        <p:spPr bwMode="auto">
          <a:xfrm>
            <a:off x="966668" y="3195395"/>
            <a:ext cx="10387132"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Text Box 11">
            <a:extLst>
              <a:ext uri="{FF2B5EF4-FFF2-40B4-BE49-F238E27FC236}">
                <a16:creationId xmlns:a16="http://schemas.microsoft.com/office/drawing/2014/main" id="{11E76993-FF47-4C4E-84D6-6CAD5B87226D}"/>
              </a:ext>
            </a:extLst>
          </p:cNvPr>
          <p:cNvSpPr txBox="1">
            <a:spLocks noChangeArrowheads="1"/>
          </p:cNvSpPr>
          <p:nvPr/>
        </p:nvSpPr>
        <p:spPr bwMode="auto">
          <a:xfrm>
            <a:off x="977566"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Energy &amp; Industrial</a:t>
            </a:r>
          </a:p>
        </p:txBody>
      </p:sp>
      <p:sp>
        <p:nvSpPr>
          <p:cNvPr id="24585" name="Text Box 12">
            <a:extLst>
              <a:ext uri="{FF2B5EF4-FFF2-40B4-BE49-F238E27FC236}">
                <a16:creationId xmlns:a16="http://schemas.microsoft.com/office/drawing/2014/main" id="{01FED695-9B3E-4435-B619-F93A758F4115}"/>
              </a:ext>
            </a:extLst>
          </p:cNvPr>
          <p:cNvSpPr txBox="1">
            <a:spLocks noChangeArrowheads="1"/>
          </p:cNvSpPr>
          <p:nvPr/>
        </p:nvSpPr>
        <p:spPr bwMode="auto">
          <a:xfrm>
            <a:off x="977566"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Government &amp; Defense</a:t>
            </a:r>
          </a:p>
        </p:txBody>
      </p:sp>
      <p:sp>
        <p:nvSpPr>
          <p:cNvPr id="24586" name="Text Box 13">
            <a:extLst>
              <a:ext uri="{FF2B5EF4-FFF2-40B4-BE49-F238E27FC236}">
                <a16:creationId xmlns:a16="http://schemas.microsoft.com/office/drawing/2014/main" id="{5064DCF7-A252-4218-AC9E-FB3DBAF4C065}"/>
              </a:ext>
            </a:extLst>
          </p:cNvPr>
          <p:cNvSpPr txBox="1">
            <a:spLocks noChangeArrowheads="1"/>
          </p:cNvSpPr>
          <p:nvPr/>
        </p:nvSpPr>
        <p:spPr bwMode="auto">
          <a:xfrm>
            <a:off x="977566"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Retail &amp; Consumer Goods</a:t>
            </a:r>
          </a:p>
        </p:txBody>
      </p:sp>
      <p:sp>
        <p:nvSpPr>
          <p:cNvPr id="24587" name="Text Box 14">
            <a:extLst>
              <a:ext uri="{FF2B5EF4-FFF2-40B4-BE49-F238E27FC236}">
                <a16:creationId xmlns:a16="http://schemas.microsoft.com/office/drawing/2014/main" id="{CCE08E57-308E-4165-982F-788ECC0622EF}"/>
              </a:ext>
            </a:extLst>
          </p:cNvPr>
          <p:cNvSpPr txBox="1">
            <a:spLocks noChangeArrowheads="1"/>
          </p:cNvSpPr>
          <p:nvPr/>
        </p:nvSpPr>
        <p:spPr bwMode="auto">
          <a:xfrm>
            <a:off x="977566"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Healthcare &amp; Bio-Technology</a:t>
            </a:r>
          </a:p>
        </p:txBody>
      </p:sp>
      <p:sp>
        <p:nvSpPr>
          <p:cNvPr id="24588" name="Text Box 15">
            <a:extLst>
              <a:ext uri="{FF2B5EF4-FFF2-40B4-BE49-F238E27FC236}">
                <a16:creationId xmlns:a16="http://schemas.microsoft.com/office/drawing/2014/main" id="{D9FF2599-1951-4D79-B284-6F3C7A717038}"/>
              </a:ext>
            </a:extLst>
          </p:cNvPr>
          <p:cNvSpPr txBox="1">
            <a:spLocks noChangeArrowheads="1"/>
          </p:cNvSpPr>
          <p:nvPr/>
        </p:nvSpPr>
        <p:spPr bwMode="auto">
          <a:xfrm>
            <a:off x="5486400"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Financial &amp; Business Services </a:t>
            </a:r>
          </a:p>
        </p:txBody>
      </p:sp>
      <p:sp>
        <p:nvSpPr>
          <p:cNvPr id="24589" name="Text Box 16">
            <a:extLst>
              <a:ext uri="{FF2B5EF4-FFF2-40B4-BE49-F238E27FC236}">
                <a16:creationId xmlns:a16="http://schemas.microsoft.com/office/drawing/2014/main" id="{01D8D5AE-25DD-44BC-A731-1454549AFF24}"/>
              </a:ext>
            </a:extLst>
          </p:cNvPr>
          <p:cNvSpPr txBox="1">
            <a:spLocks noChangeArrowheads="1"/>
          </p:cNvSpPr>
          <p:nvPr/>
        </p:nvSpPr>
        <p:spPr bwMode="auto">
          <a:xfrm>
            <a:off x="5486400"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Information Technology</a:t>
            </a:r>
          </a:p>
        </p:txBody>
      </p:sp>
      <p:sp>
        <p:nvSpPr>
          <p:cNvPr id="24590" name="Text Box 17">
            <a:extLst>
              <a:ext uri="{FF2B5EF4-FFF2-40B4-BE49-F238E27FC236}">
                <a16:creationId xmlns:a16="http://schemas.microsoft.com/office/drawing/2014/main" id="{E56CACC1-3CD2-43AF-A7FF-26631229B1E7}"/>
              </a:ext>
            </a:extLst>
          </p:cNvPr>
          <p:cNvSpPr txBox="1">
            <a:spLocks noChangeArrowheads="1"/>
          </p:cNvSpPr>
          <p:nvPr/>
        </p:nvSpPr>
        <p:spPr bwMode="auto">
          <a:xfrm>
            <a:off x="5486400"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Transportation &amp; Hospitality</a:t>
            </a:r>
          </a:p>
        </p:txBody>
      </p:sp>
      <p:sp>
        <p:nvSpPr>
          <p:cNvPr id="24591" name="Text Box 18">
            <a:extLst>
              <a:ext uri="{FF2B5EF4-FFF2-40B4-BE49-F238E27FC236}">
                <a16:creationId xmlns:a16="http://schemas.microsoft.com/office/drawing/2014/main" id="{083299BE-8EAE-413B-BE9F-67309BA19B92}"/>
              </a:ext>
            </a:extLst>
          </p:cNvPr>
          <p:cNvSpPr txBox="1">
            <a:spLocks noChangeArrowheads="1"/>
          </p:cNvSpPr>
          <p:nvPr/>
        </p:nvSpPr>
        <p:spPr bwMode="auto">
          <a:xfrm>
            <a:off x="5486400"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Telecommunications</a:t>
            </a:r>
          </a:p>
        </p:txBody>
      </p:sp>
      <p:pic>
        <p:nvPicPr>
          <p:cNvPr id="24594" name="Picture 33" descr="Alcatel-Lucent">
            <a:hlinkClick r:id="rId2"/>
            <a:extLst>
              <a:ext uri="{FF2B5EF4-FFF2-40B4-BE49-F238E27FC236}">
                <a16:creationId xmlns:a16="http://schemas.microsoft.com/office/drawing/2014/main" id="{1AE3D3BD-D748-4615-A238-32C49ED83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54" y="2517533"/>
            <a:ext cx="17621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36" descr="Rocky Brands">
            <a:hlinkClick r:id="rId4"/>
            <a:extLst>
              <a:ext uri="{FF2B5EF4-FFF2-40B4-BE49-F238E27FC236}">
                <a16:creationId xmlns:a16="http://schemas.microsoft.com/office/drawing/2014/main" id="{59D6EB7A-33C8-413E-90DF-6701077832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180" y="5750477"/>
            <a:ext cx="615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38" descr="Deutsch Bank">
            <a:hlinkClick r:id="rId6"/>
            <a:extLst>
              <a:ext uri="{FF2B5EF4-FFF2-40B4-BE49-F238E27FC236}">
                <a16:creationId xmlns:a16="http://schemas.microsoft.com/office/drawing/2014/main" id="{8C78F9CA-A1A4-497F-99FF-BF0F3A664B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1501" y="2517533"/>
            <a:ext cx="1905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39" descr="Swiss Life Group">
            <a:hlinkClick r:id="rId8"/>
            <a:extLst>
              <a:ext uri="{FF2B5EF4-FFF2-40B4-BE49-F238E27FC236}">
                <a16:creationId xmlns:a16="http://schemas.microsoft.com/office/drawing/2014/main" id="{75E38330-814A-4699-8B1A-0C43C72E77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92702" y="2441332"/>
            <a:ext cx="790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1">
            <a:extLst>
              <a:ext uri="{FF2B5EF4-FFF2-40B4-BE49-F238E27FC236}">
                <a16:creationId xmlns:a16="http://schemas.microsoft.com/office/drawing/2014/main" id="{08C5B682-9715-412D-88EE-CE634B6FF32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99817" y="2541346"/>
            <a:ext cx="12493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43">
            <a:extLst>
              <a:ext uri="{FF2B5EF4-FFF2-40B4-BE49-F238E27FC236}">
                <a16:creationId xmlns:a16="http://schemas.microsoft.com/office/drawing/2014/main" id="{1D8A9893-A9C5-49A7-B090-6F2C0230F5C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8430" y="1987308"/>
            <a:ext cx="9810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44">
            <a:extLst>
              <a:ext uri="{FF2B5EF4-FFF2-40B4-BE49-F238E27FC236}">
                <a16:creationId xmlns:a16="http://schemas.microsoft.com/office/drawing/2014/main" id="{1373D622-C621-4CDF-BE38-070EE51BED4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49900" y="2472397"/>
            <a:ext cx="1668222" cy="55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45">
            <a:extLst>
              <a:ext uri="{FF2B5EF4-FFF2-40B4-BE49-F238E27FC236}">
                <a16:creationId xmlns:a16="http://schemas.microsoft.com/office/drawing/2014/main" id="{86F8C112-A546-43F3-B4BF-BCF5E6B2B6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98718" y="3289057"/>
            <a:ext cx="16192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46">
            <a:extLst>
              <a:ext uri="{FF2B5EF4-FFF2-40B4-BE49-F238E27FC236}">
                <a16:creationId xmlns:a16="http://schemas.microsoft.com/office/drawing/2014/main" id="{DD851A41-2069-48AA-8CCC-F2D28F89FB2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01894" y="3870083"/>
            <a:ext cx="15414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47">
            <a:extLst>
              <a:ext uri="{FF2B5EF4-FFF2-40B4-BE49-F238E27FC236}">
                <a16:creationId xmlns:a16="http://schemas.microsoft.com/office/drawing/2014/main" id="{9B7B5AC6-82F2-43CD-85B4-EEB89D750D7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92368" y="3654182"/>
            <a:ext cx="1619250"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2" descr="Active Network LLC">
            <a:extLst>
              <a:ext uri="{FF2B5EF4-FFF2-40B4-BE49-F238E27FC236}">
                <a16:creationId xmlns:a16="http://schemas.microsoft.com/office/drawing/2014/main" id="{B99F2179-A585-4793-AADF-AF81D195F43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99101" y="5716224"/>
            <a:ext cx="1528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49">
            <a:extLst>
              <a:ext uri="{FF2B5EF4-FFF2-40B4-BE49-F238E27FC236}">
                <a16:creationId xmlns:a16="http://schemas.microsoft.com/office/drawing/2014/main" id="{266B2849-353F-4FE8-9E97-6E846B821E1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54876" y="5659075"/>
            <a:ext cx="6699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50">
            <a:extLst>
              <a:ext uri="{FF2B5EF4-FFF2-40B4-BE49-F238E27FC236}">
                <a16:creationId xmlns:a16="http://schemas.microsoft.com/office/drawing/2014/main" id="{6F18241D-1D71-4F0E-966A-579D83938DB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3400" y="5730511"/>
            <a:ext cx="1887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51">
            <a:extLst>
              <a:ext uri="{FF2B5EF4-FFF2-40B4-BE49-F238E27FC236}">
                <a16:creationId xmlns:a16="http://schemas.microsoft.com/office/drawing/2014/main" id="{8354C5C8-E58B-40D2-BF93-4CE97625908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51316" y="4558227"/>
            <a:ext cx="15446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52">
            <a:extLst>
              <a:ext uri="{FF2B5EF4-FFF2-40B4-BE49-F238E27FC236}">
                <a16:creationId xmlns:a16="http://schemas.microsoft.com/office/drawing/2014/main" id="{4B21088C-85CD-4495-9532-BCED2B170B9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69113" y="4671586"/>
            <a:ext cx="14271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54">
            <a:extLst>
              <a:ext uri="{FF2B5EF4-FFF2-40B4-BE49-F238E27FC236}">
                <a16:creationId xmlns:a16="http://schemas.microsoft.com/office/drawing/2014/main" id="{0BF58D5F-B810-4A1C-8636-E10312BC7AA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02894" y="4633670"/>
            <a:ext cx="908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55">
            <a:extLst>
              <a:ext uri="{FF2B5EF4-FFF2-40B4-BE49-F238E27FC236}">
                <a16:creationId xmlns:a16="http://schemas.microsoft.com/office/drawing/2014/main" id="{AFB72B2A-E28C-4899-A0A3-6CB517B0AF2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51860" y="5834468"/>
            <a:ext cx="1482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56">
            <a:extLst>
              <a:ext uri="{FF2B5EF4-FFF2-40B4-BE49-F238E27FC236}">
                <a16:creationId xmlns:a16="http://schemas.microsoft.com/office/drawing/2014/main" id="{EADC4F08-2CC6-435A-AD21-D42B4404697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899388" y="3380244"/>
            <a:ext cx="1409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57">
            <a:extLst>
              <a:ext uri="{FF2B5EF4-FFF2-40B4-BE49-F238E27FC236}">
                <a16:creationId xmlns:a16="http://schemas.microsoft.com/office/drawing/2014/main" id="{3BE5B2A9-0684-4532-A740-569E581DC8F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971131" y="3279343"/>
            <a:ext cx="14287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58">
            <a:extLst>
              <a:ext uri="{FF2B5EF4-FFF2-40B4-BE49-F238E27FC236}">
                <a16:creationId xmlns:a16="http://schemas.microsoft.com/office/drawing/2014/main" id="{6B1DCE60-3DBF-4AA9-81CB-ABD553C6B78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902433" y="3736732"/>
            <a:ext cx="17097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a:extLst>
              <a:ext uri="{FF2B5EF4-FFF2-40B4-BE49-F238E27FC236}">
                <a16:creationId xmlns:a16="http://schemas.microsoft.com/office/drawing/2014/main" id="{2F35BC21-423A-4B88-8A80-F05EE3A365AB}"/>
              </a:ext>
            </a:extLst>
          </p:cNvPr>
          <p:cNvSpPr>
            <a:spLocks noChangeShapeType="1"/>
          </p:cNvSpPr>
          <p:nvPr/>
        </p:nvSpPr>
        <p:spPr bwMode="auto">
          <a:xfrm flipH="1">
            <a:off x="5378733" y="1987307"/>
            <a:ext cx="0" cy="449339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 name="Picture 2">
            <a:extLst>
              <a:ext uri="{FF2B5EF4-FFF2-40B4-BE49-F238E27FC236}">
                <a16:creationId xmlns:a16="http://schemas.microsoft.com/office/drawing/2014/main" id="{CC10DE99-E35B-4C92-8BB1-F3324B2A7C1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256555" y="2301631"/>
            <a:ext cx="1043942" cy="652464"/>
          </a:xfrm>
          <a:prstGeom prst="rect">
            <a:avLst/>
          </a:prstGeom>
        </p:spPr>
      </p:pic>
      <p:pic>
        <p:nvPicPr>
          <p:cNvPr id="5" name="Picture 4">
            <a:extLst>
              <a:ext uri="{FF2B5EF4-FFF2-40B4-BE49-F238E27FC236}">
                <a16:creationId xmlns:a16="http://schemas.microsoft.com/office/drawing/2014/main" id="{9E34792C-7C4F-4F7F-A598-E2112F094D9C}"/>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052455" y="2384426"/>
            <a:ext cx="511006" cy="631581"/>
          </a:xfrm>
          <a:prstGeom prst="rect">
            <a:avLst/>
          </a:prstGeom>
        </p:spPr>
      </p:pic>
      <p:pic>
        <p:nvPicPr>
          <p:cNvPr id="7" name="Picture 6">
            <a:extLst>
              <a:ext uri="{FF2B5EF4-FFF2-40B4-BE49-F238E27FC236}">
                <a16:creationId xmlns:a16="http://schemas.microsoft.com/office/drawing/2014/main" id="{B5F342B0-CE3F-400D-8E91-E5687B008C48}"/>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38686" y="3552887"/>
            <a:ext cx="1666875" cy="552450"/>
          </a:xfrm>
          <a:prstGeom prst="rect">
            <a:avLst/>
          </a:prstGeom>
        </p:spPr>
      </p:pic>
      <p:pic>
        <p:nvPicPr>
          <p:cNvPr id="11" name="Picture 10">
            <a:extLst>
              <a:ext uri="{FF2B5EF4-FFF2-40B4-BE49-F238E27FC236}">
                <a16:creationId xmlns:a16="http://schemas.microsoft.com/office/drawing/2014/main" id="{3E46DDA4-F76E-41F6-BD19-2F21FDE418E1}"/>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577273" y="3534326"/>
            <a:ext cx="952500" cy="676275"/>
          </a:xfrm>
          <a:prstGeom prst="rect">
            <a:avLst/>
          </a:prstGeom>
        </p:spPr>
      </p:pic>
      <p:pic>
        <p:nvPicPr>
          <p:cNvPr id="13" name="Picture 12">
            <a:extLst>
              <a:ext uri="{FF2B5EF4-FFF2-40B4-BE49-F238E27FC236}">
                <a16:creationId xmlns:a16="http://schemas.microsoft.com/office/drawing/2014/main" id="{3F7665E4-4E17-4AEE-B2CF-8FBBDEBD92AA}"/>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622342" y="3598620"/>
            <a:ext cx="1161224" cy="504880"/>
          </a:xfrm>
          <a:prstGeom prst="rect">
            <a:avLst/>
          </a:prstGeom>
        </p:spPr>
      </p:pic>
      <p:pic>
        <p:nvPicPr>
          <p:cNvPr id="15" name="Picture 14">
            <a:extLst>
              <a:ext uri="{FF2B5EF4-FFF2-40B4-BE49-F238E27FC236}">
                <a16:creationId xmlns:a16="http://schemas.microsoft.com/office/drawing/2014/main" id="{6AC98598-E8CD-4629-96DF-62C05857BBBD}"/>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021279" y="4563820"/>
            <a:ext cx="1388354" cy="460228"/>
          </a:xfrm>
          <a:prstGeom prst="rect">
            <a:avLst/>
          </a:prstGeom>
        </p:spPr>
      </p:pic>
      <p:pic>
        <p:nvPicPr>
          <p:cNvPr id="24583" name="Picture 9" descr="Emergency Response Management Services">
            <a:hlinkClick r:id="rId32"/>
            <a:extLst>
              <a:ext uri="{FF2B5EF4-FFF2-40B4-BE49-F238E27FC236}">
                <a16:creationId xmlns:a16="http://schemas.microsoft.com/office/drawing/2014/main" id="{A5D5540C-44CF-46BD-8661-2D129B2ADB43}"/>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169689" y="4541721"/>
            <a:ext cx="1152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FE257865-6D69-4869-8A32-12A1AA72E7C6}"/>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642394" y="5357512"/>
            <a:ext cx="1552575" cy="476250"/>
          </a:xfrm>
          <a:prstGeom prst="rect">
            <a:avLst/>
          </a:prstGeom>
        </p:spPr>
      </p:pic>
      <p:pic>
        <p:nvPicPr>
          <p:cNvPr id="19" name="Picture 18">
            <a:extLst>
              <a:ext uri="{FF2B5EF4-FFF2-40B4-BE49-F238E27FC236}">
                <a16:creationId xmlns:a16="http://schemas.microsoft.com/office/drawing/2014/main" id="{C64F1988-366B-4B40-9949-6554D3C33D28}"/>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0153421" y="5548811"/>
            <a:ext cx="1124069" cy="479498"/>
          </a:xfrm>
          <a:prstGeom prst="rect">
            <a:avLst/>
          </a:prstGeom>
        </p:spPr>
      </p:pic>
      <p:pic>
        <p:nvPicPr>
          <p:cNvPr id="48" name="Picture 4" descr="AdventHealth | A Leader in Whole-Person Health Care">
            <a:extLst>
              <a:ext uri="{FF2B5EF4-FFF2-40B4-BE49-F238E27FC236}">
                <a16:creationId xmlns:a16="http://schemas.microsoft.com/office/drawing/2014/main" id="{603071A4-5BBF-40AE-B6BA-8FC25B5F997C}"/>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569785" y="4752029"/>
            <a:ext cx="1706317" cy="47442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a:extLst>
              <a:ext uri="{FF2B5EF4-FFF2-40B4-BE49-F238E27FC236}">
                <a16:creationId xmlns:a16="http://schemas.microsoft.com/office/drawing/2014/main" id="{5DA47B96-73D4-473A-A318-1E3B13DEA140}"/>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194656" y="4387409"/>
            <a:ext cx="1438275" cy="4191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B0C2C718-B90B-4729-92D1-56361C964768}"/>
              </a:ext>
            </a:extLst>
          </p:cNvPr>
          <p:cNvPicPr>
            <a:picLocks noChangeAspect="1"/>
          </p:cNvPicPr>
          <p:nvPr/>
        </p:nvPicPr>
        <p:blipFill>
          <a:blip r:embed="rId38"/>
          <a:stretch>
            <a:fillRect/>
          </a:stretch>
        </p:blipFill>
        <p:spPr>
          <a:xfrm>
            <a:off x="2236270" y="4709699"/>
            <a:ext cx="981075" cy="473815"/>
          </a:xfrm>
          <a:prstGeom prst="rect">
            <a:avLst/>
          </a:prstGeom>
        </p:spPr>
      </p:pic>
      <p:pic>
        <p:nvPicPr>
          <p:cNvPr id="51" name="Picture 6">
            <a:extLst>
              <a:ext uri="{FF2B5EF4-FFF2-40B4-BE49-F238E27FC236}">
                <a16:creationId xmlns:a16="http://schemas.microsoft.com/office/drawing/2014/main" id="{2DF95EE4-EB6F-49FE-BBA4-B5AD9EF50240}"/>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879403" y="5859652"/>
            <a:ext cx="1097292" cy="55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397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2863B-B928-4759-82D3-B70459BAD35D}"/>
              </a:ext>
            </a:extLst>
          </p:cNvPr>
          <p:cNvSpPr>
            <a:spLocks noGrp="1"/>
          </p:cNvSpPr>
          <p:nvPr>
            <p:ph type="title"/>
          </p:nvPr>
        </p:nvSpPr>
        <p:spPr/>
        <p:txBody>
          <a:bodyPr/>
          <a:lstStyle/>
          <a:p>
            <a:r>
              <a:rPr lang="en-US" dirty="0"/>
              <a:t>Regulated Industries - Automating Compliance</a:t>
            </a:r>
          </a:p>
        </p:txBody>
      </p:sp>
      <p:grpSp>
        <p:nvGrpSpPr>
          <p:cNvPr id="4" name="Group 3">
            <a:extLst>
              <a:ext uri="{FF2B5EF4-FFF2-40B4-BE49-F238E27FC236}">
                <a16:creationId xmlns:a16="http://schemas.microsoft.com/office/drawing/2014/main" id="{99993858-C648-4563-966B-C6367997A1F3}"/>
              </a:ext>
            </a:extLst>
          </p:cNvPr>
          <p:cNvGrpSpPr/>
          <p:nvPr/>
        </p:nvGrpSpPr>
        <p:grpSpPr>
          <a:xfrm>
            <a:off x="838200" y="1967721"/>
            <a:ext cx="3286125" cy="1971675"/>
            <a:chOff x="0" y="39687"/>
            <a:chExt cx="3286125" cy="1971675"/>
          </a:xfrm>
          <a:scene3d>
            <a:camera prst="orthographicFront"/>
            <a:lightRig rig="flat" dir="t"/>
          </a:scene3d>
        </p:grpSpPr>
        <p:sp>
          <p:nvSpPr>
            <p:cNvPr id="17" name="Rectangle 16">
              <a:extLst>
                <a:ext uri="{FF2B5EF4-FFF2-40B4-BE49-F238E27FC236}">
                  <a16:creationId xmlns:a16="http://schemas.microsoft.com/office/drawing/2014/main" id="{71F80664-8037-4BC8-B913-9BC2253AA429}"/>
                </a:ext>
              </a:extLst>
            </p:cNvPr>
            <p:cNvSpPr/>
            <p:nvPr/>
          </p:nvSpPr>
          <p:spPr>
            <a:xfrm>
              <a:off x="0" y="39687"/>
              <a:ext cx="3286125" cy="1971675"/>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8" name="TextBox 17">
              <a:extLst>
                <a:ext uri="{FF2B5EF4-FFF2-40B4-BE49-F238E27FC236}">
                  <a16:creationId xmlns:a16="http://schemas.microsoft.com/office/drawing/2014/main" id="{199705FB-9773-461E-94F0-CB72D4E83F6C}"/>
                </a:ext>
              </a:extLst>
            </p:cNvPr>
            <p:cNvSpPr txBox="1"/>
            <p:nvPr/>
          </p:nvSpPr>
          <p:spPr>
            <a:xfrm>
              <a:off x="0"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End-to-end traceability out</a:t>
              </a:r>
              <a:br>
                <a:rPr lang="en-US" sz="2800" kern="1200" dirty="0"/>
              </a:br>
              <a:r>
                <a:rPr lang="en-US" sz="2800" kern="1200" dirty="0"/>
                <a:t>of the box</a:t>
              </a:r>
            </a:p>
          </p:txBody>
        </p:sp>
      </p:grpSp>
      <p:grpSp>
        <p:nvGrpSpPr>
          <p:cNvPr id="5" name="Group 4">
            <a:extLst>
              <a:ext uri="{FF2B5EF4-FFF2-40B4-BE49-F238E27FC236}">
                <a16:creationId xmlns:a16="http://schemas.microsoft.com/office/drawing/2014/main" id="{AA9C5EDC-E8D3-4AC9-BB56-375DA4877C06}"/>
              </a:ext>
            </a:extLst>
          </p:cNvPr>
          <p:cNvGrpSpPr/>
          <p:nvPr/>
        </p:nvGrpSpPr>
        <p:grpSpPr>
          <a:xfrm>
            <a:off x="4452937" y="1967721"/>
            <a:ext cx="3286125" cy="1971675"/>
            <a:chOff x="3614737" y="39687"/>
            <a:chExt cx="3286125" cy="1971675"/>
          </a:xfrm>
          <a:scene3d>
            <a:camera prst="orthographicFront"/>
            <a:lightRig rig="flat" dir="t"/>
          </a:scene3d>
        </p:grpSpPr>
        <p:sp>
          <p:nvSpPr>
            <p:cNvPr id="15" name="Rectangle 14">
              <a:extLst>
                <a:ext uri="{FF2B5EF4-FFF2-40B4-BE49-F238E27FC236}">
                  <a16:creationId xmlns:a16="http://schemas.microsoft.com/office/drawing/2014/main" id="{ED8A47E9-2B9A-4CD1-9569-E185CC1E3118}"/>
                </a:ext>
              </a:extLst>
            </p:cNvPr>
            <p:cNvSpPr/>
            <p:nvPr/>
          </p:nvSpPr>
          <p:spPr>
            <a:xfrm>
              <a:off x="3614737" y="39687"/>
              <a:ext cx="3286125" cy="1971675"/>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6" name="TextBox 15">
              <a:extLst>
                <a:ext uri="{FF2B5EF4-FFF2-40B4-BE49-F238E27FC236}">
                  <a16:creationId xmlns:a16="http://schemas.microsoft.com/office/drawing/2014/main" id="{E4A94BDB-CAA1-4D7E-9EB5-4E162993F07C}"/>
                </a:ext>
              </a:extLst>
            </p:cNvPr>
            <p:cNvSpPr txBox="1"/>
            <p:nvPr/>
          </p:nvSpPr>
          <p:spPr>
            <a:xfrm>
              <a:off x="3614737"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Data Privacy, Security</a:t>
              </a:r>
              <a:br>
                <a:rPr lang="en-US" sz="2800" kern="1200" dirty="0"/>
              </a:br>
              <a:r>
                <a:rPr lang="en-US" sz="2800" kern="1200" dirty="0"/>
                <a:t>baked in</a:t>
              </a:r>
            </a:p>
          </p:txBody>
        </p:sp>
      </p:grpSp>
      <p:grpSp>
        <p:nvGrpSpPr>
          <p:cNvPr id="6" name="Group 5">
            <a:extLst>
              <a:ext uri="{FF2B5EF4-FFF2-40B4-BE49-F238E27FC236}">
                <a16:creationId xmlns:a16="http://schemas.microsoft.com/office/drawing/2014/main" id="{9B1ED431-F2F1-4E73-A7F6-93F072DA6092}"/>
              </a:ext>
            </a:extLst>
          </p:cNvPr>
          <p:cNvGrpSpPr/>
          <p:nvPr/>
        </p:nvGrpSpPr>
        <p:grpSpPr>
          <a:xfrm>
            <a:off x="8067675" y="1967721"/>
            <a:ext cx="3286125" cy="1971675"/>
            <a:chOff x="7229475" y="39687"/>
            <a:chExt cx="3286125" cy="1971675"/>
          </a:xfrm>
          <a:scene3d>
            <a:camera prst="orthographicFront"/>
            <a:lightRig rig="flat" dir="t"/>
          </a:scene3d>
        </p:grpSpPr>
        <p:sp>
          <p:nvSpPr>
            <p:cNvPr id="13" name="Rectangle 12">
              <a:extLst>
                <a:ext uri="{FF2B5EF4-FFF2-40B4-BE49-F238E27FC236}">
                  <a16:creationId xmlns:a16="http://schemas.microsoft.com/office/drawing/2014/main" id="{C4870A2A-10AA-4283-9C77-2A78568BD79B}"/>
                </a:ext>
              </a:extLst>
            </p:cNvPr>
            <p:cNvSpPr/>
            <p:nvPr/>
          </p:nvSpPr>
          <p:spPr>
            <a:xfrm>
              <a:off x="7229475" y="39687"/>
              <a:ext cx="3286125" cy="1971675"/>
            </a:xfrm>
            <a:prstGeom prst="rect">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4" name="TextBox 13">
              <a:extLst>
                <a:ext uri="{FF2B5EF4-FFF2-40B4-BE49-F238E27FC236}">
                  <a16:creationId xmlns:a16="http://schemas.microsoft.com/office/drawing/2014/main" id="{AF7D0008-B2F1-4BCC-90A8-9341192F01E4}"/>
                </a:ext>
              </a:extLst>
            </p:cNvPr>
            <p:cNvSpPr txBox="1"/>
            <p:nvPr/>
          </p:nvSpPr>
          <p:spPr>
            <a:xfrm>
              <a:off x="7229475"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Generate Documentation from data</a:t>
              </a:r>
            </a:p>
          </p:txBody>
        </p:sp>
      </p:grpSp>
      <p:grpSp>
        <p:nvGrpSpPr>
          <p:cNvPr id="7" name="Group 6">
            <a:extLst>
              <a:ext uri="{FF2B5EF4-FFF2-40B4-BE49-F238E27FC236}">
                <a16:creationId xmlns:a16="http://schemas.microsoft.com/office/drawing/2014/main" id="{1ADF958D-674E-4255-B67C-92B58AAAC48A}"/>
              </a:ext>
            </a:extLst>
          </p:cNvPr>
          <p:cNvGrpSpPr/>
          <p:nvPr/>
        </p:nvGrpSpPr>
        <p:grpSpPr>
          <a:xfrm>
            <a:off x="2645568" y="4268009"/>
            <a:ext cx="3286125" cy="1971675"/>
            <a:chOff x="1807368" y="2339975"/>
            <a:chExt cx="3286125" cy="1971675"/>
          </a:xfrm>
          <a:scene3d>
            <a:camera prst="orthographicFront"/>
            <a:lightRig rig="flat" dir="t"/>
          </a:scene3d>
        </p:grpSpPr>
        <p:sp>
          <p:nvSpPr>
            <p:cNvPr id="11" name="Rectangle 10">
              <a:extLst>
                <a:ext uri="{FF2B5EF4-FFF2-40B4-BE49-F238E27FC236}">
                  <a16:creationId xmlns:a16="http://schemas.microsoft.com/office/drawing/2014/main" id="{BF335972-C0E5-48AD-BE53-D57776F61E70}"/>
                </a:ext>
              </a:extLst>
            </p:cNvPr>
            <p:cNvSpPr/>
            <p:nvPr/>
          </p:nvSpPr>
          <p:spPr>
            <a:xfrm>
              <a:off x="1807368" y="2339975"/>
              <a:ext cx="3286125" cy="1971675"/>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2" name="TextBox 11">
              <a:extLst>
                <a:ext uri="{FF2B5EF4-FFF2-40B4-BE49-F238E27FC236}">
                  <a16:creationId xmlns:a16="http://schemas.microsoft.com/office/drawing/2014/main" id="{D39CCF1D-14B9-479B-8A38-BBBB5CB0B5CA}"/>
                </a:ext>
              </a:extLst>
            </p:cNvPr>
            <p:cNvSpPr txBox="1"/>
            <p:nvPr/>
          </p:nvSpPr>
          <p:spPr>
            <a:xfrm>
              <a:off x="1807368"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Workflows &amp; Electronic Signatures</a:t>
              </a:r>
            </a:p>
          </p:txBody>
        </p:sp>
      </p:grpSp>
      <p:grpSp>
        <p:nvGrpSpPr>
          <p:cNvPr id="8" name="Group 7">
            <a:extLst>
              <a:ext uri="{FF2B5EF4-FFF2-40B4-BE49-F238E27FC236}">
                <a16:creationId xmlns:a16="http://schemas.microsoft.com/office/drawing/2014/main" id="{C35E382E-BECD-46CA-A616-D6AE0D7FFA40}"/>
              </a:ext>
            </a:extLst>
          </p:cNvPr>
          <p:cNvGrpSpPr/>
          <p:nvPr/>
        </p:nvGrpSpPr>
        <p:grpSpPr>
          <a:xfrm>
            <a:off x="6260306" y="4268009"/>
            <a:ext cx="3286125" cy="1971675"/>
            <a:chOff x="5422106" y="2339975"/>
            <a:chExt cx="3286125" cy="1971675"/>
          </a:xfrm>
          <a:scene3d>
            <a:camera prst="orthographicFront"/>
            <a:lightRig rig="flat" dir="t"/>
          </a:scene3d>
        </p:grpSpPr>
        <p:sp>
          <p:nvSpPr>
            <p:cNvPr id="9" name="Rectangle 8">
              <a:extLst>
                <a:ext uri="{FF2B5EF4-FFF2-40B4-BE49-F238E27FC236}">
                  <a16:creationId xmlns:a16="http://schemas.microsoft.com/office/drawing/2014/main" id="{F6749A23-3167-48F0-9DBA-234BFADD90B8}"/>
                </a:ext>
              </a:extLst>
            </p:cNvPr>
            <p:cNvSpPr/>
            <p:nvPr/>
          </p:nvSpPr>
          <p:spPr>
            <a:xfrm>
              <a:off x="5422106" y="2339975"/>
              <a:ext cx="3286125" cy="1971675"/>
            </a:xfrm>
            <a:prstGeom prst="rect">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10" name="TextBox 9">
              <a:extLst>
                <a:ext uri="{FF2B5EF4-FFF2-40B4-BE49-F238E27FC236}">
                  <a16:creationId xmlns:a16="http://schemas.microsoft.com/office/drawing/2014/main" id="{BAB1BB1C-3276-435C-BBA2-16D26E691F8C}"/>
                </a:ext>
              </a:extLst>
            </p:cNvPr>
            <p:cNvSpPr txBox="1"/>
            <p:nvPr/>
          </p:nvSpPr>
          <p:spPr>
            <a:xfrm>
              <a:off x="5422106"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Integration across the software value chain</a:t>
              </a:r>
            </a:p>
          </p:txBody>
        </p:sp>
      </p:grpSp>
    </p:spTree>
    <p:extLst>
      <p:ext uri="{BB962C8B-B14F-4D97-AF65-F5344CB8AC3E}">
        <p14:creationId xmlns:p14="http://schemas.microsoft.com/office/powerpoint/2010/main" val="4113358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Agile Software Development</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How the Agile Manifesto Changed Everything</a:t>
            </a:r>
          </a:p>
        </p:txBody>
      </p:sp>
    </p:spTree>
    <p:extLst>
      <p:ext uri="{BB962C8B-B14F-4D97-AF65-F5344CB8AC3E}">
        <p14:creationId xmlns:p14="http://schemas.microsoft.com/office/powerpoint/2010/main" val="109271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7"/>
          <p:cNvSpPr>
            <a:spLocks noGrp="1" noChangeArrowheads="1"/>
          </p:cNvSpPr>
          <p:nvPr>
            <p:ph type="title"/>
          </p:nvPr>
        </p:nvSpPr>
        <p:spPr/>
        <p:txBody>
          <a:bodyPr/>
          <a:lstStyle/>
          <a:p>
            <a:pPr eaLnBrk="1" hangingPunct="1"/>
            <a:r>
              <a:rPr lang="en-US" dirty="0"/>
              <a:t>Global Partner Network</a:t>
            </a:r>
          </a:p>
        </p:txBody>
      </p:sp>
      <p:sp>
        <p:nvSpPr>
          <p:cNvPr id="39" name="Line 4"/>
          <p:cNvSpPr>
            <a:spLocks noChangeShapeType="1"/>
          </p:cNvSpPr>
          <p:nvPr/>
        </p:nvSpPr>
        <p:spPr bwMode="auto">
          <a:xfrm flipV="1">
            <a:off x="838199" y="4841555"/>
            <a:ext cx="10587359" cy="5021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5"/>
          <p:cNvSpPr>
            <a:spLocks noChangeShapeType="1"/>
          </p:cNvSpPr>
          <p:nvPr/>
        </p:nvSpPr>
        <p:spPr bwMode="auto">
          <a:xfrm flipV="1">
            <a:off x="838201" y="3052764"/>
            <a:ext cx="10587360"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6"/>
          <p:cNvSpPr>
            <a:spLocks noChangeShapeType="1"/>
          </p:cNvSpPr>
          <p:nvPr/>
        </p:nvSpPr>
        <p:spPr bwMode="auto">
          <a:xfrm flipH="1">
            <a:off x="5791200" y="1676400"/>
            <a:ext cx="0" cy="47244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8613" y="3559322"/>
            <a:ext cx="958544" cy="89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47" descr="ValueLabs Global Solutions Pte L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102" y="4138423"/>
            <a:ext cx="19113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9" descr="Access H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0772" y="5050183"/>
            <a:ext cx="1561941" cy="46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1" descr="Linksoft In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243" y="4091928"/>
            <a:ext cx="12811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Slide Number Placeholder 5"/>
          <p:cNvSpPr>
            <a:spLocks noGrp="1"/>
          </p:cNvSpPr>
          <p:nvPr>
            <p:ph type="sldNum" sz="quarter" idx="12"/>
          </p:nvPr>
        </p:nvSpPr>
        <p:spPr bwMode="auto">
          <a:xfrm>
            <a:off x="5638800" y="64008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a:t>Page: </a:t>
            </a:r>
            <a:fld id="{069E4B69-3EC5-465B-9719-354D7C91A9F6}" type="slidenum">
              <a:rPr lang="en-US" altLang="en-US" smtClean="0"/>
              <a:pPr/>
              <a:t>20</a:t>
            </a:fld>
            <a:endParaRPr lang="en-US" altLang="en-US" dirty="0"/>
          </a:p>
        </p:txBody>
      </p:sp>
      <p:pic>
        <p:nvPicPr>
          <p:cNvPr id="74" name="Picture 73">
            <a:extLst>
              <a:ext uri="{FF2B5EF4-FFF2-40B4-BE49-F238E27FC236}">
                <a16:creationId xmlns:a16="http://schemas.microsoft.com/office/drawing/2014/main" id="{70706015-06FB-4327-9B89-61B7FDEF9D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535" y="2106011"/>
            <a:ext cx="1246629" cy="630648"/>
          </a:xfrm>
          <a:prstGeom prst="rect">
            <a:avLst/>
          </a:prstGeom>
        </p:spPr>
      </p:pic>
      <p:pic>
        <p:nvPicPr>
          <p:cNvPr id="76" name="Picture 75">
            <a:extLst>
              <a:ext uri="{FF2B5EF4-FFF2-40B4-BE49-F238E27FC236}">
                <a16:creationId xmlns:a16="http://schemas.microsoft.com/office/drawing/2014/main" id="{6D4974A1-1F0E-447D-BEE8-90FF83641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68441" y="3365792"/>
            <a:ext cx="1061189" cy="579952"/>
          </a:xfrm>
          <a:prstGeom prst="rect">
            <a:avLst/>
          </a:prstGeom>
        </p:spPr>
      </p:pic>
      <p:pic>
        <p:nvPicPr>
          <p:cNvPr id="77" name="Picture 76">
            <a:extLst>
              <a:ext uri="{FF2B5EF4-FFF2-40B4-BE49-F238E27FC236}">
                <a16:creationId xmlns:a16="http://schemas.microsoft.com/office/drawing/2014/main" id="{0A78368E-9151-495B-8437-72A65BFD43C5}"/>
              </a:ext>
            </a:extLst>
          </p:cNvPr>
          <p:cNvPicPr>
            <a:picLocks noChangeAspect="1"/>
          </p:cNvPicPr>
          <p:nvPr/>
        </p:nvPicPr>
        <p:blipFill>
          <a:blip r:embed="rId8"/>
          <a:stretch>
            <a:fillRect/>
          </a:stretch>
        </p:blipFill>
        <p:spPr>
          <a:xfrm>
            <a:off x="8522246" y="3332520"/>
            <a:ext cx="1440201" cy="489334"/>
          </a:xfrm>
          <a:prstGeom prst="rect">
            <a:avLst/>
          </a:prstGeom>
        </p:spPr>
      </p:pic>
      <p:pic>
        <p:nvPicPr>
          <p:cNvPr id="5" name="Picture 4">
            <a:extLst>
              <a:ext uri="{FF2B5EF4-FFF2-40B4-BE49-F238E27FC236}">
                <a16:creationId xmlns:a16="http://schemas.microsoft.com/office/drawing/2014/main" id="{B924088B-1411-4EB8-8E99-DF419B4055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80656" y="1957938"/>
            <a:ext cx="1598934" cy="351765"/>
          </a:xfrm>
          <a:prstGeom prst="rect">
            <a:avLst/>
          </a:prstGeom>
        </p:spPr>
      </p:pic>
      <p:pic>
        <p:nvPicPr>
          <p:cNvPr id="7" name="Picture 6">
            <a:extLst>
              <a:ext uri="{FF2B5EF4-FFF2-40B4-BE49-F238E27FC236}">
                <a16:creationId xmlns:a16="http://schemas.microsoft.com/office/drawing/2014/main" id="{DA11349D-E71A-445B-823D-B5655D19EB3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24585" y="2328021"/>
            <a:ext cx="2292668" cy="683947"/>
          </a:xfrm>
          <a:prstGeom prst="rect">
            <a:avLst/>
          </a:prstGeom>
        </p:spPr>
      </p:pic>
      <p:pic>
        <p:nvPicPr>
          <p:cNvPr id="11" name="Picture 10">
            <a:extLst>
              <a:ext uri="{FF2B5EF4-FFF2-40B4-BE49-F238E27FC236}">
                <a16:creationId xmlns:a16="http://schemas.microsoft.com/office/drawing/2014/main" id="{F2B75D0D-3EBA-49C8-A1D3-50C01A41166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01891" y="2072955"/>
            <a:ext cx="1136582" cy="828081"/>
          </a:xfrm>
          <a:prstGeom prst="rect">
            <a:avLst/>
          </a:prstGeom>
        </p:spPr>
      </p:pic>
      <p:pic>
        <p:nvPicPr>
          <p:cNvPr id="13" name="Picture 12">
            <a:extLst>
              <a:ext uri="{FF2B5EF4-FFF2-40B4-BE49-F238E27FC236}">
                <a16:creationId xmlns:a16="http://schemas.microsoft.com/office/drawing/2014/main" id="{E1D9D089-6EDA-4530-BAE4-69D25463DE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99585" y="4134881"/>
            <a:ext cx="2040616" cy="326499"/>
          </a:xfrm>
          <a:prstGeom prst="rect">
            <a:avLst/>
          </a:prstGeom>
        </p:spPr>
      </p:pic>
      <p:pic>
        <p:nvPicPr>
          <p:cNvPr id="15" name="Picture 14">
            <a:extLst>
              <a:ext uri="{FF2B5EF4-FFF2-40B4-BE49-F238E27FC236}">
                <a16:creationId xmlns:a16="http://schemas.microsoft.com/office/drawing/2014/main" id="{DEEBB101-932B-46B5-9368-5F12FE20F4F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37441" y="4030342"/>
            <a:ext cx="1671406" cy="484708"/>
          </a:xfrm>
          <a:prstGeom prst="rect">
            <a:avLst/>
          </a:prstGeom>
        </p:spPr>
      </p:pic>
      <p:pic>
        <p:nvPicPr>
          <p:cNvPr id="17" name="Picture 16">
            <a:extLst>
              <a:ext uri="{FF2B5EF4-FFF2-40B4-BE49-F238E27FC236}">
                <a16:creationId xmlns:a16="http://schemas.microsoft.com/office/drawing/2014/main" id="{324DB97E-6EFF-4C2F-9C8E-77FCF7E4FEF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82155" y="3314292"/>
            <a:ext cx="1795937" cy="592659"/>
          </a:xfrm>
          <a:prstGeom prst="rect">
            <a:avLst/>
          </a:prstGeom>
        </p:spPr>
      </p:pic>
      <p:sp>
        <p:nvSpPr>
          <p:cNvPr id="42" name="Text Box 11"/>
          <p:cNvSpPr txBox="1">
            <a:spLocks noChangeArrowheads="1"/>
          </p:cNvSpPr>
          <p:nvPr/>
        </p:nvSpPr>
        <p:spPr bwMode="auto">
          <a:xfrm>
            <a:off x="839682"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North America</a:t>
            </a:r>
          </a:p>
        </p:txBody>
      </p:sp>
      <p:sp>
        <p:nvSpPr>
          <p:cNvPr id="43" name="Text Box 12"/>
          <p:cNvSpPr txBox="1">
            <a:spLocks noChangeArrowheads="1"/>
          </p:cNvSpPr>
          <p:nvPr/>
        </p:nvSpPr>
        <p:spPr bwMode="auto">
          <a:xfrm>
            <a:off x="839682"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Asia</a:t>
            </a:r>
          </a:p>
        </p:txBody>
      </p:sp>
      <p:sp>
        <p:nvSpPr>
          <p:cNvPr id="44" name="Text Box 14"/>
          <p:cNvSpPr txBox="1">
            <a:spLocks noChangeArrowheads="1"/>
          </p:cNvSpPr>
          <p:nvPr/>
        </p:nvSpPr>
        <p:spPr bwMode="auto">
          <a:xfrm>
            <a:off x="839682" y="4907873"/>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Australia</a:t>
            </a:r>
          </a:p>
        </p:txBody>
      </p:sp>
      <p:sp>
        <p:nvSpPr>
          <p:cNvPr id="45" name="Text Box 15"/>
          <p:cNvSpPr txBox="1">
            <a:spLocks noChangeArrowheads="1"/>
          </p:cNvSpPr>
          <p:nvPr/>
        </p:nvSpPr>
        <p:spPr bwMode="auto">
          <a:xfrm>
            <a:off x="5867400"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South America &amp; Mexico</a:t>
            </a:r>
          </a:p>
        </p:txBody>
      </p:sp>
      <p:sp>
        <p:nvSpPr>
          <p:cNvPr id="46" name="Text Box 16"/>
          <p:cNvSpPr txBox="1">
            <a:spLocks noChangeArrowheads="1"/>
          </p:cNvSpPr>
          <p:nvPr/>
        </p:nvSpPr>
        <p:spPr bwMode="auto">
          <a:xfrm>
            <a:off x="5867400"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Europe</a:t>
            </a:r>
          </a:p>
        </p:txBody>
      </p:sp>
      <p:pic>
        <p:nvPicPr>
          <p:cNvPr id="35" name="Picture 34">
            <a:extLst>
              <a:ext uri="{FF2B5EF4-FFF2-40B4-BE49-F238E27FC236}">
                <a16:creationId xmlns:a16="http://schemas.microsoft.com/office/drawing/2014/main" id="{A6904531-24E3-49FC-B1BC-C2300257039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184889" y="1876743"/>
            <a:ext cx="1507105" cy="387021"/>
          </a:xfrm>
          <a:prstGeom prst="rect">
            <a:avLst/>
          </a:prstGeom>
        </p:spPr>
      </p:pic>
      <p:pic>
        <p:nvPicPr>
          <p:cNvPr id="36" name="Picture 35">
            <a:extLst>
              <a:ext uri="{FF2B5EF4-FFF2-40B4-BE49-F238E27FC236}">
                <a16:creationId xmlns:a16="http://schemas.microsoft.com/office/drawing/2014/main" id="{392F80CD-AB76-4450-9E93-CC753E84BAA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839292" y="2125073"/>
            <a:ext cx="1733782" cy="326217"/>
          </a:xfrm>
          <a:prstGeom prst="rect">
            <a:avLst/>
          </a:prstGeom>
        </p:spPr>
      </p:pic>
      <p:pic>
        <p:nvPicPr>
          <p:cNvPr id="37" name="Picture 36">
            <a:extLst>
              <a:ext uri="{FF2B5EF4-FFF2-40B4-BE49-F238E27FC236}">
                <a16:creationId xmlns:a16="http://schemas.microsoft.com/office/drawing/2014/main" id="{6DF4491D-9BEA-493B-A723-50BCA19B458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75850" y="3279308"/>
            <a:ext cx="1672313" cy="652202"/>
          </a:xfrm>
          <a:prstGeom prst="rect">
            <a:avLst/>
          </a:prstGeom>
        </p:spPr>
      </p:pic>
      <p:pic>
        <p:nvPicPr>
          <p:cNvPr id="2" name="Picture 1">
            <a:extLst>
              <a:ext uri="{FF2B5EF4-FFF2-40B4-BE49-F238E27FC236}">
                <a16:creationId xmlns:a16="http://schemas.microsoft.com/office/drawing/2014/main" id="{71B8B5D6-29D2-4929-A9BC-390EEB1711F3}"/>
              </a:ext>
            </a:extLst>
          </p:cNvPr>
          <p:cNvPicPr>
            <a:picLocks noChangeAspect="1"/>
          </p:cNvPicPr>
          <p:nvPr/>
        </p:nvPicPr>
        <p:blipFill>
          <a:blip r:embed="rId18"/>
          <a:stretch>
            <a:fillRect/>
          </a:stretch>
        </p:blipFill>
        <p:spPr>
          <a:xfrm>
            <a:off x="3309727" y="4041362"/>
            <a:ext cx="933305" cy="642604"/>
          </a:xfrm>
          <a:prstGeom prst="rect">
            <a:avLst/>
          </a:prstGeom>
        </p:spPr>
      </p:pic>
      <p:pic>
        <p:nvPicPr>
          <p:cNvPr id="4" name="Picture 3">
            <a:extLst>
              <a:ext uri="{FF2B5EF4-FFF2-40B4-BE49-F238E27FC236}">
                <a16:creationId xmlns:a16="http://schemas.microsoft.com/office/drawing/2014/main" id="{B11EC7B6-5130-4208-930D-24333F05E0E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745205" y="2457130"/>
            <a:ext cx="1559883" cy="451306"/>
          </a:xfrm>
          <a:prstGeom prst="rect">
            <a:avLst/>
          </a:prstGeom>
        </p:spPr>
      </p:pic>
      <p:graphicFrame>
        <p:nvGraphicFramePr>
          <p:cNvPr id="10" name="Object 9">
            <a:extLst>
              <a:ext uri="{FF2B5EF4-FFF2-40B4-BE49-F238E27FC236}">
                <a16:creationId xmlns:a16="http://schemas.microsoft.com/office/drawing/2014/main" id="{D7F8FDED-EF34-4E64-AA65-1872E7FA12E6}"/>
              </a:ext>
            </a:extLst>
          </p:cNvPr>
          <p:cNvGraphicFramePr>
            <a:graphicFrameLocks noChangeAspect="1"/>
          </p:cNvGraphicFramePr>
          <p:nvPr/>
        </p:nvGraphicFramePr>
        <p:xfrm>
          <a:off x="3482376" y="5588603"/>
          <a:ext cx="905222" cy="645725"/>
        </p:xfrm>
        <a:graphic>
          <a:graphicData uri="http://schemas.openxmlformats.org/presentationml/2006/ole">
            <mc:AlternateContent xmlns:mc="http://schemas.openxmlformats.org/markup-compatibility/2006">
              <mc:Choice xmlns:v="urn:schemas-microsoft-com:vml" Requires="v">
                <p:oleObj r:id="rId20" imgW="1904760" imgH="1358640" progId="">
                  <p:embed/>
                </p:oleObj>
              </mc:Choice>
              <mc:Fallback>
                <p:oleObj r:id="rId20" imgW="1904760" imgH="1358640" progId="">
                  <p:embed/>
                  <p:pic>
                    <p:nvPicPr>
                      <p:cNvPr id="10" name="Object 9">
                        <a:extLst>
                          <a:ext uri="{FF2B5EF4-FFF2-40B4-BE49-F238E27FC236}">
                            <a16:creationId xmlns:a16="http://schemas.microsoft.com/office/drawing/2014/main" id="{D7F8FDED-EF34-4E64-AA65-1872E7FA12E6}"/>
                          </a:ext>
                        </a:extLst>
                      </p:cNvPr>
                      <p:cNvPicPr/>
                      <p:nvPr/>
                    </p:nvPicPr>
                    <p:blipFill>
                      <a:blip r:embed="rId21"/>
                      <a:stretch>
                        <a:fillRect/>
                      </a:stretch>
                    </p:blipFill>
                    <p:spPr>
                      <a:xfrm>
                        <a:off x="3482376" y="5588603"/>
                        <a:ext cx="905222" cy="645725"/>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77A5056E-9FE7-40A6-8A84-0BE7FCC7750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439938" y="1927226"/>
            <a:ext cx="920496" cy="304800"/>
          </a:xfrm>
          <a:prstGeom prst="rect">
            <a:avLst/>
          </a:prstGeom>
        </p:spPr>
      </p:pic>
      <p:pic>
        <p:nvPicPr>
          <p:cNvPr id="18" name="Picture 17">
            <a:extLst>
              <a:ext uri="{FF2B5EF4-FFF2-40B4-BE49-F238E27FC236}">
                <a16:creationId xmlns:a16="http://schemas.microsoft.com/office/drawing/2014/main" id="{F4A1FAFB-0560-45D1-9315-E792702F0DC9}"/>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700796" y="2411652"/>
            <a:ext cx="499185" cy="499185"/>
          </a:xfrm>
          <a:prstGeom prst="rect">
            <a:avLst/>
          </a:prstGeom>
        </p:spPr>
      </p:pic>
      <p:pic>
        <p:nvPicPr>
          <p:cNvPr id="49" name="Picture 48">
            <a:extLst>
              <a:ext uri="{FF2B5EF4-FFF2-40B4-BE49-F238E27FC236}">
                <a16:creationId xmlns:a16="http://schemas.microsoft.com/office/drawing/2014/main" id="{5ACC3FB3-4694-4098-B85B-EC0980C55E13}"/>
              </a:ext>
            </a:extLst>
          </p:cNvPr>
          <p:cNvPicPr>
            <a:picLocks noChangeAspect="1"/>
          </p:cNvPicPr>
          <p:nvPr/>
        </p:nvPicPr>
        <p:blipFill>
          <a:blip r:embed="rId24"/>
          <a:stretch>
            <a:fillRect/>
          </a:stretch>
        </p:blipFill>
        <p:spPr>
          <a:xfrm>
            <a:off x="10003421" y="3308469"/>
            <a:ext cx="1161905" cy="476191"/>
          </a:xfrm>
          <a:prstGeom prst="rect">
            <a:avLst/>
          </a:prstGeom>
        </p:spPr>
      </p:pic>
      <p:pic>
        <p:nvPicPr>
          <p:cNvPr id="50" name="Picture 57" descr="Rubric Consulting (Pty) Ltd">
            <a:extLst>
              <a:ext uri="{FF2B5EF4-FFF2-40B4-BE49-F238E27FC236}">
                <a16:creationId xmlns:a16="http://schemas.microsoft.com/office/drawing/2014/main" id="{347BA8D0-41E3-4C98-BFA6-49C469D8A6A4}"/>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187859" y="5676244"/>
            <a:ext cx="1521865" cy="69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0" descr="ESL">
            <a:extLst>
              <a:ext uri="{FF2B5EF4-FFF2-40B4-BE49-F238E27FC236}">
                <a16:creationId xmlns:a16="http://schemas.microsoft.com/office/drawing/2014/main" id="{8BD3AE73-F9B4-492A-9BFC-D89DF485FB7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007396" y="5272917"/>
            <a:ext cx="1521865" cy="5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9" descr="Tezza Business Solutions">
            <a:extLst>
              <a:ext uri="{FF2B5EF4-FFF2-40B4-BE49-F238E27FC236}">
                <a16:creationId xmlns:a16="http://schemas.microsoft.com/office/drawing/2014/main" id="{8BAD7ABA-D2C2-4D2E-9C9E-D052750B6E6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975532" y="5106104"/>
            <a:ext cx="1793867" cy="7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16:creationId xmlns:a16="http://schemas.microsoft.com/office/drawing/2014/main" id="{51F7FE0C-910E-43C8-8C94-DF9B5D43E1FB}"/>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943601" y="5218270"/>
            <a:ext cx="946586" cy="946586"/>
          </a:xfrm>
          <a:prstGeom prst="rect">
            <a:avLst/>
          </a:prstGeom>
        </p:spPr>
      </p:pic>
      <p:pic>
        <p:nvPicPr>
          <p:cNvPr id="48" name="Picture 47">
            <a:extLst>
              <a:ext uri="{FF2B5EF4-FFF2-40B4-BE49-F238E27FC236}">
                <a16:creationId xmlns:a16="http://schemas.microsoft.com/office/drawing/2014/main" id="{3F881877-7BDA-4A24-AB1A-465862D81904}"/>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250279" y="5143909"/>
            <a:ext cx="1670877" cy="1160820"/>
          </a:xfrm>
          <a:prstGeom prst="rect">
            <a:avLst/>
          </a:prstGeom>
        </p:spPr>
      </p:pic>
      <p:sp>
        <p:nvSpPr>
          <p:cNvPr id="47" name="Text Box 18"/>
          <p:cNvSpPr txBox="1">
            <a:spLocks noChangeArrowheads="1"/>
          </p:cNvSpPr>
          <p:nvPr/>
        </p:nvSpPr>
        <p:spPr bwMode="auto">
          <a:xfrm>
            <a:off x="5867400" y="4925629"/>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Middle East &amp; Africa</a:t>
            </a:r>
          </a:p>
        </p:txBody>
      </p:sp>
    </p:spTree>
    <p:extLst>
      <p:ext uri="{BB962C8B-B14F-4D97-AF65-F5344CB8AC3E}">
        <p14:creationId xmlns:p14="http://schemas.microsoft.com/office/powerpoint/2010/main" val="127441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5FFA-C885-48B1-9811-45E3B39CF8B1}"/>
              </a:ext>
            </a:extLst>
          </p:cNvPr>
          <p:cNvSpPr>
            <a:spLocks noGrp="1"/>
          </p:cNvSpPr>
          <p:nvPr>
            <p:ph type="title"/>
          </p:nvPr>
        </p:nvSpPr>
        <p:spPr/>
        <p:txBody>
          <a:bodyPr/>
          <a:lstStyle/>
          <a:p>
            <a:r>
              <a:rPr lang="en-US" dirty="0"/>
              <a:t>Customer Testimonials</a:t>
            </a:r>
          </a:p>
        </p:txBody>
      </p:sp>
      <p:sp>
        <p:nvSpPr>
          <p:cNvPr id="4" name="Rectangle 3">
            <a:extLst>
              <a:ext uri="{FF2B5EF4-FFF2-40B4-BE49-F238E27FC236}">
                <a16:creationId xmlns:a16="http://schemas.microsoft.com/office/drawing/2014/main" id="{2F52F702-3FBD-45F7-B7D3-0EFB0DE93961}"/>
              </a:ext>
            </a:extLst>
          </p:cNvPr>
          <p:cNvSpPr/>
          <p:nvPr/>
        </p:nvSpPr>
        <p:spPr>
          <a:xfrm>
            <a:off x="1118587" y="1828200"/>
            <a:ext cx="9703294" cy="1477328"/>
          </a:xfrm>
          <a:prstGeom prst="rect">
            <a:avLst/>
          </a:prstGeom>
        </p:spPr>
        <p:txBody>
          <a:bodyPr wrap="square">
            <a:spAutoFit/>
          </a:bodyPr>
          <a:lstStyle/>
          <a:p>
            <a:pPr algn="ctr"/>
            <a:r>
              <a:rPr lang="en-US" dirty="0">
                <a:latin typeface="+mj-lt"/>
              </a:rPr>
              <a:t>When we started out using </a:t>
            </a:r>
            <a:r>
              <a:rPr lang="en-US" dirty="0" err="1">
                <a:latin typeface="+mj-lt"/>
              </a:rPr>
              <a:t>SpiraTest</a:t>
            </a:r>
            <a:r>
              <a:rPr lang="en-US" dirty="0">
                <a:latin typeface="+mj-lt"/>
              </a:rPr>
              <a:t>, we didn't have a structured process for mapping Requirements to Test Case coverage, or indeed test results. We started out from scratch, and have since expanded the use of the tool inside our organization to our remote location also. </a:t>
            </a:r>
            <a:r>
              <a:rPr lang="en-US" dirty="0" err="1">
                <a:latin typeface="+mj-lt"/>
              </a:rPr>
              <a:t>SpiraTest</a:t>
            </a:r>
            <a:r>
              <a:rPr lang="en-US" dirty="0">
                <a:latin typeface="+mj-lt"/>
              </a:rPr>
              <a:t> has enabled us to gain clear </a:t>
            </a:r>
            <a:r>
              <a:rPr lang="en-US" dirty="0" err="1">
                <a:latin typeface="+mj-lt"/>
              </a:rPr>
              <a:t>tracability</a:t>
            </a:r>
            <a:r>
              <a:rPr lang="en-US" dirty="0">
                <a:latin typeface="+mj-lt"/>
              </a:rPr>
              <a:t> and easy test case management, that makes regression test planning easy.</a:t>
            </a:r>
          </a:p>
          <a:p>
            <a:pPr algn="ctr"/>
            <a:r>
              <a:rPr lang="en-US" dirty="0">
                <a:latin typeface="+mj-lt"/>
              </a:rPr>
              <a:t> </a:t>
            </a:r>
            <a:r>
              <a:rPr lang="en-US" b="1" i="1" dirty="0">
                <a:latin typeface="+mj-lt"/>
              </a:rPr>
              <a:t>	- Claus </a:t>
            </a:r>
            <a:r>
              <a:rPr lang="en-US" b="1" i="1" dirty="0" err="1">
                <a:latin typeface="+mj-lt"/>
              </a:rPr>
              <a:t>Trohl</a:t>
            </a:r>
            <a:r>
              <a:rPr lang="en-US" b="1" i="1" dirty="0">
                <a:latin typeface="+mj-lt"/>
              </a:rPr>
              <a:t>, </a:t>
            </a:r>
            <a:r>
              <a:rPr lang="en-US" i="1" dirty="0" err="1">
                <a:latin typeface="+mj-lt"/>
              </a:rPr>
              <a:t>Interacoustics</a:t>
            </a:r>
            <a:r>
              <a:rPr lang="en-US" i="1" dirty="0">
                <a:latin typeface="+mj-lt"/>
              </a:rPr>
              <a:t> AS </a:t>
            </a:r>
          </a:p>
        </p:txBody>
      </p:sp>
      <p:grpSp>
        <p:nvGrpSpPr>
          <p:cNvPr id="13" name="Group 12">
            <a:extLst>
              <a:ext uri="{FF2B5EF4-FFF2-40B4-BE49-F238E27FC236}">
                <a16:creationId xmlns:a16="http://schemas.microsoft.com/office/drawing/2014/main" id="{A660C974-89C2-46ED-A7C5-00FD55A6FF15}"/>
              </a:ext>
            </a:extLst>
          </p:cNvPr>
          <p:cNvGrpSpPr/>
          <p:nvPr/>
        </p:nvGrpSpPr>
        <p:grpSpPr>
          <a:xfrm>
            <a:off x="630315" y="1152194"/>
            <a:ext cx="10723484" cy="1323439"/>
            <a:chOff x="630315" y="1152194"/>
            <a:chExt cx="10723484" cy="1323439"/>
          </a:xfrm>
        </p:grpSpPr>
        <p:cxnSp>
          <p:nvCxnSpPr>
            <p:cNvPr id="5" name="Straight Connector 4">
              <a:extLst>
                <a:ext uri="{FF2B5EF4-FFF2-40B4-BE49-F238E27FC236}">
                  <a16:creationId xmlns:a16="http://schemas.microsoft.com/office/drawing/2014/main" id="{3FB0783E-C11A-4059-9EF2-20C521541332}"/>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303901-34BF-49E6-BDF2-B372757D1481}"/>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FF51E1-2742-46B2-A7CE-737D6A569B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4" name="Group 13">
            <a:extLst>
              <a:ext uri="{FF2B5EF4-FFF2-40B4-BE49-F238E27FC236}">
                <a16:creationId xmlns:a16="http://schemas.microsoft.com/office/drawing/2014/main" id="{0320B3C0-BE6F-4758-8F29-C53B6B485460}"/>
              </a:ext>
            </a:extLst>
          </p:cNvPr>
          <p:cNvGrpSpPr/>
          <p:nvPr/>
        </p:nvGrpSpPr>
        <p:grpSpPr>
          <a:xfrm>
            <a:off x="631793" y="4224080"/>
            <a:ext cx="10723484" cy="1323439"/>
            <a:chOff x="630315" y="1152194"/>
            <a:chExt cx="10723484" cy="1323439"/>
          </a:xfrm>
        </p:grpSpPr>
        <p:cxnSp>
          <p:nvCxnSpPr>
            <p:cNvPr id="15" name="Straight Connector 14">
              <a:extLst>
                <a:ext uri="{FF2B5EF4-FFF2-40B4-BE49-F238E27FC236}">
                  <a16:creationId xmlns:a16="http://schemas.microsoft.com/office/drawing/2014/main" id="{2F442B63-B7C2-479E-AA1A-F721363C1AC5}"/>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FD9BBB-0F5A-4051-AF86-F92667554F3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CA2963-307D-42C5-954B-FF12DA6896DD}"/>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8" name="Group 17">
            <a:extLst>
              <a:ext uri="{FF2B5EF4-FFF2-40B4-BE49-F238E27FC236}">
                <a16:creationId xmlns:a16="http://schemas.microsoft.com/office/drawing/2014/main" id="{E16C02FA-4396-4A29-8865-DF7929CFB252}"/>
              </a:ext>
            </a:extLst>
          </p:cNvPr>
          <p:cNvGrpSpPr/>
          <p:nvPr/>
        </p:nvGrpSpPr>
        <p:grpSpPr>
          <a:xfrm>
            <a:off x="640671" y="5764367"/>
            <a:ext cx="10723484" cy="1323439"/>
            <a:chOff x="630315" y="1152194"/>
            <a:chExt cx="10723484" cy="1323439"/>
          </a:xfrm>
        </p:grpSpPr>
        <p:cxnSp>
          <p:nvCxnSpPr>
            <p:cNvPr id="19" name="Straight Connector 18">
              <a:extLst>
                <a:ext uri="{FF2B5EF4-FFF2-40B4-BE49-F238E27FC236}">
                  <a16:creationId xmlns:a16="http://schemas.microsoft.com/office/drawing/2014/main" id="{A80FDF59-369E-4090-B36C-564872A79254}"/>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27FD5F-B325-4B0A-9661-DE2AA124A21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379378-2CC5-4E47-BA82-C1DF94C958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sp>
        <p:nvSpPr>
          <p:cNvPr id="30" name="Rectangle 29">
            <a:extLst>
              <a:ext uri="{FF2B5EF4-FFF2-40B4-BE49-F238E27FC236}">
                <a16:creationId xmlns:a16="http://schemas.microsoft.com/office/drawing/2014/main" id="{8A8D70C6-22E9-43E3-8EBA-C8DA03CF7EEF}"/>
              </a:ext>
            </a:extLst>
          </p:cNvPr>
          <p:cNvSpPr/>
          <p:nvPr/>
        </p:nvSpPr>
        <p:spPr>
          <a:xfrm>
            <a:off x="1120067" y="3801615"/>
            <a:ext cx="9703294" cy="646331"/>
          </a:xfrm>
          <a:prstGeom prst="rect">
            <a:avLst/>
          </a:prstGeom>
        </p:spPr>
        <p:txBody>
          <a:bodyPr wrap="square">
            <a:spAutoFit/>
          </a:bodyPr>
          <a:lstStyle/>
          <a:p>
            <a:pPr algn="ctr"/>
            <a:r>
              <a:rPr lang="en-US" dirty="0">
                <a:latin typeface="+mj-lt"/>
              </a:rPr>
              <a:t>It blew the doors off what we can do. What used to take three months manually now takes only three hours!</a:t>
            </a:r>
            <a:r>
              <a:rPr lang="en-US" b="1" i="1" dirty="0">
                <a:latin typeface="+mj-lt"/>
              </a:rPr>
              <a:t>	- Software Development Lead, </a:t>
            </a:r>
            <a:r>
              <a:rPr lang="en-US" i="1" dirty="0">
                <a:latin typeface="+mj-lt"/>
              </a:rPr>
              <a:t>Major US Defense Contractor</a:t>
            </a:r>
          </a:p>
        </p:txBody>
      </p:sp>
      <p:grpSp>
        <p:nvGrpSpPr>
          <p:cNvPr id="22" name="Group 21">
            <a:extLst>
              <a:ext uri="{FF2B5EF4-FFF2-40B4-BE49-F238E27FC236}">
                <a16:creationId xmlns:a16="http://schemas.microsoft.com/office/drawing/2014/main" id="{FECD089A-CF5A-46C0-9554-CDCD8DA3E130}"/>
              </a:ext>
            </a:extLst>
          </p:cNvPr>
          <p:cNvGrpSpPr/>
          <p:nvPr/>
        </p:nvGrpSpPr>
        <p:grpSpPr>
          <a:xfrm>
            <a:off x="634903" y="3116843"/>
            <a:ext cx="10723484" cy="1323439"/>
            <a:chOff x="630315" y="1152194"/>
            <a:chExt cx="10723484" cy="1323439"/>
          </a:xfrm>
        </p:grpSpPr>
        <p:cxnSp>
          <p:nvCxnSpPr>
            <p:cNvPr id="23" name="Straight Connector 22">
              <a:extLst>
                <a:ext uri="{FF2B5EF4-FFF2-40B4-BE49-F238E27FC236}">
                  <a16:creationId xmlns:a16="http://schemas.microsoft.com/office/drawing/2014/main" id="{8405092E-B94B-4448-9F5C-0752EEDD3BAF}"/>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AAAC9C6-54C6-4CD6-9EE0-565F9CDD4664}"/>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B829803-AE19-4DCE-9492-7F7AD306C5C8}"/>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sp>
        <p:nvSpPr>
          <p:cNvPr id="26" name="Rectangle 25">
            <a:extLst>
              <a:ext uri="{FF2B5EF4-FFF2-40B4-BE49-F238E27FC236}">
                <a16:creationId xmlns:a16="http://schemas.microsoft.com/office/drawing/2014/main" id="{6857EEBA-D034-43CB-B6EB-983023CDC32A}"/>
              </a:ext>
            </a:extLst>
          </p:cNvPr>
          <p:cNvSpPr/>
          <p:nvPr/>
        </p:nvSpPr>
        <p:spPr>
          <a:xfrm>
            <a:off x="1123178" y="4831095"/>
            <a:ext cx="9703294" cy="1200329"/>
          </a:xfrm>
          <a:prstGeom prst="rect">
            <a:avLst/>
          </a:prstGeom>
        </p:spPr>
        <p:txBody>
          <a:bodyPr wrap="square">
            <a:spAutoFit/>
          </a:bodyPr>
          <a:lstStyle/>
          <a:p>
            <a:pPr algn="ctr"/>
            <a:r>
              <a:rPr lang="en-US" dirty="0">
                <a:latin typeface="+mj-lt"/>
              </a:rPr>
              <a:t>Great tool to help organize software testing needs like project requirements, building a test plan, writing the tests, planning the test activities and capturing the results also like bug tracking in the automation testing as well manual testing.</a:t>
            </a:r>
          </a:p>
          <a:p>
            <a:pPr algn="ctr"/>
            <a:r>
              <a:rPr lang="en-US" b="1" i="1" dirty="0">
                <a:latin typeface="+mj-lt"/>
              </a:rPr>
              <a:t>	- Vasu </a:t>
            </a:r>
            <a:r>
              <a:rPr lang="en-US" b="1" i="1" dirty="0" err="1">
                <a:latin typeface="+mj-lt"/>
              </a:rPr>
              <a:t>Nelluru</a:t>
            </a:r>
            <a:r>
              <a:rPr lang="en-US" b="1" i="1" dirty="0">
                <a:latin typeface="+mj-lt"/>
              </a:rPr>
              <a:t>,</a:t>
            </a:r>
            <a:r>
              <a:rPr lang="en-US" i="1" dirty="0">
                <a:latin typeface="+mj-lt"/>
              </a:rPr>
              <a:t> Sharp </a:t>
            </a:r>
          </a:p>
        </p:txBody>
      </p:sp>
    </p:spTree>
    <p:extLst>
      <p:ext uri="{BB962C8B-B14F-4D97-AF65-F5344CB8AC3E}">
        <p14:creationId xmlns:p14="http://schemas.microsoft.com/office/powerpoint/2010/main" val="2729888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Product Walkthrough</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Lets walk through the setup and configuration one step at a time</a:t>
            </a:r>
          </a:p>
        </p:txBody>
      </p:sp>
    </p:spTree>
    <p:extLst>
      <p:ext uri="{BB962C8B-B14F-4D97-AF65-F5344CB8AC3E}">
        <p14:creationId xmlns:p14="http://schemas.microsoft.com/office/powerpoint/2010/main" val="2141756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a:extLst>
              <a:ext uri="{FF2B5EF4-FFF2-40B4-BE49-F238E27FC236}">
                <a16:creationId xmlns:a16="http://schemas.microsoft.com/office/drawing/2014/main" id="{15830F63-9EF6-4EFD-B937-7A7B1C4CCDAD}"/>
              </a:ext>
            </a:extLst>
          </p:cNvPr>
          <p:cNvSpPr>
            <a:spLocks noGrp="1" noChangeArrowheads="1"/>
          </p:cNvSpPr>
          <p:nvPr>
            <p:ph type="title"/>
          </p:nvPr>
        </p:nvSpPr>
        <p:spPr/>
        <p:txBody>
          <a:bodyPr/>
          <a:lstStyle/>
          <a:p>
            <a:pPr eaLnBrk="1" hangingPunct="1"/>
            <a:r>
              <a:rPr lang="en-US" altLang="en-US"/>
              <a:t>Installation and Configuration</a:t>
            </a:r>
          </a:p>
        </p:txBody>
      </p:sp>
      <p:sp>
        <p:nvSpPr>
          <p:cNvPr id="24580" name="Rectangle 6">
            <a:extLst>
              <a:ext uri="{FF2B5EF4-FFF2-40B4-BE49-F238E27FC236}">
                <a16:creationId xmlns:a16="http://schemas.microsoft.com/office/drawing/2014/main" id="{5F60DB31-3E3D-4963-AC0E-E2D851D2F2FA}"/>
              </a:ext>
            </a:extLst>
          </p:cNvPr>
          <p:cNvSpPr>
            <a:spLocks noChangeArrowheads="1"/>
          </p:cNvSpPr>
          <p:nvPr/>
        </p:nvSpPr>
        <p:spPr bwMode="auto">
          <a:xfrm>
            <a:off x="1318726" y="1598645"/>
            <a:ext cx="3733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dirty="0">
                <a:solidFill>
                  <a:schemeClr val="tx1"/>
                </a:solidFill>
              </a:rPr>
              <a:t>Install </a:t>
            </a:r>
            <a:r>
              <a:rPr lang="en-US" altLang="en-US" sz="2000" dirty="0" err="1">
                <a:solidFill>
                  <a:schemeClr val="tx1"/>
                </a:solidFill>
              </a:rPr>
              <a:t>RemoteLaunch</a:t>
            </a:r>
            <a:r>
              <a:rPr lang="en-US" altLang="en-US" sz="2000" dirty="0">
                <a:solidFill>
                  <a:schemeClr val="tx1"/>
                </a:solidFill>
              </a:rPr>
              <a:t> on each of the automation hosts</a:t>
            </a:r>
          </a:p>
          <a:p>
            <a:pPr eaLnBrk="1" hangingPunct="1">
              <a:spcBef>
                <a:spcPct val="50000"/>
              </a:spcBef>
            </a:pPr>
            <a:r>
              <a:rPr lang="en-US" altLang="en-US" sz="2000" dirty="0">
                <a:solidFill>
                  <a:schemeClr val="tx1"/>
                </a:solidFill>
              </a:rPr>
              <a:t>Specify the </a:t>
            </a:r>
            <a:r>
              <a:rPr lang="en-US" altLang="en-US" sz="2000" dirty="0" err="1">
                <a:solidFill>
                  <a:schemeClr val="tx1"/>
                </a:solidFill>
              </a:rPr>
              <a:t>SpiraTest</a:t>
            </a:r>
            <a:r>
              <a:rPr lang="en-US" altLang="en-US" sz="2000" dirty="0">
                <a:solidFill>
                  <a:schemeClr val="tx1"/>
                </a:solidFill>
              </a:rPr>
              <a:t> server to connect to</a:t>
            </a:r>
          </a:p>
          <a:p>
            <a:pPr eaLnBrk="1" hangingPunct="1">
              <a:spcBef>
                <a:spcPct val="50000"/>
              </a:spcBef>
            </a:pPr>
            <a:r>
              <a:rPr lang="en-US" altLang="en-US" sz="2000" dirty="0">
                <a:solidFill>
                  <a:schemeClr val="tx1"/>
                </a:solidFill>
              </a:rPr>
              <a:t>Configure the polling interval and other execution parameters</a:t>
            </a:r>
          </a:p>
          <a:p>
            <a:pPr eaLnBrk="1" hangingPunct="1">
              <a:spcBef>
                <a:spcPct val="50000"/>
              </a:spcBef>
              <a:buFont typeface="Wingdings" panose="05000000000000000000" pitchFamily="2" charset="2"/>
              <a:buNone/>
            </a:pPr>
            <a:endParaRPr lang="en-US" altLang="en-US" sz="2000" dirty="0">
              <a:solidFill>
                <a:schemeClr val="tx1"/>
              </a:solidFill>
            </a:endParaRPr>
          </a:p>
        </p:txBody>
      </p:sp>
      <p:pic>
        <p:nvPicPr>
          <p:cNvPr id="4" name="Picture 3">
            <a:extLst>
              <a:ext uri="{FF2B5EF4-FFF2-40B4-BE49-F238E27FC236}">
                <a16:creationId xmlns:a16="http://schemas.microsoft.com/office/drawing/2014/main" id="{2C97B56C-F07C-46C2-9218-F60B00446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3053" y="1541614"/>
            <a:ext cx="4590172" cy="4857631"/>
          </a:xfrm>
          <a:prstGeom prst="rect">
            <a:avLst/>
          </a:prstGeom>
          <a:ln>
            <a:solidFill>
              <a:schemeClr val="bg2">
                <a:lumMod val="50000"/>
              </a:schemeClr>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DC8554C3-E8F4-467E-AB25-B8EE923B5FE6}"/>
              </a:ext>
            </a:extLst>
          </p:cNvPr>
          <p:cNvSpPr>
            <a:spLocks noGrp="1" noChangeArrowheads="1"/>
          </p:cNvSpPr>
          <p:nvPr>
            <p:ph type="title"/>
          </p:nvPr>
        </p:nvSpPr>
        <p:spPr/>
        <p:txBody>
          <a:bodyPr/>
          <a:lstStyle/>
          <a:p>
            <a:pPr eaLnBrk="1" hangingPunct="1"/>
            <a:r>
              <a:rPr lang="en-US" altLang="en-US"/>
              <a:t>Status Display</a:t>
            </a:r>
          </a:p>
        </p:txBody>
      </p:sp>
      <p:sp>
        <p:nvSpPr>
          <p:cNvPr id="25604" name="Rectangle 4">
            <a:extLst>
              <a:ext uri="{FF2B5EF4-FFF2-40B4-BE49-F238E27FC236}">
                <a16:creationId xmlns:a16="http://schemas.microsoft.com/office/drawing/2014/main" id="{8869E052-A2BC-471A-BB68-DD83187384E0}"/>
              </a:ext>
            </a:extLst>
          </p:cNvPr>
          <p:cNvSpPr>
            <a:spLocks noChangeArrowheads="1"/>
          </p:cNvSpPr>
          <p:nvPr/>
        </p:nvSpPr>
        <p:spPr bwMode="auto">
          <a:xfrm>
            <a:off x="1309395" y="1626635"/>
            <a:ext cx="3581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dirty="0">
                <a:solidFill>
                  <a:schemeClr val="tx1"/>
                </a:solidFill>
              </a:rPr>
              <a:t>The Status tab will display the current status of Remote Launch:</a:t>
            </a:r>
          </a:p>
          <a:p>
            <a:pPr lvl="1" eaLnBrk="1" hangingPunct="1"/>
            <a:r>
              <a:rPr lang="en-US" altLang="en-US" sz="1800" dirty="0">
                <a:solidFill>
                  <a:schemeClr val="tx1"/>
                </a:solidFill>
              </a:rPr>
              <a:t>Idle</a:t>
            </a:r>
          </a:p>
          <a:p>
            <a:pPr lvl="1" eaLnBrk="1" hangingPunct="1"/>
            <a:r>
              <a:rPr lang="en-US" altLang="en-US" sz="1800" dirty="0">
                <a:solidFill>
                  <a:schemeClr val="tx1"/>
                </a:solidFill>
              </a:rPr>
              <a:t>Executing a test</a:t>
            </a:r>
          </a:p>
          <a:p>
            <a:pPr lvl="1" eaLnBrk="1" hangingPunct="1"/>
            <a:r>
              <a:rPr lang="en-US" altLang="en-US" sz="1800" dirty="0">
                <a:solidFill>
                  <a:schemeClr val="tx1"/>
                </a:solidFill>
              </a:rPr>
              <a:t>Paused</a:t>
            </a:r>
          </a:p>
          <a:p>
            <a:pPr eaLnBrk="1" hangingPunct="1">
              <a:spcBef>
                <a:spcPct val="50000"/>
              </a:spcBef>
            </a:pPr>
            <a:r>
              <a:rPr lang="en-US" altLang="en-US" sz="2000" dirty="0">
                <a:solidFill>
                  <a:schemeClr val="tx1"/>
                </a:solidFill>
              </a:rPr>
              <a:t>You can force </a:t>
            </a:r>
            <a:r>
              <a:rPr lang="en-US" altLang="en-US" sz="2000" dirty="0" err="1">
                <a:solidFill>
                  <a:schemeClr val="tx1"/>
                </a:solidFill>
              </a:rPr>
              <a:t>RemoteLaunch</a:t>
            </a:r>
            <a:r>
              <a:rPr lang="en-US" altLang="en-US" sz="2000" dirty="0">
                <a:solidFill>
                  <a:schemeClr val="tx1"/>
                </a:solidFill>
              </a:rPr>
              <a:t> to immediately launch a test set in its queue before the planned date/time</a:t>
            </a:r>
          </a:p>
          <a:p>
            <a:pPr eaLnBrk="1" hangingPunct="1">
              <a:spcBef>
                <a:spcPct val="50000"/>
              </a:spcBef>
              <a:buFont typeface="Wingdings" panose="05000000000000000000" pitchFamily="2" charset="2"/>
              <a:buNone/>
            </a:pPr>
            <a:endParaRPr lang="en-US" altLang="en-US" sz="2000" dirty="0">
              <a:solidFill>
                <a:schemeClr val="tx1"/>
              </a:solidFill>
            </a:endParaRPr>
          </a:p>
        </p:txBody>
      </p:sp>
      <p:pic>
        <p:nvPicPr>
          <p:cNvPr id="4" name="Picture 3">
            <a:extLst>
              <a:ext uri="{FF2B5EF4-FFF2-40B4-BE49-F238E27FC236}">
                <a16:creationId xmlns:a16="http://schemas.microsoft.com/office/drawing/2014/main" id="{509C161A-1E39-49A0-8EF5-B43251A0E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8942" y="1123182"/>
            <a:ext cx="5012014" cy="5304053"/>
          </a:xfrm>
          <a:prstGeom prst="rect">
            <a:avLst/>
          </a:prstGeom>
          <a:ln>
            <a:solidFill>
              <a:schemeClr val="bg2">
                <a:lumMod val="50000"/>
              </a:schemeClr>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DF98E154-BD77-4024-87DA-7CFDC175D656}"/>
              </a:ext>
            </a:extLst>
          </p:cNvPr>
          <p:cNvSpPr>
            <a:spLocks noGrp="1" noChangeArrowheads="1"/>
          </p:cNvSpPr>
          <p:nvPr>
            <p:ph type="title"/>
          </p:nvPr>
        </p:nvSpPr>
        <p:spPr/>
        <p:txBody>
          <a:bodyPr/>
          <a:lstStyle/>
          <a:p>
            <a:pPr eaLnBrk="1" hangingPunct="1"/>
            <a:r>
              <a:rPr lang="en-US" altLang="en-US"/>
              <a:t>Test Execution Engines</a:t>
            </a:r>
          </a:p>
        </p:txBody>
      </p:sp>
      <p:sp>
        <p:nvSpPr>
          <p:cNvPr id="26626" name="Slide Number Placeholder 3">
            <a:extLst>
              <a:ext uri="{FF2B5EF4-FFF2-40B4-BE49-F238E27FC236}">
                <a16:creationId xmlns:a16="http://schemas.microsoft.com/office/drawing/2014/main" id="{74CC78BC-A7B5-4A08-AD5B-7295D1B836F6}"/>
              </a:ext>
            </a:extLst>
          </p:cNvPr>
          <p:cNvSpPr>
            <a:spLocks noGrp="1"/>
          </p:cNvSpPr>
          <p:nvPr>
            <p:ph type="sldNum" sz="quarter" idx="11"/>
          </p:nvPr>
        </p:nvSpPr>
        <p:spPr bwMode="auto">
          <a:xfrm>
            <a:off x="11201400" y="64008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ClrTx/>
              <a:buSzTx/>
              <a:buFontTx/>
              <a:buNone/>
              <a:defRPr/>
            </a:pPr>
            <a:r>
              <a:rPr lang="en-US" altLang="en-US"/>
              <a:t>Page: </a:t>
            </a:r>
            <a:fld id="{4BE3B96B-4C44-4156-AE11-F1948E50AC62}" type="slidenum">
              <a:rPr lang="en-US" altLang="en-US" smtClean="0"/>
              <a:pPr>
                <a:spcBef>
                  <a:spcPct val="0"/>
                </a:spcBef>
                <a:buClrTx/>
                <a:buSzTx/>
                <a:buFontTx/>
                <a:buNone/>
                <a:defRPr/>
              </a:pPr>
              <a:t>25</a:t>
            </a:fld>
            <a:endParaRPr lang="en-US" altLang="en-US" sz="1200">
              <a:solidFill>
                <a:schemeClr val="tx1"/>
              </a:solidFill>
            </a:endParaRPr>
          </a:p>
        </p:txBody>
      </p:sp>
      <p:sp>
        <p:nvSpPr>
          <p:cNvPr id="26628" name="Rectangle 3">
            <a:extLst>
              <a:ext uri="{FF2B5EF4-FFF2-40B4-BE49-F238E27FC236}">
                <a16:creationId xmlns:a16="http://schemas.microsoft.com/office/drawing/2014/main" id="{C4C9A282-6E1B-4FAB-A92B-E96009D53170}"/>
              </a:ext>
            </a:extLst>
          </p:cNvPr>
          <p:cNvSpPr>
            <a:spLocks noChangeArrowheads="1"/>
          </p:cNvSpPr>
          <p:nvPr/>
        </p:nvSpPr>
        <p:spPr bwMode="auto">
          <a:xfrm>
            <a:off x="1430694" y="1844675"/>
            <a:ext cx="3581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dirty="0">
                <a:solidFill>
                  <a:schemeClr val="tx1"/>
                </a:solidFill>
              </a:rPr>
              <a:t>The plug-ins for the different test automation engines should be copied into the “extensions” folder</a:t>
            </a:r>
          </a:p>
          <a:p>
            <a:pPr eaLnBrk="1" hangingPunct="1">
              <a:spcBef>
                <a:spcPct val="50000"/>
              </a:spcBef>
            </a:pPr>
            <a:r>
              <a:rPr lang="en-US" altLang="en-US" sz="2000" dirty="0">
                <a:solidFill>
                  <a:schemeClr val="tx1"/>
                </a:solidFill>
              </a:rPr>
              <a:t>The plug-ins will be displayed in the “About </a:t>
            </a:r>
            <a:r>
              <a:rPr lang="en-US" altLang="en-US" sz="2000" dirty="0" err="1">
                <a:solidFill>
                  <a:schemeClr val="tx1"/>
                </a:solidFill>
              </a:rPr>
              <a:t>Spira</a:t>
            </a:r>
            <a:r>
              <a:rPr lang="en-US" altLang="en-US" sz="2000" dirty="0">
                <a:solidFill>
                  <a:schemeClr val="tx1"/>
                </a:solidFill>
              </a:rPr>
              <a:t> </a:t>
            </a:r>
            <a:r>
              <a:rPr lang="en-US" altLang="en-US" sz="2000" dirty="0" err="1">
                <a:solidFill>
                  <a:schemeClr val="tx1"/>
                </a:solidFill>
              </a:rPr>
              <a:t>RemoteLaunch</a:t>
            </a:r>
            <a:r>
              <a:rPr lang="en-US" altLang="en-US" sz="2000" dirty="0">
                <a:solidFill>
                  <a:schemeClr val="tx1"/>
                </a:solidFill>
              </a:rPr>
              <a:t>” dialog box</a:t>
            </a:r>
          </a:p>
          <a:p>
            <a:pPr eaLnBrk="1" hangingPunct="1">
              <a:spcBef>
                <a:spcPct val="50000"/>
              </a:spcBef>
            </a:pPr>
            <a:r>
              <a:rPr lang="en-US" altLang="en-US" sz="2000" dirty="0">
                <a:solidFill>
                  <a:schemeClr val="tx1"/>
                </a:solidFill>
              </a:rPr>
              <a:t>You can configure plug-in specific parameters inside </a:t>
            </a:r>
            <a:r>
              <a:rPr lang="en-US" altLang="en-US" sz="2000" dirty="0" err="1">
                <a:solidFill>
                  <a:schemeClr val="tx1"/>
                </a:solidFill>
              </a:rPr>
              <a:t>RemoteLaunch</a:t>
            </a:r>
            <a:endParaRPr lang="en-US" altLang="en-US" sz="2000" dirty="0">
              <a:solidFill>
                <a:schemeClr val="tx1"/>
              </a:solidFill>
            </a:endParaRPr>
          </a:p>
          <a:p>
            <a:pPr eaLnBrk="1" hangingPunct="1">
              <a:spcBef>
                <a:spcPct val="50000"/>
              </a:spcBef>
              <a:buFont typeface="Wingdings" panose="05000000000000000000" pitchFamily="2" charset="2"/>
              <a:buNone/>
            </a:pPr>
            <a:endParaRPr lang="en-US" altLang="en-US" sz="2000" dirty="0">
              <a:solidFill>
                <a:schemeClr val="tx1"/>
              </a:solidFill>
            </a:endParaRPr>
          </a:p>
        </p:txBody>
      </p:sp>
      <p:pic>
        <p:nvPicPr>
          <p:cNvPr id="3" name="Picture 2">
            <a:extLst>
              <a:ext uri="{FF2B5EF4-FFF2-40B4-BE49-F238E27FC236}">
                <a16:creationId xmlns:a16="http://schemas.microsoft.com/office/drawing/2014/main" id="{4DC521D7-E3A4-41BE-A78A-2C64C6F27B70}"/>
              </a:ext>
            </a:extLst>
          </p:cNvPr>
          <p:cNvPicPr>
            <a:picLocks noChangeAspect="1"/>
          </p:cNvPicPr>
          <p:nvPr/>
        </p:nvPicPr>
        <p:blipFill>
          <a:blip r:embed="rId2"/>
          <a:stretch>
            <a:fillRect/>
          </a:stretch>
        </p:blipFill>
        <p:spPr>
          <a:xfrm>
            <a:off x="6596160" y="936560"/>
            <a:ext cx="4019550" cy="46863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DF7E2FB-2017-407B-B0AF-2F7640C4B82F}"/>
              </a:ext>
            </a:extLst>
          </p:cNvPr>
          <p:cNvSpPr>
            <a:spLocks noGrp="1" noChangeArrowheads="1"/>
          </p:cNvSpPr>
          <p:nvPr>
            <p:ph type="title"/>
          </p:nvPr>
        </p:nvSpPr>
        <p:spPr/>
        <p:txBody>
          <a:bodyPr/>
          <a:lstStyle/>
          <a:p>
            <a:r>
              <a:rPr lang="en-US" altLang="en-US"/>
              <a:t>RemoteLaunchX – Cross-Platform Automation</a:t>
            </a:r>
          </a:p>
        </p:txBody>
      </p:sp>
      <p:sp>
        <p:nvSpPr>
          <p:cNvPr id="27651" name="Content Placeholder 2">
            <a:extLst>
              <a:ext uri="{FF2B5EF4-FFF2-40B4-BE49-F238E27FC236}">
                <a16:creationId xmlns:a16="http://schemas.microsoft.com/office/drawing/2014/main" id="{C2C9BE6C-E231-49DF-8F93-A4AAA53DE7C5}"/>
              </a:ext>
            </a:extLst>
          </p:cNvPr>
          <p:cNvSpPr>
            <a:spLocks noGrp="1" noChangeArrowheads="1"/>
          </p:cNvSpPr>
          <p:nvPr>
            <p:ph idx="1"/>
          </p:nvPr>
        </p:nvSpPr>
        <p:spPr/>
        <p:txBody>
          <a:bodyPr/>
          <a:lstStyle/>
          <a:p>
            <a:r>
              <a:rPr lang="en-US" altLang="en-US" sz="2000" dirty="0"/>
              <a:t>In addition to </a:t>
            </a:r>
            <a:r>
              <a:rPr lang="en-US" altLang="en-US" sz="2000" dirty="0" err="1"/>
              <a:t>RemoteLaunch</a:t>
            </a:r>
            <a:r>
              <a:rPr lang="en-US" altLang="en-US" sz="2000" dirty="0"/>
              <a:t>® that runs on Microsoft Windows, there is </a:t>
            </a:r>
            <a:r>
              <a:rPr lang="en-US" altLang="en-US" sz="2000" dirty="0" err="1"/>
              <a:t>RemoteLaunchX</a:t>
            </a:r>
            <a:r>
              <a:rPr lang="en-US" altLang="en-US" sz="2000" dirty="0"/>
              <a:t> that is written in 100% Java and can be used on:</a:t>
            </a:r>
          </a:p>
          <a:p>
            <a:pPr lvl="1"/>
            <a:r>
              <a:rPr lang="en-US" altLang="en-US" sz="1800" dirty="0"/>
              <a:t>Linux (Ubuntu, </a:t>
            </a:r>
            <a:r>
              <a:rPr lang="en-US" altLang="en-US" sz="1800" dirty="0" err="1"/>
              <a:t>Redhat</a:t>
            </a:r>
            <a:r>
              <a:rPr lang="en-US" altLang="en-US" sz="1800" dirty="0"/>
              <a:t>, etc.)</a:t>
            </a:r>
          </a:p>
          <a:p>
            <a:pPr lvl="1"/>
            <a:r>
              <a:rPr lang="en-US" altLang="en-US" sz="1800" dirty="0"/>
              <a:t>Mac OS X</a:t>
            </a:r>
          </a:p>
          <a:p>
            <a:pPr lvl="1"/>
            <a:r>
              <a:rPr lang="en-US" altLang="en-US" sz="1800" dirty="0"/>
              <a:t>Any platform that can run Java 1.7+</a:t>
            </a:r>
          </a:p>
        </p:txBody>
      </p:sp>
      <p:grpSp>
        <p:nvGrpSpPr>
          <p:cNvPr id="2" name="Group 1">
            <a:extLst>
              <a:ext uri="{FF2B5EF4-FFF2-40B4-BE49-F238E27FC236}">
                <a16:creationId xmlns:a16="http://schemas.microsoft.com/office/drawing/2014/main" id="{3467803E-ED90-4C81-96F1-8F639B695217}"/>
              </a:ext>
            </a:extLst>
          </p:cNvPr>
          <p:cNvGrpSpPr/>
          <p:nvPr/>
        </p:nvGrpSpPr>
        <p:grpSpPr>
          <a:xfrm>
            <a:off x="2105606" y="3562738"/>
            <a:ext cx="7315200" cy="2862263"/>
            <a:chOff x="2590800" y="3124201"/>
            <a:chExt cx="7315200" cy="2862263"/>
          </a:xfrm>
        </p:grpSpPr>
        <p:sp>
          <p:nvSpPr>
            <p:cNvPr id="27653" name="TextBox 6">
              <a:extLst>
                <a:ext uri="{FF2B5EF4-FFF2-40B4-BE49-F238E27FC236}">
                  <a16:creationId xmlns:a16="http://schemas.microsoft.com/office/drawing/2014/main" id="{C786E3DB-376A-478B-B002-B1FC00DF3D78}"/>
                </a:ext>
              </a:extLst>
            </p:cNvPr>
            <p:cNvSpPr txBox="1">
              <a:spLocks noChangeArrowheads="1"/>
            </p:cNvSpPr>
            <p:nvPr/>
          </p:nvSpPr>
          <p:spPr bwMode="auto">
            <a:xfrm>
              <a:off x="2590800" y="3124201"/>
              <a:ext cx="7315200" cy="28622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#This file contains the configuration data used by the </a:t>
              </a:r>
              <a:r>
                <a:rPr lang="en-US" altLang="en-US" sz="1200" dirty="0" err="1">
                  <a:solidFill>
                    <a:schemeClr val="bg1"/>
                  </a:solidFill>
                  <a:latin typeface="Courier New" panose="02070309020205020404" pitchFamily="49" charset="0"/>
                  <a:cs typeface="Courier New" panose="02070309020205020404" pitchFamily="49" charset="0"/>
                </a:rPr>
                <a:t>RemoteLaunch</a:t>
              </a:r>
              <a:r>
                <a:rPr lang="en-US" altLang="en-US" sz="1200" dirty="0">
                  <a:solidFill>
                    <a:schemeClr val="bg1"/>
                  </a:solidFill>
                  <a:latin typeface="Courier New" panose="02070309020205020404" pitchFamily="49" charset="0"/>
                  <a:cs typeface="Courier New" panose="02070309020205020404" pitchFamily="49" charset="0"/>
                </a:rPr>
                <a:t>-X</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 </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a:t>
              </a:r>
              <a:r>
                <a:rPr lang="en-US" altLang="en-US" sz="1200" dirty="0" err="1">
                  <a:solidFill>
                    <a:schemeClr val="bg1"/>
                  </a:solidFill>
                  <a:latin typeface="Courier New" panose="02070309020205020404" pitchFamily="49" charset="0"/>
                  <a:cs typeface="Courier New" panose="02070309020205020404" pitchFamily="49" charset="0"/>
                </a:rPr>
                <a:t>Spira</a:t>
              </a:r>
              <a:r>
                <a:rPr lang="en-US" altLang="en-US" sz="1200" dirty="0">
                  <a:solidFill>
                    <a:schemeClr val="bg1"/>
                  </a:solidFill>
                  <a:latin typeface="Courier New" panose="02070309020205020404" pitchFamily="49" charset="0"/>
                  <a:cs typeface="Courier New" panose="02070309020205020404" pitchFamily="49" charset="0"/>
                </a:rPr>
                <a:t> connection information</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server-</a:t>
              </a:r>
              <a:r>
                <a:rPr lang="en-US" altLang="en-US" sz="1200" dirty="0" err="1">
                  <a:solidFill>
                    <a:schemeClr val="bg1"/>
                  </a:solidFill>
                  <a:latin typeface="Courier New" panose="02070309020205020404" pitchFamily="49" charset="0"/>
                  <a:cs typeface="Courier New" panose="02070309020205020404" pitchFamily="49" charset="0"/>
                </a:rPr>
                <a:t>url</a:t>
              </a:r>
              <a:r>
                <a:rPr lang="en-US" altLang="en-US" sz="1200" dirty="0">
                  <a:solidFill>
                    <a:schemeClr val="bg1"/>
                  </a:solidFill>
                  <a:latin typeface="Courier New" panose="02070309020205020404" pitchFamily="49" charset="0"/>
                  <a:cs typeface="Courier New" panose="02070309020205020404" pitchFamily="49" charset="0"/>
                </a:rPr>
                <a:t> = http://vm-win2012r2/SpiraTeam</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server-login = </a:t>
              </a:r>
              <a:r>
                <a:rPr lang="en-US" altLang="en-US" sz="1200" dirty="0" err="1">
                  <a:solidFill>
                    <a:schemeClr val="bg1"/>
                  </a:solidFill>
                  <a:latin typeface="Courier New" panose="02070309020205020404" pitchFamily="49" charset="0"/>
                  <a:cs typeface="Courier New" panose="02070309020205020404" pitchFamily="49" charset="0"/>
                </a:rPr>
                <a:t>fredbloggs</a:t>
              </a:r>
              <a:endParaRPr lang="en-US" altLang="en-US" sz="1200" dirty="0">
                <a:solidFill>
                  <a:schemeClr val="bg1"/>
                </a:solidFill>
                <a:latin typeface="Courier New" panose="02070309020205020404" pitchFamily="49" charset="0"/>
                <a:cs typeface="Courier New" panose="02070309020205020404" pitchFamily="49" charset="0"/>
              </a:endParaRP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server-password = </a:t>
              </a:r>
              <a:r>
                <a:rPr lang="en-US" altLang="en-US" sz="1200" dirty="0" err="1">
                  <a:solidFill>
                    <a:schemeClr val="bg1"/>
                  </a:solidFill>
                  <a:latin typeface="Courier New" panose="02070309020205020404" pitchFamily="49" charset="0"/>
                  <a:cs typeface="Courier New" panose="02070309020205020404" pitchFamily="49" charset="0"/>
                </a:rPr>
                <a:t>PleaseChange</a:t>
              </a:r>
              <a:endParaRPr lang="en-US" altLang="en-US" sz="1200" dirty="0">
                <a:solidFill>
                  <a:schemeClr val="bg1"/>
                </a:solidFill>
                <a:latin typeface="Courier New" panose="02070309020205020404" pitchFamily="49" charset="0"/>
                <a:cs typeface="Courier New" panose="02070309020205020404" pitchFamily="49" charset="0"/>
              </a:endParaRP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 </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#The automation host token</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host-token = MyHost1</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 </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#The regular expressions for each of the possible execution statuses</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pass-regex = .*</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fail-regex = .*(</a:t>
              </a:r>
              <a:r>
                <a:rPr lang="en-US" altLang="en-US" sz="1200" dirty="0" err="1">
                  <a:solidFill>
                    <a:schemeClr val="bg1"/>
                  </a:solidFill>
                  <a:latin typeface="Courier New" panose="02070309020205020404" pitchFamily="49" charset="0"/>
                  <a:cs typeface="Courier New" panose="02070309020205020404" pitchFamily="49" charset="0"/>
                </a:rPr>
                <a:t>Error|Fail|Fatal</a:t>
              </a:r>
              <a:r>
                <a:rPr lang="en-US" altLang="en-US" sz="1200" dirty="0">
                  <a:solidFill>
                    <a:schemeClr val="bg1"/>
                  </a:solidFill>
                  <a:latin typeface="Courier New" panose="02070309020205020404" pitchFamily="49" charset="0"/>
                  <a:cs typeface="Courier New" panose="02070309020205020404" pitchFamily="49" charset="0"/>
                </a:rPr>
                <a:t>).*</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caution-regex = .*(</a:t>
              </a:r>
              <a:r>
                <a:rPr lang="en-US" altLang="en-US" sz="1200" dirty="0" err="1">
                  <a:solidFill>
                    <a:schemeClr val="bg1"/>
                  </a:solidFill>
                  <a:latin typeface="Courier New" panose="02070309020205020404" pitchFamily="49" charset="0"/>
                  <a:cs typeface="Courier New" panose="02070309020205020404" pitchFamily="49" charset="0"/>
                </a:rPr>
                <a:t>Warning|Caution</a:t>
              </a:r>
              <a:r>
                <a:rPr lang="en-US" altLang="en-US" sz="1200" dirty="0">
                  <a:solidFill>
                    <a:schemeClr val="bg1"/>
                  </a:solidFill>
                  <a:latin typeface="Courier New" panose="02070309020205020404" pitchFamily="49" charset="0"/>
                  <a:cs typeface="Courier New" panose="02070309020205020404" pitchFamily="49" charset="0"/>
                </a:rPr>
                <a:t>).*</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blocked-regex = .*(Blocked).*</a:t>
              </a:r>
            </a:p>
          </p:txBody>
        </p:sp>
        <p:pic>
          <p:nvPicPr>
            <p:cNvPr id="6" name="Picture 5">
              <a:extLst>
                <a:ext uri="{FF2B5EF4-FFF2-40B4-BE49-F238E27FC236}">
                  <a16:creationId xmlns:a16="http://schemas.microsoft.com/office/drawing/2014/main" id="{00B46E56-CAA8-4CD6-907B-AA3F8967C768}"/>
                </a:ext>
              </a:extLst>
            </p:cNvPr>
            <p:cNvPicPr/>
            <p:nvPr/>
          </p:nvPicPr>
          <p:blipFill>
            <a:blip r:embed="rId2"/>
            <a:stretch>
              <a:fillRect/>
            </a:stretch>
          </p:blipFill>
          <p:spPr>
            <a:xfrm>
              <a:off x="7467600" y="4556125"/>
              <a:ext cx="2133600" cy="1219200"/>
            </a:xfrm>
            <a:prstGeom prst="rect">
              <a:avLst/>
            </a:prstGeom>
            <a:ln>
              <a:solidFill>
                <a:schemeClr val="tx1">
                  <a:lumMod val="50000"/>
                  <a:lumOff val="50000"/>
                </a:schemeClr>
              </a:solid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altLang="en-US" dirty="0">
                <a:solidFill>
                  <a:srgbClr val="404040"/>
                </a:solidFill>
              </a:rPr>
              <a:t>Setting up </a:t>
            </a:r>
            <a:r>
              <a:rPr lang="en-US" altLang="en-US" dirty="0" err="1">
                <a:solidFill>
                  <a:srgbClr val="404040"/>
                </a:solidFill>
              </a:rPr>
              <a:t>SpiraTest</a:t>
            </a:r>
            <a:endParaRPr lang="en-US" dirty="0"/>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Using </a:t>
            </a:r>
            <a:r>
              <a:rPr lang="en-US" dirty="0" err="1"/>
              <a:t>SpiraTest</a:t>
            </a:r>
            <a:r>
              <a:rPr lang="en-US" dirty="0"/>
              <a:t> with </a:t>
            </a:r>
            <a:r>
              <a:rPr lang="en-US" dirty="0" err="1"/>
              <a:t>RemoteLaunch</a:t>
            </a:r>
            <a:r>
              <a:rPr lang="en-US" dirty="0"/>
              <a:t> to schedule automated tests</a:t>
            </a:r>
          </a:p>
        </p:txBody>
      </p:sp>
    </p:spTree>
    <p:extLst>
      <p:ext uri="{BB962C8B-B14F-4D97-AF65-F5344CB8AC3E}">
        <p14:creationId xmlns:p14="http://schemas.microsoft.com/office/powerpoint/2010/main" val="298995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F26294C2-6C85-43D0-9F80-1037B12B4401}"/>
              </a:ext>
            </a:extLst>
          </p:cNvPr>
          <p:cNvSpPr>
            <a:spLocks noGrp="1" noChangeArrowheads="1"/>
          </p:cNvSpPr>
          <p:nvPr>
            <p:ph type="title"/>
          </p:nvPr>
        </p:nvSpPr>
        <p:spPr/>
        <p:txBody>
          <a:bodyPr/>
          <a:lstStyle/>
          <a:p>
            <a:pPr eaLnBrk="1" hangingPunct="1"/>
            <a:r>
              <a:rPr lang="en-US" altLang="en-US"/>
              <a:t>Test Automation Engines - Configuration</a:t>
            </a:r>
          </a:p>
        </p:txBody>
      </p:sp>
      <p:sp>
        <p:nvSpPr>
          <p:cNvPr id="29700" name="Rectangle 5">
            <a:extLst>
              <a:ext uri="{FF2B5EF4-FFF2-40B4-BE49-F238E27FC236}">
                <a16:creationId xmlns:a16="http://schemas.microsoft.com/office/drawing/2014/main" id="{A2F1CFAB-2CB1-4261-9182-ED9ACEAEB2E4}"/>
              </a:ext>
            </a:extLst>
          </p:cNvPr>
          <p:cNvSpPr>
            <a:spLocks noChangeArrowheads="1"/>
          </p:cNvSpPr>
          <p:nvPr/>
        </p:nvSpPr>
        <p:spPr bwMode="auto">
          <a:xfrm>
            <a:off x="1440024" y="5514392"/>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2000">
                <a:solidFill>
                  <a:schemeClr val="tx1"/>
                </a:solidFill>
              </a:rPr>
              <a:t>	The various automated test engines that will be used in SpiraTest need to be configured to match the plug-ins installed in RemoteLaunch.</a:t>
            </a:r>
          </a:p>
        </p:txBody>
      </p:sp>
      <p:graphicFrame>
        <p:nvGraphicFramePr>
          <p:cNvPr id="29701" name="Object 1">
            <a:extLst>
              <a:ext uri="{FF2B5EF4-FFF2-40B4-BE49-F238E27FC236}">
                <a16:creationId xmlns:a16="http://schemas.microsoft.com/office/drawing/2014/main" id="{45E4F84B-2D8C-46F7-A1BD-A5A92D3B1D48}"/>
              </a:ext>
            </a:extLst>
          </p:cNvPr>
          <p:cNvGraphicFramePr>
            <a:graphicFrameLocks noChangeAspect="1"/>
          </p:cNvGraphicFramePr>
          <p:nvPr>
            <p:extLst>
              <p:ext uri="{D42A27DB-BD31-4B8C-83A1-F6EECF244321}">
                <p14:modId xmlns:p14="http://schemas.microsoft.com/office/powerpoint/2010/main" val="1023808796"/>
              </p:ext>
            </p:extLst>
          </p:nvPr>
        </p:nvGraphicFramePr>
        <p:xfrm>
          <a:off x="1897224" y="1475793"/>
          <a:ext cx="6934200" cy="3859213"/>
        </p:xfrm>
        <a:graphic>
          <a:graphicData uri="http://schemas.openxmlformats.org/presentationml/2006/ole">
            <mc:AlternateContent xmlns:mc="http://schemas.openxmlformats.org/markup-compatibility/2006">
              <mc:Choice xmlns:v="urn:schemas-microsoft-com:vml" Requires="v">
                <p:oleObj r:id="rId2" imgW="15377778" imgH="8584127" progId="">
                  <p:embed/>
                </p:oleObj>
              </mc:Choice>
              <mc:Fallback>
                <p:oleObj r:id="rId2" imgW="15377778" imgH="8584127" progId="">
                  <p:embed/>
                  <p:pic>
                    <p:nvPicPr>
                      <p:cNvPr id="29701" name="Object 1">
                        <a:extLst>
                          <a:ext uri="{FF2B5EF4-FFF2-40B4-BE49-F238E27FC236}">
                            <a16:creationId xmlns:a16="http://schemas.microsoft.com/office/drawing/2014/main" id="{45E4F84B-2D8C-46F7-A1BD-A5A92D3B1D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224" y="1475793"/>
                        <a:ext cx="6934200" cy="3859213"/>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564BBE29-184F-4F98-839E-0B77900C0D43}"/>
              </a:ext>
            </a:extLst>
          </p:cNvPr>
          <p:cNvSpPr>
            <a:spLocks noGrp="1" noChangeArrowheads="1"/>
          </p:cNvSpPr>
          <p:nvPr>
            <p:ph type="title"/>
          </p:nvPr>
        </p:nvSpPr>
        <p:spPr/>
        <p:txBody>
          <a:bodyPr/>
          <a:lstStyle/>
          <a:p>
            <a:pPr eaLnBrk="1" hangingPunct="1"/>
            <a:r>
              <a:rPr lang="en-US" altLang="en-US"/>
              <a:t>Test Automation Hosts - Configuration</a:t>
            </a:r>
          </a:p>
        </p:txBody>
      </p:sp>
      <p:sp>
        <p:nvSpPr>
          <p:cNvPr id="30724" name="Rectangle 8">
            <a:extLst>
              <a:ext uri="{FF2B5EF4-FFF2-40B4-BE49-F238E27FC236}">
                <a16:creationId xmlns:a16="http://schemas.microsoft.com/office/drawing/2014/main" id="{6590DCE3-70EF-4F0F-A705-7A2B03FD774F}"/>
              </a:ext>
            </a:extLst>
          </p:cNvPr>
          <p:cNvSpPr>
            <a:spLocks noChangeArrowheads="1"/>
          </p:cNvSpPr>
          <p:nvPr/>
        </p:nvSpPr>
        <p:spPr bwMode="auto">
          <a:xfrm>
            <a:off x="1551988" y="4226763"/>
            <a:ext cx="8229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2000">
                <a:solidFill>
                  <a:schemeClr val="tx1"/>
                </a:solidFill>
              </a:rPr>
              <a:t>	The automated test scripts managed in SpiraTest / SpiraTeam can be either executed on the local machine or </a:t>
            </a:r>
            <a:r>
              <a:rPr lang="en-US" altLang="en-US" sz="2000" b="1">
                <a:solidFill>
                  <a:schemeClr val="tx1"/>
                </a:solidFill>
              </a:rPr>
              <a:t>scheduled for execution</a:t>
            </a:r>
            <a:r>
              <a:rPr lang="en-US" altLang="en-US" sz="2000">
                <a:solidFill>
                  <a:schemeClr val="tx1"/>
                </a:solidFill>
              </a:rPr>
              <a:t> on a series of remote hosts.</a:t>
            </a:r>
          </a:p>
          <a:p>
            <a:pPr eaLnBrk="1" hangingPunct="1">
              <a:buFont typeface="Wingdings" panose="05000000000000000000" pitchFamily="2" charset="2"/>
              <a:buNone/>
            </a:pPr>
            <a:r>
              <a:rPr lang="en-US" altLang="en-US" sz="2000">
                <a:solidFill>
                  <a:schemeClr val="tx1"/>
                </a:solidFill>
              </a:rPr>
              <a:t>	The local machine and/or remote hosts must all be running an instance of RemoteLaunch</a:t>
            </a:r>
            <a:r>
              <a:rPr lang="en-US" altLang="en-US" sz="2000" baseline="30000">
                <a:solidFill>
                  <a:schemeClr val="tx1"/>
                </a:solidFill>
              </a:rPr>
              <a:t> ®</a:t>
            </a:r>
            <a:r>
              <a:rPr lang="en-US" altLang="en-US" sz="2000">
                <a:solidFill>
                  <a:schemeClr val="tx1"/>
                </a:solidFill>
              </a:rPr>
              <a:t> that is pointing o the central SpiraTest / SpiraTeam server.</a:t>
            </a:r>
          </a:p>
        </p:txBody>
      </p:sp>
      <p:pic>
        <p:nvPicPr>
          <p:cNvPr id="4" name="Picture 3">
            <a:extLst>
              <a:ext uri="{FF2B5EF4-FFF2-40B4-BE49-F238E27FC236}">
                <a16:creationId xmlns:a16="http://schemas.microsoft.com/office/drawing/2014/main" id="{FE7578B5-72B8-4900-8721-7129C1AE8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980" y="1498927"/>
            <a:ext cx="10049069" cy="2443365"/>
          </a:xfrm>
          <a:prstGeom prst="rect">
            <a:avLst/>
          </a:prstGeom>
          <a:ln>
            <a:solidFill>
              <a:schemeClr val="bg2">
                <a:lumMod val="50000"/>
              </a:schemeClr>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The Agile Manifesto Changed Development</a:t>
            </a:r>
          </a:p>
        </p:txBody>
      </p:sp>
      <p:grpSp>
        <p:nvGrpSpPr>
          <p:cNvPr id="46" name="Group 45">
            <a:extLst>
              <a:ext uri="{FF2B5EF4-FFF2-40B4-BE49-F238E27FC236}">
                <a16:creationId xmlns:a16="http://schemas.microsoft.com/office/drawing/2014/main" id="{59915BA7-E364-428C-BDDF-C0A482A795CF}"/>
              </a:ext>
            </a:extLst>
          </p:cNvPr>
          <p:cNvGrpSpPr/>
          <p:nvPr/>
        </p:nvGrpSpPr>
        <p:grpSpPr>
          <a:xfrm>
            <a:off x="1504561" y="2332088"/>
            <a:ext cx="9182877" cy="3889310"/>
            <a:chOff x="1500674" y="1886339"/>
            <a:chExt cx="8458200" cy="3581400"/>
          </a:xfrm>
        </p:grpSpPr>
        <p:sp>
          <p:nvSpPr>
            <p:cNvPr id="6" name="AutoShape 2">
              <a:extLst>
                <a:ext uri="{FF2B5EF4-FFF2-40B4-BE49-F238E27FC236}">
                  <a16:creationId xmlns:a16="http://schemas.microsoft.com/office/drawing/2014/main" id="{F82EC296-6458-4DE8-8D72-D12ABB0FDCA1}"/>
                </a:ext>
              </a:extLst>
            </p:cNvPr>
            <p:cNvSpPr>
              <a:spLocks noChangeArrowheads="1"/>
            </p:cNvSpPr>
            <p:nvPr/>
          </p:nvSpPr>
          <p:spPr bwMode="auto">
            <a:xfrm>
              <a:off x="43200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7" name="AutoShape 3">
              <a:extLst>
                <a:ext uri="{FF2B5EF4-FFF2-40B4-BE49-F238E27FC236}">
                  <a16:creationId xmlns:a16="http://schemas.microsoft.com/office/drawing/2014/main" id="{6EB41118-AE1A-4AC9-8C1C-03C3AF2F6372}"/>
                </a:ext>
              </a:extLst>
            </p:cNvPr>
            <p:cNvSpPr>
              <a:spLocks noChangeArrowheads="1"/>
            </p:cNvSpPr>
            <p:nvPr/>
          </p:nvSpPr>
          <p:spPr bwMode="auto">
            <a:xfrm>
              <a:off x="61488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8" name="Rectangle 6">
              <a:extLst>
                <a:ext uri="{FF2B5EF4-FFF2-40B4-BE49-F238E27FC236}">
                  <a16:creationId xmlns:a16="http://schemas.microsoft.com/office/drawing/2014/main" id="{125760B6-4FA4-4F7C-9B56-212734548DD5}"/>
                </a:ext>
              </a:extLst>
            </p:cNvPr>
            <p:cNvSpPr>
              <a:spLocks noChangeArrowheads="1"/>
            </p:cNvSpPr>
            <p:nvPr/>
          </p:nvSpPr>
          <p:spPr bwMode="auto">
            <a:xfrm>
              <a:off x="1500674" y="2114939"/>
              <a:ext cx="12192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Requirements</a:t>
              </a:r>
            </a:p>
            <a:p>
              <a:pPr algn="ctr">
                <a:spcBef>
                  <a:spcPct val="0"/>
                </a:spcBef>
                <a:buClrTx/>
                <a:buSzTx/>
                <a:buFontTx/>
                <a:buNone/>
              </a:pPr>
              <a:r>
                <a:rPr lang="en-US" altLang="en-US" sz="1400">
                  <a:solidFill>
                    <a:schemeClr val="tx1"/>
                  </a:solidFill>
                </a:rPr>
                <a:t>Gathering</a:t>
              </a:r>
              <a:endParaRPr lang="en-US" altLang="en-US" sz="2400">
                <a:solidFill>
                  <a:schemeClr val="tx1"/>
                </a:solidFill>
                <a:latin typeface="Times" panose="02020603050405020304" pitchFamily="18" charset="0"/>
              </a:endParaRPr>
            </a:p>
          </p:txBody>
        </p:sp>
        <p:sp>
          <p:nvSpPr>
            <p:cNvPr id="9" name="Rectangle 7">
              <a:extLst>
                <a:ext uri="{FF2B5EF4-FFF2-40B4-BE49-F238E27FC236}">
                  <a16:creationId xmlns:a16="http://schemas.microsoft.com/office/drawing/2014/main" id="{23C1E943-7079-4D0D-B2F0-6AD9FAFA75D0}"/>
                </a:ext>
              </a:extLst>
            </p:cNvPr>
            <p:cNvSpPr>
              <a:spLocks noChangeArrowheads="1"/>
            </p:cNvSpPr>
            <p:nvPr/>
          </p:nvSpPr>
          <p:spPr bwMode="auto">
            <a:xfrm>
              <a:off x="2719874" y="2114939"/>
              <a:ext cx="990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Business Design</a:t>
              </a:r>
              <a:endParaRPr lang="en-US" altLang="en-US" sz="2400">
                <a:solidFill>
                  <a:schemeClr val="tx1"/>
                </a:solidFill>
                <a:latin typeface="Times" panose="02020603050405020304" pitchFamily="18" charset="0"/>
              </a:endParaRPr>
            </a:p>
          </p:txBody>
        </p:sp>
        <p:sp>
          <p:nvSpPr>
            <p:cNvPr id="10" name="Rectangle 8">
              <a:extLst>
                <a:ext uri="{FF2B5EF4-FFF2-40B4-BE49-F238E27FC236}">
                  <a16:creationId xmlns:a16="http://schemas.microsoft.com/office/drawing/2014/main" id="{4CB47B72-ED6B-4D8D-97F0-DB0EAF8D9ACF}"/>
                </a:ext>
              </a:extLst>
            </p:cNvPr>
            <p:cNvSpPr>
              <a:spLocks noChangeArrowheads="1"/>
            </p:cNvSpPr>
            <p:nvPr/>
          </p:nvSpPr>
          <p:spPr bwMode="auto">
            <a:xfrm>
              <a:off x="6834674" y="2114939"/>
              <a:ext cx="8382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Unit</a:t>
              </a:r>
            </a:p>
            <a:p>
              <a:pPr algn="ctr">
                <a:spcBef>
                  <a:spcPct val="0"/>
                </a:spcBef>
                <a:buClrTx/>
                <a:buSzTx/>
                <a:buFontTx/>
                <a:buNone/>
              </a:pPr>
              <a:r>
                <a:rPr lang="en-US" altLang="en-US" sz="1400">
                  <a:solidFill>
                    <a:schemeClr val="tx1"/>
                  </a:solidFill>
                </a:rPr>
                <a:t>Testing</a:t>
              </a:r>
              <a:endParaRPr lang="en-US" altLang="en-US" sz="2400">
                <a:solidFill>
                  <a:schemeClr val="tx1"/>
                </a:solidFill>
                <a:latin typeface="Times" panose="02020603050405020304" pitchFamily="18" charset="0"/>
              </a:endParaRPr>
            </a:p>
          </p:txBody>
        </p:sp>
        <p:sp>
          <p:nvSpPr>
            <p:cNvPr id="11" name="Rectangle 9">
              <a:extLst>
                <a:ext uri="{FF2B5EF4-FFF2-40B4-BE49-F238E27FC236}">
                  <a16:creationId xmlns:a16="http://schemas.microsoft.com/office/drawing/2014/main" id="{AE1CE3A3-D2D1-4A4D-93BE-495FB38F5ECD}"/>
                </a:ext>
              </a:extLst>
            </p:cNvPr>
            <p:cNvSpPr>
              <a:spLocks noChangeArrowheads="1"/>
            </p:cNvSpPr>
            <p:nvPr/>
          </p:nvSpPr>
          <p:spPr bwMode="auto">
            <a:xfrm>
              <a:off x="1500674" y="1886339"/>
              <a:ext cx="8382000" cy="228600"/>
            </a:xfrm>
            <a:prstGeom prst="rect">
              <a:avLst/>
            </a:prstGeom>
            <a:solidFill>
              <a:schemeClr val="tx1">
                <a:alpha val="50195"/>
              </a:schemeClr>
            </a:solidFill>
            <a:ln w="190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200" b="1">
                  <a:solidFill>
                    <a:schemeClr val="bg1"/>
                  </a:solidFill>
                </a:rPr>
                <a:t>Traditional Waterfall Methodology</a:t>
              </a:r>
              <a:endParaRPr lang="en-US" altLang="en-US" sz="1200" b="1">
                <a:solidFill>
                  <a:schemeClr val="bg1"/>
                </a:solidFill>
                <a:latin typeface="Times" panose="02020603050405020304" pitchFamily="18" charset="0"/>
              </a:endParaRPr>
            </a:p>
          </p:txBody>
        </p:sp>
        <p:sp>
          <p:nvSpPr>
            <p:cNvPr id="12" name="AutoShape 10">
              <a:extLst>
                <a:ext uri="{FF2B5EF4-FFF2-40B4-BE49-F238E27FC236}">
                  <a16:creationId xmlns:a16="http://schemas.microsoft.com/office/drawing/2014/main" id="{9FBA484D-3537-4601-BEC2-6EDB415F9B2D}"/>
                </a:ext>
              </a:extLst>
            </p:cNvPr>
            <p:cNvSpPr>
              <a:spLocks noChangeArrowheads="1"/>
            </p:cNvSpPr>
            <p:nvPr/>
          </p:nvSpPr>
          <p:spPr bwMode="auto">
            <a:xfrm>
              <a:off x="9730274" y="2953139"/>
              <a:ext cx="228600" cy="228600"/>
            </a:xfrm>
            <a:prstGeom prst="diamond">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3" name="Text Box 11">
              <a:extLst>
                <a:ext uri="{FF2B5EF4-FFF2-40B4-BE49-F238E27FC236}">
                  <a16:creationId xmlns:a16="http://schemas.microsoft.com/office/drawing/2014/main" id="{5F3FA9D5-A865-467D-8E92-56A4DF287624}"/>
                </a:ext>
              </a:extLst>
            </p:cNvPr>
            <p:cNvSpPr txBox="1">
              <a:spLocks noChangeArrowheads="1"/>
            </p:cNvSpPr>
            <p:nvPr/>
          </p:nvSpPr>
          <p:spPr bwMode="auto">
            <a:xfrm>
              <a:off x="8457099" y="2953139"/>
              <a:ext cx="12731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r">
                <a:lnSpc>
                  <a:spcPct val="101000"/>
                </a:lnSpc>
                <a:spcBef>
                  <a:spcPct val="50000"/>
                </a:spcBef>
                <a:buClrTx/>
                <a:buSzTx/>
                <a:buFontTx/>
                <a:buNone/>
              </a:pPr>
              <a:r>
                <a:rPr lang="en-GB" altLang="en-US" sz="1000" b="1">
                  <a:solidFill>
                    <a:schemeClr val="tx1"/>
                  </a:solidFill>
                </a:rPr>
                <a:t>Release Complete</a:t>
              </a:r>
            </a:p>
          </p:txBody>
        </p:sp>
        <p:sp>
          <p:nvSpPr>
            <p:cNvPr id="14" name="Rectangle 12">
              <a:extLst>
                <a:ext uri="{FF2B5EF4-FFF2-40B4-BE49-F238E27FC236}">
                  <a16:creationId xmlns:a16="http://schemas.microsoft.com/office/drawing/2014/main" id="{1E132272-4074-460E-AE7E-5F6606AFC986}"/>
                </a:ext>
              </a:extLst>
            </p:cNvPr>
            <p:cNvSpPr>
              <a:spLocks noChangeArrowheads="1"/>
            </p:cNvSpPr>
            <p:nvPr/>
          </p:nvSpPr>
          <p:spPr bwMode="auto">
            <a:xfrm>
              <a:off x="3710474" y="2114939"/>
              <a:ext cx="990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Technical Design</a:t>
              </a:r>
              <a:endParaRPr lang="en-US" altLang="en-US" sz="2400">
                <a:solidFill>
                  <a:schemeClr val="tx1"/>
                </a:solidFill>
                <a:latin typeface="Times" panose="02020603050405020304" pitchFamily="18" charset="0"/>
              </a:endParaRPr>
            </a:p>
          </p:txBody>
        </p:sp>
        <p:sp>
          <p:nvSpPr>
            <p:cNvPr id="15" name="Rectangle 13">
              <a:extLst>
                <a:ext uri="{FF2B5EF4-FFF2-40B4-BE49-F238E27FC236}">
                  <a16:creationId xmlns:a16="http://schemas.microsoft.com/office/drawing/2014/main" id="{A82E0C20-5D6D-4E56-8AE1-D49EA64452C3}"/>
                </a:ext>
              </a:extLst>
            </p:cNvPr>
            <p:cNvSpPr>
              <a:spLocks noChangeArrowheads="1"/>
            </p:cNvSpPr>
            <p:nvPr/>
          </p:nvSpPr>
          <p:spPr bwMode="auto">
            <a:xfrm>
              <a:off x="4701074" y="2114939"/>
              <a:ext cx="2133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Systems Development</a:t>
              </a:r>
              <a:endParaRPr lang="en-US" altLang="en-US" sz="2400">
                <a:solidFill>
                  <a:schemeClr val="tx1"/>
                </a:solidFill>
                <a:latin typeface="Times" panose="02020603050405020304" pitchFamily="18" charset="0"/>
              </a:endParaRPr>
            </a:p>
          </p:txBody>
        </p:sp>
        <p:sp>
          <p:nvSpPr>
            <p:cNvPr id="16" name="Rectangle 14">
              <a:extLst>
                <a:ext uri="{FF2B5EF4-FFF2-40B4-BE49-F238E27FC236}">
                  <a16:creationId xmlns:a16="http://schemas.microsoft.com/office/drawing/2014/main" id="{84242C88-0F0A-4A6D-A734-8F80AA41782E}"/>
                </a:ext>
              </a:extLst>
            </p:cNvPr>
            <p:cNvSpPr>
              <a:spLocks noChangeArrowheads="1"/>
            </p:cNvSpPr>
            <p:nvPr/>
          </p:nvSpPr>
          <p:spPr bwMode="auto">
            <a:xfrm>
              <a:off x="7672874" y="2114939"/>
              <a:ext cx="10668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Integration</a:t>
              </a:r>
            </a:p>
            <a:p>
              <a:pPr algn="ctr">
                <a:spcBef>
                  <a:spcPct val="0"/>
                </a:spcBef>
                <a:buClrTx/>
                <a:buSzTx/>
                <a:buFontTx/>
                <a:buNone/>
              </a:pPr>
              <a:r>
                <a:rPr lang="en-US" altLang="en-US" sz="1400">
                  <a:solidFill>
                    <a:schemeClr val="tx1"/>
                  </a:solidFill>
                </a:rPr>
                <a:t>Testing</a:t>
              </a:r>
              <a:endParaRPr lang="en-US" altLang="en-US" sz="2400">
                <a:solidFill>
                  <a:schemeClr val="tx1"/>
                </a:solidFill>
                <a:latin typeface="Times" panose="02020603050405020304" pitchFamily="18" charset="0"/>
              </a:endParaRPr>
            </a:p>
          </p:txBody>
        </p:sp>
        <p:sp>
          <p:nvSpPr>
            <p:cNvPr id="17" name="Rectangle 15">
              <a:extLst>
                <a:ext uri="{FF2B5EF4-FFF2-40B4-BE49-F238E27FC236}">
                  <a16:creationId xmlns:a16="http://schemas.microsoft.com/office/drawing/2014/main" id="{4CB53A18-F5A4-4B17-9ABF-0C6D08F21E18}"/>
                </a:ext>
              </a:extLst>
            </p:cNvPr>
            <p:cNvSpPr>
              <a:spLocks noChangeArrowheads="1"/>
            </p:cNvSpPr>
            <p:nvPr/>
          </p:nvSpPr>
          <p:spPr bwMode="auto">
            <a:xfrm>
              <a:off x="8739674" y="2114939"/>
              <a:ext cx="11430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Acceptance</a:t>
              </a:r>
            </a:p>
            <a:p>
              <a:pPr algn="ctr">
                <a:spcBef>
                  <a:spcPct val="0"/>
                </a:spcBef>
                <a:buClrTx/>
                <a:buSzTx/>
                <a:buFontTx/>
                <a:buNone/>
              </a:pPr>
              <a:r>
                <a:rPr lang="en-US" altLang="en-US" sz="1400">
                  <a:solidFill>
                    <a:schemeClr val="tx1"/>
                  </a:solidFill>
                </a:rPr>
                <a:t>Testing (UAT)</a:t>
              </a:r>
              <a:endParaRPr lang="en-US" altLang="en-US" sz="2400">
                <a:solidFill>
                  <a:schemeClr val="tx1"/>
                </a:solidFill>
                <a:latin typeface="Times" panose="02020603050405020304" pitchFamily="18" charset="0"/>
              </a:endParaRPr>
            </a:p>
          </p:txBody>
        </p:sp>
        <p:sp>
          <p:nvSpPr>
            <p:cNvPr id="18" name="AutoShape 16">
              <a:extLst>
                <a:ext uri="{FF2B5EF4-FFF2-40B4-BE49-F238E27FC236}">
                  <a16:creationId xmlns:a16="http://schemas.microsoft.com/office/drawing/2014/main" id="{20B47384-B604-4551-8BCB-63511E82359A}"/>
                </a:ext>
              </a:extLst>
            </p:cNvPr>
            <p:cNvSpPr>
              <a:spLocks noChangeArrowheads="1"/>
            </p:cNvSpPr>
            <p:nvPr/>
          </p:nvSpPr>
          <p:spPr bwMode="auto">
            <a:xfrm>
              <a:off x="5386874" y="2953139"/>
              <a:ext cx="457200" cy="381000"/>
            </a:xfrm>
            <a:prstGeom prst="downArrow">
              <a:avLst>
                <a:gd name="adj1" fmla="val 50000"/>
                <a:gd name="adj2" fmla="val 25000"/>
              </a:avLst>
            </a:prstGeom>
            <a:solidFill>
              <a:srgbClr val="F79910"/>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9" name="Rectangle 17">
              <a:extLst>
                <a:ext uri="{FF2B5EF4-FFF2-40B4-BE49-F238E27FC236}">
                  <a16:creationId xmlns:a16="http://schemas.microsoft.com/office/drawing/2014/main" id="{0EE5FEE2-FA39-456E-99B1-1B4598D3C010}"/>
                </a:ext>
              </a:extLst>
            </p:cNvPr>
            <p:cNvSpPr>
              <a:spLocks noChangeArrowheads="1"/>
            </p:cNvSpPr>
            <p:nvPr/>
          </p:nvSpPr>
          <p:spPr bwMode="auto">
            <a:xfrm>
              <a:off x="1500674" y="3638939"/>
              <a:ext cx="1066800" cy="762000"/>
            </a:xfrm>
            <a:prstGeom prst="rect">
              <a:avLst/>
            </a:prstGeom>
            <a:solidFill>
              <a:srgbClr val="FECC82"/>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Limited Upfront Planning</a:t>
              </a:r>
            </a:p>
          </p:txBody>
        </p:sp>
        <p:sp>
          <p:nvSpPr>
            <p:cNvPr id="20" name="Rectangle 18">
              <a:extLst>
                <a:ext uri="{FF2B5EF4-FFF2-40B4-BE49-F238E27FC236}">
                  <a16:creationId xmlns:a16="http://schemas.microsoft.com/office/drawing/2014/main" id="{B0BC8366-C597-4C1F-ADD0-D0D8759726D1}"/>
                </a:ext>
              </a:extLst>
            </p:cNvPr>
            <p:cNvSpPr>
              <a:spLocks noChangeArrowheads="1"/>
            </p:cNvSpPr>
            <p:nvPr/>
          </p:nvSpPr>
          <p:spPr bwMode="auto">
            <a:xfrm>
              <a:off x="25674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#1</a:t>
              </a:r>
              <a:endParaRPr lang="en-US" altLang="en-US" sz="2400">
                <a:solidFill>
                  <a:schemeClr val="tx1"/>
                </a:solidFill>
                <a:latin typeface="Times" panose="02020603050405020304" pitchFamily="18" charset="0"/>
              </a:endParaRPr>
            </a:p>
          </p:txBody>
        </p:sp>
        <p:sp>
          <p:nvSpPr>
            <p:cNvPr id="21" name="Rectangle 19">
              <a:extLst>
                <a:ext uri="{FF2B5EF4-FFF2-40B4-BE49-F238E27FC236}">
                  <a16:creationId xmlns:a16="http://schemas.microsoft.com/office/drawing/2014/main" id="{7E5BFEBC-F6AF-48C2-B8BD-61AA7F78DF9F}"/>
                </a:ext>
              </a:extLst>
            </p:cNvPr>
            <p:cNvSpPr>
              <a:spLocks noChangeArrowheads="1"/>
            </p:cNvSpPr>
            <p:nvPr/>
          </p:nvSpPr>
          <p:spPr bwMode="auto">
            <a:xfrm>
              <a:off x="43962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#2</a:t>
              </a:r>
              <a:endParaRPr lang="en-US" altLang="en-US" sz="2400">
                <a:solidFill>
                  <a:schemeClr val="tx1"/>
                </a:solidFill>
                <a:latin typeface="Times" panose="02020603050405020304" pitchFamily="18" charset="0"/>
              </a:endParaRPr>
            </a:p>
          </p:txBody>
        </p:sp>
        <p:sp>
          <p:nvSpPr>
            <p:cNvPr id="22" name="Rectangle 20">
              <a:extLst>
                <a:ext uri="{FF2B5EF4-FFF2-40B4-BE49-F238E27FC236}">
                  <a16:creationId xmlns:a16="http://schemas.microsoft.com/office/drawing/2014/main" id="{35A17594-BF7D-4C7E-ACEC-A434E588A896}"/>
                </a:ext>
              </a:extLst>
            </p:cNvPr>
            <p:cNvSpPr>
              <a:spLocks noChangeArrowheads="1"/>
            </p:cNvSpPr>
            <p:nvPr/>
          </p:nvSpPr>
          <p:spPr bwMode="auto">
            <a:xfrm>
              <a:off x="1500674" y="3410339"/>
              <a:ext cx="8382000" cy="228600"/>
            </a:xfrm>
            <a:prstGeom prst="rect">
              <a:avLst/>
            </a:prstGeom>
            <a:solidFill>
              <a:srgbClr val="F7991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200" b="1">
                  <a:solidFill>
                    <a:schemeClr val="tx1"/>
                  </a:solidFill>
                </a:rPr>
                <a:t>Agile Methodology</a:t>
              </a:r>
              <a:endParaRPr lang="en-US" altLang="en-US" sz="1200" b="1">
                <a:solidFill>
                  <a:schemeClr val="tx1"/>
                </a:solidFill>
                <a:latin typeface="Times" panose="02020603050405020304" pitchFamily="18" charset="0"/>
              </a:endParaRPr>
            </a:p>
          </p:txBody>
        </p:sp>
        <p:sp>
          <p:nvSpPr>
            <p:cNvPr id="23" name="Rectangle 21">
              <a:extLst>
                <a:ext uri="{FF2B5EF4-FFF2-40B4-BE49-F238E27FC236}">
                  <a16:creationId xmlns:a16="http://schemas.microsoft.com/office/drawing/2014/main" id="{4A3B0AE9-2EA6-4CE6-BD08-6C9423E41793}"/>
                </a:ext>
              </a:extLst>
            </p:cNvPr>
            <p:cNvSpPr>
              <a:spLocks noChangeArrowheads="1"/>
            </p:cNvSpPr>
            <p:nvPr/>
          </p:nvSpPr>
          <p:spPr bwMode="auto">
            <a:xfrm>
              <a:off x="2567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a:t>
              </a:r>
              <a:endParaRPr lang="en-US" altLang="en-US" sz="1000">
                <a:solidFill>
                  <a:schemeClr val="tx1"/>
                </a:solidFill>
                <a:latin typeface="Times" panose="02020603050405020304" pitchFamily="18" charset="0"/>
              </a:endParaRPr>
            </a:p>
          </p:txBody>
        </p:sp>
        <p:sp>
          <p:nvSpPr>
            <p:cNvPr id="24" name="Rectangle 22">
              <a:extLst>
                <a:ext uri="{FF2B5EF4-FFF2-40B4-BE49-F238E27FC236}">
                  <a16:creationId xmlns:a16="http://schemas.microsoft.com/office/drawing/2014/main" id="{1869A2B2-5364-4F2D-B5C0-FBA681BDD996}"/>
                </a:ext>
              </a:extLst>
            </p:cNvPr>
            <p:cNvSpPr>
              <a:spLocks noChangeArrowheads="1"/>
            </p:cNvSpPr>
            <p:nvPr/>
          </p:nvSpPr>
          <p:spPr bwMode="auto">
            <a:xfrm>
              <a:off x="3177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2</a:t>
              </a:r>
              <a:endParaRPr lang="en-US" altLang="en-US" sz="1000">
                <a:solidFill>
                  <a:schemeClr val="tx1"/>
                </a:solidFill>
                <a:latin typeface="Times" panose="02020603050405020304" pitchFamily="18" charset="0"/>
              </a:endParaRPr>
            </a:p>
          </p:txBody>
        </p:sp>
        <p:sp>
          <p:nvSpPr>
            <p:cNvPr id="25" name="Rectangle 23">
              <a:extLst>
                <a:ext uri="{FF2B5EF4-FFF2-40B4-BE49-F238E27FC236}">
                  <a16:creationId xmlns:a16="http://schemas.microsoft.com/office/drawing/2014/main" id="{8155FBE0-54E7-4A4D-97B4-2E896DE689C8}"/>
                </a:ext>
              </a:extLst>
            </p:cNvPr>
            <p:cNvSpPr>
              <a:spLocks noChangeArrowheads="1"/>
            </p:cNvSpPr>
            <p:nvPr/>
          </p:nvSpPr>
          <p:spPr bwMode="auto">
            <a:xfrm>
              <a:off x="37866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3</a:t>
              </a:r>
              <a:endParaRPr lang="en-US" altLang="en-US" sz="1000">
                <a:solidFill>
                  <a:schemeClr val="tx1"/>
                </a:solidFill>
                <a:latin typeface="Times" panose="02020603050405020304" pitchFamily="18" charset="0"/>
              </a:endParaRPr>
            </a:p>
          </p:txBody>
        </p:sp>
        <p:sp>
          <p:nvSpPr>
            <p:cNvPr id="26" name="Rectangle 24">
              <a:extLst>
                <a:ext uri="{FF2B5EF4-FFF2-40B4-BE49-F238E27FC236}">
                  <a16:creationId xmlns:a16="http://schemas.microsoft.com/office/drawing/2014/main" id="{A5F173DE-DB63-479A-A1A6-45AA9D13BBA2}"/>
                </a:ext>
              </a:extLst>
            </p:cNvPr>
            <p:cNvSpPr>
              <a:spLocks noChangeArrowheads="1"/>
            </p:cNvSpPr>
            <p:nvPr/>
          </p:nvSpPr>
          <p:spPr bwMode="auto">
            <a:xfrm>
              <a:off x="43962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4</a:t>
              </a:r>
              <a:endParaRPr lang="en-US" altLang="en-US" sz="1000">
                <a:solidFill>
                  <a:schemeClr val="tx1"/>
                </a:solidFill>
                <a:latin typeface="Times" panose="02020603050405020304" pitchFamily="18" charset="0"/>
              </a:endParaRPr>
            </a:p>
          </p:txBody>
        </p:sp>
        <p:sp>
          <p:nvSpPr>
            <p:cNvPr id="27" name="Rectangle 25">
              <a:extLst>
                <a:ext uri="{FF2B5EF4-FFF2-40B4-BE49-F238E27FC236}">
                  <a16:creationId xmlns:a16="http://schemas.microsoft.com/office/drawing/2014/main" id="{37803C51-DC69-40EB-ADA2-B9374283A45E}"/>
                </a:ext>
              </a:extLst>
            </p:cNvPr>
            <p:cNvSpPr>
              <a:spLocks noChangeArrowheads="1"/>
            </p:cNvSpPr>
            <p:nvPr/>
          </p:nvSpPr>
          <p:spPr bwMode="auto">
            <a:xfrm>
              <a:off x="50058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5</a:t>
              </a:r>
              <a:endParaRPr lang="en-US" altLang="en-US" sz="1000">
                <a:solidFill>
                  <a:schemeClr val="tx1"/>
                </a:solidFill>
                <a:latin typeface="Times" panose="02020603050405020304" pitchFamily="18" charset="0"/>
              </a:endParaRPr>
            </a:p>
          </p:txBody>
        </p:sp>
        <p:sp>
          <p:nvSpPr>
            <p:cNvPr id="28" name="Rectangle 26">
              <a:extLst>
                <a:ext uri="{FF2B5EF4-FFF2-40B4-BE49-F238E27FC236}">
                  <a16:creationId xmlns:a16="http://schemas.microsoft.com/office/drawing/2014/main" id="{AF5A676F-850E-4E08-8DA1-D614F22388D9}"/>
                </a:ext>
              </a:extLst>
            </p:cNvPr>
            <p:cNvSpPr>
              <a:spLocks noChangeArrowheads="1"/>
            </p:cNvSpPr>
            <p:nvPr/>
          </p:nvSpPr>
          <p:spPr bwMode="auto">
            <a:xfrm>
              <a:off x="5615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6</a:t>
              </a:r>
              <a:endParaRPr lang="en-US" altLang="en-US" sz="1000">
                <a:solidFill>
                  <a:schemeClr val="tx1"/>
                </a:solidFill>
                <a:latin typeface="Times" panose="02020603050405020304" pitchFamily="18" charset="0"/>
              </a:endParaRPr>
            </a:p>
          </p:txBody>
        </p:sp>
        <p:sp>
          <p:nvSpPr>
            <p:cNvPr id="29" name="Rectangle 27">
              <a:extLst>
                <a:ext uri="{FF2B5EF4-FFF2-40B4-BE49-F238E27FC236}">
                  <a16:creationId xmlns:a16="http://schemas.microsoft.com/office/drawing/2014/main" id="{24518180-877A-41B9-B943-7D1AEE3C5794}"/>
                </a:ext>
              </a:extLst>
            </p:cNvPr>
            <p:cNvSpPr>
              <a:spLocks noChangeArrowheads="1"/>
            </p:cNvSpPr>
            <p:nvPr/>
          </p:nvSpPr>
          <p:spPr bwMode="auto">
            <a:xfrm>
              <a:off x="62250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#3</a:t>
              </a:r>
              <a:endParaRPr lang="en-US" altLang="en-US" sz="2400">
                <a:solidFill>
                  <a:schemeClr val="tx1"/>
                </a:solidFill>
                <a:latin typeface="Times" panose="02020603050405020304" pitchFamily="18" charset="0"/>
              </a:endParaRPr>
            </a:p>
          </p:txBody>
        </p:sp>
        <p:sp>
          <p:nvSpPr>
            <p:cNvPr id="30" name="Rectangle 28">
              <a:extLst>
                <a:ext uri="{FF2B5EF4-FFF2-40B4-BE49-F238E27FC236}">
                  <a16:creationId xmlns:a16="http://schemas.microsoft.com/office/drawing/2014/main" id="{84537E04-020B-4E53-BC92-724621D68A1F}"/>
                </a:ext>
              </a:extLst>
            </p:cNvPr>
            <p:cNvSpPr>
              <a:spLocks noChangeArrowheads="1"/>
            </p:cNvSpPr>
            <p:nvPr/>
          </p:nvSpPr>
          <p:spPr bwMode="auto">
            <a:xfrm>
              <a:off x="6225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7</a:t>
              </a:r>
              <a:endParaRPr lang="en-US" altLang="en-US" sz="1000">
                <a:solidFill>
                  <a:schemeClr val="tx1"/>
                </a:solidFill>
                <a:latin typeface="Times" panose="02020603050405020304" pitchFamily="18" charset="0"/>
              </a:endParaRPr>
            </a:p>
          </p:txBody>
        </p:sp>
        <p:sp>
          <p:nvSpPr>
            <p:cNvPr id="31" name="Rectangle 29">
              <a:extLst>
                <a:ext uri="{FF2B5EF4-FFF2-40B4-BE49-F238E27FC236}">
                  <a16:creationId xmlns:a16="http://schemas.microsoft.com/office/drawing/2014/main" id="{C110DBC4-7E78-440F-901A-10C4317F7F50}"/>
                </a:ext>
              </a:extLst>
            </p:cNvPr>
            <p:cNvSpPr>
              <a:spLocks noChangeArrowheads="1"/>
            </p:cNvSpPr>
            <p:nvPr/>
          </p:nvSpPr>
          <p:spPr bwMode="auto">
            <a:xfrm>
              <a:off x="68346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8</a:t>
              </a:r>
              <a:endParaRPr lang="en-US" altLang="en-US" sz="1000">
                <a:solidFill>
                  <a:schemeClr val="tx1"/>
                </a:solidFill>
                <a:latin typeface="Times" panose="02020603050405020304" pitchFamily="18" charset="0"/>
              </a:endParaRPr>
            </a:p>
          </p:txBody>
        </p:sp>
        <p:sp>
          <p:nvSpPr>
            <p:cNvPr id="32" name="Rectangle 30">
              <a:extLst>
                <a:ext uri="{FF2B5EF4-FFF2-40B4-BE49-F238E27FC236}">
                  <a16:creationId xmlns:a16="http://schemas.microsoft.com/office/drawing/2014/main" id="{EB1C1BB3-EA7D-4664-ACC6-C385A6806BF1}"/>
                </a:ext>
              </a:extLst>
            </p:cNvPr>
            <p:cNvSpPr>
              <a:spLocks noChangeArrowheads="1"/>
            </p:cNvSpPr>
            <p:nvPr/>
          </p:nvSpPr>
          <p:spPr bwMode="auto">
            <a:xfrm>
              <a:off x="74442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9</a:t>
              </a:r>
              <a:endParaRPr lang="en-US" altLang="en-US" sz="1000">
                <a:solidFill>
                  <a:schemeClr val="tx1"/>
                </a:solidFill>
                <a:latin typeface="Times" panose="02020603050405020304" pitchFamily="18" charset="0"/>
              </a:endParaRPr>
            </a:p>
          </p:txBody>
        </p:sp>
        <p:sp>
          <p:nvSpPr>
            <p:cNvPr id="33" name="Rectangle 31">
              <a:extLst>
                <a:ext uri="{FF2B5EF4-FFF2-40B4-BE49-F238E27FC236}">
                  <a16:creationId xmlns:a16="http://schemas.microsoft.com/office/drawing/2014/main" id="{3F8E33A7-7380-460C-ACDB-CE06F1BA298E}"/>
                </a:ext>
              </a:extLst>
            </p:cNvPr>
            <p:cNvSpPr>
              <a:spLocks noChangeArrowheads="1"/>
            </p:cNvSpPr>
            <p:nvPr/>
          </p:nvSpPr>
          <p:spPr bwMode="auto">
            <a:xfrm>
              <a:off x="80538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#4</a:t>
              </a:r>
              <a:endParaRPr lang="en-US" altLang="en-US" sz="2400">
                <a:solidFill>
                  <a:schemeClr val="tx1"/>
                </a:solidFill>
                <a:latin typeface="Times" panose="02020603050405020304" pitchFamily="18" charset="0"/>
              </a:endParaRPr>
            </a:p>
          </p:txBody>
        </p:sp>
        <p:sp>
          <p:nvSpPr>
            <p:cNvPr id="34" name="Rectangle 32">
              <a:extLst>
                <a:ext uri="{FF2B5EF4-FFF2-40B4-BE49-F238E27FC236}">
                  <a16:creationId xmlns:a16="http://schemas.microsoft.com/office/drawing/2014/main" id="{A60927C3-19A4-4BA2-8B9E-1E8BD53EDD71}"/>
                </a:ext>
              </a:extLst>
            </p:cNvPr>
            <p:cNvSpPr>
              <a:spLocks noChangeArrowheads="1"/>
            </p:cNvSpPr>
            <p:nvPr/>
          </p:nvSpPr>
          <p:spPr bwMode="auto">
            <a:xfrm>
              <a:off x="80538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10</a:t>
              </a:r>
              <a:endParaRPr lang="en-US" altLang="en-US" sz="1000">
                <a:solidFill>
                  <a:schemeClr val="tx1"/>
                </a:solidFill>
                <a:latin typeface="Times" panose="02020603050405020304" pitchFamily="18" charset="0"/>
              </a:endParaRPr>
            </a:p>
          </p:txBody>
        </p:sp>
        <p:sp>
          <p:nvSpPr>
            <p:cNvPr id="35" name="Rectangle 33">
              <a:extLst>
                <a:ext uri="{FF2B5EF4-FFF2-40B4-BE49-F238E27FC236}">
                  <a16:creationId xmlns:a16="http://schemas.microsoft.com/office/drawing/2014/main" id="{1D86A1C1-0C33-4187-A992-1D8F949D6209}"/>
                </a:ext>
              </a:extLst>
            </p:cNvPr>
            <p:cNvSpPr>
              <a:spLocks noChangeArrowheads="1"/>
            </p:cNvSpPr>
            <p:nvPr/>
          </p:nvSpPr>
          <p:spPr bwMode="auto">
            <a:xfrm>
              <a:off x="8663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11</a:t>
              </a:r>
              <a:endParaRPr lang="en-US" altLang="en-US" sz="1000">
                <a:solidFill>
                  <a:schemeClr val="tx1"/>
                </a:solidFill>
                <a:latin typeface="Times" panose="02020603050405020304" pitchFamily="18" charset="0"/>
              </a:endParaRPr>
            </a:p>
          </p:txBody>
        </p:sp>
        <p:sp>
          <p:nvSpPr>
            <p:cNvPr id="36" name="Rectangle 34">
              <a:extLst>
                <a:ext uri="{FF2B5EF4-FFF2-40B4-BE49-F238E27FC236}">
                  <a16:creationId xmlns:a16="http://schemas.microsoft.com/office/drawing/2014/main" id="{D16BF183-511A-43CA-83F6-021DA1784118}"/>
                </a:ext>
              </a:extLst>
            </p:cNvPr>
            <p:cNvSpPr>
              <a:spLocks noChangeArrowheads="1"/>
            </p:cNvSpPr>
            <p:nvPr/>
          </p:nvSpPr>
          <p:spPr bwMode="auto">
            <a:xfrm>
              <a:off x="9273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12</a:t>
              </a:r>
              <a:endParaRPr lang="en-US" altLang="en-US" sz="1000">
                <a:solidFill>
                  <a:schemeClr val="tx1"/>
                </a:solidFill>
                <a:latin typeface="Times" panose="02020603050405020304" pitchFamily="18" charset="0"/>
              </a:endParaRPr>
            </a:p>
          </p:txBody>
        </p:sp>
        <p:sp>
          <p:nvSpPr>
            <p:cNvPr id="37" name="Line 35">
              <a:extLst>
                <a:ext uri="{FF2B5EF4-FFF2-40B4-BE49-F238E27FC236}">
                  <a16:creationId xmlns:a16="http://schemas.microsoft.com/office/drawing/2014/main" id="{0F607AA8-934F-401B-AFE3-778F608ED9D0}"/>
                </a:ext>
              </a:extLst>
            </p:cNvPr>
            <p:cNvSpPr>
              <a:spLocks noChangeShapeType="1"/>
            </p:cNvSpPr>
            <p:nvPr/>
          </p:nvSpPr>
          <p:spPr bwMode="auto">
            <a:xfrm flipH="1">
              <a:off x="4015274" y="4400939"/>
              <a:ext cx="990600" cy="457200"/>
            </a:xfrm>
            <a:prstGeom prst="line">
              <a:avLst/>
            </a:prstGeom>
            <a:noFill/>
            <a:ln w="28575">
              <a:solidFill>
                <a:schemeClr val="tx1"/>
              </a:solidFill>
              <a:prstDash val="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38" name="Line 36">
              <a:extLst>
                <a:ext uri="{FF2B5EF4-FFF2-40B4-BE49-F238E27FC236}">
                  <a16:creationId xmlns:a16="http://schemas.microsoft.com/office/drawing/2014/main" id="{0A5B9D90-2F97-4A38-89F4-C22739C8A842}"/>
                </a:ext>
              </a:extLst>
            </p:cNvPr>
            <p:cNvSpPr>
              <a:spLocks noChangeShapeType="1"/>
            </p:cNvSpPr>
            <p:nvPr/>
          </p:nvSpPr>
          <p:spPr bwMode="auto">
            <a:xfrm>
              <a:off x="5615474" y="4400939"/>
              <a:ext cx="1676400" cy="457200"/>
            </a:xfrm>
            <a:prstGeom prst="line">
              <a:avLst/>
            </a:prstGeom>
            <a:noFill/>
            <a:ln w="28575">
              <a:solidFill>
                <a:schemeClr val="tx1"/>
              </a:solidFill>
              <a:prstDash val="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39" name="Rectangle 37">
              <a:extLst>
                <a:ext uri="{FF2B5EF4-FFF2-40B4-BE49-F238E27FC236}">
                  <a16:creationId xmlns:a16="http://schemas.microsoft.com/office/drawing/2014/main" id="{BB4AC9D7-BD40-4C6B-82E6-41E27F86CF7A}"/>
                </a:ext>
              </a:extLst>
            </p:cNvPr>
            <p:cNvSpPr>
              <a:spLocks noChangeArrowheads="1"/>
            </p:cNvSpPr>
            <p:nvPr/>
          </p:nvSpPr>
          <p:spPr bwMode="auto">
            <a:xfrm>
              <a:off x="4396274" y="4858139"/>
              <a:ext cx="7620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0" name="Rectangle 38">
              <a:extLst>
                <a:ext uri="{FF2B5EF4-FFF2-40B4-BE49-F238E27FC236}">
                  <a16:creationId xmlns:a16="http://schemas.microsoft.com/office/drawing/2014/main" id="{7592453D-44C1-48B3-9BBE-59AB0F596FC4}"/>
                </a:ext>
              </a:extLst>
            </p:cNvPr>
            <p:cNvSpPr>
              <a:spLocks noChangeArrowheads="1"/>
            </p:cNvSpPr>
            <p:nvPr/>
          </p:nvSpPr>
          <p:spPr bwMode="auto">
            <a:xfrm>
              <a:off x="3937487" y="4858139"/>
              <a:ext cx="3505200" cy="228600"/>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b="1">
                  <a:solidFill>
                    <a:schemeClr val="tx1"/>
                  </a:solidFill>
                </a:rPr>
                <a:t>Iteration N</a:t>
              </a:r>
              <a:r>
                <a:rPr lang="en-GB" altLang="en-US" sz="1000">
                  <a:solidFill>
                    <a:srgbClr val="000000"/>
                  </a:solidFill>
                </a:rPr>
                <a:t> </a:t>
              </a:r>
            </a:p>
          </p:txBody>
        </p:sp>
        <p:sp>
          <p:nvSpPr>
            <p:cNvPr id="41" name="Rectangle 39">
              <a:extLst>
                <a:ext uri="{FF2B5EF4-FFF2-40B4-BE49-F238E27FC236}">
                  <a16:creationId xmlns:a16="http://schemas.microsoft.com/office/drawing/2014/main" id="{FAB62058-F996-4328-88E3-2D4F4D5B0B59}"/>
                </a:ext>
              </a:extLst>
            </p:cNvPr>
            <p:cNvSpPr>
              <a:spLocks noChangeArrowheads="1"/>
            </p:cNvSpPr>
            <p:nvPr/>
          </p:nvSpPr>
          <p:spPr bwMode="auto">
            <a:xfrm>
              <a:off x="3937487" y="5086739"/>
              <a:ext cx="687387" cy="3810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a:solidFill>
                    <a:schemeClr val="tx1"/>
                  </a:solidFill>
                </a:rPr>
                <a:t>Iteration Planning</a:t>
              </a:r>
            </a:p>
          </p:txBody>
        </p:sp>
        <p:sp>
          <p:nvSpPr>
            <p:cNvPr id="42" name="AutoShape 40">
              <a:extLst>
                <a:ext uri="{FF2B5EF4-FFF2-40B4-BE49-F238E27FC236}">
                  <a16:creationId xmlns:a16="http://schemas.microsoft.com/office/drawing/2014/main" id="{236BCC55-7048-40C9-B362-F5CAEDAD16D4}"/>
                </a:ext>
              </a:extLst>
            </p:cNvPr>
            <p:cNvSpPr>
              <a:spLocks noChangeArrowheads="1"/>
            </p:cNvSpPr>
            <p:nvPr/>
          </p:nvSpPr>
          <p:spPr bwMode="auto">
            <a:xfrm>
              <a:off x="7961799"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3" name="AutoShape 41">
              <a:extLst>
                <a:ext uri="{FF2B5EF4-FFF2-40B4-BE49-F238E27FC236}">
                  <a16:creationId xmlns:a16="http://schemas.microsoft.com/office/drawing/2014/main" id="{DAFB0E1D-B8EE-4F31-9E52-C7FA789DD2DE}"/>
                </a:ext>
              </a:extLst>
            </p:cNvPr>
            <p:cNvSpPr>
              <a:spLocks noChangeArrowheads="1"/>
            </p:cNvSpPr>
            <p:nvPr/>
          </p:nvSpPr>
          <p:spPr bwMode="auto">
            <a:xfrm>
              <a:off x="97302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4" name="Text Box 42">
              <a:extLst>
                <a:ext uri="{FF2B5EF4-FFF2-40B4-BE49-F238E27FC236}">
                  <a16:creationId xmlns:a16="http://schemas.microsoft.com/office/drawing/2014/main" id="{8643B4D9-B55E-455A-8A2E-18F3BF28D157}"/>
                </a:ext>
              </a:extLst>
            </p:cNvPr>
            <p:cNvSpPr txBox="1">
              <a:spLocks noChangeArrowheads="1"/>
            </p:cNvSpPr>
            <p:nvPr/>
          </p:nvSpPr>
          <p:spPr bwMode="auto">
            <a:xfrm>
              <a:off x="8457099" y="4459677"/>
              <a:ext cx="12731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r">
                <a:lnSpc>
                  <a:spcPct val="101000"/>
                </a:lnSpc>
                <a:spcBef>
                  <a:spcPct val="50000"/>
                </a:spcBef>
                <a:buClrTx/>
                <a:buSzTx/>
                <a:buFontTx/>
                <a:buNone/>
              </a:pPr>
              <a:r>
                <a:rPr lang="en-GB" altLang="en-US" sz="1000" b="1">
                  <a:solidFill>
                    <a:schemeClr val="tx1"/>
                  </a:solidFill>
                </a:rPr>
                <a:t>Release Complete</a:t>
              </a:r>
            </a:p>
          </p:txBody>
        </p:sp>
        <p:sp>
          <p:nvSpPr>
            <p:cNvPr id="45" name="Rectangle 43">
              <a:extLst>
                <a:ext uri="{FF2B5EF4-FFF2-40B4-BE49-F238E27FC236}">
                  <a16:creationId xmlns:a16="http://schemas.microsoft.com/office/drawing/2014/main" id="{2C5C5E38-F7DC-4036-BF06-3870BED124E7}"/>
                </a:ext>
              </a:extLst>
            </p:cNvPr>
            <p:cNvSpPr>
              <a:spLocks noChangeArrowheads="1"/>
            </p:cNvSpPr>
            <p:nvPr/>
          </p:nvSpPr>
          <p:spPr bwMode="auto">
            <a:xfrm>
              <a:off x="4624874" y="5086739"/>
              <a:ext cx="2819400" cy="3810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a:solidFill>
                    <a:schemeClr val="tx1"/>
                  </a:solidFill>
                </a:rPr>
                <a:t>Development, Continuous Integration, Unit Testing, Functional &amp; Acceptance Testing</a:t>
              </a:r>
            </a:p>
          </p:txBody>
        </p:sp>
      </p:grpSp>
      <p:sp>
        <p:nvSpPr>
          <p:cNvPr id="47" name="TextBox 46">
            <a:extLst>
              <a:ext uri="{FF2B5EF4-FFF2-40B4-BE49-F238E27FC236}">
                <a16:creationId xmlns:a16="http://schemas.microsoft.com/office/drawing/2014/main" id="{886F654D-D552-4E2F-947E-64F67721484F}"/>
              </a:ext>
            </a:extLst>
          </p:cNvPr>
          <p:cNvSpPr txBox="1"/>
          <p:nvPr/>
        </p:nvSpPr>
        <p:spPr>
          <a:xfrm>
            <a:off x="905069" y="1380929"/>
            <a:ext cx="10627568" cy="830997"/>
          </a:xfrm>
          <a:prstGeom prst="rect">
            <a:avLst/>
          </a:prstGeom>
          <a:noFill/>
        </p:spPr>
        <p:txBody>
          <a:bodyPr wrap="square" rtlCol="0">
            <a:spAutoFit/>
          </a:bodyPr>
          <a:lstStyle/>
          <a:p>
            <a:r>
              <a:rPr lang="en-US" sz="2400" dirty="0">
                <a:latin typeface="+mj-lt"/>
              </a:rPr>
              <a:t>The agile manifesto challenged the orthodoxy around software development, freeing it from the tyranny of process and rigidity, and embracing user feedback and change.</a:t>
            </a:r>
          </a:p>
        </p:txBody>
      </p:sp>
    </p:spTree>
    <p:extLst>
      <p:ext uri="{BB962C8B-B14F-4D97-AF65-F5344CB8AC3E}">
        <p14:creationId xmlns:p14="http://schemas.microsoft.com/office/powerpoint/2010/main" val="2529210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5F746DA6-3B2D-4F95-B465-4D853AB40078}"/>
              </a:ext>
            </a:extLst>
          </p:cNvPr>
          <p:cNvSpPr>
            <a:spLocks noGrp="1" noChangeArrowheads="1"/>
          </p:cNvSpPr>
          <p:nvPr>
            <p:ph type="title"/>
          </p:nvPr>
        </p:nvSpPr>
        <p:spPr/>
        <p:txBody>
          <a:bodyPr/>
          <a:lstStyle/>
          <a:p>
            <a:pPr eaLnBrk="1" hangingPunct="1"/>
            <a:r>
              <a:rPr lang="en-US" altLang="en-US"/>
              <a:t>Test Cases – Attaching Scripts</a:t>
            </a:r>
          </a:p>
        </p:txBody>
      </p:sp>
      <p:sp>
        <p:nvSpPr>
          <p:cNvPr id="31748" name="Rectangle 5">
            <a:extLst>
              <a:ext uri="{FF2B5EF4-FFF2-40B4-BE49-F238E27FC236}">
                <a16:creationId xmlns:a16="http://schemas.microsoft.com/office/drawing/2014/main" id="{02E78CF2-6DC0-48C2-98AD-D9928EFCC184}"/>
              </a:ext>
            </a:extLst>
          </p:cNvPr>
          <p:cNvSpPr>
            <a:spLocks noChangeArrowheads="1"/>
          </p:cNvSpPr>
          <p:nvPr/>
        </p:nvSpPr>
        <p:spPr bwMode="auto">
          <a:xfrm>
            <a:off x="1290733" y="5204926"/>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2000">
                <a:solidFill>
                  <a:schemeClr val="tx1"/>
                </a:solidFill>
              </a:rPr>
              <a:t>	You attach </a:t>
            </a:r>
            <a:r>
              <a:rPr lang="en-US" altLang="en-US" sz="2000" b="1">
                <a:solidFill>
                  <a:schemeClr val="tx1"/>
                </a:solidFill>
              </a:rPr>
              <a:t>test automation</a:t>
            </a:r>
            <a:r>
              <a:rPr lang="en-US" altLang="en-US" sz="2000">
                <a:solidFill>
                  <a:schemeClr val="tx1"/>
                </a:solidFill>
              </a:rPr>
              <a:t> scripts to existing test cases in SpiraTest / SpiraTeam. The results of the test execution will be reported back as automated Test Runs in SpiraTest / SpiraTeam.</a:t>
            </a:r>
          </a:p>
        </p:txBody>
      </p:sp>
      <p:pic>
        <p:nvPicPr>
          <p:cNvPr id="31749" name="Picture 2">
            <a:extLst>
              <a:ext uri="{FF2B5EF4-FFF2-40B4-BE49-F238E27FC236}">
                <a16:creationId xmlns:a16="http://schemas.microsoft.com/office/drawing/2014/main" id="{3AC6B045-B707-4502-A357-1E9B11BEB9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9333" y="1675914"/>
            <a:ext cx="7835900" cy="32242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E225D57F-7053-4511-8B36-8BCEE9D6C942}"/>
              </a:ext>
            </a:extLst>
          </p:cNvPr>
          <p:cNvSpPr>
            <a:spLocks noGrp="1" noChangeArrowheads="1"/>
          </p:cNvSpPr>
          <p:nvPr>
            <p:ph type="title"/>
          </p:nvPr>
        </p:nvSpPr>
        <p:spPr/>
        <p:txBody>
          <a:bodyPr/>
          <a:lstStyle/>
          <a:p>
            <a:pPr eaLnBrk="1" hangingPunct="1"/>
            <a:r>
              <a:rPr lang="en-US" altLang="en-US"/>
              <a:t>Test Sets – Scheduling for Automation</a:t>
            </a:r>
          </a:p>
        </p:txBody>
      </p:sp>
      <p:sp>
        <p:nvSpPr>
          <p:cNvPr id="32772" name="Rectangle 5">
            <a:extLst>
              <a:ext uri="{FF2B5EF4-FFF2-40B4-BE49-F238E27FC236}">
                <a16:creationId xmlns:a16="http://schemas.microsoft.com/office/drawing/2014/main" id="{2A9C3BCE-A165-44CC-8CA0-D47B776159BB}"/>
              </a:ext>
            </a:extLst>
          </p:cNvPr>
          <p:cNvSpPr>
            <a:spLocks noChangeArrowheads="1"/>
          </p:cNvSpPr>
          <p:nvPr/>
        </p:nvSpPr>
        <p:spPr bwMode="auto">
          <a:xfrm>
            <a:off x="1741714" y="4940560"/>
            <a:ext cx="8077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buFont typeface="Wingdings" panose="05000000000000000000" pitchFamily="2" charset="2"/>
              <a:buNone/>
            </a:pPr>
            <a:r>
              <a:rPr lang="en-US" altLang="en-US" sz="2000">
                <a:solidFill>
                  <a:schemeClr val="tx1"/>
                </a:solidFill>
              </a:rPr>
              <a:t>You can organize the test cases into test sets, which are assigned to specific automation hosts for execution. You can either assign unique host names to each computer or use the same host name, in which case SpiraTest will simply use the first available machine.</a:t>
            </a:r>
          </a:p>
        </p:txBody>
      </p:sp>
      <p:pic>
        <p:nvPicPr>
          <p:cNvPr id="4" name="Picture 3">
            <a:extLst>
              <a:ext uri="{FF2B5EF4-FFF2-40B4-BE49-F238E27FC236}">
                <a16:creationId xmlns:a16="http://schemas.microsoft.com/office/drawing/2014/main" id="{24742E72-E92C-4FC9-8246-5F17E4A28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57" y="1425292"/>
            <a:ext cx="9927772" cy="3293573"/>
          </a:xfrm>
          <a:prstGeom prst="rect">
            <a:avLst/>
          </a:prstGeom>
          <a:ln>
            <a:solidFill>
              <a:schemeClr val="bg2">
                <a:lumMod val="50000"/>
              </a:schemeClr>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altLang="en-US" dirty="0">
                <a:solidFill>
                  <a:srgbClr val="404040"/>
                </a:solidFill>
              </a:rPr>
              <a:t>Available Plugins</a:t>
            </a:r>
            <a:endParaRPr lang="en-US" dirty="0"/>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Here’s some of the tools you can use </a:t>
            </a:r>
            <a:r>
              <a:rPr lang="en-US" dirty="0" err="1"/>
              <a:t>RemoteLaunch</a:t>
            </a:r>
            <a:r>
              <a:rPr lang="en-US" dirty="0"/>
              <a:t> with</a:t>
            </a:r>
          </a:p>
        </p:txBody>
      </p:sp>
    </p:spTree>
    <p:extLst>
      <p:ext uri="{BB962C8B-B14F-4D97-AF65-F5344CB8AC3E}">
        <p14:creationId xmlns:p14="http://schemas.microsoft.com/office/powerpoint/2010/main" val="338116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2">
            <a:extLst>
              <a:ext uri="{FF2B5EF4-FFF2-40B4-BE49-F238E27FC236}">
                <a16:creationId xmlns:a16="http://schemas.microsoft.com/office/drawing/2014/main" id="{4E9979E1-8F40-4D01-B2B2-B9B47CF6C438}"/>
              </a:ext>
            </a:extLst>
          </p:cNvPr>
          <p:cNvSpPr>
            <a:spLocks noGrp="1" noChangeArrowheads="1"/>
          </p:cNvSpPr>
          <p:nvPr>
            <p:ph type="title"/>
          </p:nvPr>
        </p:nvSpPr>
        <p:spPr/>
        <p:txBody>
          <a:bodyPr/>
          <a:lstStyle/>
          <a:p>
            <a:pPr eaLnBrk="1" hangingPunct="1"/>
            <a:r>
              <a:rPr lang="en-US" altLang="en-US" dirty="0"/>
              <a:t>Plugins Available</a:t>
            </a:r>
          </a:p>
        </p:txBody>
      </p:sp>
      <p:sp>
        <p:nvSpPr>
          <p:cNvPr id="65542" name="Rectangle 3">
            <a:extLst>
              <a:ext uri="{FF2B5EF4-FFF2-40B4-BE49-F238E27FC236}">
                <a16:creationId xmlns:a16="http://schemas.microsoft.com/office/drawing/2014/main" id="{7576122A-34AD-4315-A183-0EF0C6D65D3A}"/>
              </a:ext>
            </a:extLst>
          </p:cNvPr>
          <p:cNvSpPr>
            <a:spLocks noGrp="1" noChangeArrowheads="1"/>
          </p:cNvSpPr>
          <p:nvPr>
            <p:ph idx="1"/>
          </p:nvPr>
        </p:nvSpPr>
        <p:spPr>
          <a:xfrm>
            <a:off x="838200" y="1433146"/>
            <a:ext cx="10515600" cy="4743817"/>
          </a:xfrm>
        </p:spPr>
        <p:txBody>
          <a:bodyPr/>
          <a:lstStyle/>
          <a:p>
            <a:pPr eaLnBrk="1" hangingPunct="1"/>
            <a:r>
              <a:rPr lang="en-US" altLang="en-US" sz="2000" dirty="0" err="1"/>
              <a:t>RemoteLaunch</a:t>
            </a:r>
            <a:r>
              <a:rPr lang="en-US" altLang="en-US" sz="2000" dirty="0"/>
              <a:t> can connect to a variety of commercial and open source tools:</a:t>
            </a:r>
          </a:p>
        </p:txBody>
      </p:sp>
      <p:sp>
        <p:nvSpPr>
          <p:cNvPr id="65583" name="Line 36">
            <a:extLst>
              <a:ext uri="{FF2B5EF4-FFF2-40B4-BE49-F238E27FC236}">
                <a16:creationId xmlns:a16="http://schemas.microsoft.com/office/drawing/2014/main" id="{EB34D1B3-6BB3-4489-A43E-E301948F87EE}"/>
              </a:ext>
            </a:extLst>
          </p:cNvPr>
          <p:cNvSpPr>
            <a:spLocks noChangeShapeType="1"/>
          </p:cNvSpPr>
          <p:nvPr/>
        </p:nvSpPr>
        <p:spPr bwMode="auto">
          <a:xfrm>
            <a:off x="1570652" y="4727776"/>
            <a:ext cx="8229600" cy="1588"/>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4" name="Line 37">
            <a:extLst>
              <a:ext uri="{FF2B5EF4-FFF2-40B4-BE49-F238E27FC236}">
                <a16:creationId xmlns:a16="http://schemas.microsoft.com/office/drawing/2014/main" id="{2F7D8538-3072-4C5E-AA6A-4FC30E7D22F8}"/>
              </a:ext>
            </a:extLst>
          </p:cNvPr>
          <p:cNvSpPr>
            <a:spLocks noChangeShapeType="1"/>
          </p:cNvSpPr>
          <p:nvPr/>
        </p:nvSpPr>
        <p:spPr bwMode="auto">
          <a:xfrm>
            <a:off x="1570652" y="3503006"/>
            <a:ext cx="8229600" cy="1588"/>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3" name="Text Box 16">
            <a:extLst>
              <a:ext uri="{FF2B5EF4-FFF2-40B4-BE49-F238E27FC236}">
                <a16:creationId xmlns:a16="http://schemas.microsoft.com/office/drawing/2014/main" id="{D40B9BAF-2685-42AB-9A0E-01FBF40EF4A3}"/>
              </a:ext>
            </a:extLst>
          </p:cNvPr>
          <p:cNvSpPr txBox="1">
            <a:spLocks noChangeArrowheads="1"/>
          </p:cNvSpPr>
          <p:nvPr/>
        </p:nvSpPr>
        <p:spPr bwMode="auto">
          <a:xfrm>
            <a:off x="1474183" y="205384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Functional Testing Tools</a:t>
            </a:r>
          </a:p>
        </p:txBody>
      </p:sp>
      <p:sp>
        <p:nvSpPr>
          <p:cNvPr id="65544" name="Text Box 17">
            <a:extLst>
              <a:ext uri="{FF2B5EF4-FFF2-40B4-BE49-F238E27FC236}">
                <a16:creationId xmlns:a16="http://schemas.microsoft.com/office/drawing/2014/main" id="{E4A3B788-A980-4233-A858-18EABAB3E51D}"/>
              </a:ext>
            </a:extLst>
          </p:cNvPr>
          <p:cNvSpPr txBox="1">
            <a:spLocks noChangeArrowheads="1"/>
          </p:cNvSpPr>
          <p:nvPr/>
        </p:nvSpPr>
        <p:spPr bwMode="auto">
          <a:xfrm>
            <a:off x="1439008" y="3522056"/>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User Interface testing Tools</a:t>
            </a:r>
          </a:p>
        </p:txBody>
      </p:sp>
      <p:sp>
        <p:nvSpPr>
          <p:cNvPr id="65545" name="Text Box 18">
            <a:extLst>
              <a:ext uri="{FF2B5EF4-FFF2-40B4-BE49-F238E27FC236}">
                <a16:creationId xmlns:a16="http://schemas.microsoft.com/office/drawing/2014/main" id="{FDC9201F-9BCC-4484-A279-5BAE18E91402}"/>
              </a:ext>
            </a:extLst>
          </p:cNvPr>
          <p:cNvSpPr txBox="1">
            <a:spLocks noChangeArrowheads="1"/>
          </p:cNvSpPr>
          <p:nvPr/>
        </p:nvSpPr>
        <p:spPr bwMode="auto">
          <a:xfrm>
            <a:off x="1439008" y="4799215"/>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Load and Performance Testing</a:t>
            </a:r>
          </a:p>
        </p:txBody>
      </p:sp>
      <p:pic>
        <p:nvPicPr>
          <p:cNvPr id="65551" name="Picture 2" descr="https://www.inflectra.com/GraphicsViewer.aspx?url=SpiraTest/Integrations/Automated-Testing-Tools.xml&amp;name=wordml://03000001.png">
            <a:extLst>
              <a:ext uri="{FF2B5EF4-FFF2-40B4-BE49-F238E27FC236}">
                <a16:creationId xmlns:a16="http://schemas.microsoft.com/office/drawing/2014/main" id="{66881E4D-3C9C-46F3-8EAF-FFB3DBC80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652" y="3866545"/>
            <a:ext cx="6238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6" descr="https://www.inflectra.com/GraphicsViewer.aspx?url=SpiraTest/Integrations/Automated-Testing-Tools.xml&amp;name=wordml://03000003.png">
            <a:extLst>
              <a:ext uri="{FF2B5EF4-FFF2-40B4-BE49-F238E27FC236}">
                <a16:creationId xmlns:a16="http://schemas.microsoft.com/office/drawing/2014/main" id="{7F4C6314-1B04-45A1-8942-50ADD0137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39" y="2602934"/>
            <a:ext cx="1581507" cy="41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8" descr="https://www.inflectra.com/GraphicsViewer.aspx?url=SpiraTest/Integrations/Automated-Testing-Tools.xml&amp;name=wordml://03000005.png">
            <a:extLst>
              <a:ext uri="{FF2B5EF4-FFF2-40B4-BE49-F238E27FC236}">
                <a16:creationId xmlns:a16="http://schemas.microsoft.com/office/drawing/2014/main" id="{743B4BC9-EAC5-418D-908F-0DB40E4149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3803" y="5157622"/>
            <a:ext cx="1290626" cy="80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10" descr="https://www.inflectra.com/GraphicsViewer.aspx?url=SpiraTest/Integrations/Automated-Testing-Tools.xml&amp;name=wordml://02000006.jpg">
            <a:extLst>
              <a:ext uri="{FF2B5EF4-FFF2-40B4-BE49-F238E27FC236}">
                <a16:creationId xmlns:a16="http://schemas.microsoft.com/office/drawing/2014/main" id="{43B205AC-848E-4508-9E2D-9B9575D92E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0652" y="2476758"/>
            <a:ext cx="2249126" cy="61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14" descr="https://www.inflectra.com/GraphicsViewer.aspx?url=SpiraTest/Integrations/Automated-Testing-Tools.xml&amp;name=wordml://0300000F.png">
            <a:extLst>
              <a:ext uri="{FF2B5EF4-FFF2-40B4-BE49-F238E27FC236}">
                <a16:creationId xmlns:a16="http://schemas.microsoft.com/office/drawing/2014/main" id="{3E0B4813-945B-497A-ABDB-68F4061141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9025" y="5136943"/>
            <a:ext cx="1770983" cy="816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Image result for neoload logo">
            <a:extLst>
              <a:ext uri="{FF2B5EF4-FFF2-40B4-BE49-F238E27FC236}">
                <a16:creationId xmlns:a16="http://schemas.microsoft.com/office/drawing/2014/main" id="{0B597A1B-4C1B-4378-9F6B-27C96C6E4D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2125" y="5273890"/>
            <a:ext cx="2380285" cy="5829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54D16EF-2E29-4870-A0F4-129AA78D3338}"/>
              </a:ext>
            </a:extLst>
          </p:cNvPr>
          <p:cNvPicPr>
            <a:picLocks noChangeAspect="1"/>
          </p:cNvPicPr>
          <p:nvPr/>
        </p:nvPicPr>
        <p:blipFill>
          <a:blip r:embed="rId8"/>
          <a:stretch>
            <a:fillRect/>
          </a:stretch>
        </p:blipFill>
        <p:spPr>
          <a:xfrm>
            <a:off x="6155096" y="2658448"/>
            <a:ext cx="1841634" cy="252678"/>
          </a:xfrm>
          <a:prstGeom prst="rect">
            <a:avLst/>
          </a:prstGeom>
        </p:spPr>
      </p:pic>
      <p:pic>
        <p:nvPicPr>
          <p:cNvPr id="5" name="Picture 4">
            <a:extLst>
              <a:ext uri="{FF2B5EF4-FFF2-40B4-BE49-F238E27FC236}">
                <a16:creationId xmlns:a16="http://schemas.microsoft.com/office/drawing/2014/main" id="{D6C943C6-D6F9-41F3-B5D7-8825B4530FF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60256" y="2461838"/>
            <a:ext cx="1758740" cy="745228"/>
          </a:xfrm>
          <a:prstGeom prst="rect">
            <a:avLst/>
          </a:prstGeom>
        </p:spPr>
      </p:pic>
      <p:sp>
        <p:nvSpPr>
          <p:cNvPr id="50" name="Text Box 17">
            <a:extLst>
              <a:ext uri="{FF2B5EF4-FFF2-40B4-BE49-F238E27FC236}">
                <a16:creationId xmlns:a16="http://schemas.microsoft.com/office/drawing/2014/main" id="{F4D83D17-6B01-4A1F-B465-23AB972D95AE}"/>
              </a:ext>
            </a:extLst>
          </p:cNvPr>
          <p:cNvSpPr txBox="1">
            <a:spLocks noChangeArrowheads="1"/>
          </p:cNvSpPr>
          <p:nvPr/>
        </p:nvSpPr>
        <p:spPr bwMode="auto">
          <a:xfrm>
            <a:off x="8085994" y="4812124"/>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API Testing Tools</a:t>
            </a:r>
          </a:p>
        </p:txBody>
      </p:sp>
      <p:pic>
        <p:nvPicPr>
          <p:cNvPr id="9" name="Picture 8">
            <a:extLst>
              <a:ext uri="{FF2B5EF4-FFF2-40B4-BE49-F238E27FC236}">
                <a16:creationId xmlns:a16="http://schemas.microsoft.com/office/drawing/2014/main" id="{6194E411-CC58-4526-A25E-1686E39B9B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85994" y="5277613"/>
            <a:ext cx="1841635" cy="566657"/>
          </a:xfrm>
          <a:prstGeom prst="rect">
            <a:avLst/>
          </a:prstGeom>
        </p:spPr>
      </p:pic>
      <p:pic>
        <p:nvPicPr>
          <p:cNvPr id="11" name="Picture 10">
            <a:extLst>
              <a:ext uri="{FF2B5EF4-FFF2-40B4-BE49-F238E27FC236}">
                <a16:creationId xmlns:a16="http://schemas.microsoft.com/office/drawing/2014/main" id="{7D00DD5D-9F53-4DBF-9C15-0CFE2415E5B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28695" y="3950072"/>
            <a:ext cx="1975108" cy="365761"/>
          </a:xfrm>
          <a:prstGeom prst="rect">
            <a:avLst/>
          </a:prstGeom>
        </p:spPr>
      </p:pic>
      <p:pic>
        <p:nvPicPr>
          <p:cNvPr id="13" name="Picture 12">
            <a:extLst>
              <a:ext uri="{FF2B5EF4-FFF2-40B4-BE49-F238E27FC236}">
                <a16:creationId xmlns:a16="http://schemas.microsoft.com/office/drawing/2014/main" id="{852B75AA-BBE7-4473-AF1F-3C1460CB029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94976" y="3853188"/>
            <a:ext cx="2380952" cy="495238"/>
          </a:xfrm>
          <a:prstGeom prst="rect">
            <a:avLst/>
          </a:prstGeom>
        </p:spPr>
      </p:pic>
      <p:pic>
        <p:nvPicPr>
          <p:cNvPr id="15" name="Picture 14">
            <a:extLst>
              <a:ext uri="{FF2B5EF4-FFF2-40B4-BE49-F238E27FC236}">
                <a16:creationId xmlns:a16="http://schemas.microsoft.com/office/drawing/2014/main" id="{E5F17338-CBCC-4EB9-B874-F4F486C21DB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54516" y="3898724"/>
            <a:ext cx="1828800" cy="434922"/>
          </a:xfrm>
          <a:prstGeom prst="rect">
            <a:avLst/>
          </a:prstGeom>
        </p:spPr>
      </p:pic>
      <p:pic>
        <p:nvPicPr>
          <p:cNvPr id="17" name="Picture 16">
            <a:extLst>
              <a:ext uri="{FF2B5EF4-FFF2-40B4-BE49-F238E27FC236}">
                <a16:creationId xmlns:a16="http://schemas.microsoft.com/office/drawing/2014/main" id="{71FAF6D9-88DC-48B7-B6DB-8E089475DF2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61904" y="3780580"/>
            <a:ext cx="597636" cy="604062"/>
          </a:xfrm>
          <a:prstGeom prst="rect">
            <a:avLst/>
          </a:prstGeom>
        </p:spPr>
      </p:pic>
    </p:spTree>
    <p:extLst>
      <p:ext uri="{BB962C8B-B14F-4D97-AF65-F5344CB8AC3E}">
        <p14:creationId xmlns:p14="http://schemas.microsoft.com/office/powerpoint/2010/main" val="3558663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EA40A5-E62E-4853-8267-E0E48384A216}"/>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59356B01-3DD7-4298-9C86-B2216045D9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637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Agile – Led to Continuous Delivery</a:t>
            </a:r>
          </a:p>
        </p:txBody>
      </p:sp>
      <p:grpSp>
        <p:nvGrpSpPr>
          <p:cNvPr id="2" name="Group 1">
            <a:extLst>
              <a:ext uri="{FF2B5EF4-FFF2-40B4-BE49-F238E27FC236}">
                <a16:creationId xmlns:a16="http://schemas.microsoft.com/office/drawing/2014/main" id="{28E08D57-2AD3-4022-B501-0322E848ED0F}"/>
              </a:ext>
            </a:extLst>
          </p:cNvPr>
          <p:cNvGrpSpPr/>
          <p:nvPr/>
        </p:nvGrpSpPr>
        <p:grpSpPr>
          <a:xfrm>
            <a:off x="1116563" y="2672639"/>
            <a:ext cx="9268407" cy="3709502"/>
            <a:chOff x="762000" y="2486025"/>
            <a:chExt cx="7924800" cy="3271838"/>
          </a:xfrm>
        </p:grpSpPr>
        <p:grpSp>
          <p:nvGrpSpPr>
            <p:cNvPr id="6" name="Group 4">
              <a:extLst>
                <a:ext uri="{FF2B5EF4-FFF2-40B4-BE49-F238E27FC236}">
                  <a16:creationId xmlns:a16="http://schemas.microsoft.com/office/drawing/2014/main" id="{0131F153-3B20-4219-9C11-998CFB8560D0}"/>
                </a:ext>
              </a:extLst>
            </p:cNvPr>
            <p:cNvGrpSpPr>
              <a:grpSpLocks/>
            </p:cNvGrpSpPr>
            <p:nvPr/>
          </p:nvGrpSpPr>
          <p:grpSpPr bwMode="auto">
            <a:xfrm>
              <a:off x="7239000" y="4127500"/>
              <a:ext cx="1447800" cy="990600"/>
              <a:chOff x="2784" y="3168"/>
              <a:chExt cx="912" cy="624"/>
            </a:xfrm>
          </p:grpSpPr>
          <p:sp>
            <p:nvSpPr>
              <p:cNvPr id="7" name="AutoShape 5">
                <a:extLst>
                  <a:ext uri="{FF2B5EF4-FFF2-40B4-BE49-F238E27FC236}">
                    <a16:creationId xmlns:a16="http://schemas.microsoft.com/office/drawing/2014/main" id="{C2C26434-E9DE-4AD8-ABDA-023D857048CE}"/>
                  </a:ext>
                </a:extLst>
              </p:cNvPr>
              <p:cNvSpPr>
                <a:spLocks noChangeArrowheads="1"/>
              </p:cNvSpPr>
              <p:nvPr/>
            </p:nvSpPr>
            <p:spPr bwMode="auto">
              <a:xfrm>
                <a:off x="3024" y="3216"/>
                <a:ext cx="672" cy="478"/>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8" name="Rectangle 6">
                <a:extLst>
                  <a:ext uri="{FF2B5EF4-FFF2-40B4-BE49-F238E27FC236}">
                    <a16:creationId xmlns:a16="http://schemas.microsoft.com/office/drawing/2014/main" id="{2B79E446-97EC-41D8-B1FF-EC2A9D95115C}"/>
                  </a:ext>
                </a:extLst>
              </p:cNvPr>
              <p:cNvSpPr>
                <a:spLocks noChangeArrowheads="1"/>
              </p:cNvSpPr>
              <p:nvPr/>
            </p:nvSpPr>
            <p:spPr bwMode="auto">
              <a:xfrm>
                <a:off x="2784" y="3168"/>
                <a:ext cx="576" cy="624"/>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sp>
          <p:nvSpPr>
            <p:cNvPr id="9" name="AutoShape 7">
              <a:extLst>
                <a:ext uri="{FF2B5EF4-FFF2-40B4-BE49-F238E27FC236}">
                  <a16:creationId xmlns:a16="http://schemas.microsoft.com/office/drawing/2014/main" id="{205BBEEA-81FE-4F57-AF9F-B383852D5E34}"/>
                </a:ext>
              </a:extLst>
            </p:cNvPr>
            <p:cNvSpPr>
              <a:spLocks noChangeArrowheads="1"/>
            </p:cNvSpPr>
            <p:nvPr/>
          </p:nvSpPr>
          <p:spPr bwMode="auto">
            <a:xfrm>
              <a:off x="5734050" y="4210050"/>
              <a:ext cx="1066800" cy="758825"/>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0" name="Rectangle 8">
              <a:extLst>
                <a:ext uri="{FF2B5EF4-FFF2-40B4-BE49-F238E27FC236}">
                  <a16:creationId xmlns:a16="http://schemas.microsoft.com/office/drawing/2014/main" id="{BF48DCBC-1ED9-4C9C-8489-B7EAB6ABE336}"/>
                </a:ext>
              </a:extLst>
            </p:cNvPr>
            <p:cNvSpPr>
              <a:spLocks noChangeArrowheads="1"/>
            </p:cNvSpPr>
            <p:nvPr/>
          </p:nvSpPr>
          <p:spPr bwMode="auto">
            <a:xfrm>
              <a:off x="4438650" y="4419600"/>
              <a:ext cx="838200" cy="381000"/>
            </a:xfrm>
            <a:prstGeom prst="rect">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1" name="AutoShape 9">
              <a:extLst>
                <a:ext uri="{FF2B5EF4-FFF2-40B4-BE49-F238E27FC236}">
                  <a16:creationId xmlns:a16="http://schemas.microsoft.com/office/drawing/2014/main" id="{7F6E540C-27B2-41F3-BE0E-125A282F1D26}"/>
                </a:ext>
              </a:extLst>
            </p:cNvPr>
            <p:cNvSpPr>
              <a:spLocks noChangeAspect="1" noChangeArrowheads="1"/>
            </p:cNvSpPr>
            <p:nvPr/>
          </p:nvSpPr>
          <p:spPr bwMode="auto">
            <a:xfrm>
              <a:off x="762000" y="4953000"/>
              <a:ext cx="919163"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2" name="AutoShape 10">
              <a:extLst>
                <a:ext uri="{FF2B5EF4-FFF2-40B4-BE49-F238E27FC236}">
                  <a16:creationId xmlns:a16="http://schemas.microsoft.com/office/drawing/2014/main" id="{5EAA6720-63D9-42CE-AF1A-2B695FD4061B}"/>
                </a:ext>
              </a:extLst>
            </p:cNvPr>
            <p:cNvSpPr>
              <a:spLocks noChangeAspect="1" noChangeArrowheads="1"/>
            </p:cNvSpPr>
            <p:nvPr/>
          </p:nvSpPr>
          <p:spPr bwMode="auto">
            <a:xfrm>
              <a:off x="1073150" y="4537075"/>
              <a:ext cx="919163"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3" name="AutoShape 11">
              <a:extLst>
                <a:ext uri="{FF2B5EF4-FFF2-40B4-BE49-F238E27FC236}">
                  <a16:creationId xmlns:a16="http://schemas.microsoft.com/office/drawing/2014/main" id="{4667467E-3244-4446-950C-575C924D2278}"/>
                </a:ext>
              </a:extLst>
            </p:cNvPr>
            <p:cNvSpPr>
              <a:spLocks noChangeAspect="1" noChangeArrowheads="1"/>
            </p:cNvSpPr>
            <p:nvPr/>
          </p:nvSpPr>
          <p:spPr bwMode="auto">
            <a:xfrm>
              <a:off x="842963" y="4135438"/>
              <a:ext cx="919162"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4" name="AutoShape 12">
              <a:extLst>
                <a:ext uri="{FF2B5EF4-FFF2-40B4-BE49-F238E27FC236}">
                  <a16:creationId xmlns:a16="http://schemas.microsoft.com/office/drawing/2014/main" id="{657D6F22-2B81-4339-B8CE-3FCF9D742EEF}"/>
                </a:ext>
              </a:extLst>
            </p:cNvPr>
            <p:cNvSpPr>
              <a:spLocks noChangeAspect="1" noChangeArrowheads="1"/>
            </p:cNvSpPr>
            <p:nvPr/>
          </p:nvSpPr>
          <p:spPr bwMode="auto">
            <a:xfrm>
              <a:off x="1300163" y="3733800"/>
              <a:ext cx="919162" cy="517525"/>
            </a:xfrm>
            <a:prstGeom prst="cube">
              <a:avLst>
                <a:gd name="adj" fmla="val 25000"/>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nvGrpSpPr>
            <p:cNvPr id="15" name="Group 13">
              <a:extLst>
                <a:ext uri="{FF2B5EF4-FFF2-40B4-BE49-F238E27FC236}">
                  <a16:creationId xmlns:a16="http://schemas.microsoft.com/office/drawing/2014/main" id="{4AEBE43A-0D32-4981-81B3-0D80A03A7A8B}"/>
                </a:ext>
              </a:extLst>
            </p:cNvPr>
            <p:cNvGrpSpPr>
              <a:grpSpLocks/>
            </p:cNvGrpSpPr>
            <p:nvPr/>
          </p:nvGrpSpPr>
          <p:grpSpPr bwMode="auto">
            <a:xfrm>
              <a:off x="3448050" y="4276725"/>
              <a:ext cx="895350" cy="665163"/>
              <a:chOff x="2229" y="2790"/>
              <a:chExt cx="564" cy="419"/>
            </a:xfrm>
          </p:grpSpPr>
          <p:sp>
            <p:nvSpPr>
              <p:cNvPr id="16" name="AutoShape 14">
                <a:extLst>
                  <a:ext uri="{FF2B5EF4-FFF2-40B4-BE49-F238E27FC236}">
                    <a16:creationId xmlns:a16="http://schemas.microsoft.com/office/drawing/2014/main" id="{EC8B6093-3793-491C-BFCB-AA6CC9688112}"/>
                  </a:ext>
                </a:extLst>
              </p:cNvPr>
              <p:cNvSpPr>
                <a:spLocks noChangeAspect="1" noChangeArrowheads="1"/>
              </p:cNvSpPr>
              <p:nvPr/>
            </p:nvSpPr>
            <p:spPr bwMode="auto">
              <a:xfrm>
                <a:off x="2325" y="2981"/>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7" name="AutoShape 15">
                <a:extLst>
                  <a:ext uri="{FF2B5EF4-FFF2-40B4-BE49-F238E27FC236}">
                    <a16:creationId xmlns:a16="http://schemas.microsoft.com/office/drawing/2014/main" id="{EB9AEFEC-5647-476C-88F5-F753A6C32693}"/>
                  </a:ext>
                </a:extLst>
              </p:cNvPr>
              <p:cNvSpPr>
                <a:spLocks noChangeAspect="1" noChangeArrowheads="1"/>
              </p:cNvSpPr>
              <p:nvPr/>
            </p:nvSpPr>
            <p:spPr bwMode="auto">
              <a:xfrm>
                <a:off x="2293" y="2917"/>
                <a:ext cx="468" cy="229"/>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8" name="AutoShape 16">
                <a:extLst>
                  <a:ext uri="{FF2B5EF4-FFF2-40B4-BE49-F238E27FC236}">
                    <a16:creationId xmlns:a16="http://schemas.microsoft.com/office/drawing/2014/main" id="{93849DEE-40F6-4E64-9DC0-3F376F4BF5AE}"/>
                  </a:ext>
                </a:extLst>
              </p:cNvPr>
              <p:cNvSpPr>
                <a:spLocks noChangeAspect="1" noChangeArrowheads="1"/>
              </p:cNvSpPr>
              <p:nvPr/>
            </p:nvSpPr>
            <p:spPr bwMode="auto">
              <a:xfrm>
                <a:off x="2261" y="2854"/>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9" name="AutoShape 17">
                <a:extLst>
                  <a:ext uri="{FF2B5EF4-FFF2-40B4-BE49-F238E27FC236}">
                    <a16:creationId xmlns:a16="http://schemas.microsoft.com/office/drawing/2014/main" id="{15FACD50-E8D6-4369-9DE7-A0E047AD6093}"/>
                  </a:ext>
                </a:extLst>
              </p:cNvPr>
              <p:cNvSpPr>
                <a:spLocks noChangeAspect="1" noChangeArrowheads="1"/>
              </p:cNvSpPr>
              <p:nvPr/>
            </p:nvSpPr>
            <p:spPr bwMode="auto">
              <a:xfrm>
                <a:off x="2229" y="2790"/>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sp>
          <p:nvSpPr>
            <p:cNvPr id="20" name="Text Box 18">
              <a:extLst>
                <a:ext uri="{FF2B5EF4-FFF2-40B4-BE49-F238E27FC236}">
                  <a16:creationId xmlns:a16="http://schemas.microsoft.com/office/drawing/2014/main" id="{50ACFC3E-B338-40DE-ACAD-A8ED2C5E8E98}"/>
                </a:ext>
              </a:extLst>
            </p:cNvPr>
            <p:cNvSpPr txBox="1">
              <a:spLocks noChangeArrowheads="1"/>
            </p:cNvSpPr>
            <p:nvPr/>
          </p:nvSpPr>
          <p:spPr bwMode="auto">
            <a:xfrm>
              <a:off x="4899025" y="3478213"/>
              <a:ext cx="987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600" b="1">
                  <a:solidFill>
                    <a:schemeClr val="tx1"/>
                  </a:solidFill>
                </a:rPr>
                <a:t>Iteration</a:t>
              </a:r>
            </a:p>
          </p:txBody>
        </p:sp>
        <p:sp>
          <p:nvSpPr>
            <p:cNvPr id="21" name="AutoShape 19">
              <a:extLst>
                <a:ext uri="{FF2B5EF4-FFF2-40B4-BE49-F238E27FC236}">
                  <a16:creationId xmlns:a16="http://schemas.microsoft.com/office/drawing/2014/main" id="{94774242-F9E7-4C53-8686-53C51743874E}"/>
                </a:ext>
              </a:extLst>
            </p:cNvPr>
            <p:cNvSpPr>
              <a:spLocks noChangeArrowheads="1"/>
            </p:cNvSpPr>
            <p:nvPr/>
          </p:nvSpPr>
          <p:spPr bwMode="auto">
            <a:xfrm rot="15490853" flipV="1">
              <a:off x="4220369" y="2599531"/>
              <a:ext cx="2312988" cy="20859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7273" y="17146"/>
                  </a:moveTo>
                  <a:cubicBezTo>
                    <a:pt x="8351" y="17746"/>
                    <a:pt x="9565" y="18061"/>
                    <a:pt x="10800" y="18061"/>
                  </a:cubicBezTo>
                  <a:cubicBezTo>
                    <a:pt x="14810" y="18061"/>
                    <a:pt x="18061" y="14810"/>
                    <a:pt x="18061" y="10800"/>
                  </a:cubicBezTo>
                  <a:cubicBezTo>
                    <a:pt x="18061" y="6789"/>
                    <a:pt x="14810" y="3539"/>
                    <a:pt x="10800" y="3539"/>
                  </a:cubicBezTo>
                  <a:cubicBezTo>
                    <a:pt x="6789" y="3539"/>
                    <a:pt x="3539" y="6789"/>
                    <a:pt x="3539" y="10800"/>
                  </a:cubicBezTo>
                  <a:cubicBezTo>
                    <a:pt x="3538" y="11333"/>
                    <a:pt x="3597" y="11866"/>
                    <a:pt x="3714" y="12386"/>
                  </a:cubicBezTo>
                  <a:lnTo>
                    <a:pt x="261" y="13160"/>
                  </a:lnTo>
                  <a:cubicBezTo>
                    <a:pt x="87" y="12385"/>
                    <a:pt x="0" y="11594"/>
                    <a:pt x="0" y="10800"/>
                  </a:cubicBezTo>
                  <a:cubicBezTo>
                    <a:pt x="0" y="4835"/>
                    <a:pt x="4835" y="0"/>
                    <a:pt x="10800" y="0"/>
                  </a:cubicBezTo>
                  <a:cubicBezTo>
                    <a:pt x="16764" y="0"/>
                    <a:pt x="21600" y="4835"/>
                    <a:pt x="21600" y="10800"/>
                  </a:cubicBezTo>
                  <a:cubicBezTo>
                    <a:pt x="21600" y="16764"/>
                    <a:pt x="16764" y="21600"/>
                    <a:pt x="10800" y="21600"/>
                  </a:cubicBezTo>
                  <a:cubicBezTo>
                    <a:pt x="8964" y="21600"/>
                    <a:pt x="7158" y="21132"/>
                    <a:pt x="5554" y="20240"/>
                  </a:cubicBezTo>
                  <a:lnTo>
                    <a:pt x="4242" y="22600"/>
                  </a:lnTo>
                  <a:lnTo>
                    <a:pt x="2505" y="16523"/>
                  </a:lnTo>
                  <a:lnTo>
                    <a:pt x="8584" y="14786"/>
                  </a:lnTo>
                  <a:lnTo>
                    <a:pt x="7273" y="17146"/>
                  </a:lnTo>
                  <a:close/>
                </a:path>
              </a:pathLst>
            </a:cu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0">
              <a:extLst>
                <a:ext uri="{FF2B5EF4-FFF2-40B4-BE49-F238E27FC236}">
                  <a16:creationId xmlns:a16="http://schemas.microsoft.com/office/drawing/2014/main" id="{57514C2B-B428-4FF7-B797-7810CBAE1358}"/>
                </a:ext>
              </a:extLst>
            </p:cNvPr>
            <p:cNvSpPr>
              <a:spLocks noChangeArrowheads="1"/>
            </p:cNvSpPr>
            <p:nvPr/>
          </p:nvSpPr>
          <p:spPr bwMode="auto">
            <a:xfrm>
              <a:off x="2305050" y="4210050"/>
              <a:ext cx="1066800" cy="758825"/>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3" name="AutoShape 21">
              <a:extLst>
                <a:ext uri="{FF2B5EF4-FFF2-40B4-BE49-F238E27FC236}">
                  <a16:creationId xmlns:a16="http://schemas.microsoft.com/office/drawing/2014/main" id="{74225BC7-112A-4DB4-A346-65083CBDAECE}"/>
                </a:ext>
              </a:extLst>
            </p:cNvPr>
            <p:cNvSpPr>
              <a:spLocks noChangeAspect="1" noChangeArrowheads="1"/>
            </p:cNvSpPr>
            <p:nvPr/>
          </p:nvSpPr>
          <p:spPr bwMode="auto">
            <a:xfrm>
              <a:off x="6872288" y="4352925"/>
              <a:ext cx="919162" cy="517525"/>
            </a:xfrm>
            <a:prstGeom prst="cube">
              <a:avLst>
                <a:gd name="adj" fmla="val 25000"/>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4" name="AutoShape 22">
              <a:extLst>
                <a:ext uri="{FF2B5EF4-FFF2-40B4-BE49-F238E27FC236}">
                  <a16:creationId xmlns:a16="http://schemas.microsoft.com/office/drawing/2014/main" id="{59EB6949-C76A-4D0F-8DA1-6B0281B8A286}"/>
                </a:ext>
              </a:extLst>
            </p:cNvPr>
            <p:cNvSpPr>
              <a:spLocks/>
            </p:cNvSpPr>
            <p:nvPr/>
          </p:nvSpPr>
          <p:spPr bwMode="auto">
            <a:xfrm>
              <a:off x="2085975" y="4614863"/>
              <a:ext cx="304800" cy="1143000"/>
            </a:xfrm>
            <a:prstGeom prst="rightBrace">
              <a:avLst>
                <a:gd name="adj1" fmla="val 312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5" name="Text Box 23">
              <a:extLst>
                <a:ext uri="{FF2B5EF4-FFF2-40B4-BE49-F238E27FC236}">
                  <a16:creationId xmlns:a16="http://schemas.microsoft.com/office/drawing/2014/main" id="{C30FB59F-C5CA-4266-AD11-3DBCC655176E}"/>
                </a:ext>
              </a:extLst>
            </p:cNvPr>
            <p:cNvSpPr txBox="1">
              <a:spLocks noChangeArrowheads="1"/>
            </p:cNvSpPr>
            <p:nvPr/>
          </p:nvSpPr>
          <p:spPr bwMode="auto">
            <a:xfrm>
              <a:off x="2362200" y="4953000"/>
              <a:ext cx="785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Iteration</a:t>
              </a:r>
              <a:endParaRPr lang="en-US" altLang="en-US" sz="1200" b="1">
                <a:solidFill>
                  <a:schemeClr val="tx1"/>
                </a:solidFill>
              </a:endParaRPr>
            </a:p>
            <a:p>
              <a:pPr eaLnBrk="1" hangingPunct="1">
                <a:spcBef>
                  <a:spcPct val="0"/>
                </a:spcBef>
                <a:buClrTx/>
                <a:buSzTx/>
                <a:buFontTx/>
                <a:buNone/>
              </a:pPr>
              <a:r>
                <a:rPr lang="en-US" altLang="en-US" sz="1200" b="1">
                  <a:solidFill>
                    <a:schemeClr val="tx1"/>
                  </a:solidFill>
                </a:rPr>
                <a:t>Scope</a:t>
              </a:r>
              <a:endParaRPr lang="en-US" altLang="en-US" sz="1200">
                <a:solidFill>
                  <a:schemeClr val="tx1"/>
                </a:solidFill>
              </a:endParaRPr>
            </a:p>
          </p:txBody>
        </p:sp>
        <p:sp>
          <p:nvSpPr>
            <p:cNvPr id="26" name="Text Box 24">
              <a:extLst>
                <a:ext uri="{FF2B5EF4-FFF2-40B4-BE49-F238E27FC236}">
                  <a16:creationId xmlns:a16="http://schemas.microsoft.com/office/drawing/2014/main" id="{C06D0A75-D3C5-4C69-B996-F78106A14C14}"/>
                </a:ext>
              </a:extLst>
            </p:cNvPr>
            <p:cNvSpPr txBox="1">
              <a:spLocks noChangeArrowheads="1"/>
            </p:cNvSpPr>
            <p:nvPr/>
          </p:nvSpPr>
          <p:spPr bwMode="auto">
            <a:xfrm>
              <a:off x="6781800" y="4862513"/>
              <a:ext cx="920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Tested,</a:t>
              </a:r>
            </a:p>
            <a:p>
              <a:pPr eaLnBrk="1" hangingPunct="1">
                <a:spcBef>
                  <a:spcPct val="0"/>
                </a:spcBef>
                <a:buClrTx/>
                <a:buSzTx/>
                <a:buFontTx/>
                <a:buNone/>
              </a:pPr>
              <a:r>
                <a:rPr lang="de-DE" altLang="en-US" sz="1200" b="1">
                  <a:solidFill>
                    <a:schemeClr val="tx1"/>
                  </a:solidFill>
                </a:rPr>
                <a:t>Integrated</a:t>
              </a:r>
            </a:p>
            <a:p>
              <a:pPr eaLnBrk="1" hangingPunct="1">
                <a:spcBef>
                  <a:spcPct val="0"/>
                </a:spcBef>
                <a:buClrTx/>
                <a:buSzTx/>
                <a:buFontTx/>
                <a:buNone/>
              </a:pPr>
              <a:r>
                <a:rPr lang="de-DE" altLang="en-US" sz="1200" b="1">
                  <a:solidFill>
                    <a:schemeClr val="tx1"/>
                  </a:solidFill>
                </a:rPr>
                <a:t>Working</a:t>
              </a:r>
            </a:p>
            <a:p>
              <a:pPr eaLnBrk="1" hangingPunct="1">
                <a:spcBef>
                  <a:spcPct val="0"/>
                </a:spcBef>
                <a:buClrTx/>
                <a:buSzTx/>
                <a:buFontTx/>
                <a:buNone/>
              </a:pPr>
              <a:r>
                <a:rPr lang="de-DE" altLang="en-US" sz="1200" b="1">
                  <a:solidFill>
                    <a:schemeClr val="tx1"/>
                  </a:solidFill>
                </a:rPr>
                <a:t>System</a:t>
              </a:r>
              <a:endParaRPr lang="en-US" altLang="en-US" sz="1200">
                <a:solidFill>
                  <a:schemeClr val="tx1"/>
                </a:solidFill>
              </a:endParaRPr>
            </a:p>
          </p:txBody>
        </p:sp>
        <p:sp>
          <p:nvSpPr>
            <p:cNvPr id="27" name="Text Box 25">
              <a:extLst>
                <a:ext uri="{FF2B5EF4-FFF2-40B4-BE49-F238E27FC236}">
                  <a16:creationId xmlns:a16="http://schemas.microsoft.com/office/drawing/2014/main" id="{C4E79BB4-5B42-4494-9A94-AE0637502728}"/>
                </a:ext>
              </a:extLst>
            </p:cNvPr>
            <p:cNvSpPr txBox="1">
              <a:spLocks noChangeArrowheads="1"/>
            </p:cNvSpPr>
            <p:nvPr/>
          </p:nvSpPr>
          <p:spPr bwMode="auto">
            <a:xfrm>
              <a:off x="3557588" y="4943475"/>
              <a:ext cx="785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Iteration</a:t>
              </a:r>
            </a:p>
            <a:p>
              <a:pPr eaLnBrk="1" hangingPunct="1">
                <a:spcBef>
                  <a:spcPct val="0"/>
                </a:spcBef>
                <a:buClrTx/>
                <a:buSzTx/>
                <a:buFontTx/>
                <a:buNone/>
              </a:pPr>
              <a:r>
                <a:rPr lang="de-DE" altLang="en-US" sz="1200" b="1">
                  <a:solidFill>
                    <a:schemeClr val="tx1"/>
                  </a:solidFill>
                </a:rPr>
                <a:t>Plan</a:t>
              </a:r>
              <a:endParaRPr lang="en-US" altLang="en-US" sz="1200">
                <a:solidFill>
                  <a:schemeClr val="tx1"/>
                </a:solidFill>
              </a:endParaRPr>
            </a:p>
          </p:txBody>
        </p:sp>
        <p:sp>
          <p:nvSpPr>
            <p:cNvPr id="28" name="AutoShape 26">
              <a:extLst>
                <a:ext uri="{FF2B5EF4-FFF2-40B4-BE49-F238E27FC236}">
                  <a16:creationId xmlns:a16="http://schemas.microsoft.com/office/drawing/2014/main" id="{154400EB-D566-4CF6-850D-2344F2A2347F}"/>
                </a:ext>
              </a:extLst>
            </p:cNvPr>
            <p:cNvSpPr>
              <a:spLocks/>
            </p:cNvSpPr>
            <p:nvPr/>
          </p:nvSpPr>
          <p:spPr bwMode="auto">
            <a:xfrm rot="16200000">
              <a:off x="1333500" y="2781300"/>
              <a:ext cx="304800" cy="1143000"/>
            </a:xfrm>
            <a:prstGeom prst="rightBrace">
              <a:avLst>
                <a:gd name="adj1" fmla="val 312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9" name="Text Box 27">
              <a:extLst>
                <a:ext uri="{FF2B5EF4-FFF2-40B4-BE49-F238E27FC236}">
                  <a16:creationId xmlns:a16="http://schemas.microsoft.com/office/drawing/2014/main" id="{54FD5F7A-5BF5-450E-98E7-13F95823D3F4}"/>
                </a:ext>
              </a:extLst>
            </p:cNvPr>
            <p:cNvSpPr txBox="1">
              <a:spLocks noChangeArrowheads="1"/>
            </p:cNvSpPr>
            <p:nvPr/>
          </p:nvSpPr>
          <p:spPr bwMode="auto">
            <a:xfrm>
              <a:off x="914400" y="2773363"/>
              <a:ext cx="1295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Release Plan</a:t>
              </a:r>
              <a:endParaRPr lang="en-US" altLang="en-US" sz="1200">
                <a:solidFill>
                  <a:schemeClr val="tx1"/>
                </a:solidFill>
              </a:endParaRPr>
            </a:p>
          </p:txBody>
        </p:sp>
      </p:grpSp>
      <p:sp>
        <p:nvSpPr>
          <p:cNvPr id="3" name="TextBox 2">
            <a:extLst>
              <a:ext uri="{FF2B5EF4-FFF2-40B4-BE49-F238E27FC236}">
                <a16:creationId xmlns:a16="http://schemas.microsoft.com/office/drawing/2014/main" id="{65ACD712-9860-41B7-9666-666E3FB607B1}"/>
              </a:ext>
            </a:extLst>
          </p:cNvPr>
          <p:cNvSpPr txBox="1"/>
          <p:nvPr/>
        </p:nvSpPr>
        <p:spPr>
          <a:xfrm>
            <a:off x="905069" y="1380929"/>
            <a:ext cx="10627568" cy="1200329"/>
          </a:xfrm>
          <a:prstGeom prst="rect">
            <a:avLst/>
          </a:prstGeom>
          <a:noFill/>
        </p:spPr>
        <p:txBody>
          <a:bodyPr wrap="square" rtlCol="0">
            <a:spAutoFit/>
          </a:bodyPr>
          <a:lstStyle/>
          <a:p>
            <a:r>
              <a:rPr lang="en-US" sz="2400" dirty="0">
                <a:latin typeface="+mj-lt"/>
              </a:rPr>
              <a:t>Organizations quickly realized how much more efficient they could be having integrated teams that collaboratively define the requirements, plan the releases and sprints, test the product during development and deploy the latest update in a seamless way</a:t>
            </a:r>
          </a:p>
        </p:txBody>
      </p:sp>
    </p:spTree>
    <p:extLst>
      <p:ext uri="{BB962C8B-B14F-4D97-AF65-F5344CB8AC3E}">
        <p14:creationId xmlns:p14="http://schemas.microsoft.com/office/powerpoint/2010/main" val="3794177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Agile Test Management</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When you have continuous development, you need continuous testing</a:t>
            </a:r>
          </a:p>
        </p:txBody>
      </p:sp>
    </p:spTree>
    <p:extLst>
      <p:ext uri="{BB962C8B-B14F-4D97-AF65-F5344CB8AC3E}">
        <p14:creationId xmlns:p14="http://schemas.microsoft.com/office/powerpoint/2010/main" val="2596963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Agile &amp; DevOps – Where is Testing?</a:t>
            </a:r>
          </a:p>
        </p:txBody>
      </p:sp>
      <p:sp>
        <p:nvSpPr>
          <p:cNvPr id="5" name="Content Placeholder 4">
            <a:extLst>
              <a:ext uri="{FF2B5EF4-FFF2-40B4-BE49-F238E27FC236}">
                <a16:creationId xmlns:a16="http://schemas.microsoft.com/office/drawing/2014/main" id="{32CE439C-5B74-4108-A15A-28F856710C3B}"/>
              </a:ext>
            </a:extLst>
          </p:cNvPr>
          <p:cNvSpPr>
            <a:spLocks noGrp="1"/>
          </p:cNvSpPr>
          <p:nvPr>
            <p:ph idx="1"/>
          </p:nvPr>
        </p:nvSpPr>
        <p:spPr>
          <a:xfrm>
            <a:off x="1662574" y="5592022"/>
            <a:ext cx="9020977" cy="1048389"/>
          </a:xfrm>
        </p:spPr>
        <p:txBody>
          <a:bodyPr>
            <a:noAutofit/>
          </a:bodyPr>
          <a:lstStyle/>
          <a:p>
            <a:pPr marL="0" indent="0">
              <a:buNone/>
            </a:pPr>
            <a:r>
              <a:rPr lang="en-US" dirty="0">
                <a:latin typeface="+mj-lt"/>
              </a:rPr>
              <a:t>Agile Testing is about integrating testing throughout DevOps</a:t>
            </a:r>
          </a:p>
        </p:txBody>
      </p:sp>
      <p:sp>
        <p:nvSpPr>
          <p:cNvPr id="12" name="Oval 11">
            <a:extLst>
              <a:ext uri="{FF2B5EF4-FFF2-40B4-BE49-F238E27FC236}">
                <a16:creationId xmlns:a16="http://schemas.microsoft.com/office/drawing/2014/main" id="{16BBFDD2-5306-498D-943F-BA0E0498BC1E}"/>
              </a:ext>
            </a:extLst>
          </p:cNvPr>
          <p:cNvSpPr/>
          <p:nvPr/>
        </p:nvSpPr>
        <p:spPr>
          <a:xfrm>
            <a:off x="5505403" y="1798705"/>
            <a:ext cx="3386920" cy="3414995"/>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E89526-29F2-412C-A57F-F6703D1787C4}"/>
              </a:ext>
            </a:extLst>
          </p:cNvPr>
          <p:cNvSpPr/>
          <p:nvPr/>
        </p:nvSpPr>
        <p:spPr>
          <a:xfrm>
            <a:off x="2831453" y="1804777"/>
            <a:ext cx="3386920" cy="3414995"/>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33F143C-AB34-4F1C-9544-E94780394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1453" y="1804777"/>
            <a:ext cx="6070160" cy="3414995"/>
          </a:xfrm>
          <a:prstGeom prst="rect">
            <a:avLst/>
          </a:prstGeom>
        </p:spPr>
      </p:pic>
      <p:sp>
        <p:nvSpPr>
          <p:cNvPr id="23" name="TextBox 22">
            <a:extLst>
              <a:ext uri="{FF2B5EF4-FFF2-40B4-BE49-F238E27FC236}">
                <a16:creationId xmlns:a16="http://schemas.microsoft.com/office/drawing/2014/main" id="{8779CFB2-84BE-4D5C-8699-C72BB8B1877B}"/>
              </a:ext>
            </a:extLst>
          </p:cNvPr>
          <p:cNvSpPr txBox="1"/>
          <p:nvPr/>
        </p:nvSpPr>
        <p:spPr>
          <a:xfrm>
            <a:off x="248574" y="6587713"/>
            <a:ext cx="8332730" cy="461665"/>
          </a:xfrm>
          <a:prstGeom prst="rect">
            <a:avLst/>
          </a:prstGeom>
          <a:noFill/>
        </p:spPr>
        <p:txBody>
          <a:bodyPr wrap="none" rtlCol="0">
            <a:spAutoFit/>
          </a:bodyPr>
          <a:lstStyle/>
          <a:p>
            <a:r>
              <a:rPr lang="en-US" sz="1200" dirty="0"/>
              <a:t>(By </a:t>
            </a:r>
            <a:r>
              <a:rPr lang="en-US" sz="1200" dirty="0">
                <a:hlinkClick r:id="rId3"/>
              </a:rPr>
              <a:t>Devops.png</a:t>
            </a:r>
            <a:r>
              <a:rPr lang="en-US" sz="1200" dirty="0"/>
              <a:t>: </a:t>
            </a:r>
            <a:r>
              <a:rPr lang="en-US" sz="1200" dirty="0" err="1">
                <a:hlinkClick r:id="rId4"/>
              </a:rPr>
              <a:t>Rajiv.Pant</a:t>
            </a:r>
            <a:r>
              <a:rPr lang="en-US" sz="1200" dirty="0"/>
              <a:t> derivative work: </a:t>
            </a:r>
            <a:r>
              <a:rPr lang="en-US" sz="1200" dirty="0" err="1">
                <a:hlinkClick r:id="rId5"/>
              </a:rPr>
              <a:t>Wylve</a:t>
            </a:r>
            <a:r>
              <a:rPr lang="en-US" sz="1200" dirty="0"/>
              <a:t> - derived from  </a:t>
            </a:r>
            <a:r>
              <a:rPr lang="en-US" sz="1200" dirty="0">
                <a:hlinkClick r:id="rId3"/>
              </a:rPr>
              <a:t>Devops.png</a:t>
            </a:r>
            <a:r>
              <a:rPr lang="en-US" sz="1200" dirty="0"/>
              <a:t>: , </a:t>
            </a:r>
            <a:r>
              <a:rPr lang="en-US" sz="1200" dirty="0">
                <a:hlinkClick r:id="rId6"/>
              </a:rPr>
              <a:t>Link,</a:t>
            </a:r>
            <a:r>
              <a:rPr lang="en-US" sz="1200" dirty="0"/>
              <a:t> originally by </a:t>
            </a:r>
            <a:r>
              <a:rPr lang="en-US" sz="1200" dirty="0">
                <a:hlinkClick r:id="rId7"/>
              </a:rPr>
              <a:t>Gary Stevens</a:t>
            </a:r>
            <a:r>
              <a:rPr lang="en-US" sz="1200" dirty="0"/>
              <a:t>)</a:t>
            </a:r>
          </a:p>
          <a:p>
            <a:endParaRPr lang="en-US" sz="1200" dirty="0"/>
          </a:p>
        </p:txBody>
      </p:sp>
    </p:spTree>
    <p:extLst>
      <p:ext uri="{BB962C8B-B14F-4D97-AF65-F5344CB8AC3E}">
        <p14:creationId xmlns:p14="http://schemas.microsoft.com/office/powerpoint/2010/main" val="300834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Continuous Testing in DevOps</a:t>
            </a:r>
          </a:p>
        </p:txBody>
      </p:sp>
      <p:sp>
        <p:nvSpPr>
          <p:cNvPr id="5" name="Content Placeholder 4">
            <a:extLst>
              <a:ext uri="{FF2B5EF4-FFF2-40B4-BE49-F238E27FC236}">
                <a16:creationId xmlns:a16="http://schemas.microsoft.com/office/drawing/2014/main" id="{32CE439C-5B74-4108-A15A-28F856710C3B}"/>
              </a:ext>
            </a:extLst>
          </p:cNvPr>
          <p:cNvSpPr>
            <a:spLocks noGrp="1"/>
          </p:cNvSpPr>
          <p:nvPr>
            <p:ph idx="1"/>
          </p:nvPr>
        </p:nvSpPr>
        <p:spPr>
          <a:xfrm>
            <a:off x="1662574" y="5703990"/>
            <a:ext cx="8501109" cy="1048389"/>
          </a:xfrm>
        </p:spPr>
        <p:txBody>
          <a:bodyPr>
            <a:noAutofit/>
          </a:bodyPr>
          <a:lstStyle/>
          <a:p>
            <a:pPr marL="0" indent="0">
              <a:buNone/>
            </a:pPr>
            <a:r>
              <a:rPr lang="en-US" dirty="0">
                <a:latin typeface="+mj-lt"/>
              </a:rPr>
              <a:t>Automated testing is the only way to align the speed of testing with development, integration and deployment</a:t>
            </a:r>
          </a:p>
        </p:txBody>
      </p:sp>
      <p:grpSp>
        <p:nvGrpSpPr>
          <p:cNvPr id="7" name="Group 6">
            <a:extLst>
              <a:ext uri="{FF2B5EF4-FFF2-40B4-BE49-F238E27FC236}">
                <a16:creationId xmlns:a16="http://schemas.microsoft.com/office/drawing/2014/main" id="{A871C255-D808-4711-8537-81AE22332EBE}"/>
              </a:ext>
            </a:extLst>
          </p:cNvPr>
          <p:cNvGrpSpPr/>
          <p:nvPr/>
        </p:nvGrpSpPr>
        <p:grpSpPr>
          <a:xfrm>
            <a:off x="2388070" y="1460387"/>
            <a:ext cx="6956925" cy="4131635"/>
            <a:chOff x="1864310" y="1690688"/>
            <a:chExt cx="7685960" cy="4532558"/>
          </a:xfrm>
        </p:grpSpPr>
        <p:sp>
          <p:nvSpPr>
            <p:cNvPr id="8" name="Oval 7">
              <a:extLst>
                <a:ext uri="{FF2B5EF4-FFF2-40B4-BE49-F238E27FC236}">
                  <a16:creationId xmlns:a16="http://schemas.microsoft.com/office/drawing/2014/main" id="{0E51627F-E79E-4179-A811-42E4353B5B0F}"/>
                </a:ext>
              </a:extLst>
            </p:cNvPr>
            <p:cNvSpPr/>
            <p:nvPr/>
          </p:nvSpPr>
          <p:spPr>
            <a:xfrm>
              <a:off x="1864310" y="1700070"/>
              <a:ext cx="4705165" cy="452317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82C3766-8026-4343-A292-3F3DC2F4ACC9}"/>
                </a:ext>
              </a:extLst>
            </p:cNvPr>
            <p:cNvSpPr/>
            <p:nvPr/>
          </p:nvSpPr>
          <p:spPr>
            <a:xfrm>
              <a:off x="4845105" y="1690688"/>
              <a:ext cx="4705165" cy="452317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6BBFDD2-5306-498D-943F-BA0E0498BC1E}"/>
                </a:ext>
              </a:extLst>
            </p:cNvPr>
            <p:cNvSpPr/>
            <p:nvPr/>
          </p:nvSpPr>
          <p:spPr>
            <a:xfrm>
              <a:off x="5308317" y="2061835"/>
              <a:ext cx="3741844" cy="374637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E89526-29F2-412C-A57F-F6703D1787C4}"/>
                </a:ext>
              </a:extLst>
            </p:cNvPr>
            <p:cNvSpPr/>
            <p:nvPr/>
          </p:nvSpPr>
          <p:spPr>
            <a:xfrm>
              <a:off x="2354156" y="2068497"/>
              <a:ext cx="3741844" cy="374637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33F143C-AB34-4F1C-9544-E94780394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156" y="2068497"/>
              <a:ext cx="6706268" cy="3746377"/>
            </a:xfrm>
            <a:prstGeom prst="rect">
              <a:avLst/>
            </a:prstGeom>
          </p:spPr>
        </p:pic>
        <p:sp>
          <p:nvSpPr>
            <p:cNvPr id="15" name="TextBox 14">
              <a:extLst>
                <a:ext uri="{FF2B5EF4-FFF2-40B4-BE49-F238E27FC236}">
                  <a16:creationId xmlns:a16="http://schemas.microsoft.com/office/drawing/2014/main" id="{A04C105F-A97D-44DC-A605-23C1C817CB83}"/>
                </a:ext>
              </a:extLst>
            </p:cNvPr>
            <p:cNvSpPr txBox="1"/>
            <p:nvPr/>
          </p:nvSpPr>
          <p:spPr>
            <a:xfrm>
              <a:off x="3540804" y="1754341"/>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16" name="TextBox 15">
              <a:extLst>
                <a:ext uri="{FF2B5EF4-FFF2-40B4-BE49-F238E27FC236}">
                  <a16:creationId xmlns:a16="http://schemas.microsoft.com/office/drawing/2014/main" id="{DE0DDA26-A1C5-45A8-91FC-5D3499C6D340}"/>
                </a:ext>
              </a:extLst>
            </p:cNvPr>
            <p:cNvSpPr txBox="1"/>
            <p:nvPr/>
          </p:nvSpPr>
          <p:spPr>
            <a:xfrm>
              <a:off x="3540803" y="5878665"/>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17" name="TextBox 16">
              <a:extLst>
                <a:ext uri="{FF2B5EF4-FFF2-40B4-BE49-F238E27FC236}">
                  <a16:creationId xmlns:a16="http://schemas.microsoft.com/office/drawing/2014/main" id="{C4065A27-6627-40FC-9BA8-D8CC5D7B8105}"/>
                </a:ext>
              </a:extLst>
            </p:cNvPr>
            <p:cNvSpPr txBox="1"/>
            <p:nvPr/>
          </p:nvSpPr>
          <p:spPr>
            <a:xfrm rot="18228314">
              <a:off x="1817743" y="2667448"/>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18" name="TextBox 17">
              <a:extLst>
                <a:ext uri="{FF2B5EF4-FFF2-40B4-BE49-F238E27FC236}">
                  <a16:creationId xmlns:a16="http://schemas.microsoft.com/office/drawing/2014/main" id="{737A188D-C3C9-4187-9ECD-3A0B0A9E0E53}"/>
                </a:ext>
              </a:extLst>
            </p:cNvPr>
            <p:cNvSpPr txBox="1"/>
            <p:nvPr/>
          </p:nvSpPr>
          <p:spPr>
            <a:xfrm rot="3046519">
              <a:off x="1952269" y="5101789"/>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19" name="TextBox 18">
              <a:extLst>
                <a:ext uri="{FF2B5EF4-FFF2-40B4-BE49-F238E27FC236}">
                  <a16:creationId xmlns:a16="http://schemas.microsoft.com/office/drawing/2014/main" id="{E36DA8A6-FE25-4DD5-81BB-D588C8CFAE00}"/>
                </a:ext>
              </a:extLst>
            </p:cNvPr>
            <p:cNvSpPr txBox="1"/>
            <p:nvPr/>
          </p:nvSpPr>
          <p:spPr>
            <a:xfrm>
              <a:off x="6640165" y="1761171"/>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0" name="TextBox 19">
              <a:extLst>
                <a:ext uri="{FF2B5EF4-FFF2-40B4-BE49-F238E27FC236}">
                  <a16:creationId xmlns:a16="http://schemas.microsoft.com/office/drawing/2014/main" id="{E07FEC55-D845-4C86-8545-481F6364B02E}"/>
                </a:ext>
              </a:extLst>
            </p:cNvPr>
            <p:cNvSpPr txBox="1"/>
            <p:nvPr/>
          </p:nvSpPr>
          <p:spPr>
            <a:xfrm>
              <a:off x="6640164" y="5885495"/>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1" name="TextBox 20">
              <a:extLst>
                <a:ext uri="{FF2B5EF4-FFF2-40B4-BE49-F238E27FC236}">
                  <a16:creationId xmlns:a16="http://schemas.microsoft.com/office/drawing/2014/main" id="{98150A51-2150-4DD5-8BB6-B9AC23F4E3E3}"/>
                </a:ext>
              </a:extLst>
            </p:cNvPr>
            <p:cNvSpPr txBox="1"/>
            <p:nvPr/>
          </p:nvSpPr>
          <p:spPr>
            <a:xfrm rot="3332534">
              <a:off x="8277540" y="2650049"/>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2" name="TextBox 21">
              <a:extLst>
                <a:ext uri="{FF2B5EF4-FFF2-40B4-BE49-F238E27FC236}">
                  <a16:creationId xmlns:a16="http://schemas.microsoft.com/office/drawing/2014/main" id="{C61374B5-2042-430D-865C-B024BC8D7EE1}"/>
                </a:ext>
              </a:extLst>
            </p:cNvPr>
            <p:cNvSpPr txBox="1"/>
            <p:nvPr/>
          </p:nvSpPr>
          <p:spPr>
            <a:xfrm rot="18649811">
              <a:off x="8229992" y="5028813"/>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grpSp>
    </p:spTree>
    <p:extLst>
      <p:ext uri="{BB962C8B-B14F-4D97-AF65-F5344CB8AC3E}">
        <p14:creationId xmlns:p14="http://schemas.microsoft.com/office/powerpoint/2010/main" val="18217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3ABD-B5D8-4AD9-B952-B2408AA8BC19}"/>
              </a:ext>
            </a:extLst>
          </p:cNvPr>
          <p:cNvSpPr>
            <a:spLocks noGrp="1"/>
          </p:cNvSpPr>
          <p:nvPr>
            <p:ph type="title"/>
          </p:nvPr>
        </p:nvSpPr>
        <p:spPr/>
        <p:txBody>
          <a:bodyPr/>
          <a:lstStyle/>
          <a:p>
            <a:r>
              <a:rPr lang="en-US" dirty="0"/>
              <a:t>Testing Throughout the DevOps Toolchain</a:t>
            </a:r>
          </a:p>
        </p:txBody>
      </p:sp>
      <p:sp>
        <p:nvSpPr>
          <p:cNvPr id="3" name="Rectangle 2">
            <a:extLst>
              <a:ext uri="{FF2B5EF4-FFF2-40B4-BE49-F238E27FC236}">
                <a16:creationId xmlns:a16="http://schemas.microsoft.com/office/drawing/2014/main" id="{0DFC3C28-25ED-4C5A-AF8E-2D69CDC6FA0C}"/>
              </a:ext>
            </a:extLst>
          </p:cNvPr>
          <p:cNvSpPr/>
          <p:nvPr/>
        </p:nvSpPr>
        <p:spPr>
          <a:xfrm>
            <a:off x="2196751" y="3251389"/>
            <a:ext cx="2514600" cy="2499946"/>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solidFill>
                  <a:srgbClr val="586E75"/>
                </a:solidFill>
              </a:rPr>
              <a:t>Source Code Mgt.</a:t>
            </a:r>
          </a:p>
        </p:txBody>
      </p:sp>
      <p:sp>
        <p:nvSpPr>
          <p:cNvPr id="4" name="Rectangle 3">
            <a:extLst>
              <a:ext uri="{FF2B5EF4-FFF2-40B4-BE49-F238E27FC236}">
                <a16:creationId xmlns:a16="http://schemas.microsoft.com/office/drawing/2014/main" id="{B06ED643-23FB-4175-B9C0-F49AA1219F04}"/>
              </a:ext>
            </a:extLst>
          </p:cNvPr>
          <p:cNvSpPr/>
          <p:nvPr/>
        </p:nvSpPr>
        <p:spPr>
          <a:xfrm>
            <a:off x="2123482" y="1772817"/>
            <a:ext cx="2587869" cy="854319"/>
          </a:xfrm>
          <a:prstGeom prst="rect">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Requirements, User Stories, etc.</a:t>
            </a:r>
          </a:p>
        </p:txBody>
      </p:sp>
      <p:sp>
        <p:nvSpPr>
          <p:cNvPr id="5" name="Rectangle 4">
            <a:extLst>
              <a:ext uri="{FF2B5EF4-FFF2-40B4-BE49-F238E27FC236}">
                <a16:creationId xmlns:a16="http://schemas.microsoft.com/office/drawing/2014/main" id="{DD63C50E-17F1-4BBF-A1B7-A772100A6AE7}"/>
              </a:ext>
            </a:extLst>
          </p:cNvPr>
          <p:cNvSpPr/>
          <p:nvPr/>
        </p:nvSpPr>
        <p:spPr>
          <a:xfrm>
            <a:off x="2425352" y="3465335"/>
            <a:ext cx="2133600" cy="762000"/>
          </a:xfrm>
          <a:prstGeom prst="rect">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Subversion</a:t>
            </a:r>
          </a:p>
        </p:txBody>
      </p:sp>
      <p:sp>
        <p:nvSpPr>
          <p:cNvPr id="6" name="Rectangle 5">
            <a:extLst>
              <a:ext uri="{FF2B5EF4-FFF2-40B4-BE49-F238E27FC236}">
                <a16:creationId xmlns:a16="http://schemas.microsoft.com/office/drawing/2014/main" id="{DF4D9B12-9F04-400B-B5FE-934D2538E626}"/>
              </a:ext>
            </a:extLst>
          </p:cNvPr>
          <p:cNvSpPr/>
          <p:nvPr/>
        </p:nvSpPr>
        <p:spPr>
          <a:xfrm>
            <a:off x="2425352" y="4441281"/>
            <a:ext cx="2133601" cy="762000"/>
          </a:xfrm>
          <a:prstGeom prst="rect">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586E75"/>
                </a:solidFill>
              </a:rPr>
              <a:t>Git</a:t>
            </a:r>
            <a:endParaRPr lang="en-US" dirty="0">
              <a:solidFill>
                <a:srgbClr val="586E75"/>
              </a:solidFill>
            </a:endParaRPr>
          </a:p>
        </p:txBody>
      </p:sp>
      <p:sp>
        <p:nvSpPr>
          <p:cNvPr id="7" name="Arrow: Down 6">
            <a:extLst>
              <a:ext uri="{FF2B5EF4-FFF2-40B4-BE49-F238E27FC236}">
                <a16:creationId xmlns:a16="http://schemas.microsoft.com/office/drawing/2014/main" id="{3E23C556-C152-4EAA-AB79-408D283EBBED}"/>
              </a:ext>
            </a:extLst>
          </p:cNvPr>
          <p:cNvSpPr/>
          <p:nvPr/>
        </p:nvSpPr>
        <p:spPr>
          <a:xfrm>
            <a:off x="3263551" y="2703335"/>
            <a:ext cx="304800" cy="457200"/>
          </a:xfrm>
          <a:prstGeom prst="down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8" name="Rectangle 7">
            <a:extLst>
              <a:ext uri="{FF2B5EF4-FFF2-40B4-BE49-F238E27FC236}">
                <a16:creationId xmlns:a16="http://schemas.microsoft.com/office/drawing/2014/main" id="{86CD4555-33AE-4A1C-9445-124D6468533E}"/>
              </a:ext>
            </a:extLst>
          </p:cNvPr>
          <p:cNvSpPr/>
          <p:nvPr/>
        </p:nvSpPr>
        <p:spPr>
          <a:xfrm>
            <a:off x="5432321" y="4318189"/>
            <a:ext cx="1946031" cy="1433146"/>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Continuous Integration</a:t>
            </a:r>
          </a:p>
          <a:p>
            <a:pPr algn="ctr"/>
            <a:r>
              <a:rPr lang="en-US" dirty="0">
                <a:solidFill>
                  <a:srgbClr val="586E75"/>
                </a:solidFill>
              </a:rPr>
              <a:t>(Jenkins)</a:t>
            </a:r>
          </a:p>
        </p:txBody>
      </p:sp>
      <p:sp>
        <p:nvSpPr>
          <p:cNvPr id="9" name="Rectangle 8">
            <a:extLst>
              <a:ext uri="{FF2B5EF4-FFF2-40B4-BE49-F238E27FC236}">
                <a16:creationId xmlns:a16="http://schemas.microsoft.com/office/drawing/2014/main" id="{49BBDB06-F739-4829-AF64-497FDFCBE919}"/>
              </a:ext>
            </a:extLst>
          </p:cNvPr>
          <p:cNvSpPr/>
          <p:nvPr/>
        </p:nvSpPr>
        <p:spPr>
          <a:xfrm>
            <a:off x="5432320" y="3251389"/>
            <a:ext cx="1946031" cy="885092"/>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Automated</a:t>
            </a:r>
          </a:p>
          <a:p>
            <a:pPr algn="ctr"/>
            <a:r>
              <a:rPr lang="en-US" dirty="0">
                <a:solidFill>
                  <a:srgbClr val="586E75"/>
                </a:solidFill>
              </a:rPr>
              <a:t>Tests (Checks)</a:t>
            </a:r>
          </a:p>
        </p:txBody>
      </p:sp>
      <p:sp>
        <p:nvSpPr>
          <p:cNvPr id="10" name="Arrow: Right 9">
            <a:extLst>
              <a:ext uri="{FF2B5EF4-FFF2-40B4-BE49-F238E27FC236}">
                <a16:creationId xmlns:a16="http://schemas.microsoft.com/office/drawing/2014/main" id="{D34A92B4-C25A-4EB7-B182-362FE7F50690}"/>
              </a:ext>
            </a:extLst>
          </p:cNvPr>
          <p:cNvSpPr/>
          <p:nvPr/>
        </p:nvSpPr>
        <p:spPr>
          <a:xfrm>
            <a:off x="4787551" y="4989335"/>
            <a:ext cx="609600" cy="213946"/>
          </a:xfrm>
          <a:prstGeom prst="right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1" name="Arrow: Right 10">
            <a:extLst>
              <a:ext uri="{FF2B5EF4-FFF2-40B4-BE49-F238E27FC236}">
                <a16:creationId xmlns:a16="http://schemas.microsoft.com/office/drawing/2014/main" id="{0600D2CF-546E-4BFA-8C7B-F4D7CA04B17E}"/>
              </a:ext>
            </a:extLst>
          </p:cNvPr>
          <p:cNvSpPr/>
          <p:nvPr/>
        </p:nvSpPr>
        <p:spPr>
          <a:xfrm>
            <a:off x="7530751" y="4951235"/>
            <a:ext cx="609600" cy="213946"/>
          </a:xfrm>
          <a:prstGeom prst="right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2" name="Rectangle 11">
            <a:extLst>
              <a:ext uri="{FF2B5EF4-FFF2-40B4-BE49-F238E27FC236}">
                <a16:creationId xmlns:a16="http://schemas.microsoft.com/office/drawing/2014/main" id="{2FD93B97-8AC9-4C4B-A973-875348FA319B}"/>
              </a:ext>
            </a:extLst>
          </p:cNvPr>
          <p:cNvSpPr/>
          <p:nvPr/>
        </p:nvSpPr>
        <p:spPr>
          <a:xfrm>
            <a:off x="8175521" y="3242597"/>
            <a:ext cx="1946031" cy="1433146"/>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Test Environments</a:t>
            </a:r>
          </a:p>
        </p:txBody>
      </p:sp>
      <p:sp>
        <p:nvSpPr>
          <p:cNvPr id="13" name="Arrow: Right 12">
            <a:extLst>
              <a:ext uri="{FF2B5EF4-FFF2-40B4-BE49-F238E27FC236}">
                <a16:creationId xmlns:a16="http://schemas.microsoft.com/office/drawing/2014/main" id="{50AB3D17-220F-460F-89C6-D9CFD7CAD4E9}"/>
              </a:ext>
            </a:extLst>
          </p:cNvPr>
          <p:cNvSpPr/>
          <p:nvPr/>
        </p:nvSpPr>
        <p:spPr>
          <a:xfrm>
            <a:off x="4787551" y="2108389"/>
            <a:ext cx="609600" cy="213946"/>
          </a:xfrm>
          <a:prstGeom prst="rightArrow">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4" name="Rectangle 13">
            <a:extLst>
              <a:ext uri="{FF2B5EF4-FFF2-40B4-BE49-F238E27FC236}">
                <a16:creationId xmlns:a16="http://schemas.microsoft.com/office/drawing/2014/main" id="{FBC5A786-3ECA-4B13-8F83-631EC8A5C7A9}"/>
              </a:ext>
            </a:extLst>
          </p:cNvPr>
          <p:cNvSpPr/>
          <p:nvPr/>
        </p:nvSpPr>
        <p:spPr>
          <a:xfrm>
            <a:off x="5417666" y="1772816"/>
            <a:ext cx="1946031" cy="885092"/>
          </a:xfrm>
          <a:prstGeom prst="rect">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Acceptance</a:t>
            </a:r>
          </a:p>
          <a:p>
            <a:pPr algn="ctr"/>
            <a:r>
              <a:rPr lang="en-US" dirty="0">
                <a:solidFill>
                  <a:srgbClr val="586E75"/>
                </a:solidFill>
              </a:rPr>
              <a:t>Tests</a:t>
            </a:r>
          </a:p>
        </p:txBody>
      </p:sp>
      <p:sp>
        <p:nvSpPr>
          <p:cNvPr id="15" name="Arrow: Down 14">
            <a:extLst>
              <a:ext uri="{FF2B5EF4-FFF2-40B4-BE49-F238E27FC236}">
                <a16:creationId xmlns:a16="http://schemas.microsoft.com/office/drawing/2014/main" id="{AEF4F3DB-DF95-441B-BA5C-FFE1E033643D}"/>
              </a:ext>
            </a:extLst>
          </p:cNvPr>
          <p:cNvSpPr/>
          <p:nvPr/>
        </p:nvSpPr>
        <p:spPr>
          <a:xfrm>
            <a:off x="6235351" y="2748762"/>
            <a:ext cx="304800" cy="457200"/>
          </a:xfrm>
          <a:prstGeom prst="down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6" name="Rectangle 15">
            <a:extLst>
              <a:ext uri="{FF2B5EF4-FFF2-40B4-BE49-F238E27FC236}">
                <a16:creationId xmlns:a16="http://schemas.microsoft.com/office/drawing/2014/main" id="{15B63113-6F3E-4264-9EEA-3879309D9185}"/>
              </a:ext>
            </a:extLst>
          </p:cNvPr>
          <p:cNvSpPr/>
          <p:nvPr/>
        </p:nvSpPr>
        <p:spPr>
          <a:xfrm>
            <a:off x="8175521" y="4866243"/>
            <a:ext cx="1946031" cy="885092"/>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Installation</a:t>
            </a:r>
          </a:p>
          <a:p>
            <a:pPr algn="ctr"/>
            <a:r>
              <a:rPr lang="en-US" dirty="0">
                <a:solidFill>
                  <a:srgbClr val="586E75"/>
                </a:solidFill>
              </a:rPr>
              <a:t>&amp; Deployment</a:t>
            </a:r>
          </a:p>
        </p:txBody>
      </p:sp>
      <p:sp>
        <p:nvSpPr>
          <p:cNvPr id="17" name="Rectangle 16">
            <a:extLst>
              <a:ext uri="{FF2B5EF4-FFF2-40B4-BE49-F238E27FC236}">
                <a16:creationId xmlns:a16="http://schemas.microsoft.com/office/drawing/2014/main" id="{DA7C3590-A08F-4CA4-92A7-B68A155DFBB0}"/>
              </a:ext>
            </a:extLst>
          </p:cNvPr>
          <p:cNvSpPr/>
          <p:nvPr/>
        </p:nvSpPr>
        <p:spPr>
          <a:xfrm>
            <a:off x="8172590" y="1772816"/>
            <a:ext cx="1946031" cy="885092"/>
          </a:xfrm>
          <a:prstGeom prst="rect">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Exploratory</a:t>
            </a:r>
          </a:p>
          <a:p>
            <a:pPr algn="ctr"/>
            <a:r>
              <a:rPr lang="en-US" dirty="0">
                <a:solidFill>
                  <a:srgbClr val="586E75"/>
                </a:solidFill>
              </a:rPr>
              <a:t>Testing</a:t>
            </a:r>
          </a:p>
        </p:txBody>
      </p:sp>
      <p:sp>
        <p:nvSpPr>
          <p:cNvPr id="18" name="Arrow: Right 17">
            <a:extLst>
              <a:ext uri="{FF2B5EF4-FFF2-40B4-BE49-F238E27FC236}">
                <a16:creationId xmlns:a16="http://schemas.microsoft.com/office/drawing/2014/main" id="{58C8F641-E076-4218-A1E1-B4D12BE2601B}"/>
              </a:ext>
            </a:extLst>
          </p:cNvPr>
          <p:cNvSpPr/>
          <p:nvPr/>
        </p:nvSpPr>
        <p:spPr>
          <a:xfrm>
            <a:off x="7460411" y="2101062"/>
            <a:ext cx="609600" cy="213946"/>
          </a:xfrm>
          <a:prstGeom prst="rightArrow">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9" name="Arrow: Down 18">
            <a:extLst>
              <a:ext uri="{FF2B5EF4-FFF2-40B4-BE49-F238E27FC236}">
                <a16:creationId xmlns:a16="http://schemas.microsoft.com/office/drawing/2014/main" id="{BCAD0A22-0834-4135-A976-A7DB8BE2B08C}"/>
              </a:ext>
            </a:extLst>
          </p:cNvPr>
          <p:cNvSpPr/>
          <p:nvPr/>
        </p:nvSpPr>
        <p:spPr>
          <a:xfrm>
            <a:off x="9054751" y="2721652"/>
            <a:ext cx="304800" cy="457200"/>
          </a:xfrm>
          <a:prstGeom prst="down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20" name="Rectangle 19">
            <a:extLst>
              <a:ext uri="{FF2B5EF4-FFF2-40B4-BE49-F238E27FC236}">
                <a16:creationId xmlns:a16="http://schemas.microsoft.com/office/drawing/2014/main" id="{5C157F3F-81E4-4E93-A892-CF7F9764B082}"/>
              </a:ext>
            </a:extLst>
          </p:cNvPr>
          <p:cNvSpPr/>
          <p:nvPr/>
        </p:nvSpPr>
        <p:spPr>
          <a:xfrm>
            <a:off x="5253135" y="3041780"/>
            <a:ext cx="5047861" cy="2920481"/>
          </a:xfrm>
          <a:prstGeom prst="rect">
            <a:avLst/>
          </a:prstGeom>
          <a:solidFill>
            <a:srgbClr val="F8CBAD">
              <a:alpha val="25098"/>
            </a:srgb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D8416B4-CC25-4B05-BAB1-4D947AB15B52}"/>
              </a:ext>
            </a:extLst>
          </p:cNvPr>
          <p:cNvSpPr txBox="1"/>
          <p:nvPr/>
        </p:nvSpPr>
        <p:spPr>
          <a:xfrm>
            <a:off x="5432320" y="6045936"/>
            <a:ext cx="4577273" cy="369332"/>
          </a:xfrm>
          <a:prstGeom prst="rect">
            <a:avLst/>
          </a:prstGeom>
          <a:noFill/>
        </p:spPr>
        <p:txBody>
          <a:bodyPr wrap="square" rtlCol="0">
            <a:spAutoFit/>
          </a:bodyPr>
          <a:lstStyle/>
          <a:p>
            <a:pPr algn="ctr"/>
            <a:r>
              <a:rPr lang="en-US" dirty="0">
                <a:solidFill>
                  <a:schemeClr val="accent2">
                    <a:lumMod val="75000"/>
                  </a:schemeClr>
                </a:solidFill>
              </a:rPr>
              <a:t>Automated Continuous Testing</a:t>
            </a:r>
          </a:p>
        </p:txBody>
      </p:sp>
    </p:spTree>
    <p:extLst>
      <p:ext uri="{BB962C8B-B14F-4D97-AF65-F5344CB8AC3E}">
        <p14:creationId xmlns:p14="http://schemas.microsoft.com/office/powerpoint/2010/main" val="3448834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Introducing </a:t>
            </a:r>
            <a:r>
              <a:rPr lang="en-US" dirty="0" err="1"/>
              <a:t>RemoteLaunch</a:t>
            </a:r>
            <a:endParaRPr lang="en-US" dirty="0"/>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err="1"/>
              <a:t>SpiraTest</a:t>
            </a:r>
            <a:r>
              <a:rPr lang="en-US" dirty="0"/>
              <a:t> and </a:t>
            </a:r>
            <a:r>
              <a:rPr lang="en-US" dirty="0" err="1"/>
              <a:t>RemoteLaunch</a:t>
            </a:r>
            <a:r>
              <a:rPr lang="en-US" dirty="0"/>
              <a:t> allow seamless automated testing</a:t>
            </a:r>
          </a:p>
        </p:txBody>
      </p:sp>
    </p:spTree>
    <p:extLst>
      <p:ext uri="{BB962C8B-B14F-4D97-AF65-F5344CB8AC3E}">
        <p14:creationId xmlns:p14="http://schemas.microsoft.com/office/powerpoint/2010/main" val="1542641939"/>
      </p:ext>
    </p:extLst>
  </p:cSld>
  <p:clrMapOvr>
    <a:masterClrMapping/>
  </p:clrMapOvr>
</p:sld>
</file>

<file path=ppt/theme/theme1.xml><?xml version="1.0" encoding="utf-8"?>
<a:theme xmlns:a="http://schemas.openxmlformats.org/drawingml/2006/main" name="Inflectra content">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069FC592-E20D-44F7-BA8A-96969F8231E4}"/>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EB6E1207-8B08-4C7E-98F5-7D295CC258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6012</TotalTime>
  <Words>1442</Words>
  <Application>Microsoft Office PowerPoint</Application>
  <PresentationFormat>Widescreen</PresentationFormat>
  <Paragraphs>251</Paragraphs>
  <Slides>34</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0</vt:i4>
      </vt:variant>
      <vt:variant>
        <vt:lpstr>Slide Titles</vt:lpstr>
      </vt:variant>
      <vt:variant>
        <vt:i4>34</vt:i4>
      </vt:variant>
    </vt:vector>
  </HeadingPairs>
  <TitlesOfParts>
    <vt:vector size="43" baseType="lpstr">
      <vt:lpstr>Josefin Sans</vt:lpstr>
      <vt:lpstr>Arial</vt:lpstr>
      <vt:lpstr>Wingdings</vt:lpstr>
      <vt:lpstr>Calibri</vt:lpstr>
      <vt:lpstr>Kanit</vt:lpstr>
      <vt:lpstr>Courier New</vt:lpstr>
      <vt:lpstr>Times</vt:lpstr>
      <vt:lpstr>Inflectra content</vt:lpstr>
      <vt:lpstr>Inflectra titles</vt:lpstr>
      <vt:lpstr>Automated Testing, Integrated</vt:lpstr>
      <vt:lpstr>Agile Software Development</vt:lpstr>
      <vt:lpstr>The Agile Manifesto Changed Development</vt:lpstr>
      <vt:lpstr>Agile – Led to Continuous Delivery</vt:lpstr>
      <vt:lpstr>Agile Test Management</vt:lpstr>
      <vt:lpstr>Agile &amp; DevOps – Where is Testing?</vt:lpstr>
      <vt:lpstr>Continuous Testing in DevOps</vt:lpstr>
      <vt:lpstr>Testing Throughout the DevOps Toolchain</vt:lpstr>
      <vt:lpstr>Introducing RemoteLaunch</vt:lpstr>
      <vt:lpstr>The Inflectra® Suite</vt:lpstr>
      <vt:lpstr>SpiraTest – The Integrated QA Solution</vt:lpstr>
      <vt:lpstr>RemoteLaunch® - Automation Integration</vt:lpstr>
      <vt:lpstr>harmony</vt:lpstr>
      <vt:lpstr>How Do We Foster Harmony?</vt:lpstr>
      <vt:lpstr>Harmony Across the Disciplines</vt:lpstr>
      <vt:lpstr>Simplicity = Productivity from Day One</vt:lpstr>
      <vt:lpstr>Harmony Across Ecosystems</vt:lpstr>
      <vt:lpstr>Representative Customers by Industry</vt:lpstr>
      <vt:lpstr>Regulated Industries - Automating Compliance</vt:lpstr>
      <vt:lpstr>Global Partner Network</vt:lpstr>
      <vt:lpstr>Customer Testimonials</vt:lpstr>
      <vt:lpstr>Product Walkthrough</vt:lpstr>
      <vt:lpstr>Installation and Configuration</vt:lpstr>
      <vt:lpstr>Status Display</vt:lpstr>
      <vt:lpstr>Test Execution Engines</vt:lpstr>
      <vt:lpstr>RemoteLaunchX – Cross-Platform Automation</vt:lpstr>
      <vt:lpstr>Setting up SpiraTest</vt:lpstr>
      <vt:lpstr>Test Automation Engines - Configuration</vt:lpstr>
      <vt:lpstr>Test Automation Hosts - Configuration</vt:lpstr>
      <vt:lpstr>Test Cases – Attaching Scripts</vt:lpstr>
      <vt:lpstr>Test Sets – Scheduling for Automation</vt:lpstr>
      <vt:lpstr>Available Plugins</vt:lpstr>
      <vt:lpstr>Plugins Available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Sandman</dc:creator>
  <cp:lastModifiedBy>Adam M. Sandman</cp:lastModifiedBy>
  <cp:revision>202</cp:revision>
  <cp:lastPrinted>2017-03-07T16:58:37Z</cp:lastPrinted>
  <dcterms:created xsi:type="dcterms:W3CDTF">2018-04-12T05:30:22Z</dcterms:created>
  <dcterms:modified xsi:type="dcterms:W3CDTF">2021-05-06T20:57:07Z</dcterms:modified>
</cp:coreProperties>
</file>