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handoutMasterIdLst>
    <p:handoutMasterId r:id="rId24"/>
  </p:handoutMasterIdLst>
  <p:sldIdLst>
    <p:sldId id="256" r:id="rId2"/>
    <p:sldId id="264" r:id="rId3"/>
    <p:sldId id="296" r:id="rId4"/>
    <p:sldId id="266" r:id="rId5"/>
    <p:sldId id="268" r:id="rId6"/>
    <p:sldId id="269" r:id="rId7"/>
    <p:sldId id="276" r:id="rId8"/>
    <p:sldId id="297" r:id="rId9"/>
    <p:sldId id="298" r:id="rId10"/>
    <p:sldId id="279" r:id="rId11"/>
    <p:sldId id="281" r:id="rId12"/>
    <p:sldId id="282" r:id="rId13"/>
    <p:sldId id="283" r:id="rId14"/>
    <p:sldId id="300" r:id="rId15"/>
    <p:sldId id="301" r:id="rId16"/>
    <p:sldId id="286" r:id="rId17"/>
    <p:sldId id="302" r:id="rId18"/>
    <p:sldId id="303" r:id="rId19"/>
    <p:sldId id="295" r:id="rId20"/>
    <p:sldId id="292" r:id="rId21"/>
    <p:sldId id="293" r:id="rId22"/>
  </p:sldIdLst>
  <p:sldSz cx="9144000" cy="6858000" type="screen4x3"/>
  <p:notesSz cx="6858000" cy="9144000"/>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22"/>
    <a:srgbClr val="F69B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833" autoAdjust="0"/>
    <p:restoredTop sz="93095" autoAdjust="0"/>
  </p:normalViewPr>
  <p:slideViewPr>
    <p:cSldViewPr>
      <p:cViewPr varScale="1">
        <p:scale>
          <a:sx n="80" d="100"/>
          <a:sy n="80" d="100"/>
        </p:scale>
        <p:origin x="6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872115-7BE2-436A-AA8B-8DD3D7A00018}"/>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hangingPunct="1">
              <a:defRPr sz="1200"/>
            </a:lvl1pPr>
          </a:lstStyle>
          <a:p>
            <a:pPr>
              <a:defRPr/>
            </a:pPr>
            <a:endParaRPr lang="he-IL"/>
          </a:p>
        </p:txBody>
      </p:sp>
      <p:sp>
        <p:nvSpPr>
          <p:cNvPr id="3" name="Date Placeholder 2">
            <a:extLst>
              <a:ext uri="{FF2B5EF4-FFF2-40B4-BE49-F238E27FC236}">
                <a16:creationId xmlns:a16="http://schemas.microsoft.com/office/drawing/2014/main" id="{D9BBF1DE-7999-4998-A178-61C8580FB1BE}"/>
              </a:ext>
            </a:extLst>
          </p:cNvPr>
          <p:cNvSpPr>
            <a:spLocks noGrp="1"/>
          </p:cNvSpPr>
          <p:nvPr>
            <p:ph type="dt" sz="quarter" idx="1"/>
          </p:nvPr>
        </p:nvSpPr>
        <p:spPr>
          <a:xfrm>
            <a:off x="1588" y="0"/>
            <a:ext cx="2971800" cy="457200"/>
          </a:xfrm>
          <a:prstGeom prst="rect">
            <a:avLst/>
          </a:prstGeom>
        </p:spPr>
        <p:txBody>
          <a:bodyPr vert="horz" lIns="91440" tIns="45720" rIns="91440" bIns="45720" rtlCol="1"/>
          <a:lstStyle>
            <a:lvl1pPr algn="l" rtl="1" eaLnBrk="1" hangingPunct="1">
              <a:defRPr sz="1200"/>
            </a:lvl1pPr>
          </a:lstStyle>
          <a:p>
            <a:pPr>
              <a:defRPr/>
            </a:pPr>
            <a:fld id="{FE4D46C7-1F9E-4C2B-8433-E725DE8DABFA}" type="datetimeFigureOut">
              <a:rPr lang="he-IL"/>
              <a:pPr>
                <a:defRPr/>
              </a:pPr>
              <a:t>כ"ב/סיון/תשע"ז</a:t>
            </a:fld>
            <a:endParaRPr lang="he-IL"/>
          </a:p>
        </p:txBody>
      </p:sp>
      <p:sp>
        <p:nvSpPr>
          <p:cNvPr id="4" name="Footer Placeholder 3">
            <a:extLst>
              <a:ext uri="{FF2B5EF4-FFF2-40B4-BE49-F238E27FC236}">
                <a16:creationId xmlns:a16="http://schemas.microsoft.com/office/drawing/2014/main" id="{589B5294-294E-4F22-8ADE-0DBA17D9978F}"/>
              </a:ext>
            </a:extLst>
          </p:cNvPr>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eaLnBrk="1" hangingPunct="1">
              <a:defRPr sz="1200"/>
            </a:lvl1pPr>
          </a:lstStyle>
          <a:p>
            <a:pPr>
              <a:defRPr/>
            </a:pPr>
            <a:endParaRPr lang="he-IL"/>
          </a:p>
        </p:txBody>
      </p:sp>
      <p:sp>
        <p:nvSpPr>
          <p:cNvPr id="5" name="Slide Number Placeholder 4">
            <a:extLst>
              <a:ext uri="{FF2B5EF4-FFF2-40B4-BE49-F238E27FC236}">
                <a16:creationId xmlns:a16="http://schemas.microsoft.com/office/drawing/2014/main" id="{95947225-D319-4130-9559-A1BD0E598506}"/>
              </a:ext>
            </a:extLst>
          </p:cNvPr>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vl1pPr>
          </a:lstStyle>
          <a:p>
            <a:pPr>
              <a:defRPr/>
            </a:pPr>
            <a:fld id="{8598E199-6C93-47B0-AA98-51A3C54AD490}"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BA2B7-C669-42A5-867D-8A12B795FC7A}" type="datetimeFigureOut">
              <a:rPr lang="en-US" smtClean="0"/>
              <a:t>6/16/2017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5AF2A-6C40-47AB-9CA2-904138204FCA}" type="slidenum">
              <a:rPr lang="en-US" smtClean="0"/>
              <a:t>‹#›</a:t>
            </a:fld>
            <a:endParaRPr lang="en-US"/>
          </a:p>
        </p:txBody>
      </p:sp>
    </p:spTree>
    <p:extLst>
      <p:ext uri="{BB962C8B-B14F-4D97-AF65-F5344CB8AC3E}">
        <p14:creationId xmlns:p14="http://schemas.microsoft.com/office/powerpoint/2010/main" val="388026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Good morning</a:t>
            </a:r>
            <a:r>
              <a:rPr lang="ru-RU" altLang="en-US" dirty="0">
                <a:latin typeface="Times New Roman" panose="02020603050405020304" pitchFamily="18" charset="0"/>
              </a:rPr>
              <a:t>. </a:t>
            </a:r>
            <a:r>
              <a:rPr lang="en-US" altLang="en-US" dirty="0">
                <a:latin typeface="Times New Roman" panose="02020603050405020304" pitchFamily="18" charset="0"/>
              </a:rPr>
              <a:t>Thank you for coming</a:t>
            </a:r>
            <a:r>
              <a:rPr lang="ru-RU" altLang="en-US" dirty="0">
                <a:latin typeface="Times New Roman" panose="02020603050405020304" pitchFamily="18" charset="0"/>
              </a:rPr>
              <a:t>. </a:t>
            </a:r>
            <a:r>
              <a:rPr lang="en-US" altLang="en-US" dirty="0">
                <a:latin typeface="Times New Roman" panose="02020603050405020304" pitchFamily="18" charset="0"/>
              </a:rPr>
              <a:t>My name is Denis. It happened that more than 15 years I am working on tools for developers and testers.</a:t>
            </a:r>
            <a:r>
              <a:rPr lang="ru-RU" altLang="en-US" dirty="0">
                <a:latin typeface="Times New Roman" panose="02020603050405020304" pitchFamily="18" charset="0"/>
              </a:rPr>
              <a:t> </a:t>
            </a:r>
            <a:r>
              <a:rPr lang="en-US" altLang="en-US" dirty="0">
                <a:latin typeface="Times New Roman" panose="02020603050405020304" pitchFamily="18" charset="0"/>
              </a:rPr>
              <a:t>At different times it were compilers</a:t>
            </a:r>
            <a:r>
              <a:rPr lang="ru-RU" altLang="en-US" dirty="0">
                <a:latin typeface="Times New Roman" panose="02020603050405020304" pitchFamily="18" charset="0"/>
              </a:rPr>
              <a:t>,</a:t>
            </a:r>
            <a:r>
              <a:rPr lang="en-US" altLang="en-US" dirty="0">
                <a:latin typeface="Times New Roman" panose="02020603050405020304" pitchFamily="18" charset="0"/>
              </a:rPr>
              <a:t> and IDEs</a:t>
            </a:r>
            <a:r>
              <a:rPr lang="ru-RU" altLang="en-US" dirty="0">
                <a:latin typeface="Times New Roman" panose="02020603050405020304" pitchFamily="18" charset="0"/>
              </a:rPr>
              <a:t>,</a:t>
            </a:r>
            <a:r>
              <a:rPr lang="en-US" altLang="en-US" dirty="0">
                <a:latin typeface="Times New Roman" panose="02020603050405020304" pitchFamily="18" charset="0"/>
              </a:rPr>
              <a:t> tools for load and functional testing</a:t>
            </a:r>
            <a:r>
              <a:rPr lang="ru-RU" altLang="en-US" dirty="0">
                <a:latin typeface="Times New Roman" panose="02020603050405020304" pitchFamily="18" charset="0"/>
              </a:rPr>
              <a:t>.</a:t>
            </a:r>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a:p>
            <a:r>
              <a:rPr lang="en-US" altLang="en-US" dirty="0">
                <a:latin typeface="Times New Roman" panose="02020603050405020304" pitchFamily="18" charset="0"/>
              </a:rPr>
              <a:t>At present moment I am focused on UI test automation.</a:t>
            </a:r>
          </a:p>
          <a:p>
            <a:br>
              <a:rPr lang="ru-RU" altLang="en-US" dirty="0">
                <a:latin typeface="Times New Roman" panose="02020603050405020304" pitchFamily="18" charset="0"/>
              </a:rPr>
            </a:br>
            <a:r>
              <a:rPr lang="en-US" altLang="en-US" dirty="0">
                <a:latin typeface="Times New Roman" panose="02020603050405020304" pitchFamily="18" charset="0"/>
              </a:rPr>
              <a:t>At</a:t>
            </a:r>
            <a:r>
              <a:rPr lang="ru-RU" altLang="en-US" dirty="0">
                <a:latin typeface="Times New Roman" panose="02020603050405020304" pitchFamily="18" charset="0"/>
              </a:rPr>
              <a:t> </a:t>
            </a:r>
            <a:r>
              <a:rPr lang="ru-RU" altLang="en-US" dirty="0" err="1">
                <a:latin typeface="Times New Roman" panose="02020603050405020304" pitchFamily="18" charset="0"/>
              </a:rPr>
              <a:t>Inflectra</a:t>
            </a:r>
            <a:r>
              <a:rPr lang="ru-RU" altLang="en-US" dirty="0">
                <a:latin typeface="Times New Roman" panose="02020603050405020304" pitchFamily="18" charset="0"/>
              </a:rPr>
              <a:t> </a:t>
            </a:r>
            <a:r>
              <a:rPr lang="en-US" altLang="en-US" dirty="0">
                <a:latin typeface="Times New Roman" panose="02020603050405020304" pitchFamily="18" charset="0"/>
              </a:rPr>
              <a:t>we develop </a:t>
            </a:r>
            <a:r>
              <a:rPr lang="en-US" altLang="en-US" dirty="0" err="1">
                <a:latin typeface="Times New Roman" panose="02020603050405020304" pitchFamily="18" charset="0"/>
              </a:rPr>
              <a:t>Rapise</a:t>
            </a:r>
            <a:r>
              <a:rPr lang="ru-RU" altLang="en-US" dirty="0">
                <a:latin typeface="Times New Roman" panose="02020603050405020304" pitchFamily="18" charset="0"/>
              </a:rPr>
              <a:t> – </a:t>
            </a:r>
            <a:r>
              <a:rPr lang="en-US" altLang="en-US" dirty="0">
                <a:latin typeface="Times New Roman" panose="02020603050405020304" pitchFamily="18" charset="0"/>
              </a:rPr>
              <a:t>it is an IDE and execution environment for automated testing of web, desktop and mobile applications</a:t>
            </a:r>
            <a:r>
              <a:rPr lang="ru-RU" altLang="en-US" dirty="0">
                <a:latin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alt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A45AF2A-6C40-47AB-9CA2-904138204FCA}" type="slidenum">
              <a:rPr lang="en-US" smtClean="0"/>
              <a:t>1</a:t>
            </a:fld>
            <a:endParaRPr lang="en-US"/>
          </a:p>
        </p:txBody>
      </p:sp>
    </p:spTree>
    <p:extLst>
      <p:ext uri="{BB962C8B-B14F-4D97-AF65-F5344CB8AC3E}">
        <p14:creationId xmlns:p14="http://schemas.microsoft.com/office/powerpoint/2010/main" val="141622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738FFC0-ACB7-4FCF-877B-546C6D5F7994}"/>
              </a:ext>
            </a:extLst>
          </p:cNvPr>
          <p:cNvSpPr>
            <a:spLocks noGrp="1" noRot="1" noChangeAspect="1" noTextEdit="1"/>
          </p:cNvSpPr>
          <p:nvPr>
            <p:ph type="sldImg"/>
          </p:nvPr>
        </p:nvSpPr>
        <p:spPr/>
      </p:sp>
      <p:sp>
        <p:nvSpPr>
          <p:cNvPr id="44035" name="Notes Placeholder 2">
            <a:extLst>
              <a:ext uri="{FF2B5EF4-FFF2-40B4-BE49-F238E27FC236}">
                <a16:creationId xmlns:a16="http://schemas.microsoft.com/office/drawing/2014/main" id="{3FFD7C1B-C1D7-44D5-88A9-1C7632A1A9B9}"/>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dirty="0">
                <a:latin typeface="Times New Roman" panose="02020603050405020304" pitchFamily="18" charset="0"/>
              </a:rPr>
              <a:t>Therefore UI element locator does not depend on the container. In all cases it is the same XPATH for a given element.</a:t>
            </a:r>
          </a:p>
          <a:p>
            <a:endParaRPr lang="en-US" altLang="en-US" dirty="0">
              <a:latin typeface="Times New Roman" panose="02020603050405020304" pitchFamily="18" charset="0"/>
            </a:endParaRPr>
          </a:p>
          <a:p>
            <a:r>
              <a:rPr lang="en-US" altLang="en-US" dirty="0">
                <a:latin typeface="Times New Roman" panose="02020603050405020304" pitchFamily="18" charset="0"/>
              </a:rPr>
              <a:t>To get UI element on desktop one needs to attach to embedded browser in Outlook (it is Internet Explorer on Windows), and then use XPATH locator. For a regular browser use XPATH of the frame, where the plugin is loaded, and then XPATH of the element.</a:t>
            </a:r>
          </a:p>
          <a:p>
            <a:endParaRPr lang="en-US" altLang="en-US" dirty="0">
              <a:latin typeface="Times New Roman" panose="02020603050405020304" pitchFamily="18" charset="0"/>
            </a:endParaRPr>
          </a:p>
          <a:p>
            <a:r>
              <a:rPr lang="en-US" altLang="en-US" dirty="0">
                <a:latin typeface="Times New Roman" panose="02020603050405020304" pitchFamily="18" charset="0"/>
              </a:rPr>
              <a:t>This enables to build the test system in such a way that test recorded for browser is suitable to run on desktop without any changes.</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44036" name="Slide Number Placeholder 3">
            <a:extLst>
              <a:ext uri="{FF2B5EF4-FFF2-40B4-BE49-F238E27FC236}">
                <a16:creationId xmlns:a16="http://schemas.microsoft.com/office/drawing/2014/main" id="{62D1446A-FF30-491D-B7A9-B577A183ADE5}"/>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FB38E8AD-188F-4508-829F-FAE394C2E44B}" type="slidenum">
              <a:rPr lang="ru-RU" altLang="ru-RU" smtClean="0">
                <a:solidFill>
                  <a:srgbClr val="000000"/>
                </a:solidFill>
                <a:latin typeface="Times New Roman" panose="02020603050405020304" pitchFamily="18" charset="0"/>
                <a:ea typeface="Arial Unicode MS" charset="-128"/>
              </a:rPr>
              <a:pPr/>
              <a:t>10</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277006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BFD0423-CA73-4540-98DC-70231163A100}"/>
              </a:ext>
            </a:extLst>
          </p:cNvPr>
          <p:cNvSpPr>
            <a:spLocks noGrp="1" noRot="1" noChangeAspect="1" noTextEdit="1"/>
          </p:cNvSpPr>
          <p:nvPr>
            <p:ph type="sldImg"/>
          </p:nvPr>
        </p:nvSpPr>
        <p:spPr/>
      </p:sp>
      <p:sp>
        <p:nvSpPr>
          <p:cNvPr id="48131" name="Notes Placeholder 2">
            <a:extLst>
              <a:ext uri="{FF2B5EF4-FFF2-40B4-BE49-F238E27FC236}">
                <a16:creationId xmlns:a16="http://schemas.microsoft.com/office/drawing/2014/main" id="{9EEC12F1-C261-46E6-868B-F1BBACC3E7A7}"/>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dirty="0">
                <a:latin typeface="Times New Roman" panose="02020603050405020304" pitchFamily="18" charset="0"/>
              </a:rPr>
              <a:t>This way the customer saved time and resources required for development and support of tests. Additional economy was achieved with ability to record user actions, locators are calculated automatically in this case (though some postprocessing may be required).</a:t>
            </a:r>
            <a:endParaRPr lang="ru-RU"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48132" name="Slide Number Placeholder 3">
            <a:extLst>
              <a:ext uri="{FF2B5EF4-FFF2-40B4-BE49-F238E27FC236}">
                <a16:creationId xmlns:a16="http://schemas.microsoft.com/office/drawing/2014/main" id="{657FD8D9-A67D-49BF-B08D-D03D5E49C4A4}"/>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526D1B95-17C6-49FD-AB49-F7EDB1E204B3}" type="slidenum">
              <a:rPr lang="ru-RU" altLang="ru-RU" smtClean="0">
                <a:solidFill>
                  <a:srgbClr val="000000"/>
                </a:solidFill>
                <a:latin typeface="Times New Roman" panose="02020603050405020304" pitchFamily="18" charset="0"/>
                <a:ea typeface="Arial Unicode MS" charset="-128"/>
              </a:rPr>
              <a:pPr/>
              <a:t>11</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325486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CE35568-75BE-4E98-B224-91963523349F}"/>
              </a:ext>
            </a:extLst>
          </p:cNvPr>
          <p:cNvSpPr>
            <a:spLocks noGrp="1" noRot="1" noChangeAspect="1" noTextEdit="1"/>
          </p:cNvSpPr>
          <p:nvPr>
            <p:ph type="sldImg"/>
          </p:nvPr>
        </p:nvSpPr>
        <p:spPr/>
      </p:sp>
      <p:sp>
        <p:nvSpPr>
          <p:cNvPr id="50179" name="Notes Placeholder 2">
            <a:extLst>
              <a:ext uri="{FF2B5EF4-FFF2-40B4-BE49-F238E27FC236}">
                <a16:creationId xmlns:a16="http://schemas.microsoft.com/office/drawing/2014/main" id="{FA195F0C-4C08-4733-B2BA-2FE1E9DB950D}"/>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a:latin typeface="Times New Roman" panose="02020603050405020304" pitchFamily="18" charset="0"/>
              </a:rPr>
              <a:t>Just a few auxiliary functions were implemented separately for desktop and browsers. For example, navigation to a particular email in a mailbox. Email loading into the system was implemented using SOAP client built into Rapise.</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50180" name="Slide Number Placeholder 3">
            <a:extLst>
              <a:ext uri="{FF2B5EF4-FFF2-40B4-BE49-F238E27FC236}">
                <a16:creationId xmlns:a16="http://schemas.microsoft.com/office/drawing/2014/main" id="{9EA03B53-5534-44AD-8ECC-D85944B66F29}"/>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5737072B-4BBD-47AF-9442-D980F40EB0F4}" type="slidenum">
              <a:rPr lang="ru-RU" altLang="ru-RU" smtClean="0">
                <a:solidFill>
                  <a:srgbClr val="000000"/>
                </a:solidFill>
                <a:latin typeface="Times New Roman" panose="02020603050405020304" pitchFamily="18" charset="0"/>
                <a:ea typeface="Arial Unicode MS" charset="-128"/>
              </a:rPr>
              <a:pPr/>
              <a:t>12</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1390608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3A0D515-E8E9-45BD-82DB-5C6CB52B64F7}"/>
              </a:ext>
            </a:extLst>
          </p:cNvPr>
          <p:cNvSpPr>
            <a:spLocks noGrp="1" noRot="1" noChangeAspect="1" noTextEdit="1"/>
          </p:cNvSpPr>
          <p:nvPr>
            <p:ph type="sldImg"/>
          </p:nvPr>
        </p:nvSpPr>
        <p:spPr/>
      </p:sp>
      <p:sp>
        <p:nvSpPr>
          <p:cNvPr id="50179" name="Notes Placeholder 2">
            <a:extLst>
              <a:ext uri="{FF2B5EF4-FFF2-40B4-BE49-F238E27FC236}">
                <a16:creationId xmlns:a16="http://schemas.microsoft.com/office/drawing/2014/main" id="{06C09BFA-1657-4895-8A30-F0012B1A4CD7}"/>
              </a:ext>
            </a:extLst>
          </p:cNvPr>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Lst>
        </p:spPr>
        <p:txBody>
          <a:bodyPr/>
          <a:lstStyle/>
          <a:p>
            <a:pPr>
              <a:defRPr/>
            </a:pPr>
            <a:endParaRPr lang="en-US" altLang="en-US" dirty="0">
              <a:latin typeface="Times New Roman" panose="02020603050405020304" pitchFamily="18" charset="0"/>
            </a:endParaRPr>
          </a:p>
        </p:txBody>
      </p:sp>
      <p:sp>
        <p:nvSpPr>
          <p:cNvPr id="52228" name="Slide Number Placeholder 3">
            <a:extLst>
              <a:ext uri="{FF2B5EF4-FFF2-40B4-BE49-F238E27FC236}">
                <a16:creationId xmlns:a16="http://schemas.microsoft.com/office/drawing/2014/main" id="{D8402F4D-3D39-4ED2-B944-132F3509E312}"/>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8068CE87-9920-48A0-A6EC-99C28AFCC592}" type="slidenum">
              <a:rPr lang="ru-RU" altLang="ru-RU" smtClean="0">
                <a:solidFill>
                  <a:srgbClr val="000000"/>
                </a:solidFill>
                <a:latin typeface="Times New Roman" panose="02020603050405020304" pitchFamily="18" charset="0"/>
                <a:ea typeface="Arial Unicode MS" charset="-128"/>
              </a:rPr>
              <a:pPr/>
              <a:t>13</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228848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3A0D515-E8E9-45BD-82DB-5C6CB52B64F7}"/>
              </a:ext>
            </a:extLst>
          </p:cNvPr>
          <p:cNvSpPr>
            <a:spLocks noGrp="1" noRot="1" noChangeAspect="1" noTextEdit="1"/>
          </p:cNvSpPr>
          <p:nvPr>
            <p:ph type="sldImg"/>
          </p:nvPr>
        </p:nvSpPr>
        <p:spPr/>
      </p:sp>
      <p:sp>
        <p:nvSpPr>
          <p:cNvPr id="50179" name="Notes Placeholder 2">
            <a:extLst>
              <a:ext uri="{FF2B5EF4-FFF2-40B4-BE49-F238E27FC236}">
                <a16:creationId xmlns:a16="http://schemas.microsoft.com/office/drawing/2014/main" id="{06C09BFA-1657-4895-8A30-F0012B1A4CD7}"/>
              </a:ext>
            </a:extLst>
          </p:cNvPr>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Lst>
        </p:spPr>
        <p:txBody>
          <a:bodyPr/>
          <a:lstStyle/>
          <a:p>
            <a:pPr>
              <a:defRPr/>
            </a:pPr>
            <a:r>
              <a:rPr lang="en-US" altLang="en-US" dirty="0">
                <a:latin typeface="Times New Roman" panose="02020603050405020304" pitchFamily="18" charset="0"/>
              </a:rPr>
              <a:t>- Collapsed view, div overlaps</a:t>
            </a:r>
          </a:p>
        </p:txBody>
      </p:sp>
      <p:sp>
        <p:nvSpPr>
          <p:cNvPr id="52228" name="Slide Number Placeholder 3">
            <a:extLst>
              <a:ext uri="{FF2B5EF4-FFF2-40B4-BE49-F238E27FC236}">
                <a16:creationId xmlns:a16="http://schemas.microsoft.com/office/drawing/2014/main" id="{D8402F4D-3D39-4ED2-B944-132F3509E312}"/>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8068CE87-9920-48A0-A6EC-99C28AFCC592}" type="slidenum">
              <a:rPr lang="ru-RU" altLang="ru-RU" smtClean="0">
                <a:solidFill>
                  <a:srgbClr val="000000"/>
                </a:solidFill>
                <a:latin typeface="Times New Roman" panose="02020603050405020304" pitchFamily="18" charset="0"/>
                <a:ea typeface="Arial Unicode MS" charset="-128"/>
              </a:rPr>
              <a:pPr/>
              <a:t>14</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484591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3A0D515-E8E9-45BD-82DB-5C6CB52B64F7}"/>
              </a:ext>
            </a:extLst>
          </p:cNvPr>
          <p:cNvSpPr>
            <a:spLocks noGrp="1" noRot="1" noChangeAspect="1" noTextEdit="1"/>
          </p:cNvSpPr>
          <p:nvPr>
            <p:ph type="sldImg"/>
          </p:nvPr>
        </p:nvSpPr>
        <p:spPr/>
      </p:sp>
      <p:sp>
        <p:nvSpPr>
          <p:cNvPr id="50179" name="Notes Placeholder 2">
            <a:extLst>
              <a:ext uri="{FF2B5EF4-FFF2-40B4-BE49-F238E27FC236}">
                <a16:creationId xmlns:a16="http://schemas.microsoft.com/office/drawing/2014/main" id="{06C09BFA-1657-4895-8A30-F0012B1A4CD7}"/>
              </a:ext>
            </a:extLst>
          </p:cNvPr>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Lst>
        </p:spPr>
        <p:txBody>
          <a:bodyPr/>
          <a:lstStyle/>
          <a:p>
            <a:pPr>
              <a:defRPr/>
            </a:pPr>
            <a:endParaRPr lang="en-US" altLang="en-US" dirty="0">
              <a:latin typeface="Times New Roman" panose="02020603050405020304" pitchFamily="18" charset="0"/>
            </a:endParaRPr>
          </a:p>
        </p:txBody>
      </p:sp>
      <p:sp>
        <p:nvSpPr>
          <p:cNvPr id="52228" name="Slide Number Placeholder 3">
            <a:extLst>
              <a:ext uri="{FF2B5EF4-FFF2-40B4-BE49-F238E27FC236}">
                <a16:creationId xmlns:a16="http://schemas.microsoft.com/office/drawing/2014/main" id="{D8402F4D-3D39-4ED2-B944-132F3509E312}"/>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8068CE87-9920-48A0-A6EC-99C28AFCC592}" type="slidenum">
              <a:rPr lang="ru-RU" altLang="ru-RU" smtClean="0">
                <a:solidFill>
                  <a:srgbClr val="000000"/>
                </a:solidFill>
                <a:latin typeface="Times New Roman" panose="02020603050405020304" pitchFamily="18" charset="0"/>
                <a:ea typeface="Arial Unicode MS" charset="-128"/>
              </a:rPr>
              <a:pPr/>
              <a:t>15</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2655562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951047E-E3D9-4CB1-B7BE-7E8DA82396F9}"/>
              </a:ext>
            </a:extLst>
          </p:cNvPr>
          <p:cNvSpPr>
            <a:spLocks noGrp="1" noRot="1" noChangeAspect="1" noTextEdit="1"/>
          </p:cNvSpPr>
          <p:nvPr>
            <p:ph type="sldImg"/>
          </p:nvPr>
        </p:nvSpPr>
        <p:spPr/>
      </p:sp>
      <p:sp>
        <p:nvSpPr>
          <p:cNvPr id="56323" name="Notes Placeholder 2">
            <a:extLst>
              <a:ext uri="{FF2B5EF4-FFF2-40B4-BE49-F238E27FC236}">
                <a16:creationId xmlns:a16="http://schemas.microsoft.com/office/drawing/2014/main" id="{998EFEA0-3D8D-4318-9E6F-FF04F2EE19A1}"/>
              </a:ext>
            </a:extLst>
          </p:cNvPr>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Lst>
        </p:spPr>
        <p:txBody>
          <a:bodyPr/>
          <a:lstStyle/>
          <a:p>
            <a:pPr>
              <a:defRPr/>
            </a:pPr>
            <a:r>
              <a:rPr lang="en-US" altLang="en-US" dirty="0">
                <a:latin typeface="Times New Roman" panose="02020603050405020304" pitchFamily="18" charset="0"/>
              </a:rPr>
              <a:t>Frequently clients ask that they could use non-programmers for creation and modification of tests. It happens for several reasons.</a:t>
            </a:r>
          </a:p>
          <a:p>
            <a:pPr marL="171450" indent="-171450">
              <a:buFontTx/>
              <a:buChar char="-"/>
              <a:defRPr/>
            </a:pPr>
            <a:r>
              <a:rPr lang="en-US" altLang="en-US" dirty="0">
                <a:latin typeface="Times New Roman" panose="02020603050405020304" pitchFamily="18" charset="0"/>
              </a:rPr>
              <a:t>It can be people coming from manual testing.</a:t>
            </a:r>
          </a:p>
          <a:p>
            <a:pPr marL="171450" indent="-171450">
              <a:buFontTx/>
              <a:buChar char="-"/>
              <a:defRPr/>
            </a:pPr>
            <a:r>
              <a:rPr lang="en-US" altLang="en-US" dirty="0">
                <a:latin typeface="Times New Roman" panose="02020603050405020304" pitchFamily="18" charset="0"/>
              </a:rPr>
              <a:t>Or analytics, managers, who are experts in a domain (e.g. launching atmospheric probes) but do not write code.</a:t>
            </a:r>
            <a:endParaRPr lang="ru-RU" altLang="en-US" dirty="0">
              <a:latin typeface="Times New Roman" panose="02020603050405020304" pitchFamily="18" charset="0"/>
            </a:endParaRPr>
          </a:p>
          <a:p>
            <a:pPr marL="171450" indent="-171450">
              <a:buFontTx/>
              <a:buChar char="-"/>
              <a:defRPr/>
            </a:pPr>
            <a:endParaRPr lang="en-US" altLang="en-US" dirty="0">
              <a:latin typeface="Times New Roman" panose="02020603050405020304" pitchFamily="18" charset="0"/>
            </a:endParaRPr>
          </a:p>
          <a:p>
            <a:pPr>
              <a:buFontTx/>
              <a:buNone/>
              <a:defRPr/>
            </a:pPr>
            <a:r>
              <a:rPr lang="en-US" altLang="en-US" dirty="0">
                <a:latin typeface="Times New Roman" panose="02020603050405020304" pitchFamily="18" charset="0"/>
              </a:rPr>
              <a:t>In such cases the team may consist of testers-programmers who deal with locators, user action emulation (for them software is mostly a set of forms and elements) and people who implement test cases and work at a higher level of abstraction. For testers of second type </a:t>
            </a:r>
            <a:r>
              <a:rPr lang="en-US" altLang="en-US" dirty="0" err="1">
                <a:latin typeface="Times New Roman" panose="02020603050405020304" pitchFamily="18" charset="0"/>
              </a:rPr>
              <a:t>Rapise</a:t>
            </a:r>
            <a:r>
              <a:rPr lang="en-US" altLang="en-US" dirty="0">
                <a:latin typeface="Times New Roman" panose="02020603050405020304" pitchFamily="18" charset="0"/>
              </a:rPr>
              <a:t> offers capability to create tests using spreadsheets. Examples of such spreadsheets you see on the screen.</a:t>
            </a:r>
          </a:p>
          <a:p>
            <a:pPr>
              <a:buFontTx/>
              <a:buNone/>
              <a:defRPr/>
            </a:pPr>
            <a:endParaRPr lang="en-US" altLang="en-US" dirty="0">
              <a:latin typeface="Times New Roman" panose="02020603050405020304" pitchFamily="18" charset="0"/>
            </a:endParaRPr>
          </a:p>
          <a:p>
            <a:pPr>
              <a:buFontTx/>
              <a:buNone/>
              <a:defRPr/>
            </a:pPr>
            <a:r>
              <a:rPr lang="en-US" altLang="en-US" dirty="0">
                <a:latin typeface="Times New Roman" panose="02020603050405020304" pitchFamily="18" charset="0"/>
              </a:rPr>
              <a:t>The first example is calling a scenario (</a:t>
            </a:r>
            <a:r>
              <a:rPr lang="en-US" altLang="en-US" dirty="0" err="1">
                <a:latin typeface="Times New Roman" panose="02020603050405020304" pitchFamily="18" charset="0"/>
              </a:rPr>
              <a:t>MyLogin</a:t>
            </a:r>
            <a:r>
              <a:rPr lang="en-US" altLang="en-US" dirty="0">
                <a:latin typeface="Times New Roman" panose="02020603050405020304" pitchFamily="18" charset="0"/>
              </a:rPr>
              <a:t>) implemented by a programmer. The second example is filling a form (registering a new book in a library).</a:t>
            </a:r>
            <a:endParaRPr lang="ru-RU" altLang="en-US" dirty="0">
              <a:latin typeface="Times New Roman" panose="02020603050405020304" pitchFamily="18" charset="0"/>
            </a:endParaRPr>
          </a:p>
          <a:p>
            <a:pPr>
              <a:defRPr/>
            </a:pPr>
            <a:endParaRPr lang="en-US" altLang="en-US" dirty="0">
              <a:latin typeface="Times New Roman" panose="02020603050405020304" pitchFamily="18" charset="0"/>
            </a:endParaRPr>
          </a:p>
        </p:txBody>
      </p:sp>
      <p:sp>
        <p:nvSpPr>
          <p:cNvPr id="58372" name="Slide Number Placeholder 3">
            <a:extLst>
              <a:ext uri="{FF2B5EF4-FFF2-40B4-BE49-F238E27FC236}">
                <a16:creationId xmlns:a16="http://schemas.microsoft.com/office/drawing/2014/main" id="{D6B63530-512F-4FD6-BB8F-28645F0FE72D}"/>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06B9AE6C-1701-49C1-BCA9-00866C7D2130}" type="slidenum">
              <a:rPr lang="ru-RU" altLang="ru-RU" smtClean="0">
                <a:solidFill>
                  <a:srgbClr val="000000"/>
                </a:solidFill>
                <a:latin typeface="Times New Roman" panose="02020603050405020304" pitchFamily="18" charset="0"/>
                <a:ea typeface="Arial Unicode MS" charset="-128"/>
              </a:rPr>
              <a:pPr/>
              <a:t>16</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391022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951047E-E3D9-4CB1-B7BE-7E8DA82396F9}"/>
              </a:ext>
            </a:extLst>
          </p:cNvPr>
          <p:cNvSpPr>
            <a:spLocks noGrp="1" noRot="1" noChangeAspect="1" noTextEdit="1"/>
          </p:cNvSpPr>
          <p:nvPr>
            <p:ph type="sldImg"/>
          </p:nvPr>
        </p:nvSpPr>
        <p:spPr/>
      </p:sp>
      <p:sp>
        <p:nvSpPr>
          <p:cNvPr id="56323" name="Notes Placeholder 2">
            <a:extLst>
              <a:ext uri="{FF2B5EF4-FFF2-40B4-BE49-F238E27FC236}">
                <a16:creationId xmlns:a16="http://schemas.microsoft.com/office/drawing/2014/main" id="{998EFEA0-3D8D-4318-9E6F-FF04F2EE19A1}"/>
              </a:ext>
            </a:extLst>
          </p:cNvPr>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Lst>
        </p:spPr>
        <p:txBody>
          <a:bodyPr/>
          <a:lstStyle/>
          <a:p>
            <a:pPr>
              <a:defRPr/>
            </a:pPr>
            <a:r>
              <a:rPr lang="en-US" altLang="en-US" dirty="0">
                <a:latin typeface="Times New Roman" panose="02020603050405020304" pitchFamily="18" charset="0"/>
              </a:rPr>
              <a:t>Frequently clients ask that they could use non-programmers for creation and modification of tests. It happens for several reasons.</a:t>
            </a:r>
          </a:p>
          <a:p>
            <a:pPr marL="171450" indent="-171450">
              <a:buFontTx/>
              <a:buChar char="-"/>
              <a:defRPr/>
            </a:pPr>
            <a:r>
              <a:rPr lang="en-US" altLang="en-US" dirty="0">
                <a:latin typeface="Times New Roman" panose="02020603050405020304" pitchFamily="18" charset="0"/>
              </a:rPr>
              <a:t>It can be people coming from manual testing.</a:t>
            </a:r>
          </a:p>
          <a:p>
            <a:pPr marL="171450" indent="-171450">
              <a:buFontTx/>
              <a:buChar char="-"/>
              <a:defRPr/>
            </a:pPr>
            <a:r>
              <a:rPr lang="en-US" altLang="en-US" dirty="0">
                <a:latin typeface="Times New Roman" panose="02020603050405020304" pitchFamily="18" charset="0"/>
              </a:rPr>
              <a:t>Or analytics, managers, who are experts in a domain (e.g. launching atmospheric probes) but do not write code.</a:t>
            </a:r>
            <a:endParaRPr lang="ru-RU" altLang="en-US" dirty="0">
              <a:latin typeface="Times New Roman" panose="02020603050405020304" pitchFamily="18" charset="0"/>
            </a:endParaRPr>
          </a:p>
          <a:p>
            <a:pPr marL="171450" indent="-171450">
              <a:buFontTx/>
              <a:buChar char="-"/>
              <a:defRPr/>
            </a:pPr>
            <a:endParaRPr lang="en-US" altLang="en-US" dirty="0">
              <a:latin typeface="Times New Roman" panose="02020603050405020304" pitchFamily="18" charset="0"/>
            </a:endParaRPr>
          </a:p>
          <a:p>
            <a:pPr>
              <a:buFontTx/>
              <a:buNone/>
              <a:defRPr/>
            </a:pPr>
            <a:r>
              <a:rPr lang="en-US" altLang="en-US" dirty="0">
                <a:latin typeface="Times New Roman" panose="02020603050405020304" pitchFamily="18" charset="0"/>
              </a:rPr>
              <a:t>In such cases the team may consist of testers-programmers who deal with locators, user action emulation (for them software is mostly a set of forms and elements) and people who implement test cases and work at a higher level of abstraction. For testers of second type </a:t>
            </a:r>
            <a:r>
              <a:rPr lang="en-US" altLang="en-US" dirty="0" err="1">
                <a:latin typeface="Times New Roman" panose="02020603050405020304" pitchFamily="18" charset="0"/>
              </a:rPr>
              <a:t>Rapise</a:t>
            </a:r>
            <a:r>
              <a:rPr lang="en-US" altLang="en-US" dirty="0">
                <a:latin typeface="Times New Roman" panose="02020603050405020304" pitchFamily="18" charset="0"/>
              </a:rPr>
              <a:t> offers capability to create tests using spreadsheets. Examples of such spreadsheets you see on the screen.</a:t>
            </a:r>
          </a:p>
          <a:p>
            <a:pPr>
              <a:buFontTx/>
              <a:buNone/>
              <a:defRPr/>
            </a:pPr>
            <a:endParaRPr lang="en-US" altLang="en-US" dirty="0">
              <a:latin typeface="Times New Roman" panose="02020603050405020304" pitchFamily="18" charset="0"/>
            </a:endParaRPr>
          </a:p>
          <a:p>
            <a:pPr>
              <a:buFontTx/>
              <a:buNone/>
              <a:defRPr/>
            </a:pPr>
            <a:r>
              <a:rPr lang="en-US" altLang="en-US" dirty="0">
                <a:latin typeface="Times New Roman" panose="02020603050405020304" pitchFamily="18" charset="0"/>
              </a:rPr>
              <a:t>The first example is calling a scenario (</a:t>
            </a:r>
            <a:r>
              <a:rPr lang="en-US" altLang="en-US" dirty="0" err="1">
                <a:latin typeface="Times New Roman" panose="02020603050405020304" pitchFamily="18" charset="0"/>
              </a:rPr>
              <a:t>MyLogin</a:t>
            </a:r>
            <a:r>
              <a:rPr lang="en-US" altLang="en-US" dirty="0">
                <a:latin typeface="Times New Roman" panose="02020603050405020304" pitchFamily="18" charset="0"/>
              </a:rPr>
              <a:t>) implemented by a programmer. The second example is filling a form (registering a new book in a library).</a:t>
            </a:r>
            <a:endParaRPr lang="ru-RU" altLang="en-US" dirty="0">
              <a:latin typeface="Times New Roman" panose="02020603050405020304" pitchFamily="18" charset="0"/>
            </a:endParaRPr>
          </a:p>
          <a:p>
            <a:pPr>
              <a:defRPr/>
            </a:pPr>
            <a:endParaRPr lang="en-US" altLang="en-US" dirty="0">
              <a:latin typeface="Times New Roman" panose="02020603050405020304" pitchFamily="18" charset="0"/>
            </a:endParaRPr>
          </a:p>
        </p:txBody>
      </p:sp>
      <p:sp>
        <p:nvSpPr>
          <p:cNvPr id="58372" name="Slide Number Placeholder 3">
            <a:extLst>
              <a:ext uri="{FF2B5EF4-FFF2-40B4-BE49-F238E27FC236}">
                <a16:creationId xmlns:a16="http://schemas.microsoft.com/office/drawing/2014/main" id="{D6B63530-512F-4FD6-BB8F-28645F0FE72D}"/>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06B9AE6C-1701-49C1-BCA9-00866C7D2130}" type="slidenum">
              <a:rPr lang="ru-RU" altLang="ru-RU" smtClean="0">
                <a:solidFill>
                  <a:srgbClr val="000000"/>
                </a:solidFill>
                <a:latin typeface="Times New Roman" panose="02020603050405020304" pitchFamily="18" charset="0"/>
                <a:ea typeface="Arial Unicode MS" charset="-128"/>
              </a:rPr>
              <a:pPr/>
              <a:t>17</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845553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951047E-E3D9-4CB1-B7BE-7E8DA82396F9}"/>
              </a:ext>
            </a:extLst>
          </p:cNvPr>
          <p:cNvSpPr>
            <a:spLocks noGrp="1" noRot="1" noChangeAspect="1" noTextEdit="1"/>
          </p:cNvSpPr>
          <p:nvPr>
            <p:ph type="sldImg"/>
          </p:nvPr>
        </p:nvSpPr>
        <p:spPr/>
      </p:sp>
      <p:sp>
        <p:nvSpPr>
          <p:cNvPr id="56323" name="Notes Placeholder 2">
            <a:extLst>
              <a:ext uri="{FF2B5EF4-FFF2-40B4-BE49-F238E27FC236}">
                <a16:creationId xmlns:a16="http://schemas.microsoft.com/office/drawing/2014/main" id="{998EFEA0-3D8D-4318-9E6F-FF04F2EE19A1}"/>
              </a:ext>
            </a:extLst>
          </p:cNvPr>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Lst>
        </p:spPr>
        <p:txBody>
          <a:bodyPr/>
          <a:lstStyle/>
          <a:p>
            <a:pPr>
              <a:defRPr/>
            </a:pPr>
            <a:r>
              <a:rPr lang="en-US" altLang="en-US" dirty="0">
                <a:latin typeface="Times New Roman" panose="02020603050405020304" pitchFamily="18" charset="0"/>
              </a:rPr>
              <a:t>Frequently clients ask that they could use non-programmers for creation and modification of tests. It happens for several reasons.</a:t>
            </a:r>
          </a:p>
          <a:p>
            <a:pPr marL="171450" indent="-171450">
              <a:buFontTx/>
              <a:buChar char="-"/>
              <a:defRPr/>
            </a:pPr>
            <a:r>
              <a:rPr lang="en-US" altLang="en-US" dirty="0">
                <a:latin typeface="Times New Roman" panose="02020603050405020304" pitchFamily="18" charset="0"/>
              </a:rPr>
              <a:t>It can be people coming from manual testing.</a:t>
            </a:r>
          </a:p>
          <a:p>
            <a:pPr marL="171450" indent="-171450">
              <a:buFontTx/>
              <a:buChar char="-"/>
              <a:defRPr/>
            </a:pPr>
            <a:r>
              <a:rPr lang="en-US" altLang="en-US" dirty="0">
                <a:latin typeface="Times New Roman" panose="02020603050405020304" pitchFamily="18" charset="0"/>
              </a:rPr>
              <a:t>Or analytics, managers, who are experts in a domain (e.g. launching atmospheric probes) but do not write code.</a:t>
            </a:r>
            <a:endParaRPr lang="ru-RU" altLang="en-US" dirty="0">
              <a:latin typeface="Times New Roman" panose="02020603050405020304" pitchFamily="18" charset="0"/>
            </a:endParaRPr>
          </a:p>
          <a:p>
            <a:pPr marL="171450" indent="-171450">
              <a:buFontTx/>
              <a:buChar char="-"/>
              <a:defRPr/>
            </a:pPr>
            <a:endParaRPr lang="en-US" altLang="en-US" dirty="0">
              <a:latin typeface="Times New Roman" panose="02020603050405020304" pitchFamily="18" charset="0"/>
            </a:endParaRPr>
          </a:p>
          <a:p>
            <a:pPr>
              <a:buFontTx/>
              <a:buNone/>
              <a:defRPr/>
            </a:pPr>
            <a:r>
              <a:rPr lang="en-US" altLang="en-US" dirty="0">
                <a:latin typeface="Times New Roman" panose="02020603050405020304" pitchFamily="18" charset="0"/>
              </a:rPr>
              <a:t>In such cases the team may consist of testers-programmers who deal with locators, user action emulation (for them software is mostly a set of forms and elements) and people who implement test cases and work at a higher level of abstraction. For testers of second type </a:t>
            </a:r>
            <a:r>
              <a:rPr lang="en-US" altLang="en-US" dirty="0" err="1">
                <a:latin typeface="Times New Roman" panose="02020603050405020304" pitchFamily="18" charset="0"/>
              </a:rPr>
              <a:t>Rapise</a:t>
            </a:r>
            <a:r>
              <a:rPr lang="en-US" altLang="en-US" dirty="0">
                <a:latin typeface="Times New Roman" panose="02020603050405020304" pitchFamily="18" charset="0"/>
              </a:rPr>
              <a:t> offers capability to create tests using spreadsheets. Examples of such spreadsheets you see on the screen.</a:t>
            </a:r>
          </a:p>
          <a:p>
            <a:pPr>
              <a:buFontTx/>
              <a:buNone/>
              <a:defRPr/>
            </a:pPr>
            <a:endParaRPr lang="en-US" altLang="en-US" dirty="0">
              <a:latin typeface="Times New Roman" panose="02020603050405020304" pitchFamily="18" charset="0"/>
            </a:endParaRPr>
          </a:p>
          <a:p>
            <a:pPr>
              <a:buFontTx/>
              <a:buNone/>
              <a:defRPr/>
            </a:pPr>
            <a:r>
              <a:rPr lang="en-US" altLang="en-US" dirty="0">
                <a:latin typeface="Times New Roman" panose="02020603050405020304" pitchFamily="18" charset="0"/>
              </a:rPr>
              <a:t>The first example is calling a scenario (</a:t>
            </a:r>
            <a:r>
              <a:rPr lang="en-US" altLang="en-US" dirty="0" err="1">
                <a:latin typeface="Times New Roman" panose="02020603050405020304" pitchFamily="18" charset="0"/>
              </a:rPr>
              <a:t>MyLogin</a:t>
            </a:r>
            <a:r>
              <a:rPr lang="en-US" altLang="en-US" dirty="0">
                <a:latin typeface="Times New Roman" panose="02020603050405020304" pitchFamily="18" charset="0"/>
              </a:rPr>
              <a:t>) implemented by a programmer. The second example is filling a form (registering a new book in a library).</a:t>
            </a:r>
            <a:endParaRPr lang="ru-RU" altLang="en-US" dirty="0">
              <a:latin typeface="Times New Roman" panose="02020603050405020304" pitchFamily="18" charset="0"/>
            </a:endParaRPr>
          </a:p>
          <a:p>
            <a:pPr>
              <a:defRPr/>
            </a:pPr>
            <a:endParaRPr lang="en-US" altLang="en-US" dirty="0">
              <a:latin typeface="Times New Roman" panose="02020603050405020304" pitchFamily="18" charset="0"/>
            </a:endParaRPr>
          </a:p>
        </p:txBody>
      </p:sp>
      <p:sp>
        <p:nvSpPr>
          <p:cNvPr id="58372" name="Slide Number Placeholder 3">
            <a:extLst>
              <a:ext uri="{FF2B5EF4-FFF2-40B4-BE49-F238E27FC236}">
                <a16:creationId xmlns:a16="http://schemas.microsoft.com/office/drawing/2014/main" id="{D6B63530-512F-4FD6-BB8F-28645F0FE72D}"/>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06B9AE6C-1701-49C1-BCA9-00866C7D2130}" type="slidenum">
              <a:rPr lang="ru-RU" altLang="ru-RU" smtClean="0">
                <a:solidFill>
                  <a:srgbClr val="000000"/>
                </a:solidFill>
                <a:latin typeface="Times New Roman" panose="02020603050405020304" pitchFamily="18" charset="0"/>
                <a:ea typeface="Arial Unicode MS" charset="-128"/>
              </a:rPr>
              <a:pPr/>
              <a:t>18</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1517154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92A202A-4DE3-49D8-99B9-3700D5858498}"/>
              </a:ext>
            </a:extLst>
          </p:cNvPr>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A2F790AA-AF92-4406-8896-478F6CC2669B}"/>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dirty="0">
                <a:latin typeface="Times New Roman" panose="02020603050405020304" pitchFamily="18" charset="0"/>
              </a:rPr>
              <a:t>At present moment I am focused on UI test automation.</a:t>
            </a:r>
          </a:p>
          <a:p>
            <a:br>
              <a:rPr lang="ru-RU" altLang="en-US" dirty="0">
                <a:latin typeface="Times New Roman" panose="02020603050405020304" pitchFamily="18" charset="0"/>
              </a:rPr>
            </a:br>
            <a:r>
              <a:rPr lang="en-US" altLang="en-US" dirty="0">
                <a:latin typeface="Times New Roman" panose="02020603050405020304" pitchFamily="18" charset="0"/>
              </a:rPr>
              <a:t>At</a:t>
            </a:r>
            <a:r>
              <a:rPr lang="ru-RU" altLang="en-US" dirty="0">
                <a:latin typeface="Times New Roman" panose="02020603050405020304" pitchFamily="18" charset="0"/>
              </a:rPr>
              <a:t> </a:t>
            </a:r>
            <a:r>
              <a:rPr lang="ru-RU" altLang="en-US" dirty="0" err="1">
                <a:latin typeface="Times New Roman" panose="02020603050405020304" pitchFamily="18" charset="0"/>
              </a:rPr>
              <a:t>Inflectra</a:t>
            </a:r>
            <a:r>
              <a:rPr lang="ru-RU" altLang="en-US" dirty="0">
                <a:latin typeface="Times New Roman" panose="02020603050405020304" pitchFamily="18" charset="0"/>
              </a:rPr>
              <a:t> </a:t>
            </a:r>
            <a:r>
              <a:rPr lang="en-US" altLang="en-US" dirty="0">
                <a:latin typeface="Times New Roman" panose="02020603050405020304" pitchFamily="18" charset="0"/>
              </a:rPr>
              <a:t>we develop </a:t>
            </a:r>
            <a:r>
              <a:rPr lang="en-US" altLang="en-US" dirty="0" err="1">
                <a:latin typeface="Times New Roman" panose="02020603050405020304" pitchFamily="18" charset="0"/>
              </a:rPr>
              <a:t>Rapise</a:t>
            </a:r>
            <a:r>
              <a:rPr lang="ru-RU" altLang="en-US" dirty="0">
                <a:latin typeface="Times New Roman" panose="02020603050405020304" pitchFamily="18" charset="0"/>
              </a:rPr>
              <a:t> – </a:t>
            </a:r>
            <a:r>
              <a:rPr lang="en-US" altLang="en-US" dirty="0">
                <a:latin typeface="Times New Roman" panose="02020603050405020304" pitchFamily="18" charset="0"/>
              </a:rPr>
              <a:t>it is an IDE and execution environment for automated testing of web, desktop and mobile applications</a:t>
            </a:r>
            <a:r>
              <a:rPr lang="ru-RU" altLang="en-US" dirty="0">
                <a:latin typeface="Times New Roman" panose="02020603050405020304" pitchFamily="18" charset="0"/>
              </a:rPr>
              <a:t>.</a:t>
            </a:r>
            <a:r>
              <a:rPr lang="en-US" altLang="en-US" dirty="0">
                <a:latin typeface="Times New Roman" panose="02020603050405020304" pitchFamily="18" charset="0"/>
              </a:rPr>
              <a:t> The product has success on international markets</a:t>
            </a:r>
            <a:r>
              <a:rPr lang="ru-RU" altLang="en-US" dirty="0">
                <a:latin typeface="Times New Roman" panose="02020603050405020304" pitchFamily="18" charset="0"/>
              </a:rPr>
              <a:t>,</a:t>
            </a:r>
            <a:r>
              <a:rPr lang="en-US" altLang="en-US" dirty="0">
                <a:latin typeface="Times New Roman" panose="02020603050405020304" pitchFamily="18" charset="0"/>
              </a:rPr>
              <a:t> but until today was not presented in Russia</a:t>
            </a:r>
            <a:r>
              <a:rPr lang="ru-RU" altLang="en-US" dirty="0">
                <a:latin typeface="Times New Roman" panose="02020603050405020304" pitchFamily="18" charset="0"/>
              </a:rPr>
              <a:t>. </a:t>
            </a:r>
            <a:r>
              <a:rPr lang="en-US" altLang="en-US" dirty="0">
                <a:latin typeface="Times New Roman" panose="02020603050405020304" pitchFamily="18" charset="0"/>
              </a:rPr>
              <a:t>We think that it is time to close the gap and see the outcome</a:t>
            </a:r>
            <a:r>
              <a:rPr lang="ru-RU" altLang="en-US" dirty="0">
                <a:latin typeface="Times New Roman" panose="02020603050405020304" pitchFamily="18" charset="0"/>
              </a:rPr>
              <a:t>.</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9220" name="Slide Number Placeholder 3">
            <a:extLst>
              <a:ext uri="{FF2B5EF4-FFF2-40B4-BE49-F238E27FC236}">
                <a16:creationId xmlns:a16="http://schemas.microsoft.com/office/drawing/2014/main" id="{E5F80EFB-0974-472F-88AA-A978C193A59C}"/>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2ED72D3E-D6BB-4252-903F-4AC599F985C4}" type="slidenum">
              <a:rPr lang="ru-RU" altLang="ru-RU" smtClean="0">
                <a:solidFill>
                  <a:srgbClr val="000000"/>
                </a:solidFill>
                <a:latin typeface="Times New Roman" panose="02020603050405020304" pitchFamily="18" charset="0"/>
                <a:ea typeface="Arial Unicode MS" panose="020B0604020202020204" charset="-128"/>
              </a:rPr>
              <a:pPr/>
              <a:t>19</a:t>
            </a:fld>
            <a:endParaRPr lang="ru-RU" altLang="ru-RU">
              <a:solidFill>
                <a:srgbClr val="000000"/>
              </a:solidFill>
              <a:latin typeface="Times New Roman" panose="02020603050405020304" pitchFamily="18" charset="0"/>
              <a:ea typeface="Arial Unicode MS" panose="020B0604020202020204" charset="-128"/>
            </a:endParaRPr>
          </a:p>
        </p:txBody>
      </p:sp>
    </p:spTree>
    <p:extLst>
      <p:ext uri="{BB962C8B-B14F-4D97-AF65-F5344CB8AC3E}">
        <p14:creationId xmlns:p14="http://schemas.microsoft.com/office/powerpoint/2010/main" val="308961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457B24B-68B1-496B-9AB2-18390AE91422}"/>
              </a:ext>
            </a:extLst>
          </p:cNvPr>
          <p:cNvSpPr>
            <a:spLocks noGrp="1" noRot="1" noChangeAspect="1" noTextEdit="1"/>
          </p:cNvSpPr>
          <p:nvPr>
            <p:ph type="sldImg"/>
          </p:nvPr>
        </p:nvSpPr>
        <p:spPr/>
      </p:sp>
      <p:sp>
        <p:nvSpPr>
          <p:cNvPr id="13315" name="Notes Placeholder 2">
            <a:extLst>
              <a:ext uri="{FF2B5EF4-FFF2-40B4-BE49-F238E27FC236}">
                <a16:creationId xmlns:a16="http://schemas.microsoft.com/office/drawing/2014/main" id="{9351B0A0-F6E1-4406-BC05-28D1336EBC46}"/>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dirty="0">
                <a:latin typeface="Times New Roman" panose="02020603050405020304" pitchFamily="18" charset="0"/>
              </a:rPr>
              <a:t>Today I would like to share with you experience we’ve got in area of UI test automation for cloud based applications.</a:t>
            </a:r>
          </a:p>
          <a:p>
            <a:endParaRPr lang="en-US" altLang="en-US" dirty="0">
              <a:latin typeface="Times New Roman" panose="02020603050405020304" pitchFamily="18" charset="0"/>
            </a:endParaRPr>
          </a:p>
          <a:p>
            <a:r>
              <a:rPr lang="en-US" altLang="en-US" dirty="0">
                <a:latin typeface="Times New Roman" panose="02020603050405020304" pitchFamily="18" charset="0"/>
              </a:rPr>
              <a:t>Let me describe where it comes from. We frequently help our clients to solve complex tasks in testing process setup. In many cases they are big companies using software to support their internal business processes. These are solutions for financial sector, ERP, healthcare, for example blood banks.</a:t>
            </a:r>
            <a:endParaRPr lang="ru-RU"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13316" name="Slide Number Placeholder 3">
            <a:extLst>
              <a:ext uri="{FF2B5EF4-FFF2-40B4-BE49-F238E27FC236}">
                <a16:creationId xmlns:a16="http://schemas.microsoft.com/office/drawing/2014/main" id="{C321EDD1-DCE6-4352-9C89-A9ED6CEB6D79}"/>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E62FB058-BD70-46A0-B1B8-088CCBAB18AB}" type="slidenum">
              <a:rPr lang="ru-RU" altLang="ru-RU" smtClean="0">
                <a:solidFill>
                  <a:srgbClr val="000000"/>
                </a:solidFill>
                <a:latin typeface="Times New Roman" panose="02020603050405020304" pitchFamily="18" charset="0"/>
                <a:ea typeface="Arial Unicode MS" charset="-128"/>
              </a:rPr>
              <a:pPr/>
              <a:t>2</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263058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E98F3B3-B17C-41F8-83FA-14987B9F8E96}"/>
              </a:ext>
            </a:extLst>
          </p:cNvPr>
          <p:cNvSpPr>
            <a:spLocks noGrp="1" noRot="1" noChangeAspect="1" noTextEdit="1"/>
          </p:cNvSpPr>
          <p:nvPr>
            <p:ph type="sldImg"/>
          </p:nvPr>
        </p:nvSpPr>
        <p:spPr/>
      </p:sp>
      <p:sp>
        <p:nvSpPr>
          <p:cNvPr id="70659" name="Notes Placeholder 2">
            <a:extLst>
              <a:ext uri="{FF2B5EF4-FFF2-40B4-BE49-F238E27FC236}">
                <a16:creationId xmlns:a16="http://schemas.microsoft.com/office/drawing/2014/main" id="{435A4C80-C7F2-4E68-812B-DFCD7C2271C6}"/>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dirty="0">
                <a:latin typeface="Times New Roman" panose="02020603050405020304" pitchFamily="18" charset="0"/>
              </a:rPr>
              <a:t>Thank you for attention.</a:t>
            </a:r>
            <a:r>
              <a:rPr lang="ru-RU" altLang="en-US" dirty="0">
                <a:latin typeface="Times New Roman" panose="02020603050405020304" pitchFamily="18" charset="0"/>
              </a:rPr>
              <a:t> </a:t>
            </a:r>
          </a:p>
          <a:p>
            <a:endParaRPr lang="en-US" altLang="en-US" dirty="0">
              <a:latin typeface="Times New Roman" panose="02020603050405020304" pitchFamily="18" charset="0"/>
            </a:endParaRPr>
          </a:p>
          <a:p>
            <a:r>
              <a:rPr lang="en-US" altLang="en-US" dirty="0">
                <a:latin typeface="Times New Roman" panose="02020603050405020304" pitchFamily="18" charset="0"/>
              </a:rPr>
              <a:t>As I promised here is the link to the page where you can get </a:t>
            </a:r>
            <a:r>
              <a:rPr lang="en-US" altLang="en-US" dirty="0" err="1">
                <a:latin typeface="Times New Roman" panose="02020603050405020304" pitchFamily="18" charset="0"/>
              </a:rPr>
              <a:t>Rapise</a:t>
            </a:r>
            <a:r>
              <a:rPr lang="en-US" altLang="en-US" dirty="0">
                <a:latin typeface="Times New Roman" panose="02020603050405020304" pitchFamily="18" charset="0"/>
              </a:rPr>
              <a:t> for free. The link will be active for two weeks. And link to GitHub repository with demo framework source code. If you want to write me directly – use the email.</a:t>
            </a:r>
            <a:br>
              <a:rPr lang="ru-RU" altLang="en-US" dirty="0">
                <a:latin typeface="Times New Roman" panose="02020603050405020304" pitchFamily="18" charset="0"/>
              </a:rPr>
            </a:br>
            <a:br>
              <a:rPr lang="ru-RU" altLang="en-US" dirty="0">
                <a:latin typeface="Times New Roman" panose="02020603050405020304" pitchFamily="18" charset="0"/>
              </a:rPr>
            </a:br>
            <a:r>
              <a:rPr lang="en-US" altLang="en-US" dirty="0">
                <a:latin typeface="Times New Roman" panose="02020603050405020304" pitchFamily="18" charset="0"/>
              </a:rPr>
              <a:t>We still have time for questions and answers. Please go ahead.</a:t>
            </a:r>
            <a:endParaRPr lang="ru-RU"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70660" name="Slide Number Placeholder 3">
            <a:extLst>
              <a:ext uri="{FF2B5EF4-FFF2-40B4-BE49-F238E27FC236}">
                <a16:creationId xmlns:a16="http://schemas.microsoft.com/office/drawing/2014/main" id="{82BBC0DC-7F56-496A-B221-93F3C25A2B87}"/>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8C99CF59-1593-4C56-84EF-E9DB41397F9A}" type="slidenum">
              <a:rPr lang="ru-RU" altLang="ru-RU" smtClean="0">
                <a:solidFill>
                  <a:srgbClr val="000000"/>
                </a:solidFill>
                <a:latin typeface="Times New Roman" panose="02020603050405020304" pitchFamily="18" charset="0"/>
                <a:ea typeface="Arial Unicode MS" charset="-128"/>
              </a:rPr>
              <a:pPr/>
              <a:t>20</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403722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457B24B-68B1-496B-9AB2-18390AE91422}"/>
              </a:ext>
            </a:extLst>
          </p:cNvPr>
          <p:cNvSpPr>
            <a:spLocks noGrp="1" noRot="1" noChangeAspect="1" noTextEdit="1"/>
          </p:cNvSpPr>
          <p:nvPr>
            <p:ph type="sldImg"/>
          </p:nvPr>
        </p:nvSpPr>
        <p:spPr/>
      </p:sp>
      <p:sp>
        <p:nvSpPr>
          <p:cNvPr id="13315" name="Notes Placeholder 2">
            <a:extLst>
              <a:ext uri="{FF2B5EF4-FFF2-40B4-BE49-F238E27FC236}">
                <a16:creationId xmlns:a16="http://schemas.microsoft.com/office/drawing/2014/main" id="{9351B0A0-F6E1-4406-BC05-28D1336EBC46}"/>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dirty="0">
                <a:latin typeface="Times New Roman" panose="02020603050405020304" pitchFamily="18" charset="0"/>
              </a:rPr>
              <a:t>Customers ask for help because their software solutions are complex, implemented using different technologies, frameworks, programming languages and custom components. As a rule such clients are pretty closed and do not provide access to their systems. </a:t>
            </a:r>
          </a:p>
          <a:p>
            <a:endParaRPr lang="en-US" altLang="en-US" dirty="0">
              <a:latin typeface="Times New Roman" panose="02020603050405020304" pitchFamily="18" charset="0"/>
            </a:endParaRPr>
          </a:p>
          <a:p>
            <a:r>
              <a:rPr lang="en-US" altLang="en-US" dirty="0">
                <a:latin typeface="Times New Roman" panose="02020603050405020304" pitchFamily="18" charset="0"/>
              </a:rPr>
              <a:t>So today I’ll speak about a real-life experience, but using a demo example. We created it to let everyone be able to download, install and execute.</a:t>
            </a:r>
          </a:p>
          <a:p>
            <a:br>
              <a:rPr lang="ru-RU" altLang="en-US" dirty="0">
                <a:latin typeface="Times New Roman" panose="02020603050405020304" pitchFamily="18" charset="0"/>
              </a:rPr>
            </a:br>
            <a:r>
              <a:rPr lang="en-US" altLang="en-US" dirty="0">
                <a:latin typeface="Times New Roman" panose="02020603050405020304" pitchFamily="18" charset="0"/>
              </a:rPr>
              <a:t>Our example consists of a publicly available application, testing tool and test sources.</a:t>
            </a:r>
            <a:endParaRPr lang="ru-RU"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13316" name="Slide Number Placeholder 3">
            <a:extLst>
              <a:ext uri="{FF2B5EF4-FFF2-40B4-BE49-F238E27FC236}">
                <a16:creationId xmlns:a16="http://schemas.microsoft.com/office/drawing/2014/main" id="{C321EDD1-DCE6-4352-9C89-A9ED6CEB6D79}"/>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E62FB058-BD70-46A0-B1B8-088CCBAB18AB}" type="slidenum">
              <a:rPr lang="ru-RU" altLang="ru-RU" smtClean="0">
                <a:solidFill>
                  <a:srgbClr val="000000"/>
                </a:solidFill>
                <a:latin typeface="Times New Roman" panose="02020603050405020304" pitchFamily="18" charset="0"/>
                <a:ea typeface="Arial Unicode MS" charset="-128"/>
              </a:rPr>
              <a:pPr/>
              <a:t>3</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373750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08887FB-D895-4400-ACEE-5A704ED98F3B}"/>
              </a:ext>
            </a:extLst>
          </p:cNvPr>
          <p:cNvSpPr>
            <a:spLocks noGrp="1" noRot="1" noChangeAspect="1" noTextEdit="1"/>
          </p:cNvSpPr>
          <p:nvPr>
            <p:ph type="sldImg"/>
          </p:nvPr>
        </p:nvSpPr>
        <p:spPr/>
      </p:sp>
      <p:sp>
        <p:nvSpPr>
          <p:cNvPr id="17411" name="Notes Placeholder 2">
            <a:extLst>
              <a:ext uri="{FF2B5EF4-FFF2-40B4-BE49-F238E27FC236}">
                <a16:creationId xmlns:a16="http://schemas.microsoft.com/office/drawing/2014/main" id="{0DD44485-23A5-4979-AF46-DF49DFABA3EF}"/>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dirty="0">
                <a:latin typeface="Times New Roman" panose="02020603050405020304" pitchFamily="18" charset="0"/>
              </a:rPr>
              <a:t>We will talk about testing of Outlook plugin for Office 365. Outlook is a mail client from </a:t>
            </a:r>
            <a:r>
              <a:rPr lang="en-US" altLang="en-US" dirty="0" err="1">
                <a:latin typeface="Times New Roman" panose="02020603050405020304" pitchFamily="18" charset="0"/>
              </a:rPr>
              <a:t>Micrsoft</a:t>
            </a:r>
            <a:r>
              <a:rPr lang="en-US" altLang="en-US" dirty="0">
                <a:latin typeface="Times New Roman" panose="02020603050405020304" pitchFamily="18" charset="0"/>
              </a:rPr>
              <a:t>, Office 365 is a cloud based version of Microsoft Office.</a:t>
            </a:r>
          </a:p>
          <a:p>
            <a:endParaRPr lang="en-US" altLang="en-US" dirty="0">
              <a:latin typeface="Times New Roman" panose="02020603050405020304" pitchFamily="18" charset="0"/>
            </a:endParaRPr>
          </a:p>
          <a:p>
            <a:r>
              <a:rPr lang="en-US" altLang="en-US" dirty="0">
                <a:latin typeface="Times New Roman" panose="02020603050405020304" pitchFamily="18" charset="0"/>
              </a:rPr>
              <a:t>The plugin is named TextMiner, it scans email body for signatures and automatically extracts information about name, address, job title, company name, and so on.</a:t>
            </a:r>
          </a:p>
          <a:p>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Outlook plugin is a web application that can work in a browser and in desktop version of Outlook on Windows and Mac.</a:t>
            </a:r>
            <a:endParaRPr lang="ru-RU" altLang="en-US" dirty="0">
              <a:latin typeface="Times New Roman" panose="02020603050405020304" pitchFamily="18" charset="0"/>
            </a:endParaRPr>
          </a:p>
          <a:p>
            <a:endParaRPr lang="ru-RU"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17412" name="Slide Number Placeholder 3">
            <a:extLst>
              <a:ext uri="{FF2B5EF4-FFF2-40B4-BE49-F238E27FC236}">
                <a16:creationId xmlns:a16="http://schemas.microsoft.com/office/drawing/2014/main" id="{B335B891-554C-4A80-AD36-DA2FAC26FDB4}"/>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14BA75B1-A1CB-43E5-B215-51B06E0C63AA}" type="slidenum">
              <a:rPr lang="ru-RU" altLang="ru-RU" smtClean="0">
                <a:solidFill>
                  <a:srgbClr val="000000"/>
                </a:solidFill>
                <a:latin typeface="Times New Roman" panose="02020603050405020304" pitchFamily="18" charset="0"/>
                <a:ea typeface="Arial Unicode MS" charset="-128"/>
              </a:rPr>
              <a:pPr/>
              <a:t>4</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40747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49E808E-CCB8-451F-B4F1-4E8970479489}"/>
              </a:ext>
            </a:extLst>
          </p:cNvPr>
          <p:cNvSpPr>
            <a:spLocks noGrp="1" noRot="1" noChangeAspect="1" noTextEdit="1"/>
          </p:cNvSpPr>
          <p:nvPr>
            <p:ph type="sldImg"/>
          </p:nvPr>
        </p:nvSpPr>
        <p:spPr/>
      </p:sp>
      <p:sp>
        <p:nvSpPr>
          <p:cNvPr id="21507" name="Notes Placeholder 2">
            <a:extLst>
              <a:ext uri="{FF2B5EF4-FFF2-40B4-BE49-F238E27FC236}">
                <a16:creationId xmlns:a16="http://schemas.microsoft.com/office/drawing/2014/main" id="{4777E994-385C-4C3E-B8B8-FCBDAFF12BAC}"/>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a:latin typeface="Times New Roman" panose="02020603050405020304" pitchFamily="18" charset="0"/>
              </a:rPr>
              <a:t>Why develop automated UI tests in this case? We are familiar with the test pyramid and know that this type of testing is the most complex and expensive. Is there a way to save resources? Is there an alternative?</a:t>
            </a:r>
          </a:p>
          <a:p>
            <a:endParaRPr lang="ru-RU" altLang="en-US">
              <a:latin typeface="Times New Roman" panose="02020603050405020304" pitchFamily="18" charset="0"/>
            </a:endParaRPr>
          </a:p>
          <a:p>
            <a:r>
              <a:rPr lang="en-US" altLang="en-US">
                <a:latin typeface="Times New Roman" panose="02020603050405020304" pitchFamily="18" charset="0"/>
              </a:rPr>
              <a:t>One can test backend with unit tests. Integration tests can throw email body into backend using CURL. This is simple. The question is what to do with the frontend, with user interface?</a:t>
            </a:r>
          </a:p>
          <a:p>
            <a:br>
              <a:rPr lang="ru-RU" altLang="en-US">
                <a:latin typeface="Times New Roman" panose="02020603050405020304" pitchFamily="18" charset="0"/>
              </a:rPr>
            </a:br>
            <a:r>
              <a:rPr lang="en-US" altLang="en-US">
                <a:latin typeface="Times New Roman" panose="02020603050405020304" pitchFamily="18" charset="0"/>
              </a:rPr>
              <a:t>Though user interface is pretty simple there is one “But”.</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21508" name="Slide Number Placeholder 3">
            <a:extLst>
              <a:ext uri="{FF2B5EF4-FFF2-40B4-BE49-F238E27FC236}">
                <a16:creationId xmlns:a16="http://schemas.microsoft.com/office/drawing/2014/main" id="{FAEB5254-D9F1-4BDE-8DB5-4AFAA1B9636F}"/>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F0C76713-3BDE-4F57-805D-7D8C585B503A}" type="slidenum">
              <a:rPr lang="ru-RU" altLang="ru-RU" smtClean="0">
                <a:solidFill>
                  <a:srgbClr val="000000"/>
                </a:solidFill>
                <a:latin typeface="Times New Roman" panose="02020603050405020304" pitchFamily="18" charset="0"/>
                <a:ea typeface="Arial Unicode MS" charset="-128"/>
              </a:rPr>
              <a:pPr/>
              <a:t>5</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134366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AF27A3A-D3EB-4A11-BDD1-8BA16DE020BD}"/>
              </a:ext>
            </a:extLst>
          </p:cNvPr>
          <p:cNvSpPr>
            <a:spLocks noGrp="1" noRot="1" noChangeAspect="1" noTextEdit="1"/>
          </p:cNvSpPr>
          <p:nvPr>
            <p:ph type="sldImg"/>
          </p:nvPr>
        </p:nvSpPr>
        <p:spPr/>
      </p:sp>
      <p:sp>
        <p:nvSpPr>
          <p:cNvPr id="23555" name="Notes Placeholder 2">
            <a:extLst>
              <a:ext uri="{FF2B5EF4-FFF2-40B4-BE49-F238E27FC236}">
                <a16:creationId xmlns:a16="http://schemas.microsoft.com/office/drawing/2014/main" id="{8C61CEC8-5C73-4D8E-8543-1CDA82743F86}"/>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dirty="0">
                <a:latin typeface="Times New Roman" panose="02020603050405020304" pitchFamily="18" charset="0"/>
              </a:rPr>
              <a:t>The plugin works in external environment which may change any time. What worked a minute ago may just stop working. Consequences of unexpected and unpredicted updates from Microsoft side can be different. Let’s list a few of them.</a:t>
            </a:r>
          </a:p>
          <a:p>
            <a:pPr lvl="1"/>
            <a:r>
              <a:rPr lang="en-US" dirty="0"/>
              <a:t>Plugin </a:t>
            </a:r>
            <a:r>
              <a:rPr lang="en-US" dirty="0">
                <a:solidFill>
                  <a:srgbClr val="F26722"/>
                </a:solidFill>
              </a:rPr>
              <a:t>load error</a:t>
            </a:r>
          </a:p>
          <a:p>
            <a:pPr lvl="1"/>
            <a:r>
              <a:rPr lang="en-US" dirty="0"/>
              <a:t>Plugin </a:t>
            </a:r>
            <a:r>
              <a:rPr lang="en-US" dirty="0">
                <a:solidFill>
                  <a:srgbClr val="F26722"/>
                </a:solidFill>
              </a:rPr>
              <a:t>display issues</a:t>
            </a:r>
          </a:p>
          <a:p>
            <a:pPr lvl="1"/>
            <a:r>
              <a:rPr lang="en-US" dirty="0">
                <a:solidFill>
                  <a:schemeClr val="tx1"/>
                </a:solidFill>
              </a:rPr>
              <a:t>Plugin</a:t>
            </a:r>
            <a:r>
              <a:rPr lang="en-US" dirty="0">
                <a:solidFill>
                  <a:srgbClr val="F26722"/>
                </a:solidFill>
              </a:rPr>
              <a:t> functional issues</a:t>
            </a:r>
          </a:p>
          <a:p>
            <a:endParaRPr lang="en-US" altLang="en-US" dirty="0">
              <a:latin typeface="Times New Roman" panose="02020603050405020304" pitchFamily="18" charset="0"/>
            </a:endParaRPr>
          </a:p>
          <a:p>
            <a:r>
              <a:rPr lang="en-US" altLang="en-US" dirty="0">
                <a:latin typeface="Times New Roman" panose="02020603050405020304" pitchFamily="18" charset="0"/>
              </a:rPr>
              <a:t>Moreover such problems may depend on type of a client and it’s geographical location.</a:t>
            </a:r>
          </a:p>
          <a:p>
            <a:endParaRPr lang="en-US" altLang="en-US" dirty="0">
              <a:latin typeface="Times New Roman" panose="02020603050405020304" pitchFamily="18" charset="0"/>
            </a:endParaRPr>
          </a:p>
          <a:p>
            <a:r>
              <a:rPr lang="en-US" altLang="en-US" dirty="0">
                <a:latin typeface="Times New Roman" panose="02020603050405020304" pitchFamily="18" charset="0"/>
              </a:rPr>
              <a:t>Reasons of such behavior are hidden in cloud nature of such a service as Office 365. Different accounts are attached to different versions/builds of the application. Probably updates are applied to trial accounts first and in selected regions. For example users from Europe may experience issues with plugin loading and at the same time clients from North America may be just fine.</a:t>
            </a:r>
          </a:p>
          <a:p>
            <a:endParaRPr lang="ru-RU" altLang="en-US" dirty="0">
              <a:latin typeface="Times New Roman" panose="02020603050405020304" pitchFamily="18" charset="0"/>
            </a:endParaRPr>
          </a:p>
          <a:p>
            <a:r>
              <a:rPr lang="en-US" altLang="en-US" dirty="0">
                <a:latin typeface="Times New Roman" panose="02020603050405020304" pitchFamily="18" charset="0"/>
              </a:rPr>
              <a:t>Also accounts created at different times may be attached to different builds of Office 365 server side components.</a:t>
            </a:r>
            <a:endParaRPr lang="ru-RU"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dirty="0">
                <a:latin typeface="Times New Roman" panose="02020603050405020304" pitchFamily="18" charset="0"/>
              </a:rPr>
              <a:t>=== Client side issues are not visible to us until reported</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23556" name="Slide Number Placeholder 3">
            <a:extLst>
              <a:ext uri="{FF2B5EF4-FFF2-40B4-BE49-F238E27FC236}">
                <a16:creationId xmlns:a16="http://schemas.microsoft.com/office/drawing/2014/main" id="{C2154920-4969-477B-937B-ED5D1FDC6243}"/>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3B980EA3-C047-4086-A25C-C3DC358631DA}" type="slidenum">
              <a:rPr lang="ru-RU" altLang="ru-RU" smtClean="0">
                <a:solidFill>
                  <a:srgbClr val="000000"/>
                </a:solidFill>
                <a:latin typeface="Times New Roman" panose="02020603050405020304" pitchFamily="18" charset="0"/>
                <a:ea typeface="Arial Unicode MS" charset="-128"/>
              </a:rPr>
              <a:pPr/>
              <a:t>6</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238932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FF5F138-D53C-499D-ADFA-5E24531FFBB4}"/>
              </a:ext>
            </a:extLst>
          </p:cNvPr>
          <p:cNvSpPr>
            <a:spLocks noGrp="1" noRot="1" noChangeAspect="1" noTextEdit="1"/>
          </p:cNvSpPr>
          <p:nvPr>
            <p:ph type="sldImg"/>
          </p:nvPr>
        </p:nvSpPr>
        <p:spPr/>
      </p:sp>
      <p:sp>
        <p:nvSpPr>
          <p:cNvPr id="37891" name="Notes Placeholder 2">
            <a:extLst>
              <a:ext uri="{FF2B5EF4-FFF2-40B4-BE49-F238E27FC236}">
                <a16:creationId xmlns:a16="http://schemas.microsoft.com/office/drawing/2014/main" id="{5985259B-3916-476A-BFE7-893583F97C88}"/>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dirty="0">
                <a:latin typeface="Times New Roman" panose="02020603050405020304" pitchFamily="18" charset="0"/>
              </a:rPr>
              <a:t>So we have conditions when we do not control situation 100%. We are in the cloud and it can be updated anytime.</a:t>
            </a:r>
          </a:p>
          <a:p>
            <a:endParaRPr lang="en-US" altLang="en-US" dirty="0">
              <a:latin typeface="Times New Roman" panose="02020603050405020304" pitchFamily="18" charset="0"/>
            </a:endParaRPr>
          </a:p>
          <a:p>
            <a:r>
              <a:rPr lang="en-US" altLang="en-US" dirty="0">
                <a:latin typeface="Times New Roman" panose="02020603050405020304" pitchFamily="18" charset="0"/>
              </a:rPr>
              <a:t>In the case of desktop applications we at least have an opportunity to follow update schedule</a:t>
            </a:r>
            <a:r>
              <a:rPr lang="ru-RU" altLang="en-US" dirty="0">
                <a:latin typeface="Times New Roman" panose="02020603050405020304" pitchFamily="18" charset="0"/>
              </a:rPr>
              <a:t> </a:t>
            </a:r>
            <a:r>
              <a:rPr lang="en-US" altLang="en-US" dirty="0">
                <a:latin typeface="Times New Roman" panose="02020603050405020304" pitchFamily="18" charset="0"/>
              </a:rPr>
              <a:t>of the operating system and timely check our application for compatibility on Virtual Machines with specific configuration. In a cloud we do not have an opportunity to control version of the software we are working with.</a:t>
            </a:r>
            <a:endParaRPr lang="ru-RU"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dirty="0">
                <a:latin typeface="Times New Roman" panose="02020603050405020304" pitchFamily="18" charset="0"/>
              </a:rPr>
              <a:t>Such situation is not always the case. For example, in commercial cloud systems supporting manufacturing and sales where software failure leads to tangible financial losses, vendors warn about updates beforehand and give a chance to adapt. Unfortunately Office 365 is not the case.</a:t>
            </a:r>
          </a:p>
          <a:p>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It is a bit of a paradox. Office 365 team makes a better system with each update, but it leads to problems for plugin vendors.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Speed of reaction and ability to extinguish the fire is very important in such a case. And it is very desirable to detect problems before users.</a:t>
            </a:r>
          </a:p>
          <a:p>
            <a:endParaRPr lang="en-US" altLang="en-US" dirty="0">
              <a:latin typeface="Times New Roman" panose="02020603050405020304" pitchFamily="18" charset="0"/>
            </a:endParaRPr>
          </a:p>
          <a:p>
            <a:r>
              <a:rPr lang="en-US" altLang="en-US" dirty="0">
                <a:latin typeface="Times New Roman" panose="02020603050405020304" pitchFamily="18" charset="0"/>
              </a:rPr>
              <a:t>Thus a minimal set of automated UI tests is required. It must check operability of the plugin in desktop versions of Outlook and different browsers. </a:t>
            </a:r>
          </a:p>
          <a:p>
            <a:r>
              <a:rPr lang="en-US" altLang="en-US" dirty="0">
                <a:latin typeface="Times New Roman" panose="02020603050405020304" pitchFamily="18" charset="0"/>
              </a:rPr>
              <a:t>Also the test coverage must be executed constantly in monitoring mode, for different types of accounts (paid, trial), in different geographical zones, to detect problems as early as possible and react appropriately.</a:t>
            </a:r>
          </a:p>
          <a:p>
            <a:endParaRPr lang="en-US" altLang="en-US" dirty="0">
              <a:latin typeface="Times New Roman" panose="02020603050405020304" pitchFamily="18" charset="0"/>
            </a:endParaRPr>
          </a:p>
          <a:p>
            <a:r>
              <a:rPr lang="en-US" altLang="en-US" dirty="0">
                <a:latin typeface="Times New Roman" panose="02020603050405020304" pitchFamily="18" charset="0"/>
              </a:rPr>
              <a:t>The question to experts from the auditory. Would you develop automated UI tests in such a case? If not, what is the alternative? If yes, what tools would you use?</a:t>
            </a:r>
            <a:endParaRPr lang="ru-RU"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dirty="0">
                <a:latin typeface="Times New Roman" panose="02020603050405020304" pitchFamily="18" charset="0"/>
              </a:rPr>
              <a:t>[interactive session goes here, approximately  3-5 minutes]</a:t>
            </a:r>
          </a:p>
          <a:p>
            <a:endParaRPr lang="en-US" altLang="en-US" dirty="0">
              <a:latin typeface="Times New Roman" panose="02020603050405020304" pitchFamily="18" charset="0"/>
            </a:endParaRPr>
          </a:p>
        </p:txBody>
      </p:sp>
      <p:sp>
        <p:nvSpPr>
          <p:cNvPr id="37892" name="Slide Number Placeholder 3">
            <a:extLst>
              <a:ext uri="{FF2B5EF4-FFF2-40B4-BE49-F238E27FC236}">
                <a16:creationId xmlns:a16="http://schemas.microsoft.com/office/drawing/2014/main" id="{9E2787A7-5686-49B6-91D7-23A4F12CC8A2}"/>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6BC16E0C-F3AD-4C7E-AFA8-63688428EB64}" type="slidenum">
              <a:rPr lang="ru-RU" altLang="ru-RU" smtClean="0">
                <a:solidFill>
                  <a:srgbClr val="000000"/>
                </a:solidFill>
                <a:latin typeface="Times New Roman" panose="02020603050405020304" pitchFamily="18" charset="0"/>
                <a:ea typeface="Arial Unicode MS" charset="-128"/>
              </a:rPr>
              <a:pPr/>
              <a:t>7</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151900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9A406DB-039A-45EF-BC0C-869695892645}"/>
              </a:ext>
            </a:extLst>
          </p:cNvPr>
          <p:cNvSpPr>
            <a:spLocks noGrp="1" noRot="1" noChangeAspect="1" noTextEdit="1"/>
          </p:cNvSpPr>
          <p:nvPr>
            <p:ph type="sldImg"/>
          </p:nvPr>
        </p:nvSpPr>
        <p:spPr/>
      </p:sp>
      <p:sp>
        <p:nvSpPr>
          <p:cNvPr id="41987" name="Notes Placeholder 2">
            <a:extLst>
              <a:ext uri="{FF2B5EF4-FFF2-40B4-BE49-F238E27FC236}">
                <a16:creationId xmlns:a16="http://schemas.microsoft.com/office/drawing/2014/main" id="{BDDC57B7-30B3-4DB2-BF6C-211E3CFF0047}"/>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a:latin typeface="Times New Roman" panose="02020603050405020304" pitchFamily="18" charset="0"/>
            </a:endParaRPr>
          </a:p>
          <a:p>
            <a:r>
              <a:rPr lang="en-US" altLang="en-US" dirty="0">
                <a:latin typeface="Times New Roman" panose="02020603050405020304" pitchFamily="18" charset="0"/>
              </a:rPr>
              <a:t>So let; revisit the title of this talk  - Building resilient automated tests for cloud-based applications using </a:t>
            </a:r>
            <a:r>
              <a:rPr lang="en-US" altLang="en-US" dirty="0" err="1">
                <a:latin typeface="Times New Roman" panose="02020603050405020304" pitchFamily="18" charset="0"/>
              </a:rPr>
              <a:t>scriptless</a:t>
            </a:r>
            <a:r>
              <a:rPr lang="en-US" altLang="en-US" dirty="0">
                <a:latin typeface="Times New Roman" panose="02020603050405020304" pitchFamily="18" charset="0"/>
              </a:rPr>
              <a:t> technologies.</a:t>
            </a:r>
          </a:p>
        </p:txBody>
      </p:sp>
      <p:sp>
        <p:nvSpPr>
          <p:cNvPr id="41988" name="Slide Number Placeholder 3">
            <a:extLst>
              <a:ext uri="{FF2B5EF4-FFF2-40B4-BE49-F238E27FC236}">
                <a16:creationId xmlns:a16="http://schemas.microsoft.com/office/drawing/2014/main" id="{44A6B60C-5735-44CE-A07B-52D5EAC23E85}"/>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0DD0D6D7-FE33-4BE1-A119-B46644B8CF8C}" type="slidenum">
              <a:rPr lang="ru-RU" altLang="ru-RU" smtClean="0">
                <a:solidFill>
                  <a:srgbClr val="000000"/>
                </a:solidFill>
                <a:latin typeface="Times New Roman" panose="02020603050405020304" pitchFamily="18" charset="0"/>
                <a:ea typeface="Arial Unicode MS" charset="-128"/>
              </a:rPr>
              <a:pPr/>
              <a:t>8</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208599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9A406DB-039A-45EF-BC0C-869695892645}"/>
              </a:ext>
            </a:extLst>
          </p:cNvPr>
          <p:cNvSpPr>
            <a:spLocks noGrp="1" noRot="1" noChangeAspect="1" noTextEdit="1"/>
          </p:cNvSpPr>
          <p:nvPr>
            <p:ph type="sldImg"/>
          </p:nvPr>
        </p:nvSpPr>
        <p:spPr/>
      </p:sp>
      <p:sp>
        <p:nvSpPr>
          <p:cNvPr id="41987" name="Notes Placeholder 2">
            <a:extLst>
              <a:ext uri="{FF2B5EF4-FFF2-40B4-BE49-F238E27FC236}">
                <a16:creationId xmlns:a16="http://schemas.microsoft.com/office/drawing/2014/main" id="{BDDC57B7-30B3-4DB2-BF6C-211E3CFF0047}"/>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a:latin typeface="Times New Roman" panose="02020603050405020304" pitchFamily="18" charset="0"/>
            </a:endParaRPr>
          </a:p>
          <a:p>
            <a:r>
              <a:rPr lang="en-US" altLang="en-US" dirty="0">
                <a:latin typeface="Times New Roman" panose="02020603050405020304" pitchFamily="18" charset="0"/>
              </a:rPr>
              <a:t>Resiliency is about two things: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dirty="0">
                <a:latin typeface="Times New Roman" panose="02020603050405020304" pitchFamily="18" charset="0"/>
              </a:rPr>
              <a:t>Resistance to changes in application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ltLang="en-US" dirty="0">
                <a:latin typeface="Times New Roman" panose="02020603050405020304" pitchFamily="18" charset="0"/>
              </a:rPr>
              <a:t>Reuse – makes easier to update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ltLang="en-US" dirty="0">
                <a:latin typeface="Times New Roman" panose="02020603050405020304" pitchFamily="18" charset="0"/>
              </a:rPr>
              <a:t>Elastic locators – no updates required for small changes in the app</a:t>
            </a:r>
          </a:p>
          <a:p>
            <a:pPr marL="171450" indent="-171450">
              <a:buFontTx/>
              <a:buChar char="-"/>
            </a:pPr>
            <a:r>
              <a:rPr lang="en-US" altLang="en-US" dirty="0">
                <a:latin typeface="Times New Roman" panose="02020603050405020304" pitchFamily="18" charset="0"/>
              </a:rPr>
              <a:t>Stability of execution</a:t>
            </a:r>
          </a:p>
          <a:p>
            <a:pPr marL="628650" lvl="1" indent="-171450">
              <a:buFontTx/>
              <a:buChar char="-"/>
            </a:pPr>
            <a:r>
              <a:rPr lang="en-US" altLang="en-US" dirty="0">
                <a:latin typeface="Times New Roman" panose="02020603050405020304" pitchFamily="18" charset="0"/>
              </a:rPr>
              <a:t>Private browsing mode</a:t>
            </a:r>
          </a:p>
          <a:p>
            <a:pPr marL="628650" lvl="1" indent="-171450">
              <a:buFontTx/>
              <a:buChar char="-"/>
            </a:pPr>
            <a:r>
              <a:rPr lang="en-US" altLang="en-US" dirty="0">
                <a:latin typeface="Times New Roman" panose="02020603050405020304" pitchFamily="18" charset="0"/>
              </a:rPr>
              <a:t>Wait functions  (everybody knows)</a:t>
            </a:r>
          </a:p>
          <a:p>
            <a:pPr marL="628650" lvl="1" indent="-171450">
              <a:buFontTx/>
              <a:buChar char="-"/>
            </a:pPr>
            <a:r>
              <a:rPr lang="en-US" altLang="en-US" dirty="0">
                <a:latin typeface="Times New Roman" panose="02020603050405020304" pitchFamily="18" charset="0"/>
              </a:rPr>
              <a:t>Physical click</a:t>
            </a:r>
          </a:p>
          <a:p>
            <a:pPr marL="171450" indent="-171450">
              <a:buFontTx/>
              <a:buChar char="-"/>
            </a:pPr>
            <a:endParaRPr lang="en-US" altLang="en-US" dirty="0">
              <a:latin typeface="Times New Roman" panose="02020603050405020304" pitchFamily="18" charset="0"/>
            </a:endParaRPr>
          </a:p>
        </p:txBody>
      </p:sp>
      <p:sp>
        <p:nvSpPr>
          <p:cNvPr id="41988" name="Slide Number Placeholder 3">
            <a:extLst>
              <a:ext uri="{FF2B5EF4-FFF2-40B4-BE49-F238E27FC236}">
                <a16:creationId xmlns:a16="http://schemas.microsoft.com/office/drawing/2014/main" id="{44A6B60C-5735-44CE-A07B-52D5EAC23E85}"/>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fld id="{0DD0D6D7-FE33-4BE1-A119-B46644B8CF8C}" type="slidenum">
              <a:rPr lang="ru-RU" altLang="ru-RU" smtClean="0">
                <a:solidFill>
                  <a:srgbClr val="000000"/>
                </a:solidFill>
                <a:latin typeface="Times New Roman" panose="02020603050405020304" pitchFamily="18" charset="0"/>
                <a:ea typeface="Arial Unicode MS" charset="-128"/>
              </a:rPr>
              <a:pPr/>
              <a:t>9</a:t>
            </a:fld>
            <a:endParaRPr lang="ru-RU" altLang="ru-RU">
              <a:solidFill>
                <a:srgbClr val="000000"/>
              </a:solidFill>
              <a:latin typeface="Times New Roman" panose="02020603050405020304" pitchFamily="18" charset="0"/>
              <a:ea typeface="Arial Unicode MS" charset="-128"/>
            </a:endParaRPr>
          </a:p>
        </p:txBody>
      </p:sp>
    </p:spTree>
    <p:extLst>
      <p:ext uri="{BB962C8B-B14F-4D97-AF65-F5344CB8AC3E}">
        <p14:creationId xmlns:p14="http://schemas.microsoft.com/office/powerpoint/2010/main" val="3971739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76872"/>
            <a:ext cx="8208912" cy="1224136"/>
          </a:xfrm>
          <a:prstGeom prst="rect">
            <a:avLst/>
          </a:prstGeom>
        </p:spPr>
        <p:txBody>
          <a:bodyPr>
            <a:noAutofit/>
          </a:bodyPr>
          <a:lstStyle>
            <a:lvl1pPr>
              <a:defRPr sz="3400" b="1" i="0" baseline="0">
                <a:solidFill>
                  <a:schemeClr val="bg1"/>
                </a:solidFill>
                <a:latin typeface="Arial" pitchFamily="34" charset="0"/>
                <a:cs typeface="Arial" pitchFamily="34" charset="0"/>
              </a:defRPr>
            </a:lvl1pPr>
          </a:lstStyle>
          <a:p>
            <a:r>
              <a:rPr lang="en-US" dirty="0"/>
              <a:t>Click to edit Master title style</a:t>
            </a:r>
            <a:endParaRPr lang="he-IL" dirty="0"/>
          </a:p>
        </p:txBody>
      </p:sp>
    </p:spTree>
    <p:extLst>
      <p:ext uri="{BB962C8B-B14F-4D97-AF65-F5344CB8AC3E}">
        <p14:creationId xmlns:p14="http://schemas.microsoft.com/office/powerpoint/2010/main" val="338322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064896" cy="576064"/>
          </a:xfrm>
          <a:prstGeom prst="rect">
            <a:avLst/>
          </a:prstGeom>
        </p:spPr>
        <p:txBody>
          <a:bodyPr>
            <a:normAutofit/>
          </a:bodyPr>
          <a:lstStyle>
            <a:lvl1pPr>
              <a:defRPr sz="2800" baseline="0">
                <a:solidFill>
                  <a:schemeClr val="bg1"/>
                </a:solidFill>
                <a:latin typeface="Arial" pitchFamily="34" charset="0"/>
                <a:cs typeface="Arial" pitchFamily="34" charset="0"/>
              </a:defRPr>
            </a:lvl1pPr>
          </a:lstStyle>
          <a:p>
            <a:r>
              <a:rPr lang="en-US" dirty="0"/>
              <a:t>Click to edit Master title style</a:t>
            </a:r>
            <a:endParaRPr lang="he-IL" dirty="0"/>
          </a:p>
        </p:txBody>
      </p:sp>
      <p:sp>
        <p:nvSpPr>
          <p:cNvPr id="3" name="Content Placeholder 2"/>
          <p:cNvSpPr>
            <a:spLocks noGrp="1"/>
          </p:cNvSpPr>
          <p:nvPr>
            <p:ph idx="1"/>
          </p:nvPr>
        </p:nvSpPr>
        <p:spPr>
          <a:xfrm>
            <a:off x="323528" y="2132856"/>
            <a:ext cx="8496944" cy="3816424"/>
          </a:xfrm>
        </p:spPr>
        <p:txBody>
          <a:bodyPr/>
          <a:lstStyle>
            <a:lvl1pPr>
              <a:buClr>
                <a:srgbClr val="7030A0"/>
              </a:buClr>
              <a:defRPr baseline="0">
                <a:solidFill>
                  <a:schemeClr val="tx1">
                    <a:lumMod val="75000"/>
                    <a:lumOff val="25000"/>
                  </a:schemeClr>
                </a:solidFill>
                <a:latin typeface="Arial" pitchFamily="34" charset="0"/>
                <a:cs typeface="Arial" pitchFamily="34" charset="0"/>
              </a:defRPr>
            </a:lvl1pPr>
            <a:lvl2pPr>
              <a:buClr>
                <a:srgbClr val="7030A0"/>
              </a:buClr>
              <a:defRPr baseline="0">
                <a:solidFill>
                  <a:schemeClr val="tx1">
                    <a:lumMod val="75000"/>
                    <a:lumOff val="25000"/>
                  </a:schemeClr>
                </a:solidFill>
                <a:latin typeface="Arial" pitchFamily="34" charset="0"/>
                <a:cs typeface="Arial" pitchFamily="34" charset="0"/>
              </a:defRPr>
            </a:lvl2pPr>
            <a:lvl3pPr>
              <a:buClr>
                <a:srgbClr val="7030A0"/>
              </a:buClr>
              <a:defRPr baseline="0">
                <a:solidFill>
                  <a:schemeClr val="tx1">
                    <a:lumMod val="75000"/>
                    <a:lumOff val="25000"/>
                  </a:schemeClr>
                </a:solidFill>
                <a:latin typeface="Arial" pitchFamily="34" charset="0"/>
                <a:cs typeface="Arial" pitchFamily="34" charset="0"/>
              </a:defRPr>
            </a:lvl3pPr>
            <a:lvl4pPr>
              <a:buClr>
                <a:srgbClr val="7030A0"/>
              </a:buClr>
              <a:defRPr baseline="0">
                <a:solidFill>
                  <a:schemeClr val="tx1">
                    <a:lumMod val="75000"/>
                    <a:lumOff val="25000"/>
                  </a:schemeClr>
                </a:solidFill>
                <a:latin typeface="Arial" pitchFamily="34" charset="0"/>
                <a:cs typeface="Arial" pitchFamily="34" charset="0"/>
              </a:defRPr>
            </a:lvl4pPr>
            <a:lvl5pPr>
              <a:buClr>
                <a:srgbClr val="7030A0"/>
              </a:buClr>
              <a:defRPr baseline="0">
                <a:solidFill>
                  <a:schemeClr val="tx1">
                    <a:lumMod val="75000"/>
                    <a:lumOff val="2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78631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628800"/>
            <a:ext cx="8496944" cy="4320480"/>
          </a:xfrm>
        </p:spPr>
        <p:txBody>
          <a:bodyPr/>
          <a:lstStyle>
            <a:lvl1pPr>
              <a:buClr>
                <a:srgbClr val="7030A0"/>
              </a:buClr>
              <a:defRPr baseline="0">
                <a:solidFill>
                  <a:schemeClr val="tx1">
                    <a:lumMod val="75000"/>
                    <a:lumOff val="25000"/>
                  </a:schemeClr>
                </a:solidFill>
                <a:latin typeface="Arial" pitchFamily="34" charset="0"/>
                <a:cs typeface="Arial" pitchFamily="34" charset="0"/>
              </a:defRPr>
            </a:lvl1pPr>
            <a:lvl2pPr>
              <a:buClr>
                <a:srgbClr val="7030A0"/>
              </a:buClr>
              <a:defRPr baseline="0">
                <a:solidFill>
                  <a:schemeClr val="tx1">
                    <a:lumMod val="75000"/>
                    <a:lumOff val="25000"/>
                  </a:schemeClr>
                </a:solidFill>
                <a:latin typeface="Arial" pitchFamily="34" charset="0"/>
                <a:cs typeface="Arial" pitchFamily="34" charset="0"/>
              </a:defRPr>
            </a:lvl2pPr>
            <a:lvl3pPr>
              <a:buClr>
                <a:srgbClr val="7030A0"/>
              </a:buClr>
              <a:defRPr baseline="0">
                <a:solidFill>
                  <a:schemeClr val="tx1">
                    <a:lumMod val="75000"/>
                    <a:lumOff val="25000"/>
                  </a:schemeClr>
                </a:solidFill>
                <a:latin typeface="Arial" pitchFamily="34" charset="0"/>
                <a:cs typeface="Arial" pitchFamily="34" charset="0"/>
              </a:defRPr>
            </a:lvl3pPr>
            <a:lvl4pPr>
              <a:buClr>
                <a:srgbClr val="7030A0"/>
              </a:buClr>
              <a:defRPr baseline="0">
                <a:solidFill>
                  <a:schemeClr val="tx1">
                    <a:lumMod val="75000"/>
                    <a:lumOff val="25000"/>
                  </a:schemeClr>
                </a:solidFill>
                <a:latin typeface="Arial" pitchFamily="34" charset="0"/>
                <a:cs typeface="Arial" pitchFamily="34" charset="0"/>
              </a:defRPr>
            </a:lvl4pPr>
            <a:lvl5pPr>
              <a:buClr>
                <a:srgbClr val="7030A0"/>
              </a:buClr>
              <a:defRPr baseline="0">
                <a:solidFill>
                  <a:schemeClr val="tx1">
                    <a:lumMod val="75000"/>
                    <a:lumOff val="2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23574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980728"/>
            <a:ext cx="8496944" cy="4968552"/>
          </a:xfrm>
        </p:spPr>
        <p:txBody>
          <a:bodyPr/>
          <a:lstStyle>
            <a:lvl1pPr>
              <a:buClr>
                <a:srgbClr val="7030A0"/>
              </a:buClr>
              <a:defRPr baseline="0">
                <a:solidFill>
                  <a:schemeClr val="tx1">
                    <a:lumMod val="75000"/>
                    <a:lumOff val="25000"/>
                  </a:schemeClr>
                </a:solidFill>
                <a:latin typeface="Arial" pitchFamily="34" charset="0"/>
                <a:cs typeface="Arial" pitchFamily="34" charset="0"/>
              </a:defRPr>
            </a:lvl1pPr>
            <a:lvl2pPr>
              <a:buClr>
                <a:srgbClr val="7030A0"/>
              </a:buClr>
              <a:defRPr baseline="0">
                <a:solidFill>
                  <a:schemeClr val="tx1">
                    <a:lumMod val="75000"/>
                    <a:lumOff val="25000"/>
                  </a:schemeClr>
                </a:solidFill>
                <a:latin typeface="Arial" pitchFamily="34" charset="0"/>
                <a:cs typeface="Arial" pitchFamily="34" charset="0"/>
              </a:defRPr>
            </a:lvl2pPr>
            <a:lvl3pPr>
              <a:buClr>
                <a:srgbClr val="7030A0"/>
              </a:buClr>
              <a:defRPr baseline="0">
                <a:solidFill>
                  <a:schemeClr val="tx1">
                    <a:lumMod val="75000"/>
                    <a:lumOff val="25000"/>
                  </a:schemeClr>
                </a:solidFill>
                <a:latin typeface="Arial" pitchFamily="34" charset="0"/>
                <a:cs typeface="Arial" pitchFamily="34" charset="0"/>
              </a:defRPr>
            </a:lvl3pPr>
            <a:lvl4pPr>
              <a:buClr>
                <a:srgbClr val="7030A0"/>
              </a:buClr>
              <a:defRPr baseline="0">
                <a:solidFill>
                  <a:schemeClr val="tx1">
                    <a:lumMod val="75000"/>
                    <a:lumOff val="25000"/>
                  </a:schemeClr>
                </a:solidFill>
                <a:latin typeface="Arial" pitchFamily="34" charset="0"/>
                <a:cs typeface="Arial" pitchFamily="34" charset="0"/>
              </a:defRPr>
            </a:lvl4pPr>
            <a:lvl5pPr>
              <a:buClr>
                <a:srgbClr val="7030A0"/>
              </a:buClr>
              <a:defRPr baseline="0">
                <a:solidFill>
                  <a:schemeClr val="tx1">
                    <a:lumMod val="75000"/>
                    <a:lumOff val="2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2" name="Rectangle 1">
            <a:extLst>
              <a:ext uri="{FF2B5EF4-FFF2-40B4-BE49-F238E27FC236}">
                <a16:creationId xmlns:a16="http://schemas.microsoft.com/office/drawing/2014/main" id="{404DE8F9-AD3E-40C9-8703-8E974231A6CD}"/>
              </a:ext>
            </a:extLst>
          </p:cNvPr>
          <p:cNvSpPr/>
          <p:nvPr userDrawn="1"/>
        </p:nvSpPr>
        <p:spPr>
          <a:xfrm>
            <a:off x="179512" y="44624"/>
            <a:ext cx="878497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87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573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C9D5218D-8B2C-43DC-9EF4-76E548EC009E}"/>
              </a:ext>
            </a:extLst>
          </p:cNvPr>
          <p:cNvSpPr>
            <a:spLocks noGrp="1"/>
          </p:cNvSpPr>
          <p:nvPr>
            <p:ph type="body" idx="1"/>
          </p:nvPr>
        </p:nvSpPr>
        <p:spPr bwMode="auto">
          <a:xfrm>
            <a:off x="323850" y="1628775"/>
            <a:ext cx="84963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6" r:id="rId4"/>
    <p:sldLayoutId id="2147483835" r:id="rId5"/>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491A7FF-7660-486F-9B75-13A3BB702DF2}"/>
              </a:ext>
            </a:extLst>
          </p:cNvPr>
          <p:cNvSpPr>
            <a:spLocks noGrp="1"/>
          </p:cNvSpPr>
          <p:nvPr>
            <p:ph type="ctrTitle"/>
          </p:nvPr>
        </p:nvSpPr>
        <p:spPr bwMode="auto">
          <a:xfrm>
            <a:off x="468313" y="1916832"/>
            <a:ext cx="8207375" cy="16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he-IL" dirty="0"/>
              <a:t>Building Resilient Automated UI Tests for Cloud Based Applications using </a:t>
            </a:r>
            <a:r>
              <a:rPr lang="en-US" altLang="he-IL" dirty="0" err="1"/>
              <a:t>Scriptless</a:t>
            </a:r>
            <a:r>
              <a:rPr lang="en-US" altLang="he-IL" dirty="0"/>
              <a:t> Technologies</a:t>
            </a:r>
            <a:endParaRPr lang="he-IL" altLang="he-IL" dirty="0"/>
          </a:p>
        </p:txBody>
      </p:sp>
      <p:sp>
        <p:nvSpPr>
          <p:cNvPr id="3" name="TextBox 2">
            <a:extLst>
              <a:ext uri="{FF2B5EF4-FFF2-40B4-BE49-F238E27FC236}">
                <a16:creationId xmlns:a16="http://schemas.microsoft.com/office/drawing/2014/main" id="{80D5F409-2FFD-4CB2-BECE-7D8E248AD591}"/>
              </a:ext>
            </a:extLst>
          </p:cNvPr>
          <p:cNvSpPr txBox="1"/>
          <p:nvPr/>
        </p:nvSpPr>
        <p:spPr>
          <a:xfrm>
            <a:off x="1907704" y="4149080"/>
            <a:ext cx="5616624" cy="830997"/>
          </a:xfrm>
          <a:prstGeom prst="rect">
            <a:avLst/>
          </a:prstGeom>
          <a:noFill/>
        </p:spPr>
        <p:txBody>
          <a:bodyPr wrap="square" rtlCol="0">
            <a:spAutoFit/>
          </a:bodyPr>
          <a:lstStyle/>
          <a:p>
            <a:r>
              <a:rPr lang="en-US" sz="2400" dirty="0"/>
              <a:t>By Denis Markovtsev</a:t>
            </a:r>
          </a:p>
          <a:p>
            <a:r>
              <a:rPr lang="en-US" sz="2400" dirty="0"/>
              <a:t>Inflectra Corporation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1">
            <a:extLst>
              <a:ext uri="{FF2B5EF4-FFF2-40B4-BE49-F238E27FC236}">
                <a16:creationId xmlns:a16="http://schemas.microsoft.com/office/drawing/2014/main" id="{713EACC9-1BE0-4782-A805-A177C79A064A}"/>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BAAFD179-C49A-45A7-AD8C-1E16E3491603}" type="slidenum">
              <a:rPr lang="ru-RU" altLang="ru-RU" smtClean="0">
                <a:solidFill>
                  <a:schemeClr val="bg1"/>
                </a:solidFill>
                <a:latin typeface="Times New Roman" panose="02020603050405020304" pitchFamily="18" charset="0"/>
                <a:ea typeface="Arial Unicode MS" charset="-128"/>
              </a:rPr>
              <a:pPr/>
              <a:t>10</a:t>
            </a:fld>
            <a:endParaRPr lang="ru-RU" altLang="ru-RU">
              <a:solidFill>
                <a:schemeClr val="bg1"/>
              </a:solidFill>
              <a:latin typeface="Times New Roman" panose="02020603050405020304" pitchFamily="18" charset="0"/>
              <a:ea typeface="Arial Unicode MS" charset="-128"/>
            </a:endParaRPr>
          </a:p>
        </p:txBody>
      </p:sp>
      <p:sp>
        <p:nvSpPr>
          <p:cNvPr id="43012" name="Text Box 3">
            <a:extLst>
              <a:ext uri="{FF2B5EF4-FFF2-40B4-BE49-F238E27FC236}">
                <a16:creationId xmlns:a16="http://schemas.microsoft.com/office/drawing/2014/main" id="{8DDA9535-7CE9-4A23-AFCB-82D68C196ADF}"/>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pic>
        <p:nvPicPr>
          <p:cNvPr id="43014" name="Picture 2">
            <a:extLst>
              <a:ext uri="{FF2B5EF4-FFF2-40B4-BE49-F238E27FC236}">
                <a16:creationId xmlns:a16="http://schemas.microsoft.com/office/drawing/2014/main" id="{3C8B7E2A-EC3B-461B-8783-14722F30AF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0081" y="1052736"/>
            <a:ext cx="3363840" cy="46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12">
            <a:extLst>
              <a:ext uri="{FF2B5EF4-FFF2-40B4-BE49-F238E27FC236}">
                <a16:creationId xmlns:a16="http://schemas.microsoft.com/office/drawing/2014/main" id="{0FADCF15-EE02-4EDA-8C48-174285AC8BFD}"/>
              </a:ext>
            </a:extLst>
          </p:cNvPr>
          <p:cNvSpPr txBox="1">
            <a:spLocks noChangeArrowheads="1"/>
          </p:cNvSpPr>
          <p:nvPr/>
        </p:nvSpPr>
        <p:spPr bwMode="auto">
          <a:xfrm>
            <a:off x="319681" y="299881"/>
            <a:ext cx="8503200" cy="98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en-US" sz="2903" dirty="0"/>
              <a:t>//span[@class='</a:t>
            </a:r>
            <a:r>
              <a:rPr lang="en-US" altLang="en-US" sz="2903" dirty="0">
                <a:solidFill>
                  <a:srgbClr val="F26722"/>
                </a:solidFill>
              </a:rPr>
              <a:t>badge ng-binding</a:t>
            </a:r>
            <a:r>
              <a:rPr lang="en-US" altLang="en-US" sz="2903" dirty="0"/>
              <a:t>']</a:t>
            </a:r>
            <a:endParaRPr lang="ru-RU" altLang="ru-RU" sz="4354" dirty="0">
              <a:solidFill>
                <a:srgbClr val="073642"/>
              </a:solidFill>
              <a:latin typeface="Open Sans" pitchFamily="32" charset="0"/>
            </a:endParaRPr>
          </a:p>
        </p:txBody>
      </p:sp>
    </p:spTree>
    <p:extLst>
      <p:ext uri="{BB962C8B-B14F-4D97-AF65-F5344CB8AC3E}">
        <p14:creationId xmlns:p14="http://schemas.microsoft.com/office/powerpoint/2010/main" val="258275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1">
            <a:extLst>
              <a:ext uri="{FF2B5EF4-FFF2-40B4-BE49-F238E27FC236}">
                <a16:creationId xmlns:a16="http://schemas.microsoft.com/office/drawing/2014/main" id="{C6DFFFAF-9405-4B36-9054-A4184D4093AC}"/>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2B2D29B2-C626-4067-855C-85DC0CA8A5EB}" type="slidenum">
              <a:rPr lang="ru-RU" altLang="ru-RU" smtClean="0">
                <a:solidFill>
                  <a:schemeClr val="bg1"/>
                </a:solidFill>
                <a:latin typeface="Times New Roman" panose="02020603050405020304" pitchFamily="18" charset="0"/>
                <a:ea typeface="Arial Unicode MS" charset="-128"/>
              </a:rPr>
              <a:pPr/>
              <a:t>11</a:t>
            </a:fld>
            <a:endParaRPr lang="ru-RU" altLang="ru-RU">
              <a:solidFill>
                <a:schemeClr val="bg1"/>
              </a:solidFill>
              <a:latin typeface="Times New Roman" panose="02020603050405020304" pitchFamily="18" charset="0"/>
              <a:ea typeface="Arial Unicode MS" charset="-128"/>
            </a:endParaRPr>
          </a:p>
        </p:txBody>
      </p:sp>
      <p:sp>
        <p:nvSpPr>
          <p:cNvPr id="47110" name="Text Box 12">
            <a:extLst>
              <a:ext uri="{FF2B5EF4-FFF2-40B4-BE49-F238E27FC236}">
                <a16:creationId xmlns:a16="http://schemas.microsoft.com/office/drawing/2014/main" id="{D36A4D3F-CEBD-42CC-8179-349DFA362046}"/>
              </a:ext>
            </a:extLst>
          </p:cNvPr>
          <p:cNvSpPr txBox="1">
            <a:spLocks noChangeArrowheads="1"/>
          </p:cNvSpPr>
          <p:nvPr/>
        </p:nvSpPr>
        <p:spPr bwMode="auto">
          <a:xfrm>
            <a:off x="319681" y="161560"/>
            <a:ext cx="8503200" cy="254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rgbClr val="F26722"/>
                </a:solidFill>
                <a:latin typeface="Open Sans" pitchFamily="32" charset="0"/>
              </a:rPr>
              <a:t>Reuse:</a:t>
            </a:r>
            <a:r>
              <a:rPr lang="en-US" altLang="ru-RU" sz="4354" dirty="0">
                <a:solidFill>
                  <a:schemeClr val="tx1"/>
                </a:solidFill>
                <a:latin typeface="Open Sans" pitchFamily="32" charset="0"/>
              </a:rPr>
              <a:t> same tests</a:t>
            </a:r>
            <a:r>
              <a:rPr lang="ru-RU" altLang="ru-RU" sz="4354" dirty="0">
                <a:solidFill>
                  <a:schemeClr val="tx1"/>
                </a:solidFill>
                <a:latin typeface="Open Sans" pitchFamily="32" charset="0"/>
              </a:rPr>
              <a:t> </a:t>
            </a:r>
            <a:r>
              <a:rPr lang="en-US" altLang="ru-RU" sz="4354" dirty="0">
                <a:solidFill>
                  <a:srgbClr val="073642"/>
                </a:solidFill>
                <a:latin typeface="Open Sans" pitchFamily="32" charset="0"/>
              </a:rPr>
              <a:t>for</a:t>
            </a:r>
            <a:r>
              <a:rPr lang="ru-RU" altLang="ru-RU" sz="4354" dirty="0">
                <a:solidFill>
                  <a:srgbClr val="073642"/>
                </a:solidFill>
                <a:latin typeface="Open Sans" pitchFamily="32" charset="0"/>
              </a:rPr>
              <a:t> </a:t>
            </a:r>
          </a:p>
          <a:p>
            <a:pPr algn="ctr" eaLnBrk="1">
              <a:lnSpc>
                <a:spcPct val="113000"/>
              </a:lnSpc>
              <a:spcAft>
                <a:spcPct val="0"/>
              </a:spcAft>
            </a:pPr>
            <a:r>
              <a:rPr lang="en-US" altLang="ru-RU" sz="4354" dirty="0">
                <a:solidFill>
                  <a:srgbClr val="073642"/>
                </a:solidFill>
                <a:latin typeface="Open Sans" pitchFamily="32" charset="0"/>
              </a:rPr>
              <a:t>Outlook and browsers</a:t>
            </a:r>
            <a:endParaRPr lang="ru-RU" altLang="ru-RU" sz="4354" dirty="0">
              <a:solidFill>
                <a:srgbClr val="F26722"/>
              </a:solidFill>
              <a:latin typeface="Open Sans" pitchFamily="32" charset="0"/>
            </a:endParaRPr>
          </a:p>
        </p:txBody>
      </p:sp>
      <p:pic>
        <p:nvPicPr>
          <p:cNvPr id="47111" name="Picture 2">
            <a:extLst>
              <a:ext uri="{FF2B5EF4-FFF2-40B4-BE49-F238E27FC236}">
                <a16:creationId xmlns:a16="http://schemas.microsoft.com/office/drawing/2014/main" id="{7A5741FC-E8BF-4251-BBC1-8F13A9E1C4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3921" y="1860841"/>
            <a:ext cx="5636160" cy="375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05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DAE21FF-69E8-4366-8B35-6BEC08353422}"/>
              </a:ext>
            </a:extLst>
          </p:cNvPr>
          <p:cNvSpPr>
            <a:spLocks noGrp="1"/>
          </p:cNvSpPr>
          <p:nvPr>
            <p:ph idx="1"/>
          </p:nvPr>
        </p:nvSpPr>
        <p:spPr/>
        <p:txBody>
          <a:bodyPr/>
          <a:lstStyle/>
          <a:p>
            <a:r>
              <a:rPr lang="en-US" sz="2800" dirty="0"/>
              <a:t>Use attributes: </a:t>
            </a:r>
            <a:br>
              <a:rPr lang="en-US" sz="2800" dirty="0"/>
            </a:br>
            <a:r>
              <a:rPr lang="en-US" sz="2800" dirty="0"/>
              <a:t>	</a:t>
            </a:r>
            <a:r>
              <a:rPr lang="en-US" sz="2800" b="1" dirty="0">
                <a:solidFill>
                  <a:srgbClr val="F26722"/>
                </a:solidFill>
                <a:latin typeface="Courier New" panose="02070309020205020404" pitchFamily="49" charset="0"/>
                <a:cs typeface="Courier New" panose="02070309020205020404" pitchFamily="49" charset="0"/>
              </a:rPr>
              <a:t>id, class, role</a:t>
            </a:r>
          </a:p>
          <a:p>
            <a:r>
              <a:rPr lang="en-US" sz="2800" dirty="0"/>
              <a:t>Avoid auto generated ids and classes: </a:t>
            </a:r>
            <a:r>
              <a:rPr lang="en-US" sz="2800" b="1" dirty="0"/>
              <a:t>	</a:t>
            </a:r>
            <a:r>
              <a:rPr lang="en-US" sz="2800" b="1" dirty="0">
                <a:solidFill>
                  <a:srgbClr val="F26722"/>
                </a:solidFill>
                <a:latin typeface="Courier New" panose="02070309020205020404" pitchFamily="49" charset="0"/>
                <a:cs typeface="Courier New" panose="02070309020205020404" pitchFamily="49" charset="0"/>
              </a:rPr>
              <a:t>_lvv_3, _ariaId_24</a:t>
            </a:r>
          </a:p>
          <a:p>
            <a:r>
              <a:rPr lang="en-US" sz="2800" dirty="0"/>
              <a:t>Avoid full </a:t>
            </a:r>
            <a:r>
              <a:rPr lang="en-US" sz="2800" dirty="0" err="1"/>
              <a:t>xpath</a:t>
            </a:r>
            <a:br>
              <a:rPr lang="en-US" sz="2800" dirty="0"/>
            </a:br>
            <a:r>
              <a:rPr lang="en-US" sz="2800" b="1" dirty="0">
                <a:latin typeface="Courier New" panose="02070309020205020404" pitchFamily="49" charset="0"/>
                <a:cs typeface="Courier New" panose="02070309020205020404" pitchFamily="49" charset="0"/>
              </a:rPr>
              <a:t>	</a:t>
            </a:r>
            <a:r>
              <a:rPr lang="en-US" sz="2800" b="1" dirty="0">
                <a:solidFill>
                  <a:srgbClr val="F26722"/>
                </a:solidFill>
                <a:latin typeface="Courier New" panose="02070309020205020404" pitchFamily="49" charset="0"/>
                <a:cs typeface="Courier New" panose="02070309020205020404" pitchFamily="49" charset="0"/>
              </a:rPr>
              <a:t>/html/body/div[5]</a:t>
            </a:r>
          </a:p>
          <a:p>
            <a:r>
              <a:rPr lang="en-US" sz="2800" dirty="0"/>
              <a:t>Index may be a good choice: 	</a:t>
            </a:r>
            <a:r>
              <a:rPr lang="en-US" sz="2800" b="1" dirty="0">
                <a:solidFill>
                  <a:srgbClr val="F26722"/>
                </a:solidFill>
                <a:latin typeface="Courier New" panose="02070309020205020404" pitchFamily="49" charset="0"/>
                <a:cs typeface="Courier New" panose="02070309020205020404" pitchFamily="49" charset="0"/>
              </a:rPr>
              <a:t>(//div[@role='option'])[1]</a:t>
            </a:r>
          </a:p>
          <a:p>
            <a:r>
              <a:rPr lang="en-US" sz="2800" dirty="0"/>
              <a:t>Search for text</a:t>
            </a:r>
            <a:br>
              <a:rPr lang="en-US" sz="2800" dirty="0"/>
            </a:br>
            <a:r>
              <a:rPr lang="en-US" sz="2800" b="1" dirty="0">
                <a:solidFill>
                  <a:srgbClr val="F26722"/>
                </a:solidFill>
                <a:latin typeface="Courier New" panose="02070309020205020404" pitchFamily="49" charset="0"/>
                <a:cs typeface="Courier New" panose="02070309020205020404" pitchFamily="49" charset="0"/>
              </a:rPr>
              <a:t>	//span[text()='Log In']</a:t>
            </a:r>
          </a:p>
          <a:p>
            <a:endParaRPr lang="en-US" b="1" dirty="0">
              <a:solidFill>
                <a:srgbClr val="F26722"/>
              </a:solidFill>
              <a:latin typeface="Courier New" panose="02070309020205020404" pitchFamily="49" charset="0"/>
              <a:cs typeface="Courier New" panose="02070309020205020404" pitchFamily="49" charset="0"/>
            </a:endParaRPr>
          </a:p>
        </p:txBody>
      </p:sp>
      <p:sp>
        <p:nvSpPr>
          <p:cNvPr id="49155" name="Slide Number Placeholder 1">
            <a:extLst>
              <a:ext uri="{FF2B5EF4-FFF2-40B4-BE49-F238E27FC236}">
                <a16:creationId xmlns:a16="http://schemas.microsoft.com/office/drawing/2014/main" id="{FAF1CAF7-D46B-45A4-B8AF-0DB4B8D29435}"/>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FE47AB39-3FBC-4933-987C-F4FC44B539BD}" type="slidenum">
              <a:rPr lang="ru-RU" altLang="ru-RU" smtClean="0">
                <a:solidFill>
                  <a:schemeClr val="bg1"/>
                </a:solidFill>
                <a:latin typeface="Times New Roman" panose="02020603050405020304" pitchFamily="18" charset="0"/>
                <a:ea typeface="Arial Unicode MS" charset="-128"/>
              </a:rPr>
              <a:pPr/>
              <a:t>12</a:t>
            </a:fld>
            <a:endParaRPr lang="ru-RU" altLang="ru-RU">
              <a:solidFill>
                <a:schemeClr val="bg1"/>
              </a:solidFill>
              <a:latin typeface="Times New Roman" panose="02020603050405020304" pitchFamily="18" charset="0"/>
              <a:ea typeface="Arial Unicode MS" charset="-128"/>
            </a:endParaRPr>
          </a:p>
        </p:txBody>
      </p:sp>
      <p:sp>
        <p:nvSpPr>
          <p:cNvPr id="49156" name="Text Box 3">
            <a:extLst>
              <a:ext uri="{FF2B5EF4-FFF2-40B4-BE49-F238E27FC236}">
                <a16:creationId xmlns:a16="http://schemas.microsoft.com/office/drawing/2014/main" id="{097E72C0-4A9D-4F05-82EA-9751DC87BBB1}"/>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49158" name="Text Box 12">
            <a:extLst>
              <a:ext uri="{FF2B5EF4-FFF2-40B4-BE49-F238E27FC236}">
                <a16:creationId xmlns:a16="http://schemas.microsoft.com/office/drawing/2014/main" id="{01316B27-28CF-4DC7-9AD6-F439658A1BE1}"/>
              </a:ext>
            </a:extLst>
          </p:cNvPr>
          <p:cNvSpPr txBox="1">
            <a:spLocks noChangeArrowheads="1"/>
          </p:cNvSpPr>
          <p:nvPr/>
        </p:nvSpPr>
        <p:spPr bwMode="auto">
          <a:xfrm>
            <a:off x="257175" y="260648"/>
            <a:ext cx="8565706" cy="745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3628" dirty="0">
                <a:solidFill>
                  <a:srgbClr val="F26722"/>
                </a:solidFill>
                <a:latin typeface="Open Sans" pitchFamily="32" charset="0"/>
              </a:rPr>
              <a:t>Elastic </a:t>
            </a:r>
            <a:r>
              <a:rPr lang="en-US" altLang="ru-RU" sz="3628" dirty="0">
                <a:solidFill>
                  <a:schemeClr val="tx1"/>
                </a:solidFill>
                <a:latin typeface="Open Sans" pitchFamily="32" charset="0"/>
              </a:rPr>
              <a:t>XPATH</a:t>
            </a:r>
            <a:endParaRPr lang="ru-RU" altLang="ru-RU" sz="4354" dirty="0">
              <a:solidFill>
                <a:srgbClr val="073642"/>
              </a:solidFill>
              <a:latin typeface="Open Sans" pitchFamily="32" charset="0"/>
            </a:endParaRPr>
          </a:p>
        </p:txBody>
      </p:sp>
    </p:spTree>
    <p:extLst>
      <p:ext uri="{BB962C8B-B14F-4D97-AF65-F5344CB8AC3E}">
        <p14:creationId xmlns:p14="http://schemas.microsoft.com/office/powerpoint/2010/main" val="126947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1">
            <a:extLst>
              <a:ext uri="{FF2B5EF4-FFF2-40B4-BE49-F238E27FC236}">
                <a16:creationId xmlns:a16="http://schemas.microsoft.com/office/drawing/2014/main" id="{D24D22AC-5028-4CBC-B888-757A5AB68A7F}"/>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9575F084-7DB1-4144-AFFE-7B1BDDC3A3C4}" type="slidenum">
              <a:rPr lang="ru-RU" altLang="ru-RU" smtClean="0">
                <a:solidFill>
                  <a:schemeClr val="bg1"/>
                </a:solidFill>
                <a:latin typeface="Times New Roman" panose="02020603050405020304" pitchFamily="18" charset="0"/>
                <a:ea typeface="Arial Unicode MS" charset="-128"/>
              </a:rPr>
              <a:pPr/>
              <a:t>13</a:t>
            </a:fld>
            <a:endParaRPr lang="ru-RU" altLang="ru-RU">
              <a:solidFill>
                <a:schemeClr val="bg1"/>
              </a:solidFill>
              <a:latin typeface="Times New Roman" panose="02020603050405020304" pitchFamily="18" charset="0"/>
              <a:ea typeface="Arial Unicode MS" charset="-128"/>
            </a:endParaRPr>
          </a:p>
        </p:txBody>
      </p:sp>
      <p:sp>
        <p:nvSpPr>
          <p:cNvPr id="51204" name="Text Box 3">
            <a:extLst>
              <a:ext uri="{FF2B5EF4-FFF2-40B4-BE49-F238E27FC236}">
                <a16:creationId xmlns:a16="http://schemas.microsoft.com/office/drawing/2014/main" id="{9A640487-FFA7-4183-9762-5A7C086B874E}"/>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7" name="Text Box 12">
            <a:extLst/>
          </p:cNvPr>
          <p:cNvSpPr txBox="1">
            <a:spLocks noChangeArrowheads="1"/>
          </p:cNvSpPr>
          <p:nvPr/>
        </p:nvSpPr>
        <p:spPr bwMode="auto">
          <a:xfrm>
            <a:off x="257175" y="260648"/>
            <a:ext cx="8565706" cy="745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3628" dirty="0">
                <a:solidFill>
                  <a:srgbClr val="F26722"/>
                </a:solidFill>
                <a:latin typeface="Open Sans" pitchFamily="32" charset="0"/>
              </a:rPr>
              <a:t>Private </a:t>
            </a:r>
            <a:r>
              <a:rPr lang="en-US" altLang="ru-RU" sz="3628" dirty="0">
                <a:solidFill>
                  <a:schemeClr val="tx1"/>
                </a:solidFill>
                <a:latin typeface="Open Sans" pitchFamily="32" charset="0"/>
              </a:rPr>
              <a:t>browsing mode</a:t>
            </a:r>
            <a:endParaRPr lang="ru-RU" altLang="ru-RU" sz="4354" dirty="0">
              <a:solidFill>
                <a:schemeClr val="tx1"/>
              </a:solidFill>
              <a:latin typeface="Open Sans" pitchFamily="32" charset="0"/>
            </a:endParaRPr>
          </a:p>
        </p:txBody>
      </p:sp>
      <p:pic>
        <p:nvPicPr>
          <p:cNvPr id="2" name="Picture 1"/>
          <p:cNvPicPr>
            <a:picLocks noChangeAspect="1"/>
          </p:cNvPicPr>
          <p:nvPr/>
        </p:nvPicPr>
        <p:blipFill>
          <a:blip r:embed="rId3"/>
          <a:stretch>
            <a:fillRect/>
          </a:stretch>
        </p:blipFill>
        <p:spPr>
          <a:xfrm>
            <a:off x="1695712" y="1006287"/>
            <a:ext cx="5688632" cy="4866576"/>
          </a:xfrm>
          <a:prstGeom prst="rect">
            <a:avLst/>
          </a:prstGeom>
        </p:spPr>
      </p:pic>
    </p:spTree>
    <p:extLst>
      <p:ext uri="{BB962C8B-B14F-4D97-AF65-F5344CB8AC3E}">
        <p14:creationId xmlns:p14="http://schemas.microsoft.com/office/powerpoint/2010/main" val="206824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1">
            <a:extLst>
              <a:ext uri="{FF2B5EF4-FFF2-40B4-BE49-F238E27FC236}">
                <a16:creationId xmlns:a16="http://schemas.microsoft.com/office/drawing/2014/main" id="{D24D22AC-5028-4CBC-B888-757A5AB68A7F}"/>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9575F084-7DB1-4144-AFFE-7B1BDDC3A3C4}" type="slidenum">
              <a:rPr lang="ru-RU" altLang="ru-RU" smtClean="0">
                <a:solidFill>
                  <a:schemeClr val="bg1"/>
                </a:solidFill>
                <a:latin typeface="Times New Roman" panose="02020603050405020304" pitchFamily="18" charset="0"/>
                <a:ea typeface="Arial Unicode MS" charset="-128"/>
              </a:rPr>
              <a:pPr/>
              <a:t>14</a:t>
            </a:fld>
            <a:endParaRPr lang="ru-RU" altLang="ru-RU">
              <a:solidFill>
                <a:schemeClr val="bg1"/>
              </a:solidFill>
              <a:latin typeface="Times New Roman" panose="02020603050405020304" pitchFamily="18" charset="0"/>
              <a:ea typeface="Arial Unicode MS" charset="-128"/>
            </a:endParaRPr>
          </a:p>
        </p:txBody>
      </p:sp>
      <p:sp>
        <p:nvSpPr>
          <p:cNvPr id="51204" name="Text Box 3">
            <a:extLst>
              <a:ext uri="{FF2B5EF4-FFF2-40B4-BE49-F238E27FC236}">
                <a16:creationId xmlns:a16="http://schemas.microsoft.com/office/drawing/2014/main" id="{9A640487-FFA7-4183-9762-5A7C086B874E}"/>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7" name="Text Box 12">
            <a:extLst/>
          </p:cNvPr>
          <p:cNvSpPr txBox="1">
            <a:spLocks noChangeArrowheads="1"/>
          </p:cNvSpPr>
          <p:nvPr/>
        </p:nvSpPr>
        <p:spPr bwMode="auto">
          <a:xfrm>
            <a:off x="257175" y="260648"/>
            <a:ext cx="8565706" cy="745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3628" dirty="0">
                <a:solidFill>
                  <a:srgbClr val="F26722"/>
                </a:solidFill>
                <a:latin typeface="Open Sans" pitchFamily="32" charset="0"/>
              </a:rPr>
              <a:t>Physical </a:t>
            </a:r>
            <a:r>
              <a:rPr lang="en-US" altLang="ru-RU" sz="3628" dirty="0">
                <a:solidFill>
                  <a:schemeClr val="tx1"/>
                </a:solidFill>
                <a:latin typeface="Open Sans" pitchFamily="32" charset="0"/>
              </a:rPr>
              <a:t>click</a:t>
            </a:r>
            <a:endParaRPr lang="ru-RU" altLang="ru-RU" sz="4354" dirty="0">
              <a:solidFill>
                <a:schemeClr val="tx1"/>
              </a:solidFill>
              <a:latin typeface="Open Sans" pitchFamily="32" charset="0"/>
            </a:endParaRPr>
          </a:p>
        </p:txBody>
      </p:sp>
      <p:sp>
        <p:nvSpPr>
          <p:cNvPr id="8" name="Content Placeholder 3">
            <a:extLst/>
          </p:cNvPr>
          <p:cNvSpPr>
            <a:spLocks noGrp="1"/>
          </p:cNvSpPr>
          <p:nvPr>
            <p:ph idx="1"/>
          </p:nvPr>
        </p:nvSpPr>
        <p:spPr>
          <a:xfrm>
            <a:off x="323528" y="980728"/>
            <a:ext cx="8496944" cy="4968552"/>
          </a:xfrm>
        </p:spPr>
        <p:txBody>
          <a:bodyPr/>
          <a:lstStyle/>
          <a:p>
            <a:r>
              <a:rPr lang="en-US" dirty="0"/>
              <a:t>Sometimes event based click is not an option</a:t>
            </a:r>
          </a:p>
          <a:p>
            <a:pPr lvl="1"/>
            <a:r>
              <a:rPr lang="en-US" dirty="0"/>
              <a:t>May not work when it should</a:t>
            </a:r>
          </a:p>
          <a:p>
            <a:pPr lvl="1"/>
            <a:r>
              <a:rPr lang="en-US" dirty="0"/>
              <a:t>May work when it should not</a:t>
            </a:r>
          </a:p>
        </p:txBody>
      </p:sp>
      <p:pic>
        <p:nvPicPr>
          <p:cNvPr id="3" name="Picture 2"/>
          <p:cNvPicPr>
            <a:picLocks noChangeAspect="1"/>
          </p:cNvPicPr>
          <p:nvPr/>
        </p:nvPicPr>
        <p:blipFill>
          <a:blip r:embed="rId3"/>
          <a:stretch>
            <a:fillRect/>
          </a:stretch>
        </p:blipFill>
        <p:spPr>
          <a:xfrm>
            <a:off x="2339752" y="3109541"/>
            <a:ext cx="4320480" cy="2558605"/>
          </a:xfrm>
          <a:prstGeom prst="rect">
            <a:avLst/>
          </a:prstGeom>
        </p:spPr>
      </p:pic>
    </p:spTree>
    <p:extLst>
      <p:ext uri="{BB962C8B-B14F-4D97-AF65-F5344CB8AC3E}">
        <p14:creationId xmlns:p14="http://schemas.microsoft.com/office/powerpoint/2010/main" val="256082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1">
            <a:extLst>
              <a:ext uri="{FF2B5EF4-FFF2-40B4-BE49-F238E27FC236}">
                <a16:creationId xmlns:a16="http://schemas.microsoft.com/office/drawing/2014/main" id="{D24D22AC-5028-4CBC-B888-757A5AB68A7F}"/>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9575F084-7DB1-4144-AFFE-7B1BDDC3A3C4}" type="slidenum">
              <a:rPr lang="ru-RU" altLang="ru-RU" smtClean="0">
                <a:solidFill>
                  <a:schemeClr val="bg1"/>
                </a:solidFill>
                <a:latin typeface="Times New Roman" panose="02020603050405020304" pitchFamily="18" charset="0"/>
                <a:ea typeface="Arial Unicode MS" charset="-128"/>
              </a:rPr>
              <a:pPr/>
              <a:t>15</a:t>
            </a:fld>
            <a:endParaRPr lang="ru-RU" altLang="ru-RU">
              <a:solidFill>
                <a:schemeClr val="bg1"/>
              </a:solidFill>
              <a:latin typeface="Times New Roman" panose="02020603050405020304" pitchFamily="18" charset="0"/>
              <a:ea typeface="Arial Unicode MS" charset="-128"/>
            </a:endParaRPr>
          </a:p>
        </p:txBody>
      </p:sp>
      <p:sp>
        <p:nvSpPr>
          <p:cNvPr id="51204" name="Text Box 3">
            <a:extLst>
              <a:ext uri="{FF2B5EF4-FFF2-40B4-BE49-F238E27FC236}">
                <a16:creationId xmlns:a16="http://schemas.microsoft.com/office/drawing/2014/main" id="{9A640487-FFA7-4183-9762-5A7C086B874E}"/>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7" name="Text Box 12">
            <a:extLst/>
          </p:cNvPr>
          <p:cNvSpPr txBox="1">
            <a:spLocks noChangeArrowheads="1"/>
          </p:cNvSpPr>
          <p:nvPr/>
        </p:nvSpPr>
        <p:spPr bwMode="auto">
          <a:xfrm>
            <a:off x="257175" y="260648"/>
            <a:ext cx="8565706" cy="745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3628" dirty="0" err="1">
                <a:solidFill>
                  <a:srgbClr val="F26722"/>
                </a:solidFill>
                <a:latin typeface="Open Sans" pitchFamily="32" charset="0"/>
              </a:rPr>
              <a:t>Scriptless</a:t>
            </a:r>
            <a:r>
              <a:rPr lang="en-US" altLang="ru-RU" sz="3628" dirty="0">
                <a:solidFill>
                  <a:srgbClr val="F26722"/>
                </a:solidFill>
                <a:latin typeface="Open Sans" pitchFamily="32" charset="0"/>
              </a:rPr>
              <a:t> </a:t>
            </a:r>
            <a:r>
              <a:rPr lang="en-US" altLang="ru-RU" sz="3628" dirty="0">
                <a:solidFill>
                  <a:schemeClr val="tx1"/>
                </a:solidFill>
                <a:latin typeface="Open Sans" pitchFamily="32" charset="0"/>
              </a:rPr>
              <a:t>technologies</a:t>
            </a:r>
            <a:endParaRPr lang="ru-RU" altLang="ru-RU" sz="4354" dirty="0">
              <a:solidFill>
                <a:schemeClr val="tx1"/>
              </a:solidFill>
              <a:latin typeface="Open Sans" pitchFamily="32" charset="0"/>
            </a:endParaRPr>
          </a:p>
        </p:txBody>
      </p:sp>
      <p:sp>
        <p:nvSpPr>
          <p:cNvPr id="8" name="Content Placeholder 3">
            <a:extLst/>
          </p:cNvPr>
          <p:cNvSpPr>
            <a:spLocks noGrp="1"/>
          </p:cNvSpPr>
          <p:nvPr>
            <p:ph idx="1"/>
          </p:nvPr>
        </p:nvSpPr>
        <p:spPr>
          <a:xfrm>
            <a:off x="323528" y="980728"/>
            <a:ext cx="8496944" cy="4968552"/>
          </a:xfrm>
        </p:spPr>
        <p:txBody>
          <a:bodyPr/>
          <a:lstStyle/>
          <a:p>
            <a:r>
              <a:rPr lang="en-US" dirty="0"/>
              <a:t>Recording</a:t>
            </a:r>
          </a:p>
          <a:p>
            <a:r>
              <a:rPr lang="en-US" dirty="0"/>
              <a:t>Web Spy</a:t>
            </a:r>
          </a:p>
          <a:p>
            <a:r>
              <a:rPr lang="en-US" dirty="0" err="1"/>
              <a:t>Rapise</a:t>
            </a:r>
            <a:r>
              <a:rPr lang="en-US" dirty="0"/>
              <a:t> Visual Language (RVL)</a:t>
            </a:r>
          </a:p>
        </p:txBody>
      </p:sp>
    </p:spTree>
    <p:extLst>
      <p:ext uri="{BB962C8B-B14F-4D97-AF65-F5344CB8AC3E}">
        <p14:creationId xmlns:p14="http://schemas.microsoft.com/office/powerpoint/2010/main" val="318607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F1F173-E89A-47E1-8C85-4AF4EAE9244D}"/>
              </a:ext>
            </a:extLst>
          </p:cNvPr>
          <p:cNvSpPr>
            <a:spLocks noGrp="1"/>
          </p:cNvSpPr>
          <p:nvPr>
            <p:ph idx="1"/>
          </p:nvPr>
        </p:nvSpPr>
        <p:spPr/>
        <p:txBody>
          <a:bodyPr/>
          <a:lstStyle/>
          <a:p>
            <a:r>
              <a:rPr lang="en-US" dirty="0">
                <a:solidFill>
                  <a:srgbClr val="F26722"/>
                </a:solidFill>
              </a:rPr>
              <a:t>Capture</a:t>
            </a:r>
            <a:r>
              <a:rPr lang="en-US" dirty="0"/>
              <a:t> user interactions</a:t>
            </a:r>
          </a:p>
          <a:p>
            <a:endParaRPr lang="en-US" dirty="0"/>
          </a:p>
          <a:p>
            <a:endParaRPr lang="en-US" dirty="0"/>
          </a:p>
          <a:p>
            <a:endParaRPr lang="en-US" dirty="0"/>
          </a:p>
          <a:p>
            <a:endParaRPr lang="en-US" dirty="0"/>
          </a:p>
          <a:p>
            <a:r>
              <a:rPr lang="en-US" dirty="0">
                <a:solidFill>
                  <a:srgbClr val="F26722"/>
                </a:solidFill>
              </a:rPr>
              <a:t>Generate</a:t>
            </a:r>
            <a:r>
              <a:rPr lang="en-US" dirty="0"/>
              <a:t> assertions</a:t>
            </a:r>
          </a:p>
          <a:p>
            <a:pPr marL="0" indent="0">
              <a:buNone/>
            </a:pPr>
            <a:endParaRPr lang="en-US" dirty="0"/>
          </a:p>
        </p:txBody>
      </p:sp>
      <p:sp>
        <p:nvSpPr>
          <p:cNvPr id="57347" name="Slide Number Placeholder 1">
            <a:extLst>
              <a:ext uri="{FF2B5EF4-FFF2-40B4-BE49-F238E27FC236}">
                <a16:creationId xmlns:a16="http://schemas.microsoft.com/office/drawing/2014/main" id="{30AAC83F-6680-45B8-9FBE-703989F9A0C5}"/>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66FAD53A-7D80-458D-A686-24F05631D66A}" type="slidenum">
              <a:rPr lang="ru-RU" altLang="ru-RU" smtClean="0">
                <a:solidFill>
                  <a:schemeClr val="bg1"/>
                </a:solidFill>
                <a:latin typeface="Times New Roman" panose="02020603050405020304" pitchFamily="18" charset="0"/>
                <a:ea typeface="Arial Unicode MS" charset="-128"/>
              </a:rPr>
              <a:pPr/>
              <a:t>16</a:t>
            </a:fld>
            <a:endParaRPr lang="ru-RU" altLang="ru-RU">
              <a:solidFill>
                <a:schemeClr val="bg1"/>
              </a:solidFill>
              <a:latin typeface="Times New Roman" panose="02020603050405020304" pitchFamily="18" charset="0"/>
              <a:ea typeface="Arial Unicode MS" charset="-128"/>
            </a:endParaRPr>
          </a:p>
        </p:txBody>
      </p:sp>
      <p:sp>
        <p:nvSpPr>
          <p:cNvPr id="57348" name="Text Box 3">
            <a:extLst>
              <a:ext uri="{FF2B5EF4-FFF2-40B4-BE49-F238E27FC236}">
                <a16:creationId xmlns:a16="http://schemas.microsoft.com/office/drawing/2014/main" id="{C6AFBEB5-3556-4389-8EE4-15FE34099702}"/>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57350" name="Text Box 12">
            <a:extLst>
              <a:ext uri="{FF2B5EF4-FFF2-40B4-BE49-F238E27FC236}">
                <a16:creationId xmlns:a16="http://schemas.microsoft.com/office/drawing/2014/main" id="{D37A5F68-0634-4BA9-81F2-E95E503880D4}"/>
              </a:ext>
            </a:extLst>
          </p:cNvPr>
          <p:cNvSpPr txBox="1">
            <a:spLocks noChangeArrowheads="1"/>
          </p:cNvSpPr>
          <p:nvPr/>
        </p:nvSpPr>
        <p:spPr bwMode="auto">
          <a:xfrm>
            <a:off x="766081" y="227881"/>
            <a:ext cx="7610400" cy="104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rgbClr val="073642"/>
                </a:solidFill>
                <a:latin typeface="Open Sans" pitchFamily="32" charset="0"/>
              </a:rPr>
              <a:t>Recording</a:t>
            </a:r>
            <a:endParaRPr lang="ru-RU" altLang="ru-RU" sz="4354" dirty="0">
              <a:solidFill>
                <a:srgbClr val="073642"/>
              </a:solidFill>
              <a:latin typeface="Open Sans" pitchFamily="32" charset="0"/>
            </a:endParaRPr>
          </a:p>
        </p:txBody>
      </p:sp>
      <p:pic>
        <p:nvPicPr>
          <p:cNvPr id="2" name="Picture 1"/>
          <p:cNvPicPr>
            <a:picLocks noChangeAspect="1"/>
          </p:cNvPicPr>
          <p:nvPr/>
        </p:nvPicPr>
        <p:blipFill>
          <a:blip r:embed="rId3"/>
          <a:stretch>
            <a:fillRect/>
          </a:stretch>
        </p:blipFill>
        <p:spPr>
          <a:xfrm>
            <a:off x="683568" y="1658962"/>
            <a:ext cx="5111340" cy="1770038"/>
          </a:xfrm>
          <a:prstGeom prst="rect">
            <a:avLst/>
          </a:prstGeom>
        </p:spPr>
      </p:pic>
      <p:pic>
        <p:nvPicPr>
          <p:cNvPr id="3" name="Picture 2"/>
          <p:cNvPicPr>
            <a:picLocks noChangeAspect="1"/>
          </p:cNvPicPr>
          <p:nvPr/>
        </p:nvPicPr>
        <p:blipFill>
          <a:blip r:embed="rId4"/>
          <a:stretch>
            <a:fillRect/>
          </a:stretch>
        </p:blipFill>
        <p:spPr>
          <a:xfrm>
            <a:off x="5076056" y="2466565"/>
            <a:ext cx="3488217" cy="3482715"/>
          </a:xfrm>
          <a:prstGeom prst="rect">
            <a:avLst/>
          </a:prstGeom>
        </p:spPr>
      </p:pic>
    </p:spTree>
    <p:extLst>
      <p:ext uri="{BB962C8B-B14F-4D97-AF65-F5344CB8AC3E}">
        <p14:creationId xmlns:p14="http://schemas.microsoft.com/office/powerpoint/2010/main" val="50977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1">
            <a:extLst>
              <a:ext uri="{FF2B5EF4-FFF2-40B4-BE49-F238E27FC236}">
                <a16:creationId xmlns:a16="http://schemas.microsoft.com/office/drawing/2014/main" id="{30AAC83F-6680-45B8-9FBE-703989F9A0C5}"/>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66FAD53A-7D80-458D-A686-24F05631D66A}" type="slidenum">
              <a:rPr lang="ru-RU" altLang="ru-RU" smtClean="0">
                <a:solidFill>
                  <a:schemeClr val="bg1"/>
                </a:solidFill>
                <a:latin typeface="Times New Roman" panose="02020603050405020304" pitchFamily="18" charset="0"/>
                <a:ea typeface="Arial Unicode MS" charset="-128"/>
              </a:rPr>
              <a:pPr/>
              <a:t>17</a:t>
            </a:fld>
            <a:endParaRPr lang="ru-RU" altLang="ru-RU">
              <a:solidFill>
                <a:schemeClr val="bg1"/>
              </a:solidFill>
              <a:latin typeface="Times New Roman" panose="02020603050405020304" pitchFamily="18" charset="0"/>
              <a:ea typeface="Arial Unicode MS" charset="-128"/>
            </a:endParaRPr>
          </a:p>
        </p:txBody>
      </p:sp>
      <p:sp>
        <p:nvSpPr>
          <p:cNvPr id="57348" name="Text Box 3">
            <a:extLst>
              <a:ext uri="{FF2B5EF4-FFF2-40B4-BE49-F238E27FC236}">
                <a16:creationId xmlns:a16="http://schemas.microsoft.com/office/drawing/2014/main" id="{C6AFBEB5-3556-4389-8EE4-15FE34099702}"/>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57350" name="Text Box 12">
            <a:extLst>
              <a:ext uri="{FF2B5EF4-FFF2-40B4-BE49-F238E27FC236}">
                <a16:creationId xmlns:a16="http://schemas.microsoft.com/office/drawing/2014/main" id="{D37A5F68-0634-4BA9-81F2-E95E503880D4}"/>
              </a:ext>
            </a:extLst>
          </p:cNvPr>
          <p:cNvSpPr txBox="1">
            <a:spLocks noChangeArrowheads="1"/>
          </p:cNvSpPr>
          <p:nvPr/>
        </p:nvSpPr>
        <p:spPr bwMode="auto">
          <a:xfrm>
            <a:off x="766081" y="227881"/>
            <a:ext cx="7610400" cy="104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rgbClr val="F26722"/>
                </a:solidFill>
                <a:latin typeface="Open Sans" pitchFamily="32" charset="0"/>
              </a:rPr>
              <a:t>Web </a:t>
            </a:r>
            <a:r>
              <a:rPr lang="en-US" altLang="ru-RU" sz="4354" dirty="0">
                <a:solidFill>
                  <a:schemeClr val="tx1"/>
                </a:solidFill>
                <a:latin typeface="Open Sans" pitchFamily="32" charset="0"/>
              </a:rPr>
              <a:t>Spy</a:t>
            </a:r>
            <a:endParaRPr lang="ru-RU" altLang="ru-RU" sz="4354" dirty="0">
              <a:solidFill>
                <a:schemeClr val="tx1"/>
              </a:solidFill>
              <a:latin typeface="Open Sans" pitchFamily="3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196752"/>
            <a:ext cx="3143182" cy="1894328"/>
          </a:xfrm>
          <a:prstGeom prst="rect">
            <a:avLst/>
          </a:prstGeom>
        </p:spPr>
      </p:pic>
      <p:sp>
        <p:nvSpPr>
          <p:cNvPr id="10" name="Content Placeholder 3">
            <a:extLst/>
          </p:cNvPr>
          <p:cNvSpPr>
            <a:spLocks noGrp="1"/>
          </p:cNvSpPr>
          <p:nvPr>
            <p:ph idx="1"/>
          </p:nvPr>
        </p:nvSpPr>
        <p:spPr>
          <a:xfrm>
            <a:off x="323528" y="980728"/>
            <a:ext cx="8496944" cy="4968552"/>
          </a:xfrm>
        </p:spPr>
        <p:txBody>
          <a:bodyPr/>
          <a:lstStyle/>
          <a:p>
            <a:r>
              <a:rPr lang="en-US" dirty="0"/>
              <a:t>Cross-browser</a:t>
            </a:r>
          </a:p>
          <a:p>
            <a:r>
              <a:rPr lang="en-US" dirty="0"/>
              <a:t>Object picker</a:t>
            </a:r>
          </a:p>
          <a:p>
            <a:r>
              <a:rPr lang="en-US" dirty="0"/>
              <a:t>XPATH generators</a:t>
            </a:r>
          </a:p>
          <a:p>
            <a:endParaRPr lang="en-US" dirty="0"/>
          </a:p>
        </p:txBody>
      </p:sp>
      <p:pic>
        <p:nvPicPr>
          <p:cNvPr id="2" name="Picture 1"/>
          <p:cNvPicPr>
            <a:picLocks noChangeAspect="1"/>
          </p:cNvPicPr>
          <p:nvPr/>
        </p:nvPicPr>
        <p:blipFill>
          <a:blip r:embed="rId4"/>
          <a:stretch>
            <a:fillRect/>
          </a:stretch>
        </p:blipFill>
        <p:spPr>
          <a:xfrm>
            <a:off x="827584" y="3356992"/>
            <a:ext cx="7362464" cy="2088232"/>
          </a:xfrm>
          <a:prstGeom prst="rect">
            <a:avLst/>
          </a:prstGeom>
        </p:spPr>
      </p:pic>
    </p:spTree>
    <p:extLst>
      <p:ext uri="{BB962C8B-B14F-4D97-AF65-F5344CB8AC3E}">
        <p14:creationId xmlns:p14="http://schemas.microsoft.com/office/powerpoint/2010/main" val="116748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F1F173-E89A-47E1-8C85-4AF4EAE9244D}"/>
              </a:ext>
            </a:extLst>
          </p:cNvPr>
          <p:cNvSpPr>
            <a:spLocks noGrp="1"/>
          </p:cNvSpPr>
          <p:nvPr>
            <p:ph idx="1"/>
          </p:nvPr>
        </p:nvSpPr>
        <p:spPr/>
        <p:txBody>
          <a:bodyPr/>
          <a:lstStyle/>
          <a:p>
            <a:endParaRPr lang="en-US" dirty="0"/>
          </a:p>
        </p:txBody>
      </p:sp>
      <p:sp>
        <p:nvSpPr>
          <p:cNvPr id="57347" name="Slide Number Placeholder 1">
            <a:extLst>
              <a:ext uri="{FF2B5EF4-FFF2-40B4-BE49-F238E27FC236}">
                <a16:creationId xmlns:a16="http://schemas.microsoft.com/office/drawing/2014/main" id="{30AAC83F-6680-45B8-9FBE-703989F9A0C5}"/>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66FAD53A-7D80-458D-A686-24F05631D66A}" type="slidenum">
              <a:rPr lang="ru-RU" altLang="ru-RU" smtClean="0">
                <a:solidFill>
                  <a:schemeClr val="bg1"/>
                </a:solidFill>
                <a:latin typeface="Times New Roman" panose="02020603050405020304" pitchFamily="18" charset="0"/>
                <a:ea typeface="Arial Unicode MS" charset="-128"/>
              </a:rPr>
              <a:pPr/>
              <a:t>18</a:t>
            </a:fld>
            <a:endParaRPr lang="ru-RU" altLang="ru-RU">
              <a:solidFill>
                <a:schemeClr val="bg1"/>
              </a:solidFill>
              <a:latin typeface="Times New Roman" panose="02020603050405020304" pitchFamily="18" charset="0"/>
              <a:ea typeface="Arial Unicode MS" charset="-128"/>
            </a:endParaRPr>
          </a:p>
        </p:txBody>
      </p:sp>
      <p:sp>
        <p:nvSpPr>
          <p:cNvPr id="57348" name="Text Box 3">
            <a:extLst>
              <a:ext uri="{FF2B5EF4-FFF2-40B4-BE49-F238E27FC236}">
                <a16:creationId xmlns:a16="http://schemas.microsoft.com/office/drawing/2014/main" id="{C6AFBEB5-3556-4389-8EE4-15FE34099702}"/>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57350" name="Text Box 12">
            <a:extLst>
              <a:ext uri="{FF2B5EF4-FFF2-40B4-BE49-F238E27FC236}">
                <a16:creationId xmlns:a16="http://schemas.microsoft.com/office/drawing/2014/main" id="{D37A5F68-0634-4BA9-81F2-E95E503880D4}"/>
              </a:ext>
            </a:extLst>
          </p:cNvPr>
          <p:cNvSpPr txBox="1">
            <a:spLocks noChangeArrowheads="1"/>
          </p:cNvSpPr>
          <p:nvPr/>
        </p:nvSpPr>
        <p:spPr bwMode="auto">
          <a:xfrm>
            <a:off x="766081" y="227881"/>
            <a:ext cx="7610400" cy="1045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err="1">
                <a:solidFill>
                  <a:schemeClr val="tx1"/>
                </a:solidFill>
                <a:latin typeface="Open Sans" pitchFamily="32" charset="0"/>
              </a:rPr>
              <a:t>Rapise</a:t>
            </a:r>
            <a:r>
              <a:rPr lang="en-US" altLang="ru-RU" sz="4354" dirty="0">
                <a:solidFill>
                  <a:srgbClr val="F26722"/>
                </a:solidFill>
                <a:latin typeface="Open Sans" pitchFamily="32" charset="0"/>
              </a:rPr>
              <a:t> Visual Language</a:t>
            </a:r>
            <a:endParaRPr lang="ru-RU" altLang="ru-RU" sz="4354" dirty="0">
              <a:solidFill>
                <a:srgbClr val="073642"/>
              </a:solidFill>
              <a:latin typeface="Open Sans" pitchFamily="32" charset="0"/>
            </a:endParaRPr>
          </a:p>
        </p:txBody>
      </p:sp>
      <p:pic>
        <p:nvPicPr>
          <p:cNvPr id="57351" name="Picture 4">
            <a:extLst>
              <a:ext uri="{FF2B5EF4-FFF2-40B4-BE49-F238E27FC236}">
                <a16:creationId xmlns:a16="http://schemas.microsoft.com/office/drawing/2014/main" id="{0AF937A6-0597-4B17-B836-8463171480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001" y="3102121"/>
            <a:ext cx="835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6">
            <a:extLst>
              <a:ext uri="{FF2B5EF4-FFF2-40B4-BE49-F238E27FC236}">
                <a16:creationId xmlns:a16="http://schemas.microsoft.com/office/drawing/2014/main" id="{285D8F93-77B6-4312-B65C-9E7BA5B5F7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400" y="1414441"/>
            <a:ext cx="8628480" cy="11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468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39F615-2DDE-4549-9E0C-9418213965E1}"/>
              </a:ext>
            </a:extLst>
          </p:cNvPr>
          <p:cNvSpPr>
            <a:spLocks noGrp="1"/>
          </p:cNvSpPr>
          <p:nvPr>
            <p:ph type="title"/>
          </p:nvPr>
        </p:nvSpPr>
        <p:spPr/>
        <p:txBody>
          <a:bodyPr/>
          <a:lstStyle/>
          <a:p>
            <a:r>
              <a:rPr lang="en-US" dirty="0"/>
              <a:t>One Language, Unified Approach</a:t>
            </a:r>
          </a:p>
        </p:txBody>
      </p:sp>
      <p:sp>
        <p:nvSpPr>
          <p:cNvPr id="8195" name="Slide Number Placeholder 1">
            <a:extLst>
              <a:ext uri="{FF2B5EF4-FFF2-40B4-BE49-F238E27FC236}">
                <a16:creationId xmlns:a16="http://schemas.microsoft.com/office/drawing/2014/main" id="{537980D1-2D6A-49EE-A8C8-6B59709D3735}"/>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C13AB92A-BDBC-4627-A3BB-6406C9ED2230}" type="slidenum">
              <a:rPr lang="ru-RU" altLang="ru-RU" smtClean="0">
                <a:solidFill>
                  <a:schemeClr val="bg1"/>
                </a:solidFill>
                <a:latin typeface="Times New Roman" panose="02020603050405020304" pitchFamily="18" charset="0"/>
                <a:ea typeface="Arial Unicode MS" panose="020B0604020202020204" charset="-128"/>
              </a:rPr>
              <a:pPr/>
              <a:t>19</a:t>
            </a:fld>
            <a:endParaRPr lang="ru-RU" altLang="ru-RU">
              <a:solidFill>
                <a:schemeClr val="bg1"/>
              </a:solidFill>
              <a:latin typeface="Times New Roman" panose="02020603050405020304" pitchFamily="18" charset="0"/>
              <a:ea typeface="Arial Unicode MS" panose="020B0604020202020204" charset="-128"/>
            </a:endParaRPr>
          </a:p>
        </p:txBody>
      </p:sp>
      <p:sp>
        <p:nvSpPr>
          <p:cNvPr id="8196" name="Text Box 3">
            <a:extLst>
              <a:ext uri="{FF2B5EF4-FFF2-40B4-BE49-F238E27FC236}">
                <a16:creationId xmlns:a16="http://schemas.microsoft.com/office/drawing/2014/main" id="{3FC3D3DC-9C86-4795-9F69-F2694326ACC8}"/>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8198" name="Text Box 12">
            <a:extLst>
              <a:ext uri="{FF2B5EF4-FFF2-40B4-BE49-F238E27FC236}">
                <a16:creationId xmlns:a16="http://schemas.microsoft.com/office/drawing/2014/main" id="{B00A10AC-0F2C-43A5-95DE-8015C30BC9BC}"/>
              </a:ext>
            </a:extLst>
          </p:cNvPr>
          <p:cNvSpPr txBox="1">
            <a:spLocks noChangeArrowheads="1"/>
          </p:cNvSpPr>
          <p:nvPr/>
        </p:nvSpPr>
        <p:spPr bwMode="auto">
          <a:xfrm>
            <a:off x="190081" y="2060848"/>
            <a:ext cx="8503200" cy="3201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rgbClr val="073642"/>
                </a:solidFill>
                <a:latin typeface="Open Sans" pitchFamily="32" charset="0"/>
              </a:rPr>
              <a:t>solution for</a:t>
            </a:r>
            <a:endParaRPr lang="ru-RU" altLang="ru-RU" sz="4354" dirty="0">
              <a:solidFill>
                <a:srgbClr val="073642"/>
              </a:solidFill>
              <a:latin typeface="Open Sans" pitchFamily="32" charset="0"/>
            </a:endParaRPr>
          </a:p>
          <a:p>
            <a:pPr algn="ctr" eaLnBrk="1">
              <a:lnSpc>
                <a:spcPct val="113000"/>
              </a:lnSpc>
              <a:spcAft>
                <a:spcPct val="0"/>
              </a:spcAft>
            </a:pPr>
            <a:r>
              <a:rPr lang="en-US" altLang="ru-RU" sz="4354" dirty="0">
                <a:solidFill>
                  <a:srgbClr val="F26722"/>
                </a:solidFill>
                <a:latin typeface="Open Sans" pitchFamily="32" charset="0"/>
              </a:rPr>
              <a:t>automated UI testing</a:t>
            </a:r>
            <a:endParaRPr lang="ru-RU" altLang="ru-RU" sz="4354" dirty="0">
              <a:solidFill>
                <a:srgbClr val="F26722"/>
              </a:solidFill>
              <a:latin typeface="Open Sans" pitchFamily="32" charset="0"/>
            </a:endParaRPr>
          </a:p>
          <a:p>
            <a:pPr algn="ctr" eaLnBrk="1">
              <a:lnSpc>
                <a:spcPct val="113000"/>
              </a:lnSpc>
              <a:spcAft>
                <a:spcPct val="0"/>
              </a:spcAft>
            </a:pPr>
            <a:r>
              <a:rPr lang="en-US" altLang="ru-RU" sz="4354" dirty="0">
                <a:solidFill>
                  <a:srgbClr val="073642"/>
                </a:solidFill>
                <a:latin typeface="Open Sans" pitchFamily="32" charset="0"/>
              </a:rPr>
              <a:t>Desktop. Web. Mobile.</a:t>
            </a:r>
            <a:endParaRPr lang="ru-RU" altLang="ru-RU" sz="4354" dirty="0">
              <a:solidFill>
                <a:srgbClr val="073642"/>
              </a:solidFill>
              <a:latin typeface="Open Sans" pitchFamily="32" charset="0"/>
            </a:endParaRPr>
          </a:p>
        </p:txBody>
      </p:sp>
      <p:pic>
        <p:nvPicPr>
          <p:cNvPr id="8199" name="Picture 2">
            <a:extLst>
              <a:ext uri="{FF2B5EF4-FFF2-40B4-BE49-F238E27FC236}">
                <a16:creationId xmlns:a16="http://schemas.microsoft.com/office/drawing/2014/main" id="{3B811C64-74BB-4461-9EDD-AD58946197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772297"/>
            <a:ext cx="2813837" cy="114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4941F9B-A9A9-4C39-BF17-8519CC895986}"/>
              </a:ext>
            </a:extLst>
          </p:cNvPr>
          <p:cNvPicPr>
            <a:picLocks noChangeAspect="1"/>
          </p:cNvPicPr>
          <p:nvPr/>
        </p:nvPicPr>
        <p:blipFill>
          <a:blip r:embed="rId4"/>
          <a:stretch>
            <a:fillRect/>
          </a:stretch>
        </p:blipFill>
        <p:spPr>
          <a:xfrm>
            <a:off x="323528" y="4731860"/>
            <a:ext cx="2853175" cy="1225402"/>
          </a:xfrm>
          <a:prstGeom prst="rect">
            <a:avLst/>
          </a:prstGeom>
        </p:spPr>
      </p:pic>
    </p:spTree>
    <p:extLst>
      <p:ext uri="{BB962C8B-B14F-4D97-AF65-F5344CB8AC3E}">
        <p14:creationId xmlns:p14="http://schemas.microsoft.com/office/powerpoint/2010/main" val="287027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5586" y="1268760"/>
            <a:ext cx="6000750" cy="3467100"/>
          </a:xfrm>
        </p:spPr>
      </p:pic>
      <p:sp>
        <p:nvSpPr>
          <p:cNvPr id="12291" name="Slide Number Placeholder 1">
            <a:extLst>
              <a:ext uri="{FF2B5EF4-FFF2-40B4-BE49-F238E27FC236}">
                <a16:creationId xmlns:a16="http://schemas.microsoft.com/office/drawing/2014/main" id="{F2BDDD1B-2961-4A5C-980A-939D699A3D97}"/>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658C86D8-BB48-4296-8567-ED871674726A}" type="slidenum">
              <a:rPr lang="ru-RU" altLang="ru-RU" smtClean="0">
                <a:solidFill>
                  <a:schemeClr val="bg1"/>
                </a:solidFill>
                <a:latin typeface="Times New Roman" panose="02020603050405020304" pitchFamily="18" charset="0"/>
                <a:ea typeface="Arial Unicode MS" charset="-128"/>
              </a:rPr>
              <a:pPr/>
              <a:t>2</a:t>
            </a:fld>
            <a:endParaRPr lang="ru-RU" altLang="ru-RU">
              <a:solidFill>
                <a:schemeClr val="bg1"/>
              </a:solidFill>
              <a:latin typeface="Times New Roman" panose="02020603050405020304" pitchFamily="18" charset="0"/>
              <a:ea typeface="Arial Unicode MS" charset="-128"/>
            </a:endParaRPr>
          </a:p>
        </p:txBody>
      </p:sp>
      <p:sp>
        <p:nvSpPr>
          <p:cNvPr id="12292" name="Text Box 3">
            <a:extLst>
              <a:ext uri="{FF2B5EF4-FFF2-40B4-BE49-F238E27FC236}">
                <a16:creationId xmlns:a16="http://schemas.microsoft.com/office/drawing/2014/main" id="{38780547-C2A0-4BC7-9457-833F7CE6C763}"/>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12294" name="Text Box 12">
            <a:extLst>
              <a:ext uri="{FF2B5EF4-FFF2-40B4-BE49-F238E27FC236}">
                <a16:creationId xmlns:a16="http://schemas.microsoft.com/office/drawing/2014/main" id="{8A45A38F-D9EF-4C06-85C9-7278F41D1F11}"/>
              </a:ext>
            </a:extLst>
          </p:cNvPr>
          <p:cNvSpPr txBox="1">
            <a:spLocks noChangeArrowheads="1"/>
          </p:cNvSpPr>
          <p:nvPr/>
        </p:nvSpPr>
        <p:spPr bwMode="auto">
          <a:xfrm>
            <a:off x="326881" y="163081"/>
            <a:ext cx="8568000" cy="84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rgbClr val="073642"/>
                </a:solidFill>
                <a:latin typeface="Open Sans" pitchFamily="32" charset="0"/>
              </a:rPr>
              <a:t>Practical</a:t>
            </a:r>
            <a:r>
              <a:rPr lang="ru-RU" altLang="ru-RU" sz="4354" dirty="0">
                <a:solidFill>
                  <a:srgbClr val="073642"/>
                </a:solidFill>
                <a:latin typeface="Open Sans" pitchFamily="32" charset="0"/>
              </a:rPr>
              <a:t> </a:t>
            </a:r>
            <a:r>
              <a:rPr lang="en-US" altLang="ru-RU" sz="4354" dirty="0">
                <a:solidFill>
                  <a:srgbClr val="F26722"/>
                </a:solidFill>
                <a:latin typeface="Open Sans" pitchFamily="32" charset="0"/>
              </a:rPr>
              <a:t>experience</a:t>
            </a:r>
            <a:endParaRPr lang="ru-RU" altLang="ru-RU" sz="4354" dirty="0">
              <a:solidFill>
                <a:srgbClr val="F26722"/>
              </a:solidFill>
              <a:latin typeface="Open Sans" pitchFamily="32" charset="0"/>
            </a:endParaRPr>
          </a:p>
        </p:txBody>
      </p:sp>
    </p:spTree>
    <p:extLst>
      <p:ext uri="{BB962C8B-B14F-4D97-AF65-F5344CB8AC3E}">
        <p14:creationId xmlns:p14="http://schemas.microsoft.com/office/powerpoint/2010/main" val="124142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lide Number Placeholder 1">
            <a:extLst>
              <a:ext uri="{FF2B5EF4-FFF2-40B4-BE49-F238E27FC236}">
                <a16:creationId xmlns:a16="http://schemas.microsoft.com/office/drawing/2014/main" id="{AF4F880C-C6EF-487F-AD23-2385FF49458C}"/>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3E963902-C6A2-4599-9243-AFB5BE34BD42}" type="slidenum">
              <a:rPr lang="ru-RU" altLang="ru-RU" smtClean="0">
                <a:solidFill>
                  <a:schemeClr val="bg1"/>
                </a:solidFill>
                <a:latin typeface="Times New Roman" panose="02020603050405020304" pitchFamily="18" charset="0"/>
                <a:ea typeface="Arial Unicode MS" charset="-128"/>
              </a:rPr>
              <a:pPr/>
              <a:t>20</a:t>
            </a:fld>
            <a:endParaRPr lang="ru-RU" altLang="ru-RU">
              <a:solidFill>
                <a:schemeClr val="bg1"/>
              </a:solidFill>
              <a:latin typeface="Times New Roman" panose="02020603050405020304" pitchFamily="18" charset="0"/>
              <a:ea typeface="Arial Unicode MS" charset="-128"/>
            </a:endParaRPr>
          </a:p>
        </p:txBody>
      </p:sp>
      <p:sp>
        <p:nvSpPr>
          <p:cNvPr id="69636" name="Text Box 3">
            <a:extLst>
              <a:ext uri="{FF2B5EF4-FFF2-40B4-BE49-F238E27FC236}">
                <a16:creationId xmlns:a16="http://schemas.microsoft.com/office/drawing/2014/main" id="{07B2A7AA-B01B-43CC-A961-6735F486371C}"/>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69638" name="Text Box 12">
            <a:extLst>
              <a:ext uri="{FF2B5EF4-FFF2-40B4-BE49-F238E27FC236}">
                <a16:creationId xmlns:a16="http://schemas.microsoft.com/office/drawing/2014/main" id="{796F7FCC-23CD-4F62-A5FC-191E63C0B100}"/>
              </a:ext>
            </a:extLst>
          </p:cNvPr>
          <p:cNvSpPr txBox="1">
            <a:spLocks noChangeArrowheads="1"/>
          </p:cNvSpPr>
          <p:nvPr/>
        </p:nvSpPr>
        <p:spPr bwMode="auto">
          <a:xfrm>
            <a:off x="539552" y="1268760"/>
            <a:ext cx="8503200" cy="4767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en-US" sz="3628" dirty="0">
                <a:solidFill>
                  <a:srgbClr val="F26722"/>
                </a:solidFill>
                <a:latin typeface="Open Sans" pitchFamily="32" charset="0"/>
              </a:rPr>
              <a:t>Get Rapise</a:t>
            </a:r>
          </a:p>
          <a:p>
            <a:pPr algn="ctr" eaLnBrk="1">
              <a:lnSpc>
                <a:spcPct val="113000"/>
              </a:lnSpc>
              <a:spcAft>
                <a:spcPct val="0"/>
              </a:spcAft>
            </a:pPr>
            <a:r>
              <a:rPr lang="en-US" altLang="en-US" sz="3266" dirty="0">
                <a:solidFill>
                  <a:srgbClr val="073642"/>
                </a:solidFill>
                <a:latin typeface="Open Sans" pitchFamily="32" charset="0"/>
              </a:rPr>
              <a:t>https://www.inflectra.com/Rapise</a:t>
            </a:r>
            <a:endParaRPr lang="ru-RU" altLang="en-US" sz="3266" dirty="0">
              <a:solidFill>
                <a:srgbClr val="073642"/>
              </a:solidFill>
            </a:endParaRPr>
          </a:p>
          <a:p>
            <a:pPr algn="ctr" eaLnBrk="1">
              <a:lnSpc>
                <a:spcPct val="113000"/>
              </a:lnSpc>
              <a:spcAft>
                <a:spcPct val="0"/>
              </a:spcAft>
            </a:pPr>
            <a:r>
              <a:rPr lang="en-US" altLang="ru-RU" sz="3628" dirty="0">
                <a:solidFill>
                  <a:srgbClr val="F26722"/>
                </a:solidFill>
                <a:latin typeface="Open Sans" pitchFamily="32" charset="0"/>
              </a:rPr>
              <a:t>GitHub</a:t>
            </a:r>
          </a:p>
          <a:p>
            <a:pPr algn="ctr" eaLnBrk="1">
              <a:lnSpc>
                <a:spcPct val="113000"/>
              </a:lnSpc>
              <a:spcAft>
                <a:spcPct val="0"/>
              </a:spcAft>
            </a:pPr>
            <a:r>
              <a:rPr lang="en-US" altLang="ru-RU" sz="3266" dirty="0">
                <a:solidFill>
                  <a:srgbClr val="073642"/>
                </a:solidFill>
                <a:latin typeface="Open Sans" pitchFamily="32" charset="0"/>
              </a:rPr>
              <a:t>https://github.com/Inflectra/office365-outlook-plugin-ui-testing</a:t>
            </a:r>
            <a:endParaRPr lang="ru-RU" altLang="ru-RU" sz="3266" dirty="0">
              <a:solidFill>
                <a:srgbClr val="073642"/>
              </a:solidFill>
              <a:latin typeface="Open Sans" pitchFamily="32" charset="0"/>
            </a:endParaRPr>
          </a:p>
          <a:p>
            <a:pPr algn="ctr" eaLnBrk="1">
              <a:lnSpc>
                <a:spcPct val="113000"/>
              </a:lnSpc>
              <a:spcAft>
                <a:spcPct val="0"/>
              </a:spcAft>
            </a:pPr>
            <a:r>
              <a:rPr lang="en-US" altLang="ru-RU" sz="3628" dirty="0">
                <a:solidFill>
                  <a:srgbClr val="F26722"/>
                </a:solidFill>
                <a:latin typeface="Open Sans" pitchFamily="32" charset="0"/>
              </a:rPr>
              <a:t>Twitter</a:t>
            </a:r>
          </a:p>
          <a:p>
            <a:pPr algn="ctr" eaLnBrk="1">
              <a:lnSpc>
                <a:spcPct val="113000"/>
              </a:lnSpc>
              <a:spcAft>
                <a:spcPct val="0"/>
              </a:spcAft>
            </a:pPr>
            <a:r>
              <a:rPr lang="en-US" altLang="ru-RU" sz="3266" dirty="0">
                <a:solidFill>
                  <a:srgbClr val="073642"/>
                </a:solidFill>
                <a:latin typeface="Open Sans" pitchFamily="32" charset="0"/>
              </a:rPr>
              <a:t>@</a:t>
            </a:r>
            <a:r>
              <a:rPr lang="en-US" altLang="ru-RU" sz="3266" dirty="0" err="1">
                <a:solidFill>
                  <a:srgbClr val="073642"/>
                </a:solidFill>
                <a:latin typeface="Open Sans" pitchFamily="32" charset="0"/>
              </a:rPr>
              <a:t>dmarkovtsev</a:t>
            </a:r>
            <a:endParaRPr lang="en-US" altLang="ru-RU" sz="3266" dirty="0">
              <a:solidFill>
                <a:srgbClr val="073642"/>
              </a:solidFill>
              <a:latin typeface="Open Sans" pitchFamily="32" charset="0"/>
            </a:endParaRPr>
          </a:p>
          <a:p>
            <a:pPr algn="ctr" eaLnBrk="1">
              <a:lnSpc>
                <a:spcPct val="113000"/>
              </a:lnSpc>
              <a:spcAft>
                <a:spcPct val="0"/>
              </a:spcAft>
            </a:pPr>
            <a:endParaRPr lang="en-US" altLang="ru-RU" sz="3266" dirty="0">
              <a:solidFill>
                <a:srgbClr val="073642"/>
              </a:solidFill>
              <a:latin typeface="Open Sans" pitchFamily="32" charset="0"/>
            </a:endParaRPr>
          </a:p>
        </p:txBody>
      </p:sp>
    </p:spTree>
    <p:extLst>
      <p:ext uri="{BB962C8B-B14F-4D97-AF65-F5344CB8AC3E}">
        <p14:creationId xmlns:p14="http://schemas.microsoft.com/office/powerpoint/2010/main" val="273263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74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B2A96C-8FEE-4C98-ABB4-54B215DDE0C4}"/>
              </a:ext>
            </a:extLst>
          </p:cNvPr>
          <p:cNvSpPr>
            <a:spLocks noGrp="1"/>
          </p:cNvSpPr>
          <p:nvPr>
            <p:ph idx="1"/>
          </p:nvPr>
        </p:nvSpPr>
        <p:spPr>
          <a:xfrm>
            <a:off x="323528" y="1196752"/>
            <a:ext cx="8496944" cy="4752528"/>
          </a:xfrm>
        </p:spPr>
        <p:txBody>
          <a:bodyPr/>
          <a:lstStyle/>
          <a:p>
            <a:r>
              <a:rPr lang="en-US" dirty="0"/>
              <a:t>Many implementation languages</a:t>
            </a:r>
          </a:p>
          <a:p>
            <a:r>
              <a:rPr lang="en-US" dirty="0"/>
              <a:t>Many UI technologies</a:t>
            </a:r>
          </a:p>
          <a:p>
            <a:r>
              <a:rPr lang="en-US" dirty="0"/>
              <a:t>Custom UI components</a:t>
            </a:r>
          </a:p>
          <a:p>
            <a:r>
              <a:rPr lang="en-US" dirty="0"/>
              <a:t>No public access</a:t>
            </a:r>
          </a:p>
          <a:p>
            <a:pPr marL="0" indent="0">
              <a:buNone/>
            </a:pPr>
            <a:endParaRPr lang="en-US" dirty="0"/>
          </a:p>
        </p:txBody>
      </p:sp>
      <p:sp>
        <p:nvSpPr>
          <p:cNvPr id="12291" name="Slide Number Placeholder 1">
            <a:extLst>
              <a:ext uri="{FF2B5EF4-FFF2-40B4-BE49-F238E27FC236}">
                <a16:creationId xmlns:a16="http://schemas.microsoft.com/office/drawing/2014/main" id="{F2BDDD1B-2961-4A5C-980A-939D699A3D97}"/>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658C86D8-BB48-4296-8567-ED871674726A}" type="slidenum">
              <a:rPr lang="ru-RU" altLang="ru-RU" smtClean="0">
                <a:solidFill>
                  <a:schemeClr val="bg1"/>
                </a:solidFill>
                <a:latin typeface="Times New Roman" panose="02020603050405020304" pitchFamily="18" charset="0"/>
                <a:ea typeface="Arial Unicode MS" charset="-128"/>
              </a:rPr>
              <a:pPr/>
              <a:t>3</a:t>
            </a:fld>
            <a:endParaRPr lang="ru-RU" altLang="ru-RU">
              <a:solidFill>
                <a:schemeClr val="bg1"/>
              </a:solidFill>
              <a:latin typeface="Times New Roman" panose="02020603050405020304" pitchFamily="18" charset="0"/>
              <a:ea typeface="Arial Unicode MS" charset="-128"/>
            </a:endParaRPr>
          </a:p>
        </p:txBody>
      </p:sp>
      <p:sp>
        <p:nvSpPr>
          <p:cNvPr id="12292" name="Text Box 3">
            <a:extLst>
              <a:ext uri="{FF2B5EF4-FFF2-40B4-BE49-F238E27FC236}">
                <a16:creationId xmlns:a16="http://schemas.microsoft.com/office/drawing/2014/main" id="{38780547-C2A0-4BC7-9457-833F7CE6C763}"/>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12294" name="Text Box 12">
            <a:extLst>
              <a:ext uri="{FF2B5EF4-FFF2-40B4-BE49-F238E27FC236}">
                <a16:creationId xmlns:a16="http://schemas.microsoft.com/office/drawing/2014/main" id="{8A45A38F-D9EF-4C06-85C9-7278F41D1F11}"/>
              </a:ext>
            </a:extLst>
          </p:cNvPr>
          <p:cNvSpPr txBox="1">
            <a:spLocks noChangeArrowheads="1"/>
          </p:cNvSpPr>
          <p:nvPr/>
        </p:nvSpPr>
        <p:spPr bwMode="auto">
          <a:xfrm>
            <a:off x="326881" y="163081"/>
            <a:ext cx="8568000" cy="817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rgbClr val="073642"/>
                </a:solidFill>
                <a:latin typeface="Open Sans" pitchFamily="32" charset="0"/>
              </a:rPr>
              <a:t>Typical </a:t>
            </a:r>
            <a:r>
              <a:rPr lang="en-US" altLang="ru-RU" sz="4354" dirty="0">
                <a:solidFill>
                  <a:schemeClr val="accent6">
                    <a:lumMod val="75000"/>
                  </a:schemeClr>
                </a:solidFill>
                <a:latin typeface="Open Sans" pitchFamily="32" charset="0"/>
              </a:rPr>
              <a:t>application</a:t>
            </a:r>
            <a:endParaRPr lang="ru-RU" altLang="ru-RU" sz="4354" dirty="0">
              <a:solidFill>
                <a:schemeClr val="accent6">
                  <a:lumMod val="75000"/>
                </a:schemeClr>
              </a:solidFill>
              <a:latin typeface="Open Sans" pitchFamily="32" charset="0"/>
            </a:endParaRPr>
          </a:p>
        </p:txBody>
      </p:sp>
    </p:spTree>
    <p:extLst>
      <p:ext uri="{BB962C8B-B14F-4D97-AF65-F5344CB8AC3E}">
        <p14:creationId xmlns:p14="http://schemas.microsoft.com/office/powerpoint/2010/main" val="151187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a:extLst>
              <a:ext uri="{FF2B5EF4-FFF2-40B4-BE49-F238E27FC236}">
                <a16:creationId xmlns:a16="http://schemas.microsoft.com/office/drawing/2014/main" id="{A1356250-7825-4FC8-83BD-496BE0F6CF2B}"/>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0AD35C5C-A2BA-4E8D-9D52-944388CD29A8}" type="slidenum">
              <a:rPr lang="ru-RU" altLang="ru-RU" smtClean="0">
                <a:solidFill>
                  <a:schemeClr val="bg1"/>
                </a:solidFill>
                <a:latin typeface="Times New Roman" panose="02020603050405020304" pitchFamily="18" charset="0"/>
                <a:ea typeface="Arial Unicode MS" charset="-128"/>
              </a:rPr>
              <a:pPr/>
              <a:t>4</a:t>
            </a:fld>
            <a:endParaRPr lang="ru-RU" altLang="ru-RU">
              <a:solidFill>
                <a:schemeClr val="bg1"/>
              </a:solidFill>
              <a:latin typeface="Times New Roman" panose="02020603050405020304" pitchFamily="18" charset="0"/>
              <a:ea typeface="Arial Unicode MS" charset="-128"/>
            </a:endParaRPr>
          </a:p>
        </p:txBody>
      </p:sp>
      <p:sp>
        <p:nvSpPr>
          <p:cNvPr id="16390" name="Text Box 12">
            <a:extLst>
              <a:ext uri="{FF2B5EF4-FFF2-40B4-BE49-F238E27FC236}">
                <a16:creationId xmlns:a16="http://schemas.microsoft.com/office/drawing/2014/main" id="{48FD4D71-A290-4667-B452-5DA2C03AD603}"/>
              </a:ext>
            </a:extLst>
          </p:cNvPr>
          <p:cNvSpPr txBox="1">
            <a:spLocks noChangeArrowheads="1"/>
          </p:cNvSpPr>
          <p:nvPr/>
        </p:nvSpPr>
        <p:spPr bwMode="auto">
          <a:xfrm>
            <a:off x="326881" y="188640"/>
            <a:ext cx="8503200" cy="78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rgbClr val="073642"/>
                </a:solidFill>
                <a:latin typeface="Open Sans" pitchFamily="32" charset="0"/>
              </a:rPr>
              <a:t>Outlook plugin for</a:t>
            </a:r>
            <a:r>
              <a:rPr lang="ru-RU" altLang="ru-RU" sz="4354" dirty="0">
                <a:solidFill>
                  <a:srgbClr val="073642"/>
                </a:solidFill>
                <a:latin typeface="Open Sans" pitchFamily="32" charset="0"/>
              </a:rPr>
              <a:t> </a:t>
            </a:r>
            <a:r>
              <a:rPr lang="en-US" altLang="ru-RU" sz="4354" dirty="0">
                <a:solidFill>
                  <a:srgbClr val="F26722"/>
                </a:solidFill>
                <a:latin typeface="Open Sans" pitchFamily="32" charset="0"/>
              </a:rPr>
              <a:t>Office</a:t>
            </a:r>
            <a:r>
              <a:rPr lang="ru-RU" altLang="ru-RU" sz="4354" dirty="0">
                <a:solidFill>
                  <a:srgbClr val="F26722"/>
                </a:solidFill>
                <a:latin typeface="Open Sans" pitchFamily="32" charset="0"/>
              </a:rPr>
              <a:t> 365</a:t>
            </a:r>
          </a:p>
        </p:txBody>
      </p:sp>
      <p:pic>
        <p:nvPicPr>
          <p:cNvPr id="16391" name="Picture 2">
            <a:extLst>
              <a:ext uri="{FF2B5EF4-FFF2-40B4-BE49-F238E27FC236}">
                <a16:creationId xmlns:a16="http://schemas.microsoft.com/office/drawing/2014/main" id="{E2DCF60E-6381-4E73-8187-B387BB75A9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94860"/>
            <a:ext cx="5832648" cy="483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61230" y="3790250"/>
            <a:ext cx="3617686" cy="72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4089" y="1282513"/>
            <a:ext cx="803441" cy="78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71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1">
            <a:extLst>
              <a:ext uri="{FF2B5EF4-FFF2-40B4-BE49-F238E27FC236}">
                <a16:creationId xmlns:a16="http://schemas.microsoft.com/office/drawing/2014/main" id="{FA543149-40F8-4D5C-843E-0BBCD9A32E15}"/>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9619C4BD-E1BA-43D7-AF0D-F2B0107B31CC}" type="slidenum">
              <a:rPr lang="ru-RU" altLang="ru-RU" smtClean="0">
                <a:solidFill>
                  <a:schemeClr val="bg1"/>
                </a:solidFill>
                <a:latin typeface="Times New Roman" panose="02020603050405020304" pitchFamily="18" charset="0"/>
                <a:ea typeface="Arial Unicode MS" charset="-128"/>
              </a:rPr>
              <a:pPr/>
              <a:t>5</a:t>
            </a:fld>
            <a:endParaRPr lang="ru-RU" altLang="ru-RU">
              <a:solidFill>
                <a:schemeClr val="bg1"/>
              </a:solidFill>
              <a:latin typeface="Times New Roman" panose="02020603050405020304" pitchFamily="18" charset="0"/>
              <a:ea typeface="Arial Unicode MS" charset="-128"/>
            </a:endParaRPr>
          </a:p>
        </p:txBody>
      </p:sp>
      <p:sp>
        <p:nvSpPr>
          <p:cNvPr id="20484" name="Text Box 3">
            <a:extLst>
              <a:ext uri="{FF2B5EF4-FFF2-40B4-BE49-F238E27FC236}">
                <a16:creationId xmlns:a16="http://schemas.microsoft.com/office/drawing/2014/main" id="{515FC93E-0279-4048-98D0-AC79E6286CF8}"/>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20486" name="Text Box 12">
            <a:extLst>
              <a:ext uri="{FF2B5EF4-FFF2-40B4-BE49-F238E27FC236}">
                <a16:creationId xmlns:a16="http://schemas.microsoft.com/office/drawing/2014/main" id="{2EBEBAF8-62B6-413F-B71D-4E1DC01EE57E}"/>
              </a:ext>
            </a:extLst>
          </p:cNvPr>
          <p:cNvSpPr txBox="1">
            <a:spLocks noChangeArrowheads="1"/>
          </p:cNvSpPr>
          <p:nvPr/>
        </p:nvSpPr>
        <p:spPr bwMode="auto">
          <a:xfrm>
            <a:off x="317272" y="1196752"/>
            <a:ext cx="8503200" cy="254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rgbClr val="073642"/>
                </a:solidFill>
                <a:latin typeface="Open Sans" pitchFamily="32" charset="0"/>
              </a:rPr>
              <a:t>Why test</a:t>
            </a:r>
            <a:r>
              <a:rPr lang="ru-RU" altLang="ru-RU" sz="4354" dirty="0">
                <a:solidFill>
                  <a:srgbClr val="073642"/>
                </a:solidFill>
                <a:latin typeface="Open Sans" pitchFamily="32" charset="0"/>
              </a:rPr>
              <a:t> </a:t>
            </a:r>
            <a:r>
              <a:rPr lang="en-US" altLang="ru-RU" sz="4354" dirty="0">
                <a:solidFill>
                  <a:srgbClr val="073642"/>
                </a:solidFill>
                <a:latin typeface="Open Sans" pitchFamily="32" charset="0"/>
              </a:rPr>
              <a:t>UI in this case</a:t>
            </a:r>
            <a:r>
              <a:rPr lang="ru-RU" altLang="ru-RU" sz="4354" dirty="0">
                <a:solidFill>
                  <a:srgbClr val="073642"/>
                </a:solidFill>
                <a:latin typeface="Open Sans" pitchFamily="32" charset="0"/>
              </a:rPr>
              <a:t>?</a:t>
            </a:r>
          </a:p>
          <a:p>
            <a:pPr algn="ctr" eaLnBrk="1">
              <a:lnSpc>
                <a:spcPct val="113000"/>
              </a:lnSpc>
              <a:spcAft>
                <a:spcPct val="0"/>
              </a:spcAft>
            </a:pPr>
            <a:r>
              <a:rPr lang="en-US" altLang="ru-RU" sz="4354" dirty="0">
                <a:solidFill>
                  <a:srgbClr val="F26722"/>
                </a:solidFill>
                <a:latin typeface="Open Sans" pitchFamily="32" charset="0"/>
              </a:rPr>
              <a:t>Is it unavoidable</a:t>
            </a:r>
            <a:r>
              <a:rPr lang="ru-RU" altLang="ru-RU" sz="4354" dirty="0">
                <a:solidFill>
                  <a:srgbClr val="F26722"/>
                </a:solidFill>
                <a:latin typeface="Open Sans" pitchFamily="32" charset="0"/>
              </a:rPr>
              <a:t>?</a:t>
            </a:r>
          </a:p>
        </p:txBody>
      </p:sp>
    </p:spTree>
    <p:extLst>
      <p:ext uri="{BB962C8B-B14F-4D97-AF65-F5344CB8AC3E}">
        <p14:creationId xmlns:p14="http://schemas.microsoft.com/office/powerpoint/2010/main" val="101532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p:cNvPr>
          <p:cNvSpPr>
            <a:spLocks noGrp="1"/>
          </p:cNvSpPr>
          <p:nvPr>
            <p:ph idx="1"/>
          </p:nvPr>
        </p:nvSpPr>
        <p:spPr>
          <a:xfrm>
            <a:off x="323528" y="980728"/>
            <a:ext cx="5328592" cy="4968552"/>
          </a:xfrm>
        </p:spPr>
        <p:txBody>
          <a:bodyPr/>
          <a:lstStyle/>
          <a:p>
            <a:r>
              <a:rPr lang="en-US" dirty="0">
                <a:solidFill>
                  <a:srgbClr val="F26722"/>
                </a:solidFill>
              </a:rPr>
              <a:t>Unpredictable</a:t>
            </a:r>
            <a:r>
              <a:rPr lang="en-US" dirty="0"/>
              <a:t> updates on Microsoft servers may lead to</a:t>
            </a:r>
          </a:p>
          <a:p>
            <a:pPr lvl="1"/>
            <a:r>
              <a:rPr lang="en-US" dirty="0"/>
              <a:t>Plugin </a:t>
            </a:r>
            <a:r>
              <a:rPr lang="en-US" dirty="0">
                <a:solidFill>
                  <a:srgbClr val="F26722"/>
                </a:solidFill>
              </a:rPr>
              <a:t>load error</a:t>
            </a:r>
          </a:p>
          <a:p>
            <a:pPr lvl="1"/>
            <a:r>
              <a:rPr lang="en-US" dirty="0">
                <a:solidFill>
                  <a:schemeClr val="tx1"/>
                </a:solidFill>
              </a:rPr>
              <a:t>Plugin</a:t>
            </a:r>
            <a:r>
              <a:rPr lang="en-US" dirty="0">
                <a:solidFill>
                  <a:srgbClr val="F26722"/>
                </a:solidFill>
              </a:rPr>
              <a:t> functional issues</a:t>
            </a:r>
          </a:p>
          <a:p>
            <a:r>
              <a:rPr lang="en-US" dirty="0"/>
              <a:t>Issues depend on </a:t>
            </a:r>
            <a:r>
              <a:rPr lang="en-US" dirty="0">
                <a:solidFill>
                  <a:srgbClr val="F26722"/>
                </a:solidFill>
              </a:rPr>
              <a:t>client</a:t>
            </a:r>
            <a:br>
              <a:rPr lang="en-US" dirty="0">
                <a:solidFill>
                  <a:srgbClr val="F26722"/>
                </a:solidFill>
              </a:rPr>
            </a:br>
            <a:r>
              <a:rPr lang="en-US" dirty="0">
                <a:solidFill>
                  <a:srgbClr val="F26722"/>
                </a:solidFill>
              </a:rPr>
              <a:t>type</a:t>
            </a:r>
            <a:r>
              <a:rPr lang="en-US" dirty="0"/>
              <a:t> and geo </a:t>
            </a:r>
            <a:r>
              <a:rPr lang="en-US" dirty="0">
                <a:solidFill>
                  <a:srgbClr val="F26722"/>
                </a:solidFill>
              </a:rPr>
              <a:t>location</a:t>
            </a:r>
          </a:p>
          <a:p>
            <a:r>
              <a:rPr lang="en-US" dirty="0">
                <a:solidFill>
                  <a:srgbClr val="F26722"/>
                </a:solidFill>
              </a:rPr>
              <a:t>No </a:t>
            </a:r>
            <a:r>
              <a:rPr lang="en-US" dirty="0">
                <a:solidFill>
                  <a:schemeClr val="tx1"/>
                </a:solidFill>
              </a:rPr>
              <a:t>logs</a:t>
            </a:r>
          </a:p>
          <a:p>
            <a:endParaRPr lang="en-US" dirty="0"/>
          </a:p>
          <a:p>
            <a:endParaRPr lang="en-US" dirty="0"/>
          </a:p>
        </p:txBody>
      </p:sp>
      <p:sp>
        <p:nvSpPr>
          <p:cNvPr id="22531" name="Slide Number Placeholder 1">
            <a:extLst>
              <a:ext uri="{FF2B5EF4-FFF2-40B4-BE49-F238E27FC236}">
                <a16:creationId xmlns:a16="http://schemas.microsoft.com/office/drawing/2014/main" id="{11DEBA78-5C28-4C8D-B2DB-19D32E2C9D26}"/>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904B6AB7-B60B-48C9-9885-A5F5EBEEEE3C}" type="slidenum">
              <a:rPr lang="ru-RU" altLang="ru-RU" smtClean="0">
                <a:solidFill>
                  <a:schemeClr val="bg1"/>
                </a:solidFill>
                <a:latin typeface="Times New Roman" panose="02020603050405020304" pitchFamily="18" charset="0"/>
                <a:ea typeface="Arial Unicode MS" charset="-128"/>
              </a:rPr>
              <a:pPr/>
              <a:t>6</a:t>
            </a:fld>
            <a:endParaRPr lang="ru-RU" altLang="ru-RU">
              <a:solidFill>
                <a:schemeClr val="bg1"/>
              </a:solidFill>
              <a:latin typeface="Times New Roman" panose="02020603050405020304" pitchFamily="18" charset="0"/>
              <a:ea typeface="Arial Unicode MS" charset="-128"/>
            </a:endParaRPr>
          </a:p>
        </p:txBody>
      </p:sp>
      <p:sp>
        <p:nvSpPr>
          <p:cNvPr id="22534" name="Text Box 12">
            <a:extLst>
              <a:ext uri="{FF2B5EF4-FFF2-40B4-BE49-F238E27FC236}">
                <a16:creationId xmlns:a16="http://schemas.microsoft.com/office/drawing/2014/main" id="{AEBEE625-4E8A-4416-AEF0-2F5463D93633}"/>
              </a:ext>
            </a:extLst>
          </p:cNvPr>
          <p:cNvSpPr txBox="1">
            <a:spLocks noChangeArrowheads="1"/>
          </p:cNvSpPr>
          <p:nvPr/>
        </p:nvSpPr>
        <p:spPr bwMode="auto">
          <a:xfrm>
            <a:off x="319681" y="163081"/>
            <a:ext cx="8503200" cy="889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rgbClr val="073642"/>
                </a:solidFill>
                <a:latin typeface="Open Sans" pitchFamily="32" charset="0"/>
              </a:rPr>
              <a:t>Updates </a:t>
            </a:r>
            <a:r>
              <a:rPr lang="en-US" altLang="ru-RU" sz="4354" dirty="0">
                <a:solidFill>
                  <a:srgbClr val="F26722"/>
                </a:solidFill>
                <a:latin typeface="Open Sans" pitchFamily="32" charset="0"/>
              </a:rPr>
              <a:t>in the cloud</a:t>
            </a:r>
            <a:endParaRPr lang="ru-RU" altLang="ru-RU" sz="4354" dirty="0">
              <a:solidFill>
                <a:schemeClr val="accent6">
                  <a:lumMod val="75000"/>
                </a:schemeClr>
              </a:solidFill>
              <a:latin typeface="Open Sans" pitchFamily="32" charset="0"/>
            </a:endParaRPr>
          </a:p>
        </p:txBody>
      </p:sp>
      <p:pic>
        <p:nvPicPr>
          <p:cNvPr id="6" name="Picture 7">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1469" y="1677647"/>
            <a:ext cx="2927518"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980" y="3573016"/>
            <a:ext cx="3048496" cy="1838775"/>
          </a:xfrm>
          <a:prstGeom prst="rect">
            <a:avLst/>
          </a:prstGeom>
        </p:spPr>
      </p:pic>
    </p:spTree>
    <p:extLst>
      <p:ext uri="{BB962C8B-B14F-4D97-AF65-F5344CB8AC3E}">
        <p14:creationId xmlns:p14="http://schemas.microsoft.com/office/powerpoint/2010/main" val="332773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1">
            <a:extLst>
              <a:ext uri="{FF2B5EF4-FFF2-40B4-BE49-F238E27FC236}">
                <a16:creationId xmlns:a16="http://schemas.microsoft.com/office/drawing/2014/main" id="{FE647D91-2B6C-4524-8788-15CE80078A45}"/>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5F684ECF-7A07-4B35-83D1-449896250948}" type="slidenum">
              <a:rPr lang="ru-RU" altLang="ru-RU" smtClean="0">
                <a:solidFill>
                  <a:schemeClr val="bg1"/>
                </a:solidFill>
                <a:latin typeface="Times New Roman" panose="02020603050405020304" pitchFamily="18" charset="0"/>
                <a:ea typeface="Arial Unicode MS" charset="-128"/>
              </a:rPr>
              <a:pPr/>
              <a:t>7</a:t>
            </a:fld>
            <a:endParaRPr lang="ru-RU" altLang="ru-RU">
              <a:solidFill>
                <a:schemeClr val="bg1"/>
              </a:solidFill>
              <a:latin typeface="Times New Roman" panose="02020603050405020304" pitchFamily="18" charset="0"/>
              <a:ea typeface="Arial Unicode MS" charset="-128"/>
            </a:endParaRPr>
          </a:p>
        </p:txBody>
      </p:sp>
      <p:sp>
        <p:nvSpPr>
          <p:cNvPr id="36870" name="Text Box 12">
            <a:extLst>
              <a:ext uri="{FF2B5EF4-FFF2-40B4-BE49-F238E27FC236}">
                <a16:creationId xmlns:a16="http://schemas.microsoft.com/office/drawing/2014/main" id="{F0F81782-2C78-4097-BE1B-D86FAA812800}"/>
              </a:ext>
            </a:extLst>
          </p:cNvPr>
          <p:cNvSpPr txBox="1">
            <a:spLocks noChangeArrowheads="1"/>
          </p:cNvSpPr>
          <p:nvPr/>
        </p:nvSpPr>
        <p:spPr bwMode="auto">
          <a:xfrm>
            <a:off x="395536" y="188640"/>
            <a:ext cx="8503200" cy="254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rgbClr val="073642"/>
                </a:solidFill>
                <a:latin typeface="Open Sans" pitchFamily="32" charset="0"/>
              </a:rPr>
              <a:t>Automated UI tests</a:t>
            </a:r>
            <a:endParaRPr lang="ru-RU" altLang="ru-RU" sz="4354" dirty="0">
              <a:solidFill>
                <a:srgbClr val="073642"/>
              </a:solidFill>
              <a:latin typeface="Open Sans" pitchFamily="32" charset="0"/>
            </a:endParaRPr>
          </a:p>
          <a:p>
            <a:pPr algn="ctr" eaLnBrk="1">
              <a:lnSpc>
                <a:spcPct val="113000"/>
              </a:lnSpc>
              <a:spcAft>
                <a:spcPct val="0"/>
              </a:spcAft>
            </a:pPr>
            <a:r>
              <a:rPr lang="en-US" altLang="ru-RU" sz="4354" dirty="0">
                <a:solidFill>
                  <a:srgbClr val="F26722"/>
                </a:solidFill>
                <a:latin typeface="Open Sans" pitchFamily="32" charset="0"/>
              </a:rPr>
              <a:t>are required</a:t>
            </a:r>
          </a:p>
          <a:p>
            <a:pPr algn="ctr" eaLnBrk="1">
              <a:lnSpc>
                <a:spcPct val="113000"/>
              </a:lnSpc>
              <a:spcAft>
                <a:spcPct val="0"/>
              </a:spcAft>
            </a:pPr>
            <a:r>
              <a:rPr lang="en-US" altLang="ru-RU" sz="4354" dirty="0">
                <a:solidFill>
                  <a:srgbClr val="073642"/>
                </a:solidFill>
                <a:latin typeface="Open Sans" pitchFamily="32" charset="0"/>
              </a:rPr>
              <a:t>for monitoring </a:t>
            </a:r>
            <a:endParaRPr lang="ru-RU" altLang="ru-RU" sz="4354" dirty="0">
              <a:solidFill>
                <a:srgbClr val="F26722"/>
              </a:solidFill>
              <a:latin typeface="Open Sans" pitchFamily="32" charset="0"/>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564904"/>
            <a:ext cx="4674577" cy="31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36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1">
            <a:extLst>
              <a:ext uri="{FF2B5EF4-FFF2-40B4-BE49-F238E27FC236}">
                <a16:creationId xmlns:a16="http://schemas.microsoft.com/office/drawing/2014/main" id="{C513BBC0-D1EE-4F13-89DD-AB5274683BD2}"/>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6248D761-4698-4B3D-B31C-80E7DE301080}" type="slidenum">
              <a:rPr lang="ru-RU" altLang="ru-RU" smtClean="0">
                <a:solidFill>
                  <a:schemeClr val="bg1"/>
                </a:solidFill>
                <a:latin typeface="Times New Roman" panose="02020603050405020304" pitchFamily="18" charset="0"/>
                <a:ea typeface="Arial Unicode MS" charset="-128"/>
              </a:rPr>
              <a:pPr/>
              <a:t>8</a:t>
            </a:fld>
            <a:endParaRPr lang="ru-RU" altLang="ru-RU">
              <a:solidFill>
                <a:schemeClr val="bg1"/>
              </a:solidFill>
              <a:latin typeface="Times New Roman" panose="02020603050405020304" pitchFamily="18" charset="0"/>
              <a:ea typeface="Arial Unicode MS" charset="-128"/>
            </a:endParaRPr>
          </a:p>
        </p:txBody>
      </p:sp>
      <p:sp>
        <p:nvSpPr>
          <p:cNvPr id="40964" name="Text Box 3">
            <a:extLst>
              <a:ext uri="{FF2B5EF4-FFF2-40B4-BE49-F238E27FC236}">
                <a16:creationId xmlns:a16="http://schemas.microsoft.com/office/drawing/2014/main" id="{0CB3074D-8962-4211-B3E5-301957D56FE7}"/>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a:solidFill>
                  <a:srgbClr val="FFFFFF"/>
                </a:solidFill>
                <a:latin typeface="Open Sans" pitchFamily="32" charset="0"/>
              </a:rPr>
              <a:t>Automated UI testing in uncontrollably improving environment</a:t>
            </a:r>
            <a:endParaRPr lang="ru-RU" altLang="ru-RU" sz="1270">
              <a:solidFill>
                <a:srgbClr val="FFFFFF"/>
              </a:solidFill>
              <a:latin typeface="Open Sans" pitchFamily="32" charset="0"/>
            </a:endParaRPr>
          </a:p>
        </p:txBody>
      </p:sp>
      <p:sp>
        <p:nvSpPr>
          <p:cNvPr id="40966" name="Text Box 12">
            <a:extLst>
              <a:ext uri="{FF2B5EF4-FFF2-40B4-BE49-F238E27FC236}">
                <a16:creationId xmlns:a16="http://schemas.microsoft.com/office/drawing/2014/main" id="{D886C39F-81B9-4585-B0BD-67E34C95C442}"/>
              </a:ext>
            </a:extLst>
          </p:cNvPr>
          <p:cNvSpPr txBox="1">
            <a:spLocks noChangeArrowheads="1"/>
          </p:cNvSpPr>
          <p:nvPr/>
        </p:nvSpPr>
        <p:spPr bwMode="auto">
          <a:xfrm>
            <a:off x="290111" y="1916832"/>
            <a:ext cx="8503200" cy="254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chemeClr val="accent6">
                    <a:lumMod val="75000"/>
                  </a:schemeClr>
                </a:solidFill>
                <a:latin typeface="Open Sans" pitchFamily="32" charset="0"/>
              </a:rPr>
              <a:t>Resilient </a:t>
            </a:r>
            <a:r>
              <a:rPr lang="en-US" altLang="ru-RU" sz="4354" dirty="0">
                <a:solidFill>
                  <a:schemeClr val="tx1"/>
                </a:solidFill>
                <a:latin typeface="Open Sans" pitchFamily="32" charset="0"/>
              </a:rPr>
              <a:t>&amp;</a:t>
            </a:r>
            <a:r>
              <a:rPr lang="en-US" altLang="ru-RU" sz="4354" dirty="0">
                <a:solidFill>
                  <a:schemeClr val="accent6">
                    <a:lumMod val="75000"/>
                  </a:schemeClr>
                </a:solidFill>
                <a:latin typeface="Open Sans" pitchFamily="32" charset="0"/>
              </a:rPr>
              <a:t> </a:t>
            </a:r>
            <a:r>
              <a:rPr lang="en-US" altLang="ru-RU" sz="4354" dirty="0" err="1">
                <a:solidFill>
                  <a:schemeClr val="accent6">
                    <a:lumMod val="75000"/>
                  </a:schemeClr>
                </a:solidFill>
                <a:latin typeface="Open Sans" pitchFamily="32" charset="0"/>
              </a:rPr>
              <a:t>scriptless</a:t>
            </a:r>
            <a:endParaRPr lang="en-US" altLang="ru-RU" sz="4354" dirty="0">
              <a:solidFill>
                <a:schemeClr val="accent6">
                  <a:lumMod val="75000"/>
                </a:schemeClr>
              </a:solidFill>
              <a:latin typeface="Open Sans" pitchFamily="32" charset="0"/>
            </a:endParaRPr>
          </a:p>
          <a:p>
            <a:pPr algn="ctr" eaLnBrk="1">
              <a:lnSpc>
                <a:spcPct val="113000"/>
              </a:lnSpc>
              <a:spcAft>
                <a:spcPct val="0"/>
              </a:spcAft>
            </a:pPr>
            <a:r>
              <a:rPr lang="en-US" altLang="ru-RU" sz="4354" dirty="0">
                <a:solidFill>
                  <a:srgbClr val="073642"/>
                </a:solidFill>
                <a:latin typeface="Open Sans" pitchFamily="32" charset="0"/>
              </a:rPr>
              <a:t>testing</a:t>
            </a:r>
            <a:endParaRPr lang="ru-RU" altLang="ru-RU" sz="4354" dirty="0">
              <a:solidFill>
                <a:srgbClr val="073642"/>
              </a:solidFill>
              <a:latin typeface="Open Sans" pitchFamily="32" charset="0"/>
            </a:endParaRPr>
          </a:p>
        </p:txBody>
      </p:sp>
      <p:sp>
        <p:nvSpPr>
          <p:cNvPr id="6" name="Text Box 12">
            <a:extLst/>
          </p:cNvPr>
          <p:cNvSpPr txBox="1">
            <a:spLocks noChangeArrowheads="1"/>
          </p:cNvSpPr>
          <p:nvPr/>
        </p:nvSpPr>
        <p:spPr bwMode="auto">
          <a:xfrm>
            <a:off x="211681" y="191881"/>
            <a:ext cx="8503200" cy="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chemeClr val="accent6">
                    <a:lumMod val="75000"/>
                  </a:schemeClr>
                </a:solidFill>
                <a:latin typeface="Open Sans" pitchFamily="32" charset="0"/>
              </a:rPr>
              <a:t>How</a:t>
            </a:r>
            <a:r>
              <a:rPr lang="en-US" altLang="ru-RU" sz="4354" dirty="0">
                <a:solidFill>
                  <a:srgbClr val="073642"/>
                </a:solidFill>
                <a:latin typeface="Open Sans" pitchFamily="32" charset="0"/>
              </a:rPr>
              <a:t> we test?</a:t>
            </a:r>
            <a:endParaRPr lang="ru-RU" altLang="ru-RU" sz="4354" dirty="0">
              <a:solidFill>
                <a:srgbClr val="F26722"/>
              </a:solidFill>
              <a:latin typeface="Open Sans" pitchFamily="32" charset="0"/>
            </a:endParaRPr>
          </a:p>
        </p:txBody>
      </p:sp>
    </p:spTree>
    <p:extLst>
      <p:ext uri="{BB962C8B-B14F-4D97-AF65-F5344CB8AC3E}">
        <p14:creationId xmlns:p14="http://schemas.microsoft.com/office/powerpoint/2010/main" val="408977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3A91B3-6F8C-45FF-A45E-413B463E4793}"/>
              </a:ext>
            </a:extLst>
          </p:cNvPr>
          <p:cNvSpPr>
            <a:spLocks noGrp="1"/>
          </p:cNvSpPr>
          <p:nvPr>
            <p:ph idx="1"/>
          </p:nvPr>
        </p:nvSpPr>
        <p:spPr/>
        <p:txBody>
          <a:bodyPr/>
          <a:lstStyle/>
          <a:p>
            <a:r>
              <a:rPr lang="en-US" sz="3600" dirty="0"/>
              <a:t>Resistance to changes in application</a:t>
            </a:r>
          </a:p>
          <a:p>
            <a:pPr lvl="1"/>
            <a:r>
              <a:rPr lang="en-US" sz="3200" dirty="0"/>
              <a:t>Reuse of test parts</a:t>
            </a:r>
          </a:p>
          <a:p>
            <a:pPr lvl="1"/>
            <a:r>
              <a:rPr lang="en-US" sz="3200" dirty="0"/>
              <a:t>Elastic XPATH</a:t>
            </a:r>
          </a:p>
          <a:p>
            <a:r>
              <a:rPr lang="en-US" sz="3600" dirty="0"/>
              <a:t>Stability of execution</a:t>
            </a:r>
          </a:p>
          <a:p>
            <a:pPr lvl="1"/>
            <a:r>
              <a:rPr lang="en-US" sz="3200" dirty="0"/>
              <a:t>Private browsing mode</a:t>
            </a:r>
          </a:p>
          <a:p>
            <a:pPr lvl="1"/>
            <a:r>
              <a:rPr lang="en-US" sz="3200" dirty="0"/>
              <a:t>Physical click</a:t>
            </a:r>
          </a:p>
          <a:p>
            <a:endParaRPr lang="en-US" dirty="0"/>
          </a:p>
          <a:p>
            <a:endParaRPr lang="en-US" dirty="0"/>
          </a:p>
        </p:txBody>
      </p:sp>
      <p:sp>
        <p:nvSpPr>
          <p:cNvPr id="40963" name="Slide Number Placeholder 1">
            <a:extLst>
              <a:ext uri="{FF2B5EF4-FFF2-40B4-BE49-F238E27FC236}">
                <a16:creationId xmlns:a16="http://schemas.microsoft.com/office/drawing/2014/main" id="{C513BBC0-D1EE-4F13-89DD-AB5274683BD2}"/>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spcBef>
                <a:spcPct val="0"/>
              </a:spcBef>
              <a:spcAft>
                <a:spcPct val="0"/>
              </a:spcAft>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fld id="{6248D761-4698-4B3D-B31C-80E7DE301080}" type="slidenum">
              <a:rPr lang="ru-RU" altLang="ru-RU" smtClean="0">
                <a:solidFill>
                  <a:schemeClr val="bg1"/>
                </a:solidFill>
                <a:latin typeface="Times New Roman" panose="02020603050405020304" pitchFamily="18" charset="0"/>
                <a:ea typeface="Arial Unicode MS" charset="-128"/>
              </a:rPr>
              <a:pPr/>
              <a:t>9</a:t>
            </a:fld>
            <a:endParaRPr lang="ru-RU" altLang="ru-RU">
              <a:solidFill>
                <a:schemeClr val="bg1"/>
              </a:solidFill>
              <a:latin typeface="Times New Roman" panose="02020603050405020304" pitchFamily="18" charset="0"/>
              <a:ea typeface="Arial Unicode MS" charset="-128"/>
            </a:endParaRPr>
          </a:p>
        </p:txBody>
      </p:sp>
      <p:sp>
        <p:nvSpPr>
          <p:cNvPr id="40964" name="Text Box 3">
            <a:extLst>
              <a:ext uri="{FF2B5EF4-FFF2-40B4-BE49-F238E27FC236}">
                <a16:creationId xmlns:a16="http://schemas.microsoft.com/office/drawing/2014/main" id="{0CB3074D-8962-4211-B3E5-301957D56FE7}"/>
              </a:ext>
            </a:extLst>
          </p:cNvPr>
          <p:cNvSpPr txBox="1">
            <a:spLocks noChangeArrowheads="1"/>
          </p:cNvSpPr>
          <p:nvPr/>
        </p:nvSpPr>
        <p:spPr bwMode="auto">
          <a:xfrm>
            <a:off x="1241281" y="6334921"/>
            <a:ext cx="6400800" cy="45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72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96000"/>
              </a:lnSpc>
              <a:spcAft>
                <a:spcPct val="0"/>
              </a:spcAft>
            </a:pPr>
            <a:r>
              <a:rPr lang="en-US" altLang="ru-RU" sz="1270" dirty="0">
                <a:solidFill>
                  <a:srgbClr val="FFFFFF"/>
                </a:solidFill>
                <a:latin typeface="Open Sans" pitchFamily="32" charset="0"/>
              </a:rPr>
              <a:t>Automated UI testing in uncontrollably improving environment</a:t>
            </a:r>
            <a:endParaRPr lang="ru-RU" altLang="ru-RU" sz="1270" dirty="0">
              <a:solidFill>
                <a:srgbClr val="FFFFFF"/>
              </a:solidFill>
              <a:latin typeface="Open Sans" pitchFamily="32" charset="0"/>
            </a:endParaRPr>
          </a:p>
        </p:txBody>
      </p:sp>
      <p:sp>
        <p:nvSpPr>
          <p:cNvPr id="6" name="Text Box 12">
            <a:extLst/>
          </p:cNvPr>
          <p:cNvSpPr txBox="1">
            <a:spLocks noChangeArrowheads="1"/>
          </p:cNvSpPr>
          <p:nvPr/>
        </p:nvSpPr>
        <p:spPr bwMode="auto">
          <a:xfrm>
            <a:off x="211681" y="191881"/>
            <a:ext cx="8503200" cy="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13000"/>
              </a:lnSpc>
              <a:spcAft>
                <a:spcPct val="0"/>
              </a:spcAft>
            </a:pPr>
            <a:r>
              <a:rPr lang="en-US" altLang="ru-RU" sz="4354" dirty="0">
                <a:solidFill>
                  <a:schemeClr val="tx1"/>
                </a:solidFill>
                <a:latin typeface="Open Sans" pitchFamily="32" charset="0"/>
              </a:rPr>
              <a:t>Resiliency</a:t>
            </a:r>
            <a:r>
              <a:rPr lang="en-US" altLang="ru-RU" sz="4354" dirty="0">
                <a:solidFill>
                  <a:schemeClr val="accent6">
                    <a:lumMod val="75000"/>
                  </a:schemeClr>
                </a:solidFill>
                <a:latin typeface="Open Sans" pitchFamily="32" charset="0"/>
              </a:rPr>
              <a:t> of tests</a:t>
            </a:r>
            <a:endParaRPr lang="ru-RU" altLang="ru-RU" sz="4354" dirty="0">
              <a:solidFill>
                <a:srgbClr val="F26722"/>
              </a:solidFill>
              <a:latin typeface="Open Sans" pitchFamily="32" charset="0"/>
            </a:endParaRPr>
          </a:p>
        </p:txBody>
      </p:sp>
    </p:spTree>
    <p:extLst>
      <p:ext uri="{BB962C8B-B14F-4D97-AF65-F5344CB8AC3E}">
        <p14:creationId xmlns:p14="http://schemas.microsoft.com/office/powerpoint/2010/main" val="19133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1979</Words>
  <Application>Microsoft Office PowerPoint</Application>
  <PresentationFormat>On-screen Show (4:3)</PresentationFormat>
  <Paragraphs>222</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 Unicode MS</vt:lpstr>
      <vt:lpstr>Microsoft YaHei</vt:lpstr>
      <vt:lpstr>Arial</vt:lpstr>
      <vt:lpstr>Calibri</vt:lpstr>
      <vt:lpstr>Courier New</vt:lpstr>
      <vt:lpstr>Open Sans</vt:lpstr>
      <vt:lpstr>Times New Roman</vt:lpstr>
      <vt:lpstr>Office Theme</vt:lpstr>
      <vt:lpstr>Building Resilient Automated UI Tests for Cloud Based Applications using Scriptless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Language, Unified Approach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Diego Jaitt</dc:creator>
  <cp:lastModifiedBy>squirrel</cp:lastModifiedBy>
  <cp:revision>172</cp:revision>
  <dcterms:created xsi:type="dcterms:W3CDTF">2011-08-21T08:30:37Z</dcterms:created>
  <dcterms:modified xsi:type="dcterms:W3CDTF">2017-06-16T16:19:57Z</dcterms:modified>
</cp:coreProperties>
</file>