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28"/>
  </p:notesMasterIdLst>
  <p:sldIdLst>
    <p:sldId id="261" r:id="rId3"/>
    <p:sldId id="278" r:id="rId4"/>
    <p:sldId id="257" r:id="rId5"/>
    <p:sldId id="262" r:id="rId6"/>
    <p:sldId id="265" r:id="rId7"/>
    <p:sldId id="289" r:id="rId8"/>
    <p:sldId id="280" r:id="rId9"/>
    <p:sldId id="287" r:id="rId10"/>
    <p:sldId id="290" r:id="rId11"/>
    <p:sldId id="286" r:id="rId12"/>
    <p:sldId id="288" r:id="rId13"/>
    <p:sldId id="281" r:id="rId14"/>
    <p:sldId id="276" r:id="rId15"/>
    <p:sldId id="267" r:id="rId16"/>
    <p:sldId id="270" r:id="rId17"/>
    <p:sldId id="282" r:id="rId18"/>
    <p:sldId id="271" r:id="rId19"/>
    <p:sldId id="284" r:id="rId20"/>
    <p:sldId id="272" r:id="rId21"/>
    <p:sldId id="275" r:id="rId22"/>
    <p:sldId id="283" r:id="rId23"/>
    <p:sldId id="285" r:id="rId24"/>
    <p:sldId id="277" r:id="rId25"/>
    <p:sldId id="260" r:id="rId26"/>
    <p:sldId id="258" r:id="rId27"/>
  </p:sldIdLst>
  <p:sldSz cx="12192000" cy="6858000"/>
  <p:notesSz cx="7010400" cy="9236075"/>
  <p:embeddedFontLst>
    <p:embeddedFont>
      <p:font typeface="Kanit" panose="020B0604020202020204" charset="-34"/>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Kanit Light" panose="00000400000000000000" pitchFamily="2" charset="-34"/>
      <p:regular r:id="rId37"/>
      <p:italic r:id="rId38"/>
    </p:embeddedFont>
    <p:embeddedFont>
      <p:font typeface="Josefin Sans"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1A1"/>
    <a:srgbClr val="FDCB26"/>
    <a:srgbClr val="FFFFFF"/>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87" d="100"/>
          <a:sy n="87" d="100"/>
        </p:scale>
        <p:origin x="48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BC258EEC-8263-439B-8673-DDEFCBAD3A93}" type="datetimeFigureOut">
              <a:rPr lang="en-US" smtClean="0"/>
              <a:t>5/29/2018</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4103B-8296-4801-B849-D9F9F8D6883D}" type="slidenum">
              <a:rPr lang="en-US" smtClean="0"/>
              <a:t>1</a:t>
            </a:fld>
            <a:endParaRPr lang="en-US"/>
          </a:p>
        </p:txBody>
      </p:sp>
    </p:spTree>
    <p:extLst>
      <p:ext uri="{BB962C8B-B14F-4D97-AF65-F5344CB8AC3E}">
        <p14:creationId xmlns:p14="http://schemas.microsoft.com/office/powerpoint/2010/main" val="343260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4103B-8296-4801-B849-D9F9F8D6883D}" type="slidenum">
              <a:rPr lang="en-US" smtClean="0"/>
              <a:t>2</a:t>
            </a:fld>
            <a:endParaRPr lang="en-US"/>
          </a:p>
        </p:txBody>
      </p:sp>
    </p:spTree>
    <p:extLst>
      <p:ext uri="{BB962C8B-B14F-4D97-AF65-F5344CB8AC3E}">
        <p14:creationId xmlns:p14="http://schemas.microsoft.com/office/powerpoint/2010/main" val="210253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5/29/2018</a:t>
            </a:fld>
            <a:r>
              <a:rPr lang="en-US" sz="1000" dirty="0"/>
              <a:t>  </a:t>
            </a:r>
            <a:r>
              <a:rPr lang="en-US" sz="1000" dirty="0">
                <a:solidFill>
                  <a:srgbClr val="93A1A1"/>
                </a:solidFill>
              </a:rPr>
              <a:t>  © Copyright 2006-2018 </a:t>
            </a:r>
            <a:r>
              <a:rPr lang="en-US" sz="1000" dirty="0" err="1">
                <a:solidFill>
                  <a:srgbClr val="93A1A1"/>
                </a:solidFill>
              </a:rPr>
              <a:t>Inflectra</a:t>
            </a:r>
            <a:r>
              <a:rPr lang="en-US" sz="1000" dirty="0">
                <a:solidFill>
                  <a:srgbClr val="93A1A1"/>
                </a:solidFill>
              </a:rPr>
              <a:t>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6515"/>
            <a:ext cx="10515600" cy="2532406"/>
          </a:xfrm>
        </p:spPr>
        <p:txBody>
          <a:bodyPr>
            <a:normAutofit/>
          </a:bodyPr>
          <a:lstStyle/>
          <a:p>
            <a:r>
              <a:rPr lang="en-US" dirty="0">
                <a:solidFill>
                  <a:srgbClr val="FFFFFF"/>
                </a:solidFill>
              </a:rPr>
              <a:t>WEBINAR:</a:t>
            </a:r>
            <a:br>
              <a:rPr lang="en-US" dirty="0"/>
            </a:br>
            <a:r>
              <a:rPr lang="en-US" dirty="0"/>
              <a:t>Software Development &amp; Testing Challenges</a:t>
            </a:r>
            <a:br>
              <a:rPr lang="en-US" dirty="0"/>
            </a:br>
            <a:r>
              <a:rPr lang="en-US" dirty="0"/>
              <a:t>in the Financial Services Industry</a:t>
            </a:r>
          </a:p>
        </p:txBody>
      </p:sp>
      <p:sp>
        <p:nvSpPr>
          <p:cNvPr id="4" name="Rectangle 3"/>
          <p:cNvSpPr txBox="1">
            <a:spLocks noChangeArrowheads="1"/>
          </p:cNvSpPr>
          <p:nvPr/>
        </p:nvSpPr>
        <p:spPr>
          <a:xfrm>
            <a:off x="388891" y="6227931"/>
            <a:ext cx="11074400" cy="3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Josefin Sans" pitchFamily="2" charset="0"/>
              </a:rPr>
              <a:t>May 24th, 2018 – Adam Sandman</a:t>
            </a:r>
          </a:p>
        </p:txBody>
      </p:sp>
      <p:sp>
        <p:nvSpPr>
          <p:cNvPr id="5" name="TextBox 4">
            <a:extLst>
              <a:ext uri="{FF2B5EF4-FFF2-40B4-BE49-F238E27FC236}">
                <a16:creationId xmlns:a16="http://schemas.microsoft.com/office/drawing/2014/main" id="{F2B0749D-E884-48A3-98C7-2A0903D7C4F3}"/>
              </a:ext>
            </a:extLst>
          </p:cNvPr>
          <p:cNvSpPr txBox="1"/>
          <p:nvPr/>
        </p:nvSpPr>
        <p:spPr>
          <a:xfrm>
            <a:off x="2247900" y="4187181"/>
            <a:ext cx="7696200" cy="830997"/>
          </a:xfrm>
          <a:prstGeom prst="rect">
            <a:avLst/>
          </a:prstGeom>
          <a:solidFill>
            <a:schemeClr val="tx1"/>
          </a:solidFill>
          <a:ln>
            <a:solidFill>
              <a:schemeClr val="tx1"/>
            </a:solidFill>
          </a:ln>
        </p:spPr>
        <p:txBody>
          <a:bodyPr wrap="square" rtlCol="0">
            <a:spAutoFit/>
          </a:bodyPr>
          <a:lstStyle/>
          <a:p>
            <a:pPr algn="ctr"/>
            <a:r>
              <a:rPr lang="en-US" sz="2400" dirty="0">
                <a:solidFill>
                  <a:schemeClr val="bg2"/>
                </a:solidFill>
                <a:latin typeface="Josefin Sans" pitchFamily="2" charset="0"/>
              </a:rPr>
              <a:t>We will be starting the webinar shortly, please stand by…</a:t>
            </a:r>
          </a:p>
          <a:p>
            <a:pPr algn="ctr"/>
            <a:r>
              <a:rPr lang="en-US" sz="2400" dirty="0">
                <a:solidFill>
                  <a:schemeClr val="bg1"/>
                </a:solidFill>
                <a:latin typeface="Josefin Sans" pitchFamily="2" charset="0"/>
              </a:rPr>
              <a:t>All phones will be automatically on mute until the Q&amp;A.</a:t>
            </a:r>
          </a:p>
        </p:txBody>
      </p:sp>
    </p:spTree>
    <p:extLst>
      <p:ext uri="{BB962C8B-B14F-4D97-AF65-F5344CB8AC3E}">
        <p14:creationId xmlns:p14="http://schemas.microsoft.com/office/powerpoint/2010/main" val="302701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5D1CD-0AA0-49D5-848C-21103104FAEC}"/>
              </a:ext>
            </a:extLst>
          </p:cNvPr>
          <p:cNvSpPr>
            <a:spLocks noGrp="1"/>
          </p:cNvSpPr>
          <p:nvPr>
            <p:ph type="title"/>
          </p:nvPr>
        </p:nvSpPr>
        <p:spPr/>
        <p:txBody>
          <a:bodyPr/>
          <a:lstStyle/>
          <a:p>
            <a:r>
              <a:rPr lang="en-US" dirty="0"/>
              <a:t>TSB Data Migration Failure</a:t>
            </a:r>
          </a:p>
        </p:txBody>
      </p:sp>
      <p:sp>
        <p:nvSpPr>
          <p:cNvPr id="5" name="Content Placeholder 4">
            <a:extLst>
              <a:ext uri="{FF2B5EF4-FFF2-40B4-BE49-F238E27FC236}">
                <a16:creationId xmlns:a16="http://schemas.microsoft.com/office/drawing/2014/main" id="{C4BD1717-0D57-446A-9E1E-D23E9E572BB3}"/>
              </a:ext>
            </a:extLst>
          </p:cNvPr>
          <p:cNvSpPr>
            <a:spLocks noGrp="1"/>
          </p:cNvSpPr>
          <p:nvPr>
            <p:ph idx="1"/>
          </p:nvPr>
        </p:nvSpPr>
        <p:spPr/>
        <p:txBody>
          <a:bodyPr/>
          <a:lstStyle/>
          <a:p>
            <a:r>
              <a:rPr lang="en-US" dirty="0"/>
              <a:t>Customer accounts were migrated from existing platform managed by Lloyds Banking Group to new </a:t>
            </a:r>
            <a:r>
              <a:rPr lang="en-US" dirty="0" err="1"/>
              <a:t>Proteo</a:t>
            </a:r>
            <a:r>
              <a:rPr lang="en-US" dirty="0"/>
              <a:t> platform</a:t>
            </a:r>
          </a:p>
          <a:p>
            <a:r>
              <a:rPr lang="en-US" dirty="0"/>
              <a:t>Capacity Issues</a:t>
            </a:r>
          </a:p>
          <a:p>
            <a:pPr lvl="1"/>
            <a:r>
              <a:rPr lang="en-US" dirty="0"/>
              <a:t>Web, mobile, branch banking not available</a:t>
            </a:r>
          </a:p>
          <a:p>
            <a:r>
              <a:rPr lang="en-US" dirty="0"/>
              <a:t>Data Integrity Issues</a:t>
            </a:r>
          </a:p>
          <a:p>
            <a:pPr lvl="1"/>
            <a:r>
              <a:rPr lang="en-US" dirty="0"/>
              <a:t>Customers could see each other accounts</a:t>
            </a:r>
          </a:p>
          <a:p>
            <a:r>
              <a:rPr lang="en-US" dirty="0"/>
              <a:t>Business Implications</a:t>
            </a:r>
          </a:p>
          <a:p>
            <a:pPr lvl="1"/>
            <a:r>
              <a:rPr lang="en-US" dirty="0"/>
              <a:t>Instead of saving £ 100m/year, it will cost ~ £30m in incentives to retain people, plus fines of &gt; £ 70m</a:t>
            </a:r>
          </a:p>
          <a:p>
            <a:pPr lvl="1"/>
            <a:r>
              <a:rPr lang="en-US" dirty="0"/>
              <a:t>Would have been worse if GDPR was already in force</a:t>
            </a:r>
          </a:p>
        </p:txBody>
      </p:sp>
      <p:pic>
        <p:nvPicPr>
          <p:cNvPr id="2" name="Picture 1">
            <a:extLst>
              <a:ext uri="{FF2B5EF4-FFF2-40B4-BE49-F238E27FC236}">
                <a16:creationId xmlns:a16="http://schemas.microsoft.com/office/drawing/2014/main" id="{EFFDC9C0-65B6-41EE-852C-3A82C7A54882}"/>
              </a:ext>
            </a:extLst>
          </p:cNvPr>
          <p:cNvPicPr>
            <a:picLocks noChangeAspect="1"/>
          </p:cNvPicPr>
          <p:nvPr/>
        </p:nvPicPr>
        <p:blipFill>
          <a:blip r:embed="rId2"/>
          <a:stretch>
            <a:fillRect/>
          </a:stretch>
        </p:blipFill>
        <p:spPr>
          <a:xfrm>
            <a:off x="8832329" y="529742"/>
            <a:ext cx="2650425" cy="982939"/>
          </a:xfrm>
          <a:prstGeom prst="rect">
            <a:avLst/>
          </a:prstGeom>
        </p:spPr>
      </p:pic>
    </p:spTree>
    <p:extLst>
      <p:ext uri="{BB962C8B-B14F-4D97-AF65-F5344CB8AC3E}">
        <p14:creationId xmlns:p14="http://schemas.microsoft.com/office/powerpoint/2010/main" val="422085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29A9-E8F3-47E9-8EE9-9A18511AA663}"/>
              </a:ext>
            </a:extLst>
          </p:cNvPr>
          <p:cNvSpPr>
            <a:spLocks noGrp="1"/>
          </p:cNvSpPr>
          <p:nvPr>
            <p:ph type="title"/>
          </p:nvPr>
        </p:nvSpPr>
        <p:spPr/>
        <p:txBody>
          <a:bodyPr/>
          <a:lstStyle/>
          <a:p>
            <a:r>
              <a:rPr lang="en-US" dirty="0"/>
              <a:t>Why Did It Happen?</a:t>
            </a:r>
          </a:p>
        </p:txBody>
      </p:sp>
      <p:sp>
        <p:nvSpPr>
          <p:cNvPr id="3" name="Content Placeholder 2">
            <a:extLst>
              <a:ext uri="{FF2B5EF4-FFF2-40B4-BE49-F238E27FC236}">
                <a16:creationId xmlns:a16="http://schemas.microsoft.com/office/drawing/2014/main" id="{E5FBD8BE-DDCB-4709-91A5-05B072B90779}"/>
              </a:ext>
            </a:extLst>
          </p:cNvPr>
          <p:cNvSpPr>
            <a:spLocks noGrp="1"/>
          </p:cNvSpPr>
          <p:nvPr>
            <p:ph idx="1"/>
          </p:nvPr>
        </p:nvSpPr>
        <p:spPr/>
        <p:txBody>
          <a:bodyPr/>
          <a:lstStyle/>
          <a:p>
            <a:r>
              <a:rPr lang="en-US" dirty="0"/>
              <a:t>“The conversion of the systems – the data and the interface accessing the data, which links up to the banking system – clearly has not been well-tested before it went online,”</a:t>
            </a:r>
          </a:p>
          <a:p>
            <a:pPr lvl="1"/>
            <a:r>
              <a:rPr lang="en-US" sz="2000" dirty="0" err="1">
                <a:solidFill>
                  <a:srgbClr val="93A1A1"/>
                </a:solidFill>
              </a:rPr>
              <a:t>Shujun</a:t>
            </a:r>
            <a:r>
              <a:rPr lang="en-US" sz="2000" dirty="0">
                <a:solidFill>
                  <a:srgbClr val="93A1A1"/>
                </a:solidFill>
              </a:rPr>
              <a:t> Li, a professor of cybersecurity at the University of Kent’s School of Computing. </a:t>
            </a:r>
          </a:p>
          <a:p>
            <a:r>
              <a:rPr lang="en-US" sz="2400" dirty="0"/>
              <a:t>"The scale of the problem we saw is incredible. It’s impossible if they had done systematic testing of the system. For me, it’s clearly a case of management, rather than purely a technical problem.” </a:t>
            </a:r>
          </a:p>
          <a:p>
            <a:pPr lvl="1"/>
            <a:r>
              <a:rPr lang="en-US" sz="2000" dirty="0">
                <a:solidFill>
                  <a:srgbClr val="93A1A1"/>
                </a:solidFill>
              </a:rPr>
              <a:t>(http://www.wired.co.uk/article/tsb-crisis-it-issues-online-banking-problems-ibm-paul-pester-compensation)</a:t>
            </a:r>
          </a:p>
        </p:txBody>
      </p:sp>
    </p:spTree>
    <p:extLst>
      <p:ext uri="{BB962C8B-B14F-4D97-AF65-F5344CB8AC3E}">
        <p14:creationId xmlns:p14="http://schemas.microsoft.com/office/powerpoint/2010/main" val="181314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CAF80-D7CF-446C-90B7-E09BCF863FB0}"/>
              </a:ext>
            </a:extLst>
          </p:cNvPr>
          <p:cNvSpPr>
            <a:spLocks noGrp="1"/>
          </p:cNvSpPr>
          <p:nvPr>
            <p:ph type="ctrTitle"/>
          </p:nvPr>
        </p:nvSpPr>
        <p:spPr/>
        <p:txBody>
          <a:bodyPr/>
          <a:lstStyle/>
          <a:p>
            <a:r>
              <a:rPr lang="en-US" dirty="0"/>
              <a:t>Testing and Compliance Tools to Reduce Risk</a:t>
            </a:r>
          </a:p>
        </p:txBody>
      </p:sp>
      <p:sp>
        <p:nvSpPr>
          <p:cNvPr id="7" name="Subtitle 6">
            <a:extLst>
              <a:ext uri="{FF2B5EF4-FFF2-40B4-BE49-F238E27FC236}">
                <a16:creationId xmlns:a16="http://schemas.microsoft.com/office/drawing/2014/main" id="{6252BBFB-9DAC-47B8-B35E-619D6C61D395}"/>
              </a:ext>
            </a:extLst>
          </p:cNvPr>
          <p:cNvSpPr>
            <a:spLocks noGrp="1"/>
          </p:cNvSpPr>
          <p:nvPr>
            <p:ph type="subTitle" idx="1"/>
          </p:nvPr>
        </p:nvSpPr>
        <p:spPr/>
        <p:txBody>
          <a:bodyPr/>
          <a:lstStyle/>
          <a:p>
            <a:r>
              <a:rPr lang="en-US" dirty="0"/>
              <a:t>The Inflectra Solution</a:t>
            </a:r>
          </a:p>
        </p:txBody>
      </p:sp>
    </p:spTree>
    <p:extLst>
      <p:ext uri="{BB962C8B-B14F-4D97-AF65-F5344CB8AC3E}">
        <p14:creationId xmlns:p14="http://schemas.microsoft.com/office/powerpoint/2010/main" val="273885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9F1E8D-A7CB-4EB1-B34A-0655E78E2CFB}"/>
              </a:ext>
            </a:extLst>
          </p:cNvPr>
          <p:cNvSpPr>
            <a:spLocks noGrp="1"/>
          </p:cNvSpPr>
          <p:nvPr>
            <p:ph type="title"/>
          </p:nvPr>
        </p:nvSpPr>
        <p:spPr/>
        <p:txBody>
          <a:bodyPr/>
          <a:lstStyle/>
          <a:p>
            <a:r>
              <a:rPr lang="en-US" dirty="0"/>
              <a:t>Inflectra Product Suite</a:t>
            </a:r>
          </a:p>
        </p:txBody>
      </p:sp>
      <p:pic>
        <p:nvPicPr>
          <p:cNvPr id="12" name="Picture 11">
            <a:extLst>
              <a:ext uri="{FF2B5EF4-FFF2-40B4-BE49-F238E27FC236}">
                <a16:creationId xmlns:a16="http://schemas.microsoft.com/office/drawing/2014/main" id="{06FABC49-7B9C-4F8D-BDCF-DD0E819EF75D}"/>
              </a:ext>
            </a:extLst>
          </p:cNvPr>
          <p:cNvPicPr>
            <a:picLocks noChangeAspect="1"/>
          </p:cNvPicPr>
          <p:nvPr/>
        </p:nvPicPr>
        <p:blipFill>
          <a:blip r:embed="rId2"/>
          <a:stretch>
            <a:fillRect/>
          </a:stretch>
        </p:blipFill>
        <p:spPr>
          <a:xfrm>
            <a:off x="992877" y="1502245"/>
            <a:ext cx="6175783" cy="4883319"/>
          </a:xfrm>
          <a:prstGeom prst="rect">
            <a:avLst/>
          </a:prstGeom>
        </p:spPr>
      </p:pic>
      <p:sp>
        <p:nvSpPr>
          <p:cNvPr id="13" name="TextBox 12">
            <a:extLst>
              <a:ext uri="{FF2B5EF4-FFF2-40B4-BE49-F238E27FC236}">
                <a16:creationId xmlns:a16="http://schemas.microsoft.com/office/drawing/2014/main" id="{D56EBA9C-B82C-4C6B-BE67-F420617586EF}"/>
              </a:ext>
            </a:extLst>
          </p:cNvPr>
          <p:cNvSpPr txBox="1"/>
          <p:nvPr/>
        </p:nvSpPr>
        <p:spPr>
          <a:xfrm>
            <a:off x="7698420" y="3324207"/>
            <a:ext cx="4074851" cy="646331"/>
          </a:xfrm>
          <a:prstGeom prst="rect">
            <a:avLst/>
          </a:prstGeom>
          <a:noFill/>
        </p:spPr>
        <p:txBody>
          <a:bodyPr wrap="square" rtlCol="0">
            <a:spAutoFit/>
          </a:bodyPr>
          <a:lstStyle/>
          <a:p>
            <a:r>
              <a:rPr lang="en-US" dirty="0"/>
              <a:t>Requirements and Test Validation  Platform</a:t>
            </a:r>
          </a:p>
        </p:txBody>
      </p:sp>
      <p:sp>
        <p:nvSpPr>
          <p:cNvPr id="14" name="TextBox 13">
            <a:extLst>
              <a:ext uri="{FF2B5EF4-FFF2-40B4-BE49-F238E27FC236}">
                <a16:creationId xmlns:a16="http://schemas.microsoft.com/office/drawing/2014/main" id="{30ADBEBA-E906-4B13-8944-655A9E08C273}"/>
              </a:ext>
            </a:extLst>
          </p:cNvPr>
          <p:cNvSpPr txBox="1"/>
          <p:nvPr/>
        </p:nvSpPr>
        <p:spPr>
          <a:xfrm>
            <a:off x="7940394" y="5760053"/>
            <a:ext cx="4074851" cy="369332"/>
          </a:xfrm>
          <a:prstGeom prst="rect">
            <a:avLst/>
          </a:prstGeom>
          <a:noFill/>
        </p:spPr>
        <p:txBody>
          <a:bodyPr wrap="square" rtlCol="0">
            <a:spAutoFit/>
          </a:bodyPr>
          <a:lstStyle/>
          <a:p>
            <a:r>
              <a:rPr lang="en-US" dirty="0"/>
              <a:t>Test &amp; Process Automation</a:t>
            </a:r>
          </a:p>
        </p:txBody>
      </p:sp>
      <p:sp>
        <p:nvSpPr>
          <p:cNvPr id="15" name="Right Brace 14">
            <a:extLst>
              <a:ext uri="{FF2B5EF4-FFF2-40B4-BE49-F238E27FC236}">
                <a16:creationId xmlns:a16="http://schemas.microsoft.com/office/drawing/2014/main" id="{5F67CC1C-194C-4F0D-90F6-E07A8FD704DD}"/>
              </a:ext>
            </a:extLst>
          </p:cNvPr>
          <p:cNvSpPr/>
          <p:nvPr/>
        </p:nvSpPr>
        <p:spPr>
          <a:xfrm>
            <a:off x="7323337" y="2379216"/>
            <a:ext cx="357327" cy="26366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4AC92542-A7C7-4C29-8A0D-C8D9ACB3957F}"/>
              </a:ext>
            </a:extLst>
          </p:cNvPr>
          <p:cNvSpPr/>
          <p:nvPr/>
        </p:nvSpPr>
        <p:spPr>
          <a:xfrm>
            <a:off x="7323337" y="5503875"/>
            <a:ext cx="462380" cy="8816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526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Requirements &amp; Test Validation</a:t>
            </a:r>
          </a:p>
        </p:txBody>
      </p:sp>
      <p:pic>
        <p:nvPicPr>
          <p:cNvPr id="7" name="Picture 6">
            <a:extLst>
              <a:ext uri="{FF2B5EF4-FFF2-40B4-BE49-F238E27FC236}">
                <a16:creationId xmlns:a16="http://schemas.microsoft.com/office/drawing/2014/main" id="{95C59D6F-AE19-419D-B414-B45B0ED22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34" y="1549046"/>
            <a:ext cx="9648548" cy="4310400"/>
          </a:xfrm>
          <a:prstGeom prst="rect">
            <a:avLst/>
          </a:prstGeom>
        </p:spPr>
      </p:pic>
    </p:spTree>
    <p:extLst>
      <p:ext uri="{BB962C8B-B14F-4D97-AF65-F5344CB8AC3E}">
        <p14:creationId xmlns:p14="http://schemas.microsoft.com/office/powerpoint/2010/main" val="341963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Requirements Traceability</a:t>
            </a:r>
          </a:p>
        </p:txBody>
      </p:sp>
      <p:pic>
        <p:nvPicPr>
          <p:cNvPr id="3" name="Picture 2">
            <a:extLst>
              <a:ext uri="{FF2B5EF4-FFF2-40B4-BE49-F238E27FC236}">
                <a16:creationId xmlns:a16="http://schemas.microsoft.com/office/drawing/2014/main" id="{856B63DF-809F-4969-A7A0-A043F94EC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69" y="1923803"/>
            <a:ext cx="10577146" cy="3374438"/>
          </a:xfrm>
          <a:prstGeom prst="rect">
            <a:avLst/>
          </a:prstGeom>
          <a:ln>
            <a:solidFill>
              <a:srgbClr val="93A1A1"/>
            </a:solidFill>
          </a:ln>
        </p:spPr>
      </p:pic>
    </p:spTree>
    <p:extLst>
      <p:ext uri="{BB962C8B-B14F-4D97-AF65-F5344CB8AC3E}">
        <p14:creationId xmlns:p14="http://schemas.microsoft.com/office/powerpoint/2010/main" val="400318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Shared Requirements</a:t>
            </a:r>
          </a:p>
        </p:txBody>
      </p:sp>
      <p:pic>
        <p:nvPicPr>
          <p:cNvPr id="2" name="Picture 1">
            <a:extLst>
              <a:ext uri="{FF2B5EF4-FFF2-40B4-BE49-F238E27FC236}">
                <a16:creationId xmlns:a16="http://schemas.microsoft.com/office/drawing/2014/main" id="{963737E2-2B3A-4A53-9D15-15E9AC3C0966}"/>
              </a:ext>
            </a:extLst>
          </p:cNvPr>
          <p:cNvPicPr>
            <a:picLocks noChangeAspect="1"/>
          </p:cNvPicPr>
          <p:nvPr/>
        </p:nvPicPr>
        <p:blipFill>
          <a:blip r:embed="rId2"/>
          <a:stretch>
            <a:fillRect/>
          </a:stretch>
        </p:blipFill>
        <p:spPr>
          <a:xfrm>
            <a:off x="1123217" y="1620716"/>
            <a:ext cx="9629775" cy="2982533"/>
          </a:xfrm>
          <a:prstGeom prst="rect">
            <a:avLst/>
          </a:prstGeom>
          <a:ln>
            <a:solidFill>
              <a:srgbClr val="93A1A1"/>
            </a:solidFill>
          </a:ln>
        </p:spPr>
      </p:pic>
      <p:sp>
        <p:nvSpPr>
          <p:cNvPr id="3" name="TextBox 2">
            <a:extLst>
              <a:ext uri="{FF2B5EF4-FFF2-40B4-BE49-F238E27FC236}">
                <a16:creationId xmlns:a16="http://schemas.microsoft.com/office/drawing/2014/main" id="{10E00B84-67FC-4078-B2FD-89A33DF78360}"/>
              </a:ext>
            </a:extLst>
          </p:cNvPr>
          <p:cNvSpPr txBox="1"/>
          <p:nvPr/>
        </p:nvSpPr>
        <p:spPr>
          <a:xfrm>
            <a:off x="838200" y="4985238"/>
            <a:ext cx="10723685" cy="830997"/>
          </a:xfrm>
          <a:prstGeom prst="rect">
            <a:avLst/>
          </a:prstGeom>
          <a:noFill/>
        </p:spPr>
        <p:txBody>
          <a:bodyPr wrap="square" rtlCol="0">
            <a:spAutoFit/>
          </a:bodyPr>
          <a:lstStyle/>
          <a:p>
            <a:r>
              <a:rPr lang="en-US" sz="2400" dirty="0"/>
              <a:t>Ability to define core mandated requirements that are shared between projects as well as project-specific features, use cases, and user stories.</a:t>
            </a:r>
          </a:p>
        </p:txBody>
      </p:sp>
    </p:spTree>
    <p:extLst>
      <p:ext uri="{BB962C8B-B14F-4D97-AF65-F5344CB8AC3E}">
        <p14:creationId xmlns:p14="http://schemas.microsoft.com/office/powerpoint/2010/main" val="135632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Audit Logging &amp; Trail</a:t>
            </a:r>
          </a:p>
        </p:txBody>
      </p:sp>
      <p:pic>
        <p:nvPicPr>
          <p:cNvPr id="5" name="Picture 4">
            <a:extLst>
              <a:ext uri="{FF2B5EF4-FFF2-40B4-BE49-F238E27FC236}">
                <a16:creationId xmlns:a16="http://schemas.microsoft.com/office/drawing/2014/main" id="{E7459B3E-F9EF-4FAE-A18F-861F33241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774" y="1514687"/>
            <a:ext cx="9266912" cy="4202532"/>
          </a:xfrm>
          <a:prstGeom prst="rect">
            <a:avLst/>
          </a:prstGeom>
        </p:spPr>
      </p:pic>
    </p:spTree>
    <p:extLst>
      <p:ext uri="{BB962C8B-B14F-4D97-AF65-F5344CB8AC3E}">
        <p14:creationId xmlns:p14="http://schemas.microsoft.com/office/powerpoint/2010/main" val="162754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Speed and Agility with Compliance</a:t>
            </a:r>
          </a:p>
        </p:txBody>
      </p:sp>
      <p:pic>
        <p:nvPicPr>
          <p:cNvPr id="3" name="Picture 2">
            <a:extLst>
              <a:ext uri="{FF2B5EF4-FFF2-40B4-BE49-F238E27FC236}">
                <a16:creationId xmlns:a16="http://schemas.microsoft.com/office/drawing/2014/main" id="{28541267-FD15-4278-89D1-0637D3DB3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65031"/>
            <a:ext cx="10090638" cy="4466547"/>
          </a:xfrm>
          <a:prstGeom prst="rect">
            <a:avLst/>
          </a:prstGeom>
        </p:spPr>
      </p:pic>
    </p:spTree>
    <p:extLst>
      <p:ext uri="{BB962C8B-B14F-4D97-AF65-F5344CB8AC3E}">
        <p14:creationId xmlns:p14="http://schemas.microsoft.com/office/powerpoint/2010/main" val="260620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Controlled / Secure Access</a:t>
            </a:r>
          </a:p>
        </p:txBody>
      </p:sp>
      <p:pic>
        <p:nvPicPr>
          <p:cNvPr id="3" name="Picture 2">
            <a:extLst>
              <a:ext uri="{FF2B5EF4-FFF2-40B4-BE49-F238E27FC236}">
                <a16:creationId xmlns:a16="http://schemas.microsoft.com/office/drawing/2014/main" id="{A39DF8E6-FD7A-4987-8177-7F2C1D3C9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297" y="1456518"/>
            <a:ext cx="5952381" cy="4104762"/>
          </a:xfrm>
          <a:prstGeom prst="rect">
            <a:avLst/>
          </a:prstGeom>
        </p:spPr>
      </p:pic>
    </p:spTree>
    <p:extLst>
      <p:ext uri="{BB962C8B-B14F-4D97-AF65-F5344CB8AC3E}">
        <p14:creationId xmlns:p14="http://schemas.microsoft.com/office/powerpoint/2010/main" val="20852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9592"/>
            <a:ext cx="10515600" cy="2532406"/>
          </a:xfrm>
        </p:spPr>
        <p:txBody>
          <a:bodyPr>
            <a:normAutofit/>
          </a:bodyPr>
          <a:lstStyle/>
          <a:p>
            <a:r>
              <a:rPr lang="en-US" dirty="0">
                <a:solidFill>
                  <a:srgbClr val="FFFFFF"/>
                </a:solidFill>
              </a:rPr>
              <a:t>WEBINAR:</a:t>
            </a:r>
            <a:br>
              <a:rPr lang="en-US" dirty="0"/>
            </a:br>
            <a:r>
              <a:rPr lang="en-US" dirty="0"/>
              <a:t>Software Development &amp; Testing Challenges</a:t>
            </a:r>
            <a:br>
              <a:rPr lang="en-US" dirty="0"/>
            </a:br>
            <a:r>
              <a:rPr lang="en-US" dirty="0"/>
              <a:t>in the Financial Services Industry</a:t>
            </a:r>
          </a:p>
        </p:txBody>
      </p:sp>
      <p:sp>
        <p:nvSpPr>
          <p:cNvPr id="4" name="Rectangle 3"/>
          <p:cNvSpPr txBox="1">
            <a:spLocks noChangeArrowheads="1"/>
          </p:cNvSpPr>
          <p:nvPr/>
        </p:nvSpPr>
        <p:spPr>
          <a:xfrm>
            <a:off x="388891" y="6227931"/>
            <a:ext cx="11074400" cy="3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Josefin Sans" pitchFamily="2" charset="0"/>
              </a:rPr>
              <a:t>May 24th, 2018 – Adam Sandman</a:t>
            </a:r>
          </a:p>
        </p:txBody>
      </p:sp>
    </p:spTree>
    <p:extLst>
      <p:ext uri="{BB962C8B-B14F-4D97-AF65-F5344CB8AC3E}">
        <p14:creationId xmlns:p14="http://schemas.microsoft.com/office/powerpoint/2010/main" val="121097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Automated Testing</a:t>
            </a:r>
          </a:p>
        </p:txBody>
      </p:sp>
      <p:pic>
        <p:nvPicPr>
          <p:cNvPr id="5" name="Picture 4">
            <a:extLst>
              <a:ext uri="{FF2B5EF4-FFF2-40B4-BE49-F238E27FC236}">
                <a16:creationId xmlns:a16="http://schemas.microsoft.com/office/drawing/2014/main" id="{76F9D391-4558-41B6-9CD1-B58B938CE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03376"/>
            <a:ext cx="10733103" cy="4359511"/>
          </a:xfrm>
          <a:prstGeom prst="rect">
            <a:avLst/>
          </a:prstGeom>
        </p:spPr>
      </p:pic>
    </p:spTree>
    <p:extLst>
      <p:ext uri="{BB962C8B-B14F-4D97-AF65-F5344CB8AC3E}">
        <p14:creationId xmlns:p14="http://schemas.microsoft.com/office/powerpoint/2010/main" val="405402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Data-Driven Algorithmic Testing</a:t>
            </a:r>
          </a:p>
        </p:txBody>
      </p:sp>
      <p:pic>
        <p:nvPicPr>
          <p:cNvPr id="3" name="Picture 2">
            <a:extLst>
              <a:ext uri="{FF2B5EF4-FFF2-40B4-BE49-F238E27FC236}">
                <a16:creationId xmlns:a16="http://schemas.microsoft.com/office/drawing/2014/main" id="{3A72B26C-CECE-484F-A3C6-72119244D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414" y="1743987"/>
            <a:ext cx="9665971" cy="3981647"/>
          </a:xfrm>
          <a:prstGeom prst="rect">
            <a:avLst/>
          </a:prstGeom>
        </p:spPr>
      </p:pic>
    </p:spTree>
    <p:extLst>
      <p:ext uri="{BB962C8B-B14F-4D97-AF65-F5344CB8AC3E}">
        <p14:creationId xmlns:p14="http://schemas.microsoft.com/office/powerpoint/2010/main" val="107824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Data Interoperability</a:t>
            </a:r>
          </a:p>
        </p:txBody>
      </p:sp>
      <p:pic>
        <p:nvPicPr>
          <p:cNvPr id="5" name="Picture 4">
            <a:extLst>
              <a:ext uri="{FF2B5EF4-FFF2-40B4-BE49-F238E27FC236}">
                <a16:creationId xmlns:a16="http://schemas.microsoft.com/office/drawing/2014/main" id="{5DC6CBBF-3F1C-49B6-9660-9204762B5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370" y="1434084"/>
            <a:ext cx="6400799" cy="4910372"/>
          </a:xfrm>
          <a:prstGeom prst="rect">
            <a:avLst/>
          </a:prstGeom>
        </p:spPr>
      </p:pic>
      <p:pic>
        <p:nvPicPr>
          <p:cNvPr id="8" name="Picture 7">
            <a:extLst>
              <a:ext uri="{FF2B5EF4-FFF2-40B4-BE49-F238E27FC236}">
                <a16:creationId xmlns:a16="http://schemas.microsoft.com/office/drawing/2014/main" id="{C167D4BC-71DC-4D68-9C6E-59D214E15CD6}"/>
              </a:ext>
            </a:extLst>
          </p:cNvPr>
          <p:cNvPicPr>
            <a:picLocks noChangeAspect="1"/>
          </p:cNvPicPr>
          <p:nvPr/>
        </p:nvPicPr>
        <p:blipFill>
          <a:blip r:embed="rId3"/>
          <a:stretch>
            <a:fillRect/>
          </a:stretch>
        </p:blipFill>
        <p:spPr>
          <a:xfrm>
            <a:off x="8630191" y="3669791"/>
            <a:ext cx="2809524" cy="1628571"/>
          </a:xfrm>
          <a:prstGeom prst="rect">
            <a:avLst/>
          </a:prstGeom>
        </p:spPr>
      </p:pic>
    </p:spTree>
    <p:extLst>
      <p:ext uri="{BB962C8B-B14F-4D97-AF65-F5344CB8AC3E}">
        <p14:creationId xmlns:p14="http://schemas.microsoft.com/office/powerpoint/2010/main" val="269763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2C4C-A5AE-4F10-8EFD-49B69476F3C3}"/>
              </a:ext>
            </a:extLst>
          </p:cNvPr>
          <p:cNvSpPr>
            <a:spLocks noGrp="1"/>
          </p:cNvSpPr>
          <p:nvPr>
            <p:ph type="ctrTitle"/>
          </p:nvPr>
        </p:nvSpPr>
        <p:spPr/>
        <p:txBody>
          <a:bodyPr/>
          <a:lstStyle/>
          <a:p>
            <a:r>
              <a:rPr lang="en-US" dirty="0"/>
              <a:t>Application Demos</a:t>
            </a:r>
          </a:p>
        </p:txBody>
      </p:sp>
      <p:sp>
        <p:nvSpPr>
          <p:cNvPr id="3" name="Subtitle 2">
            <a:extLst>
              <a:ext uri="{FF2B5EF4-FFF2-40B4-BE49-F238E27FC236}">
                <a16:creationId xmlns:a16="http://schemas.microsoft.com/office/drawing/2014/main" id="{4E33CA38-753E-4F25-8A67-7B1CE1C2C7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8450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628F-B6FA-46A6-9103-5866C4B5D3BB}"/>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6A1AB5E4-3E68-4191-AC46-A9C9BFA48FC1}"/>
              </a:ext>
            </a:extLst>
          </p:cNvPr>
          <p:cNvSpPr>
            <a:spLocks noGrp="1"/>
          </p:cNvSpPr>
          <p:nvPr>
            <p:ph type="subTitle" idx="1"/>
          </p:nvPr>
        </p:nvSpPr>
        <p:spPr/>
        <p:txBody>
          <a:bodyPr/>
          <a:lstStyle/>
          <a:p>
            <a:r>
              <a:rPr lang="en-US" dirty="0"/>
              <a:t>Please feel free to unmute your line, raise your hand, or simply write your question in the Chat window.</a:t>
            </a:r>
          </a:p>
        </p:txBody>
      </p:sp>
    </p:spTree>
    <p:extLst>
      <p:ext uri="{BB962C8B-B14F-4D97-AF65-F5344CB8AC3E}">
        <p14:creationId xmlns:p14="http://schemas.microsoft.com/office/powerpoint/2010/main" val="62199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466267"/>
            <a:ext cx="10515600" cy="3710696"/>
          </a:xfrm>
        </p:spPr>
        <p:txBody>
          <a:bodyPr/>
          <a:lstStyle/>
          <a:p>
            <a:endParaRPr lang="en-US" dirty="0"/>
          </a:p>
          <a:p>
            <a:endParaRPr lang="en-US" dirty="0"/>
          </a:p>
          <a:p>
            <a:endParaRPr lang="en-US" dirty="0"/>
          </a:p>
        </p:txBody>
      </p:sp>
      <p:sp>
        <p:nvSpPr>
          <p:cNvPr id="2" name="Rectangle 1"/>
          <p:cNvSpPr/>
          <p:nvPr/>
        </p:nvSpPr>
        <p:spPr>
          <a:xfrm>
            <a:off x="0" y="1506441"/>
            <a:ext cx="12192000" cy="707886"/>
          </a:xfrm>
          <a:prstGeom prst="rect">
            <a:avLst/>
          </a:prstGeom>
        </p:spPr>
        <p:txBody>
          <a:bodyPr wrap="square">
            <a:spAutoFit/>
          </a:bodyPr>
          <a:lstStyle/>
          <a:p>
            <a:pPr algn="ctr"/>
            <a:r>
              <a:rPr lang="en-US" sz="4000" dirty="0"/>
              <a:t>Thanks for Watching</a:t>
            </a:r>
          </a:p>
        </p:txBody>
      </p:sp>
      <p:sp>
        <p:nvSpPr>
          <p:cNvPr id="3" name="Rectangle 2"/>
          <p:cNvSpPr/>
          <p:nvPr/>
        </p:nvSpPr>
        <p:spPr>
          <a:xfrm>
            <a:off x="0" y="3287214"/>
            <a:ext cx="12192000" cy="369332"/>
          </a:xfrm>
          <a:prstGeom prst="rect">
            <a:avLst/>
          </a:prstGeom>
        </p:spPr>
        <p:txBody>
          <a:bodyPr wrap="square">
            <a:spAutoFit/>
          </a:bodyPr>
          <a:lstStyle/>
          <a:p>
            <a:pPr algn="ctr"/>
            <a:r>
              <a:rPr lang="en-US" dirty="0"/>
              <a:t>Subscribe to Our Channel for More Videos on Software Testing</a:t>
            </a:r>
          </a:p>
        </p:txBody>
      </p:sp>
      <p:grpSp>
        <p:nvGrpSpPr>
          <p:cNvPr id="15" name="Group 14">
            <a:extLst>
              <a:ext uri="{FF2B5EF4-FFF2-40B4-BE49-F238E27FC236}">
                <a16:creationId xmlns:a16="http://schemas.microsoft.com/office/drawing/2014/main" id="{F7101130-B7EF-4146-BCA6-CE5C587DC580}"/>
              </a:ext>
            </a:extLst>
          </p:cNvPr>
          <p:cNvGrpSpPr/>
          <p:nvPr/>
        </p:nvGrpSpPr>
        <p:grpSpPr>
          <a:xfrm>
            <a:off x="3628016" y="4123564"/>
            <a:ext cx="4935967" cy="1351251"/>
            <a:chOff x="3055891" y="4321615"/>
            <a:chExt cx="4935967" cy="1351251"/>
          </a:xfrm>
        </p:grpSpPr>
        <p:sp>
          <p:nvSpPr>
            <p:cNvPr id="8" name="Rectangle 7">
              <a:extLst>
                <a:ext uri="{FF2B5EF4-FFF2-40B4-BE49-F238E27FC236}">
                  <a16:creationId xmlns:a16="http://schemas.microsoft.com/office/drawing/2014/main" id="{B777AC1F-433B-4D08-B5C9-808E544FCBAB}"/>
                </a:ext>
              </a:extLst>
            </p:cNvPr>
            <p:cNvSpPr/>
            <p:nvPr/>
          </p:nvSpPr>
          <p:spPr>
            <a:xfrm>
              <a:off x="3055891" y="5303534"/>
              <a:ext cx="4935967" cy="369332"/>
            </a:xfrm>
            <a:prstGeom prst="rect">
              <a:avLst/>
            </a:prstGeom>
          </p:spPr>
          <p:txBody>
            <a:bodyPr wrap="none">
              <a:spAutoFit/>
            </a:bodyPr>
            <a:lstStyle/>
            <a:p>
              <a:r>
                <a:rPr lang="en-US" dirty="0">
                  <a:latin typeface="Kanit Light" panose="00000400000000000000" pitchFamily="2" charset="-34"/>
                  <a:cs typeface="Kanit Light" panose="00000400000000000000" pitchFamily="2" charset="-34"/>
                </a:rPr>
                <a:t>http://www.youtube.com/inflectracorporation</a:t>
              </a:r>
            </a:p>
          </p:txBody>
        </p:sp>
        <p:pic>
          <p:nvPicPr>
            <p:cNvPr id="14" name="Picture 13">
              <a:extLst>
                <a:ext uri="{FF2B5EF4-FFF2-40B4-BE49-F238E27FC236}">
                  <a16:creationId xmlns:a16="http://schemas.microsoft.com/office/drawing/2014/main" id="{519AE80E-04B5-46D1-9ABC-D03462FD0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944" y="4321615"/>
              <a:ext cx="3717860" cy="929465"/>
            </a:xfrm>
            <a:prstGeom prst="rect">
              <a:avLst/>
            </a:prstGeom>
          </p:spPr>
        </p:pic>
      </p:grpSp>
      <p:sp>
        <p:nvSpPr>
          <p:cNvPr id="4" name="Rectangle 3">
            <a:extLst>
              <a:ext uri="{FF2B5EF4-FFF2-40B4-BE49-F238E27FC236}">
                <a16:creationId xmlns:a16="http://schemas.microsoft.com/office/drawing/2014/main" id="{3CD88BF7-21C8-4077-AD39-D4837755D784}"/>
              </a:ext>
            </a:extLst>
          </p:cNvPr>
          <p:cNvSpPr/>
          <p:nvPr/>
        </p:nvSpPr>
        <p:spPr>
          <a:xfrm>
            <a:off x="461394" y="6241409"/>
            <a:ext cx="4874004" cy="545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37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7636-55BA-43DB-87FE-3AB962AD0A3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27AE8DC-B260-45A2-B36E-61A47FF58811}"/>
              </a:ext>
            </a:extLst>
          </p:cNvPr>
          <p:cNvSpPr>
            <a:spLocks noGrp="1"/>
          </p:cNvSpPr>
          <p:nvPr>
            <p:ph idx="1"/>
          </p:nvPr>
        </p:nvSpPr>
        <p:spPr/>
        <p:txBody>
          <a:bodyPr/>
          <a:lstStyle/>
          <a:p>
            <a:r>
              <a:rPr lang="en-US" dirty="0"/>
              <a:t>Challenges in Banking &amp; Finance</a:t>
            </a:r>
          </a:p>
          <a:p>
            <a:r>
              <a:rPr lang="en-US" dirty="0"/>
              <a:t>Horror Stories</a:t>
            </a:r>
          </a:p>
          <a:p>
            <a:r>
              <a:rPr lang="en-US" dirty="0"/>
              <a:t>Testing and Compliance Tools to Reduce Risk</a:t>
            </a:r>
          </a:p>
          <a:p>
            <a:pPr lvl="1"/>
            <a:r>
              <a:rPr lang="en-US" sz="2800" dirty="0"/>
              <a:t>Managing Testing &amp; Compliance with SpiraTeam</a:t>
            </a:r>
          </a:p>
          <a:p>
            <a:pPr lvl="1"/>
            <a:r>
              <a:rPr lang="en-US" sz="2800" dirty="0"/>
              <a:t>Automating Test Cases with Rapise</a:t>
            </a:r>
          </a:p>
          <a:p>
            <a:r>
              <a:rPr lang="en-US" dirty="0"/>
              <a:t>Q&amp;A</a:t>
            </a:r>
          </a:p>
        </p:txBody>
      </p:sp>
    </p:spTree>
    <p:extLst>
      <p:ext uri="{BB962C8B-B14F-4D97-AF65-F5344CB8AC3E}">
        <p14:creationId xmlns:p14="http://schemas.microsoft.com/office/powerpoint/2010/main" val="90073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D8C64-65F7-4539-95C8-9915D46D8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0771" cy="6858000"/>
          </a:xfrm>
          <a:prstGeom prst="rect">
            <a:avLst/>
          </a:prstGeom>
        </p:spPr>
      </p:pic>
      <p:sp>
        <p:nvSpPr>
          <p:cNvPr id="6" name="Title 5">
            <a:extLst>
              <a:ext uri="{FF2B5EF4-FFF2-40B4-BE49-F238E27FC236}">
                <a16:creationId xmlns:a16="http://schemas.microsoft.com/office/drawing/2014/main" id="{92FCAF80-D7CF-446C-90B7-E09BCF863FB0}"/>
              </a:ext>
            </a:extLst>
          </p:cNvPr>
          <p:cNvSpPr>
            <a:spLocks noGrp="1"/>
          </p:cNvSpPr>
          <p:nvPr>
            <p:ph type="ctrTitle"/>
          </p:nvPr>
        </p:nvSpPr>
        <p:spPr/>
        <p:txBody>
          <a:bodyPr/>
          <a:lstStyle/>
          <a:p>
            <a:r>
              <a:rPr lang="en-US" dirty="0"/>
              <a:t>Challenges in</a:t>
            </a:r>
            <a:br>
              <a:rPr lang="en-US" dirty="0"/>
            </a:br>
            <a:r>
              <a:rPr lang="en-US" dirty="0"/>
              <a:t>Banking &amp; Finance</a:t>
            </a:r>
          </a:p>
        </p:txBody>
      </p:sp>
      <p:sp>
        <p:nvSpPr>
          <p:cNvPr id="7" name="Subtitle 6">
            <a:extLst>
              <a:ext uri="{FF2B5EF4-FFF2-40B4-BE49-F238E27FC236}">
                <a16:creationId xmlns:a16="http://schemas.microsoft.com/office/drawing/2014/main" id="{6252BBFB-9DAC-47B8-B35E-619D6C61D39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9685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What are some of the top challenges?</a:t>
            </a:r>
          </a:p>
        </p:txBody>
      </p:sp>
      <p:sp>
        <p:nvSpPr>
          <p:cNvPr id="5" name="Content Placeholder 4">
            <a:extLst>
              <a:ext uri="{FF2B5EF4-FFF2-40B4-BE49-F238E27FC236}">
                <a16:creationId xmlns:a16="http://schemas.microsoft.com/office/drawing/2014/main" id="{2646A03B-2A9A-4535-B04D-533E60BD8711}"/>
              </a:ext>
            </a:extLst>
          </p:cNvPr>
          <p:cNvSpPr>
            <a:spLocks noGrp="1"/>
          </p:cNvSpPr>
          <p:nvPr>
            <p:ph idx="1"/>
          </p:nvPr>
        </p:nvSpPr>
        <p:spPr/>
        <p:txBody>
          <a:bodyPr>
            <a:normAutofit/>
          </a:bodyPr>
          <a:lstStyle/>
          <a:p>
            <a:r>
              <a:rPr lang="en-US" sz="3600" dirty="0"/>
              <a:t>Compliance with regulations</a:t>
            </a:r>
          </a:p>
          <a:p>
            <a:pPr lvl="1"/>
            <a:r>
              <a:rPr lang="en-US" sz="3200" dirty="0">
                <a:solidFill>
                  <a:srgbClr val="93A1A1"/>
                </a:solidFill>
              </a:rPr>
              <a:t>Sarbanes-Oxley (</a:t>
            </a:r>
            <a:r>
              <a:rPr lang="en-US" sz="3200" dirty="0" err="1">
                <a:solidFill>
                  <a:srgbClr val="93A1A1"/>
                </a:solidFill>
              </a:rPr>
              <a:t>SarBox</a:t>
            </a:r>
            <a:r>
              <a:rPr lang="en-US" sz="3200" dirty="0">
                <a:solidFill>
                  <a:srgbClr val="93A1A1"/>
                </a:solidFill>
              </a:rPr>
              <a:t>)</a:t>
            </a:r>
          </a:p>
          <a:p>
            <a:pPr lvl="1"/>
            <a:r>
              <a:rPr lang="en-US" sz="3200" dirty="0">
                <a:solidFill>
                  <a:srgbClr val="93A1A1"/>
                </a:solidFill>
              </a:rPr>
              <a:t>Dodd-Frank</a:t>
            </a:r>
          </a:p>
          <a:p>
            <a:pPr lvl="1"/>
            <a:r>
              <a:rPr lang="en-US" sz="3200" dirty="0">
                <a:solidFill>
                  <a:srgbClr val="93A1A1"/>
                </a:solidFill>
              </a:rPr>
              <a:t>FATCA</a:t>
            </a:r>
          </a:p>
          <a:p>
            <a:r>
              <a:rPr lang="en-US" sz="3600" dirty="0"/>
              <a:t>New Technology &amp; Innovation</a:t>
            </a:r>
          </a:p>
          <a:p>
            <a:pPr lvl="1"/>
            <a:r>
              <a:rPr lang="en-US" sz="3200" dirty="0">
                <a:solidFill>
                  <a:srgbClr val="93A1A1"/>
                </a:solidFill>
              </a:rPr>
              <a:t>Cryptocurrencies and blockchain</a:t>
            </a:r>
          </a:p>
          <a:p>
            <a:pPr lvl="1"/>
            <a:r>
              <a:rPr lang="en-US" sz="3200" dirty="0">
                <a:solidFill>
                  <a:srgbClr val="93A1A1"/>
                </a:solidFill>
              </a:rPr>
              <a:t>Artificial Intelligence and high-frequency trading</a:t>
            </a:r>
          </a:p>
          <a:p>
            <a:pPr lvl="1"/>
            <a:endParaRPr lang="en-US" sz="3200" dirty="0"/>
          </a:p>
          <a:p>
            <a:pPr lvl="1"/>
            <a:endParaRPr lang="en-US" sz="3200" dirty="0"/>
          </a:p>
        </p:txBody>
      </p:sp>
    </p:spTree>
    <p:extLst>
      <p:ext uri="{BB962C8B-B14F-4D97-AF65-F5344CB8AC3E}">
        <p14:creationId xmlns:p14="http://schemas.microsoft.com/office/powerpoint/2010/main" val="161001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B5BDF-CEF2-4E03-B4EE-1E09E25ADE19}"/>
              </a:ext>
            </a:extLst>
          </p:cNvPr>
          <p:cNvSpPr>
            <a:spLocks noGrp="1"/>
          </p:cNvSpPr>
          <p:nvPr>
            <p:ph type="title"/>
          </p:nvPr>
        </p:nvSpPr>
        <p:spPr/>
        <p:txBody>
          <a:bodyPr/>
          <a:lstStyle/>
          <a:p>
            <a:r>
              <a:rPr lang="en-US" dirty="0"/>
              <a:t>What are some of the top challenges?</a:t>
            </a:r>
          </a:p>
        </p:txBody>
      </p:sp>
      <p:sp>
        <p:nvSpPr>
          <p:cNvPr id="5" name="Content Placeholder 4">
            <a:extLst>
              <a:ext uri="{FF2B5EF4-FFF2-40B4-BE49-F238E27FC236}">
                <a16:creationId xmlns:a16="http://schemas.microsoft.com/office/drawing/2014/main" id="{2646A03B-2A9A-4535-B04D-533E60BD8711}"/>
              </a:ext>
            </a:extLst>
          </p:cNvPr>
          <p:cNvSpPr>
            <a:spLocks noGrp="1"/>
          </p:cNvSpPr>
          <p:nvPr>
            <p:ph idx="1"/>
          </p:nvPr>
        </p:nvSpPr>
        <p:spPr/>
        <p:txBody>
          <a:bodyPr>
            <a:normAutofit/>
          </a:bodyPr>
          <a:lstStyle/>
          <a:p>
            <a:r>
              <a:rPr lang="en-US" sz="3600" dirty="0"/>
              <a:t>Upgrade of legacy systems, M&amp;A</a:t>
            </a:r>
          </a:p>
          <a:p>
            <a:pPr lvl="1"/>
            <a:r>
              <a:rPr lang="en-US" dirty="0">
                <a:solidFill>
                  <a:srgbClr val="93A1A1"/>
                </a:solidFill>
              </a:rPr>
              <a:t>Clean-up of glued together systems from 2007 crisis</a:t>
            </a:r>
          </a:p>
          <a:p>
            <a:pPr lvl="1"/>
            <a:r>
              <a:rPr lang="en-US" dirty="0">
                <a:solidFill>
                  <a:srgbClr val="93A1A1"/>
                </a:solidFill>
              </a:rPr>
              <a:t>Data migration to newer platforms</a:t>
            </a:r>
          </a:p>
          <a:p>
            <a:r>
              <a:rPr lang="en-US" sz="3200" dirty="0"/>
              <a:t>Cybersecurity and data-breaches</a:t>
            </a:r>
          </a:p>
          <a:p>
            <a:pPr lvl="1"/>
            <a:r>
              <a:rPr lang="en-US" dirty="0">
                <a:solidFill>
                  <a:srgbClr val="93A1A1"/>
                </a:solidFill>
              </a:rPr>
              <a:t>General Data Protection Regulation (GDPR)</a:t>
            </a:r>
          </a:p>
          <a:p>
            <a:r>
              <a:rPr lang="en-US" sz="3200" dirty="0"/>
              <a:t>Customer Expectations</a:t>
            </a:r>
          </a:p>
          <a:p>
            <a:pPr lvl="1"/>
            <a:r>
              <a:rPr lang="en-US" dirty="0">
                <a:solidFill>
                  <a:srgbClr val="93A1A1"/>
                </a:solidFill>
              </a:rPr>
              <a:t>Mobile banking</a:t>
            </a:r>
          </a:p>
          <a:p>
            <a:pPr lvl="1"/>
            <a:r>
              <a:rPr lang="en-US" dirty="0">
                <a:solidFill>
                  <a:srgbClr val="93A1A1"/>
                </a:solidFill>
              </a:rPr>
              <a:t>Mobile payments</a:t>
            </a:r>
          </a:p>
          <a:p>
            <a:pPr lvl="1"/>
            <a:r>
              <a:rPr lang="en-US" dirty="0">
                <a:solidFill>
                  <a:srgbClr val="93A1A1"/>
                </a:solidFill>
              </a:rPr>
              <a:t>Banking ‘anywhere’ and ‘everywhere’</a:t>
            </a:r>
          </a:p>
          <a:p>
            <a:pPr lvl="1"/>
            <a:endParaRPr lang="en-US" sz="3200" dirty="0"/>
          </a:p>
          <a:p>
            <a:pPr lvl="1"/>
            <a:endParaRPr lang="en-US" sz="3200" dirty="0"/>
          </a:p>
        </p:txBody>
      </p:sp>
    </p:spTree>
    <p:extLst>
      <p:ext uri="{BB962C8B-B14F-4D97-AF65-F5344CB8AC3E}">
        <p14:creationId xmlns:p14="http://schemas.microsoft.com/office/powerpoint/2010/main" val="288002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CAF80-D7CF-446C-90B7-E09BCF863FB0}"/>
              </a:ext>
            </a:extLst>
          </p:cNvPr>
          <p:cNvSpPr>
            <a:spLocks noGrp="1"/>
          </p:cNvSpPr>
          <p:nvPr>
            <p:ph type="ctrTitle"/>
          </p:nvPr>
        </p:nvSpPr>
        <p:spPr/>
        <p:txBody>
          <a:bodyPr/>
          <a:lstStyle/>
          <a:p>
            <a:r>
              <a:rPr lang="en-US" dirty="0"/>
              <a:t>Horror Stories</a:t>
            </a:r>
          </a:p>
        </p:txBody>
      </p:sp>
      <p:sp>
        <p:nvSpPr>
          <p:cNvPr id="7" name="Subtitle 6">
            <a:extLst>
              <a:ext uri="{FF2B5EF4-FFF2-40B4-BE49-F238E27FC236}">
                <a16:creationId xmlns:a16="http://schemas.microsoft.com/office/drawing/2014/main" id="{6252BBFB-9DAC-47B8-B35E-619D6C61D395}"/>
              </a:ext>
            </a:extLst>
          </p:cNvPr>
          <p:cNvSpPr>
            <a:spLocks noGrp="1"/>
          </p:cNvSpPr>
          <p:nvPr>
            <p:ph type="subTitle" idx="1"/>
          </p:nvPr>
        </p:nvSpPr>
        <p:spPr/>
        <p:txBody>
          <a:bodyPr/>
          <a:lstStyle/>
          <a:p>
            <a:r>
              <a:rPr lang="en-US" dirty="0"/>
              <a:t>aka Case Studies</a:t>
            </a:r>
          </a:p>
        </p:txBody>
      </p:sp>
    </p:spTree>
    <p:extLst>
      <p:ext uri="{BB962C8B-B14F-4D97-AF65-F5344CB8AC3E}">
        <p14:creationId xmlns:p14="http://schemas.microsoft.com/office/powerpoint/2010/main" val="342315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5D1CD-0AA0-49D5-848C-21103104FAEC}"/>
              </a:ext>
            </a:extLst>
          </p:cNvPr>
          <p:cNvSpPr>
            <a:spLocks noGrp="1"/>
          </p:cNvSpPr>
          <p:nvPr>
            <p:ph type="title"/>
          </p:nvPr>
        </p:nvSpPr>
        <p:spPr/>
        <p:txBody>
          <a:bodyPr/>
          <a:lstStyle/>
          <a:p>
            <a:r>
              <a:rPr lang="en-US" dirty="0"/>
              <a:t>RBS IT Upgrade Failure</a:t>
            </a:r>
          </a:p>
        </p:txBody>
      </p:sp>
      <p:sp>
        <p:nvSpPr>
          <p:cNvPr id="5" name="Content Placeholder 4">
            <a:extLst>
              <a:ext uri="{FF2B5EF4-FFF2-40B4-BE49-F238E27FC236}">
                <a16:creationId xmlns:a16="http://schemas.microsoft.com/office/drawing/2014/main" id="{C4BD1717-0D57-446A-9E1E-D23E9E572BB3}"/>
              </a:ext>
            </a:extLst>
          </p:cNvPr>
          <p:cNvSpPr>
            <a:spLocks noGrp="1"/>
          </p:cNvSpPr>
          <p:nvPr>
            <p:ph idx="1"/>
          </p:nvPr>
        </p:nvSpPr>
        <p:spPr/>
        <p:txBody>
          <a:bodyPr/>
          <a:lstStyle/>
          <a:p>
            <a:r>
              <a:rPr lang="en-US" dirty="0"/>
              <a:t>Upgrade of core payments system (CA-7 software) failed, resulting in disruption of bank payments for ~ 2 week</a:t>
            </a:r>
          </a:p>
          <a:p>
            <a:pPr lvl="1"/>
            <a:r>
              <a:rPr lang="en-US" dirty="0"/>
              <a:t>Affected RBS, NatWest and Ulster Bank payments</a:t>
            </a:r>
          </a:p>
          <a:p>
            <a:pPr lvl="1"/>
            <a:r>
              <a:rPr lang="en-US" dirty="0"/>
              <a:t>Inability to make payments, access cash from ATMs</a:t>
            </a:r>
          </a:p>
          <a:p>
            <a:pPr lvl="1"/>
            <a:r>
              <a:rPr lang="en-US" dirty="0"/>
              <a:t>Double entry of payments, corrupted transactions</a:t>
            </a:r>
          </a:p>
          <a:p>
            <a:r>
              <a:rPr lang="en-US" dirty="0"/>
              <a:t>Business Impact</a:t>
            </a:r>
          </a:p>
          <a:p>
            <a:pPr lvl="1"/>
            <a:r>
              <a:rPr lang="en-US" dirty="0"/>
              <a:t>RBS Fined £56m by Bank of England and FCA</a:t>
            </a:r>
          </a:p>
          <a:p>
            <a:pPr lvl="1"/>
            <a:r>
              <a:rPr lang="en-US" dirty="0"/>
              <a:t>Loss of customers and reputational impact</a:t>
            </a:r>
          </a:p>
          <a:p>
            <a:r>
              <a:rPr lang="en-US" dirty="0"/>
              <a:t>Two years later, the same thing happened again, 600,000 customer payments went “missing”</a:t>
            </a:r>
          </a:p>
          <a:p>
            <a:pPr lvl="1"/>
            <a:endParaRPr lang="en-US" dirty="0"/>
          </a:p>
        </p:txBody>
      </p:sp>
      <p:pic>
        <p:nvPicPr>
          <p:cNvPr id="3" name="Picture 2">
            <a:extLst>
              <a:ext uri="{FF2B5EF4-FFF2-40B4-BE49-F238E27FC236}">
                <a16:creationId xmlns:a16="http://schemas.microsoft.com/office/drawing/2014/main" id="{B892BEA6-D858-4FDD-A95F-36144EEF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8472" y="182440"/>
            <a:ext cx="1515865" cy="1508248"/>
          </a:xfrm>
          <a:prstGeom prst="rect">
            <a:avLst/>
          </a:prstGeom>
        </p:spPr>
      </p:pic>
    </p:spTree>
    <p:extLst>
      <p:ext uri="{BB962C8B-B14F-4D97-AF65-F5344CB8AC3E}">
        <p14:creationId xmlns:p14="http://schemas.microsoft.com/office/powerpoint/2010/main" val="285226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D67A-34C7-4E06-97AB-4512272FA0F9}"/>
              </a:ext>
            </a:extLst>
          </p:cNvPr>
          <p:cNvSpPr>
            <a:spLocks noGrp="1"/>
          </p:cNvSpPr>
          <p:nvPr>
            <p:ph type="title"/>
          </p:nvPr>
        </p:nvSpPr>
        <p:spPr/>
        <p:txBody>
          <a:bodyPr/>
          <a:lstStyle/>
          <a:p>
            <a:r>
              <a:rPr lang="en-US" dirty="0"/>
              <a:t>Why Did It Happen?</a:t>
            </a:r>
          </a:p>
        </p:txBody>
      </p:sp>
      <p:sp>
        <p:nvSpPr>
          <p:cNvPr id="3" name="Content Placeholder 2">
            <a:extLst>
              <a:ext uri="{FF2B5EF4-FFF2-40B4-BE49-F238E27FC236}">
                <a16:creationId xmlns:a16="http://schemas.microsoft.com/office/drawing/2014/main" id="{91883AC5-47C4-4985-BDBB-F1249E0B5D2E}"/>
              </a:ext>
            </a:extLst>
          </p:cNvPr>
          <p:cNvSpPr>
            <a:spLocks noGrp="1"/>
          </p:cNvSpPr>
          <p:nvPr>
            <p:ph idx="1"/>
          </p:nvPr>
        </p:nvSpPr>
        <p:spPr/>
        <p:txBody>
          <a:bodyPr/>
          <a:lstStyle/>
          <a:p>
            <a:r>
              <a:rPr lang="en-US" dirty="0"/>
              <a:t>The bank’s archaic technology systems struggled with the growing weight of customer transactions spurred by digital banking.</a:t>
            </a:r>
          </a:p>
          <a:p>
            <a:r>
              <a:rPr lang="en-US" dirty="0"/>
              <a:t>The regulator told banks to make sure their computers are able to support millions of their customers’ accounts after RBS’s earlier failure highlighted the antiquated state of many of their systems.</a:t>
            </a:r>
          </a:p>
          <a:p>
            <a:pPr lvl="1"/>
            <a:r>
              <a:rPr lang="en-US" sz="2000" dirty="0">
                <a:solidFill>
                  <a:srgbClr val="93A1A1"/>
                </a:solidFill>
              </a:rPr>
              <a:t>(https://www.theguardian.com/business/2015/jun/17/rbs-fails-to-make-600000-payments-customers-it-technology-failure-bank)</a:t>
            </a:r>
          </a:p>
        </p:txBody>
      </p:sp>
    </p:spTree>
    <p:extLst>
      <p:ext uri="{BB962C8B-B14F-4D97-AF65-F5344CB8AC3E}">
        <p14:creationId xmlns:p14="http://schemas.microsoft.com/office/powerpoint/2010/main" val="1737627888"/>
      </p:ext>
    </p:extLst>
  </p:cSld>
  <p:clrMapOvr>
    <a:masterClrMapping/>
  </p:clrMapOvr>
</p:sld>
</file>

<file path=ppt/theme/theme1.xml><?xml version="1.0" encoding="utf-8"?>
<a:theme xmlns:a="http://schemas.openxmlformats.org/drawingml/2006/main" name="Inflectra Powerpoint Template-Wide">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2531</TotalTime>
  <Words>631</Words>
  <Application>Microsoft Office PowerPoint</Application>
  <PresentationFormat>Widescreen</PresentationFormat>
  <Paragraphs>85</Paragraphs>
  <Slides>25</Slides>
  <Notes>2</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Kanit</vt:lpstr>
      <vt:lpstr>Calibri</vt:lpstr>
      <vt:lpstr>Kanit Light</vt:lpstr>
      <vt:lpstr>Wingdings</vt:lpstr>
      <vt:lpstr>Josefin Sans</vt:lpstr>
      <vt:lpstr>Arial</vt:lpstr>
      <vt:lpstr>Inflectra Powerpoint Template-Wide</vt:lpstr>
      <vt:lpstr>Inflectra titles</vt:lpstr>
      <vt:lpstr>WEBINAR: Software Development &amp; Testing Challenges in the Financial Services Industry</vt:lpstr>
      <vt:lpstr>WEBINAR: Software Development &amp; Testing Challenges in the Financial Services Industry</vt:lpstr>
      <vt:lpstr>Agenda</vt:lpstr>
      <vt:lpstr>Challenges in Banking &amp; Finance</vt:lpstr>
      <vt:lpstr>What are some of the top challenges?</vt:lpstr>
      <vt:lpstr>What are some of the top challenges?</vt:lpstr>
      <vt:lpstr>Horror Stories</vt:lpstr>
      <vt:lpstr>RBS IT Upgrade Failure</vt:lpstr>
      <vt:lpstr>Why Did It Happen?</vt:lpstr>
      <vt:lpstr>TSB Data Migration Failure</vt:lpstr>
      <vt:lpstr>Why Did It Happen?</vt:lpstr>
      <vt:lpstr>Testing and Compliance Tools to Reduce Risk</vt:lpstr>
      <vt:lpstr>Inflectra Product Suite</vt:lpstr>
      <vt:lpstr>Requirements &amp; Test Validation</vt:lpstr>
      <vt:lpstr>Requirements Traceability</vt:lpstr>
      <vt:lpstr>Shared Requirements</vt:lpstr>
      <vt:lpstr>Audit Logging &amp; Trail</vt:lpstr>
      <vt:lpstr>Speed and Agility with Compliance</vt:lpstr>
      <vt:lpstr>Controlled / Secure Access</vt:lpstr>
      <vt:lpstr>Automated Testing</vt:lpstr>
      <vt:lpstr>Data-Driven Algorithmic Testing</vt:lpstr>
      <vt:lpstr>Data Interoperability</vt:lpstr>
      <vt:lpstr>Application Demos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Alexey</dc:creator>
  <cp:lastModifiedBy>Adam Sandman</cp:lastModifiedBy>
  <cp:revision>67</cp:revision>
  <cp:lastPrinted>2018-05-10T16:50:50Z</cp:lastPrinted>
  <dcterms:created xsi:type="dcterms:W3CDTF">2018-02-28T10:45:00Z</dcterms:created>
  <dcterms:modified xsi:type="dcterms:W3CDTF">2018-05-29T20:15:03Z</dcterms:modified>
</cp:coreProperties>
</file>