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0" r:id="rId4"/>
    <p:sldMasterId id="2147483659" r:id="rId5"/>
    <p:sldMasterId id="2147483664" r:id="rId6"/>
    <p:sldMasterId id="2147483673" r:id="rId7"/>
    <p:sldMasterId id="2147483689" r:id="rId8"/>
    <p:sldMasterId id="2147483705" r:id="rId9"/>
    <p:sldMasterId id="2147483714" r:id="rId10"/>
    <p:sldMasterId id="2147483723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</p:sldIdLst>
  <p:sldSz cy="6858000" cx="12192000"/>
  <p:notesSz cx="6858000" cy="9144000"/>
  <p:embeddedFontLst>
    <p:embeddedFont>
      <p:font typeface="Poppins Medium"/>
      <p:regular r:id="rId73"/>
      <p:bold r:id="rId74"/>
      <p:italic r:id="rId75"/>
      <p:boldItalic r:id="rId76"/>
    </p:embeddedFont>
    <p:embeddedFont>
      <p:font typeface="Josefin Sans"/>
      <p:regular r:id="rId77"/>
      <p:bold r:id="rId78"/>
      <p:italic r:id="rId79"/>
      <p:boldItalic r:id="rId80"/>
    </p:embeddedFont>
    <p:embeddedFont>
      <p:font typeface="Kanit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5" roundtripDataSignature="AMtx7mhry0vY+1xBmUsLvAuKYyIVatg7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84" Type="http://schemas.openxmlformats.org/officeDocument/2006/relationships/font" Target="fonts/Kanit-boldItalic.fntdata"/><Relationship Id="rId83" Type="http://schemas.openxmlformats.org/officeDocument/2006/relationships/font" Target="fonts/Kanit-italic.fntdata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85" Type="http://customschemas.google.com/relationships/presentationmetadata" Target="metadata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80" Type="http://schemas.openxmlformats.org/officeDocument/2006/relationships/font" Target="fonts/JosefinSans-boldItalic.fntdata"/><Relationship Id="rId82" Type="http://schemas.openxmlformats.org/officeDocument/2006/relationships/font" Target="fonts/Kanit-bold.fntdata"/><Relationship Id="rId81" Type="http://schemas.openxmlformats.org/officeDocument/2006/relationships/font" Target="fonts/Kani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9" Type="http://schemas.openxmlformats.org/officeDocument/2006/relationships/slide" Target="slides/slide3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73" Type="http://schemas.openxmlformats.org/officeDocument/2006/relationships/font" Target="fonts/PoppinsMedium-regular.fntdata"/><Relationship Id="rId72" Type="http://schemas.openxmlformats.org/officeDocument/2006/relationships/slide" Target="slides/slide60.xml"/><Relationship Id="rId31" Type="http://schemas.openxmlformats.org/officeDocument/2006/relationships/slide" Target="slides/slide19.xml"/><Relationship Id="rId75" Type="http://schemas.openxmlformats.org/officeDocument/2006/relationships/font" Target="fonts/PoppinsMedium-italic.fntdata"/><Relationship Id="rId30" Type="http://schemas.openxmlformats.org/officeDocument/2006/relationships/slide" Target="slides/slide18.xml"/><Relationship Id="rId74" Type="http://schemas.openxmlformats.org/officeDocument/2006/relationships/font" Target="fonts/PoppinsMedium-bold.fntdata"/><Relationship Id="rId33" Type="http://schemas.openxmlformats.org/officeDocument/2006/relationships/slide" Target="slides/slide21.xml"/><Relationship Id="rId77" Type="http://schemas.openxmlformats.org/officeDocument/2006/relationships/font" Target="fonts/JosefinSans-regular.fntdata"/><Relationship Id="rId32" Type="http://schemas.openxmlformats.org/officeDocument/2006/relationships/slide" Target="slides/slide20.xml"/><Relationship Id="rId76" Type="http://schemas.openxmlformats.org/officeDocument/2006/relationships/font" Target="fonts/PoppinsMedium-boldItalic.fntdata"/><Relationship Id="rId35" Type="http://schemas.openxmlformats.org/officeDocument/2006/relationships/slide" Target="slides/slide23.xml"/><Relationship Id="rId79" Type="http://schemas.openxmlformats.org/officeDocument/2006/relationships/font" Target="fonts/JosefinSans-italic.fntdata"/><Relationship Id="rId34" Type="http://schemas.openxmlformats.org/officeDocument/2006/relationships/slide" Target="slides/slide22.xml"/><Relationship Id="rId78" Type="http://schemas.openxmlformats.org/officeDocument/2006/relationships/font" Target="fonts/JosefinSans-bold.fntdata"/><Relationship Id="rId71" Type="http://schemas.openxmlformats.org/officeDocument/2006/relationships/slide" Target="slides/slide59.xml"/><Relationship Id="rId70" Type="http://schemas.openxmlformats.org/officeDocument/2006/relationships/slide" Target="slides/slide58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62" Type="http://schemas.openxmlformats.org/officeDocument/2006/relationships/slide" Target="slides/slide50.xml"/><Relationship Id="rId61" Type="http://schemas.openxmlformats.org/officeDocument/2006/relationships/slide" Target="slides/slide49.xml"/><Relationship Id="rId20" Type="http://schemas.openxmlformats.org/officeDocument/2006/relationships/slide" Target="slides/slide8.xml"/><Relationship Id="rId64" Type="http://schemas.openxmlformats.org/officeDocument/2006/relationships/slide" Target="slides/slide52.xml"/><Relationship Id="rId63" Type="http://schemas.openxmlformats.org/officeDocument/2006/relationships/slide" Target="slides/slide51.xml"/><Relationship Id="rId22" Type="http://schemas.openxmlformats.org/officeDocument/2006/relationships/slide" Target="slides/slide10.xml"/><Relationship Id="rId66" Type="http://schemas.openxmlformats.org/officeDocument/2006/relationships/slide" Target="slides/slide54.xml"/><Relationship Id="rId21" Type="http://schemas.openxmlformats.org/officeDocument/2006/relationships/slide" Target="slides/slide9.xml"/><Relationship Id="rId65" Type="http://schemas.openxmlformats.org/officeDocument/2006/relationships/slide" Target="slides/slide53.xml"/><Relationship Id="rId24" Type="http://schemas.openxmlformats.org/officeDocument/2006/relationships/slide" Target="slides/slide12.xml"/><Relationship Id="rId68" Type="http://schemas.openxmlformats.org/officeDocument/2006/relationships/slide" Target="slides/slide56.xml"/><Relationship Id="rId23" Type="http://schemas.openxmlformats.org/officeDocument/2006/relationships/slide" Target="slides/slide11.xml"/><Relationship Id="rId67" Type="http://schemas.openxmlformats.org/officeDocument/2006/relationships/slide" Target="slides/slide55.xml"/><Relationship Id="rId60" Type="http://schemas.openxmlformats.org/officeDocument/2006/relationships/slide" Target="slides/slide48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69" Type="http://schemas.openxmlformats.org/officeDocument/2006/relationships/slide" Target="slides/slide5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1" Type="http://schemas.openxmlformats.org/officeDocument/2006/relationships/slide" Target="slides/slide39.xml"/><Relationship Id="rId50" Type="http://schemas.openxmlformats.org/officeDocument/2006/relationships/slide" Target="slides/slide38.xml"/><Relationship Id="rId53" Type="http://schemas.openxmlformats.org/officeDocument/2006/relationships/slide" Target="slides/slide41.xml"/><Relationship Id="rId52" Type="http://schemas.openxmlformats.org/officeDocument/2006/relationships/slide" Target="slides/slide40.xml"/><Relationship Id="rId11" Type="http://schemas.openxmlformats.org/officeDocument/2006/relationships/slideMaster" Target="slideMasters/slideMaster9.xml"/><Relationship Id="rId55" Type="http://schemas.openxmlformats.org/officeDocument/2006/relationships/slide" Target="slides/slide43.xml"/><Relationship Id="rId10" Type="http://schemas.openxmlformats.org/officeDocument/2006/relationships/slideMaster" Target="slideMasters/slideMaster8.xml"/><Relationship Id="rId54" Type="http://schemas.openxmlformats.org/officeDocument/2006/relationships/slide" Target="slides/slide42.xml"/><Relationship Id="rId13" Type="http://schemas.openxmlformats.org/officeDocument/2006/relationships/slide" Target="slides/slide1.xml"/><Relationship Id="rId57" Type="http://schemas.openxmlformats.org/officeDocument/2006/relationships/slide" Target="slides/slide45.xml"/><Relationship Id="rId12" Type="http://schemas.openxmlformats.org/officeDocument/2006/relationships/notesMaster" Target="notesMasters/notesMaster1.xml"/><Relationship Id="rId56" Type="http://schemas.openxmlformats.org/officeDocument/2006/relationships/slide" Target="slides/slide44.xml"/><Relationship Id="rId15" Type="http://schemas.openxmlformats.org/officeDocument/2006/relationships/slide" Target="slides/slide3.xml"/><Relationship Id="rId59" Type="http://schemas.openxmlformats.org/officeDocument/2006/relationships/slide" Target="slides/slide47.xml"/><Relationship Id="rId14" Type="http://schemas.openxmlformats.org/officeDocument/2006/relationships/slide" Target="slides/slide2.xml"/><Relationship Id="rId58" Type="http://schemas.openxmlformats.org/officeDocument/2006/relationships/slide" Target="slides/slide4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0" name="Google Shape;5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0" name="Google Shape;61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4" name="Google Shape;6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8" name="Google Shape;6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11" name="Google Shape;7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36" name="Google Shape;7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75" name="Google Shape;7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4" name="Google Shape;78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6" name="Google Shape;38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93" name="Google Shape;79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2" name="Google Shape;80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1" name="Google Shape;8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1" name="Google Shape;86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71" name="Google Shape;87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4" name="Google Shape;89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1" name="Google Shape;90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2" name="Google Shape;3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8" name="Google Shape;94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8" name="Google Shape;3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2" name="Google Shape;4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3" name="Google Shape;1203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5" name="Google Shape;4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0" name="Google Shape;4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6" name="Google Shape;4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1" name="Google Shape;5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4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bg>
      <p:bgPr>
        <a:solidFill>
          <a:srgbClr val="23344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bg>
      <p:bgPr>
        <a:solidFill>
          <a:srgbClr val="23344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7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type="secHead">
  <p:cSld name="SECTION_HEADER">
    <p:bg>
      <p:bgPr>
        <a:solidFill>
          <a:srgbClr val="23344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8"/>
          <p:cNvSpPr txBox="1"/>
          <p:nvPr>
            <p:ph type="title"/>
          </p:nvPr>
        </p:nvSpPr>
        <p:spPr>
          <a:xfrm>
            <a:off x="590550" y="173672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8"/>
          <p:cNvSpPr txBox="1"/>
          <p:nvPr>
            <p:ph idx="1" type="body"/>
          </p:nvPr>
        </p:nvSpPr>
        <p:spPr>
          <a:xfrm>
            <a:off x="5905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98B"/>
              </a:buClr>
              <a:buSzPts val="2400"/>
              <a:buNone/>
              <a:defRPr sz="24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2000"/>
              <a:buNone/>
              <a:defRPr sz="2000">
                <a:solidFill>
                  <a:srgbClr val="FED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800"/>
              <a:buNone/>
              <a:defRPr sz="1800">
                <a:solidFill>
                  <a:srgbClr val="FED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2_Title Only">
    <p:bg>
      <p:bgPr>
        <a:solidFill>
          <a:srgbClr val="23344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9"/>
          <p:cNvSpPr txBox="1"/>
          <p:nvPr>
            <p:ph type="title"/>
          </p:nvPr>
        </p:nvSpPr>
        <p:spPr>
          <a:xfrm>
            <a:off x="514815" y="198454"/>
            <a:ext cx="10515600" cy="83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l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1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1"/>
          <p:cNvSpPr txBox="1"/>
          <p:nvPr>
            <p:ph idx="1" type="body"/>
          </p:nvPr>
        </p:nvSpPr>
        <p:spPr>
          <a:xfrm>
            <a:off x="341376" y="1263316"/>
            <a:ext cx="11012424" cy="491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0"/>
          <p:cNvSpPr txBox="1"/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30"/>
          <p:cNvSpPr txBox="1"/>
          <p:nvPr>
            <p:ph idx="1" type="body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30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7" name="Google Shape;77;p130"/>
          <p:cNvSpPr/>
          <p:nvPr>
            <p:ph idx="2" type="pic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2"/>
          <p:cNvSpPr txBox="1"/>
          <p:nvPr>
            <p:ph type="title"/>
          </p:nvPr>
        </p:nvSpPr>
        <p:spPr>
          <a:xfrm>
            <a:off x="457095" y="173672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2"/>
          <p:cNvSpPr txBox="1"/>
          <p:nvPr>
            <p:ph idx="1" type="body"/>
          </p:nvPr>
        </p:nvSpPr>
        <p:spPr>
          <a:xfrm>
            <a:off x="457095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2_Two Content">
    <p:bg>
      <p:bgPr>
        <a:solidFill>
          <a:schemeClr val="l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3"/>
          <p:cNvSpPr txBox="1"/>
          <p:nvPr>
            <p:ph type="title"/>
          </p:nvPr>
        </p:nvSpPr>
        <p:spPr>
          <a:xfrm>
            <a:off x="487680" y="365125"/>
            <a:ext cx="11241024" cy="9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33"/>
          <p:cNvSpPr txBox="1"/>
          <p:nvPr>
            <p:ph idx="1" type="body"/>
          </p:nvPr>
        </p:nvSpPr>
        <p:spPr>
          <a:xfrm>
            <a:off x="487679" y="1467853"/>
            <a:ext cx="5532121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33"/>
          <p:cNvSpPr txBox="1"/>
          <p:nvPr>
            <p:ph idx="2" type="body"/>
          </p:nvPr>
        </p:nvSpPr>
        <p:spPr>
          <a:xfrm>
            <a:off x="6172200" y="1467853"/>
            <a:ext cx="5544312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33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t/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6"/>
          <p:cNvSpPr txBox="1"/>
          <p:nvPr>
            <p:ph type="title"/>
          </p:nvPr>
        </p:nvSpPr>
        <p:spPr>
          <a:xfrm>
            <a:off x="514350" y="16462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1" type="body"/>
          </p:nvPr>
        </p:nvSpPr>
        <p:spPr>
          <a:xfrm>
            <a:off x="514350" y="4498975"/>
            <a:ext cx="10833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5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888E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2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2_Two Content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3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8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8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09" name="Google Shape;10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3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20" name="Google Shape;12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1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98B"/>
              </a:buClr>
              <a:buSzPts val="2400"/>
              <a:buNone/>
              <a:defRPr sz="2400">
                <a:solidFill>
                  <a:srgbClr val="FED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2000"/>
              <a:buNone/>
              <a:defRPr sz="2000">
                <a:solidFill>
                  <a:srgbClr val="FED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800"/>
              <a:buNone/>
              <a:defRPr sz="1800">
                <a:solidFill>
                  <a:srgbClr val="FED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888E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  <p:pic>
        <p:nvPicPr>
          <p:cNvPr id="128" name="Google Shape;128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3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bg>
      <p:bgPr>
        <a:solidFill>
          <a:srgbClr val="FDCB26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0"/>
          <p:cNvSpPr txBox="1"/>
          <p:nvPr>
            <p:ph type="title"/>
          </p:nvPr>
        </p:nvSpPr>
        <p:spPr>
          <a:xfrm>
            <a:off x="508000" y="377826"/>
            <a:ext cx="10515600" cy="872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0"/>
          <p:cNvSpPr txBox="1"/>
          <p:nvPr>
            <p:ph idx="1" type="body"/>
          </p:nvPr>
        </p:nvSpPr>
        <p:spPr>
          <a:xfrm>
            <a:off x="508000" y="1419726"/>
            <a:ext cx="10845800" cy="4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20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4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3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5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5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8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3" name="Google Shape;15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4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lt2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4" name="Google Shape;164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8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888E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98B"/>
              </a:buClr>
              <a:buSzPts val="2400"/>
              <a:buNone/>
              <a:defRPr sz="2400">
                <a:solidFill>
                  <a:srgbClr val="FED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2000"/>
              <a:buNone/>
              <a:defRPr sz="2000">
                <a:solidFill>
                  <a:srgbClr val="FED9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800"/>
              <a:buNone/>
              <a:defRPr sz="1800">
                <a:solidFill>
                  <a:srgbClr val="FED9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solidFill>
          <a:schemeClr val="l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888E9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  <p:pic>
        <p:nvPicPr>
          <p:cNvPr id="175" name="Google Shape;175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1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2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3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4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3" name="Google Shape;183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4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7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2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chemeClr val="l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9"/>
          <p:cNvSpPr txBox="1"/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14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14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6" name="Google Shape;196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9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6"/>
          <p:cNvSpPr txBox="1"/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76"/>
          <p:cNvSpPr txBox="1"/>
          <p:nvPr>
            <p:ph idx="1" type="body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76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7" name="Google Shape;207;p76"/>
          <p:cNvSpPr/>
          <p:nvPr>
            <p:ph idx="2" type="pic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bg>
      <p:bgPr>
        <a:solidFill>
          <a:schemeClr val="lt2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7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7"/>
          <p:cNvSpPr txBox="1"/>
          <p:nvPr>
            <p:ph idx="1" type="body"/>
          </p:nvPr>
        </p:nvSpPr>
        <p:spPr>
          <a:xfrm>
            <a:off x="341376" y="1263316"/>
            <a:ext cx="11012424" cy="491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8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0"/>
          <p:cNvSpPr txBox="1"/>
          <p:nvPr>
            <p:ph type="title"/>
          </p:nvPr>
        </p:nvSpPr>
        <p:spPr>
          <a:xfrm>
            <a:off x="457095" y="173672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50"/>
          <p:cNvSpPr txBox="1"/>
          <p:nvPr>
            <p:ph idx="1" type="body"/>
          </p:nvPr>
        </p:nvSpPr>
        <p:spPr>
          <a:xfrm>
            <a:off x="457095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2_Two Content">
    <p:bg>
      <p:bgPr>
        <a:solidFill>
          <a:schemeClr val="lt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1"/>
          <p:cNvSpPr txBox="1"/>
          <p:nvPr>
            <p:ph type="title"/>
          </p:nvPr>
        </p:nvSpPr>
        <p:spPr>
          <a:xfrm>
            <a:off x="487680" y="365125"/>
            <a:ext cx="11241024" cy="9222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151"/>
          <p:cNvSpPr txBox="1"/>
          <p:nvPr>
            <p:ph idx="1" type="body"/>
          </p:nvPr>
        </p:nvSpPr>
        <p:spPr>
          <a:xfrm>
            <a:off x="487679" y="1467853"/>
            <a:ext cx="5532121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151"/>
          <p:cNvSpPr txBox="1"/>
          <p:nvPr>
            <p:ph idx="2" type="body"/>
          </p:nvPr>
        </p:nvSpPr>
        <p:spPr>
          <a:xfrm>
            <a:off x="6172200" y="1467853"/>
            <a:ext cx="5544312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151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t/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5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3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4_Title and Content">
    <p:bg>
      <p:bgPr>
        <a:solidFill>
          <a:srgbClr val="FDCB26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3"/>
          <p:cNvSpPr txBox="1"/>
          <p:nvPr>
            <p:ph type="title"/>
          </p:nvPr>
        </p:nvSpPr>
        <p:spPr>
          <a:xfrm>
            <a:off x="469900" y="365126"/>
            <a:ext cx="10883900" cy="872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3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bg>
      <p:bgPr>
        <a:solidFill>
          <a:srgbClr val="FDCB26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1"/>
          <p:cNvSpPr txBox="1"/>
          <p:nvPr>
            <p:ph type="title"/>
          </p:nvPr>
        </p:nvSpPr>
        <p:spPr>
          <a:xfrm>
            <a:off x="508000" y="377826"/>
            <a:ext cx="10515600" cy="872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81"/>
          <p:cNvSpPr txBox="1"/>
          <p:nvPr>
            <p:ph idx="1" type="body"/>
          </p:nvPr>
        </p:nvSpPr>
        <p:spPr>
          <a:xfrm>
            <a:off x="508000" y="1419726"/>
            <a:ext cx="10845800" cy="4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81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4"/>
          <p:cNvSpPr txBox="1"/>
          <p:nvPr>
            <p:ph type="title"/>
          </p:nvPr>
        </p:nvSpPr>
        <p:spPr>
          <a:xfrm>
            <a:off x="514350" y="16462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54"/>
          <p:cNvSpPr txBox="1"/>
          <p:nvPr>
            <p:ph idx="1" type="body"/>
          </p:nvPr>
        </p:nvSpPr>
        <p:spPr>
          <a:xfrm>
            <a:off x="514350" y="4498975"/>
            <a:ext cx="108331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5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6"/>
          <p:cNvSpPr txBox="1"/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4_Title and Content">
    <p:bg>
      <p:bgPr>
        <a:solidFill>
          <a:srgbClr val="FDCB26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7"/>
          <p:cNvSpPr txBox="1"/>
          <p:nvPr>
            <p:ph type="title"/>
          </p:nvPr>
        </p:nvSpPr>
        <p:spPr>
          <a:xfrm>
            <a:off x="469900" y="365126"/>
            <a:ext cx="10883900" cy="872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57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DCB26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8"/>
          <p:cNvSpPr txBox="1"/>
          <p:nvPr>
            <p:ph type="title"/>
          </p:nvPr>
        </p:nvSpPr>
        <p:spPr>
          <a:xfrm>
            <a:off x="596900" y="365125"/>
            <a:ext cx="11087100" cy="794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158"/>
          <p:cNvSpPr txBox="1"/>
          <p:nvPr>
            <p:ph idx="1" type="body"/>
          </p:nvPr>
        </p:nvSpPr>
        <p:spPr>
          <a:xfrm>
            <a:off x="596899" y="1338146"/>
            <a:ext cx="5422901" cy="4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158"/>
          <p:cNvSpPr txBox="1"/>
          <p:nvPr>
            <p:ph idx="2" type="body"/>
          </p:nvPr>
        </p:nvSpPr>
        <p:spPr>
          <a:xfrm>
            <a:off x="6172200" y="1338146"/>
            <a:ext cx="5511800" cy="4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158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2_Two Content">
    <p:bg>
      <p:bgPr>
        <a:solidFill>
          <a:srgbClr val="FDCB26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9"/>
          <p:cNvSpPr txBox="1"/>
          <p:nvPr>
            <p:ph type="title"/>
          </p:nvPr>
        </p:nvSpPr>
        <p:spPr>
          <a:xfrm>
            <a:off x="520700" y="365125"/>
            <a:ext cx="5181600" cy="1013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159"/>
          <p:cNvSpPr txBox="1"/>
          <p:nvPr>
            <p:ph idx="1" type="body"/>
          </p:nvPr>
        </p:nvSpPr>
        <p:spPr>
          <a:xfrm>
            <a:off x="520700" y="1484026"/>
            <a:ext cx="5181600" cy="46927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159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56" name="Google Shape;256;p159"/>
          <p:cNvSpPr/>
          <p:nvPr>
            <p:ph idx="2" type="pic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8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dk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DCB26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4"/>
          <p:cNvSpPr txBox="1"/>
          <p:nvPr>
            <p:ph type="title"/>
          </p:nvPr>
        </p:nvSpPr>
        <p:spPr>
          <a:xfrm>
            <a:off x="596900" y="365125"/>
            <a:ext cx="11087100" cy="794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124"/>
          <p:cNvSpPr txBox="1"/>
          <p:nvPr>
            <p:ph idx="1" type="body"/>
          </p:nvPr>
        </p:nvSpPr>
        <p:spPr>
          <a:xfrm>
            <a:off x="596899" y="1338146"/>
            <a:ext cx="5422901" cy="4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24"/>
          <p:cNvSpPr txBox="1"/>
          <p:nvPr>
            <p:ph idx="2" type="body"/>
          </p:nvPr>
        </p:nvSpPr>
        <p:spPr>
          <a:xfrm>
            <a:off x="6172200" y="1338146"/>
            <a:ext cx="5511800" cy="48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124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lt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8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74" name="Google Shape;27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7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8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8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9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5" name="Google Shape;28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90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9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9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9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9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chemeClr val="lt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9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9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99" name="Google Shape;29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3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9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4" name="Google Shape;304;p9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9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6" name="Google Shape;306;p9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9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0" name="Google Shape;310;p9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9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2" name="Google Shape;312;p9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3" name="Google Shape;31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5" y="6199716"/>
            <a:ext cx="1689452" cy="57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ison">
  <p:cSld name="3_Comparison">
    <p:bg>
      <p:bgPr>
        <a:solidFill>
          <a:schemeClr val="lt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7" name="Google Shape;317;p9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9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9" name="Google Shape;319;p9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0" name="Google Shape;3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6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2_Two Content">
    <p:bg>
      <p:bgPr>
        <a:solidFill>
          <a:srgbClr val="FDCB2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5"/>
          <p:cNvSpPr txBox="1"/>
          <p:nvPr>
            <p:ph type="title"/>
          </p:nvPr>
        </p:nvSpPr>
        <p:spPr>
          <a:xfrm>
            <a:off x="520700" y="365125"/>
            <a:ext cx="5181600" cy="1013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125"/>
          <p:cNvSpPr txBox="1"/>
          <p:nvPr>
            <p:ph idx="1" type="body"/>
          </p:nvPr>
        </p:nvSpPr>
        <p:spPr>
          <a:xfrm>
            <a:off x="520700" y="1484026"/>
            <a:ext cx="5181600" cy="46927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429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125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b="0" i="0" lang="en-US" sz="1467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67" u="none" cap="none" strike="noStrik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5" name="Google Shape;45;p125"/>
          <p:cNvSpPr/>
          <p:nvPr>
            <p:ph idx="2" type="pic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9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5" name="Google Shape;325;p9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9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9" name="Google Shape;329;p9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bg>
      <p:bgPr>
        <a:solidFill>
          <a:schemeClr val="lt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9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3" name="Google Shape;333;p9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334" name="Google Shape;33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5" y="6199716"/>
            <a:ext cx="1689452" cy="5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99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0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10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icture with Caption">
  <p:cSld name="2_Picture with Caption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0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10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bg>
      <p:bgPr>
        <a:solidFill>
          <a:schemeClr val="lt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0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10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10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349" name="Google Shape;34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5" y="6199716"/>
            <a:ext cx="1689452" cy="5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02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0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10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Vertical Text">
  <p:cSld name="2_Title and Vertical 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0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Vertical Text">
  <p:cSld name="1_Title and Vertical Text">
    <p:bg>
      <p:bgPr>
        <a:solidFill>
          <a:schemeClr val="lt2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10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1" name="Google Shape;361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5" y="6199716"/>
            <a:ext cx="1689452" cy="5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05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0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ertical Title and Text">
  <p:cSld name="2_Vertical Title and Text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0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bg>
      <p:bgPr>
        <a:solidFill>
          <a:schemeClr val="lt2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10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5" y="6199716"/>
            <a:ext cx="1689452" cy="5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08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9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0" Type="http://schemas.openxmlformats.org/officeDocument/2006/relationships/theme" Target="../theme/theme8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88.xml"/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0.xml"/><Relationship Id="rId27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id="12" name="Google Shape;12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20267" y="6202535"/>
            <a:ext cx="1689452" cy="57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2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B26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5"/>
          <p:cNvSpPr txBox="1"/>
          <p:nvPr>
            <p:ph type="title"/>
          </p:nvPr>
        </p:nvSpPr>
        <p:spPr>
          <a:xfrm>
            <a:off x="508000" y="365126"/>
            <a:ext cx="11176000" cy="93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65"/>
          <p:cNvSpPr txBox="1"/>
          <p:nvPr>
            <p:ph idx="1" type="body"/>
          </p:nvPr>
        </p:nvSpPr>
        <p:spPr>
          <a:xfrm>
            <a:off x="508000" y="1419726"/>
            <a:ext cx="11176000" cy="4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descr="A black background with a black square&#10;&#10;Description automatically generated with medium confidence" id="19" name="Google Shape;19;p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19015" y="6473029"/>
            <a:ext cx="869570" cy="28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5"/>
          <p:cNvSpPr txBox="1"/>
          <p:nvPr/>
        </p:nvSpPr>
        <p:spPr>
          <a:xfrm>
            <a:off x="403415" y="6481758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b="0" i="0" lang="en-US" sz="11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344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7"/>
          <p:cNvSpPr txBox="1"/>
          <p:nvPr>
            <p:ph type="title"/>
          </p:nvPr>
        </p:nvSpPr>
        <p:spPr>
          <a:xfrm>
            <a:off x="584200" y="284490"/>
            <a:ext cx="11137900" cy="86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7"/>
          <p:cNvSpPr txBox="1"/>
          <p:nvPr>
            <p:ph idx="1" type="body"/>
          </p:nvPr>
        </p:nvSpPr>
        <p:spPr>
          <a:xfrm>
            <a:off x="584200" y="1343025"/>
            <a:ext cx="11137900" cy="484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50" name="Google Shape;50;p67"/>
          <p:cNvSpPr txBox="1"/>
          <p:nvPr/>
        </p:nvSpPr>
        <p:spPr>
          <a:xfrm>
            <a:off x="11843463" y="6551335"/>
            <a:ext cx="1053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30639" y="6350583"/>
            <a:ext cx="986532" cy="31931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7"/>
          <p:cNvSpPr txBox="1"/>
          <p:nvPr/>
        </p:nvSpPr>
        <p:spPr>
          <a:xfrm>
            <a:off x="491518" y="6289725"/>
            <a:ext cx="58754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b="0" i="0" lang="en-US" sz="1100" u="none" cap="none" strike="noStrike">
                <a:solidFill>
                  <a:srgbClr val="93A1A1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b="0" i="0" lang="en-US" sz="11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b="0" i="0" lang="en-US" sz="1100" u="none" cap="none" strike="noStrike">
                <a:solidFill>
                  <a:srgbClr val="93A1A1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b="0" i="0" sz="11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/>
          <p:nvPr>
            <p:ph type="title"/>
          </p:nvPr>
        </p:nvSpPr>
        <p:spPr>
          <a:xfrm>
            <a:off x="419724" y="365126"/>
            <a:ext cx="11347555" cy="850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69"/>
          <p:cNvSpPr txBox="1"/>
          <p:nvPr>
            <p:ph idx="1" type="body"/>
          </p:nvPr>
        </p:nvSpPr>
        <p:spPr>
          <a:xfrm>
            <a:off x="419724" y="1359568"/>
            <a:ext cx="11347554" cy="481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descr="A black background with yellow lines&#10;&#10;Description automatically generated" id="66" name="Google Shape;66;p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13774" y="6371167"/>
            <a:ext cx="1080052" cy="3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9"/>
          <p:cNvSpPr txBox="1"/>
          <p:nvPr/>
        </p:nvSpPr>
        <p:spPr>
          <a:xfrm>
            <a:off x="298174" y="6475890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id="95" name="Google Shape;95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20267" y="6202535"/>
            <a:ext cx="1689452" cy="5737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1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id="148" name="Google Shape;148;p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20267" y="6202535"/>
            <a:ext cx="1689452" cy="57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3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5"/>
          <p:cNvSpPr txBox="1"/>
          <p:nvPr>
            <p:ph type="title"/>
          </p:nvPr>
        </p:nvSpPr>
        <p:spPr>
          <a:xfrm>
            <a:off x="419724" y="365126"/>
            <a:ext cx="11347555" cy="850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75"/>
          <p:cNvSpPr txBox="1"/>
          <p:nvPr>
            <p:ph idx="1" type="body"/>
          </p:nvPr>
        </p:nvSpPr>
        <p:spPr>
          <a:xfrm>
            <a:off x="419724" y="1359568"/>
            <a:ext cx="11347554" cy="4817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descr="A black background with yellow lines&#10;&#10;Description automatically generated" id="201" name="Google Shape;201;p7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813774" y="6371167"/>
            <a:ext cx="1080052" cy="3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5"/>
          <p:cNvSpPr txBox="1"/>
          <p:nvPr/>
        </p:nvSpPr>
        <p:spPr>
          <a:xfrm>
            <a:off x="298174" y="6475890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b="0" i="0" lang="en-US" sz="1100" u="none" cap="none" strike="noStrike">
                <a:solidFill>
                  <a:schemeClr val="accent5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B26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0"/>
          <p:cNvSpPr txBox="1"/>
          <p:nvPr>
            <p:ph type="title"/>
          </p:nvPr>
        </p:nvSpPr>
        <p:spPr>
          <a:xfrm>
            <a:off x="508000" y="365126"/>
            <a:ext cx="11176000" cy="93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80"/>
          <p:cNvSpPr txBox="1"/>
          <p:nvPr>
            <p:ph idx="1" type="body"/>
          </p:nvPr>
        </p:nvSpPr>
        <p:spPr>
          <a:xfrm>
            <a:off x="508000" y="1419726"/>
            <a:ext cx="11176000" cy="4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descr="A black background with a black square&#10;&#10;Description automatically generated with medium confidence" id="230" name="Google Shape;230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19015" y="6473029"/>
            <a:ext cx="869570" cy="28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0"/>
          <p:cNvSpPr txBox="1"/>
          <p:nvPr/>
        </p:nvSpPr>
        <p:spPr>
          <a:xfrm>
            <a:off x="403415" y="6481758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b="0" i="0" lang="en-US" sz="11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b="0" i="0" lang="en-US" sz="1100" u="none" cap="none" strike="noStrik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0" name="Google Shape;260;p8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pic>
        <p:nvPicPr>
          <p:cNvPr id="261" name="Google Shape;261;p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20265" y="6199716"/>
            <a:ext cx="1689452" cy="5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0267" y="6202535"/>
            <a:ext cx="1689452" cy="57370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4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/>
          </a:p>
        </p:txBody>
      </p:sp>
      <p:sp>
        <p:nvSpPr>
          <p:cNvPr id="264" name="Google Shape;264;p84"/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nit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‹#›</a:t>
            </a:fld>
            <a:r>
              <a:rPr lang="en-US" sz="1000">
                <a:solidFill>
                  <a:srgbClr val="93A1A1"/>
                </a:solidFill>
                <a:latin typeface="Kanit"/>
                <a:ea typeface="Kanit"/>
                <a:cs typeface="Kanit"/>
                <a:sym typeface="Kanit"/>
              </a:rPr>
              <a:t>  |  </a:t>
            </a:r>
            <a:r>
              <a:rPr lang="en-US" sz="10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2/11/2025  </a:t>
            </a:r>
            <a:r>
              <a:rPr lang="en-US" sz="1000">
                <a:solidFill>
                  <a:srgbClr val="93A1A1"/>
                </a:solidFill>
                <a:latin typeface="Kanit"/>
                <a:ea typeface="Kanit"/>
                <a:cs typeface="Kanit"/>
                <a:sym typeface="Kanit"/>
              </a:rPr>
              <a:t>  © Copyright 2006-2022 Inflectra Corporation</a:t>
            </a:r>
            <a:endParaRPr sz="10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5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Relationship Id="rId4" Type="http://schemas.openxmlformats.org/officeDocument/2006/relationships/image" Target="../media/image55.png"/><Relationship Id="rId5" Type="http://schemas.openxmlformats.org/officeDocument/2006/relationships/image" Target="../media/image45.png"/><Relationship Id="rId6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hyperlink" Target="https://campus.inflectra.com/" TargetMode="External"/><Relationship Id="rId5" Type="http://schemas.openxmlformats.org/officeDocument/2006/relationships/image" Target="../media/image77.png"/><Relationship Id="rId6" Type="http://schemas.openxmlformats.org/officeDocument/2006/relationships/image" Target="../media/image60.png"/><Relationship Id="rId7" Type="http://schemas.openxmlformats.org/officeDocument/2006/relationships/image" Target="../media/image46.png"/><Relationship Id="rId8" Type="http://schemas.openxmlformats.org/officeDocument/2006/relationships/hyperlink" Target="https://inflectra.com/Ideas/VideosAllPlaylists.aspx" TargetMode="External"/><Relationship Id="rId11" Type="http://schemas.openxmlformats.org/officeDocument/2006/relationships/hyperlink" Target="https://www.youtube.com/@Inflectra_Tech" TargetMode="External"/><Relationship Id="rId10" Type="http://schemas.openxmlformats.org/officeDocument/2006/relationships/hyperlink" Target="https://inflectra.com/Company/Events.aspx" TargetMode="External"/><Relationship Id="rId12" Type="http://schemas.openxmlformats.org/officeDocument/2006/relationships/hyperlink" Target="https://www.inflectracon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Relationship Id="rId4" Type="http://schemas.openxmlformats.org/officeDocument/2006/relationships/image" Target="../media/image51.png"/><Relationship Id="rId5" Type="http://schemas.openxmlformats.org/officeDocument/2006/relationships/image" Target="../media/image47.png"/><Relationship Id="rId6" Type="http://schemas.openxmlformats.org/officeDocument/2006/relationships/image" Target="../media/image57.png"/><Relationship Id="rId7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9.jpg"/><Relationship Id="rId4" Type="http://schemas.openxmlformats.org/officeDocument/2006/relationships/hyperlink" Target="https://www.inflectra.com/Solutions/Industries/Healthcare-And-Bio-Technology.aspx" TargetMode="External"/><Relationship Id="rId5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3.jpg"/><Relationship Id="rId4" Type="http://schemas.openxmlformats.org/officeDocument/2006/relationships/hyperlink" Target="https://www.inflectra.com/Solutions/Industries/Financial-Services.aspx" TargetMode="External"/><Relationship Id="rId5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jpg"/><Relationship Id="rId4" Type="http://schemas.openxmlformats.org/officeDocument/2006/relationships/image" Target="../media/image56.png"/><Relationship Id="rId5" Type="http://schemas.openxmlformats.org/officeDocument/2006/relationships/hyperlink" Target="https://www.inflectra.com/Solutions/Industries/Healthcare-And-Bio-Technology.aspx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2.jpg"/><Relationship Id="rId4" Type="http://schemas.openxmlformats.org/officeDocument/2006/relationships/image" Target="../media/image56.png"/><Relationship Id="rId5" Type="http://schemas.openxmlformats.org/officeDocument/2006/relationships/hyperlink" Target="https://www.inflectra.com/Solutions/Industries/Healthcare-And-Bio-Technology.aspx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0.png"/><Relationship Id="rId4" Type="http://schemas.openxmlformats.org/officeDocument/2006/relationships/image" Target="../media/image66.png"/><Relationship Id="rId5" Type="http://schemas.openxmlformats.org/officeDocument/2006/relationships/image" Target="../media/image7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4.png"/><Relationship Id="rId4" Type="http://schemas.openxmlformats.org/officeDocument/2006/relationships/image" Target="../media/image73.png"/><Relationship Id="rId5" Type="http://schemas.openxmlformats.org/officeDocument/2006/relationships/image" Target="../media/image6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6.png"/><Relationship Id="rId4" Type="http://schemas.openxmlformats.org/officeDocument/2006/relationships/image" Target="../media/image81.png"/><Relationship Id="rId5" Type="http://schemas.openxmlformats.org/officeDocument/2006/relationships/image" Target="../media/image91.png"/><Relationship Id="rId6" Type="http://schemas.openxmlformats.org/officeDocument/2006/relationships/image" Target="../media/image85.png"/><Relationship Id="rId7" Type="http://schemas.openxmlformats.org/officeDocument/2006/relationships/image" Target="../media/image78.png"/><Relationship Id="rId8" Type="http://schemas.openxmlformats.org/officeDocument/2006/relationships/image" Target="../media/image7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5.png"/><Relationship Id="rId4" Type="http://schemas.openxmlformats.org/officeDocument/2006/relationships/image" Target="../media/image79.png"/><Relationship Id="rId5" Type="http://schemas.openxmlformats.org/officeDocument/2006/relationships/image" Target="../media/image89.png"/><Relationship Id="rId6" Type="http://schemas.openxmlformats.org/officeDocument/2006/relationships/hyperlink" Target="https://www.inflectra.com/Company/Security.aspx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105.png"/><Relationship Id="rId5" Type="http://schemas.openxmlformats.org/officeDocument/2006/relationships/image" Target="../media/image108.png"/><Relationship Id="rId6" Type="http://schemas.openxmlformats.org/officeDocument/2006/relationships/image" Target="../media/image86.png"/><Relationship Id="rId7" Type="http://schemas.openxmlformats.org/officeDocument/2006/relationships/image" Target="../media/image80.png"/><Relationship Id="rId8" Type="http://schemas.openxmlformats.org/officeDocument/2006/relationships/image" Target="../media/image104.png"/><Relationship Id="rId11" Type="http://schemas.openxmlformats.org/officeDocument/2006/relationships/image" Target="../media/image90.png"/><Relationship Id="rId10" Type="http://schemas.openxmlformats.org/officeDocument/2006/relationships/image" Target="../media/image82.png"/><Relationship Id="rId13" Type="http://schemas.openxmlformats.org/officeDocument/2006/relationships/image" Target="../media/image87.png"/><Relationship Id="rId12" Type="http://schemas.openxmlformats.org/officeDocument/2006/relationships/image" Target="../media/image95.png"/><Relationship Id="rId15" Type="http://schemas.openxmlformats.org/officeDocument/2006/relationships/image" Target="../media/image93.png"/><Relationship Id="rId14" Type="http://schemas.openxmlformats.org/officeDocument/2006/relationships/image" Target="../media/image92.png"/><Relationship Id="rId16" Type="http://schemas.openxmlformats.org/officeDocument/2006/relationships/image" Target="../media/image9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2.png"/><Relationship Id="rId4" Type="http://schemas.openxmlformats.org/officeDocument/2006/relationships/hyperlink" Target="https://www.inflectra.com/Products/Cloud-Services.aspx" TargetMode="External"/></Relationships>
</file>

<file path=ppt/slides/_rels/slide2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6.png"/><Relationship Id="rId22" Type="http://schemas.openxmlformats.org/officeDocument/2006/relationships/image" Target="../media/image115.png"/><Relationship Id="rId21" Type="http://schemas.openxmlformats.org/officeDocument/2006/relationships/image" Target="../media/image127.png"/><Relationship Id="rId24" Type="http://schemas.openxmlformats.org/officeDocument/2006/relationships/image" Target="../media/image114.png"/><Relationship Id="rId23" Type="http://schemas.openxmlformats.org/officeDocument/2006/relationships/image" Target="../media/image113.png"/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image" Target="../media/image107.png"/><Relationship Id="rId26" Type="http://schemas.openxmlformats.org/officeDocument/2006/relationships/image" Target="../media/image117.png"/><Relationship Id="rId25" Type="http://schemas.openxmlformats.org/officeDocument/2006/relationships/image" Target="../media/image110.png"/><Relationship Id="rId28" Type="http://schemas.openxmlformats.org/officeDocument/2006/relationships/image" Target="../media/image120.png"/><Relationship Id="rId27" Type="http://schemas.openxmlformats.org/officeDocument/2006/relationships/image" Target="../media/image112.png"/><Relationship Id="rId5" Type="http://schemas.openxmlformats.org/officeDocument/2006/relationships/image" Target="../media/image124.png"/><Relationship Id="rId6" Type="http://schemas.openxmlformats.org/officeDocument/2006/relationships/image" Target="../media/image111.png"/><Relationship Id="rId29" Type="http://schemas.openxmlformats.org/officeDocument/2006/relationships/image" Target="../media/image130.png"/><Relationship Id="rId7" Type="http://schemas.openxmlformats.org/officeDocument/2006/relationships/image" Target="../media/image97.png"/><Relationship Id="rId8" Type="http://schemas.openxmlformats.org/officeDocument/2006/relationships/image" Target="../media/image138.png"/><Relationship Id="rId31" Type="http://schemas.openxmlformats.org/officeDocument/2006/relationships/image" Target="../media/image123.png"/><Relationship Id="rId30" Type="http://schemas.openxmlformats.org/officeDocument/2006/relationships/image" Target="../media/image121.png"/><Relationship Id="rId11" Type="http://schemas.openxmlformats.org/officeDocument/2006/relationships/image" Target="../media/image109.png"/><Relationship Id="rId33" Type="http://schemas.openxmlformats.org/officeDocument/2006/relationships/image" Target="../media/image178.png"/><Relationship Id="rId10" Type="http://schemas.openxmlformats.org/officeDocument/2006/relationships/image" Target="../media/image98.png"/><Relationship Id="rId32" Type="http://schemas.openxmlformats.org/officeDocument/2006/relationships/image" Target="../media/image136.png"/><Relationship Id="rId13" Type="http://schemas.openxmlformats.org/officeDocument/2006/relationships/image" Target="../media/image101.png"/><Relationship Id="rId12" Type="http://schemas.openxmlformats.org/officeDocument/2006/relationships/image" Target="../media/image103.png"/><Relationship Id="rId15" Type="http://schemas.openxmlformats.org/officeDocument/2006/relationships/image" Target="../media/image100.png"/><Relationship Id="rId14" Type="http://schemas.openxmlformats.org/officeDocument/2006/relationships/image" Target="../media/image102.png"/><Relationship Id="rId17" Type="http://schemas.openxmlformats.org/officeDocument/2006/relationships/image" Target="../media/image119.png"/><Relationship Id="rId16" Type="http://schemas.openxmlformats.org/officeDocument/2006/relationships/image" Target="../media/image143.png"/><Relationship Id="rId19" Type="http://schemas.openxmlformats.org/officeDocument/2006/relationships/image" Target="../media/image118.png"/><Relationship Id="rId18" Type="http://schemas.openxmlformats.org/officeDocument/2006/relationships/image" Target="../media/image1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5.png"/><Relationship Id="rId22" Type="http://schemas.openxmlformats.org/officeDocument/2006/relationships/image" Target="../media/image151.png"/><Relationship Id="rId21" Type="http://schemas.openxmlformats.org/officeDocument/2006/relationships/image" Target="../media/image142.png"/><Relationship Id="rId24" Type="http://schemas.openxmlformats.org/officeDocument/2006/relationships/image" Target="../media/image144.png"/><Relationship Id="rId23" Type="http://schemas.openxmlformats.org/officeDocument/2006/relationships/image" Target="../media/image152.pn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6.png"/><Relationship Id="rId4" Type="http://schemas.openxmlformats.org/officeDocument/2006/relationships/image" Target="../media/image153.png"/><Relationship Id="rId9" Type="http://schemas.openxmlformats.org/officeDocument/2006/relationships/image" Target="../media/image125.png"/><Relationship Id="rId26" Type="http://schemas.openxmlformats.org/officeDocument/2006/relationships/image" Target="../media/image148.png"/><Relationship Id="rId25" Type="http://schemas.openxmlformats.org/officeDocument/2006/relationships/image" Target="../media/image167.png"/><Relationship Id="rId28" Type="http://schemas.openxmlformats.org/officeDocument/2006/relationships/image" Target="../media/image154.png"/><Relationship Id="rId27" Type="http://schemas.openxmlformats.org/officeDocument/2006/relationships/image" Target="../media/image182.png"/><Relationship Id="rId5" Type="http://schemas.openxmlformats.org/officeDocument/2006/relationships/image" Target="../media/image131.png"/><Relationship Id="rId6" Type="http://schemas.openxmlformats.org/officeDocument/2006/relationships/image" Target="../media/image134.png"/><Relationship Id="rId7" Type="http://schemas.openxmlformats.org/officeDocument/2006/relationships/image" Target="../media/image140.png"/><Relationship Id="rId8" Type="http://schemas.openxmlformats.org/officeDocument/2006/relationships/image" Target="../media/image139.png"/><Relationship Id="rId11" Type="http://schemas.openxmlformats.org/officeDocument/2006/relationships/image" Target="../media/image129.png"/><Relationship Id="rId10" Type="http://schemas.openxmlformats.org/officeDocument/2006/relationships/image" Target="../media/image132.png"/><Relationship Id="rId13" Type="http://schemas.openxmlformats.org/officeDocument/2006/relationships/image" Target="../media/image128.png"/><Relationship Id="rId12" Type="http://schemas.openxmlformats.org/officeDocument/2006/relationships/image" Target="../media/image137.png"/><Relationship Id="rId15" Type="http://schemas.openxmlformats.org/officeDocument/2006/relationships/image" Target="../media/image135.png"/><Relationship Id="rId14" Type="http://schemas.openxmlformats.org/officeDocument/2006/relationships/image" Target="../media/image141.png"/><Relationship Id="rId17" Type="http://schemas.openxmlformats.org/officeDocument/2006/relationships/image" Target="../media/image145.png"/><Relationship Id="rId16" Type="http://schemas.openxmlformats.org/officeDocument/2006/relationships/image" Target="../media/image133.png"/><Relationship Id="rId19" Type="http://schemas.openxmlformats.org/officeDocument/2006/relationships/image" Target="../media/image149.png"/><Relationship Id="rId18" Type="http://schemas.openxmlformats.org/officeDocument/2006/relationships/image" Target="../media/image1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7.png"/><Relationship Id="rId4" Type="http://schemas.openxmlformats.org/officeDocument/2006/relationships/image" Target="../media/image147.png"/><Relationship Id="rId5" Type="http://schemas.openxmlformats.org/officeDocument/2006/relationships/image" Target="../media/image16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8.png"/><Relationship Id="rId4" Type="http://schemas.openxmlformats.org/officeDocument/2006/relationships/image" Target="../media/image15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6.png"/><Relationship Id="rId4" Type="http://schemas.openxmlformats.org/officeDocument/2006/relationships/image" Target="../media/image164.png"/><Relationship Id="rId5" Type="http://schemas.openxmlformats.org/officeDocument/2006/relationships/image" Target="../media/image18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5.png"/><Relationship Id="rId4" Type="http://schemas.openxmlformats.org/officeDocument/2006/relationships/image" Target="../media/image15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2.png"/><Relationship Id="rId4" Type="http://schemas.openxmlformats.org/officeDocument/2006/relationships/image" Target="../media/image17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1.png"/><Relationship Id="rId4" Type="http://schemas.openxmlformats.org/officeDocument/2006/relationships/image" Target="../media/image17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2.png"/><Relationship Id="rId4" Type="http://schemas.openxmlformats.org/officeDocument/2006/relationships/image" Target="../media/image16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0.png"/><Relationship Id="rId4" Type="http://schemas.openxmlformats.org/officeDocument/2006/relationships/image" Target="../media/image18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0.png"/><Relationship Id="rId4" Type="http://schemas.openxmlformats.org/officeDocument/2006/relationships/image" Target="../media/image174.png"/><Relationship Id="rId5" Type="http://schemas.openxmlformats.org/officeDocument/2006/relationships/image" Target="../media/image18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7.png"/><Relationship Id="rId4" Type="http://schemas.openxmlformats.org/officeDocument/2006/relationships/image" Target="../media/image19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4.png"/><Relationship Id="rId4" Type="http://schemas.openxmlformats.org/officeDocument/2006/relationships/image" Target="../media/image18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5.png"/><Relationship Id="rId4" Type="http://schemas.openxmlformats.org/officeDocument/2006/relationships/image" Target="../media/image204.png"/><Relationship Id="rId5" Type="http://schemas.openxmlformats.org/officeDocument/2006/relationships/image" Target="../media/image176.png"/><Relationship Id="rId6" Type="http://schemas.openxmlformats.org/officeDocument/2006/relationships/image" Target="../media/image19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3.png"/><Relationship Id="rId4" Type="http://schemas.openxmlformats.org/officeDocument/2006/relationships/image" Target="../media/image17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88.png"/><Relationship Id="rId4" Type="http://schemas.openxmlformats.org/officeDocument/2006/relationships/image" Target="../media/image191.png"/><Relationship Id="rId5" Type="http://schemas.openxmlformats.org/officeDocument/2006/relationships/image" Target="../media/image18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2.png"/><Relationship Id="rId4" Type="http://schemas.openxmlformats.org/officeDocument/2006/relationships/image" Target="../media/image18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61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31.png"/><Relationship Id="rId11" Type="http://schemas.openxmlformats.org/officeDocument/2006/relationships/image" Target="../media/image15.png"/><Relationship Id="rId10" Type="http://schemas.openxmlformats.org/officeDocument/2006/relationships/image" Target="../media/image2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2.png"/><Relationship Id="rId4" Type="http://schemas.openxmlformats.org/officeDocument/2006/relationships/image" Target="../media/image199.png"/><Relationship Id="rId5" Type="http://schemas.openxmlformats.org/officeDocument/2006/relationships/image" Target="../media/image20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4.png"/><Relationship Id="rId4" Type="http://schemas.openxmlformats.org/officeDocument/2006/relationships/image" Target="../media/image205.png"/><Relationship Id="rId5" Type="http://schemas.openxmlformats.org/officeDocument/2006/relationships/image" Target="../media/image2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6.png"/><Relationship Id="rId4" Type="http://schemas.openxmlformats.org/officeDocument/2006/relationships/image" Target="../media/image193.png"/><Relationship Id="rId5" Type="http://schemas.openxmlformats.org/officeDocument/2006/relationships/image" Target="../media/image20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4.png"/><Relationship Id="rId4" Type="http://schemas.openxmlformats.org/officeDocument/2006/relationships/image" Target="../media/image19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3.png"/><Relationship Id="rId22" Type="http://schemas.openxmlformats.org/officeDocument/2006/relationships/image" Target="../media/image234.png"/><Relationship Id="rId21" Type="http://schemas.openxmlformats.org/officeDocument/2006/relationships/image" Target="../media/image221.png"/><Relationship Id="rId24" Type="http://schemas.openxmlformats.org/officeDocument/2006/relationships/image" Target="../media/image227.png"/><Relationship Id="rId23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00.png"/><Relationship Id="rId4" Type="http://schemas.openxmlformats.org/officeDocument/2006/relationships/image" Target="../media/image219.png"/><Relationship Id="rId9" Type="http://schemas.openxmlformats.org/officeDocument/2006/relationships/image" Target="../media/image206.png"/><Relationship Id="rId26" Type="http://schemas.openxmlformats.org/officeDocument/2006/relationships/image" Target="../media/image216.png"/><Relationship Id="rId25" Type="http://schemas.openxmlformats.org/officeDocument/2006/relationships/image" Target="../media/image225.png"/><Relationship Id="rId28" Type="http://schemas.openxmlformats.org/officeDocument/2006/relationships/image" Target="../media/image223.png"/><Relationship Id="rId27" Type="http://schemas.openxmlformats.org/officeDocument/2006/relationships/image" Target="../media/image140.png"/><Relationship Id="rId5" Type="http://schemas.openxmlformats.org/officeDocument/2006/relationships/image" Target="../media/image153.png"/><Relationship Id="rId6" Type="http://schemas.openxmlformats.org/officeDocument/2006/relationships/image" Target="../media/image198.png"/><Relationship Id="rId29" Type="http://schemas.openxmlformats.org/officeDocument/2006/relationships/image" Target="../media/image247.png"/><Relationship Id="rId7" Type="http://schemas.openxmlformats.org/officeDocument/2006/relationships/image" Target="../media/image197.png"/><Relationship Id="rId8" Type="http://schemas.openxmlformats.org/officeDocument/2006/relationships/image" Target="../media/image203.png"/><Relationship Id="rId31" Type="http://schemas.openxmlformats.org/officeDocument/2006/relationships/image" Target="../media/image326.png"/><Relationship Id="rId30" Type="http://schemas.openxmlformats.org/officeDocument/2006/relationships/image" Target="../media/image231.png"/><Relationship Id="rId11" Type="http://schemas.openxmlformats.org/officeDocument/2006/relationships/image" Target="../media/image224.png"/><Relationship Id="rId10" Type="http://schemas.openxmlformats.org/officeDocument/2006/relationships/image" Target="../media/image208.png"/><Relationship Id="rId13" Type="http://schemas.openxmlformats.org/officeDocument/2006/relationships/image" Target="../media/image242.png"/><Relationship Id="rId12" Type="http://schemas.openxmlformats.org/officeDocument/2006/relationships/image" Target="../media/image209.png"/><Relationship Id="rId15" Type="http://schemas.openxmlformats.org/officeDocument/2006/relationships/image" Target="../media/image210.png"/><Relationship Id="rId14" Type="http://schemas.openxmlformats.org/officeDocument/2006/relationships/image" Target="../media/image217.png"/><Relationship Id="rId17" Type="http://schemas.openxmlformats.org/officeDocument/2006/relationships/image" Target="../media/image41.png"/><Relationship Id="rId16" Type="http://schemas.openxmlformats.org/officeDocument/2006/relationships/image" Target="../media/image214.png"/><Relationship Id="rId19" Type="http://schemas.openxmlformats.org/officeDocument/2006/relationships/image" Target="../media/image211.png"/><Relationship Id="rId18" Type="http://schemas.openxmlformats.org/officeDocument/2006/relationships/image" Target="../media/image2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30.png"/><Relationship Id="rId4" Type="http://schemas.openxmlformats.org/officeDocument/2006/relationships/image" Target="../media/image238.png"/><Relationship Id="rId9" Type="http://schemas.openxmlformats.org/officeDocument/2006/relationships/image" Target="../media/image229.png"/><Relationship Id="rId5" Type="http://schemas.openxmlformats.org/officeDocument/2006/relationships/image" Target="../media/image235.png"/><Relationship Id="rId6" Type="http://schemas.openxmlformats.org/officeDocument/2006/relationships/image" Target="../media/image237.png"/><Relationship Id="rId7" Type="http://schemas.openxmlformats.org/officeDocument/2006/relationships/image" Target="../media/image236.png"/><Relationship Id="rId8" Type="http://schemas.openxmlformats.org/officeDocument/2006/relationships/image" Target="../media/image232.jpg"/><Relationship Id="rId10" Type="http://schemas.openxmlformats.org/officeDocument/2006/relationships/image" Target="../media/image2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6.png"/><Relationship Id="rId4" Type="http://schemas.openxmlformats.org/officeDocument/2006/relationships/image" Target="../media/image248.png"/></Relationships>
</file>

<file path=ppt/slides/_rels/slide59.xml.rels><?xml version="1.0" encoding="UTF-8" standalone="yes"?><Relationships xmlns="http://schemas.openxmlformats.org/package/2006/relationships"><Relationship Id="rId40" Type="http://schemas.openxmlformats.org/officeDocument/2006/relationships/image" Target="../media/image283.gif"/><Relationship Id="rId42" Type="http://schemas.openxmlformats.org/officeDocument/2006/relationships/image" Target="../media/image303.gif"/><Relationship Id="rId41" Type="http://schemas.openxmlformats.org/officeDocument/2006/relationships/image" Target="../media/image285.gif"/><Relationship Id="rId44" Type="http://schemas.openxmlformats.org/officeDocument/2006/relationships/image" Target="../media/image292.png"/><Relationship Id="rId43" Type="http://schemas.openxmlformats.org/officeDocument/2006/relationships/image" Target="../media/image305.png"/><Relationship Id="rId46" Type="http://schemas.openxmlformats.org/officeDocument/2006/relationships/image" Target="../media/image284.png"/><Relationship Id="rId45" Type="http://schemas.openxmlformats.org/officeDocument/2006/relationships/image" Target="../media/image28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8.png"/><Relationship Id="rId4" Type="http://schemas.openxmlformats.org/officeDocument/2006/relationships/image" Target="../media/image259.png"/><Relationship Id="rId9" Type="http://schemas.openxmlformats.org/officeDocument/2006/relationships/image" Target="../media/image249.gif"/><Relationship Id="rId48" Type="http://schemas.openxmlformats.org/officeDocument/2006/relationships/image" Target="../media/image290.gif"/><Relationship Id="rId47" Type="http://schemas.openxmlformats.org/officeDocument/2006/relationships/image" Target="../media/image289.gif"/><Relationship Id="rId49" Type="http://schemas.openxmlformats.org/officeDocument/2006/relationships/image" Target="../media/image287.gif"/><Relationship Id="rId5" Type="http://schemas.openxmlformats.org/officeDocument/2006/relationships/image" Target="../media/image264.png"/><Relationship Id="rId6" Type="http://schemas.openxmlformats.org/officeDocument/2006/relationships/image" Target="../media/image245.gif"/><Relationship Id="rId7" Type="http://schemas.openxmlformats.org/officeDocument/2006/relationships/image" Target="../media/image243.png"/><Relationship Id="rId8" Type="http://schemas.openxmlformats.org/officeDocument/2006/relationships/image" Target="../media/image251.png"/><Relationship Id="rId73" Type="http://schemas.openxmlformats.org/officeDocument/2006/relationships/image" Target="../media/image321.png"/><Relationship Id="rId72" Type="http://schemas.openxmlformats.org/officeDocument/2006/relationships/image" Target="../media/image317.png"/><Relationship Id="rId31" Type="http://schemas.openxmlformats.org/officeDocument/2006/relationships/image" Target="../media/image275.png"/><Relationship Id="rId75" Type="http://schemas.openxmlformats.org/officeDocument/2006/relationships/image" Target="../media/image320.png"/><Relationship Id="rId30" Type="http://schemas.openxmlformats.org/officeDocument/2006/relationships/image" Target="../media/image263.png"/><Relationship Id="rId74" Type="http://schemas.openxmlformats.org/officeDocument/2006/relationships/image" Target="../media/image322.png"/><Relationship Id="rId33" Type="http://schemas.openxmlformats.org/officeDocument/2006/relationships/image" Target="../media/image273.png"/><Relationship Id="rId32" Type="http://schemas.openxmlformats.org/officeDocument/2006/relationships/image" Target="../media/image274.png"/><Relationship Id="rId76" Type="http://schemas.openxmlformats.org/officeDocument/2006/relationships/image" Target="../media/image319.png"/><Relationship Id="rId35" Type="http://schemas.openxmlformats.org/officeDocument/2006/relationships/image" Target="../media/image282.gif"/><Relationship Id="rId34" Type="http://schemas.openxmlformats.org/officeDocument/2006/relationships/image" Target="../media/image277.gif"/><Relationship Id="rId71" Type="http://schemas.openxmlformats.org/officeDocument/2006/relationships/image" Target="../media/image315.png"/><Relationship Id="rId70" Type="http://schemas.openxmlformats.org/officeDocument/2006/relationships/image" Target="../media/image311.png"/><Relationship Id="rId37" Type="http://schemas.openxmlformats.org/officeDocument/2006/relationships/image" Target="../media/image281.png"/><Relationship Id="rId36" Type="http://schemas.openxmlformats.org/officeDocument/2006/relationships/image" Target="../media/image278.gif"/><Relationship Id="rId39" Type="http://schemas.openxmlformats.org/officeDocument/2006/relationships/image" Target="../media/image280.gif"/><Relationship Id="rId38" Type="http://schemas.openxmlformats.org/officeDocument/2006/relationships/image" Target="../media/image297.png"/><Relationship Id="rId62" Type="http://schemas.openxmlformats.org/officeDocument/2006/relationships/image" Target="../media/image308.png"/><Relationship Id="rId61" Type="http://schemas.openxmlformats.org/officeDocument/2006/relationships/image" Target="../media/image314.png"/><Relationship Id="rId20" Type="http://schemas.openxmlformats.org/officeDocument/2006/relationships/image" Target="../media/image254.png"/><Relationship Id="rId64" Type="http://schemas.openxmlformats.org/officeDocument/2006/relationships/image" Target="../media/image324.png"/><Relationship Id="rId63" Type="http://schemas.openxmlformats.org/officeDocument/2006/relationships/image" Target="../media/image325.png"/><Relationship Id="rId22" Type="http://schemas.openxmlformats.org/officeDocument/2006/relationships/image" Target="../media/image266.gif"/><Relationship Id="rId66" Type="http://schemas.openxmlformats.org/officeDocument/2006/relationships/image" Target="../media/image310.png"/><Relationship Id="rId21" Type="http://schemas.openxmlformats.org/officeDocument/2006/relationships/image" Target="../media/image256.gif"/><Relationship Id="rId65" Type="http://schemas.openxmlformats.org/officeDocument/2006/relationships/image" Target="../media/image309.png"/><Relationship Id="rId24" Type="http://schemas.openxmlformats.org/officeDocument/2006/relationships/image" Target="../media/image260.png"/><Relationship Id="rId68" Type="http://schemas.openxmlformats.org/officeDocument/2006/relationships/image" Target="../media/image316.png"/><Relationship Id="rId23" Type="http://schemas.openxmlformats.org/officeDocument/2006/relationships/image" Target="../media/image268.png"/><Relationship Id="rId67" Type="http://schemas.openxmlformats.org/officeDocument/2006/relationships/image" Target="../media/image323.png"/><Relationship Id="rId60" Type="http://schemas.openxmlformats.org/officeDocument/2006/relationships/image" Target="../media/image306.png"/><Relationship Id="rId26" Type="http://schemas.openxmlformats.org/officeDocument/2006/relationships/image" Target="../media/image261.png"/><Relationship Id="rId25" Type="http://schemas.openxmlformats.org/officeDocument/2006/relationships/image" Target="../media/image257.gif"/><Relationship Id="rId69" Type="http://schemas.openxmlformats.org/officeDocument/2006/relationships/image" Target="../media/image313.png"/><Relationship Id="rId28" Type="http://schemas.openxmlformats.org/officeDocument/2006/relationships/image" Target="../media/image269.gif"/><Relationship Id="rId27" Type="http://schemas.openxmlformats.org/officeDocument/2006/relationships/image" Target="../media/image265.gif"/><Relationship Id="rId29" Type="http://schemas.openxmlformats.org/officeDocument/2006/relationships/image" Target="../media/image295.gif"/><Relationship Id="rId51" Type="http://schemas.openxmlformats.org/officeDocument/2006/relationships/image" Target="../media/image299.gif"/><Relationship Id="rId50" Type="http://schemas.openxmlformats.org/officeDocument/2006/relationships/image" Target="../media/image293.gif"/><Relationship Id="rId53" Type="http://schemas.openxmlformats.org/officeDocument/2006/relationships/image" Target="../media/image294.png"/><Relationship Id="rId52" Type="http://schemas.openxmlformats.org/officeDocument/2006/relationships/hyperlink" Target="https://www.inflectra.com/SpiraPlan/Downloads.aspx" TargetMode="External"/><Relationship Id="rId11" Type="http://schemas.openxmlformats.org/officeDocument/2006/relationships/image" Target="../media/image252.gif"/><Relationship Id="rId55" Type="http://schemas.openxmlformats.org/officeDocument/2006/relationships/image" Target="../media/image302.png"/><Relationship Id="rId10" Type="http://schemas.openxmlformats.org/officeDocument/2006/relationships/image" Target="../media/image258.gif"/><Relationship Id="rId54" Type="http://schemas.openxmlformats.org/officeDocument/2006/relationships/image" Target="../media/image298.png"/><Relationship Id="rId13" Type="http://schemas.openxmlformats.org/officeDocument/2006/relationships/image" Target="../media/image276.gif"/><Relationship Id="rId57" Type="http://schemas.openxmlformats.org/officeDocument/2006/relationships/image" Target="../media/image296.png"/><Relationship Id="rId12" Type="http://schemas.openxmlformats.org/officeDocument/2006/relationships/image" Target="../media/image267.gif"/><Relationship Id="rId56" Type="http://schemas.openxmlformats.org/officeDocument/2006/relationships/image" Target="../media/image291.png"/><Relationship Id="rId15" Type="http://schemas.openxmlformats.org/officeDocument/2006/relationships/image" Target="../media/image253.png"/><Relationship Id="rId59" Type="http://schemas.openxmlformats.org/officeDocument/2006/relationships/image" Target="../media/image307.png"/><Relationship Id="rId14" Type="http://schemas.openxmlformats.org/officeDocument/2006/relationships/image" Target="../media/image262.gif"/><Relationship Id="rId58" Type="http://schemas.openxmlformats.org/officeDocument/2006/relationships/image" Target="../media/image301.png"/><Relationship Id="rId17" Type="http://schemas.openxmlformats.org/officeDocument/2006/relationships/image" Target="../media/image255.gif"/><Relationship Id="rId16" Type="http://schemas.openxmlformats.org/officeDocument/2006/relationships/image" Target="../media/image318.gif"/><Relationship Id="rId19" Type="http://schemas.openxmlformats.org/officeDocument/2006/relationships/image" Target="../media/image250.gif"/><Relationship Id="rId18" Type="http://schemas.openxmlformats.org/officeDocument/2006/relationships/image" Target="../media/image27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9" Type="http://schemas.openxmlformats.org/officeDocument/2006/relationships/image" Target="../media/image28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43.png"/><Relationship Id="rId8" Type="http://schemas.openxmlformats.org/officeDocument/2006/relationships/image" Target="../media/image37.png"/><Relationship Id="rId11" Type="http://schemas.openxmlformats.org/officeDocument/2006/relationships/image" Target="../media/image32.png"/><Relationship Id="rId10" Type="http://schemas.openxmlformats.org/officeDocument/2006/relationships/image" Target="../media/image48.png"/><Relationship Id="rId13" Type="http://schemas.openxmlformats.org/officeDocument/2006/relationships/image" Target="../media/image35.png"/><Relationship Id="rId12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"/>
          <p:cNvSpPr txBox="1"/>
          <p:nvPr>
            <p:ph type="title"/>
          </p:nvPr>
        </p:nvSpPr>
        <p:spPr>
          <a:xfrm>
            <a:off x="4637841" y="4321162"/>
            <a:ext cx="72759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Josefin Sans"/>
              <a:buNone/>
            </a:pPr>
            <a:r>
              <a:rPr lang="en-US">
                <a:solidFill>
                  <a:schemeClr val="lt2"/>
                </a:solidFill>
              </a:rPr>
              <a:t>Enterprise Agile Planning</a:t>
            </a:r>
            <a:endParaRPr/>
          </a:p>
        </p:txBody>
      </p:sp>
      <p:grpSp>
        <p:nvGrpSpPr>
          <p:cNvPr id="381" name="Google Shape;381;p1"/>
          <p:cNvGrpSpPr/>
          <p:nvPr/>
        </p:nvGrpSpPr>
        <p:grpSpPr>
          <a:xfrm>
            <a:off x="1290061" y="753991"/>
            <a:ext cx="9398814" cy="3840813"/>
            <a:chOff x="1290061" y="753991"/>
            <a:chExt cx="9398814" cy="3840813"/>
          </a:xfrm>
        </p:grpSpPr>
        <p:pic>
          <p:nvPicPr>
            <p:cNvPr id="382" name="Google Shape;38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90061" y="753991"/>
              <a:ext cx="9398814" cy="3840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1"/>
            <p:cNvSpPr txBox="1"/>
            <p:nvPr/>
          </p:nvSpPr>
          <p:spPr>
            <a:xfrm>
              <a:off x="10088873" y="1533574"/>
              <a:ext cx="4154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2CC"/>
                  </a:solidFill>
                  <a:latin typeface="Kanit"/>
                  <a:ea typeface="Kanit"/>
                  <a:cs typeface="Kanit"/>
                  <a:sym typeface="Kanit"/>
                </a:rPr>
                <a:t>®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SpiraPlan®: User Benefits</a:t>
            </a:r>
            <a:endParaRPr/>
          </a:p>
        </p:txBody>
      </p:sp>
      <p:grpSp>
        <p:nvGrpSpPr>
          <p:cNvPr id="573" name="Google Shape;573;p10"/>
          <p:cNvGrpSpPr/>
          <p:nvPr/>
        </p:nvGrpSpPr>
        <p:grpSpPr>
          <a:xfrm>
            <a:off x="842153" y="3775659"/>
            <a:ext cx="10507693" cy="2195891"/>
            <a:chOff x="3953" y="10921"/>
            <a:chExt cx="10507693" cy="2195891"/>
          </a:xfrm>
        </p:grpSpPr>
        <p:sp>
          <p:nvSpPr>
            <p:cNvPr id="574" name="Google Shape;574;p10"/>
            <p:cNvSpPr/>
            <p:nvPr/>
          </p:nvSpPr>
          <p:spPr>
            <a:xfrm>
              <a:off x="3953" y="10921"/>
              <a:ext cx="2377306" cy="8640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"/>
            <p:cNvSpPr txBox="1"/>
            <p:nvPr/>
          </p:nvSpPr>
          <p:spPr>
            <a:xfrm>
              <a:off x="3953" y="10921"/>
              <a:ext cx="2377306" cy="8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ENTERPRISE MANAGEMENT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3953" y="878579"/>
              <a:ext cx="2377306" cy="13176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 txBox="1"/>
            <p:nvPr/>
          </p:nvSpPr>
          <p:spPr>
            <a:xfrm>
              <a:off x="3953" y="878579"/>
              <a:ext cx="2377306" cy="13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SpiraPlan centralizes project, program, and portfolio management into a single, scalable platform for large organizations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2714082" y="25212"/>
              <a:ext cx="2377306" cy="8640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 txBox="1"/>
            <p:nvPr/>
          </p:nvSpPr>
          <p:spPr>
            <a:xfrm>
              <a:off x="2714082" y="25212"/>
              <a:ext cx="2377306" cy="8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PORTFOLIO MANAGEMENT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2714082" y="889212"/>
              <a:ext cx="2377306" cy="13176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 txBox="1"/>
            <p:nvPr/>
          </p:nvSpPr>
          <p:spPr>
            <a:xfrm>
              <a:off x="2714082" y="889212"/>
              <a:ext cx="2377306" cy="13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Provides real-time visibility into portfolio performance, enabling strategic alignment with business objectives and resource allocation.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424211" y="25212"/>
              <a:ext cx="2377306" cy="8640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 txBox="1"/>
            <p:nvPr/>
          </p:nvSpPr>
          <p:spPr>
            <a:xfrm>
              <a:off x="5424211" y="25212"/>
              <a:ext cx="2377306" cy="8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ENTERPRISE-GRADE SCALABILITY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424211" y="889212"/>
              <a:ext cx="2377306" cy="13176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"/>
            <p:cNvSpPr txBox="1"/>
            <p:nvPr/>
          </p:nvSpPr>
          <p:spPr>
            <a:xfrm>
              <a:off x="5424211" y="889212"/>
              <a:ext cx="2377306" cy="13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Handles large-scale, multi-team configurations with support for global collaboration and complex reporting needs.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8134340" y="25212"/>
              <a:ext cx="2377306" cy="8640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"/>
            <p:cNvSpPr txBox="1"/>
            <p:nvPr/>
          </p:nvSpPr>
          <p:spPr>
            <a:xfrm>
              <a:off x="8134340" y="25212"/>
              <a:ext cx="2377306" cy="8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REAL-TIME REPORTING ACROSS LEVELS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8134340" y="889212"/>
              <a:ext cx="2377306" cy="131760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"/>
            <p:cNvSpPr txBox="1"/>
            <p:nvPr/>
          </p:nvSpPr>
          <p:spPr>
            <a:xfrm>
              <a:off x="8134340" y="889212"/>
              <a:ext cx="2377306" cy="13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Offers portfolio-wide insights and program-specific analytics with drill-down capabilities for actionable decision-making.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0"/>
          <p:cNvGrpSpPr/>
          <p:nvPr/>
        </p:nvGrpSpPr>
        <p:grpSpPr>
          <a:xfrm>
            <a:off x="851678" y="1398508"/>
            <a:ext cx="10507693" cy="2108880"/>
            <a:chOff x="3953" y="2835"/>
            <a:chExt cx="10507693" cy="2108880"/>
          </a:xfrm>
        </p:grpSpPr>
        <p:sp>
          <p:nvSpPr>
            <p:cNvPr id="591" name="Google Shape;591;p10"/>
            <p:cNvSpPr/>
            <p:nvPr/>
          </p:nvSpPr>
          <p:spPr>
            <a:xfrm>
              <a:off x="3953" y="2835"/>
              <a:ext cx="2377306" cy="8352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"/>
            <p:cNvSpPr txBox="1"/>
            <p:nvPr/>
          </p:nvSpPr>
          <p:spPr>
            <a:xfrm>
              <a:off x="3953" y="2835"/>
              <a:ext cx="2377306" cy="8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STRATEGIC ALIGNMENT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3953" y="838035"/>
              <a:ext cx="2377306" cy="127368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"/>
            <p:cNvSpPr txBox="1"/>
            <p:nvPr/>
          </p:nvSpPr>
          <p:spPr>
            <a:xfrm>
              <a:off x="3953" y="838035"/>
              <a:ext cx="2377306" cy="127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Ensures all projects and programs align with organizational goals through integrated performance tracking and reporting.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2714082" y="2835"/>
              <a:ext cx="2377306" cy="8352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"/>
            <p:cNvSpPr txBox="1"/>
            <p:nvPr/>
          </p:nvSpPr>
          <p:spPr>
            <a:xfrm>
              <a:off x="2714082" y="2835"/>
              <a:ext cx="2377306" cy="8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FASTER TIME-TO-MARKET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2714082" y="838035"/>
              <a:ext cx="2377306" cy="127368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"/>
            <p:cNvSpPr txBox="1"/>
            <p:nvPr/>
          </p:nvSpPr>
          <p:spPr>
            <a:xfrm>
              <a:off x="2714082" y="838035"/>
              <a:ext cx="2377306" cy="127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Reduces project delays and inefficiencies with automation and streamlined processes, driving innovation and competitiveness.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424211" y="2835"/>
              <a:ext cx="2377306" cy="8352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"/>
            <p:cNvSpPr txBox="1"/>
            <p:nvPr/>
          </p:nvSpPr>
          <p:spPr>
            <a:xfrm>
              <a:off x="5424211" y="2835"/>
              <a:ext cx="2377306" cy="8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STREAMLINED COMPLIANCE AND GOVERNANCE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424211" y="838035"/>
              <a:ext cx="2377306" cy="127368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 txBox="1"/>
            <p:nvPr/>
          </p:nvSpPr>
          <p:spPr>
            <a:xfrm>
              <a:off x="5424211" y="838035"/>
              <a:ext cx="2377306" cy="127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Ensures adherence to industry standards and regulatory requirements with integrated governance tools.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8134340" y="2835"/>
              <a:ext cx="2377306" cy="835200"/>
            </a:xfrm>
            <a:prstGeom prst="rect">
              <a:avLst/>
            </a:prstGeom>
            <a:solidFill>
              <a:srgbClr val="FF6F43"/>
            </a:solidFill>
            <a:ln>
              <a:noFill/>
            </a:ln>
            <a:effectLst>
              <a:outerShdw blurRad="63500" sx="102000" rotWithShape="0" algn="ctr" sy="102000">
                <a:srgbClr val="233442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 txBox="1"/>
            <p:nvPr/>
          </p:nvSpPr>
          <p:spPr>
            <a:xfrm>
              <a:off x="8134340" y="2835"/>
              <a:ext cx="2377306" cy="8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825" lIns="92450" spcFirstLastPara="1" rIns="92450" wrap="square" tIns="52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PROACTIVE RISK MANAGEMENT</a:t>
              </a:r>
              <a:endParaRPr b="0" i="0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8134340" y="838035"/>
              <a:ext cx="2377306" cy="1273680"/>
            </a:xfrm>
            <a:prstGeom prst="rect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0"/>
            <p:cNvSpPr txBox="1"/>
            <p:nvPr/>
          </p:nvSpPr>
          <p:spPr>
            <a:xfrm>
              <a:off x="8134340" y="838035"/>
              <a:ext cx="2377306" cy="1273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4000" lIns="69325" spcFirstLastPara="1" rIns="92450" wrap="square" tIns="69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Identifies, assesses, and mitigates risks organization-wide, ensuring stability and resilience in operations.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7" name="Google Shape;6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400" y="280340"/>
            <a:ext cx="662400" cy="71906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Add-On Products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13" name="Google Shape;613;p11"/>
          <p:cNvCxnSpPr>
            <a:endCxn id="614" idx="0"/>
          </p:cNvCxnSpPr>
          <p:nvPr/>
        </p:nvCxnSpPr>
        <p:spPr>
          <a:xfrm flipH="1">
            <a:off x="6530493" y="2143328"/>
            <a:ext cx="943800" cy="584100"/>
          </a:xfrm>
          <a:prstGeom prst="bentConnector3">
            <a:avLst>
              <a:gd fmla="val -5" name="adj1"/>
            </a:avLst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5" name="Google Shape;615;p11"/>
          <p:cNvCxnSpPr/>
          <p:nvPr/>
        </p:nvCxnSpPr>
        <p:spPr>
          <a:xfrm>
            <a:off x="5926665" y="1494738"/>
            <a:ext cx="0" cy="4998137"/>
          </a:xfrm>
          <a:prstGeom prst="straightConnector1">
            <a:avLst/>
          </a:prstGeom>
          <a:noFill/>
          <a:ln cap="flat" cmpd="sng" w="28575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6" name="Google Shape;616;p11"/>
          <p:cNvSpPr/>
          <p:nvPr/>
        </p:nvSpPr>
        <p:spPr>
          <a:xfrm>
            <a:off x="6281508" y="2438337"/>
            <a:ext cx="5538919" cy="3839915"/>
          </a:xfrm>
          <a:prstGeom prst="roundRect">
            <a:avLst>
              <a:gd fmla="val 5145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4" name="Google Shape;614;p11"/>
          <p:cNvSpPr/>
          <p:nvPr/>
        </p:nvSpPr>
        <p:spPr>
          <a:xfrm>
            <a:off x="6407247" y="272742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7" name="Google Shape;617;p11"/>
          <p:cNvSpPr/>
          <p:nvPr/>
        </p:nvSpPr>
        <p:spPr>
          <a:xfrm>
            <a:off x="6407247" y="3522599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8" name="Google Shape;618;p11"/>
          <p:cNvSpPr/>
          <p:nvPr/>
        </p:nvSpPr>
        <p:spPr>
          <a:xfrm>
            <a:off x="6412347" y="415695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9" name="Google Shape;619;p11"/>
          <p:cNvSpPr/>
          <p:nvPr/>
        </p:nvSpPr>
        <p:spPr>
          <a:xfrm>
            <a:off x="6407247" y="483052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0" name="Google Shape;620;p11"/>
          <p:cNvSpPr/>
          <p:nvPr/>
        </p:nvSpPr>
        <p:spPr>
          <a:xfrm>
            <a:off x="6407247" y="5600759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21" name="Google Shape;621;p11"/>
          <p:cNvCxnSpPr>
            <a:stCxn id="614" idx="4"/>
            <a:endCxn id="617" idx="0"/>
          </p:cNvCxnSpPr>
          <p:nvPr/>
        </p:nvCxnSpPr>
        <p:spPr>
          <a:xfrm>
            <a:off x="6530493" y="2973920"/>
            <a:ext cx="0" cy="5487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11"/>
          <p:cNvCxnSpPr>
            <a:stCxn id="617" idx="4"/>
            <a:endCxn id="618" idx="0"/>
          </p:cNvCxnSpPr>
          <p:nvPr/>
        </p:nvCxnSpPr>
        <p:spPr>
          <a:xfrm>
            <a:off x="6530493" y="3769091"/>
            <a:ext cx="5100" cy="3879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11"/>
          <p:cNvCxnSpPr>
            <a:stCxn id="618" idx="4"/>
          </p:cNvCxnSpPr>
          <p:nvPr/>
        </p:nvCxnSpPr>
        <p:spPr>
          <a:xfrm flipH="1">
            <a:off x="6530493" y="4403448"/>
            <a:ext cx="5100" cy="223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11"/>
          <p:cNvCxnSpPr>
            <a:endCxn id="619" idx="0"/>
          </p:cNvCxnSpPr>
          <p:nvPr/>
        </p:nvCxnSpPr>
        <p:spPr>
          <a:xfrm>
            <a:off x="6530493" y="4628928"/>
            <a:ext cx="0" cy="2016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11"/>
          <p:cNvCxnSpPr>
            <a:stCxn id="619" idx="4"/>
            <a:endCxn id="620" idx="0"/>
          </p:cNvCxnSpPr>
          <p:nvPr/>
        </p:nvCxnSpPr>
        <p:spPr>
          <a:xfrm>
            <a:off x="6530493" y="5077020"/>
            <a:ext cx="0" cy="5238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11"/>
          <p:cNvCxnSpPr/>
          <p:nvPr/>
        </p:nvCxnSpPr>
        <p:spPr>
          <a:xfrm flipH="1">
            <a:off x="761001" y="2104606"/>
            <a:ext cx="587100" cy="584100"/>
          </a:xfrm>
          <a:prstGeom prst="bentConnector3">
            <a:avLst>
              <a:gd fmla="val 0" name="adj1"/>
            </a:avLst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11"/>
          <p:cNvSpPr/>
          <p:nvPr/>
        </p:nvSpPr>
        <p:spPr>
          <a:xfrm>
            <a:off x="496884" y="1494738"/>
            <a:ext cx="2414991" cy="609867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8" name="Google Shape;628;p11"/>
          <p:cNvSpPr txBox="1"/>
          <p:nvPr/>
        </p:nvSpPr>
        <p:spPr>
          <a:xfrm>
            <a:off x="878413" y="2773631"/>
            <a:ext cx="4881893" cy="326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Extends Spira® Platform (SpiraTest, SpiraTeam, SpiraPlan) with customizable features to meet specific industry needs and compliance requirements.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Offers modular SpiraApps to dynamically adapt workflows, optimize SDLC processes, and maximize ROI.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Integrates with AI solutions like ChatGPT, Azure OpenAI, and AWS Bedrock for automated test generation, risk analysis, and streamlined project management.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Quick installation with support for integrations like GitHub, GitLab, AWS Bedrock, and CircleCI for a unified workflow experience.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Supports third-party development and monetization of SpiraApps, expanding functionality and fostering innovation.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9" name="Google Shape;629;p11"/>
          <p:cNvSpPr/>
          <p:nvPr/>
        </p:nvSpPr>
        <p:spPr>
          <a:xfrm>
            <a:off x="572439" y="2431134"/>
            <a:ext cx="5263425" cy="3679366"/>
          </a:xfrm>
          <a:prstGeom prst="roundRect">
            <a:avLst>
              <a:gd fmla="val 5145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30" name="Google Shape;630;p11"/>
          <p:cNvCxnSpPr>
            <a:endCxn id="631" idx="0"/>
          </p:cNvCxnSpPr>
          <p:nvPr/>
        </p:nvCxnSpPr>
        <p:spPr>
          <a:xfrm>
            <a:off x="761001" y="2667524"/>
            <a:ext cx="0" cy="2998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2" name="Google Shape;632;p11"/>
          <p:cNvSpPr/>
          <p:nvPr/>
        </p:nvSpPr>
        <p:spPr>
          <a:xfrm>
            <a:off x="637800" y="280247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3" name="Google Shape;633;p11"/>
          <p:cNvSpPr/>
          <p:nvPr/>
        </p:nvSpPr>
        <p:spPr>
          <a:xfrm>
            <a:off x="637755" y="4226890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4" name="Google Shape;634;p11"/>
          <p:cNvSpPr/>
          <p:nvPr/>
        </p:nvSpPr>
        <p:spPr>
          <a:xfrm>
            <a:off x="637755" y="4953774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31" name="Google Shape;631;p11"/>
          <p:cNvSpPr/>
          <p:nvPr/>
        </p:nvSpPr>
        <p:spPr>
          <a:xfrm>
            <a:off x="637755" y="5665724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 logo with a black background&#10;&#10;Description automatically generated" id="635" name="Google Shape;6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247" y="1074379"/>
            <a:ext cx="1495560" cy="149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hexagons with different colors&#10;&#10;Description automatically generated" id="636" name="Google Shape;6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55" y="1531095"/>
            <a:ext cx="560970" cy="56097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37" name="Google Shape;637;p11"/>
          <p:cNvSpPr/>
          <p:nvPr/>
        </p:nvSpPr>
        <p:spPr>
          <a:xfrm>
            <a:off x="6445345" y="1464238"/>
            <a:ext cx="2337742" cy="609867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 black background with yellow circles&#10;&#10;Description automatically generated" id="638" name="Google Shape;6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3739" y="1164317"/>
            <a:ext cx="1274020" cy="12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1"/>
          <p:cNvSpPr txBox="1"/>
          <p:nvPr/>
        </p:nvSpPr>
        <p:spPr>
          <a:xfrm>
            <a:off x="6696852" y="2694220"/>
            <a:ext cx="5236621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DataSync is a data synchronization tool designed to automate and streamline integrations between Spira and external platforms, ensuring real-time updates and consistent data across systems.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Automatically reflects changes across all connected tools, reducing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manual work and ensuring teams stay aligned.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Adapts to any operational need with cloud, on-premise, and hybrid deployment models, making it ideal for businesses of all sizes and industries.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Comprehensive and developer-friendly, DataSync offers advanced data mapping, multi-instance support, and a centralized dashboard for easy management and troubleshooting.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Ensures data integrity with robust security features and scales effortlessly to handle growing business requirements, including complex hybrid environments.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"/>
          <p:cNvSpPr/>
          <p:nvPr/>
        </p:nvSpPr>
        <p:spPr>
          <a:xfrm>
            <a:off x="656827" y="357630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 colorful pinwheel on a black background&#10;&#10;Description automatically generated" id="641" name="Google Shape;64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10307" y="1508362"/>
            <a:ext cx="544525" cy="52056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Add-On Products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47" name="Google Shape;647;p12"/>
          <p:cNvCxnSpPr>
            <a:stCxn id="648" idx="2"/>
            <a:endCxn id="649" idx="0"/>
          </p:cNvCxnSpPr>
          <p:nvPr/>
        </p:nvCxnSpPr>
        <p:spPr>
          <a:xfrm rot="5400000">
            <a:off x="6711635" y="1924755"/>
            <a:ext cx="584100" cy="943800"/>
          </a:xfrm>
          <a:prstGeom prst="bentConnector3">
            <a:avLst>
              <a:gd fmla="val 50004" name="adj1"/>
            </a:avLst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0" name="Google Shape;650;p12"/>
          <p:cNvSpPr txBox="1"/>
          <p:nvPr/>
        </p:nvSpPr>
        <p:spPr>
          <a:xfrm>
            <a:off x="6445345" y="2658092"/>
            <a:ext cx="5133401" cy="337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99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B2B service desk solution for cloud &amp; on-premise installations that integrates tightly with all Spira products to keep product teams informed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Built-in knowledge base, help desk, and forums capabilities with a powerful ticketing system that facilitates communication with the end customer and enables prioritization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Centralization of all customer communications enables a streamlined approach to customer support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Complete configurability allows for adaptability to any customer support workflow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Quick set-up and easy-to-use ticket creation &amp; management, with an existing email integration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Robust and customizable reports for effective visualization of the entire customer support engine with easy KPI tracking (e.g., ticket volume, resolution times, customer satisfaction, etc.)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51" name="Google Shape;651;p12"/>
          <p:cNvCxnSpPr/>
          <p:nvPr/>
        </p:nvCxnSpPr>
        <p:spPr>
          <a:xfrm>
            <a:off x="5926665" y="1494738"/>
            <a:ext cx="0" cy="4649891"/>
          </a:xfrm>
          <a:prstGeom prst="straightConnector1">
            <a:avLst/>
          </a:prstGeom>
          <a:noFill/>
          <a:ln cap="flat" cmpd="sng" w="28575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12"/>
          <p:cNvSpPr/>
          <p:nvPr/>
        </p:nvSpPr>
        <p:spPr>
          <a:xfrm>
            <a:off x="6331045" y="1543635"/>
            <a:ext cx="2289080" cy="56097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52" name="Google Shape;6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158" y="1631893"/>
            <a:ext cx="384048" cy="38404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653" name="Google Shape;6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0719" y="1642075"/>
            <a:ext cx="1553415" cy="36246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2"/>
          <p:cNvSpPr/>
          <p:nvPr/>
        </p:nvSpPr>
        <p:spPr>
          <a:xfrm>
            <a:off x="6281508" y="2572534"/>
            <a:ext cx="5538919" cy="3510191"/>
          </a:xfrm>
          <a:prstGeom prst="roundRect">
            <a:avLst>
              <a:gd fmla="val 5145" name="adj"/>
            </a:avLst>
          </a:prstGeom>
          <a:noFill/>
          <a:ln cap="flat" cmpd="sng" w="28575">
            <a:solidFill>
              <a:srgbClr val="FDC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49" name="Google Shape;649;p12"/>
          <p:cNvSpPr/>
          <p:nvPr/>
        </p:nvSpPr>
        <p:spPr>
          <a:xfrm>
            <a:off x="6408492" y="268875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5" name="Google Shape;655;p12"/>
          <p:cNvSpPr/>
          <p:nvPr/>
        </p:nvSpPr>
        <p:spPr>
          <a:xfrm>
            <a:off x="6407247" y="3363104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6" name="Google Shape;656;p12"/>
          <p:cNvSpPr/>
          <p:nvPr/>
        </p:nvSpPr>
        <p:spPr>
          <a:xfrm>
            <a:off x="6412373" y="399658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407247" y="4466361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8" name="Google Shape;658;p12"/>
          <p:cNvSpPr/>
          <p:nvPr/>
        </p:nvSpPr>
        <p:spPr>
          <a:xfrm>
            <a:off x="6407247" y="491439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6407247" y="5384114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60" name="Google Shape;660;p12"/>
          <p:cNvCxnSpPr>
            <a:stCxn id="649" idx="4"/>
            <a:endCxn id="655" idx="0"/>
          </p:cNvCxnSpPr>
          <p:nvPr/>
        </p:nvCxnSpPr>
        <p:spPr>
          <a:xfrm flipH="1">
            <a:off x="6530538" y="2935248"/>
            <a:ext cx="1200" cy="4278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12"/>
          <p:cNvCxnSpPr>
            <a:stCxn id="655" idx="4"/>
            <a:endCxn id="656" idx="0"/>
          </p:cNvCxnSpPr>
          <p:nvPr/>
        </p:nvCxnSpPr>
        <p:spPr>
          <a:xfrm>
            <a:off x="6530493" y="3609596"/>
            <a:ext cx="5100" cy="3870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p12"/>
          <p:cNvCxnSpPr>
            <a:stCxn id="656" idx="4"/>
            <a:endCxn id="657" idx="0"/>
          </p:cNvCxnSpPr>
          <p:nvPr/>
        </p:nvCxnSpPr>
        <p:spPr>
          <a:xfrm flipH="1">
            <a:off x="6530519" y="4243080"/>
            <a:ext cx="5100" cy="223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3" name="Google Shape;663;p12"/>
          <p:cNvCxnSpPr>
            <a:stCxn id="657" idx="4"/>
            <a:endCxn id="658" idx="0"/>
          </p:cNvCxnSpPr>
          <p:nvPr/>
        </p:nvCxnSpPr>
        <p:spPr>
          <a:xfrm>
            <a:off x="6530493" y="4712853"/>
            <a:ext cx="0" cy="2016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4" name="Google Shape;664;p12"/>
          <p:cNvCxnSpPr>
            <a:stCxn id="658" idx="4"/>
            <a:endCxn id="659" idx="0"/>
          </p:cNvCxnSpPr>
          <p:nvPr/>
        </p:nvCxnSpPr>
        <p:spPr>
          <a:xfrm>
            <a:off x="6530493" y="5160890"/>
            <a:ext cx="0" cy="223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12"/>
          <p:cNvCxnSpPr/>
          <p:nvPr/>
        </p:nvCxnSpPr>
        <p:spPr>
          <a:xfrm flipH="1">
            <a:off x="761001" y="2104606"/>
            <a:ext cx="587100" cy="584100"/>
          </a:xfrm>
          <a:prstGeom prst="bentConnector3">
            <a:avLst>
              <a:gd fmla="val 0" name="adj1"/>
            </a:avLst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6" name="Google Shape;666;p12"/>
          <p:cNvSpPr/>
          <p:nvPr/>
        </p:nvSpPr>
        <p:spPr>
          <a:xfrm>
            <a:off x="496885" y="1543635"/>
            <a:ext cx="2013108" cy="56097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67" name="Google Shape;667;p12"/>
          <p:cNvSpPr txBox="1"/>
          <p:nvPr/>
        </p:nvSpPr>
        <p:spPr>
          <a:xfrm>
            <a:off x="658805" y="2773631"/>
            <a:ext cx="4927837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99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Browser-based testing capture tool that enables secure recording of exploratory testing sessions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Automated tracking of clicks &amp; keystrokes on each tab being recorded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Logging of steps for each testing session and notes for specific issues encountered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Delivered as “freemium” product; viewed as additional lever of future product-led growth for the Spira suite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68" name="Google Shape;6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329" y="1636805"/>
            <a:ext cx="1297862" cy="40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3068" y="1645949"/>
            <a:ext cx="384048" cy="38404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70" name="Google Shape;670;p12"/>
          <p:cNvSpPr/>
          <p:nvPr/>
        </p:nvSpPr>
        <p:spPr>
          <a:xfrm>
            <a:off x="496881" y="2572534"/>
            <a:ext cx="5188101" cy="3510191"/>
          </a:xfrm>
          <a:prstGeom prst="roundRect">
            <a:avLst>
              <a:gd fmla="val 5145" name="adj"/>
            </a:avLst>
          </a:prstGeom>
          <a:noFill/>
          <a:ln cap="flat" cmpd="sng" w="28575">
            <a:solidFill>
              <a:srgbClr val="FDC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71" name="Google Shape;671;p12"/>
          <p:cNvCxnSpPr>
            <a:endCxn id="672" idx="4"/>
          </p:cNvCxnSpPr>
          <p:nvPr/>
        </p:nvCxnSpPr>
        <p:spPr>
          <a:xfrm>
            <a:off x="761046" y="2688805"/>
            <a:ext cx="0" cy="26370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3" name="Google Shape;673;p12"/>
          <p:cNvSpPr/>
          <p:nvPr/>
        </p:nvSpPr>
        <p:spPr>
          <a:xfrm>
            <a:off x="637800" y="280247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637800" y="367986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637800" y="4385029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637800" y="5079313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3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Add-On Products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81" name="Google Shape;681;p13"/>
          <p:cNvCxnSpPr>
            <a:stCxn id="682" idx="2"/>
            <a:endCxn id="683" idx="0"/>
          </p:cNvCxnSpPr>
          <p:nvPr/>
        </p:nvCxnSpPr>
        <p:spPr>
          <a:xfrm rot="5400000">
            <a:off x="6711635" y="1924755"/>
            <a:ext cx="584100" cy="943800"/>
          </a:xfrm>
          <a:prstGeom prst="bentConnector3">
            <a:avLst>
              <a:gd fmla="val 50004" name="adj1"/>
            </a:avLst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4" name="Google Shape;684;p13"/>
          <p:cNvSpPr txBox="1"/>
          <p:nvPr/>
        </p:nvSpPr>
        <p:spPr>
          <a:xfrm>
            <a:off x="6445345" y="2658092"/>
            <a:ext cx="5133401" cy="3190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99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Extension of the Spira suite that enables orchestration of automated regression testing (manual &amp; automated)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Open architecture to allow for use in tandem with SpiraTest or other test automation tools, whether commercial (HP Unified Functional Testing, TestComplete) or open source (Selenium, Playright)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Facilitates scheduling, execution, and management of automated test scripts, allowing for full oversight of distributed test labs from a central SpiraTest server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Flexible deployment (cloud, on-premise, hybrid) to suit the needs of all end users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Real-time and detailed reporting delivers a holistic view of manual &amp; automated testing with screenshots, log files, and QA metrics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991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Primary target users are automation engineers, but also test managers and QA managers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2" name="Google Shape;682;p13"/>
          <p:cNvSpPr/>
          <p:nvPr/>
        </p:nvSpPr>
        <p:spPr>
          <a:xfrm>
            <a:off x="6331045" y="1543635"/>
            <a:ext cx="2289080" cy="56097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85" name="Google Shape;6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507" y="1629677"/>
            <a:ext cx="1460874" cy="4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191" y="1623141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3"/>
          <p:cNvSpPr/>
          <p:nvPr/>
        </p:nvSpPr>
        <p:spPr>
          <a:xfrm>
            <a:off x="6408493" y="268875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7" name="Google Shape;687;p13"/>
          <p:cNvSpPr/>
          <p:nvPr/>
        </p:nvSpPr>
        <p:spPr>
          <a:xfrm>
            <a:off x="6407248" y="314364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8" name="Google Shape;688;p13"/>
          <p:cNvSpPr/>
          <p:nvPr/>
        </p:nvSpPr>
        <p:spPr>
          <a:xfrm>
            <a:off x="6412374" y="396915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9" name="Google Shape;689;p13"/>
          <p:cNvSpPr/>
          <p:nvPr/>
        </p:nvSpPr>
        <p:spPr>
          <a:xfrm>
            <a:off x="6407248" y="4621809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0" name="Google Shape;690;p13"/>
          <p:cNvSpPr/>
          <p:nvPr/>
        </p:nvSpPr>
        <p:spPr>
          <a:xfrm>
            <a:off x="6407248" y="5115566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1" name="Google Shape;691;p13"/>
          <p:cNvSpPr/>
          <p:nvPr/>
        </p:nvSpPr>
        <p:spPr>
          <a:xfrm>
            <a:off x="6407248" y="5576138"/>
            <a:ext cx="246492" cy="246492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692" name="Google Shape;692;p13"/>
          <p:cNvCxnSpPr>
            <a:stCxn id="683" idx="4"/>
            <a:endCxn id="687" idx="0"/>
          </p:cNvCxnSpPr>
          <p:nvPr/>
        </p:nvCxnSpPr>
        <p:spPr>
          <a:xfrm flipH="1">
            <a:off x="6530539" y="2935248"/>
            <a:ext cx="1200" cy="2085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13"/>
          <p:cNvCxnSpPr>
            <a:stCxn id="687" idx="4"/>
            <a:endCxn id="688" idx="0"/>
          </p:cNvCxnSpPr>
          <p:nvPr/>
        </p:nvCxnSpPr>
        <p:spPr>
          <a:xfrm>
            <a:off x="6530494" y="3390140"/>
            <a:ext cx="5100" cy="5790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13"/>
          <p:cNvCxnSpPr>
            <a:stCxn id="688" idx="4"/>
            <a:endCxn id="689" idx="0"/>
          </p:cNvCxnSpPr>
          <p:nvPr/>
        </p:nvCxnSpPr>
        <p:spPr>
          <a:xfrm flipH="1">
            <a:off x="6530520" y="4215648"/>
            <a:ext cx="5100" cy="406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13"/>
          <p:cNvCxnSpPr>
            <a:stCxn id="689" idx="4"/>
            <a:endCxn id="690" idx="0"/>
          </p:cNvCxnSpPr>
          <p:nvPr/>
        </p:nvCxnSpPr>
        <p:spPr>
          <a:xfrm>
            <a:off x="6530494" y="4868301"/>
            <a:ext cx="0" cy="247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13"/>
          <p:cNvCxnSpPr>
            <a:stCxn id="690" idx="4"/>
            <a:endCxn id="691" idx="0"/>
          </p:cNvCxnSpPr>
          <p:nvPr/>
        </p:nvCxnSpPr>
        <p:spPr>
          <a:xfrm>
            <a:off x="6530494" y="5362058"/>
            <a:ext cx="0" cy="2142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13"/>
          <p:cNvCxnSpPr/>
          <p:nvPr/>
        </p:nvCxnSpPr>
        <p:spPr>
          <a:xfrm>
            <a:off x="6096000" y="1494738"/>
            <a:ext cx="0" cy="4649891"/>
          </a:xfrm>
          <a:prstGeom prst="straightConnector1">
            <a:avLst/>
          </a:prstGeom>
          <a:noFill/>
          <a:ln cap="flat" cmpd="sng" w="28575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8" name="Google Shape;698;p13"/>
          <p:cNvSpPr/>
          <p:nvPr/>
        </p:nvSpPr>
        <p:spPr>
          <a:xfrm>
            <a:off x="6281508" y="2572534"/>
            <a:ext cx="5538919" cy="3510191"/>
          </a:xfrm>
          <a:prstGeom prst="roundRect">
            <a:avLst>
              <a:gd fmla="val 5145" name="adj"/>
            </a:avLst>
          </a:prstGeom>
          <a:noFill/>
          <a:ln cap="flat" cmpd="sng" w="28575">
            <a:solidFill>
              <a:srgbClr val="FDC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99" name="Google Shape;699;p13"/>
          <p:cNvSpPr/>
          <p:nvPr/>
        </p:nvSpPr>
        <p:spPr>
          <a:xfrm>
            <a:off x="563448" y="1551797"/>
            <a:ext cx="1702500" cy="5610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0" name="Google Shape;700;p13"/>
          <p:cNvSpPr txBox="1"/>
          <p:nvPr/>
        </p:nvSpPr>
        <p:spPr>
          <a:xfrm>
            <a:off x="974378" y="2827555"/>
            <a:ext cx="4486530" cy="263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Pre-defined packages of professional services for specific customer objectives</a:t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Each package is associated with specific outcomes &amp; deliverables, offered at a fixed price vs. hourly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07950" lvl="0" marL="17991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Provides smaller organizations &amp; teams access to the expertise of Inflectra’s global solution partner network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846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Offerings are incremental to Inflectra’s existing customer support and other services</a:t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01" name="Google Shape;701;p13"/>
          <p:cNvSpPr txBox="1"/>
          <p:nvPr/>
        </p:nvSpPr>
        <p:spPr>
          <a:xfrm>
            <a:off x="499531" y="1647399"/>
            <a:ext cx="155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46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Accelerators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702" name="Google Shape;702;p13"/>
          <p:cNvCxnSpPr>
            <a:stCxn id="699" idx="2"/>
          </p:cNvCxnSpPr>
          <p:nvPr/>
        </p:nvCxnSpPr>
        <p:spPr>
          <a:xfrm rot="5400000">
            <a:off x="829098" y="2111297"/>
            <a:ext cx="584100" cy="587100"/>
          </a:xfrm>
          <a:prstGeom prst="bentConnector3">
            <a:avLst>
              <a:gd fmla="val 50004" name="adj1"/>
            </a:avLst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13"/>
          <p:cNvCxnSpPr/>
          <p:nvPr/>
        </p:nvCxnSpPr>
        <p:spPr>
          <a:xfrm>
            <a:off x="825839" y="2673563"/>
            <a:ext cx="0" cy="2835900"/>
          </a:xfrm>
          <a:prstGeom prst="straightConnector1">
            <a:avLst/>
          </a:prstGeom>
          <a:noFill/>
          <a:ln cap="flat" cmpd="sng" w="57150">
            <a:solidFill>
              <a:srgbClr val="0736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4" name="Google Shape;704;p13"/>
          <p:cNvSpPr/>
          <p:nvPr/>
        </p:nvSpPr>
        <p:spPr>
          <a:xfrm>
            <a:off x="704365" y="2801692"/>
            <a:ext cx="246600" cy="246600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5" name="Google Shape;705;p13"/>
          <p:cNvSpPr/>
          <p:nvPr/>
        </p:nvSpPr>
        <p:spPr>
          <a:xfrm>
            <a:off x="727244" y="3392875"/>
            <a:ext cx="246600" cy="246600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6" name="Google Shape;706;p13"/>
          <p:cNvSpPr/>
          <p:nvPr/>
        </p:nvSpPr>
        <p:spPr>
          <a:xfrm>
            <a:off x="691915" y="5371635"/>
            <a:ext cx="246600" cy="246600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7" name="Google Shape;707;p13"/>
          <p:cNvSpPr/>
          <p:nvPr/>
        </p:nvSpPr>
        <p:spPr>
          <a:xfrm>
            <a:off x="563446" y="2577136"/>
            <a:ext cx="5224957" cy="3510300"/>
          </a:xfrm>
          <a:prstGeom prst="roundRect">
            <a:avLst>
              <a:gd fmla="val 5145" name="adj"/>
            </a:avLst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8" name="Google Shape;708;p13"/>
          <p:cNvSpPr/>
          <p:nvPr/>
        </p:nvSpPr>
        <p:spPr>
          <a:xfrm>
            <a:off x="691915" y="4401824"/>
            <a:ext cx="246600" cy="246600"/>
          </a:xfrm>
          <a:prstGeom prst="ellipse">
            <a:avLst/>
          </a:prstGeom>
          <a:solidFill>
            <a:srgbClr val="0736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4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efin Sans"/>
              <a:buNone/>
            </a:pPr>
            <a:r>
              <a:rPr lang="en-US"/>
              <a:t>Customer </a:t>
            </a: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Onboarding &amp; Self-Guided Enablement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4" name="Google Shape;714;p14"/>
          <p:cNvSpPr/>
          <p:nvPr/>
        </p:nvSpPr>
        <p:spPr>
          <a:xfrm>
            <a:off x="369881" y="2006608"/>
            <a:ext cx="2224650" cy="3863248"/>
          </a:xfrm>
          <a:prstGeom prst="roundRect">
            <a:avLst>
              <a:gd fmla="val 16667" name="adj"/>
            </a:avLst>
          </a:prstGeom>
          <a:solidFill>
            <a:srgbClr val="344B5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Getting Started Videos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Introduces our products and walks you through your first 10 days.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5" name="Google Shape;715;p14"/>
          <p:cNvSpPr/>
          <p:nvPr/>
        </p:nvSpPr>
        <p:spPr>
          <a:xfrm>
            <a:off x="2676778" y="1997326"/>
            <a:ext cx="2224650" cy="3863247"/>
          </a:xfrm>
          <a:prstGeom prst="roundRect">
            <a:avLst>
              <a:gd fmla="val 16667" name="adj"/>
            </a:avLst>
          </a:prstGeom>
          <a:solidFill>
            <a:srgbClr val="E77E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Inflectra Campus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Online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Includes free introductory courses followed by paid advanced modules and certificates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6" name="Google Shape;716;p14"/>
          <p:cNvSpPr/>
          <p:nvPr/>
        </p:nvSpPr>
        <p:spPr>
          <a:xfrm>
            <a:off x="7278837" y="2013387"/>
            <a:ext cx="2224650" cy="3863248"/>
          </a:xfrm>
          <a:prstGeom prst="roundRect">
            <a:avLst>
              <a:gd fmla="val 16667" name="adj"/>
            </a:avLst>
          </a:prstGeom>
          <a:solidFill>
            <a:srgbClr val="BEC4C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YouTube</a:t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Channel</a:t>
            </a:r>
            <a:endParaRPr b="0" i="0" sz="1400" u="none" cap="none" strike="noStrike">
              <a:solidFill>
                <a:srgbClr val="001F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Recordings of our webinars, advanced product insights and other key Inflectra information</a:t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7" name="Google Shape;717;p14"/>
          <p:cNvSpPr/>
          <p:nvPr/>
        </p:nvSpPr>
        <p:spPr>
          <a:xfrm>
            <a:off x="4977596" y="2013387"/>
            <a:ext cx="2224650" cy="3863248"/>
          </a:xfrm>
          <a:prstGeom prst="roundRect">
            <a:avLst>
              <a:gd fmla="val 16667" name="adj"/>
            </a:avLst>
          </a:prstGeom>
          <a:solidFill>
            <a:srgbClr val="74829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Live Webinars</a:t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&amp; 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Regular webinars on key product releases, customer roundtables, and other interactive sessions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8" name="Google Shape;718;p14"/>
          <p:cNvSpPr/>
          <p:nvPr/>
        </p:nvSpPr>
        <p:spPr>
          <a:xfrm>
            <a:off x="9580078" y="1994575"/>
            <a:ext cx="2224650" cy="3863249"/>
          </a:xfrm>
          <a:prstGeom prst="roundRect">
            <a:avLst>
              <a:gd fmla="val 16667" name="adj"/>
            </a:avLst>
          </a:prstGeom>
          <a:solidFill>
            <a:srgbClr val="ECF1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InflectraCon360</a:t>
            </a:r>
            <a:endParaRPr b="0" i="0" sz="1400" u="none" cap="none" strike="noStrike">
              <a:solidFill>
                <a:srgbClr val="001F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Thought leadership content from industry leaders, Inflectra customers and partners</a:t>
            </a:r>
            <a:endParaRPr b="0" i="0" sz="14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19" name="Google Shape;719;p14"/>
          <p:cNvSpPr/>
          <p:nvPr/>
        </p:nvSpPr>
        <p:spPr>
          <a:xfrm>
            <a:off x="369881" y="172062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20" name="Google Shape;720;p14"/>
          <p:cNvSpPr/>
          <p:nvPr/>
        </p:nvSpPr>
        <p:spPr>
          <a:xfrm>
            <a:off x="2676552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21" name="Google Shape;721;p14"/>
          <p:cNvSpPr/>
          <p:nvPr/>
        </p:nvSpPr>
        <p:spPr>
          <a:xfrm>
            <a:off x="5021197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22" name="Google Shape;722;p14"/>
          <p:cNvSpPr/>
          <p:nvPr/>
        </p:nvSpPr>
        <p:spPr>
          <a:xfrm>
            <a:off x="9592876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23" name="Google Shape;723;p14"/>
          <p:cNvSpPr/>
          <p:nvPr/>
        </p:nvSpPr>
        <p:spPr>
          <a:xfrm>
            <a:off x="7215044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24" name="Google Shape;7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507" y="2539250"/>
            <a:ext cx="673388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524" y="2539250"/>
            <a:ext cx="793190" cy="6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4474" y="2562275"/>
            <a:ext cx="673377" cy="56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9375" y="2531675"/>
            <a:ext cx="673398" cy="62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60948" y="2560350"/>
            <a:ext cx="793201" cy="567398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4"/>
          <p:cNvSpPr/>
          <p:nvPr/>
        </p:nvSpPr>
        <p:spPr>
          <a:xfrm>
            <a:off x="60894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0" name="Google Shape;730;p14"/>
          <p:cNvSpPr/>
          <p:nvPr/>
        </p:nvSpPr>
        <p:spPr>
          <a:xfrm>
            <a:off x="291584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1B2E4F"/>
                </a:solidFill>
                <a:latin typeface="Josefin Sans"/>
                <a:ea typeface="Josefin Sans"/>
                <a:cs typeface="Josefin Sans"/>
                <a:sym typeface="Josefi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1" name="Google Shape;731;p14"/>
          <p:cNvSpPr/>
          <p:nvPr/>
        </p:nvSpPr>
        <p:spPr>
          <a:xfrm>
            <a:off x="5216874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2" name="Google Shape;732;p14"/>
          <p:cNvSpPr/>
          <p:nvPr/>
        </p:nvSpPr>
        <p:spPr>
          <a:xfrm>
            <a:off x="751789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3" name="Google Shape;733;p14"/>
          <p:cNvSpPr/>
          <p:nvPr/>
        </p:nvSpPr>
        <p:spPr>
          <a:xfrm>
            <a:off x="9884286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1B2E4F"/>
                </a:solidFill>
                <a:latin typeface="Josefin Sans"/>
                <a:ea typeface="Josefin Sans"/>
                <a:cs typeface="Josefin Sans"/>
                <a:sym typeface="Josefin San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5"/>
          <p:cNvSpPr/>
          <p:nvPr/>
        </p:nvSpPr>
        <p:spPr>
          <a:xfrm>
            <a:off x="972788" y="2025663"/>
            <a:ext cx="3976205" cy="2189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39" name="Google Shape;739;p15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Technical Support &amp; Customer Success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0" name="Google Shape;740;p15"/>
          <p:cNvSpPr/>
          <p:nvPr/>
        </p:nvSpPr>
        <p:spPr>
          <a:xfrm>
            <a:off x="369881" y="2211147"/>
            <a:ext cx="2224650" cy="3863248"/>
          </a:xfrm>
          <a:prstGeom prst="roundRect">
            <a:avLst>
              <a:gd fmla="val 16667" name="adj"/>
            </a:avLst>
          </a:prstGeom>
          <a:solidFill>
            <a:srgbClr val="ECF1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Live Tech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Legendary technical support via email, phone, forums. Free standard support with every purchase.  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1" name="Google Shape;741;p15"/>
          <p:cNvSpPr/>
          <p:nvPr/>
        </p:nvSpPr>
        <p:spPr>
          <a:xfrm>
            <a:off x="2676778" y="2213898"/>
            <a:ext cx="2224650" cy="3863247"/>
          </a:xfrm>
          <a:prstGeom prst="roundRect">
            <a:avLst>
              <a:gd fmla="val 16667" name="adj"/>
            </a:avLst>
          </a:prstGeom>
          <a:solidFill>
            <a:srgbClr val="BEC4C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7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Knowledge Base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 repository of expert-written articles covering product troubleshooting, best practices, and tips &amp; tricks.</a:t>
            </a:r>
            <a:endParaRPr b="0" i="0" sz="16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2" name="Google Shape;742;p15"/>
          <p:cNvSpPr/>
          <p:nvPr/>
        </p:nvSpPr>
        <p:spPr>
          <a:xfrm>
            <a:off x="7278837" y="2229959"/>
            <a:ext cx="2224650" cy="3863248"/>
          </a:xfrm>
          <a:prstGeom prst="roundRect">
            <a:avLst>
              <a:gd fmla="val 16667" name="adj"/>
            </a:avLst>
          </a:prstGeom>
          <a:solidFill>
            <a:srgbClr val="E77E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83642"/>
                </a:solidFill>
                <a:latin typeface="Josefin Sans"/>
                <a:ea typeface="Josefin Sans"/>
                <a:cs typeface="Josefin Sans"/>
                <a:sym typeface="Josefin Sans"/>
              </a:rPr>
              <a:t>Account Managers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83642"/>
                </a:solidFill>
                <a:latin typeface="Josefin Sans"/>
                <a:ea typeface="Josefin Sans"/>
                <a:cs typeface="Josefin Sans"/>
                <a:sym typeface="Josefin Sans"/>
              </a:rPr>
              <a:t>Experienced account executives providing strategic guidance from pre-sales consultations through the entire lifecycle.</a:t>
            </a:r>
            <a:endParaRPr b="0" i="0" sz="1600" u="none" cap="none" strike="noStrike">
              <a:solidFill>
                <a:srgbClr val="08364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3" name="Google Shape;743;p15"/>
          <p:cNvSpPr/>
          <p:nvPr/>
        </p:nvSpPr>
        <p:spPr>
          <a:xfrm>
            <a:off x="4977596" y="2229959"/>
            <a:ext cx="2224650" cy="3863248"/>
          </a:xfrm>
          <a:prstGeom prst="roundRect">
            <a:avLst>
              <a:gd fmla="val 16667" name="adj"/>
            </a:avLst>
          </a:prstGeom>
          <a:solidFill>
            <a:srgbClr val="748697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Documentation </a:t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Quick-start guides, in-depth manuals, and integration instructions for smooth deployment &amp; optimal performance.</a:t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4" name="Google Shape;744;p15"/>
          <p:cNvSpPr/>
          <p:nvPr/>
        </p:nvSpPr>
        <p:spPr>
          <a:xfrm>
            <a:off x="9580078" y="2211147"/>
            <a:ext cx="2224650" cy="3863249"/>
          </a:xfrm>
          <a:prstGeom prst="roundRect">
            <a:avLst>
              <a:gd fmla="val 16667" name="adj"/>
            </a:avLst>
          </a:prstGeom>
          <a:solidFill>
            <a:srgbClr val="344B5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Premium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Combined advanced customer success and tailored technical support delivered by highly skilled professionals.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5" name="Google Shape;745;p15"/>
          <p:cNvSpPr/>
          <p:nvPr/>
        </p:nvSpPr>
        <p:spPr>
          <a:xfrm>
            <a:off x="369881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6" name="Google Shape;746;p15"/>
          <p:cNvSpPr/>
          <p:nvPr/>
        </p:nvSpPr>
        <p:spPr>
          <a:xfrm>
            <a:off x="4986057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7" name="Google Shape;747;p15"/>
          <p:cNvSpPr/>
          <p:nvPr/>
        </p:nvSpPr>
        <p:spPr>
          <a:xfrm>
            <a:off x="7284704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48" name="Google Shape;748;p15"/>
          <p:cNvSpPr/>
          <p:nvPr/>
        </p:nvSpPr>
        <p:spPr>
          <a:xfrm>
            <a:off x="9592876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b="0" i="0" sz="1400" u="none" cap="none" strike="noStrike">
              <a:solidFill>
                <a:srgbClr val="344B5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49" name="Google Shape;7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812" y="2852750"/>
            <a:ext cx="538774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5785" y="2852750"/>
            <a:ext cx="640563" cy="6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0737" y="2833400"/>
            <a:ext cx="538777" cy="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6363" y="2841800"/>
            <a:ext cx="609598" cy="63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72105" y="2840699"/>
            <a:ext cx="640573" cy="63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/>
              <a:t>How SpiraPlan Works For You</a:t>
            </a:r>
            <a:endParaRPr/>
          </a:p>
        </p:txBody>
      </p:sp>
      <p:sp>
        <p:nvSpPr>
          <p:cNvPr id="759" name="Google Shape;75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/>
              <a:t>Features for different industries and methodologies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Bridging Between Agile and Compliance</a:t>
            </a:r>
            <a:endParaRPr/>
          </a:p>
        </p:txBody>
      </p:sp>
      <p:sp>
        <p:nvSpPr>
          <p:cNvPr id="765" name="Google Shape;765;p17"/>
          <p:cNvSpPr/>
          <p:nvPr/>
        </p:nvSpPr>
        <p:spPr>
          <a:xfrm>
            <a:off x="7662908" y="2024111"/>
            <a:ext cx="3842551" cy="3941685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Kanit"/>
              <a:buNone/>
            </a:pPr>
            <a:r>
              <a:t/>
            </a:r>
            <a:endParaRPr b="0" i="0" sz="2000" u="none" cap="none" strike="noStrike">
              <a:solidFill>
                <a:srgbClr val="FD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66" name="Google Shape;766;p17"/>
          <p:cNvSpPr/>
          <p:nvPr/>
        </p:nvSpPr>
        <p:spPr>
          <a:xfrm>
            <a:off x="942511" y="2024111"/>
            <a:ext cx="3842551" cy="3941685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Kanit"/>
              <a:buNone/>
            </a:pPr>
            <a:r>
              <a:t/>
            </a:r>
            <a:endParaRPr b="0" i="0" sz="2000" u="none" cap="none" strike="noStrike">
              <a:solidFill>
                <a:srgbClr val="FD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67" name="Google Shape;767;p17"/>
          <p:cNvSpPr txBox="1"/>
          <p:nvPr/>
        </p:nvSpPr>
        <p:spPr>
          <a:xfrm>
            <a:off x="958787" y="1597981"/>
            <a:ext cx="384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Kanit"/>
              <a:buNone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Support for Regulated Industries</a:t>
            </a:r>
            <a:endParaRPr/>
          </a:p>
        </p:txBody>
      </p:sp>
      <p:sp>
        <p:nvSpPr>
          <p:cNvPr id="768" name="Google Shape;768;p17"/>
          <p:cNvSpPr txBox="1"/>
          <p:nvPr/>
        </p:nvSpPr>
        <p:spPr>
          <a:xfrm>
            <a:off x="7717657" y="1605444"/>
            <a:ext cx="3844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Kanit"/>
              <a:buNone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Modern, Agile Processes</a:t>
            </a:r>
            <a:endParaRPr/>
          </a:p>
        </p:txBody>
      </p:sp>
      <p:sp>
        <p:nvSpPr>
          <p:cNvPr id="769" name="Google Shape;769;p17"/>
          <p:cNvSpPr/>
          <p:nvPr/>
        </p:nvSpPr>
        <p:spPr>
          <a:xfrm>
            <a:off x="1793289" y="2521258"/>
            <a:ext cx="8549196" cy="48827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nit"/>
              <a:buNone/>
            </a:pPr>
            <a:r>
              <a:t/>
            </a:r>
            <a:endParaRPr b="0" i="0" sz="1800" u="none" cap="none" strike="noStrike">
              <a:solidFill>
                <a:srgbClr val="FDCB26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70" name="Google Shape;770;p17"/>
          <p:cNvSpPr txBox="1"/>
          <p:nvPr/>
        </p:nvSpPr>
        <p:spPr>
          <a:xfrm>
            <a:off x="1242872" y="3360199"/>
            <a:ext cx="32403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Baselining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Risk Management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Electronic Signatures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Data Privacy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Compliance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Workflow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Requirements Mgt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On-Premise</a:t>
            </a:r>
            <a:endParaRPr/>
          </a:p>
        </p:txBody>
      </p:sp>
      <p:sp>
        <p:nvSpPr>
          <p:cNvPr id="771" name="Google Shape;771;p17"/>
          <p:cNvSpPr txBox="1"/>
          <p:nvPr/>
        </p:nvSpPr>
        <p:spPr>
          <a:xfrm>
            <a:off x="8035770" y="3338333"/>
            <a:ext cx="32403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CI / CD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Scrum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Kanban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Scaled Agile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DevOps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Distributed Teams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Remote Working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73642"/>
                </a:solidFill>
                <a:latin typeface="Kanit"/>
                <a:ea typeface="Kanit"/>
                <a:cs typeface="Kanit"/>
                <a:sym typeface="Kanit"/>
              </a:rPr>
              <a:t>Cloud-Based</a:t>
            </a:r>
            <a:endParaRPr/>
          </a:p>
        </p:txBody>
      </p:sp>
      <p:pic>
        <p:nvPicPr>
          <p:cNvPr descr="A yellow curved lines on a black background&#10;&#10;AI-generated content may be incorrect." id="772" name="Google Shape;7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397" y="3009530"/>
            <a:ext cx="2465176" cy="9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in scrubs touching a screen&#10;&#10;AI-generated content may be incorrect." id="777" name="Google Shape;7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7506" y="0"/>
            <a:ext cx="63944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8"/>
          <p:cNvSpPr txBox="1"/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333"/>
              <a:buFont typeface="Josefin Sans"/>
              <a:buNone/>
            </a:pPr>
            <a:r>
              <a:rPr lang="en-US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Healthcare, </a:t>
            </a:r>
            <a:r>
              <a:rPr i="0" lang="en-US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Life Sciences &amp; Bio-Tech</a:t>
            </a:r>
            <a:endParaRPr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79" name="Google Shape;779;p18"/>
          <p:cNvSpPr txBox="1"/>
          <p:nvPr>
            <p:ph idx="1" type="body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Electronic signatures for FDA 21 Part 11 compliance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Secure hosting with support for HIPAA BAA agreements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End to end traceability of requirements, tests, and code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Validated platform where you control update cadence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0" name="Google Shape;780;p18"/>
          <p:cNvSpPr/>
          <p:nvPr/>
        </p:nvSpPr>
        <p:spPr>
          <a:xfrm>
            <a:off x="493425" y="5760006"/>
            <a:ext cx="1746504" cy="570074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81" name="Google Shape;78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1568" y="275082"/>
            <a:ext cx="1073658" cy="34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and diagram of a stock market&#10;&#10;AI-generated content may be incorrect." id="786" name="Google Shape;7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6124" y="0"/>
            <a:ext cx="626745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19"/>
          <p:cNvSpPr txBox="1"/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Josefin Sans"/>
              <a:buNone/>
            </a:pPr>
            <a:r>
              <a:rPr lang="en-US"/>
              <a:t>Financial Services &amp; Insurance</a:t>
            </a:r>
            <a:endParaRPr/>
          </a:p>
        </p:txBody>
      </p:sp>
      <p:sp>
        <p:nvSpPr>
          <p:cNvPr id="788" name="Google Shape;788;p19"/>
          <p:cNvSpPr txBox="1"/>
          <p:nvPr>
            <p:ph idx="1" type="body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Secure cloud platform (SOC2) or on-premise deployment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Integrated enterprise risk management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Integration with automated testing and compliance tools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End-to-end traceability and auditability of testing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Helps You Manage Compliance: DORA, SOX, BASEL III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07950" lvl="0" marL="463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89" name="Google Shape;789;p19"/>
          <p:cNvSpPr/>
          <p:nvPr/>
        </p:nvSpPr>
        <p:spPr>
          <a:xfrm>
            <a:off x="493425" y="5621741"/>
            <a:ext cx="1746504" cy="570074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90" name="Google Shape;79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0192" y="275082"/>
            <a:ext cx="1073658" cy="34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>
                <a:solidFill>
                  <a:schemeClr val="dk1"/>
                </a:solidFill>
              </a:rPr>
              <a:t>Why Inflectra?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9" name="Google Shape;389;p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BELIEVE QUALITY SHOULD BE AT THE CORE, DO YOU?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holding a tablet&#10;&#10;AI-generated content may be incorrect." id="795" name="Google Shape;79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223" y="0"/>
            <a:ext cx="63407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20"/>
          <p:cNvSpPr txBox="1"/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Josefin Sans"/>
              <a:buNone/>
            </a:pPr>
            <a:r>
              <a:rPr lang="en-US"/>
              <a:t>Energy, Industrial &amp; Automotive</a:t>
            </a:r>
            <a:endParaRPr/>
          </a:p>
        </p:txBody>
      </p:sp>
      <p:sp>
        <p:nvSpPr>
          <p:cNvPr id="797" name="Google Shape;797;p20"/>
          <p:cNvSpPr txBox="1"/>
          <p:nvPr>
            <p:ph idx="1" type="body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Testing for public safety with world class test management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Define requirements and test for compliance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Integrate standards and regulations into your test plans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Understand and manage risk of critical systems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Support for Failure Mode &amp; Effects Analysis (FMEA)</a:t>
            </a:r>
            <a:endParaRPr sz="20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798" name="Google Shape;7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1568" y="275082"/>
            <a:ext cx="1073658" cy="3475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0"/>
          <p:cNvSpPr/>
          <p:nvPr/>
        </p:nvSpPr>
        <p:spPr>
          <a:xfrm>
            <a:off x="493425" y="5760006"/>
            <a:ext cx="1746504" cy="570074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cockpit of an airplane&#10;&#10;AI-generated content may be incorrect." id="804" name="Google Shape;8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6450" y="0"/>
            <a:ext cx="630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21"/>
          <p:cNvSpPr txBox="1"/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Josefin Sans"/>
              <a:buNone/>
            </a:pPr>
            <a:r>
              <a:rPr lang="en-US"/>
              <a:t>Defense, Government </a:t>
            </a:r>
            <a:br>
              <a:rPr lang="en-US"/>
            </a:br>
            <a:r>
              <a:rPr lang="en-US"/>
              <a:t>&amp; Aerospace</a:t>
            </a:r>
            <a:endParaRPr/>
          </a:p>
        </p:txBody>
      </p:sp>
      <p:sp>
        <p:nvSpPr>
          <p:cNvPr id="806" name="Google Shape;806;p21"/>
          <p:cNvSpPr txBox="1"/>
          <p:nvPr>
            <p:ph idx="1" type="body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latin typeface="Josefin Sans"/>
                <a:ea typeface="Josefin Sans"/>
                <a:cs typeface="Josefin Sans"/>
                <a:sym typeface="Josefin Sans"/>
              </a:rPr>
              <a:t>Manage programs and portfolios across platforms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latin typeface="Josefin Sans"/>
                <a:ea typeface="Josefin Sans"/>
                <a:cs typeface="Josefin Sans"/>
                <a:sym typeface="Josefin Sans"/>
              </a:rPr>
              <a:t>Test step level traceability for mission systems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latin typeface="Josefin Sans"/>
                <a:ea typeface="Josefin Sans"/>
                <a:cs typeface="Josefin Sans"/>
                <a:sym typeface="Josefin Sans"/>
              </a:rPr>
              <a:t>Automate testing and compliance with RemoteLaunch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latin typeface="Josefin Sans"/>
                <a:ea typeface="Josefin Sans"/>
                <a:cs typeface="Josefin Sans"/>
                <a:sym typeface="Josefin Sans"/>
              </a:rPr>
              <a:t>Orchestrate System of Systems (SoS) development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latin typeface="Josefin Sans"/>
                <a:ea typeface="Josefin Sans"/>
                <a:cs typeface="Josefin Sans"/>
                <a:sym typeface="Josefin Sans"/>
              </a:rPr>
              <a:t>Security and privacy with on-premise and AWS GovCloud</a:t>
            </a:r>
            <a:endParaRPr sz="2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807" name="Google Shape;8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1568" y="275082"/>
            <a:ext cx="1073658" cy="347512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21"/>
          <p:cNvSpPr/>
          <p:nvPr/>
        </p:nvSpPr>
        <p:spPr>
          <a:xfrm>
            <a:off x="493425" y="5760006"/>
            <a:ext cx="1746504" cy="570074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2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Support for Agile Methodologies</a:t>
            </a:r>
            <a:endParaRPr/>
          </a:p>
        </p:txBody>
      </p:sp>
      <p:sp>
        <p:nvSpPr>
          <p:cNvPr id="814" name="Google Shape;814;p22"/>
          <p:cNvSpPr txBox="1"/>
          <p:nvPr>
            <p:ph idx="1" type="body"/>
          </p:nvPr>
        </p:nvSpPr>
        <p:spPr>
          <a:xfrm>
            <a:off x="341376" y="5153453"/>
            <a:ext cx="11012424" cy="102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SpiraPlan has been specifically designed to handle all the most popular agile methodologies including </a:t>
            </a:r>
            <a:r>
              <a:rPr b="1" lang="en-US"/>
              <a:t>Scrum, Kanban, AUP and DAD</a:t>
            </a:r>
            <a:r>
              <a:rPr lang="en-US"/>
              <a:t>.</a:t>
            </a:r>
            <a:endParaRPr/>
          </a:p>
        </p:txBody>
      </p:sp>
      <p:pic>
        <p:nvPicPr>
          <p:cNvPr id="815" name="Google Shape;8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88" y="1369553"/>
            <a:ext cx="4016347" cy="1665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816" name="Google Shape;81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660" y="1280160"/>
            <a:ext cx="6096167" cy="372410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diagram of different phases&#10;&#10;AI-generated content may be incorrect." id="817" name="Google Shape;81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323" y="2858497"/>
            <a:ext cx="3941618" cy="229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3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Support for Predictive Methodologies</a:t>
            </a:r>
            <a:endParaRPr/>
          </a:p>
        </p:txBody>
      </p:sp>
      <p:sp>
        <p:nvSpPr>
          <p:cNvPr id="823" name="Google Shape;823;p23"/>
          <p:cNvSpPr txBox="1"/>
          <p:nvPr>
            <p:ph idx="1" type="body"/>
          </p:nvPr>
        </p:nvSpPr>
        <p:spPr>
          <a:xfrm>
            <a:off x="341376" y="5153453"/>
            <a:ext cx="11012424" cy="102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SpiraPlan has been specifically designed to handle all the most popular predictive methodologies such as </a:t>
            </a:r>
            <a:r>
              <a:rPr b="1" lang="en-US"/>
              <a:t>waterfall, hybrid and V-model</a:t>
            </a:r>
            <a:r>
              <a:rPr lang="en-US"/>
              <a:t>.</a:t>
            </a:r>
            <a:endParaRPr/>
          </a:p>
        </p:txBody>
      </p:sp>
      <p:pic>
        <p:nvPicPr>
          <p:cNvPr descr="A screenshot of a computer screen&#10;&#10;AI-generated content may be incorrect." id="824" name="Google Shape;8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43" y="1277270"/>
            <a:ext cx="8605635" cy="377686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diagram of a process&#10;&#10;AI-generated content may be incorrect." id="825" name="Google Shape;8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7501" y="1616566"/>
            <a:ext cx="2456325" cy="1372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process&#10;&#10;AI-generated content may be incorrect." id="826" name="Google Shape;82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6173" y="3359208"/>
            <a:ext cx="2114896" cy="176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4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Support for Scaled Agile &amp; SAFe®</a:t>
            </a:r>
            <a:endParaRPr/>
          </a:p>
        </p:txBody>
      </p:sp>
      <p:sp>
        <p:nvSpPr>
          <p:cNvPr id="832" name="Google Shape;832;p24"/>
          <p:cNvSpPr txBox="1"/>
          <p:nvPr>
            <p:ph idx="1" type="body"/>
          </p:nvPr>
        </p:nvSpPr>
        <p:spPr>
          <a:xfrm>
            <a:off x="341376" y="5153453"/>
            <a:ext cx="8643598" cy="102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SpiraPlan has built-in support for program and portfolio backlogs, aligned with SAFe and other Scaled Agile methods</a:t>
            </a:r>
            <a:endParaRPr/>
          </a:p>
        </p:txBody>
      </p:sp>
      <p:pic>
        <p:nvPicPr>
          <p:cNvPr descr="A screenshot of a computer&#10;&#10;AI-generated content may be incorrect." id="833" name="Google Shape;83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931" y="1268614"/>
            <a:ext cx="7287250" cy="2273622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omputer screen shot of a business agility&#10;&#10;AI-generated content may be incorrect." id="834" name="Google Shape;83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7800" y="1228858"/>
            <a:ext cx="3198081" cy="1670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 of a framework&#10;&#10;AI-generated content may be incorrect." id="835" name="Google Shape;83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93839" y="3010567"/>
            <a:ext cx="3203878" cy="1386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diagram&#10;&#10;AI-generated content may be incorrect." id="836" name="Google Shape;83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2576" y="4601794"/>
            <a:ext cx="2466403" cy="1063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hat&#10;&#10;AI-generated content may be incorrect." id="837" name="Google Shape;837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0059" y="2236633"/>
            <a:ext cx="5279666" cy="288649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a computer&#10;&#10;AI-generated content may be incorrect." id="838" name="Google Shape;83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535" y="3010567"/>
            <a:ext cx="4845612" cy="217713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5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 sz="4300">
                <a:latin typeface="Josefin Sans"/>
                <a:ea typeface="Josefin Sans"/>
                <a:cs typeface="Josefin Sans"/>
                <a:sym typeface="Josefin Sans"/>
              </a:rPr>
              <a:t>Features for Regulated Industries</a:t>
            </a:r>
            <a:endParaRPr sz="43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844" name="Google Shape;844;p25"/>
          <p:cNvGrpSpPr/>
          <p:nvPr/>
        </p:nvGrpSpPr>
        <p:grpSpPr>
          <a:xfrm>
            <a:off x="808946" y="1967721"/>
            <a:ext cx="3404136" cy="1971675"/>
            <a:chOff x="0" y="39687"/>
            <a:chExt cx="3286125" cy="1971675"/>
          </a:xfrm>
        </p:grpSpPr>
        <p:sp>
          <p:nvSpPr>
            <p:cNvPr id="845" name="Google Shape;845;p25"/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46" name="Google Shape;846;p25"/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F2E"/>
                </a:buClr>
                <a:buSzPts val="2800"/>
                <a:buFont typeface="Kanit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Auditability and end-to-end traceability</a:t>
              </a:r>
              <a:endParaRPr b="0" i="0" sz="1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47" name="Google Shape;847;p25"/>
          <p:cNvGrpSpPr/>
          <p:nvPr/>
        </p:nvGrpSpPr>
        <p:grpSpPr>
          <a:xfrm>
            <a:off x="4423683" y="1967721"/>
            <a:ext cx="3404136" cy="1971675"/>
            <a:chOff x="3614737" y="39687"/>
            <a:chExt cx="3286125" cy="1971675"/>
          </a:xfrm>
        </p:grpSpPr>
        <p:sp>
          <p:nvSpPr>
            <p:cNvPr id="848" name="Google Shape;848;p25"/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olidFill>
              <a:srgbClr val="FDCB26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49" name="Google Shape;849;p25"/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olidFill>
              <a:srgbClr val="BEC4C7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F2E"/>
                </a:buClr>
                <a:buSzPts val="2800"/>
                <a:buFont typeface="Kanit"/>
                <a:buNone/>
              </a:pPr>
              <a:r>
                <a:rPr b="0" i="0" lang="en-US" sz="2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Data Privacy, Security</a:t>
              </a:r>
              <a:br>
                <a:rPr b="0" i="0" lang="en-US" sz="2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</a:br>
              <a:r>
                <a:rPr b="0" i="0" lang="en-US" sz="2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baked in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50" name="Google Shape;850;p25"/>
          <p:cNvGrpSpPr/>
          <p:nvPr/>
        </p:nvGrpSpPr>
        <p:grpSpPr>
          <a:xfrm>
            <a:off x="8038421" y="1967721"/>
            <a:ext cx="3404136" cy="1971675"/>
            <a:chOff x="7229475" y="39687"/>
            <a:chExt cx="3286125" cy="1971675"/>
          </a:xfrm>
        </p:grpSpPr>
        <p:sp>
          <p:nvSpPr>
            <p:cNvPr id="851" name="Google Shape;851;p25"/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olidFill>
              <a:srgbClr val="344B5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52" name="Google Shape;852;p25"/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olidFill>
              <a:srgbClr val="344B5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F2E"/>
                </a:buClr>
                <a:buSzPts val="2800"/>
                <a:buFont typeface="Kanit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Generation of Compliance Documentation</a:t>
              </a:r>
              <a:endParaRPr b="0" i="0" sz="1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53" name="Google Shape;853;p25"/>
          <p:cNvGrpSpPr/>
          <p:nvPr/>
        </p:nvGrpSpPr>
        <p:grpSpPr>
          <a:xfrm>
            <a:off x="2616314" y="4268009"/>
            <a:ext cx="3404136" cy="1971675"/>
            <a:chOff x="1807368" y="2339975"/>
            <a:chExt cx="3286125" cy="1971675"/>
          </a:xfrm>
        </p:grpSpPr>
        <p:sp>
          <p:nvSpPr>
            <p:cNvPr id="854" name="Google Shape;854;p25"/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55" name="Google Shape;855;p25"/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F2E"/>
                </a:buClr>
                <a:buSzPts val="2800"/>
                <a:buFont typeface="Kanit"/>
                <a:buNone/>
              </a:pPr>
              <a:r>
                <a:rPr b="0" i="0" lang="en-US" sz="2800" u="none" cap="none" strike="noStrike">
                  <a:solidFill>
                    <a:srgbClr val="344B5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Workflows &amp; Electronic Signatures</a:t>
              </a:r>
              <a:endParaRPr b="0" i="0" sz="1400" u="none" cap="none" strike="noStrike">
                <a:solidFill>
                  <a:srgbClr val="344B5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856" name="Google Shape;856;p25"/>
          <p:cNvGrpSpPr/>
          <p:nvPr/>
        </p:nvGrpSpPr>
        <p:grpSpPr>
          <a:xfrm>
            <a:off x="6231052" y="4268009"/>
            <a:ext cx="3404136" cy="1971675"/>
            <a:chOff x="5422106" y="2339975"/>
            <a:chExt cx="3286125" cy="1971675"/>
          </a:xfrm>
        </p:grpSpPr>
        <p:sp>
          <p:nvSpPr>
            <p:cNvPr id="857" name="Google Shape;857;p25"/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olidFill>
              <a:srgbClr val="05517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858" name="Google Shape;858;p25"/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olidFill>
              <a:srgbClr val="5B6B7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F2E"/>
                </a:buClr>
                <a:buSzPts val="2800"/>
                <a:buFont typeface="Kanit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Integrated Risk Analysis and Management</a:t>
              </a:r>
              <a:endParaRPr b="0" i="0" sz="2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6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Security &amp; Compliance</a:t>
            </a:r>
            <a:endParaRPr/>
          </a:p>
        </p:txBody>
      </p:sp>
      <p:sp>
        <p:nvSpPr>
          <p:cNvPr id="864" name="Google Shape;864;p26"/>
          <p:cNvSpPr txBox="1"/>
          <p:nvPr>
            <p:ph idx="1" type="body"/>
          </p:nvPr>
        </p:nvSpPr>
        <p:spPr>
          <a:xfrm>
            <a:off x="838200" y="1209457"/>
            <a:ext cx="6723743" cy="393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Our cloud platform is SOC2 Type II certified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Our website and payment systems are PCI-DSS certified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Data encrypted in transit and at rest using strong ciphers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Multi-factor authentication (MFA) and Single Sign On (SSO)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Physical infrastructure provided by Amazon Web Services.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 blue circle with white text&#10;&#10;Description automatically generated" id="865" name="Google Shape;8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2125" y="2289393"/>
            <a:ext cx="1673959" cy="1627355"/>
          </a:xfrm>
          <a:prstGeom prst="rect">
            <a:avLst/>
          </a:prstGeom>
          <a:noFill/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</p:pic>
      <p:pic>
        <p:nvPicPr>
          <p:cNvPr descr="A green check mark and white text&#10;&#10;Description automatically generated" id="866" name="Google Shape;86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2125" y="4018349"/>
            <a:ext cx="1673959" cy="162735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67" name="Google Shape;86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2125" y="510361"/>
            <a:ext cx="1673959" cy="167743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68" name="Google Shape;868;p26"/>
          <p:cNvSpPr/>
          <p:nvPr/>
        </p:nvSpPr>
        <p:spPr>
          <a:xfrm>
            <a:off x="630936" y="5665467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 more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7"/>
          <p:cNvSpPr txBox="1"/>
          <p:nvPr>
            <p:ph idx="4294967295" type="title"/>
          </p:nvPr>
        </p:nvSpPr>
        <p:spPr>
          <a:xfrm>
            <a:off x="452691" y="365125"/>
            <a:ext cx="11739310" cy="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</a:pPr>
            <a:r>
              <a:rPr lang="en-US"/>
              <a:t>Compliance with International Standards</a:t>
            </a:r>
            <a:endParaRPr/>
          </a:p>
        </p:txBody>
      </p:sp>
      <p:grpSp>
        <p:nvGrpSpPr>
          <p:cNvPr id="874" name="Google Shape;874;p27"/>
          <p:cNvGrpSpPr/>
          <p:nvPr/>
        </p:nvGrpSpPr>
        <p:grpSpPr>
          <a:xfrm>
            <a:off x="7430048" y="5348924"/>
            <a:ext cx="3414780" cy="1012381"/>
            <a:chOff x="5685136" y="5382480"/>
            <a:chExt cx="3414780" cy="1012381"/>
          </a:xfrm>
        </p:grpSpPr>
        <p:pic>
          <p:nvPicPr>
            <p:cNvPr id="875" name="Google Shape;87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85136" y="5382480"/>
              <a:ext cx="3414780" cy="10123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27"/>
            <p:cNvSpPr txBox="1"/>
            <p:nvPr/>
          </p:nvSpPr>
          <p:spPr>
            <a:xfrm>
              <a:off x="7423174" y="5400415"/>
              <a:ext cx="1389755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525252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EudraLex</a:t>
              </a:r>
              <a:br>
                <a:rPr b="0" i="0" lang="en-US" sz="1867" u="none" cap="none" strike="noStrike">
                  <a:solidFill>
                    <a:srgbClr val="525252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</a:br>
              <a:r>
                <a:rPr b="0" i="0" lang="en-US" sz="1867" u="none" cap="none" strike="noStrike">
                  <a:solidFill>
                    <a:srgbClr val="525252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Volume 4</a:t>
              </a:r>
              <a:br>
                <a:rPr b="0" i="0" lang="en-US" sz="1867" u="none" cap="none" strike="noStrike">
                  <a:solidFill>
                    <a:srgbClr val="525252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</a:br>
              <a:r>
                <a:rPr b="0" i="0" lang="en-US" sz="1867" u="none" cap="none" strike="noStrike">
                  <a:solidFill>
                    <a:srgbClr val="525252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Part I &amp; II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7" name="Google Shape;87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9011" y="1601469"/>
            <a:ext cx="1445428" cy="1430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8" name="Google Shape;878;p27"/>
          <p:cNvGrpSpPr/>
          <p:nvPr/>
        </p:nvGrpSpPr>
        <p:grpSpPr>
          <a:xfrm>
            <a:off x="408742" y="2958788"/>
            <a:ext cx="1798141" cy="1370353"/>
            <a:chOff x="2673021" y="2561294"/>
            <a:chExt cx="1348606" cy="1027765"/>
          </a:xfrm>
        </p:grpSpPr>
        <p:pic>
          <p:nvPicPr>
            <p:cNvPr descr="Norme 21 CFR Part 11, le guide COMPLET pour les industriels" id="879" name="Google Shape;879;p27"/>
            <p:cNvPicPr preferRelativeResize="0"/>
            <p:nvPr/>
          </p:nvPicPr>
          <p:blipFill rotWithShape="1">
            <a:blip r:embed="rId5">
              <a:alphaModFix/>
            </a:blip>
            <a:srcRect b="33092" l="0" r="0" t="0"/>
            <a:stretch/>
          </p:blipFill>
          <p:spPr>
            <a:xfrm>
              <a:off x="2673021" y="2561294"/>
              <a:ext cx="1205200" cy="508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0" name="Google Shape;880;p27"/>
            <p:cNvSpPr txBox="1"/>
            <p:nvPr/>
          </p:nvSpPr>
          <p:spPr>
            <a:xfrm>
              <a:off x="2677200" y="3088826"/>
              <a:ext cx="1344427" cy="50023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Guidance on Data Integrity</a:t>
              </a:r>
              <a:endParaRPr b="0" i="0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pic>
        <p:nvPicPr>
          <p:cNvPr descr="GDPR, une opportunité à ne pas manquer - Netheos" id="881" name="Google Shape;88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54567" y="3643966"/>
            <a:ext cx="2163103" cy="144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89232" y="3643965"/>
            <a:ext cx="2984150" cy="1447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ext on a black background&#10;&#10;AI-generated content may be incorrect." id="883" name="Google Shape;88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80726" y="1629606"/>
            <a:ext cx="1394771" cy="1394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ext on a black background&#10;&#10;AI-generated content may be incorrect." id="884" name="Google Shape;884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61783" y="1629605"/>
            <a:ext cx="1394771" cy="13947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ext and globe on a black background&#10;&#10;AI-generated content may be incorrect." id="885" name="Google Shape;885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22979" y="1637330"/>
            <a:ext cx="1324401" cy="1324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square with white text&#10;&#10;AI-generated content may be incorrect." id="886" name="Google Shape;886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08212" y="3427463"/>
            <a:ext cx="2119896" cy="1722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stamp with text&#10;&#10;AI-generated content may be incorrect." id="887" name="Google Shape;887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94988" y="5259372"/>
            <a:ext cx="1169274" cy="1169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AI-generated content may be incorrect." id="888" name="Google Shape;888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7734" y="1364753"/>
            <a:ext cx="1614227" cy="1614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medical symbol with text&#10;&#10;AI-generated content may be incorrect." id="889" name="Google Shape;889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13929" y="1513569"/>
            <a:ext cx="2318155" cy="1783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circle with black text&#10;&#10;AI-generated content may be incorrect." id="890" name="Google Shape;890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977479" y="5299059"/>
            <a:ext cx="1167100" cy="116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AI-generated content may be incorrect." id="891" name="Google Shape;891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4336" y="4054780"/>
            <a:ext cx="2438095" cy="243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 map of the world&#10;&#10;Description automatically generated" id="897" name="Google Shape;8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337" cy="5899759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28"/>
          <p:cNvSpPr txBox="1"/>
          <p:nvPr/>
        </p:nvSpPr>
        <p:spPr>
          <a:xfrm>
            <a:off x="444137" y="6045886"/>
            <a:ext cx="10774196" cy="446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ct val="108106"/>
              <a:buFont typeface="Josefin Sans"/>
              <a:buNone/>
            </a:pPr>
            <a:r>
              <a:rPr b="1" i="0" lang="en-US" sz="3200" u="sng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Hosting</a:t>
            </a:r>
            <a:r>
              <a:rPr b="1" i="0" lang="en-US" sz="32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: Data Privacy and Sovereignty Built In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9"/>
          <p:cNvSpPr/>
          <p:nvPr/>
        </p:nvSpPr>
        <p:spPr>
          <a:xfrm>
            <a:off x="10479819" y="5982542"/>
            <a:ext cx="1624090" cy="8595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4" name="Google Shape;904;p29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Representative Customers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5" name="Google Shape;905;p29"/>
          <p:cNvSpPr/>
          <p:nvPr/>
        </p:nvSpPr>
        <p:spPr>
          <a:xfrm>
            <a:off x="380997" y="3275242"/>
            <a:ext cx="11430002" cy="85317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6" name="Google Shape;906;p29"/>
          <p:cNvSpPr/>
          <p:nvPr/>
        </p:nvSpPr>
        <p:spPr>
          <a:xfrm>
            <a:off x="381000" y="2201002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7" name="Google Shape;907;p29"/>
          <p:cNvSpPr/>
          <p:nvPr/>
        </p:nvSpPr>
        <p:spPr>
          <a:xfrm>
            <a:off x="380999" y="1124497"/>
            <a:ext cx="11429996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8" name="Google Shape;908;p29"/>
          <p:cNvSpPr/>
          <p:nvPr/>
        </p:nvSpPr>
        <p:spPr>
          <a:xfrm>
            <a:off x="381000" y="4354012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09" name="Google Shape;909;p29"/>
          <p:cNvSpPr/>
          <p:nvPr/>
        </p:nvSpPr>
        <p:spPr>
          <a:xfrm>
            <a:off x="380996" y="5430515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0" name="Google Shape;910;p29"/>
          <p:cNvSpPr/>
          <p:nvPr/>
        </p:nvSpPr>
        <p:spPr>
          <a:xfrm>
            <a:off x="369881" y="1123887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Energy, Industrial &amp; Transport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1" name="Google Shape;911;p29"/>
          <p:cNvSpPr/>
          <p:nvPr/>
        </p:nvSpPr>
        <p:spPr>
          <a:xfrm>
            <a:off x="369881" y="2200544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Financial &amp; Business Services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2" name="Google Shape;912;p29"/>
          <p:cNvSpPr/>
          <p:nvPr/>
        </p:nvSpPr>
        <p:spPr>
          <a:xfrm>
            <a:off x="369881" y="3268057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Media &amp; Telecom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3" name="Google Shape;913;p29"/>
          <p:cNvSpPr/>
          <p:nvPr/>
        </p:nvSpPr>
        <p:spPr>
          <a:xfrm>
            <a:off x="369881" y="4353858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Government &amp; Defense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14" name="Google Shape;914;p29"/>
          <p:cNvSpPr/>
          <p:nvPr/>
        </p:nvSpPr>
        <p:spPr>
          <a:xfrm>
            <a:off x="369881" y="5430516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Healthcare &amp; Bio-Technology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15" name="Google Shape;9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936" y="1347793"/>
            <a:ext cx="1797784" cy="43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5355" y="1311622"/>
            <a:ext cx="1757055" cy="50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00901" y="1209500"/>
            <a:ext cx="1067393" cy="70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9"/>
          <p:cNvPicPr preferRelativeResize="0"/>
          <p:nvPr/>
        </p:nvPicPr>
        <p:blipFill rotWithShape="1">
          <a:blip r:embed="rId6">
            <a:alphaModFix/>
          </a:blip>
          <a:srcRect b="0" l="-968" r="-1049" t="-19516"/>
          <a:stretch/>
        </p:blipFill>
        <p:spPr>
          <a:xfrm>
            <a:off x="9981472" y="1277605"/>
            <a:ext cx="1737904" cy="5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9"/>
          <p:cNvPicPr preferRelativeResize="0"/>
          <p:nvPr/>
        </p:nvPicPr>
        <p:blipFill rotWithShape="1">
          <a:blip r:embed="rId7">
            <a:alphaModFix/>
          </a:blip>
          <a:srcRect b="0" l="0" r="0" t="-593"/>
          <a:stretch/>
        </p:blipFill>
        <p:spPr>
          <a:xfrm>
            <a:off x="3815900" y="1265775"/>
            <a:ext cx="1085123" cy="544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NEW TELSTRA LOGO PNG 2021" id="920" name="Google Shape;92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29243" y="3403877"/>
            <a:ext cx="1350699" cy="48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2537" y="2480221"/>
            <a:ext cx="1550876" cy="34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59640" y="2301983"/>
            <a:ext cx="1610576" cy="69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37972" y="2442873"/>
            <a:ext cx="1478961" cy="41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37355" y="2343149"/>
            <a:ext cx="615340" cy="61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29243" y="2406991"/>
            <a:ext cx="1308968" cy="48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102208" y="2520906"/>
            <a:ext cx="1622579" cy="2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2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98343" y="2264388"/>
            <a:ext cx="1096584" cy="77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2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261783" y="3394976"/>
            <a:ext cx="1686135" cy="63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2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070363" y="3526053"/>
            <a:ext cx="1629963" cy="36933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930" name="Google Shape;930;p2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445322" y="3368337"/>
            <a:ext cx="694016" cy="6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44857" y="3499724"/>
            <a:ext cx="1350698" cy="42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2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444106" y="4406516"/>
            <a:ext cx="1028773" cy="75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2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512918" y="4509799"/>
            <a:ext cx="2241515" cy="544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wegian Ministry of Foreign Affairs (MFA) – design.dep.no" id="934" name="Google Shape;934;p29"/>
          <p:cNvPicPr preferRelativeResize="0"/>
          <p:nvPr/>
        </p:nvPicPr>
        <p:blipFill rotWithShape="1">
          <a:blip r:embed="rId22">
            <a:alphaModFix/>
          </a:blip>
          <a:srcRect b="3507" l="0" r="4391" t="0"/>
          <a:stretch/>
        </p:blipFill>
        <p:spPr>
          <a:xfrm>
            <a:off x="9585427" y="4520272"/>
            <a:ext cx="2199582" cy="50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2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737322" y="4477241"/>
            <a:ext cx="1794004" cy="60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808877" y="4558841"/>
            <a:ext cx="1600329" cy="44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2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988536" y="4446650"/>
            <a:ext cx="671141" cy="67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2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489418" y="5637154"/>
            <a:ext cx="1523857" cy="46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2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967887" y="5619518"/>
            <a:ext cx="1404361" cy="50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2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157253" y="5651767"/>
            <a:ext cx="1744278" cy="436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France - IQVIA" id="941" name="Google Shape;941;p2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428381" y="5713309"/>
            <a:ext cx="1761848" cy="31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2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303513" y="5541594"/>
            <a:ext cx="1041927" cy="65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2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045508" y="5585940"/>
            <a:ext cx="1624090" cy="5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2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805926" y="3450936"/>
            <a:ext cx="2552824" cy="51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29"/>
          <p:cNvPicPr preferRelativeResize="0"/>
          <p:nvPr/>
        </p:nvPicPr>
        <p:blipFill rotWithShape="1">
          <a:blip r:embed="rId33">
            <a:alphaModFix/>
          </a:blip>
          <a:srcRect b="0" l="237" r="238" t="0"/>
          <a:stretch/>
        </p:blipFill>
        <p:spPr>
          <a:xfrm>
            <a:off x="5302065" y="1284785"/>
            <a:ext cx="1251034" cy="55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"/>
          <p:cNvSpPr txBox="1"/>
          <p:nvPr>
            <p:ph type="ctrTitle"/>
          </p:nvPr>
        </p:nvSpPr>
        <p:spPr>
          <a:xfrm>
            <a:off x="558141" y="1122363"/>
            <a:ext cx="10497786" cy="204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Josefin Sans"/>
              <a:buNone/>
            </a:pPr>
            <a:r>
              <a:rPr b="1" i="0" lang="en-US" sz="50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When A Single Point Of Failure </a:t>
            </a:r>
            <a:br>
              <a:rPr b="1" i="0" lang="en-US" sz="50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b="1" i="0" lang="en-US" sz="5000" u="none" cap="none" strike="noStrik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Is Not An Option</a:t>
            </a:r>
            <a:endParaRPr sz="5000">
              <a:solidFill>
                <a:schemeClr val="lt2"/>
              </a:solidFill>
            </a:endParaRPr>
          </a:p>
        </p:txBody>
      </p:sp>
      <p:sp>
        <p:nvSpPr>
          <p:cNvPr id="395" name="Google Shape;395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None/>
            </a:pPr>
            <a:r>
              <a:rPr b="1" i="0" lang="en-US" sz="3200" u="none" cap="none" strike="noStrike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INFLECTRA HELPS YOU DELIVER QUALITY SOFTWARE, FASTER AND WITH LOWER RISK</a:t>
            </a:r>
            <a:endParaRPr b="1" sz="3200">
              <a:solidFill>
                <a:schemeClr val="accent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t/>
            </a:r>
            <a:endParaRPr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0"/>
          <p:cNvSpPr/>
          <p:nvPr/>
        </p:nvSpPr>
        <p:spPr>
          <a:xfrm>
            <a:off x="6238875" y="3698550"/>
            <a:ext cx="5671200" cy="2503500"/>
          </a:xfrm>
          <a:prstGeom prst="roundRect">
            <a:avLst>
              <a:gd fmla="val 12188" name="adj"/>
            </a:avLst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B26"/>
              </a:buClr>
              <a:buSzPts val="1800"/>
              <a:buFont typeface="Kani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51" name="Google Shape;9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1047" y="2298300"/>
            <a:ext cx="552350" cy="34540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30"/>
          <p:cNvSpPr txBox="1"/>
          <p:nvPr>
            <p:ph type="title"/>
          </p:nvPr>
        </p:nvSpPr>
        <p:spPr>
          <a:xfrm>
            <a:off x="411354" y="242460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Global Partnership Ecosystem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3" name="Google Shape;953;p30"/>
          <p:cNvSpPr/>
          <p:nvPr/>
        </p:nvSpPr>
        <p:spPr>
          <a:xfrm>
            <a:off x="4318187" y="4115835"/>
            <a:ext cx="1634937" cy="484632"/>
          </a:xfrm>
          <a:prstGeom prst="rect">
            <a:avLst/>
          </a:prstGeom>
          <a:solidFill>
            <a:srgbClr val="344B5F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9</a:t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4" name="Google Shape;954;p30"/>
          <p:cNvSpPr/>
          <p:nvPr/>
        </p:nvSpPr>
        <p:spPr>
          <a:xfrm>
            <a:off x="4318187" y="4649743"/>
            <a:ext cx="1634937" cy="484632"/>
          </a:xfrm>
          <a:prstGeom prst="rect">
            <a:avLst/>
          </a:prstGeom>
          <a:solidFill>
            <a:srgbClr val="5B6B7F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10</a:t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5" name="Google Shape;955;p30"/>
          <p:cNvSpPr/>
          <p:nvPr/>
        </p:nvSpPr>
        <p:spPr>
          <a:xfrm>
            <a:off x="4318187" y="5183651"/>
            <a:ext cx="1634937" cy="484632"/>
          </a:xfrm>
          <a:prstGeom prst="rect">
            <a:avLst/>
          </a:prstGeom>
          <a:solidFill>
            <a:srgbClr val="E77E26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31</a:t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6" name="Google Shape;956;p30"/>
          <p:cNvSpPr/>
          <p:nvPr/>
        </p:nvSpPr>
        <p:spPr>
          <a:xfrm>
            <a:off x="4318187" y="5717559"/>
            <a:ext cx="1634937" cy="484632"/>
          </a:xfrm>
          <a:prstGeom prst="rect">
            <a:avLst/>
          </a:prstGeom>
          <a:solidFill>
            <a:srgbClr val="055174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69</a:t>
            </a:r>
            <a:endParaRPr b="0" i="0" sz="16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57" name="Google Shape;957;p30"/>
          <p:cNvSpPr/>
          <p:nvPr/>
        </p:nvSpPr>
        <p:spPr>
          <a:xfrm>
            <a:off x="4298880" y="3698560"/>
            <a:ext cx="1654244" cy="365760"/>
          </a:xfrm>
          <a:prstGeom prst="roundRect">
            <a:avLst>
              <a:gd fmla="val 16667" name="adj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# </a:t>
            </a:r>
            <a:r>
              <a:rPr b="1" i="0" lang="en-US" sz="18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y use Gitlab?. This post is about my personal… | by Irtiza | Medium" id="958" name="Google Shape;958;p30"/>
          <p:cNvPicPr preferRelativeResize="0"/>
          <p:nvPr/>
        </p:nvPicPr>
        <p:blipFill rotWithShape="1">
          <a:blip r:embed="rId4">
            <a:alphaModFix/>
          </a:blip>
          <a:srcRect b="20718" l="8972" r="9063" t="18860"/>
          <a:stretch/>
        </p:blipFill>
        <p:spPr>
          <a:xfrm>
            <a:off x="6290837" y="1707836"/>
            <a:ext cx="1266745" cy="412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— A Beginner's Introduction | by Thiago Marsal Farias | Medium" id="959" name="Google Shape;95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1399" y="1733605"/>
            <a:ext cx="1208014" cy="365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toPerf · GitHub" id="960" name="Google Shape;96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65423" y="1715953"/>
            <a:ext cx="868582" cy="7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10378" y="2109483"/>
            <a:ext cx="1443626" cy="479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ology Partners | Inflectra" id="962" name="Google Shape;96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5696" y="2462211"/>
            <a:ext cx="1068309" cy="67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90837" y="2133383"/>
            <a:ext cx="1493612" cy="5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90837" y="2583419"/>
            <a:ext cx="1477123" cy="43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58457" y="2690419"/>
            <a:ext cx="1500524" cy="35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57396" y="3084989"/>
            <a:ext cx="1476585" cy="39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72068" y="2208210"/>
            <a:ext cx="1550691" cy="2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173231" y="1756453"/>
            <a:ext cx="1664574" cy="345388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30"/>
          <p:cNvSpPr txBox="1"/>
          <p:nvPr/>
        </p:nvSpPr>
        <p:spPr>
          <a:xfrm>
            <a:off x="6349225" y="3793700"/>
            <a:ext cx="28956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736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AREAS OF FOCUS:</a:t>
            </a:r>
            <a:endParaRPr b="1" i="0" sz="1050" u="none" cap="none" strike="noStrike">
              <a:solidFill>
                <a:srgbClr val="07364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Artificial Intelligence (AI)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DevOps &amp; CI/CD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Test Automation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Device Management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Modeling Tools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70" name="Google Shape;970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90837" y="3161509"/>
            <a:ext cx="1757373" cy="23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943167" y="3162788"/>
            <a:ext cx="1395252" cy="34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849479" y="2635913"/>
            <a:ext cx="701920" cy="420274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30"/>
          <p:cNvSpPr/>
          <p:nvPr/>
        </p:nvSpPr>
        <p:spPr>
          <a:xfrm>
            <a:off x="381000" y="4109530"/>
            <a:ext cx="3818925" cy="484921"/>
          </a:xfrm>
          <a:prstGeom prst="rect">
            <a:avLst/>
          </a:prstGeom>
          <a:solidFill>
            <a:srgbClr val="344B5F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Platinum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4" name="Google Shape;974;p30"/>
          <p:cNvSpPr/>
          <p:nvPr/>
        </p:nvSpPr>
        <p:spPr>
          <a:xfrm>
            <a:off x="381000" y="4644381"/>
            <a:ext cx="3818925" cy="484921"/>
          </a:xfrm>
          <a:prstGeom prst="rect">
            <a:avLst/>
          </a:prstGeom>
          <a:solidFill>
            <a:srgbClr val="5B6B7F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Gold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5" name="Google Shape;975;p30"/>
          <p:cNvSpPr/>
          <p:nvPr/>
        </p:nvSpPr>
        <p:spPr>
          <a:xfrm>
            <a:off x="381000" y="5179232"/>
            <a:ext cx="3818925" cy="484921"/>
          </a:xfrm>
          <a:prstGeom prst="rect">
            <a:avLst/>
          </a:prstGeom>
          <a:solidFill>
            <a:srgbClr val="E77E26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Silver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6" name="Google Shape;976;p30"/>
          <p:cNvSpPr/>
          <p:nvPr/>
        </p:nvSpPr>
        <p:spPr>
          <a:xfrm>
            <a:off x="381000" y="5714082"/>
            <a:ext cx="3818925" cy="488109"/>
          </a:xfrm>
          <a:prstGeom prst="rect">
            <a:avLst/>
          </a:prstGeom>
          <a:solidFill>
            <a:srgbClr val="055174"/>
          </a:solidFill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Blue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977" name="Google Shape;977;p30"/>
          <p:cNvSpPr/>
          <p:nvPr/>
        </p:nvSpPr>
        <p:spPr>
          <a:xfrm>
            <a:off x="381000" y="3693840"/>
            <a:ext cx="3820006" cy="365760"/>
          </a:xfrm>
          <a:prstGeom prst="roundRect">
            <a:avLst>
              <a:gd fmla="val 16667" name="adj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</a:pPr>
            <a:r>
              <a:rPr b="1" i="0" lang="en-US" sz="2000" u="none" cap="none" strike="noStrike">
                <a:solidFill>
                  <a:srgbClr val="0736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TIERS</a:t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78" name="Google Shape;978;p30"/>
          <p:cNvSpPr/>
          <p:nvPr/>
        </p:nvSpPr>
        <p:spPr>
          <a:xfrm>
            <a:off x="381001" y="1061941"/>
            <a:ext cx="5572123" cy="513035"/>
          </a:xfrm>
          <a:prstGeom prst="roundRect">
            <a:avLst>
              <a:gd fmla="val 16667" name="adj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SOLUTION</a:t>
            </a:r>
            <a:r>
              <a:rPr b="1" i="0" lang="en-US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1" i="0" lang="en-US" sz="18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PARTNERS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30"/>
          <p:cNvSpPr/>
          <p:nvPr/>
        </p:nvSpPr>
        <p:spPr>
          <a:xfrm>
            <a:off x="6238876" y="1060549"/>
            <a:ext cx="5572123" cy="513035"/>
          </a:xfrm>
          <a:prstGeom prst="roundRect">
            <a:avLst>
              <a:gd fmla="val 16667" name="adj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TECHNOLOGY PARTNERS</a:t>
            </a:r>
            <a:endParaRPr b="1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980" name="Google Shape;980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94107" y="1821256"/>
            <a:ext cx="1357100" cy="221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981" name="Google Shape;981;p3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92520" y="2311316"/>
            <a:ext cx="1357096" cy="319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black square&#10;&#10;Description automatically generated with medium confidence" id="982" name="Google Shape;982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556278" y="1675573"/>
            <a:ext cx="897813" cy="51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3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28648" y="2807739"/>
            <a:ext cx="982868" cy="5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Description automatically generated" id="984" name="Google Shape;984;p3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413862" y="2964098"/>
            <a:ext cx="1477125" cy="24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3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290541" y="2936520"/>
            <a:ext cx="920496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30"/>
          <p:cNvPicPr preferRelativeResize="0"/>
          <p:nvPr/>
        </p:nvPicPr>
        <p:blipFill rotWithShape="1">
          <a:blip r:embed="rId24">
            <a:alphaModFix/>
          </a:blip>
          <a:srcRect b="0" l="0" r="-99" t="0"/>
          <a:stretch/>
        </p:blipFill>
        <p:spPr>
          <a:xfrm>
            <a:off x="392524" y="2923257"/>
            <a:ext cx="1357100" cy="331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Description automatically generated" id="987" name="Google Shape;987;p3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68900" y="2316460"/>
            <a:ext cx="1208025" cy="30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3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161319" y="2252405"/>
            <a:ext cx="1208024" cy="43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81012" y="1765774"/>
            <a:ext cx="1208025" cy="33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682962" y="1720422"/>
            <a:ext cx="1208024" cy="423339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30"/>
          <p:cNvSpPr txBox="1"/>
          <p:nvPr/>
        </p:nvSpPr>
        <p:spPr>
          <a:xfrm>
            <a:off x="8969425" y="4322500"/>
            <a:ext cx="28956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Modernization</a:t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Agile Transformation</a:t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Implementation Services</a:t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Training</a:t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</a:pPr>
            <a:r>
              <a:rPr b="0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Load Testing</a:t>
            </a:r>
            <a:endParaRPr b="0" i="0" sz="16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Customer Testimonials</a:t>
            </a:r>
            <a:endParaRPr/>
          </a:p>
        </p:txBody>
      </p:sp>
      <p:sp>
        <p:nvSpPr>
          <p:cNvPr id="997" name="Google Shape;997;p31"/>
          <p:cNvSpPr/>
          <p:nvPr/>
        </p:nvSpPr>
        <p:spPr>
          <a:xfrm>
            <a:off x="1118587" y="1921509"/>
            <a:ext cx="970329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Easy to set up (meaning the project templates, users, customizable fields, etc.) * Very good integration possibilities with other tools * Attractive GUI * Great customization possibilities for reports * REST API available and well documented. We used a maintenance release for one of our medical devices as a trial. Spira allowed very easy control of Requirements and Test artifacts and especially traceability and traceability reporting, which is vital for e.g. the FDA submissions.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1" i="1"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	- Dennis Lardenoye, </a:t>
            </a:r>
            <a:r>
              <a:rPr i="1"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Pie Medical Imaging</a:t>
            </a:r>
            <a:endParaRPr i="1" sz="18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998" name="Google Shape;998;p31"/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999" name="Google Shape;999;p31"/>
            <p:cNvCxnSpPr/>
            <p:nvPr/>
          </p:nvCxnSpPr>
          <p:spPr>
            <a:xfrm>
              <a:off x="630315" y="1615736"/>
              <a:ext cx="4980372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0" name="Google Shape;1000;p31"/>
            <p:cNvCxnSpPr/>
            <p:nvPr/>
          </p:nvCxnSpPr>
          <p:spPr>
            <a:xfrm>
              <a:off x="6356412" y="1615736"/>
              <a:ext cx="4997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1" name="Google Shape;1001;p31"/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D8D8D8"/>
                  </a:solidFill>
                  <a:latin typeface="Kanit"/>
                  <a:ea typeface="Kanit"/>
                  <a:cs typeface="Kanit"/>
                  <a:sym typeface="Kanit"/>
                </a:rPr>
                <a:t>“</a:t>
              </a:r>
              <a:endParaRPr/>
            </a:p>
          </p:txBody>
        </p:sp>
      </p:grpSp>
      <p:grpSp>
        <p:nvGrpSpPr>
          <p:cNvPr id="1002" name="Google Shape;1002;p31"/>
          <p:cNvGrpSpPr/>
          <p:nvPr/>
        </p:nvGrpSpPr>
        <p:grpSpPr>
          <a:xfrm>
            <a:off x="631793" y="3701570"/>
            <a:ext cx="10723484" cy="1323439"/>
            <a:chOff x="630315" y="1152194"/>
            <a:chExt cx="10723484" cy="1323439"/>
          </a:xfrm>
        </p:grpSpPr>
        <p:cxnSp>
          <p:nvCxnSpPr>
            <p:cNvPr id="1003" name="Google Shape;1003;p31"/>
            <p:cNvCxnSpPr/>
            <p:nvPr/>
          </p:nvCxnSpPr>
          <p:spPr>
            <a:xfrm>
              <a:off x="630315" y="1615736"/>
              <a:ext cx="4980372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4" name="Google Shape;1004;p31"/>
            <p:cNvCxnSpPr/>
            <p:nvPr/>
          </p:nvCxnSpPr>
          <p:spPr>
            <a:xfrm>
              <a:off x="6356412" y="1615736"/>
              <a:ext cx="4997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5" name="Google Shape;1005;p31"/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D8D8D8"/>
                  </a:solidFill>
                  <a:latin typeface="Kanit"/>
                  <a:ea typeface="Kanit"/>
                  <a:cs typeface="Kanit"/>
                  <a:sym typeface="Kanit"/>
                </a:rPr>
                <a:t>“</a:t>
              </a:r>
              <a:endParaRPr/>
            </a:p>
          </p:txBody>
        </p:sp>
      </p:grpSp>
      <p:grpSp>
        <p:nvGrpSpPr>
          <p:cNvPr id="1006" name="Google Shape;1006;p31"/>
          <p:cNvGrpSpPr/>
          <p:nvPr/>
        </p:nvGrpSpPr>
        <p:grpSpPr>
          <a:xfrm>
            <a:off x="640671" y="5699051"/>
            <a:ext cx="10723484" cy="1323439"/>
            <a:chOff x="630315" y="1152194"/>
            <a:chExt cx="10723484" cy="1323439"/>
          </a:xfrm>
        </p:grpSpPr>
        <p:cxnSp>
          <p:nvCxnSpPr>
            <p:cNvPr id="1007" name="Google Shape;1007;p31"/>
            <p:cNvCxnSpPr/>
            <p:nvPr/>
          </p:nvCxnSpPr>
          <p:spPr>
            <a:xfrm>
              <a:off x="630315" y="1615736"/>
              <a:ext cx="4980372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8" name="Google Shape;1008;p31"/>
            <p:cNvCxnSpPr/>
            <p:nvPr/>
          </p:nvCxnSpPr>
          <p:spPr>
            <a:xfrm>
              <a:off x="6356412" y="1615736"/>
              <a:ext cx="4997387" cy="0"/>
            </a:xfrm>
            <a:prstGeom prst="straightConnector1">
              <a:avLst/>
            </a:prstGeom>
            <a:noFill/>
            <a:ln cap="flat" cmpd="sng" w="1905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9" name="Google Shape;1009;p31"/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>
                  <a:solidFill>
                    <a:srgbClr val="D8D8D8"/>
                  </a:solidFill>
                  <a:latin typeface="Kanit"/>
                  <a:ea typeface="Kanit"/>
                  <a:cs typeface="Kanit"/>
                  <a:sym typeface="Kanit"/>
                </a:rPr>
                <a:t>“</a:t>
              </a:r>
              <a:endParaRPr/>
            </a:p>
          </p:txBody>
        </p:sp>
      </p:grpSp>
      <p:sp>
        <p:nvSpPr>
          <p:cNvPr id="1010" name="Google Shape;1010;p31"/>
          <p:cNvSpPr/>
          <p:nvPr/>
        </p:nvSpPr>
        <p:spPr>
          <a:xfrm>
            <a:off x="1120067" y="4604051"/>
            <a:ext cx="97032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Modern Tool, Properly Designed! I really am enjoying working with SpiraPlan. I managed various other ALM environments for about a decade and it's quite refreshing to be working with a modern tool that was properly designed from the ground up!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	- Tim Hartman, </a:t>
            </a:r>
            <a:r>
              <a:rPr i="1" lang="en-US"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TX3 Life Sciences</a:t>
            </a:r>
            <a:endParaRPr i="1" sz="18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Awards and Recognition*</a:t>
            </a:r>
            <a:endParaRPr/>
          </a:p>
        </p:txBody>
      </p:sp>
      <p:sp>
        <p:nvSpPr>
          <p:cNvPr id="1016" name="Google Shape;1016;p32"/>
          <p:cNvSpPr txBox="1"/>
          <p:nvPr/>
        </p:nvSpPr>
        <p:spPr>
          <a:xfrm>
            <a:off x="5119503" y="6214369"/>
            <a:ext cx="5078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*Gartner, TrustRadius, Capterra</a:t>
            </a:r>
            <a:endParaRPr/>
          </a:p>
        </p:txBody>
      </p:sp>
      <p:pic>
        <p:nvPicPr>
          <p:cNvPr id="1017" name="Google Shape;101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614" y="3678957"/>
            <a:ext cx="3994618" cy="2735949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8" name="Google Shape;101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542" y="1447878"/>
            <a:ext cx="3981546" cy="2094312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9" name="Google Shape;101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6430" y="1447878"/>
            <a:ext cx="6339416" cy="3710048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/>
              <a:t>Feature Overview</a:t>
            </a:r>
            <a:endParaRPr/>
          </a:p>
        </p:txBody>
      </p:sp>
      <p:sp>
        <p:nvSpPr>
          <p:cNvPr id="1025" name="Google Shape;1025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/>
              <a:t>Let’s Look at the Key Features in SpiraPlan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AI Supercharged Lifecycle Management</a:t>
            </a:r>
            <a:endParaRPr/>
          </a:p>
        </p:txBody>
      </p:sp>
      <p:sp>
        <p:nvSpPr>
          <p:cNvPr id="1031" name="Google Shape;1031;p34"/>
          <p:cNvSpPr txBox="1"/>
          <p:nvPr>
            <p:ph idx="1" type="body"/>
          </p:nvPr>
        </p:nvSpPr>
        <p:spPr>
          <a:xfrm>
            <a:off x="605444" y="5145581"/>
            <a:ext cx="9860280" cy="14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SpiraPlan's artificial intelligence functionality lets you generate project artifacts such as requirements, test cases, tasks, code, risks and deliverables. The AI functionality increases productivity by 40%.</a:t>
            </a:r>
            <a:endParaRPr/>
          </a:p>
        </p:txBody>
      </p:sp>
      <p:pic>
        <p:nvPicPr>
          <p:cNvPr descr="A screenshot of a computer&#10;&#10;AI-generated content may be incorrect." id="1032" name="Google Shape;103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106" y="1457794"/>
            <a:ext cx="8592668" cy="3504904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Portfolio Management &amp; Roadmapping</a:t>
            </a:r>
            <a:endParaRPr/>
          </a:p>
        </p:txBody>
      </p:sp>
      <p:sp>
        <p:nvSpPr>
          <p:cNvPr id="1038" name="Google Shape;1038;p35"/>
          <p:cNvSpPr txBox="1"/>
          <p:nvPr>
            <p:ph idx="1" type="body"/>
          </p:nvPr>
        </p:nvSpPr>
        <p:spPr>
          <a:xfrm>
            <a:off x="838200" y="6108192"/>
            <a:ext cx="8501109" cy="585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Project Portfolio Management (PPM) dashboards</a:t>
            </a:r>
            <a:endParaRPr/>
          </a:p>
        </p:txBody>
      </p:sp>
      <p:pic>
        <p:nvPicPr>
          <p:cNvPr id="1039" name="Google Shape;10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156" y="1690687"/>
            <a:ext cx="9289118" cy="4204085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Program Management</a:t>
            </a:r>
            <a:endParaRPr/>
          </a:p>
        </p:txBody>
      </p:sp>
      <p:sp>
        <p:nvSpPr>
          <p:cNvPr id="1045" name="Google Shape;1045;p36"/>
          <p:cNvSpPr txBox="1"/>
          <p:nvPr>
            <p:ph idx="1" type="body"/>
          </p:nvPr>
        </p:nvSpPr>
        <p:spPr>
          <a:xfrm>
            <a:off x="838200" y="5814874"/>
            <a:ext cx="8501109" cy="887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Program planning and program management with integrated dashboards and program roadmaps.</a:t>
            </a:r>
            <a:endParaRPr/>
          </a:p>
        </p:txBody>
      </p:sp>
      <p:pic>
        <p:nvPicPr>
          <p:cNvPr id="1046" name="Google Shape;10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933" y="1411386"/>
            <a:ext cx="7208668" cy="3551162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7" name="Google Shape;104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9067" y="3102058"/>
            <a:ext cx="9107779" cy="2597404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Requirements Management</a:t>
            </a:r>
            <a:endParaRPr/>
          </a:p>
        </p:txBody>
      </p:sp>
      <p:pic>
        <p:nvPicPr>
          <p:cNvPr id="1053" name="Google Shape;10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551" y="1456576"/>
            <a:ext cx="5690069" cy="242684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54" name="Google Shape;105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490" y="1878078"/>
            <a:ext cx="6264942" cy="30708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55" name="Google Shape;1055;p37"/>
          <p:cNvSpPr txBox="1"/>
          <p:nvPr>
            <p:ph idx="1" type="body"/>
          </p:nvPr>
        </p:nvSpPr>
        <p:spPr>
          <a:xfrm>
            <a:off x="838200" y="5915771"/>
            <a:ext cx="8501109" cy="937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Requirements management with end-to-end traceability, multiple views and powerful change tracking.</a:t>
            </a:r>
            <a:endParaRPr/>
          </a:p>
        </p:txBody>
      </p:sp>
      <p:pic>
        <p:nvPicPr>
          <p:cNvPr id="1056" name="Google Shape;10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2750" y="2971521"/>
            <a:ext cx="6150960" cy="287970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Agile Project Planning</a:t>
            </a:r>
            <a:endParaRPr/>
          </a:p>
        </p:txBody>
      </p:sp>
      <p:sp>
        <p:nvSpPr>
          <p:cNvPr id="1062" name="Google Shape;1062;p38"/>
          <p:cNvSpPr txBox="1"/>
          <p:nvPr>
            <p:ph idx="1" type="body"/>
          </p:nvPr>
        </p:nvSpPr>
        <p:spPr>
          <a:xfrm>
            <a:off x="838200" y="5843016"/>
            <a:ext cx="9220200" cy="814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Agile planning boards with test and task traceability that support multiple methodologies including Scrum and Kanban.</a:t>
            </a:r>
            <a:endParaRPr/>
          </a:p>
        </p:txBody>
      </p:sp>
      <p:pic>
        <p:nvPicPr>
          <p:cNvPr descr="A screenshot of a computer&#10;&#10;AI-generated content may be incorrect." id="1063" name="Google Shape;10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662" y="1528710"/>
            <a:ext cx="6247209" cy="381637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a computer&#10;&#10;AI-generated content may be incorrect." id="1064" name="Google Shape;106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0507" y="2053244"/>
            <a:ext cx="6124308" cy="3731179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Resource &amp; Team Management</a:t>
            </a:r>
            <a:endParaRPr/>
          </a:p>
        </p:txBody>
      </p:sp>
      <p:sp>
        <p:nvSpPr>
          <p:cNvPr id="1070" name="Google Shape;1070;p39"/>
          <p:cNvSpPr txBox="1"/>
          <p:nvPr/>
        </p:nvSpPr>
        <p:spPr>
          <a:xfrm>
            <a:off x="838200" y="5726098"/>
            <a:ext cx="8989381" cy="967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Manage the people and teams on your projects with the ability to rollup the data to a program level.</a:t>
            </a:r>
            <a:endParaRPr/>
          </a:p>
        </p:txBody>
      </p:sp>
      <p:pic>
        <p:nvPicPr>
          <p:cNvPr id="1071" name="Google Shape;107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429" y="2114874"/>
            <a:ext cx="6342772" cy="340504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screenshot of a computer&#10;&#10;AI-generated content may be incorrect." id="1072" name="Google Shape;107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406" y="1428466"/>
            <a:ext cx="6534781" cy="2528824"/>
          </a:xfrm>
          <a:prstGeom prst="rect">
            <a:avLst/>
          </a:prstGeom>
          <a:noFill/>
          <a:ln cap="flat" cmpd="sng" w="9525">
            <a:solidFill>
              <a:srgbClr val="2C373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"/>
          <p:cNvSpPr/>
          <p:nvPr/>
        </p:nvSpPr>
        <p:spPr>
          <a:xfrm>
            <a:off x="8227718" y="1569950"/>
            <a:ext cx="3522540" cy="459270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"/>
          <p:cNvSpPr/>
          <p:nvPr/>
        </p:nvSpPr>
        <p:spPr>
          <a:xfrm>
            <a:off x="4334730" y="1621264"/>
            <a:ext cx="3522540" cy="459270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"/>
          <p:cNvSpPr/>
          <p:nvPr/>
        </p:nvSpPr>
        <p:spPr>
          <a:xfrm>
            <a:off x="441742" y="1569951"/>
            <a:ext cx="3522540" cy="464401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"/>
          <p:cNvSpPr txBox="1"/>
          <p:nvPr>
            <p:ph type="title"/>
          </p:nvPr>
        </p:nvSpPr>
        <p:spPr>
          <a:xfrm>
            <a:off x="838200" y="365125"/>
            <a:ext cx="10515600" cy="993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</a:pPr>
            <a:r>
              <a:rPr lang="en-US" sz="4000">
                <a:latin typeface="Josefin Sans"/>
                <a:ea typeface="Josefin Sans"/>
                <a:cs typeface="Josefin Sans"/>
                <a:sym typeface="Josefin Sans"/>
              </a:rPr>
              <a:t>With Inflectra, Deliver Measurable Quality Fast!</a:t>
            </a:r>
            <a:br>
              <a:rPr lang="en-US" sz="4000"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b="1" i="1" lang="en-US" sz="1800">
                <a:latin typeface="Josefin Sans"/>
                <a:ea typeface="Josefin Sans"/>
                <a:cs typeface="Josefin Sans"/>
                <a:sym typeface="Josefin Sans"/>
              </a:rPr>
              <a:t>Only 16% of software development projects are completed on time and within budget.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04" name="Google Shape;404;p4"/>
          <p:cNvSpPr txBox="1"/>
          <p:nvPr/>
        </p:nvSpPr>
        <p:spPr>
          <a:xfrm>
            <a:off x="895219" y="2511635"/>
            <a:ext cx="258023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PRODUCT MANAGERS</a:t>
            </a:r>
            <a:endParaRPr b="1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5" name="Google Shape;405;p4"/>
          <p:cNvSpPr txBox="1"/>
          <p:nvPr/>
        </p:nvSpPr>
        <p:spPr>
          <a:xfrm>
            <a:off x="4805881" y="2511635"/>
            <a:ext cx="258023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QUALITY</a:t>
            </a:r>
            <a:r>
              <a:rPr b="1" i="1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1" i="0" lang="en-US" sz="16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ASSURANCE</a:t>
            </a:r>
            <a:endParaRPr b="1" i="0" sz="1600" u="none" cap="none" strike="noStrike">
              <a:solidFill>
                <a:srgbClr val="001F2E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6" name="Google Shape;406;p4"/>
          <p:cNvSpPr txBox="1"/>
          <p:nvPr/>
        </p:nvSpPr>
        <p:spPr>
          <a:xfrm>
            <a:off x="8735593" y="2492253"/>
            <a:ext cx="2580238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1F2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SOFTWARE TESTIN</a:t>
            </a:r>
            <a:r>
              <a:rPr b="1" i="0" lang="en-US" sz="16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G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Management with solid fill" id="407" name="Google Shape;4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624" y="1696825"/>
            <a:ext cx="795429" cy="795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Checked with solid fill" id="408" name="Google Shape;4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8286" y="1702263"/>
            <a:ext cx="795428" cy="795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et Of Things with solid fill" id="409" name="Google Shape;4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3436" y="1707700"/>
            <a:ext cx="784554" cy="78455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"/>
          <p:cNvSpPr txBox="1"/>
          <p:nvPr/>
        </p:nvSpPr>
        <p:spPr>
          <a:xfrm>
            <a:off x="895219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60%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businesses lack a plan to enhance their PM process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1" name="Google Shape;411;p4"/>
          <p:cNvSpPr txBox="1"/>
          <p:nvPr/>
        </p:nvSpPr>
        <p:spPr>
          <a:xfrm>
            <a:off x="895219" y="3090733"/>
            <a:ext cx="2580300" cy="73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52%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time spent on </a:t>
            </a:r>
            <a:r>
              <a:rPr lang="en-US" sz="1200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unplanned</a:t>
            </a: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 “fire-fighting” activities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2" name="Google Shape;412;p4"/>
          <p:cNvSpPr txBox="1"/>
          <p:nvPr/>
        </p:nvSpPr>
        <p:spPr>
          <a:xfrm>
            <a:off x="895219" y="5129981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39%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managers that worry about missing launch date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3" name="Google Shape;413;p4"/>
          <p:cNvSpPr txBox="1"/>
          <p:nvPr/>
        </p:nvSpPr>
        <p:spPr>
          <a:xfrm>
            <a:off x="4805881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39%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software projects fail due to poor requirements gathering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4" name="Google Shape;414;p4"/>
          <p:cNvSpPr txBox="1"/>
          <p:nvPr/>
        </p:nvSpPr>
        <p:spPr>
          <a:xfrm>
            <a:off x="4805881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40%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software budget spent on Quality Assurance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5" name="Google Shape;415;p4"/>
          <p:cNvSpPr txBox="1"/>
          <p:nvPr/>
        </p:nvSpPr>
        <p:spPr>
          <a:xfrm>
            <a:off x="4805881" y="5129981"/>
            <a:ext cx="2580238" cy="92328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67%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customers cite “bad experience” with products as their churn reason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6" name="Google Shape;416;p4"/>
          <p:cNvSpPr txBox="1"/>
          <p:nvPr/>
        </p:nvSpPr>
        <p:spPr>
          <a:xfrm>
            <a:off x="8735593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24%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companies saw ROI uplift from automated testing 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7" name="Google Shape;417;p4"/>
          <p:cNvSpPr txBox="1"/>
          <p:nvPr/>
        </p:nvSpPr>
        <p:spPr>
          <a:xfrm>
            <a:off x="8735593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5%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companies carry out fully automated testing internally 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8" name="Google Shape;418;p4"/>
          <p:cNvSpPr txBox="1"/>
          <p:nvPr/>
        </p:nvSpPr>
        <p:spPr>
          <a:xfrm>
            <a:off x="8735593" y="5129981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35%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73642"/>
                </a:solidFill>
                <a:latin typeface="Josefin Sans"/>
                <a:ea typeface="Josefin Sans"/>
                <a:cs typeface="Josefin Sans"/>
                <a:sym typeface="Josefin Sans"/>
              </a:rPr>
              <a:t>of companies use non-testers for software testing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19" name="Google Shape;419;p4"/>
          <p:cNvSpPr txBox="1"/>
          <p:nvPr/>
        </p:nvSpPr>
        <p:spPr>
          <a:xfrm>
            <a:off x="5251451" y="6345529"/>
            <a:ext cx="5211638" cy="358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Sources: “Software Survival in 2024”, Beta Breakers; “10 QA Statistics”, Testlio; “Product Management Statistics”, UXCam; “Software Testing Statistics – 2024”, TrueList</a:t>
            </a:r>
            <a:endParaRPr b="0" i="0" sz="900" u="none" cap="none" strike="noStrike">
              <a:solidFill>
                <a:srgbClr val="001F2E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Time Tracking &amp; Approvals</a:t>
            </a:r>
            <a:endParaRPr/>
          </a:p>
        </p:txBody>
      </p:sp>
      <p:sp>
        <p:nvSpPr>
          <p:cNvPr id="1078" name="Google Shape;1078;p40"/>
          <p:cNvSpPr txBox="1"/>
          <p:nvPr/>
        </p:nvSpPr>
        <p:spPr>
          <a:xfrm>
            <a:off x="954157" y="5425873"/>
            <a:ext cx="9355372" cy="1164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SpiraPlan includes a powerful time tracking system that lets users submit their time spent against assigned tasks and incidents, with timesheet managers able to review and approve timesheets. </a:t>
            </a:r>
            <a:endParaRPr/>
          </a:p>
        </p:txBody>
      </p:sp>
      <p:pic>
        <p:nvPicPr>
          <p:cNvPr descr="A screenshot of a computer&#10;&#10;AI-generated content may be incorrect." id="1079" name="Google Shape;107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157" y="1929227"/>
            <a:ext cx="7009621" cy="3218019"/>
          </a:xfrm>
          <a:prstGeom prst="rect">
            <a:avLst/>
          </a:prstGeom>
          <a:noFill/>
          <a:ln cap="flat" cmpd="sng" w="9525">
            <a:solidFill>
              <a:srgbClr val="2C373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a computer&#10;&#10;AI-generated content may be incorrect." id="1080" name="Google Shape;108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0183" y="1477597"/>
            <a:ext cx="5903319" cy="3386428"/>
          </a:xfrm>
          <a:prstGeom prst="rect">
            <a:avLst/>
          </a:prstGeom>
          <a:noFill/>
          <a:ln cap="flat" cmpd="sng" w="9525">
            <a:solidFill>
              <a:srgbClr val="2C373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Risk Management</a:t>
            </a:r>
            <a:endParaRPr/>
          </a:p>
        </p:txBody>
      </p:sp>
      <p:pic>
        <p:nvPicPr>
          <p:cNvPr id="1086" name="Google Shape;10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365" y="1380284"/>
            <a:ext cx="6472262" cy="3714041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1087" name="Google Shape;1087;p41"/>
          <p:cNvSpPr txBox="1"/>
          <p:nvPr/>
        </p:nvSpPr>
        <p:spPr>
          <a:xfrm>
            <a:off x="838200" y="5841507"/>
            <a:ext cx="8989381" cy="852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Manage your product and program risks, track mitigations and action items. Automated exposure calculations out of the box.</a:t>
            </a:r>
            <a:endParaRPr/>
          </a:p>
        </p:txBody>
      </p:sp>
      <p:pic>
        <p:nvPicPr>
          <p:cNvPr id="1088" name="Google Shape;108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434" y="2900881"/>
            <a:ext cx="9424910" cy="27010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Test Management &amp; QA</a:t>
            </a:r>
            <a:endParaRPr/>
          </a:p>
        </p:txBody>
      </p:sp>
      <p:sp>
        <p:nvSpPr>
          <p:cNvPr id="1094" name="Google Shape;1094;p42"/>
          <p:cNvSpPr txBox="1"/>
          <p:nvPr/>
        </p:nvSpPr>
        <p:spPr>
          <a:xfrm>
            <a:off x="838200" y="5566300"/>
            <a:ext cx="8501109" cy="1127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Manage your automated and manual test cases, test suites and testing artifacts in a central repository.</a:t>
            </a:r>
            <a:endParaRPr/>
          </a:p>
        </p:txBody>
      </p:sp>
      <p:pic>
        <p:nvPicPr>
          <p:cNvPr id="1095" name="Google Shape;109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27789"/>
            <a:ext cx="6818371" cy="3157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96" name="Google Shape;109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5239" y="2830105"/>
            <a:ext cx="7917471" cy="2273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3"/>
          <p:cNvSpPr txBox="1"/>
          <p:nvPr>
            <p:ph type="title"/>
          </p:nvPr>
        </p:nvSpPr>
        <p:spPr>
          <a:xfrm>
            <a:off x="591710" y="-483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Automated Testing</a:t>
            </a:r>
            <a:endParaRPr/>
          </a:p>
        </p:txBody>
      </p:sp>
      <p:sp>
        <p:nvSpPr>
          <p:cNvPr id="1102" name="Google Shape;1102;p43"/>
          <p:cNvSpPr txBox="1"/>
          <p:nvPr/>
        </p:nvSpPr>
        <p:spPr>
          <a:xfrm>
            <a:off x="838200" y="5722100"/>
            <a:ext cx="9255711" cy="97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Orchestrate your automated tests by linking Rapise® from Inflectra with SpiraPlan, with integrated test lab management.</a:t>
            </a:r>
            <a:endParaRPr/>
          </a:p>
        </p:txBody>
      </p:sp>
      <p:pic>
        <p:nvPicPr>
          <p:cNvPr id="1103" name="Google Shape;110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795" y="1371921"/>
            <a:ext cx="6200342" cy="417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2622" y="936915"/>
            <a:ext cx="6581312" cy="220329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05" name="Google Shape;110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8952" y="3313766"/>
            <a:ext cx="4494982" cy="20572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Manual &amp; Exploratory Testing</a:t>
            </a:r>
            <a:endParaRPr/>
          </a:p>
        </p:txBody>
      </p:sp>
      <p:sp>
        <p:nvSpPr>
          <p:cNvPr id="1111" name="Google Shape;1111;p44"/>
          <p:cNvSpPr txBox="1"/>
          <p:nvPr/>
        </p:nvSpPr>
        <p:spPr>
          <a:xfrm>
            <a:off x="838200" y="5734976"/>
            <a:ext cx="9220200" cy="9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SpiraPlan provides an easy to use testing wizard for manual and exploratory tests, including SpiraCapture™ for session capture.</a:t>
            </a:r>
            <a:endParaRPr/>
          </a:p>
        </p:txBody>
      </p:sp>
      <p:pic>
        <p:nvPicPr>
          <p:cNvPr id="1112" name="Google Shape;11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366" y="1540599"/>
            <a:ext cx="6403905" cy="391916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13" name="Google Shape;111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5236" y="1690688"/>
            <a:ext cx="6981993" cy="352938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Data-Driven Testing</a:t>
            </a:r>
            <a:endParaRPr/>
          </a:p>
        </p:txBody>
      </p:sp>
      <p:sp>
        <p:nvSpPr>
          <p:cNvPr id="1119" name="Google Shape;1119;p45"/>
          <p:cNvSpPr txBox="1"/>
          <p:nvPr>
            <p:ph idx="1" type="body"/>
          </p:nvPr>
        </p:nvSpPr>
        <p:spPr>
          <a:xfrm>
            <a:off x="1164771" y="5499851"/>
            <a:ext cx="904291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SpiraPlan lets you parameterize your test cases and execute them using different data combinations for full coverage.</a:t>
            </a:r>
            <a:endParaRPr/>
          </a:p>
        </p:txBody>
      </p:sp>
      <p:pic>
        <p:nvPicPr>
          <p:cNvPr id="1120" name="Google Shape;112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836" y="1589499"/>
            <a:ext cx="10310328" cy="229058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1" name="Google Shape;112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6562" y="3271978"/>
            <a:ext cx="8621350" cy="199652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Source Code Management</a:t>
            </a:r>
            <a:endParaRPr/>
          </a:p>
        </p:txBody>
      </p:sp>
      <p:sp>
        <p:nvSpPr>
          <p:cNvPr id="1127" name="Google Shape;1127;p46"/>
          <p:cNvSpPr txBox="1"/>
          <p:nvPr/>
        </p:nvSpPr>
        <p:spPr>
          <a:xfrm>
            <a:off x="838200" y="5894774"/>
            <a:ext cx="9158056" cy="79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Integrated source code management using Git or Subversion. Plugins for GitHub and GitLab. Allows code-level traceability.</a:t>
            </a:r>
            <a:endParaRPr/>
          </a:p>
        </p:txBody>
      </p:sp>
      <p:grpSp>
        <p:nvGrpSpPr>
          <p:cNvPr id="1128" name="Google Shape;1128;p46"/>
          <p:cNvGrpSpPr/>
          <p:nvPr/>
        </p:nvGrpSpPr>
        <p:grpSpPr>
          <a:xfrm>
            <a:off x="1340648" y="4490833"/>
            <a:ext cx="3262029" cy="1145101"/>
            <a:chOff x="1083194" y="4686141"/>
            <a:chExt cx="3262029" cy="1145101"/>
          </a:xfrm>
        </p:grpSpPr>
        <p:pic>
          <p:nvPicPr>
            <p:cNvPr id="1129" name="Google Shape;1129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3194" y="4840257"/>
              <a:ext cx="1145101" cy="831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0" name="Google Shape;1130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00122" y="4686141"/>
              <a:ext cx="1145101" cy="1145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1" name="Google Shape;1131;p46"/>
            <p:cNvSpPr txBox="1"/>
            <p:nvPr/>
          </p:nvSpPr>
          <p:spPr>
            <a:xfrm>
              <a:off x="2601157" y="5009879"/>
              <a:ext cx="4587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rPr>
                <a:t>&amp;</a:t>
              </a:r>
              <a:endParaRPr/>
            </a:p>
          </p:txBody>
        </p:sp>
      </p:grpSp>
      <p:pic>
        <p:nvPicPr>
          <p:cNvPr id="1132" name="Google Shape;113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087" y="1407048"/>
            <a:ext cx="8092938" cy="2684335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3" name="Google Shape;113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56720" y="2618360"/>
            <a:ext cx="6506740" cy="3203582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Google Shape;113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714" y="1448064"/>
            <a:ext cx="7333861" cy="3739289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9" name="Google Shape;113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Code Reviews &amp; Pull Requests</a:t>
            </a:r>
            <a:endParaRPr/>
          </a:p>
        </p:txBody>
      </p:sp>
      <p:sp>
        <p:nvSpPr>
          <p:cNvPr id="1140" name="Google Shape;1140;p47"/>
          <p:cNvSpPr txBox="1"/>
          <p:nvPr/>
        </p:nvSpPr>
        <p:spPr>
          <a:xfrm>
            <a:off x="838200" y="5773476"/>
            <a:ext cx="9158056" cy="798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Manage your development workflows including merge/pull requests and code reviews with full traceability.</a:t>
            </a:r>
            <a:endParaRPr sz="28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141" name="Google Shape;114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6808" y="1791076"/>
            <a:ext cx="7725747" cy="3778636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Task Tracking</a:t>
            </a:r>
            <a:endParaRPr/>
          </a:p>
        </p:txBody>
      </p:sp>
      <p:sp>
        <p:nvSpPr>
          <p:cNvPr id="1147" name="Google Shape;1147;p48"/>
          <p:cNvSpPr txBox="1"/>
          <p:nvPr/>
        </p:nvSpPr>
        <p:spPr>
          <a:xfrm>
            <a:off x="838200" y="5743852"/>
            <a:ext cx="8501109" cy="949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Track project tasks with customizable workflows.</a:t>
            </a:r>
            <a:b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Measure progress against the requirements and user stories</a:t>
            </a:r>
            <a:endParaRPr/>
          </a:p>
        </p:txBody>
      </p:sp>
      <p:pic>
        <p:nvPicPr>
          <p:cNvPr id="1148" name="Google Shape;114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16" y="1487333"/>
            <a:ext cx="7209719" cy="285384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49" name="Google Shape;114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7831" y="3293183"/>
            <a:ext cx="5486400" cy="2422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screenshot of a computer&#10;&#10;AI-generated content may be incorrect." id="1150" name="Google Shape;115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8784" y="839586"/>
            <a:ext cx="5486400" cy="3879075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Issue &amp; Defect Tracking</a:t>
            </a:r>
            <a:endParaRPr/>
          </a:p>
        </p:txBody>
      </p:sp>
      <p:sp>
        <p:nvSpPr>
          <p:cNvPr id="1156" name="Google Shape;1156;p49"/>
          <p:cNvSpPr txBox="1"/>
          <p:nvPr/>
        </p:nvSpPr>
        <p:spPr>
          <a:xfrm>
            <a:off x="838200" y="5773782"/>
            <a:ext cx="8501109" cy="91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SpiraPlan includes a flexible bug and issue tracker with list and agile board views, and integrated workflow engine.</a:t>
            </a:r>
            <a:endParaRPr/>
          </a:p>
        </p:txBody>
      </p:sp>
      <p:pic>
        <p:nvPicPr>
          <p:cNvPr id="1157" name="Google Shape;115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552" y="1494623"/>
            <a:ext cx="7496867" cy="29004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screenshot of a chat&#10;&#10;AI-generated content may be incorrect." id="1158" name="Google Shape;115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0196" y="2267991"/>
            <a:ext cx="8009083" cy="3384663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"/>
          <p:cNvSpPr/>
          <p:nvPr/>
        </p:nvSpPr>
        <p:spPr>
          <a:xfrm>
            <a:off x="601434" y="1071100"/>
            <a:ext cx="11249190" cy="3494307"/>
          </a:xfrm>
          <a:prstGeom prst="rect">
            <a:avLst/>
          </a:prstGeom>
          <a:solidFill>
            <a:srgbClr val="344A5E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381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27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SpiraPlan®</a:t>
            </a:r>
            <a:r>
              <a:rPr b="0" i="0" lang="en-US" sz="2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 Agile Program &amp; Portfolio Management for the Enterprise</a:t>
            </a:r>
            <a:endParaRPr b="0" i="0" sz="20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755904" y="1899899"/>
            <a:ext cx="10972800" cy="2515984"/>
          </a:xfrm>
          <a:prstGeom prst="rect">
            <a:avLst/>
          </a:prstGeom>
          <a:solidFill>
            <a:srgbClr val="5B6B7F"/>
          </a:solidFill>
          <a:ln>
            <a:noFill/>
          </a:ln>
          <a:effectLst>
            <a:outerShdw blurRad="50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SpiraTeam®</a:t>
            </a:r>
            <a:r>
              <a:rPr b="0" i="0" lang="en-US" sz="2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 Agile Lifecycle Management for Teams</a:t>
            </a:r>
            <a:endParaRPr b="0" i="0" sz="20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6" name="Google Shape;426;p5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The Inflectra® Platform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2084832" y="2597906"/>
            <a:ext cx="8452034" cy="724170"/>
          </a:xfrm>
          <a:prstGeom prst="rect">
            <a:avLst/>
          </a:prstGeom>
          <a:solidFill>
            <a:srgbClr val="748697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SpiraTest®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- Test Management for Teams</a:t>
            </a:r>
            <a:endParaRPr b="0" i="0" sz="20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601434" y="5589450"/>
            <a:ext cx="5714699" cy="802504"/>
          </a:xfrm>
          <a:prstGeom prst="rect">
            <a:avLst/>
          </a:prstGeom>
          <a:solidFill>
            <a:srgbClr val="ECF1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KronoDesk</a:t>
            </a:r>
            <a:r>
              <a:rPr b="1" baseline="30000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®</a:t>
            </a:r>
            <a: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- Customer Service Desk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9" name="Google Shape;429;p5"/>
          <p:cNvSpPr/>
          <p:nvPr/>
        </p:nvSpPr>
        <p:spPr>
          <a:xfrm>
            <a:off x="601434" y="4669489"/>
            <a:ext cx="11249190" cy="802504"/>
          </a:xfrm>
          <a:prstGeom prst="rect">
            <a:avLst/>
          </a:prstGeom>
          <a:solidFill>
            <a:srgbClr val="EADFFF"/>
          </a:solidFill>
          <a:ln>
            <a:noFill/>
          </a:ln>
          <a:effectLst>
            <a:outerShdw blurRad="50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Rapise® </a:t>
            </a:r>
            <a:r>
              <a:rPr b="0" i="0" lang="en-US" sz="20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- AI-Powered Test Automation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"/>
          <p:cNvSpPr/>
          <p:nvPr/>
        </p:nvSpPr>
        <p:spPr>
          <a:xfrm>
            <a:off x="946626" y="3503288"/>
            <a:ext cx="3430502" cy="72416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82875" lIns="18287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DataSync</a:t>
            </a:r>
            <a:r>
              <a:rPr b="1" baseline="30000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™</a:t>
            </a:r>
            <a:r>
              <a:rPr b="1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- Seamless</a:t>
            </a:r>
            <a:b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Data Synchronization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31" name="Google Shape;431;p5"/>
          <p:cNvSpPr/>
          <p:nvPr/>
        </p:nvSpPr>
        <p:spPr>
          <a:xfrm>
            <a:off x="6552618" y="5589450"/>
            <a:ext cx="5298006" cy="802504"/>
          </a:xfrm>
          <a:prstGeom prst="rect">
            <a:avLst/>
          </a:prstGeom>
          <a:solidFill>
            <a:srgbClr val="ECF1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RemoteLaunch® </a:t>
            </a:r>
            <a: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- Test Orchestration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32" name="Google Shape;4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9676" y="2698861"/>
            <a:ext cx="506827" cy="52229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433" name="Google Shape;4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2572" y="4827376"/>
            <a:ext cx="506815" cy="50681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434" name="Google Shape;4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4644" y="5757103"/>
            <a:ext cx="465574" cy="46557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435" name="Google Shape;4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4661" y="1999034"/>
            <a:ext cx="477133" cy="513842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36" name="Google Shape;436;p5"/>
          <p:cNvSpPr/>
          <p:nvPr/>
        </p:nvSpPr>
        <p:spPr>
          <a:xfrm>
            <a:off x="8189282" y="3506121"/>
            <a:ext cx="3350757" cy="72416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82875" lIns="18287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SpiraCapture</a:t>
            </a:r>
            <a:r>
              <a:rPr b="1" baseline="30000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™</a:t>
            </a:r>
            <a: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- Free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4655"/>
                </a:solidFill>
                <a:latin typeface="Josefin Sans"/>
                <a:ea typeface="Josefin Sans"/>
                <a:cs typeface="Josefin Sans"/>
                <a:sym typeface="Josefin Sans"/>
              </a:rPr>
              <a:t>Exploratory Testing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37" name="Google Shape;43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38665" y="1238772"/>
            <a:ext cx="488787" cy="52729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38" name="Google Shape;438;p5"/>
          <p:cNvSpPr/>
          <p:nvPr/>
        </p:nvSpPr>
        <p:spPr>
          <a:xfrm>
            <a:off x="4531598" y="3506121"/>
            <a:ext cx="3535763" cy="72416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182875" lIns="182875" spcFirstLastPara="1" rIns="91425" wrap="square" tIns="18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89910"/>
                </a:solidFill>
                <a:latin typeface="Josefin Sans"/>
                <a:ea typeface="Josefin Sans"/>
                <a:cs typeface="Josefin Sans"/>
                <a:sym typeface="Josefin Sans"/>
              </a:rPr>
              <a:t>SpiraApps</a:t>
            </a:r>
            <a:r>
              <a:rPr b="1" baseline="30000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™</a:t>
            </a:r>
            <a:r>
              <a:rPr b="1" i="0" lang="en-US" sz="1800" u="none" cap="none" strike="noStrike">
                <a:solidFill>
                  <a:srgbClr val="F7991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1" i="0" lang="en-US" sz="1800" u="none" cap="none" strike="noStrike">
                <a:solidFill>
                  <a:srgbClr val="055174"/>
                </a:solidFill>
                <a:latin typeface="Josefin Sans"/>
                <a:ea typeface="Josefin Sans"/>
                <a:cs typeface="Josefin Sans"/>
                <a:sym typeface="Josefin Sans"/>
              </a:rPr>
              <a:t>- </a:t>
            </a:r>
            <a:r>
              <a:rPr b="0" i="0" lang="en-US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Spira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Extensibility Framework</a:t>
            </a:r>
            <a:endParaRPr b="0" i="0" sz="18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 group of hexagons with different colors&#10;&#10;Description automatically generated" id="439" name="Google Shape;43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36258" y="3609644"/>
            <a:ext cx="507492" cy="507492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440" name="Google Shape;44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48153" y="3574333"/>
            <a:ext cx="532373" cy="53237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441" name="Google Shape;44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214939" y="5757915"/>
            <a:ext cx="513765" cy="465574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A colorful pinwheel on a black background&#10;&#10;Description automatically generated" id="442" name="Google Shape;44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72146" y="3574333"/>
            <a:ext cx="544525" cy="520566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Collaboration and Instant Messaging</a:t>
            </a:r>
            <a:endParaRPr/>
          </a:p>
        </p:txBody>
      </p:sp>
      <p:sp>
        <p:nvSpPr>
          <p:cNvPr id="1164" name="Google Shape;1164;p50"/>
          <p:cNvSpPr txBox="1"/>
          <p:nvPr>
            <p:ph idx="1" type="body"/>
          </p:nvPr>
        </p:nvSpPr>
        <p:spPr>
          <a:xfrm>
            <a:off x="838200" y="5823752"/>
            <a:ext cx="8501109" cy="8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Real-time collaboration and communication with SpiraPlan instant messenger, artifact following, RSS Feeds and Email</a:t>
            </a:r>
            <a:endParaRPr/>
          </a:p>
        </p:txBody>
      </p:sp>
      <p:grpSp>
        <p:nvGrpSpPr>
          <p:cNvPr id="1165" name="Google Shape;1165;p50"/>
          <p:cNvGrpSpPr/>
          <p:nvPr/>
        </p:nvGrpSpPr>
        <p:grpSpPr>
          <a:xfrm>
            <a:off x="1001697" y="1597819"/>
            <a:ext cx="9607119" cy="4225932"/>
            <a:chOff x="1001697" y="1597819"/>
            <a:chExt cx="8107363" cy="3662362"/>
          </a:xfrm>
        </p:grpSpPr>
        <p:pic>
          <p:nvPicPr>
            <p:cNvPr id="1166" name="Google Shape;1166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59097" y="2934494"/>
              <a:ext cx="6049963" cy="1909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7" name="Google Shape;1167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1697" y="1597819"/>
              <a:ext cx="3200400" cy="3662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8" name="Google Shape;1168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68697" y="1796256"/>
              <a:ext cx="4448175" cy="1514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Document Management</a:t>
            </a:r>
            <a:endParaRPr/>
          </a:p>
        </p:txBody>
      </p:sp>
      <p:sp>
        <p:nvSpPr>
          <p:cNvPr id="1174" name="Google Shape;1174;p51"/>
          <p:cNvSpPr txBox="1"/>
          <p:nvPr/>
        </p:nvSpPr>
        <p:spPr>
          <a:xfrm>
            <a:off x="838200" y="5726098"/>
            <a:ext cx="8989381" cy="967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Complete integrated document management system with versioning, check-in/out and approval workflows.</a:t>
            </a:r>
            <a:endParaRPr/>
          </a:p>
        </p:txBody>
      </p:sp>
      <p:pic>
        <p:nvPicPr>
          <p:cNvPr id="1175" name="Google Shape;117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307" y="1586575"/>
            <a:ext cx="10435170" cy="285226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76" name="Google Shape;117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216" y="2675262"/>
            <a:ext cx="6794481" cy="2066262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77" name="Google Shape;1177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5978" y="4343260"/>
            <a:ext cx="6496621" cy="131774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Customizable Reporting</a:t>
            </a:r>
            <a:endParaRPr/>
          </a:p>
        </p:txBody>
      </p:sp>
      <p:sp>
        <p:nvSpPr>
          <p:cNvPr id="1183" name="Google Shape;1183;p52"/>
          <p:cNvSpPr txBox="1"/>
          <p:nvPr/>
        </p:nvSpPr>
        <p:spPr>
          <a:xfrm>
            <a:off x="838200" y="5959680"/>
            <a:ext cx="8501109" cy="734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Library of standard and custom reports, export in various formats including Word, PDF, Excel and PDF</a:t>
            </a:r>
            <a:endParaRPr/>
          </a:p>
        </p:txBody>
      </p:sp>
      <p:pic>
        <p:nvPicPr>
          <p:cNvPr id="1184" name="Google Shape;118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784" y="1478512"/>
            <a:ext cx="5904008" cy="3854005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85" name="Google Shape;118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204" y="2214323"/>
            <a:ext cx="7119877" cy="352079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86" name="Google Shape;1186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2953" y="2881136"/>
            <a:ext cx="4695253" cy="3078543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3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Extensibility with SpiraApps™</a:t>
            </a:r>
            <a:endParaRPr/>
          </a:p>
        </p:txBody>
      </p:sp>
      <p:sp>
        <p:nvSpPr>
          <p:cNvPr id="1192" name="Google Shape;1192;p53"/>
          <p:cNvSpPr txBox="1"/>
          <p:nvPr>
            <p:ph idx="1" type="body"/>
          </p:nvPr>
        </p:nvSpPr>
        <p:spPr>
          <a:xfrm>
            <a:off x="6035040" y="1986742"/>
            <a:ext cx="5644342" cy="4190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SpiraApps are powerful add-ons that unlock the full potential of SpiraPlan by extending its core functionality to precisely match your specific requirements.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They empower allow you to optimize SpiraPlan to support your  software development lifecycle and quality engineering practices.</a:t>
            </a:r>
            <a:endParaRPr/>
          </a:p>
        </p:txBody>
      </p:sp>
      <p:pic>
        <p:nvPicPr>
          <p:cNvPr descr="A group of hexagons with different colors&#10;&#10;Description automatically generated" id="1193" name="Google Shape;11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7411" y="505324"/>
            <a:ext cx="896389" cy="89121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194" name="Google Shape;119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183" y="1130968"/>
            <a:ext cx="5056909" cy="5262713"/>
          </a:xfrm>
          <a:prstGeom prst="rect">
            <a:avLst/>
          </a:prstGeom>
          <a:noFill/>
          <a:ln cap="flat" cmpd="sng" w="9525">
            <a:solidFill>
              <a:srgbClr val="001F2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/>
              <a:t>Integration Options</a:t>
            </a:r>
            <a:endParaRPr/>
          </a:p>
        </p:txBody>
      </p:sp>
      <p:sp>
        <p:nvSpPr>
          <p:cNvPr id="1200" name="Google Shape;1200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/>
              <a:t>SpiraPlan Fits into Your Ecosystem Seamlessly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55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Extensive Integrations &amp; Migrations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06" name="Google Shape;1206;p55"/>
          <p:cNvSpPr/>
          <p:nvPr/>
        </p:nvSpPr>
        <p:spPr>
          <a:xfrm>
            <a:off x="2042051" y="2961309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7364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07" name="Google Shape;1207;p55"/>
          <p:cNvSpPr/>
          <p:nvPr/>
        </p:nvSpPr>
        <p:spPr>
          <a:xfrm>
            <a:off x="2029213" y="4389062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08" name="Google Shape;1208;p55"/>
          <p:cNvSpPr/>
          <p:nvPr/>
        </p:nvSpPr>
        <p:spPr>
          <a:xfrm>
            <a:off x="741289" y="3675186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09" name="Google Shape;1209;p55"/>
          <p:cNvSpPr/>
          <p:nvPr/>
        </p:nvSpPr>
        <p:spPr>
          <a:xfrm>
            <a:off x="3344756" y="3675186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0" name="Google Shape;1210;p55"/>
          <p:cNvSpPr/>
          <p:nvPr/>
        </p:nvSpPr>
        <p:spPr>
          <a:xfrm>
            <a:off x="741289" y="2247432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1" name="Google Shape;1211;p55"/>
          <p:cNvSpPr/>
          <p:nvPr/>
        </p:nvSpPr>
        <p:spPr>
          <a:xfrm>
            <a:off x="3344756" y="2247432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2" name="Google Shape;1212;p55"/>
          <p:cNvSpPr/>
          <p:nvPr/>
        </p:nvSpPr>
        <p:spPr>
          <a:xfrm>
            <a:off x="2042051" y="1533555"/>
            <a:ext cx="1493397" cy="130467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ServiceNow Partner | Cognizant" id="1213" name="Google Shape;121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143" y="2773263"/>
            <a:ext cx="1297689" cy="253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lesforce · GitHub" id="1214" name="Google Shape;121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434" y="3938579"/>
            <a:ext cx="1067165" cy="773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y use Gitlab?. This post is about my personal… | by Irtiza | Medium" id="1215" name="Google Shape;1215;p55"/>
          <p:cNvPicPr preferRelativeResize="0"/>
          <p:nvPr/>
        </p:nvPicPr>
        <p:blipFill rotWithShape="1">
          <a:blip r:embed="rId5">
            <a:alphaModFix/>
          </a:blip>
          <a:srcRect b="20718" l="8972" r="9063" t="18860"/>
          <a:stretch/>
        </p:blipFill>
        <p:spPr>
          <a:xfrm>
            <a:off x="2193056" y="4847249"/>
            <a:ext cx="1193331" cy="388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grations | Resmo" id="1216" name="Google Shape;1216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40101" y="2783849"/>
            <a:ext cx="1302705" cy="251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ring Is At The Core Of Open Source Strategies | RefinePro" id="1217" name="Google Shape;1217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64901" y="4177634"/>
            <a:ext cx="1253105" cy="29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57492" y="3334855"/>
            <a:ext cx="1114854" cy="378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55"/>
          <p:cNvSpPr/>
          <p:nvPr/>
        </p:nvSpPr>
        <p:spPr>
          <a:xfrm>
            <a:off x="5920775" y="1439696"/>
            <a:ext cx="5802302" cy="534493"/>
          </a:xfrm>
          <a:prstGeom prst="roundRect">
            <a:avLst>
              <a:gd fmla="val 16667" name="adj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80+ INTEGRATIONS</a:t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20" name="Google Shape;1220;p55"/>
          <p:cNvSpPr/>
          <p:nvPr/>
        </p:nvSpPr>
        <p:spPr>
          <a:xfrm>
            <a:off x="5902502" y="4062231"/>
            <a:ext cx="5820404" cy="491479"/>
          </a:xfrm>
          <a:prstGeom prst="roundRect">
            <a:avLst>
              <a:gd fmla="val 16667" name="adj"/>
            </a:avLst>
          </a:prstGeom>
          <a:solidFill>
            <a:srgbClr val="FDCB26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7364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35+ BUILT-IN MIGRATIONS</a:t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21" name="Google Shape;1221;p55"/>
          <p:cNvSpPr/>
          <p:nvPr/>
        </p:nvSpPr>
        <p:spPr>
          <a:xfrm>
            <a:off x="5920604" y="2029469"/>
            <a:ext cx="5802302" cy="188113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B26"/>
              </a:buClr>
              <a:buSzPts val="1800"/>
              <a:buFont typeface="Kani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Atlassian Jira and Jira Plugins - CCD Support" id="1222" name="Google Shape;1222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6410" y="2149493"/>
            <a:ext cx="978097" cy="383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s and Cons of Tricentis Tosca - Reviews &amp; General Overview" id="1223" name="Google Shape;1223;p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62444" y="2191873"/>
            <a:ext cx="1170191" cy="331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inuous Integration and Delivery - CircleCI" id="1224" name="Google Shape;1224;p55"/>
          <p:cNvPicPr preferRelativeResize="0"/>
          <p:nvPr/>
        </p:nvPicPr>
        <p:blipFill rotWithShape="1">
          <a:blip r:embed="rId11">
            <a:alphaModFix/>
          </a:blip>
          <a:srcRect b="16710" l="10310" r="10556" t="17000"/>
          <a:stretch/>
        </p:blipFill>
        <p:spPr>
          <a:xfrm>
            <a:off x="6063907" y="2105018"/>
            <a:ext cx="658583" cy="55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55"/>
          <p:cNvSpPr/>
          <p:nvPr/>
        </p:nvSpPr>
        <p:spPr>
          <a:xfrm>
            <a:off x="5901971" y="4608990"/>
            <a:ext cx="5820404" cy="152053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B26"/>
              </a:buClr>
              <a:buSzPts val="1800"/>
              <a:buFont typeface="Kani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Building CI/CD With Jenkins - AgileSparks" id="1226" name="Google Shape;1226;p5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219059" y="2070560"/>
            <a:ext cx="779217" cy="73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toPerf · GitHub" id="1227" name="Google Shape;1227;p55"/>
          <p:cNvPicPr preferRelativeResize="0"/>
          <p:nvPr/>
        </p:nvPicPr>
        <p:blipFill rotWithShape="1">
          <a:blip r:embed="rId13">
            <a:alphaModFix/>
          </a:blip>
          <a:srcRect b="9616" l="0" r="0" t="8559"/>
          <a:stretch/>
        </p:blipFill>
        <p:spPr>
          <a:xfrm>
            <a:off x="9146438" y="2038360"/>
            <a:ext cx="928715" cy="75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5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136810" y="5186797"/>
            <a:ext cx="1983669" cy="44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5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20028" y="3015270"/>
            <a:ext cx="844265" cy="7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5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5061" y="5646169"/>
            <a:ext cx="1276687" cy="36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5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25443" y="5806757"/>
            <a:ext cx="1127168" cy="24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584409" y="5523617"/>
            <a:ext cx="1404955" cy="530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— A Beginner's Introduction | by Thiago Marsal Farias | Medium" id="1233" name="Google Shape;1233;p5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139107" y="3325359"/>
            <a:ext cx="1366710" cy="413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BM - Wikipedia" id="1234" name="Google Shape;1234;p5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01569" y="4704907"/>
            <a:ext cx="898947" cy="359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Rail Features | G2" id="1235" name="Google Shape;1235;p5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091697" y="4683899"/>
            <a:ext cx="1194525" cy="322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actiTest Reviews 2024: Details, Pricing, &amp; Features | G2" id="1236" name="Google Shape;1236;p5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181531" y="4689765"/>
            <a:ext cx="820310" cy="8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5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350941" y="5094339"/>
            <a:ext cx="711795" cy="575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GPT Icon Logo" id="1238" name="Google Shape;1238;p5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639076" y="2675433"/>
            <a:ext cx="1291556" cy="397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ad Testing from Neotys - Fully Integrated with Inflectra Products" id="1239" name="Google Shape;1239;p5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023952" y="2787685"/>
            <a:ext cx="1390053" cy="402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5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097618" y="5075459"/>
            <a:ext cx="1020346" cy="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5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706411" y="2822229"/>
            <a:ext cx="1359960" cy="45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5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538191" y="4774074"/>
            <a:ext cx="1469401" cy="27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5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731206" y="3201361"/>
            <a:ext cx="550483" cy="575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ology Partners | Inflectra" id="1244" name="Google Shape;1244;p5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904678" y="3228580"/>
            <a:ext cx="962750" cy="608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riangle logo with text&#10;&#10;AI-generated content may be incorrect." id="1245" name="Google Shape;1245;p5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30905" y="1755271"/>
            <a:ext cx="1333996" cy="75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Integration with your Favorite IDEs</a:t>
            </a:r>
            <a:endParaRPr/>
          </a:p>
        </p:txBody>
      </p:sp>
      <p:pic>
        <p:nvPicPr>
          <p:cNvPr id="1251" name="Google Shape;125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2750"/>
            <a:ext cx="4000000" cy="516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962" y="1522750"/>
            <a:ext cx="3334215" cy="241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961" y="4103701"/>
            <a:ext cx="4134093" cy="2580953"/>
          </a:xfrm>
          <a:prstGeom prst="rect">
            <a:avLst/>
          </a:prstGeom>
          <a:noFill/>
          <a:ln cap="flat" cmpd="sng" w="9525">
            <a:solidFill>
              <a:srgbClr val="93A1A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4" name="Google Shape;1254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39639" y="1522750"/>
            <a:ext cx="3175431" cy="241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31771" y="1636552"/>
            <a:ext cx="453327" cy="45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35511" y="2310636"/>
            <a:ext cx="589835" cy="58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16472" y="4201053"/>
            <a:ext cx="1621764" cy="38111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1258" name="Google Shape;1258;p5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81316" y="1790892"/>
            <a:ext cx="597973" cy="59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RemoteLaunch® - Automation Integration</a:t>
            </a:r>
            <a:endParaRPr/>
          </a:p>
        </p:txBody>
      </p:sp>
      <p:sp>
        <p:nvSpPr>
          <p:cNvPr id="1264" name="Google Shape;1264;p57"/>
          <p:cNvSpPr txBox="1"/>
          <p:nvPr>
            <p:ph idx="1" type="body"/>
          </p:nvPr>
        </p:nvSpPr>
        <p:spPr>
          <a:xfrm>
            <a:off x="838200" y="5817093"/>
            <a:ext cx="904291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RemoteLaunch® lets you integrate other automated testing tools with SpiraPlan in addition to using Rapise®</a:t>
            </a:r>
            <a:endParaRPr/>
          </a:p>
        </p:txBody>
      </p:sp>
      <p:grpSp>
        <p:nvGrpSpPr>
          <p:cNvPr id="1265" name="Google Shape;1265;p57"/>
          <p:cNvGrpSpPr/>
          <p:nvPr/>
        </p:nvGrpSpPr>
        <p:grpSpPr>
          <a:xfrm>
            <a:off x="1477392" y="1549893"/>
            <a:ext cx="7696200" cy="4250173"/>
            <a:chOff x="2374037" y="2011532"/>
            <a:chExt cx="7696200" cy="4250173"/>
          </a:xfrm>
        </p:grpSpPr>
        <p:sp>
          <p:nvSpPr>
            <p:cNvPr id="1266" name="Google Shape;1266;p57"/>
            <p:cNvSpPr/>
            <p:nvPr/>
          </p:nvSpPr>
          <p:spPr>
            <a:xfrm>
              <a:off x="2907437" y="2011532"/>
              <a:ext cx="1905000" cy="9144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#1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Windows 2008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IE 8.0</a:t>
              </a:r>
              <a:endParaRPr/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3212237" y="2849732"/>
              <a:ext cx="2133600" cy="304800"/>
            </a:xfrm>
            <a:prstGeom prst="rect">
              <a:avLst/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RemoteLaunch</a:t>
              </a:r>
              <a:r>
                <a:rPr baseline="30000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  <a:endPara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5574437" y="3383132"/>
              <a:ext cx="1905000" cy="1066800"/>
            </a:xfrm>
            <a:prstGeom prst="can">
              <a:avLst>
                <a:gd fmla="val 25000" name="adj"/>
              </a:avLst>
            </a:prstGeom>
            <a:solidFill>
              <a:srgbClr val="E1EFD8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SpiraPlan®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Repository</a:t>
              </a:r>
              <a:endParaRPr/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2374037" y="3459332"/>
              <a:ext cx="1905000" cy="9144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#2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Windows Vista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Mozilla Firefox</a:t>
              </a:r>
              <a:endParaRPr/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3212237" y="4907132"/>
              <a:ext cx="1905000" cy="91440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#3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Ubuntu Linux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Google Chrome</a:t>
              </a:r>
              <a:endParaRPr/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2678837" y="4297532"/>
              <a:ext cx="2133600" cy="304800"/>
            </a:xfrm>
            <a:prstGeom prst="rect">
              <a:avLst/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RemoteLaunch</a:t>
              </a:r>
              <a:r>
                <a:rPr baseline="30000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  <a:endPara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3593237" y="5745332"/>
              <a:ext cx="2133600" cy="304800"/>
            </a:xfrm>
            <a:prstGeom prst="rect">
              <a:avLst/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Noto Sans Symbols"/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RemoteLaunchX</a:t>
              </a:r>
              <a:r>
                <a:rPr baseline="30000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  <a:endPara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7784237" y="4907132"/>
              <a:ext cx="1905000" cy="9144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Manual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Tester #3</a:t>
              </a:r>
              <a:endParaRPr/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8165237" y="3459332"/>
              <a:ext cx="1905000" cy="9144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Manual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Tester #2</a:t>
              </a:r>
              <a:endParaRPr/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7708037" y="2011532"/>
              <a:ext cx="1905000" cy="914400"/>
            </a:xfrm>
            <a:prstGeom prst="roundRect">
              <a:avLst>
                <a:gd fmla="val 16667" name="adj"/>
              </a:avLst>
            </a:prstGeom>
            <a:solidFill>
              <a:srgbClr val="F2F2F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Manual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Tester #1</a:t>
              </a:r>
              <a:endParaRPr/>
            </a:p>
          </p:txBody>
        </p:sp>
        <p:cxnSp>
          <p:nvCxnSpPr>
            <p:cNvPr id="1276" name="Google Shape;1276;p57"/>
            <p:cNvCxnSpPr/>
            <p:nvPr/>
          </p:nvCxnSpPr>
          <p:spPr>
            <a:xfrm rot="10800000">
              <a:off x="7479437" y="3916532"/>
              <a:ext cx="685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77" name="Google Shape;1277;p57"/>
            <p:cNvCxnSpPr/>
            <p:nvPr/>
          </p:nvCxnSpPr>
          <p:spPr>
            <a:xfrm flipH="1" rot="10800000">
              <a:off x="4812437" y="4068932"/>
              <a:ext cx="762000" cy="381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78" name="Google Shape;1278;p57"/>
            <p:cNvCxnSpPr/>
            <p:nvPr/>
          </p:nvCxnSpPr>
          <p:spPr>
            <a:xfrm>
              <a:off x="5345837" y="3002132"/>
              <a:ext cx="685800" cy="381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79" name="Google Shape;1279;p57"/>
            <p:cNvCxnSpPr/>
            <p:nvPr/>
          </p:nvCxnSpPr>
          <p:spPr>
            <a:xfrm flipH="1">
              <a:off x="6717437" y="2468732"/>
              <a:ext cx="990600" cy="914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80" name="Google Shape;1280;p57"/>
            <p:cNvCxnSpPr/>
            <p:nvPr/>
          </p:nvCxnSpPr>
          <p:spPr>
            <a:xfrm flipH="1" rot="10800000">
              <a:off x="5726837" y="4449932"/>
              <a:ext cx="533400" cy="144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281" name="Google Shape;1281;p57"/>
            <p:cNvCxnSpPr/>
            <p:nvPr/>
          </p:nvCxnSpPr>
          <p:spPr>
            <a:xfrm rot="10800000">
              <a:off x="6946037" y="4449932"/>
              <a:ext cx="838200" cy="914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grpSp>
          <p:nvGrpSpPr>
            <p:cNvPr id="1282" name="Google Shape;1282;p57"/>
            <p:cNvGrpSpPr/>
            <p:nvPr/>
          </p:nvGrpSpPr>
          <p:grpSpPr>
            <a:xfrm>
              <a:off x="2969286" y="2925909"/>
              <a:ext cx="485902" cy="440173"/>
              <a:chOff x="2969286" y="2925909"/>
              <a:chExt cx="485902" cy="440173"/>
            </a:xfrm>
          </p:grpSpPr>
          <p:sp>
            <p:nvSpPr>
              <p:cNvPr id="1283" name="Google Shape;1283;p57"/>
              <p:cNvSpPr/>
              <p:nvPr/>
            </p:nvSpPr>
            <p:spPr>
              <a:xfrm>
                <a:off x="2969286" y="2925909"/>
                <a:ext cx="471551" cy="4401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pic>
            <p:nvPicPr>
              <p:cNvPr id="1284" name="Google Shape;1284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969286" y="2925932"/>
                <a:ext cx="485902" cy="440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5" name="Google Shape;1285;p57"/>
            <p:cNvGrpSpPr/>
            <p:nvPr/>
          </p:nvGrpSpPr>
          <p:grpSpPr>
            <a:xfrm>
              <a:off x="2450237" y="4373732"/>
              <a:ext cx="485902" cy="440173"/>
              <a:chOff x="2969286" y="2925909"/>
              <a:chExt cx="485902" cy="440173"/>
            </a:xfrm>
          </p:grpSpPr>
          <p:sp>
            <p:nvSpPr>
              <p:cNvPr id="1286" name="Google Shape;1286;p57"/>
              <p:cNvSpPr/>
              <p:nvPr/>
            </p:nvSpPr>
            <p:spPr>
              <a:xfrm>
                <a:off x="2969286" y="2925909"/>
                <a:ext cx="471551" cy="4401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pic>
            <p:nvPicPr>
              <p:cNvPr id="1287" name="Google Shape;1287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969286" y="2925932"/>
                <a:ext cx="485902" cy="440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8" name="Google Shape;1288;p57"/>
            <p:cNvGrpSpPr/>
            <p:nvPr/>
          </p:nvGrpSpPr>
          <p:grpSpPr>
            <a:xfrm>
              <a:off x="3270680" y="5821532"/>
              <a:ext cx="485902" cy="440173"/>
              <a:chOff x="2969286" y="2925909"/>
              <a:chExt cx="485902" cy="440173"/>
            </a:xfrm>
          </p:grpSpPr>
          <p:sp>
            <p:nvSpPr>
              <p:cNvPr id="1289" name="Google Shape;1289;p57"/>
              <p:cNvSpPr/>
              <p:nvPr/>
            </p:nvSpPr>
            <p:spPr>
              <a:xfrm>
                <a:off x="2969286" y="2925909"/>
                <a:ext cx="471551" cy="4401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Kanit"/>
                  <a:ea typeface="Kanit"/>
                  <a:cs typeface="Kanit"/>
                  <a:sym typeface="Kanit"/>
                </a:endParaRPr>
              </a:p>
            </p:txBody>
          </p:sp>
          <p:pic>
            <p:nvPicPr>
              <p:cNvPr id="1290" name="Google Shape;1290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969286" y="2925932"/>
                <a:ext cx="485902" cy="440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91" name="Google Shape;129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5695" y="2502750"/>
            <a:ext cx="595341" cy="62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Build Integrated with CI / CD Tools</a:t>
            </a:r>
            <a:endParaRPr/>
          </a:p>
        </p:txBody>
      </p:sp>
      <p:sp>
        <p:nvSpPr>
          <p:cNvPr id="1297" name="Google Shape;1297;p58"/>
          <p:cNvSpPr/>
          <p:nvPr/>
        </p:nvSpPr>
        <p:spPr>
          <a:xfrm>
            <a:off x="734008" y="5490436"/>
            <a:ext cx="941769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Build Management in SpiraPlan lets you integrate with continuous integration build servers with full traceability for each build</a:t>
            </a:r>
            <a:endParaRPr/>
          </a:p>
        </p:txBody>
      </p:sp>
      <p:pic>
        <p:nvPicPr>
          <p:cNvPr id="1298" name="Google Shape;12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028" y="1596125"/>
            <a:ext cx="9664411" cy="2388045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9" name="Google Shape;129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836" y="3125733"/>
            <a:ext cx="8770776" cy="2110136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9"/>
          <p:cNvSpPr/>
          <p:nvPr/>
        </p:nvSpPr>
        <p:spPr>
          <a:xfrm>
            <a:off x="4287780" y="4318364"/>
            <a:ext cx="3377960" cy="1980861"/>
          </a:xfrm>
          <a:prstGeom prst="roundRect">
            <a:avLst>
              <a:gd fmla="val 4046" name="adj"/>
            </a:avLst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833C0B"/>
                </a:solidFill>
                <a:latin typeface="Josefin Sans"/>
                <a:ea typeface="Josefin Sans"/>
                <a:cs typeface="Josefin Sans"/>
                <a:sym typeface="Josefin Sans"/>
              </a:rPr>
              <a:t>Import / Conversion</a:t>
            </a:r>
            <a:endParaRPr/>
          </a:p>
        </p:txBody>
      </p:sp>
      <p:pic>
        <p:nvPicPr>
          <p:cNvPr descr="Microsoft, office, 365, excel, logo Free Icon of Logos Microsoft Office 365" id="1305" name="Google Shape;130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804" y="4851816"/>
            <a:ext cx="366749" cy="37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soft, office, 365, word, logo Free Icon of Logos Microsoft Office 365" id="1306" name="Google Shape;130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3007" y="4865357"/>
            <a:ext cx="366748" cy="371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Rail Importer" id="1307" name="Google Shape;130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1138" y="5427415"/>
            <a:ext cx="422381" cy="42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P ALM / Quality Center Importer" id="1308" name="Google Shape;1308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3908" y="4894641"/>
            <a:ext cx="313172" cy="31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6947" y="4870557"/>
            <a:ext cx="407115" cy="406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Link Importer" id="1310" name="Google Shape;1310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79863" y="4844048"/>
            <a:ext cx="422381" cy="42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 Director Importer" id="1311" name="Google Shape;1311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06666" y="5410788"/>
            <a:ext cx="422381" cy="42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 Test Manager 2010 Importer" id="1312" name="Google Shape;1312;p5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94088" y="5432475"/>
            <a:ext cx="422381" cy="42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3" name="Google Shape;1313;p59"/>
          <p:cNvGrpSpPr/>
          <p:nvPr/>
        </p:nvGrpSpPr>
        <p:grpSpPr>
          <a:xfrm>
            <a:off x="7953438" y="1204827"/>
            <a:ext cx="4074991" cy="2284261"/>
            <a:chOff x="6120001" y="909481"/>
            <a:chExt cx="2893370" cy="1732383"/>
          </a:xfrm>
        </p:grpSpPr>
        <p:sp>
          <p:nvSpPr>
            <p:cNvPr id="1314" name="Google Shape;1314;p59"/>
            <p:cNvSpPr/>
            <p:nvPr/>
          </p:nvSpPr>
          <p:spPr>
            <a:xfrm>
              <a:off x="6120001" y="909481"/>
              <a:ext cx="2893370" cy="1732383"/>
            </a:xfrm>
            <a:prstGeom prst="roundRect">
              <a:avLst>
                <a:gd fmla="val 2632" name="adj"/>
              </a:avLst>
            </a:prstGeom>
            <a:noFill/>
            <a:ln cap="flat" cmpd="sng" w="1270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67">
                  <a:solidFill>
                    <a:srgbClr val="833C0B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Automation</a:t>
              </a:r>
              <a:endParaRPr/>
            </a:p>
          </p:txBody>
        </p:sp>
        <p:pic>
          <p:nvPicPr>
            <p:cNvPr descr="Command-Line Plug-In" id="1315" name="Google Shape;1315;p5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528940" y="1254396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oapUI Plug-In" id="1316" name="Google Shape;1316;p5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738399" y="1739855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anorex Plug-In" id="1317" name="Google Shape;1317;p5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8166375" y="1764289"/>
              <a:ext cx="329184" cy="329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oglogic Squish Plug-In" id="1318" name="Google Shape;1318;p5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718889" y="2223519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ZAPTEST Plug-In" id="1319" name="Google Shape;1319;p5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725403" y="1752995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stingAnywhere Plug-In" id="1320" name="Google Shape;1320;p5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259316" y="1263117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ational Functional Tester Plug-In" id="1321" name="Google Shape;1321;p5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7183408" y="2198912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dBoy Plug-In" id="1322" name="Google Shape;1322;p5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673808" y="1254522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icroFocus TestPartner Plug-In" id="1323" name="Google Shape;1323;p5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694383" y="2220488"/>
              <a:ext cx="330889" cy="330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4" name="Google Shape;1324;p5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752066" y="1194018"/>
              <a:ext cx="418738" cy="418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5" name="Google Shape;1325;p59"/>
          <p:cNvSpPr/>
          <p:nvPr/>
        </p:nvSpPr>
        <p:spPr>
          <a:xfrm>
            <a:off x="550986" y="4934928"/>
            <a:ext cx="3388076" cy="1341255"/>
          </a:xfrm>
          <a:prstGeom prst="roundRect">
            <a:avLst>
              <a:gd fmla="val 4363" name="adj"/>
            </a:avLst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833C0B"/>
                </a:solidFill>
                <a:latin typeface="Josefin Sans"/>
                <a:ea typeface="Josefin Sans"/>
                <a:cs typeface="Josefin Sans"/>
                <a:sym typeface="Josefin Sans"/>
              </a:rPr>
              <a:t>Load Testing</a:t>
            </a:r>
            <a:endParaRPr b="1" sz="1867">
              <a:solidFill>
                <a:srgbClr val="833C0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LoadRunner Plug-In" id="1326" name="Google Shape;1326;p5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149932" y="5787390"/>
            <a:ext cx="360119" cy="360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oLoad Plug-In" id="1327" name="Google Shape;1327;p5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225444" y="5399378"/>
            <a:ext cx="325660" cy="325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toPerf | OpsMatters" id="1328" name="Google Shape;1328;p5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093489" y="5292112"/>
            <a:ext cx="445485" cy="445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LOAD Icon" id="1329" name="Google Shape;1329;p59"/>
          <p:cNvPicPr preferRelativeResize="0"/>
          <p:nvPr/>
        </p:nvPicPr>
        <p:blipFill rotWithShape="1">
          <a:blip r:embed="rId24">
            <a:alphaModFix/>
          </a:blip>
          <a:srcRect b="0" l="0" r="-1" t="0"/>
          <a:stretch/>
        </p:blipFill>
        <p:spPr>
          <a:xfrm>
            <a:off x="2200730" y="5814257"/>
            <a:ext cx="430569" cy="4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59"/>
          <p:cNvSpPr/>
          <p:nvPr/>
        </p:nvSpPr>
        <p:spPr>
          <a:xfrm>
            <a:off x="517035" y="2172566"/>
            <a:ext cx="3415642" cy="2557653"/>
          </a:xfrm>
          <a:prstGeom prst="roundRect">
            <a:avLst>
              <a:gd fmla="val 3872" name="adj"/>
            </a:avLst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833C0B"/>
                </a:solidFill>
                <a:latin typeface="Josefin Sans"/>
                <a:ea typeface="Josefin Sans"/>
                <a:cs typeface="Josefin Sans"/>
                <a:sym typeface="Josefin Sans"/>
              </a:rPr>
              <a:t>Unit Testing</a:t>
            </a:r>
            <a:endParaRPr b="1" sz="1867">
              <a:solidFill>
                <a:srgbClr val="833C0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NUnit Add-In" id="1331" name="Google Shape;1331;p5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407529" y="2643494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Studio 2017 Icon" id="1332" name="Google Shape;1332;p5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868647" y="2693823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NG Listener" id="1333" name="Google Shape;1333;p5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3257557" y="3968536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nit Extension" id="1334" name="Google Shape;1334;p5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91795" y="2643494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l TAP Extension" id="1335" name="Google Shape;1335;p5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811983" y="3343102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chaJS Reporter" id="1336" name="Google Shape;1336;p5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58870" y="2667891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tJS Extension" id="1337" name="Google Shape;1337;p5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91525" y="4033557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smineJS Reporter" id="1338" name="Google Shape;1338;p5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363784" y="3366595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est Reporter" id="1339" name="Google Shape;1339;p5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978836" y="3366595"/>
            <a:ext cx="336069" cy="325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PUnit Extension" id="1340" name="Google Shape;1340;p5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91795" y="4029533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yTest Extension for SpiraTest" id="1341" name="Google Shape;1341;p5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86383" y="4027546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TS MS-Test 2008 Extension" id="1342" name="Google Shape;1342;p5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80586" y="3284543"/>
            <a:ext cx="398588" cy="386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TS MS-Test 2010 Extension" id="1343" name="Google Shape;1343;p5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15717" y="2662418"/>
            <a:ext cx="398588" cy="38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59"/>
          <p:cNvSpPr/>
          <p:nvPr/>
        </p:nvSpPr>
        <p:spPr>
          <a:xfrm>
            <a:off x="517035" y="1216636"/>
            <a:ext cx="3388076" cy="830446"/>
          </a:xfrm>
          <a:prstGeom prst="roundRect">
            <a:avLst>
              <a:gd fmla="val 3744" name="adj"/>
            </a:avLst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833C0B"/>
                </a:solidFill>
                <a:latin typeface="Josefin Sans"/>
                <a:ea typeface="Josefin Sans"/>
                <a:cs typeface="Josefin Sans"/>
                <a:sym typeface="Josefin Sans"/>
              </a:rPr>
              <a:t>IDE</a:t>
            </a:r>
            <a:endParaRPr/>
          </a:p>
        </p:txBody>
      </p:sp>
      <p:pic>
        <p:nvPicPr>
          <p:cNvPr descr="Visual Studio 2017 Add-In" id="1345" name="Google Shape;1345;p5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88998" y="1573714"/>
            <a:ext cx="361885" cy="36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Studio Code Add-In" id="1346" name="Google Shape;1346;p5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04379" y="1591803"/>
            <a:ext cx="361885" cy="36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etBrains IDEs Plugin" id="1347" name="Google Shape;1347;p5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3513901" y="1527384"/>
            <a:ext cx="361885" cy="36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lipse/Mylyn Plug-In" id="1348" name="Google Shape;1348;p5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049031" y="1555006"/>
            <a:ext cx="361885" cy="36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Studio 2012+ Add-In" id="1349" name="Google Shape;1349;p5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57688" y="1580008"/>
            <a:ext cx="361885" cy="36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Studio 2010 Add-In" id="1350" name="Google Shape;1350;p5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58727" y="1595586"/>
            <a:ext cx="361885" cy="361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Studio 2005/2008 Add-In" id="1351" name="Google Shape;1351;p5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061804" y="1573714"/>
            <a:ext cx="361885" cy="361885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59"/>
          <p:cNvSpPr/>
          <p:nvPr/>
        </p:nvSpPr>
        <p:spPr>
          <a:xfrm>
            <a:off x="4277663" y="1238146"/>
            <a:ext cx="3388076" cy="824428"/>
          </a:xfrm>
          <a:prstGeom prst="roundRect">
            <a:avLst>
              <a:gd fmla="val 9641" name="adj"/>
            </a:avLst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833C0B"/>
                </a:solidFill>
                <a:latin typeface="Josefin Sans"/>
                <a:ea typeface="Josefin Sans"/>
                <a:cs typeface="Josefin Sans"/>
                <a:sym typeface="Josefin Sans"/>
              </a:rPr>
              <a:t>CI/CD</a:t>
            </a:r>
            <a:endParaRPr/>
          </a:p>
        </p:txBody>
      </p:sp>
      <p:pic>
        <p:nvPicPr>
          <p:cNvPr descr="Axosoft Plug-In" id="1353" name="Google Shape;1353;p5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9033260" y="4891463"/>
            <a:ext cx="372177" cy="481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59"/>
          <p:cNvSpPr/>
          <p:nvPr/>
        </p:nvSpPr>
        <p:spPr>
          <a:xfrm>
            <a:off x="7960823" y="3572965"/>
            <a:ext cx="4074991" cy="2739591"/>
          </a:xfrm>
          <a:prstGeom prst="roundRect">
            <a:avLst>
              <a:gd fmla="val 3874" name="adj"/>
            </a:avLst>
          </a:prstGeom>
          <a:noFill/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rgbClr val="833C0B"/>
                </a:solidFill>
                <a:latin typeface="Josefin Sans"/>
                <a:ea typeface="Josefin Sans"/>
                <a:cs typeface="Josefin Sans"/>
                <a:sym typeface="Josefin Sans"/>
              </a:rPr>
              <a:t>Bug-Tracking</a:t>
            </a:r>
            <a:endParaRPr b="1" sz="1867">
              <a:solidFill>
                <a:srgbClr val="833C0B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JIRA Plug-In" id="1355" name="Google Shape;1355;p5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1145260" y="4354812"/>
            <a:ext cx="444339" cy="444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zure DevOps Logo" id="1356" name="Google Shape;1356;p5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416410" y="4312558"/>
            <a:ext cx="453431" cy="453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Lab Plug-In" id="1357" name="Google Shape;1357;p5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716887" y="4238501"/>
            <a:ext cx="519572" cy="519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etBrains YouTrack Icon" id="1358" name="Google Shape;1358;p5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378110" y="4254169"/>
            <a:ext cx="546919" cy="546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ana Plug-In" id="1359" name="Google Shape;1359;p5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419985" y="5622892"/>
            <a:ext cx="410104" cy="410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sionOne Plug-In" id="1360" name="Google Shape;1360;p5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0404543" y="4984531"/>
            <a:ext cx="519572" cy="519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TFS 2010 Plug-In" id="1361" name="Google Shape;1361;p5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1250024" y="4891808"/>
            <a:ext cx="75419" cy="75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TFS 2005/2008 Plug-In" id="1362" name="Google Shape;1362;p5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1121442" y="5568158"/>
            <a:ext cx="519572" cy="519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BM Rational Team Concert (RTC) Plug-In" id="1363" name="Google Shape;1363;p5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1169097" y="5037687"/>
            <a:ext cx="430003" cy="430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BM Rational ClearQuest Plug-In" id="1364" name="Google Shape;1364;p5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9782377" y="5600529"/>
            <a:ext cx="424716" cy="424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xosoft OnTime Plug-In" id="1365" name="Google Shape;1365;p5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1108475" y="3691998"/>
            <a:ext cx="519572" cy="519572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59"/>
          <p:cNvSpPr txBox="1"/>
          <p:nvPr/>
        </p:nvSpPr>
        <p:spPr>
          <a:xfrm>
            <a:off x="4632698" y="3936765"/>
            <a:ext cx="25208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  <a:hlinkClick r:id="rId5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 Integration List</a:t>
            </a:r>
            <a:endParaRPr sz="16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@gatling" id="1367" name="Google Shape;1367;p59"/>
          <p:cNvPicPr preferRelativeResize="0"/>
          <p:nvPr/>
        </p:nvPicPr>
        <p:blipFill rotWithShape="1">
          <a:blip r:embed="rId53">
            <a:alphaModFix amt="33000"/>
          </a:blip>
          <a:srcRect b="0" l="0" r="0" t="0"/>
          <a:stretch/>
        </p:blipFill>
        <p:spPr>
          <a:xfrm>
            <a:off x="1235199" y="5355608"/>
            <a:ext cx="562421" cy="356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5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027503" y="5842556"/>
            <a:ext cx="908029" cy="2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5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5111792" y="2211244"/>
            <a:ext cx="1620324" cy="1620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0" name="Google Shape;1370;p59"/>
          <p:cNvGrpSpPr/>
          <p:nvPr/>
        </p:nvGrpSpPr>
        <p:grpSpPr>
          <a:xfrm>
            <a:off x="8014860" y="1531012"/>
            <a:ext cx="751636" cy="527093"/>
            <a:chOff x="4727991" y="2153023"/>
            <a:chExt cx="1169914" cy="832637"/>
          </a:xfrm>
        </p:grpSpPr>
        <p:pic>
          <p:nvPicPr>
            <p:cNvPr descr="Plug - Free Tools and utensils icons" id="1371" name="Google Shape;1371;p59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 rot="-4736885">
              <a:off x="5531760" y="2570516"/>
              <a:ext cx="336971" cy="336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2" name="Google Shape;1372;p59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4923561" y="2153023"/>
              <a:ext cx="676734" cy="64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3" name="Google Shape;1373;p59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4727991" y="2720671"/>
              <a:ext cx="794968" cy="264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4" name="Google Shape;1374;p59"/>
          <p:cNvGrpSpPr/>
          <p:nvPr/>
        </p:nvGrpSpPr>
        <p:grpSpPr>
          <a:xfrm>
            <a:off x="8076208" y="3589556"/>
            <a:ext cx="751636" cy="527093"/>
            <a:chOff x="4727991" y="2153023"/>
            <a:chExt cx="1169914" cy="832637"/>
          </a:xfrm>
        </p:grpSpPr>
        <p:pic>
          <p:nvPicPr>
            <p:cNvPr descr="Plug - Free Tools and utensils icons" id="1375" name="Google Shape;1375;p59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 rot="-4736885">
              <a:off x="5531760" y="2570516"/>
              <a:ext cx="336971" cy="336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6" name="Google Shape;1376;p59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4923561" y="2153023"/>
              <a:ext cx="676734" cy="64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7" name="Google Shape;1377;p59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4727991" y="2720671"/>
              <a:ext cx="794968" cy="2649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8" name="Google Shape;1378;p59"/>
          <p:cNvGrpSpPr/>
          <p:nvPr/>
        </p:nvGrpSpPr>
        <p:grpSpPr>
          <a:xfrm>
            <a:off x="566731" y="4980770"/>
            <a:ext cx="751636" cy="527093"/>
            <a:chOff x="4727991" y="2153023"/>
            <a:chExt cx="1169914" cy="832637"/>
          </a:xfrm>
        </p:grpSpPr>
        <p:pic>
          <p:nvPicPr>
            <p:cNvPr descr="Plug - Free Tools and utensils icons" id="1379" name="Google Shape;1379;p59"/>
            <p:cNvPicPr preferRelativeResize="0"/>
            <p:nvPr/>
          </p:nvPicPr>
          <p:blipFill rotWithShape="1">
            <a:blip r:embed="rId56">
              <a:alphaModFix/>
            </a:blip>
            <a:srcRect b="0" l="0" r="0" t="0"/>
            <a:stretch/>
          </p:blipFill>
          <p:spPr>
            <a:xfrm rot="-4736885">
              <a:off x="5531760" y="2570516"/>
              <a:ext cx="336971" cy="336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0" name="Google Shape;1380;p59"/>
            <p:cNvPicPr preferRelativeResize="0"/>
            <p:nvPr/>
          </p:nvPicPr>
          <p:blipFill rotWithShape="1">
            <a:blip r:embed="rId57">
              <a:alphaModFix/>
            </a:blip>
            <a:srcRect b="0" l="0" r="0" t="0"/>
            <a:stretch/>
          </p:blipFill>
          <p:spPr>
            <a:xfrm>
              <a:off x="4923561" y="2153023"/>
              <a:ext cx="676734" cy="647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1" name="Google Shape;1381;p59"/>
            <p:cNvPicPr preferRelativeResize="0"/>
            <p:nvPr/>
          </p:nvPicPr>
          <p:blipFill rotWithShape="1">
            <a:blip r:embed="rId58">
              <a:alphaModFix/>
            </a:blip>
            <a:srcRect b="0" l="0" r="0" t="0"/>
            <a:stretch/>
          </p:blipFill>
          <p:spPr>
            <a:xfrm>
              <a:off x="4727991" y="2720671"/>
              <a:ext cx="794968" cy="2649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Getting Started with Jenkins Plugin | Coralogix" id="1382" name="Google Shape;1382;p5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6239274" y="1537284"/>
            <a:ext cx="478656" cy="478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mCity on Behance" id="1383" name="Google Shape;1383;p5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534843" y="1516933"/>
            <a:ext cx="401083" cy="40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yerCI Alternatives Review: best software - Compsmag" id="1384" name="Google Shape;1384;p5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5082219" y="1533574"/>
            <a:ext cx="361807" cy="36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5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5615496" y="1516933"/>
            <a:ext cx="410185" cy="39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5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81736" y="3338004"/>
            <a:ext cx="413077" cy="37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59"/>
          <p:cNvPicPr preferRelativeResize="0"/>
          <p:nvPr/>
        </p:nvPicPr>
        <p:blipFill rotWithShape="1">
          <a:blip r:embed="rId64">
            <a:alphaModFix/>
          </a:blip>
          <a:srcRect b="0" l="0" r="76582" t="0"/>
          <a:stretch/>
        </p:blipFill>
        <p:spPr>
          <a:xfrm>
            <a:off x="10782107" y="1653679"/>
            <a:ext cx="43800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Complete • Anyware Softwares" id="1388" name="Google Shape;1388;p5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000992" y="2270845"/>
            <a:ext cx="519997" cy="51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5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9477376" y="2265260"/>
            <a:ext cx="514532" cy="514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Plug-In" id="1390" name="Google Shape;1390;p5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9797114" y="4949174"/>
            <a:ext cx="424716" cy="424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install MantisBT 2.4 on CentOS 7" id="1391" name="Google Shape;1391;p5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8847625" y="4238500"/>
            <a:ext cx="1016875" cy="533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tyaboard Integrations with FogBugz through Zapier | Restya" id="1392" name="Google Shape;1392;p5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0415329" y="5514855"/>
            <a:ext cx="519572" cy="51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5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8406390" y="4884163"/>
            <a:ext cx="441441" cy="580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élécharger Redmine pour Windows: téléchargement gratuit !" id="1394" name="Google Shape;1394;p5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9011302" y="5516075"/>
            <a:ext cx="517133" cy="517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 Visual Studio 2013 Icon Images - Visual Studio Icon, Microsoft Visual  Studio 2013 Logo and Visual Studio Icon / Newdesignfile.com" id="1395" name="Google Shape;1395;p5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5180586" y="5391735"/>
            <a:ext cx="529895" cy="529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aS Test Management Tool and QA Management Tools - PractiTest" id="1396" name="Google Shape;1396;p5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6974267" y="5463955"/>
            <a:ext cx="527977" cy="42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soft - Crunchbase Company Profile &amp;amp; Funding" id="1397" name="Google Shape;1397;p5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1469597" y="2379993"/>
            <a:ext cx="388383" cy="36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5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8069980" y="2908060"/>
            <a:ext cx="422381" cy="43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59"/>
          <p:cNvSpPr txBox="1"/>
          <p:nvPr>
            <p:ph type="title"/>
          </p:nvPr>
        </p:nvSpPr>
        <p:spPr>
          <a:xfrm>
            <a:off x="485510" y="1403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Open Ecosystem – Over 80 Integrations</a:t>
            </a:r>
            <a:endParaRPr/>
          </a:p>
        </p:txBody>
      </p:sp>
      <p:pic>
        <p:nvPicPr>
          <p:cNvPr id="1400" name="Google Shape;1400;p5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6919984" y="1537284"/>
            <a:ext cx="420512" cy="42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"/>
          <p:cNvSpPr/>
          <p:nvPr/>
        </p:nvSpPr>
        <p:spPr>
          <a:xfrm>
            <a:off x="10168467" y="6074990"/>
            <a:ext cx="1955800" cy="723744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48" name="Google Shape;448;p6"/>
          <p:cNvSpPr txBox="1"/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Spira Platform Snapshot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49" name="Google Shape;449;p6"/>
          <p:cNvSpPr/>
          <p:nvPr/>
        </p:nvSpPr>
        <p:spPr>
          <a:xfrm flipH="1">
            <a:off x="380995" y="1413404"/>
            <a:ext cx="2374477" cy="588394"/>
          </a:xfrm>
          <a:prstGeom prst="round1Rect">
            <a:avLst>
              <a:gd fmla="val 50000" name="adj"/>
            </a:avLst>
          </a:prstGeom>
          <a:solidFill>
            <a:srgbClr val="344B5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Capabilities</a:t>
            </a:r>
            <a:endParaRPr b="0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8877162" y="1413404"/>
            <a:ext cx="2933842" cy="588394"/>
          </a:xfrm>
          <a:prstGeom prst="round1Rect">
            <a:avLst>
              <a:gd fmla="val 50000" name="adj"/>
            </a:avLst>
          </a:prstGeom>
          <a:solidFill>
            <a:srgbClr val="344B5F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SpiraPlan</a:t>
            </a:r>
            <a:endParaRPr b="0" i="0" sz="20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2837855" y="1413404"/>
            <a:ext cx="2937272" cy="588394"/>
          </a:xfrm>
          <a:prstGeom prst="rect">
            <a:avLst/>
          </a:prstGeom>
          <a:solidFill>
            <a:srgbClr val="344B5F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SpiraTest</a:t>
            </a:r>
            <a:endParaRPr b="0" i="0" sz="20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5857509" y="1413404"/>
            <a:ext cx="2937272" cy="588394"/>
          </a:xfrm>
          <a:prstGeom prst="rect">
            <a:avLst/>
          </a:prstGeom>
          <a:solidFill>
            <a:srgbClr val="344B5F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SpiraTeam</a:t>
            </a:r>
            <a:endParaRPr b="0" i="0" sz="20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2837855" y="2065146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37855" y="2924610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2837855" y="3784074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2837855" y="4643538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37855" y="5503002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8" name="Google Shape;458;p6"/>
          <p:cNvSpPr/>
          <p:nvPr/>
        </p:nvSpPr>
        <p:spPr>
          <a:xfrm flipH="1" rot="10800000">
            <a:off x="8875779" y="5502999"/>
            <a:ext cx="2930139" cy="810705"/>
          </a:xfrm>
          <a:prstGeom prst="round1Rect">
            <a:avLst>
              <a:gd fmla="val 50000" name="adj"/>
            </a:avLst>
          </a:prstGeom>
          <a:solidFill>
            <a:srgbClr val="FDCB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5856817" y="2065146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5857509" y="2924610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5857509" y="3784074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5857509" y="4643538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857509" y="5503002"/>
            <a:ext cx="2926080" cy="810705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8875780" y="2924610"/>
            <a:ext cx="2932184" cy="810705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8875780" y="3784074"/>
            <a:ext cx="2932184" cy="810705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875780" y="4643538"/>
            <a:ext cx="2932184" cy="810705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8875779" y="2065146"/>
            <a:ext cx="2930139" cy="810705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CCB2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386080" y="2065145"/>
            <a:ext cx="2369392" cy="810705"/>
          </a:xfrm>
          <a:prstGeom prst="rect">
            <a:avLst/>
          </a:prstGeom>
          <a:solidFill>
            <a:srgbClr val="728596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Requirements Management</a:t>
            </a:r>
            <a:endParaRPr b="1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86080" y="2924610"/>
            <a:ext cx="2369392" cy="810704"/>
          </a:xfrm>
          <a:prstGeom prst="rect">
            <a:avLst/>
          </a:prstGeom>
          <a:solidFill>
            <a:srgbClr val="748697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Test Management &amp; Traceability</a:t>
            </a:r>
            <a:endParaRPr b="1" i="0" sz="1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86080" y="3784074"/>
            <a:ext cx="2369392" cy="810704"/>
          </a:xfrm>
          <a:prstGeom prst="rect">
            <a:avLst/>
          </a:prstGeom>
          <a:solidFill>
            <a:srgbClr val="748697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Defect &amp; Issue Tracking</a:t>
            </a:r>
            <a:endParaRPr b="1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386080" y="4643538"/>
            <a:ext cx="2369392" cy="810704"/>
          </a:xfrm>
          <a:prstGeom prst="rect">
            <a:avLst/>
          </a:prstGeom>
          <a:solidFill>
            <a:srgbClr val="748697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Agile Planning Tools</a:t>
            </a:r>
            <a:endParaRPr b="1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72" name="Google Shape;472;p6"/>
          <p:cNvSpPr txBox="1"/>
          <p:nvPr/>
        </p:nvSpPr>
        <p:spPr>
          <a:xfrm flipH="1">
            <a:off x="386079" y="5500919"/>
            <a:ext cx="2364293" cy="810704"/>
          </a:xfrm>
          <a:prstGeom prst="rect">
            <a:avLst/>
          </a:prstGeom>
          <a:solidFill>
            <a:srgbClr val="748697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Program &amp; Portfolio Planning</a:t>
            </a:r>
            <a:endParaRPr b="1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Checkmark with solid fill" id="473" name="Google Shape;4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0229" y="2260900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id="474" name="Google Shape;47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5520" y="1499364"/>
            <a:ext cx="433191" cy="43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4496" y="1500599"/>
            <a:ext cx="373128" cy="43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2375" y="1502366"/>
            <a:ext cx="369434" cy="427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with solid fill" id="477" name="Google Shape;4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6111" y="3116305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78" name="Google Shape;4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6111" y="3927010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79" name="Google Shape;4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309" y="2218878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0" name="Google Shape;4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2191" y="3108990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1" name="Google Shape;4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2191" y="3981748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2" name="Google Shape;4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2191" y="4859534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3" name="Google Shape;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64" y="2233218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4" name="Google Shape;4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64" y="3060328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5" name="Google Shape;4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64" y="4030596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6" name="Google Shape;4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64" y="4857706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descr="Checkmark with solid fill" id="487" name="Google Shape;4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64" y="5652510"/>
            <a:ext cx="449568" cy="412726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6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406" name="Google Shape;1406;p6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>
                <a:solidFill>
                  <a:schemeClr val="dk1"/>
                </a:solidFill>
              </a:rPr>
              <a:t>Why SpiraPlan?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3" name="Google Shape;493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Program Management &amp; ALM For Scaling Agile &amp; Enterprises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"/>
          <p:cNvSpPr txBox="1"/>
          <p:nvPr>
            <p:ph type="title"/>
          </p:nvPr>
        </p:nvSpPr>
        <p:spPr>
          <a:xfrm>
            <a:off x="371573" y="207730"/>
            <a:ext cx="10982227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 sz="3600">
                <a:latin typeface="Josefin Sans"/>
                <a:ea typeface="Josefin Sans"/>
                <a:cs typeface="Josefin Sans"/>
                <a:sym typeface="Josefin Sans"/>
              </a:rPr>
              <a:t>SpiraPlan® - Program Management for Scaling Agile</a:t>
            </a:r>
            <a:endParaRPr sz="36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99" name="Google Shape;4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7171" y="231047"/>
            <a:ext cx="662400" cy="71906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500" name="Google Shape;500;p8"/>
          <p:cNvSpPr/>
          <p:nvPr/>
        </p:nvSpPr>
        <p:spPr>
          <a:xfrm>
            <a:off x="9420127" y="4438812"/>
            <a:ext cx="2489444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END USER(S)</a:t>
            </a:r>
            <a:endParaRPr b="0" i="0" sz="14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01" name="Google Shape;501;p8"/>
          <p:cNvSpPr txBox="1"/>
          <p:nvPr/>
        </p:nvSpPr>
        <p:spPr>
          <a:xfrm>
            <a:off x="1000723" y="1555099"/>
            <a:ext cx="4904778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Enterprise-grade agile planning &amp; execution capabilities enable the user to have a 360-degree view of all projects and programs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2" name="Google Shape;502;p8"/>
          <p:cNvSpPr txBox="1"/>
          <p:nvPr/>
        </p:nvSpPr>
        <p:spPr>
          <a:xfrm>
            <a:off x="1007736" y="2406077"/>
            <a:ext cx="4898943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Fine-tuned capabilities such as baseline management, configuration management, and version control that are tailored to the complex compliance &amp; quality standards of regulated industries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3" name="Google Shape;503;p8"/>
          <p:cNvSpPr txBox="1"/>
          <p:nvPr/>
        </p:nvSpPr>
        <p:spPr>
          <a:xfrm>
            <a:off x="1007737" y="3472107"/>
            <a:ext cx="4897764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Fully ecosystem-agnostic integrations and various deployment options, designed to fit the needs of any enterprise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4" name="Google Shape;504;p8"/>
          <p:cNvSpPr txBox="1"/>
          <p:nvPr/>
        </p:nvSpPr>
        <p:spPr>
          <a:xfrm>
            <a:off x="1011167" y="4274559"/>
            <a:ext cx="4903859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Enhanced automation through generative AI, driving efficiencies in creation of project artifacts from requirements and generation of test cases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5" name="Google Shape;505;p8"/>
          <p:cNvSpPr txBox="1"/>
          <p:nvPr/>
        </p:nvSpPr>
        <p:spPr>
          <a:xfrm>
            <a:off x="9420127" y="4928022"/>
            <a:ext cx="2489444" cy="1600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Program &amp; Project Managers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Risk Management Professionals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Portfolio Managers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12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Chief Information Officer (CIO)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6" name="Google Shape;506;p8"/>
          <p:cNvSpPr txBox="1"/>
          <p:nvPr/>
        </p:nvSpPr>
        <p:spPr>
          <a:xfrm>
            <a:off x="6593455" y="2160574"/>
            <a:ext cx="5316116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Focus on “built-in”; with integrations, capabilities, artifacts, and more all included to minimize limitations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7" name="Google Shape;507;p8"/>
          <p:cNvSpPr txBox="1"/>
          <p:nvPr/>
        </p:nvSpPr>
        <p:spPr>
          <a:xfrm>
            <a:off x="6593455" y="2648725"/>
            <a:ext cx="5316116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Tailored for highly regulated industries, enabling customers to deliver high quality, mission-critical software without sacrificing speed for compliance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8" name="Google Shape;508;p8"/>
          <p:cNvSpPr txBox="1"/>
          <p:nvPr/>
        </p:nvSpPr>
        <p:spPr>
          <a:xfrm>
            <a:off x="6614442" y="3329126"/>
            <a:ext cx="5295129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OData API for dashboard / report creation with customized queries from common reporting tools (e.g., Excel, PowerBI)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09" name="Google Shape;509;p8"/>
          <p:cNvSpPr txBox="1"/>
          <p:nvPr/>
        </p:nvSpPr>
        <p:spPr>
          <a:xfrm>
            <a:off x="6578946" y="1484171"/>
            <a:ext cx="5330625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Truly holistic solution that allows full planning, development, and testing in one solution, eliminating the need to purchase multiple products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10" name="Google Shape;510;p8"/>
          <p:cNvGrpSpPr/>
          <p:nvPr/>
        </p:nvGrpSpPr>
        <p:grpSpPr>
          <a:xfrm>
            <a:off x="371573" y="3557371"/>
            <a:ext cx="596012" cy="594978"/>
            <a:chOff x="411097" y="3327393"/>
            <a:chExt cx="596012" cy="594978"/>
          </a:xfrm>
        </p:grpSpPr>
        <p:sp>
          <p:nvSpPr>
            <p:cNvPr id="511" name="Google Shape;511;p8"/>
            <p:cNvSpPr/>
            <p:nvPr/>
          </p:nvSpPr>
          <p:spPr>
            <a:xfrm>
              <a:off x="411097" y="3327393"/>
              <a:ext cx="596012" cy="59497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CCB2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pic>
          <p:nvPicPr>
            <p:cNvPr descr="Juggler with solid fill" id="512" name="Google Shape;51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5931" y="3391710"/>
              <a:ext cx="466344" cy="4663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Google Shape;513;p8"/>
          <p:cNvGrpSpPr/>
          <p:nvPr/>
        </p:nvGrpSpPr>
        <p:grpSpPr>
          <a:xfrm>
            <a:off x="371573" y="2591851"/>
            <a:ext cx="596012" cy="594978"/>
            <a:chOff x="411097" y="2669908"/>
            <a:chExt cx="596012" cy="594978"/>
          </a:xfrm>
        </p:grpSpPr>
        <p:sp>
          <p:nvSpPr>
            <p:cNvPr id="514" name="Google Shape;514;p8"/>
            <p:cNvSpPr/>
            <p:nvPr/>
          </p:nvSpPr>
          <p:spPr>
            <a:xfrm>
              <a:off x="411097" y="2669908"/>
              <a:ext cx="596012" cy="59497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CCB2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pic>
          <p:nvPicPr>
            <p:cNvPr descr="Rating 3 Star with solid fill" id="515" name="Google Shape;515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5931" y="2734225"/>
              <a:ext cx="466344" cy="4663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8"/>
          <p:cNvGrpSpPr/>
          <p:nvPr/>
        </p:nvGrpSpPr>
        <p:grpSpPr>
          <a:xfrm>
            <a:off x="371573" y="1621474"/>
            <a:ext cx="596012" cy="594978"/>
            <a:chOff x="411097" y="2012423"/>
            <a:chExt cx="596012" cy="594978"/>
          </a:xfrm>
        </p:grpSpPr>
        <p:sp>
          <p:nvSpPr>
            <p:cNvPr id="517" name="Google Shape;517;p8"/>
            <p:cNvSpPr/>
            <p:nvPr/>
          </p:nvSpPr>
          <p:spPr>
            <a:xfrm>
              <a:off x="411097" y="2012423"/>
              <a:ext cx="596012" cy="59497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CCB2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pic>
          <p:nvPicPr>
            <p:cNvPr descr="Arrow circle with solid fill" id="518" name="Google Shape;51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5931" y="2076740"/>
              <a:ext cx="466344" cy="4663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8"/>
          <p:cNvGrpSpPr/>
          <p:nvPr/>
        </p:nvGrpSpPr>
        <p:grpSpPr>
          <a:xfrm>
            <a:off x="371573" y="4375167"/>
            <a:ext cx="596012" cy="594978"/>
            <a:chOff x="411097" y="3984878"/>
            <a:chExt cx="596012" cy="594978"/>
          </a:xfrm>
        </p:grpSpPr>
        <p:sp>
          <p:nvSpPr>
            <p:cNvPr id="520" name="Google Shape;520;p8"/>
            <p:cNvSpPr/>
            <p:nvPr/>
          </p:nvSpPr>
          <p:spPr>
            <a:xfrm>
              <a:off x="411097" y="3984878"/>
              <a:ext cx="596012" cy="594978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CCB2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pic>
          <p:nvPicPr>
            <p:cNvPr descr="Head with gears with solid fill" id="521" name="Google Shape;521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75931" y="4049195"/>
              <a:ext cx="466344" cy="466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2" name="Google Shape;522;p8"/>
          <p:cNvSpPr/>
          <p:nvPr/>
        </p:nvSpPr>
        <p:spPr>
          <a:xfrm>
            <a:off x="357010" y="1063195"/>
            <a:ext cx="5535106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KEY FEATURES &amp; BENEFITS</a:t>
            </a:r>
            <a:endParaRPr b="0" i="0" sz="14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3" name="Google Shape;523;p8"/>
          <p:cNvSpPr/>
          <p:nvPr/>
        </p:nvSpPr>
        <p:spPr>
          <a:xfrm>
            <a:off x="6285320" y="1064947"/>
            <a:ext cx="5624251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DIFFERENTIATORS</a:t>
            </a:r>
            <a:endParaRPr b="0" i="0" sz="14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4" name="Google Shape;524;p8"/>
          <p:cNvSpPr/>
          <p:nvPr/>
        </p:nvSpPr>
        <p:spPr>
          <a:xfrm>
            <a:off x="6286501" y="4448390"/>
            <a:ext cx="2940935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POPULAR INTEGRATIONS</a:t>
            </a:r>
            <a:endParaRPr b="1" baseline="30000" i="0" sz="1600" u="none" cap="none" strike="noStrike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5" name="Google Shape;525;p8"/>
          <p:cNvSpPr txBox="1"/>
          <p:nvPr/>
        </p:nvSpPr>
        <p:spPr>
          <a:xfrm>
            <a:off x="6578947" y="3941735"/>
            <a:ext cx="531611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rPr>
              <a:t>Operate in both cloud and on-premise hosting environments</a:t>
            </a:r>
            <a:endParaRPr b="0" i="0" sz="16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26" name="Google Shape;526;p8"/>
          <p:cNvSpPr/>
          <p:nvPr/>
        </p:nvSpPr>
        <p:spPr>
          <a:xfrm>
            <a:off x="6285320" y="1551949"/>
            <a:ext cx="306000" cy="30547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27" name="Google Shape;527;p8"/>
          <p:cNvSpPr/>
          <p:nvPr/>
        </p:nvSpPr>
        <p:spPr>
          <a:xfrm>
            <a:off x="6285320" y="2165777"/>
            <a:ext cx="306000" cy="30547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6285320" y="2713441"/>
            <a:ext cx="306000" cy="30547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29" name="Google Shape;529;p8"/>
          <p:cNvSpPr/>
          <p:nvPr/>
        </p:nvSpPr>
        <p:spPr>
          <a:xfrm>
            <a:off x="6285320" y="3342585"/>
            <a:ext cx="306000" cy="30547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0" name="Google Shape;530;p8"/>
          <p:cNvSpPr/>
          <p:nvPr/>
        </p:nvSpPr>
        <p:spPr>
          <a:xfrm>
            <a:off x="6286501" y="3939319"/>
            <a:ext cx="306000" cy="30547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31" name="Google Shape;531;p8"/>
          <p:cNvGrpSpPr/>
          <p:nvPr/>
        </p:nvGrpSpPr>
        <p:grpSpPr>
          <a:xfrm>
            <a:off x="282429" y="5123630"/>
            <a:ext cx="1980119" cy="1393138"/>
            <a:chOff x="282429" y="4655282"/>
            <a:chExt cx="1980119" cy="1393138"/>
          </a:xfrm>
        </p:grpSpPr>
        <p:sp>
          <p:nvSpPr>
            <p:cNvPr id="532" name="Google Shape;532;p8"/>
            <p:cNvSpPr txBox="1"/>
            <p:nvPr/>
          </p:nvSpPr>
          <p:spPr>
            <a:xfrm>
              <a:off x="282429" y="4668087"/>
              <a:ext cx="19801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1" lang="en-US" sz="54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30%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533" name="Google Shape;533;p8"/>
            <p:cNvSpPr txBox="1"/>
            <p:nvPr/>
          </p:nvSpPr>
          <p:spPr>
            <a:xfrm>
              <a:off x="282429" y="5402089"/>
              <a:ext cx="19801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en-US" sz="1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faster 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en-US" sz="1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delivery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372996" y="4655282"/>
              <a:ext cx="1798984" cy="129986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6F4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chemeClr val="lt1">
                  <a:alpha val="4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001F2E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535" name="Google Shape;535;p8"/>
          <p:cNvGrpSpPr/>
          <p:nvPr/>
        </p:nvGrpSpPr>
        <p:grpSpPr>
          <a:xfrm>
            <a:off x="4024822" y="5123542"/>
            <a:ext cx="1980771" cy="1393226"/>
            <a:chOff x="4024822" y="4655194"/>
            <a:chExt cx="1980771" cy="1393226"/>
          </a:xfrm>
        </p:grpSpPr>
        <p:sp>
          <p:nvSpPr>
            <p:cNvPr id="536" name="Google Shape;536;p8"/>
            <p:cNvSpPr txBox="1"/>
            <p:nvPr/>
          </p:nvSpPr>
          <p:spPr>
            <a:xfrm>
              <a:off x="4025474" y="4668087"/>
              <a:ext cx="19801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1" lang="en-US" sz="54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30%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537" name="Google Shape;537;p8"/>
            <p:cNvSpPr txBox="1"/>
            <p:nvPr/>
          </p:nvSpPr>
          <p:spPr>
            <a:xfrm>
              <a:off x="4024822" y="5402089"/>
              <a:ext cx="19801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en-US" sz="1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reduced 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en-US" sz="1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risk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4116042" y="4655194"/>
              <a:ext cx="1798984" cy="129986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6F4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chemeClr val="lt1">
                  <a:alpha val="4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CCB2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grpSp>
        <p:nvGrpSpPr>
          <p:cNvPr id="539" name="Google Shape;539;p8"/>
          <p:cNvGrpSpPr/>
          <p:nvPr/>
        </p:nvGrpSpPr>
        <p:grpSpPr>
          <a:xfrm>
            <a:off x="2134504" y="5123542"/>
            <a:ext cx="1999311" cy="1393226"/>
            <a:chOff x="2153810" y="4655194"/>
            <a:chExt cx="1999311" cy="1393226"/>
          </a:xfrm>
        </p:grpSpPr>
        <p:sp>
          <p:nvSpPr>
            <p:cNvPr id="540" name="Google Shape;540;p8"/>
            <p:cNvSpPr txBox="1"/>
            <p:nvPr/>
          </p:nvSpPr>
          <p:spPr>
            <a:xfrm>
              <a:off x="2173002" y="4668087"/>
              <a:ext cx="19801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1" lang="en-US" sz="54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40%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541" name="Google Shape;541;p8"/>
            <p:cNvSpPr txBox="1"/>
            <p:nvPr/>
          </p:nvSpPr>
          <p:spPr>
            <a:xfrm>
              <a:off x="2153810" y="5402089"/>
              <a:ext cx="19801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en-US" sz="1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fewer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1" lang="en-US" sz="1800" u="none" cap="none" strike="noStrike">
                  <a:solidFill>
                    <a:srgbClr val="001F2E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defects</a:t>
              </a:r>
              <a:endParaRPr b="0" i="0" sz="1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263569" y="4655194"/>
              <a:ext cx="1798984" cy="129986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6F4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chemeClr val="lt1">
                  <a:alpha val="4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CCB26"/>
                </a:solidFill>
                <a:latin typeface="Josefin Sans"/>
                <a:ea typeface="Josefin Sans"/>
                <a:cs typeface="Josefin Sans"/>
                <a:sym typeface="Josefin Sans"/>
              </a:endParaRPr>
            </a:p>
          </p:txBody>
        </p:sp>
      </p:grpSp>
      <p:pic>
        <p:nvPicPr>
          <p:cNvPr id="543" name="Google Shape;54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39456" y="5011463"/>
            <a:ext cx="1327760" cy="34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13742" y="5461176"/>
            <a:ext cx="1300700" cy="4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59906" y="4995380"/>
            <a:ext cx="1091652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22591" y="5441310"/>
            <a:ext cx="505540" cy="50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59906" y="6117663"/>
            <a:ext cx="1127168" cy="24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11461" y="5946550"/>
            <a:ext cx="711795" cy="57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 txBox="1"/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SpiraPlan®: Personas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Clipboard Mixed with solid fill" id="554" name="Google Shape;5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391" y="1657796"/>
            <a:ext cx="466363" cy="466363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9"/>
          <p:cNvSpPr/>
          <p:nvPr/>
        </p:nvSpPr>
        <p:spPr>
          <a:xfrm>
            <a:off x="371573" y="1063826"/>
            <a:ext cx="2548015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PROJECT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9"/>
          <p:cNvSpPr txBox="1"/>
          <p:nvPr/>
        </p:nvSpPr>
        <p:spPr>
          <a:xfrm>
            <a:off x="370393" y="1656467"/>
            <a:ext cx="2548016" cy="470894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chemeClr val="lt1">
                <a:alpha val="40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Demographics: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Age: 35-50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Experience: 10+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Goals: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Execute large-scale software programs, ensuring alignment with organizational objectives.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Manage dependencies, timelines, &amp; resource allocation across teams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Deliver high-quality software solutions on schedule and within budget.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Pain Points: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Managing interdependencies across multiple software development teams and external vendors.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Limited tools to visualize program-level KPIs, milestones, and risks in real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Inefficient communication channels causing delays and misaligned priorities.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9"/>
          <p:cNvSpPr/>
          <p:nvPr/>
        </p:nvSpPr>
        <p:spPr>
          <a:xfrm>
            <a:off x="3190627" y="1067092"/>
            <a:ext cx="2757332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HEAD OF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9"/>
          <p:cNvSpPr/>
          <p:nvPr/>
        </p:nvSpPr>
        <p:spPr>
          <a:xfrm>
            <a:off x="6273769" y="1067092"/>
            <a:ext cx="2614200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PORTFOLIO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9"/>
          <p:cNvSpPr txBox="1"/>
          <p:nvPr/>
        </p:nvSpPr>
        <p:spPr>
          <a:xfrm>
            <a:off x="3312901" y="1656426"/>
            <a:ext cx="2549195" cy="4339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Demographics: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Age: 35-55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Experience: 10+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Goals: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Ensure all tools are fully integrated &amp; interoperable.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Maintain strict compliance with security protocols and regulatory requirements.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Scale IT infrastructure to support growth &amp; efficiency.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Pain Points: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Complexity in maintaining interoperability across systems and tools.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Difficulty meeting compliance requirements without impacting usability or flexibility.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Lack of a centralized system to monitor and maintain operational performance across tools.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9"/>
          <p:cNvSpPr txBox="1"/>
          <p:nvPr/>
        </p:nvSpPr>
        <p:spPr>
          <a:xfrm>
            <a:off x="6389420" y="1656426"/>
            <a:ext cx="2498549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Demographics: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Age: 30-50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Experience: 8+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Goals: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Align project portfolios with strategic objectives to maximize ROI and value delivery.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Monitor resource utilization and performance metrics across the entire portfolio.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Balance competing priorities and dependencies to ensure smooth execution.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Pain Points: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Lack of centralized insights into portfolio health and interdependencies across projects.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Inefficient resource allocation leading to delays.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Challenges in generating real-time, data-driven reports for stakeholders and leadership.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9"/>
          <p:cNvSpPr/>
          <p:nvPr/>
        </p:nvSpPr>
        <p:spPr>
          <a:xfrm>
            <a:off x="370393" y="1556620"/>
            <a:ext cx="2549195" cy="4780386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FF6F4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chemeClr val="accent4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9"/>
          <p:cNvSpPr/>
          <p:nvPr/>
        </p:nvSpPr>
        <p:spPr>
          <a:xfrm>
            <a:off x="3186963" y="1546830"/>
            <a:ext cx="2757333" cy="4790175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FF6F4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chemeClr val="accent4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9"/>
          <p:cNvSpPr/>
          <p:nvPr/>
        </p:nvSpPr>
        <p:spPr>
          <a:xfrm>
            <a:off x="6255640" y="1556414"/>
            <a:ext cx="2632329" cy="4780592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FF6F4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chemeClr val="accent4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9"/>
          <p:cNvSpPr/>
          <p:nvPr/>
        </p:nvSpPr>
        <p:spPr>
          <a:xfrm>
            <a:off x="9088778" y="1055788"/>
            <a:ext cx="2915380" cy="365760"/>
          </a:xfrm>
          <a:prstGeom prst="roundRect">
            <a:avLst>
              <a:gd fmla="val 16667" name="adj"/>
            </a:avLst>
          </a:prstGeom>
          <a:solidFill>
            <a:srgbClr val="FF6F4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182875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RISK/COMPLIANCE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9"/>
          <p:cNvSpPr/>
          <p:nvPr/>
        </p:nvSpPr>
        <p:spPr>
          <a:xfrm>
            <a:off x="9213780" y="1546828"/>
            <a:ext cx="2632329" cy="4790177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FF6F4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chemeClr val="accent4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9"/>
          <p:cNvSpPr txBox="1"/>
          <p:nvPr/>
        </p:nvSpPr>
        <p:spPr>
          <a:xfrm>
            <a:off x="9336622" y="1656426"/>
            <a:ext cx="2415987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Demographics: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Age: 45-55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Experience: 12+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Goals: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Centralize risk identification, tracking, and mitigation within a single system.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Ensure alignment with regulatory frameworks (ISO 27001, GDPR, SOX).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Deliver real-time, actionable insights to stakeholders.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Pain Points:</a:t>
            </a:r>
            <a:endParaRPr b="0" i="0" sz="12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Disconnected risk and compliance data across multiple tools.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Limited automation for risk triggers and compliance escalations.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Inefficient compliance reporting and audit preparation.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7171" y="231047"/>
            <a:ext cx="662400" cy="71906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Inflectra titles">
  <a:themeElements>
    <a:clrScheme name="2025 Rebrand">
      <a:dk1>
        <a:srgbClr val="233442"/>
      </a:dk1>
      <a:lt1>
        <a:srgbClr val="FC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E26769"/>
      </a:accent5>
      <a:accent6>
        <a:srgbClr val="E2406F"/>
      </a:accent6>
      <a:hlink>
        <a:srgbClr val="0563C1"/>
      </a:hlink>
      <a:folHlink>
        <a:srgbClr val="A02E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2018-04-12T05:30:22Z</dcterms:created>
  <dc:creator>Adam Sandman</dc:creator>
</cp:coreProperties>
</file>