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53"/>
  </p:notesMasterIdLst>
  <p:sldIdLst>
    <p:sldId id="535" r:id="rId3"/>
    <p:sldId id="534" r:id="rId4"/>
    <p:sldId id="583" r:id="rId5"/>
    <p:sldId id="587" r:id="rId6"/>
    <p:sldId id="589" r:id="rId7"/>
    <p:sldId id="584" r:id="rId8"/>
    <p:sldId id="585" r:id="rId9"/>
    <p:sldId id="590" r:id="rId10"/>
    <p:sldId id="586" r:id="rId11"/>
    <p:sldId id="552" r:id="rId12"/>
    <p:sldId id="367" r:id="rId13"/>
    <p:sldId id="477" r:id="rId14"/>
    <p:sldId id="328" r:id="rId15"/>
    <p:sldId id="538" r:id="rId16"/>
    <p:sldId id="275" r:id="rId17"/>
    <p:sldId id="369" r:id="rId18"/>
    <p:sldId id="370" r:id="rId19"/>
    <p:sldId id="378" r:id="rId20"/>
    <p:sldId id="289" r:id="rId21"/>
    <p:sldId id="553" r:id="rId22"/>
    <p:sldId id="556" r:id="rId23"/>
    <p:sldId id="560" r:id="rId24"/>
    <p:sldId id="561" r:id="rId25"/>
    <p:sldId id="562" r:id="rId26"/>
    <p:sldId id="333" r:id="rId27"/>
    <p:sldId id="539" r:id="rId28"/>
    <p:sldId id="296" r:id="rId29"/>
    <p:sldId id="551" r:id="rId30"/>
    <p:sldId id="554" r:id="rId31"/>
    <p:sldId id="575" r:id="rId32"/>
    <p:sldId id="314" r:id="rId33"/>
    <p:sldId id="566" r:id="rId34"/>
    <p:sldId id="569" r:id="rId35"/>
    <p:sldId id="572" r:id="rId36"/>
    <p:sldId id="580" r:id="rId37"/>
    <p:sldId id="576" r:id="rId38"/>
    <p:sldId id="302" r:id="rId39"/>
    <p:sldId id="568" r:id="rId40"/>
    <p:sldId id="578" r:id="rId41"/>
    <p:sldId id="570" r:id="rId42"/>
    <p:sldId id="313" r:id="rId43"/>
    <p:sldId id="571" r:id="rId44"/>
    <p:sldId id="573" r:id="rId45"/>
    <p:sldId id="577" r:id="rId46"/>
    <p:sldId id="582" r:id="rId47"/>
    <p:sldId id="581" r:id="rId48"/>
    <p:sldId id="563" r:id="rId49"/>
    <p:sldId id="567" r:id="rId50"/>
    <p:sldId id="331" r:id="rId51"/>
    <p:sldId id="533"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Josefin Sans" pitchFamily="2" charset="0"/>
      <p:regular r:id="rId58"/>
      <p:bold r:id="rId59"/>
      <p:italic r:id="rId60"/>
      <p:boldItalic r:id="rId61"/>
    </p:embeddedFont>
    <p:embeddedFont>
      <p:font typeface="Kanit" panose="020B0604020202020204" charset="-34"/>
      <p:regular r:id="rId62"/>
      <p:bold r:id="rId63"/>
      <p:italic r:id="rId64"/>
      <p:boldItalic r:id="rId65"/>
    </p:embeddedFont>
    <p:embeddedFont>
      <p:font typeface="Times" panose="02020603050405020304" pitchFamily="18"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93A1A1"/>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88211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31</a:t>
            </a:fld>
            <a:endParaRPr lang="en-US"/>
          </a:p>
        </p:txBody>
      </p:sp>
    </p:spTree>
    <p:extLst>
      <p:ext uri="{BB962C8B-B14F-4D97-AF65-F5344CB8AC3E}">
        <p14:creationId xmlns:p14="http://schemas.microsoft.com/office/powerpoint/2010/main" val="2073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very high level, but what does this mean in detail for you? What have we or are we about to release that can help you? Let’s talk testers first</a:t>
            </a:r>
          </a:p>
        </p:txBody>
      </p:sp>
      <p:sp>
        <p:nvSpPr>
          <p:cNvPr id="4" name="Slide Number Placeholder 3"/>
          <p:cNvSpPr>
            <a:spLocks noGrp="1"/>
          </p:cNvSpPr>
          <p:nvPr>
            <p:ph type="sldNum" sz="quarter" idx="5"/>
          </p:nvPr>
        </p:nvSpPr>
        <p:spPr/>
        <p:txBody>
          <a:bodyPr/>
          <a:lstStyle/>
          <a:p>
            <a:fld id="{4FB4103B-8296-4801-B849-D9F9F8D6883D}" type="slidenum">
              <a:rPr lang="en-US" smtClean="0"/>
              <a:t>37</a:t>
            </a:fld>
            <a:endParaRPr lang="en-US"/>
          </a:p>
        </p:txBody>
      </p:sp>
    </p:spTree>
    <p:extLst>
      <p:ext uri="{BB962C8B-B14F-4D97-AF65-F5344CB8AC3E}">
        <p14:creationId xmlns:p14="http://schemas.microsoft.com/office/powerpoint/2010/main" val="347771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next about developers</a:t>
            </a:r>
          </a:p>
        </p:txBody>
      </p:sp>
      <p:sp>
        <p:nvSpPr>
          <p:cNvPr id="4" name="Slide Number Placeholder 3"/>
          <p:cNvSpPr>
            <a:spLocks noGrp="1"/>
          </p:cNvSpPr>
          <p:nvPr>
            <p:ph type="sldNum" sz="quarter" idx="5"/>
          </p:nvPr>
        </p:nvSpPr>
        <p:spPr/>
        <p:txBody>
          <a:bodyPr/>
          <a:lstStyle/>
          <a:p>
            <a:fld id="{4FB4103B-8296-4801-B849-D9F9F8D6883D}" type="slidenum">
              <a:rPr lang="en-US" smtClean="0"/>
              <a:t>41</a:t>
            </a:fld>
            <a:endParaRPr lang="en-US"/>
          </a:p>
        </p:txBody>
      </p:sp>
    </p:spTree>
    <p:extLst>
      <p:ext uri="{BB962C8B-B14F-4D97-AF65-F5344CB8AC3E}">
        <p14:creationId xmlns:p14="http://schemas.microsoft.com/office/powerpoint/2010/main" val="117626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45</a:t>
            </a:fld>
            <a:endParaRPr lang="en-US"/>
          </a:p>
        </p:txBody>
      </p:sp>
    </p:spTree>
    <p:extLst>
      <p:ext uri="{BB962C8B-B14F-4D97-AF65-F5344CB8AC3E}">
        <p14:creationId xmlns:p14="http://schemas.microsoft.com/office/powerpoint/2010/main" val="218999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2"/>
      </p:bgRef>
    </p:bg>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2C27E1AB-38C6-4DEA-9175-F42F4FB4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45" y="5763062"/>
            <a:ext cx="2206869" cy="749405"/>
          </a:xfrm>
          <a:prstGeom prst="rect">
            <a:avLst/>
          </a:prstGeom>
        </p:spPr>
      </p:pic>
    </p:spTree>
    <p:extLst>
      <p:ext uri="{BB962C8B-B14F-4D97-AF65-F5344CB8AC3E}">
        <p14:creationId xmlns:p14="http://schemas.microsoft.com/office/powerpoint/2010/main" val="22502012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12/3/2019</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 id="2147483721"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7.webp"/><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www.db.com/" TargetMode="External"/><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9" Type="http://schemas.openxmlformats.org/officeDocument/2006/relationships/image" Target="../media/image64.jpg"/><Relationship Id="rId3" Type="http://schemas.openxmlformats.org/officeDocument/2006/relationships/image" Target="../media/image33.jpeg"/><Relationship Id="rId21" Type="http://schemas.openxmlformats.org/officeDocument/2006/relationships/image" Target="../media/image47.png"/><Relationship Id="rId34" Type="http://schemas.openxmlformats.org/officeDocument/2006/relationships/image" Target="../media/image60.png"/><Relationship Id="rId7" Type="http://schemas.openxmlformats.org/officeDocument/2006/relationships/image" Target="../media/image35.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gif"/><Relationship Id="rId38" Type="http://schemas.openxmlformats.org/officeDocument/2006/relationships/image" Target="../media/image63.gif"/><Relationship Id="rId2" Type="http://schemas.openxmlformats.org/officeDocument/2006/relationships/hyperlink" Target="http://www.alcatel-lucent.com/" TargetMode="Externa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37.xml"/><Relationship Id="rId6" Type="http://schemas.openxmlformats.org/officeDocument/2006/relationships/hyperlink" Target="http://www.rockybrands.com/" TargetMode="External"/><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37" Type="http://schemas.openxmlformats.org/officeDocument/2006/relationships/image" Target="../media/image62.png"/><Relationship Id="rId5" Type="http://schemas.openxmlformats.org/officeDocument/2006/relationships/image" Target="../media/image34.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hyperlink" Target="http://www.ermscorp.com/" TargetMode="External"/><Relationship Id="rId10" Type="http://schemas.openxmlformats.org/officeDocument/2006/relationships/hyperlink" Target="http://www.swisslife.com/" TargetMode="External"/><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hyperlink" Target="http://www.asos.com/" TargetMode="External"/><Relationship Id="rId9" Type="http://schemas.openxmlformats.org/officeDocument/2006/relationships/image" Target="../media/image36.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6.png"/><Relationship Id="rId21" Type="http://schemas.openxmlformats.org/officeDocument/2006/relationships/image" Target="../media/image84.png"/><Relationship Id="rId7" Type="http://schemas.openxmlformats.org/officeDocument/2006/relationships/image" Target="../media/image70.jpe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image" Target="../media/image65.jpeg"/><Relationship Id="rId16" Type="http://schemas.openxmlformats.org/officeDocument/2006/relationships/image" Target="../media/image79.jpg"/><Relationship Id="rId20" Type="http://schemas.openxmlformats.org/officeDocument/2006/relationships/image" Target="../media/image83.png"/><Relationship Id="rId1" Type="http://schemas.openxmlformats.org/officeDocument/2006/relationships/slideLayout" Target="../slideLayouts/slideLayout37.xml"/><Relationship Id="rId6" Type="http://schemas.openxmlformats.org/officeDocument/2006/relationships/image" Target="../media/image69.png"/><Relationship Id="rId11" Type="http://schemas.openxmlformats.org/officeDocument/2006/relationships/image" Target="../media/image74.jpeg"/><Relationship Id="rId5" Type="http://schemas.openxmlformats.org/officeDocument/2006/relationships/image" Target="../media/image68.jpeg"/><Relationship Id="rId15" Type="http://schemas.openxmlformats.org/officeDocument/2006/relationships/image" Target="../media/image78.png"/><Relationship Id="rId23" Type="http://schemas.openxmlformats.org/officeDocument/2006/relationships/image" Target="../media/image86.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jpg"/><Relationship Id="rId22" Type="http://schemas.openxmlformats.org/officeDocument/2006/relationships/image" Target="../media/image8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7.xml"/><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37.xml"/><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7.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7.xml"/><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37.x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3.png"/></Relationships>
</file>

<file path=ppt/slides/_rels/slide4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7.xml"/><Relationship Id="rId4" Type="http://schemas.openxmlformats.org/officeDocument/2006/relationships/image" Target="../media/image1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7.xml"/><Relationship Id="rId4" Type="http://schemas.openxmlformats.org/officeDocument/2006/relationships/image" Target="../media/image1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19.svg"/></Relationships>
</file>

<file path=ppt/slides/_rels/slide49.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26" Type="http://schemas.openxmlformats.org/officeDocument/2006/relationships/image" Target="../media/image148.png"/><Relationship Id="rId3" Type="http://schemas.openxmlformats.org/officeDocument/2006/relationships/image" Target="../media/image125.png"/><Relationship Id="rId21" Type="http://schemas.openxmlformats.org/officeDocument/2006/relationships/image" Target="../media/image143.png"/><Relationship Id="rId34" Type="http://schemas.openxmlformats.org/officeDocument/2006/relationships/image" Target="../media/image152.png"/><Relationship Id="rId7" Type="http://schemas.openxmlformats.org/officeDocument/2006/relationships/image" Target="../media/image129.jpe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33" Type="http://schemas.openxmlformats.org/officeDocument/2006/relationships/image" Target="../media/image151.png"/><Relationship Id="rId2" Type="http://schemas.openxmlformats.org/officeDocument/2006/relationships/image" Target="../media/image124.jpeg"/><Relationship Id="rId16" Type="http://schemas.openxmlformats.org/officeDocument/2006/relationships/image" Target="../media/image138.png"/><Relationship Id="rId20" Type="http://schemas.openxmlformats.org/officeDocument/2006/relationships/image" Target="../media/image142.png"/><Relationship Id="rId29" Type="http://schemas.openxmlformats.org/officeDocument/2006/relationships/image" Target="../media/image114.png"/><Relationship Id="rId1" Type="http://schemas.openxmlformats.org/officeDocument/2006/relationships/slideLayout" Target="../slideLayouts/slideLayout37.xml"/><Relationship Id="rId6" Type="http://schemas.openxmlformats.org/officeDocument/2006/relationships/image" Target="../media/image128.jpeg"/><Relationship Id="rId11" Type="http://schemas.openxmlformats.org/officeDocument/2006/relationships/image" Target="../media/image133.png"/><Relationship Id="rId24" Type="http://schemas.openxmlformats.org/officeDocument/2006/relationships/image" Target="../media/image146.png"/><Relationship Id="rId32" Type="http://schemas.openxmlformats.org/officeDocument/2006/relationships/image" Target="../media/image117.svg"/><Relationship Id="rId5" Type="http://schemas.openxmlformats.org/officeDocument/2006/relationships/image" Target="../media/image127.png"/><Relationship Id="rId15" Type="http://schemas.openxmlformats.org/officeDocument/2006/relationships/image" Target="../media/image137.jpeg"/><Relationship Id="rId23" Type="http://schemas.openxmlformats.org/officeDocument/2006/relationships/image" Target="../media/image145.png"/><Relationship Id="rId28" Type="http://schemas.openxmlformats.org/officeDocument/2006/relationships/image" Target="../media/image150.png"/><Relationship Id="rId10" Type="http://schemas.openxmlformats.org/officeDocument/2006/relationships/image" Target="../media/image132.png"/><Relationship Id="rId19" Type="http://schemas.openxmlformats.org/officeDocument/2006/relationships/image" Target="../media/image141.png"/><Relationship Id="rId31" Type="http://schemas.openxmlformats.org/officeDocument/2006/relationships/image" Target="../media/image116.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4.png"/><Relationship Id="rId27" Type="http://schemas.openxmlformats.org/officeDocument/2006/relationships/image" Target="../media/image149.png"/><Relationship Id="rId30" Type="http://schemas.openxmlformats.org/officeDocument/2006/relationships/image" Target="../media/image1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E135C-3A3B-465B-9568-7733710E5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20" y="753991"/>
            <a:ext cx="10455546"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321162"/>
            <a:ext cx="9499107" cy="1325563"/>
          </a:xfrm>
        </p:spPr>
        <p:txBody>
          <a:bodyPr/>
          <a:lstStyle/>
          <a:p>
            <a:pPr algn="l"/>
            <a:r>
              <a:rPr lang="en-US" dirty="0">
                <a:solidFill>
                  <a:schemeClr val="tx2"/>
                </a:solidFill>
              </a:rPr>
              <a:t>Application Lifecycle Management (ALM)</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a:t>
            </a:r>
            <a:r>
              <a:rPr lang="en-US" dirty="0" err="1"/>
              <a:t>SpiraTeam</a:t>
            </a:r>
            <a:r>
              <a:rPr lang="en-US" dirty="0"/>
              <a:t>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pPr eaLnBrk="1" hangingPunct="1"/>
            <a:r>
              <a:rPr lang="en-US" altLang="en-US" dirty="0" err="1"/>
              <a:t>SpiraTeam</a:t>
            </a:r>
            <a:r>
              <a:rPr lang="en-US" altLang="en-US" dirty="0"/>
              <a:t> – The Integrated ALM Platform</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SpiraTeam</a:t>
            </a:r>
            <a:r>
              <a:rPr lang="en-US" dirty="0"/>
              <a:t> vs. </a:t>
            </a:r>
            <a:r>
              <a:rPr lang="en-US" dirty="0" err="1"/>
              <a:t>SpiraTest</a:t>
            </a:r>
            <a:endParaRPr lang="en-US" dirty="0"/>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tx1"/>
                </a:solidFill>
                <a:latin typeface="Arial" panose="020B0604020202020204" pitchFamily="34" charset="0"/>
                <a:cs typeface="Arial" panose="020B0604020202020204" pitchFamily="34" charset="0"/>
              </a:rPr>
              <a:t>Agile Project</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 </a:t>
            </a:r>
            <a:r>
              <a:rPr lang="en-US" dirty="0">
                <a:solidFill>
                  <a:schemeClr val="tx1"/>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rgbClr val="F79910"/>
                </a:solidFill>
              </a:rPr>
              <a:t>+</a:t>
            </a:r>
          </a:p>
        </p:txBody>
      </p:sp>
    </p:spTree>
    <p:extLst>
      <p:ext uri="{BB962C8B-B14F-4D97-AF65-F5344CB8AC3E}">
        <p14:creationId xmlns:p14="http://schemas.microsoft.com/office/powerpoint/2010/main" val="332854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a:t>
            </a:r>
            <a:r>
              <a:rPr lang="en-US" sz="2400" dirty="0" err="1"/>
              <a:t>SpiraTeam</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4A61D8-30A5-48B0-930B-E924050FC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741" y="1000933"/>
            <a:ext cx="4525392" cy="4525392"/>
          </a:xfrm>
          <a:prstGeom prst="rect">
            <a:avLst/>
          </a:prstGeom>
        </p:spPr>
      </p:pic>
      <p:sp>
        <p:nvSpPr>
          <p:cNvPr id="5" name="Title 4">
            <a:extLst>
              <a:ext uri="{FF2B5EF4-FFF2-40B4-BE49-F238E27FC236}">
                <a16:creationId xmlns:a16="http://schemas.microsoft.com/office/drawing/2014/main" id="{C56C479E-1338-4CD1-9B69-BCFE52284822}"/>
              </a:ext>
            </a:extLst>
          </p:cNvPr>
          <p:cNvSpPr>
            <a:spLocks noGrp="1"/>
          </p:cNvSpPr>
          <p:nvPr>
            <p:ph type="title"/>
          </p:nvPr>
        </p:nvSpPr>
        <p:spPr/>
        <p:txBody>
          <a:bodyPr/>
          <a:lstStyle/>
          <a:p>
            <a:r>
              <a:rPr lang="en-US" dirty="0"/>
              <a:t>If all you have is an ‘issue’ tracker…</a:t>
            </a:r>
          </a:p>
        </p:txBody>
      </p:sp>
      <p:sp>
        <p:nvSpPr>
          <p:cNvPr id="7" name="TextBox 6">
            <a:extLst>
              <a:ext uri="{FF2B5EF4-FFF2-40B4-BE49-F238E27FC236}">
                <a16:creationId xmlns:a16="http://schemas.microsoft.com/office/drawing/2014/main" id="{F75E6DEE-F532-480F-B7A4-134B23AE184C}"/>
              </a:ext>
            </a:extLst>
          </p:cNvPr>
          <p:cNvSpPr txBox="1"/>
          <p:nvPr/>
        </p:nvSpPr>
        <p:spPr>
          <a:xfrm>
            <a:off x="3480046" y="5021172"/>
            <a:ext cx="8478175" cy="1588127"/>
          </a:xfrm>
          <a:prstGeom prst="rect">
            <a:avLst/>
          </a:prstGeom>
        </p:spPr>
        <p:txBody>
          <a:bodyPr vert="horz" lIns="91440" tIns="45720" rIns="91440" bIns="45720" rtlCol="0" anchor="ctr">
            <a:normAutofit/>
          </a:bodyPr>
          <a:lstStyle>
            <a:lvl1pPr>
              <a:lnSpc>
                <a:spcPct val="90000"/>
              </a:lnSpc>
              <a:spcBef>
                <a:spcPct val="0"/>
              </a:spcBef>
              <a:buNone/>
              <a:defRPr sz="5400" b="1">
                <a:latin typeface="Josefin Sans" pitchFamily="2" charset="0"/>
                <a:ea typeface="+mj-ea"/>
                <a:cs typeface="+mj-cs"/>
              </a:defRPr>
            </a:lvl1pPr>
          </a:lstStyle>
          <a:p>
            <a:pPr algn="r"/>
            <a:r>
              <a:rPr lang="en-US" dirty="0"/>
              <a:t>Then everything is an issue…</a:t>
            </a:r>
          </a:p>
        </p:txBody>
      </p:sp>
    </p:spTree>
    <p:extLst>
      <p:ext uri="{BB962C8B-B14F-4D97-AF65-F5344CB8AC3E}">
        <p14:creationId xmlns:p14="http://schemas.microsoft.com/office/powerpoint/2010/main" val="60151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140C-EF91-4644-8734-2C18D39CBDFC}"/>
              </a:ext>
            </a:extLst>
          </p:cNvPr>
          <p:cNvSpPr>
            <a:spLocks noGrp="1"/>
          </p:cNvSpPr>
          <p:nvPr>
            <p:ph type="title"/>
          </p:nvPr>
        </p:nvSpPr>
        <p:spPr/>
        <p:txBody>
          <a:bodyPr/>
          <a:lstStyle/>
          <a:p>
            <a:r>
              <a:rPr lang="en-US" dirty="0"/>
              <a:t>Instead, </a:t>
            </a:r>
            <a:r>
              <a:rPr lang="en-US" dirty="0" err="1"/>
              <a:t>SpiraTeam</a:t>
            </a:r>
            <a:r>
              <a:rPr lang="en-US" dirty="0"/>
              <a:t> Guides Your Process</a:t>
            </a:r>
          </a:p>
        </p:txBody>
      </p:sp>
      <p:sp>
        <p:nvSpPr>
          <p:cNvPr id="3" name="Content Placeholder 2">
            <a:extLst>
              <a:ext uri="{FF2B5EF4-FFF2-40B4-BE49-F238E27FC236}">
                <a16:creationId xmlns:a16="http://schemas.microsoft.com/office/drawing/2014/main" id="{D1FBC03F-8A80-452A-83BE-47A750C19F43}"/>
              </a:ext>
            </a:extLst>
          </p:cNvPr>
          <p:cNvSpPr>
            <a:spLocks noGrp="1"/>
          </p:cNvSpPr>
          <p:nvPr>
            <p:ph idx="1"/>
          </p:nvPr>
        </p:nvSpPr>
        <p:spPr>
          <a:xfrm>
            <a:off x="838200" y="1825625"/>
            <a:ext cx="10515600" cy="2648721"/>
          </a:xfrm>
        </p:spPr>
        <p:txBody>
          <a:bodyPr>
            <a:normAutofit/>
          </a:bodyPr>
          <a:lstStyle/>
          <a:p>
            <a:pPr marL="742950" indent="-742950">
              <a:lnSpc>
                <a:spcPct val="130000"/>
              </a:lnSpc>
              <a:buFont typeface="+mj-lt"/>
              <a:buAutoNum type="arabicPeriod"/>
            </a:pPr>
            <a:r>
              <a:rPr lang="en-US" dirty="0"/>
              <a:t>Create Product</a:t>
            </a:r>
          </a:p>
          <a:p>
            <a:pPr marL="742950" indent="-742950">
              <a:lnSpc>
                <a:spcPct val="130000"/>
              </a:lnSpc>
              <a:buFont typeface="+mj-lt"/>
              <a:buAutoNum type="arabicPeriod"/>
            </a:pPr>
            <a:r>
              <a:rPr lang="en-US" dirty="0"/>
              <a:t>Add Users to Product (Membership)</a:t>
            </a:r>
          </a:p>
          <a:p>
            <a:pPr marL="742950" indent="-742950">
              <a:lnSpc>
                <a:spcPct val="130000"/>
              </a:lnSpc>
              <a:buFont typeface="+mj-lt"/>
              <a:buAutoNum type="arabicPeriod"/>
            </a:pPr>
            <a:r>
              <a:rPr lang="en-US" dirty="0"/>
              <a:t>Follow Product Workflow:</a:t>
            </a:r>
          </a:p>
        </p:txBody>
      </p:sp>
      <p:grpSp>
        <p:nvGrpSpPr>
          <p:cNvPr id="9" name="Group 8">
            <a:extLst>
              <a:ext uri="{FF2B5EF4-FFF2-40B4-BE49-F238E27FC236}">
                <a16:creationId xmlns:a16="http://schemas.microsoft.com/office/drawing/2014/main" id="{6E2B7D2E-74BE-498F-9D51-E7449E5397F5}"/>
              </a:ext>
            </a:extLst>
          </p:cNvPr>
          <p:cNvGrpSpPr/>
          <p:nvPr/>
        </p:nvGrpSpPr>
        <p:grpSpPr>
          <a:xfrm>
            <a:off x="838200" y="4868449"/>
            <a:ext cx="10960223" cy="1325562"/>
            <a:chOff x="838200" y="3554551"/>
            <a:chExt cx="9074405" cy="914400"/>
          </a:xfrm>
        </p:grpSpPr>
        <p:sp>
          <p:nvSpPr>
            <p:cNvPr id="4" name="AutoShape 4">
              <a:extLst>
                <a:ext uri="{FF2B5EF4-FFF2-40B4-BE49-F238E27FC236}">
                  <a16:creationId xmlns:a16="http://schemas.microsoft.com/office/drawing/2014/main" id="{338F6B91-3E0C-4CF1-B88B-6AE9381495E2}"/>
                </a:ext>
              </a:extLst>
            </p:cNvPr>
            <p:cNvSpPr>
              <a:spLocks noChangeArrowheads="1"/>
            </p:cNvSpPr>
            <p:nvPr/>
          </p:nvSpPr>
          <p:spPr bwMode="auto">
            <a:xfrm>
              <a:off x="838200" y="3554551"/>
              <a:ext cx="1905000" cy="914400"/>
            </a:xfrm>
            <a:prstGeom prst="homePlate">
              <a:avLst>
                <a:gd name="adj" fmla="val 52083"/>
              </a:avLst>
            </a:prstGeom>
            <a:ln/>
          </p:spPr>
          <p:style>
            <a:lnRef idx="1">
              <a:schemeClr val="accent4"/>
            </a:lnRef>
            <a:fillRef idx="2">
              <a:schemeClr val="accent4"/>
            </a:fillRef>
            <a:effectRef idx="1">
              <a:schemeClr val="accent4"/>
            </a:effectRef>
            <a:fontRef idx="minor">
              <a:schemeClr val="dk1"/>
            </a:fontRef>
          </p:style>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Requirements Planning</a:t>
              </a:r>
            </a:p>
          </p:txBody>
        </p:sp>
        <p:sp>
          <p:nvSpPr>
            <p:cNvPr id="5" name="AutoShape 5">
              <a:extLst>
                <a:ext uri="{FF2B5EF4-FFF2-40B4-BE49-F238E27FC236}">
                  <a16:creationId xmlns:a16="http://schemas.microsoft.com/office/drawing/2014/main" id="{D925CA62-45E8-4DE3-96AB-D0079A337C85}"/>
                </a:ext>
              </a:extLst>
            </p:cNvPr>
            <p:cNvSpPr>
              <a:spLocks noChangeArrowheads="1"/>
            </p:cNvSpPr>
            <p:nvPr/>
          </p:nvSpPr>
          <p:spPr bwMode="auto">
            <a:xfrm>
              <a:off x="2438400" y="3554551"/>
              <a:ext cx="1981200"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Test Planning</a:t>
              </a:r>
            </a:p>
          </p:txBody>
        </p:sp>
        <p:sp>
          <p:nvSpPr>
            <p:cNvPr id="6" name="AutoShape 6">
              <a:extLst>
                <a:ext uri="{FF2B5EF4-FFF2-40B4-BE49-F238E27FC236}">
                  <a16:creationId xmlns:a16="http://schemas.microsoft.com/office/drawing/2014/main" id="{7E7929C8-49D3-4095-B721-A08C80E5FA3A}"/>
                </a:ext>
              </a:extLst>
            </p:cNvPr>
            <p:cNvSpPr>
              <a:spLocks noChangeArrowheads="1"/>
            </p:cNvSpPr>
            <p:nvPr/>
          </p:nvSpPr>
          <p:spPr bwMode="auto">
            <a:xfrm>
              <a:off x="4114800" y="3554551"/>
              <a:ext cx="1981200"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Sprint Planning</a:t>
              </a:r>
            </a:p>
          </p:txBody>
        </p:sp>
        <p:sp>
          <p:nvSpPr>
            <p:cNvPr id="7" name="AutoShape 7">
              <a:extLst>
                <a:ext uri="{FF2B5EF4-FFF2-40B4-BE49-F238E27FC236}">
                  <a16:creationId xmlns:a16="http://schemas.microsoft.com/office/drawing/2014/main" id="{80EB3C1E-8E41-4B84-A8F6-26F745E7F7AB}"/>
                </a:ext>
              </a:extLst>
            </p:cNvPr>
            <p:cNvSpPr>
              <a:spLocks noChangeArrowheads="1"/>
            </p:cNvSpPr>
            <p:nvPr/>
          </p:nvSpPr>
          <p:spPr bwMode="auto">
            <a:xfrm>
              <a:off x="5791200" y="3554551"/>
              <a:ext cx="2209800" cy="914400"/>
            </a:xfrm>
            <a:prstGeom prst="chevron">
              <a:avLst>
                <a:gd name="adj" fmla="val 58336"/>
              </a:avLst>
            </a:prstGeom>
            <a:ln/>
          </p:spPr>
          <p:style>
            <a:lnRef idx="1">
              <a:schemeClr val="accent4"/>
            </a:lnRef>
            <a:fillRef idx="2">
              <a:schemeClr val="accent4"/>
            </a:fillRef>
            <a:effectRef idx="1">
              <a:schemeClr val="accent4"/>
            </a:effectRef>
            <a:fontRef idx="minor">
              <a:schemeClr val="dk1"/>
            </a:fontRef>
          </p:style>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Schedule &amp;  Resourcing</a:t>
              </a:r>
            </a:p>
          </p:txBody>
        </p:sp>
        <p:sp>
          <p:nvSpPr>
            <p:cNvPr id="8" name="AutoShape 8">
              <a:extLst>
                <a:ext uri="{FF2B5EF4-FFF2-40B4-BE49-F238E27FC236}">
                  <a16:creationId xmlns:a16="http://schemas.microsoft.com/office/drawing/2014/main" id="{D9B62B02-4307-41BD-9704-BD5FD5B3AA52}"/>
                </a:ext>
              </a:extLst>
            </p:cNvPr>
            <p:cNvSpPr>
              <a:spLocks noChangeArrowheads="1"/>
            </p:cNvSpPr>
            <p:nvPr/>
          </p:nvSpPr>
          <p:spPr bwMode="auto">
            <a:xfrm>
              <a:off x="7696200" y="3554551"/>
              <a:ext cx="2216405"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Tracking &amp; Execution</a:t>
              </a:r>
            </a:p>
          </p:txBody>
        </p:sp>
      </p:grpSp>
    </p:spTree>
    <p:extLst>
      <p:ext uri="{BB962C8B-B14F-4D97-AF65-F5344CB8AC3E}">
        <p14:creationId xmlns:p14="http://schemas.microsoft.com/office/powerpoint/2010/main" val="399167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SpiraTeam</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97D44B93-387B-4AD5-86D4-2125A4ECC6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9694" y="3456993"/>
            <a:ext cx="662469" cy="764722"/>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Helping Teams Deliver Together</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Software Development Has Changed &amp; What That Means</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t>
            </a:r>
            <a:r>
              <a:rPr lang="en-US" dirty="0" err="1"/>
              <a:t>SpiraTeam</a:t>
            </a:r>
            <a:r>
              <a:rPr lang="en-US" dirty="0"/>
              <a: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5B223-7D1F-40C3-8CB8-39C187E0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36816"/>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Healthcare &amp; Life Sciences</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Electronic signatures for FDA 21 Part 11 compliance</a:t>
            </a:r>
          </a:p>
          <a:p>
            <a:r>
              <a:rPr lang="en-US" dirty="0"/>
              <a:t>Secure hosting with support for HIPAA BAA agreements</a:t>
            </a:r>
          </a:p>
          <a:p>
            <a:r>
              <a:rPr lang="en-US" dirty="0"/>
              <a:t>End to end traceability of requirements, tests, and code</a:t>
            </a:r>
          </a:p>
          <a:p>
            <a:r>
              <a:rPr lang="en-US" dirty="0"/>
              <a:t>Validated platform where you control update cadence</a:t>
            </a:r>
          </a:p>
        </p:txBody>
      </p:sp>
    </p:spTree>
    <p:extLst>
      <p:ext uri="{BB962C8B-B14F-4D97-AF65-F5344CB8AC3E}">
        <p14:creationId xmlns:p14="http://schemas.microsoft.com/office/powerpoint/2010/main" val="1878056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C6C6B-C837-4B80-B91B-D74946E2F167}"/>
              </a:ext>
            </a:extLst>
          </p:cNvPr>
          <p:cNvPicPr>
            <a:picLocks noChangeAspect="1"/>
          </p:cNvPicPr>
          <p:nvPr/>
        </p:nvPicPr>
        <p:blipFill>
          <a:blip r:embed="rId2"/>
          <a:stretch>
            <a:fillRect/>
          </a:stretch>
        </p:blipFill>
        <p:spPr>
          <a:xfrm>
            <a:off x="0" y="0"/>
            <a:ext cx="12192000" cy="5986548"/>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Financial Services &amp; Insurance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Secure cloud platform (SOC2) or on-premise deployment</a:t>
            </a:r>
          </a:p>
          <a:p>
            <a:r>
              <a:rPr lang="en-US" dirty="0"/>
              <a:t>Generate financial compliance documentation automatically</a:t>
            </a:r>
          </a:p>
          <a:p>
            <a:r>
              <a:rPr lang="en-US" dirty="0"/>
              <a:t>Integration with automated testing and verification tools</a:t>
            </a:r>
          </a:p>
          <a:p>
            <a:r>
              <a:rPr lang="en-US" dirty="0"/>
              <a:t>End-to-end traceability and auditability of testing</a:t>
            </a:r>
          </a:p>
          <a:p>
            <a:endParaRPr lang="en-US" dirty="0"/>
          </a:p>
          <a:p>
            <a:endParaRPr lang="en-US" dirty="0"/>
          </a:p>
        </p:txBody>
      </p:sp>
    </p:spTree>
    <p:extLst>
      <p:ext uri="{BB962C8B-B14F-4D97-AF65-F5344CB8AC3E}">
        <p14:creationId xmlns:p14="http://schemas.microsoft.com/office/powerpoint/2010/main" val="133972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7625C-F205-4812-9A91-33E96CF2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003582"/>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Energy, Industrial, &amp; Automotive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Testing for public safety with world class test management</a:t>
            </a:r>
          </a:p>
          <a:p>
            <a:r>
              <a:rPr lang="en-US" dirty="0"/>
              <a:t>Define requirements and test for compliance</a:t>
            </a:r>
          </a:p>
          <a:p>
            <a:r>
              <a:rPr lang="en-US" dirty="0"/>
              <a:t>Integrate standards and regulations into your test plans</a:t>
            </a:r>
          </a:p>
          <a:p>
            <a:r>
              <a:rPr lang="en-US" dirty="0"/>
              <a:t>Understand and manage risk of critical systems</a:t>
            </a:r>
          </a:p>
        </p:txBody>
      </p:sp>
    </p:spTree>
    <p:extLst>
      <p:ext uri="{BB962C8B-B14F-4D97-AF65-F5344CB8AC3E}">
        <p14:creationId xmlns:p14="http://schemas.microsoft.com/office/powerpoint/2010/main" val="180230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33D93-EFDC-4B4D-BA0F-485AF803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2376" cy="6050605"/>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Defense, Government &amp; Aerospace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Manage programs and portfolios across platforms</a:t>
            </a:r>
          </a:p>
          <a:p>
            <a:r>
              <a:rPr lang="en-US" dirty="0"/>
              <a:t>Test step level traceability for mission systems</a:t>
            </a:r>
          </a:p>
          <a:p>
            <a:r>
              <a:rPr lang="en-US" dirty="0"/>
              <a:t>Automate testing and compliance with </a:t>
            </a:r>
            <a:r>
              <a:rPr lang="en-US" dirty="0" err="1"/>
              <a:t>RemoteLaunch</a:t>
            </a:r>
            <a:endParaRPr lang="en-US" dirty="0"/>
          </a:p>
          <a:p>
            <a:r>
              <a:rPr lang="en-US" dirty="0"/>
              <a:t>Security and privacy with on-premise and AWS GovCloud</a:t>
            </a:r>
          </a:p>
        </p:txBody>
      </p:sp>
    </p:spTree>
    <p:extLst>
      <p:ext uri="{BB962C8B-B14F-4D97-AF65-F5344CB8AC3E}">
        <p14:creationId xmlns:p14="http://schemas.microsoft.com/office/powerpoint/2010/main" val="337473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35" descr="ASOS">
            <a:hlinkClick r:id="rId4"/>
            <a:extLst>
              <a:ext uri="{FF2B5EF4-FFF2-40B4-BE49-F238E27FC236}">
                <a16:creationId xmlns:a16="http://schemas.microsoft.com/office/drawing/2014/main" id="{AF5409D9-AAEE-40F2-810F-FB7E1C8A5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654" y="5915455"/>
            <a:ext cx="9017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6"/>
            <a:extLst>
              <a:ext uri="{FF2B5EF4-FFF2-40B4-BE49-F238E27FC236}">
                <a16:creationId xmlns:a16="http://schemas.microsoft.com/office/drawing/2014/main" id="{59D6EB7A-33C8-413E-90DF-670107783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8"/>
            <a:extLst>
              <a:ext uri="{FF2B5EF4-FFF2-40B4-BE49-F238E27FC236}">
                <a16:creationId xmlns:a16="http://schemas.microsoft.com/office/drawing/2014/main" id="{8C78F9CA-A1A4-497F-99FF-BF0F3A664B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10"/>
            <a:extLst>
              <a:ext uri="{FF2B5EF4-FFF2-40B4-BE49-F238E27FC236}">
                <a16:creationId xmlns:a16="http://schemas.microsoft.com/office/drawing/2014/main" id="{75E38330-814A-4699-8B1A-0C43C72E77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53">
            <a:extLst>
              <a:ext uri="{FF2B5EF4-FFF2-40B4-BE49-F238E27FC236}">
                <a16:creationId xmlns:a16="http://schemas.microsoft.com/office/drawing/2014/main" id="{B3C5104B-02DE-4149-BCDE-F38CF3BCEE7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68448" y="4355754"/>
            <a:ext cx="17002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7372"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9" name="Picture 8">
            <a:extLst>
              <a:ext uri="{FF2B5EF4-FFF2-40B4-BE49-F238E27FC236}">
                <a16:creationId xmlns:a16="http://schemas.microsoft.com/office/drawing/2014/main" id="{C0846693-40DF-4C03-A621-124A4F2305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28335" y="4851511"/>
            <a:ext cx="2381250" cy="390525"/>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6"/>
            <a:extLst>
              <a:ext uri="{FF2B5EF4-FFF2-40B4-BE49-F238E27FC236}">
                <a16:creationId xmlns:a16="http://schemas.microsoft.com/office/drawing/2014/main" id="{A5D5540C-44CF-46BD-8661-2D129B2ADB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spTree>
    <p:extLst>
      <p:ext uri="{BB962C8B-B14F-4D97-AF65-F5344CB8AC3E}">
        <p14:creationId xmlns:p14="http://schemas.microsoft.com/office/powerpoint/2010/main" val="377794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4" name="Picture 40" descr="E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004" y="5339235"/>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descr="Soflab Technology Sp. z 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826" y="3384815"/>
            <a:ext cx="1509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3" descr="Attra Infotech Pv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688" y="4057650"/>
            <a:ext cx="987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7" descr="ValueLabs Global Solutions Pte L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492" y="5432759"/>
            <a:ext cx="20256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descr="InfluenceIT Consul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576" y="5219701"/>
            <a:ext cx="2001891" cy="9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7" descr="Rubric Consulting (Pty) Lt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5585" y="5242159"/>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9" descr="Tezza Business Solu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6000" y="5129688"/>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27</a:t>
            </a:fld>
            <a:endParaRPr lang="en-US" altLang="en-US" dirty="0"/>
          </a:p>
        </p:txBody>
      </p:sp>
      <p:pic>
        <p:nvPicPr>
          <p:cNvPr id="73" name="Picture 72">
            <a:extLst>
              <a:ext uri="{FF2B5EF4-FFF2-40B4-BE49-F238E27FC236}">
                <a16:creationId xmlns:a16="http://schemas.microsoft.com/office/drawing/2014/main" id="{67D21901-6A73-4648-AFEA-70049D1E42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509" y="2125073"/>
            <a:ext cx="667341" cy="667341"/>
          </a:xfrm>
          <a:prstGeom prst="rect">
            <a:avLst/>
          </a:prstGeom>
        </p:spPr>
      </p:pic>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1513" y="2160588"/>
            <a:ext cx="1360377" cy="688191"/>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8441" y="3235703"/>
            <a:ext cx="1299224" cy="710041"/>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15"/>
          <a:stretch>
            <a:fillRect/>
          </a:stretch>
        </p:blipFill>
        <p:spPr>
          <a:xfrm>
            <a:off x="8522246" y="3288561"/>
            <a:ext cx="1569580" cy="533293"/>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05724" y="2261963"/>
            <a:ext cx="2038288" cy="448423"/>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9" name="Picture 8">
            <a:extLst>
              <a:ext uri="{FF2B5EF4-FFF2-40B4-BE49-F238E27FC236}">
                <a16:creationId xmlns:a16="http://schemas.microsoft.com/office/drawing/2014/main" id="{91BB87A4-3BBF-48C8-A614-7E7703F9DF2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24585" y="1876271"/>
            <a:ext cx="2733675" cy="514350"/>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pic>
        <p:nvPicPr>
          <p:cNvPr id="19" name="Picture 18">
            <a:extLst>
              <a:ext uri="{FF2B5EF4-FFF2-40B4-BE49-F238E27FC236}">
                <a16:creationId xmlns:a16="http://schemas.microsoft.com/office/drawing/2014/main" id="{C844AFE8-BB8C-4E3F-AEF4-762F0BDCBD6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01810" y="3239858"/>
            <a:ext cx="1276528" cy="809738"/>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3313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921509"/>
            <a:ext cx="9703294" cy="1754326"/>
          </a:xfrm>
          <a:prstGeom prst="rect">
            <a:avLst/>
          </a:prstGeom>
        </p:spPr>
        <p:txBody>
          <a:bodyPr wrap="square">
            <a:spAutoFit/>
          </a:bodyPr>
          <a:lstStyle/>
          <a:p>
            <a:pPr algn="ctr"/>
            <a:r>
              <a:rPr lang="en-US" dirty="0">
                <a:latin typeface="+mj-lt"/>
              </a:rPr>
              <a:t>Great product for managing your software development projects. When evaluating solutions, it became clear to me that the choice would be </a:t>
            </a:r>
            <a:r>
              <a:rPr lang="en-US" dirty="0" err="1">
                <a:latin typeface="+mj-lt"/>
              </a:rPr>
              <a:t>SpiraTeam</a:t>
            </a:r>
            <a:r>
              <a:rPr lang="en-US" dirty="0">
                <a:latin typeface="+mj-lt"/>
              </a:rPr>
              <a:t>. For the price to feature ratio, it could do everything and more than we would need. With the ability to just add additional licenses as our team grew it provided the flexibility we needed. The support team at Inflectra is also top notch. Any time I had a question/issue, they were there to help in a quick and friendly manner.</a:t>
            </a:r>
          </a:p>
          <a:p>
            <a:pPr algn="ctr"/>
            <a:r>
              <a:rPr lang="en-US" b="1" i="1" dirty="0">
                <a:latin typeface="+mj-lt"/>
              </a:rPr>
              <a:t>	- </a:t>
            </a:r>
            <a:r>
              <a:rPr lang="sv-SE" b="1" i="1" dirty="0">
                <a:latin typeface="+mj-lt"/>
              </a:rPr>
              <a:t>Brian Kratsch, </a:t>
            </a:r>
            <a:r>
              <a:rPr lang="sv-SE" i="1" dirty="0">
                <a:latin typeface="+mj-lt"/>
              </a:rPr>
              <a:t>Tolko Industries Ltd.</a:t>
            </a:r>
            <a:r>
              <a:rPr lang="en-US" i="1" dirty="0">
                <a:latin typeface="+mj-lt"/>
              </a:rPr>
              <a:t>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699051"/>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604051"/>
            <a:ext cx="9703294" cy="1200329"/>
          </a:xfrm>
          <a:prstGeom prst="rect">
            <a:avLst/>
          </a:prstGeom>
        </p:spPr>
        <p:txBody>
          <a:bodyPr wrap="square">
            <a:spAutoFit/>
          </a:bodyPr>
          <a:lstStyle/>
          <a:p>
            <a:pPr algn="ctr"/>
            <a:r>
              <a:rPr lang="en-US" dirty="0" err="1">
                <a:latin typeface="+mj-lt"/>
              </a:rPr>
              <a:t>Inflectra’s</a:t>
            </a:r>
            <a:r>
              <a:rPr lang="en-US" dirty="0">
                <a:latin typeface="+mj-lt"/>
              </a:rPr>
              <a:t> </a:t>
            </a:r>
            <a:r>
              <a:rPr lang="en-US" dirty="0" err="1">
                <a:latin typeface="+mj-lt"/>
              </a:rPr>
              <a:t>SpiraTeam</a:t>
            </a:r>
            <a:r>
              <a:rPr lang="en-US" dirty="0">
                <a:latin typeface="+mj-lt"/>
              </a:rPr>
              <a:t> is disrupting this market. And deservedly so. If you’re in the market for an ALM tool, I recommend you put </a:t>
            </a:r>
            <a:r>
              <a:rPr lang="en-US" dirty="0" err="1">
                <a:latin typeface="+mj-lt"/>
              </a:rPr>
              <a:t>SpiraTeam</a:t>
            </a:r>
            <a:r>
              <a:rPr lang="en-US" dirty="0">
                <a:latin typeface="+mj-lt"/>
              </a:rPr>
              <a:t> at the top of your shortlist. This is a great suite for managing the application development life cycle. Very competitive in features and functions.</a:t>
            </a:r>
          </a:p>
          <a:p>
            <a:pPr algn="ctr"/>
            <a:r>
              <a:rPr lang="en-US" b="1" i="1" dirty="0">
                <a:latin typeface="+mj-lt"/>
              </a:rPr>
              <a:t>	- Jim Reardan, </a:t>
            </a:r>
            <a:r>
              <a:rPr lang="en-US" i="1" dirty="0">
                <a:latin typeface="+mj-lt"/>
              </a:rPr>
              <a:t>Process1st Consulting</a:t>
            </a:r>
          </a:p>
        </p:txBody>
      </p:sp>
    </p:spTree>
    <p:extLst>
      <p:ext uri="{BB962C8B-B14F-4D97-AF65-F5344CB8AC3E}">
        <p14:creationId xmlns:p14="http://schemas.microsoft.com/office/powerpoint/2010/main" val="2729888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a:t>
            </a:r>
            <a:r>
              <a:rPr lang="en-US" dirty="0" err="1"/>
              <a:t>SpiraTeam</a:t>
            </a:r>
            <a:endParaRPr lang="en-US" dirty="0"/>
          </a:p>
        </p:txBody>
      </p:sp>
    </p:spTree>
    <p:extLst>
      <p:ext uri="{BB962C8B-B14F-4D97-AF65-F5344CB8AC3E}">
        <p14:creationId xmlns:p14="http://schemas.microsoft.com/office/powerpoint/2010/main" val="214175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Changes Everything</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Program &amp; Project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program, product, project, release and sprint levels</a:t>
            </a:r>
          </a:p>
        </p:txBody>
      </p:sp>
      <p:pic>
        <p:nvPicPr>
          <p:cNvPr id="1028" name="Picture 4">
            <a:extLst>
              <a:ext uri="{FF2B5EF4-FFF2-40B4-BE49-F238E27FC236}">
                <a16:creationId xmlns:a16="http://schemas.microsoft.com/office/drawing/2014/main" id="{6E5594B6-2982-45F9-8FBC-EF2F572034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082" y="1419411"/>
            <a:ext cx="5907163" cy="29040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01B0BF-70D2-470F-9657-3387E3BD187B}"/>
              </a:ext>
            </a:extLst>
          </p:cNvPr>
          <p:cNvPicPr>
            <a:picLocks noChangeAspect="1"/>
          </p:cNvPicPr>
          <p:nvPr/>
        </p:nvPicPr>
        <p:blipFill>
          <a:blip r:embed="rId3"/>
          <a:stretch>
            <a:fillRect/>
          </a:stretch>
        </p:blipFill>
        <p:spPr>
          <a:xfrm>
            <a:off x="4254759" y="1915732"/>
            <a:ext cx="7482947" cy="3599392"/>
          </a:xfrm>
          <a:prstGeom prst="rect">
            <a:avLst/>
          </a:prstGeom>
          <a:ln>
            <a:solidFill>
              <a:schemeClr val="accent3"/>
            </a:solidFill>
          </a:ln>
        </p:spPr>
      </p:pic>
    </p:spTree>
    <p:extLst>
      <p:ext uri="{BB962C8B-B14F-4D97-AF65-F5344CB8AC3E}">
        <p14:creationId xmlns:p14="http://schemas.microsoft.com/office/powerpoint/2010/main" val="296128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FC0409-373F-43C0-A506-6B474D44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7" y="474784"/>
            <a:ext cx="2127015"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Managers</a:t>
            </a:r>
          </a:p>
        </p:txBody>
      </p:sp>
    </p:spTree>
    <p:extLst>
      <p:ext uri="{BB962C8B-B14F-4D97-AF65-F5344CB8AC3E}">
        <p14:creationId xmlns:p14="http://schemas.microsoft.com/office/powerpoint/2010/main" val="105931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pic>
        <p:nvPicPr>
          <p:cNvPr id="2050" name="Picture 1">
            <a:extLst>
              <a:ext uri="{FF2B5EF4-FFF2-40B4-BE49-F238E27FC236}">
                <a16:creationId xmlns:a16="http://schemas.microsoft.com/office/drawing/2014/main" id="{031AD157-9F61-43E1-BDE3-179B7A8DB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551" y="1559942"/>
            <a:ext cx="5690069" cy="24268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B074A9-2FE2-4F3A-B26A-6E200E5F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490" y="1981444"/>
            <a:ext cx="6264942" cy="3070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6108192"/>
            <a:ext cx="8501109" cy="585571"/>
          </a:xfrm>
        </p:spPr>
        <p:txBody>
          <a:bodyPr>
            <a:noAutofit/>
          </a:bodyPr>
          <a:lstStyle/>
          <a:p>
            <a:pPr marL="0" indent="0">
              <a:buNone/>
            </a:pPr>
            <a:r>
              <a:rPr lang="en-US" dirty="0">
                <a:latin typeface="+mj-lt"/>
              </a:rPr>
              <a:t>Requirements management with end-to-end traceability</a:t>
            </a:r>
          </a:p>
        </p:txBody>
      </p:sp>
      <p:pic>
        <p:nvPicPr>
          <p:cNvPr id="2051" name="Picture 3">
            <a:extLst>
              <a:ext uri="{FF2B5EF4-FFF2-40B4-BE49-F238E27FC236}">
                <a16:creationId xmlns:a16="http://schemas.microsoft.com/office/drawing/2014/main" id="{B8FDAB3D-D0BE-4A7C-A8F7-2080577C0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50" y="3074887"/>
            <a:ext cx="6150960" cy="2879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07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Agile Project Planning</a:t>
            </a:r>
          </a:p>
        </p:txBody>
      </p:sp>
      <p:pic>
        <p:nvPicPr>
          <p:cNvPr id="3074" name="Picture 1">
            <a:extLst>
              <a:ext uri="{FF2B5EF4-FFF2-40B4-BE49-F238E27FC236}">
                <a16:creationId xmlns:a16="http://schemas.microsoft.com/office/drawing/2014/main" id="{82812AD4-0AAD-46BD-BB49-AC48D00F9E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746" y="1566799"/>
            <a:ext cx="7685341" cy="3179988"/>
          </a:xfrm>
          <a:prstGeom prst="rect">
            <a:avLst/>
          </a:prstGeom>
          <a:noFill/>
          <a:ln w="9525">
            <a:solidFill>
              <a:schemeClr val="bg2">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3308BC2B-2A68-4AC9-B78A-0004A2553C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9290" y="2034730"/>
            <a:ext cx="7502461" cy="3594929"/>
          </a:xfrm>
          <a:prstGeom prst="rect">
            <a:avLst/>
          </a:prstGeom>
          <a:noFill/>
          <a:ln w="9525">
            <a:solidFill>
              <a:schemeClr val="bg2">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0D19BC31-20DA-4A4A-B034-B65253E4D9D4}"/>
              </a:ext>
            </a:extLst>
          </p:cNvPr>
          <p:cNvSpPr>
            <a:spLocks noGrp="1"/>
          </p:cNvSpPr>
          <p:nvPr>
            <p:ph idx="1"/>
          </p:nvPr>
        </p:nvSpPr>
        <p:spPr>
          <a:xfrm>
            <a:off x="838200" y="5843016"/>
            <a:ext cx="9220200" cy="814171"/>
          </a:xfrm>
        </p:spPr>
        <p:txBody>
          <a:bodyPr>
            <a:noAutofit/>
          </a:bodyPr>
          <a:lstStyle/>
          <a:p>
            <a:pPr marL="0" indent="0">
              <a:buNone/>
            </a:pPr>
            <a:r>
              <a:rPr lang="en-US" dirty="0">
                <a:latin typeface="+mj-lt"/>
              </a:rPr>
              <a:t>Agile planning boards with test and task traceability that support multiple methodologies including Scrum and Kanban.</a:t>
            </a:r>
          </a:p>
        </p:txBody>
      </p:sp>
    </p:spTree>
    <p:extLst>
      <p:ext uri="{BB962C8B-B14F-4D97-AF65-F5344CB8AC3E}">
        <p14:creationId xmlns:p14="http://schemas.microsoft.com/office/powerpoint/2010/main" val="194045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Resource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the people and teams on your projects with centralized timecard submission and resource planning.</a:t>
            </a:r>
          </a:p>
        </p:txBody>
      </p:sp>
      <p:pic>
        <p:nvPicPr>
          <p:cNvPr id="10243" name="Picture 3">
            <a:extLst>
              <a:ext uri="{FF2B5EF4-FFF2-40B4-BE49-F238E27FC236}">
                <a16:creationId xmlns:a16="http://schemas.microsoft.com/office/drawing/2014/main" id="{121D23C5-C751-431F-8CF6-A6ADB3DC0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29" y="2114874"/>
            <a:ext cx="6342772" cy="3405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726AFE07-59B1-432F-A2AB-1171578771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941" y="1521257"/>
            <a:ext cx="6577994" cy="2411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76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0" name="Picture 1">
            <a:extLst>
              <a:ext uri="{FF2B5EF4-FFF2-40B4-BE49-F238E27FC236}">
                <a16:creationId xmlns:a16="http://schemas.microsoft.com/office/drawing/2014/main" id="{B8446422-DE32-4BC0-B338-AFD4262E4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7" y="1586575"/>
            <a:ext cx="10435170" cy="28522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Testers</a:t>
            </a:r>
          </a:p>
        </p:txBody>
      </p:sp>
      <p:pic>
        <p:nvPicPr>
          <p:cNvPr id="3" name="Picture 2">
            <a:extLst>
              <a:ext uri="{FF2B5EF4-FFF2-40B4-BE49-F238E27FC236}">
                <a16:creationId xmlns:a16="http://schemas.microsoft.com/office/drawing/2014/main" id="{28602D97-7333-4D24-8667-F9BF7F0CD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786"/>
            <a:ext cx="2244252" cy="1674815"/>
          </a:xfrm>
          <a:prstGeom prst="rect">
            <a:avLst/>
          </a:prstGeom>
        </p:spPr>
      </p:pic>
    </p:spTree>
    <p:extLst>
      <p:ext uri="{BB962C8B-B14F-4D97-AF65-F5344CB8AC3E}">
        <p14:creationId xmlns:p14="http://schemas.microsoft.com/office/powerpoint/2010/main" val="240034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8" name="Picture 1">
            <a:extLst>
              <a:ext uri="{FF2B5EF4-FFF2-40B4-BE49-F238E27FC236}">
                <a16:creationId xmlns:a16="http://schemas.microsoft.com/office/drawing/2014/main" id="{96CB4036-4E4A-4058-9F13-463307D5B8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27789"/>
            <a:ext cx="6818371" cy="315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831AC-B663-45EE-9BA4-97C3C161E9C9}"/>
              </a:ext>
            </a:extLst>
          </p:cNvPr>
          <p:cNvPicPr>
            <a:picLocks noChangeAspect="1"/>
          </p:cNvPicPr>
          <p:nvPr/>
        </p:nvPicPr>
        <p:blipFill>
          <a:blip r:embed="rId2"/>
          <a:stretch>
            <a:fillRect/>
          </a:stretch>
        </p:blipFill>
        <p:spPr>
          <a:xfrm>
            <a:off x="838200" y="1545099"/>
            <a:ext cx="5702559" cy="3862755"/>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from </a:t>
            </a:r>
            <a:r>
              <a:rPr lang="en-US" dirty="0" err="1">
                <a:latin typeface="+mj-lt"/>
              </a:rPr>
              <a:t>SpiraTeam</a:t>
            </a:r>
            <a:r>
              <a:rPr lang="en-US" dirty="0">
                <a:latin typeface="+mj-lt"/>
              </a:rPr>
              <a:t>, with integrated test lab management and data-driven testing</a:t>
            </a:r>
          </a:p>
        </p:txBody>
      </p:sp>
      <p:pic>
        <p:nvPicPr>
          <p:cNvPr id="5123" name="Picture 3">
            <a:extLst>
              <a:ext uri="{FF2B5EF4-FFF2-40B4-BE49-F238E27FC236}">
                <a16:creationId xmlns:a16="http://schemas.microsoft.com/office/drawing/2014/main" id="{2C46C8EB-FA36-4E24-8FFA-3523914847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622" y="936915"/>
            <a:ext cx="6581312" cy="22032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2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Manual &amp; Exploratory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provides an easy to use testing wizard for manual and exploratory tests, with </a:t>
            </a:r>
            <a:r>
              <a:rPr lang="en-US" dirty="0" err="1">
                <a:latin typeface="+mj-lt"/>
              </a:rPr>
              <a:t>SpiraCapture</a:t>
            </a:r>
            <a:r>
              <a:rPr lang="en-US" dirty="0">
                <a:latin typeface="+mj-lt"/>
              </a:rPr>
              <a:t>™ for session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F5BA8-5DE0-4F55-8C11-0AF723383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 y="474785"/>
            <a:ext cx="2227504"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Developers</a:t>
            </a:r>
          </a:p>
        </p:txBody>
      </p:sp>
    </p:spTree>
    <p:extLst>
      <p:ext uri="{BB962C8B-B14F-4D97-AF65-F5344CB8AC3E}">
        <p14:creationId xmlns:p14="http://schemas.microsoft.com/office/powerpoint/2010/main" val="2765232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773782"/>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includes a flexible bug and issue tracker with list and agile board views, and integrated workflow engine.</a:t>
            </a:r>
          </a:p>
        </p:txBody>
      </p:sp>
      <p:pic>
        <p:nvPicPr>
          <p:cNvPr id="7170" name="Picture 2">
            <a:extLst>
              <a:ext uri="{FF2B5EF4-FFF2-40B4-BE49-F238E27FC236}">
                <a16:creationId xmlns:a16="http://schemas.microsoft.com/office/drawing/2014/main" id="{C0B72C09-A00A-43C0-B485-816CED2A6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552" y="1494623"/>
            <a:ext cx="7496867" cy="29004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2EE53FF2-CED1-4781-8B46-29ACFB1933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118" y="2909643"/>
            <a:ext cx="6649374" cy="27801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79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Source Code Management</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894774"/>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Integrated source code management using Git or Subversion hosted in </a:t>
            </a:r>
            <a:r>
              <a:rPr lang="en-US" dirty="0" err="1">
                <a:latin typeface="+mj-lt"/>
              </a:rPr>
              <a:t>TaraVault</a:t>
            </a:r>
            <a:r>
              <a:rPr lang="en-US" dirty="0">
                <a:latin typeface="+mj-lt"/>
              </a:rPr>
              <a:t> or external. Allows code-level traceability.</a:t>
            </a:r>
          </a:p>
        </p:txBody>
      </p:sp>
      <p:pic>
        <p:nvPicPr>
          <p:cNvPr id="8194" name="Picture 3">
            <a:extLst>
              <a:ext uri="{FF2B5EF4-FFF2-40B4-BE49-F238E27FC236}">
                <a16:creationId xmlns:a16="http://schemas.microsoft.com/office/drawing/2014/main" id="{F347B171-AFD2-45D3-9CEC-F43CE9A96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796" y="1546225"/>
            <a:ext cx="7976262" cy="273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B030AFF1-72E6-424E-A744-27A2173C83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077" y="2688686"/>
            <a:ext cx="6467059" cy="31130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1">
            <a:extLst>
              <a:ext uri="{FF2B5EF4-FFF2-40B4-BE49-F238E27FC236}">
                <a16:creationId xmlns:a16="http://schemas.microsoft.com/office/drawing/2014/main" id="{C4E789C1-FE1C-41C2-8657-C93B73910E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4031" y="1560717"/>
            <a:ext cx="2207365" cy="8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EEA93A6-2AB3-40C7-9465-32A12B237DCE}"/>
              </a:ext>
            </a:extLst>
          </p:cNvPr>
          <p:cNvGrpSpPr/>
          <p:nvPr/>
        </p:nvGrpSpPr>
        <p:grpSpPr>
          <a:xfrm>
            <a:off x="1340648" y="4490833"/>
            <a:ext cx="3262029" cy="1145101"/>
            <a:chOff x="1083194" y="4686141"/>
            <a:chExt cx="3262029" cy="1145101"/>
          </a:xfrm>
        </p:grpSpPr>
        <p:pic>
          <p:nvPicPr>
            <p:cNvPr id="9" name="Graphic 8">
              <a:extLst>
                <a:ext uri="{FF2B5EF4-FFF2-40B4-BE49-F238E27FC236}">
                  <a16:creationId xmlns:a16="http://schemas.microsoft.com/office/drawing/2014/main" id="{1AA616C3-EBED-42F9-94B3-B1E89C0CEA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194" y="4840257"/>
              <a:ext cx="1145101" cy="831801"/>
            </a:xfrm>
            <a:prstGeom prst="rect">
              <a:avLst/>
            </a:prstGeom>
          </p:spPr>
        </p:pic>
        <p:pic>
          <p:nvPicPr>
            <p:cNvPr id="10" name="Graphic 9">
              <a:extLst>
                <a:ext uri="{FF2B5EF4-FFF2-40B4-BE49-F238E27FC236}">
                  <a16:creationId xmlns:a16="http://schemas.microsoft.com/office/drawing/2014/main" id="{6333734E-658F-4CA9-995E-99A4E37E01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0122" y="4686141"/>
              <a:ext cx="1145101" cy="1145101"/>
            </a:xfrm>
            <a:prstGeom prst="rect">
              <a:avLst/>
            </a:prstGeom>
          </p:spPr>
        </p:pic>
        <p:sp>
          <p:nvSpPr>
            <p:cNvPr id="11" name="TextBox 10">
              <a:extLst>
                <a:ext uri="{FF2B5EF4-FFF2-40B4-BE49-F238E27FC236}">
                  <a16:creationId xmlns:a16="http://schemas.microsoft.com/office/drawing/2014/main" id="{02BE88BD-80A2-4BBB-9FA1-4E544C102404}"/>
                </a:ext>
              </a:extLst>
            </p:cNvPr>
            <p:cNvSpPr txBox="1"/>
            <p:nvPr/>
          </p:nvSpPr>
          <p:spPr>
            <a:xfrm>
              <a:off x="2601157" y="5009879"/>
              <a:ext cx="458780" cy="584775"/>
            </a:xfrm>
            <a:prstGeom prst="rect">
              <a:avLst/>
            </a:prstGeom>
            <a:noFill/>
          </p:spPr>
          <p:txBody>
            <a:bodyPr wrap="none" rtlCol="0">
              <a:spAutoFit/>
            </a:bodyPr>
            <a:lstStyle/>
            <a:p>
              <a:r>
                <a:rPr lang="en-US" sz="3200" dirty="0"/>
                <a:t>&amp;</a:t>
              </a:r>
            </a:p>
          </p:txBody>
        </p:sp>
      </p:grpSp>
    </p:spTree>
    <p:extLst>
      <p:ext uri="{BB962C8B-B14F-4D97-AF65-F5344CB8AC3E}">
        <p14:creationId xmlns:p14="http://schemas.microsoft.com/office/powerpoint/2010/main" val="790279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Task Tracking</a:t>
            </a:r>
          </a:p>
        </p:txBody>
      </p:sp>
      <p:sp>
        <p:nvSpPr>
          <p:cNvPr id="6" name="Content Placeholder 4">
            <a:extLst>
              <a:ext uri="{FF2B5EF4-FFF2-40B4-BE49-F238E27FC236}">
                <a16:creationId xmlns:a16="http://schemas.microsoft.com/office/drawing/2014/main" id="{3301E245-DE27-4FC7-B4FD-AB8C7D60ED0D}"/>
              </a:ext>
            </a:extLst>
          </p:cNvPr>
          <p:cNvSpPr txBox="1">
            <a:spLocks/>
          </p:cNvSpPr>
          <p:nvPr/>
        </p:nvSpPr>
        <p:spPr>
          <a:xfrm>
            <a:off x="838200" y="5743852"/>
            <a:ext cx="8501109" cy="949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Track project tasks with customizable workflows.</a:t>
            </a:r>
            <a:br>
              <a:rPr lang="en-US" dirty="0">
                <a:latin typeface="+mj-lt"/>
              </a:rPr>
            </a:br>
            <a:r>
              <a:rPr lang="en-US" dirty="0">
                <a:latin typeface="+mj-lt"/>
              </a:rPr>
              <a:t>Measure progress against the requirements and user stories</a:t>
            </a:r>
          </a:p>
        </p:txBody>
      </p:sp>
      <p:pic>
        <p:nvPicPr>
          <p:cNvPr id="9218" name="Picture 1">
            <a:extLst>
              <a:ext uri="{FF2B5EF4-FFF2-40B4-BE49-F238E27FC236}">
                <a16:creationId xmlns:a16="http://schemas.microsoft.com/office/drawing/2014/main" id="{582EF889-F505-440A-9322-1AD31C2419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816" y="1487333"/>
            <a:ext cx="7209719" cy="28538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7BDEF157-10B4-4185-BC90-488D2C929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675" y="2070917"/>
            <a:ext cx="7209718" cy="29539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F448D3C-3113-4943-9398-14097FB5C5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831" y="3293183"/>
            <a:ext cx="5486400" cy="2422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40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559293" y="474786"/>
            <a:ext cx="6152921" cy="2338754"/>
          </a:xfrm>
        </p:spPr>
        <p:txBody>
          <a:bodyPr>
            <a:normAutofit/>
          </a:bodyPr>
          <a:lstStyle/>
          <a:p>
            <a:r>
              <a:rPr lang="en-US" sz="6000" b="0" dirty="0"/>
              <a:t>Everyone</a:t>
            </a:r>
          </a:p>
        </p:txBody>
      </p:sp>
    </p:spTree>
    <p:extLst>
      <p:ext uri="{BB962C8B-B14F-4D97-AF65-F5344CB8AC3E}">
        <p14:creationId xmlns:p14="http://schemas.microsoft.com/office/powerpoint/2010/main" val="1026845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Collaboration and Instant Messaging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823752"/>
            <a:ext cx="9201539" cy="870012"/>
          </a:xfrm>
        </p:spPr>
        <p:txBody>
          <a:bodyPr>
            <a:noAutofit/>
          </a:bodyPr>
          <a:lstStyle/>
          <a:p>
            <a:pPr marL="0" indent="0">
              <a:buNone/>
            </a:pPr>
            <a:r>
              <a:rPr lang="en-US" dirty="0">
                <a:latin typeface="+mj-lt"/>
              </a:rPr>
              <a:t>Real-time collaboration and communication with </a:t>
            </a:r>
            <a:r>
              <a:rPr lang="en-US" dirty="0" err="1">
                <a:latin typeface="+mj-lt"/>
              </a:rPr>
              <a:t>SpiraTeam</a:t>
            </a:r>
            <a:r>
              <a:rPr lang="en-US" dirty="0">
                <a:latin typeface="+mj-lt"/>
              </a:rPr>
              <a:t> instant messenger, artifact following, RSS Feeds and Email</a:t>
            </a:r>
          </a:p>
        </p:txBody>
      </p:sp>
      <p:grpSp>
        <p:nvGrpSpPr>
          <p:cNvPr id="2" name="Group 1">
            <a:extLst>
              <a:ext uri="{FF2B5EF4-FFF2-40B4-BE49-F238E27FC236}">
                <a16:creationId xmlns:a16="http://schemas.microsoft.com/office/drawing/2014/main" id="{BB13B882-EB3E-4380-BB30-DC862DD185AC}"/>
              </a:ext>
            </a:extLst>
          </p:cNvPr>
          <p:cNvGrpSpPr/>
          <p:nvPr/>
        </p:nvGrpSpPr>
        <p:grpSpPr>
          <a:xfrm>
            <a:off x="1001697" y="1597819"/>
            <a:ext cx="9607119" cy="4225932"/>
            <a:chOff x="1001697" y="1597819"/>
            <a:chExt cx="8107363" cy="3662362"/>
          </a:xfrm>
        </p:grpSpPr>
        <p:pic>
          <p:nvPicPr>
            <p:cNvPr id="6" name="Picture 11">
              <a:extLst>
                <a:ext uri="{FF2B5EF4-FFF2-40B4-BE49-F238E27FC236}">
                  <a16:creationId xmlns:a16="http://schemas.microsoft.com/office/drawing/2014/main" id="{EAE3444F-EF0D-4091-B905-323E2AE21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097" y="2934494"/>
              <a:ext cx="604996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2107FDF-A9FE-43E3-98F7-BF45FBF03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97" y="1597819"/>
              <a:ext cx="32004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311AD4C-BB47-4A1C-9733-3D41F244B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697" y="1796256"/>
              <a:ext cx="44481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3752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SpiraTeam</a:t>
            </a:r>
            <a:r>
              <a:rPr lang="en-US" dirty="0"/>
              <a: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Recap: 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SpiraTeam</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6" name="Rectangle 5">
            <a:extLst>
              <a:ext uri="{FF2B5EF4-FFF2-40B4-BE49-F238E27FC236}">
                <a16:creationId xmlns:a16="http://schemas.microsoft.com/office/drawing/2014/main" id="{A6A41FFB-9433-4074-887B-4087D7242D96}"/>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1FA5E17F-CCC5-42CE-9EA7-D755793740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9694" y="3456993"/>
            <a:ext cx="662469" cy="764722"/>
          </a:xfrm>
          <a:prstGeom prst="rect">
            <a:avLst/>
          </a:prstGeom>
        </p:spPr>
      </p:pic>
    </p:spTree>
    <p:extLst>
      <p:ext uri="{BB962C8B-B14F-4D97-AF65-F5344CB8AC3E}">
        <p14:creationId xmlns:p14="http://schemas.microsoft.com/office/powerpoint/2010/main" val="2265972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B76-63FA-497A-9661-71935429F2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499" y="3190359"/>
            <a:ext cx="1174260" cy="880695"/>
          </a:xfrm>
          <a:prstGeom prst="rect">
            <a:avLst/>
          </a:prstGeom>
        </p:spPr>
      </p:pic>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a:t>Integration Options</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a:t>Over 60 integrations and connectors, here’s some of the more popular ones:</a:t>
            </a:r>
          </a:p>
        </p:txBody>
      </p:sp>
      <p:grpSp>
        <p:nvGrpSpPr>
          <p:cNvPr id="65539" name="Group 39">
            <a:extLst>
              <a:ext uri="{FF2B5EF4-FFF2-40B4-BE49-F238E27FC236}">
                <a16:creationId xmlns:a16="http://schemas.microsoft.com/office/drawing/2014/main" id="{A1406726-B654-4C41-AD8F-574F878ED3B7}"/>
              </a:ext>
            </a:extLst>
          </p:cNvPr>
          <p:cNvGrpSpPr>
            <a:grpSpLocks/>
          </p:cNvGrpSpPr>
          <p:nvPr/>
        </p:nvGrpSpPr>
        <p:grpSpPr bwMode="auto">
          <a:xfrm>
            <a:off x="1981200" y="3111118"/>
            <a:ext cx="8229600" cy="2103438"/>
            <a:chOff x="288" y="1818"/>
            <a:chExt cx="5424" cy="1325"/>
          </a:xfrm>
        </p:grpSpPr>
        <p:sp>
          <p:nvSpPr>
            <p:cNvPr id="65582" name="Line 35">
              <a:extLst>
                <a:ext uri="{FF2B5EF4-FFF2-40B4-BE49-F238E27FC236}">
                  <a16:creationId xmlns:a16="http://schemas.microsoft.com/office/drawing/2014/main" id="{53A0596C-C351-4D5D-808C-8193524CC88C}"/>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Line 38">
            <a:extLst>
              <a:ext uri="{FF2B5EF4-FFF2-40B4-BE49-F238E27FC236}">
                <a16:creationId xmlns:a16="http://schemas.microsoft.com/office/drawing/2014/main" id="{3ED76B09-EE74-4B0F-86E9-F92AADC82D41}"/>
              </a:ext>
            </a:extLst>
          </p:cNvPr>
          <p:cNvSpPr>
            <a:spLocks noChangeShapeType="1"/>
          </p:cNvSpPr>
          <p:nvPr/>
        </p:nvSpPr>
        <p:spPr bwMode="auto">
          <a:xfrm flipH="1">
            <a:off x="5140569" y="2053843"/>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Developer IDEs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CI / Build Servers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Source Code Management</a:t>
            </a:r>
          </a:p>
        </p:txBody>
      </p:sp>
      <p:sp>
        <p:nvSpPr>
          <p:cNvPr id="65546" name="Text Box 19">
            <a:extLst>
              <a:ext uri="{FF2B5EF4-FFF2-40B4-BE49-F238E27FC236}">
                <a16:creationId xmlns:a16="http://schemas.microsoft.com/office/drawing/2014/main" id="{B811C9F9-0AFF-4B34-9B25-1138D2403465}"/>
              </a:ext>
            </a:extLst>
          </p:cNvPr>
          <p:cNvSpPr txBox="1">
            <a:spLocks noChangeArrowheads="1"/>
          </p:cNvSpPr>
          <p:nvPr/>
        </p:nvSpPr>
        <p:spPr bwMode="auto">
          <a:xfrm>
            <a:off x="1439008"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Modelling Tools</a:t>
            </a:r>
          </a:p>
        </p:txBody>
      </p:sp>
      <p:sp>
        <p:nvSpPr>
          <p:cNvPr id="65547" name="Text Box 20">
            <a:extLst>
              <a:ext uri="{FF2B5EF4-FFF2-40B4-BE49-F238E27FC236}">
                <a16:creationId xmlns:a16="http://schemas.microsoft.com/office/drawing/2014/main" id="{9AC632A7-EFBD-49CA-9CB3-311C39ADD517}"/>
              </a:ext>
            </a:extLst>
          </p:cNvPr>
          <p:cNvSpPr txBox="1">
            <a:spLocks noChangeArrowheads="1"/>
          </p:cNvSpPr>
          <p:nvPr/>
        </p:nvSpPr>
        <p:spPr bwMode="auto">
          <a:xfrm>
            <a:off x="5486400"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Unit Test Frameworks</a:t>
            </a:r>
          </a:p>
        </p:txBody>
      </p:sp>
      <p:sp>
        <p:nvSpPr>
          <p:cNvPr id="65548" name="Text Box 21">
            <a:extLst>
              <a:ext uri="{FF2B5EF4-FFF2-40B4-BE49-F238E27FC236}">
                <a16:creationId xmlns:a16="http://schemas.microsoft.com/office/drawing/2014/main" id="{F941B172-D98D-45C7-AE52-E047252C1324}"/>
              </a:ext>
            </a:extLst>
          </p:cNvPr>
          <p:cNvSpPr txBox="1">
            <a:spLocks noChangeArrowheads="1"/>
          </p:cNvSpPr>
          <p:nvPr/>
        </p:nvSpPr>
        <p:spPr bwMode="auto">
          <a:xfrm>
            <a:off x="5486400"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Bug-Tracking Tools</a:t>
            </a:r>
          </a:p>
        </p:txBody>
      </p:sp>
      <p:sp>
        <p:nvSpPr>
          <p:cNvPr id="65549" name="Text Box 22">
            <a:extLst>
              <a:ext uri="{FF2B5EF4-FFF2-40B4-BE49-F238E27FC236}">
                <a16:creationId xmlns:a16="http://schemas.microsoft.com/office/drawing/2014/main" id="{98F56F7A-47E2-4226-8E22-21AD289B6865}"/>
              </a:ext>
            </a:extLst>
          </p:cNvPr>
          <p:cNvSpPr txBox="1">
            <a:spLocks noChangeArrowheads="1"/>
          </p:cNvSpPr>
          <p:nvPr/>
        </p:nvSpPr>
        <p:spPr bwMode="auto">
          <a:xfrm>
            <a:off x="5486400"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Performance Testing Tools</a:t>
            </a:r>
          </a:p>
        </p:txBody>
      </p:sp>
      <p:sp>
        <p:nvSpPr>
          <p:cNvPr id="65550" name="Text Box 23">
            <a:extLst>
              <a:ext uri="{FF2B5EF4-FFF2-40B4-BE49-F238E27FC236}">
                <a16:creationId xmlns:a16="http://schemas.microsoft.com/office/drawing/2014/main" id="{39C5BD68-50CC-4BE1-B81B-292D34509FCD}"/>
              </a:ext>
            </a:extLst>
          </p:cNvPr>
          <p:cNvSpPr txBox="1">
            <a:spLocks noChangeArrowheads="1"/>
          </p:cNvSpPr>
          <p:nvPr/>
        </p:nvSpPr>
        <p:spPr bwMode="auto">
          <a:xfrm>
            <a:off x="5486400"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Functional Testing Tools</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9" y="4539869"/>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4631943"/>
            <a:ext cx="1370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3633" y="5605081"/>
            <a:ext cx="71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247769"/>
            <a:ext cx="14319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12" descr="https://yt3.ggpht.com/-Sv7becnu9sI/AAAAAAAAAAI/AAAAAAAAAAA/OCDkFWGCKBw/s900-c-k-no-rj-c0xffffff/photo.jpg">
            <a:extLst>
              <a:ext uri="{FF2B5EF4-FFF2-40B4-BE49-F238E27FC236}">
                <a16:creationId xmlns:a16="http://schemas.microsoft.com/office/drawing/2014/main" id="{2D1BF8F8-1D73-4399-B8C9-38B2643111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8027" y="4474781"/>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4" descr="https://www.inflectra.com/GraphicsViewer.aspx?url=SpiraTest/Integrations/Automated-Testing-Tools.xml&amp;name=wordml://0300000F.png">
            <a:extLst>
              <a:ext uri="{FF2B5EF4-FFF2-40B4-BE49-F238E27FC236}">
                <a16:creationId xmlns:a16="http://schemas.microsoft.com/office/drawing/2014/main" id="{3E0B4813-945B-497A-ABDB-68F4061141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0207" y="5598732"/>
            <a:ext cx="10636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0" descr="https://www.inflectra.com/GraphicsViewer.aspx?url=SpiraTest/Integrations/Unit-Test-Frameworks.xml&amp;name=wordml://03000003.png">
            <a:extLst>
              <a:ext uri="{FF2B5EF4-FFF2-40B4-BE49-F238E27FC236}">
                <a16:creationId xmlns:a16="http://schemas.microsoft.com/office/drawing/2014/main" id="{CE1B46C5-0027-416B-821A-78987C8956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2509" y="2439607"/>
            <a:ext cx="769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2" descr="https://www.inflectra.com/GraphicsViewer.aspx?url=SpiraTest/Integrations/Unit-Test-Frameworks.xml&amp;name=wordml://03000006.png">
            <a:extLst>
              <a:ext uri="{FF2B5EF4-FFF2-40B4-BE49-F238E27FC236}">
                <a16:creationId xmlns:a16="http://schemas.microsoft.com/office/drawing/2014/main" id="{CBD31758-5D59-4E29-AA44-C96ADE1AC8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3898" y="245230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4" descr="https://www.inflectra.com/GraphicsViewer.aspx?url=SpiraTest/Integrations/Unit-Test-Frameworks.xml&amp;name=wordml://03000008.png">
            <a:extLst>
              <a:ext uri="{FF2B5EF4-FFF2-40B4-BE49-F238E27FC236}">
                <a16:creationId xmlns:a16="http://schemas.microsoft.com/office/drawing/2014/main" id="{4CB42D6F-4169-46ED-B76B-E60BA53F90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5598" y="2364994"/>
            <a:ext cx="592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6" descr="https://www.inflectra.com/GraphicsViewer.aspx?url=SpiraTest/Integrations/Unit-Test-Frameworks.xml&amp;name=wordml://03000005.png">
            <a:extLst>
              <a:ext uri="{FF2B5EF4-FFF2-40B4-BE49-F238E27FC236}">
                <a16:creationId xmlns:a16="http://schemas.microsoft.com/office/drawing/2014/main" id="{190B2427-E4F4-4430-B31B-3C0D99B42E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3935" y="2452306"/>
            <a:ext cx="1255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28" descr="https://www.inflectra.com/GraphicsViewer.aspx?url=SpiraTest/Integrations/Defect-Tracking-Tools.xml&amp;name=wordml://03000002.png">
            <a:extLst>
              <a:ext uri="{FF2B5EF4-FFF2-40B4-BE49-F238E27FC236}">
                <a16:creationId xmlns:a16="http://schemas.microsoft.com/office/drawing/2014/main" id="{F57CAC07-E7BE-4357-89F1-F246C017DE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0051" y="3474656"/>
            <a:ext cx="1063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8" descr="https://wiki.bitnami.com/@api/deki/files/335/=redmine.png?size=thumb">
            <a:extLst>
              <a:ext uri="{FF2B5EF4-FFF2-40B4-BE49-F238E27FC236}">
                <a16:creationId xmlns:a16="http://schemas.microsoft.com/office/drawing/2014/main" id="{6FE7287B-ECA1-4CE8-AD4A-7643B37704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0744" y="3323843"/>
            <a:ext cx="53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40" descr="https://encrypted-tbn1.gstatic.com/images?q=tbn:ANd9GcS_UHVJ_lMaHoSLfrwnC_R7owYfEPmSfPT8HbtrD6zeSyIPdjef">
            <a:extLst>
              <a:ext uri="{FF2B5EF4-FFF2-40B4-BE49-F238E27FC236}">
                <a16:creationId xmlns:a16="http://schemas.microsoft.com/office/drawing/2014/main" id="{313D7FE0-AD52-4D1F-B9A2-2C57E18984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1593" y="3407981"/>
            <a:ext cx="530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42" descr="https://www.inflectra.com/GraphicsViewer.aspx?url=SpiraTest/Integrations/Requirements-Management-Systems.xml&amp;name=wordml://03000001.png">
            <a:extLst>
              <a:ext uri="{FF2B5EF4-FFF2-40B4-BE49-F238E27FC236}">
                <a16:creationId xmlns:a16="http://schemas.microsoft.com/office/drawing/2014/main" id="{292D098E-2DFB-480D-90E6-84FF85D881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99333" y="453034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46" descr="https://www.inflectra.com/GraphicsViewer.aspx?url=SpiraTest/Integrations/Requirements-Management-Systems.xml&amp;name=wordml://03000003.png">
            <a:extLst>
              <a:ext uri="{FF2B5EF4-FFF2-40B4-BE49-F238E27FC236}">
                <a16:creationId xmlns:a16="http://schemas.microsoft.com/office/drawing/2014/main" id="{6044D96E-7E61-4B1C-BA37-F2A8F1BE74D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91102" y="4474781"/>
            <a:ext cx="5254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3" name="Picture 48" descr="https://www.inflectra.com/GraphicsViewer.aspx?url=SpiraTest/Integrations/Continuous-Integration-Build-Servers.xml&amp;name=wordml://03000001.png">
            <a:extLst>
              <a:ext uri="{FF2B5EF4-FFF2-40B4-BE49-F238E27FC236}">
                <a16:creationId xmlns:a16="http://schemas.microsoft.com/office/drawing/2014/main" id="{DC03F6AF-AB19-49E7-B47F-19F1C13213D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1883" y="3277807"/>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4" name="Picture 50" descr="https://www.inflectra.com/GraphicsViewer.aspx?url=SpiraTest/Integrations/Continuous-Integration-Build-Servers.xml&amp;name=wordml://03000002.png">
            <a:extLst>
              <a:ext uri="{FF2B5EF4-FFF2-40B4-BE49-F238E27FC236}">
                <a16:creationId xmlns:a16="http://schemas.microsoft.com/office/drawing/2014/main" id="{8B8A8088-518B-410E-AF8E-D2AF6920F7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4196" y="3388932"/>
            <a:ext cx="16303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5" name="Picture 52" descr="https://www.inflectra.com/GraphicsViewer.aspx?url=SpiraTest/Integrations/Continuous-Integration-Build-Servers.xml&amp;name=wordml://03000004.png">
            <a:extLst>
              <a:ext uri="{FF2B5EF4-FFF2-40B4-BE49-F238E27FC236}">
                <a16:creationId xmlns:a16="http://schemas.microsoft.com/office/drawing/2014/main" id="{19B76545-C430-4E43-B5FA-DCBCFFD9831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42196" y="3431794"/>
            <a:ext cx="60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56" descr="https://www.inflectra.com/GraphicsViewer.aspx?url=SpiraTeam/Integrations/Integrated-Development-Environments.xml&amp;name=wordml://03000001.png">
            <a:extLst>
              <a:ext uri="{FF2B5EF4-FFF2-40B4-BE49-F238E27FC236}">
                <a16:creationId xmlns:a16="http://schemas.microsoft.com/office/drawing/2014/main" id="{4193FBEA-31FF-4002-BA79-C4FD3178080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15208" y="2403093"/>
            <a:ext cx="971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58" descr="https://www.inflectra.com/GraphicsViewer.aspx?url=SpiraTeam/Integrations/Integrated-Development-Environments.xml&amp;name=wordml://03000007.png">
            <a:extLst>
              <a:ext uri="{FF2B5EF4-FFF2-40B4-BE49-F238E27FC236}">
                <a16:creationId xmlns:a16="http://schemas.microsoft.com/office/drawing/2014/main" id="{0DFC9BFB-9AA1-48DB-AACB-F783CFBBA02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97909" y="2398331"/>
            <a:ext cx="1444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D1C36EF-6AA3-4975-BF3C-6A4B01A3771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44915" y="2403093"/>
            <a:ext cx="542924" cy="542924"/>
          </a:xfrm>
          <a:prstGeom prst="rect">
            <a:avLst/>
          </a:prstGeom>
        </p:spPr>
      </p:pic>
      <p:pic>
        <p:nvPicPr>
          <p:cNvPr id="1028" name="Picture 4" descr="Image result for azure devops logo">
            <a:extLst>
              <a:ext uri="{FF2B5EF4-FFF2-40B4-BE49-F238E27FC236}">
                <a16:creationId xmlns:a16="http://schemas.microsoft.com/office/drawing/2014/main" id="{259ED5E5-DA11-46EE-A605-FF2A1CCDBF9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105634" y="3248871"/>
            <a:ext cx="755710" cy="755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E9E3D9-1627-47B8-91AE-90F51DFFE9D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231753" y="4427035"/>
            <a:ext cx="552387" cy="550861"/>
          </a:xfrm>
          <a:prstGeom prst="rect">
            <a:avLst/>
          </a:prstGeom>
        </p:spPr>
      </p:pic>
      <p:pic>
        <p:nvPicPr>
          <p:cNvPr id="1030" name="Picture 6" descr="Image result for neoload logo">
            <a:extLst>
              <a:ext uri="{FF2B5EF4-FFF2-40B4-BE49-F238E27FC236}">
                <a16:creationId xmlns:a16="http://schemas.microsoft.com/office/drawing/2014/main" id="{0B597A1B-4C1B-4378-9F6B-27C96C6E4D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96937" y="5645620"/>
            <a:ext cx="1958976" cy="479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ochajs logo">
            <a:extLst>
              <a:ext uri="{FF2B5EF4-FFF2-40B4-BE49-F238E27FC236}">
                <a16:creationId xmlns:a16="http://schemas.microsoft.com/office/drawing/2014/main" id="{3FDF2B26-04B0-46A9-957A-79325865663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313862" y="2217790"/>
            <a:ext cx="744538" cy="74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28"/>
          <a:stretch>
            <a:fillRect/>
          </a:stretch>
        </p:blipFill>
        <p:spPr>
          <a:xfrm>
            <a:off x="7858621" y="4768202"/>
            <a:ext cx="1841634" cy="252678"/>
          </a:xfrm>
          <a:prstGeom prst="rect">
            <a:avLst/>
          </a:prstGeom>
        </p:spPr>
      </p:pic>
      <p:pic>
        <p:nvPicPr>
          <p:cNvPr id="48" name="Graphic 47">
            <a:extLst>
              <a:ext uri="{FF2B5EF4-FFF2-40B4-BE49-F238E27FC236}">
                <a16:creationId xmlns:a16="http://schemas.microsoft.com/office/drawing/2014/main" id="{A14473DD-43CC-41ED-A10B-0D0F1EC26694}"/>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542196" y="5641965"/>
            <a:ext cx="783779" cy="569337"/>
          </a:xfrm>
          <a:prstGeom prst="rect">
            <a:avLst/>
          </a:prstGeom>
        </p:spPr>
      </p:pic>
      <p:pic>
        <p:nvPicPr>
          <p:cNvPr id="49" name="Graphic 48">
            <a:extLst>
              <a:ext uri="{FF2B5EF4-FFF2-40B4-BE49-F238E27FC236}">
                <a16:creationId xmlns:a16="http://schemas.microsoft.com/office/drawing/2014/main" id="{6C5B95A8-EDE9-423C-A831-D158EF57D99D}"/>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494183" y="5602391"/>
            <a:ext cx="740527" cy="740527"/>
          </a:xfrm>
          <a:prstGeom prst="rect">
            <a:avLst/>
          </a:prstGeom>
        </p:spPr>
      </p:pic>
      <p:pic>
        <p:nvPicPr>
          <p:cNvPr id="50" name="Picture 4" descr="Image result for mercurial logo">
            <a:extLst>
              <a:ext uri="{FF2B5EF4-FFF2-40B4-BE49-F238E27FC236}">
                <a16:creationId xmlns:a16="http://schemas.microsoft.com/office/drawing/2014/main" id="{9AB5D957-40DB-4ACA-9C72-0C26CA6BA89F}"/>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280878" y="5560674"/>
            <a:ext cx="620448" cy="7445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F934E233-90C0-499C-9D3B-6079D6E50EE3}"/>
              </a:ext>
            </a:extLst>
          </p:cNvPr>
          <p:cNvPicPr>
            <a:picLocks noChangeAspect="1"/>
          </p:cNvPicPr>
          <p:nvPr/>
        </p:nvPicPr>
        <p:blipFill>
          <a:blip r:embed="rId34"/>
          <a:stretch>
            <a:fillRect/>
          </a:stretch>
        </p:blipFill>
        <p:spPr>
          <a:xfrm>
            <a:off x="3941125" y="5689595"/>
            <a:ext cx="1112218" cy="478254"/>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D86294-AE5F-4F56-AD59-37F6E21D3B0A}"/>
              </a:ext>
            </a:extLst>
          </p:cNvPr>
          <p:cNvSpPr>
            <a:spLocks noGrp="1"/>
          </p:cNvSpPr>
          <p:nvPr>
            <p:ph type="title"/>
          </p:nvPr>
        </p:nvSpPr>
        <p:spPr/>
        <p:txBody>
          <a:bodyPr/>
          <a:lstStyle/>
          <a:p>
            <a:r>
              <a:rPr lang="en-US" dirty="0"/>
              <a:t>ALM Unifies Test &amp; Dev</a:t>
            </a:r>
          </a:p>
        </p:txBody>
      </p:sp>
      <p:sp>
        <p:nvSpPr>
          <p:cNvPr id="7" name="Text Placeholder 6">
            <a:extLst>
              <a:ext uri="{FF2B5EF4-FFF2-40B4-BE49-F238E27FC236}">
                <a16:creationId xmlns:a16="http://schemas.microsoft.com/office/drawing/2014/main" id="{D40ED021-CE0C-44ED-B072-C3754C6CA30B}"/>
              </a:ext>
            </a:extLst>
          </p:cNvPr>
          <p:cNvSpPr>
            <a:spLocks noGrp="1"/>
          </p:cNvSpPr>
          <p:nvPr>
            <p:ph type="body" idx="1"/>
          </p:nvPr>
        </p:nvSpPr>
        <p:spPr/>
        <p:txBody>
          <a:bodyPr/>
          <a:lstStyle/>
          <a:p>
            <a:r>
              <a:rPr lang="en-US" dirty="0"/>
              <a:t>With the rise of agile methodologies such as Scrum, XP and Kanban, these three separate "stove-piped" worlds could no longer exist. The term Application Lifecycle Management (or ALM) was the unification of development and testing into a single process</a:t>
            </a:r>
          </a:p>
        </p:txBody>
      </p:sp>
    </p:spTree>
    <p:extLst>
      <p:ext uri="{BB962C8B-B14F-4D97-AF65-F5344CB8AC3E}">
        <p14:creationId xmlns:p14="http://schemas.microsoft.com/office/powerpoint/2010/main" val="1038789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What is ALM Anyway?</a:t>
            </a:r>
          </a:p>
        </p:txBody>
      </p:sp>
      <p:pic>
        <p:nvPicPr>
          <p:cNvPr id="3" name="Picture 2">
            <a:extLst>
              <a:ext uri="{FF2B5EF4-FFF2-40B4-BE49-F238E27FC236}">
                <a16:creationId xmlns:a16="http://schemas.microsoft.com/office/drawing/2014/main" id="{290EF32B-4BAC-4A7E-B47D-BE6354BB2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86" y="2528596"/>
            <a:ext cx="7960422" cy="3941395"/>
          </a:xfrm>
          <a:prstGeom prst="rect">
            <a:avLst/>
          </a:prstGeom>
        </p:spPr>
      </p:pic>
      <p:sp>
        <p:nvSpPr>
          <p:cNvPr id="6" name="Content Placeholder 3">
            <a:extLst>
              <a:ext uri="{FF2B5EF4-FFF2-40B4-BE49-F238E27FC236}">
                <a16:creationId xmlns:a16="http://schemas.microsoft.com/office/drawing/2014/main" id="{0124F4D2-197C-4341-B416-7C65142170E6}"/>
              </a:ext>
            </a:extLst>
          </p:cNvPr>
          <p:cNvSpPr>
            <a:spLocks noGrp="1"/>
          </p:cNvSpPr>
          <p:nvPr>
            <p:ph idx="1"/>
          </p:nvPr>
        </p:nvSpPr>
        <p:spPr>
          <a:xfrm>
            <a:off x="1171746" y="1586656"/>
            <a:ext cx="10407543" cy="941940"/>
          </a:xfrm>
        </p:spPr>
        <p:txBody>
          <a:bodyPr>
            <a:normAutofit fontScale="70000" lnSpcReduction="20000"/>
          </a:bodyPr>
          <a:lstStyle/>
          <a:p>
            <a:pPr marL="0" indent="0">
              <a:lnSpc>
                <a:spcPct val="120000"/>
              </a:lnSpc>
              <a:spcAft>
                <a:spcPts val="1200"/>
              </a:spcAft>
              <a:buNone/>
            </a:pPr>
            <a:r>
              <a:rPr lang="en-US" sz="3600" dirty="0">
                <a:latin typeface="+mj-lt"/>
              </a:rPr>
              <a:t>Application Lifecycle Management (ALM) is really an umbrella term that covers several different disciplines that traditionally were considered separate:</a:t>
            </a:r>
          </a:p>
        </p:txBody>
      </p:sp>
    </p:spTree>
    <p:extLst>
      <p:ext uri="{BB962C8B-B14F-4D97-AF65-F5344CB8AC3E}">
        <p14:creationId xmlns:p14="http://schemas.microsoft.com/office/powerpoint/2010/main" val="81559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How ALM Brings It All Together</a:t>
            </a:r>
          </a:p>
        </p:txBody>
      </p:sp>
      <p:pic>
        <p:nvPicPr>
          <p:cNvPr id="3" name="Picture 2">
            <a:extLst>
              <a:ext uri="{FF2B5EF4-FFF2-40B4-BE49-F238E27FC236}">
                <a16:creationId xmlns:a16="http://schemas.microsoft.com/office/drawing/2014/main" id="{C8B2F91C-0160-4223-A096-86EF7EC82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75" y="1682593"/>
            <a:ext cx="7103666" cy="4556870"/>
          </a:xfrm>
          <a:prstGeom prst="rect">
            <a:avLst/>
          </a:prstGeom>
        </p:spPr>
      </p:pic>
      <p:sp>
        <p:nvSpPr>
          <p:cNvPr id="7" name="Content Placeholder 3">
            <a:extLst>
              <a:ext uri="{FF2B5EF4-FFF2-40B4-BE49-F238E27FC236}">
                <a16:creationId xmlns:a16="http://schemas.microsoft.com/office/drawing/2014/main" id="{8624CEA2-869B-4F6F-8D08-B8FFE4D14A20}"/>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dirty="0">
                <a:latin typeface="+mj-lt"/>
              </a:rPr>
              <a:t>ALM is basically the fusing together of the disciplines concerned with all aspects of the software delivery process.</a:t>
            </a:r>
          </a:p>
          <a:p>
            <a:pPr marL="0" indent="0">
              <a:spcAft>
                <a:spcPts val="1200"/>
              </a:spcAft>
              <a:buNone/>
            </a:pPr>
            <a:r>
              <a:rPr lang="en-US" dirty="0">
                <a:latin typeface="+mj-lt"/>
              </a:rPr>
              <a:t>It encompasses project management, requirements management, development, testing and quality assurance, as well as customer support and IT service delivery</a:t>
            </a:r>
          </a:p>
        </p:txBody>
      </p:sp>
    </p:spTree>
    <p:extLst>
      <p:ext uri="{BB962C8B-B14F-4D97-AF65-F5344CB8AC3E}">
        <p14:creationId xmlns:p14="http://schemas.microsoft.com/office/powerpoint/2010/main" val="74726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ADE32-E7ED-44AB-B7CB-8C493B5D6F6F}"/>
              </a:ext>
            </a:extLst>
          </p:cNvPr>
          <p:cNvSpPr>
            <a:spLocks noGrp="1"/>
          </p:cNvSpPr>
          <p:nvPr>
            <p:ph type="title"/>
          </p:nvPr>
        </p:nvSpPr>
        <p:spPr/>
        <p:txBody>
          <a:bodyPr/>
          <a:lstStyle/>
          <a:p>
            <a:r>
              <a:rPr lang="en-US" dirty="0"/>
              <a:t>But What About Infrastructure &amp; Operations?</a:t>
            </a:r>
          </a:p>
        </p:txBody>
      </p:sp>
    </p:spTree>
    <p:extLst>
      <p:ext uri="{BB962C8B-B14F-4D97-AF65-F5344CB8AC3E}">
        <p14:creationId xmlns:p14="http://schemas.microsoft.com/office/powerpoint/2010/main" val="61953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Development &amp; Operations  (DevOps)</a:t>
            </a:r>
          </a:p>
        </p:txBody>
      </p:sp>
      <p:pic>
        <p:nvPicPr>
          <p:cNvPr id="29" name="Picture 28">
            <a:extLst>
              <a:ext uri="{FF2B5EF4-FFF2-40B4-BE49-F238E27FC236}">
                <a16:creationId xmlns:a16="http://schemas.microsoft.com/office/drawing/2014/main" id="{72937D8B-FEA4-47E6-B9F5-F5CDA5A59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02" y="1955430"/>
            <a:ext cx="6603018" cy="3691451"/>
          </a:xfrm>
          <a:prstGeom prst="rect">
            <a:avLst/>
          </a:prstGeom>
        </p:spPr>
      </p:pic>
      <p:sp>
        <p:nvSpPr>
          <p:cNvPr id="30" name="Content Placeholder 3">
            <a:extLst>
              <a:ext uri="{FF2B5EF4-FFF2-40B4-BE49-F238E27FC236}">
                <a16:creationId xmlns:a16="http://schemas.microsoft.com/office/drawing/2014/main" id="{4E8E7B05-A02F-462F-AD9C-C37607C0B251}"/>
              </a:ext>
            </a:extLst>
          </p:cNvPr>
          <p:cNvSpPr>
            <a:spLocks noGrp="1"/>
          </p:cNvSpPr>
          <p:nvPr>
            <p:ph idx="1"/>
          </p:nvPr>
        </p:nvSpPr>
        <p:spPr>
          <a:xfrm>
            <a:off x="7921690" y="1633308"/>
            <a:ext cx="4063164" cy="4282212"/>
          </a:xfrm>
        </p:spPr>
        <p:txBody>
          <a:bodyPr>
            <a:normAutofit/>
          </a:bodyPr>
          <a:lstStyle/>
          <a:p>
            <a:pPr marL="0" indent="0">
              <a:spcAft>
                <a:spcPts val="1200"/>
              </a:spcAft>
              <a:buNone/>
            </a:pPr>
            <a:r>
              <a:rPr lang="en-US" dirty="0">
                <a:latin typeface="+mj-lt"/>
              </a:rPr>
              <a:t>ALM unified software development and testing, but the IT infrastructure (Operations) was missing from the picture…</a:t>
            </a:r>
          </a:p>
          <a:p>
            <a:pPr marL="0" indent="0">
              <a:spcAft>
                <a:spcPts val="1200"/>
              </a:spcAft>
              <a:buNone/>
            </a:pPr>
            <a:r>
              <a:rPr lang="en-US" dirty="0">
                <a:latin typeface="+mj-lt"/>
              </a:rPr>
              <a:t>The logical next step has been the unification of all three disciplines into a single integrated process called DevOps.</a:t>
            </a:r>
          </a:p>
        </p:txBody>
      </p:sp>
      <p:sp>
        <p:nvSpPr>
          <p:cNvPr id="31" name="TextBox 30">
            <a:extLst>
              <a:ext uri="{FF2B5EF4-FFF2-40B4-BE49-F238E27FC236}">
                <a16:creationId xmlns:a16="http://schemas.microsoft.com/office/drawing/2014/main" id="{6A9D1EC8-905B-404F-A788-DE905A1A30B0}"/>
              </a:ext>
            </a:extLst>
          </p:cNvPr>
          <p:cNvSpPr txBox="1"/>
          <p:nvPr/>
        </p:nvSpPr>
        <p:spPr>
          <a:xfrm>
            <a:off x="881744" y="6182210"/>
            <a:ext cx="8532844" cy="461665"/>
          </a:xfrm>
          <a:prstGeom prst="rect">
            <a:avLst/>
          </a:prstGeom>
          <a:noFill/>
        </p:spPr>
        <p:txBody>
          <a:bodyPr wrap="square" rtlCol="0">
            <a:spAutoFit/>
          </a:bodyPr>
          <a:lstStyle/>
          <a:p>
            <a:r>
              <a:rPr lang="en-US" sz="2400" dirty="0">
                <a:solidFill>
                  <a:schemeClr val="tx1">
                    <a:lumMod val="75000"/>
                    <a:lumOff val="25000"/>
                  </a:schemeClr>
                </a:solidFill>
                <a:latin typeface="+mj-lt"/>
              </a:rPr>
              <a:t>Enter </a:t>
            </a:r>
            <a:r>
              <a:rPr lang="en-US" sz="2400" dirty="0" err="1">
                <a:solidFill>
                  <a:schemeClr val="tx1">
                    <a:lumMod val="75000"/>
                    <a:lumOff val="25000"/>
                  </a:schemeClr>
                </a:solidFill>
                <a:latin typeface="+mj-lt"/>
              </a:rPr>
              <a:t>SpiraTeam</a:t>
            </a:r>
            <a:r>
              <a:rPr lang="en-US" sz="2400" dirty="0">
                <a:solidFill>
                  <a:schemeClr val="tx1">
                    <a:lumMod val="75000"/>
                    <a:lumOff val="25000"/>
                  </a:schemeClr>
                </a:solidFill>
                <a:latin typeface="+mj-lt"/>
              </a:rPr>
              <a:t>® to help teams work together in DevOps and Agile.</a:t>
            </a:r>
          </a:p>
        </p:txBody>
      </p:sp>
    </p:spTree>
    <p:extLst>
      <p:ext uri="{BB962C8B-B14F-4D97-AF65-F5344CB8AC3E}">
        <p14:creationId xmlns:p14="http://schemas.microsoft.com/office/powerpoint/2010/main" val="631116294"/>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4275</TotalTime>
  <Words>1632</Words>
  <Application>Microsoft Office PowerPoint</Application>
  <PresentationFormat>Widescreen</PresentationFormat>
  <Paragraphs>240</Paragraphs>
  <Slides>50</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Wingdings</vt:lpstr>
      <vt:lpstr>Josefin Sans</vt:lpstr>
      <vt:lpstr>Calibri</vt:lpstr>
      <vt:lpstr>Arial</vt:lpstr>
      <vt:lpstr>Kanit</vt:lpstr>
      <vt:lpstr>Times</vt:lpstr>
      <vt:lpstr>Inflectra content</vt:lpstr>
      <vt:lpstr>Inflectra titles</vt:lpstr>
      <vt:lpstr>Application Lifecycle Management (ALM)</vt:lpstr>
      <vt:lpstr>Helping Teams Deliver Together</vt:lpstr>
      <vt:lpstr>The Agile Manifesto Changes Everything</vt:lpstr>
      <vt:lpstr>Agile – Led to Continuous Delivery</vt:lpstr>
      <vt:lpstr>ALM Unifies Test &amp; Dev</vt:lpstr>
      <vt:lpstr>What is ALM Anyway?</vt:lpstr>
      <vt:lpstr>How ALM Brings It All Together</vt:lpstr>
      <vt:lpstr>But What About Infrastructure &amp; Operations?</vt:lpstr>
      <vt:lpstr>Development &amp; Operations  (DevOps)</vt:lpstr>
      <vt:lpstr>The SpiraTeam Difference</vt:lpstr>
      <vt:lpstr>Introducing the Inflectra® Suite</vt:lpstr>
      <vt:lpstr>SpiraTeam – The Integrated ALM Platform</vt:lpstr>
      <vt:lpstr>harmony</vt:lpstr>
      <vt:lpstr>How Do We Foster Harmony?</vt:lpstr>
      <vt:lpstr>Harmony Across the Disciplines</vt:lpstr>
      <vt:lpstr>Simplicity = Productivity from Day One</vt:lpstr>
      <vt:lpstr>If all you have is an ‘issue’ tracker…</vt:lpstr>
      <vt:lpstr>Instead, SpiraTeam Guides Your Process</vt:lpstr>
      <vt:lpstr>Harmony Across Ecosystems</vt:lpstr>
      <vt:lpstr>How SpiraTeam Works For You</vt:lpstr>
      <vt:lpstr>Healthcare &amp; Life Sciences</vt:lpstr>
      <vt:lpstr>Financial Services &amp; Insurance</vt:lpstr>
      <vt:lpstr>Energy, Industrial, &amp; Automotive</vt:lpstr>
      <vt:lpstr>Defense, Government &amp; Aerospace</vt:lpstr>
      <vt:lpstr>Representative Customers by Industry</vt:lpstr>
      <vt:lpstr>Regulated Industries - Automating Compliance</vt:lpstr>
      <vt:lpstr>Global Partner Network</vt:lpstr>
      <vt:lpstr>Customer Testimonials</vt:lpstr>
      <vt:lpstr>Feature Overview</vt:lpstr>
      <vt:lpstr>Program &amp; Project Dashboards</vt:lpstr>
      <vt:lpstr>Managers</vt:lpstr>
      <vt:lpstr>Requirements Management</vt:lpstr>
      <vt:lpstr>Agile Project Planning</vt:lpstr>
      <vt:lpstr>Resource Management</vt:lpstr>
      <vt:lpstr>Document Management</vt:lpstr>
      <vt:lpstr>Customizable Reporting</vt:lpstr>
      <vt:lpstr>Testers</vt:lpstr>
      <vt:lpstr>Test Management &amp; QA</vt:lpstr>
      <vt:lpstr>Automated Testing</vt:lpstr>
      <vt:lpstr>Manual &amp; Exploratory Testing</vt:lpstr>
      <vt:lpstr>Developers</vt:lpstr>
      <vt:lpstr>Issue &amp; Defect Tracking</vt:lpstr>
      <vt:lpstr>Source Code Management</vt:lpstr>
      <vt:lpstr>Task Tracking</vt:lpstr>
      <vt:lpstr>Everyone</vt:lpstr>
      <vt:lpstr>Collaboration and Instant Messaging</vt:lpstr>
      <vt:lpstr>Integration Options</vt:lpstr>
      <vt:lpstr>Recap: Harmony Across Ecosystems</vt:lpstr>
      <vt:lpstr>Integration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151</cp:revision>
  <cp:lastPrinted>2017-03-07T16:58:37Z</cp:lastPrinted>
  <dcterms:created xsi:type="dcterms:W3CDTF">2018-04-12T05:30:22Z</dcterms:created>
  <dcterms:modified xsi:type="dcterms:W3CDTF">2019-12-03T13:42:59Z</dcterms:modified>
</cp:coreProperties>
</file>