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jpe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59"/>
  </p:notesMasterIdLst>
  <p:sldIdLst>
    <p:sldId id="535" r:id="rId3"/>
    <p:sldId id="534" r:id="rId4"/>
    <p:sldId id="583" r:id="rId5"/>
    <p:sldId id="587" r:id="rId6"/>
    <p:sldId id="589" r:id="rId7"/>
    <p:sldId id="584" r:id="rId8"/>
    <p:sldId id="585" r:id="rId9"/>
    <p:sldId id="590" r:id="rId10"/>
    <p:sldId id="586" r:id="rId11"/>
    <p:sldId id="552" r:id="rId12"/>
    <p:sldId id="367" r:id="rId13"/>
    <p:sldId id="477" r:id="rId14"/>
    <p:sldId id="328" r:id="rId15"/>
    <p:sldId id="538" r:id="rId16"/>
    <p:sldId id="275" r:id="rId17"/>
    <p:sldId id="369" r:id="rId18"/>
    <p:sldId id="370" r:id="rId19"/>
    <p:sldId id="378" r:id="rId20"/>
    <p:sldId id="289" r:id="rId21"/>
    <p:sldId id="606" r:id="rId22"/>
    <p:sldId id="553" r:id="rId23"/>
    <p:sldId id="556" r:id="rId24"/>
    <p:sldId id="560" r:id="rId25"/>
    <p:sldId id="561" r:id="rId26"/>
    <p:sldId id="562" r:id="rId27"/>
    <p:sldId id="603" r:id="rId28"/>
    <p:sldId id="539" r:id="rId29"/>
    <p:sldId id="604" r:id="rId30"/>
    <p:sldId id="551" r:id="rId31"/>
    <p:sldId id="602" r:id="rId32"/>
    <p:sldId id="554" r:id="rId33"/>
    <p:sldId id="575" r:id="rId34"/>
    <p:sldId id="314" r:id="rId35"/>
    <p:sldId id="566" r:id="rId36"/>
    <p:sldId id="569" r:id="rId37"/>
    <p:sldId id="572" r:id="rId38"/>
    <p:sldId id="580" r:id="rId39"/>
    <p:sldId id="576" r:id="rId40"/>
    <p:sldId id="302" r:id="rId41"/>
    <p:sldId id="568" r:id="rId42"/>
    <p:sldId id="578" r:id="rId43"/>
    <p:sldId id="570" r:id="rId44"/>
    <p:sldId id="595" r:id="rId45"/>
    <p:sldId id="313" r:id="rId46"/>
    <p:sldId id="571" r:id="rId47"/>
    <p:sldId id="573" r:id="rId48"/>
    <p:sldId id="605" r:id="rId49"/>
    <p:sldId id="577" r:id="rId50"/>
    <p:sldId id="593" r:id="rId51"/>
    <p:sldId id="597" r:id="rId52"/>
    <p:sldId id="582" r:id="rId53"/>
    <p:sldId id="581" r:id="rId54"/>
    <p:sldId id="563" r:id="rId55"/>
    <p:sldId id="567" r:id="rId56"/>
    <p:sldId id="331" r:id="rId57"/>
    <p:sldId id="533" r:id="rId58"/>
  </p:sldIdLst>
  <p:sldSz cx="12192000" cy="6858000"/>
  <p:notesSz cx="6858000" cy="9144000"/>
  <p:embeddedFontLst>
    <p:embeddedFont>
      <p:font typeface="Calibri" panose="020F0502020204030204" pitchFamily="34" charset="0"/>
      <p:regular r:id="rId60"/>
      <p:bold r:id="rId61"/>
      <p:italic r:id="rId62"/>
      <p:boldItalic r:id="rId63"/>
    </p:embeddedFont>
    <p:embeddedFont>
      <p:font typeface="Josefin Sans" pitchFamily="2" charset="0"/>
      <p:regular r:id="rId64"/>
      <p:bold r:id="rId65"/>
      <p:italic r:id="rId66"/>
      <p:boldItalic r:id="rId67"/>
    </p:embeddedFont>
    <p:embeddedFont>
      <p:font typeface="Kanit" panose="020B0604020202020204" charset="-34"/>
      <p:regular r:id="rId68"/>
      <p:bold r:id="rId69"/>
      <p:italic r:id="rId70"/>
      <p:boldItalic r:id="rId71"/>
    </p:embeddedFont>
    <p:embeddedFont>
      <p:font typeface="Times" panose="02020603050405020304" pitchFamily="18"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BBE0E3"/>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82" d="100"/>
          <a:sy n="82" d="100"/>
        </p:scale>
        <p:origin x="6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5/6/2021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SpiraTeam</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13</a:t>
            </a:fld>
            <a:endParaRPr lang="en-US"/>
          </a:p>
        </p:txBody>
      </p:sp>
    </p:spTree>
    <p:extLst>
      <p:ext uri="{BB962C8B-B14F-4D97-AF65-F5344CB8AC3E}">
        <p14:creationId xmlns:p14="http://schemas.microsoft.com/office/powerpoint/2010/main" val="88211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33</a:t>
            </a:fld>
            <a:endParaRPr lang="en-US"/>
          </a:p>
        </p:txBody>
      </p:sp>
    </p:spTree>
    <p:extLst>
      <p:ext uri="{BB962C8B-B14F-4D97-AF65-F5344CB8AC3E}">
        <p14:creationId xmlns:p14="http://schemas.microsoft.com/office/powerpoint/2010/main" val="20736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the very high level, but what does this mean in detail for you? What have we or are we about to release that can help you? Let’s talk testers first</a:t>
            </a:r>
          </a:p>
        </p:txBody>
      </p:sp>
      <p:sp>
        <p:nvSpPr>
          <p:cNvPr id="4" name="Slide Number Placeholder 3"/>
          <p:cNvSpPr>
            <a:spLocks noGrp="1"/>
          </p:cNvSpPr>
          <p:nvPr>
            <p:ph type="sldNum" sz="quarter" idx="5"/>
          </p:nvPr>
        </p:nvSpPr>
        <p:spPr/>
        <p:txBody>
          <a:bodyPr/>
          <a:lstStyle/>
          <a:p>
            <a:fld id="{4FB4103B-8296-4801-B849-D9F9F8D6883D}" type="slidenum">
              <a:rPr lang="en-US" smtClean="0"/>
              <a:t>39</a:t>
            </a:fld>
            <a:endParaRPr lang="en-US"/>
          </a:p>
        </p:txBody>
      </p:sp>
    </p:spTree>
    <p:extLst>
      <p:ext uri="{BB962C8B-B14F-4D97-AF65-F5344CB8AC3E}">
        <p14:creationId xmlns:p14="http://schemas.microsoft.com/office/powerpoint/2010/main" val="3477716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next about developers</a:t>
            </a:r>
          </a:p>
        </p:txBody>
      </p:sp>
      <p:sp>
        <p:nvSpPr>
          <p:cNvPr id="4" name="Slide Number Placeholder 3"/>
          <p:cNvSpPr>
            <a:spLocks noGrp="1"/>
          </p:cNvSpPr>
          <p:nvPr>
            <p:ph type="sldNum" sz="quarter" idx="5"/>
          </p:nvPr>
        </p:nvSpPr>
        <p:spPr/>
        <p:txBody>
          <a:bodyPr/>
          <a:lstStyle/>
          <a:p>
            <a:fld id="{4FB4103B-8296-4801-B849-D9F9F8D6883D}" type="slidenum">
              <a:rPr lang="en-US" smtClean="0"/>
              <a:t>44</a:t>
            </a:fld>
            <a:endParaRPr lang="en-US"/>
          </a:p>
        </p:txBody>
      </p:sp>
    </p:spTree>
    <p:extLst>
      <p:ext uri="{BB962C8B-B14F-4D97-AF65-F5344CB8AC3E}">
        <p14:creationId xmlns:p14="http://schemas.microsoft.com/office/powerpoint/2010/main" val="1176261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Managers, our third pillar, could always take advantage of our reporting, dashboards, and traceability features. But we knew we could do a lot more to help managers – both senior leaders and those in other roles like BI</a:t>
            </a:r>
          </a:p>
        </p:txBody>
      </p:sp>
      <p:sp>
        <p:nvSpPr>
          <p:cNvPr id="4" name="Slide Number Placeholder 3"/>
          <p:cNvSpPr>
            <a:spLocks noGrp="1"/>
          </p:cNvSpPr>
          <p:nvPr>
            <p:ph type="sldNum" sz="quarter" idx="5"/>
          </p:nvPr>
        </p:nvSpPr>
        <p:spPr/>
        <p:txBody>
          <a:bodyPr/>
          <a:lstStyle/>
          <a:p>
            <a:fld id="{4FB4103B-8296-4801-B849-D9F9F8D6883D}" type="slidenum">
              <a:rPr lang="en-US" smtClean="0"/>
              <a:t>51</a:t>
            </a:fld>
            <a:endParaRPr lang="en-US"/>
          </a:p>
        </p:txBody>
      </p:sp>
    </p:spTree>
    <p:extLst>
      <p:ext uri="{BB962C8B-B14F-4D97-AF65-F5344CB8AC3E}">
        <p14:creationId xmlns:p14="http://schemas.microsoft.com/office/powerpoint/2010/main" val="218999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72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Blank">
    <p:bg>
      <p:bgRef idx="1001">
        <a:schemeClr val="bg2"/>
      </p:bgRef>
    </p:bg>
    <p:spTree>
      <p:nvGrpSpPr>
        <p:cNvPr id="1" name=""/>
        <p:cNvGrpSpPr/>
        <p:nvPr/>
      </p:nvGrpSpPr>
      <p:grpSpPr>
        <a:xfrm>
          <a:off x="0" y="0"/>
          <a:ext cx="0" cy="0"/>
          <a:chOff x="0" y="0"/>
          <a:chExt cx="0" cy="0"/>
        </a:xfrm>
      </p:grpSpPr>
      <p:sp>
        <p:nvSpPr>
          <p:cNvPr id="2" name="Flowchart: Manual Input 1">
            <a:extLst>
              <a:ext uri="{FF2B5EF4-FFF2-40B4-BE49-F238E27FC236}">
                <a16:creationId xmlns:a16="http://schemas.microsoft.com/office/drawing/2014/main" id="{E4ACEC22-9B8E-40A4-A913-797312F141C9}"/>
              </a:ext>
            </a:extLst>
          </p:cNvPr>
          <p:cNvSpPr/>
          <p:nvPr userDrawn="1"/>
        </p:nvSpPr>
        <p:spPr>
          <a:xfrm rot="5400000" flipV="1">
            <a:off x="5168411" y="-165587"/>
            <a:ext cx="6858000" cy="718917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829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8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829"/>
                </a:moveTo>
                <a:lnTo>
                  <a:pt x="10000" y="0"/>
                </a:lnTo>
                <a:lnTo>
                  <a:pt x="10000" y="10000"/>
                </a:lnTo>
                <a:lnTo>
                  <a:pt x="0" y="10000"/>
                </a:lnTo>
                <a:lnTo>
                  <a:pt x="0" y="4829"/>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EB49279-0711-47DD-AB58-D501E30A7413}"/>
              </a:ext>
            </a:extLst>
          </p:cNvPr>
          <p:cNvSpPr>
            <a:spLocks noGrp="1"/>
          </p:cNvSpPr>
          <p:nvPr>
            <p:ph type="title"/>
          </p:nvPr>
        </p:nvSpPr>
        <p:spPr>
          <a:xfrm>
            <a:off x="518746" y="474786"/>
            <a:ext cx="5377962" cy="2338754"/>
          </a:xfrm>
          <a:solidFill>
            <a:schemeClr val="bg2"/>
          </a:solidFill>
          <a:ln>
            <a:solidFill>
              <a:schemeClr val="bg2"/>
            </a:solidFill>
          </a:ln>
        </p:spPr>
        <p:txBody>
          <a:bodyPr anchor="t"/>
          <a:lstStyle>
            <a:lvl1pPr algn="l">
              <a:lnSpc>
                <a:spcPct val="100000"/>
              </a:lnSpc>
              <a:defRPr>
                <a:latin typeface="Josefin Sans" pitchFamily="2" charset="0"/>
              </a:defRPr>
            </a:lvl1pPr>
          </a:lstStyle>
          <a:p>
            <a:r>
              <a:rPr lang="en-US" dirty="0"/>
              <a:t>Click to edit Master title style</a:t>
            </a:r>
          </a:p>
        </p:txBody>
      </p:sp>
      <p:pic>
        <p:nvPicPr>
          <p:cNvPr id="4" name="Picture 3">
            <a:extLst>
              <a:ext uri="{FF2B5EF4-FFF2-40B4-BE49-F238E27FC236}">
                <a16:creationId xmlns:a16="http://schemas.microsoft.com/office/drawing/2014/main" id="{2C27E1AB-38C6-4DEA-9175-F42F4FB4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745" y="5763062"/>
            <a:ext cx="2206869" cy="749405"/>
          </a:xfrm>
          <a:prstGeom prst="rect">
            <a:avLst/>
          </a:prstGeom>
        </p:spPr>
      </p:pic>
    </p:spTree>
    <p:extLst>
      <p:ext uri="{BB962C8B-B14F-4D97-AF65-F5344CB8AC3E}">
        <p14:creationId xmlns:p14="http://schemas.microsoft.com/office/powerpoint/2010/main" val="225020127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5/6/2021</a:t>
            </a:fld>
            <a:r>
              <a:rPr lang="en-US" sz="1000" dirty="0"/>
              <a:t>  </a:t>
            </a:r>
            <a:r>
              <a:rPr lang="en-US" sz="1000" dirty="0">
                <a:solidFill>
                  <a:srgbClr val="93A1A1"/>
                </a:solidFill>
              </a:rPr>
              <a:t>  © Copyright 2006-2019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0" r:id="rId15"/>
    <p:sldLayoutId id="2147483721" r:id="rId16"/>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hyperlink" Target="https://www.inflectra.com/SpiraTeam/ProductComparison.aspx" TargetMode="Externa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7.webp"/><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37.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www.swisslife.com/" TargetMode="External"/><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9" Type="http://schemas.openxmlformats.org/officeDocument/2006/relationships/image" Target="../media/image65.png"/><Relationship Id="rId3" Type="http://schemas.openxmlformats.org/officeDocument/2006/relationships/image" Target="../media/image33.jpeg"/><Relationship Id="rId21" Type="http://schemas.openxmlformats.org/officeDocument/2006/relationships/image" Target="../media/image48.png"/><Relationship Id="rId34" Type="http://schemas.openxmlformats.org/officeDocument/2006/relationships/image" Target="../media/image60.gif"/><Relationship Id="rId7" Type="http://schemas.openxmlformats.org/officeDocument/2006/relationships/image" Target="../media/image35.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59.png"/><Relationship Id="rId38" Type="http://schemas.openxmlformats.org/officeDocument/2006/relationships/image" Target="../media/image64.png"/><Relationship Id="rId2" Type="http://schemas.openxmlformats.org/officeDocument/2006/relationships/hyperlink" Target="http://www.alcatel-lucent.com/" TargetMode="Externa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gif"/><Relationship Id="rId1" Type="http://schemas.openxmlformats.org/officeDocument/2006/relationships/slideLayout" Target="../slideLayouts/slideLayout6.xml"/><Relationship Id="rId6" Type="http://schemas.openxmlformats.org/officeDocument/2006/relationships/hyperlink" Target="http://www.db.com/" TargetMode="External"/><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hyperlink" Target="http://www.ermscorp.com/" TargetMode="External"/><Relationship Id="rId37" Type="http://schemas.openxmlformats.org/officeDocument/2006/relationships/image" Target="../media/image63.jpeg"/><Relationship Id="rId5" Type="http://schemas.openxmlformats.org/officeDocument/2006/relationships/image" Target="../media/image34.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62.png"/><Relationship Id="rId10" Type="http://schemas.openxmlformats.org/officeDocument/2006/relationships/image" Target="../media/image37.png"/><Relationship Id="rId19" Type="http://schemas.openxmlformats.org/officeDocument/2006/relationships/image" Target="../media/image46.png"/><Relationship Id="rId31" Type="http://schemas.openxmlformats.org/officeDocument/2006/relationships/image" Target="../media/image58.png"/><Relationship Id="rId4" Type="http://schemas.openxmlformats.org/officeDocument/2006/relationships/hyperlink" Target="http://www.rockybrands.com/" TargetMode="External"/><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image" Target="../media/image6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18" Type="http://schemas.openxmlformats.org/officeDocument/2006/relationships/image" Target="../media/image82.png"/><Relationship Id="rId26" Type="http://schemas.openxmlformats.org/officeDocument/2006/relationships/image" Target="../media/image89.jpeg"/><Relationship Id="rId3" Type="http://schemas.openxmlformats.org/officeDocument/2006/relationships/image" Target="../media/image67.png"/><Relationship Id="rId21" Type="http://schemas.openxmlformats.org/officeDocument/2006/relationships/image" Target="../media/image84.wmf"/><Relationship Id="rId7" Type="http://schemas.openxmlformats.org/officeDocument/2006/relationships/image" Target="../media/image71.jpg"/><Relationship Id="rId12" Type="http://schemas.openxmlformats.org/officeDocument/2006/relationships/image" Target="../media/image76.png"/><Relationship Id="rId17" Type="http://schemas.openxmlformats.org/officeDocument/2006/relationships/image" Target="../media/image81.png"/><Relationship Id="rId25" Type="http://schemas.openxmlformats.org/officeDocument/2006/relationships/image" Target="../media/image88.png"/><Relationship Id="rId2" Type="http://schemas.openxmlformats.org/officeDocument/2006/relationships/image" Target="../media/image66.png"/><Relationship Id="rId16" Type="http://schemas.openxmlformats.org/officeDocument/2006/relationships/image" Target="../media/image80.png"/><Relationship Id="rId20" Type="http://schemas.openxmlformats.org/officeDocument/2006/relationships/oleObject" Target="../embeddings/oleObject1.bin"/><Relationship Id="rId29" Type="http://schemas.openxmlformats.org/officeDocument/2006/relationships/image" Target="../media/image92.png"/><Relationship Id="rId1" Type="http://schemas.openxmlformats.org/officeDocument/2006/relationships/slideLayout" Target="../slideLayouts/slideLayout37.xml"/><Relationship Id="rId6" Type="http://schemas.openxmlformats.org/officeDocument/2006/relationships/image" Target="../media/image70.png"/><Relationship Id="rId11" Type="http://schemas.openxmlformats.org/officeDocument/2006/relationships/image" Target="../media/image75.png"/><Relationship Id="rId24" Type="http://schemas.openxmlformats.org/officeDocument/2006/relationships/image" Target="../media/image87.png"/><Relationship Id="rId5" Type="http://schemas.openxmlformats.org/officeDocument/2006/relationships/image" Target="../media/image69.png"/><Relationship Id="rId15" Type="http://schemas.openxmlformats.org/officeDocument/2006/relationships/image" Target="../media/image79.png"/><Relationship Id="rId23" Type="http://schemas.openxmlformats.org/officeDocument/2006/relationships/image" Target="../media/image86.png"/><Relationship Id="rId28" Type="http://schemas.openxmlformats.org/officeDocument/2006/relationships/image" Target="../media/image91.pn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jpeg"/><Relationship Id="rId9" Type="http://schemas.openxmlformats.org/officeDocument/2006/relationships/image" Target="../media/image73.jpg"/><Relationship Id="rId14" Type="http://schemas.openxmlformats.org/officeDocument/2006/relationships/image" Target="../media/image78.png"/><Relationship Id="rId22" Type="http://schemas.openxmlformats.org/officeDocument/2006/relationships/image" Target="../media/image85.jpeg"/><Relationship Id="rId27" Type="http://schemas.openxmlformats.org/officeDocument/2006/relationships/image" Target="../media/image9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37.xml"/><Relationship Id="rId4" Type="http://schemas.openxmlformats.org/officeDocument/2006/relationships/image" Target="../media/image9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7.xml"/><Relationship Id="rId4" Type="http://schemas.openxmlformats.org/officeDocument/2006/relationships/image" Target="../media/image100.png"/></Relationships>
</file>

<file path=ppt/slides/_rels/slide3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7.xml"/><Relationship Id="rId4" Type="http://schemas.openxmlformats.org/officeDocument/2006/relationships/image" Target="../media/image107.png"/></Relationships>
</file>

<file path=ppt/slides/_rels/slide3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37.xml"/><Relationship Id="rId4" Type="http://schemas.openxmlformats.org/officeDocument/2006/relationships/image" Target="../media/image110.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7.xml"/><Relationship Id="rId4" Type="http://schemas.openxmlformats.org/officeDocument/2006/relationships/image" Target="../media/image115.png"/></Relationships>
</file>

<file path=ppt/slides/_rels/slide4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23.png"/><Relationship Id="rId7" Type="http://schemas.openxmlformats.org/officeDocument/2006/relationships/image" Target="../media/image127.png"/><Relationship Id="rId2" Type="http://schemas.openxmlformats.org/officeDocument/2006/relationships/image" Target="../media/image122.png"/><Relationship Id="rId1" Type="http://schemas.openxmlformats.org/officeDocument/2006/relationships/slideLayout" Target="../slideLayouts/slideLayout37.xml"/><Relationship Id="rId6" Type="http://schemas.openxmlformats.org/officeDocument/2006/relationships/image" Target="../media/image126.svg"/><Relationship Id="rId5" Type="http://schemas.openxmlformats.org/officeDocument/2006/relationships/image" Target="../media/image125.png"/><Relationship Id="rId4" Type="http://schemas.openxmlformats.org/officeDocument/2006/relationships/image" Target="../media/image124.svg"/></Relationships>
</file>

<file path=ppt/slides/_rels/slide4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37.xml"/><Relationship Id="rId4" Type="http://schemas.openxmlformats.org/officeDocument/2006/relationships/image" Target="../media/image133.png"/></Relationships>
</file>

<file path=ppt/slides/_rels/slide4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7.png"/><Relationship Id="rId7" Type="http://schemas.openxmlformats.org/officeDocument/2006/relationships/image" Target="../media/image141.png"/><Relationship Id="rId2" Type="http://schemas.openxmlformats.org/officeDocument/2006/relationships/image" Target="../media/image136.png"/><Relationship Id="rId1" Type="http://schemas.openxmlformats.org/officeDocument/2006/relationships/slideLayout" Target="../slideLayouts/slideLayout37.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image" Target="../media/image14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37.xml"/><Relationship Id="rId4" Type="http://schemas.openxmlformats.org/officeDocument/2006/relationships/image" Target="../media/image1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37.xml"/><Relationship Id="rId4" Type="http://schemas.openxmlformats.org/officeDocument/2006/relationships/image" Target="../media/image19.svg"/></Relationships>
</file>

<file path=ppt/slides/_rels/slide55.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18" Type="http://schemas.openxmlformats.org/officeDocument/2006/relationships/image" Target="../media/image163.png"/><Relationship Id="rId26" Type="http://schemas.openxmlformats.org/officeDocument/2006/relationships/image" Target="../media/image167.png"/><Relationship Id="rId3" Type="http://schemas.openxmlformats.org/officeDocument/2006/relationships/image" Target="../media/image148.png"/><Relationship Id="rId21" Type="http://schemas.openxmlformats.org/officeDocument/2006/relationships/image" Target="../media/image124.svg"/><Relationship Id="rId7" Type="http://schemas.openxmlformats.org/officeDocument/2006/relationships/image" Target="../media/image152.png"/><Relationship Id="rId12" Type="http://schemas.openxmlformats.org/officeDocument/2006/relationships/image" Target="../media/image157.png"/><Relationship Id="rId17" Type="http://schemas.openxmlformats.org/officeDocument/2006/relationships/image" Target="../media/image162.png"/><Relationship Id="rId25" Type="http://schemas.openxmlformats.org/officeDocument/2006/relationships/image" Target="../media/image166.png"/><Relationship Id="rId2" Type="http://schemas.openxmlformats.org/officeDocument/2006/relationships/image" Target="../media/image147.jpeg"/><Relationship Id="rId16" Type="http://schemas.openxmlformats.org/officeDocument/2006/relationships/image" Target="../media/image161.png"/><Relationship Id="rId20" Type="http://schemas.openxmlformats.org/officeDocument/2006/relationships/image" Target="../media/image123.png"/><Relationship Id="rId29" Type="http://schemas.openxmlformats.org/officeDocument/2006/relationships/image" Target="../media/image170.png"/><Relationship Id="rId1" Type="http://schemas.openxmlformats.org/officeDocument/2006/relationships/slideLayout" Target="../slideLayouts/slideLayout37.xml"/><Relationship Id="rId6" Type="http://schemas.openxmlformats.org/officeDocument/2006/relationships/image" Target="../media/image151.png"/><Relationship Id="rId11" Type="http://schemas.openxmlformats.org/officeDocument/2006/relationships/image" Target="../media/image156.png"/><Relationship Id="rId24" Type="http://schemas.openxmlformats.org/officeDocument/2006/relationships/image" Target="../media/image165.png"/><Relationship Id="rId32" Type="http://schemas.openxmlformats.org/officeDocument/2006/relationships/image" Target="../media/image173.png"/><Relationship Id="rId5" Type="http://schemas.openxmlformats.org/officeDocument/2006/relationships/image" Target="../media/image150.jpeg"/><Relationship Id="rId15" Type="http://schemas.openxmlformats.org/officeDocument/2006/relationships/image" Target="../media/image160.png"/><Relationship Id="rId23" Type="http://schemas.openxmlformats.org/officeDocument/2006/relationships/image" Target="../media/image126.svg"/><Relationship Id="rId28" Type="http://schemas.openxmlformats.org/officeDocument/2006/relationships/image" Target="../media/image169.png"/><Relationship Id="rId10" Type="http://schemas.openxmlformats.org/officeDocument/2006/relationships/image" Target="../media/image155.png"/><Relationship Id="rId19" Type="http://schemas.openxmlformats.org/officeDocument/2006/relationships/image" Target="../media/image164.png"/><Relationship Id="rId31" Type="http://schemas.openxmlformats.org/officeDocument/2006/relationships/image" Target="../media/image172.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 Id="rId22" Type="http://schemas.openxmlformats.org/officeDocument/2006/relationships/image" Target="../media/image125.png"/><Relationship Id="rId27" Type="http://schemas.openxmlformats.org/officeDocument/2006/relationships/image" Target="../media/image168.png"/><Relationship Id="rId30" Type="http://schemas.openxmlformats.org/officeDocument/2006/relationships/image" Target="../media/image17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5E135C-3A3B-465B-9568-7733710E5D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20" y="753991"/>
            <a:ext cx="10455546" cy="3840813"/>
          </a:xfrm>
          <a:prstGeom prst="rect">
            <a:avLst/>
          </a:prstGeom>
        </p:spPr>
      </p:pic>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414726" y="4321162"/>
            <a:ext cx="9499107" cy="1325563"/>
          </a:xfrm>
        </p:spPr>
        <p:txBody>
          <a:bodyPr/>
          <a:lstStyle/>
          <a:p>
            <a:pPr algn="l"/>
            <a:r>
              <a:rPr lang="en-US" dirty="0">
                <a:solidFill>
                  <a:schemeClr val="tx2"/>
                </a:solidFill>
              </a:rPr>
              <a:t>Application Lifecycle Management (ALM)</a:t>
            </a:r>
          </a:p>
        </p:txBody>
      </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The </a:t>
            </a:r>
            <a:r>
              <a:rPr lang="en-US" dirty="0" err="1"/>
              <a:t>SpiraTeam</a:t>
            </a:r>
            <a:r>
              <a:rPr lang="en-US" dirty="0"/>
              <a:t> Difference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are we different and what our customers say</a:t>
            </a:r>
          </a:p>
        </p:txBody>
      </p:sp>
    </p:spTree>
    <p:extLst>
      <p:ext uri="{BB962C8B-B14F-4D97-AF65-F5344CB8AC3E}">
        <p14:creationId xmlns:p14="http://schemas.microsoft.com/office/powerpoint/2010/main" val="1542641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Introducing the Inflectra® Suite</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extLst>
      <p:ext uri="{BB962C8B-B14F-4D97-AF65-F5344CB8AC3E}">
        <p14:creationId xmlns:p14="http://schemas.microsoft.com/office/powerpoint/2010/main" val="2054464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353F5278-2127-4C22-997A-2B6A4564CFD6}"/>
              </a:ext>
            </a:extLst>
          </p:cNvPr>
          <p:cNvSpPr>
            <a:spLocks noGrp="1" noChangeArrowheads="1"/>
          </p:cNvSpPr>
          <p:nvPr>
            <p:ph type="title"/>
          </p:nvPr>
        </p:nvSpPr>
        <p:spPr>
          <a:xfrm>
            <a:off x="838200" y="365125"/>
            <a:ext cx="10515600" cy="1325563"/>
          </a:xfrm>
        </p:spPr>
        <p:txBody>
          <a:bodyPr/>
          <a:lstStyle/>
          <a:p>
            <a:pPr eaLnBrk="1" hangingPunct="1"/>
            <a:r>
              <a:rPr lang="en-US" altLang="en-US" dirty="0" err="1"/>
              <a:t>SpiraTeam</a:t>
            </a:r>
            <a:r>
              <a:rPr lang="en-US" altLang="en-US" dirty="0"/>
              <a:t> – The Integrated ALM Platform</a:t>
            </a:r>
          </a:p>
        </p:txBody>
      </p:sp>
      <p:sp>
        <p:nvSpPr>
          <p:cNvPr id="14" name="TextBox 13">
            <a:extLst>
              <a:ext uri="{FF2B5EF4-FFF2-40B4-BE49-F238E27FC236}">
                <a16:creationId xmlns:a16="http://schemas.microsoft.com/office/drawing/2014/main" id="{185784D0-2B47-4768-8EFD-47FB215B63AA}"/>
              </a:ext>
            </a:extLst>
          </p:cNvPr>
          <p:cNvSpPr txBox="1"/>
          <p:nvPr/>
        </p:nvSpPr>
        <p:spPr>
          <a:xfrm>
            <a:off x="719091" y="6107837"/>
            <a:ext cx="8336132" cy="369332"/>
          </a:xfrm>
          <a:prstGeom prst="rect">
            <a:avLst/>
          </a:prstGeom>
          <a:noFill/>
        </p:spPr>
        <p:txBody>
          <a:bodyPr wrap="square" rtlCol="0">
            <a:spAutoFit/>
          </a:bodyPr>
          <a:lstStyle/>
          <a:p>
            <a:r>
              <a:rPr lang="en-US" dirty="0"/>
              <a:t>See </a:t>
            </a:r>
            <a:r>
              <a:rPr lang="en-US" dirty="0" err="1">
                <a:hlinkClick r:id="rId2"/>
              </a:rPr>
              <a:t>Spira</a:t>
            </a:r>
            <a:r>
              <a:rPr lang="en-US" dirty="0">
                <a:hlinkClick r:id="rId2"/>
              </a:rPr>
              <a:t> Comparison Matrix</a:t>
            </a:r>
            <a:r>
              <a:rPr lang="en-US" dirty="0"/>
              <a:t> to compare </a:t>
            </a:r>
            <a:r>
              <a:rPr lang="en-US" dirty="0" err="1"/>
              <a:t>SpiraTeam</a:t>
            </a:r>
            <a:r>
              <a:rPr lang="en-US" dirty="0"/>
              <a:t> vs. </a:t>
            </a:r>
            <a:r>
              <a:rPr lang="en-US" dirty="0" err="1"/>
              <a:t>SpiraTest</a:t>
            </a:r>
            <a:endParaRPr lang="en-US" dirty="0"/>
          </a:p>
        </p:txBody>
      </p:sp>
      <p:sp>
        <p:nvSpPr>
          <p:cNvPr id="15" name="Rectangle 2">
            <a:extLst>
              <a:ext uri="{FF2B5EF4-FFF2-40B4-BE49-F238E27FC236}">
                <a16:creationId xmlns:a16="http://schemas.microsoft.com/office/drawing/2014/main" id="{296A96E5-F91E-4B41-8082-A77443D07804}"/>
              </a:ext>
            </a:extLst>
          </p:cNvPr>
          <p:cNvSpPr>
            <a:spLocks noChangeArrowheads="1"/>
          </p:cNvSpPr>
          <p:nvPr/>
        </p:nvSpPr>
        <p:spPr bwMode="auto">
          <a:xfrm>
            <a:off x="2064397" y="2547938"/>
            <a:ext cx="8040653" cy="2131066"/>
          </a:xfrm>
          <a:prstGeom prst="rect">
            <a:avLst/>
          </a:prstGeom>
          <a:solidFill>
            <a:schemeClr val="bg2">
              <a:lumMod val="95000"/>
            </a:schemeClr>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p:txBody>
      </p:sp>
      <p:sp>
        <p:nvSpPr>
          <p:cNvPr id="16" name="Rectangle 4">
            <a:extLst>
              <a:ext uri="{FF2B5EF4-FFF2-40B4-BE49-F238E27FC236}">
                <a16:creationId xmlns:a16="http://schemas.microsoft.com/office/drawing/2014/main" id="{B41D30CA-E9A6-48F7-848C-80327048CF3F}"/>
              </a:ext>
            </a:extLst>
          </p:cNvPr>
          <p:cNvSpPr>
            <a:spLocks noChangeArrowheads="1"/>
          </p:cNvSpPr>
          <p:nvPr/>
        </p:nvSpPr>
        <p:spPr bwMode="auto">
          <a:xfrm>
            <a:off x="2350148" y="3005138"/>
            <a:ext cx="354517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solidFill>
                <a:latin typeface="Arial" panose="020B0604020202020204" pitchFamily="34" charset="0"/>
                <a:cs typeface="Arial" panose="020B0604020202020204" pitchFamily="34" charset="0"/>
              </a:rPr>
              <a:t>Requirements, Test &amp;</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Defect Management</a:t>
            </a:r>
          </a:p>
        </p:txBody>
      </p:sp>
      <p:sp>
        <p:nvSpPr>
          <p:cNvPr id="18" name="Rectangle 5">
            <a:extLst>
              <a:ext uri="{FF2B5EF4-FFF2-40B4-BE49-F238E27FC236}">
                <a16:creationId xmlns:a16="http://schemas.microsoft.com/office/drawing/2014/main" id="{328A8008-0097-46A2-9620-7F6C20AE7D94}"/>
              </a:ext>
            </a:extLst>
          </p:cNvPr>
          <p:cNvSpPr>
            <a:spLocks noChangeArrowheads="1"/>
          </p:cNvSpPr>
          <p:nvPr/>
        </p:nvSpPr>
        <p:spPr bwMode="auto">
          <a:xfrm>
            <a:off x="6181075" y="3006920"/>
            <a:ext cx="3634727"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solidFill>
                  <a:schemeClr val="tx1"/>
                </a:solidFill>
                <a:latin typeface="Arial" panose="020B0604020202020204" pitchFamily="34" charset="0"/>
                <a:cs typeface="Arial" panose="020B0604020202020204" pitchFamily="34" charset="0"/>
              </a:rPr>
              <a:t>Agile Project</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Management</a:t>
            </a:r>
          </a:p>
        </p:txBody>
      </p:sp>
      <p:sp>
        <p:nvSpPr>
          <p:cNvPr id="19" name="Rectangle 7">
            <a:extLst>
              <a:ext uri="{FF2B5EF4-FFF2-40B4-BE49-F238E27FC236}">
                <a16:creationId xmlns:a16="http://schemas.microsoft.com/office/drawing/2014/main" id="{8DCCE079-4C9C-44A0-8A7A-B22A6C9C82A7}"/>
              </a:ext>
            </a:extLst>
          </p:cNvPr>
          <p:cNvSpPr>
            <a:spLocks noChangeArrowheads="1"/>
          </p:cNvSpPr>
          <p:nvPr/>
        </p:nvSpPr>
        <p:spPr bwMode="auto">
          <a:xfrm>
            <a:off x="2064398" y="1690688"/>
            <a:ext cx="8040654"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KronoDesk</a:t>
            </a:r>
            <a:r>
              <a:rPr lang="en-US" b="1" baseline="30000" dirty="0">
                <a:solidFill>
                  <a:schemeClr val="bg2">
                    <a:lumMod val="75000"/>
                  </a:schemeClr>
                </a:solidFill>
                <a:latin typeface="Arial" panose="020B0604020202020204" pitchFamily="34" charset="0"/>
                <a:cs typeface="Arial" panose="020B0604020202020204" pitchFamily="34" charset="0"/>
              </a:rPr>
              <a:t>®</a:t>
            </a:r>
          </a:p>
          <a:p>
            <a:pPr algn="ctr">
              <a:defRPr/>
            </a:pPr>
            <a:r>
              <a:rPr lang="en-US" dirty="0">
                <a:solidFill>
                  <a:schemeClr val="bg2">
                    <a:lumMod val="75000"/>
                  </a:schemeClr>
                </a:solidFill>
                <a:latin typeface="Arial" panose="020B0604020202020204" pitchFamily="34" charset="0"/>
                <a:cs typeface="Arial" panose="020B0604020202020204" pitchFamily="34" charset="0"/>
              </a:rPr>
              <a:t>IT Support &amp; Help Desk Ticketing</a:t>
            </a:r>
          </a:p>
        </p:txBody>
      </p:sp>
      <p:sp>
        <p:nvSpPr>
          <p:cNvPr id="21" name="Rectangle 6">
            <a:extLst>
              <a:ext uri="{FF2B5EF4-FFF2-40B4-BE49-F238E27FC236}">
                <a16:creationId xmlns:a16="http://schemas.microsoft.com/office/drawing/2014/main" id="{20EAC4E4-8949-4AD8-99E3-1DD818A15C7B}"/>
              </a:ext>
            </a:extLst>
          </p:cNvPr>
          <p:cNvSpPr>
            <a:spLocks noChangeArrowheads="1"/>
          </p:cNvSpPr>
          <p:nvPr/>
        </p:nvSpPr>
        <p:spPr bwMode="auto">
          <a:xfrm>
            <a:off x="2064398" y="4914192"/>
            <a:ext cx="8040652" cy="685800"/>
          </a:xfrm>
          <a:prstGeom prst="rect">
            <a:avLst/>
          </a:prstGeom>
          <a:solidFill>
            <a:schemeClr val="bg2">
              <a:lumMod val="95000"/>
            </a:schemeClr>
          </a:solidFill>
          <a:ln>
            <a:solidFill>
              <a:schemeClr val="bg2">
                <a:lumMod val="95000"/>
              </a:schemeClr>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chemeClr val="bg2">
                    <a:lumMod val="75000"/>
                  </a:schemeClr>
                </a:solidFill>
                <a:latin typeface="Arial" panose="020B0604020202020204" pitchFamily="34" charset="0"/>
                <a:cs typeface="Arial" panose="020B0604020202020204" pitchFamily="34" charset="0"/>
              </a:rPr>
              <a:t>Rapise® </a:t>
            </a:r>
          </a:p>
          <a:p>
            <a:pPr algn="ctr">
              <a:defRPr/>
            </a:pPr>
            <a:r>
              <a:rPr lang="en-US" dirty="0">
                <a:solidFill>
                  <a:schemeClr val="bg2">
                    <a:lumMod val="75000"/>
                  </a:schemeClr>
                </a:solidFill>
                <a:latin typeface="Arial" panose="020B0604020202020204" pitchFamily="34" charset="0"/>
                <a:cs typeface="Arial" panose="020B0604020202020204" pitchFamily="34" charset="0"/>
              </a:rPr>
              <a:t>Test Automation Platform (Web, GUI, Services)</a:t>
            </a:r>
          </a:p>
        </p:txBody>
      </p:sp>
      <p:sp>
        <p:nvSpPr>
          <p:cNvPr id="22" name="Rectangle 4">
            <a:extLst>
              <a:ext uri="{FF2B5EF4-FFF2-40B4-BE49-F238E27FC236}">
                <a16:creationId xmlns:a16="http://schemas.microsoft.com/office/drawing/2014/main" id="{29406610-A42D-4C5A-BC31-0570F3AF9F70}"/>
              </a:ext>
            </a:extLst>
          </p:cNvPr>
          <p:cNvSpPr>
            <a:spLocks noChangeArrowheads="1"/>
          </p:cNvSpPr>
          <p:nvPr/>
        </p:nvSpPr>
        <p:spPr bwMode="auto">
          <a:xfrm>
            <a:off x="2350147" y="4090987"/>
            <a:ext cx="7465655" cy="393545"/>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 </a:t>
            </a:r>
            <a:r>
              <a:rPr lang="en-US" dirty="0">
                <a:solidFill>
                  <a:schemeClr val="tx1"/>
                </a:solidFill>
                <a:latin typeface="Arial" panose="020B0604020202020204" pitchFamily="34" charset="0"/>
                <a:cs typeface="Arial" panose="020B0604020202020204" pitchFamily="34" charset="0"/>
              </a:rPr>
              <a:t>Source Code Management &amp; DevOps</a:t>
            </a:r>
          </a:p>
        </p:txBody>
      </p:sp>
      <p:sp>
        <p:nvSpPr>
          <p:cNvPr id="23" name="TextBox 1">
            <a:extLst>
              <a:ext uri="{FF2B5EF4-FFF2-40B4-BE49-F238E27FC236}">
                <a16:creationId xmlns:a16="http://schemas.microsoft.com/office/drawing/2014/main" id="{394BB5F1-191D-4E70-B395-F4F91A605094}"/>
              </a:ext>
            </a:extLst>
          </p:cNvPr>
          <p:cNvSpPr txBox="1">
            <a:spLocks noChangeArrowheads="1"/>
          </p:cNvSpPr>
          <p:nvPr/>
        </p:nvSpPr>
        <p:spPr bwMode="auto">
          <a:xfrm>
            <a:off x="6464497" y="3198813"/>
            <a:ext cx="30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3200" b="1" dirty="0">
                <a:solidFill>
                  <a:srgbClr val="F79910"/>
                </a:solidFill>
              </a:rPr>
              <a:t>+</a:t>
            </a:r>
          </a:p>
        </p:txBody>
      </p:sp>
    </p:spTree>
    <p:extLst>
      <p:ext uri="{BB962C8B-B14F-4D97-AF65-F5344CB8AC3E}">
        <p14:creationId xmlns:p14="http://schemas.microsoft.com/office/powerpoint/2010/main" val="332854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features for </a:t>
            </a:r>
            <a:r>
              <a:rPr lang="en-US" sz="2400" dirty="0" err="1"/>
              <a:t>SpiraTeam</a:t>
            </a:r>
            <a:r>
              <a:rPr lang="en-US" sz="2400" dirty="0"/>
              <a:t>, so that everyone in teams can get the most out of the system working together.</a:t>
            </a:r>
          </a:p>
        </p:txBody>
      </p:sp>
    </p:spTree>
    <p:extLst>
      <p:ext uri="{BB962C8B-B14F-4D97-AF65-F5344CB8AC3E}">
        <p14:creationId xmlns:p14="http://schemas.microsoft.com/office/powerpoint/2010/main" val="3498347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597451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4A61D8-30A5-48B0-930B-E924050FC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741" y="1000933"/>
            <a:ext cx="4525392" cy="4525392"/>
          </a:xfrm>
          <a:prstGeom prst="rect">
            <a:avLst/>
          </a:prstGeom>
        </p:spPr>
      </p:pic>
      <p:sp>
        <p:nvSpPr>
          <p:cNvPr id="5" name="Title 4">
            <a:extLst>
              <a:ext uri="{FF2B5EF4-FFF2-40B4-BE49-F238E27FC236}">
                <a16:creationId xmlns:a16="http://schemas.microsoft.com/office/drawing/2014/main" id="{C56C479E-1338-4CD1-9B69-BCFE52284822}"/>
              </a:ext>
            </a:extLst>
          </p:cNvPr>
          <p:cNvSpPr>
            <a:spLocks noGrp="1"/>
          </p:cNvSpPr>
          <p:nvPr>
            <p:ph type="title"/>
          </p:nvPr>
        </p:nvSpPr>
        <p:spPr/>
        <p:txBody>
          <a:bodyPr/>
          <a:lstStyle/>
          <a:p>
            <a:r>
              <a:rPr lang="en-US" dirty="0"/>
              <a:t>If all you have is an ‘issue’ tracker…</a:t>
            </a:r>
          </a:p>
        </p:txBody>
      </p:sp>
      <p:sp>
        <p:nvSpPr>
          <p:cNvPr id="7" name="TextBox 6">
            <a:extLst>
              <a:ext uri="{FF2B5EF4-FFF2-40B4-BE49-F238E27FC236}">
                <a16:creationId xmlns:a16="http://schemas.microsoft.com/office/drawing/2014/main" id="{F75E6DEE-F532-480F-B7A4-134B23AE184C}"/>
              </a:ext>
            </a:extLst>
          </p:cNvPr>
          <p:cNvSpPr txBox="1"/>
          <p:nvPr/>
        </p:nvSpPr>
        <p:spPr>
          <a:xfrm>
            <a:off x="3480046" y="5021172"/>
            <a:ext cx="8478175" cy="1588127"/>
          </a:xfrm>
          <a:prstGeom prst="rect">
            <a:avLst/>
          </a:prstGeom>
        </p:spPr>
        <p:txBody>
          <a:bodyPr vert="horz" lIns="91440" tIns="45720" rIns="91440" bIns="45720" rtlCol="0" anchor="ctr">
            <a:normAutofit/>
          </a:bodyPr>
          <a:lstStyle>
            <a:lvl1pPr>
              <a:lnSpc>
                <a:spcPct val="90000"/>
              </a:lnSpc>
              <a:spcBef>
                <a:spcPct val="0"/>
              </a:spcBef>
              <a:buNone/>
              <a:defRPr sz="5400" b="1">
                <a:latin typeface="Josefin Sans" pitchFamily="2" charset="0"/>
                <a:ea typeface="+mj-ea"/>
                <a:cs typeface="+mj-cs"/>
              </a:defRPr>
            </a:lvl1pPr>
          </a:lstStyle>
          <a:p>
            <a:pPr algn="r"/>
            <a:r>
              <a:rPr lang="en-US" dirty="0"/>
              <a:t>Then everything is an issue…</a:t>
            </a:r>
          </a:p>
        </p:txBody>
      </p:sp>
    </p:spTree>
    <p:extLst>
      <p:ext uri="{BB962C8B-B14F-4D97-AF65-F5344CB8AC3E}">
        <p14:creationId xmlns:p14="http://schemas.microsoft.com/office/powerpoint/2010/main" val="60151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140C-EF91-4644-8734-2C18D39CBDFC}"/>
              </a:ext>
            </a:extLst>
          </p:cNvPr>
          <p:cNvSpPr>
            <a:spLocks noGrp="1"/>
          </p:cNvSpPr>
          <p:nvPr>
            <p:ph type="title"/>
          </p:nvPr>
        </p:nvSpPr>
        <p:spPr/>
        <p:txBody>
          <a:bodyPr/>
          <a:lstStyle/>
          <a:p>
            <a:r>
              <a:rPr lang="en-US" dirty="0"/>
              <a:t>Instead, </a:t>
            </a:r>
            <a:r>
              <a:rPr lang="en-US" dirty="0" err="1"/>
              <a:t>SpiraTeam</a:t>
            </a:r>
            <a:r>
              <a:rPr lang="en-US" dirty="0"/>
              <a:t> Guides Your Process</a:t>
            </a:r>
          </a:p>
        </p:txBody>
      </p:sp>
      <p:sp>
        <p:nvSpPr>
          <p:cNvPr id="3" name="Content Placeholder 2">
            <a:extLst>
              <a:ext uri="{FF2B5EF4-FFF2-40B4-BE49-F238E27FC236}">
                <a16:creationId xmlns:a16="http://schemas.microsoft.com/office/drawing/2014/main" id="{D1FBC03F-8A80-452A-83BE-47A750C19F43}"/>
              </a:ext>
            </a:extLst>
          </p:cNvPr>
          <p:cNvSpPr>
            <a:spLocks noGrp="1"/>
          </p:cNvSpPr>
          <p:nvPr>
            <p:ph idx="1"/>
          </p:nvPr>
        </p:nvSpPr>
        <p:spPr>
          <a:xfrm>
            <a:off x="838200" y="1825625"/>
            <a:ext cx="10515600" cy="2648721"/>
          </a:xfrm>
        </p:spPr>
        <p:txBody>
          <a:bodyPr>
            <a:normAutofit/>
          </a:bodyPr>
          <a:lstStyle/>
          <a:p>
            <a:pPr marL="742950" indent="-742950">
              <a:lnSpc>
                <a:spcPct val="130000"/>
              </a:lnSpc>
              <a:buFont typeface="+mj-lt"/>
              <a:buAutoNum type="arabicPeriod"/>
            </a:pPr>
            <a:r>
              <a:rPr lang="en-US" dirty="0"/>
              <a:t>Create Product</a:t>
            </a:r>
          </a:p>
          <a:p>
            <a:pPr marL="742950" indent="-742950">
              <a:lnSpc>
                <a:spcPct val="130000"/>
              </a:lnSpc>
              <a:buFont typeface="+mj-lt"/>
              <a:buAutoNum type="arabicPeriod"/>
            </a:pPr>
            <a:r>
              <a:rPr lang="en-US" dirty="0"/>
              <a:t>Add Users to Product (Membership)</a:t>
            </a:r>
          </a:p>
          <a:p>
            <a:pPr marL="742950" indent="-742950">
              <a:lnSpc>
                <a:spcPct val="130000"/>
              </a:lnSpc>
              <a:buFont typeface="+mj-lt"/>
              <a:buAutoNum type="arabicPeriod"/>
            </a:pPr>
            <a:r>
              <a:rPr lang="en-US" dirty="0"/>
              <a:t>Follow Product Workflow:</a:t>
            </a:r>
          </a:p>
        </p:txBody>
      </p:sp>
      <p:grpSp>
        <p:nvGrpSpPr>
          <p:cNvPr id="9" name="Group 8">
            <a:extLst>
              <a:ext uri="{FF2B5EF4-FFF2-40B4-BE49-F238E27FC236}">
                <a16:creationId xmlns:a16="http://schemas.microsoft.com/office/drawing/2014/main" id="{6E2B7D2E-74BE-498F-9D51-E7449E5397F5}"/>
              </a:ext>
            </a:extLst>
          </p:cNvPr>
          <p:cNvGrpSpPr/>
          <p:nvPr/>
        </p:nvGrpSpPr>
        <p:grpSpPr>
          <a:xfrm>
            <a:off x="838200" y="4868449"/>
            <a:ext cx="10960223" cy="1325562"/>
            <a:chOff x="838200" y="3554551"/>
            <a:chExt cx="9074405" cy="914400"/>
          </a:xfrm>
        </p:grpSpPr>
        <p:sp>
          <p:nvSpPr>
            <p:cNvPr id="4" name="AutoShape 4">
              <a:extLst>
                <a:ext uri="{FF2B5EF4-FFF2-40B4-BE49-F238E27FC236}">
                  <a16:creationId xmlns:a16="http://schemas.microsoft.com/office/drawing/2014/main" id="{338F6B91-3E0C-4CF1-B88B-6AE9381495E2}"/>
                </a:ext>
              </a:extLst>
            </p:cNvPr>
            <p:cNvSpPr>
              <a:spLocks noChangeArrowheads="1"/>
            </p:cNvSpPr>
            <p:nvPr/>
          </p:nvSpPr>
          <p:spPr bwMode="auto">
            <a:xfrm>
              <a:off x="838200" y="3554551"/>
              <a:ext cx="1905000" cy="914400"/>
            </a:xfrm>
            <a:prstGeom prst="homePlate">
              <a:avLst>
                <a:gd name="adj" fmla="val 52083"/>
              </a:avLst>
            </a:prstGeom>
            <a:ln/>
          </p:spPr>
          <p:style>
            <a:lnRef idx="1">
              <a:schemeClr val="accent4"/>
            </a:lnRef>
            <a:fillRef idx="2">
              <a:schemeClr val="accent4"/>
            </a:fillRef>
            <a:effectRef idx="1">
              <a:schemeClr val="accent4"/>
            </a:effectRef>
            <a:fontRef idx="minor">
              <a:schemeClr val="dk1"/>
            </a:fontRef>
          </p:style>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Requirements Planning</a:t>
              </a:r>
            </a:p>
          </p:txBody>
        </p:sp>
        <p:sp>
          <p:nvSpPr>
            <p:cNvPr id="5" name="AutoShape 5">
              <a:extLst>
                <a:ext uri="{FF2B5EF4-FFF2-40B4-BE49-F238E27FC236}">
                  <a16:creationId xmlns:a16="http://schemas.microsoft.com/office/drawing/2014/main" id="{D925CA62-45E8-4DE3-96AB-D0079A337C85}"/>
                </a:ext>
              </a:extLst>
            </p:cNvPr>
            <p:cNvSpPr>
              <a:spLocks noChangeArrowheads="1"/>
            </p:cNvSpPr>
            <p:nvPr/>
          </p:nvSpPr>
          <p:spPr bwMode="auto">
            <a:xfrm>
              <a:off x="2438400" y="3554551"/>
              <a:ext cx="1981200" cy="914400"/>
            </a:xfrm>
            <a:prstGeom prst="chevron">
              <a:avLst>
                <a:gd name="adj" fmla="val 54167"/>
              </a:avLst>
            </a:prstGeom>
            <a:ln/>
          </p:spPr>
          <p:style>
            <a:lnRef idx="1">
              <a:schemeClr val="accent4"/>
            </a:lnRef>
            <a:fillRef idx="2">
              <a:schemeClr val="accent4"/>
            </a:fillRef>
            <a:effectRef idx="1">
              <a:schemeClr val="accent4"/>
            </a:effectRef>
            <a:fontRef idx="minor">
              <a:schemeClr val="dk1"/>
            </a:fontRef>
          </p:style>
          <p:txBody>
            <a:bodyPr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Test Planning</a:t>
              </a:r>
            </a:p>
          </p:txBody>
        </p:sp>
        <p:sp>
          <p:nvSpPr>
            <p:cNvPr id="6" name="AutoShape 6">
              <a:extLst>
                <a:ext uri="{FF2B5EF4-FFF2-40B4-BE49-F238E27FC236}">
                  <a16:creationId xmlns:a16="http://schemas.microsoft.com/office/drawing/2014/main" id="{7E7929C8-49D3-4095-B721-A08C80E5FA3A}"/>
                </a:ext>
              </a:extLst>
            </p:cNvPr>
            <p:cNvSpPr>
              <a:spLocks noChangeArrowheads="1"/>
            </p:cNvSpPr>
            <p:nvPr/>
          </p:nvSpPr>
          <p:spPr bwMode="auto">
            <a:xfrm>
              <a:off x="4114800" y="3554551"/>
              <a:ext cx="1981200" cy="914400"/>
            </a:xfrm>
            <a:prstGeom prst="chevron">
              <a:avLst>
                <a:gd name="adj" fmla="val 54167"/>
              </a:avLst>
            </a:prstGeom>
            <a:ln/>
          </p:spPr>
          <p:style>
            <a:lnRef idx="1">
              <a:schemeClr val="accent4"/>
            </a:lnRef>
            <a:fillRef idx="2">
              <a:schemeClr val="accent4"/>
            </a:fillRef>
            <a:effectRef idx="1">
              <a:schemeClr val="accent4"/>
            </a:effectRef>
            <a:fontRef idx="minor">
              <a:schemeClr val="dk1"/>
            </a:fontRef>
          </p:style>
          <p:txBody>
            <a:bodyPr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Sprint Planning</a:t>
              </a:r>
            </a:p>
          </p:txBody>
        </p:sp>
        <p:sp>
          <p:nvSpPr>
            <p:cNvPr id="7" name="AutoShape 7">
              <a:extLst>
                <a:ext uri="{FF2B5EF4-FFF2-40B4-BE49-F238E27FC236}">
                  <a16:creationId xmlns:a16="http://schemas.microsoft.com/office/drawing/2014/main" id="{80EB3C1E-8E41-4B84-A8F6-26F745E7F7AB}"/>
                </a:ext>
              </a:extLst>
            </p:cNvPr>
            <p:cNvSpPr>
              <a:spLocks noChangeArrowheads="1"/>
            </p:cNvSpPr>
            <p:nvPr/>
          </p:nvSpPr>
          <p:spPr bwMode="auto">
            <a:xfrm>
              <a:off x="5791200" y="3554551"/>
              <a:ext cx="2209800" cy="914400"/>
            </a:xfrm>
            <a:prstGeom prst="chevron">
              <a:avLst>
                <a:gd name="adj" fmla="val 58336"/>
              </a:avLst>
            </a:prstGeom>
            <a:ln/>
          </p:spPr>
          <p:style>
            <a:lnRef idx="1">
              <a:schemeClr val="accent4"/>
            </a:lnRef>
            <a:fillRef idx="2">
              <a:schemeClr val="accent4"/>
            </a:fillRef>
            <a:effectRef idx="1">
              <a:schemeClr val="accent4"/>
            </a:effectRef>
            <a:fontRef idx="minor">
              <a:schemeClr val="dk1"/>
            </a:fontRef>
          </p:style>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Schedule &amp;  Resourcing</a:t>
              </a:r>
            </a:p>
          </p:txBody>
        </p:sp>
        <p:sp>
          <p:nvSpPr>
            <p:cNvPr id="8" name="AutoShape 8">
              <a:extLst>
                <a:ext uri="{FF2B5EF4-FFF2-40B4-BE49-F238E27FC236}">
                  <a16:creationId xmlns:a16="http://schemas.microsoft.com/office/drawing/2014/main" id="{D9B62B02-4307-41BD-9704-BD5FD5B3AA52}"/>
                </a:ext>
              </a:extLst>
            </p:cNvPr>
            <p:cNvSpPr>
              <a:spLocks noChangeArrowheads="1"/>
            </p:cNvSpPr>
            <p:nvPr/>
          </p:nvSpPr>
          <p:spPr bwMode="auto">
            <a:xfrm>
              <a:off x="7696200" y="3554551"/>
              <a:ext cx="2216405" cy="914400"/>
            </a:xfrm>
            <a:prstGeom prst="chevron">
              <a:avLst>
                <a:gd name="adj" fmla="val 54167"/>
              </a:avLst>
            </a:prstGeom>
            <a:ln/>
          </p:spPr>
          <p:style>
            <a:lnRef idx="1">
              <a:schemeClr val="accent4"/>
            </a:lnRef>
            <a:fillRef idx="2">
              <a:schemeClr val="accent4"/>
            </a:fillRef>
            <a:effectRef idx="1">
              <a:schemeClr val="accent4"/>
            </a:effectRef>
            <a:fontRef idx="minor">
              <a:schemeClr val="dk1"/>
            </a:fontRef>
          </p:style>
          <p:txBody>
            <a:bodyPr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rgbClr val="777777"/>
                  </a:solidFill>
                  <a:latin typeface="+mj-lt"/>
                </a:rPr>
                <a:t>Tracking &amp; Execution</a:t>
              </a:r>
            </a:p>
          </p:txBody>
        </p:sp>
      </p:grpSp>
    </p:spTree>
    <p:extLst>
      <p:ext uri="{BB962C8B-B14F-4D97-AF65-F5344CB8AC3E}">
        <p14:creationId xmlns:p14="http://schemas.microsoft.com/office/powerpoint/2010/main" val="3991679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SpiraTeam</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grpSp>
        <p:nvGrpSpPr>
          <p:cNvPr id="3" name="Group 2">
            <a:extLst>
              <a:ext uri="{FF2B5EF4-FFF2-40B4-BE49-F238E27FC236}">
                <a16:creationId xmlns:a16="http://schemas.microsoft.com/office/drawing/2014/main" id="{319D2493-F9D3-4751-869E-B367F364D8A4}"/>
              </a:ext>
            </a:extLst>
          </p:cNvPr>
          <p:cNvGrpSpPr/>
          <p:nvPr/>
        </p:nvGrpSpPr>
        <p:grpSpPr>
          <a:xfrm>
            <a:off x="1415249" y="1606858"/>
            <a:ext cx="4953740" cy="4953740"/>
            <a:chOff x="1415249" y="1606858"/>
            <a:chExt cx="4953740" cy="4953740"/>
          </a:xfrm>
        </p:grpSpPr>
        <p:pic>
          <p:nvPicPr>
            <p:cNvPr id="9" name="Picture 8">
              <a:extLst>
                <a:ext uri="{FF2B5EF4-FFF2-40B4-BE49-F238E27FC236}">
                  <a16:creationId xmlns:a16="http://schemas.microsoft.com/office/drawing/2014/main" id="{AABECE15-A0B4-4972-B4BC-26495F31CCAD}"/>
                </a:ext>
              </a:extLst>
            </p:cNvPr>
            <p:cNvPicPr>
              <a:picLocks noChangeAspect="1"/>
            </p:cNvPicPr>
            <p:nvPr/>
          </p:nvPicPr>
          <p:blipFill>
            <a:blip r:embed="rId2"/>
            <a:stretch>
              <a:fillRect/>
            </a:stretch>
          </p:blipFill>
          <p:spPr>
            <a:xfrm>
              <a:off x="1415249" y="1606858"/>
              <a:ext cx="4953740" cy="4953740"/>
            </a:xfrm>
            <a:prstGeom prst="rect">
              <a:avLst/>
            </a:prstGeom>
          </p:spPr>
        </p:pic>
        <p:pic>
          <p:nvPicPr>
            <p:cNvPr id="6" name="Graphic 5">
              <a:extLst>
                <a:ext uri="{FF2B5EF4-FFF2-40B4-BE49-F238E27FC236}">
                  <a16:creationId xmlns:a16="http://schemas.microsoft.com/office/drawing/2014/main" id="{97D44B93-387B-4AD5-86D4-2125A4ECC6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6236" y="3438701"/>
              <a:ext cx="771603" cy="890702"/>
            </a:xfrm>
            <a:prstGeom prst="rect">
              <a:avLst/>
            </a:prstGeom>
          </p:spPr>
        </p:pic>
      </p:grpSp>
    </p:spTree>
    <p:extLst>
      <p:ext uri="{BB962C8B-B14F-4D97-AF65-F5344CB8AC3E}">
        <p14:creationId xmlns:p14="http://schemas.microsoft.com/office/powerpoint/2010/main" val="379199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Helping Teams Deliver Together</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How Software Development Has Changed &amp; What That Means</a:t>
            </a:r>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B00B7-2D5C-4ABB-A75E-7334D99886DC}"/>
              </a:ext>
            </a:extLst>
          </p:cNvPr>
          <p:cNvSpPr>
            <a:spLocks noGrp="1"/>
          </p:cNvSpPr>
          <p:nvPr>
            <p:ph type="title"/>
          </p:nvPr>
        </p:nvSpPr>
        <p:spPr/>
        <p:txBody>
          <a:bodyPr/>
          <a:lstStyle/>
          <a:p>
            <a:r>
              <a:rPr lang="en-US" dirty="0"/>
              <a:t>Inflectra Core Values</a:t>
            </a:r>
          </a:p>
        </p:txBody>
      </p:sp>
      <p:sp>
        <p:nvSpPr>
          <p:cNvPr id="5" name="Content Placeholder 4">
            <a:extLst>
              <a:ext uri="{FF2B5EF4-FFF2-40B4-BE49-F238E27FC236}">
                <a16:creationId xmlns:a16="http://schemas.microsoft.com/office/drawing/2014/main" id="{324CB4CD-BA6D-43CA-98FC-B16302A40CCE}"/>
              </a:ext>
            </a:extLst>
          </p:cNvPr>
          <p:cNvSpPr>
            <a:spLocks noGrp="1"/>
          </p:cNvSpPr>
          <p:nvPr>
            <p:ph idx="1"/>
          </p:nvPr>
        </p:nvSpPr>
        <p:spPr/>
        <p:txBody>
          <a:bodyPr/>
          <a:lstStyle/>
          <a:p>
            <a:r>
              <a:rPr lang="en-US" dirty="0"/>
              <a:t>Great Products: Build for Our Users Not Investors</a:t>
            </a:r>
          </a:p>
          <a:p>
            <a:pPr lvl="1"/>
            <a:r>
              <a:rPr lang="en-US" dirty="0">
                <a:solidFill>
                  <a:srgbClr val="FFFFFF"/>
                </a:solidFill>
              </a:rPr>
              <a:t>Building great software for customers, not chasing the latest fad.</a:t>
            </a:r>
          </a:p>
          <a:p>
            <a:pPr>
              <a:spcBef>
                <a:spcPts val="1800"/>
              </a:spcBef>
            </a:pPr>
            <a:r>
              <a:rPr lang="en-US" dirty="0"/>
              <a:t>Great Team: We Just Get it Done</a:t>
            </a:r>
          </a:p>
          <a:p>
            <a:pPr lvl="1"/>
            <a:r>
              <a:rPr lang="en-US" dirty="0">
                <a:solidFill>
                  <a:srgbClr val="FFFFFF"/>
                </a:solidFill>
              </a:rPr>
              <a:t>Treat customers well, solve their problems, no drama or red tape.</a:t>
            </a:r>
          </a:p>
          <a:p>
            <a:pPr>
              <a:spcBef>
                <a:spcPts val="1800"/>
              </a:spcBef>
            </a:pPr>
            <a:r>
              <a:rPr lang="en-US" dirty="0"/>
              <a:t>Great Workplace: Family and Life Flexibility</a:t>
            </a:r>
          </a:p>
          <a:p>
            <a:pPr lvl="1"/>
            <a:r>
              <a:rPr lang="en-US" dirty="0">
                <a:solidFill>
                  <a:srgbClr val="FFFFFF"/>
                </a:solidFill>
              </a:rPr>
              <a:t>Unlimited vacation, amazing benefits, flex/part time welcomed.</a:t>
            </a:r>
          </a:p>
          <a:p>
            <a:pPr>
              <a:spcBef>
                <a:spcPts val="1800"/>
              </a:spcBef>
            </a:pPr>
            <a:r>
              <a:rPr lang="en-US" dirty="0"/>
              <a:t>Great Community: Enabling Second Acts</a:t>
            </a:r>
          </a:p>
          <a:p>
            <a:pPr lvl="1"/>
            <a:r>
              <a:rPr lang="en-US" dirty="0">
                <a:solidFill>
                  <a:srgbClr val="FFFFFF"/>
                </a:solidFill>
              </a:rPr>
              <a:t>Expanding opportunities for new/second careers in technology.</a:t>
            </a:r>
          </a:p>
          <a:p>
            <a:endParaRPr lang="en-US" dirty="0"/>
          </a:p>
          <a:p>
            <a:endParaRPr lang="en-US" dirty="0"/>
          </a:p>
        </p:txBody>
      </p:sp>
    </p:spTree>
    <p:extLst>
      <p:ext uri="{BB962C8B-B14F-4D97-AF65-F5344CB8AC3E}">
        <p14:creationId xmlns:p14="http://schemas.microsoft.com/office/powerpoint/2010/main" val="922334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a:t>
            </a:r>
            <a:r>
              <a:rPr lang="en-US" dirty="0" err="1"/>
              <a:t>SpiraTeam</a:t>
            </a:r>
            <a:r>
              <a:rPr lang="en-US" dirty="0"/>
              <a:t> Works For You</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Features for different industries and methodologies</a:t>
            </a:r>
          </a:p>
        </p:txBody>
      </p:sp>
    </p:spTree>
    <p:extLst>
      <p:ext uri="{BB962C8B-B14F-4D97-AF65-F5344CB8AC3E}">
        <p14:creationId xmlns:p14="http://schemas.microsoft.com/office/powerpoint/2010/main" val="651470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5B223-7D1F-40C3-8CB8-39C187E06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36816"/>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Healthcare &amp; Life Sciences</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Electronic signatures for FDA 21 Part 11 compliance</a:t>
            </a:r>
          </a:p>
          <a:p>
            <a:r>
              <a:rPr lang="en-US" dirty="0"/>
              <a:t>Secure hosting with support for HIPAA BAA agreements</a:t>
            </a:r>
          </a:p>
          <a:p>
            <a:r>
              <a:rPr lang="en-US" dirty="0"/>
              <a:t>End to end traceability of requirements, tests, and code</a:t>
            </a:r>
          </a:p>
          <a:p>
            <a:r>
              <a:rPr lang="en-US" dirty="0"/>
              <a:t>Validated platform where you control update cadence</a:t>
            </a:r>
          </a:p>
        </p:txBody>
      </p:sp>
    </p:spTree>
    <p:extLst>
      <p:ext uri="{BB962C8B-B14F-4D97-AF65-F5344CB8AC3E}">
        <p14:creationId xmlns:p14="http://schemas.microsoft.com/office/powerpoint/2010/main" val="1878056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00C6C6B-C837-4B80-B91B-D74946E2F167}"/>
              </a:ext>
            </a:extLst>
          </p:cNvPr>
          <p:cNvPicPr>
            <a:picLocks noChangeAspect="1"/>
          </p:cNvPicPr>
          <p:nvPr/>
        </p:nvPicPr>
        <p:blipFill>
          <a:blip r:embed="rId2"/>
          <a:stretch>
            <a:fillRect/>
          </a:stretch>
        </p:blipFill>
        <p:spPr>
          <a:xfrm>
            <a:off x="0" y="0"/>
            <a:ext cx="12192000" cy="5986548"/>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Financial Services &amp; Insurance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Secure cloud platform (SOC2) or on-premise deployment</a:t>
            </a:r>
          </a:p>
          <a:p>
            <a:r>
              <a:rPr lang="en-US" dirty="0"/>
              <a:t>Generate financial compliance documentation automatically</a:t>
            </a:r>
          </a:p>
          <a:p>
            <a:r>
              <a:rPr lang="en-US" dirty="0"/>
              <a:t>Integration with automated testing and verification tools</a:t>
            </a:r>
          </a:p>
          <a:p>
            <a:r>
              <a:rPr lang="en-US" dirty="0"/>
              <a:t>End-to-end traceability and auditability of testing</a:t>
            </a:r>
          </a:p>
          <a:p>
            <a:endParaRPr lang="en-US" dirty="0"/>
          </a:p>
          <a:p>
            <a:endParaRPr lang="en-US" dirty="0"/>
          </a:p>
        </p:txBody>
      </p:sp>
    </p:spTree>
    <p:extLst>
      <p:ext uri="{BB962C8B-B14F-4D97-AF65-F5344CB8AC3E}">
        <p14:creationId xmlns:p14="http://schemas.microsoft.com/office/powerpoint/2010/main" val="133972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F7625C-F205-4812-9A91-33E96CF2A4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003582"/>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Energy, Industrial, &amp; Automotive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Testing for public safety with world class test management</a:t>
            </a:r>
          </a:p>
          <a:p>
            <a:r>
              <a:rPr lang="en-US" dirty="0"/>
              <a:t>Define requirements and test for compliance</a:t>
            </a:r>
          </a:p>
          <a:p>
            <a:r>
              <a:rPr lang="en-US" dirty="0"/>
              <a:t>Integrate standards and regulations into your test plans</a:t>
            </a:r>
          </a:p>
          <a:p>
            <a:r>
              <a:rPr lang="en-US" dirty="0"/>
              <a:t>Understand and manage risk of critical systems</a:t>
            </a:r>
          </a:p>
        </p:txBody>
      </p:sp>
    </p:spTree>
    <p:extLst>
      <p:ext uri="{BB962C8B-B14F-4D97-AF65-F5344CB8AC3E}">
        <p14:creationId xmlns:p14="http://schemas.microsoft.com/office/powerpoint/2010/main" val="180230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633D93-EFDC-4B4D-BA0F-485AF803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2376" cy="6050605"/>
          </a:xfrm>
          <a:prstGeom prst="rect">
            <a:avLst/>
          </a:prstGeom>
        </p:spPr>
      </p:pic>
      <p:sp>
        <p:nvSpPr>
          <p:cNvPr id="6" name="Title 5">
            <a:extLst>
              <a:ext uri="{FF2B5EF4-FFF2-40B4-BE49-F238E27FC236}">
                <a16:creationId xmlns:a16="http://schemas.microsoft.com/office/drawing/2014/main" id="{6E2E4EBA-7627-431F-B3BC-95B6720E380B}"/>
              </a:ext>
            </a:extLst>
          </p:cNvPr>
          <p:cNvSpPr>
            <a:spLocks noGrp="1"/>
          </p:cNvSpPr>
          <p:nvPr>
            <p:ph type="title"/>
          </p:nvPr>
        </p:nvSpPr>
        <p:spPr/>
        <p:txBody>
          <a:bodyPr/>
          <a:lstStyle/>
          <a:p>
            <a:r>
              <a:rPr lang="en-US" dirty="0"/>
              <a:t>Defense, Government &amp; Aerospace</a:t>
            </a:r>
          </a:p>
        </p:txBody>
      </p:sp>
      <p:sp>
        <p:nvSpPr>
          <p:cNvPr id="7" name="Content Placeholder 6">
            <a:extLst>
              <a:ext uri="{FF2B5EF4-FFF2-40B4-BE49-F238E27FC236}">
                <a16:creationId xmlns:a16="http://schemas.microsoft.com/office/drawing/2014/main" id="{16DC575C-6468-4E20-BF69-37ACB522F039}"/>
              </a:ext>
            </a:extLst>
          </p:cNvPr>
          <p:cNvSpPr>
            <a:spLocks noGrp="1"/>
          </p:cNvSpPr>
          <p:nvPr>
            <p:ph idx="1"/>
          </p:nvPr>
        </p:nvSpPr>
        <p:spPr/>
        <p:txBody>
          <a:bodyPr/>
          <a:lstStyle/>
          <a:p>
            <a:r>
              <a:rPr lang="en-US" dirty="0"/>
              <a:t>Manage programs and portfolios across platforms</a:t>
            </a:r>
          </a:p>
          <a:p>
            <a:r>
              <a:rPr lang="en-US" dirty="0"/>
              <a:t>Test step level traceability for mission systems</a:t>
            </a:r>
          </a:p>
          <a:p>
            <a:r>
              <a:rPr lang="en-US" dirty="0"/>
              <a:t>Automate testing and compliance with </a:t>
            </a:r>
            <a:r>
              <a:rPr lang="en-US" dirty="0" err="1"/>
              <a:t>RemoteLaunch</a:t>
            </a:r>
            <a:endParaRPr lang="en-US" dirty="0"/>
          </a:p>
          <a:p>
            <a:r>
              <a:rPr lang="en-US" dirty="0"/>
              <a:t>Security and privacy with on-premise and AWS GovCloud</a:t>
            </a:r>
          </a:p>
        </p:txBody>
      </p:sp>
    </p:spTree>
    <p:extLst>
      <p:ext uri="{BB962C8B-B14F-4D97-AF65-F5344CB8AC3E}">
        <p14:creationId xmlns:p14="http://schemas.microsoft.com/office/powerpoint/2010/main" val="3374732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 by Industry</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4"/>
            <a:extLst>
              <a:ext uri="{FF2B5EF4-FFF2-40B4-BE49-F238E27FC236}">
                <a16:creationId xmlns:a16="http://schemas.microsoft.com/office/drawing/2014/main" id="{59D6EB7A-33C8-413E-90DF-670107783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6"/>
            <a:extLst>
              <a:ext uri="{FF2B5EF4-FFF2-40B4-BE49-F238E27FC236}">
                <a16:creationId xmlns:a16="http://schemas.microsoft.com/office/drawing/2014/main" id="{8C78F9CA-A1A4-497F-99FF-BF0F3A664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8"/>
            <a:extLst>
              <a:ext uri="{FF2B5EF4-FFF2-40B4-BE49-F238E27FC236}">
                <a16:creationId xmlns:a16="http://schemas.microsoft.com/office/drawing/2014/main" id="{75E38330-814A-4699-8B1A-0C43C72E77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1860"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2"/>
            <a:extLst>
              <a:ext uri="{FF2B5EF4-FFF2-40B4-BE49-F238E27FC236}">
                <a16:creationId xmlns:a16="http://schemas.microsoft.com/office/drawing/2014/main" id="{A5D5540C-44CF-46BD-8661-2D129B2AD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pic>
        <p:nvPicPr>
          <p:cNvPr id="48" name="Picture 4" descr="AdventHealth | A Leader in Whole-Person Health Care">
            <a:extLst>
              <a:ext uri="{FF2B5EF4-FFF2-40B4-BE49-F238E27FC236}">
                <a16:creationId xmlns:a16="http://schemas.microsoft.com/office/drawing/2014/main" id="{603071A4-5BBF-40AE-B6BA-8FC25B5F997C}"/>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69785" y="4752029"/>
            <a:ext cx="1706317" cy="4744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5DA47B96-73D4-473A-A318-1E3B13DEA1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94656" y="4387409"/>
            <a:ext cx="14382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B0C2C718-B90B-4729-92D1-56361C964768}"/>
              </a:ext>
            </a:extLst>
          </p:cNvPr>
          <p:cNvPicPr>
            <a:picLocks noChangeAspect="1"/>
          </p:cNvPicPr>
          <p:nvPr/>
        </p:nvPicPr>
        <p:blipFill>
          <a:blip r:embed="rId38"/>
          <a:stretch>
            <a:fillRect/>
          </a:stretch>
        </p:blipFill>
        <p:spPr>
          <a:xfrm>
            <a:off x="2236270" y="4709699"/>
            <a:ext cx="981075" cy="473815"/>
          </a:xfrm>
          <a:prstGeom prst="rect">
            <a:avLst/>
          </a:prstGeom>
        </p:spPr>
      </p:pic>
      <p:pic>
        <p:nvPicPr>
          <p:cNvPr id="51" name="Picture 6">
            <a:extLst>
              <a:ext uri="{FF2B5EF4-FFF2-40B4-BE49-F238E27FC236}">
                <a16:creationId xmlns:a16="http://schemas.microsoft.com/office/drawing/2014/main" id="{2DF95EE4-EB6F-49FE-BBA4-B5AD9EF5024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79403" y="5859652"/>
            <a:ext cx="1097292" cy="55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7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Regulated Industries - Automating Compliance</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End-to-end traceability out</a:t>
              </a:r>
              <a:br>
                <a:rPr lang="en-US" sz="2800" kern="1200" dirty="0"/>
              </a:br>
              <a:r>
                <a:rPr lang="en-US" sz="2800" kern="1200" dirty="0"/>
                <a:t>of the box</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Generate Documentation from data</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Integration across the software value chain</a:t>
              </a:r>
            </a:p>
          </p:txBody>
        </p:sp>
      </p:grpSp>
    </p:spTree>
    <p:extLst>
      <p:ext uri="{BB962C8B-B14F-4D97-AF65-F5344CB8AC3E}">
        <p14:creationId xmlns:p14="http://schemas.microsoft.com/office/powerpoint/2010/main" val="4113358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7" descr="ValueLabs Global Solutions Pte Lt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0772" y="5050183"/>
            <a:ext cx="1561941" cy="4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28</a:t>
            </a:fld>
            <a:endParaRPr lang="en-US" altLang="en-US" dirty="0"/>
          </a:p>
        </p:txBody>
      </p:sp>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35" y="2106011"/>
            <a:ext cx="1246629" cy="630648"/>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8441" y="3365792"/>
            <a:ext cx="1061189" cy="579952"/>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8"/>
          <a:stretch>
            <a:fillRect/>
          </a:stretch>
        </p:blipFill>
        <p:spPr>
          <a:xfrm>
            <a:off x="8522246" y="3332520"/>
            <a:ext cx="1440201" cy="489334"/>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0656" y="1957938"/>
            <a:ext cx="1598934" cy="351765"/>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pic>
        <p:nvPicPr>
          <p:cNvPr id="35" name="Picture 34">
            <a:extLst>
              <a:ext uri="{FF2B5EF4-FFF2-40B4-BE49-F238E27FC236}">
                <a16:creationId xmlns:a16="http://schemas.microsoft.com/office/drawing/2014/main" id="{A6904531-24E3-49FC-B1BC-C2300257039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184889" y="1876743"/>
            <a:ext cx="1507105" cy="387021"/>
          </a:xfrm>
          <a:prstGeom prst="rect">
            <a:avLst/>
          </a:prstGeom>
        </p:spPr>
      </p:pic>
      <p:pic>
        <p:nvPicPr>
          <p:cNvPr id="36" name="Picture 35">
            <a:extLst>
              <a:ext uri="{FF2B5EF4-FFF2-40B4-BE49-F238E27FC236}">
                <a16:creationId xmlns:a16="http://schemas.microsoft.com/office/drawing/2014/main" id="{392F80CD-AB76-4450-9E93-CC753E84BAA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839292" y="2125073"/>
            <a:ext cx="1733782" cy="326217"/>
          </a:xfrm>
          <a:prstGeom prst="rect">
            <a:avLst/>
          </a:prstGeom>
        </p:spPr>
      </p:pic>
      <p:pic>
        <p:nvPicPr>
          <p:cNvPr id="37" name="Picture 36">
            <a:extLst>
              <a:ext uri="{FF2B5EF4-FFF2-40B4-BE49-F238E27FC236}">
                <a16:creationId xmlns:a16="http://schemas.microsoft.com/office/drawing/2014/main" id="{6DF4491D-9BEA-493B-A723-50BCA19B458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75850" y="3279308"/>
            <a:ext cx="1672313" cy="652202"/>
          </a:xfrm>
          <a:prstGeom prst="rect">
            <a:avLst/>
          </a:prstGeom>
        </p:spPr>
      </p:pic>
      <p:pic>
        <p:nvPicPr>
          <p:cNvPr id="2" name="Picture 1">
            <a:extLst>
              <a:ext uri="{FF2B5EF4-FFF2-40B4-BE49-F238E27FC236}">
                <a16:creationId xmlns:a16="http://schemas.microsoft.com/office/drawing/2014/main" id="{71B8B5D6-29D2-4929-A9BC-390EEB1711F3}"/>
              </a:ext>
            </a:extLst>
          </p:cNvPr>
          <p:cNvPicPr>
            <a:picLocks noChangeAspect="1"/>
          </p:cNvPicPr>
          <p:nvPr/>
        </p:nvPicPr>
        <p:blipFill>
          <a:blip r:embed="rId18"/>
          <a:stretch>
            <a:fillRect/>
          </a:stretch>
        </p:blipFill>
        <p:spPr>
          <a:xfrm>
            <a:off x="3309727" y="4041362"/>
            <a:ext cx="933305" cy="642604"/>
          </a:xfrm>
          <a:prstGeom prst="rect">
            <a:avLst/>
          </a:prstGeom>
        </p:spPr>
      </p:pic>
      <p:pic>
        <p:nvPicPr>
          <p:cNvPr id="4" name="Picture 3">
            <a:extLst>
              <a:ext uri="{FF2B5EF4-FFF2-40B4-BE49-F238E27FC236}">
                <a16:creationId xmlns:a16="http://schemas.microsoft.com/office/drawing/2014/main" id="{B11EC7B6-5130-4208-930D-24333F05E0E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745205" y="2457130"/>
            <a:ext cx="1559883" cy="451306"/>
          </a:xfrm>
          <a:prstGeom prst="rect">
            <a:avLst/>
          </a:prstGeom>
        </p:spPr>
      </p:pic>
      <p:graphicFrame>
        <p:nvGraphicFramePr>
          <p:cNvPr id="10" name="Object 9">
            <a:extLst>
              <a:ext uri="{FF2B5EF4-FFF2-40B4-BE49-F238E27FC236}">
                <a16:creationId xmlns:a16="http://schemas.microsoft.com/office/drawing/2014/main" id="{D7F8FDED-EF34-4E64-AA65-1872E7FA12E6}"/>
              </a:ext>
            </a:extLst>
          </p:cNvPr>
          <p:cNvGraphicFramePr>
            <a:graphicFrameLocks noChangeAspect="1"/>
          </p:cNvGraphicFramePr>
          <p:nvPr/>
        </p:nvGraphicFramePr>
        <p:xfrm>
          <a:off x="3482376" y="5588603"/>
          <a:ext cx="905222" cy="645725"/>
        </p:xfrm>
        <a:graphic>
          <a:graphicData uri="http://schemas.openxmlformats.org/presentationml/2006/ole">
            <mc:AlternateContent xmlns:mc="http://schemas.openxmlformats.org/markup-compatibility/2006">
              <mc:Choice xmlns:v="urn:schemas-microsoft-com:vml" Requires="v">
                <p:oleObj r:id="rId20" imgW="1904760" imgH="1358640" progId="">
                  <p:embed/>
                </p:oleObj>
              </mc:Choice>
              <mc:Fallback>
                <p:oleObj r:id="rId20" imgW="1904760" imgH="1358640" progId="">
                  <p:embed/>
                  <p:pic>
                    <p:nvPicPr>
                      <p:cNvPr id="10" name="Object 9">
                        <a:extLst>
                          <a:ext uri="{FF2B5EF4-FFF2-40B4-BE49-F238E27FC236}">
                            <a16:creationId xmlns:a16="http://schemas.microsoft.com/office/drawing/2014/main" id="{D7F8FDED-EF34-4E64-AA65-1872E7FA12E6}"/>
                          </a:ext>
                        </a:extLst>
                      </p:cNvPr>
                      <p:cNvPicPr/>
                      <p:nvPr/>
                    </p:nvPicPr>
                    <p:blipFill>
                      <a:blip r:embed="rId21"/>
                      <a:stretch>
                        <a:fillRect/>
                      </a:stretch>
                    </p:blipFill>
                    <p:spPr>
                      <a:xfrm>
                        <a:off x="3482376" y="5588603"/>
                        <a:ext cx="905222" cy="64572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77A5056E-9FE7-40A6-8A84-0BE7FCC77506}"/>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439938" y="1927226"/>
            <a:ext cx="920496" cy="304800"/>
          </a:xfrm>
          <a:prstGeom prst="rect">
            <a:avLst/>
          </a:prstGeom>
        </p:spPr>
      </p:pic>
      <p:pic>
        <p:nvPicPr>
          <p:cNvPr id="18" name="Picture 17">
            <a:extLst>
              <a:ext uri="{FF2B5EF4-FFF2-40B4-BE49-F238E27FC236}">
                <a16:creationId xmlns:a16="http://schemas.microsoft.com/office/drawing/2014/main" id="{F4A1FAFB-0560-45D1-9315-E792702F0DC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700796" y="2411652"/>
            <a:ext cx="499185" cy="499185"/>
          </a:xfrm>
          <a:prstGeom prst="rect">
            <a:avLst/>
          </a:prstGeom>
        </p:spPr>
      </p:pic>
      <p:pic>
        <p:nvPicPr>
          <p:cNvPr id="49" name="Picture 48">
            <a:extLst>
              <a:ext uri="{FF2B5EF4-FFF2-40B4-BE49-F238E27FC236}">
                <a16:creationId xmlns:a16="http://schemas.microsoft.com/office/drawing/2014/main" id="{5ACC3FB3-4694-4098-B85B-EC0980C55E13}"/>
              </a:ext>
            </a:extLst>
          </p:cNvPr>
          <p:cNvPicPr>
            <a:picLocks noChangeAspect="1"/>
          </p:cNvPicPr>
          <p:nvPr/>
        </p:nvPicPr>
        <p:blipFill>
          <a:blip r:embed="rId24"/>
          <a:stretch>
            <a:fillRect/>
          </a:stretch>
        </p:blipFill>
        <p:spPr>
          <a:xfrm>
            <a:off x="10003421" y="3308469"/>
            <a:ext cx="1161905" cy="476191"/>
          </a:xfrm>
          <a:prstGeom prst="rect">
            <a:avLst/>
          </a:prstGeom>
        </p:spPr>
      </p:pic>
      <p:pic>
        <p:nvPicPr>
          <p:cNvPr id="50" name="Picture 57" descr="Rubric Consulting (Pty) Ltd">
            <a:extLst>
              <a:ext uri="{FF2B5EF4-FFF2-40B4-BE49-F238E27FC236}">
                <a16:creationId xmlns:a16="http://schemas.microsoft.com/office/drawing/2014/main" id="{347BA8D0-41E3-4C98-BFA6-49C469D8A6A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187859" y="5676244"/>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ESL">
            <a:extLst>
              <a:ext uri="{FF2B5EF4-FFF2-40B4-BE49-F238E27FC236}">
                <a16:creationId xmlns:a16="http://schemas.microsoft.com/office/drawing/2014/main" id="{8BD3AE73-F9B4-492A-9BFC-D89DF485FB7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007396" y="5272917"/>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9" descr="Tezza Business Solutions">
            <a:extLst>
              <a:ext uri="{FF2B5EF4-FFF2-40B4-BE49-F238E27FC236}">
                <a16:creationId xmlns:a16="http://schemas.microsoft.com/office/drawing/2014/main" id="{8BAD7ABA-D2C2-4D2E-9C9E-D052750B6E6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975532" y="5106104"/>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51F7FE0C-910E-43C8-8C94-DF9B5D43E1F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943601" y="5218270"/>
            <a:ext cx="946586" cy="946586"/>
          </a:xfrm>
          <a:prstGeom prst="rect">
            <a:avLst/>
          </a:prstGeom>
        </p:spPr>
      </p:pic>
      <p:pic>
        <p:nvPicPr>
          <p:cNvPr id="48" name="Picture 47">
            <a:extLst>
              <a:ext uri="{FF2B5EF4-FFF2-40B4-BE49-F238E27FC236}">
                <a16:creationId xmlns:a16="http://schemas.microsoft.com/office/drawing/2014/main" id="{60F28BB9-3E8E-43D7-8FF8-7E7406BC473D}"/>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250279" y="5143909"/>
            <a:ext cx="1670877" cy="1160820"/>
          </a:xfrm>
          <a:prstGeom prst="rect">
            <a:avLst/>
          </a:prstGeom>
        </p:spPr>
      </p:pic>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27441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921509"/>
            <a:ext cx="9703294" cy="1754326"/>
          </a:xfrm>
          <a:prstGeom prst="rect">
            <a:avLst/>
          </a:prstGeom>
        </p:spPr>
        <p:txBody>
          <a:bodyPr wrap="square">
            <a:spAutoFit/>
          </a:bodyPr>
          <a:lstStyle/>
          <a:p>
            <a:pPr algn="ctr"/>
            <a:r>
              <a:rPr lang="en-US" dirty="0">
                <a:latin typeface="+mj-lt"/>
              </a:rPr>
              <a:t>Great product for managing your software development projects. When evaluating solutions, it became clear to me that the choice would be </a:t>
            </a:r>
            <a:r>
              <a:rPr lang="en-US" dirty="0" err="1">
                <a:latin typeface="+mj-lt"/>
              </a:rPr>
              <a:t>SpiraTeam</a:t>
            </a:r>
            <a:r>
              <a:rPr lang="en-US" dirty="0">
                <a:latin typeface="+mj-lt"/>
              </a:rPr>
              <a:t>. For the price to feature ratio, it could do everything and more than we would need. With the ability to just add additional licenses as our team grew it provided the flexibility we needed. The support team at Inflectra is also top notch. Any time I had a question/issue, they were there to help in a quick and friendly manner.</a:t>
            </a:r>
          </a:p>
          <a:p>
            <a:pPr algn="ctr"/>
            <a:r>
              <a:rPr lang="en-US" b="1" i="1" dirty="0">
                <a:latin typeface="+mj-lt"/>
              </a:rPr>
              <a:t>	- </a:t>
            </a:r>
            <a:r>
              <a:rPr lang="sv-SE" b="1" i="1" dirty="0">
                <a:latin typeface="+mj-lt"/>
              </a:rPr>
              <a:t>Brian Kratsch, </a:t>
            </a:r>
            <a:r>
              <a:rPr lang="sv-SE" i="1" dirty="0">
                <a:latin typeface="+mj-lt"/>
              </a:rPr>
              <a:t>Tolko Industries Ltd.</a:t>
            </a:r>
            <a:r>
              <a:rPr lang="en-US" i="1" dirty="0">
                <a:latin typeface="+mj-lt"/>
              </a:rPr>
              <a:t> </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699051"/>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604051"/>
            <a:ext cx="9703294" cy="1200329"/>
          </a:xfrm>
          <a:prstGeom prst="rect">
            <a:avLst/>
          </a:prstGeom>
        </p:spPr>
        <p:txBody>
          <a:bodyPr wrap="square">
            <a:spAutoFit/>
          </a:bodyPr>
          <a:lstStyle/>
          <a:p>
            <a:pPr algn="ctr"/>
            <a:r>
              <a:rPr lang="en-US" dirty="0" err="1">
                <a:latin typeface="+mj-lt"/>
              </a:rPr>
              <a:t>Inflectra’s</a:t>
            </a:r>
            <a:r>
              <a:rPr lang="en-US" dirty="0">
                <a:latin typeface="+mj-lt"/>
              </a:rPr>
              <a:t> </a:t>
            </a:r>
            <a:r>
              <a:rPr lang="en-US" dirty="0" err="1">
                <a:latin typeface="+mj-lt"/>
              </a:rPr>
              <a:t>SpiraTeam</a:t>
            </a:r>
            <a:r>
              <a:rPr lang="en-US" dirty="0">
                <a:latin typeface="+mj-lt"/>
              </a:rPr>
              <a:t> is disrupting this market. And deservedly so. If you’re in the market for an ALM tool, I recommend you put </a:t>
            </a:r>
            <a:r>
              <a:rPr lang="en-US" dirty="0" err="1">
                <a:latin typeface="+mj-lt"/>
              </a:rPr>
              <a:t>SpiraTeam</a:t>
            </a:r>
            <a:r>
              <a:rPr lang="en-US" dirty="0">
                <a:latin typeface="+mj-lt"/>
              </a:rPr>
              <a:t> at the top of your shortlist. This is a great suite for managing the application development life cycle. Very competitive in features and functions.</a:t>
            </a:r>
          </a:p>
          <a:p>
            <a:pPr algn="ctr"/>
            <a:r>
              <a:rPr lang="en-US" b="1" i="1" dirty="0">
                <a:latin typeface="+mj-lt"/>
              </a:rPr>
              <a:t>	- Jim Reardan, </a:t>
            </a:r>
            <a:r>
              <a:rPr lang="en-US" i="1" dirty="0">
                <a:latin typeface="+mj-lt"/>
              </a:rPr>
              <a:t>Process1st Consulting</a:t>
            </a:r>
          </a:p>
        </p:txBody>
      </p:sp>
    </p:spTree>
    <p:extLst>
      <p:ext uri="{BB962C8B-B14F-4D97-AF65-F5344CB8AC3E}">
        <p14:creationId xmlns:p14="http://schemas.microsoft.com/office/powerpoint/2010/main" val="2729888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The Agile Manifesto Changes Everything</a:t>
            </a:r>
          </a:p>
        </p:txBody>
      </p:sp>
      <p:grpSp>
        <p:nvGrpSpPr>
          <p:cNvPr id="46" name="Group 45">
            <a:extLst>
              <a:ext uri="{FF2B5EF4-FFF2-40B4-BE49-F238E27FC236}">
                <a16:creationId xmlns:a16="http://schemas.microsoft.com/office/drawing/2014/main" id="{59915BA7-E364-428C-BDDF-C0A482A795CF}"/>
              </a:ext>
            </a:extLst>
          </p:cNvPr>
          <p:cNvGrpSpPr/>
          <p:nvPr/>
        </p:nvGrpSpPr>
        <p:grpSpPr>
          <a:xfrm>
            <a:off x="1504561" y="2332088"/>
            <a:ext cx="9182877" cy="3889310"/>
            <a:chOff x="1500674" y="1886339"/>
            <a:chExt cx="8458200" cy="3581400"/>
          </a:xfrm>
        </p:grpSpPr>
        <p:sp>
          <p:nvSpPr>
            <p:cNvPr id="6" name="AutoShape 2">
              <a:extLst>
                <a:ext uri="{FF2B5EF4-FFF2-40B4-BE49-F238E27FC236}">
                  <a16:creationId xmlns:a16="http://schemas.microsoft.com/office/drawing/2014/main" id="{F82EC296-6458-4DE8-8D72-D12ABB0FDCA1}"/>
                </a:ext>
              </a:extLst>
            </p:cNvPr>
            <p:cNvSpPr>
              <a:spLocks noChangeArrowheads="1"/>
            </p:cNvSpPr>
            <p:nvPr/>
          </p:nvSpPr>
          <p:spPr bwMode="auto">
            <a:xfrm>
              <a:off x="43200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7" name="AutoShape 3">
              <a:extLst>
                <a:ext uri="{FF2B5EF4-FFF2-40B4-BE49-F238E27FC236}">
                  <a16:creationId xmlns:a16="http://schemas.microsoft.com/office/drawing/2014/main" id="{6EB41118-AE1A-4AC9-8C1C-03C3AF2F6372}"/>
                </a:ext>
              </a:extLst>
            </p:cNvPr>
            <p:cNvSpPr>
              <a:spLocks noChangeArrowheads="1"/>
            </p:cNvSpPr>
            <p:nvPr/>
          </p:nvSpPr>
          <p:spPr bwMode="auto">
            <a:xfrm>
              <a:off x="61488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125760B6-4FA4-4F7C-9B56-212734548DD5}"/>
                </a:ext>
              </a:extLst>
            </p:cNvPr>
            <p:cNvSpPr>
              <a:spLocks noChangeArrowheads="1"/>
            </p:cNvSpPr>
            <p:nvPr/>
          </p:nvSpPr>
          <p:spPr bwMode="auto">
            <a:xfrm>
              <a:off x="1500674" y="2114939"/>
              <a:ext cx="1219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Requirements</a:t>
              </a:r>
            </a:p>
            <a:p>
              <a:pPr algn="ctr">
                <a:spcBef>
                  <a:spcPct val="0"/>
                </a:spcBef>
                <a:buClrTx/>
                <a:buSzTx/>
                <a:buFontTx/>
                <a:buNone/>
              </a:pPr>
              <a:r>
                <a:rPr lang="en-US" altLang="en-US" sz="1400">
                  <a:solidFill>
                    <a:schemeClr val="tx1"/>
                  </a:solidFill>
                </a:rPr>
                <a:t>Gathering</a:t>
              </a:r>
              <a:endParaRPr lang="en-US" altLang="en-US" sz="2400">
                <a:solidFill>
                  <a:schemeClr val="tx1"/>
                </a:solidFill>
                <a:latin typeface="Times" panose="02020603050405020304" pitchFamily="18" charset="0"/>
              </a:endParaRPr>
            </a:p>
          </p:txBody>
        </p:sp>
        <p:sp>
          <p:nvSpPr>
            <p:cNvPr id="9" name="Rectangle 7">
              <a:extLst>
                <a:ext uri="{FF2B5EF4-FFF2-40B4-BE49-F238E27FC236}">
                  <a16:creationId xmlns:a16="http://schemas.microsoft.com/office/drawing/2014/main" id="{23C1E943-7079-4D0D-B2F0-6AD9FAFA75D0}"/>
                </a:ext>
              </a:extLst>
            </p:cNvPr>
            <p:cNvSpPr>
              <a:spLocks noChangeArrowheads="1"/>
            </p:cNvSpPr>
            <p:nvPr/>
          </p:nvSpPr>
          <p:spPr bwMode="auto">
            <a:xfrm>
              <a:off x="27198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Business Design</a:t>
              </a:r>
              <a:endParaRPr lang="en-US" altLang="en-US" sz="2400">
                <a:solidFill>
                  <a:schemeClr val="tx1"/>
                </a:solidFill>
                <a:latin typeface="Times" panose="02020603050405020304" pitchFamily="18" charset="0"/>
              </a:endParaRPr>
            </a:p>
          </p:txBody>
        </p:sp>
        <p:sp>
          <p:nvSpPr>
            <p:cNvPr id="10" name="Rectangle 8">
              <a:extLst>
                <a:ext uri="{FF2B5EF4-FFF2-40B4-BE49-F238E27FC236}">
                  <a16:creationId xmlns:a16="http://schemas.microsoft.com/office/drawing/2014/main" id="{4CB47B72-ED6B-4D8D-97F0-DB0EAF8D9ACF}"/>
                </a:ext>
              </a:extLst>
            </p:cNvPr>
            <p:cNvSpPr>
              <a:spLocks noChangeArrowheads="1"/>
            </p:cNvSpPr>
            <p:nvPr/>
          </p:nvSpPr>
          <p:spPr bwMode="auto">
            <a:xfrm>
              <a:off x="6834674" y="2114939"/>
              <a:ext cx="8382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Unit</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1" name="Rectangle 9">
              <a:extLst>
                <a:ext uri="{FF2B5EF4-FFF2-40B4-BE49-F238E27FC236}">
                  <a16:creationId xmlns:a16="http://schemas.microsoft.com/office/drawing/2014/main" id="{AE1CE3A3-D2D1-4A4D-93BE-495FB38F5ECD}"/>
                </a:ext>
              </a:extLst>
            </p:cNvPr>
            <p:cNvSpPr>
              <a:spLocks noChangeArrowheads="1"/>
            </p:cNvSpPr>
            <p:nvPr/>
          </p:nvSpPr>
          <p:spPr bwMode="auto">
            <a:xfrm>
              <a:off x="1500674" y="1886339"/>
              <a:ext cx="8382000" cy="228600"/>
            </a:xfrm>
            <a:prstGeom prst="rect">
              <a:avLst/>
            </a:prstGeom>
            <a:solidFill>
              <a:schemeClr val="tx1">
                <a:alpha val="50195"/>
              </a:schemeClr>
            </a:solidFill>
            <a:ln w="1905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bg1"/>
                  </a:solidFill>
                </a:rPr>
                <a:t>Traditional Waterfall Methodology</a:t>
              </a:r>
              <a:endParaRPr lang="en-US" altLang="en-US" sz="1200" b="1">
                <a:solidFill>
                  <a:schemeClr val="bg1"/>
                </a:solidFill>
                <a:latin typeface="Times" panose="02020603050405020304" pitchFamily="18" charset="0"/>
              </a:endParaRPr>
            </a:p>
          </p:txBody>
        </p:sp>
        <p:sp>
          <p:nvSpPr>
            <p:cNvPr id="12" name="AutoShape 10">
              <a:extLst>
                <a:ext uri="{FF2B5EF4-FFF2-40B4-BE49-F238E27FC236}">
                  <a16:creationId xmlns:a16="http://schemas.microsoft.com/office/drawing/2014/main" id="{9FBA484D-3537-4601-BEC2-6EDB415F9B2D}"/>
                </a:ext>
              </a:extLst>
            </p:cNvPr>
            <p:cNvSpPr>
              <a:spLocks noChangeArrowheads="1"/>
            </p:cNvSpPr>
            <p:nvPr/>
          </p:nvSpPr>
          <p:spPr bwMode="auto">
            <a:xfrm>
              <a:off x="9730274" y="2953139"/>
              <a:ext cx="228600" cy="228600"/>
            </a:xfrm>
            <a:prstGeom prst="diamond">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Text Box 11">
              <a:extLst>
                <a:ext uri="{FF2B5EF4-FFF2-40B4-BE49-F238E27FC236}">
                  <a16:creationId xmlns:a16="http://schemas.microsoft.com/office/drawing/2014/main" id="{5F3FA9D5-A865-467D-8E92-56A4DF287624}"/>
                </a:ext>
              </a:extLst>
            </p:cNvPr>
            <p:cNvSpPr txBox="1">
              <a:spLocks noChangeArrowheads="1"/>
            </p:cNvSpPr>
            <p:nvPr/>
          </p:nvSpPr>
          <p:spPr bwMode="auto">
            <a:xfrm>
              <a:off x="8457099" y="2953139"/>
              <a:ext cx="12731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14" name="Rectangle 12">
              <a:extLst>
                <a:ext uri="{FF2B5EF4-FFF2-40B4-BE49-F238E27FC236}">
                  <a16:creationId xmlns:a16="http://schemas.microsoft.com/office/drawing/2014/main" id="{1E132272-4074-460E-AE7E-5F6606AFC986}"/>
                </a:ext>
              </a:extLst>
            </p:cNvPr>
            <p:cNvSpPr>
              <a:spLocks noChangeArrowheads="1"/>
            </p:cNvSpPr>
            <p:nvPr/>
          </p:nvSpPr>
          <p:spPr bwMode="auto">
            <a:xfrm>
              <a:off x="3710474" y="2114939"/>
              <a:ext cx="990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Technical Design</a:t>
              </a:r>
              <a:endParaRPr lang="en-US" altLang="en-US" sz="2400">
                <a:solidFill>
                  <a:schemeClr val="tx1"/>
                </a:solidFill>
                <a:latin typeface="Times" panose="02020603050405020304" pitchFamily="18" charset="0"/>
              </a:endParaRPr>
            </a:p>
          </p:txBody>
        </p:sp>
        <p:sp>
          <p:nvSpPr>
            <p:cNvPr id="15" name="Rectangle 13">
              <a:extLst>
                <a:ext uri="{FF2B5EF4-FFF2-40B4-BE49-F238E27FC236}">
                  <a16:creationId xmlns:a16="http://schemas.microsoft.com/office/drawing/2014/main" id="{A82E0C20-5D6D-4E56-8AE1-D49EA64452C3}"/>
                </a:ext>
              </a:extLst>
            </p:cNvPr>
            <p:cNvSpPr>
              <a:spLocks noChangeArrowheads="1"/>
            </p:cNvSpPr>
            <p:nvPr/>
          </p:nvSpPr>
          <p:spPr bwMode="auto">
            <a:xfrm>
              <a:off x="4701074" y="2114939"/>
              <a:ext cx="21336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Systems Development</a:t>
              </a:r>
              <a:endParaRPr lang="en-US" altLang="en-US" sz="2400">
                <a:solidFill>
                  <a:schemeClr val="tx1"/>
                </a:solidFill>
                <a:latin typeface="Times" panose="02020603050405020304" pitchFamily="18" charset="0"/>
              </a:endParaRPr>
            </a:p>
          </p:txBody>
        </p:sp>
        <p:sp>
          <p:nvSpPr>
            <p:cNvPr id="16" name="Rectangle 14">
              <a:extLst>
                <a:ext uri="{FF2B5EF4-FFF2-40B4-BE49-F238E27FC236}">
                  <a16:creationId xmlns:a16="http://schemas.microsoft.com/office/drawing/2014/main" id="{84242C88-0F0A-4A6D-A734-8F80AA41782E}"/>
                </a:ext>
              </a:extLst>
            </p:cNvPr>
            <p:cNvSpPr>
              <a:spLocks noChangeArrowheads="1"/>
            </p:cNvSpPr>
            <p:nvPr/>
          </p:nvSpPr>
          <p:spPr bwMode="auto">
            <a:xfrm>
              <a:off x="7672874" y="2114939"/>
              <a:ext cx="10668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Integration</a:t>
              </a:r>
            </a:p>
            <a:p>
              <a:pPr algn="ctr">
                <a:spcBef>
                  <a:spcPct val="0"/>
                </a:spcBef>
                <a:buClrTx/>
                <a:buSzTx/>
                <a:buFontTx/>
                <a:buNone/>
              </a:pPr>
              <a:r>
                <a:rPr lang="en-US" altLang="en-US" sz="1400">
                  <a:solidFill>
                    <a:schemeClr val="tx1"/>
                  </a:solidFill>
                </a:rPr>
                <a:t>Testing</a:t>
              </a:r>
              <a:endParaRPr lang="en-US" altLang="en-US" sz="2400">
                <a:solidFill>
                  <a:schemeClr val="tx1"/>
                </a:solidFill>
                <a:latin typeface="Times" panose="02020603050405020304" pitchFamily="18" charset="0"/>
              </a:endParaRPr>
            </a:p>
          </p:txBody>
        </p:sp>
        <p:sp>
          <p:nvSpPr>
            <p:cNvPr id="17" name="Rectangle 15">
              <a:extLst>
                <a:ext uri="{FF2B5EF4-FFF2-40B4-BE49-F238E27FC236}">
                  <a16:creationId xmlns:a16="http://schemas.microsoft.com/office/drawing/2014/main" id="{4CB53A18-F5A4-4B17-9ABF-0C6D08F21E18}"/>
                </a:ext>
              </a:extLst>
            </p:cNvPr>
            <p:cNvSpPr>
              <a:spLocks noChangeArrowheads="1"/>
            </p:cNvSpPr>
            <p:nvPr/>
          </p:nvSpPr>
          <p:spPr bwMode="auto">
            <a:xfrm>
              <a:off x="8739674" y="2114939"/>
              <a:ext cx="1143000" cy="762000"/>
            </a:xfrm>
            <a:prstGeom prst="rect">
              <a:avLst/>
            </a:prstGeom>
            <a:solidFill>
              <a:srgbClr val="EAEAEA"/>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Acceptance</a:t>
              </a:r>
            </a:p>
            <a:p>
              <a:pPr algn="ctr">
                <a:spcBef>
                  <a:spcPct val="0"/>
                </a:spcBef>
                <a:buClrTx/>
                <a:buSzTx/>
                <a:buFontTx/>
                <a:buNone/>
              </a:pPr>
              <a:r>
                <a:rPr lang="en-US" altLang="en-US" sz="1400">
                  <a:solidFill>
                    <a:schemeClr val="tx1"/>
                  </a:solidFill>
                </a:rPr>
                <a:t>Testing (UAT)</a:t>
              </a:r>
              <a:endParaRPr lang="en-US" altLang="en-US" sz="2400">
                <a:solidFill>
                  <a:schemeClr val="tx1"/>
                </a:solidFill>
                <a:latin typeface="Times" panose="02020603050405020304" pitchFamily="18" charset="0"/>
              </a:endParaRPr>
            </a:p>
          </p:txBody>
        </p:sp>
        <p:sp>
          <p:nvSpPr>
            <p:cNvPr id="18" name="AutoShape 16">
              <a:extLst>
                <a:ext uri="{FF2B5EF4-FFF2-40B4-BE49-F238E27FC236}">
                  <a16:creationId xmlns:a16="http://schemas.microsoft.com/office/drawing/2014/main" id="{20B47384-B604-4551-8BCB-63511E82359A}"/>
                </a:ext>
              </a:extLst>
            </p:cNvPr>
            <p:cNvSpPr>
              <a:spLocks noChangeArrowheads="1"/>
            </p:cNvSpPr>
            <p:nvPr/>
          </p:nvSpPr>
          <p:spPr bwMode="auto">
            <a:xfrm>
              <a:off x="5386874" y="2953139"/>
              <a:ext cx="457200" cy="381000"/>
            </a:xfrm>
            <a:prstGeom prst="downArrow">
              <a:avLst>
                <a:gd name="adj1" fmla="val 50000"/>
                <a:gd name="adj2" fmla="val 25000"/>
              </a:avLst>
            </a:prstGeom>
            <a:solidFill>
              <a:srgbClr val="F79910"/>
            </a:solidFill>
            <a:ln w="9525" algn="ctr">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Rectangle 17">
              <a:extLst>
                <a:ext uri="{FF2B5EF4-FFF2-40B4-BE49-F238E27FC236}">
                  <a16:creationId xmlns:a16="http://schemas.microsoft.com/office/drawing/2014/main" id="{0EE5FEE2-FA39-456E-99B1-1B4598D3C010}"/>
                </a:ext>
              </a:extLst>
            </p:cNvPr>
            <p:cNvSpPr>
              <a:spLocks noChangeArrowheads="1"/>
            </p:cNvSpPr>
            <p:nvPr/>
          </p:nvSpPr>
          <p:spPr bwMode="auto">
            <a:xfrm>
              <a:off x="1500674" y="3638939"/>
              <a:ext cx="1066800" cy="762000"/>
            </a:xfrm>
            <a:prstGeom prst="rect">
              <a:avLst/>
            </a:prstGeom>
            <a:solidFill>
              <a:srgbClr val="FECC82"/>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Limited Upfront Planning</a:t>
              </a:r>
            </a:p>
          </p:txBody>
        </p:sp>
        <p:sp>
          <p:nvSpPr>
            <p:cNvPr id="20" name="Rectangle 18">
              <a:extLst>
                <a:ext uri="{FF2B5EF4-FFF2-40B4-BE49-F238E27FC236}">
                  <a16:creationId xmlns:a16="http://schemas.microsoft.com/office/drawing/2014/main" id="{B0BC8366-C597-4C1F-ADD0-D0D8759726D1}"/>
                </a:ext>
              </a:extLst>
            </p:cNvPr>
            <p:cNvSpPr>
              <a:spLocks noChangeArrowheads="1"/>
            </p:cNvSpPr>
            <p:nvPr/>
          </p:nvSpPr>
          <p:spPr bwMode="auto">
            <a:xfrm>
              <a:off x="25674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#1</a:t>
              </a:r>
              <a:endParaRPr lang="en-US" altLang="en-US" sz="2400">
                <a:solidFill>
                  <a:schemeClr val="tx1"/>
                </a:solidFill>
                <a:latin typeface="Times" panose="02020603050405020304" pitchFamily="18" charset="0"/>
              </a:endParaRPr>
            </a:p>
          </p:txBody>
        </p:sp>
        <p:sp>
          <p:nvSpPr>
            <p:cNvPr id="21" name="Rectangle 19">
              <a:extLst>
                <a:ext uri="{FF2B5EF4-FFF2-40B4-BE49-F238E27FC236}">
                  <a16:creationId xmlns:a16="http://schemas.microsoft.com/office/drawing/2014/main" id="{7E5BFEBC-F6AF-48C2-B8BD-61AA7F78DF9F}"/>
                </a:ext>
              </a:extLst>
            </p:cNvPr>
            <p:cNvSpPr>
              <a:spLocks noChangeArrowheads="1"/>
            </p:cNvSpPr>
            <p:nvPr/>
          </p:nvSpPr>
          <p:spPr bwMode="auto">
            <a:xfrm>
              <a:off x="43962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#2</a:t>
              </a:r>
              <a:endParaRPr lang="en-US" altLang="en-US" sz="2400">
                <a:solidFill>
                  <a:schemeClr val="tx1"/>
                </a:solidFill>
                <a:latin typeface="Times" panose="02020603050405020304" pitchFamily="18" charset="0"/>
              </a:endParaRPr>
            </a:p>
          </p:txBody>
        </p:sp>
        <p:sp>
          <p:nvSpPr>
            <p:cNvPr id="22" name="Rectangle 20">
              <a:extLst>
                <a:ext uri="{FF2B5EF4-FFF2-40B4-BE49-F238E27FC236}">
                  <a16:creationId xmlns:a16="http://schemas.microsoft.com/office/drawing/2014/main" id="{35A17594-BF7D-4C7E-ACEC-A434E588A896}"/>
                </a:ext>
              </a:extLst>
            </p:cNvPr>
            <p:cNvSpPr>
              <a:spLocks noChangeArrowheads="1"/>
            </p:cNvSpPr>
            <p:nvPr/>
          </p:nvSpPr>
          <p:spPr bwMode="auto">
            <a:xfrm>
              <a:off x="1500674" y="3410339"/>
              <a:ext cx="8382000" cy="228600"/>
            </a:xfrm>
            <a:prstGeom prst="rect">
              <a:avLst/>
            </a:prstGeom>
            <a:solidFill>
              <a:srgbClr val="F7991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b="1">
                  <a:solidFill>
                    <a:schemeClr val="tx1"/>
                  </a:solidFill>
                </a:rPr>
                <a:t>Agile Methodology</a:t>
              </a:r>
              <a:endParaRPr lang="en-US" altLang="en-US" sz="1200" b="1">
                <a:solidFill>
                  <a:schemeClr val="tx1"/>
                </a:solidFill>
                <a:latin typeface="Times" panose="02020603050405020304" pitchFamily="18" charset="0"/>
              </a:endParaRPr>
            </a:p>
          </p:txBody>
        </p:sp>
        <p:sp>
          <p:nvSpPr>
            <p:cNvPr id="23" name="Rectangle 21">
              <a:extLst>
                <a:ext uri="{FF2B5EF4-FFF2-40B4-BE49-F238E27FC236}">
                  <a16:creationId xmlns:a16="http://schemas.microsoft.com/office/drawing/2014/main" id="{4A3B0AE9-2EA6-4CE6-BD08-6C9423E41793}"/>
                </a:ext>
              </a:extLst>
            </p:cNvPr>
            <p:cNvSpPr>
              <a:spLocks noChangeArrowheads="1"/>
            </p:cNvSpPr>
            <p:nvPr/>
          </p:nvSpPr>
          <p:spPr bwMode="auto">
            <a:xfrm>
              <a:off x="2567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a:t>
              </a:r>
              <a:endParaRPr lang="en-US" altLang="en-US" sz="1000">
                <a:solidFill>
                  <a:schemeClr val="tx1"/>
                </a:solidFill>
                <a:latin typeface="Times" panose="02020603050405020304" pitchFamily="18" charset="0"/>
              </a:endParaRPr>
            </a:p>
          </p:txBody>
        </p:sp>
        <p:sp>
          <p:nvSpPr>
            <p:cNvPr id="24" name="Rectangle 22">
              <a:extLst>
                <a:ext uri="{FF2B5EF4-FFF2-40B4-BE49-F238E27FC236}">
                  <a16:creationId xmlns:a16="http://schemas.microsoft.com/office/drawing/2014/main" id="{1869A2B2-5364-4F2D-B5C0-FBA681BDD996}"/>
                </a:ext>
              </a:extLst>
            </p:cNvPr>
            <p:cNvSpPr>
              <a:spLocks noChangeArrowheads="1"/>
            </p:cNvSpPr>
            <p:nvPr/>
          </p:nvSpPr>
          <p:spPr bwMode="auto">
            <a:xfrm>
              <a:off x="3177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2</a:t>
              </a:r>
              <a:endParaRPr lang="en-US" altLang="en-US" sz="1000">
                <a:solidFill>
                  <a:schemeClr val="tx1"/>
                </a:solidFill>
                <a:latin typeface="Times" panose="02020603050405020304" pitchFamily="18" charset="0"/>
              </a:endParaRPr>
            </a:p>
          </p:txBody>
        </p:sp>
        <p:sp>
          <p:nvSpPr>
            <p:cNvPr id="25" name="Rectangle 23">
              <a:extLst>
                <a:ext uri="{FF2B5EF4-FFF2-40B4-BE49-F238E27FC236}">
                  <a16:creationId xmlns:a16="http://schemas.microsoft.com/office/drawing/2014/main" id="{8155FBE0-54E7-4A4D-97B4-2E896DE689C8}"/>
                </a:ext>
              </a:extLst>
            </p:cNvPr>
            <p:cNvSpPr>
              <a:spLocks noChangeArrowheads="1"/>
            </p:cNvSpPr>
            <p:nvPr/>
          </p:nvSpPr>
          <p:spPr bwMode="auto">
            <a:xfrm>
              <a:off x="3786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3</a:t>
              </a:r>
              <a:endParaRPr lang="en-US" altLang="en-US" sz="1000">
                <a:solidFill>
                  <a:schemeClr val="tx1"/>
                </a:solidFill>
                <a:latin typeface="Times" panose="02020603050405020304" pitchFamily="18" charset="0"/>
              </a:endParaRPr>
            </a:p>
          </p:txBody>
        </p:sp>
        <p:sp>
          <p:nvSpPr>
            <p:cNvPr id="26" name="Rectangle 24">
              <a:extLst>
                <a:ext uri="{FF2B5EF4-FFF2-40B4-BE49-F238E27FC236}">
                  <a16:creationId xmlns:a16="http://schemas.microsoft.com/office/drawing/2014/main" id="{A5F173DE-DB63-479A-A1A6-45AA9D13BBA2}"/>
                </a:ext>
              </a:extLst>
            </p:cNvPr>
            <p:cNvSpPr>
              <a:spLocks noChangeArrowheads="1"/>
            </p:cNvSpPr>
            <p:nvPr/>
          </p:nvSpPr>
          <p:spPr bwMode="auto">
            <a:xfrm>
              <a:off x="4396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4</a:t>
              </a:r>
              <a:endParaRPr lang="en-US" altLang="en-US" sz="1000">
                <a:solidFill>
                  <a:schemeClr val="tx1"/>
                </a:solidFill>
                <a:latin typeface="Times" panose="02020603050405020304" pitchFamily="18" charset="0"/>
              </a:endParaRPr>
            </a:p>
          </p:txBody>
        </p:sp>
        <p:sp>
          <p:nvSpPr>
            <p:cNvPr id="27" name="Rectangle 25">
              <a:extLst>
                <a:ext uri="{FF2B5EF4-FFF2-40B4-BE49-F238E27FC236}">
                  <a16:creationId xmlns:a16="http://schemas.microsoft.com/office/drawing/2014/main" id="{37803C51-DC69-40EB-ADA2-B9374283A45E}"/>
                </a:ext>
              </a:extLst>
            </p:cNvPr>
            <p:cNvSpPr>
              <a:spLocks noChangeArrowheads="1"/>
            </p:cNvSpPr>
            <p:nvPr/>
          </p:nvSpPr>
          <p:spPr bwMode="auto">
            <a:xfrm>
              <a:off x="5005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5</a:t>
              </a:r>
              <a:endParaRPr lang="en-US" altLang="en-US" sz="1000">
                <a:solidFill>
                  <a:schemeClr val="tx1"/>
                </a:solidFill>
                <a:latin typeface="Times" panose="02020603050405020304" pitchFamily="18" charset="0"/>
              </a:endParaRPr>
            </a:p>
          </p:txBody>
        </p:sp>
        <p:sp>
          <p:nvSpPr>
            <p:cNvPr id="28" name="Rectangle 26">
              <a:extLst>
                <a:ext uri="{FF2B5EF4-FFF2-40B4-BE49-F238E27FC236}">
                  <a16:creationId xmlns:a16="http://schemas.microsoft.com/office/drawing/2014/main" id="{AF5A676F-850E-4E08-8DA1-D614F22388D9}"/>
                </a:ext>
              </a:extLst>
            </p:cNvPr>
            <p:cNvSpPr>
              <a:spLocks noChangeArrowheads="1"/>
            </p:cNvSpPr>
            <p:nvPr/>
          </p:nvSpPr>
          <p:spPr bwMode="auto">
            <a:xfrm>
              <a:off x="5615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6</a:t>
              </a:r>
              <a:endParaRPr lang="en-US" altLang="en-US" sz="1000">
                <a:solidFill>
                  <a:schemeClr val="tx1"/>
                </a:solidFill>
                <a:latin typeface="Times" panose="02020603050405020304" pitchFamily="18" charset="0"/>
              </a:endParaRPr>
            </a:p>
          </p:txBody>
        </p:sp>
        <p:sp>
          <p:nvSpPr>
            <p:cNvPr id="29" name="Rectangle 27">
              <a:extLst>
                <a:ext uri="{FF2B5EF4-FFF2-40B4-BE49-F238E27FC236}">
                  <a16:creationId xmlns:a16="http://schemas.microsoft.com/office/drawing/2014/main" id="{24518180-877A-41B9-B943-7D1AEE3C5794}"/>
                </a:ext>
              </a:extLst>
            </p:cNvPr>
            <p:cNvSpPr>
              <a:spLocks noChangeArrowheads="1"/>
            </p:cNvSpPr>
            <p:nvPr/>
          </p:nvSpPr>
          <p:spPr bwMode="auto">
            <a:xfrm>
              <a:off x="62250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#3</a:t>
              </a:r>
              <a:endParaRPr lang="en-US" altLang="en-US" sz="2400">
                <a:solidFill>
                  <a:schemeClr val="tx1"/>
                </a:solidFill>
                <a:latin typeface="Times" panose="02020603050405020304" pitchFamily="18" charset="0"/>
              </a:endParaRPr>
            </a:p>
          </p:txBody>
        </p:sp>
        <p:sp>
          <p:nvSpPr>
            <p:cNvPr id="30" name="Rectangle 28">
              <a:extLst>
                <a:ext uri="{FF2B5EF4-FFF2-40B4-BE49-F238E27FC236}">
                  <a16:creationId xmlns:a16="http://schemas.microsoft.com/office/drawing/2014/main" id="{84537E04-020B-4E53-BC92-724621D68A1F}"/>
                </a:ext>
              </a:extLst>
            </p:cNvPr>
            <p:cNvSpPr>
              <a:spLocks noChangeArrowheads="1"/>
            </p:cNvSpPr>
            <p:nvPr/>
          </p:nvSpPr>
          <p:spPr bwMode="auto">
            <a:xfrm>
              <a:off x="6225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7</a:t>
              </a:r>
              <a:endParaRPr lang="en-US" altLang="en-US" sz="1000">
                <a:solidFill>
                  <a:schemeClr val="tx1"/>
                </a:solidFill>
                <a:latin typeface="Times" panose="02020603050405020304" pitchFamily="18" charset="0"/>
              </a:endParaRPr>
            </a:p>
          </p:txBody>
        </p:sp>
        <p:sp>
          <p:nvSpPr>
            <p:cNvPr id="31" name="Rectangle 29">
              <a:extLst>
                <a:ext uri="{FF2B5EF4-FFF2-40B4-BE49-F238E27FC236}">
                  <a16:creationId xmlns:a16="http://schemas.microsoft.com/office/drawing/2014/main" id="{C110DBC4-7E78-440F-901A-10C4317F7F50}"/>
                </a:ext>
              </a:extLst>
            </p:cNvPr>
            <p:cNvSpPr>
              <a:spLocks noChangeArrowheads="1"/>
            </p:cNvSpPr>
            <p:nvPr/>
          </p:nvSpPr>
          <p:spPr bwMode="auto">
            <a:xfrm>
              <a:off x="68346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8</a:t>
              </a:r>
              <a:endParaRPr lang="en-US" altLang="en-US" sz="1000">
                <a:solidFill>
                  <a:schemeClr val="tx1"/>
                </a:solidFill>
                <a:latin typeface="Times" panose="02020603050405020304" pitchFamily="18" charset="0"/>
              </a:endParaRPr>
            </a:p>
          </p:txBody>
        </p:sp>
        <p:sp>
          <p:nvSpPr>
            <p:cNvPr id="32" name="Rectangle 30">
              <a:extLst>
                <a:ext uri="{FF2B5EF4-FFF2-40B4-BE49-F238E27FC236}">
                  <a16:creationId xmlns:a16="http://schemas.microsoft.com/office/drawing/2014/main" id="{EB1C1BB3-EA7D-4664-ACC6-C385A6806BF1}"/>
                </a:ext>
              </a:extLst>
            </p:cNvPr>
            <p:cNvSpPr>
              <a:spLocks noChangeArrowheads="1"/>
            </p:cNvSpPr>
            <p:nvPr/>
          </p:nvSpPr>
          <p:spPr bwMode="auto">
            <a:xfrm>
              <a:off x="74442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9</a:t>
              </a:r>
              <a:endParaRPr lang="en-US" altLang="en-US" sz="1000">
                <a:solidFill>
                  <a:schemeClr val="tx1"/>
                </a:solidFill>
                <a:latin typeface="Times" panose="02020603050405020304" pitchFamily="18" charset="0"/>
              </a:endParaRPr>
            </a:p>
          </p:txBody>
        </p:sp>
        <p:sp>
          <p:nvSpPr>
            <p:cNvPr id="33" name="Rectangle 31">
              <a:extLst>
                <a:ext uri="{FF2B5EF4-FFF2-40B4-BE49-F238E27FC236}">
                  <a16:creationId xmlns:a16="http://schemas.microsoft.com/office/drawing/2014/main" id="{3F8E33A7-7380-460C-ACDB-CE06F1BA298E}"/>
                </a:ext>
              </a:extLst>
            </p:cNvPr>
            <p:cNvSpPr>
              <a:spLocks noChangeArrowheads="1"/>
            </p:cNvSpPr>
            <p:nvPr/>
          </p:nvSpPr>
          <p:spPr bwMode="auto">
            <a:xfrm>
              <a:off x="8053874" y="3638939"/>
              <a:ext cx="1828800" cy="533400"/>
            </a:xfrm>
            <a:prstGeom prst="rect">
              <a:avLst/>
            </a:prstGeom>
            <a:solidFill>
              <a:srgbClr val="FECC82"/>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400">
                  <a:solidFill>
                    <a:schemeClr val="tx1"/>
                  </a:solidFill>
                </a:rPr>
                <a:t>Release #4</a:t>
              </a:r>
              <a:endParaRPr lang="en-US" altLang="en-US" sz="2400">
                <a:solidFill>
                  <a:schemeClr val="tx1"/>
                </a:solidFill>
                <a:latin typeface="Times" panose="02020603050405020304" pitchFamily="18" charset="0"/>
              </a:endParaRPr>
            </a:p>
          </p:txBody>
        </p:sp>
        <p:sp>
          <p:nvSpPr>
            <p:cNvPr id="34" name="Rectangle 32">
              <a:extLst>
                <a:ext uri="{FF2B5EF4-FFF2-40B4-BE49-F238E27FC236}">
                  <a16:creationId xmlns:a16="http://schemas.microsoft.com/office/drawing/2014/main" id="{A60927C3-19A4-4BA2-8B9E-1E8BD53EDD71}"/>
                </a:ext>
              </a:extLst>
            </p:cNvPr>
            <p:cNvSpPr>
              <a:spLocks noChangeArrowheads="1"/>
            </p:cNvSpPr>
            <p:nvPr/>
          </p:nvSpPr>
          <p:spPr bwMode="auto">
            <a:xfrm>
              <a:off x="80538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10</a:t>
              </a:r>
              <a:endParaRPr lang="en-US" altLang="en-US" sz="1000">
                <a:solidFill>
                  <a:schemeClr val="tx1"/>
                </a:solidFill>
                <a:latin typeface="Times" panose="02020603050405020304" pitchFamily="18" charset="0"/>
              </a:endParaRPr>
            </a:p>
          </p:txBody>
        </p:sp>
        <p:sp>
          <p:nvSpPr>
            <p:cNvPr id="35" name="Rectangle 33">
              <a:extLst>
                <a:ext uri="{FF2B5EF4-FFF2-40B4-BE49-F238E27FC236}">
                  <a16:creationId xmlns:a16="http://schemas.microsoft.com/office/drawing/2014/main" id="{1D86A1C1-0C33-4187-A992-1D8F949D6209}"/>
                </a:ext>
              </a:extLst>
            </p:cNvPr>
            <p:cNvSpPr>
              <a:spLocks noChangeArrowheads="1"/>
            </p:cNvSpPr>
            <p:nvPr/>
          </p:nvSpPr>
          <p:spPr bwMode="auto">
            <a:xfrm>
              <a:off x="86634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11</a:t>
              </a:r>
              <a:endParaRPr lang="en-US" altLang="en-US" sz="1000">
                <a:solidFill>
                  <a:schemeClr val="tx1"/>
                </a:solidFill>
                <a:latin typeface="Times" panose="02020603050405020304" pitchFamily="18" charset="0"/>
              </a:endParaRPr>
            </a:p>
          </p:txBody>
        </p:sp>
        <p:sp>
          <p:nvSpPr>
            <p:cNvPr id="36" name="Rectangle 34">
              <a:extLst>
                <a:ext uri="{FF2B5EF4-FFF2-40B4-BE49-F238E27FC236}">
                  <a16:creationId xmlns:a16="http://schemas.microsoft.com/office/drawing/2014/main" id="{D16BF183-511A-43CA-83F6-021DA1784118}"/>
                </a:ext>
              </a:extLst>
            </p:cNvPr>
            <p:cNvSpPr>
              <a:spLocks noChangeArrowheads="1"/>
            </p:cNvSpPr>
            <p:nvPr/>
          </p:nvSpPr>
          <p:spPr bwMode="auto">
            <a:xfrm>
              <a:off x="9273074" y="4172339"/>
              <a:ext cx="609600" cy="228600"/>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spcBef>
                  <a:spcPct val="0"/>
                </a:spcBef>
                <a:buClrTx/>
                <a:buSzTx/>
                <a:buFontTx/>
                <a:buNone/>
              </a:pPr>
              <a:r>
                <a:rPr lang="de-DE" altLang="en-US" sz="1000">
                  <a:solidFill>
                    <a:schemeClr val="tx1"/>
                  </a:solidFill>
                  <a:latin typeface="Times" panose="02020603050405020304" pitchFamily="18" charset="0"/>
                </a:rPr>
                <a:t>It 12</a:t>
              </a:r>
              <a:endParaRPr lang="en-US" altLang="en-US" sz="1000">
                <a:solidFill>
                  <a:schemeClr val="tx1"/>
                </a:solidFill>
                <a:latin typeface="Times" panose="02020603050405020304" pitchFamily="18" charset="0"/>
              </a:endParaRPr>
            </a:p>
          </p:txBody>
        </p:sp>
        <p:sp>
          <p:nvSpPr>
            <p:cNvPr id="37" name="Line 35">
              <a:extLst>
                <a:ext uri="{FF2B5EF4-FFF2-40B4-BE49-F238E27FC236}">
                  <a16:creationId xmlns:a16="http://schemas.microsoft.com/office/drawing/2014/main" id="{0F607AA8-934F-401B-AFE3-778F608ED9D0}"/>
                </a:ext>
              </a:extLst>
            </p:cNvPr>
            <p:cNvSpPr>
              <a:spLocks noChangeShapeType="1"/>
            </p:cNvSpPr>
            <p:nvPr/>
          </p:nvSpPr>
          <p:spPr bwMode="auto">
            <a:xfrm flipH="1">
              <a:off x="4015274" y="4400939"/>
              <a:ext cx="9906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8" name="Line 36">
              <a:extLst>
                <a:ext uri="{FF2B5EF4-FFF2-40B4-BE49-F238E27FC236}">
                  <a16:creationId xmlns:a16="http://schemas.microsoft.com/office/drawing/2014/main" id="{0A5B9D90-2F97-4A38-89F4-C22739C8A842}"/>
                </a:ext>
              </a:extLst>
            </p:cNvPr>
            <p:cNvSpPr>
              <a:spLocks noChangeShapeType="1"/>
            </p:cNvSpPr>
            <p:nvPr/>
          </p:nvSpPr>
          <p:spPr bwMode="auto">
            <a:xfrm>
              <a:off x="5615474" y="4400939"/>
              <a:ext cx="1676400" cy="457200"/>
            </a:xfrm>
            <a:prstGeom prst="line">
              <a:avLst/>
            </a:prstGeom>
            <a:noFill/>
            <a:ln w="28575">
              <a:solidFill>
                <a:schemeClr val="tx1"/>
              </a:solidFill>
              <a:prstDash val="dash"/>
              <a:round/>
              <a:headEnd/>
              <a:tailEnd/>
            </a:ln>
            <a:effectLst>
              <a:outerShdw dist="107763" dir="2700000" algn="ctr" rotWithShape="0">
                <a:schemeClr val="bg2">
                  <a:alpha val="50000"/>
                </a:schemeClr>
              </a:outerShdw>
            </a:effectLst>
            <a:extLst>
              <a:ext uri="{909E8E84-426E-40DD-AFC4-6F175D3DCCD1}">
                <a14:hiddenFill xmlns:a14="http://schemas.microsoft.com/office/drawing/2010/main">
                  <a:noFill/>
                </a14:hiddenFill>
              </a:ext>
            </a:extLst>
          </p:spPr>
          <p:txBody>
            <a:bodyPr anchor="ctr">
              <a:spAutoFit/>
            </a:bodyPr>
            <a:lstStyle/>
            <a:p>
              <a:endParaRPr lang="en-US"/>
            </a:p>
          </p:txBody>
        </p:sp>
        <p:sp>
          <p:nvSpPr>
            <p:cNvPr id="39" name="Rectangle 37">
              <a:extLst>
                <a:ext uri="{FF2B5EF4-FFF2-40B4-BE49-F238E27FC236}">
                  <a16:creationId xmlns:a16="http://schemas.microsoft.com/office/drawing/2014/main" id="{BB4AC9D7-BD40-4C6B-82E6-41E27F86CF7A}"/>
                </a:ext>
              </a:extLst>
            </p:cNvPr>
            <p:cNvSpPr>
              <a:spLocks noChangeArrowheads="1"/>
            </p:cNvSpPr>
            <p:nvPr/>
          </p:nvSpPr>
          <p:spPr bwMode="auto">
            <a:xfrm>
              <a:off x="4396274" y="4858139"/>
              <a:ext cx="762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0" name="Rectangle 38">
              <a:extLst>
                <a:ext uri="{FF2B5EF4-FFF2-40B4-BE49-F238E27FC236}">
                  <a16:creationId xmlns:a16="http://schemas.microsoft.com/office/drawing/2014/main" id="{7592453D-44C1-48B3-9BBE-59AB0F596FC4}"/>
                </a:ext>
              </a:extLst>
            </p:cNvPr>
            <p:cNvSpPr>
              <a:spLocks noChangeArrowheads="1"/>
            </p:cNvSpPr>
            <p:nvPr/>
          </p:nvSpPr>
          <p:spPr bwMode="auto">
            <a:xfrm>
              <a:off x="3937487" y="4858139"/>
              <a:ext cx="3505200" cy="228600"/>
            </a:xfrm>
            <a:prstGeom prst="rect">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b="1">
                  <a:solidFill>
                    <a:schemeClr val="tx1"/>
                  </a:solidFill>
                </a:rPr>
                <a:t>Iteration N</a:t>
              </a:r>
              <a:r>
                <a:rPr lang="en-GB" altLang="en-US" sz="1000">
                  <a:solidFill>
                    <a:srgbClr val="000000"/>
                  </a:solidFill>
                </a:rPr>
                <a:t> </a:t>
              </a:r>
            </a:p>
          </p:txBody>
        </p:sp>
        <p:sp>
          <p:nvSpPr>
            <p:cNvPr id="41" name="Rectangle 39">
              <a:extLst>
                <a:ext uri="{FF2B5EF4-FFF2-40B4-BE49-F238E27FC236}">
                  <a16:creationId xmlns:a16="http://schemas.microsoft.com/office/drawing/2014/main" id="{FAB62058-F996-4328-88E3-2D4F4D5B0B59}"/>
                </a:ext>
              </a:extLst>
            </p:cNvPr>
            <p:cNvSpPr>
              <a:spLocks noChangeArrowheads="1"/>
            </p:cNvSpPr>
            <p:nvPr/>
          </p:nvSpPr>
          <p:spPr bwMode="auto">
            <a:xfrm>
              <a:off x="3937487" y="5086739"/>
              <a:ext cx="687387"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Iteration Planning</a:t>
              </a:r>
            </a:p>
          </p:txBody>
        </p:sp>
        <p:sp>
          <p:nvSpPr>
            <p:cNvPr id="42" name="AutoShape 40">
              <a:extLst>
                <a:ext uri="{FF2B5EF4-FFF2-40B4-BE49-F238E27FC236}">
                  <a16:creationId xmlns:a16="http://schemas.microsoft.com/office/drawing/2014/main" id="{236BCC55-7048-40C9-B362-F5CAEDAD16D4}"/>
                </a:ext>
              </a:extLst>
            </p:cNvPr>
            <p:cNvSpPr>
              <a:spLocks noChangeArrowheads="1"/>
            </p:cNvSpPr>
            <p:nvPr/>
          </p:nvSpPr>
          <p:spPr bwMode="auto">
            <a:xfrm>
              <a:off x="7961799"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3" name="AutoShape 41">
              <a:extLst>
                <a:ext uri="{FF2B5EF4-FFF2-40B4-BE49-F238E27FC236}">
                  <a16:creationId xmlns:a16="http://schemas.microsoft.com/office/drawing/2014/main" id="{DAFB0E1D-B8EE-4F31-9E52-C7FA789DD2DE}"/>
                </a:ext>
              </a:extLst>
            </p:cNvPr>
            <p:cNvSpPr>
              <a:spLocks noChangeArrowheads="1"/>
            </p:cNvSpPr>
            <p:nvPr/>
          </p:nvSpPr>
          <p:spPr bwMode="auto">
            <a:xfrm>
              <a:off x="9730274" y="4477139"/>
              <a:ext cx="228600" cy="228600"/>
            </a:xfrm>
            <a:prstGeom prst="diamond">
              <a:avLst/>
            </a:prstGeom>
            <a:solidFill>
              <a:srgbClr val="F7991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44" name="Text Box 42">
              <a:extLst>
                <a:ext uri="{FF2B5EF4-FFF2-40B4-BE49-F238E27FC236}">
                  <a16:creationId xmlns:a16="http://schemas.microsoft.com/office/drawing/2014/main" id="{8643B4D9-B55E-455A-8A2E-18F3BF28D157}"/>
                </a:ext>
              </a:extLst>
            </p:cNvPr>
            <p:cNvSpPr txBox="1">
              <a:spLocks noChangeArrowheads="1"/>
            </p:cNvSpPr>
            <p:nvPr/>
          </p:nvSpPr>
          <p:spPr bwMode="auto">
            <a:xfrm>
              <a:off x="8457099" y="4459677"/>
              <a:ext cx="1273175"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r">
                <a:lnSpc>
                  <a:spcPct val="101000"/>
                </a:lnSpc>
                <a:spcBef>
                  <a:spcPct val="50000"/>
                </a:spcBef>
                <a:buClrTx/>
                <a:buSzTx/>
                <a:buFontTx/>
                <a:buNone/>
              </a:pPr>
              <a:r>
                <a:rPr lang="en-GB" altLang="en-US" sz="1000" b="1">
                  <a:solidFill>
                    <a:schemeClr val="tx1"/>
                  </a:solidFill>
                </a:rPr>
                <a:t>Release Complete</a:t>
              </a:r>
            </a:p>
          </p:txBody>
        </p:sp>
        <p:sp>
          <p:nvSpPr>
            <p:cNvPr id="45" name="Rectangle 43">
              <a:extLst>
                <a:ext uri="{FF2B5EF4-FFF2-40B4-BE49-F238E27FC236}">
                  <a16:creationId xmlns:a16="http://schemas.microsoft.com/office/drawing/2014/main" id="{2C5C5E38-F7DC-4036-BF06-3870BED124E7}"/>
                </a:ext>
              </a:extLst>
            </p:cNvPr>
            <p:cNvSpPr>
              <a:spLocks noChangeArrowheads="1"/>
            </p:cNvSpPr>
            <p:nvPr/>
          </p:nvSpPr>
          <p:spPr bwMode="auto">
            <a:xfrm>
              <a:off x="4624874" y="5086739"/>
              <a:ext cx="2819400" cy="381000"/>
            </a:xfrm>
            <a:prstGeom prst="rect">
              <a:avLst/>
            </a:prstGeom>
            <a:solidFill>
              <a:schemeClr val="bg1"/>
            </a:solidFill>
            <a:ln w="9525">
              <a:solidFill>
                <a:schemeClr val="tx1"/>
              </a:solidFill>
              <a:miter lim="800000"/>
              <a:headEnd/>
              <a:tailEnd/>
            </a:ln>
            <a:effectLst>
              <a:outerShdw dist="107763" dir="2700000" algn="ctr" rotWithShape="0">
                <a:schemeClr val="bg2">
                  <a:alpha val="50000"/>
                </a:schemeClr>
              </a:outerShdw>
            </a:effectLst>
          </p:spPr>
          <p:txBody>
            <a:bodyPr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a:lnSpc>
                  <a:spcPct val="101000"/>
                </a:lnSpc>
                <a:spcBef>
                  <a:spcPct val="50000"/>
                </a:spcBef>
                <a:buClrTx/>
                <a:buSzTx/>
                <a:buFontTx/>
                <a:buNone/>
              </a:pPr>
              <a:r>
                <a:rPr lang="en-GB" altLang="en-US" sz="1000">
                  <a:solidFill>
                    <a:schemeClr val="tx1"/>
                  </a:solidFill>
                </a:rPr>
                <a:t>Development, Continuous Integration, Unit Testing, Functional &amp; Acceptance Testing</a:t>
              </a:r>
            </a:p>
          </p:txBody>
        </p:sp>
      </p:grpSp>
      <p:sp>
        <p:nvSpPr>
          <p:cNvPr id="47" name="TextBox 46">
            <a:extLst>
              <a:ext uri="{FF2B5EF4-FFF2-40B4-BE49-F238E27FC236}">
                <a16:creationId xmlns:a16="http://schemas.microsoft.com/office/drawing/2014/main" id="{886F654D-D552-4E2F-947E-64F67721484F}"/>
              </a:ext>
            </a:extLst>
          </p:cNvPr>
          <p:cNvSpPr txBox="1"/>
          <p:nvPr/>
        </p:nvSpPr>
        <p:spPr>
          <a:xfrm>
            <a:off x="905069" y="1380929"/>
            <a:ext cx="10627568" cy="830997"/>
          </a:xfrm>
          <a:prstGeom prst="rect">
            <a:avLst/>
          </a:prstGeom>
          <a:noFill/>
        </p:spPr>
        <p:txBody>
          <a:bodyPr wrap="square" rtlCol="0">
            <a:spAutoFit/>
          </a:bodyPr>
          <a:lstStyle/>
          <a:p>
            <a:r>
              <a:rPr lang="en-US" sz="2400" dirty="0">
                <a:latin typeface="+mj-lt"/>
              </a:rPr>
              <a:t>The agile manifesto challenged the orthodoxy around software development, freeing it from the tyranny of process and rigidity, and embracing user feedback and change.</a:t>
            </a:r>
          </a:p>
        </p:txBody>
      </p:sp>
    </p:spTree>
    <p:extLst>
      <p:ext uri="{BB962C8B-B14F-4D97-AF65-F5344CB8AC3E}">
        <p14:creationId xmlns:p14="http://schemas.microsoft.com/office/powerpoint/2010/main" val="252921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pic>
        <p:nvPicPr>
          <p:cNvPr id="5" name="Picture 4">
            <a:extLst>
              <a:ext uri="{FF2B5EF4-FFF2-40B4-BE49-F238E27FC236}">
                <a16:creationId xmlns:a16="http://schemas.microsoft.com/office/drawing/2014/main" id="{87950C3A-5FBE-44C7-B96C-F579E024B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239" y="1522523"/>
            <a:ext cx="4654104" cy="5136914"/>
          </a:xfrm>
          <a:prstGeom prst="rect">
            <a:avLst/>
          </a:prstGeom>
          <a:ln>
            <a:solidFill>
              <a:srgbClr val="93A1A1"/>
            </a:solidFill>
          </a:ln>
        </p:spPr>
      </p:pic>
      <p:pic>
        <p:nvPicPr>
          <p:cNvPr id="7" name="Picture 6">
            <a:extLst>
              <a:ext uri="{FF2B5EF4-FFF2-40B4-BE49-F238E27FC236}">
                <a16:creationId xmlns:a16="http://schemas.microsoft.com/office/drawing/2014/main" id="{092B5468-12F1-454F-A803-DC26DB78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382" y="1522523"/>
            <a:ext cx="6051595" cy="2327227"/>
          </a:xfrm>
          <a:prstGeom prst="rect">
            <a:avLst/>
          </a:prstGeom>
          <a:ln>
            <a:solidFill>
              <a:srgbClr val="93A1A1"/>
            </a:solidFill>
          </a:ln>
        </p:spPr>
      </p:pic>
      <p:pic>
        <p:nvPicPr>
          <p:cNvPr id="9" name="Picture 8">
            <a:extLst>
              <a:ext uri="{FF2B5EF4-FFF2-40B4-BE49-F238E27FC236}">
                <a16:creationId xmlns:a16="http://schemas.microsoft.com/office/drawing/2014/main" id="{2511EAA4-60BB-45DD-98D3-ECA073C6C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2675" y="3959498"/>
            <a:ext cx="5953403" cy="1996082"/>
          </a:xfrm>
          <a:prstGeom prst="rect">
            <a:avLst/>
          </a:prstGeom>
          <a:ln>
            <a:solidFill>
              <a:srgbClr val="93A1A1"/>
            </a:solidFill>
          </a:ln>
        </p:spPr>
      </p:pic>
      <p:sp>
        <p:nvSpPr>
          <p:cNvPr id="10" name="TextBox 9">
            <a:extLst>
              <a:ext uri="{FF2B5EF4-FFF2-40B4-BE49-F238E27FC236}">
                <a16:creationId xmlns:a16="http://schemas.microsoft.com/office/drawing/2014/main" id="{01A70B9F-C7F4-425A-AC67-C45BFE8559F6}"/>
              </a:ext>
            </a:extLst>
          </p:cNvPr>
          <p:cNvSpPr txBox="1"/>
          <p:nvPr/>
        </p:nvSpPr>
        <p:spPr>
          <a:xfrm>
            <a:off x="6019060" y="6214369"/>
            <a:ext cx="3773010" cy="369332"/>
          </a:xfrm>
          <a:prstGeom prst="rect">
            <a:avLst/>
          </a:prstGeom>
          <a:noFill/>
        </p:spPr>
        <p:txBody>
          <a:bodyPr wrap="square" rtlCol="0">
            <a:spAutoFit/>
          </a:bodyPr>
          <a:lstStyle/>
          <a:p>
            <a:r>
              <a:rPr lang="en-US" dirty="0"/>
              <a:t>*Gartner, G2 Crowd, InfoTech</a:t>
            </a:r>
          </a:p>
        </p:txBody>
      </p:sp>
    </p:spTree>
    <p:extLst>
      <p:ext uri="{BB962C8B-B14F-4D97-AF65-F5344CB8AC3E}">
        <p14:creationId xmlns:p14="http://schemas.microsoft.com/office/powerpoint/2010/main" val="3092558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a:t>
            </a:r>
            <a:r>
              <a:rPr lang="en-US" dirty="0" err="1"/>
              <a:t>SpiraTeam</a:t>
            </a:r>
            <a:endParaRPr lang="en-US" dirty="0"/>
          </a:p>
        </p:txBody>
      </p:sp>
    </p:spTree>
    <p:extLst>
      <p:ext uri="{BB962C8B-B14F-4D97-AF65-F5344CB8AC3E}">
        <p14:creationId xmlns:p14="http://schemas.microsoft.com/office/powerpoint/2010/main" val="2141756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Integrated Program &amp; Project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Customizable reporting dashboards at the program, product, project, release and sprint levels</a:t>
            </a:r>
          </a:p>
        </p:txBody>
      </p:sp>
      <p:pic>
        <p:nvPicPr>
          <p:cNvPr id="1028" name="Picture 4">
            <a:extLst>
              <a:ext uri="{FF2B5EF4-FFF2-40B4-BE49-F238E27FC236}">
                <a16:creationId xmlns:a16="http://schemas.microsoft.com/office/drawing/2014/main" id="{6E5594B6-2982-45F9-8FBC-EF2F572034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082" y="1419411"/>
            <a:ext cx="5907163" cy="29040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E01B0BF-70D2-470F-9657-3387E3BD187B}"/>
              </a:ext>
            </a:extLst>
          </p:cNvPr>
          <p:cNvPicPr>
            <a:picLocks noChangeAspect="1"/>
          </p:cNvPicPr>
          <p:nvPr/>
        </p:nvPicPr>
        <p:blipFill>
          <a:blip r:embed="rId3"/>
          <a:stretch>
            <a:fillRect/>
          </a:stretch>
        </p:blipFill>
        <p:spPr>
          <a:xfrm>
            <a:off x="4254759" y="1915732"/>
            <a:ext cx="7482947" cy="3599392"/>
          </a:xfrm>
          <a:prstGeom prst="rect">
            <a:avLst/>
          </a:prstGeom>
          <a:ln>
            <a:solidFill>
              <a:schemeClr val="accent3"/>
            </a:solidFill>
          </a:ln>
        </p:spPr>
      </p:pic>
    </p:spTree>
    <p:extLst>
      <p:ext uri="{BB962C8B-B14F-4D97-AF65-F5344CB8AC3E}">
        <p14:creationId xmlns:p14="http://schemas.microsoft.com/office/powerpoint/2010/main" val="2961285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FC0409-373F-43C0-A506-6B474D444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7" y="474784"/>
            <a:ext cx="2127015"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Managers</a:t>
            </a:r>
          </a:p>
        </p:txBody>
      </p:sp>
    </p:spTree>
    <p:extLst>
      <p:ext uri="{BB962C8B-B14F-4D97-AF65-F5344CB8AC3E}">
        <p14:creationId xmlns:p14="http://schemas.microsoft.com/office/powerpoint/2010/main" val="1059317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Requirements Management</a:t>
            </a:r>
          </a:p>
        </p:txBody>
      </p:sp>
      <p:pic>
        <p:nvPicPr>
          <p:cNvPr id="2050" name="Picture 1">
            <a:extLst>
              <a:ext uri="{FF2B5EF4-FFF2-40B4-BE49-F238E27FC236}">
                <a16:creationId xmlns:a16="http://schemas.microsoft.com/office/drawing/2014/main" id="{031AD157-9F61-43E1-BDE3-179B7A8DBA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551" y="1559942"/>
            <a:ext cx="5690069" cy="24268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DB074A9-2FE2-4F3A-B26A-6E200E5F5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490" y="1981444"/>
            <a:ext cx="6264942" cy="3070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838200" y="6108192"/>
            <a:ext cx="8501109" cy="585571"/>
          </a:xfrm>
        </p:spPr>
        <p:txBody>
          <a:bodyPr>
            <a:noAutofit/>
          </a:bodyPr>
          <a:lstStyle/>
          <a:p>
            <a:pPr marL="0" indent="0">
              <a:buNone/>
            </a:pPr>
            <a:r>
              <a:rPr lang="en-US" dirty="0">
                <a:latin typeface="+mj-lt"/>
              </a:rPr>
              <a:t>Requirements management with end-to-end traceability</a:t>
            </a:r>
          </a:p>
        </p:txBody>
      </p:sp>
      <p:pic>
        <p:nvPicPr>
          <p:cNvPr id="2051" name="Picture 3">
            <a:extLst>
              <a:ext uri="{FF2B5EF4-FFF2-40B4-BE49-F238E27FC236}">
                <a16:creationId xmlns:a16="http://schemas.microsoft.com/office/drawing/2014/main" id="{B8FDAB3D-D0BE-4A7C-A8F7-2080577C0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750" y="3074887"/>
            <a:ext cx="6150960" cy="2879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0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77A7A9-BBC3-4F9A-995C-422CF6EE3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83" y="1475861"/>
            <a:ext cx="7882161" cy="3273420"/>
          </a:xfrm>
          <a:prstGeom prst="rect">
            <a:avLst/>
          </a:prstGeom>
          <a:ln>
            <a:solidFill>
              <a:srgbClr val="93A1A1"/>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Agile Project Planning</a:t>
            </a:r>
          </a:p>
        </p:txBody>
      </p:sp>
      <p:sp>
        <p:nvSpPr>
          <p:cNvPr id="6" name="Content Placeholder 4">
            <a:extLst>
              <a:ext uri="{FF2B5EF4-FFF2-40B4-BE49-F238E27FC236}">
                <a16:creationId xmlns:a16="http://schemas.microsoft.com/office/drawing/2014/main" id="{0D19BC31-20DA-4A4A-B034-B65253E4D9D4}"/>
              </a:ext>
            </a:extLst>
          </p:cNvPr>
          <p:cNvSpPr>
            <a:spLocks noGrp="1"/>
          </p:cNvSpPr>
          <p:nvPr>
            <p:ph idx="1"/>
          </p:nvPr>
        </p:nvSpPr>
        <p:spPr>
          <a:xfrm>
            <a:off x="838200" y="5843016"/>
            <a:ext cx="9220200" cy="814171"/>
          </a:xfrm>
        </p:spPr>
        <p:txBody>
          <a:bodyPr>
            <a:noAutofit/>
          </a:bodyPr>
          <a:lstStyle/>
          <a:p>
            <a:pPr marL="0" indent="0">
              <a:buNone/>
            </a:pPr>
            <a:r>
              <a:rPr lang="en-US" dirty="0">
                <a:latin typeface="+mj-lt"/>
              </a:rPr>
              <a:t>Agile planning boards with test and task traceability that support multiple methodologies including Scrum and Kanban.</a:t>
            </a:r>
          </a:p>
        </p:txBody>
      </p:sp>
      <p:pic>
        <p:nvPicPr>
          <p:cNvPr id="7" name="Picture 6">
            <a:extLst>
              <a:ext uri="{FF2B5EF4-FFF2-40B4-BE49-F238E27FC236}">
                <a16:creationId xmlns:a16="http://schemas.microsoft.com/office/drawing/2014/main" id="{9FD6ECE0-FA7C-42FB-A6AE-B4C72E916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45" y="2231710"/>
            <a:ext cx="8099161" cy="3527330"/>
          </a:xfrm>
          <a:prstGeom prst="rect">
            <a:avLst/>
          </a:prstGeom>
          <a:ln>
            <a:solidFill>
              <a:srgbClr val="93A1A1"/>
            </a:solidFill>
          </a:ln>
        </p:spPr>
      </p:pic>
    </p:spTree>
    <p:extLst>
      <p:ext uri="{BB962C8B-B14F-4D97-AF65-F5344CB8AC3E}">
        <p14:creationId xmlns:p14="http://schemas.microsoft.com/office/powerpoint/2010/main" val="1940454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Resource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the people and teams on your projects with centralized timecard submission and resource planning.</a:t>
            </a:r>
          </a:p>
        </p:txBody>
      </p:sp>
      <p:pic>
        <p:nvPicPr>
          <p:cNvPr id="10243" name="Picture 3">
            <a:extLst>
              <a:ext uri="{FF2B5EF4-FFF2-40B4-BE49-F238E27FC236}">
                <a16:creationId xmlns:a16="http://schemas.microsoft.com/office/drawing/2014/main" id="{121D23C5-C751-431F-8CF6-A6ADB3DC0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29" y="2114874"/>
            <a:ext cx="6342772" cy="3405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726AFE07-59B1-432F-A2AB-1171578771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941" y="1521257"/>
            <a:ext cx="6577994" cy="2411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076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0" name="Picture 1">
            <a:extLst>
              <a:ext uri="{FF2B5EF4-FFF2-40B4-BE49-F238E27FC236}">
                <a16:creationId xmlns:a16="http://schemas.microsoft.com/office/drawing/2014/main" id="{B8446422-DE32-4BC0-B338-AFD4262E4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07" y="1586575"/>
            <a:ext cx="10435170" cy="28522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Testers</a:t>
            </a:r>
          </a:p>
        </p:txBody>
      </p:sp>
      <p:pic>
        <p:nvPicPr>
          <p:cNvPr id="3" name="Picture 2">
            <a:extLst>
              <a:ext uri="{FF2B5EF4-FFF2-40B4-BE49-F238E27FC236}">
                <a16:creationId xmlns:a16="http://schemas.microsoft.com/office/drawing/2014/main" id="{28602D97-7333-4D24-8667-F9BF7F0CD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786"/>
            <a:ext cx="2244252" cy="1674815"/>
          </a:xfrm>
          <a:prstGeom prst="rect">
            <a:avLst/>
          </a:prstGeom>
        </p:spPr>
      </p:pic>
    </p:spTree>
    <p:extLst>
      <p:ext uri="{BB962C8B-B14F-4D97-AF65-F5344CB8AC3E}">
        <p14:creationId xmlns:p14="http://schemas.microsoft.com/office/powerpoint/2010/main" val="24003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Agile – Led to Continuous Delivery</a:t>
            </a:r>
          </a:p>
        </p:txBody>
      </p:sp>
      <p:grpSp>
        <p:nvGrpSpPr>
          <p:cNvPr id="2" name="Group 1">
            <a:extLst>
              <a:ext uri="{FF2B5EF4-FFF2-40B4-BE49-F238E27FC236}">
                <a16:creationId xmlns:a16="http://schemas.microsoft.com/office/drawing/2014/main" id="{28E08D57-2AD3-4022-B501-0322E848ED0F}"/>
              </a:ext>
            </a:extLst>
          </p:cNvPr>
          <p:cNvGrpSpPr/>
          <p:nvPr/>
        </p:nvGrpSpPr>
        <p:grpSpPr>
          <a:xfrm>
            <a:off x="1116563" y="2672639"/>
            <a:ext cx="9268407" cy="3709502"/>
            <a:chOff x="762000" y="2486025"/>
            <a:chExt cx="7924800" cy="3271838"/>
          </a:xfrm>
        </p:grpSpPr>
        <p:grpSp>
          <p:nvGrpSpPr>
            <p:cNvPr id="6" name="Group 4">
              <a:extLst>
                <a:ext uri="{FF2B5EF4-FFF2-40B4-BE49-F238E27FC236}">
                  <a16:creationId xmlns:a16="http://schemas.microsoft.com/office/drawing/2014/main" id="{0131F153-3B20-4219-9C11-998CFB8560D0}"/>
                </a:ext>
              </a:extLst>
            </p:cNvPr>
            <p:cNvGrpSpPr>
              <a:grpSpLocks/>
            </p:cNvGrpSpPr>
            <p:nvPr/>
          </p:nvGrpSpPr>
          <p:grpSpPr bwMode="auto">
            <a:xfrm>
              <a:off x="7239000" y="4127500"/>
              <a:ext cx="1447800" cy="990600"/>
              <a:chOff x="2784" y="3168"/>
              <a:chExt cx="912" cy="624"/>
            </a:xfrm>
          </p:grpSpPr>
          <p:sp>
            <p:nvSpPr>
              <p:cNvPr id="7" name="AutoShape 5">
                <a:extLst>
                  <a:ext uri="{FF2B5EF4-FFF2-40B4-BE49-F238E27FC236}">
                    <a16:creationId xmlns:a16="http://schemas.microsoft.com/office/drawing/2014/main" id="{C2C26434-E9DE-4AD8-ABDA-023D857048CE}"/>
                  </a:ext>
                </a:extLst>
              </p:cNvPr>
              <p:cNvSpPr>
                <a:spLocks noChangeArrowheads="1"/>
              </p:cNvSpPr>
              <p:nvPr/>
            </p:nvSpPr>
            <p:spPr bwMode="auto">
              <a:xfrm>
                <a:off x="3024" y="3216"/>
                <a:ext cx="672" cy="478"/>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8" name="Rectangle 6">
                <a:extLst>
                  <a:ext uri="{FF2B5EF4-FFF2-40B4-BE49-F238E27FC236}">
                    <a16:creationId xmlns:a16="http://schemas.microsoft.com/office/drawing/2014/main" id="{2B79E446-97EC-41D8-B1FF-EC2A9D95115C}"/>
                  </a:ext>
                </a:extLst>
              </p:cNvPr>
              <p:cNvSpPr>
                <a:spLocks noChangeArrowheads="1"/>
              </p:cNvSpPr>
              <p:nvPr/>
            </p:nvSpPr>
            <p:spPr bwMode="auto">
              <a:xfrm>
                <a:off x="2784" y="3168"/>
                <a:ext cx="576" cy="624"/>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9" name="AutoShape 7">
              <a:extLst>
                <a:ext uri="{FF2B5EF4-FFF2-40B4-BE49-F238E27FC236}">
                  <a16:creationId xmlns:a16="http://schemas.microsoft.com/office/drawing/2014/main" id="{205BBEEA-81FE-4F57-AF9F-B383852D5E34}"/>
                </a:ext>
              </a:extLst>
            </p:cNvPr>
            <p:cNvSpPr>
              <a:spLocks noChangeArrowheads="1"/>
            </p:cNvSpPr>
            <p:nvPr/>
          </p:nvSpPr>
          <p:spPr bwMode="auto">
            <a:xfrm>
              <a:off x="5734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0" name="Rectangle 8">
              <a:extLst>
                <a:ext uri="{FF2B5EF4-FFF2-40B4-BE49-F238E27FC236}">
                  <a16:creationId xmlns:a16="http://schemas.microsoft.com/office/drawing/2014/main" id="{BF48DCBC-1ED9-4C9C-8489-B7EAB6ABE336}"/>
                </a:ext>
              </a:extLst>
            </p:cNvPr>
            <p:cNvSpPr>
              <a:spLocks noChangeArrowheads="1"/>
            </p:cNvSpPr>
            <p:nvPr/>
          </p:nvSpPr>
          <p:spPr bwMode="auto">
            <a:xfrm>
              <a:off x="4438650" y="4419600"/>
              <a:ext cx="838200" cy="381000"/>
            </a:xfrm>
            <a:prstGeom prst="rect">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1" name="AutoShape 9">
              <a:extLst>
                <a:ext uri="{FF2B5EF4-FFF2-40B4-BE49-F238E27FC236}">
                  <a16:creationId xmlns:a16="http://schemas.microsoft.com/office/drawing/2014/main" id="{7F6E540C-27B2-41F3-BE0E-125A282F1D26}"/>
                </a:ext>
              </a:extLst>
            </p:cNvPr>
            <p:cNvSpPr>
              <a:spLocks noChangeAspect="1" noChangeArrowheads="1"/>
            </p:cNvSpPr>
            <p:nvPr/>
          </p:nvSpPr>
          <p:spPr bwMode="auto">
            <a:xfrm>
              <a:off x="762000" y="4953000"/>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2" name="AutoShape 10">
              <a:extLst>
                <a:ext uri="{FF2B5EF4-FFF2-40B4-BE49-F238E27FC236}">
                  <a16:creationId xmlns:a16="http://schemas.microsoft.com/office/drawing/2014/main" id="{5EAA6720-63D9-42CE-AF1A-2B695FD4061B}"/>
                </a:ext>
              </a:extLst>
            </p:cNvPr>
            <p:cNvSpPr>
              <a:spLocks noChangeAspect="1" noChangeArrowheads="1"/>
            </p:cNvSpPr>
            <p:nvPr/>
          </p:nvSpPr>
          <p:spPr bwMode="auto">
            <a:xfrm>
              <a:off x="1073150" y="4537075"/>
              <a:ext cx="919163"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3" name="AutoShape 11">
              <a:extLst>
                <a:ext uri="{FF2B5EF4-FFF2-40B4-BE49-F238E27FC236}">
                  <a16:creationId xmlns:a16="http://schemas.microsoft.com/office/drawing/2014/main" id="{4667467E-3244-4446-950C-575C924D2278}"/>
                </a:ext>
              </a:extLst>
            </p:cNvPr>
            <p:cNvSpPr>
              <a:spLocks noChangeAspect="1" noChangeArrowheads="1"/>
            </p:cNvSpPr>
            <p:nvPr/>
          </p:nvSpPr>
          <p:spPr bwMode="auto">
            <a:xfrm>
              <a:off x="842963" y="4135438"/>
              <a:ext cx="919162" cy="517525"/>
            </a:xfrm>
            <a:prstGeom prst="cube">
              <a:avLst>
                <a:gd name="adj" fmla="val 25000"/>
              </a:avLst>
            </a:prstGeom>
            <a:solidFill>
              <a:srgbClr val="FECC82"/>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4" name="AutoShape 12">
              <a:extLst>
                <a:ext uri="{FF2B5EF4-FFF2-40B4-BE49-F238E27FC236}">
                  <a16:creationId xmlns:a16="http://schemas.microsoft.com/office/drawing/2014/main" id="{657D6F22-2B81-4339-B8CE-3FCF9D742EEF}"/>
                </a:ext>
              </a:extLst>
            </p:cNvPr>
            <p:cNvSpPr>
              <a:spLocks noChangeAspect="1" noChangeArrowheads="1"/>
            </p:cNvSpPr>
            <p:nvPr/>
          </p:nvSpPr>
          <p:spPr bwMode="auto">
            <a:xfrm>
              <a:off x="1300163" y="3733800"/>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nvGrpSpPr>
            <p:cNvPr id="15" name="Group 13">
              <a:extLst>
                <a:ext uri="{FF2B5EF4-FFF2-40B4-BE49-F238E27FC236}">
                  <a16:creationId xmlns:a16="http://schemas.microsoft.com/office/drawing/2014/main" id="{4AEBE43A-0D32-4981-81B3-0D80A03A7A8B}"/>
                </a:ext>
              </a:extLst>
            </p:cNvPr>
            <p:cNvGrpSpPr>
              <a:grpSpLocks/>
            </p:cNvGrpSpPr>
            <p:nvPr/>
          </p:nvGrpSpPr>
          <p:grpSpPr bwMode="auto">
            <a:xfrm>
              <a:off x="3448050" y="4276725"/>
              <a:ext cx="895350" cy="665163"/>
              <a:chOff x="2229" y="2790"/>
              <a:chExt cx="564" cy="419"/>
            </a:xfrm>
          </p:grpSpPr>
          <p:sp>
            <p:nvSpPr>
              <p:cNvPr id="16" name="AutoShape 14">
                <a:extLst>
                  <a:ext uri="{FF2B5EF4-FFF2-40B4-BE49-F238E27FC236}">
                    <a16:creationId xmlns:a16="http://schemas.microsoft.com/office/drawing/2014/main" id="{EC8B6093-3793-491C-BFCB-AA6CC9688112}"/>
                  </a:ext>
                </a:extLst>
              </p:cNvPr>
              <p:cNvSpPr>
                <a:spLocks noChangeAspect="1" noChangeArrowheads="1"/>
              </p:cNvSpPr>
              <p:nvPr/>
            </p:nvSpPr>
            <p:spPr bwMode="auto">
              <a:xfrm>
                <a:off x="2325" y="2981"/>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7" name="AutoShape 15">
                <a:extLst>
                  <a:ext uri="{FF2B5EF4-FFF2-40B4-BE49-F238E27FC236}">
                    <a16:creationId xmlns:a16="http://schemas.microsoft.com/office/drawing/2014/main" id="{EB9AEFEC-5647-476C-88F5-F753A6C32693}"/>
                  </a:ext>
                </a:extLst>
              </p:cNvPr>
              <p:cNvSpPr>
                <a:spLocks noChangeAspect="1" noChangeArrowheads="1"/>
              </p:cNvSpPr>
              <p:nvPr/>
            </p:nvSpPr>
            <p:spPr bwMode="auto">
              <a:xfrm>
                <a:off x="2293" y="2917"/>
                <a:ext cx="468" cy="229"/>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8" name="AutoShape 16">
                <a:extLst>
                  <a:ext uri="{FF2B5EF4-FFF2-40B4-BE49-F238E27FC236}">
                    <a16:creationId xmlns:a16="http://schemas.microsoft.com/office/drawing/2014/main" id="{93849DEE-40F6-4E64-9DC0-3F376F4BF5AE}"/>
                  </a:ext>
                </a:extLst>
              </p:cNvPr>
              <p:cNvSpPr>
                <a:spLocks noChangeAspect="1" noChangeArrowheads="1"/>
              </p:cNvSpPr>
              <p:nvPr/>
            </p:nvSpPr>
            <p:spPr bwMode="auto">
              <a:xfrm>
                <a:off x="2261" y="2854"/>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19" name="AutoShape 17">
                <a:extLst>
                  <a:ext uri="{FF2B5EF4-FFF2-40B4-BE49-F238E27FC236}">
                    <a16:creationId xmlns:a16="http://schemas.microsoft.com/office/drawing/2014/main" id="{15FACD50-E8D6-4369-9DE7-A0E047AD6093}"/>
                  </a:ext>
                </a:extLst>
              </p:cNvPr>
              <p:cNvSpPr>
                <a:spLocks noChangeAspect="1" noChangeArrowheads="1"/>
              </p:cNvSpPr>
              <p:nvPr/>
            </p:nvSpPr>
            <p:spPr bwMode="auto">
              <a:xfrm>
                <a:off x="2229" y="2790"/>
                <a:ext cx="468" cy="228"/>
              </a:xfrm>
              <a:prstGeom prst="cube">
                <a:avLst>
                  <a:gd name="adj" fmla="val 81991"/>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grpSp>
        <p:sp>
          <p:nvSpPr>
            <p:cNvPr id="20" name="Text Box 18">
              <a:extLst>
                <a:ext uri="{FF2B5EF4-FFF2-40B4-BE49-F238E27FC236}">
                  <a16:creationId xmlns:a16="http://schemas.microsoft.com/office/drawing/2014/main" id="{50ACFC3E-B338-40DE-ACAD-A8ED2C5E8E98}"/>
                </a:ext>
              </a:extLst>
            </p:cNvPr>
            <p:cNvSpPr txBox="1">
              <a:spLocks noChangeArrowheads="1"/>
            </p:cNvSpPr>
            <p:nvPr/>
          </p:nvSpPr>
          <p:spPr bwMode="auto">
            <a:xfrm>
              <a:off x="4899025" y="3478213"/>
              <a:ext cx="9874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1600" b="1">
                  <a:solidFill>
                    <a:schemeClr val="tx1"/>
                  </a:solidFill>
                </a:rPr>
                <a:t>Iteration</a:t>
              </a:r>
            </a:p>
          </p:txBody>
        </p:sp>
        <p:sp>
          <p:nvSpPr>
            <p:cNvPr id="21" name="AutoShape 19">
              <a:extLst>
                <a:ext uri="{FF2B5EF4-FFF2-40B4-BE49-F238E27FC236}">
                  <a16:creationId xmlns:a16="http://schemas.microsoft.com/office/drawing/2014/main" id="{94774242-F9E7-4C53-8686-53C51743874E}"/>
                </a:ext>
              </a:extLst>
            </p:cNvPr>
            <p:cNvSpPr>
              <a:spLocks noChangeArrowheads="1"/>
            </p:cNvSpPr>
            <p:nvPr/>
          </p:nvSpPr>
          <p:spPr bwMode="auto">
            <a:xfrm rot="15490853" flipV="1">
              <a:off x="4220369" y="2599531"/>
              <a:ext cx="2312988" cy="20859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273" y="17146"/>
                  </a:moveTo>
                  <a:cubicBezTo>
                    <a:pt x="8351" y="17746"/>
                    <a:pt x="9565" y="18061"/>
                    <a:pt x="10800" y="18061"/>
                  </a:cubicBezTo>
                  <a:cubicBezTo>
                    <a:pt x="14810" y="18061"/>
                    <a:pt x="18061" y="14810"/>
                    <a:pt x="18061" y="10800"/>
                  </a:cubicBezTo>
                  <a:cubicBezTo>
                    <a:pt x="18061" y="6789"/>
                    <a:pt x="14810" y="3539"/>
                    <a:pt x="10800" y="3539"/>
                  </a:cubicBezTo>
                  <a:cubicBezTo>
                    <a:pt x="6789" y="3539"/>
                    <a:pt x="3539" y="6789"/>
                    <a:pt x="3539" y="10800"/>
                  </a:cubicBezTo>
                  <a:cubicBezTo>
                    <a:pt x="3538" y="11333"/>
                    <a:pt x="3597" y="11866"/>
                    <a:pt x="3714" y="12386"/>
                  </a:cubicBezTo>
                  <a:lnTo>
                    <a:pt x="261" y="13160"/>
                  </a:lnTo>
                  <a:cubicBezTo>
                    <a:pt x="87" y="12385"/>
                    <a:pt x="0" y="11594"/>
                    <a:pt x="0" y="10800"/>
                  </a:cubicBezTo>
                  <a:cubicBezTo>
                    <a:pt x="0" y="4835"/>
                    <a:pt x="4835" y="0"/>
                    <a:pt x="10800" y="0"/>
                  </a:cubicBezTo>
                  <a:cubicBezTo>
                    <a:pt x="16764" y="0"/>
                    <a:pt x="21600" y="4835"/>
                    <a:pt x="21600" y="10800"/>
                  </a:cubicBezTo>
                  <a:cubicBezTo>
                    <a:pt x="21600" y="16764"/>
                    <a:pt x="16764" y="21600"/>
                    <a:pt x="10800" y="21600"/>
                  </a:cubicBezTo>
                  <a:cubicBezTo>
                    <a:pt x="8964" y="21600"/>
                    <a:pt x="7158" y="21132"/>
                    <a:pt x="5554" y="20240"/>
                  </a:cubicBezTo>
                  <a:lnTo>
                    <a:pt x="4242" y="22600"/>
                  </a:lnTo>
                  <a:lnTo>
                    <a:pt x="2505" y="16523"/>
                  </a:lnTo>
                  <a:lnTo>
                    <a:pt x="8584" y="14786"/>
                  </a:lnTo>
                  <a:lnTo>
                    <a:pt x="7273" y="17146"/>
                  </a:lnTo>
                  <a:close/>
                </a:path>
              </a:pathLst>
            </a:cu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20">
              <a:extLst>
                <a:ext uri="{FF2B5EF4-FFF2-40B4-BE49-F238E27FC236}">
                  <a16:creationId xmlns:a16="http://schemas.microsoft.com/office/drawing/2014/main" id="{57514C2B-B428-4FF7-B797-7810CBAE1358}"/>
                </a:ext>
              </a:extLst>
            </p:cNvPr>
            <p:cNvSpPr>
              <a:spLocks noChangeArrowheads="1"/>
            </p:cNvSpPr>
            <p:nvPr/>
          </p:nvSpPr>
          <p:spPr bwMode="auto">
            <a:xfrm>
              <a:off x="2305050" y="4210050"/>
              <a:ext cx="1066800" cy="758825"/>
            </a:xfrm>
            <a:prstGeom prst="rightArrow">
              <a:avLst>
                <a:gd name="adj1" fmla="val 50000"/>
                <a:gd name="adj2" fmla="val 35146"/>
              </a:avLst>
            </a:prstGeom>
            <a:solidFill>
              <a:srgbClr val="F96611"/>
            </a:solidFill>
            <a:ln w="317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3" name="AutoShape 21">
              <a:extLst>
                <a:ext uri="{FF2B5EF4-FFF2-40B4-BE49-F238E27FC236}">
                  <a16:creationId xmlns:a16="http://schemas.microsoft.com/office/drawing/2014/main" id="{74225BC7-112A-4DB4-A346-65083CBDAECE}"/>
                </a:ext>
              </a:extLst>
            </p:cNvPr>
            <p:cNvSpPr>
              <a:spLocks noChangeAspect="1" noChangeArrowheads="1"/>
            </p:cNvSpPr>
            <p:nvPr/>
          </p:nvSpPr>
          <p:spPr bwMode="auto">
            <a:xfrm>
              <a:off x="6872288" y="4352925"/>
              <a:ext cx="919162" cy="517525"/>
            </a:xfrm>
            <a:prstGeom prst="cube">
              <a:avLst>
                <a:gd name="adj" fmla="val 25000"/>
              </a:avLst>
            </a:prstGeom>
            <a:solidFill>
              <a:srgbClr val="F79910"/>
            </a:solidFill>
            <a:ln w="317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4" name="AutoShape 22">
              <a:extLst>
                <a:ext uri="{FF2B5EF4-FFF2-40B4-BE49-F238E27FC236}">
                  <a16:creationId xmlns:a16="http://schemas.microsoft.com/office/drawing/2014/main" id="{59EB6949-C76A-4D0F-8DA1-6B0281B8A286}"/>
                </a:ext>
              </a:extLst>
            </p:cNvPr>
            <p:cNvSpPr>
              <a:spLocks/>
            </p:cNvSpPr>
            <p:nvPr/>
          </p:nvSpPr>
          <p:spPr bwMode="auto">
            <a:xfrm>
              <a:off x="2085975" y="4614863"/>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5" name="Text Box 23">
              <a:extLst>
                <a:ext uri="{FF2B5EF4-FFF2-40B4-BE49-F238E27FC236}">
                  <a16:creationId xmlns:a16="http://schemas.microsoft.com/office/drawing/2014/main" id="{C30FB59F-C5CA-4266-AD11-3DBCC655176E}"/>
                </a:ext>
              </a:extLst>
            </p:cNvPr>
            <p:cNvSpPr txBox="1">
              <a:spLocks noChangeArrowheads="1"/>
            </p:cNvSpPr>
            <p:nvPr/>
          </p:nvSpPr>
          <p:spPr bwMode="auto">
            <a:xfrm>
              <a:off x="2362200" y="49530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endParaRPr lang="en-US" altLang="en-US" sz="1200" b="1">
                <a:solidFill>
                  <a:schemeClr val="tx1"/>
                </a:solidFill>
              </a:endParaRPr>
            </a:p>
            <a:p>
              <a:pPr eaLnBrk="1" hangingPunct="1">
                <a:spcBef>
                  <a:spcPct val="0"/>
                </a:spcBef>
                <a:buClrTx/>
                <a:buSzTx/>
                <a:buFontTx/>
                <a:buNone/>
              </a:pPr>
              <a:r>
                <a:rPr lang="en-US" altLang="en-US" sz="1200" b="1">
                  <a:solidFill>
                    <a:schemeClr val="tx1"/>
                  </a:solidFill>
                </a:rPr>
                <a:t>Scope</a:t>
              </a:r>
              <a:endParaRPr lang="en-US" altLang="en-US" sz="1200">
                <a:solidFill>
                  <a:schemeClr val="tx1"/>
                </a:solidFill>
              </a:endParaRPr>
            </a:p>
          </p:txBody>
        </p:sp>
        <p:sp>
          <p:nvSpPr>
            <p:cNvPr id="26" name="Text Box 24">
              <a:extLst>
                <a:ext uri="{FF2B5EF4-FFF2-40B4-BE49-F238E27FC236}">
                  <a16:creationId xmlns:a16="http://schemas.microsoft.com/office/drawing/2014/main" id="{C06D0A75-D3C5-4C69-B996-F78106A14C14}"/>
                </a:ext>
              </a:extLst>
            </p:cNvPr>
            <p:cNvSpPr txBox="1">
              <a:spLocks noChangeArrowheads="1"/>
            </p:cNvSpPr>
            <p:nvPr/>
          </p:nvSpPr>
          <p:spPr bwMode="auto">
            <a:xfrm>
              <a:off x="6781800" y="4862513"/>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Tested,</a:t>
              </a:r>
            </a:p>
            <a:p>
              <a:pPr eaLnBrk="1" hangingPunct="1">
                <a:spcBef>
                  <a:spcPct val="0"/>
                </a:spcBef>
                <a:buClrTx/>
                <a:buSzTx/>
                <a:buFontTx/>
                <a:buNone/>
              </a:pPr>
              <a:r>
                <a:rPr lang="de-DE" altLang="en-US" sz="1200" b="1">
                  <a:solidFill>
                    <a:schemeClr val="tx1"/>
                  </a:solidFill>
                </a:rPr>
                <a:t>Integrated</a:t>
              </a:r>
            </a:p>
            <a:p>
              <a:pPr eaLnBrk="1" hangingPunct="1">
                <a:spcBef>
                  <a:spcPct val="0"/>
                </a:spcBef>
                <a:buClrTx/>
                <a:buSzTx/>
                <a:buFontTx/>
                <a:buNone/>
              </a:pPr>
              <a:r>
                <a:rPr lang="de-DE" altLang="en-US" sz="1200" b="1">
                  <a:solidFill>
                    <a:schemeClr val="tx1"/>
                  </a:solidFill>
                </a:rPr>
                <a:t>Working</a:t>
              </a:r>
            </a:p>
            <a:p>
              <a:pPr eaLnBrk="1" hangingPunct="1">
                <a:spcBef>
                  <a:spcPct val="0"/>
                </a:spcBef>
                <a:buClrTx/>
                <a:buSzTx/>
                <a:buFontTx/>
                <a:buNone/>
              </a:pPr>
              <a:r>
                <a:rPr lang="de-DE" altLang="en-US" sz="1200" b="1">
                  <a:solidFill>
                    <a:schemeClr val="tx1"/>
                  </a:solidFill>
                </a:rPr>
                <a:t>System</a:t>
              </a:r>
              <a:endParaRPr lang="en-US" altLang="en-US" sz="1200">
                <a:solidFill>
                  <a:schemeClr val="tx1"/>
                </a:solidFill>
              </a:endParaRPr>
            </a:p>
          </p:txBody>
        </p:sp>
        <p:sp>
          <p:nvSpPr>
            <p:cNvPr id="27" name="Text Box 25">
              <a:extLst>
                <a:ext uri="{FF2B5EF4-FFF2-40B4-BE49-F238E27FC236}">
                  <a16:creationId xmlns:a16="http://schemas.microsoft.com/office/drawing/2014/main" id="{C4E79BB4-5B42-4494-9A94-AE0637502728}"/>
                </a:ext>
              </a:extLst>
            </p:cNvPr>
            <p:cNvSpPr txBox="1">
              <a:spLocks noChangeArrowheads="1"/>
            </p:cNvSpPr>
            <p:nvPr/>
          </p:nvSpPr>
          <p:spPr bwMode="auto">
            <a:xfrm>
              <a:off x="3557588" y="4943475"/>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Iteration</a:t>
              </a:r>
            </a:p>
            <a:p>
              <a:pPr eaLnBrk="1" hangingPunct="1">
                <a:spcBef>
                  <a:spcPct val="0"/>
                </a:spcBef>
                <a:buClrTx/>
                <a:buSzTx/>
                <a:buFontTx/>
                <a:buNone/>
              </a:pPr>
              <a:r>
                <a:rPr lang="de-DE" altLang="en-US" sz="1200" b="1">
                  <a:solidFill>
                    <a:schemeClr val="tx1"/>
                  </a:solidFill>
                </a:rPr>
                <a:t>Plan</a:t>
              </a:r>
              <a:endParaRPr lang="en-US" altLang="en-US" sz="1200">
                <a:solidFill>
                  <a:schemeClr val="tx1"/>
                </a:solidFill>
              </a:endParaRPr>
            </a:p>
          </p:txBody>
        </p:sp>
        <p:sp>
          <p:nvSpPr>
            <p:cNvPr id="28" name="AutoShape 26">
              <a:extLst>
                <a:ext uri="{FF2B5EF4-FFF2-40B4-BE49-F238E27FC236}">
                  <a16:creationId xmlns:a16="http://schemas.microsoft.com/office/drawing/2014/main" id="{154400EB-D566-4CF6-850D-2344F2A2347F}"/>
                </a:ext>
              </a:extLst>
            </p:cNvPr>
            <p:cNvSpPr>
              <a:spLocks/>
            </p:cNvSpPr>
            <p:nvPr/>
          </p:nvSpPr>
          <p:spPr bwMode="auto">
            <a:xfrm rot="16200000">
              <a:off x="1333500" y="2781300"/>
              <a:ext cx="304800" cy="1143000"/>
            </a:xfrm>
            <a:prstGeom prst="rightBrace">
              <a:avLst>
                <a:gd name="adj1" fmla="val 31250"/>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solidFill>
                  <a:schemeClr val="tx1"/>
                </a:solidFill>
              </a:endParaRPr>
            </a:p>
          </p:txBody>
        </p:sp>
        <p:sp>
          <p:nvSpPr>
            <p:cNvPr id="29" name="Text Box 27">
              <a:extLst>
                <a:ext uri="{FF2B5EF4-FFF2-40B4-BE49-F238E27FC236}">
                  <a16:creationId xmlns:a16="http://schemas.microsoft.com/office/drawing/2014/main" id="{54FD5F7A-5BF5-450E-98E7-13F95823D3F4}"/>
                </a:ext>
              </a:extLst>
            </p:cNvPr>
            <p:cNvSpPr txBox="1">
              <a:spLocks noChangeArrowheads="1"/>
            </p:cNvSpPr>
            <p:nvPr/>
          </p:nvSpPr>
          <p:spPr bwMode="auto">
            <a:xfrm>
              <a:off x="914400" y="27733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de-DE" altLang="en-US" sz="1200" b="1">
                  <a:solidFill>
                    <a:schemeClr val="tx1"/>
                  </a:solidFill>
                </a:rPr>
                <a:t>Release Plan</a:t>
              </a:r>
              <a:endParaRPr lang="en-US" altLang="en-US" sz="1200">
                <a:solidFill>
                  <a:schemeClr val="tx1"/>
                </a:solidFill>
              </a:endParaRPr>
            </a:p>
          </p:txBody>
        </p:sp>
      </p:grpSp>
      <p:sp>
        <p:nvSpPr>
          <p:cNvPr id="3" name="TextBox 2">
            <a:extLst>
              <a:ext uri="{FF2B5EF4-FFF2-40B4-BE49-F238E27FC236}">
                <a16:creationId xmlns:a16="http://schemas.microsoft.com/office/drawing/2014/main" id="{65ACD712-9860-41B7-9666-666E3FB607B1}"/>
              </a:ext>
            </a:extLst>
          </p:cNvPr>
          <p:cNvSpPr txBox="1"/>
          <p:nvPr/>
        </p:nvSpPr>
        <p:spPr>
          <a:xfrm>
            <a:off x="905069" y="1380929"/>
            <a:ext cx="10627568" cy="1200329"/>
          </a:xfrm>
          <a:prstGeom prst="rect">
            <a:avLst/>
          </a:prstGeom>
          <a:noFill/>
        </p:spPr>
        <p:txBody>
          <a:bodyPr wrap="square" rtlCol="0">
            <a:spAutoFit/>
          </a:bodyPr>
          <a:lstStyle/>
          <a:p>
            <a:r>
              <a:rPr lang="en-US" sz="2400" dirty="0">
                <a:latin typeface="+mj-lt"/>
              </a:rPr>
              <a:t>Organizations quickly realized how much more efficient they could be having integrated teams that collaboratively define the requirements, plan the releases and sprints, test the product during development and deploy the latest update in a seamless way</a:t>
            </a:r>
          </a:p>
        </p:txBody>
      </p:sp>
    </p:spTree>
    <p:extLst>
      <p:ext uri="{BB962C8B-B14F-4D97-AF65-F5344CB8AC3E}">
        <p14:creationId xmlns:p14="http://schemas.microsoft.com/office/powerpoint/2010/main" val="3794177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8" name="Picture 1">
            <a:extLst>
              <a:ext uri="{FF2B5EF4-FFF2-40B4-BE49-F238E27FC236}">
                <a16:creationId xmlns:a16="http://schemas.microsoft.com/office/drawing/2014/main" id="{96CB4036-4E4A-4058-9F13-463307D5B8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627789"/>
            <a:ext cx="6818371" cy="3157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831AC-B663-45EE-9BA4-97C3C161E9C9}"/>
              </a:ext>
            </a:extLst>
          </p:cNvPr>
          <p:cNvPicPr>
            <a:picLocks noChangeAspect="1"/>
          </p:cNvPicPr>
          <p:nvPr/>
        </p:nvPicPr>
        <p:blipFill>
          <a:blip r:embed="rId2"/>
          <a:stretch>
            <a:fillRect/>
          </a:stretch>
        </p:blipFill>
        <p:spPr>
          <a:xfrm>
            <a:off x="838200" y="1545099"/>
            <a:ext cx="5702559" cy="3862755"/>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from </a:t>
            </a:r>
            <a:r>
              <a:rPr lang="en-US" dirty="0" err="1">
                <a:latin typeface="+mj-lt"/>
              </a:rPr>
              <a:t>SpiraTeam</a:t>
            </a:r>
            <a:r>
              <a:rPr lang="en-US" dirty="0">
                <a:latin typeface="+mj-lt"/>
              </a:rPr>
              <a:t>, with integrated test lab management and data-driven testing</a:t>
            </a:r>
          </a:p>
        </p:txBody>
      </p:sp>
      <p:pic>
        <p:nvPicPr>
          <p:cNvPr id="5123" name="Picture 3">
            <a:extLst>
              <a:ext uri="{FF2B5EF4-FFF2-40B4-BE49-F238E27FC236}">
                <a16:creationId xmlns:a16="http://schemas.microsoft.com/office/drawing/2014/main" id="{2C46C8EB-FA36-4E24-8FFA-3523914847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2622" y="936915"/>
            <a:ext cx="6581312" cy="22032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23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Manual &amp; Exploratory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SpiraTeam</a:t>
            </a:r>
            <a:r>
              <a:rPr lang="en-US" dirty="0">
                <a:latin typeface="+mj-lt"/>
              </a:rPr>
              <a:t> provides an easy to use testing wizard for manual and exploratory tests, with </a:t>
            </a:r>
            <a:r>
              <a:rPr lang="en-US" dirty="0" err="1">
                <a:latin typeface="+mj-lt"/>
              </a:rPr>
              <a:t>SpiraCapture</a:t>
            </a:r>
            <a:r>
              <a:rPr lang="en-US" dirty="0">
                <a:latin typeface="+mj-lt"/>
              </a:rPr>
              <a:t>™ for session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B788-14A0-4C25-8A0B-5DCAE1ABDE24}"/>
              </a:ext>
            </a:extLst>
          </p:cNvPr>
          <p:cNvSpPr>
            <a:spLocks noGrp="1"/>
          </p:cNvSpPr>
          <p:nvPr>
            <p:ph type="title"/>
          </p:nvPr>
        </p:nvSpPr>
        <p:spPr/>
        <p:txBody>
          <a:bodyPr/>
          <a:lstStyle/>
          <a:p>
            <a:r>
              <a:rPr lang="en-US" dirty="0"/>
              <a:t>Data-Driven Testing</a:t>
            </a:r>
          </a:p>
        </p:txBody>
      </p:sp>
      <p:sp>
        <p:nvSpPr>
          <p:cNvPr id="4" name="Content Placeholder 2">
            <a:extLst>
              <a:ext uri="{FF2B5EF4-FFF2-40B4-BE49-F238E27FC236}">
                <a16:creationId xmlns:a16="http://schemas.microsoft.com/office/drawing/2014/main" id="{E4111D1A-A940-4C06-83B2-EFAAA751AB58}"/>
              </a:ext>
            </a:extLst>
          </p:cNvPr>
          <p:cNvSpPr>
            <a:spLocks noGrp="1"/>
          </p:cNvSpPr>
          <p:nvPr>
            <p:ph idx="1"/>
          </p:nvPr>
        </p:nvSpPr>
        <p:spPr>
          <a:xfrm>
            <a:off x="1164771" y="5499851"/>
            <a:ext cx="9042918" cy="914400"/>
          </a:xfrm>
        </p:spPr>
        <p:txBody>
          <a:bodyPr>
            <a:normAutofit/>
          </a:bodyPr>
          <a:lstStyle/>
          <a:p>
            <a:pPr marL="0" indent="0">
              <a:buNone/>
            </a:pPr>
            <a:r>
              <a:rPr lang="en-US" dirty="0" err="1">
                <a:latin typeface="+mj-lt"/>
              </a:rPr>
              <a:t>SpiraTeam</a:t>
            </a:r>
            <a:r>
              <a:rPr lang="en-US" dirty="0">
                <a:latin typeface="+mj-lt"/>
              </a:rPr>
              <a:t> lets you parameterize your test cases and execute them using different data combinations for full coverage.</a:t>
            </a:r>
          </a:p>
        </p:txBody>
      </p:sp>
      <p:pic>
        <p:nvPicPr>
          <p:cNvPr id="6" name="Picture 5">
            <a:extLst>
              <a:ext uri="{FF2B5EF4-FFF2-40B4-BE49-F238E27FC236}">
                <a16:creationId xmlns:a16="http://schemas.microsoft.com/office/drawing/2014/main" id="{937B4CC8-F0E2-4BBF-B582-E1D72190A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36" y="1589499"/>
            <a:ext cx="10310328" cy="2290580"/>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B7A2978A-DBCF-4000-89FE-D06ED3738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562" y="3271978"/>
            <a:ext cx="8621350" cy="1996523"/>
          </a:xfrm>
          <a:prstGeom prst="rect">
            <a:avLst/>
          </a:prstGeom>
          <a:ln>
            <a:solidFill>
              <a:schemeClr val="bg2">
                <a:lumMod val="50000"/>
              </a:schemeClr>
            </a:solidFill>
          </a:ln>
        </p:spPr>
      </p:pic>
    </p:spTree>
    <p:extLst>
      <p:ext uri="{BB962C8B-B14F-4D97-AF65-F5344CB8AC3E}">
        <p14:creationId xmlns:p14="http://schemas.microsoft.com/office/powerpoint/2010/main" val="3356399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8F5BA8-5DE0-4F55-8C11-0AF723383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 y="474785"/>
            <a:ext cx="2227504" cy="1674815"/>
          </a:xfrm>
          <a:prstGeom prst="rect">
            <a:avLst/>
          </a:prstGeom>
        </p:spPr>
      </p:pic>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2076628" y="474786"/>
            <a:ext cx="4635586" cy="2338754"/>
          </a:xfrm>
        </p:spPr>
        <p:txBody>
          <a:bodyPr>
            <a:normAutofit/>
          </a:bodyPr>
          <a:lstStyle/>
          <a:p>
            <a:r>
              <a:rPr lang="en-US" sz="6000" b="0" dirty="0"/>
              <a:t>Developers</a:t>
            </a:r>
          </a:p>
        </p:txBody>
      </p:sp>
    </p:spTree>
    <p:extLst>
      <p:ext uri="{BB962C8B-B14F-4D97-AF65-F5344CB8AC3E}">
        <p14:creationId xmlns:p14="http://schemas.microsoft.com/office/powerpoint/2010/main" val="2765232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773782"/>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SpiraTeam</a:t>
            </a:r>
            <a:r>
              <a:rPr lang="en-US" dirty="0">
                <a:latin typeface="+mj-lt"/>
              </a:rPr>
              <a:t> includes a flexible bug and issue tracker with list and agile board views, and integrated workflow engine.</a:t>
            </a:r>
          </a:p>
        </p:txBody>
      </p:sp>
      <p:pic>
        <p:nvPicPr>
          <p:cNvPr id="7170" name="Picture 2">
            <a:extLst>
              <a:ext uri="{FF2B5EF4-FFF2-40B4-BE49-F238E27FC236}">
                <a16:creationId xmlns:a16="http://schemas.microsoft.com/office/drawing/2014/main" id="{C0B72C09-A00A-43C0-B485-816CED2A6A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552" y="1494623"/>
            <a:ext cx="7496867" cy="29004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2EE53FF2-CED1-4781-8B46-29ACFB1933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118" y="2909643"/>
            <a:ext cx="6649374" cy="27801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379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Source Code Management</a:t>
            </a:r>
          </a:p>
        </p:txBody>
      </p:sp>
      <p:sp>
        <p:nvSpPr>
          <p:cNvPr id="6" name="Content Placeholder 4">
            <a:extLst>
              <a:ext uri="{FF2B5EF4-FFF2-40B4-BE49-F238E27FC236}">
                <a16:creationId xmlns:a16="http://schemas.microsoft.com/office/drawing/2014/main" id="{E569D04B-61ED-4855-AB30-EDCDB14BFAB3}"/>
              </a:ext>
            </a:extLst>
          </p:cNvPr>
          <p:cNvSpPr txBox="1">
            <a:spLocks/>
          </p:cNvSpPr>
          <p:nvPr/>
        </p:nvSpPr>
        <p:spPr>
          <a:xfrm>
            <a:off x="838200" y="5894774"/>
            <a:ext cx="9158056" cy="79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Integrated source code management using Git or Subversion hosted in </a:t>
            </a:r>
            <a:r>
              <a:rPr lang="en-US" dirty="0" err="1">
                <a:latin typeface="+mj-lt"/>
              </a:rPr>
              <a:t>TaraVault</a:t>
            </a:r>
            <a:r>
              <a:rPr lang="en-US" dirty="0">
                <a:latin typeface="+mj-lt"/>
              </a:rPr>
              <a:t> or external. Allows code-level traceability.</a:t>
            </a:r>
          </a:p>
        </p:txBody>
      </p:sp>
      <p:pic>
        <p:nvPicPr>
          <p:cNvPr id="8196" name="Picture 1">
            <a:extLst>
              <a:ext uri="{FF2B5EF4-FFF2-40B4-BE49-F238E27FC236}">
                <a16:creationId xmlns:a16="http://schemas.microsoft.com/office/drawing/2014/main" id="{C4E789C1-FE1C-41C2-8657-C93B73910E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54031" y="1560717"/>
            <a:ext cx="2207365" cy="87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FEEA93A6-2AB3-40C7-9465-32A12B237DCE}"/>
              </a:ext>
            </a:extLst>
          </p:cNvPr>
          <p:cNvGrpSpPr/>
          <p:nvPr/>
        </p:nvGrpSpPr>
        <p:grpSpPr>
          <a:xfrm>
            <a:off x="1340648" y="4490833"/>
            <a:ext cx="3262029" cy="1145101"/>
            <a:chOff x="1083194" y="4686141"/>
            <a:chExt cx="3262029" cy="1145101"/>
          </a:xfrm>
        </p:grpSpPr>
        <p:pic>
          <p:nvPicPr>
            <p:cNvPr id="9" name="Graphic 8">
              <a:extLst>
                <a:ext uri="{FF2B5EF4-FFF2-40B4-BE49-F238E27FC236}">
                  <a16:creationId xmlns:a16="http://schemas.microsoft.com/office/drawing/2014/main" id="{1AA616C3-EBED-42F9-94B3-B1E89C0CEA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194" y="4840257"/>
              <a:ext cx="1145101" cy="831801"/>
            </a:xfrm>
            <a:prstGeom prst="rect">
              <a:avLst/>
            </a:prstGeom>
          </p:spPr>
        </p:pic>
        <p:pic>
          <p:nvPicPr>
            <p:cNvPr id="10" name="Graphic 9">
              <a:extLst>
                <a:ext uri="{FF2B5EF4-FFF2-40B4-BE49-F238E27FC236}">
                  <a16:creationId xmlns:a16="http://schemas.microsoft.com/office/drawing/2014/main" id="{6333734E-658F-4CA9-995E-99A4E37E01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0122" y="4686141"/>
              <a:ext cx="1145101" cy="1145101"/>
            </a:xfrm>
            <a:prstGeom prst="rect">
              <a:avLst/>
            </a:prstGeom>
          </p:spPr>
        </p:pic>
        <p:sp>
          <p:nvSpPr>
            <p:cNvPr id="11" name="TextBox 10">
              <a:extLst>
                <a:ext uri="{FF2B5EF4-FFF2-40B4-BE49-F238E27FC236}">
                  <a16:creationId xmlns:a16="http://schemas.microsoft.com/office/drawing/2014/main" id="{02BE88BD-80A2-4BBB-9FA1-4E544C102404}"/>
                </a:ext>
              </a:extLst>
            </p:cNvPr>
            <p:cNvSpPr txBox="1"/>
            <p:nvPr/>
          </p:nvSpPr>
          <p:spPr>
            <a:xfrm>
              <a:off x="2601157" y="5009879"/>
              <a:ext cx="458780" cy="584775"/>
            </a:xfrm>
            <a:prstGeom prst="rect">
              <a:avLst/>
            </a:prstGeom>
            <a:noFill/>
          </p:spPr>
          <p:txBody>
            <a:bodyPr wrap="none" rtlCol="0">
              <a:spAutoFit/>
            </a:bodyPr>
            <a:lstStyle/>
            <a:p>
              <a:r>
                <a:rPr lang="en-US" sz="3200" dirty="0"/>
                <a:t>&amp;</a:t>
              </a:r>
            </a:p>
          </p:txBody>
        </p:sp>
      </p:grpSp>
      <p:pic>
        <p:nvPicPr>
          <p:cNvPr id="5" name="Picture 4">
            <a:extLst>
              <a:ext uri="{FF2B5EF4-FFF2-40B4-BE49-F238E27FC236}">
                <a16:creationId xmlns:a16="http://schemas.microsoft.com/office/drawing/2014/main" id="{6D101AAE-5E1A-485B-B52C-42984C9181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087" y="1407048"/>
            <a:ext cx="8092938" cy="2684335"/>
          </a:xfrm>
          <a:prstGeom prst="rect">
            <a:avLst/>
          </a:prstGeom>
          <a:ln>
            <a:solidFill>
              <a:srgbClr val="93A1A1"/>
            </a:solidFill>
          </a:ln>
        </p:spPr>
      </p:pic>
      <p:pic>
        <p:nvPicPr>
          <p:cNvPr id="8" name="Picture 7">
            <a:extLst>
              <a:ext uri="{FF2B5EF4-FFF2-40B4-BE49-F238E27FC236}">
                <a16:creationId xmlns:a16="http://schemas.microsoft.com/office/drawing/2014/main" id="{0D96CBB9-50DA-4F21-A2DA-2450E49CD6D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6720" y="2618360"/>
            <a:ext cx="6506740" cy="3203582"/>
          </a:xfrm>
          <a:prstGeom prst="rect">
            <a:avLst/>
          </a:prstGeom>
          <a:ln>
            <a:solidFill>
              <a:srgbClr val="93A1A1"/>
            </a:solidFill>
          </a:ln>
        </p:spPr>
      </p:pic>
    </p:spTree>
    <p:extLst>
      <p:ext uri="{BB962C8B-B14F-4D97-AF65-F5344CB8AC3E}">
        <p14:creationId xmlns:p14="http://schemas.microsoft.com/office/powerpoint/2010/main" val="7902792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A84407-0EA2-4A99-9087-A1BFDBDBC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 y="1448064"/>
            <a:ext cx="7333861" cy="3739289"/>
          </a:xfrm>
          <a:prstGeom prst="rect">
            <a:avLst/>
          </a:prstGeom>
          <a:ln>
            <a:solidFill>
              <a:srgbClr val="93A1A1"/>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Code Reviews &amp; Pull Requests</a:t>
            </a:r>
          </a:p>
        </p:txBody>
      </p:sp>
      <p:sp>
        <p:nvSpPr>
          <p:cNvPr id="6" name="Content Placeholder 4">
            <a:extLst>
              <a:ext uri="{FF2B5EF4-FFF2-40B4-BE49-F238E27FC236}">
                <a16:creationId xmlns:a16="http://schemas.microsoft.com/office/drawing/2014/main" id="{E569D04B-61ED-4855-AB30-EDCDB14BFAB3}"/>
              </a:ext>
            </a:extLst>
          </p:cNvPr>
          <p:cNvSpPr txBox="1">
            <a:spLocks/>
          </p:cNvSpPr>
          <p:nvPr/>
        </p:nvSpPr>
        <p:spPr>
          <a:xfrm>
            <a:off x="838200" y="5773476"/>
            <a:ext cx="9158056" cy="79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development workflows including merge/pull requests and code reviews with </a:t>
            </a:r>
            <a:r>
              <a:rPr lang="en-US">
                <a:latin typeface="+mj-lt"/>
              </a:rPr>
              <a:t>full traceability.</a:t>
            </a:r>
            <a:endParaRPr lang="en-US" dirty="0">
              <a:latin typeface="+mj-lt"/>
            </a:endParaRPr>
          </a:p>
        </p:txBody>
      </p:sp>
      <p:pic>
        <p:nvPicPr>
          <p:cNvPr id="7" name="Picture 6">
            <a:extLst>
              <a:ext uri="{FF2B5EF4-FFF2-40B4-BE49-F238E27FC236}">
                <a16:creationId xmlns:a16="http://schemas.microsoft.com/office/drawing/2014/main" id="{D39AB972-89E2-4F34-AA8A-3B5EFE115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808" y="1791076"/>
            <a:ext cx="7725747" cy="3778636"/>
          </a:xfrm>
          <a:prstGeom prst="rect">
            <a:avLst/>
          </a:prstGeom>
          <a:ln>
            <a:solidFill>
              <a:srgbClr val="93A1A1"/>
            </a:solidFill>
          </a:ln>
        </p:spPr>
      </p:pic>
    </p:spTree>
    <p:extLst>
      <p:ext uri="{BB962C8B-B14F-4D97-AF65-F5344CB8AC3E}">
        <p14:creationId xmlns:p14="http://schemas.microsoft.com/office/powerpoint/2010/main" val="3464459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Task Tracking</a:t>
            </a:r>
          </a:p>
        </p:txBody>
      </p:sp>
      <p:sp>
        <p:nvSpPr>
          <p:cNvPr id="6" name="Content Placeholder 4">
            <a:extLst>
              <a:ext uri="{FF2B5EF4-FFF2-40B4-BE49-F238E27FC236}">
                <a16:creationId xmlns:a16="http://schemas.microsoft.com/office/drawing/2014/main" id="{3301E245-DE27-4FC7-B4FD-AB8C7D60ED0D}"/>
              </a:ext>
            </a:extLst>
          </p:cNvPr>
          <p:cNvSpPr txBox="1">
            <a:spLocks/>
          </p:cNvSpPr>
          <p:nvPr/>
        </p:nvSpPr>
        <p:spPr>
          <a:xfrm>
            <a:off x="838200" y="5743852"/>
            <a:ext cx="8501109" cy="949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Track project tasks with customizable workflows.</a:t>
            </a:r>
            <a:br>
              <a:rPr lang="en-US" dirty="0">
                <a:latin typeface="+mj-lt"/>
              </a:rPr>
            </a:br>
            <a:r>
              <a:rPr lang="en-US" dirty="0">
                <a:latin typeface="+mj-lt"/>
              </a:rPr>
              <a:t>Measure progress against the requirements and user stories</a:t>
            </a:r>
          </a:p>
        </p:txBody>
      </p:sp>
      <p:pic>
        <p:nvPicPr>
          <p:cNvPr id="9218" name="Picture 1">
            <a:extLst>
              <a:ext uri="{FF2B5EF4-FFF2-40B4-BE49-F238E27FC236}">
                <a16:creationId xmlns:a16="http://schemas.microsoft.com/office/drawing/2014/main" id="{582EF889-F505-440A-9322-1AD31C2419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816" y="1487333"/>
            <a:ext cx="7209719" cy="28538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3">
            <a:extLst>
              <a:ext uri="{FF2B5EF4-FFF2-40B4-BE49-F238E27FC236}">
                <a16:creationId xmlns:a16="http://schemas.microsoft.com/office/drawing/2014/main" id="{7BDEF157-10B4-4185-BC90-488D2C929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675" y="2070917"/>
            <a:ext cx="7209718" cy="29539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DF448D3C-3113-4943-9398-14097FB5C5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831" y="3293183"/>
            <a:ext cx="5486400" cy="2422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40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D9A-12A0-47AF-9689-71D323872231}"/>
              </a:ext>
            </a:extLst>
          </p:cNvPr>
          <p:cNvSpPr>
            <a:spLocks noGrp="1"/>
          </p:cNvSpPr>
          <p:nvPr>
            <p:ph type="title"/>
          </p:nvPr>
        </p:nvSpPr>
        <p:spPr/>
        <p:txBody>
          <a:bodyPr/>
          <a:lstStyle/>
          <a:p>
            <a:r>
              <a:rPr lang="en-US" dirty="0"/>
              <a:t>Build Integrated with CI / CD Tools</a:t>
            </a:r>
          </a:p>
        </p:txBody>
      </p:sp>
      <p:sp>
        <p:nvSpPr>
          <p:cNvPr id="4" name="Rectangle 3">
            <a:extLst>
              <a:ext uri="{FF2B5EF4-FFF2-40B4-BE49-F238E27FC236}">
                <a16:creationId xmlns:a16="http://schemas.microsoft.com/office/drawing/2014/main" id="{5D79E844-1D98-4ACA-A05B-9816D4F74B40}"/>
              </a:ext>
            </a:extLst>
          </p:cNvPr>
          <p:cNvSpPr/>
          <p:nvPr/>
        </p:nvSpPr>
        <p:spPr>
          <a:xfrm>
            <a:off x="734008" y="5490436"/>
            <a:ext cx="9664410" cy="954107"/>
          </a:xfrm>
          <a:prstGeom prst="rect">
            <a:avLst/>
          </a:prstGeom>
        </p:spPr>
        <p:txBody>
          <a:bodyPr wrap="square">
            <a:spAutoFit/>
          </a:bodyPr>
          <a:lstStyle/>
          <a:p>
            <a:r>
              <a:rPr lang="en-US" sz="2800" dirty="0">
                <a:latin typeface="+mj-lt"/>
              </a:rPr>
              <a:t>Build Management in </a:t>
            </a:r>
            <a:r>
              <a:rPr lang="en-US" sz="2800" dirty="0" err="1">
                <a:latin typeface="+mj-lt"/>
              </a:rPr>
              <a:t>SpiraTeam</a:t>
            </a:r>
            <a:r>
              <a:rPr lang="en-US" sz="2800" dirty="0">
                <a:latin typeface="+mj-lt"/>
              </a:rPr>
              <a:t> lets you integrate with continuous integration build servers with full traceability for each build</a:t>
            </a:r>
          </a:p>
        </p:txBody>
      </p:sp>
      <p:pic>
        <p:nvPicPr>
          <p:cNvPr id="6" name="Picture 5">
            <a:extLst>
              <a:ext uri="{FF2B5EF4-FFF2-40B4-BE49-F238E27FC236}">
                <a16:creationId xmlns:a16="http://schemas.microsoft.com/office/drawing/2014/main" id="{73E89243-76E9-4EC4-94FA-DD1317AB7E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28" y="1596125"/>
            <a:ext cx="9664411" cy="238804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4D02A1F0-D073-47E0-8366-88CD3B764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836" y="3125733"/>
            <a:ext cx="8770776" cy="2110136"/>
          </a:xfrm>
          <a:prstGeom prst="rect">
            <a:avLst/>
          </a:prstGeom>
          <a:ln>
            <a:solidFill>
              <a:schemeClr val="bg2">
                <a:lumMod val="50000"/>
              </a:schemeClr>
            </a:solidFill>
          </a:ln>
        </p:spPr>
      </p:pic>
    </p:spTree>
    <p:extLst>
      <p:ext uri="{BB962C8B-B14F-4D97-AF65-F5344CB8AC3E}">
        <p14:creationId xmlns:p14="http://schemas.microsoft.com/office/powerpoint/2010/main" val="229520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D86294-AE5F-4F56-AD59-37F6E21D3B0A}"/>
              </a:ext>
            </a:extLst>
          </p:cNvPr>
          <p:cNvSpPr>
            <a:spLocks noGrp="1"/>
          </p:cNvSpPr>
          <p:nvPr>
            <p:ph type="title"/>
          </p:nvPr>
        </p:nvSpPr>
        <p:spPr/>
        <p:txBody>
          <a:bodyPr/>
          <a:lstStyle/>
          <a:p>
            <a:r>
              <a:rPr lang="en-US" dirty="0"/>
              <a:t>ALM Unifies Test &amp; Dev</a:t>
            </a:r>
          </a:p>
        </p:txBody>
      </p:sp>
      <p:sp>
        <p:nvSpPr>
          <p:cNvPr id="7" name="Text Placeholder 6">
            <a:extLst>
              <a:ext uri="{FF2B5EF4-FFF2-40B4-BE49-F238E27FC236}">
                <a16:creationId xmlns:a16="http://schemas.microsoft.com/office/drawing/2014/main" id="{D40ED021-CE0C-44ED-B072-C3754C6CA30B}"/>
              </a:ext>
            </a:extLst>
          </p:cNvPr>
          <p:cNvSpPr>
            <a:spLocks noGrp="1"/>
          </p:cNvSpPr>
          <p:nvPr>
            <p:ph type="body" idx="1"/>
          </p:nvPr>
        </p:nvSpPr>
        <p:spPr/>
        <p:txBody>
          <a:bodyPr/>
          <a:lstStyle/>
          <a:p>
            <a:r>
              <a:rPr lang="en-US" dirty="0"/>
              <a:t>With the rise of agile methodologies such as Scrum, XP and Kanban, these three separate "stove-piped" worlds could no longer exist. The term Application Lifecycle Management (or ALM) was the unification of development and testing into a single process</a:t>
            </a:r>
          </a:p>
        </p:txBody>
      </p:sp>
    </p:spTree>
    <p:extLst>
      <p:ext uri="{BB962C8B-B14F-4D97-AF65-F5344CB8AC3E}">
        <p14:creationId xmlns:p14="http://schemas.microsoft.com/office/powerpoint/2010/main" val="1038789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9118-C6AB-4A2C-876C-25D49F37961E}"/>
              </a:ext>
            </a:extLst>
          </p:cNvPr>
          <p:cNvSpPr>
            <a:spLocks noGrp="1"/>
          </p:cNvSpPr>
          <p:nvPr>
            <p:ph type="title"/>
          </p:nvPr>
        </p:nvSpPr>
        <p:spPr/>
        <p:txBody>
          <a:bodyPr/>
          <a:lstStyle/>
          <a:p>
            <a:r>
              <a:rPr lang="en-US" dirty="0"/>
              <a:t>Integration with your Favorite IDEs</a:t>
            </a:r>
          </a:p>
        </p:txBody>
      </p:sp>
      <p:pic>
        <p:nvPicPr>
          <p:cNvPr id="4" name="Picture 3">
            <a:extLst>
              <a:ext uri="{FF2B5EF4-FFF2-40B4-BE49-F238E27FC236}">
                <a16:creationId xmlns:a16="http://schemas.microsoft.com/office/drawing/2014/main" id="{6E5B5E5D-C9D4-45B2-A344-D1AA292B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2750"/>
            <a:ext cx="4000000" cy="5161905"/>
          </a:xfrm>
          <a:prstGeom prst="rect">
            <a:avLst/>
          </a:prstGeom>
        </p:spPr>
      </p:pic>
      <p:pic>
        <p:nvPicPr>
          <p:cNvPr id="5" name="Picture 4">
            <a:extLst>
              <a:ext uri="{FF2B5EF4-FFF2-40B4-BE49-F238E27FC236}">
                <a16:creationId xmlns:a16="http://schemas.microsoft.com/office/drawing/2014/main" id="{E54AB7EB-8359-48AE-9FE3-5E3367D7D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962" y="1522750"/>
            <a:ext cx="3334215" cy="2410161"/>
          </a:xfrm>
          <a:prstGeom prst="rect">
            <a:avLst/>
          </a:prstGeom>
        </p:spPr>
      </p:pic>
      <p:pic>
        <p:nvPicPr>
          <p:cNvPr id="6" name="Picture 5">
            <a:extLst>
              <a:ext uri="{FF2B5EF4-FFF2-40B4-BE49-F238E27FC236}">
                <a16:creationId xmlns:a16="http://schemas.microsoft.com/office/drawing/2014/main" id="{F072F58A-BB2F-4FF7-9A0C-6FF2B12C3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961" y="4103701"/>
            <a:ext cx="4134093" cy="2580953"/>
          </a:xfrm>
          <a:prstGeom prst="rect">
            <a:avLst/>
          </a:prstGeom>
          <a:ln>
            <a:solidFill>
              <a:srgbClr val="93A1A1"/>
            </a:solidFill>
          </a:ln>
        </p:spPr>
      </p:pic>
      <p:pic>
        <p:nvPicPr>
          <p:cNvPr id="7" name="Picture 6">
            <a:extLst>
              <a:ext uri="{FF2B5EF4-FFF2-40B4-BE49-F238E27FC236}">
                <a16:creationId xmlns:a16="http://schemas.microsoft.com/office/drawing/2014/main" id="{92D7C3F1-DF81-4A69-8A83-494DECCBAA52}"/>
              </a:ext>
            </a:extLst>
          </p:cNvPr>
          <p:cNvPicPr>
            <a:picLocks noChangeAspect="1"/>
          </p:cNvPicPr>
          <p:nvPr/>
        </p:nvPicPr>
        <p:blipFill>
          <a:blip r:embed="rId5"/>
          <a:stretch>
            <a:fillRect/>
          </a:stretch>
        </p:blipFill>
        <p:spPr>
          <a:xfrm>
            <a:off x="8639639" y="1522750"/>
            <a:ext cx="3175431" cy="2410161"/>
          </a:xfrm>
          <a:prstGeom prst="rect">
            <a:avLst/>
          </a:prstGeom>
        </p:spPr>
      </p:pic>
      <p:pic>
        <p:nvPicPr>
          <p:cNvPr id="11" name="Picture 10">
            <a:extLst>
              <a:ext uri="{FF2B5EF4-FFF2-40B4-BE49-F238E27FC236}">
                <a16:creationId xmlns:a16="http://schemas.microsoft.com/office/drawing/2014/main" id="{CD9B009E-BF5C-4982-9430-06931529A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31771" y="1636552"/>
            <a:ext cx="453327" cy="453327"/>
          </a:xfrm>
          <a:prstGeom prst="rect">
            <a:avLst/>
          </a:prstGeom>
        </p:spPr>
      </p:pic>
      <p:pic>
        <p:nvPicPr>
          <p:cNvPr id="12" name="Picture 11">
            <a:extLst>
              <a:ext uri="{FF2B5EF4-FFF2-40B4-BE49-F238E27FC236}">
                <a16:creationId xmlns:a16="http://schemas.microsoft.com/office/drawing/2014/main" id="{13941BB7-EEDC-40FD-B5C8-812175CB5905}"/>
              </a:ext>
            </a:extLst>
          </p:cNvPr>
          <p:cNvPicPr>
            <a:picLocks noChangeAspect="1"/>
          </p:cNvPicPr>
          <p:nvPr/>
        </p:nvPicPr>
        <p:blipFill>
          <a:blip r:embed="rId7"/>
          <a:stretch>
            <a:fillRect/>
          </a:stretch>
        </p:blipFill>
        <p:spPr>
          <a:xfrm>
            <a:off x="3935511" y="2310636"/>
            <a:ext cx="589835" cy="586558"/>
          </a:xfrm>
          <a:prstGeom prst="rect">
            <a:avLst/>
          </a:prstGeom>
        </p:spPr>
      </p:pic>
      <p:pic>
        <p:nvPicPr>
          <p:cNvPr id="13" name="Picture 12">
            <a:extLst>
              <a:ext uri="{FF2B5EF4-FFF2-40B4-BE49-F238E27FC236}">
                <a16:creationId xmlns:a16="http://schemas.microsoft.com/office/drawing/2014/main" id="{D7AF53A7-AA6E-4FC4-A296-1589DE14AC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16472" y="4201053"/>
            <a:ext cx="1621764" cy="381114"/>
          </a:xfrm>
          <a:prstGeom prst="rect">
            <a:avLst/>
          </a:prstGeom>
          <a:solidFill>
            <a:schemeClr val="bg2"/>
          </a:solidFill>
        </p:spPr>
      </p:pic>
      <p:pic>
        <p:nvPicPr>
          <p:cNvPr id="14" name="Picture 13">
            <a:extLst>
              <a:ext uri="{FF2B5EF4-FFF2-40B4-BE49-F238E27FC236}">
                <a16:creationId xmlns:a16="http://schemas.microsoft.com/office/drawing/2014/main" id="{D6C19589-40E6-44B0-89D7-00F7FE0015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81316" y="1790892"/>
            <a:ext cx="597973" cy="597973"/>
          </a:xfrm>
          <a:prstGeom prst="rect">
            <a:avLst/>
          </a:prstGeom>
        </p:spPr>
      </p:pic>
    </p:spTree>
    <p:extLst>
      <p:ext uri="{BB962C8B-B14F-4D97-AF65-F5344CB8AC3E}">
        <p14:creationId xmlns:p14="http://schemas.microsoft.com/office/powerpoint/2010/main" val="3554426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B3FFA5-16A5-4793-8562-8311DA0B4DEA}"/>
              </a:ext>
            </a:extLst>
          </p:cNvPr>
          <p:cNvSpPr>
            <a:spLocks noGrp="1"/>
          </p:cNvSpPr>
          <p:nvPr>
            <p:ph type="title"/>
          </p:nvPr>
        </p:nvSpPr>
        <p:spPr>
          <a:xfrm>
            <a:off x="559293" y="474786"/>
            <a:ext cx="6152921" cy="2338754"/>
          </a:xfrm>
        </p:spPr>
        <p:txBody>
          <a:bodyPr>
            <a:normAutofit/>
          </a:bodyPr>
          <a:lstStyle/>
          <a:p>
            <a:r>
              <a:rPr lang="en-US" sz="6000" b="0" dirty="0"/>
              <a:t>Everyone</a:t>
            </a:r>
          </a:p>
        </p:txBody>
      </p:sp>
    </p:spTree>
    <p:extLst>
      <p:ext uri="{BB962C8B-B14F-4D97-AF65-F5344CB8AC3E}">
        <p14:creationId xmlns:p14="http://schemas.microsoft.com/office/powerpoint/2010/main" val="1026845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Collaboration and Instant Messaging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823752"/>
            <a:ext cx="9201539" cy="870012"/>
          </a:xfrm>
        </p:spPr>
        <p:txBody>
          <a:bodyPr>
            <a:noAutofit/>
          </a:bodyPr>
          <a:lstStyle/>
          <a:p>
            <a:pPr marL="0" indent="0">
              <a:buNone/>
            </a:pPr>
            <a:r>
              <a:rPr lang="en-US" dirty="0">
                <a:latin typeface="+mj-lt"/>
              </a:rPr>
              <a:t>Real-time collaboration and communication with </a:t>
            </a:r>
            <a:r>
              <a:rPr lang="en-US" dirty="0" err="1">
                <a:latin typeface="+mj-lt"/>
              </a:rPr>
              <a:t>SpiraTeam</a:t>
            </a:r>
            <a:r>
              <a:rPr lang="en-US" dirty="0">
                <a:latin typeface="+mj-lt"/>
              </a:rPr>
              <a:t> instant messenger, artifact following, RSS Feeds and Email</a:t>
            </a:r>
          </a:p>
        </p:txBody>
      </p:sp>
      <p:grpSp>
        <p:nvGrpSpPr>
          <p:cNvPr id="2" name="Group 1">
            <a:extLst>
              <a:ext uri="{FF2B5EF4-FFF2-40B4-BE49-F238E27FC236}">
                <a16:creationId xmlns:a16="http://schemas.microsoft.com/office/drawing/2014/main" id="{BB13B882-EB3E-4380-BB30-DC862DD185AC}"/>
              </a:ext>
            </a:extLst>
          </p:cNvPr>
          <p:cNvGrpSpPr/>
          <p:nvPr/>
        </p:nvGrpSpPr>
        <p:grpSpPr>
          <a:xfrm>
            <a:off x="1001697" y="1597819"/>
            <a:ext cx="9607119" cy="4225932"/>
            <a:chOff x="1001697" y="1597819"/>
            <a:chExt cx="8107363" cy="3662362"/>
          </a:xfrm>
        </p:grpSpPr>
        <p:pic>
          <p:nvPicPr>
            <p:cNvPr id="6" name="Picture 11">
              <a:extLst>
                <a:ext uri="{FF2B5EF4-FFF2-40B4-BE49-F238E27FC236}">
                  <a16:creationId xmlns:a16="http://schemas.microsoft.com/office/drawing/2014/main" id="{EAE3444F-EF0D-4091-B905-323E2AE21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097" y="2934494"/>
              <a:ext cx="6049963"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2107FDF-A9FE-43E3-98F7-BF45FBF03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697" y="1597819"/>
              <a:ext cx="32004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311AD4C-BB47-4A1C-9733-3D41F244B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697" y="1796256"/>
              <a:ext cx="44481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3752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Integration Options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SpiraTeam</a:t>
            </a:r>
            <a:r>
              <a:rPr lang="en-US" dirty="0"/>
              <a:t> Fits into Your Ecosystem Seamlessly</a:t>
            </a:r>
          </a:p>
        </p:txBody>
      </p:sp>
    </p:spTree>
    <p:extLst>
      <p:ext uri="{BB962C8B-B14F-4D97-AF65-F5344CB8AC3E}">
        <p14:creationId xmlns:p14="http://schemas.microsoft.com/office/powerpoint/2010/main" val="1824116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Recap: Harmony Across Ecosystems</a:t>
            </a:r>
          </a:p>
        </p:txBody>
      </p:sp>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a:t>
            </a:r>
            <a:r>
              <a:rPr lang="en-US" sz="3600" dirty="0" err="1">
                <a:latin typeface="+mj-lt"/>
              </a:rPr>
              <a:t>SpiraTeam</a:t>
            </a:r>
            <a:r>
              <a:rPr lang="en-US" sz="3600" dirty="0">
                <a:latin typeface="+mj-lt"/>
              </a:rPr>
              <a:t> with other tools and systems</a:t>
            </a:r>
          </a:p>
          <a:p>
            <a:pPr marL="0" indent="0">
              <a:spcAft>
                <a:spcPts val="1200"/>
              </a:spcAft>
              <a:buNone/>
            </a:pPr>
            <a:r>
              <a:rPr lang="en-US" sz="3600" dirty="0">
                <a:latin typeface="+mj-lt"/>
              </a:rPr>
              <a:t>We make this easy and straightforward so you can get working faster &amp; easier</a:t>
            </a:r>
          </a:p>
        </p:txBody>
      </p:sp>
      <p:grpSp>
        <p:nvGrpSpPr>
          <p:cNvPr id="9" name="Group 8">
            <a:extLst>
              <a:ext uri="{FF2B5EF4-FFF2-40B4-BE49-F238E27FC236}">
                <a16:creationId xmlns:a16="http://schemas.microsoft.com/office/drawing/2014/main" id="{B35248BD-A5F3-4E61-A2DA-49CAE4F63B47}"/>
              </a:ext>
            </a:extLst>
          </p:cNvPr>
          <p:cNvGrpSpPr/>
          <p:nvPr/>
        </p:nvGrpSpPr>
        <p:grpSpPr>
          <a:xfrm>
            <a:off x="1415249" y="1606858"/>
            <a:ext cx="4953740" cy="4953740"/>
            <a:chOff x="1415249" y="1606858"/>
            <a:chExt cx="4953740" cy="4953740"/>
          </a:xfrm>
        </p:grpSpPr>
        <p:pic>
          <p:nvPicPr>
            <p:cNvPr id="10" name="Picture 9">
              <a:extLst>
                <a:ext uri="{FF2B5EF4-FFF2-40B4-BE49-F238E27FC236}">
                  <a16:creationId xmlns:a16="http://schemas.microsoft.com/office/drawing/2014/main" id="{63A25D43-788E-41F7-BA17-4CD996C3817B}"/>
                </a:ext>
              </a:extLst>
            </p:cNvPr>
            <p:cNvPicPr>
              <a:picLocks noChangeAspect="1"/>
            </p:cNvPicPr>
            <p:nvPr/>
          </p:nvPicPr>
          <p:blipFill>
            <a:blip r:embed="rId2"/>
            <a:stretch>
              <a:fillRect/>
            </a:stretch>
          </p:blipFill>
          <p:spPr>
            <a:xfrm>
              <a:off x="1415249" y="1606858"/>
              <a:ext cx="4953740" cy="4953740"/>
            </a:xfrm>
            <a:prstGeom prst="rect">
              <a:avLst/>
            </a:prstGeom>
          </p:spPr>
        </p:pic>
        <p:pic>
          <p:nvPicPr>
            <p:cNvPr id="11" name="Graphic 10">
              <a:extLst>
                <a:ext uri="{FF2B5EF4-FFF2-40B4-BE49-F238E27FC236}">
                  <a16:creationId xmlns:a16="http://schemas.microsoft.com/office/drawing/2014/main" id="{DC562EC5-3BD5-4550-ACC0-5B012AAE687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6236" y="3438701"/>
              <a:ext cx="771603" cy="890702"/>
            </a:xfrm>
            <a:prstGeom prst="rect">
              <a:avLst/>
            </a:prstGeom>
          </p:spPr>
        </p:pic>
      </p:grpSp>
    </p:spTree>
    <p:extLst>
      <p:ext uri="{BB962C8B-B14F-4D97-AF65-F5344CB8AC3E}">
        <p14:creationId xmlns:p14="http://schemas.microsoft.com/office/powerpoint/2010/main" val="2265972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9B76-63FA-497A-9661-71935429F2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0640" y="3308563"/>
            <a:ext cx="1174260" cy="880695"/>
          </a:xfrm>
          <a:prstGeom prst="rect">
            <a:avLst/>
          </a:prstGeom>
        </p:spPr>
      </p:pic>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a:t>Integration Options</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a:t>Over 65 integrations and connectors, here’s some of the more popular ones:</a:t>
            </a:r>
          </a:p>
        </p:txBody>
      </p:sp>
      <p:grpSp>
        <p:nvGrpSpPr>
          <p:cNvPr id="65539" name="Group 39">
            <a:extLst>
              <a:ext uri="{FF2B5EF4-FFF2-40B4-BE49-F238E27FC236}">
                <a16:creationId xmlns:a16="http://schemas.microsoft.com/office/drawing/2014/main" id="{A1406726-B654-4C41-AD8F-574F878ED3B7}"/>
              </a:ext>
            </a:extLst>
          </p:cNvPr>
          <p:cNvGrpSpPr>
            <a:grpSpLocks/>
          </p:cNvGrpSpPr>
          <p:nvPr/>
        </p:nvGrpSpPr>
        <p:grpSpPr bwMode="auto">
          <a:xfrm>
            <a:off x="1981200" y="3111118"/>
            <a:ext cx="8229600" cy="2103438"/>
            <a:chOff x="288" y="1818"/>
            <a:chExt cx="5424" cy="1325"/>
          </a:xfrm>
        </p:grpSpPr>
        <p:sp>
          <p:nvSpPr>
            <p:cNvPr id="65582" name="Line 35">
              <a:extLst>
                <a:ext uri="{FF2B5EF4-FFF2-40B4-BE49-F238E27FC236}">
                  <a16:creationId xmlns:a16="http://schemas.microsoft.com/office/drawing/2014/main" id="{53A0596C-C351-4D5D-808C-8193524CC88C}"/>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0" name="Line 38">
            <a:extLst>
              <a:ext uri="{FF2B5EF4-FFF2-40B4-BE49-F238E27FC236}">
                <a16:creationId xmlns:a16="http://schemas.microsoft.com/office/drawing/2014/main" id="{3ED76B09-EE74-4B0F-86E9-F92AADC82D41}"/>
              </a:ext>
            </a:extLst>
          </p:cNvPr>
          <p:cNvSpPr>
            <a:spLocks noChangeShapeType="1"/>
          </p:cNvSpPr>
          <p:nvPr/>
        </p:nvSpPr>
        <p:spPr bwMode="auto">
          <a:xfrm flipH="1">
            <a:off x="5140569" y="2053843"/>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Developer IDEs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CI / Build Servers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Source Code Management</a:t>
            </a:r>
          </a:p>
        </p:txBody>
      </p:sp>
      <p:sp>
        <p:nvSpPr>
          <p:cNvPr id="65546" name="Text Box 19">
            <a:extLst>
              <a:ext uri="{FF2B5EF4-FFF2-40B4-BE49-F238E27FC236}">
                <a16:creationId xmlns:a16="http://schemas.microsoft.com/office/drawing/2014/main" id="{B811C9F9-0AFF-4B34-9B25-1138D2403465}"/>
              </a:ext>
            </a:extLst>
          </p:cNvPr>
          <p:cNvSpPr txBox="1">
            <a:spLocks noChangeArrowheads="1"/>
          </p:cNvSpPr>
          <p:nvPr/>
        </p:nvSpPr>
        <p:spPr bwMode="auto">
          <a:xfrm>
            <a:off x="1439008"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Modelling Tools</a:t>
            </a:r>
          </a:p>
        </p:txBody>
      </p:sp>
      <p:sp>
        <p:nvSpPr>
          <p:cNvPr id="65547" name="Text Box 20">
            <a:extLst>
              <a:ext uri="{FF2B5EF4-FFF2-40B4-BE49-F238E27FC236}">
                <a16:creationId xmlns:a16="http://schemas.microsoft.com/office/drawing/2014/main" id="{9AC632A7-EFBD-49CA-9CB3-311C39ADD517}"/>
              </a:ext>
            </a:extLst>
          </p:cNvPr>
          <p:cNvSpPr txBox="1">
            <a:spLocks noChangeArrowheads="1"/>
          </p:cNvSpPr>
          <p:nvPr/>
        </p:nvSpPr>
        <p:spPr bwMode="auto">
          <a:xfrm>
            <a:off x="5486400"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Unit Test Frameworks</a:t>
            </a:r>
          </a:p>
        </p:txBody>
      </p:sp>
      <p:sp>
        <p:nvSpPr>
          <p:cNvPr id="65548" name="Text Box 21">
            <a:extLst>
              <a:ext uri="{FF2B5EF4-FFF2-40B4-BE49-F238E27FC236}">
                <a16:creationId xmlns:a16="http://schemas.microsoft.com/office/drawing/2014/main" id="{F941B172-D98D-45C7-AE52-E047252C1324}"/>
              </a:ext>
            </a:extLst>
          </p:cNvPr>
          <p:cNvSpPr txBox="1">
            <a:spLocks noChangeArrowheads="1"/>
          </p:cNvSpPr>
          <p:nvPr/>
        </p:nvSpPr>
        <p:spPr bwMode="auto">
          <a:xfrm>
            <a:off x="5486400"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Bug-Tracking Tools</a:t>
            </a:r>
          </a:p>
        </p:txBody>
      </p:sp>
      <p:sp>
        <p:nvSpPr>
          <p:cNvPr id="65549" name="Text Box 22">
            <a:extLst>
              <a:ext uri="{FF2B5EF4-FFF2-40B4-BE49-F238E27FC236}">
                <a16:creationId xmlns:a16="http://schemas.microsoft.com/office/drawing/2014/main" id="{98F56F7A-47E2-4226-8E22-21AD289B6865}"/>
              </a:ext>
            </a:extLst>
          </p:cNvPr>
          <p:cNvSpPr txBox="1">
            <a:spLocks noChangeArrowheads="1"/>
          </p:cNvSpPr>
          <p:nvPr/>
        </p:nvSpPr>
        <p:spPr bwMode="auto">
          <a:xfrm>
            <a:off x="5486400"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CRM &amp; Service Management</a:t>
            </a:r>
          </a:p>
        </p:txBody>
      </p:sp>
      <p:sp>
        <p:nvSpPr>
          <p:cNvPr id="65550" name="Text Box 23">
            <a:extLst>
              <a:ext uri="{FF2B5EF4-FFF2-40B4-BE49-F238E27FC236}">
                <a16:creationId xmlns:a16="http://schemas.microsoft.com/office/drawing/2014/main" id="{39C5BD68-50CC-4BE1-B81B-292D34509FCD}"/>
              </a:ext>
            </a:extLst>
          </p:cNvPr>
          <p:cNvSpPr txBox="1">
            <a:spLocks noChangeArrowheads="1"/>
          </p:cNvSpPr>
          <p:nvPr/>
        </p:nvSpPr>
        <p:spPr bwMode="auto">
          <a:xfrm>
            <a:off x="5486400"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Automated Testing Tools</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9" y="4539869"/>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188" y="4631943"/>
            <a:ext cx="13700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1" y="4247769"/>
            <a:ext cx="14319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20" descr="https://www.inflectra.com/GraphicsViewer.aspx?url=SpiraTest/Integrations/Unit-Test-Frameworks.xml&amp;name=wordml://03000003.png">
            <a:extLst>
              <a:ext uri="{FF2B5EF4-FFF2-40B4-BE49-F238E27FC236}">
                <a16:creationId xmlns:a16="http://schemas.microsoft.com/office/drawing/2014/main" id="{CE1B46C5-0027-416B-821A-78987C8956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2509" y="2439607"/>
            <a:ext cx="7699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2" descr="https://www.inflectra.com/GraphicsViewer.aspx?url=SpiraTest/Integrations/Unit-Test-Frameworks.xml&amp;name=wordml://03000006.png">
            <a:extLst>
              <a:ext uri="{FF2B5EF4-FFF2-40B4-BE49-F238E27FC236}">
                <a16:creationId xmlns:a16="http://schemas.microsoft.com/office/drawing/2014/main" id="{CBD31758-5D59-4E29-AA44-C96ADE1AC8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3898" y="2452307"/>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4" descr="https://www.inflectra.com/GraphicsViewer.aspx?url=SpiraTest/Integrations/Unit-Test-Frameworks.xml&amp;name=wordml://03000008.png">
            <a:extLst>
              <a:ext uri="{FF2B5EF4-FFF2-40B4-BE49-F238E27FC236}">
                <a16:creationId xmlns:a16="http://schemas.microsoft.com/office/drawing/2014/main" id="{4CB42D6F-4169-46ED-B76B-E60BA53F90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5598" y="2364994"/>
            <a:ext cx="5921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26" descr="https://www.inflectra.com/GraphicsViewer.aspx?url=SpiraTest/Integrations/Unit-Test-Frameworks.xml&amp;name=wordml://03000005.png">
            <a:extLst>
              <a:ext uri="{FF2B5EF4-FFF2-40B4-BE49-F238E27FC236}">
                <a16:creationId xmlns:a16="http://schemas.microsoft.com/office/drawing/2014/main" id="{190B2427-E4F4-4430-B31B-3C0D99B42E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23935" y="2452306"/>
            <a:ext cx="1255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38" descr="https://wiki.bitnami.com/@api/deki/files/335/=redmine.png?size=thumb">
            <a:extLst>
              <a:ext uri="{FF2B5EF4-FFF2-40B4-BE49-F238E27FC236}">
                <a16:creationId xmlns:a16="http://schemas.microsoft.com/office/drawing/2014/main" id="{6FE7287B-ECA1-4CE8-AD4A-7643B37704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6125" y="3381786"/>
            <a:ext cx="5302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42" descr="https://www.inflectra.com/GraphicsViewer.aspx?url=SpiraTest/Integrations/Requirements-Management-Systems.xml&amp;name=wordml://03000001.png">
            <a:extLst>
              <a:ext uri="{FF2B5EF4-FFF2-40B4-BE49-F238E27FC236}">
                <a16:creationId xmlns:a16="http://schemas.microsoft.com/office/drawing/2014/main" id="{292D098E-2DFB-480D-90E6-84FF85D8815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9333" y="4530343"/>
            <a:ext cx="1905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46" descr="https://www.inflectra.com/GraphicsViewer.aspx?url=SpiraTest/Integrations/Requirements-Management-Systems.xml&amp;name=wordml://03000003.png">
            <a:extLst>
              <a:ext uri="{FF2B5EF4-FFF2-40B4-BE49-F238E27FC236}">
                <a16:creationId xmlns:a16="http://schemas.microsoft.com/office/drawing/2014/main" id="{6044D96E-7E61-4B1C-BA37-F2A8F1BE74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1102" y="4474781"/>
            <a:ext cx="5254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3" name="Picture 48" descr="https://www.inflectra.com/GraphicsViewer.aspx?url=SpiraTest/Integrations/Continuous-Integration-Build-Servers.xml&amp;name=wordml://03000001.png">
            <a:extLst>
              <a:ext uri="{FF2B5EF4-FFF2-40B4-BE49-F238E27FC236}">
                <a16:creationId xmlns:a16="http://schemas.microsoft.com/office/drawing/2014/main" id="{DC03F6AF-AB19-49E7-B47F-19F1C13213D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58183" y="3445287"/>
            <a:ext cx="7191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6" name="Picture 56" descr="https://www.inflectra.com/GraphicsViewer.aspx?url=SpiraTeam/Integrations/Integrated-Development-Environments.xml&amp;name=wordml://03000001.png">
            <a:extLst>
              <a:ext uri="{FF2B5EF4-FFF2-40B4-BE49-F238E27FC236}">
                <a16:creationId xmlns:a16="http://schemas.microsoft.com/office/drawing/2014/main" id="{4193FBEA-31FF-4002-BA79-C4FD3178080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15208" y="2403093"/>
            <a:ext cx="9715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7" name="Picture 58" descr="https://www.inflectra.com/GraphicsViewer.aspx?url=SpiraTeam/Integrations/Integrated-Development-Environments.xml&amp;name=wordml://03000007.png">
            <a:extLst>
              <a:ext uri="{FF2B5EF4-FFF2-40B4-BE49-F238E27FC236}">
                <a16:creationId xmlns:a16="http://schemas.microsoft.com/office/drawing/2014/main" id="{0DFC9BFB-9AA1-48DB-AACB-F783CFBBA02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97909" y="2398331"/>
            <a:ext cx="14446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D1C36EF-6AA3-4975-BF3C-6A4B01A3771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44915" y="2403093"/>
            <a:ext cx="542924" cy="542924"/>
          </a:xfrm>
          <a:prstGeom prst="rect">
            <a:avLst/>
          </a:prstGeom>
        </p:spPr>
      </p:pic>
      <p:pic>
        <p:nvPicPr>
          <p:cNvPr id="6" name="Picture 5">
            <a:extLst>
              <a:ext uri="{FF2B5EF4-FFF2-40B4-BE49-F238E27FC236}">
                <a16:creationId xmlns:a16="http://schemas.microsoft.com/office/drawing/2014/main" id="{94E9E3D9-1627-47B8-91AE-90F51DFFE9D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31753" y="4427035"/>
            <a:ext cx="552387" cy="550861"/>
          </a:xfrm>
          <a:prstGeom prst="rect">
            <a:avLst/>
          </a:prstGeom>
        </p:spPr>
      </p:pic>
      <p:pic>
        <p:nvPicPr>
          <p:cNvPr id="1030" name="Picture 6" descr="Image result for neoload logo">
            <a:extLst>
              <a:ext uri="{FF2B5EF4-FFF2-40B4-BE49-F238E27FC236}">
                <a16:creationId xmlns:a16="http://schemas.microsoft.com/office/drawing/2014/main" id="{0B597A1B-4C1B-4378-9F6B-27C96C6E4DF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924801" y="4795130"/>
            <a:ext cx="1331406" cy="3260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ochajs logo">
            <a:extLst>
              <a:ext uri="{FF2B5EF4-FFF2-40B4-BE49-F238E27FC236}">
                <a16:creationId xmlns:a16="http://schemas.microsoft.com/office/drawing/2014/main" id="{3FDF2B26-04B0-46A9-957A-79325865663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313862" y="2217790"/>
            <a:ext cx="744538" cy="744538"/>
          </a:xfrm>
          <a:prstGeom prst="rect">
            <a:avLst/>
          </a:prstGeom>
          <a:noFill/>
          <a:extLst>
            <a:ext uri="{909E8E84-426E-40DD-AFC4-6F175D3DCCD1}">
              <a14:hiddenFill xmlns:a14="http://schemas.microsoft.com/office/drawing/2010/main">
                <a:solidFill>
                  <a:srgbClr val="FFFFFF"/>
                </a:solidFill>
              </a14:hiddenFill>
            </a:ext>
          </a:extLst>
        </p:spPr>
      </p:pic>
      <p:pic>
        <p:nvPicPr>
          <p:cNvPr id="48" name="Graphic 47">
            <a:extLst>
              <a:ext uri="{FF2B5EF4-FFF2-40B4-BE49-F238E27FC236}">
                <a16:creationId xmlns:a16="http://schemas.microsoft.com/office/drawing/2014/main" id="{A14473DD-43CC-41ED-A10B-0D0F1EC26694}"/>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458499" y="5664318"/>
            <a:ext cx="783779" cy="569337"/>
          </a:xfrm>
          <a:prstGeom prst="rect">
            <a:avLst/>
          </a:prstGeom>
        </p:spPr>
      </p:pic>
      <p:pic>
        <p:nvPicPr>
          <p:cNvPr id="49" name="Graphic 48">
            <a:extLst>
              <a:ext uri="{FF2B5EF4-FFF2-40B4-BE49-F238E27FC236}">
                <a16:creationId xmlns:a16="http://schemas.microsoft.com/office/drawing/2014/main" id="{6C5B95A8-EDE9-423C-A831-D158EF57D99D}"/>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585025" y="5621793"/>
            <a:ext cx="740527" cy="740527"/>
          </a:xfrm>
          <a:prstGeom prst="rect">
            <a:avLst/>
          </a:prstGeom>
        </p:spPr>
      </p:pic>
      <p:pic>
        <p:nvPicPr>
          <p:cNvPr id="5" name="Picture 4">
            <a:extLst>
              <a:ext uri="{FF2B5EF4-FFF2-40B4-BE49-F238E27FC236}">
                <a16:creationId xmlns:a16="http://schemas.microsoft.com/office/drawing/2014/main" id="{5B3DB0CE-9711-4103-9360-04C86E0B251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385659" y="3387171"/>
            <a:ext cx="1287200" cy="740140"/>
          </a:xfrm>
          <a:prstGeom prst="rect">
            <a:avLst/>
          </a:prstGeom>
        </p:spPr>
      </p:pic>
      <p:pic>
        <p:nvPicPr>
          <p:cNvPr id="65574" name="Picture 50" descr="https://www.inflectra.com/GraphicsViewer.aspx?url=SpiraTest/Integrations/Continuous-Integration-Build-Servers.xml&amp;name=wordml://03000002.png">
            <a:extLst>
              <a:ext uri="{FF2B5EF4-FFF2-40B4-BE49-F238E27FC236}">
                <a16:creationId xmlns:a16="http://schemas.microsoft.com/office/drawing/2014/main" id="{8B8A8088-518B-410E-AF8E-D2AF6920F7B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94506" y="3406385"/>
            <a:ext cx="1500131" cy="49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708B4C5E-4502-47FB-B832-1004C2DFEB8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497684" y="3489647"/>
            <a:ext cx="1261327" cy="525553"/>
          </a:xfrm>
          <a:prstGeom prst="rect">
            <a:avLst/>
          </a:prstGeom>
        </p:spPr>
      </p:pic>
      <p:pic>
        <p:nvPicPr>
          <p:cNvPr id="11" name="Picture 10">
            <a:extLst>
              <a:ext uri="{FF2B5EF4-FFF2-40B4-BE49-F238E27FC236}">
                <a16:creationId xmlns:a16="http://schemas.microsoft.com/office/drawing/2014/main" id="{A0319B43-6860-47F0-A8FB-FED2058E400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686393" y="3364716"/>
            <a:ext cx="1174259" cy="663483"/>
          </a:xfrm>
          <a:prstGeom prst="rect">
            <a:avLst/>
          </a:prstGeom>
        </p:spPr>
      </p:pic>
      <p:pic>
        <p:nvPicPr>
          <p:cNvPr id="12" name="Picture 11">
            <a:extLst>
              <a:ext uri="{FF2B5EF4-FFF2-40B4-BE49-F238E27FC236}">
                <a16:creationId xmlns:a16="http://schemas.microsoft.com/office/drawing/2014/main" id="{2F7667BF-0DD5-4A1F-A1D4-04239E93A555}"/>
              </a:ext>
            </a:extLst>
          </p:cNvPr>
          <p:cNvPicPr>
            <a:picLocks noChangeAspect="1"/>
          </p:cNvPicPr>
          <p:nvPr/>
        </p:nvPicPr>
        <p:blipFill>
          <a:blip r:embed="rId28"/>
          <a:stretch>
            <a:fillRect/>
          </a:stretch>
        </p:blipFill>
        <p:spPr>
          <a:xfrm>
            <a:off x="9459531" y="4395972"/>
            <a:ext cx="599509" cy="599509"/>
          </a:xfrm>
          <a:prstGeom prst="rect">
            <a:avLst/>
          </a:prstGeom>
        </p:spPr>
      </p:pic>
      <p:pic>
        <p:nvPicPr>
          <p:cNvPr id="14" name="Picture 13">
            <a:extLst>
              <a:ext uri="{FF2B5EF4-FFF2-40B4-BE49-F238E27FC236}">
                <a16:creationId xmlns:a16="http://schemas.microsoft.com/office/drawing/2014/main" id="{8BB32958-B20A-4D3B-AC70-48432DDD48A5}"/>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2231263" y="5590164"/>
            <a:ext cx="1281317" cy="720741"/>
          </a:xfrm>
          <a:prstGeom prst="rect">
            <a:avLst/>
          </a:prstGeom>
        </p:spPr>
      </p:pic>
      <p:pic>
        <p:nvPicPr>
          <p:cNvPr id="16" name="Picture 15">
            <a:extLst>
              <a:ext uri="{FF2B5EF4-FFF2-40B4-BE49-F238E27FC236}">
                <a16:creationId xmlns:a16="http://schemas.microsoft.com/office/drawing/2014/main" id="{40A32ADD-ED45-45BE-83C4-45DB41FA57B6}"/>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237858" y="5389730"/>
            <a:ext cx="1722879" cy="384857"/>
          </a:xfrm>
          <a:prstGeom prst="rect">
            <a:avLst/>
          </a:prstGeom>
        </p:spPr>
      </p:pic>
      <p:pic>
        <p:nvPicPr>
          <p:cNvPr id="18" name="Picture 17">
            <a:extLst>
              <a:ext uri="{FF2B5EF4-FFF2-40B4-BE49-F238E27FC236}">
                <a16:creationId xmlns:a16="http://schemas.microsoft.com/office/drawing/2014/main" id="{980F1702-A7E2-46AE-A4FB-02A66E24E8B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730328" y="5798755"/>
            <a:ext cx="1992166" cy="298825"/>
          </a:xfrm>
          <a:prstGeom prst="rect">
            <a:avLst/>
          </a:prstGeom>
        </p:spPr>
      </p:pic>
      <p:pic>
        <p:nvPicPr>
          <p:cNvPr id="20" name="Picture 19">
            <a:extLst>
              <a:ext uri="{FF2B5EF4-FFF2-40B4-BE49-F238E27FC236}">
                <a16:creationId xmlns:a16="http://schemas.microsoft.com/office/drawing/2014/main" id="{DF0C580A-41CE-449D-A66A-8E315324B8E0}"/>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527199" y="5664416"/>
            <a:ext cx="1812366" cy="420469"/>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What is ALM Anyway?</a:t>
            </a:r>
          </a:p>
        </p:txBody>
      </p:sp>
      <p:pic>
        <p:nvPicPr>
          <p:cNvPr id="3" name="Picture 2">
            <a:extLst>
              <a:ext uri="{FF2B5EF4-FFF2-40B4-BE49-F238E27FC236}">
                <a16:creationId xmlns:a16="http://schemas.microsoft.com/office/drawing/2014/main" id="{290EF32B-4BAC-4A7E-B47D-BE6354BB2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786" y="2528596"/>
            <a:ext cx="7960422" cy="3941395"/>
          </a:xfrm>
          <a:prstGeom prst="rect">
            <a:avLst/>
          </a:prstGeom>
        </p:spPr>
      </p:pic>
      <p:sp>
        <p:nvSpPr>
          <p:cNvPr id="6" name="Content Placeholder 3">
            <a:extLst>
              <a:ext uri="{FF2B5EF4-FFF2-40B4-BE49-F238E27FC236}">
                <a16:creationId xmlns:a16="http://schemas.microsoft.com/office/drawing/2014/main" id="{0124F4D2-197C-4341-B416-7C65142170E6}"/>
              </a:ext>
            </a:extLst>
          </p:cNvPr>
          <p:cNvSpPr>
            <a:spLocks noGrp="1"/>
          </p:cNvSpPr>
          <p:nvPr>
            <p:ph idx="1"/>
          </p:nvPr>
        </p:nvSpPr>
        <p:spPr>
          <a:xfrm>
            <a:off x="1171746" y="1586656"/>
            <a:ext cx="10407543" cy="941940"/>
          </a:xfrm>
        </p:spPr>
        <p:txBody>
          <a:bodyPr>
            <a:normAutofit fontScale="70000" lnSpcReduction="20000"/>
          </a:bodyPr>
          <a:lstStyle/>
          <a:p>
            <a:pPr marL="0" indent="0">
              <a:lnSpc>
                <a:spcPct val="120000"/>
              </a:lnSpc>
              <a:spcAft>
                <a:spcPts val="1200"/>
              </a:spcAft>
              <a:buNone/>
            </a:pPr>
            <a:r>
              <a:rPr lang="en-US" sz="3600" dirty="0">
                <a:latin typeface="+mj-lt"/>
              </a:rPr>
              <a:t>Application Lifecycle Management (ALM) is really an umbrella term that covers several different disciplines that traditionally were considered separate:</a:t>
            </a:r>
          </a:p>
        </p:txBody>
      </p:sp>
    </p:spTree>
    <p:extLst>
      <p:ext uri="{BB962C8B-B14F-4D97-AF65-F5344CB8AC3E}">
        <p14:creationId xmlns:p14="http://schemas.microsoft.com/office/powerpoint/2010/main" val="815590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How ALM Brings It All Together</a:t>
            </a:r>
          </a:p>
        </p:txBody>
      </p:sp>
      <p:pic>
        <p:nvPicPr>
          <p:cNvPr id="3" name="Picture 2">
            <a:extLst>
              <a:ext uri="{FF2B5EF4-FFF2-40B4-BE49-F238E27FC236}">
                <a16:creationId xmlns:a16="http://schemas.microsoft.com/office/drawing/2014/main" id="{C8B2F91C-0160-4223-A096-86EF7EC82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775" y="1682593"/>
            <a:ext cx="7103666" cy="4556870"/>
          </a:xfrm>
          <a:prstGeom prst="rect">
            <a:avLst/>
          </a:prstGeom>
        </p:spPr>
      </p:pic>
      <p:sp>
        <p:nvSpPr>
          <p:cNvPr id="7" name="Content Placeholder 3">
            <a:extLst>
              <a:ext uri="{FF2B5EF4-FFF2-40B4-BE49-F238E27FC236}">
                <a16:creationId xmlns:a16="http://schemas.microsoft.com/office/drawing/2014/main" id="{8624CEA2-869B-4F6F-8D08-B8FFE4D14A20}"/>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dirty="0">
                <a:latin typeface="+mj-lt"/>
              </a:rPr>
              <a:t>ALM is basically the fusing together of the disciplines concerned with all aspects of the software delivery process.</a:t>
            </a:r>
          </a:p>
          <a:p>
            <a:pPr marL="0" indent="0">
              <a:spcAft>
                <a:spcPts val="1200"/>
              </a:spcAft>
              <a:buNone/>
            </a:pPr>
            <a:r>
              <a:rPr lang="en-US" dirty="0">
                <a:latin typeface="+mj-lt"/>
              </a:rPr>
              <a:t>It encompasses project management, requirements management, development, testing and quality assurance, as well as customer support and IT service delivery</a:t>
            </a:r>
          </a:p>
        </p:txBody>
      </p:sp>
    </p:spTree>
    <p:extLst>
      <p:ext uri="{BB962C8B-B14F-4D97-AF65-F5344CB8AC3E}">
        <p14:creationId xmlns:p14="http://schemas.microsoft.com/office/powerpoint/2010/main" val="74726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BADE32-E7ED-44AB-B7CB-8C493B5D6F6F}"/>
              </a:ext>
            </a:extLst>
          </p:cNvPr>
          <p:cNvSpPr>
            <a:spLocks noGrp="1"/>
          </p:cNvSpPr>
          <p:nvPr>
            <p:ph type="title"/>
          </p:nvPr>
        </p:nvSpPr>
        <p:spPr/>
        <p:txBody>
          <a:bodyPr/>
          <a:lstStyle/>
          <a:p>
            <a:r>
              <a:rPr lang="en-US" dirty="0"/>
              <a:t>But What About Infrastructure &amp; Operations?</a:t>
            </a:r>
          </a:p>
        </p:txBody>
      </p:sp>
    </p:spTree>
    <p:extLst>
      <p:ext uri="{BB962C8B-B14F-4D97-AF65-F5344CB8AC3E}">
        <p14:creationId xmlns:p14="http://schemas.microsoft.com/office/powerpoint/2010/main" val="619539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E2BB3-2608-4781-B232-258B800893F4}"/>
              </a:ext>
            </a:extLst>
          </p:cNvPr>
          <p:cNvSpPr>
            <a:spLocks noGrp="1"/>
          </p:cNvSpPr>
          <p:nvPr>
            <p:ph type="title"/>
          </p:nvPr>
        </p:nvSpPr>
        <p:spPr/>
        <p:txBody>
          <a:bodyPr/>
          <a:lstStyle/>
          <a:p>
            <a:r>
              <a:rPr lang="en-US" dirty="0"/>
              <a:t>Development &amp; Operations  (DevOps)</a:t>
            </a:r>
          </a:p>
        </p:txBody>
      </p:sp>
      <p:pic>
        <p:nvPicPr>
          <p:cNvPr id="29" name="Picture 28">
            <a:extLst>
              <a:ext uri="{FF2B5EF4-FFF2-40B4-BE49-F238E27FC236}">
                <a16:creationId xmlns:a16="http://schemas.microsoft.com/office/drawing/2014/main" id="{72937D8B-FEA4-47E6-B9F5-F5CDA5A59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02" y="1955430"/>
            <a:ext cx="6603018" cy="3691451"/>
          </a:xfrm>
          <a:prstGeom prst="rect">
            <a:avLst/>
          </a:prstGeom>
        </p:spPr>
      </p:pic>
      <p:sp>
        <p:nvSpPr>
          <p:cNvPr id="30" name="Content Placeholder 3">
            <a:extLst>
              <a:ext uri="{FF2B5EF4-FFF2-40B4-BE49-F238E27FC236}">
                <a16:creationId xmlns:a16="http://schemas.microsoft.com/office/drawing/2014/main" id="{4E8E7B05-A02F-462F-AD9C-C37607C0B251}"/>
              </a:ext>
            </a:extLst>
          </p:cNvPr>
          <p:cNvSpPr>
            <a:spLocks noGrp="1"/>
          </p:cNvSpPr>
          <p:nvPr>
            <p:ph idx="1"/>
          </p:nvPr>
        </p:nvSpPr>
        <p:spPr>
          <a:xfrm>
            <a:off x="7921690" y="1633308"/>
            <a:ext cx="4063164" cy="4282212"/>
          </a:xfrm>
        </p:spPr>
        <p:txBody>
          <a:bodyPr>
            <a:normAutofit/>
          </a:bodyPr>
          <a:lstStyle/>
          <a:p>
            <a:pPr marL="0" indent="0">
              <a:spcAft>
                <a:spcPts val="1200"/>
              </a:spcAft>
              <a:buNone/>
            </a:pPr>
            <a:r>
              <a:rPr lang="en-US" dirty="0">
                <a:latin typeface="+mj-lt"/>
              </a:rPr>
              <a:t>ALM unified software development and testing, but the IT infrastructure (Operations) was missing from the picture…</a:t>
            </a:r>
          </a:p>
          <a:p>
            <a:pPr marL="0" indent="0">
              <a:spcAft>
                <a:spcPts val="1200"/>
              </a:spcAft>
              <a:buNone/>
            </a:pPr>
            <a:r>
              <a:rPr lang="en-US" dirty="0">
                <a:latin typeface="+mj-lt"/>
              </a:rPr>
              <a:t>The logical next step has been the unification of all three disciplines into a single integrated process called DevOps.</a:t>
            </a:r>
          </a:p>
        </p:txBody>
      </p:sp>
      <p:sp>
        <p:nvSpPr>
          <p:cNvPr id="31" name="TextBox 30">
            <a:extLst>
              <a:ext uri="{FF2B5EF4-FFF2-40B4-BE49-F238E27FC236}">
                <a16:creationId xmlns:a16="http://schemas.microsoft.com/office/drawing/2014/main" id="{6A9D1EC8-905B-404F-A788-DE905A1A30B0}"/>
              </a:ext>
            </a:extLst>
          </p:cNvPr>
          <p:cNvSpPr txBox="1"/>
          <p:nvPr/>
        </p:nvSpPr>
        <p:spPr>
          <a:xfrm>
            <a:off x="881744" y="6182210"/>
            <a:ext cx="8532844" cy="461665"/>
          </a:xfrm>
          <a:prstGeom prst="rect">
            <a:avLst/>
          </a:prstGeom>
          <a:noFill/>
        </p:spPr>
        <p:txBody>
          <a:bodyPr wrap="square" rtlCol="0">
            <a:spAutoFit/>
          </a:bodyPr>
          <a:lstStyle/>
          <a:p>
            <a:r>
              <a:rPr lang="en-US" sz="2400" dirty="0">
                <a:solidFill>
                  <a:schemeClr val="tx1">
                    <a:lumMod val="75000"/>
                    <a:lumOff val="25000"/>
                  </a:schemeClr>
                </a:solidFill>
                <a:latin typeface="+mj-lt"/>
              </a:rPr>
              <a:t>Enter </a:t>
            </a:r>
            <a:r>
              <a:rPr lang="en-US" sz="2400" dirty="0" err="1">
                <a:solidFill>
                  <a:schemeClr val="tx1">
                    <a:lumMod val="75000"/>
                    <a:lumOff val="25000"/>
                  </a:schemeClr>
                </a:solidFill>
                <a:latin typeface="+mj-lt"/>
              </a:rPr>
              <a:t>SpiraTeam</a:t>
            </a:r>
            <a:r>
              <a:rPr lang="en-US" sz="2400" dirty="0">
                <a:solidFill>
                  <a:schemeClr val="tx1">
                    <a:lumMod val="75000"/>
                    <a:lumOff val="25000"/>
                  </a:schemeClr>
                </a:solidFill>
                <a:latin typeface="+mj-lt"/>
              </a:rPr>
              <a:t>® to help teams work together in DevOps and Agile.</a:t>
            </a:r>
          </a:p>
        </p:txBody>
      </p:sp>
    </p:spTree>
    <p:extLst>
      <p:ext uri="{BB962C8B-B14F-4D97-AF65-F5344CB8AC3E}">
        <p14:creationId xmlns:p14="http://schemas.microsoft.com/office/powerpoint/2010/main" val="631116294"/>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4919</TotalTime>
  <Words>1797</Words>
  <Application>Microsoft Office PowerPoint</Application>
  <PresentationFormat>Widescreen</PresentationFormat>
  <Paragraphs>258</Paragraphs>
  <Slides>56</Slides>
  <Notes>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0</vt:i4>
      </vt:variant>
      <vt:variant>
        <vt:lpstr>Slide Titles</vt:lpstr>
      </vt:variant>
      <vt:variant>
        <vt:i4>56</vt:i4>
      </vt:variant>
    </vt:vector>
  </HeadingPairs>
  <TitlesOfParts>
    <vt:vector size="64" baseType="lpstr">
      <vt:lpstr>Josefin Sans</vt:lpstr>
      <vt:lpstr>Arial</vt:lpstr>
      <vt:lpstr>Wingdings</vt:lpstr>
      <vt:lpstr>Calibri</vt:lpstr>
      <vt:lpstr>Kanit</vt:lpstr>
      <vt:lpstr>Times</vt:lpstr>
      <vt:lpstr>Inflectra content</vt:lpstr>
      <vt:lpstr>Inflectra titles</vt:lpstr>
      <vt:lpstr>Application Lifecycle Management (ALM)</vt:lpstr>
      <vt:lpstr>Helping Teams Deliver Together</vt:lpstr>
      <vt:lpstr>The Agile Manifesto Changes Everything</vt:lpstr>
      <vt:lpstr>Agile – Led to Continuous Delivery</vt:lpstr>
      <vt:lpstr>ALM Unifies Test &amp; Dev</vt:lpstr>
      <vt:lpstr>What is ALM Anyway?</vt:lpstr>
      <vt:lpstr>How ALM Brings It All Together</vt:lpstr>
      <vt:lpstr>But What About Infrastructure &amp; Operations?</vt:lpstr>
      <vt:lpstr>Development &amp; Operations  (DevOps)</vt:lpstr>
      <vt:lpstr>The SpiraTeam Difference</vt:lpstr>
      <vt:lpstr>Introducing the Inflectra® Suite</vt:lpstr>
      <vt:lpstr>SpiraTeam – The Integrated ALM Platform</vt:lpstr>
      <vt:lpstr>harmony</vt:lpstr>
      <vt:lpstr>How Do We Foster Harmony?</vt:lpstr>
      <vt:lpstr>Harmony Across the Disciplines</vt:lpstr>
      <vt:lpstr>Simplicity = Productivity from Day One</vt:lpstr>
      <vt:lpstr>If all you have is an ‘issue’ tracker…</vt:lpstr>
      <vt:lpstr>Instead, SpiraTeam Guides Your Process</vt:lpstr>
      <vt:lpstr>Harmony Across Ecosystems</vt:lpstr>
      <vt:lpstr>Inflectra Core Values</vt:lpstr>
      <vt:lpstr>How SpiraTeam Works For You</vt:lpstr>
      <vt:lpstr>Healthcare &amp; Life Sciences</vt:lpstr>
      <vt:lpstr>Financial Services &amp; Insurance</vt:lpstr>
      <vt:lpstr>Energy, Industrial, &amp; Automotive</vt:lpstr>
      <vt:lpstr>Defense, Government &amp; Aerospace</vt:lpstr>
      <vt:lpstr>Representative Customers by Industry</vt:lpstr>
      <vt:lpstr>Regulated Industries - Automating Compliance</vt:lpstr>
      <vt:lpstr>Global Partner Network</vt:lpstr>
      <vt:lpstr>Customer Testimonials</vt:lpstr>
      <vt:lpstr>Awards and Recognition*</vt:lpstr>
      <vt:lpstr>Feature Overview</vt:lpstr>
      <vt:lpstr>Integrated Program &amp; Project Dashboards</vt:lpstr>
      <vt:lpstr>Managers</vt:lpstr>
      <vt:lpstr>Requirements Management</vt:lpstr>
      <vt:lpstr>Agile Project Planning</vt:lpstr>
      <vt:lpstr>Resource Management</vt:lpstr>
      <vt:lpstr>Document Management</vt:lpstr>
      <vt:lpstr>Customizable Reporting</vt:lpstr>
      <vt:lpstr>Testers</vt:lpstr>
      <vt:lpstr>Test Management &amp; QA</vt:lpstr>
      <vt:lpstr>Automated Testing</vt:lpstr>
      <vt:lpstr>Manual &amp; Exploratory Testing</vt:lpstr>
      <vt:lpstr>Data-Driven Testing</vt:lpstr>
      <vt:lpstr>Developers</vt:lpstr>
      <vt:lpstr>Issue &amp; Defect Tracking</vt:lpstr>
      <vt:lpstr>Source Code Management</vt:lpstr>
      <vt:lpstr>Code Reviews &amp; Pull Requests</vt:lpstr>
      <vt:lpstr>Task Tracking</vt:lpstr>
      <vt:lpstr>Build Integrated with CI / CD Tools</vt:lpstr>
      <vt:lpstr>Integration with your Favorite IDEs</vt:lpstr>
      <vt:lpstr>Everyone</vt:lpstr>
      <vt:lpstr>Collaboration and Instant Messaging</vt:lpstr>
      <vt:lpstr>Integration Options</vt:lpstr>
      <vt:lpstr>Recap: Harmony Across Ecosystems</vt:lpstr>
      <vt:lpstr>Integration Options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169</cp:revision>
  <cp:lastPrinted>2017-03-07T16:58:37Z</cp:lastPrinted>
  <dcterms:created xsi:type="dcterms:W3CDTF">2018-04-12T05:30:22Z</dcterms:created>
  <dcterms:modified xsi:type="dcterms:W3CDTF">2021-05-06T20:56:22Z</dcterms:modified>
</cp:coreProperties>
</file>