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96" r:id="rId2"/>
    <p:sldId id="474" r:id="rId3"/>
    <p:sldId id="481" r:id="rId4"/>
    <p:sldId id="482" r:id="rId5"/>
    <p:sldId id="489" r:id="rId6"/>
    <p:sldId id="476" r:id="rId7"/>
    <p:sldId id="475" r:id="rId8"/>
    <p:sldId id="483" r:id="rId9"/>
    <p:sldId id="484" r:id="rId10"/>
    <p:sldId id="485" r:id="rId11"/>
    <p:sldId id="488" r:id="rId12"/>
    <p:sldId id="478" r:id="rId13"/>
    <p:sldId id="487" r:id="rId14"/>
    <p:sldId id="486" r:id="rId15"/>
    <p:sldId id="479" r:id="rId16"/>
    <p:sldId id="477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6611"/>
    <a:srgbClr val="FF3300"/>
    <a:srgbClr val="FEE79C"/>
    <a:srgbClr val="FFC576"/>
    <a:srgbClr val="F79910"/>
    <a:srgbClr val="C6D1D4"/>
    <a:srgbClr val="586E75"/>
    <a:srgbClr val="073642"/>
    <a:srgbClr val="FBFBFB"/>
    <a:srgbClr val="FFE3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87479" autoAdjust="0"/>
  </p:normalViewPr>
  <p:slideViewPr>
    <p:cSldViewPr>
      <p:cViewPr varScale="1">
        <p:scale>
          <a:sx n="77" d="100"/>
          <a:sy n="77" d="100"/>
        </p:scale>
        <p:origin x="67" y="2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B89529-DD9B-443A-A76C-9928B85435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427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48" r="20530"/>
          <a:stretch/>
        </p:blipFill>
        <p:spPr>
          <a:xfrm flipV="1">
            <a:off x="0" y="2743200"/>
            <a:ext cx="12192000" cy="4114800"/>
          </a:xfrm>
          <a:prstGeom prst="rect">
            <a:avLst/>
          </a:prstGeom>
        </p:spPr>
      </p:pic>
      <p:sp>
        <p:nvSpPr>
          <p:cNvPr id="9" name="TextBox 1"/>
          <p:cNvSpPr txBox="1">
            <a:spLocks noChangeArrowheads="1"/>
          </p:cNvSpPr>
          <p:nvPr userDrawn="1"/>
        </p:nvSpPr>
        <p:spPr bwMode="auto">
          <a:xfrm>
            <a:off x="609600" y="6400801"/>
            <a:ext cx="6197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</a:rPr>
              <a:t>© Copyright 2018, Inflectra Corporation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86200"/>
            <a:ext cx="11074400" cy="533400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441825"/>
            <a:ext cx="11074400" cy="304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08800" y="6400800"/>
            <a:ext cx="2133600" cy="228600"/>
          </a:xfrm>
        </p:spPr>
        <p:txBody>
          <a:bodyPr/>
          <a:lstStyle>
            <a:lvl1pPr>
              <a:defRPr>
                <a:latin typeface="Lato" panose="020F0502020204030203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910CF1-DF06-41D2-81DA-BB917563F29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70361"/>
            <a:ext cx="4038600" cy="137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845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368CFB51-DF14-4409-8239-2451FE63B29B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949266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2400"/>
            <a:ext cx="2743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24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C6496CCF-7409-4C44-80BD-C91BE3277F33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683405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10972800" cy="639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109728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543300"/>
            <a:ext cx="10972800" cy="247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3418F6D6-06AC-4EEE-B7FC-B318AEDCFF9E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201682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Lato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094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Lato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Lato" panose="020F0502020204030203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0600A79B-2E19-4F36-9F2A-23629BF62571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729092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5384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0"/>
            <a:ext cx="5384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712AF07C-7F62-4129-9F62-B6F340E96C04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462845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D77E508F-42F8-4EDC-83AC-989BE5D8C3BD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95986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B45C11EE-4A43-4D6D-91F9-C54DEFC0D6BB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918758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68241B99-9389-4FB1-97E0-37862D555C0D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795857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10B16F5D-3F51-4D91-8617-6A06BDF6F0F5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011145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88E8BE9C-E16E-4F93-A795-BD62F804DCF9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159931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7692" b="42092"/>
          <a:stretch/>
        </p:blipFill>
        <p:spPr>
          <a:xfrm flipH="1">
            <a:off x="0" y="3467100"/>
            <a:ext cx="12192000" cy="33909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1"/>
            <a:ext cx="109728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10972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8800" y="6400801"/>
            <a:ext cx="1930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TextBox 1"/>
          <p:cNvSpPr txBox="1">
            <a:spLocks noChangeArrowheads="1"/>
          </p:cNvSpPr>
          <p:nvPr userDrawn="1"/>
        </p:nvSpPr>
        <p:spPr bwMode="auto">
          <a:xfrm>
            <a:off x="609600" y="6396038"/>
            <a:ext cx="6197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Copyright 2018, Inflectra Corporation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9415F6-468B-4DF1-8E6F-2580B098CAA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400" y="6090259"/>
            <a:ext cx="2128896" cy="72292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>
              <a:lumMod val="75000"/>
            </a:schemeClr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96611"/>
        </a:buClr>
        <a:buSzPct val="80000"/>
        <a:buFont typeface="Wingdings" pitchFamily="2" charset="2"/>
        <a:buChar char="n"/>
        <a:defRPr sz="2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DCC12"/>
        </a:buClr>
        <a:buSzPct val="80000"/>
        <a:buFont typeface="Wingdings" pitchFamily="2" charset="2"/>
        <a:buChar char="n"/>
        <a:defRPr sz="2400">
          <a:solidFill>
            <a:schemeClr val="tx1">
              <a:lumMod val="75000"/>
              <a:lumOff val="25000"/>
            </a:schemeClr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96611"/>
        </a:buClr>
        <a:buSzPct val="80000"/>
        <a:buFont typeface="Wingdings" pitchFamily="2" charset="2"/>
        <a:buChar char="n"/>
        <a:defRPr sz="2000">
          <a:solidFill>
            <a:schemeClr val="tx1">
              <a:lumMod val="75000"/>
              <a:lumOff val="25000"/>
            </a:schemeClr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DCC12"/>
        </a:buClr>
        <a:buSzPct val="80000"/>
        <a:buFont typeface="Wingdings" pitchFamily="2" charset="2"/>
        <a:buChar char="n"/>
        <a:defRPr>
          <a:solidFill>
            <a:schemeClr val="tx1">
              <a:lumMod val="75000"/>
              <a:lumOff val="25000"/>
            </a:schemeClr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96611"/>
        </a:buClr>
        <a:buSzPct val="80000"/>
        <a:buFont typeface="Wingdings" pitchFamily="2" charset="2"/>
        <a:buChar char="n"/>
        <a:defRPr>
          <a:solidFill>
            <a:schemeClr val="tx1">
              <a:lumMod val="75000"/>
              <a:lumOff val="25000"/>
            </a:schemeClr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96611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96611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96611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96611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4200" y="5235575"/>
            <a:ext cx="11074400" cy="5334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Josefin Sans" pitchFamily="2" charset="0"/>
              </a:rPr>
              <a:t>WEBINAR: Integrating SpiraTest with JIRA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5791200"/>
            <a:ext cx="11074400" cy="304800"/>
          </a:xfrm>
        </p:spPr>
        <p:txBody>
          <a:bodyPr/>
          <a:lstStyle/>
          <a:p>
            <a:pPr eaLnBrk="1" hangingPunct="1"/>
            <a:r>
              <a:rPr lang="en-US" sz="3200" b="0" dirty="0">
                <a:latin typeface="Josefin Sans" pitchFamily="2" charset="0"/>
              </a:rPr>
              <a:t>February 15</a:t>
            </a:r>
            <a:r>
              <a:rPr lang="en-US" sz="3200" b="0" baseline="30000" dirty="0">
                <a:latin typeface="Josefin Sans" pitchFamily="2" charset="0"/>
              </a:rPr>
              <a:t>th</a:t>
            </a:r>
            <a:r>
              <a:rPr lang="en-US" sz="3200" b="0" dirty="0">
                <a:latin typeface="Josefin Sans" pitchFamily="2" charset="0"/>
              </a:rPr>
              <a:t>, 2018 – Adam Sandman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B0749D-E884-48A3-98C7-2A0903D7C4F3}"/>
              </a:ext>
            </a:extLst>
          </p:cNvPr>
          <p:cNvSpPr txBox="1"/>
          <p:nvPr/>
        </p:nvSpPr>
        <p:spPr>
          <a:xfrm>
            <a:off x="1676400" y="1981200"/>
            <a:ext cx="7696200" cy="830997"/>
          </a:xfrm>
          <a:prstGeom prst="rect">
            <a:avLst/>
          </a:prstGeom>
          <a:solidFill>
            <a:srgbClr val="FFE389"/>
          </a:solidFill>
          <a:ln>
            <a:solidFill>
              <a:srgbClr val="F7991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Josefin Sans" pitchFamily="2" charset="0"/>
              </a:rPr>
              <a:t>We will be starting the webinar shortly, please stand by…</a:t>
            </a:r>
          </a:p>
          <a:p>
            <a:pPr algn="ctr"/>
            <a:r>
              <a:rPr lang="en-US" sz="2400" i="1" dirty="0">
                <a:latin typeface="Josefin Sans" pitchFamily="2" charset="0"/>
              </a:rPr>
              <a:t>All phones will be automatically on mute until the Q&amp;A.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C4E262-B667-49E3-852F-A6BC578FB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0200" y="271330"/>
            <a:ext cx="2739481" cy="10821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BE15B9-00F4-4783-9A7C-EAF3DB0CA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9800" y="1447800"/>
            <a:ext cx="1857143" cy="18571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D299311-5314-4216-A9A4-5C591A9F2774}"/>
              </a:ext>
            </a:extLst>
          </p:cNvPr>
          <p:cNvSpPr txBox="1"/>
          <p:nvPr/>
        </p:nvSpPr>
        <p:spPr>
          <a:xfrm>
            <a:off x="10446309" y="1524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076429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54426-0B92-4F33-B694-612EBEDB9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SpiraTest Cloud-Hosted, JIRA On-Premise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701EE-A996-42D3-BA2E-C7D5AAA156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EFC7A0B-5C8A-4A1D-8236-9A45492E2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2057400"/>
          </a:xfrm>
        </p:spPr>
        <p:txBody>
          <a:bodyPr/>
          <a:lstStyle/>
          <a:p>
            <a:r>
              <a:rPr lang="en-US" dirty="0"/>
              <a:t>This is a less typical case, where you have a locally installed version of JIRA, but SpiraTest is cloud-hosted by Inflectra</a:t>
            </a:r>
          </a:p>
          <a:p>
            <a:r>
              <a:rPr lang="en-US" dirty="0"/>
              <a:t>We have a special </a:t>
            </a:r>
            <a:r>
              <a:rPr lang="en-US" b="1" dirty="0" err="1"/>
              <a:t>DesktopDataSync</a:t>
            </a:r>
            <a:r>
              <a:rPr lang="en-US" dirty="0"/>
              <a:t> tool that sits inside your firewall, and connects to SpiraTest and JIRA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C31BDD-9928-44D5-83EA-F9DB3BF0F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968487"/>
            <a:ext cx="4495800" cy="30445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9BCF4B-0E81-455B-B395-BE3F5A010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2958548"/>
            <a:ext cx="4572000" cy="217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518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DA496-8512-4E94-AF6A-4B12A404A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DF7EA-2A4A-4F46-B3E7-9E8AF2137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with your JIRA team to understand how they have it configured</a:t>
            </a:r>
          </a:p>
          <a:p>
            <a:r>
              <a:rPr lang="en-US" dirty="0"/>
              <a:t>What issue types do you want to synchronize?</a:t>
            </a:r>
          </a:p>
          <a:p>
            <a:r>
              <a:rPr lang="en-US" dirty="0"/>
              <a:t>Determine what fields you really need to synchronize</a:t>
            </a:r>
          </a:p>
          <a:p>
            <a:pPr lvl="1"/>
            <a:r>
              <a:rPr lang="en-US" dirty="0"/>
              <a:t>At least all of the required fields in both systems</a:t>
            </a:r>
          </a:p>
          <a:p>
            <a:pPr lvl="1"/>
            <a:r>
              <a:rPr lang="en-US" dirty="0"/>
              <a:t>You don’t want to make the configuration unnecessarily complicated or need unnecessary updates because you changed things in JIRA/SpiraTest</a:t>
            </a:r>
          </a:p>
          <a:p>
            <a:r>
              <a:rPr lang="en-US" dirty="0"/>
              <a:t>Understand your business use cases before you configure the system.</a:t>
            </a:r>
          </a:p>
          <a:p>
            <a:pPr lvl="1"/>
            <a:r>
              <a:rPr lang="en-US" dirty="0"/>
              <a:t>Let that drive how you setup the integration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A1EDB-E9D4-47C4-BFB3-EABC1773ED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08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73D78-8AD0-4EFD-9C19-4252738463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Future Plans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DE971F-6669-499A-94BD-A409A393D0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6434A-0EF7-4320-8932-7E6FD29595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145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2B8E-9EB3-4756-88A7-F3BBEA610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JIRA Data-Synchronization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BFB40-FCD5-4C68-A86E-9CBD5718B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some planned enhancements for the JIRA plugin:</a:t>
            </a:r>
          </a:p>
          <a:p>
            <a:pPr lvl="1"/>
            <a:r>
              <a:rPr lang="en-US" dirty="0"/>
              <a:t>Ability to sync comments from SpiraTest &gt; JIRA as well as the reverse</a:t>
            </a:r>
          </a:p>
          <a:p>
            <a:pPr lvl="1"/>
            <a:r>
              <a:rPr lang="en-US" dirty="0"/>
              <a:t>Ability to sync attachments from JIRA &gt; SpiraTest on updates as well as initial creation/sync</a:t>
            </a:r>
          </a:p>
          <a:p>
            <a:pPr lvl="1"/>
            <a:r>
              <a:rPr lang="en-US" dirty="0"/>
              <a:t>Please let us know if you have other ideas?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E01FC-929D-43FD-A5E7-3002CC8241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880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2B8E-9EB3-4756-88A7-F3BBEA610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Auto-Configuration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BFB40-FCD5-4C68-A86E-9CBD5718B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going to have a page in SpiraTest v5.4.x.x that will show you all of the JIRA information in one easy to see page.</a:t>
            </a:r>
          </a:p>
          <a:p>
            <a:r>
              <a:rPr lang="en-US" dirty="0"/>
              <a:t>We are also in the process of adding a feature to SpiraTest to allow it to create a new project directly from JIRA:</a:t>
            </a:r>
          </a:p>
          <a:p>
            <a:pPr lvl="1"/>
            <a:r>
              <a:rPr lang="en-US" dirty="0"/>
              <a:t>You would choose the project in JIRA</a:t>
            </a:r>
          </a:p>
          <a:p>
            <a:pPr lvl="1"/>
            <a:r>
              <a:rPr lang="en-US" dirty="0"/>
              <a:t>It would create all the project mappings automatically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It would give you the option to map users, map requirements, as well as incidents and releases</a:t>
            </a:r>
          </a:p>
          <a:p>
            <a:r>
              <a:rPr lang="en-US" dirty="0">
                <a:sym typeface="Wingdings" panose="05000000000000000000" pitchFamily="2" charset="2"/>
              </a:rPr>
              <a:t>It would be only available for new project creation, so updates to existing project mappings would need to be done the same was as at present.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E01FC-929D-43FD-A5E7-3002CC8241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255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2B8E-9EB3-4756-88A7-F3BBEA610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 for JIRA in the Atlassian Marketplace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BFB40-FCD5-4C68-A86E-9CBD5718B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11201400" cy="5105400"/>
          </a:xfrm>
        </p:spPr>
        <p:txBody>
          <a:bodyPr/>
          <a:lstStyle/>
          <a:p>
            <a:r>
              <a:rPr lang="en-US" dirty="0"/>
              <a:t>We are in the process of developing an add-on for JIRA that will display key SpiraTest metrics</a:t>
            </a:r>
            <a:br>
              <a:rPr lang="en-US" dirty="0"/>
            </a:br>
            <a:r>
              <a:rPr lang="en-US" dirty="0"/>
              <a:t>inside JIRA:</a:t>
            </a:r>
          </a:p>
          <a:p>
            <a:pPr lvl="1"/>
            <a:r>
              <a:rPr lang="en-US" dirty="0"/>
              <a:t>Requirements Test Coverage</a:t>
            </a:r>
            <a:br>
              <a:rPr lang="en-US" dirty="0"/>
            </a:br>
            <a:r>
              <a:rPr lang="en-US" dirty="0"/>
              <a:t>in the User Stories page</a:t>
            </a:r>
          </a:p>
          <a:p>
            <a:pPr lvl="1"/>
            <a:r>
              <a:rPr lang="en-US" dirty="0"/>
              <a:t>Test Run information</a:t>
            </a:r>
            <a:br>
              <a:rPr lang="en-US" dirty="0"/>
            </a:br>
            <a:r>
              <a:rPr lang="en-US" dirty="0"/>
              <a:t>in the Issue Details page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E01FC-929D-43FD-A5E7-3002CC8241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1BE932-0B70-456C-8BD2-2587705A7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9435" y="1828800"/>
            <a:ext cx="5876144" cy="3657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96292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73D78-8AD0-4EFD-9C19-4252738463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Configuring the Integration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DE971F-6669-499A-94BD-A409A393D0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6434A-0EF7-4320-8932-7E6FD29595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165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Josefin Sans" pitchFamily="2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Overview of Integration</a:t>
            </a:r>
          </a:p>
          <a:p>
            <a:pPr lvl="1"/>
            <a:r>
              <a:rPr lang="en-US" sz="2000" dirty="0"/>
              <a:t>Typical Use Cases</a:t>
            </a:r>
          </a:p>
          <a:p>
            <a:r>
              <a:rPr lang="en-US" sz="2400" dirty="0"/>
              <a:t>Architecture Options</a:t>
            </a:r>
          </a:p>
          <a:p>
            <a:pPr lvl="1"/>
            <a:r>
              <a:rPr lang="en-US" sz="2000" dirty="0"/>
              <a:t>Cloud vs. On-Premise</a:t>
            </a:r>
          </a:p>
          <a:p>
            <a:r>
              <a:rPr lang="en-US" sz="2400" dirty="0"/>
              <a:t>Future Plans</a:t>
            </a:r>
          </a:p>
          <a:p>
            <a:pPr lvl="1"/>
            <a:r>
              <a:rPr lang="en-US" sz="2000" dirty="0"/>
              <a:t>New Project Auto-Configuration</a:t>
            </a:r>
          </a:p>
          <a:p>
            <a:pPr lvl="1"/>
            <a:r>
              <a:rPr lang="en-US" sz="2000" dirty="0"/>
              <a:t>Plugin to display data inside Jira (marketplace)</a:t>
            </a:r>
          </a:p>
          <a:p>
            <a:r>
              <a:rPr lang="en-US" sz="2400" dirty="0"/>
              <a:t>Configuring the Connection</a:t>
            </a:r>
          </a:p>
          <a:p>
            <a:r>
              <a:rPr lang="en-US" sz="2400" dirty="0"/>
              <a:t>Setting up the Project Mapping</a:t>
            </a:r>
          </a:p>
          <a:p>
            <a:pPr lvl="1"/>
            <a:r>
              <a:rPr lang="en-US" sz="2000" dirty="0"/>
              <a:t>Incidents</a:t>
            </a:r>
          </a:p>
          <a:p>
            <a:pPr lvl="1"/>
            <a:r>
              <a:rPr lang="en-US" sz="2000" dirty="0"/>
              <a:t>Users</a:t>
            </a:r>
          </a:p>
          <a:p>
            <a:pPr lvl="1"/>
            <a:r>
              <a:rPr lang="en-US" sz="2000"/>
              <a:t>Requirements</a:t>
            </a:r>
            <a:endParaRPr lang="en-US" sz="2000" dirty="0"/>
          </a:p>
          <a:p>
            <a:r>
              <a:rPr lang="en-US" sz="2400" dirty="0"/>
              <a:t>Q&amp;A?</a:t>
            </a:r>
            <a:endParaRPr lang="en-US" sz="2000" dirty="0">
              <a:latin typeface="Josefi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536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44D49-D83A-4C6F-BC59-A4FE7E4D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with JIRA – Use Case #1 - Incidents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136A6-AF1E-491B-B5A7-31030681F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testing team is working in SpiraTest, and is running tests and logging defects.</a:t>
            </a:r>
          </a:p>
          <a:p>
            <a:pPr lvl="1"/>
            <a:r>
              <a:rPr lang="en-US" dirty="0"/>
              <a:t>You want the new defects logged to get added to JIRA</a:t>
            </a:r>
          </a:p>
          <a:p>
            <a:pPr lvl="1"/>
            <a:r>
              <a:rPr lang="en-US" dirty="0"/>
              <a:t>Once in JIRA, your developers work on reproducing the issue and fixing the defect</a:t>
            </a:r>
          </a:p>
          <a:p>
            <a:pPr lvl="1"/>
            <a:r>
              <a:rPr lang="en-US" dirty="0"/>
              <a:t>Your testers want to see the status of the defects in SpiraTest, and your managers want to have integrated requirements, test and defect metrics</a:t>
            </a:r>
          </a:p>
          <a:p>
            <a:r>
              <a:rPr lang="en-US" dirty="0"/>
              <a:t>The synchronization service will:</a:t>
            </a:r>
          </a:p>
          <a:p>
            <a:pPr lvl="1"/>
            <a:r>
              <a:rPr lang="en-US" dirty="0"/>
              <a:t>Add new incidents from SpiraTest &gt; JIRA</a:t>
            </a:r>
          </a:p>
          <a:p>
            <a:pPr lvl="1"/>
            <a:r>
              <a:rPr lang="en-US" dirty="0"/>
              <a:t>Add new issues from JIRA &gt; SpiraTest</a:t>
            </a:r>
          </a:p>
          <a:p>
            <a:pPr lvl="1"/>
            <a:r>
              <a:rPr lang="en-US" dirty="0"/>
              <a:t>Update issues in SpiraTest from changes made in JIRA (</a:t>
            </a:r>
            <a:r>
              <a:rPr lang="en-US" dirty="0" err="1"/>
              <a:t>inc.</a:t>
            </a:r>
            <a:r>
              <a:rPr lang="en-US" dirty="0"/>
              <a:t> comments)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CDC2E-7B12-4787-9A65-1BA575DD78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526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44D49-D83A-4C6F-BC59-A4FE7E4D6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with JIRA – Use Case #2 – User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136A6-AF1E-491B-B5A7-31030681F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testing team is working in SpiraTest, and is running tests</a:t>
            </a:r>
          </a:p>
          <a:p>
            <a:r>
              <a:rPr lang="en-US" dirty="0"/>
              <a:t>Your development team is creating user stories in JIRA</a:t>
            </a:r>
          </a:p>
          <a:p>
            <a:pPr lvl="1"/>
            <a:r>
              <a:rPr lang="en-US" dirty="0"/>
              <a:t>You want to have the user stories in JIRA create new requirements in SpiraTest</a:t>
            </a:r>
          </a:p>
          <a:p>
            <a:pPr lvl="1"/>
            <a:r>
              <a:rPr lang="en-US" dirty="0"/>
              <a:t>You want to be able to link test cases to these user stories/requirements</a:t>
            </a:r>
          </a:p>
          <a:p>
            <a:pPr lvl="1"/>
            <a:r>
              <a:rPr lang="en-US" dirty="0"/>
              <a:t>Your managers want to be able to report of requirements test coverage</a:t>
            </a:r>
          </a:p>
          <a:p>
            <a:r>
              <a:rPr lang="en-US" dirty="0"/>
              <a:t>The synchronization service will:</a:t>
            </a:r>
          </a:p>
          <a:p>
            <a:pPr lvl="1"/>
            <a:r>
              <a:rPr lang="en-US" dirty="0"/>
              <a:t>Add new user stories from JIRA &gt; SpiraTest as requirements</a:t>
            </a:r>
          </a:p>
          <a:p>
            <a:pPr lvl="1"/>
            <a:r>
              <a:rPr lang="en-US" dirty="0"/>
              <a:t>Update requirements in SpiraTest from changes made in JIRA to the user stories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CDC2E-7B12-4787-9A65-1BA575DD78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68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D353C-54B2-474C-8968-6F3D324EF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the Synchronization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4C908-4CDA-4C7F-ABB0-91A25FA4B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chose this approach over two other options:</a:t>
            </a:r>
          </a:p>
          <a:p>
            <a:pPr lvl="1"/>
            <a:r>
              <a:rPr lang="en-US" dirty="0"/>
              <a:t>Write completely standalone plugin for JIRA</a:t>
            </a:r>
          </a:p>
          <a:p>
            <a:pPr lvl="1"/>
            <a:r>
              <a:rPr lang="en-US" dirty="0"/>
              <a:t>Have JIRA do all the issue tracking for SpiraTest</a:t>
            </a:r>
          </a:p>
          <a:p>
            <a:r>
              <a:rPr lang="en-US" dirty="0"/>
              <a:t>The benefits this gives you are:</a:t>
            </a:r>
          </a:p>
          <a:p>
            <a:pPr lvl="1"/>
            <a:r>
              <a:rPr lang="en-US" dirty="0"/>
              <a:t>Customers tell us that the pure plugin approach doesn’t really give the testers and QA managers a real test management solution</a:t>
            </a:r>
          </a:p>
          <a:p>
            <a:pPr lvl="1"/>
            <a:r>
              <a:rPr lang="en-US" dirty="0"/>
              <a:t>A completely integrated view of requirements, test cases and defects</a:t>
            </a:r>
          </a:p>
          <a:p>
            <a:pPr lvl="1"/>
            <a:r>
              <a:rPr lang="en-US" dirty="0"/>
              <a:t>Developers work in JIRA, testers work in SpiraTest</a:t>
            </a:r>
          </a:p>
          <a:p>
            <a:pPr lvl="1"/>
            <a:r>
              <a:rPr lang="en-US" dirty="0"/>
              <a:t>You can have multiple JIRA installations connect to SpiraTest, giving you an enterprise view of all the separate JIRA instances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154FD7-DB99-4A4E-B27D-C26F29269A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02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73D78-8AD0-4EFD-9C19-4252738463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Architecture Options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DE971F-6669-499A-94BD-A409A393D0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6434A-0EF7-4320-8932-7E6FD29595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74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2B8E-9EB3-4756-88A7-F3BBEA610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Deployment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BFB40-FCD5-4C68-A86E-9CBD5718B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possible deployment options for the SpiraTest-JIRA data synchronization:</a:t>
            </a:r>
          </a:p>
          <a:p>
            <a:pPr lvl="1"/>
            <a:r>
              <a:rPr lang="en-US" dirty="0"/>
              <a:t>You have both SpiraTest and JIRA cloud-hosted</a:t>
            </a:r>
          </a:p>
          <a:p>
            <a:pPr lvl="1"/>
            <a:r>
              <a:rPr lang="en-US" dirty="0"/>
              <a:t>You have SpiraTest installed on-premise (JIRA can be either)</a:t>
            </a:r>
          </a:p>
          <a:p>
            <a:pPr lvl="1"/>
            <a:r>
              <a:rPr lang="en-US" dirty="0"/>
              <a:t>You have SpiraTest cloud-hosted, but JIRA installed on-premise </a:t>
            </a:r>
          </a:p>
          <a:p>
            <a:pPr lvl="1"/>
            <a:endParaRPr lang="en-US" dirty="0"/>
          </a:p>
          <a:p>
            <a:r>
              <a:rPr lang="en-US" dirty="0"/>
              <a:t>We shall discuss each of these in turn: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E01FC-929D-43FD-A5E7-3002CC8241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93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54426-0B92-4F33-B694-612EBEDB9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SpiraTest and JIRA Cloud-Hosted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701EE-A996-42D3-BA2E-C7D5AAA156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2B64E3-1808-4806-B6BC-FDD03D7E7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37" y="3376612"/>
            <a:ext cx="3971925" cy="11144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F64AD2-9EA4-49AB-A8D3-A236CB930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37" y="4695825"/>
            <a:ext cx="5505450" cy="1019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1783808-A7C6-4730-9CB2-69B4B19FB4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657600"/>
            <a:ext cx="5495925" cy="1838325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EFC7A0B-5C8A-4A1D-8236-9A45492E2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2057400"/>
          </a:xfrm>
        </p:spPr>
        <p:txBody>
          <a:bodyPr/>
          <a:lstStyle/>
          <a:p>
            <a:r>
              <a:rPr lang="en-US" dirty="0"/>
              <a:t>The Inflectra cloud data-sync service is an add-on to your subscription that manages the integration entirely cloud-based</a:t>
            </a:r>
          </a:p>
          <a:p>
            <a:pPr lvl="1"/>
            <a:r>
              <a:rPr lang="en-US" dirty="0"/>
              <a:t>Nothing needs to be installed locally</a:t>
            </a:r>
          </a:p>
          <a:p>
            <a:pPr lvl="1"/>
            <a:r>
              <a:rPr lang="en-US" dirty="0"/>
              <a:t>We take care of running the integration</a:t>
            </a:r>
          </a:p>
        </p:txBody>
      </p:sp>
    </p:spTree>
    <p:extLst>
      <p:ext uri="{BB962C8B-B14F-4D97-AF65-F5344CB8AC3E}">
        <p14:creationId xmlns:p14="http://schemas.microsoft.com/office/powerpoint/2010/main" val="2609825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54426-0B92-4F33-B694-612EBEDB9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SpiraTest On-Premise (JIRA Either)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701EE-A996-42D3-BA2E-C7D5AAA156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EFC7A0B-5C8A-4A1D-8236-9A45492E2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2057400"/>
          </a:xfrm>
        </p:spPr>
        <p:txBody>
          <a:bodyPr/>
          <a:lstStyle/>
          <a:p>
            <a:r>
              <a:rPr lang="en-US" dirty="0"/>
              <a:t>The installed version of SpiraTest comes with a built-in Synchronization Windows Service</a:t>
            </a:r>
          </a:p>
          <a:p>
            <a:pPr lvl="1"/>
            <a:r>
              <a:rPr lang="en-US" dirty="0"/>
              <a:t>It takes care of the synchronization, it just needs to be started</a:t>
            </a:r>
          </a:p>
          <a:p>
            <a:pPr lvl="1"/>
            <a:r>
              <a:rPr lang="en-US" dirty="0"/>
              <a:t>There is a JIRA plugin you need to download from our website, and put into the appropriate folder in your SpiraTest installation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6FB0A5-3D60-4F07-A208-65BACAD02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276600"/>
            <a:ext cx="6096000" cy="24248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96888D-0A49-4286-8679-3511B7F3D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471" y="3312714"/>
            <a:ext cx="4833730" cy="141168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0B2011-59F3-4EDA-A4F1-637720F3C8AF}"/>
              </a:ext>
            </a:extLst>
          </p:cNvPr>
          <p:cNvCxnSpPr/>
          <p:nvPr/>
        </p:nvCxnSpPr>
        <p:spPr>
          <a:xfrm>
            <a:off x="5105400" y="4495800"/>
            <a:ext cx="2057400" cy="228600"/>
          </a:xfrm>
          <a:prstGeom prst="straightConnector1">
            <a:avLst/>
          </a:prstGeom>
          <a:ln>
            <a:solidFill>
              <a:srgbClr val="F9661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667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5000"/>
    </mc:Choice>
    <mc:Fallback>
      <p:transition advClick="0" advTm="5000"/>
    </mc:Fallback>
  </mc:AlternateContent>
</p:sld>
</file>

<file path=ppt/theme/theme1.xml><?xml version="1.0" encoding="utf-8"?>
<a:theme xmlns:a="http://schemas.openxmlformats.org/drawingml/2006/main" name="Inflectra Powerpoint Template">
  <a:themeElements>
    <a:clrScheme name="Inflectra Power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nflectra Powerpoint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flectra 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flectra Powerpoi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flectra Powerpoi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flectra Powerpoi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flectra Powerpoi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flectra Powerpoi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lectra Powerpoi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lectra Powerpoi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lectra Powerpoi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lectra Powerpoi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lectra Powerpoi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lectra Powerpoi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Inflectra Powerpoint Template</Template>
  <TotalTime>4530</TotalTime>
  <Words>862</Words>
  <Application>Microsoft Office PowerPoint</Application>
  <PresentationFormat>Widescreen</PresentationFormat>
  <Paragraphs>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Josefin Sans</vt:lpstr>
      <vt:lpstr>Lato</vt:lpstr>
      <vt:lpstr>Wingdings</vt:lpstr>
      <vt:lpstr>Inflectra Powerpoint Template</vt:lpstr>
      <vt:lpstr>WEBINAR: Integrating SpiraTest with JIRA</vt:lpstr>
      <vt:lpstr>Agenda</vt:lpstr>
      <vt:lpstr>Integration with JIRA – Use Case #1 - Incidents</vt:lpstr>
      <vt:lpstr>Integration with JIRA – Use Case #2 – User Stories</vt:lpstr>
      <vt:lpstr>Benefits of the Synchronization Approach</vt:lpstr>
      <vt:lpstr>Architecture Options</vt:lpstr>
      <vt:lpstr>Possible Deployment Options</vt:lpstr>
      <vt:lpstr>SpiraTest and JIRA Cloud-Hosted</vt:lpstr>
      <vt:lpstr>SpiraTest On-Premise (JIRA Either)</vt:lpstr>
      <vt:lpstr>SpiraTest Cloud-Hosted, JIRA On-Premise</vt:lpstr>
      <vt:lpstr>Configuration Best Practices</vt:lpstr>
      <vt:lpstr>Future Plans</vt:lpstr>
      <vt:lpstr>JIRA Data-Synchronization Enhancements</vt:lpstr>
      <vt:lpstr>Project Auto-Configuration Tool</vt:lpstr>
      <vt:lpstr>Add-On for JIRA in the Atlassian Marketplace</vt:lpstr>
      <vt:lpstr>Configuring the Integration</vt:lpstr>
    </vt:vector>
  </TitlesOfParts>
  <Company>Inflectra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SpiraTeam Overview</dc:title>
  <dc:subject>Project Management Quality Assurance</dc:subject>
  <dc:creator>Inflectra Corporation</dc:creator>
  <cp:keywords>Project Management Quality Assurance</cp:keywords>
  <cp:lastModifiedBy>Adam Sandman</cp:lastModifiedBy>
  <cp:revision>421</cp:revision>
  <cp:lastPrinted>1601-01-01T00:00:00Z</cp:lastPrinted>
  <dcterms:created xsi:type="dcterms:W3CDTF">2008-03-05T16:10:36Z</dcterms:created>
  <dcterms:modified xsi:type="dcterms:W3CDTF">2018-02-15T15:55:29Z</dcterms:modified>
  <cp:category>Project Management Quality Assurance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