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54"/>
  </p:notesMasterIdLst>
  <p:sldIdLst>
    <p:sldId id="535" r:id="rId3"/>
    <p:sldId id="534" r:id="rId4"/>
    <p:sldId id="583" r:id="rId5"/>
    <p:sldId id="587" r:id="rId6"/>
    <p:sldId id="597" r:id="rId7"/>
    <p:sldId id="619" r:id="rId8"/>
    <p:sldId id="590" r:id="rId9"/>
    <p:sldId id="620" r:id="rId10"/>
    <p:sldId id="623" r:id="rId11"/>
    <p:sldId id="621" r:id="rId12"/>
    <p:sldId id="622" r:id="rId13"/>
    <p:sldId id="552" r:id="rId14"/>
    <p:sldId id="367" r:id="rId15"/>
    <p:sldId id="477" r:id="rId16"/>
    <p:sldId id="330" r:id="rId17"/>
    <p:sldId id="328" r:id="rId18"/>
    <p:sldId id="538" r:id="rId19"/>
    <p:sldId id="275" r:id="rId20"/>
    <p:sldId id="369" r:id="rId21"/>
    <p:sldId id="289" r:id="rId22"/>
    <p:sldId id="553" r:id="rId23"/>
    <p:sldId id="556" r:id="rId24"/>
    <p:sldId id="560" r:id="rId25"/>
    <p:sldId id="561" r:id="rId26"/>
    <p:sldId id="562" r:id="rId27"/>
    <p:sldId id="333" r:id="rId28"/>
    <p:sldId id="539" r:id="rId29"/>
    <p:sldId id="296" r:id="rId30"/>
    <p:sldId id="551" r:id="rId31"/>
    <p:sldId id="554" r:id="rId32"/>
    <p:sldId id="314" r:id="rId33"/>
    <p:sldId id="575" r:id="rId34"/>
    <p:sldId id="566" r:id="rId35"/>
    <p:sldId id="580" r:id="rId36"/>
    <p:sldId id="576" r:id="rId37"/>
    <p:sldId id="591" r:id="rId38"/>
    <p:sldId id="302" r:id="rId39"/>
    <p:sldId id="568" r:id="rId40"/>
    <p:sldId id="594" r:id="rId41"/>
    <p:sldId id="578" r:id="rId42"/>
    <p:sldId id="570" r:id="rId43"/>
    <p:sldId id="548" r:id="rId44"/>
    <p:sldId id="595" r:id="rId45"/>
    <p:sldId id="313" r:id="rId46"/>
    <p:sldId id="571" r:id="rId47"/>
    <p:sldId id="593" r:id="rId48"/>
    <p:sldId id="596" r:id="rId49"/>
    <p:sldId id="563" r:id="rId50"/>
    <p:sldId id="567" r:id="rId51"/>
    <p:sldId id="331" r:id="rId52"/>
    <p:sldId id="533" r:id="rId53"/>
  </p:sldIdLst>
  <p:sldSz cx="12192000" cy="6858000"/>
  <p:notesSz cx="6858000" cy="9144000"/>
  <p:embeddedFontLst>
    <p:embeddedFont>
      <p:font typeface="Calibri" panose="020F0502020204030204" pitchFamily="34" charset="0"/>
      <p:regular r:id="rId55"/>
      <p:bold r:id="rId56"/>
      <p:italic r:id="rId57"/>
      <p:boldItalic r:id="rId58"/>
    </p:embeddedFont>
    <p:embeddedFont>
      <p:font typeface="Josefin Sans" pitchFamily="2" charset="0"/>
      <p:regular r:id="rId59"/>
      <p:bold r:id="rId60"/>
      <p:italic r:id="rId61"/>
      <p:boldItalic r:id="rId62"/>
    </p:embeddedFont>
    <p:embeddedFont>
      <p:font typeface="Kanit" panose="020B0604020202020204" charset="-34"/>
      <p:regular r:id="rId63"/>
      <p:bold r:id="rId64"/>
      <p:italic r:id="rId65"/>
      <p:boldItalic r:id="rId66"/>
    </p:embeddedFont>
    <p:embeddedFont>
      <p:font typeface="Times" panose="02020603050405020304" pitchFamily="18"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93A1A1"/>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38" autoAdjust="0"/>
  </p:normalViewPr>
  <p:slideViewPr>
    <p:cSldViewPr snapToGrid="0">
      <p:cViewPr varScale="1">
        <p:scale>
          <a:sx n="75" d="100"/>
          <a:sy n="75" d="100"/>
        </p:scale>
        <p:origin x="48"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87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803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16</a:t>
            </a:fld>
            <a:endParaRPr lang="en-US"/>
          </a:p>
        </p:txBody>
      </p:sp>
    </p:spTree>
    <p:extLst>
      <p:ext uri="{BB962C8B-B14F-4D97-AF65-F5344CB8AC3E}">
        <p14:creationId xmlns:p14="http://schemas.microsoft.com/office/powerpoint/2010/main" val="88211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31</a:t>
            </a:fld>
            <a:endParaRPr lang="en-US"/>
          </a:p>
        </p:txBody>
      </p:sp>
    </p:spTree>
    <p:extLst>
      <p:ext uri="{BB962C8B-B14F-4D97-AF65-F5344CB8AC3E}">
        <p14:creationId xmlns:p14="http://schemas.microsoft.com/office/powerpoint/2010/main" val="20736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very high level, but what does this mean in detail for you? What have we or are we about to release that can help you? Let’s talk testers first</a:t>
            </a:r>
          </a:p>
        </p:txBody>
      </p:sp>
      <p:sp>
        <p:nvSpPr>
          <p:cNvPr id="4" name="Slide Number Placeholder 3"/>
          <p:cNvSpPr>
            <a:spLocks noGrp="1"/>
          </p:cNvSpPr>
          <p:nvPr>
            <p:ph type="sldNum" sz="quarter" idx="5"/>
          </p:nvPr>
        </p:nvSpPr>
        <p:spPr/>
        <p:txBody>
          <a:bodyPr/>
          <a:lstStyle/>
          <a:p>
            <a:fld id="{4FB4103B-8296-4801-B849-D9F9F8D6883D}" type="slidenum">
              <a:rPr lang="en-US" smtClean="0"/>
              <a:t>37</a:t>
            </a:fld>
            <a:endParaRPr lang="en-US"/>
          </a:p>
        </p:txBody>
      </p:sp>
    </p:spTree>
    <p:extLst>
      <p:ext uri="{BB962C8B-B14F-4D97-AF65-F5344CB8AC3E}">
        <p14:creationId xmlns:p14="http://schemas.microsoft.com/office/powerpoint/2010/main" val="347771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next about developers</a:t>
            </a:r>
          </a:p>
        </p:txBody>
      </p:sp>
      <p:sp>
        <p:nvSpPr>
          <p:cNvPr id="4" name="Slide Number Placeholder 3"/>
          <p:cNvSpPr>
            <a:spLocks noGrp="1"/>
          </p:cNvSpPr>
          <p:nvPr>
            <p:ph type="sldNum" sz="quarter" idx="5"/>
          </p:nvPr>
        </p:nvSpPr>
        <p:spPr/>
        <p:txBody>
          <a:bodyPr/>
          <a:lstStyle/>
          <a:p>
            <a:fld id="{4FB4103B-8296-4801-B849-D9F9F8D6883D}" type="slidenum">
              <a:rPr lang="en-US" smtClean="0"/>
              <a:t>44</a:t>
            </a:fld>
            <a:endParaRPr lang="en-US"/>
          </a:p>
        </p:txBody>
      </p:sp>
    </p:spTree>
    <p:extLst>
      <p:ext uri="{BB962C8B-B14F-4D97-AF65-F5344CB8AC3E}">
        <p14:creationId xmlns:p14="http://schemas.microsoft.com/office/powerpoint/2010/main" val="117626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Blank">
    <p:bg>
      <p:bgRef idx="1001">
        <a:schemeClr val="bg2"/>
      </p:bgRef>
    </p:bg>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2C27E1AB-38C6-4DEA-9175-F42F4FB4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745" y="5763062"/>
            <a:ext cx="2206869" cy="749405"/>
          </a:xfrm>
          <a:prstGeom prst="rect">
            <a:avLst/>
          </a:prstGeom>
        </p:spPr>
      </p:pic>
    </p:spTree>
    <p:extLst>
      <p:ext uri="{BB962C8B-B14F-4D97-AF65-F5344CB8AC3E}">
        <p14:creationId xmlns:p14="http://schemas.microsoft.com/office/powerpoint/2010/main" val="22502012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12/2/2019</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 id="2147483721" r:id="rId16"/>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hyperlink" Target="https://www.inflectra.com/SpiraTeam/ProductComparison.aspx" TargetMode="Externa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37.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www.db.com/" TargetMode="External"/><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9" Type="http://schemas.openxmlformats.org/officeDocument/2006/relationships/image" Target="../media/image67.jpg"/><Relationship Id="rId3" Type="http://schemas.openxmlformats.org/officeDocument/2006/relationships/image" Target="../media/image36.jpeg"/><Relationship Id="rId21" Type="http://schemas.openxmlformats.org/officeDocument/2006/relationships/image" Target="../media/image50.png"/><Relationship Id="rId34" Type="http://schemas.openxmlformats.org/officeDocument/2006/relationships/image" Target="../media/image63.png"/><Relationship Id="rId7" Type="http://schemas.openxmlformats.org/officeDocument/2006/relationships/image" Target="../media/image38.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33" Type="http://schemas.openxmlformats.org/officeDocument/2006/relationships/image" Target="../media/image62.gif"/><Relationship Id="rId38" Type="http://schemas.openxmlformats.org/officeDocument/2006/relationships/image" Target="../media/image66.gif"/><Relationship Id="rId2" Type="http://schemas.openxmlformats.org/officeDocument/2006/relationships/hyperlink" Target="http://www.alcatel-lucent.com/" TargetMode="External"/><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8.png"/><Relationship Id="rId1" Type="http://schemas.openxmlformats.org/officeDocument/2006/relationships/slideLayout" Target="../slideLayouts/slideLayout37.xml"/><Relationship Id="rId6" Type="http://schemas.openxmlformats.org/officeDocument/2006/relationships/hyperlink" Target="http://www.rockybrands.com/" TargetMode="External"/><Relationship Id="rId11" Type="http://schemas.openxmlformats.org/officeDocument/2006/relationships/image" Target="../media/image40.png"/><Relationship Id="rId24" Type="http://schemas.openxmlformats.org/officeDocument/2006/relationships/image" Target="../media/image53.png"/><Relationship Id="rId32" Type="http://schemas.openxmlformats.org/officeDocument/2006/relationships/image" Target="../media/image61.png"/><Relationship Id="rId37" Type="http://schemas.openxmlformats.org/officeDocument/2006/relationships/image" Target="../media/image65.png"/><Relationship Id="rId5" Type="http://schemas.openxmlformats.org/officeDocument/2006/relationships/image" Target="../media/image37.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hyperlink" Target="http://www.ermscorp.com/" TargetMode="External"/><Relationship Id="rId10" Type="http://schemas.openxmlformats.org/officeDocument/2006/relationships/hyperlink" Target="http://www.swisslife.com/" TargetMode="External"/><Relationship Id="rId19" Type="http://schemas.openxmlformats.org/officeDocument/2006/relationships/image" Target="../media/image48.png"/><Relationship Id="rId31" Type="http://schemas.openxmlformats.org/officeDocument/2006/relationships/image" Target="../media/image60.png"/><Relationship Id="rId4" Type="http://schemas.openxmlformats.org/officeDocument/2006/relationships/hyperlink" Target="http://www.asos.com/" TargetMode="External"/><Relationship Id="rId9" Type="http://schemas.openxmlformats.org/officeDocument/2006/relationships/image" Target="../media/image39.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png"/><Relationship Id="rId35" Type="http://schemas.openxmlformats.org/officeDocument/2006/relationships/image" Target="../media/image6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jpe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image" Target="../media/image68.jpeg"/><Relationship Id="rId16" Type="http://schemas.openxmlformats.org/officeDocument/2006/relationships/image" Target="../media/image82.jpg"/><Relationship Id="rId20" Type="http://schemas.openxmlformats.org/officeDocument/2006/relationships/image" Target="../media/image86.png"/><Relationship Id="rId1" Type="http://schemas.openxmlformats.org/officeDocument/2006/relationships/slideLayout" Target="../slideLayouts/slideLayout37.xml"/><Relationship Id="rId6" Type="http://schemas.openxmlformats.org/officeDocument/2006/relationships/image" Target="../media/image72.png"/><Relationship Id="rId11" Type="http://schemas.openxmlformats.org/officeDocument/2006/relationships/image" Target="../media/image77.jpeg"/><Relationship Id="rId5" Type="http://schemas.openxmlformats.org/officeDocument/2006/relationships/image" Target="../media/image71.jpeg"/><Relationship Id="rId15" Type="http://schemas.openxmlformats.org/officeDocument/2006/relationships/image" Target="../media/image81.png"/><Relationship Id="rId23" Type="http://schemas.openxmlformats.org/officeDocument/2006/relationships/image" Target="../media/image89.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jpg"/><Relationship Id="rId22" Type="http://schemas.openxmlformats.org/officeDocument/2006/relationships/image" Target="../media/image8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7.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37.xml"/><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7.xml"/><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09.png"/><Relationship Id="rId1" Type="http://schemas.openxmlformats.org/officeDocument/2006/relationships/slideLayout" Target="../slideLayouts/slideLayout37.xml"/><Relationship Id="rId5" Type="http://schemas.openxmlformats.org/officeDocument/2006/relationships/image" Target="../media/image17.sv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3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37.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18" Type="http://schemas.openxmlformats.org/officeDocument/2006/relationships/image" Target="../media/image141.png"/><Relationship Id="rId26" Type="http://schemas.openxmlformats.org/officeDocument/2006/relationships/image" Target="../media/image149.png"/><Relationship Id="rId3" Type="http://schemas.openxmlformats.org/officeDocument/2006/relationships/image" Target="../media/image126.png"/><Relationship Id="rId21" Type="http://schemas.openxmlformats.org/officeDocument/2006/relationships/image" Target="../media/image144.png"/><Relationship Id="rId7" Type="http://schemas.openxmlformats.org/officeDocument/2006/relationships/image" Target="../media/image130.jpeg"/><Relationship Id="rId12" Type="http://schemas.openxmlformats.org/officeDocument/2006/relationships/image" Target="../media/image135.png"/><Relationship Id="rId17" Type="http://schemas.openxmlformats.org/officeDocument/2006/relationships/image" Target="../media/image140.png"/><Relationship Id="rId25" Type="http://schemas.openxmlformats.org/officeDocument/2006/relationships/image" Target="../media/image148.png"/><Relationship Id="rId2" Type="http://schemas.openxmlformats.org/officeDocument/2006/relationships/image" Target="../media/image125.jpeg"/><Relationship Id="rId16" Type="http://schemas.openxmlformats.org/officeDocument/2006/relationships/image" Target="../media/image139.png"/><Relationship Id="rId20" Type="http://schemas.openxmlformats.org/officeDocument/2006/relationships/image" Target="../media/image143.png"/><Relationship Id="rId29" Type="http://schemas.openxmlformats.org/officeDocument/2006/relationships/image" Target="../media/image152.png"/><Relationship Id="rId1" Type="http://schemas.openxmlformats.org/officeDocument/2006/relationships/slideLayout" Target="../slideLayouts/slideLayout37.xml"/><Relationship Id="rId6" Type="http://schemas.openxmlformats.org/officeDocument/2006/relationships/image" Target="../media/image129.jpeg"/><Relationship Id="rId11" Type="http://schemas.openxmlformats.org/officeDocument/2006/relationships/image" Target="../media/image134.png"/><Relationship Id="rId24" Type="http://schemas.openxmlformats.org/officeDocument/2006/relationships/image" Target="../media/image147.png"/><Relationship Id="rId32" Type="http://schemas.openxmlformats.org/officeDocument/2006/relationships/image" Target="../media/image155.png"/><Relationship Id="rId5" Type="http://schemas.openxmlformats.org/officeDocument/2006/relationships/image" Target="../media/image128.png"/><Relationship Id="rId15" Type="http://schemas.openxmlformats.org/officeDocument/2006/relationships/image" Target="../media/image138.jpeg"/><Relationship Id="rId23" Type="http://schemas.openxmlformats.org/officeDocument/2006/relationships/image" Target="../media/image146.png"/><Relationship Id="rId28" Type="http://schemas.openxmlformats.org/officeDocument/2006/relationships/image" Target="../media/image151.png"/><Relationship Id="rId10" Type="http://schemas.openxmlformats.org/officeDocument/2006/relationships/image" Target="../media/image133.png"/><Relationship Id="rId19" Type="http://schemas.openxmlformats.org/officeDocument/2006/relationships/image" Target="../media/image142.png"/><Relationship Id="rId31" Type="http://schemas.openxmlformats.org/officeDocument/2006/relationships/image" Target="../media/image154.png"/><Relationship Id="rId4" Type="http://schemas.openxmlformats.org/officeDocument/2006/relationships/image" Target="../media/image127.png"/><Relationship Id="rId9" Type="http://schemas.openxmlformats.org/officeDocument/2006/relationships/image" Target="../media/image132.png"/><Relationship Id="rId14" Type="http://schemas.openxmlformats.org/officeDocument/2006/relationships/image" Target="../media/image137.png"/><Relationship Id="rId22" Type="http://schemas.openxmlformats.org/officeDocument/2006/relationships/image" Target="../media/image145.png"/><Relationship Id="rId27" Type="http://schemas.openxmlformats.org/officeDocument/2006/relationships/image" Target="../media/image150.png"/><Relationship Id="rId30" Type="http://schemas.openxmlformats.org/officeDocument/2006/relationships/image" Target="../media/image1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E66D8-CA45-40A1-BDE3-AB455BBF4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412" y="753990"/>
            <a:ext cx="8941575" cy="3840813"/>
          </a:xfrm>
          <a:prstGeom prst="rect">
            <a:avLst/>
          </a:prstGeom>
        </p:spPr>
      </p:pic>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414726" y="4591753"/>
            <a:ext cx="9499107" cy="1325563"/>
          </a:xfrm>
        </p:spPr>
        <p:txBody>
          <a:bodyPr/>
          <a:lstStyle/>
          <a:p>
            <a:pPr algn="l"/>
            <a:r>
              <a:rPr lang="en-US" dirty="0">
                <a:solidFill>
                  <a:schemeClr val="tx2"/>
                </a:solidFill>
              </a:rPr>
              <a:t>Requirements, Test &amp; Defect Management</a:t>
            </a:r>
          </a:p>
        </p:txBody>
      </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240" y="3220455"/>
            <a:ext cx="2070206" cy="12954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45" y="1567961"/>
            <a:ext cx="8566590" cy="4667490"/>
          </a:xfrm>
          <a:prstGeom prst="rect">
            <a:avLst/>
          </a:prstGeom>
        </p:spPr>
      </p:pic>
      <p:sp>
        <p:nvSpPr>
          <p:cNvPr id="3" name="Title 2"/>
          <p:cNvSpPr>
            <a:spLocks noGrp="1"/>
          </p:cNvSpPr>
          <p:nvPr>
            <p:ph type="title"/>
          </p:nvPr>
        </p:nvSpPr>
        <p:spPr>
          <a:xfrm>
            <a:off x="838200" y="365125"/>
            <a:ext cx="10515600" cy="1325563"/>
          </a:xfrm>
        </p:spPr>
        <p:txBody>
          <a:bodyPr/>
          <a:lstStyle/>
          <a:p>
            <a:r>
              <a:rPr lang="en-US" dirty="0"/>
              <a:t>Shifting Left – Testing Earlier in the Process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7552" y="1571010"/>
            <a:ext cx="4317454" cy="4695945"/>
          </a:xfrm>
          <a:prstGeom prst="rect">
            <a:avLst/>
          </a:prstGeom>
        </p:spPr>
      </p:pic>
      <p:sp>
        <p:nvSpPr>
          <p:cNvPr id="6" name="Content Placeholder 4">
            <a:extLst>
              <a:ext uri="{FF2B5EF4-FFF2-40B4-BE49-F238E27FC236}">
                <a16:creationId xmlns:a16="http://schemas.microsoft.com/office/drawing/2014/main" id="{8A1CE0BF-4D6F-40FF-9D79-A84DC7514E44}"/>
              </a:ext>
            </a:extLst>
          </p:cNvPr>
          <p:cNvSpPr>
            <a:spLocks noGrp="1"/>
          </p:cNvSpPr>
          <p:nvPr>
            <p:ph idx="1"/>
          </p:nvPr>
        </p:nvSpPr>
        <p:spPr>
          <a:xfrm>
            <a:off x="9346586" y="1567961"/>
            <a:ext cx="2581254" cy="4490160"/>
          </a:xfrm>
        </p:spPr>
        <p:txBody>
          <a:bodyPr>
            <a:noAutofit/>
          </a:bodyPr>
          <a:lstStyle/>
          <a:p>
            <a:pPr marL="0" indent="0">
              <a:buNone/>
            </a:pPr>
            <a:r>
              <a:rPr lang="en-US" dirty="0">
                <a:latin typeface="+mj-lt"/>
              </a:rPr>
              <a:t>Integrate automated unit, functional, API, performance, and security testing into your CI process.</a:t>
            </a:r>
          </a:p>
          <a:p>
            <a:pPr marL="0" indent="0">
              <a:buNone/>
            </a:pPr>
            <a:r>
              <a:rPr lang="en-US" dirty="0">
                <a:latin typeface="+mj-lt"/>
              </a:rPr>
              <a:t>Exploratory testing before the code is finished.</a:t>
            </a:r>
          </a:p>
        </p:txBody>
      </p:sp>
    </p:spTree>
    <p:extLst>
      <p:ext uri="{BB962C8B-B14F-4D97-AF65-F5344CB8AC3E}">
        <p14:creationId xmlns:p14="http://schemas.microsoft.com/office/powerpoint/2010/main" val="28069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144" y="3202687"/>
            <a:ext cx="2063856" cy="128911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3185285"/>
            <a:ext cx="2070206" cy="12954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008" y="1554127"/>
            <a:ext cx="8566590" cy="4667490"/>
          </a:xfrm>
          <a:prstGeom prst="rect">
            <a:avLst/>
          </a:prstGeom>
        </p:spPr>
      </p:pic>
      <p:sp>
        <p:nvSpPr>
          <p:cNvPr id="3" name="Title 2"/>
          <p:cNvSpPr>
            <a:spLocks noGrp="1"/>
          </p:cNvSpPr>
          <p:nvPr>
            <p:ph type="title"/>
          </p:nvPr>
        </p:nvSpPr>
        <p:spPr/>
        <p:txBody>
          <a:bodyPr/>
          <a:lstStyle/>
          <a:p>
            <a:r>
              <a:rPr lang="en-US" dirty="0"/>
              <a:t>Shifting Right – Testing in Production</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106" y="1554128"/>
            <a:ext cx="4813549" cy="4667491"/>
          </a:xfrm>
          <a:prstGeom prst="rect">
            <a:avLst/>
          </a:prstGeom>
        </p:spPr>
      </p:pic>
      <p:sp>
        <p:nvSpPr>
          <p:cNvPr id="7" name="Content Placeholder 4">
            <a:extLst>
              <a:ext uri="{FF2B5EF4-FFF2-40B4-BE49-F238E27FC236}">
                <a16:creationId xmlns:a16="http://schemas.microsoft.com/office/drawing/2014/main" id="{327557BC-F7FA-4F3A-9EBC-980885CF4C42}"/>
              </a:ext>
            </a:extLst>
          </p:cNvPr>
          <p:cNvSpPr>
            <a:spLocks noGrp="1"/>
          </p:cNvSpPr>
          <p:nvPr>
            <p:ph idx="1"/>
          </p:nvPr>
        </p:nvSpPr>
        <p:spPr>
          <a:xfrm>
            <a:off x="9346586" y="1567961"/>
            <a:ext cx="2581254" cy="4490160"/>
          </a:xfrm>
        </p:spPr>
        <p:txBody>
          <a:bodyPr>
            <a:noAutofit/>
          </a:bodyPr>
          <a:lstStyle/>
          <a:p>
            <a:pPr marL="0" indent="0">
              <a:buNone/>
            </a:pPr>
            <a:r>
              <a:rPr lang="en-US" dirty="0">
                <a:latin typeface="+mj-lt"/>
              </a:rPr>
              <a:t>Integrate monitoring of the live application into your testing process.</a:t>
            </a:r>
          </a:p>
          <a:p>
            <a:pPr marL="0" indent="0">
              <a:buNone/>
            </a:pPr>
            <a:r>
              <a:rPr lang="en-US" dirty="0">
                <a:latin typeface="+mj-lt"/>
              </a:rPr>
              <a:t>Include system monitoring and metrics as well as input from customer support and the business.</a:t>
            </a:r>
          </a:p>
        </p:txBody>
      </p:sp>
    </p:spTree>
    <p:extLst>
      <p:ext uri="{BB962C8B-B14F-4D97-AF65-F5344CB8AC3E}">
        <p14:creationId xmlns:p14="http://schemas.microsoft.com/office/powerpoint/2010/main" val="282784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The </a:t>
            </a:r>
            <a:r>
              <a:rPr lang="en-US" dirty="0" err="1"/>
              <a:t>SpiraTest</a:t>
            </a:r>
            <a:r>
              <a:rPr lang="en-US" dirty="0"/>
              <a:t> Difference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are we different and what our customers say</a:t>
            </a:r>
          </a:p>
        </p:txBody>
      </p:sp>
    </p:spTree>
    <p:extLst>
      <p:ext uri="{BB962C8B-B14F-4D97-AF65-F5344CB8AC3E}">
        <p14:creationId xmlns:p14="http://schemas.microsoft.com/office/powerpoint/2010/main" val="154264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Introducing 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r>
              <a:rPr lang="en-US" altLang="en-US" dirty="0" err="1"/>
              <a:t>SpiraTest</a:t>
            </a:r>
            <a:r>
              <a:rPr lang="en-US" altLang="en-US" dirty="0"/>
              <a:t> – The Integrated QA Solution</a:t>
            </a:r>
          </a:p>
        </p:txBody>
      </p:sp>
      <p:sp>
        <p:nvSpPr>
          <p:cNvPr id="14" name="TextBox 13">
            <a:extLst>
              <a:ext uri="{FF2B5EF4-FFF2-40B4-BE49-F238E27FC236}">
                <a16:creationId xmlns:a16="http://schemas.microsoft.com/office/drawing/2014/main" id="{185784D0-2B47-4768-8EFD-47FB215B63AA}"/>
              </a:ext>
            </a:extLst>
          </p:cNvPr>
          <p:cNvSpPr txBox="1"/>
          <p:nvPr/>
        </p:nvSpPr>
        <p:spPr>
          <a:xfrm>
            <a:off x="719091" y="6107837"/>
            <a:ext cx="8336132" cy="369332"/>
          </a:xfrm>
          <a:prstGeom prst="rect">
            <a:avLst/>
          </a:prstGeom>
          <a:noFill/>
        </p:spPr>
        <p:txBody>
          <a:bodyPr wrap="square" rtlCol="0">
            <a:spAutoFit/>
          </a:bodyPr>
          <a:lstStyle/>
          <a:p>
            <a:r>
              <a:rPr lang="en-US" dirty="0"/>
              <a:t>See </a:t>
            </a:r>
            <a:r>
              <a:rPr lang="en-US" dirty="0" err="1">
                <a:hlinkClick r:id="rId2"/>
              </a:rPr>
              <a:t>Spira</a:t>
            </a:r>
            <a:r>
              <a:rPr lang="en-US" dirty="0">
                <a:hlinkClick r:id="rId2"/>
              </a:rPr>
              <a:t> Comparison Matrix</a:t>
            </a:r>
            <a:r>
              <a:rPr lang="en-US" dirty="0"/>
              <a:t> to compare </a:t>
            </a:r>
            <a:r>
              <a:rPr lang="en-US" dirty="0" err="1"/>
              <a:t>SpiraTest</a:t>
            </a:r>
            <a:r>
              <a:rPr lang="en-US" dirty="0"/>
              <a:t> vs. Other Editions</a:t>
            </a:r>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547938"/>
            <a:ext cx="8040653" cy="2131066"/>
          </a:xfrm>
          <a:prstGeom prst="rect">
            <a:avLst/>
          </a:prstGeom>
          <a:solidFill>
            <a:schemeClr val="bg2">
              <a:lumMod val="95000"/>
            </a:schemeClr>
          </a:solidFill>
          <a:ln w="25400">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05138"/>
            <a:ext cx="354517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solidFill>
                <a:latin typeface="Arial" panose="020B0604020202020204" pitchFamily="34" charset="0"/>
                <a:cs typeface="Arial" panose="020B0604020202020204" pitchFamily="34" charset="0"/>
              </a:rPr>
              <a:t>Requirements, Test &amp;</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06920"/>
            <a:ext cx="3634727" cy="971550"/>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bg2">
                    <a:lumMod val="75000"/>
                  </a:schemeClr>
                </a:solidFill>
                <a:latin typeface="Arial" panose="020B0604020202020204" pitchFamily="34" charset="0"/>
                <a:cs typeface="Arial" panose="020B0604020202020204" pitchFamily="34" charset="0"/>
              </a:rPr>
              <a:t>Agile Project</a:t>
            </a:r>
            <a:br>
              <a:rPr lang="en-US"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690688"/>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14192"/>
            <a:ext cx="8040652"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Rapise® </a:t>
            </a:r>
          </a:p>
          <a:p>
            <a:pPr algn="ctr">
              <a:defRPr/>
            </a:pPr>
            <a:r>
              <a:rPr lang="en-US" dirty="0">
                <a:solidFill>
                  <a:schemeClr val="bg2">
                    <a:lumMod val="75000"/>
                  </a:schemeClr>
                </a:solidFill>
                <a:latin typeface="Arial" panose="020B0604020202020204" pitchFamily="34" charset="0"/>
                <a:cs typeface="Arial" panose="020B0604020202020204" pitchFamily="34" charset="0"/>
              </a:rPr>
              <a:t>Test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090987"/>
            <a:ext cx="7465655" cy="393545"/>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TaraVault® - </a:t>
            </a:r>
            <a:r>
              <a:rPr lang="en-US" dirty="0">
                <a:solidFill>
                  <a:schemeClr val="bg2">
                    <a:lumMod val="75000"/>
                  </a:schemeClr>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198813"/>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chemeClr val="bg2">
                    <a:lumMod val="75000"/>
                  </a:schemeClr>
                </a:solidFill>
              </a:rPr>
              <a:t>+</a:t>
            </a:r>
          </a:p>
        </p:txBody>
      </p:sp>
    </p:spTree>
    <p:extLst>
      <p:ext uri="{BB962C8B-B14F-4D97-AF65-F5344CB8AC3E}">
        <p14:creationId xmlns:p14="http://schemas.microsoft.com/office/powerpoint/2010/main" val="332854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A20425E-498E-4679-BA82-257FA84C4217}"/>
              </a:ext>
            </a:extLst>
          </p:cNvPr>
          <p:cNvSpPr>
            <a:spLocks noGrp="1" noChangeArrowheads="1"/>
          </p:cNvSpPr>
          <p:nvPr>
            <p:ph type="title"/>
          </p:nvPr>
        </p:nvSpPr>
        <p:spPr/>
        <p:txBody>
          <a:bodyPr/>
          <a:lstStyle/>
          <a:p>
            <a:pPr eaLnBrk="1" hangingPunct="1"/>
            <a:r>
              <a:rPr lang="en-US" altLang="en-US" dirty="0"/>
              <a:t>Why Choose </a:t>
            </a:r>
            <a:r>
              <a:rPr lang="en-US" altLang="en-US" dirty="0" err="1"/>
              <a:t>SpiraTest</a:t>
            </a:r>
            <a:r>
              <a:rPr lang="en-US" altLang="en-US" dirty="0"/>
              <a:t>?</a:t>
            </a:r>
          </a:p>
        </p:txBody>
      </p:sp>
      <p:grpSp>
        <p:nvGrpSpPr>
          <p:cNvPr id="4" name="Group 3">
            <a:extLst>
              <a:ext uri="{FF2B5EF4-FFF2-40B4-BE49-F238E27FC236}">
                <a16:creationId xmlns:a16="http://schemas.microsoft.com/office/drawing/2014/main" id="{3AE5D577-55EE-480C-A071-A19868AF498B}"/>
              </a:ext>
            </a:extLst>
          </p:cNvPr>
          <p:cNvGrpSpPr/>
          <p:nvPr/>
        </p:nvGrpSpPr>
        <p:grpSpPr>
          <a:xfrm>
            <a:off x="1295400" y="2771192"/>
            <a:ext cx="8977604" cy="3357465"/>
            <a:chOff x="1295400" y="2509934"/>
            <a:chExt cx="8977604" cy="3357465"/>
          </a:xfrm>
        </p:grpSpPr>
        <p:sp>
          <p:nvSpPr>
            <p:cNvPr id="7" name="Rectangle 2">
              <a:extLst>
                <a:ext uri="{FF2B5EF4-FFF2-40B4-BE49-F238E27FC236}">
                  <a16:creationId xmlns:a16="http://schemas.microsoft.com/office/drawing/2014/main" id="{7EAA339A-3EFE-49F4-AEC3-E701AB519AB1}"/>
                </a:ext>
              </a:extLst>
            </p:cNvPr>
            <p:cNvSpPr>
              <a:spLocks noChangeArrowheads="1"/>
            </p:cNvSpPr>
            <p:nvPr/>
          </p:nvSpPr>
          <p:spPr bwMode="auto">
            <a:xfrm>
              <a:off x="1295400" y="3362624"/>
              <a:ext cx="8977604" cy="1488876"/>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1500" dirty="0">
                  <a:latin typeface="Arial" panose="020B0604020202020204" pitchFamily="34" charset="0"/>
                  <a:cs typeface="Arial" panose="020B0604020202020204" pitchFamily="34" charset="0"/>
                </a:rPr>
                <a:t>Quality Assurance Management</a:t>
              </a:r>
            </a:p>
          </p:txBody>
        </p:sp>
        <p:sp>
          <p:nvSpPr>
            <p:cNvPr id="8" name="Rectangle 7">
              <a:extLst>
                <a:ext uri="{FF2B5EF4-FFF2-40B4-BE49-F238E27FC236}">
                  <a16:creationId xmlns:a16="http://schemas.microsoft.com/office/drawing/2014/main" id="{B6FA19E7-9AE7-4108-91C2-1439F0675E72}"/>
                </a:ext>
              </a:extLst>
            </p:cNvPr>
            <p:cNvSpPr>
              <a:spLocks noChangeArrowheads="1"/>
            </p:cNvSpPr>
            <p:nvPr/>
          </p:nvSpPr>
          <p:spPr bwMode="auto">
            <a:xfrm>
              <a:off x="1295400" y="2516596"/>
              <a:ext cx="5789992" cy="642848"/>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500" dirty="0">
                  <a:latin typeface="Arial" panose="020B0604020202020204" pitchFamily="34" charset="0"/>
                  <a:cs typeface="Arial" panose="020B0604020202020204" pitchFamily="34" charset="0"/>
                </a:rPr>
                <a:t>Web-based User Interface</a:t>
              </a:r>
            </a:p>
          </p:txBody>
        </p:sp>
        <p:sp>
          <p:nvSpPr>
            <p:cNvPr id="9" name="Rectangle 6">
              <a:extLst>
                <a:ext uri="{FF2B5EF4-FFF2-40B4-BE49-F238E27FC236}">
                  <a16:creationId xmlns:a16="http://schemas.microsoft.com/office/drawing/2014/main" id="{293210BD-04C8-4399-8669-BF4A08C672C5}"/>
                </a:ext>
              </a:extLst>
            </p:cNvPr>
            <p:cNvSpPr>
              <a:spLocks noChangeArrowheads="1"/>
            </p:cNvSpPr>
            <p:nvPr/>
          </p:nvSpPr>
          <p:spPr bwMode="auto">
            <a:xfrm>
              <a:off x="1295400" y="5054679"/>
              <a:ext cx="8977604" cy="812720"/>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500" dirty="0">
                  <a:latin typeface="Arial" panose="020B0604020202020204" pitchFamily="34" charset="0"/>
                  <a:cs typeface="Arial" panose="020B0604020202020204" pitchFamily="34" charset="0"/>
                </a:rPr>
                <a:t>Project and User Management Core Functionality</a:t>
              </a:r>
            </a:p>
          </p:txBody>
        </p:sp>
        <p:sp>
          <p:nvSpPr>
            <p:cNvPr id="10" name="Rectangle 7">
              <a:extLst>
                <a:ext uri="{FF2B5EF4-FFF2-40B4-BE49-F238E27FC236}">
                  <a16:creationId xmlns:a16="http://schemas.microsoft.com/office/drawing/2014/main" id="{AD8014C8-1900-4E30-91A5-650608F5B59F}"/>
                </a:ext>
              </a:extLst>
            </p:cNvPr>
            <p:cNvSpPr>
              <a:spLocks noChangeArrowheads="1"/>
            </p:cNvSpPr>
            <p:nvPr/>
          </p:nvSpPr>
          <p:spPr bwMode="auto">
            <a:xfrm>
              <a:off x="7336780" y="2509934"/>
              <a:ext cx="2936224" cy="642848"/>
            </a:xfrm>
            <a:prstGeom prst="rect">
              <a:avLst/>
            </a:prstGeom>
            <a:solidFill>
              <a:schemeClr val="bg2">
                <a:lumMod val="95000"/>
              </a:schemeClr>
            </a:solidFill>
            <a:ln w="28575">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500" dirty="0">
                  <a:latin typeface="Arial" panose="020B0604020202020204" pitchFamily="34" charset="0"/>
                  <a:cs typeface="Arial" panose="020B0604020202020204" pitchFamily="34" charset="0"/>
                </a:rPr>
                <a:t>Robust APIs</a:t>
              </a:r>
            </a:p>
          </p:txBody>
        </p:sp>
        <p:sp>
          <p:nvSpPr>
            <p:cNvPr id="11" name="Rectangle 7">
              <a:extLst>
                <a:ext uri="{FF2B5EF4-FFF2-40B4-BE49-F238E27FC236}">
                  <a16:creationId xmlns:a16="http://schemas.microsoft.com/office/drawing/2014/main" id="{6BFD7297-F594-41ED-8A04-60901979497F}"/>
                </a:ext>
              </a:extLst>
            </p:cNvPr>
            <p:cNvSpPr>
              <a:spLocks noChangeArrowheads="1"/>
            </p:cNvSpPr>
            <p:nvPr/>
          </p:nvSpPr>
          <p:spPr bwMode="auto">
            <a:xfrm>
              <a:off x="1546789" y="3903882"/>
              <a:ext cx="2684834" cy="642848"/>
            </a:xfrm>
            <a:prstGeom prst="rect">
              <a:avLst/>
            </a:prstGeom>
            <a:solidFill>
              <a:schemeClr val="bg2"/>
            </a:solidFill>
            <a:ln w="28575">
              <a:solidFill>
                <a:srgbClr val="BBE0E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2">
                      <a:lumMod val="50000"/>
                    </a:schemeClr>
                  </a:solidFill>
                  <a:latin typeface="Arial" panose="020B0604020202020204" pitchFamily="34" charset="0"/>
                  <a:cs typeface="Arial" panose="020B0604020202020204" pitchFamily="34" charset="0"/>
                </a:rPr>
                <a:t>Requirements</a:t>
              </a:r>
            </a:p>
          </p:txBody>
        </p:sp>
        <p:sp>
          <p:nvSpPr>
            <p:cNvPr id="12" name="Rectangle 7">
              <a:extLst>
                <a:ext uri="{FF2B5EF4-FFF2-40B4-BE49-F238E27FC236}">
                  <a16:creationId xmlns:a16="http://schemas.microsoft.com/office/drawing/2014/main" id="{C2339D90-6425-43B8-ADB9-C3F769C02780}"/>
                </a:ext>
              </a:extLst>
            </p:cNvPr>
            <p:cNvSpPr>
              <a:spLocks noChangeArrowheads="1"/>
            </p:cNvSpPr>
            <p:nvPr/>
          </p:nvSpPr>
          <p:spPr bwMode="auto">
            <a:xfrm>
              <a:off x="4483013" y="3903882"/>
              <a:ext cx="2684834" cy="642848"/>
            </a:xfrm>
            <a:prstGeom prst="rect">
              <a:avLst/>
            </a:prstGeom>
            <a:solidFill>
              <a:schemeClr val="bg2"/>
            </a:solidFill>
            <a:ln w="28575">
              <a:solidFill>
                <a:srgbClr val="BBE0E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2">
                      <a:lumMod val="50000"/>
                    </a:schemeClr>
                  </a:solidFill>
                  <a:latin typeface="Arial" panose="020B0604020202020204" pitchFamily="34" charset="0"/>
                  <a:cs typeface="Arial" panose="020B0604020202020204" pitchFamily="34" charset="0"/>
                </a:rPr>
                <a:t>Test Cases</a:t>
              </a:r>
            </a:p>
          </p:txBody>
        </p:sp>
        <p:sp>
          <p:nvSpPr>
            <p:cNvPr id="13" name="Rectangle 7">
              <a:extLst>
                <a:ext uri="{FF2B5EF4-FFF2-40B4-BE49-F238E27FC236}">
                  <a16:creationId xmlns:a16="http://schemas.microsoft.com/office/drawing/2014/main" id="{572CE7BC-7917-42CA-B24E-718FF14C6FB4}"/>
                </a:ext>
              </a:extLst>
            </p:cNvPr>
            <p:cNvSpPr>
              <a:spLocks noChangeArrowheads="1"/>
            </p:cNvSpPr>
            <p:nvPr/>
          </p:nvSpPr>
          <p:spPr bwMode="auto">
            <a:xfrm>
              <a:off x="7421247" y="3903882"/>
              <a:ext cx="2684835" cy="642848"/>
            </a:xfrm>
            <a:prstGeom prst="rect">
              <a:avLst/>
            </a:prstGeom>
            <a:solidFill>
              <a:schemeClr val="bg2"/>
            </a:solidFill>
            <a:ln w="28575">
              <a:solidFill>
                <a:srgbClr val="BBE0E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2">
                      <a:lumMod val="50000"/>
                    </a:schemeClr>
                  </a:solidFill>
                  <a:latin typeface="Arial" panose="020B0604020202020204" pitchFamily="34" charset="0"/>
                  <a:cs typeface="Arial" panose="020B0604020202020204" pitchFamily="34" charset="0"/>
                </a:rPr>
                <a:t>Defects</a:t>
              </a:r>
            </a:p>
          </p:txBody>
        </p:sp>
      </p:grpSp>
      <p:sp>
        <p:nvSpPr>
          <p:cNvPr id="14" name="TextBox 10">
            <a:extLst>
              <a:ext uri="{FF2B5EF4-FFF2-40B4-BE49-F238E27FC236}">
                <a16:creationId xmlns:a16="http://schemas.microsoft.com/office/drawing/2014/main" id="{9177F609-2672-4AEB-820D-BD5C7420E267}"/>
              </a:ext>
            </a:extLst>
          </p:cNvPr>
          <p:cNvSpPr txBox="1">
            <a:spLocks noChangeArrowheads="1"/>
          </p:cNvSpPr>
          <p:nvPr/>
        </p:nvSpPr>
        <p:spPr bwMode="auto">
          <a:xfrm>
            <a:off x="1295400" y="1548810"/>
            <a:ext cx="91828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dirty="0" err="1">
                <a:solidFill>
                  <a:schemeClr val="tx1"/>
                </a:solidFill>
                <a:latin typeface="+mj-lt"/>
              </a:rPr>
              <a:t>SpiraTest</a:t>
            </a:r>
            <a:r>
              <a:rPr lang="en-US" altLang="en-US" dirty="0">
                <a:solidFill>
                  <a:schemeClr val="tx1"/>
                </a:solidFill>
                <a:latin typeface="+mj-lt"/>
              </a:rPr>
              <a:t> provides requirements, test case and defect management in a single package with end-to-end traceability:</a:t>
            </a:r>
          </a:p>
        </p:txBody>
      </p:sp>
    </p:spTree>
  </p:cSld>
  <p:clrMapOvr>
    <a:masterClrMapping/>
  </p:clrMapOvr>
  <mc:AlternateContent xmlns:mc="http://schemas.openxmlformats.org/markup-compatibility/2006">
    <mc:Choice xmlns:p14="http://schemas.microsoft.com/office/powerpoint/2010/main" Requires="p14">
      <p:transition p14:dur="0" advTm="7000"/>
    </mc:Choice>
    <mc:Fallback>
      <p:transition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features for </a:t>
            </a:r>
            <a:r>
              <a:rPr lang="en-US" sz="2400" dirty="0" err="1"/>
              <a:t>SpiraTest</a:t>
            </a:r>
            <a:r>
              <a:rPr lang="en-US" sz="2400" dirty="0"/>
              <a:t>,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Software Development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the Agile Manifesto Changed Everything</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a:t>
            </a:r>
            <a:br>
              <a:rPr lang="en-US" sz="3600" dirty="0">
                <a:latin typeface="+mj-lt"/>
              </a:rPr>
            </a:br>
            <a:r>
              <a:rPr lang="en-US" sz="3600" dirty="0" err="1">
                <a:latin typeface="+mj-lt"/>
              </a:rPr>
              <a:t>SpiraTest</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sp>
        <p:nvSpPr>
          <p:cNvPr id="2" name="Rectangle 1">
            <a:extLst>
              <a:ext uri="{FF2B5EF4-FFF2-40B4-BE49-F238E27FC236}">
                <a16:creationId xmlns:a16="http://schemas.microsoft.com/office/drawing/2014/main" id="{424A6BE7-BC9C-4A05-8E29-570DA03D03C5}"/>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68D822C-886A-4FC2-A295-52ECA64DBD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1932" y="3578378"/>
            <a:ext cx="685710" cy="685710"/>
          </a:xfrm>
          <a:prstGeom prst="rect">
            <a:avLst/>
          </a:prstGeom>
        </p:spPr>
      </p:pic>
    </p:spTree>
    <p:extLst>
      <p:ext uri="{BB962C8B-B14F-4D97-AF65-F5344CB8AC3E}">
        <p14:creationId xmlns:p14="http://schemas.microsoft.com/office/powerpoint/2010/main" val="379199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a:t>
            </a:r>
            <a:r>
              <a:rPr lang="en-US" dirty="0" err="1"/>
              <a:t>SpiraTest</a:t>
            </a:r>
            <a:r>
              <a:rPr lang="en-US" dirty="0"/>
              <a:t> Works For You</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Features for different industries and methodologies</a:t>
            </a:r>
          </a:p>
        </p:txBody>
      </p:sp>
    </p:spTree>
    <p:extLst>
      <p:ext uri="{BB962C8B-B14F-4D97-AF65-F5344CB8AC3E}">
        <p14:creationId xmlns:p14="http://schemas.microsoft.com/office/powerpoint/2010/main" val="65147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5B223-7D1F-40C3-8CB8-39C187E06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36816"/>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Healthcare &amp; Life Sciences</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Electronic signatures for FDA 21 Part 11 compliance</a:t>
            </a:r>
          </a:p>
          <a:p>
            <a:r>
              <a:rPr lang="en-US" dirty="0"/>
              <a:t>Secure hosting with support for HIPAA BAA agreements</a:t>
            </a:r>
          </a:p>
          <a:p>
            <a:r>
              <a:rPr lang="en-US" dirty="0"/>
              <a:t>End to end traceability of requirements, tests, and defects</a:t>
            </a:r>
          </a:p>
          <a:p>
            <a:r>
              <a:rPr lang="en-US" dirty="0"/>
              <a:t>Validated platform where you control update cadence</a:t>
            </a:r>
          </a:p>
        </p:txBody>
      </p:sp>
    </p:spTree>
    <p:extLst>
      <p:ext uri="{BB962C8B-B14F-4D97-AF65-F5344CB8AC3E}">
        <p14:creationId xmlns:p14="http://schemas.microsoft.com/office/powerpoint/2010/main" val="1878056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C6C6B-C837-4B80-B91B-D74946E2F167}"/>
              </a:ext>
            </a:extLst>
          </p:cNvPr>
          <p:cNvPicPr>
            <a:picLocks noChangeAspect="1"/>
          </p:cNvPicPr>
          <p:nvPr/>
        </p:nvPicPr>
        <p:blipFill>
          <a:blip r:embed="rId2"/>
          <a:stretch>
            <a:fillRect/>
          </a:stretch>
        </p:blipFill>
        <p:spPr>
          <a:xfrm>
            <a:off x="0" y="0"/>
            <a:ext cx="12192000" cy="5986548"/>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Financial Services &amp; Insurance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Secure cloud platform (SOC2) or on-premise deployment</a:t>
            </a:r>
          </a:p>
          <a:p>
            <a:r>
              <a:rPr lang="en-US" dirty="0"/>
              <a:t>Generate financial compliance documentation automatically</a:t>
            </a:r>
          </a:p>
          <a:p>
            <a:r>
              <a:rPr lang="en-US" dirty="0"/>
              <a:t>Integration with automated testing and verification tools</a:t>
            </a:r>
          </a:p>
          <a:p>
            <a:r>
              <a:rPr lang="en-US" dirty="0"/>
              <a:t>End-to-end traceability and auditability of testing</a:t>
            </a:r>
          </a:p>
          <a:p>
            <a:endParaRPr lang="en-US" dirty="0"/>
          </a:p>
          <a:p>
            <a:endParaRPr lang="en-US" dirty="0"/>
          </a:p>
        </p:txBody>
      </p:sp>
    </p:spTree>
    <p:extLst>
      <p:ext uri="{BB962C8B-B14F-4D97-AF65-F5344CB8AC3E}">
        <p14:creationId xmlns:p14="http://schemas.microsoft.com/office/powerpoint/2010/main" val="133972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7625C-F205-4812-9A91-33E96CF2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003582"/>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Energy, Industrial, &amp; Automotive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Testing for public safety with world class test management</a:t>
            </a:r>
          </a:p>
          <a:p>
            <a:r>
              <a:rPr lang="en-US" dirty="0"/>
              <a:t>Define requirements and test for compliance</a:t>
            </a:r>
          </a:p>
          <a:p>
            <a:r>
              <a:rPr lang="en-US" dirty="0"/>
              <a:t>Integrate standards and regulations into your test plans</a:t>
            </a:r>
          </a:p>
          <a:p>
            <a:r>
              <a:rPr lang="en-US" dirty="0"/>
              <a:t>Understand and manage risk of critical systems</a:t>
            </a:r>
          </a:p>
        </p:txBody>
      </p:sp>
    </p:spTree>
    <p:extLst>
      <p:ext uri="{BB962C8B-B14F-4D97-AF65-F5344CB8AC3E}">
        <p14:creationId xmlns:p14="http://schemas.microsoft.com/office/powerpoint/2010/main" val="180230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33D93-EFDC-4B4D-BA0F-485AF803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2376" cy="6050605"/>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Defense, Government &amp; Aerospace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Requirements management with secure workflows</a:t>
            </a:r>
          </a:p>
          <a:p>
            <a:r>
              <a:rPr lang="en-US" dirty="0"/>
              <a:t>Test step level traceability for mission systems</a:t>
            </a:r>
          </a:p>
          <a:p>
            <a:r>
              <a:rPr lang="en-US" dirty="0"/>
              <a:t>Automate testing and compliance with </a:t>
            </a:r>
            <a:r>
              <a:rPr lang="en-US" dirty="0" err="1"/>
              <a:t>RemoteLaunch</a:t>
            </a:r>
            <a:endParaRPr lang="en-US" dirty="0"/>
          </a:p>
          <a:p>
            <a:r>
              <a:rPr lang="en-US" dirty="0"/>
              <a:t>Security and privacy with on-premise and AWS GovCloud</a:t>
            </a:r>
          </a:p>
        </p:txBody>
      </p:sp>
    </p:spTree>
    <p:extLst>
      <p:ext uri="{BB962C8B-B14F-4D97-AF65-F5344CB8AC3E}">
        <p14:creationId xmlns:p14="http://schemas.microsoft.com/office/powerpoint/2010/main" val="3374732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35" descr="ASOS">
            <a:hlinkClick r:id="rId4"/>
            <a:extLst>
              <a:ext uri="{FF2B5EF4-FFF2-40B4-BE49-F238E27FC236}">
                <a16:creationId xmlns:a16="http://schemas.microsoft.com/office/drawing/2014/main" id="{AF5409D9-AAEE-40F2-810F-FB7E1C8A5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654" y="5915455"/>
            <a:ext cx="9017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6"/>
            <a:extLst>
              <a:ext uri="{FF2B5EF4-FFF2-40B4-BE49-F238E27FC236}">
                <a16:creationId xmlns:a16="http://schemas.microsoft.com/office/drawing/2014/main" id="{59D6EB7A-33C8-413E-90DF-670107783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8"/>
            <a:extLst>
              <a:ext uri="{FF2B5EF4-FFF2-40B4-BE49-F238E27FC236}">
                <a16:creationId xmlns:a16="http://schemas.microsoft.com/office/drawing/2014/main" id="{8C78F9CA-A1A4-497F-99FF-BF0F3A664B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10"/>
            <a:extLst>
              <a:ext uri="{FF2B5EF4-FFF2-40B4-BE49-F238E27FC236}">
                <a16:creationId xmlns:a16="http://schemas.microsoft.com/office/drawing/2014/main" id="{75E38330-814A-4699-8B1A-0C43C72E77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53">
            <a:extLst>
              <a:ext uri="{FF2B5EF4-FFF2-40B4-BE49-F238E27FC236}">
                <a16:creationId xmlns:a16="http://schemas.microsoft.com/office/drawing/2014/main" id="{B3C5104B-02DE-4149-BCDE-F38CF3BCEE7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68448" y="4355754"/>
            <a:ext cx="17002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7372"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9" name="Picture 8">
            <a:extLst>
              <a:ext uri="{FF2B5EF4-FFF2-40B4-BE49-F238E27FC236}">
                <a16:creationId xmlns:a16="http://schemas.microsoft.com/office/drawing/2014/main" id="{C0846693-40DF-4C03-A621-124A4F23057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828335" y="4851511"/>
            <a:ext cx="2381250" cy="390525"/>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6"/>
            <a:extLst>
              <a:ext uri="{FF2B5EF4-FFF2-40B4-BE49-F238E27FC236}">
                <a16:creationId xmlns:a16="http://schemas.microsoft.com/office/drawing/2014/main" id="{A5D5540C-44CF-46BD-8661-2D129B2ADB4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spTree>
    <p:extLst>
      <p:ext uri="{BB962C8B-B14F-4D97-AF65-F5344CB8AC3E}">
        <p14:creationId xmlns:p14="http://schemas.microsoft.com/office/powerpoint/2010/main" val="377794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Regulated Industries - Automating Compliance</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End-to-end traceability out</a:t>
              </a:r>
              <a:br>
                <a:rPr lang="en-US" sz="2800" kern="1200" dirty="0"/>
              </a:br>
              <a:r>
                <a:rPr lang="en-US" sz="2800" kern="1200" dirty="0"/>
                <a:t>of the box</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Generate Documentation from data</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Integration across the software value chain</a:t>
              </a:r>
            </a:p>
          </p:txBody>
        </p:sp>
      </p:grpSp>
    </p:spTree>
    <p:extLst>
      <p:ext uri="{BB962C8B-B14F-4D97-AF65-F5344CB8AC3E}">
        <p14:creationId xmlns:p14="http://schemas.microsoft.com/office/powerpoint/2010/main" val="411335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4" name="Picture 40" descr="E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004" y="5339235"/>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4" descr="Soflab Technology Sp. z 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1826" y="3384815"/>
            <a:ext cx="15097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3" descr="Attra Infotech Pvt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688" y="4057650"/>
            <a:ext cx="987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7" descr="ValueLabs Global Solutions Pte L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492" y="5432759"/>
            <a:ext cx="20256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descr="InfluenceIT Consul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576" y="5219701"/>
            <a:ext cx="2001891" cy="9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7" descr="Rubric Consulting (Pty) Lt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5585" y="5242159"/>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9" descr="Tezza Business Solu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6000" y="5129688"/>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28</a:t>
            </a:fld>
            <a:endParaRPr lang="en-US" altLang="en-US" dirty="0"/>
          </a:p>
        </p:txBody>
      </p:sp>
      <p:pic>
        <p:nvPicPr>
          <p:cNvPr id="73" name="Picture 72">
            <a:extLst>
              <a:ext uri="{FF2B5EF4-FFF2-40B4-BE49-F238E27FC236}">
                <a16:creationId xmlns:a16="http://schemas.microsoft.com/office/drawing/2014/main" id="{67D21901-6A73-4648-AFEA-70049D1E42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8509" y="2125073"/>
            <a:ext cx="667341" cy="667341"/>
          </a:xfrm>
          <a:prstGeom prst="rect">
            <a:avLst/>
          </a:prstGeom>
        </p:spPr>
      </p:pic>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1513" y="2160588"/>
            <a:ext cx="1360377" cy="688191"/>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68441" y="3235703"/>
            <a:ext cx="1299224" cy="710041"/>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15"/>
          <a:stretch>
            <a:fillRect/>
          </a:stretch>
        </p:blipFill>
        <p:spPr>
          <a:xfrm>
            <a:off x="8522246" y="3288561"/>
            <a:ext cx="1569580" cy="533293"/>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05724" y="2261963"/>
            <a:ext cx="2038288" cy="448423"/>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9" name="Picture 8">
            <a:extLst>
              <a:ext uri="{FF2B5EF4-FFF2-40B4-BE49-F238E27FC236}">
                <a16:creationId xmlns:a16="http://schemas.microsoft.com/office/drawing/2014/main" id="{91BB87A4-3BBF-48C8-A614-7E7703F9DF2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24585" y="1876271"/>
            <a:ext cx="2733675" cy="514350"/>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pic>
        <p:nvPicPr>
          <p:cNvPr id="19" name="Picture 18">
            <a:extLst>
              <a:ext uri="{FF2B5EF4-FFF2-40B4-BE49-F238E27FC236}">
                <a16:creationId xmlns:a16="http://schemas.microsoft.com/office/drawing/2014/main" id="{C844AFE8-BB8C-4E3F-AEF4-762F0BDCBD6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01810" y="3239858"/>
            <a:ext cx="1276528" cy="809738"/>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33137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2031325"/>
          </a:xfrm>
          <a:prstGeom prst="rect">
            <a:avLst/>
          </a:prstGeom>
        </p:spPr>
        <p:txBody>
          <a:bodyPr wrap="square">
            <a:spAutoFit/>
          </a:bodyPr>
          <a:lstStyle/>
          <a:p>
            <a:pPr algn="ctr"/>
            <a:r>
              <a:rPr lang="en-US" dirty="0">
                <a:latin typeface="+mj-lt"/>
              </a:rPr>
              <a:t>Working with enterprise software in the Finance/Accounting area, I open many support tickets for issues. This time, it's different. I just had to let your team know what a great product </a:t>
            </a:r>
            <a:r>
              <a:rPr lang="en-US" dirty="0" err="1">
                <a:latin typeface="+mj-lt"/>
              </a:rPr>
              <a:t>SpiraTest</a:t>
            </a:r>
            <a:r>
              <a:rPr lang="en-US" dirty="0">
                <a:latin typeface="+mj-lt"/>
              </a:rPr>
              <a:t> is. We mostly need to perform manual tests of key system controls during the SaaS provider's upgrades throughout the year. I'm still learning the product. But, *every single time* I've thought "gee, I bet it doesn't do [fill in blank]," I'm proven wrong. Not only have I not experienced any pain points, but it's almost fun to use such a well-designed product that lets me get to work and get my job done efficiently. So, thank you.</a:t>
            </a:r>
          </a:p>
          <a:p>
            <a:pPr algn="ctr"/>
            <a:r>
              <a:rPr lang="en-US" dirty="0">
                <a:latin typeface="+mj-lt"/>
              </a:rPr>
              <a:t> </a:t>
            </a:r>
            <a:r>
              <a:rPr lang="en-US" b="1" i="1" dirty="0">
                <a:latin typeface="+mj-lt"/>
              </a:rPr>
              <a:t>	- Michael Aust, </a:t>
            </a:r>
            <a:r>
              <a:rPr lang="en-US" i="1" dirty="0">
                <a:latin typeface="+mj-lt"/>
              </a:rPr>
              <a:t>Plenty Unlimited Inc.</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55036"/>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436099"/>
            <a:ext cx="9703294" cy="1477328"/>
          </a:xfrm>
          <a:prstGeom prst="rect">
            <a:avLst/>
          </a:prstGeom>
        </p:spPr>
        <p:txBody>
          <a:bodyPr wrap="square">
            <a:spAutoFit/>
          </a:bodyPr>
          <a:lstStyle/>
          <a:p>
            <a:pPr algn="ctr"/>
            <a:r>
              <a:rPr lang="en-US" dirty="0">
                <a:latin typeface="+mj-lt"/>
              </a:rPr>
              <a:t>I looked at more than a dozen products and the bottom line is that </a:t>
            </a:r>
            <a:r>
              <a:rPr lang="en-US" dirty="0" err="1">
                <a:latin typeface="+mj-lt"/>
              </a:rPr>
              <a:t>SpiraTest</a:t>
            </a:r>
            <a:r>
              <a:rPr lang="en-US" dirty="0">
                <a:latin typeface="+mj-lt"/>
              </a:rPr>
              <a:t> is hugely superior in value over everything I evaluated. The staff was a tremendous help and a big part of our decision. We are able to train quickly and let people take over as their own project owners in many cases and just stay in touch and help them along the way.</a:t>
            </a:r>
          </a:p>
          <a:p>
            <a:pPr algn="ctr"/>
            <a:r>
              <a:rPr lang="en-US" b="1" i="1" dirty="0">
                <a:latin typeface="+mj-lt"/>
              </a:rPr>
              <a:t>	- Chris Deaton, </a:t>
            </a:r>
            <a:r>
              <a:rPr lang="en-US" i="1" dirty="0">
                <a:latin typeface="+mj-lt"/>
              </a:rPr>
              <a:t>Arizona State University</a:t>
            </a:r>
          </a:p>
        </p:txBody>
      </p:sp>
    </p:spTree>
    <p:extLst>
      <p:ext uri="{BB962C8B-B14F-4D97-AF65-F5344CB8AC3E}">
        <p14:creationId xmlns:p14="http://schemas.microsoft.com/office/powerpoint/2010/main" val="272988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Changed Development</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a:t>
            </a:r>
            <a:r>
              <a:rPr lang="en-US" dirty="0" err="1"/>
              <a:t>SpiraTest</a:t>
            </a:r>
            <a:endParaRPr lang="en-US" dirty="0"/>
          </a:p>
        </p:txBody>
      </p:sp>
    </p:spTree>
    <p:extLst>
      <p:ext uri="{BB962C8B-B14F-4D97-AF65-F5344CB8AC3E}">
        <p14:creationId xmlns:p14="http://schemas.microsoft.com/office/powerpoint/2010/main" val="2141756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FC0409-373F-43C0-A506-6B474D444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7" y="474784"/>
            <a:ext cx="2127015"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Managers</a:t>
            </a:r>
          </a:p>
        </p:txBody>
      </p:sp>
    </p:spTree>
    <p:extLst>
      <p:ext uri="{BB962C8B-B14F-4D97-AF65-F5344CB8AC3E}">
        <p14:creationId xmlns:p14="http://schemas.microsoft.com/office/powerpoint/2010/main" val="105931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Personalized Reporting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Customizable reporting dashboards at the product, project, release and sprint levels.</a:t>
            </a:r>
          </a:p>
        </p:txBody>
      </p:sp>
      <p:pic>
        <p:nvPicPr>
          <p:cNvPr id="3" name="Picture 2">
            <a:extLst>
              <a:ext uri="{FF2B5EF4-FFF2-40B4-BE49-F238E27FC236}">
                <a16:creationId xmlns:a16="http://schemas.microsoft.com/office/drawing/2014/main" id="{F80D77F6-FC6F-43E0-AFCE-3EEF320421D7}"/>
              </a:ext>
            </a:extLst>
          </p:cNvPr>
          <p:cNvPicPr>
            <a:picLocks noChangeAspect="1"/>
          </p:cNvPicPr>
          <p:nvPr/>
        </p:nvPicPr>
        <p:blipFill>
          <a:blip r:embed="rId2"/>
          <a:stretch>
            <a:fillRect/>
          </a:stretch>
        </p:blipFill>
        <p:spPr>
          <a:xfrm>
            <a:off x="1017036" y="1546679"/>
            <a:ext cx="8098971" cy="3978892"/>
          </a:xfrm>
          <a:prstGeom prst="rect">
            <a:avLst/>
          </a:prstGeom>
          <a:ln>
            <a:solidFill>
              <a:schemeClr val="bg2">
                <a:lumMod val="50000"/>
              </a:schemeClr>
            </a:solidFill>
          </a:ln>
        </p:spPr>
      </p:pic>
    </p:spTree>
    <p:extLst>
      <p:ext uri="{BB962C8B-B14F-4D97-AF65-F5344CB8AC3E}">
        <p14:creationId xmlns:p14="http://schemas.microsoft.com/office/powerpoint/2010/main" val="2961285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Requirements Management</a:t>
            </a:r>
          </a:p>
        </p:txBody>
      </p:sp>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Requirements management with test &amp; defect traceability</a:t>
            </a:r>
          </a:p>
        </p:txBody>
      </p:sp>
      <p:pic>
        <p:nvPicPr>
          <p:cNvPr id="3" name="Picture 2">
            <a:extLst>
              <a:ext uri="{FF2B5EF4-FFF2-40B4-BE49-F238E27FC236}">
                <a16:creationId xmlns:a16="http://schemas.microsoft.com/office/drawing/2014/main" id="{671150C5-D79D-454E-A8D9-5F6ABB84A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053" y="1551167"/>
            <a:ext cx="7360842" cy="3104810"/>
          </a:xfrm>
          <a:prstGeom prst="rect">
            <a:avLst/>
          </a:prstGeom>
          <a:ln>
            <a:solidFill>
              <a:schemeClr val="bg2">
                <a:lumMod val="50000"/>
              </a:schemeClr>
            </a:solidFill>
          </a:ln>
        </p:spPr>
      </p:pic>
      <p:pic>
        <p:nvPicPr>
          <p:cNvPr id="6" name="Picture 5">
            <a:extLst>
              <a:ext uri="{FF2B5EF4-FFF2-40B4-BE49-F238E27FC236}">
                <a16:creationId xmlns:a16="http://schemas.microsoft.com/office/drawing/2014/main" id="{2BF48B52-3329-438F-A696-8A46FB4A2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507" y="2800990"/>
            <a:ext cx="6484776" cy="2960894"/>
          </a:xfrm>
          <a:prstGeom prst="rect">
            <a:avLst/>
          </a:prstGeom>
          <a:ln>
            <a:solidFill>
              <a:schemeClr val="bg2">
                <a:lumMod val="50000"/>
              </a:schemeClr>
            </a:solidFill>
          </a:ln>
        </p:spPr>
      </p:pic>
    </p:spTree>
    <p:extLst>
      <p:ext uri="{BB962C8B-B14F-4D97-AF65-F5344CB8AC3E}">
        <p14:creationId xmlns:p14="http://schemas.microsoft.com/office/powerpoint/2010/main" val="2859607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8C0D7-EB32-4F21-B924-9CA3EA80C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54832"/>
            <a:ext cx="9929327" cy="2595284"/>
          </a:xfrm>
          <a:prstGeom prst="rect">
            <a:avLst/>
          </a:prstGeom>
          <a:ln>
            <a:solidFill>
              <a:schemeClr val="bg2">
                <a:lumMod val="50000"/>
              </a:schemeClr>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Cross Project Reporting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Dashboards and reports let you see the health of your different projects, grouped by program.</a:t>
            </a:r>
          </a:p>
        </p:txBody>
      </p:sp>
      <p:pic>
        <p:nvPicPr>
          <p:cNvPr id="6" name="Picture 5">
            <a:extLst>
              <a:ext uri="{FF2B5EF4-FFF2-40B4-BE49-F238E27FC236}">
                <a16:creationId xmlns:a16="http://schemas.microsoft.com/office/drawing/2014/main" id="{16F8173A-185C-4340-833B-6449BE998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3" y="1483140"/>
            <a:ext cx="8714791" cy="4035647"/>
          </a:xfrm>
          <a:prstGeom prst="rect">
            <a:avLst/>
          </a:prstGeom>
          <a:ln>
            <a:solidFill>
              <a:schemeClr val="bg2">
                <a:lumMod val="50000"/>
              </a:schemeClr>
            </a:solidFill>
          </a:ln>
        </p:spPr>
      </p:pic>
    </p:spTree>
    <p:extLst>
      <p:ext uri="{BB962C8B-B14F-4D97-AF65-F5344CB8AC3E}">
        <p14:creationId xmlns:p14="http://schemas.microsoft.com/office/powerpoint/2010/main" val="1032982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Testers</a:t>
            </a:r>
          </a:p>
        </p:txBody>
      </p:sp>
      <p:pic>
        <p:nvPicPr>
          <p:cNvPr id="3" name="Picture 2">
            <a:extLst>
              <a:ext uri="{FF2B5EF4-FFF2-40B4-BE49-F238E27FC236}">
                <a16:creationId xmlns:a16="http://schemas.microsoft.com/office/drawing/2014/main" id="{28602D97-7333-4D24-8667-F9BF7F0CD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786"/>
            <a:ext cx="2244252" cy="1674815"/>
          </a:xfrm>
          <a:prstGeom prst="rect">
            <a:avLst/>
          </a:prstGeom>
        </p:spPr>
      </p:pic>
    </p:spTree>
    <p:extLst>
      <p:ext uri="{BB962C8B-B14F-4D97-AF65-F5344CB8AC3E}">
        <p14:creationId xmlns:p14="http://schemas.microsoft.com/office/powerpoint/2010/main" val="240034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82FB15-43D4-43EC-AFD2-4B43ED0956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44" y="1524709"/>
            <a:ext cx="6836897" cy="3056622"/>
          </a:xfrm>
          <a:prstGeom prst="rect">
            <a:avLst/>
          </a:prstGeom>
          <a:ln>
            <a:solidFill>
              <a:schemeClr val="bg2">
                <a:lumMod val="50000"/>
              </a:schemeClr>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3A89-CBAC-44E3-99AA-BF1272B5F44E}"/>
              </a:ext>
            </a:extLst>
          </p:cNvPr>
          <p:cNvSpPr>
            <a:spLocks noGrp="1"/>
          </p:cNvSpPr>
          <p:nvPr>
            <p:ph type="title"/>
          </p:nvPr>
        </p:nvSpPr>
        <p:spPr/>
        <p:txBody>
          <a:bodyPr/>
          <a:lstStyle/>
          <a:p>
            <a:r>
              <a:rPr lang="en-US" dirty="0"/>
              <a:t>Manual Testing</a:t>
            </a:r>
          </a:p>
        </p:txBody>
      </p:sp>
      <p:pic>
        <p:nvPicPr>
          <p:cNvPr id="5" name="Picture 4">
            <a:extLst>
              <a:ext uri="{FF2B5EF4-FFF2-40B4-BE49-F238E27FC236}">
                <a16:creationId xmlns:a16="http://schemas.microsoft.com/office/drawing/2014/main" id="{D2C98EA6-8384-4A4E-ADD6-2A1F3FCD2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36" y="1541824"/>
            <a:ext cx="10403633" cy="3013697"/>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E8E69288-A140-437D-AAEA-848DEBBF4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260" y="2218561"/>
            <a:ext cx="8182947" cy="3205754"/>
          </a:xfrm>
          <a:prstGeom prst="rect">
            <a:avLst/>
          </a:prstGeom>
          <a:ln>
            <a:solidFill>
              <a:schemeClr val="bg2">
                <a:lumMod val="50000"/>
              </a:schemeClr>
            </a:solidFill>
          </a:ln>
        </p:spPr>
      </p:pic>
      <p:sp>
        <p:nvSpPr>
          <p:cNvPr id="8" name="Content Placeholder 4">
            <a:extLst>
              <a:ext uri="{FF2B5EF4-FFF2-40B4-BE49-F238E27FC236}">
                <a16:creationId xmlns:a16="http://schemas.microsoft.com/office/drawing/2014/main" id="{24B0889E-FE41-4A67-AC46-F0FB1F6BC1E1}"/>
              </a:ext>
            </a:extLst>
          </p:cNvPr>
          <p:cNvSpPr>
            <a:spLocks noGrp="1"/>
          </p:cNvSpPr>
          <p:nvPr>
            <p:ph idx="1"/>
          </p:nvPr>
        </p:nvSpPr>
        <p:spPr>
          <a:xfrm>
            <a:off x="838200" y="5595009"/>
            <a:ext cx="9080241" cy="992404"/>
          </a:xfrm>
        </p:spPr>
        <p:txBody>
          <a:bodyPr>
            <a:noAutofit/>
          </a:bodyPr>
          <a:lstStyle/>
          <a:p>
            <a:pPr marL="0" indent="0">
              <a:buNone/>
            </a:pPr>
            <a:r>
              <a:rPr lang="en-US" dirty="0" err="1">
                <a:latin typeface="+mj-lt"/>
              </a:rPr>
              <a:t>SpiraTest</a:t>
            </a:r>
            <a:r>
              <a:rPr lang="en-US" dirty="0">
                <a:latin typeface="+mj-lt"/>
              </a:rPr>
              <a:t> lets you easily author test cases and test steps with a built in test execution wizard that makes running tests easy. </a:t>
            </a:r>
          </a:p>
        </p:txBody>
      </p:sp>
    </p:spTree>
    <p:extLst>
      <p:ext uri="{BB962C8B-B14F-4D97-AF65-F5344CB8AC3E}">
        <p14:creationId xmlns:p14="http://schemas.microsoft.com/office/powerpoint/2010/main" val="409210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E38CA-6D16-4B4B-94B3-172EAFD1BF26}"/>
              </a:ext>
            </a:extLst>
          </p:cNvPr>
          <p:cNvPicPr>
            <a:picLocks noChangeAspect="1"/>
          </p:cNvPicPr>
          <p:nvPr/>
        </p:nvPicPr>
        <p:blipFill>
          <a:blip r:embed="rId2"/>
          <a:stretch>
            <a:fillRect/>
          </a:stretch>
        </p:blipFill>
        <p:spPr>
          <a:xfrm>
            <a:off x="834609" y="1785590"/>
            <a:ext cx="5743478" cy="3867037"/>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from </a:t>
            </a:r>
            <a:r>
              <a:rPr lang="en-US" dirty="0" err="1">
                <a:latin typeface="+mj-lt"/>
              </a:rPr>
              <a:t>SpiraTest</a:t>
            </a:r>
            <a:r>
              <a:rPr lang="en-US" dirty="0">
                <a:latin typeface="+mj-lt"/>
              </a:rPr>
              <a:t>, with integrated test lab management and data-driven testing</a:t>
            </a:r>
          </a:p>
        </p:txBody>
      </p:sp>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1A47AA-7AD7-47EB-BF57-A6C093F17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3230" y="905067"/>
            <a:ext cx="6590704" cy="2186489"/>
          </a:xfrm>
          <a:prstGeom prst="rect">
            <a:avLst/>
          </a:prstGeom>
          <a:ln>
            <a:solidFill>
              <a:schemeClr val="bg2">
                <a:lumMod val="50000"/>
              </a:schemeClr>
            </a:solidFill>
          </a:ln>
        </p:spPr>
      </p:pic>
    </p:spTree>
    <p:extLst>
      <p:ext uri="{BB962C8B-B14F-4D97-AF65-F5344CB8AC3E}">
        <p14:creationId xmlns:p14="http://schemas.microsoft.com/office/powerpoint/2010/main" val="2683523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Exploratory &amp; Session-Based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SpiraTest</a:t>
            </a:r>
            <a:r>
              <a:rPr lang="en-US" dirty="0">
                <a:latin typeface="+mj-lt"/>
              </a:rPr>
              <a:t> provides an easy to use testing wizard for session and exploratory tests, with </a:t>
            </a:r>
            <a:r>
              <a:rPr lang="en-US" dirty="0" err="1">
                <a:latin typeface="+mj-lt"/>
              </a:rPr>
              <a:t>SpiraCapture</a:t>
            </a:r>
            <a:r>
              <a:rPr lang="en-US" dirty="0">
                <a:latin typeface="+mj-lt"/>
              </a:rPr>
              <a:t>™ for automated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817093"/>
            <a:ext cx="9042918" cy="914400"/>
          </a:xfrm>
        </p:spPr>
        <p:txBody>
          <a:bodyPr>
            <a:normAutofit/>
          </a:bodyPr>
          <a:lstStyle/>
          <a:p>
            <a:pPr marL="0" indent="0">
              <a:buNone/>
            </a:pPr>
            <a:r>
              <a:rPr lang="en-US" dirty="0" err="1">
                <a:latin typeface="+mj-lt"/>
              </a:rPr>
              <a:t>RemoteLaunch</a:t>
            </a:r>
            <a:r>
              <a:rPr lang="en-US" dirty="0">
                <a:latin typeface="+mj-lt"/>
              </a:rPr>
              <a:t> lets you integrate other automated testing tools with </a:t>
            </a:r>
            <a:r>
              <a:rPr lang="en-US" dirty="0" err="1">
                <a:latin typeface="+mj-lt"/>
              </a:rPr>
              <a:t>SpiraTest</a:t>
            </a:r>
            <a:r>
              <a:rPr lang="en-US" dirty="0">
                <a:latin typeface="+mj-lt"/>
              </a:rPr>
              <a:t> in addition to Rapise</a:t>
            </a:r>
          </a:p>
        </p:txBody>
      </p:sp>
      <p:pic>
        <p:nvPicPr>
          <p:cNvPr id="4" name="Graphic 3">
            <a:extLst>
              <a:ext uri="{FF2B5EF4-FFF2-40B4-BE49-F238E27FC236}">
                <a16:creationId xmlns:a16="http://schemas.microsoft.com/office/drawing/2014/main" id="{5C055A89-9AB8-4928-B25E-B2C541AF5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627081"/>
            <a:ext cx="884979" cy="801650"/>
          </a:xfrm>
          <a:prstGeom prst="rect">
            <a:avLst/>
          </a:prstGeom>
        </p:spPr>
      </p:pic>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SpiraTest</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pic>
        <p:nvPicPr>
          <p:cNvPr id="32" name="Graphic 31">
            <a:extLst>
              <a:ext uri="{FF2B5EF4-FFF2-40B4-BE49-F238E27FC236}">
                <a16:creationId xmlns:a16="http://schemas.microsoft.com/office/drawing/2014/main" id="{14F9F0E3-2F28-4359-89DB-4AC3152AAC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3182" y="2388138"/>
            <a:ext cx="685710" cy="685710"/>
          </a:xfrm>
          <a:prstGeom prst="rect">
            <a:avLst/>
          </a:prstGeom>
        </p:spPr>
      </p:pic>
    </p:spTree>
    <p:extLst>
      <p:ext uri="{BB962C8B-B14F-4D97-AF65-F5344CB8AC3E}">
        <p14:creationId xmlns:p14="http://schemas.microsoft.com/office/powerpoint/2010/main" val="4062572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B788-14A0-4C25-8A0B-5DCAE1ABDE24}"/>
              </a:ext>
            </a:extLst>
          </p:cNvPr>
          <p:cNvSpPr>
            <a:spLocks noGrp="1"/>
          </p:cNvSpPr>
          <p:nvPr>
            <p:ph type="title"/>
          </p:nvPr>
        </p:nvSpPr>
        <p:spPr/>
        <p:txBody>
          <a:bodyPr/>
          <a:lstStyle/>
          <a:p>
            <a:r>
              <a:rPr lang="en-US" dirty="0"/>
              <a:t>Data-Driven Testing</a:t>
            </a:r>
          </a:p>
        </p:txBody>
      </p:sp>
      <p:sp>
        <p:nvSpPr>
          <p:cNvPr id="4" name="Content Placeholder 2">
            <a:extLst>
              <a:ext uri="{FF2B5EF4-FFF2-40B4-BE49-F238E27FC236}">
                <a16:creationId xmlns:a16="http://schemas.microsoft.com/office/drawing/2014/main" id="{E4111D1A-A940-4C06-83B2-EFAAA751AB58}"/>
              </a:ext>
            </a:extLst>
          </p:cNvPr>
          <p:cNvSpPr>
            <a:spLocks noGrp="1"/>
          </p:cNvSpPr>
          <p:nvPr>
            <p:ph idx="1"/>
          </p:nvPr>
        </p:nvSpPr>
        <p:spPr>
          <a:xfrm>
            <a:off x="1164771" y="5499851"/>
            <a:ext cx="9042918" cy="914400"/>
          </a:xfrm>
        </p:spPr>
        <p:txBody>
          <a:bodyPr>
            <a:normAutofit/>
          </a:bodyPr>
          <a:lstStyle/>
          <a:p>
            <a:pPr marL="0" indent="0">
              <a:buNone/>
            </a:pPr>
            <a:r>
              <a:rPr lang="en-US" dirty="0" err="1">
                <a:latin typeface="+mj-lt"/>
              </a:rPr>
              <a:t>SpiraTest</a:t>
            </a:r>
            <a:r>
              <a:rPr lang="en-US" dirty="0">
                <a:latin typeface="+mj-lt"/>
              </a:rPr>
              <a:t> lets you parameterize your test cases and execute them using different data combinations for full coverage.</a:t>
            </a:r>
          </a:p>
        </p:txBody>
      </p:sp>
      <p:pic>
        <p:nvPicPr>
          <p:cNvPr id="6" name="Picture 5">
            <a:extLst>
              <a:ext uri="{FF2B5EF4-FFF2-40B4-BE49-F238E27FC236}">
                <a16:creationId xmlns:a16="http://schemas.microsoft.com/office/drawing/2014/main" id="{937B4CC8-F0E2-4BBF-B582-E1D72190A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6" y="1589499"/>
            <a:ext cx="10310328" cy="2290580"/>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B7A2978A-DBCF-4000-89FE-D06ED3738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562" y="3271978"/>
            <a:ext cx="8621350" cy="1996523"/>
          </a:xfrm>
          <a:prstGeom prst="rect">
            <a:avLst/>
          </a:prstGeom>
          <a:ln>
            <a:solidFill>
              <a:schemeClr val="bg2">
                <a:lumMod val="50000"/>
              </a:schemeClr>
            </a:solidFill>
          </a:ln>
        </p:spPr>
      </p:pic>
    </p:spTree>
    <p:extLst>
      <p:ext uri="{BB962C8B-B14F-4D97-AF65-F5344CB8AC3E}">
        <p14:creationId xmlns:p14="http://schemas.microsoft.com/office/powerpoint/2010/main" val="3356399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8F5BA8-5DE0-4F55-8C11-0AF723383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 y="474785"/>
            <a:ext cx="2227504"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Developers</a:t>
            </a:r>
          </a:p>
        </p:txBody>
      </p:sp>
    </p:spTree>
    <p:extLst>
      <p:ext uri="{BB962C8B-B14F-4D97-AF65-F5344CB8AC3E}">
        <p14:creationId xmlns:p14="http://schemas.microsoft.com/office/powerpoint/2010/main" val="2765232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572894"/>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SpiraTest</a:t>
            </a:r>
            <a:r>
              <a:rPr lang="en-US" dirty="0">
                <a:latin typeface="+mj-lt"/>
              </a:rPr>
              <a:t> includes a flexible bug and issue tracker with requirements traceability, and integrated workflow engine.</a:t>
            </a:r>
          </a:p>
        </p:txBody>
      </p:sp>
      <p:pic>
        <p:nvPicPr>
          <p:cNvPr id="3" name="Picture 2">
            <a:extLst>
              <a:ext uri="{FF2B5EF4-FFF2-40B4-BE49-F238E27FC236}">
                <a16:creationId xmlns:a16="http://schemas.microsoft.com/office/drawing/2014/main" id="{163DE73F-940F-42D5-A3DE-454C76CC2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53" y="1479678"/>
            <a:ext cx="8285285" cy="3372240"/>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C40FF52B-B2F9-4F06-9F99-6EE0D1B51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230" y="2887060"/>
            <a:ext cx="8155562" cy="2628867"/>
          </a:xfrm>
          <a:prstGeom prst="rect">
            <a:avLst/>
          </a:prstGeom>
          <a:ln>
            <a:solidFill>
              <a:schemeClr val="bg2">
                <a:lumMod val="50000"/>
              </a:schemeClr>
            </a:solidFill>
          </a:ln>
        </p:spPr>
      </p:pic>
    </p:spTree>
    <p:extLst>
      <p:ext uri="{BB962C8B-B14F-4D97-AF65-F5344CB8AC3E}">
        <p14:creationId xmlns:p14="http://schemas.microsoft.com/office/powerpoint/2010/main" val="2559379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D9A-12A0-47AF-9689-71D323872231}"/>
              </a:ext>
            </a:extLst>
          </p:cNvPr>
          <p:cNvSpPr>
            <a:spLocks noGrp="1"/>
          </p:cNvSpPr>
          <p:nvPr>
            <p:ph type="title"/>
          </p:nvPr>
        </p:nvSpPr>
        <p:spPr/>
        <p:txBody>
          <a:bodyPr/>
          <a:lstStyle/>
          <a:p>
            <a:r>
              <a:rPr lang="en-US" dirty="0"/>
              <a:t>Build Integrated with CI / CD Tools</a:t>
            </a:r>
          </a:p>
        </p:txBody>
      </p:sp>
      <p:sp>
        <p:nvSpPr>
          <p:cNvPr id="4" name="Rectangle 3">
            <a:extLst>
              <a:ext uri="{FF2B5EF4-FFF2-40B4-BE49-F238E27FC236}">
                <a16:creationId xmlns:a16="http://schemas.microsoft.com/office/drawing/2014/main" id="{5D79E844-1D98-4ACA-A05B-9816D4F74B40}"/>
              </a:ext>
            </a:extLst>
          </p:cNvPr>
          <p:cNvSpPr/>
          <p:nvPr/>
        </p:nvSpPr>
        <p:spPr>
          <a:xfrm>
            <a:off x="734008" y="5490436"/>
            <a:ext cx="9417698" cy="954107"/>
          </a:xfrm>
          <a:prstGeom prst="rect">
            <a:avLst/>
          </a:prstGeom>
        </p:spPr>
        <p:txBody>
          <a:bodyPr wrap="square">
            <a:spAutoFit/>
          </a:bodyPr>
          <a:lstStyle/>
          <a:p>
            <a:r>
              <a:rPr lang="en-US" sz="2800" dirty="0">
                <a:latin typeface="+mj-lt"/>
              </a:rPr>
              <a:t>Build Management in </a:t>
            </a:r>
            <a:r>
              <a:rPr lang="en-US" sz="2800" dirty="0" err="1">
                <a:latin typeface="+mj-lt"/>
              </a:rPr>
              <a:t>SpiraTest</a:t>
            </a:r>
            <a:r>
              <a:rPr lang="en-US" sz="2800" dirty="0">
                <a:latin typeface="+mj-lt"/>
              </a:rPr>
              <a:t> lets you integrate with continuous integration build servers with full traceability for each build</a:t>
            </a:r>
          </a:p>
        </p:txBody>
      </p:sp>
      <p:pic>
        <p:nvPicPr>
          <p:cNvPr id="6" name="Picture 5">
            <a:extLst>
              <a:ext uri="{FF2B5EF4-FFF2-40B4-BE49-F238E27FC236}">
                <a16:creationId xmlns:a16="http://schemas.microsoft.com/office/drawing/2014/main" id="{73E89243-76E9-4EC4-94FA-DD1317AB7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8" y="1596125"/>
            <a:ext cx="9664411" cy="238804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4D02A1F0-D073-47E0-8366-88CD3B764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836" y="3125733"/>
            <a:ext cx="8770776" cy="2110136"/>
          </a:xfrm>
          <a:prstGeom prst="rect">
            <a:avLst/>
          </a:prstGeom>
          <a:ln>
            <a:solidFill>
              <a:schemeClr val="bg2">
                <a:lumMod val="50000"/>
              </a:schemeClr>
            </a:solidFill>
          </a:ln>
        </p:spPr>
      </p:pic>
    </p:spTree>
    <p:extLst>
      <p:ext uri="{BB962C8B-B14F-4D97-AF65-F5344CB8AC3E}">
        <p14:creationId xmlns:p14="http://schemas.microsoft.com/office/powerpoint/2010/main" val="46181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9118-C6AB-4A2C-876C-25D49F37961E}"/>
              </a:ext>
            </a:extLst>
          </p:cNvPr>
          <p:cNvSpPr>
            <a:spLocks noGrp="1"/>
          </p:cNvSpPr>
          <p:nvPr>
            <p:ph type="title"/>
          </p:nvPr>
        </p:nvSpPr>
        <p:spPr/>
        <p:txBody>
          <a:bodyPr/>
          <a:lstStyle/>
          <a:p>
            <a:r>
              <a:rPr lang="en-US" dirty="0"/>
              <a:t>Integration with your Favorite IDEs</a:t>
            </a:r>
          </a:p>
        </p:txBody>
      </p:sp>
      <p:pic>
        <p:nvPicPr>
          <p:cNvPr id="4" name="Picture 3">
            <a:extLst>
              <a:ext uri="{FF2B5EF4-FFF2-40B4-BE49-F238E27FC236}">
                <a16:creationId xmlns:a16="http://schemas.microsoft.com/office/drawing/2014/main" id="{6E5B5E5D-C9D4-45B2-A344-D1AA292B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2750"/>
            <a:ext cx="4000000" cy="5161905"/>
          </a:xfrm>
          <a:prstGeom prst="rect">
            <a:avLst/>
          </a:prstGeom>
        </p:spPr>
      </p:pic>
      <p:pic>
        <p:nvPicPr>
          <p:cNvPr id="5" name="Picture 4">
            <a:extLst>
              <a:ext uri="{FF2B5EF4-FFF2-40B4-BE49-F238E27FC236}">
                <a16:creationId xmlns:a16="http://schemas.microsoft.com/office/drawing/2014/main" id="{E54AB7EB-8359-48AE-9FE3-5E3367D7D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962" y="1522750"/>
            <a:ext cx="3334215" cy="2410161"/>
          </a:xfrm>
          <a:prstGeom prst="rect">
            <a:avLst/>
          </a:prstGeom>
        </p:spPr>
      </p:pic>
      <p:pic>
        <p:nvPicPr>
          <p:cNvPr id="6" name="Picture 5">
            <a:extLst>
              <a:ext uri="{FF2B5EF4-FFF2-40B4-BE49-F238E27FC236}">
                <a16:creationId xmlns:a16="http://schemas.microsoft.com/office/drawing/2014/main" id="{F072F58A-BB2F-4FF7-9A0C-6FF2B12C3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961" y="4103701"/>
            <a:ext cx="4134093" cy="2580953"/>
          </a:xfrm>
          <a:prstGeom prst="rect">
            <a:avLst/>
          </a:prstGeom>
          <a:ln>
            <a:solidFill>
              <a:srgbClr val="93A1A1"/>
            </a:solidFill>
          </a:ln>
        </p:spPr>
      </p:pic>
      <p:pic>
        <p:nvPicPr>
          <p:cNvPr id="7" name="Picture 6">
            <a:extLst>
              <a:ext uri="{FF2B5EF4-FFF2-40B4-BE49-F238E27FC236}">
                <a16:creationId xmlns:a16="http://schemas.microsoft.com/office/drawing/2014/main" id="{92D7C3F1-DF81-4A69-8A83-494DECCBAA52}"/>
              </a:ext>
            </a:extLst>
          </p:cNvPr>
          <p:cNvPicPr>
            <a:picLocks noChangeAspect="1"/>
          </p:cNvPicPr>
          <p:nvPr/>
        </p:nvPicPr>
        <p:blipFill>
          <a:blip r:embed="rId5"/>
          <a:stretch>
            <a:fillRect/>
          </a:stretch>
        </p:blipFill>
        <p:spPr>
          <a:xfrm>
            <a:off x="8639639" y="1522750"/>
            <a:ext cx="3175431" cy="2410161"/>
          </a:xfrm>
          <a:prstGeom prst="rect">
            <a:avLst/>
          </a:prstGeom>
        </p:spPr>
      </p:pic>
      <p:pic>
        <p:nvPicPr>
          <p:cNvPr id="11" name="Picture 10">
            <a:extLst>
              <a:ext uri="{FF2B5EF4-FFF2-40B4-BE49-F238E27FC236}">
                <a16:creationId xmlns:a16="http://schemas.microsoft.com/office/drawing/2014/main" id="{CD9B009E-BF5C-4982-9430-06931529A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771" y="1636552"/>
            <a:ext cx="453327" cy="453327"/>
          </a:xfrm>
          <a:prstGeom prst="rect">
            <a:avLst/>
          </a:prstGeom>
        </p:spPr>
      </p:pic>
      <p:pic>
        <p:nvPicPr>
          <p:cNvPr id="12" name="Picture 11">
            <a:extLst>
              <a:ext uri="{FF2B5EF4-FFF2-40B4-BE49-F238E27FC236}">
                <a16:creationId xmlns:a16="http://schemas.microsoft.com/office/drawing/2014/main" id="{13941BB7-EEDC-40FD-B5C8-812175CB5905}"/>
              </a:ext>
            </a:extLst>
          </p:cNvPr>
          <p:cNvPicPr>
            <a:picLocks noChangeAspect="1"/>
          </p:cNvPicPr>
          <p:nvPr/>
        </p:nvPicPr>
        <p:blipFill>
          <a:blip r:embed="rId7"/>
          <a:stretch>
            <a:fillRect/>
          </a:stretch>
        </p:blipFill>
        <p:spPr>
          <a:xfrm>
            <a:off x="3935511" y="2310636"/>
            <a:ext cx="589835" cy="586558"/>
          </a:xfrm>
          <a:prstGeom prst="rect">
            <a:avLst/>
          </a:prstGeom>
        </p:spPr>
      </p:pic>
      <p:pic>
        <p:nvPicPr>
          <p:cNvPr id="13" name="Picture 12">
            <a:extLst>
              <a:ext uri="{FF2B5EF4-FFF2-40B4-BE49-F238E27FC236}">
                <a16:creationId xmlns:a16="http://schemas.microsoft.com/office/drawing/2014/main" id="{D7AF53A7-AA6E-4FC4-A296-1589DE14AC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16472" y="4201053"/>
            <a:ext cx="1621764" cy="381114"/>
          </a:xfrm>
          <a:prstGeom prst="rect">
            <a:avLst/>
          </a:prstGeom>
          <a:solidFill>
            <a:schemeClr val="bg2"/>
          </a:solidFill>
        </p:spPr>
      </p:pic>
      <p:pic>
        <p:nvPicPr>
          <p:cNvPr id="14" name="Picture 13">
            <a:extLst>
              <a:ext uri="{FF2B5EF4-FFF2-40B4-BE49-F238E27FC236}">
                <a16:creationId xmlns:a16="http://schemas.microsoft.com/office/drawing/2014/main" id="{D6C19589-40E6-44B0-89D7-00F7FE0015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81316" y="1790892"/>
            <a:ext cx="597973" cy="597973"/>
          </a:xfrm>
          <a:prstGeom prst="rect">
            <a:avLst/>
          </a:prstGeom>
        </p:spPr>
      </p:pic>
    </p:spTree>
    <p:extLst>
      <p:ext uri="{BB962C8B-B14F-4D97-AF65-F5344CB8AC3E}">
        <p14:creationId xmlns:p14="http://schemas.microsoft.com/office/powerpoint/2010/main" val="455353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Integration Options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SpiraTest</a:t>
            </a:r>
            <a:r>
              <a:rPr lang="en-US" dirty="0"/>
              <a:t> Fits into Your Ecosystem Seamlessly</a:t>
            </a:r>
          </a:p>
        </p:txBody>
      </p:sp>
    </p:spTree>
    <p:extLst>
      <p:ext uri="{BB962C8B-B14F-4D97-AF65-F5344CB8AC3E}">
        <p14:creationId xmlns:p14="http://schemas.microsoft.com/office/powerpoint/2010/main" val="1824116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Recap: 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SpiraTest</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sp>
        <p:nvSpPr>
          <p:cNvPr id="6" name="Rectangle 5">
            <a:extLst>
              <a:ext uri="{FF2B5EF4-FFF2-40B4-BE49-F238E27FC236}">
                <a16:creationId xmlns:a16="http://schemas.microsoft.com/office/drawing/2014/main" id="{A6A41FFB-9433-4074-887B-4087D7242D96}"/>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64056C43-740A-470E-8950-2E3DD32745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1932" y="3578378"/>
            <a:ext cx="685710" cy="685710"/>
          </a:xfrm>
          <a:prstGeom prst="rect">
            <a:avLst/>
          </a:prstGeom>
        </p:spPr>
      </p:pic>
    </p:spTree>
    <p:extLst>
      <p:ext uri="{BB962C8B-B14F-4D97-AF65-F5344CB8AC3E}">
        <p14:creationId xmlns:p14="http://schemas.microsoft.com/office/powerpoint/2010/main" val="226597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Test Management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When you have continuous development, you need continuous testing</a:t>
            </a:r>
          </a:p>
        </p:txBody>
      </p:sp>
    </p:spTree>
    <p:extLst>
      <p:ext uri="{BB962C8B-B14F-4D97-AF65-F5344CB8AC3E}">
        <p14:creationId xmlns:p14="http://schemas.microsoft.com/office/powerpoint/2010/main" val="2596963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9B76-63FA-497A-9661-71935429F2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499" y="3190359"/>
            <a:ext cx="1174260" cy="880695"/>
          </a:xfrm>
          <a:prstGeom prst="rect">
            <a:avLst/>
          </a:prstGeom>
        </p:spPr>
      </p:pic>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a:t>Integration Options</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a:t>Over 60 integrations and connectors, here’s some of the more popular ones:</a:t>
            </a:r>
          </a:p>
        </p:txBody>
      </p:sp>
      <p:grpSp>
        <p:nvGrpSpPr>
          <p:cNvPr id="65539" name="Group 39">
            <a:extLst>
              <a:ext uri="{FF2B5EF4-FFF2-40B4-BE49-F238E27FC236}">
                <a16:creationId xmlns:a16="http://schemas.microsoft.com/office/drawing/2014/main" id="{A1406726-B654-4C41-AD8F-574F878ED3B7}"/>
              </a:ext>
            </a:extLst>
          </p:cNvPr>
          <p:cNvGrpSpPr>
            <a:grpSpLocks/>
          </p:cNvGrpSpPr>
          <p:nvPr/>
        </p:nvGrpSpPr>
        <p:grpSpPr bwMode="auto">
          <a:xfrm>
            <a:off x="1981200" y="3111118"/>
            <a:ext cx="8229600" cy="2103438"/>
            <a:chOff x="288" y="1818"/>
            <a:chExt cx="5424" cy="1325"/>
          </a:xfrm>
        </p:grpSpPr>
        <p:sp>
          <p:nvSpPr>
            <p:cNvPr id="65582" name="Line 35">
              <a:extLst>
                <a:ext uri="{FF2B5EF4-FFF2-40B4-BE49-F238E27FC236}">
                  <a16:creationId xmlns:a16="http://schemas.microsoft.com/office/drawing/2014/main" id="{53A0596C-C351-4D5D-808C-8193524CC88C}"/>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0" name="Line 38">
            <a:extLst>
              <a:ext uri="{FF2B5EF4-FFF2-40B4-BE49-F238E27FC236}">
                <a16:creationId xmlns:a16="http://schemas.microsoft.com/office/drawing/2014/main" id="{3ED76B09-EE74-4B0F-86E9-F92AADC82D41}"/>
              </a:ext>
            </a:extLst>
          </p:cNvPr>
          <p:cNvSpPr>
            <a:spLocks noChangeShapeType="1"/>
          </p:cNvSpPr>
          <p:nvPr/>
        </p:nvSpPr>
        <p:spPr bwMode="auto">
          <a:xfrm flipH="1">
            <a:off x="5140569" y="2053843"/>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Developer IDEs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CI / Build Servers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Legacy ALM Tools</a:t>
            </a:r>
          </a:p>
        </p:txBody>
      </p:sp>
      <p:sp>
        <p:nvSpPr>
          <p:cNvPr id="65546" name="Text Box 19">
            <a:extLst>
              <a:ext uri="{FF2B5EF4-FFF2-40B4-BE49-F238E27FC236}">
                <a16:creationId xmlns:a16="http://schemas.microsoft.com/office/drawing/2014/main" id="{B811C9F9-0AFF-4B34-9B25-1138D2403465}"/>
              </a:ext>
            </a:extLst>
          </p:cNvPr>
          <p:cNvSpPr txBox="1">
            <a:spLocks noChangeArrowheads="1"/>
          </p:cNvSpPr>
          <p:nvPr/>
        </p:nvSpPr>
        <p:spPr bwMode="auto">
          <a:xfrm>
            <a:off x="1439008"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Modelling Tools</a:t>
            </a:r>
          </a:p>
        </p:txBody>
      </p:sp>
      <p:sp>
        <p:nvSpPr>
          <p:cNvPr id="65547" name="Text Box 20">
            <a:extLst>
              <a:ext uri="{FF2B5EF4-FFF2-40B4-BE49-F238E27FC236}">
                <a16:creationId xmlns:a16="http://schemas.microsoft.com/office/drawing/2014/main" id="{9AC632A7-EFBD-49CA-9CB3-311C39ADD517}"/>
              </a:ext>
            </a:extLst>
          </p:cNvPr>
          <p:cNvSpPr txBox="1">
            <a:spLocks noChangeArrowheads="1"/>
          </p:cNvSpPr>
          <p:nvPr/>
        </p:nvSpPr>
        <p:spPr bwMode="auto">
          <a:xfrm>
            <a:off x="5486400"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Unit Test Frameworks</a:t>
            </a:r>
          </a:p>
        </p:txBody>
      </p:sp>
      <p:sp>
        <p:nvSpPr>
          <p:cNvPr id="65548" name="Text Box 21">
            <a:extLst>
              <a:ext uri="{FF2B5EF4-FFF2-40B4-BE49-F238E27FC236}">
                <a16:creationId xmlns:a16="http://schemas.microsoft.com/office/drawing/2014/main" id="{F941B172-D98D-45C7-AE52-E047252C1324}"/>
              </a:ext>
            </a:extLst>
          </p:cNvPr>
          <p:cNvSpPr txBox="1">
            <a:spLocks noChangeArrowheads="1"/>
          </p:cNvSpPr>
          <p:nvPr/>
        </p:nvSpPr>
        <p:spPr bwMode="auto">
          <a:xfrm>
            <a:off x="5486400"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Bug-Tracking Tools</a:t>
            </a:r>
          </a:p>
        </p:txBody>
      </p:sp>
      <p:sp>
        <p:nvSpPr>
          <p:cNvPr id="65549" name="Text Box 22">
            <a:extLst>
              <a:ext uri="{FF2B5EF4-FFF2-40B4-BE49-F238E27FC236}">
                <a16:creationId xmlns:a16="http://schemas.microsoft.com/office/drawing/2014/main" id="{98F56F7A-47E2-4226-8E22-21AD289B6865}"/>
              </a:ext>
            </a:extLst>
          </p:cNvPr>
          <p:cNvSpPr txBox="1">
            <a:spLocks noChangeArrowheads="1"/>
          </p:cNvSpPr>
          <p:nvPr/>
        </p:nvSpPr>
        <p:spPr bwMode="auto">
          <a:xfrm>
            <a:off x="5486400"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Performance Testing Tools</a:t>
            </a:r>
          </a:p>
        </p:txBody>
      </p:sp>
      <p:sp>
        <p:nvSpPr>
          <p:cNvPr id="65550" name="Text Box 23">
            <a:extLst>
              <a:ext uri="{FF2B5EF4-FFF2-40B4-BE49-F238E27FC236}">
                <a16:creationId xmlns:a16="http://schemas.microsoft.com/office/drawing/2014/main" id="{39C5BD68-50CC-4BE1-B81B-292D34509FCD}"/>
              </a:ext>
            </a:extLst>
          </p:cNvPr>
          <p:cNvSpPr txBox="1">
            <a:spLocks noChangeArrowheads="1"/>
          </p:cNvSpPr>
          <p:nvPr/>
        </p:nvSpPr>
        <p:spPr bwMode="auto">
          <a:xfrm>
            <a:off x="5486400"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Functional Testing Tools</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9" y="4539869"/>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4631943"/>
            <a:ext cx="13700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8" descr="https://www.inflectra.com/GraphicsViewer.aspx?url=SpiraTest/Integrations/Automated-Testing-Tools.xml&amp;name=wordml://03000005.png">
            <a:extLst>
              <a:ext uri="{FF2B5EF4-FFF2-40B4-BE49-F238E27FC236}">
                <a16:creationId xmlns:a16="http://schemas.microsoft.com/office/drawing/2014/main" id="{743B4BC9-EAC5-418D-908F-0DB40E4149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3633" y="5605081"/>
            <a:ext cx="71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1" y="4247769"/>
            <a:ext cx="14319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12" descr="https://yt3.ggpht.com/-Sv7becnu9sI/AAAAAAAAAAI/AAAAAAAAAAA/OCDkFWGCKBw/s900-c-k-no-rj-c0xffffff/photo.jpg">
            <a:extLst>
              <a:ext uri="{FF2B5EF4-FFF2-40B4-BE49-F238E27FC236}">
                <a16:creationId xmlns:a16="http://schemas.microsoft.com/office/drawing/2014/main" id="{2D1BF8F8-1D73-4399-B8C9-38B2643111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8027" y="4474781"/>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14" descr="https://www.inflectra.com/GraphicsViewer.aspx?url=SpiraTest/Integrations/Automated-Testing-Tools.xml&amp;name=wordml://0300000F.png">
            <a:extLst>
              <a:ext uri="{FF2B5EF4-FFF2-40B4-BE49-F238E27FC236}">
                <a16:creationId xmlns:a16="http://schemas.microsoft.com/office/drawing/2014/main" id="{3E0B4813-945B-497A-ABDB-68F4061141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0207" y="5598732"/>
            <a:ext cx="10636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20" descr="https://www.inflectra.com/GraphicsViewer.aspx?url=SpiraTest/Integrations/Unit-Test-Frameworks.xml&amp;name=wordml://03000003.png">
            <a:extLst>
              <a:ext uri="{FF2B5EF4-FFF2-40B4-BE49-F238E27FC236}">
                <a16:creationId xmlns:a16="http://schemas.microsoft.com/office/drawing/2014/main" id="{CE1B46C5-0027-416B-821A-78987C8956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2509" y="2439607"/>
            <a:ext cx="7699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2" descr="https://www.inflectra.com/GraphicsViewer.aspx?url=SpiraTest/Integrations/Unit-Test-Frameworks.xml&amp;name=wordml://03000006.png">
            <a:extLst>
              <a:ext uri="{FF2B5EF4-FFF2-40B4-BE49-F238E27FC236}">
                <a16:creationId xmlns:a16="http://schemas.microsoft.com/office/drawing/2014/main" id="{CBD31758-5D59-4E29-AA44-C96ADE1AC8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3898" y="2452307"/>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4" descr="https://www.inflectra.com/GraphicsViewer.aspx?url=SpiraTest/Integrations/Unit-Test-Frameworks.xml&amp;name=wordml://03000008.png">
            <a:extLst>
              <a:ext uri="{FF2B5EF4-FFF2-40B4-BE49-F238E27FC236}">
                <a16:creationId xmlns:a16="http://schemas.microsoft.com/office/drawing/2014/main" id="{4CB42D6F-4169-46ED-B76B-E60BA53F90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5598" y="2364994"/>
            <a:ext cx="5921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26" descr="https://www.inflectra.com/GraphicsViewer.aspx?url=SpiraTest/Integrations/Unit-Test-Frameworks.xml&amp;name=wordml://03000005.png">
            <a:extLst>
              <a:ext uri="{FF2B5EF4-FFF2-40B4-BE49-F238E27FC236}">
                <a16:creationId xmlns:a16="http://schemas.microsoft.com/office/drawing/2014/main" id="{190B2427-E4F4-4430-B31B-3C0D99B42E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3935" y="2452306"/>
            <a:ext cx="1255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28" descr="https://www.inflectra.com/GraphicsViewer.aspx?url=SpiraTest/Integrations/Defect-Tracking-Tools.xml&amp;name=wordml://03000002.png">
            <a:extLst>
              <a:ext uri="{FF2B5EF4-FFF2-40B4-BE49-F238E27FC236}">
                <a16:creationId xmlns:a16="http://schemas.microsoft.com/office/drawing/2014/main" id="{F57CAC07-E7BE-4357-89F1-F246C017DE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0051" y="3474656"/>
            <a:ext cx="1063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38" descr="https://wiki.bitnami.com/@api/deki/files/335/=redmine.png?size=thumb">
            <a:extLst>
              <a:ext uri="{FF2B5EF4-FFF2-40B4-BE49-F238E27FC236}">
                <a16:creationId xmlns:a16="http://schemas.microsoft.com/office/drawing/2014/main" id="{6FE7287B-ECA1-4CE8-AD4A-7643B37704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0744" y="3323843"/>
            <a:ext cx="5302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40" descr="https://encrypted-tbn1.gstatic.com/images?q=tbn:ANd9GcS_UHVJ_lMaHoSLfrwnC_R7owYfEPmSfPT8HbtrD6zeSyIPdjef">
            <a:extLst>
              <a:ext uri="{FF2B5EF4-FFF2-40B4-BE49-F238E27FC236}">
                <a16:creationId xmlns:a16="http://schemas.microsoft.com/office/drawing/2014/main" id="{313D7FE0-AD52-4D1F-B9A2-2C57E18984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81593" y="3407981"/>
            <a:ext cx="530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42" descr="https://www.inflectra.com/GraphicsViewer.aspx?url=SpiraTest/Integrations/Requirements-Management-Systems.xml&amp;name=wordml://03000001.png">
            <a:extLst>
              <a:ext uri="{FF2B5EF4-FFF2-40B4-BE49-F238E27FC236}">
                <a16:creationId xmlns:a16="http://schemas.microsoft.com/office/drawing/2014/main" id="{292D098E-2DFB-480D-90E6-84FF85D881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99333" y="4530343"/>
            <a:ext cx="1905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46" descr="https://www.inflectra.com/GraphicsViewer.aspx?url=SpiraTest/Integrations/Requirements-Management-Systems.xml&amp;name=wordml://03000003.png">
            <a:extLst>
              <a:ext uri="{FF2B5EF4-FFF2-40B4-BE49-F238E27FC236}">
                <a16:creationId xmlns:a16="http://schemas.microsoft.com/office/drawing/2014/main" id="{6044D96E-7E61-4B1C-BA37-F2A8F1BE74D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91102" y="4474781"/>
            <a:ext cx="5254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3" name="Picture 48" descr="https://www.inflectra.com/GraphicsViewer.aspx?url=SpiraTest/Integrations/Continuous-Integration-Build-Servers.xml&amp;name=wordml://03000001.png">
            <a:extLst>
              <a:ext uri="{FF2B5EF4-FFF2-40B4-BE49-F238E27FC236}">
                <a16:creationId xmlns:a16="http://schemas.microsoft.com/office/drawing/2014/main" id="{DC03F6AF-AB19-49E7-B47F-19F1C13213D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21883" y="3277807"/>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4" name="Picture 50" descr="https://www.inflectra.com/GraphicsViewer.aspx?url=SpiraTest/Integrations/Continuous-Integration-Build-Servers.xml&amp;name=wordml://03000002.png">
            <a:extLst>
              <a:ext uri="{FF2B5EF4-FFF2-40B4-BE49-F238E27FC236}">
                <a16:creationId xmlns:a16="http://schemas.microsoft.com/office/drawing/2014/main" id="{8B8A8088-518B-410E-AF8E-D2AF6920F7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4196" y="3388932"/>
            <a:ext cx="16303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5" name="Picture 52" descr="https://www.inflectra.com/GraphicsViewer.aspx?url=SpiraTest/Integrations/Continuous-Integration-Build-Servers.xml&amp;name=wordml://03000004.png">
            <a:extLst>
              <a:ext uri="{FF2B5EF4-FFF2-40B4-BE49-F238E27FC236}">
                <a16:creationId xmlns:a16="http://schemas.microsoft.com/office/drawing/2014/main" id="{19B76545-C430-4E43-B5FA-DCBCFFD9831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42196" y="3431794"/>
            <a:ext cx="60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6" name="Picture 56" descr="https://www.inflectra.com/GraphicsViewer.aspx?url=SpiraTeam/Integrations/Integrated-Development-Environments.xml&amp;name=wordml://03000001.png">
            <a:extLst>
              <a:ext uri="{FF2B5EF4-FFF2-40B4-BE49-F238E27FC236}">
                <a16:creationId xmlns:a16="http://schemas.microsoft.com/office/drawing/2014/main" id="{4193FBEA-31FF-4002-BA79-C4FD3178080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15208" y="2403093"/>
            <a:ext cx="9715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7" name="Picture 58" descr="https://www.inflectra.com/GraphicsViewer.aspx?url=SpiraTeam/Integrations/Integrated-Development-Environments.xml&amp;name=wordml://03000007.png">
            <a:extLst>
              <a:ext uri="{FF2B5EF4-FFF2-40B4-BE49-F238E27FC236}">
                <a16:creationId xmlns:a16="http://schemas.microsoft.com/office/drawing/2014/main" id="{0DFC9BFB-9AA1-48DB-AACB-F783CFBBA02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97909" y="2398331"/>
            <a:ext cx="14446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8" name="Picture 60" descr="http://www.edsquared.com/content/binary/Windows-Live-Writer/Difference-Between-Microsoft-Test-Manage_6064/image_4.png">
            <a:extLst>
              <a:ext uri="{FF2B5EF4-FFF2-40B4-BE49-F238E27FC236}">
                <a16:creationId xmlns:a16="http://schemas.microsoft.com/office/drawing/2014/main" id="{806A3956-036D-46F8-A76E-9F811C674728}"/>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013933" y="5486019"/>
            <a:ext cx="6937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9" name="Picture 62" descr="https://encrypted-tbn1.gstatic.com/images?q=tbn:ANd9GcT-9IjmzStACzDRK4KyQ3cWPTZx73Ku5MjEBlcXdVfQgIWYhZXLjw">
            <a:extLst>
              <a:ext uri="{FF2B5EF4-FFF2-40B4-BE49-F238E27FC236}">
                <a16:creationId xmlns:a16="http://schemas.microsoft.com/office/drawing/2014/main" id="{69E24C17-3706-4EB9-9F10-68A4612264D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4746" y="5495544"/>
            <a:ext cx="9382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0" name="Picture 66" descr="http://www.qualitydigest.com/IQedit/Images/Company%20Logos/Mercury.gif">
            <a:extLst>
              <a:ext uri="{FF2B5EF4-FFF2-40B4-BE49-F238E27FC236}">
                <a16:creationId xmlns:a16="http://schemas.microsoft.com/office/drawing/2014/main" id="{FD8E49ED-0BFF-499D-8505-232F89282F4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37434" y="5617782"/>
            <a:ext cx="1146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1" name="Picture 70" descr="https://encrypted-tbn0.gstatic.com/images?q=tbn:ANd9GcSlTwiHjPckIg4BfohpKfgVddyiM5E4whiiDzVrCPN9uS4tDSV0tQ">
            <a:extLst>
              <a:ext uri="{FF2B5EF4-FFF2-40B4-BE49-F238E27FC236}">
                <a16:creationId xmlns:a16="http://schemas.microsoft.com/office/drawing/2014/main" id="{669AE904-B741-460A-9098-06A8F1EDC5B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21559" y="5973382"/>
            <a:ext cx="1230313"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D1C36EF-6AA3-4975-BF3C-6A4B01A3771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244915" y="2403093"/>
            <a:ext cx="542924" cy="542924"/>
          </a:xfrm>
          <a:prstGeom prst="rect">
            <a:avLst/>
          </a:prstGeom>
        </p:spPr>
      </p:pic>
      <p:pic>
        <p:nvPicPr>
          <p:cNvPr id="1028" name="Picture 4" descr="Image result for azure devops logo">
            <a:extLst>
              <a:ext uri="{FF2B5EF4-FFF2-40B4-BE49-F238E27FC236}">
                <a16:creationId xmlns:a16="http://schemas.microsoft.com/office/drawing/2014/main" id="{259ED5E5-DA11-46EE-A605-FF2A1CCDBF9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105634" y="3248871"/>
            <a:ext cx="755710" cy="755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E9E3D9-1627-47B8-91AE-90F51DFFE9D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231753" y="4427035"/>
            <a:ext cx="552387" cy="550861"/>
          </a:xfrm>
          <a:prstGeom prst="rect">
            <a:avLst/>
          </a:prstGeom>
        </p:spPr>
      </p:pic>
      <p:pic>
        <p:nvPicPr>
          <p:cNvPr id="1030" name="Picture 6" descr="Image result for neoload logo">
            <a:extLst>
              <a:ext uri="{FF2B5EF4-FFF2-40B4-BE49-F238E27FC236}">
                <a16:creationId xmlns:a16="http://schemas.microsoft.com/office/drawing/2014/main" id="{0B597A1B-4C1B-4378-9F6B-27C96C6E4DF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296937" y="5645620"/>
            <a:ext cx="1958976" cy="4797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ochajs logo">
            <a:extLst>
              <a:ext uri="{FF2B5EF4-FFF2-40B4-BE49-F238E27FC236}">
                <a16:creationId xmlns:a16="http://schemas.microsoft.com/office/drawing/2014/main" id="{3FDF2B26-04B0-46A9-957A-793258656635}"/>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313862" y="2217790"/>
            <a:ext cx="744538" cy="744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D16EF-2E29-4870-A0F4-129AA78D3338}"/>
              </a:ext>
            </a:extLst>
          </p:cNvPr>
          <p:cNvPicPr>
            <a:picLocks noChangeAspect="1"/>
          </p:cNvPicPr>
          <p:nvPr/>
        </p:nvPicPr>
        <p:blipFill>
          <a:blip r:embed="rId32"/>
          <a:stretch>
            <a:fillRect/>
          </a:stretch>
        </p:blipFill>
        <p:spPr>
          <a:xfrm>
            <a:off x="7858621" y="4768202"/>
            <a:ext cx="1841634" cy="252678"/>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Development &amp; Operations  (DevOps)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585" y="1822262"/>
            <a:ext cx="7410831" cy="3664138"/>
          </a:xfrm>
          <a:prstGeom prst="rect">
            <a:avLst/>
          </a:prstGeom>
        </p:spPr>
      </p:pic>
      <p:sp>
        <p:nvSpPr>
          <p:cNvPr id="4" name="Content Placeholder 4">
            <a:extLst>
              <a:ext uri="{FF2B5EF4-FFF2-40B4-BE49-F238E27FC236}">
                <a16:creationId xmlns:a16="http://schemas.microsoft.com/office/drawing/2014/main" id="{653C4D34-1177-46B6-B292-785314C1C225}"/>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DevOps integrates Dev, Test &amp; Ops in a single process.</a:t>
            </a:r>
          </a:p>
        </p:txBody>
      </p:sp>
    </p:spTree>
    <p:extLst>
      <p:ext uri="{BB962C8B-B14F-4D97-AF65-F5344CB8AC3E}">
        <p14:creationId xmlns:p14="http://schemas.microsoft.com/office/powerpoint/2010/main" val="282886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ADE32-E7ED-44AB-B7CB-8C493B5D6F6F}"/>
              </a:ext>
            </a:extLst>
          </p:cNvPr>
          <p:cNvSpPr>
            <a:spLocks noGrp="1"/>
          </p:cNvSpPr>
          <p:nvPr>
            <p:ph type="title"/>
          </p:nvPr>
        </p:nvSpPr>
        <p:spPr/>
        <p:txBody>
          <a:bodyPr/>
          <a:lstStyle/>
          <a:p>
            <a:r>
              <a:rPr lang="en-US" dirty="0"/>
              <a:t>But Where Is Testing on the DevOps Diagram?</a:t>
            </a:r>
          </a:p>
        </p:txBody>
      </p:sp>
      <p:sp>
        <p:nvSpPr>
          <p:cNvPr id="3" name="Text Placeholder 2">
            <a:extLst>
              <a:ext uri="{FF2B5EF4-FFF2-40B4-BE49-F238E27FC236}">
                <a16:creationId xmlns:a16="http://schemas.microsoft.com/office/drawing/2014/main" id="{44834DE3-A81A-4F42-9F01-19D9204C37E4}"/>
              </a:ext>
            </a:extLst>
          </p:cNvPr>
          <p:cNvSpPr>
            <a:spLocks noGrp="1"/>
          </p:cNvSpPr>
          <p:nvPr>
            <p:ph type="body" idx="1"/>
          </p:nvPr>
        </p:nvSpPr>
        <p:spPr/>
        <p:txBody>
          <a:bodyPr/>
          <a:lstStyle/>
          <a:p>
            <a:r>
              <a:rPr lang="en-US" dirty="0"/>
              <a:t>Is it on the left hand-side or the right hand side?</a:t>
            </a:r>
          </a:p>
        </p:txBody>
      </p:sp>
    </p:spTree>
    <p:extLst>
      <p:ext uri="{BB962C8B-B14F-4D97-AF65-F5344CB8AC3E}">
        <p14:creationId xmlns:p14="http://schemas.microsoft.com/office/powerpoint/2010/main" val="61953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Both – It is Throughout the Process</a:t>
            </a:r>
          </a:p>
        </p:txBody>
      </p:sp>
      <p:grpSp>
        <p:nvGrpSpPr>
          <p:cNvPr id="2" name="Group 1">
            <a:extLst>
              <a:ext uri="{FF2B5EF4-FFF2-40B4-BE49-F238E27FC236}">
                <a16:creationId xmlns:a16="http://schemas.microsoft.com/office/drawing/2014/main" id="{3AE6A031-2124-4AF2-B0B8-3DFF3E1AC1BE}"/>
              </a:ext>
            </a:extLst>
          </p:cNvPr>
          <p:cNvGrpSpPr/>
          <p:nvPr/>
        </p:nvGrpSpPr>
        <p:grpSpPr>
          <a:xfrm>
            <a:off x="1812705" y="1554128"/>
            <a:ext cx="7676735" cy="4182654"/>
            <a:chOff x="1812705" y="1554128"/>
            <a:chExt cx="8566590" cy="466749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585" y="2057048"/>
              <a:ext cx="7410831" cy="366413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705" y="1554128"/>
              <a:ext cx="8566590" cy="4667490"/>
            </a:xfrm>
            <a:prstGeom prst="rect">
              <a:avLst/>
            </a:prstGeom>
          </p:spPr>
        </p:pic>
      </p:grpSp>
      <p:sp>
        <p:nvSpPr>
          <p:cNvPr id="5" name="Content Placeholder 4">
            <a:extLst>
              <a:ext uri="{FF2B5EF4-FFF2-40B4-BE49-F238E27FC236}">
                <a16:creationId xmlns:a16="http://schemas.microsoft.com/office/drawing/2014/main" id="{32CE439C-5B74-4108-A15A-28F856710C3B}"/>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This is what is meant by Continuous Testing in DevOps</a:t>
            </a:r>
          </a:p>
        </p:txBody>
      </p:sp>
    </p:spTree>
    <p:extLst>
      <p:ext uri="{BB962C8B-B14F-4D97-AF65-F5344CB8AC3E}">
        <p14:creationId xmlns:p14="http://schemas.microsoft.com/office/powerpoint/2010/main" val="1821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3ABD-B5D8-4AD9-B952-B2408AA8BC19}"/>
              </a:ext>
            </a:extLst>
          </p:cNvPr>
          <p:cNvSpPr>
            <a:spLocks noGrp="1"/>
          </p:cNvSpPr>
          <p:nvPr>
            <p:ph type="title"/>
          </p:nvPr>
        </p:nvSpPr>
        <p:spPr/>
        <p:txBody>
          <a:bodyPr/>
          <a:lstStyle/>
          <a:p>
            <a:r>
              <a:rPr lang="en-US" dirty="0"/>
              <a:t>Testing Throughout the DevOps Toolchain</a:t>
            </a:r>
          </a:p>
        </p:txBody>
      </p:sp>
      <p:sp>
        <p:nvSpPr>
          <p:cNvPr id="3" name="Rectangle 2">
            <a:extLst>
              <a:ext uri="{FF2B5EF4-FFF2-40B4-BE49-F238E27FC236}">
                <a16:creationId xmlns:a16="http://schemas.microsoft.com/office/drawing/2014/main" id="{0DFC3C28-25ED-4C5A-AF8E-2D69CDC6FA0C}"/>
              </a:ext>
            </a:extLst>
          </p:cNvPr>
          <p:cNvSpPr/>
          <p:nvPr/>
        </p:nvSpPr>
        <p:spPr>
          <a:xfrm>
            <a:off x="2196751" y="3251389"/>
            <a:ext cx="2514600" cy="24999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rgbClr val="586E75"/>
                </a:solidFill>
              </a:rPr>
              <a:t>Source Code Mgt.</a:t>
            </a:r>
          </a:p>
        </p:txBody>
      </p:sp>
      <p:sp>
        <p:nvSpPr>
          <p:cNvPr id="4" name="Rectangle 3">
            <a:extLst>
              <a:ext uri="{FF2B5EF4-FFF2-40B4-BE49-F238E27FC236}">
                <a16:creationId xmlns:a16="http://schemas.microsoft.com/office/drawing/2014/main" id="{B06ED643-23FB-4175-B9C0-F49AA1219F04}"/>
              </a:ext>
            </a:extLst>
          </p:cNvPr>
          <p:cNvSpPr/>
          <p:nvPr/>
        </p:nvSpPr>
        <p:spPr>
          <a:xfrm>
            <a:off x="2123482" y="1772817"/>
            <a:ext cx="2587869" cy="854319"/>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Requirements, User Stories, etc.</a:t>
            </a:r>
          </a:p>
        </p:txBody>
      </p:sp>
      <p:sp>
        <p:nvSpPr>
          <p:cNvPr id="5" name="Rectangle 4">
            <a:extLst>
              <a:ext uri="{FF2B5EF4-FFF2-40B4-BE49-F238E27FC236}">
                <a16:creationId xmlns:a16="http://schemas.microsoft.com/office/drawing/2014/main" id="{DD63C50E-17F1-4BBF-A1B7-A772100A6AE7}"/>
              </a:ext>
            </a:extLst>
          </p:cNvPr>
          <p:cNvSpPr/>
          <p:nvPr/>
        </p:nvSpPr>
        <p:spPr>
          <a:xfrm>
            <a:off x="2425352" y="3465335"/>
            <a:ext cx="2133600"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Subversion</a:t>
            </a:r>
          </a:p>
        </p:txBody>
      </p:sp>
      <p:sp>
        <p:nvSpPr>
          <p:cNvPr id="6" name="Rectangle 5">
            <a:extLst>
              <a:ext uri="{FF2B5EF4-FFF2-40B4-BE49-F238E27FC236}">
                <a16:creationId xmlns:a16="http://schemas.microsoft.com/office/drawing/2014/main" id="{DF4D9B12-9F04-400B-B5FE-934D2538E626}"/>
              </a:ext>
            </a:extLst>
          </p:cNvPr>
          <p:cNvSpPr/>
          <p:nvPr/>
        </p:nvSpPr>
        <p:spPr>
          <a:xfrm>
            <a:off x="2425352" y="4441281"/>
            <a:ext cx="2133601" cy="7620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586E75"/>
                </a:solidFill>
              </a:rPr>
              <a:t>Git</a:t>
            </a:r>
            <a:endParaRPr lang="en-US" dirty="0">
              <a:solidFill>
                <a:srgbClr val="586E75"/>
              </a:solidFill>
            </a:endParaRPr>
          </a:p>
        </p:txBody>
      </p:sp>
      <p:sp>
        <p:nvSpPr>
          <p:cNvPr id="7" name="Arrow: Down 6">
            <a:extLst>
              <a:ext uri="{FF2B5EF4-FFF2-40B4-BE49-F238E27FC236}">
                <a16:creationId xmlns:a16="http://schemas.microsoft.com/office/drawing/2014/main" id="{3E23C556-C152-4EAA-AB79-408D283EBBED}"/>
              </a:ext>
            </a:extLst>
          </p:cNvPr>
          <p:cNvSpPr/>
          <p:nvPr/>
        </p:nvSpPr>
        <p:spPr>
          <a:xfrm>
            <a:off x="3263551" y="2703335"/>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8" name="Rectangle 7">
            <a:extLst>
              <a:ext uri="{FF2B5EF4-FFF2-40B4-BE49-F238E27FC236}">
                <a16:creationId xmlns:a16="http://schemas.microsoft.com/office/drawing/2014/main" id="{86CD4555-33AE-4A1C-9445-124D6468533E}"/>
              </a:ext>
            </a:extLst>
          </p:cNvPr>
          <p:cNvSpPr/>
          <p:nvPr/>
        </p:nvSpPr>
        <p:spPr>
          <a:xfrm>
            <a:off x="5432321" y="4318189"/>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Continuous Integration</a:t>
            </a:r>
          </a:p>
          <a:p>
            <a:pPr algn="ctr"/>
            <a:r>
              <a:rPr lang="en-US" dirty="0">
                <a:solidFill>
                  <a:srgbClr val="586E75"/>
                </a:solidFill>
              </a:rPr>
              <a:t>(Jenkins)</a:t>
            </a:r>
          </a:p>
        </p:txBody>
      </p:sp>
      <p:sp>
        <p:nvSpPr>
          <p:cNvPr id="9" name="Rectangle 8">
            <a:extLst>
              <a:ext uri="{FF2B5EF4-FFF2-40B4-BE49-F238E27FC236}">
                <a16:creationId xmlns:a16="http://schemas.microsoft.com/office/drawing/2014/main" id="{49BBDB06-F739-4829-AF64-497FDFCBE919}"/>
              </a:ext>
            </a:extLst>
          </p:cNvPr>
          <p:cNvSpPr/>
          <p:nvPr/>
        </p:nvSpPr>
        <p:spPr>
          <a:xfrm>
            <a:off x="5432320" y="3251389"/>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Automated</a:t>
            </a:r>
          </a:p>
          <a:p>
            <a:pPr algn="ctr"/>
            <a:r>
              <a:rPr lang="en-US" dirty="0">
                <a:solidFill>
                  <a:srgbClr val="586E75"/>
                </a:solidFill>
              </a:rPr>
              <a:t>Tests (Checks)</a:t>
            </a:r>
          </a:p>
        </p:txBody>
      </p:sp>
      <p:sp>
        <p:nvSpPr>
          <p:cNvPr id="10" name="Arrow: Right 9">
            <a:extLst>
              <a:ext uri="{FF2B5EF4-FFF2-40B4-BE49-F238E27FC236}">
                <a16:creationId xmlns:a16="http://schemas.microsoft.com/office/drawing/2014/main" id="{D34A92B4-C25A-4EB7-B182-362FE7F50690}"/>
              </a:ext>
            </a:extLst>
          </p:cNvPr>
          <p:cNvSpPr/>
          <p:nvPr/>
        </p:nvSpPr>
        <p:spPr>
          <a:xfrm>
            <a:off x="4787551" y="49893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1" name="Arrow: Right 10">
            <a:extLst>
              <a:ext uri="{FF2B5EF4-FFF2-40B4-BE49-F238E27FC236}">
                <a16:creationId xmlns:a16="http://schemas.microsoft.com/office/drawing/2014/main" id="{0600D2CF-546E-4BFA-8C7B-F4D7CA04B17E}"/>
              </a:ext>
            </a:extLst>
          </p:cNvPr>
          <p:cNvSpPr/>
          <p:nvPr/>
        </p:nvSpPr>
        <p:spPr>
          <a:xfrm>
            <a:off x="7530751" y="4951235"/>
            <a:ext cx="609600" cy="213946"/>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2" name="Rectangle 11">
            <a:extLst>
              <a:ext uri="{FF2B5EF4-FFF2-40B4-BE49-F238E27FC236}">
                <a16:creationId xmlns:a16="http://schemas.microsoft.com/office/drawing/2014/main" id="{2FD93B97-8AC9-4C4B-A973-875348FA319B}"/>
              </a:ext>
            </a:extLst>
          </p:cNvPr>
          <p:cNvSpPr/>
          <p:nvPr/>
        </p:nvSpPr>
        <p:spPr>
          <a:xfrm>
            <a:off x="8175521" y="3242597"/>
            <a:ext cx="1946031" cy="1433146"/>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Test Environments</a:t>
            </a:r>
          </a:p>
        </p:txBody>
      </p:sp>
      <p:sp>
        <p:nvSpPr>
          <p:cNvPr id="13" name="Arrow: Right 12">
            <a:extLst>
              <a:ext uri="{FF2B5EF4-FFF2-40B4-BE49-F238E27FC236}">
                <a16:creationId xmlns:a16="http://schemas.microsoft.com/office/drawing/2014/main" id="{50AB3D17-220F-460F-89C6-D9CFD7CAD4E9}"/>
              </a:ext>
            </a:extLst>
          </p:cNvPr>
          <p:cNvSpPr/>
          <p:nvPr/>
        </p:nvSpPr>
        <p:spPr>
          <a:xfrm>
            <a:off x="4787551" y="2108389"/>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4" name="Rectangle 13">
            <a:extLst>
              <a:ext uri="{FF2B5EF4-FFF2-40B4-BE49-F238E27FC236}">
                <a16:creationId xmlns:a16="http://schemas.microsoft.com/office/drawing/2014/main" id="{FBC5A786-3ECA-4B13-8F83-631EC8A5C7A9}"/>
              </a:ext>
            </a:extLst>
          </p:cNvPr>
          <p:cNvSpPr/>
          <p:nvPr/>
        </p:nvSpPr>
        <p:spPr>
          <a:xfrm>
            <a:off x="5417666"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Acceptance</a:t>
            </a:r>
          </a:p>
          <a:p>
            <a:pPr algn="ctr"/>
            <a:r>
              <a:rPr lang="en-US" dirty="0">
                <a:solidFill>
                  <a:srgbClr val="586E75"/>
                </a:solidFill>
              </a:rPr>
              <a:t>Tests</a:t>
            </a:r>
          </a:p>
        </p:txBody>
      </p:sp>
      <p:sp>
        <p:nvSpPr>
          <p:cNvPr id="15" name="Arrow: Down 14">
            <a:extLst>
              <a:ext uri="{FF2B5EF4-FFF2-40B4-BE49-F238E27FC236}">
                <a16:creationId xmlns:a16="http://schemas.microsoft.com/office/drawing/2014/main" id="{AEF4F3DB-DF95-441B-BA5C-FFE1E033643D}"/>
              </a:ext>
            </a:extLst>
          </p:cNvPr>
          <p:cNvSpPr/>
          <p:nvPr/>
        </p:nvSpPr>
        <p:spPr>
          <a:xfrm>
            <a:off x="6235351" y="274876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6" name="Rectangle 15">
            <a:extLst>
              <a:ext uri="{FF2B5EF4-FFF2-40B4-BE49-F238E27FC236}">
                <a16:creationId xmlns:a16="http://schemas.microsoft.com/office/drawing/2014/main" id="{15B63113-6F3E-4264-9EEA-3879309D9185}"/>
              </a:ext>
            </a:extLst>
          </p:cNvPr>
          <p:cNvSpPr/>
          <p:nvPr/>
        </p:nvSpPr>
        <p:spPr>
          <a:xfrm>
            <a:off x="8175521" y="4866243"/>
            <a:ext cx="1946031" cy="885092"/>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Installation</a:t>
            </a:r>
          </a:p>
          <a:p>
            <a:pPr algn="ctr"/>
            <a:r>
              <a:rPr lang="en-US" dirty="0">
                <a:solidFill>
                  <a:srgbClr val="586E75"/>
                </a:solidFill>
              </a:rPr>
              <a:t>&amp; Deployment</a:t>
            </a:r>
          </a:p>
        </p:txBody>
      </p:sp>
      <p:sp>
        <p:nvSpPr>
          <p:cNvPr id="17" name="Rectangle 16">
            <a:extLst>
              <a:ext uri="{FF2B5EF4-FFF2-40B4-BE49-F238E27FC236}">
                <a16:creationId xmlns:a16="http://schemas.microsoft.com/office/drawing/2014/main" id="{DA7C3590-A08F-4CA4-92A7-B68A155DFBB0}"/>
              </a:ext>
            </a:extLst>
          </p:cNvPr>
          <p:cNvSpPr/>
          <p:nvPr/>
        </p:nvSpPr>
        <p:spPr>
          <a:xfrm>
            <a:off x="8172590" y="1772816"/>
            <a:ext cx="1946031" cy="885092"/>
          </a:xfrm>
          <a:prstGeom prst="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6E75"/>
                </a:solidFill>
              </a:rPr>
              <a:t>Exploratory</a:t>
            </a:r>
          </a:p>
          <a:p>
            <a:pPr algn="ctr"/>
            <a:r>
              <a:rPr lang="en-US" dirty="0">
                <a:solidFill>
                  <a:srgbClr val="586E75"/>
                </a:solidFill>
              </a:rPr>
              <a:t>Testing</a:t>
            </a:r>
          </a:p>
        </p:txBody>
      </p:sp>
      <p:sp>
        <p:nvSpPr>
          <p:cNvPr id="18" name="Arrow: Right 17">
            <a:extLst>
              <a:ext uri="{FF2B5EF4-FFF2-40B4-BE49-F238E27FC236}">
                <a16:creationId xmlns:a16="http://schemas.microsoft.com/office/drawing/2014/main" id="{58C8F641-E076-4218-A1E1-B4D12BE2601B}"/>
              </a:ext>
            </a:extLst>
          </p:cNvPr>
          <p:cNvSpPr/>
          <p:nvPr/>
        </p:nvSpPr>
        <p:spPr>
          <a:xfrm>
            <a:off x="7460411" y="2101062"/>
            <a:ext cx="609600" cy="213946"/>
          </a:xfrm>
          <a:prstGeom prst="rightArrow">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
        <p:nvSpPr>
          <p:cNvPr id="19" name="Arrow: Down 18">
            <a:extLst>
              <a:ext uri="{FF2B5EF4-FFF2-40B4-BE49-F238E27FC236}">
                <a16:creationId xmlns:a16="http://schemas.microsoft.com/office/drawing/2014/main" id="{BCAD0A22-0834-4135-A976-A7DB8BE2B08C}"/>
              </a:ext>
            </a:extLst>
          </p:cNvPr>
          <p:cNvSpPr/>
          <p:nvPr/>
        </p:nvSpPr>
        <p:spPr>
          <a:xfrm>
            <a:off x="9054751" y="2721652"/>
            <a:ext cx="304800" cy="457200"/>
          </a:xfrm>
          <a:prstGeom prst="down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E75"/>
              </a:solidFill>
            </a:endParaRPr>
          </a:p>
        </p:txBody>
      </p:sp>
    </p:spTree>
    <p:extLst>
      <p:ext uri="{BB962C8B-B14F-4D97-AF65-F5344CB8AC3E}">
        <p14:creationId xmlns:p14="http://schemas.microsoft.com/office/powerpoint/2010/main" val="3448834035"/>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5681</TotalTime>
  <Words>1686</Words>
  <Application>Microsoft Office PowerPoint</Application>
  <PresentationFormat>Widescreen</PresentationFormat>
  <Paragraphs>277</Paragraphs>
  <Slides>51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Wingdings</vt:lpstr>
      <vt:lpstr>Josefin Sans</vt:lpstr>
      <vt:lpstr>Calibri</vt:lpstr>
      <vt:lpstr>Arial</vt:lpstr>
      <vt:lpstr>Kanit</vt:lpstr>
      <vt:lpstr>Times</vt:lpstr>
      <vt:lpstr>Inflectra content</vt:lpstr>
      <vt:lpstr>Inflectra titles</vt:lpstr>
      <vt:lpstr>Requirements, Test &amp; Defect Management</vt:lpstr>
      <vt:lpstr>Agile Software Development</vt:lpstr>
      <vt:lpstr>The Agile Manifesto Changed Development</vt:lpstr>
      <vt:lpstr>Agile – Led to Continuous Delivery</vt:lpstr>
      <vt:lpstr>Agile Test Management</vt:lpstr>
      <vt:lpstr>Development &amp; Operations  (DevOps)</vt:lpstr>
      <vt:lpstr>But Where Is Testing on the DevOps Diagram?</vt:lpstr>
      <vt:lpstr>Both – It is Throughout the Process</vt:lpstr>
      <vt:lpstr>Testing Throughout the DevOps Toolchain</vt:lpstr>
      <vt:lpstr>Shifting Left – Testing Earlier in the Process</vt:lpstr>
      <vt:lpstr>Shifting Right – Testing in Production</vt:lpstr>
      <vt:lpstr>The SpiraTest Difference</vt:lpstr>
      <vt:lpstr>Introducing the Inflectra® Suite</vt:lpstr>
      <vt:lpstr>SpiraTest – The Integrated QA Solution</vt:lpstr>
      <vt:lpstr>Why Choose SpiraTest?</vt:lpstr>
      <vt:lpstr>harmony</vt:lpstr>
      <vt:lpstr>How Do We Foster Harmony?</vt:lpstr>
      <vt:lpstr>Harmony Across the Disciplines</vt:lpstr>
      <vt:lpstr>Simplicity = Productivity from Day One</vt:lpstr>
      <vt:lpstr>Harmony Across Ecosystems</vt:lpstr>
      <vt:lpstr>How SpiraTest Works For You</vt:lpstr>
      <vt:lpstr>Healthcare &amp; Life Sciences</vt:lpstr>
      <vt:lpstr>Financial Services &amp; Insurance</vt:lpstr>
      <vt:lpstr>Energy, Industrial, &amp; Automotive</vt:lpstr>
      <vt:lpstr>Defense, Government &amp; Aerospace</vt:lpstr>
      <vt:lpstr>Representative Customers by Industry</vt:lpstr>
      <vt:lpstr>Regulated Industries - Automating Compliance</vt:lpstr>
      <vt:lpstr>Global Partner Network</vt:lpstr>
      <vt:lpstr>Customer Testimonials</vt:lpstr>
      <vt:lpstr>Feature Overview</vt:lpstr>
      <vt:lpstr>Managers</vt:lpstr>
      <vt:lpstr>Personalized Reporting Dashboards</vt:lpstr>
      <vt:lpstr>Requirements Management</vt:lpstr>
      <vt:lpstr>Document Management</vt:lpstr>
      <vt:lpstr>Customizable Reporting</vt:lpstr>
      <vt:lpstr>Cross Project Reporting</vt:lpstr>
      <vt:lpstr>Testers</vt:lpstr>
      <vt:lpstr>Test Management &amp; QA</vt:lpstr>
      <vt:lpstr>Manual Testing</vt:lpstr>
      <vt:lpstr>Automated Testing</vt:lpstr>
      <vt:lpstr>Exploratory &amp; Session-Based Testing</vt:lpstr>
      <vt:lpstr>RemoteLaunch® - Automation Integration</vt:lpstr>
      <vt:lpstr>Data-Driven Testing</vt:lpstr>
      <vt:lpstr>Developers</vt:lpstr>
      <vt:lpstr>Issue &amp; Defect Tracking</vt:lpstr>
      <vt:lpstr>Build Integrated with CI / CD Tools</vt:lpstr>
      <vt:lpstr>Integration with your Favorite IDEs</vt:lpstr>
      <vt:lpstr>Integration Options</vt:lpstr>
      <vt:lpstr>Recap: Harmony Across Ecosystems</vt:lpstr>
      <vt:lpstr>Integration Options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180</cp:revision>
  <cp:lastPrinted>2017-03-07T16:58:37Z</cp:lastPrinted>
  <dcterms:created xsi:type="dcterms:W3CDTF">2018-04-12T05:30:22Z</dcterms:created>
  <dcterms:modified xsi:type="dcterms:W3CDTF">2019-12-04T03:43:33Z</dcterms:modified>
</cp:coreProperties>
</file>