
<file path=[Content_Types].xml><?xml version="1.0" encoding="utf-8"?>
<Types xmlns="http://schemas.openxmlformats.org/package/2006/content-types">
  <Default Extension="bin" ContentType="application/vnd.openxmlformats-officedocument.oleObject"/>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 id="2147483692" r:id="rId2"/>
  </p:sldMasterIdLst>
  <p:notesMasterIdLst>
    <p:notesMasterId r:id="rId57"/>
  </p:notesMasterIdLst>
  <p:sldIdLst>
    <p:sldId id="535" r:id="rId3"/>
    <p:sldId id="534" r:id="rId4"/>
    <p:sldId id="583" r:id="rId5"/>
    <p:sldId id="587" r:id="rId6"/>
    <p:sldId id="597" r:id="rId7"/>
    <p:sldId id="619" r:id="rId8"/>
    <p:sldId id="590" r:id="rId9"/>
    <p:sldId id="620" r:id="rId10"/>
    <p:sldId id="623" r:id="rId11"/>
    <p:sldId id="621" r:id="rId12"/>
    <p:sldId id="622" r:id="rId13"/>
    <p:sldId id="552" r:id="rId14"/>
    <p:sldId id="367" r:id="rId15"/>
    <p:sldId id="477" r:id="rId16"/>
    <p:sldId id="330" r:id="rId17"/>
    <p:sldId id="328" r:id="rId18"/>
    <p:sldId id="538" r:id="rId19"/>
    <p:sldId id="275" r:id="rId20"/>
    <p:sldId id="369" r:id="rId21"/>
    <p:sldId id="289" r:id="rId22"/>
    <p:sldId id="606" r:id="rId23"/>
    <p:sldId id="553" r:id="rId24"/>
    <p:sldId id="556" r:id="rId25"/>
    <p:sldId id="560" r:id="rId26"/>
    <p:sldId id="561" r:id="rId27"/>
    <p:sldId id="562" r:id="rId28"/>
    <p:sldId id="603" r:id="rId29"/>
    <p:sldId id="539" r:id="rId30"/>
    <p:sldId id="311" r:id="rId31"/>
    <p:sldId id="604" r:id="rId32"/>
    <p:sldId id="551" r:id="rId33"/>
    <p:sldId id="624" r:id="rId34"/>
    <p:sldId id="554" r:id="rId35"/>
    <p:sldId id="314" r:id="rId36"/>
    <p:sldId id="575" r:id="rId37"/>
    <p:sldId id="566" r:id="rId38"/>
    <p:sldId id="580" r:id="rId39"/>
    <p:sldId id="576" r:id="rId40"/>
    <p:sldId id="591" r:id="rId41"/>
    <p:sldId id="302" r:id="rId42"/>
    <p:sldId id="568" r:id="rId43"/>
    <p:sldId id="594" r:id="rId44"/>
    <p:sldId id="578" r:id="rId45"/>
    <p:sldId id="570" r:id="rId46"/>
    <p:sldId id="548" r:id="rId47"/>
    <p:sldId id="595" r:id="rId48"/>
    <p:sldId id="313" r:id="rId49"/>
    <p:sldId id="571" r:id="rId50"/>
    <p:sldId id="593" r:id="rId51"/>
    <p:sldId id="596" r:id="rId52"/>
    <p:sldId id="563" r:id="rId53"/>
    <p:sldId id="567" r:id="rId54"/>
    <p:sldId id="331" r:id="rId55"/>
    <p:sldId id="533" r:id="rId56"/>
  </p:sldIdLst>
  <p:sldSz cx="12192000" cy="6858000"/>
  <p:notesSz cx="6858000" cy="9144000"/>
  <p:embeddedFontLst>
    <p:embeddedFont>
      <p:font typeface="Calibri" panose="020F0502020204030204" pitchFamily="34" charset="0"/>
      <p:regular r:id="rId58"/>
      <p:bold r:id="rId59"/>
      <p:italic r:id="rId60"/>
      <p:boldItalic r:id="rId61"/>
    </p:embeddedFont>
    <p:embeddedFont>
      <p:font typeface="Josefin Sans" pitchFamily="2" charset="0"/>
      <p:regular r:id="rId62"/>
      <p:bold r:id="rId63"/>
      <p:italic r:id="rId64"/>
      <p:boldItalic r:id="rId65"/>
    </p:embeddedFont>
    <p:embeddedFont>
      <p:font typeface="Kanit" panose="020B0604020202020204" charset="-34"/>
      <p:regular r:id="rId66"/>
      <p:bold r:id="rId67"/>
      <p:italic r:id="rId68"/>
      <p:boldItalic r:id="rId69"/>
    </p:embeddedFont>
    <p:embeddedFont>
      <p:font typeface="Times" panose="02020603050405020304" pitchFamily="18" charset="0"/>
      <p:regular r:id="rId70"/>
      <p:bold r:id="rId71"/>
      <p:italic r:id="rId72"/>
      <p:boldItalic r:id="rId7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3A1A1"/>
    <a:srgbClr val="BBE0E3"/>
    <a:srgbClr val="FFFFFF"/>
    <a:srgbClr val="FDCB26"/>
    <a:srgbClr val="586E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5238" autoAdjust="0"/>
  </p:normalViewPr>
  <p:slideViewPr>
    <p:cSldViewPr snapToGrid="0">
      <p:cViewPr varScale="1">
        <p:scale>
          <a:sx n="82" d="100"/>
          <a:sy n="82" d="100"/>
        </p:scale>
        <p:origin x="67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font" Target="fonts/font6.fntdata"/><Relationship Id="rId68" Type="http://schemas.openxmlformats.org/officeDocument/2006/relationships/font" Target="fonts/font11.fntdata"/><Relationship Id="rId76"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font" Target="fonts/font14.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font" Target="fonts/font1.fntdata"/><Relationship Id="rId66" Type="http://schemas.openxmlformats.org/officeDocument/2006/relationships/font" Target="fonts/font9.fntdata"/><Relationship Id="rId7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61" Type="http://schemas.openxmlformats.org/officeDocument/2006/relationships/font" Target="fonts/font4.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3.fntdata"/><Relationship Id="rId65" Type="http://schemas.openxmlformats.org/officeDocument/2006/relationships/font" Target="fonts/font8.fntdata"/><Relationship Id="rId73" Type="http://schemas.openxmlformats.org/officeDocument/2006/relationships/font" Target="fonts/font1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font" Target="fonts/font7.fntdata"/><Relationship Id="rId69" Type="http://schemas.openxmlformats.org/officeDocument/2006/relationships/font" Target="fonts/font12.fntdata"/><Relationship Id="rId7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15.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2.fntdata"/><Relationship Id="rId67" Type="http://schemas.openxmlformats.org/officeDocument/2006/relationships/font" Target="fonts/font10.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5.fntdata"/><Relationship Id="rId70" Type="http://schemas.openxmlformats.org/officeDocument/2006/relationships/font" Target="fonts/font13.fntdata"/><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258EEC-8263-439B-8673-DDEFCBAD3A93}" type="datetimeFigureOut">
              <a:rPr lang="en-US" smtClean="0"/>
              <a:t>1/25/2022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B4103B-8296-4801-B849-D9F9F8D6883D}" type="slidenum">
              <a:rPr lang="en-US" smtClean="0"/>
              <a:t>‹#›</a:t>
            </a:fld>
            <a:endParaRPr lang="en-US"/>
          </a:p>
        </p:txBody>
      </p:sp>
    </p:spTree>
    <p:extLst>
      <p:ext uri="{BB962C8B-B14F-4D97-AF65-F5344CB8AC3E}">
        <p14:creationId xmlns:p14="http://schemas.microsoft.com/office/powerpoint/2010/main" val="3978422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762000"/>
            <a:ext cx="5486400" cy="308610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idx="10"/>
          </p:nvPr>
        </p:nvSpPr>
        <p:spPr/>
        <p:txBody>
          <a:bodyPr/>
          <a:lstStyle/>
          <a:p>
            <a:r>
              <a:rPr lang="en-US"/>
              <a:t>©Coveros, Inc. All rights reserved.</a:t>
            </a:r>
          </a:p>
        </p:txBody>
      </p:sp>
      <p:sp>
        <p:nvSpPr>
          <p:cNvPr id="5" name="Slide Number Placeholder 4"/>
          <p:cNvSpPr>
            <a:spLocks noGrp="1"/>
          </p:cNvSpPr>
          <p:nvPr>
            <p:ph type="sldNum" idx="11"/>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17876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762000"/>
            <a:ext cx="5486400" cy="308610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idx="10"/>
          </p:nvPr>
        </p:nvSpPr>
        <p:spPr/>
        <p:txBody>
          <a:bodyPr/>
          <a:lstStyle/>
          <a:p>
            <a:r>
              <a:rPr lang="en-US"/>
              <a:t>©Coveros, Inc. All rights reserved.</a:t>
            </a:r>
          </a:p>
        </p:txBody>
      </p:sp>
      <p:sp>
        <p:nvSpPr>
          <p:cNvPr id="5" name="Slide Number Placeholder 4"/>
          <p:cNvSpPr>
            <a:spLocks noGrp="1"/>
          </p:cNvSpPr>
          <p:nvPr>
            <p:ph type="sldNum" idx="11"/>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68032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800" kern="1200" dirty="0">
                <a:solidFill>
                  <a:schemeClr val="tx1"/>
                </a:solidFill>
                <a:latin typeface="+mn-lt"/>
                <a:ea typeface="+mn-ea"/>
                <a:cs typeface="+mn-cs"/>
              </a:rPr>
              <a:t>Make great products</a:t>
            </a:r>
          </a:p>
          <a:p>
            <a:pPr marL="0" indent="0">
              <a:buNone/>
            </a:pPr>
            <a:r>
              <a:rPr lang="en-US" sz="800" kern="1200" dirty="0">
                <a:solidFill>
                  <a:schemeClr val="tx1"/>
                </a:solidFill>
                <a:latin typeface="+mn-lt"/>
                <a:ea typeface="+mn-ea"/>
                <a:cs typeface="+mn-cs"/>
              </a:rPr>
              <a:t>Help you work together</a:t>
            </a:r>
          </a:p>
          <a:p>
            <a:pPr marL="0" indent="0">
              <a:buNone/>
            </a:pPr>
            <a:r>
              <a:rPr lang="en-US" sz="800" kern="1200" dirty="0">
                <a:solidFill>
                  <a:schemeClr val="tx1"/>
                </a:solidFill>
                <a:latin typeface="+mn-lt"/>
                <a:ea typeface="+mn-ea"/>
                <a:cs typeface="+mn-cs"/>
              </a:rPr>
              <a:t>Help you deliver your products faster, more easily, with less pain, and less stress</a:t>
            </a:r>
          </a:p>
          <a:p>
            <a:endParaRPr lang="en-US" dirty="0"/>
          </a:p>
          <a:p>
            <a:r>
              <a:rPr lang="en-US" dirty="0"/>
              <a:t>At a grand scale – we’re passionate about making products that you will find transformative to how you work. </a:t>
            </a:r>
          </a:p>
          <a:p>
            <a:endParaRPr lang="en-US" dirty="0"/>
          </a:p>
          <a:p>
            <a:r>
              <a:rPr lang="en-US" dirty="0"/>
              <a:t>We both want to use our tools every day to help you do a whole number of complex things, and at the same time get out of your way so you don’t need to worry about </a:t>
            </a:r>
            <a:r>
              <a:rPr lang="en-US" dirty="0" err="1"/>
              <a:t>SpiraTeam</a:t>
            </a:r>
            <a:r>
              <a:rPr lang="en-US" dirty="0"/>
              <a:t> and can instead focus on helping your own customers</a:t>
            </a:r>
          </a:p>
          <a:p>
            <a:endParaRPr lang="en-US" dirty="0"/>
          </a:p>
        </p:txBody>
      </p:sp>
      <p:sp>
        <p:nvSpPr>
          <p:cNvPr id="4" name="Slide Number Placeholder 3"/>
          <p:cNvSpPr>
            <a:spLocks noGrp="1"/>
          </p:cNvSpPr>
          <p:nvPr>
            <p:ph type="sldNum" sz="quarter" idx="5"/>
          </p:nvPr>
        </p:nvSpPr>
        <p:spPr/>
        <p:txBody>
          <a:bodyPr/>
          <a:lstStyle/>
          <a:p>
            <a:fld id="{4FB4103B-8296-4801-B849-D9F9F8D6883D}" type="slidenum">
              <a:rPr lang="en-US" smtClean="0"/>
              <a:t>16</a:t>
            </a:fld>
            <a:endParaRPr lang="en-US"/>
          </a:p>
        </p:txBody>
      </p:sp>
    </p:spTree>
    <p:extLst>
      <p:ext uri="{BB962C8B-B14F-4D97-AF65-F5344CB8AC3E}">
        <p14:creationId xmlns:p14="http://schemas.microsoft.com/office/powerpoint/2010/main" val="882119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Managers, our third pillar, could always take advantage of our reporting, dashboards, and traceability features. But we knew we could do a lot more to help managers – both senior leaders and those in other roles like BI</a:t>
            </a:r>
          </a:p>
        </p:txBody>
      </p:sp>
      <p:sp>
        <p:nvSpPr>
          <p:cNvPr id="4" name="Slide Number Placeholder 3"/>
          <p:cNvSpPr>
            <a:spLocks noGrp="1"/>
          </p:cNvSpPr>
          <p:nvPr>
            <p:ph type="sldNum" sz="quarter" idx="5"/>
          </p:nvPr>
        </p:nvSpPr>
        <p:spPr/>
        <p:txBody>
          <a:bodyPr/>
          <a:lstStyle/>
          <a:p>
            <a:fld id="{4FB4103B-8296-4801-B849-D9F9F8D6883D}" type="slidenum">
              <a:rPr lang="en-US" smtClean="0"/>
              <a:t>34</a:t>
            </a:fld>
            <a:endParaRPr lang="en-US"/>
          </a:p>
        </p:txBody>
      </p:sp>
    </p:spTree>
    <p:extLst>
      <p:ext uri="{BB962C8B-B14F-4D97-AF65-F5344CB8AC3E}">
        <p14:creationId xmlns:p14="http://schemas.microsoft.com/office/powerpoint/2010/main" val="207365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That’s the very high level, but what does this mean in detail for you? What have we or are we about to release that can help you? Let’s talk testers first</a:t>
            </a:r>
          </a:p>
        </p:txBody>
      </p:sp>
      <p:sp>
        <p:nvSpPr>
          <p:cNvPr id="4" name="Slide Number Placeholder 3"/>
          <p:cNvSpPr>
            <a:spLocks noGrp="1"/>
          </p:cNvSpPr>
          <p:nvPr>
            <p:ph type="sldNum" sz="quarter" idx="5"/>
          </p:nvPr>
        </p:nvSpPr>
        <p:spPr/>
        <p:txBody>
          <a:bodyPr/>
          <a:lstStyle/>
          <a:p>
            <a:fld id="{4FB4103B-8296-4801-B849-D9F9F8D6883D}" type="slidenum">
              <a:rPr lang="en-US" smtClean="0"/>
              <a:t>40</a:t>
            </a:fld>
            <a:endParaRPr lang="en-US"/>
          </a:p>
        </p:txBody>
      </p:sp>
    </p:spTree>
    <p:extLst>
      <p:ext uri="{BB962C8B-B14F-4D97-AF65-F5344CB8AC3E}">
        <p14:creationId xmlns:p14="http://schemas.microsoft.com/office/powerpoint/2010/main" val="3477716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next about developers</a:t>
            </a:r>
          </a:p>
        </p:txBody>
      </p:sp>
      <p:sp>
        <p:nvSpPr>
          <p:cNvPr id="4" name="Slide Number Placeholder 3"/>
          <p:cNvSpPr>
            <a:spLocks noGrp="1"/>
          </p:cNvSpPr>
          <p:nvPr>
            <p:ph type="sldNum" sz="quarter" idx="5"/>
          </p:nvPr>
        </p:nvSpPr>
        <p:spPr/>
        <p:txBody>
          <a:bodyPr/>
          <a:lstStyle/>
          <a:p>
            <a:fld id="{4FB4103B-8296-4801-B849-D9F9F8D6883D}" type="slidenum">
              <a:rPr lang="en-US" smtClean="0"/>
              <a:t>47</a:t>
            </a:fld>
            <a:endParaRPr lang="en-US"/>
          </a:p>
        </p:txBody>
      </p:sp>
    </p:spTree>
    <p:extLst>
      <p:ext uri="{BB962C8B-B14F-4D97-AF65-F5344CB8AC3E}">
        <p14:creationId xmlns:p14="http://schemas.microsoft.com/office/powerpoint/2010/main" val="1176261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5914729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1274903"/>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E640BFE7-216F-4BD5-BAA5-3D72B2900E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spTree>
    <p:extLst>
      <p:ext uri="{BB962C8B-B14F-4D97-AF65-F5344CB8AC3E}">
        <p14:creationId xmlns:p14="http://schemas.microsoft.com/office/powerpoint/2010/main" val="938473270"/>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3_Comparis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1B7D1C10-9DF2-48CB-8F0C-A5304B31B7B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8" name="TextBox 7">
            <a:extLst>
              <a:ext uri="{FF2B5EF4-FFF2-40B4-BE49-F238E27FC236}">
                <a16:creationId xmlns:a16="http://schemas.microsoft.com/office/drawing/2014/main" id="{9C8E39AC-8862-450C-A349-E3C9481FE2D9}"/>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469364351"/>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622787517"/>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510445715"/>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1_Content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10" name="Picture 9">
            <a:extLst>
              <a:ext uri="{FF2B5EF4-FFF2-40B4-BE49-F238E27FC236}">
                <a16:creationId xmlns:a16="http://schemas.microsoft.com/office/drawing/2014/main" id="{B1968AE6-0857-4224-9EE2-34FF77D785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pic>
        <p:nvPicPr>
          <p:cNvPr id="6" name="Picture 5">
            <a:extLst>
              <a:ext uri="{FF2B5EF4-FFF2-40B4-BE49-F238E27FC236}">
                <a16:creationId xmlns:a16="http://schemas.microsoft.com/office/drawing/2014/main" id="{1C8F748F-DAD7-40DA-BD4D-3784C10E4A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7" name="TextBox 6">
            <a:extLst>
              <a:ext uri="{FF2B5EF4-FFF2-40B4-BE49-F238E27FC236}">
                <a16:creationId xmlns:a16="http://schemas.microsoft.com/office/drawing/2014/main" id="{66F22CC5-A30F-4E65-B9D3-181473A241E1}"/>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694259941"/>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609249536"/>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017631896"/>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1_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9" name="Picture 8">
            <a:extLst>
              <a:ext uri="{FF2B5EF4-FFF2-40B4-BE49-F238E27FC236}">
                <a16:creationId xmlns:a16="http://schemas.microsoft.com/office/drawing/2014/main" id="{139D3BA8-4802-4F5B-B889-F5F43175F21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pic>
        <p:nvPicPr>
          <p:cNvPr id="7" name="Picture 6">
            <a:extLst>
              <a:ext uri="{FF2B5EF4-FFF2-40B4-BE49-F238E27FC236}">
                <a16:creationId xmlns:a16="http://schemas.microsoft.com/office/drawing/2014/main" id="{221C719D-6813-4566-8D6F-2AA2147828B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8" name="TextBox 7">
            <a:extLst>
              <a:ext uri="{FF2B5EF4-FFF2-40B4-BE49-F238E27FC236}">
                <a16:creationId xmlns:a16="http://schemas.microsoft.com/office/drawing/2014/main" id="{D1A7FB36-AF06-4234-9979-599DDA248025}"/>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2247944589"/>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660493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17663126"/>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2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7989848"/>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1_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D066301D-6688-4CC7-B5B7-5F33F447C44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pic>
        <p:nvPicPr>
          <p:cNvPr id="5" name="Picture 4">
            <a:extLst>
              <a:ext uri="{FF2B5EF4-FFF2-40B4-BE49-F238E27FC236}">
                <a16:creationId xmlns:a16="http://schemas.microsoft.com/office/drawing/2014/main" id="{CAEA25E4-F60B-4C9C-BBDE-32C6763D2EE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6" name="TextBox 5">
            <a:extLst>
              <a:ext uri="{FF2B5EF4-FFF2-40B4-BE49-F238E27FC236}">
                <a16:creationId xmlns:a16="http://schemas.microsoft.com/office/drawing/2014/main" id="{40CE89BC-A3C1-4465-A2DF-152EB92895EF}"/>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3021887310"/>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6024548"/>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2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8399453"/>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bg>
      <p:bgRef idx="1001">
        <a:schemeClr val="bg2"/>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0EDCF253-9C6A-4026-8868-C8244144D7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pic>
        <p:nvPicPr>
          <p:cNvPr id="5" name="Picture 4">
            <a:extLst>
              <a:ext uri="{FF2B5EF4-FFF2-40B4-BE49-F238E27FC236}">
                <a16:creationId xmlns:a16="http://schemas.microsoft.com/office/drawing/2014/main" id="{8298655D-E3E0-438C-A34B-8D421B0209F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6" name="TextBox 5">
            <a:extLst>
              <a:ext uri="{FF2B5EF4-FFF2-40B4-BE49-F238E27FC236}">
                <a16:creationId xmlns:a16="http://schemas.microsoft.com/office/drawing/2014/main" id="{D3399E9C-9465-434B-A7D7-AE3BDE41EF9F}"/>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2573208631"/>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2ECB7-5A5C-448A-BE0D-4C80732C12B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3F6C95-BC47-4658-BAB9-FC6E72F8C7A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5043617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1_Title Slid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2ECB7-5A5C-448A-BE0D-4C80732C12B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3F6C95-BC47-4658-BAB9-FC6E72F8C7A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74798119"/>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2_Title Sl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2ECB7-5A5C-448A-BE0D-4C80732C12B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3F6C95-BC47-4658-BAB9-FC6E72F8C7A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0106766E-FB35-4606-8CAE-08C6294C368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9" name="TextBox 8">
            <a:extLst>
              <a:ext uri="{FF2B5EF4-FFF2-40B4-BE49-F238E27FC236}">
                <a16:creationId xmlns:a16="http://schemas.microsoft.com/office/drawing/2014/main" id="{17519EAF-800D-434C-856B-26AE45E447D4}"/>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4042321725"/>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8A807-C36E-498A-A9EE-8E9F7ABCD11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CFAF32-8FFF-46DD-830A-B04CB2C530D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2423226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2_Section Header">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8A807-C36E-498A-A9EE-8E9F7ABCD11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CFAF32-8FFF-46DD-830A-B04CB2C530D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68874583"/>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a:extLst>
              <a:ext uri="{FF2B5EF4-FFF2-40B4-BE49-F238E27FC236}">
                <a16:creationId xmlns:a16="http://schemas.microsoft.com/office/drawing/2014/main" id="{85B2D81F-5FF3-4EC4-905F-F66AB1235E3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5" name="TextBox 4">
            <a:extLst>
              <a:ext uri="{FF2B5EF4-FFF2-40B4-BE49-F238E27FC236}">
                <a16:creationId xmlns:a16="http://schemas.microsoft.com/office/drawing/2014/main" id="{A7BCB100-20C9-4AAC-8399-DCAB64D621A4}"/>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51237388"/>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1_Section Header">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8A807-C36E-498A-A9EE-8E9F7ABCD11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CFAF32-8FFF-46DD-830A-B04CB2C530D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8" name="Picture 7">
            <a:extLst>
              <a:ext uri="{FF2B5EF4-FFF2-40B4-BE49-F238E27FC236}">
                <a16:creationId xmlns:a16="http://schemas.microsoft.com/office/drawing/2014/main" id="{E4180E51-002E-4CDA-9FF3-0BC0F50755D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9" name="TextBox 8">
            <a:extLst>
              <a:ext uri="{FF2B5EF4-FFF2-40B4-BE49-F238E27FC236}">
                <a16:creationId xmlns:a16="http://schemas.microsoft.com/office/drawing/2014/main" id="{5826707F-D24A-4AAA-BC07-F9404EF8CE70}"/>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587377457"/>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2740932"/>
            <a:ext cx="10515600" cy="1325563"/>
          </a:xfrm>
        </p:spPr>
        <p:txBody>
          <a:bodyPr/>
          <a:lstStyle>
            <a:lvl1pPr algn="ctr">
              <a:defRPr>
                <a:latin typeface="Josefin Sans" pitchFamily="2" charset="0"/>
              </a:defRPr>
            </a:lvl1pPr>
          </a:lstStyle>
          <a:p>
            <a:r>
              <a:rPr lang="en-US" dirty="0"/>
              <a:t>Click to edit Master title style</a:t>
            </a:r>
          </a:p>
        </p:txBody>
      </p:sp>
    </p:spTree>
    <p:extLst>
      <p:ext uri="{BB962C8B-B14F-4D97-AF65-F5344CB8AC3E}">
        <p14:creationId xmlns:p14="http://schemas.microsoft.com/office/powerpoint/2010/main" val="3821378364"/>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1_Title Only">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740932"/>
            <a:ext cx="10515600" cy="1325563"/>
          </a:xfrm>
        </p:spPr>
        <p:txBody>
          <a:bodyPr/>
          <a:lstStyle>
            <a:lvl1pPr algn="ctr">
              <a:defRPr>
                <a:latin typeface="Josefin Sans" pitchFamily="2" charset="0"/>
              </a:defRPr>
            </a:lvl1pPr>
          </a:lstStyle>
          <a:p>
            <a:r>
              <a:rPr lang="en-US" dirty="0"/>
              <a:t>Click to edit Master title style</a:t>
            </a:r>
          </a:p>
        </p:txBody>
      </p:sp>
    </p:spTree>
    <p:extLst>
      <p:ext uri="{BB962C8B-B14F-4D97-AF65-F5344CB8AC3E}">
        <p14:creationId xmlns:p14="http://schemas.microsoft.com/office/powerpoint/2010/main" val="1298860149"/>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2_Title Only">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740932"/>
            <a:ext cx="10515600" cy="1325563"/>
          </a:xfrm>
        </p:spPr>
        <p:txBody>
          <a:bodyPr/>
          <a:lstStyle>
            <a:lvl1pPr algn="ctr">
              <a:defRPr>
                <a:latin typeface="Josefin Sans" pitchFamily="2" charset="0"/>
              </a:defRPr>
            </a:lvl1pPr>
          </a:lstStyle>
          <a:p>
            <a:r>
              <a:rPr lang="en-US" dirty="0"/>
              <a:t>Click to edit Master title style</a:t>
            </a:r>
          </a:p>
        </p:txBody>
      </p:sp>
      <p:pic>
        <p:nvPicPr>
          <p:cNvPr id="7" name="Picture 6">
            <a:extLst>
              <a:ext uri="{FF2B5EF4-FFF2-40B4-BE49-F238E27FC236}">
                <a16:creationId xmlns:a16="http://schemas.microsoft.com/office/drawing/2014/main" id="{F3C40739-0A60-4A68-AE91-F6957930B61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8" name="TextBox 7">
            <a:extLst>
              <a:ext uri="{FF2B5EF4-FFF2-40B4-BE49-F238E27FC236}">
                <a16:creationId xmlns:a16="http://schemas.microsoft.com/office/drawing/2014/main" id="{E27709E5-EE39-489C-86E1-67F953F0E483}"/>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162839955"/>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64201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1_Blank">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7708022"/>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2_Blank">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822737-3403-4E4E-97FA-DD67FE6F9B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6" name="TextBox 5">
            <a:extLst>
              <a:ext uri="{FF2B5EF4-FFF2-40B4-BE49-F238E27FC236}">
                <a16:creationId xmlns:a16="http://schemas.microsoft.com/office/drawing/2014/main" id="{2EEF1D94-856A-45A0-8C4D-2F603644BFAC}"/>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1288083013"/>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3_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tx1"/>
                </a:solidFill>
              </a:defRPr>
            </a:lvl1pPr>
            <a:lvl2pPr marL="685800" indent="-228600">
              <a:buFont typeface="Wingdings" panose="05000000000000000000" pitchFamily="2" charset="2"/>
              <a:buChar char="§"/>
              <a:defRPr>
                <a:solidFill>
                  <a:schemeClr val="tx1"/>
                </a:solidFill>
              </a:defRPr>
            </a:lvl2pPr>
            <a:lvl3pPr marL="1143000" indent="-228600">
              <a:buFont typeface="Wingdings" panose="05000000000000000000" pitchFamily="2" charset="2"/>
              <a:buChar char="§"/>
              <a:defRPr>
                <a:solidFill>
                  <a:schemeClr val="tx1"/>
                </a:solidFill>
              </a:defRPr>
            </a:lvl3pPr>
            <a:lvl4pPr marL="1600200" indent="-228600">
              <a:buFont typeface="Wingdings" panose="05000000000000000000" pitchFamily="2" charset="2"/>
              <a:buChar char="§"/>
              <a:defRPr>
                <a:solidFill>
                  <a:schemeClr val="tx1"/>
                </a:solidFill>
              </a:defRPr>
            </a:lvl4pPr>
            <a:lvl5pPr marL="2057400" indent="-228600">
              <a:buFont typeface="Wingdings" panose="05000000000000000000" pitchFamily="2" charset="2"/>
              <a:buChar cha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0E3283F6-49A1-41A3-AA01-AF24D564F9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13" name="TextBox 12">
            <a:extLst>
              <a:ext uri="{FF2B5EF4-FFF2-40B4-BE49-F238E27FC236}">
                <a16:creationId xmlns:a16="http://schemas.microsoft.com/office/drawing/2014/main" id="{76213BD6-1DDE-4C11-9D3B-F9325C09CB23}"/>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2536123155"/>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154103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9728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j-lt"/>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82589520"/>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_Blank">
    <p:bg>
      <p:bgRef idx="1001">
        <a:schemeClr val="bg2"/>
      </p:bgRef>
    </p:bg>
    <p:spTree>
      <p:nvGrpSpPr>
        <p:cNvPr id="1" name=""/>
        <p:cNvGrpSpPr/>
        <p:nvPr/>
      </p:nvGrpSpPr>
      <p:grpSpPr>
        <a:xfrm>
          <a:off x="0" y="0"/>
          <a:ext cx="0" cy="0"/>
          <a:chOff x="0" y="0"/>
          <a:chExt cx="0" cy="0"/>
        </a:xfrm>
      </p:grpSpPr>
      <p:sp>
        <p:nvSpPr>
          <p:cNvPr id="2" name="Flowchart: Manual Input 1">
            <a:extLst>
              <a:ext uri="{FF2B5EF4-FFF2-40B4-BE49-F238E27FC236}">
                <a16:creationId xmlns:a16="http://schemas.microsoft.com/office/drawing/2014/main" id="{E4ACEC22-9B8E-40A4-A913-797312F141C9}"/>
              </a:ext>
            </a:extLst>
          </p:cNvPr>
          <p:cNvSpPr/>
          <p:nvPr userDrawn="1"/>
        </p:nvSpPr>
        <p:spPr>
          <a:xfrm rot="5400000" flipV="1">
            <a:off x="5168411" y="-165587"/>
            <a:ext cx="6858000" cy="7189177"/>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829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82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829"/>
                </a:moveTo>
                <a:lnTo>
                  <a:pt x="10000" y="0"/>
                </a:lnTo>
                <a:lnTo>
                  <a:pt x="10000" y="10000"/>
                </a:lnTo>
                <a:lnTo>
                  <a:pt x="0" y="10000"/>
                </a:lnTo>
                <a:lnTo>
                  <a:pt x="0" y="4829"/>
                </a:lnTo>
                <a:close/>
              </a:path>
            </a:pathLst>
          </a:cu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5EB49279-0711-47DD-AB58-D501E30A7413}"/>
              </a:ext>
            </a:extLst>
          </p:cNvPr>
          <p:cNvSpPr>
            <a:spLocks noGrp="1"/>
          </p:cNvSpPr>
          <p:nvPr>
            <p:ph type="title"/>
          </p:nvPr>
        </p:nvSpPr>
        <p:spPr>
          <a:xfrm>
            <a:off x="518746" y="474786"/>
            <a:ext cx="5377962" cy="2338754"/>
          </a:xfrm>
          <a:solidFill>
            <a:schemeClr val="bg2"/>
          </a:solidFill>
          <a:ln>
            <a:solidFill>
              <a:schemeClr val="bg2"/>
            </a:solidFill>
          </a:ln>
        </p:spPr>
        <p:txBody>
          <a:bodyPr anchor="t"/>
          <a:lstStyle>
            <a:lvl1pPr algn="l">
              <a:lnSpc>
                <a:spcPct val="100000"/>
              </a:lnSpc>
              <a:defRPr>
                <a:latin typeface="Josefin Sans" pitchFamily="2" charset="0"/>
              </a:defRPr>
            </a:lvl1pPr>
          </a:lstStyle>
          <a:p>
            <a:r>
              <a:rPr lang="en-US" dirty="0"/>
              <a:t>Click to edit Master title style</a:t>
            </a:r>
          </a:p>
        </p:txBody>
      </p:sp>
      <p:pic>
        <p:nvPicPr>
          <p:cNvPr id="4" name="Picture 3">
            <a:extLst>
              <a:ext uri="{FF2B5EF4-FFF2-40B4-BE49-F238E27FC236}">
                <a16:creationId xmlns:a16="http://schemas.microsoft.com/office/drawing/2014/main" id="{2C27E1AB-38C6-4DEA-9175-F42F4FB4B61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8745" y="5763062"/>
            <a:ext cx="2206869" cy="749405"/>
          </a:xfrm>
          <a:prstGeom prst="rect">
            <a:avLst/>
          </a:prstGeom>
        </p:spPr>
      </p:pic>
    </p:spTree>
    <p:extLst>
      <p:ext uri="{BB962C8B-B14F-4D97-AF65-F5344CB8AC3E}">
        <p14:creationId xmlns:p14="http://schemas.microsoft.com/office/powerpoint/2010/main" val="2250201279"/>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1_Two Content">
  <p:cSld name="2_Two Content">
    <p:bg>
      <p:bgPr>
        <a:solidFill>
          <a:schemeClr val="lt2"/>
        </a:solidFill>
        <a:effectLst/>
      </p:bgPr>
    </p:bg>
    <p:spTree>
      <p:nvGrpSpPr>
        <p:cNvPr id="1" name="Shape 42"/>
        <p:cNvGrpSpPr/>
        <p:nvPr/>
      </p:nvGrpSpPr>
      <p:grpSpPr>
        <a:xfrm>
          <a:off x="0" y="0"/>
          <a:ext cx="0" cy="0"/>
          <a:chOff x="0" y="0"/>
          <a:chExt cx="0" cy="0"/>
        </a:xfrm>
      </p:grpSpPr>
      <p:sp>
        <p:nvSpPr>
          <p:cNvPr id="43" name="Google Shape;43;p10"/>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3300"/>
              <a:buFont typeface="Josefin Sans"/>
              <a:buNone/>
              <a:defRPr>
                <a:solidFill>
                  <a:schemeClr val="dk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4" name="Google Shape;44;p10"/>
          <p:cNvSpPr txBox="1">
            <a:spLocks noGrp="1"/>
          </p:cNvSpPr>
          <p:nvPr>
            <p:ph type="body" idx="1"/>
          </p:nvPr>
        </p:nvSpPr>
        <p:spPr>
          <a:xfrm>
            <a:off x="838200" y="1825625"/>
            <a:ext cx="5181600" cy="4351200"/>
          </a:xfrm>
          <a:prstGeom prst="rect">
            <a:avLst/>
          </a:prstGeom>
          <a:noFill/>
          <a:ln>
            <a:noFill/>
          </a:ln>
        </p:spPr>
        <p:txBody>
          <a:bodyPr spcFirstLastPara="1" wrap="square" lIns="68575" tIns="34275" rIns="68575" bIns="34275" anchor="t" anchorCtr="0">
            <a:noAutofit/>
          </a:bodyPr>
          <a:lstStyle>
            <a:lvl1pPr marL="609585" lvl="0" indent="-482588" algn="l">
              <a:lnSpc>
                <a:spcPct val="90000"/>
              </a:lnSpc>
              <a:spcBef>
                <a:spcPts val="1067"/>
              </a:spcBef>
              <a:spcAft>
                <a:spcPts val="0"/>
              </a:spcAft>
              <a:buClr>
                <a:schemeClr val="dk1"/>
              </a:buClr>
              <a:buSzPts val="2100"/>
              <a:buChar char="•"/>
              <a:defRPr>
                <a:solidFill>
                  <a:schemeClr val="dk1"/>
                </a:solidFill>
              </a:defRPr>
            </a:lvl1pPr>
            <a:lvl2pPr marL="1219170" lvl="1" indent="-457189" algn="l">
              <a:lnSpc>
                <a:spcPct val="90000"/>
              </a:lnSpc>
              <a:spcBef>
                <a:spcPts val="533"/>
              </a:spcBef>
              <a:spcAft>
                <a:spcPts val="0"/>
              </a:spcAft>
              <a:buClr>
                <a:schemeClr val="dk1"/>
              </a:buClr>
              <a:buSzPts val="1800"/>
              <a:buChar char="•"/>
              <a:defRPr>
                <a:solidFill>
                  <a:schemeClr val="dk1"/>
                </a:solidFill>
              </a:defRPr>
            </a:lvl2pPr>
            <a:lvl3pPr marL="1828754" lvl="2" indent="-431789" algn="l">
              <a:lnSpc>
                <a:spcPct val="90000"/>
              </a:lnSpc>
              <a:spcBef>
                <a:spcPts val="533"/>
              </a:spcBef>
              <a:spcAft>
                <a:spcPts val="0"/>
              </a:spcAft>
              <a:buClr>
                <a:schemeClr val="dk1"/>
              </a:buClr>
              <a:buSzPts val="1500"/>
              <a:buChar char="•"/>
              <a:defRPr>
                <a:solidFill>
                  <a:schemeClr val="dk1"/>
                </a:solidFill>
              </a:defRPr>
            </a:lvl3pPr>
            <a:lvl4pPr marL="2438339" lvl="3" indent="-423323" algn="l">
              <a:lnSpc>
                <a:spcPct val="90000"/>
              </a:lnSpc>
              <a:spcBef>
                <a:spcPts val="533"/>
              </a:spcBef>
              <a:spcAft>
                <a:spcPts val="0"/>
              </a:spcAft>
              <a:buClr>
                <a:schemeClr val="dk1"/>
              </a:buClr>
              <a:buSzPts val="1400"/>
              <a:buChar char="•"/>
              <a:defRPr>
                <a:solidFill>
                  <a:schemeClr val="dk1"/>
                </a:solidFill>
              </a:defRPr>
            </a:lvl4pPr>
            <a:lvl5pPr marL="3047924" lvl="4" indent="-423323" algn="l">
              <a:lnSpc>
                <a:spcPct val="90000"/>
              </a:lnSpc>
              <a:spcBef>
                <a:spcPts val="533"/>
              </a:spcBef>
              <a:spcAft>
                <a:spcPts val="0"/>
              </a:spcAft>
              <a:buClr>
                <a:schemeClr val="dk1"/>
              </a:buClr>
              <a:buSzPts val="1400"/>
              <a:buChar char="•"/>
              <a:defRPr>
                <a:solidFill>
                  <a:schemeClr val="dk1"/>
                </a:solidFill>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45" name="Google Shape;45;p10"/>
          <p:cNvSpPr txBox="1">
            <a:spLocks noGrp="1"/>
          </p:cNvSpPr>
          <p:nvPr>
            <p:ph type="body" idx="2"/>
          </p:nvPr>
        </p:nvSpPr>
        <p:spPr>
          <a:xfrm>
            <a:off x="6172200" y="1825625"/>
            <a:ext cx="5181600" cy="4351200"/>
          </a:xfrm>
          <a:prstGeom prst="rect">
            <a:avLst/>
          </a:prstGeom>
          <a:noFill/>
          <a:ln>
            <a:noFill/>
          </a:ln>
        </p:spPr>
        <p:txBody>
          <a:bodyPr spcFirstLastPara="1" wrap="square" lIns="68575" tIns="34275" rIns="68575" bIns="34275" anchor="t" anchorCtr="0">
            <a:noAutofit/>
          </a:bodyPr>
          <a:lstStyle>
            <a:lvl1pPr marL="609585" lvl="0" indent="-482588" algn="l">
              <a:lnSpc>
                <a:spcPct val="90000"/>
              </a:lnSpc>
              <a:spcBef>
                <a:spcPts val="1067"/>
              </a:spcBef>
              <a:spcAft>
                <a:spcPts val="0"/>
              </a:spcAft>
              <a:buClr>
                <a:schemeClr val="dk1"/>
              </a:buClr>
              <a:buSzPts val="2100"/>
              <a:buChar char="•"/>
              <a:defRPr>
                <a:solidFill>
                  <a:schemeClr val="dk1"/>
                </a:solidFill>
              </a:defRPr>
            </a:lvl1pPr>
            <a:lvl2pPr marL="1219170" lvl="1" indent="-457189" algn="l">
              <a:lnSpc>
                <a:spcPct val="90000"/>
              </a:lnSpc>
              <a:spcBef>
                <a:spcPts val="533"/>
              </a:spcBef>
              <a:spcAft>
                <a:spcPts val="0"/>
              </a:spcAft>
              <a:buClr>
                <a:schemeClr val="dk1"/>
              </a:buClr>
              <a:buSzPts val="1800"/>
              <a:buChar char="•"/>
              <a:defRPr>
                <a:solidFill>
                  <a:schemeClr val="dk1"/>
                </a:solidFill>
              </a:defRPr>
            </a:lvl2pPr>
            <a:lvl3pPr marL="1828754" lvl="2" indent="-431789" algn="l">
              <a:lnSpc>
                <a:spcPct val="90000"/>
              </a:lnSpc>
              <a:spcBef>
                <a:spcPts val="533"/>
              </a:spcBef>
              <a:spcAft>
                <a:spcPts val="0"/>
              </a:spcAft>
              <a:buClr>
                <a:schemeClr val="dk1"/>
              </a:buClr>
              <a:buSzPts val="1500"/>
              <a:buChar char="•"/>
              <a:defRPr>
                <a:solidFill>
                  <a:schemeClr val="dk1"/>
                </a:solidFill>
              </a:defRPr>
            </a:lvl3pPr>
            <a:lvl4pPr marL="2438339" lvl="3" indent="-423323" algn="l">
              <a:lnSpc>
                <a:spcPct val="90000"/>
              </a:lnSpc>
              <a:spcBef>
                <a:spcPts val="533"/>
              </a:spcBef>
              <a:spcAft>
                <a:spcPts val="0"/>
              </a:spcAft>
              <a:buClr>
                <a:schemeClr val="dk1"/>
              </a:buClr>
              <a:buSzPts val="1400"/>
              <a:buChar char="•"/>
              <a:defRPr>
                <a:solidFill>
                  <a:schemeClr val="dk1"/>
                </a:solidFill>
              </a:defRPr>
            </a:lvl4pPr>
            <a:lvl5pPr marL="3047924" lvl="4" indent="-423323" algn="l">
              <a:lnSpc>
                <a:spcPct val="90000"/>
              </a:lnSpc>
              <a:spcBef>
                <a:spcPts val="533"/>
              </a:spcBef>
              <a:spcAft>
                <a:spcPts val="0"/>
              </a:spcAft>
              <a:buClr>
                <a:schemeClr val="dk1"/>
              </a:buClr>
              <a:buSzPts val="1400"/>
              <a:buChar char="•"/>
              <a:defRPr>
                <a:solidFill>
                  <a:schemeClr val="dk1"/>
                </a:solidFill>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pic>
        <p:nvPicPr>
          <p:cNvPr id="46" name="Google Shape;46;p10"/>
          <p:cNvPicPr preferRelativeResize="0"/>
          <p:nvPr/>
        </p:nvPicPr>
        <p:blipFill rotWithShape="1">
          <a:blip r:embed="rId2">
            <a:alphaModFix/>
          </a:blip>
          <a:srcRect/>
          <a:stretch/>
        </p:blipFill>
        <p:spPr>
          <a:xfrm>
            <a:off x="10320266" y="6202536"/>
            <a:ext cx="1689452" cy="573701"/>
          </a:xfrm>
          <a:prstGeom prst="rect">
            <a:avLst/>
          </a:prstGeom>
          <a:noFill/>
          <a:ln>
            <a:noFill/>
          </a:ln>
        </p:spPr>
      </p:pic>
      <p:sp>
        <p:nvSpPr>
          <p:cNvPr id="47" name="Google Shape;47;p10"/>
          <p:cNvSpPr txBox="1"/>
          <p:nvPr/>
        </p:nvSpPr>
        <p:spPr>
          <a:xfrm>
            <a:off x="11843463" y="6551335"/>
            <a:ext cx="166400" cy="2156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1467">
                <a:solidFill>
                  <a:schemeClr val="dk1"/>
                </a:solidFill>
                <a:latin typeface="Kanit"/>
                <a:ea typeface="Kanit"/>
                <a:cs typeface="Kanit"/>
                <a:sym typeface="Kanit"/>
              </a:rPr>
              <a:t>®</a:t>
            </a:r>
            <a:endParaRPr sz="1467"/>
          </a:p>
        </p:txBody>
      </p:sp>
    </p:spTree>
    <p:extLst>
      <p:ext uri="{BB962C8B-B14F-4D97-AF65-F5344CB8AC3E}">
        <p14:creationId xmlns:p14="http://schemas.microsoft.com/office/powerpoint/2010/main" val="2066042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tx1"/>
                </a:solidFill>
              </a:defRPr>
            </a:lvl1pPr>
            <a:lvl2pPr marL="685800" indent="-228600">
              <a:buFont typeface="Wingdings" panose="05000000000000000000" pitchFamily="2" charset="2"/>
              <a:buChar char="§"/>
              <a:defRPr>
                <a:solidFill>
                  <a:schemeClr val="tx1"/>
                </a:solidFill>
              </a:defRPr>
            </a:lvl2pPr>
            <a:lvl3pPr marL="1143000" indent="-228600">
              <a:buFont typeface="Wingdings" panose="05000000000000000000" pitchFamily="2" charset="2"/>
              <a:buChar char="§"/>
              <a:defRPr>
                <a:solidFill>
                  <a:schemeClr val="tx1"/>
                </a:solidFill>
              </a:defRPr>
            </a:lvl3pPr>
            <a:lvl4pPr marL="1600200" indent="-228600">
              <a:buFont typeface="Wingdings" panose="05000000000000000000" pitchFamily="2" charset="2"/>
              <a:buChar char="§"/>
              <a:defRPr>
                <a:solidFill>
                  <a:schemeClr val="tx1"/>
                </a:solidFill>
              </a:defRPr>
            </a:lvl4pPr>
            <a:lvl5pPr marL="2057400" indent="-228600">
              <a:buFont typeface="Wingdings" panose="05000000000000000000" pitchFamily="2" charset="2"/>
              <a:buChar cha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88644613"/>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tx1"/>
                </a:solidFill>
              </a:defRPr>
            </a:lvl1pPr>
            <a:lvl2pPr marL="685800" indent="-228600">
              <a:buFont typeface="Wingdings" panose="05000000000000000000" pitchFamily="2" charset="2"/>
              <a:buChar char="§"/>
              <a:defRPr>
                <a:solidFill>
                  <a:schemeClr val="tx1"/>
                </a:solidFill>
              </a:defRPr>
            </a:lvl2pPr>
            <a:lvl3pPr marL="1143000" indent="-228600">
              <a:buFont typeface="Wingdings" panose="05000000000000000000" pitchFamily="2" charset="2"/>
              <a:buChar char="§"/>
              <a:defRPr>
                <a:solidFill>
                  <a:schemeClr val="tx1"/>
                </a:solidFill>
              </a:defRPr>
            </a:lvl3pPr>
            <a:lvl4pPr marL="1600200" indent="-228600">
              <a:buFont typeface="Wingdings" panose="05000000000000000000" pitchFamily="2" charset="2"/>
              <a:buChar char="§"/>
              <a:defRPr>
                <a:solidFill>
                  <a:schemeClr val="tx1"/>
                </a:solidFill>
              </a:defRPr>
            </a:lvl4pPr>
            <a:lvl5pPr marL="2057400" indent="-228600">
              <a:buFont typeface="Wingdings" panose="05000000000000000000" pitchFamily="2" charset="2"/>
              <a:buChar cha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0E3283F6-49A1-41A3-AA01-AF24D564F9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13" name="TextBox 12">
            <a:extLst>
              <a:ext uri="{FF2B5EF4-FFF2-40B4-BE49-F238E27FC236}">
                <a16:creationId xmlns:a16="http://schemas.microsoft.com/office/drawing/2014/main" id="{76213BD6-1DDE-4C11-9D3B-F9325C09CB23}"/>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462953967"/>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8378776"/>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11331729"/>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1_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A85D2E43-E794-4452-9ED3-665DAB7820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12" name="TextBox 11">
            <a:extLst>
              <a:ext uri="{FF2B5EF4-FFF2-40B4-BE49-F238E27FC236}">
                <a16:creationId xmlns:a16="http://schemas.microsoft.com/office/drawing/2014/main" id="{C9324876-EC72-4CE9-9481-340E0EFD25D5}"/>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347719205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theme" Target="../theme/theme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image" Target="../media/image2.png"/><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D437BA77-6ACA-496F-9308-EA3A00D73AB3}"/>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pic>
        <p:nvPicPr>
          <p:cNvPr id="9" name="Picture 8">
            <a:extLst>
              <a:ext uri="{FF2B5EF4-FFF2-40B4-BE49-F238E27FC236}">
                <a16:creationId xmlns:a16="http://schemas.microsoft.com/office/drawing/2014/main" id="{71B5EDC6-E01D-44EB-A03F-BD9BB310D8EA}"/>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0320267" y="6202535"/>
            <a:ext cx="1689452" cy="573702"/>
          </a:xfrm>
          <a:prstGeom prst="rect">
            <a:avLst/>
          </a:prstGeom>
        </p:spPr>
      </p:pic>
      <p:sp>
        <p:nvSpPr>
          <p:cNvPr id="10" name="TextBox 9">
            <a:extLst>
              <a:ext uri="{FF2B5EF4-FFF2-40B4-BE49-F238E27FC236}">
                <a16:creationId xmlns:a16="http://schemas.microsoft.com/office/drawing/2014/main" id="{4B09E5E9-118C-4B1E-B3A3-60AF8DE7E815}"/>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rgbClr val="FFFFFF"/>
                </a:solidFill>
              </a:rPr>
              <a:t>®</a:t>
            </a:r>
          </a:p>
        </p:txBody>
      </p:sp>
      <p:sp>
        <p:nvSpPr>
          <p:cNvPr id="17" name="TextBox 16">
            <a:extLst>
              <a:ext uri="{FF2B5EF4-FFF2-40B4-BE49-F238E27FC236}">
                <a16:creationId xmlns:a16="http://schemas.microsoft.com/office/drawing/2014/main" id="{C7F29F9C-7538-46C5-9B3E-2EA73F61640A}"/>
              </a:ext>
            </a:extLst>
          </p:cNvPr>
          <p:cNvSpPr txBox="1"/>
          <p:nvPr userDrawn="1"/>
        </p:nvSpPr>
        <p:spPr>
          <a:xfrm>
            <a:off x="838200" y="6396335"/>
            <a:ext cx="682737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D792D4-7F8A-4118-98CD-7F56A285D539}" type="slidenum">
              <a:rPr lang="en-US" sz="1200" smtClean="0">
                <a:solidFill>
                  <a:schemeClr val="tx1"/>
                </a:solidFill>
              </a:rPr>
              <a:pPr marL="0" marR="0" lvl="0" indent="0" algn="l" defTabSz="914400" rtl="0" eaLnBrk="1" fontAlgn="auto" latinLnBrk="0" hangingPunct="1">
                <a:lnSpc>
                  <a:spcPct val="100000"/>
                </a:lnSpc>
                <a:spcBef>
                  <a:spcPts val="0"/>
                </a:spcBef>
                <a:spcAft>
                  <a:spcPts val="0"/>
                </a:spcAft>
                <a:buClrTx/>
                <a:buSzTx/>
                <a:buFontTx/>
                <a:buNone/>
                <a:tabLst/>
                <a:defRPr/>
              </a:pPr>
              <a:t>‹#›</a:t>
            </a:fld>
            <a:r>
              <a:rPr lang="en-US" sz="1000" dirty="0">
                <a:solidFill>
                  <a:srgbClr val="93A1A1"/>
                </a:solidFill>
              </a:rPr>
              <a:t>  |  </a:t>
            </a:r>
            <a:fld id="{AEFFB1E4-9BDB-4B08-8D8D-2B25DF1C9305}" type="datetime1">
              <a:rPr lang="en-US" sz="1000" smtClean="0">
                <a:solidFill>
                  <a:schemeClr val="tx1"/>
                </a:solidFill>
              </a:rPr>
              <a:pPr marL="0" marR="0" lvl="0" indent="0" algn="l" defTabSz="914400" rtl="0" eaLnBrk="1" fontAlgn="auto" latinLnBrk="0" hangingPunct="1">
                <a:lnSpc>
                  <a:spcPct val="100000"/>
                </a:lnSpc>
                <a:spcBef>
                  <a:spcPts val="0"/>
                </a:spcBef>
                <a:spcAft>
                  <a:spcPts val="0"/>
                </a:spcAft>
                <a:buClrTx/>
                <a:buSzTx/>
                <a:buFontTx/>
                <a:buNone/>
                <a:tabLst/>
                <a:defRPr/>
              </a:pPr>
              <a:t>1/25/2022</a:t>
            </a:fld>
            <a:r>
              <a:rPr lang="en-US" sz="1000" dirty="0"/>
              <a:t>  </a:t>
            </a:r>
            <a:r>
              <a:rPr lang="en-US" sz="1000" dirty="0">
                <a:solidFill>
                  <a:srgbClr val="93A1A1"/>
                </a:solidFill>
              </a:rPr>
              <a:t>  © Copyright 2006-2022 Inflectra Corporation</a:t>
            </a:r>
            <a:endParaRPr lang="en-US" sz="1000" dirty="0"/>
          </a:p>
        </p:txBody>
      </p:sp>
    </p:spTree>
    <p:extLst>
      <p:ext uri="{BB962C8B-B14F-4D97-AF65-F5344CB8AC3E}">
        <p14:creationId xmlns:p14="http://schemas.microsoft.com/office/powerpoint/2010/main" val="42642588"/>
      </p:ext>
    </p:extLst>
  </p:cSld>
  <p:clrMap bg1="lt1" tx1="dk1" bg2="lt2" tx2="dk2" accent1="accent1" accent2="accent2" accent3="accent3" accent4="accent4" accent5="accent5" accent6="accent6" hlink="hlink" folHlink="folHlink"/>
  <p:sldLayoutIdLst>
    <p:sldLayoutId id="2147483649" r:id="rId1"/>
    <p:sldLayoutId id="2147483715" r:id="rId2"/>
    <p:sldLayoutId id="2147483716" r:id="rId3"/>
    <p:sldLayoutId id="2147483673" r:id="rId4"/>
    <p:sldLayoutId id="2147483660" r:id="rId5"/>
    <p:sldLayoutId id="2147483709" r:id="rId6"/>
    <p:sldLayoutId id="2147483652" r:id="rId7"/>
    <p:sldLayoutId id="2147483674" r:id="rId8"/>
    <p:sldLayoutId id="2147483663" r:id="rId9"/>
    <p:sldLayoutId id="2147483653" r:id="rId10"/>
    <p:sldLayoutId id="2147483675" r:id="rId11"/>
    <p:sldLayoutId id="2147483710" r:id="rId12"/>
    <p:sldLayoutId id="2147483656" r:id="rId13"/>
    <p:sldLayoutId id="2147483676" r:id="rId14"/>
    <p:sldLayoutId id="2147483711" r:id="rId15"/>
    <p:sldLayoutId id="2147483657" r:id="rId16"/>
    <p:sldLayoutId id="2147483677" r:id="rId17"/>
    <p:sldLayoutId id="2147483712" r:id="rId18"/>
    <p:sldLayoutId id="2147483658" r:id="rId19"/>
    <p:sldLayoutId id="2147483678" r:id="rId20"/>
    <p:sldLayoutId id="2147483713" r:id="rId21"/>
    <p:sldLayoutId id="2147483659" r:id="rId22"/>
    <p:sldLayoutId id="2147483679" r:id="rId23"/>
    <p:sldLayoutId id="2147483714" r:id="rId24"/>
  </p:sldLayoutIdLst>
  <p:hf hdr="0"/>
  <p:txStyles>
    <p:titleStyle>
      <a:lvl1pPr algn="l" defTabSz="914400" rtl="0" eaLnBrk="1" latinLnBrk="0" hangingPunct="1">
        <a:lnSpc>
          <a:spcPct val="90000"/>
        </a:lnSpc>
        <a:spcBef>
          <a:spcPct val="0"/>
        </a:spcBef>
        <a:buNone/>
        <a:defRPr sz="4400" b="1"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5C23B726-209D-4554-B472-76CF768ADC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8" name="Text Placeholder 2">
            <a:extLst>
              <a:ext uri="{FF2B5EF4-FFF2-40B4-BE49-F238E27FC236}">
                <a16:creationId xmlns:a16="http://schemas.microsoft.com/office/drawing/2014/main" id="{71498183-2849-4ACD-A774-3B0DF4A2E0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D2E97783-AB4C-4ACD-A270-4A4DCB75F5FC}"/>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0320267" y="6202535"/>
            <a:ext cx="1689452" cy="573702"/>
          </a:xfrm>
          <a:prstGeom prst="rect">
            <a:avLst/>
          </a:prstGeom>
        </p:spPr>
      </p:pic>
      <p:sp>
        <p:nvSpPr>
          <p:cNvPr id="10" name="TextBox 9">
            <a:extLst>
              <a:ext uri="{FF2B5EF4-FFF2-40B4-BE49-F238E27FC236}">
                <a16:creationId xmlns:a16="http://schemas.microsoft.com/office/drawing/2014/main" id="{2AF2E3DA-8A09-40A3-BBD4-63E8A4249472}"/>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rgbClr val="FFFFFF"/>
                </a:solidFill>
              </a:rPr>
              <a:t>®</a:t>
            </a:r>
          </a:p>
        </p:txBody>
      </p:sp>
    </p:spTree>
    <p:extLst>
      <p:ext uri="{BB962C8B-B14F-4D97-AF65-F5344CB8AC3E}">
        <p14:creationId xmlns:p14="http://schemas.microsoft.com/office/powerpoint/2010/main" val="1134458929"/>
      </p:ext>
    </p:extLst>
  </p:cSld>
  <p:clrMap bg1="lt1" tx1="dk1" bg2="lt2" tx2="dk2" accent1="accent1" accent2="accent2" accent3="accent3" accent4="accent4" accent5="accent5" accent6="accent6" hlink="hlink" folHlink="folHlink"/>
  <p:sldLayoutIdLst>
    <p:sldLayoutId id="2147483693" r:id="rId1"/>
    <p:sldLayoutId id="2147483700" r:id="rId2"/>
    <p:sldLayoutId id="2147483701" r:id="rId3"/>
    <p:sldLayoutId id="2147483695" r:id="rId4"/>
    <p:sldLayoutId id="2147483704" r:id="rId5"/>
    <p:sldLayoutId id="2147483703" r:id="rId6"/>
    <p:sldLayoutId id="2147483654" r:id="rId7"/>
    <p:sldLayoutId id="2147483705" r:id="rId8"/>
    <p:sldLayoutId id="2147483706" r:id="rId9"/>
    <p:sldLayoutId id="2147483699" r:id="rId10"/>
    <p:sldLayoutId id="2147483707" r:id="rId11"/>
    <p:sldLayoutId id="2147483708" r:id="rId12"/>
    <p:sldLayoutId id="2147483717" r:id="rId13"/>
    <p:sldLayoutId id="2147483719" r:id="rId14"/>
    <p:sldLayoutId id="2147483720" r:id="rId15"/>
    <p:sldLayoutId id="2147483721" r:id="rId16"/>
    <p:sldLayoutId id="2147483722" r:id="rId17"/>
  </p:sldLayoutIdLst>
  <p:txStyles>
    <p:titleStyle>
      <a:lvl1pPr algn="l" defTabSz="914400" rtl="0" eaLnBrk="1" latinLnBrk="0" hangingPunct="1">
        <a:lnSpc>
          <a:spcPct val="90000"/>
        </a:lnSpc>
        <a:spcBef>
          <a:spcPct val="0"/>
        </a:spcBef>
        <a:buNone/>
        <a:defRPr sz="4400" b="1" kern="1200">
          <a:solidFill>
            <a:schemeClr val="tx1"/>
          </a:solidFill>
          <a:latin typeface="Josefin Sans"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3" Type="http://schemas.openxmlformats.org/officeDocument/2006/relationships/image" Target="../media/image8.svg"/><Relationship Id="rId7" Type="http://schemas.openxmlformats.org/officeDocument/2006/relationships/image" Target="../media/image12.sv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37.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5" Type="http://schemas.openxmlformats.org/officeDocument/2006/relationships/image" Target="../media/image20.sv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svg"/><Relationship Id="rId1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hyperlink" Target="https://www.inflectra.com/SpiraTeam/ProductComparison.aspx" TargetMode="External"/><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7.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g"/><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6.png"/><Relationship Id="rId1" Type="http://schemas.openxmlformats.org/officeDocument/2006/relationships/slideLayout" Target="../slideLayouts/slideLayout37.xml"/><Relationship Id="rId4" Type="http://schemas.openxmlformats.org/officeDocument/2006/relationships/image" Target="../media/image12.sv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8" Type="http://schemas.openxmlformats.org/officeDocument/2006/relationships/hyperlink" Target="http://www.swisslife.com/" TargetMode="External"/><Relationship Id="rId13" Type="http://schemas.openxmlformats.org/officeDocument/2006/relationships/image" Target="../media/image38.png"/><Relationship Id="rId18" Type="http://schemas.openxmlformats.org/officeDocument/2006/relationships/image" Target="../media/image43.png"/><Relationship Id="rId26" Type="http://schemas.openxmlformats.org/officeDocument/2006/relationships/image" Target="../media/image51.png"/><Relationship Id="rId39" Type="http://schemas.openxmlformats.org/officeDocument/2006/relationships/image" Target="../media/image63.png"/><Relationship Id="rId3" Type="http://schemas.openxmlformats.org/officeDocument/2006/relationships/image" Target="../media/image31.jpeg"/><Relationship Id="rId21" Type="http://schemas.openxmlformats.org/officeDocument/2006/relationships/image" Target="../media/image46.png"/><Relationship Id="rId34" Type="http://schemas.openxmlformats.org/officeDocument/2006/relationships/image" Target="../media/image58.gif"/><Relationship Id="rId7" Type="http://schemas.openxmlformats.org/officeDocument/2006/relationships/image" Target="../media/image33.png"/><Relationship Id="rId12" Type="http://schemas.openxmlformats.org/officeDocument/2006/relationships/image" Target="../media/image37.png"/><Relationship Id="rId17" Type="http://schemas.openxmlformats.org/officeDocument/2006/relationships/image" Target="../media/image42.png"/><Relationship Id="rId25" Type="http://schemas.openxmlformats.org/officeDocument/2006/relationships/image" Target="../media/image50.png"/><Relationship Id="rId33" Type="http://schemas.openxmlformats.org/officeDocument/2006/relationships/image" Target="../media/image57.png"/><Relationship Id="rId38" Type="http://schemas.openxmlformats.org/officeDocument/2006/relationships/image" Target="../media/image62.png"/><Relationship Id="rId2" Type="http://schemas.openxmlformats.org/officeDocument/2006/relationships/hyperlink" Target="http://www.alcatel-lucent.com/" TargetMode="External"/><Relationship Id="rId16" Type="http://schemas.openxmlformats.org/officeDocument/2006/relationships/image" Target="../media/image41.png"/><Relationship Id="rId20" Type="http://schemas.openxmlformats.org/officeDocument/2006/relationships/image" Target="../media/image45.png"/><Relationship Id="rId29" Type="http://schemas.openxmlformats.org/officeDocument/2006/relationships/image" Target="../media/image54.gif"/><Relationship Id="rId1" Type="http://schemas.openxmlformats.org/officeDocument/2006/relationships/slideLayout" Target="../slideLayouts/slideLayout6.xml"/><Relationship Id="rId6" Type="http://schemas.openxmlformats.org/officeDocument/2006/relationships/hyperlink" Target="http://www.db.com/" TargetMode="External"/><Relationship Id="rId11" Type="http://schemas.openxmlformats.org/officeDocument/2006/relationships/image" Target="../media/image36.png"/><Relationship Id="rId24" Type="http://schemas.openxmlformats.org/officeDocument/2006/relationships/image" Target="../media/image49.png"/><Relationship Id="rId32" Type="http://schemas.openxmlformats.org/officeDocument/2006/relationships/hyperlink" Target="http://www.ermscorp.com/" TargetMode="External"/><Relationship Id="rId37" Type="http://schemas.openxmlformats.org/officeDocument/2006/relationships/image" Target="../media/image61.jpeg"/><Relationship Id="rId5" Type="http://schemas.openxmlformats.org/officeDocument/2006/relationships/image" Target="../media/image32.png"/><Relationship Id="rId15" Type="http://schemas.openxmlformats.org/officeDocument/2006/relationships/image" Target="../media/image40.png"/><Relationship Id="rId23" Type="http://schemas.openxmlformats.org/officeDocument/2006/relationships/image" Target="../media/image48.png"/><Relationship Id="rId28" Type="http://schemas.openxmlformats.org/officeDocument/2006/relationships/image" Target="../media/image53.png"/><Relationship Id="rId36" Type="http://schemas.openxmlformats.org/officeDocument/2006/relationships/image" Target="../media/image60.png"/><Relationship Id="rId10" Type="http://schemas.openxmlformats.org/officeDocument/2006/relationships/image" Target="../media/image35.png"/><Relationship Id="rId19" Type="http://schemas.openxmlformats.org/officeDocument/2006/relationships/image" Target="../media/image44.png"/><Relationship Id="rId31" Type="http://schemas.openxmlformats.org/officeDocument/2006/relationships/image" Target="../media/image56.png"/><Relationship Id="rId4" Type="http://schemas.openxmlformats.org/officeDocument/2006/relationships/hyperlink" Target="http://www.rockybrands.com/" TargetMode="External"/><Relationship Id="rId9" Type="http://schemas.openxmlformats.org/officeDocument/2006/relationships/image" Target="../media/image34.png"/><Relationship Id="rId14" Type="http://schemas.openxmlformats.org/officeDocument/2006/relationships/image" Target="../media/image39.png"/><Relationship Id="rId22" Type="http://schemas.openxmlformats.org/officeDocument/2006/relationships/image" Target="../media/image47.png"/><Relationship Id="rId27" Type="http://schemas.openxmlformats.org/officeDocument/2006/relationships/image" Target="../media/image52.png"/><Relationship Id="rId30" Type="http://schemas.openxmlformats.org/officeDocument/2006/relationships/image" Target="../media/image55.png"/><Relationship Id="rId35" Type="http://schemas.openxmlformats.org/officeDocument/2006/relationships/image" Target="../media/image59.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png"/><Relationship Id="rId7" Type="http://schemas.openxmlformats.org/officeDocument/2006/relationships/image" Target="../media/image69.jpeg"/><Relationship Id="rId12" Type="http://schemas.openxmlformats.org/officeDocument/2006/relationships/image" Target="../media/image74.png"/><Relationship Id="rId2" Type="http://schemas.openxmlformats.org/officeDocument/2006/relationships/image" Target="../media/image64.png"/><Relationship Id="rId1" Type="http://schemas.openxmlformats.org/officeDocument/2006/relationships/slideLayout" Target="../slideLayouts/slideLayout41.xml"/><Relationship Id="rId6" Type="http://schemas.openxmlformats.org/officeDocument/2006/relationships/image" Target="../media/image68.png"/><Relationship Id="rId11" Type="http://schemas.openxmlformats.org/officeDocument/2006/relationships/image" Target="../media/image73.png"/><Relationship Id="rId5" Type="http://schemas.openxmlformats.org/officeDocument/2006/relationships/image" Target="../media/image67.jpeg"/><Relationship Id="rId10" Type="http://schemas.openxmlformats.org/officeDocument/2006/relationships/image" Target="../media/image72.png"/><Relationship Id="rId4" Type="http://schemas.openxmlformats.org/officeDocument/2006/relationships/image" Target="../media/image66.png"/><Relationship Id="rId9" Type="http://schemas.openxmlformats.org/officeDocument/2006/relationships/image" Target="../media/image7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8" Type="http://schemas.openxmlformats.org/officeDocument/2006/relationships/image" Target="../media/image81.jpg"/><Relationship Id="rId13" Type="http://schemas.openxmlformats.org/officeDocument/2006/relationships/image" Target="../media/image86.png"/><Relationship Id="rId18" Type="http://schemas.openxmlformats.org/officeDocument/2006/relationships/image" Target="../media/image91.png"/><Relationship Id="rId26" Type="http://schemas.openxmlformats.org/officeDocument/2006/relationships/image" Target="../media/image97.png"/><Relationship Id="rId3" Type="http://schemas.openxmlformats.org/officeDocument/2006/relationships/image" Target="../media/image76.png"/><Relationship Id="rId21" Type="http://schemas.openxmlformats.org/officeDocument/2006/relationships/oleObject" Target="../embeddings/oleObject1.bin"/><Relationship Id="rId7" Type="http://schemas.openxmlformats.org/officeDocument/2006/relationships/image" Target="../media/image80.png"/><Relationship Id="rId12" Type="http://schemas.openxmlformats.org/officeDocument/2006/relationships/image" Target="../media/image85.png"/><Relationship Id="rId17" Type="http://schemas.openxmlformats.org/officeDocument/2006/relationships/image" Target="../media/image90.png"/><Relationship Id="rId25" Type="http://schemas.openxmlformats.org/officeDocument/2006/relationships/image" Target="../media/image96.png"/><Relationship Id="rId2" Type="http://schemas.openxmlformats.org/officeDocument/2006/relationships/slideLayout" Target="../slideLayouts/slideLayout37.xml"/><Relationship Id="rId16" Type="http://schemas.openxmlformats.org/officeDocument/2006/relationships/image" Target="../media/image89.png"/><Relationship Id="rId20" Type="http://schemas.openxmlformats.org/officeDocument/2006/relationships/image" Target="../media/image93.png"/><Relationship Id="rId29" Type="http://schemas.openxmlformats.org/officeDocument/2006/relationships/image" Target="../media/image100.png"/><Relationship Id="rId1" Type="http://schemas.openxmlformats.org/officeDocument/2006/relationships/vmlDrawing" Target="../drawings/vmlDrawing1.vml"/><Relationship Id="rId6" Type="http://schemas.openxmlformats.org/officeDocument/2006/relationships/image" Target="../media/image79.png"/><Relationship Id="rId11" Type="http://schemas.openxmlformats.org/officeDocument/2006/relationships/image" Target="../media/image84.png"/><Relationship Id="rId24" Type="http://schemas.openxmlformats.org/officeDocument/2006/relationships/image" Target="../media/image95.png"/><Relationship Id="rId5" Type="http://schemas.openxmlformats.org/officeDocument/2006/relationships/image" Target="../media/image78.jpeg"/><Relationship Id="rId15" Type="http://schemas.openxmlformats.org/officeDocument/2006/relationships/image" Target="../media/image88.png"/><Relationship Id="rId23" Type="http://schemas.openxmlformats.org/officeDocument/2006/relationships/image" Target="../media/image94.jpeg"/><Relationship Id="rId28" Type="http://schemas.openxmlformats.org/officeDocument/2006/relationships/image" Target="../media/image99.jpeg"/><Relationship Id="rId10" Type="http://schemas.openxmlformats.org/officeDocument/2006/relationships/image" Target="../media/image83.jpg"/><Relationship Id="rId19" Type="http://schemas.openxmlformats.org/officeDocument/2006/relationships/image" Target="../media/image92.png"/><Relationship Id="rId4" Type="http://schemas.openxmlformats.org/officeDocument/2006/relationships/image" Target="../media/image77.png"/><Relationship Id="rId9" Type="http://schemas.openxmlformats.org/officeDocument/2006/relationships/image" Target="../media/image82.png"/><Relationship Id="rId14" Type="http://schemas.openxmlformats.org/officeDocument/2006/relationships/image" Target="../media/image87.png"/><Relationship Id="rId22" Type="http://schemas.openxmlformats.org/officeDocument/2006/relationships/image" Target="../media/image75.wmf"/><Relationship Id="rId27" Type="http://schemas.openxmlformats.org/officeDocument/2006/relationships/image" Target="../media/image98.jpeg"/><Relationship Id="rId30" Type="http://schemas.openxmlformats.org/officeDocument/2006/relationships/image" Target="../media/image10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37.xml"/><Relationship Id="rId4" Type="http://schemas.openxmlformats.org/officeDocument/2006/relationships/image" Target="../media/image10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37.xml"/><Relationship Id="rId4" Type="http://schemas.openxmlformats.org/officeDocument/2006/relationships/image" Target="../media/image110.png"/></Relationships>
</file>

<file path=ppt/slides/_rels/slide38.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37.xml"/><Relationship Id="rId4" Type="http://schemas.openxmlformats.org/officeDocument/2006/relationships/image" Target="../media/image113.png"/></Relationships>
</file>

<file path=ppt/slides/_rels/slide39.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41.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5.png"/><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png"/><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9.png"/><Relationship Id="rId1" Type="http://schemas.openxmlformats.org/officeDocument/2006/relationships/slideLayout" Target="../slideLayouts/slideLayout37.xml"/><Relationship Id="rId4" Type="http://schemas.openxmlformats.org/officeDocument/2006/relationships/image" Target="../media/image121.png"/></Relationships>
</file>

<file path=ppt/slides/_rels/slide44.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122.png"/><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3" Type="http://schemas.openxmlformats.org/officeDocument/2006/relationships/image" Target="../media/image125.svg"/><Relationship Id="rId2" Type="http://schemas.openxmlformats.org/officeDocument/2006/relationships/image" Target="../media/image124.png"/><Relationship Id="rId1" Type="http://schemas.openxmlformats.org/officeDocument/2006/relationships/slideLayout" Target="../slideLayouts/slideLayout37.xml"/><Relationship Id="rId5" Type="http://schemas.openxmlformats.org/officeDocument/2006/relationships/image" Target="../media/image12.svg"/><Relationship Id="rId4" Type="http://schemas.openxmlformats.org/officeDocument/2006/relationships/image" Target="../media/image11.png"/></Relationships>
</file>

<file path=ppt/slides/_rels/slide46.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png"/><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48.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128.png"/><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130.png"/><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0.xml.rels><?xml version="1.0" encoding="UTF-8" standalone="yes"?>
<Relationships xmlns="http://schemas.openxmlformats.org/package/2006/relationships"><Relationship Id="rId8" Type="http://schemas.openxmlformats.org/officeDocument/2006/relationships/image" Target="../media/image138.png"/><Relationship Id="rId3" Type="http://schemas.openxmlformats.org/officeDocument/2006/relationships/image" Target="../media/image133.png"/><Relationship Id="rId7" Type="http://schemas.openxmlformats.org/officeDocument/2006/relationships/image" Target="../media/image137.png"/><Relationship Id="rId2" Type="http://schemas.openxmlformats.org/officeDocument/2006/relationships/image" Target="../media/image132.png"/><Relationship Id="rId1" Type="http://schemas.openxmlformats.org/officeDocument/2006/relationships/slideLayout" Target="../slideLayouts/slideLayout37.xml"/><Relationship Id="rId6" Type="http://schemas.openxmlformats.org/officeDocument/2006/relationships/image" Target="../media/image136.png"/><Relationship Id="rId5" Type="http://schemas.openxmlformats.org/officeDocument/2006/relationships/image" Target="../media/image135.png"/><Relationship Id="rId4" Type="http://schemas.openxmlformats.org/officeDocument/2006/relationships/image" Target="../media/image134.png"/><Relationship Id="rId9" Type="http://schemas.openxmlformats.org/officeDocument/2006/relationships/image" Target="../media/image139.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6.png"/><Relationship Id="rId1" Type="http://schemas.openxmlformats.org/officeDocument/2006/relationships/slideLayout" Target="../slideLayouts/slideLayout37.xml"/><Relationship Id="rId4" Type="http://schemas.openxmlformats.org/officeDocument/2006/relationships/image" Target="../media/image12.svg"/></Relationships>
</file>

<file path=ppt/slides/_rels/slide53.xml.rels><?xml version="1.0" encoding="UTF-8" standalone="yes"?>
<Relationships xmlns="http://schemas.openxmlformats.org/package/2006/relationships"><Relationship Id="rId8" Type="http://schemas.openxmlformats.org/officeDocument/2006/relationships/image" Target="../media/image146.png"/><Relationship Id="rId13" Type="http://schemas.openxmlformats.org/officeDocument/2006/relationships/image" Target="../media/image151.jpeg"/><Relationship Id="rId18" Type="http://schemas.openxmlformats.org/officeDocument/2006/relationships/image" Target="../media/image156.png"/><Relationship Id="rId26" Type="http://schemas.openxmlformats.org/officeDocument/2006/relationships/image" Target="../media/image164.gif"/><Relationship Id="rId3" Type="http://schemas.openxmlformats.org/officeDocument/2006/relationships/image" Target="../media/image141.png"/><Relationship Id="rId21" Type="http://schemas.openxmlformats.org/officeDocument/2006/relationships/image" Target="../media/image159.png"/><Relationship Id="rId34" Type="http://schemas.openxmlformats.org/officeDocument/2006/relationships/image" Target="../media/image172.png"/><Relationship Id="rId7" Type="http://schemas.openxmlformats.org/officeDocument/2006/relationships/image" Target="../media/image145.jpeg"/><Relationship Id="rId12" Type="http://schemas.openxmlformats.org/officeDocument/2006/relationships/image" Target="../media/image150.png"/><Relationship Id="rId17" Type="http://schemas.openxmlformats.org/officeDocument/2006/relationships/image" Target="../media/image155.png"/><Relationship Id="rId25" Type="http://schemas.openxmlformats.org/officeDocument/2006/relationships/image" Target="../media/image163.png"/><Relationship Id="rId33" Type="http://schemas.openxmlformats.org/officeDocument/2006/relationships/image" Target="../media/image171.png"/><Relationship Id="rId2" Type="http://schemas.openxmlformats.org/officeDocument/2006/relationships/image" Target="../media/image140.jpeg"/><Relationship Id="rId16" Type="http://schemas.openxmlformats.org/officeDocument/2006/relationships/image" Target="../media/image154.png"/><Relationship Id="rId20" Type="http://schemas.openxmlformats.org/officeDocument/2006/relationships/image" Target="../media/image158.png"/><Relationship Id="rId29" Type="http://schemas.openxmlformats.org/officeDocument/2006/relationships/image" Target="../media/image167.png"/><Relationship Id="rId1" Type="http://schemas.openxmlformats.org/officeDocument/2006/relationships/slideLayout" Target="../slideLayouts/slideLayout37.xml"/><Relationship Id="rId6" Type="http://schemas.openxmlformats.org/officeDocument/2006/relationships/image" Target="../media/image144.jpeg"/><Relationship Id="rId11" Type="http://schemas.openxmlformats.org/officeDocument/2006/relationships/image" Target="../media/image149.png"/><Relationship Id="rId24" Type="http://schemas.openxmlformats.org/officeDocument/2006/relationships/image" Target="../media/image162.png"/><Relationship Id="rId32" Type="http://schemas.openxmlformats.org/officeDocument/2006/relationships/image" Target="../media/image170.png"/><Relationship Id="rId37" Type="http://schemas.openxmlformats.org/officeDocument/2006/relationships/image" Target="../media/image175.png"/><Relationship Id="rId5" Type="http://schemas.openxmlformats.org/officeDocument/2006/relationships/image" Target="../media/image143.png"/><Relationship Id="rId15" Type="http://schemas.openxmlformats.org/officeDocument/2006/relationships/image" Target="../media/image153.png"/><Relationship Id="rId23" Type="http://schemas.openxmlformats.org/officeDocument/2006/relationships/image" Target="../media/image161.png"/><Relationship Id="rId28" Type="http://schemas.openxmlformats.org/officeDocument/2006/relationships/image" Target="../media/image166.gif"/><Relationship Id="rId36" Type="http://schemas.openxmlformats.org/officeDocument/2006/relationships/image" Target="../media/image174.png"/><Relationship Id="rId10" Type="http://schemas.openxmlformats.org/officeDocument/2006/relationships/image" Target="../media/image148.png"/><Relationship Id="rId19" Type="http://schemas.openxmlformats.org/officeDocument/2006/relationships/image" Target="../media/image157.png"/><Relationship Id="rId31" Type="http://schemas.openxmlformats.org/officeDocument/2006/relationships/image" Target="../media/image169.png"/><Relationship Id="rId4" Type="http://schemas.openxmlformats.org/officeDocument/2006/relationships/image" Target="../media/image142.png"/><Relationship Id="rId9" Type="http://schemas.openxmlformats.org/officeDocument/2006/relationships/image" Target="../media/image147.png"/><Relationship Id="rId14" Type="http://schemas.openxmlformats.org/officeDocument/2006/relationships/image" Target="../media/image152.png"/><Relationship Id="rId22" Type="http://schemas.openxmlformats.org/officeDocument/2006/relationships/image" Target="../media/image160.png"/><Relationship Id="rId27" Type="http://schemas.openxmlformats.org/officeDocument/2006/relationships/image" Target="../media/image165.png"/><Relationship Id="rId30" Type="http://schemas.openxmlformats.org/officeDocument/2006/relationships/image" Target="../media/image168.gif"/><Relationship Id="rId35" Type="http://schemas.openxmlformats.org/officeDocument/2006/relationships/image" Target="../media/image17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4E66D8-CA45-40A1-BDE3-AB455BBF47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7412" y="753990"/>
            <a:ext cx="8941575" cy="3840813"/>
          </a:xfrm>
          <a:prstGeom prst="rect">
            <a:avLst/>
          </a:prstGeom>
        </p:spPr>
      </p:pic>
      <p:sp>
        <p:nvSpPr>
          <p:cNvPr id="2" name="Title 1">
            <a:extLst>
              <a:ext uri="{FF2B5EF4-FFF2-40B4-BE49-F238E27FC236}">
                <a16:creationId xmlns:a16="http://schemas.microsoft.com/office/drawing/2014/main" id="{A2A852CC-4B7C-4191-B0D7-DC482B82E8B6}"/>
              </a:ext>
            </a:extLst>
          </p:cNvPr>
          <p:cNvSpPr>
            <a:spLocks noGrp="1"/>
          </p:cNvSpPr>
          <p:nvPr>
            <p:ph type="title"/>
          </p:nvPr>
        </p:nvSpPr>
        <p:spPr>
          <a:xfrm>
            <a:off x="2414726" y="4591753"/>
            <a:ext cx="9499107" cy="1325563"/>
          </a:xfrm>
        </p:spPr>
        <p:txBody>
          <a:bodyPr/>
          <a:lstStyle/>
          <a:p>
            <a:pPr algn="l"/>
            <a:r>
              <a:rPr lang="en-US" dirty="0">
                <a:solidFill>
                  <a:schemeClr val="tx2"/>
                </a:solidFill>
              </a:rPr>
              <a:t>Requirements, Test &amp; Defect Management</a:t>
            </a:r>
          </a:p>
        </p:txBody>
      </p:sp>
    </p:spTree>
    <p:extLst>
      <p:ext uri="{BB962C8B-B14F-4D97-AF65-F5344CB8AC3E}">
        <p14:creationId xmlns:p14="http://schemas.microsoft.com/office/powerpoint/2010/main" val="46579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5"/>
            <a:ext cx="10515600" cy="1325563"/>
          </a:xfrm>
        </p:spPr>
        <p:txBody>
          <a:bodyPr/>
          <a:lstStyle/>
          <a:p>
            <a:r>
              <a:rPr lang="en-US" dirty="0"/>
              <a:t>Shifting Left – Testing Earlier in the Process</a:t>
            </a:r>
          </a:p>
        </p:txBody>
      </p:sp>
      <p:sp>
        <p:nvSpPr>
          <p:cNvPr id="6" name="Content Placeholder 4">
            <a:extLst>
              <a:ext uri="{FF2B5EF4-FFF2-40B4-BE49-F238E27FC236}">
                <a16:creationId xmlns:a16="http://schemas.microsoft.com/office/drawing/2014/main" id="{8A1CE0BF-4D6F-40FF-9D79-A84DC7514E44}"/>
              </a:ext>
            </a:extLst>
          </p:cNvPr>
          <p:cNvSpPr>
            <a:spLocks noGrp="1"/>
          </p:cNvSpPr>
          <p:nvPr>
            <p:ph idx="1"/>
          </p:nvPr>
        </p:nvSpPr>
        <p:spPr>
          <a:xfrm>
            <a:off x="9346586" y="1567961"/>
            <a:ext cx="2581254" cy="4490160"/>
          </a:xfrm>
        </p:spPr>
        <p:txBody>
          <a:bodyPr>
            <a:noAutofit/>
          </a:bodyPr>
          <a:lstStyle/>
          <a:p>
            <a:pPr marL="0" indent="0">
              <a:buNone/>
            </a:pPr>
            <a:r>
              <a:rPr lang="en-US" dirty="0">
                <a:latin typeface="+mj-lt"/>
              </a:rPr>
              <a:t>Integrate automated unit, functional, API, performance, and security testing into your CI process.</a:t>
            </a:r>
          </a:p>
          <a:p>
            <a:pPr marL="0" indent="0">
              <a:buNone/>
            </a:pPr>
            <a:r>
              <a:rPr lang="en-US" dirty="0">
                <a:latin typeface="+mj-lt"/>
              </a:rPr>
              <a:t>Exploratory testing before the code is finished.</a:t>
            </a:r>
          </a:p>
        </p:txBody>
      </p:sp>
      <p:grpSp>
        <p:nvGrpSpPr>
          <p:cNvPr id="25" name="Group 24">
            <a:extLst>
              <a:ext uri="{FF2B5EF4-FFF2-40B4-BE49-F238E27FC236}">
                <a16:creationId xmlns:a16="http://schemas.microsoft.com/office/drawing/2014/main" id="{14DE26E6-04C1-4C8E-A4C4-0B544FB792C2}"/>
              </a:ext>
            </a:extLst>
          </p:cNvPr>
          <p:cNvGrpSpPr/>
          <p:nvPr/>
        </p:nvGrpSpPr>
        <p:grpSpPr>
          <a:xfrm>
            <a:off x="1409831" y="1690688"/>
            <a:ext cx="7685960" cy="4532558"/>
            <a:chOff x="1864310" y="1690688"/>
            <a:chExt cx="7685960" cy="4532558"/>
          </a:xfrm>
        </p:grpSpPr>
        <p:sp>
          <p:nvSpPr>
            <p:cNvPr id="26" name="Oval 25">
              <a:extLst>
                <a:ext uri="{FF2B5EF4-FFF2-40B4-BE49-F238E27FC236}">
                  <a16:creationId xmlns:a16="http://schemas.microsoft.com/office/drawing/2014/main" id="{B792AAD8-216C-4575-B649-00C8DC8E489A}"/>
                </a:ext>
              </a:extLst>
            </p:cNvPr>
            <p:cNvSpPr/>
            <p:nvPr/>
          </p:nvSpPr>
          <p:spPr>
            <a:xfrm>
              <a:off x="1864310" y="1700070"/>
              <a:ext cx="4705165" cy="4523176"/>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02AF0022-9C4B-4BFD-8FAF-EDFC157B78AA}"/>
                </a:ext>
              </a:extLst>
            </p:cNvPr>
            <p:cNvSpPr/>
            <p:nvPr/>
          </p:nvSpPr>
          <p:spPr>
            <a:xfrm>
              <a:off x="4845105" y="1690688"/>
              <a:ext cx="4705165" cy="4523176"/>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41139BA-D4CB-45E1-B53E-83CB3A011CBE}"/>
                </a:ext>
              </a:extLst>
            </p:cNvPr>
            <p:cNvSpPr/>
            <p:nvPr/>
          </p:nvSpPr>
          <p:spPr>
            <a:xfrm>
              <a:off x="5308317" y="2061835"/>
              <a:ext cx="3741844" cy="3746377"/>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0EA1F5A5-6F26-4BDE-B02A-D7126F7AE2BD}"/>
                </a:ext>
              </a:extLst>
            </p:cNvPr>
            <p:cNvSpPr/>
            <p:nvPr/>
          </p:nvSpPr>
          <p:spPr>
            <a:xfrm>
              <a:off x="2354156" y="2068497"/>
              <a:ext cx="3741844" cy="3746377"/>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69E189CF-0360-47A8-9BEF-80063A48F8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4156" y="2068497"/>
              <a:ext cx="6706268" cy="3746377"/>
            </a:xfrm>
            <a:prstGeom prst="rect">
              <a:avLst/>
            </a:prstGeom>
          </p:spPr>
        </p:pic>
        <p:sp>
          <p:nvSpPr>
            <p:cNvPr id="31" name="TextBox 30">
              <a:extLst>
                <a:ext uri="{FF2B5EF4-FFF2-40B4-BE49-F238E27FC236}">
                  <a16:creationId xmlns:a16="http://schemas.microsoft.com/office/drawing/2014/main" id="{58AC462F-08DC-4870-80D7-AB3271199FB2}"/>
                </a:ext>
              </a:extLst>
            </p:cNvPr>
            <p:cNvSpPr txBox="1"/>
            <p:nvPr/>
          </p:nvSpPr>
          <p:spPr>
            <a:xfrm>
              <a:off x="3540804" y="1754341"/>
              <a:ext cx="1294037" cy="276999"/>
            </a:xfrm>
            <a:prstGeom prst="rect">
              <a:avLst/>
            </a:prstGeom>
            <a:noFill/>
          </p:spPr>
          <p:txBody>
            <a:bodyPr wrap="square" rtlCol="0">
              <a:spAutoFit/>
            </a:bodyPr>
            <a:lstStyle/>
            <a:p>
              <a:pPr algn="ctr"/>
              <a:r>
                <a:rPr lang="en-US" sz="1200" b="1" dirty="0">
                  <a:solidFill>
                    <a:schemeClr val="tx2"/>
                  </a:solidFill>
                  <a:latin typeface="Arial" panose="020B0604020202020204" pitchFamily="34" charset="0"/>
                  <a:cs typeface="Arial" panose="020B0604020202020204" pitchFamily="34" charset="0"/>
                </a:rPr>
                <a:t>TESTING</a:t>
              </a:r>
            </a:p>
          </p:txBody>
        </p:sp>
        <p:sp>
          <p:nvSpPr>
            <p:cNvPr id="32" name="TextBox 31">
              <a:extLst>
                <a:ext uri="{FF2B5EF4-FFF2-40B4-BE49-F238E27FC236}">
                  <a16:creationId xmlns:a16="http://schemas.microsoft.com/office/drawing/2014/main" id="{390DE910-840C-4DE9-A58F-3060AE5B757A}"/>
                </a:ext>
              </a:extLst>
            </p:cNvPr>
            <p:cNvSpPr txBox="1"/>
            <p:nvPr/>
          </p:nvSpPr>
          <p:spPr>
            <a:xfrm>
              <a:off x="3540803" y="5878665"/>
              <a:ext cx="1294037" cy="276999"/>
            </a:xfrm>
            <a:prstGeom prst="rect">
              <a:avLst/>
            </a:prstGeom>
            <a:noFill/>
          </p:spPr>
          <p:txBody>
            <a:bodyPr wrap="square" rtlCol="0">
              <a:spAutoFit/>
            </a:bodyPr>
            <a:lstStyle/>
            <a:p>
              <a:pPr algn="ctr"/>
              <a:r>
                <a:rPr lang="en-US" sz="1200" b="1" dirty="0">
                  <a:solidFill>
                    <a:schemeClr val="tx2"/>
                  </a:solidFill>
                  <a:latin typeface="Arial" panose="020B0604020202020204" pitchFamily="34" charset="0"/>
                  <a:cs typeface="Arial" panose="020B0604020202020204" pitchFamily="34" charset="0"/>
                </a:rPr>
                <a:t>TESTING</a:t>
              </a:r>
            </a:p>
          </p:txBody>
        </p:sp>
        <p:sp>
          <p:nvSpPr>
            <p:cNvPr id="33" name="TextBox 32">
              <a:extLst>
                <a:ext uri="{FF2B5EF4-FFF2-40B4-BE49-F238E27FC236}">
                  <a16:creationId xmlns:a16="http://schemas.microsoft.com/office/drawing/2014/main" id="{FFBDB5A1-1901-4103-94C3-1C66D133A982}"/>
                </a:ext>
              </a:extLst>
            </p:cNvPr>
            <p:cNvSpPr txBox="1"/>
            <p:nvPr/>
          </p:nvSpPr>
          <p:spPr>
            <a:xfrm rot="18228314">
              <a:off x="1817743" y="2667448"/>
              <a:ext cx="1294037" cy="276999"/>
            </a:xfrm>
            <a:prstGeom prst="rect">
              <a:avLst/>
            </a:prstGeom>
            <a:noFill/>
          </p:spPr>
          <p:txBody>
            <a:bodyPr wrap="square" rtlCol="0">
              <a:spAutoFit/>
            </a:bodyPr>
            <a:lstStyle/>
            <a:p>
              <a:pPr algn="ctr"/>
              <a:r>
                <a:rPr lang="en-US" sz="1200" b="1" dirty="0">
                  <a:solidFill>
                    <a:schemeClr val="tx2"/>
                  </a:solidFill>
                  <a:latin typeface="Arial" panose="020B0604020202020204" pitchFamily="34" charset="0"/>
                  <a:cs typeface="Arial" panose="020B0604020202020204" pitchFamily="34" charset="0"/>
                </a:rPr>
                <a:t>TESTING</a:t>
              </a:r>
            </a:p>
          </p:txBody>
        </p:sp>
        <p:sp>
          <p:nvSpPr>
            <p:cNvPr id="34" name="TextBox 33">
              <a:extLst>
                <a:ext uri="{FF2B5EF4-FFF2-40B4-BE49-F238E27FC236}">
                  <a16:creationId xmlns:a16="http://schemas.microsoft.com/office/drawing/2014/main" id="{46BB8CED-AB81-469D-B70E-09752A75DDB7}"/>
                </a:ext>
              </a:extLst>
            </p:cNvPr>
            <p:cNvSpPr txBox="1"/>
            <p:nvPr/>
          </p:nvSpPr>
          <p:spPr>
            <a:xfrm rot="3046519">
              <a:off x="1952269" y="5101789"/>
              <a:ext cx="1294037" cy="276999"/>
            </a:xfrm>
            <a:prstGeom prst="rect">
              <a:avLst/>
            </a:prstGeom>
            <a:noFill/>
          </p:spPr>
          <p:txBody>
            <a:bodyPr wrap="square" rtlCol="0">
              <a:spAutoFit/>
            </a:bodyPr>
            <a:lstStyle/>
            <a:p>
              <a:pPr algn="ctr"/>
              <a:r>
                <a:rPr lang="en-US" sz="1200" b="1" dirty="0">
                  <a:solidFill>
                    <a:schemeClr val="tx2"/>
                  </a:solidFill>
                  <a:latin typeface="Arial" panose="020B0604020202020204" pitchFamily="34" charset="0"/>
                  <a:cs typeface="Arial" panose="020B0604020202020204" pitchFamily="34" charset="0"/>
                </a:rPr>
                <a:t>TESTING</a:t>
              </a:r>
            </a:p>
          </p:txBody>
        </p:sp>
        <p:sp>
          <p:nvSpPr>
            <p:cNvPr id="35" name="TextBox 34">
              <a:extLst>
                <a:ext uri="{FF2B5EF4-FFF2-40B4-BE49-F238E27FC236}">
                  <a16:creationId xmlns:a16="http://schemas.microsoft.com/office/drawing/2014/main" id="{1795842E-088C-49E0-9D51-608D3CAE2BDF}"/>
                </a:ext>
              </a:extLst>
            </p:cNvPr>
            <p:cNvSpPr txBox="1"/>
            <p:nvPr/>
          </p:nvSpPr>
          <p:spPr>
            <a:xfrm>
              <a:off x="6640165" y="1761171"/>
              <a:ext cx="1294037" cy="276999"/>
            </a:xfrm>
            <a:prstGeom prst="rect">
              <a:avLst/>
            </a:prstGeom>
            <a:noFill/>
          </p:spPr>
          <p:txBody>
            <a:bodyPr wrap="square" rtlCol="0">
              <a:spAutoFit/>
            </a:bodyPr>
            <a:lstStyle/>
            <a:p>
              <a:pPr algn="ctr"/>
              <a:r>
                <a:rPr lang="en-US" sz="1200" b="1" dirty="0">
                  <a:solidFill>
                    <a:schemeClr val="tx2"/>
                  </a:solidFill>
                  <a:latin typeface="Arial" panose="020B0604020202020204" pitchFamily="34" charset="0"/>
                  <a:cs typeface="Arial" panose="020B0604020202020204" pitchFamily="34" charset="0"/>
                </a:rPr>
                <a:t>TESTING</a:t>
              </a:r>
            </a:p>
          </p:txBody>
        </p:sp>
        <p:sp>
          <p:nvSpPr>
            <p:cNvPr id="36" name="TextBox 35">
              <a:extLst>
                <a:ext uri="{FF2B5EF4-FFF2-40B4-BE49-F238E27FC236}">
                  <a16:creationId xmlns:a16="http://schemas.microsoft.com/office/drawing/2014/main" id="{1962C686-56EE-4409-B45E-FEC1022C3263}"/>
                </a:ext>
              </a:extLst>
            </p:cNvPr>
            <p:cNvSpPr txBox="1"/>
            <p:nvPr/>
          </p:nvSpPr>
          <p:spPr>
            <a:xfrm>
              <a:off x="6640164" y="5885495"/>
              <a:ext cx="1294037" cy="276999"/>
            </a:xfrm>
            <a:prstGeom prst="rect">
              <a:avLst/>
            </a:prstGeom>
            <a:noFill/>
          </p:spPr>
          <p:txBody>
            <a:bodyPr wrap="square" rtlCol="0">
              <a:spAutoFit/>
            </a:bodyPr>
            <a:lstStyle/>
            <a:p>
              <a:pPr algn="ctr"/>
              <a:r>
                <a:rPr lang="en-US" sz="1200" b="1" dirty="0">
                  <a:solidFill>
                    <a:schemeClr val="tx2"/>
                  </a:solidFill>
                  <a:latin typeface="Arial" panose="020B0604020202020204" pitchFamily="34" charset="0"/>
                  <a:cs typeface="Arial" panose="020B0604020202020204" pitchFamily="34" charset="0"/>
                </a:rPr>
                <a:t>TESTING</a:t>
              </a:r>
            </a:p>
          </p:txBody>
        </p:sp>
        <p:sp>
          <p:nvSpPr>
            <p:cNvPr id="37" name="TextBox 36">
              <a:extLst>
                <a:ext uri="{FF2B5EF4-FFF2-40B4-BE49-F238E27FC236}">
                  <a16:creationId xmlns:a16="http://schemas.microsoft.com/office/drawing/2014/main" id="{B7D6035E-C215-403D-8289-54694519159C}"/>
                </a:ext>
              </a:extLst>
            </p:cNvPr>
            <p:cNvSpPr txBox="1"/>
            <p:nvPr/>
          </p:nvSpPr>
          <p:spPr>
            <a:xfrm rot="3332534">
              <a:off x="8277540" y="2650049"/>
              <a:ext cx="1294037" cy="276999"/>
            </a:xfrm>
            <a:prstGeom prst="rect">
              <a:avLst/>
            </a:prstGeom>
            <a:noFill/>
          </p:spPr>
          <p:txBody>
            <a:bodyPr wrap="square" rtlCol="0">
              <a:spAutoFit/>
            </a:bodyPr>
            <a:lstStyle/>
            <a:p>
              <a:pPr algn="ctr"/>
              <a:r>
                <a:rPr lang="en-US" sz="1200" b="1" dirty="0">
                  <a:solidFill>
                    <a:schemeClr val="tx2"/>
                  </a:solidFill>
                  <a:latin typeface="Arial" panose="020B0604020202020204" pitchFamily="34" charset="0"/>
                  <a:cs typeface="Arial" panose="020B0604020202020204" pitchFamily="34" charset="0"/>
                </a:rPr>
                <a:t>TESTING</a:t>
              </a:r>
            </a:p>
          </p:txBody>
        </p:sp>
        <p:sp>
          <p:nvSpPr>
            <p:cNvPr id="38" name="TextBox 37">
              <a:extLst>
                <a:ext uri="{FF2B5EF4-FFF2-40B4-BE49-F238E27FC236}">
                  <a16:creationId xmlns:a16="http://schemas.microsoft.com/office/drawing/2014/main" id="{1B309E7D-73F0-4453-A79E-F1FF5E708BC0}"/>
                </a:ext>
              </a:extLst>
            </p:cNvPr>
            <p:cNvSpPr txBox="1"/>
            <p:nvPr/>
          </p:nvSpPr>
          <p:spPr>
            <a:xfrm rot="18649811">
              <a:off x="8229992" y="5028813"/>
              <a:ext cx="1294037" cy="276999"/>
            </a:xfrm>
            <a:prstGeom prst="rect">
              <a:avLst/>
            </a:prstGeom>
            <a:noFill/>
          </p:spPr>
          <p:txBody>
            <a:bodyPr wrap="square" rtlCol="0">
              <a:spAutoFit/>
            </a:bodyPr>
            <a:lstStyle/>
            <a:p>
              <a:pPr algn="ctr"/>
              <a:r>
                <a:rPr lang="en-US" sz="1200" b="1" dirty="0">
                  <a:solidFill>
                    <a:schemeClr val="tx2"/>
                  </a:solidFill>
                  <a:latin typeface="Arial" panose="020B0604020202020204" pitchFamily="34" charset="0"/>
                  <a:cs typeface="Arial" panose="020B0604020202020204" pitchFamily="34" charset="0"/>
                </a:rPr>
                <a:t>TESTING</a:t>
              </a:r>
            </a:p>
          </p:txBody>
        </p:sp>
      </p:grpSp>
      <p:sp>
        <p:nvSpPr>
          <p:cNvPr id="39" name="Rectangle 38">
            <a:extLst>
              <a:ext uri="{FF2B5EF4-FFF2-40B4-BE49-F238E27FC236}">
                <a16:creationId xmlns:a16="http://schemas.microsoft.com/office/drawing/2014/main" id="{4204AD51-FFBE-4317-A142-BC3B2C95926E}"/>
              </a:ext>
            </a:extLst>
          </p:cNvPr>
          <p:cNvSpPr/>
          <p:nvPr/>
        </p:nvSpPr>
        <p:spPr>
          <a:xfrm>
            <a:off x="5252439" y="1690688"/>
            <a:ext cx="4270159" cy="4758431"/>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Arrow: Right 39">
            <a:extLst>
              <a:ext uri="{FF2B5EF4-FFF2-40B4-BE49-F238E27FC236}">
                <a16:creationId xmlns:a16="http://schemas.microsoft.com/office/drawing/2014/main" id="{EE43E925-F623-4206-9AEF-5966C8058DD0}"/>
              </a:ext>
            </a:extLst>
          </p:cNvPr>
          <p:cNvSpPr/>
          <p:nvPr/>
        </p:nvSpPr>
        <p:spPr>
          <a:xfrm flipH="1">
            <a:off x="453881" y="3152608"/>
            <a:ext cx="4797173" cy="1482921"/>
          </a:xfrm>
          <a:prstGeom prs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solidFill>
              </a:rPr>
              <a:t>SHIFT LEFT</a:t>
            </a:r>
          </a:p>
        </p:txBody>
      </p:sp>
    </p:spTree>
    <p:extLst>
      <p:ext uri="{BB962C8B-B14F-4D97-AF65-F5344CB8AC3E}">
        <p14:creationId xmlns:p14="http://schemas.microsoft.com/office/powerpoint/2010/main" val="280690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Shifting Right – Testing in Production</a:t>
            </a:r>
          </a:p>
        </p:txBody>
      </p:sp>
      <p:sp>
        <p:nvSpPr>
          <p:cNvPr id="7" name="Content Placeholder 4">
            <a:extLst>
              <a:ext uri="{FF2B5EF4-FFF2-40B4-BE49-F238E27FC236}">
                <a16:creationId xmlns:a16="http://schemas.microsoft.com/office/drawing/2014/main" id="{327557BC-F7FA-4F3A-9EBC-980885CF4C42}"/>
              </a:ext>
            </a:extLst>
          </p:cNvPr>
          <p:cNvSpPr>
            <a:spLocks noGrp="1"/>
          </p:cNvSpPr>
          <p:nvPr>
            <p:ph idx="1"/>
          </p:nvPr>
        </p:nvSpPr>
        <p:spPr>
          <a:xfrm>
            <a:off x="9346586" y="1567961"/>
            <a:ext cx="2581254" cy="4490160"/>
          </a:xfrm>
        </p:spPr>
        <p:txBody>
          <a:bodyPr>
            <a:noAutofit/>
          </a:bodyPr>
          <a:lstStyle/>
          <a:p>
            <a:pPr marL="0" indent="0">
              <a:buNone/>
            </a:pPr>
            <a:r>
              <a:rPr lang="en-US" dirty="0">
                <a:latin typeface="+mj-lt"/>
              </a:rPr>
              <a:t>Integrate monitoring of the live application into your testing process.</a:t>
            </a:r>
          </a:p>
          <a:p>
            <a:pPr marL="0" indent="0">
              <a:buNone/>
            </a:pPr>
            <a:r>
              <a:rPr lang="en-US" dirty="0">
                <a:latin typeface="+mj-lt"/>
              </a:rPr>
              <a:t>Include system monitoring and metrics as well as input from customer support and the business.</a:t>
            </a:r>
          </a:p>
        </p:txBody>
      </p:sp>
      <p:grpSp>
        <p:nvGrpSpPr>
          <p:cNvPr id="8" name="Group 7">
            <a:extLst>
              <a:ext uri="{FF2B5EF4-FFF2-40B4-BE49-F238E27FC236}">
                <a16:creationId xmlns:a16="http://schemas.microsoft.com/office/drawing/2014/main" id="{0C410403-E861-4D19-9F53-05F1E4C898D7}"/>
              </a:ext>
            </a:extLst>
          </p:cNvPr>
          <p:cNvGrpSpPr/>
          <p:nvPr/>
        </p:nvGrpSpPr>
        <p:grpSpPr>
          <a:xfrm>
            <a:off x="554400" y="1690688"/>
            <a:ext cx="7685960" cy="4532558"/>
            <a:chOff x="1864310" y="1690688"/>
            <a:chExt cx="7685960" cy="4532558"/>
          </a:xfrm>
        </p:grpSpPr>
        <p:sp>
          <p:nvSpPr>
            <p:cNvPr id="12" name="Oval 11">
              <a:extLst>
                <a:ext uri="{FF2B5EF4-FFF2-40B4-BE49-F238E27FC236}">
                  <a16:creationId xmlns:a16="http://schemas.microsoft.com/office/drawing/2014/main" id="{04BC08AE-2361-489F-8CED-2287D46EAD39}"/>
                </a:ext>
              </a:extLst>
            </p:cNvPr>
            <p:cNvSpPr/>
            <p:nvPr/>
          </p:nvSpPr>
          <p:spPr>
            <a:xfrm>
              <a:off x="1864310" y="1700070"/>
              <a:ext cx="4705165" cy="4523176"/>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94C74B4-1565-4795-AD67-B0FCED65C82F}"/>
                </a:ext>
              </a:extLst>
            </p:cNvPr>
            <p:cNvSpPr/>
            <p:nvPr/>
          </p:nvSpPr>
          <p:spPr>
            <a:xfrm>
              <a:off x="4845105" y="1690688"/>
              <a:ext cx="4705165" cy="4523176"/>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6F24C01-75D1-4B61-A70E-F7122FC08DC2}"/>
                </a:ext>
              </a:extLst>
            </p:cNvPr>
            <p:cNvSpPr/>
            <p:nvPr/>
          </p:nvSpPr>
          <p:spPr>
            <a:xfrm>
              <a:off x="5308317" y="2061835"/>
              <a:ext cx="3741844" cy="3746377"/>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DDB70B5-1976-4F06-B7F4-91D770B52AA7}"/>
                </a:ext>
              </a:extLst>
            </p:cNvPr>
            <p:cNvSpPr/>
            <p:nvPr/>
          </p:nvSpPr>
          <p:spPr>
            <a:xfrm>
              <a:off x="2354156" y="2068497"/>
              <a:ext cx="3741844" cy="3746377"/>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20B9D54A-2E25-40E1-B165-8016DD2306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4156" y="2068497"/>
              <a:ext cx="6706268" cy="3746377"/>
            </a:xfrm>
            <a:prstGeom prst="rect">
              <a:avLst/>
            </a:prstGeom>
          </p:spPr>
        </p:pic>
        <p:sp>
          <p:nvSpPr>
            <p:cNvPr id="18" name="TextBox 17">
              <a:extLst>
                <a:ext uri="{FF2B5EF4-FFF2-40B4-BE49-F238E27FC236}">
                  <a16:creationId xmlns:a16="http://schemas.microsoft.com/office/drawing/2014/main" id="{B50FDA90-70D2-48B3-8D88-AA27B7E76A39}"/>
                </a:ext>
              </a:extLst>
            </p:cNvPr>
            <p:cNvSpPr txBox="1"/>
            <p:nvPr/>
          </p:nvSpPr>
          <p:spPr>
            <a:xfrm>
              <a:off x="3540804" y="1754341"/>
              <a:ext cx="1294037" cy="276999"/>
            </a:xfrm>
            <a:prstGeom prst="rect">
              <a:avLst/>
            </a:prstGeom>
            <a:noFill/>
          </p:spPr>
          <p:txBody>
            <a:bodyPr wrap="square" rtlCol="0">
              <a:spAutoFit/>
            </a:bodyPr>
            <a:lstStyle/>
            <a:p>
              <a:pPr algn="ctr"/>
              <a:r>
                <a:rPr lang="en-US" sz="1200" b="1" dirty="0">
                  <a:solidFill>
                    <a:schemeClr val="tx2"/>
                  </a:solidFill>
                  <a:latin typeface="Arial" panose="020B0604020202020204" pitchFamily="34" charset="0"/>
                  <a:cs typeface="Arial" panose="020B0604020202020204" pitchFamily="34" charset="0"/>
                </a:rPr>
                <a:t>TESTING</a:t>
              </a:r>
            </a:p>
          </p:txBody>
        </p:sp>
        <p:sp>
          <p:nvSpPr>
            <p:cNvPr id="19" name="TextBox 18">
              <a:extLst>
                <a:ext uri="{FF2B5EF4-FFF2-40B4-BE49-F238E27FC236}">
                  <a16:creationId xmlns:a16="http://schemas.microsoft.com/office/drawing/2014/main" id="{8F96ACC6-F167-414B-9F94-C9D02FE92ED6}"/>
                </a:ext>
              </a:extLst>
            </p:cNvPr>
            <p:cNvSpPr txBox="1"/>
            <p:nvPr/>
          </p:nvSpPr>
          <p:spPr>
            <a:xfrm>
              <a:off x="3540803" y="5878665"/>
              <a:ext cx="1294037" cy="276999"/>
            </a:xfrm>
            <a:prstGeom prst="rect">
              <a:avLst/>
            </a:prstGeom>
            <a:noFill/>
          </p:spPr>
          <p:txBody>
            <a:bodyPr wrap="square" rtlCol="0">
              <a:spAutoFit/>
            </a:bodyPr>
            <a:lstStyle/>
            <a:p>
              <a:pPr algn="ctr"/>
              <a:r>
                <a:rPr lang="en-US" sz="1200" b="1" dirty="0">
                  <a:solidFill>
                    <a:schemeClr val="tx2"/>
                  </a:solidFill>
                  <a:latin typeface="Arial" panose="020B0604020202020204" pitchFamily="34" charset="0"/>
                  <a:cs typeface="Arial" panose="020B0604020202020204" pitchFamily="34" charset="0"/>
                </a:rPr>
                <a:t>TESTING</a:t>
              </a:r>
            </a:p>
          </p:txBody>
        </p:sp>
        <p:sp>
          <p:nvSpPr>
            <p:cNvPr id="20" name="TextBox 19">
              <a:extLst>
                <a:ext uri="{FF2B5EF4-FFF2-40B4-BE49-F238E27FC236}">
                  <a16:creationId xmlns:a16="http://schemas.microsoft.com/office/drawing/2014/main" id="{C447E92D-9605-4D79-9550-50FEF5CBF9D0}"/>
                </a:ext>
              </a:extLst>
            </p:cNvPr>
            <p:cNvSpPr txBox="1"/>
            <p:nvPr/>
          </p:nvSpPr>
          <p:spPr>
            <a:xfrm rot="18228314">
              <a:off x="1817743" y="2667448"/>
              <a:ext cx="1294037" cy="276999"/>
            </a:xfrm>
            <a:prstGeom prst="rect">
              <a:avLst/>
            </a:prstGeom>
            <a:noFill/>
          </p:spPr>
          <p:txBody>
            <a:bodyPr wrap="square" rtlCol="0">
              <a:spAutoFit/>
            </a:bodyPr>
            <a:lstStyle/>
            <a:p>
              <a:pPr algn="ctr"/>
              <a:r>
                <a:rPr lang="en-US" sz="1200" b="1" dirty="0">
                  <a:solidFill>
                    <a:schemeClr val="tx2"/>
                  </a:solidFill>
                  <a:latin typeface="Arial" panose="020B0604020202020204" pitchFamily="34" charset="0"/>
                  <a:cs typeface="Arial" panose="020B0604020202020204" pitchFamily="34" charset="0"/>
                </a:rPr>
                <a:t>TESTING</a:t>
              </a:r>
            </a:p>
          </p:txBody>
        </p:sp>
        <p:sp>
          <p:nvSpPr>
            <p:cNvPr id="21" name="TextBox 20">
              <a:extLst>
                <a:ext uri="{FF2B5EF4-FFF2-40B4-BE49-F238E27FC236}">
                  <a16:creationId xmlns:a16="http://schemas.microsoft.com/office/drawing/2014/main" id="{D22A2052-7B5F-4793-9E33-1ED6431A52F4}"/>
                </a:ext>
              </a:extLst>
            </p:cNvPr>
            <p:cNvSpPr txBox="1"/>
            <p:nvPr/>
          </p:nvSpPr>
          <p:spPr>
            <a:xfrm rot="3046519">
              <a:off x="1952269" y="5101789"/>
              <a:ext cx="1294037" cy="276999"/>
            </a:xfrm>
            <a:prstGeom prst="rect">
              <a:avLst/>
            </a:prstGeom>
            <a:noFill/>
          </p:spPr>
          <p:txBody>
            <a:bodyPr wrap="square" rtlCol="0">
              <a:spAutoFit/>
            </a:bodyPr>
            <a:lstStyle/>
            <a:p>
              <a:pPr algn="ctr"/>
              <a:r>
                <a:rPr lang="en-US" sz="1200" b="1" dirty="0">
                  <a:solidFill>
                    <a:schemeClr val="tx2"/>
                  </a:solidFill>
                  <a:latin typeface="Arial" panose="020B0604020202020204" pitchFamily="34" charset="0"/>
                  <a:cs typeface="Arial" panose="020B0604020202020204" pitchFamily="34" charset="0"/>
                </a:rPr>
                <a:t>TESTING</a:t>
              </a:r>
            </a:p>
          </p:txBody>
        </p:sp>
        <p:sp>
          <p:nvSpPr>
            <p:cNvPr id="22" name="TextBox 21">
              <a:extLst>
                <a:ext uri="{FF2B5EF4-FFF2-40B4-BE49-F238E27FC236}">
                  <a16:creationId xmlns:a16="http://schemas.microsoft.com/office/drawing/2014/main" id="{866367ED-2B28-48DD-98E2-443EA81FDE27}"/>
                </a:ext>
              </a:extLst>
            </p:cNvPr>
            <p:cNvSpPr txBox="1"/>
            <p:nvPr/>
          </p:nvSpPr>
          <p:spPr>
            <a:xfrm>
              <a:off x="6640165" y="1761171"/>
              <a:ext cx="1294037" cy="276999"/>
            </a:xfrm>
            <a:prstGeom prst="rect">
              <a:avLst/>
            </a:prstGeom>
            <a:noFill/>
          </p:spPr>
          <p:txBody>
            <a:bodyPr wrap="square" rtlCol="0">
              <a:spAutoFit/>
            </a:bodyPr>
            <a:lstStyle/>
            <a:p>
              <a:pPr algn="ctr"/>
              <a:r>
                <a:rPr lang="en-US" sz="1200" b="1" dirty="0">
                  <a:solidFill>
                    <a:schemeClr val="tx2"/>
                  </a:solidFill>
                  <a:latin typeface="Arial" panose="020B0604020202020204" pitchFamily="34" charset="0"/>
                  <a:cs typeface="Arial" panose="020B0604020202020204" pitchFamily="34" charset="0"/>
                </a:rPr>
                <a:t>TESTING</a:t>
              </a:r>
            </a:p>
          </p:txBody>
        </p:sp>
        <p:sp>
          <p:nvSpPr>
            <p:cNvPr id="23" name="TextBox 22">
              <a:extLst>
                <a:ext uri="{FF2B5EF4-FFF2-40B4-BE49-F238E27FC236}">
                  <a16:creationId xmlns:a16="http://schemas.microsoft.com/office/drawing/2014/main" id="{ACEAA9D3-243A-4A5E-8AA7-6D702F7D727B}"/>
                </a:ext>
              </a:extLst>
            </p:cNvPr>
            <p:cNvSpPr txBox="1"/>
            <p:nvPr/>
          </p:nvSpPr>
          <p:spPr>
            <a:xfrm>
              <a:off x="6640164" y="5885495"/>
              <a:ext cx="1294037" cy="276999"/>
            </a:xfrm>
            <a:prstGeom prst="rect">
              <a:avLst/>
            </a:prstGeom>
            <a:noFill/>
          </p:spPr>
          <p:txBody>
            <a:bodyPr wrap="square" rtlCol="0">
              <a:spAutoFit/>
            </a:bodyPr>
            <a:lstStyle/>
            <a:p>
              <a:pPr algn="ctr"/>
              <a:r>
                <a:rPr lang="en-US" sz="1200" b="1" dirty="0">
                  <a:solidFill>
                    <a:schemeClr val="tx2"/>
                  </a:solidFill>
                  <a:latin typeface="Arial" panose="020B0604020202020204" pitchFamily="34" charset="0"/>
                  <a:cs typeface="Arial" panose="020B0604020202020204" pitchFamily="34" charset="0"/>
                </a:rPr>
                <a:t>TESTING</a:t>
              </a:r>
            </a:p>
          </p:txBody>
        </p:sp>
        <p:sp>
          <p:nvSpPr>
            <p:cNvPr id="24" name="TextBox 23">
              <a:extLst>
                <a:ext uri="{FF2B5EF4-FFF2-40B4-BE49-F238E27FC236}">
                  <a16:creationId xmlns:a16="http://schemas.microsoft.com/office/drawing/2014/main" id="{5547E329-D93D-448D-8FBD-8729003B582B}"/>
                </a:ext>
              </a:extLst>
            </p:cNvPr>
            <p:cNvSpPr txBox="1"/>
            <p:nvPr/>
          </p:nvSpPr>
          <p:spPr>
            <a:xfrm rot="3332534">
              <a:off x="8277540" y="2650049"/>
              <a:ext cx="1294037" cy="276999"/>
            </a:xfrm>
            <a:prstGeom prst="rect">
              <a:avLst/>
            </a:prstGeom>
            <a:noFill/>
          </p:spPr>
          <p:txBody>
            <a:bodyPr wrap="square" rtlCol="0">
              <a:spAutoFit/>
            </a:bodyPr>
            <a:lstStyle/>
            <a:p>
              <a:pPr algn="ctr"/>
              <a:r>
                <a:rPr lang="en-US" sz="1200" b="1" dirty="0">
                  <a:solidFill>
                    <a:schemeClr val="tx2"/>
                  </a:solidFill>
                  <a:latin typeface="Arial" panose="020B0604020202020204" pitchFamily="34" charset="0"/>
                  <a:cs typeface="Arial" panose="020B0604020202020204" pitchFamily="34" charset="0"/>
                </a:rPr>
                <a:t>TESTING</a:t>
              </a:r>
            </a:p>
          </p:txBody>
        </p:sp>
        <p:sp>
          <p:nvSpPr>
            <p:cNvPr id="25" name="TextBox 24">
              <a:extLst>
                <a:ext uri="{FF2B5EF4-FFF2-40B4-BE49-F238E27FC236}">
                  <a16:creationId xmlns:a16="http://schemas.microsoft.com/office/drawing/2014/main" id="{996F2A88-6FBF-45E6-850B-F14F7933EAB9}"/>
                </a:ext>
              </a:extLst>
            </p:cNvPr>
            <p:cNvSpPr txBox="1"/>
            <p:nvPr/>
          </p:nvSpPr>
          <p:spPr>
            <a:xfrm rot="18649811">
              <a:off x="8229992" y="5028813"/>
              <a:ext cx="1294037" cy="276999"/>
            </a:xfrm>
            <a:prstGeom prst="rect">
              <a:avLst/>
            </a:prstGeom>
            <a:noFill/>
          </p:spPr>
          <p:txBody>
            <a:bodyPr wrap="square" rtlCol="0">
              <a:spAutoFit/>
            </a:bodyPr>
            <a:lstStyle/>
            <a:p>
              <a:pPr algn="ctr"/>
              <a:r>
                <a:rPr lang="en-US" sz="1200" b="1" dirty="0">
                  <a:solidFill>
                    <a:schemeClr val="tx2"/>
                  </a:solidFill>
                  <a:latin typeface="Arial" panose="020B0604020202020204" pitchFamily="34" charset="0"/>
                  <a:cs typeface="Arial" panose="020B0604020202020204" pitchFamily="34" charset="0"/>
                </a:rPr>
                <a:t>TESTING</a:t>
              </a:r>
            </a:p>
          </p:txBody>
        </p:sp>
      </p:grpSp>
      <p:sp>
        <p:nvSpPr>
          <p:cNvPr id="26" name="Arrow: Right 25">
            <a:extLst>
              <a:ext uri="{FF2B5EF4-FFF2-40B4-BE49-F238E27FC236}">
                <a16:creationId xmlns:a16="http://schemas.microsoft.com/office/drawing/2014/main" id="{3FA09E5F-F576-4EB1-91BE-AD4B6E04B4CB}"/>
              </a:ext>
            </a:extLst>
          </p:cNvPr>
          <p:cNvSpPr/>
          <p:nvPr/>
        </p:nvSpPr>
        <p:spPr>
          <a:xfrm>
            <a:off x="4389555" y="3201937"/>
            <a:ext cx="4797173" cy="1482921"/>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solidFill>
              </a:rPr>
              <a:t>SHIFT RIGHT</a:t>
            </a:r>
          </a:p>
        </p:txBody>
      </p:sp>
      <p:sp>
        <p:nvSpPr>
          <p:cNvPr id="27" name="Rectangle 26">
            <a:extLst>
              <a:ext uri="{FF2B5EF4-FFF2-40B4-BE49-F238E27FC236}">
                <a16:creationId xmlns:a16="http://schemas.microsoft.com/office/drawing/2014/main" id="{31DCBC6F-B159-4EAF-8F55-42C18CC90C58}"/>
              </a:ext>
            </a:extLst>
          </p:cNvPr>
          <p:cNvSpPr/>
          <p:nvPr/>
        </p:nvSpPr>
        <p:spPr>
          <a:xfrm>
            <a:off x="119396" y="1606858"/>
            <a:ext cx="4270159" cy="4758431"/>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7846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20AE0-D407-42F9-A71D-C1BCAD46B2D5}"/>
              </a:ext>
            </a:extLst>
          </p:cNvPr>
          <p:cNvSpPr>
            <a:spLocks noGrp="1"/>
          </p:cNvSpPr>
          <p:nvPr>
            <p:ph type="title"/>
          </p:nvPr>
        </p:nvSpPr>
        <p:spPr/>
        <p:txBody>
          <a:bodyPr/>
          <a:lstStyle/>
          <a:p>
            <a:r>
              <a:rPr lang="en-US" dirty="0"/>
              <a:t>The </a:t>
            </a:r>
            <a:r>
              <a:rPr lang="en-US" dirty="0" err="1"/>
              <a:t>SpiraTest</a:t>
            </a:r>
            <a:r>
              <a:rPr lang="en-US" dirty="0"/>
              <a:t> Difference</a:t>
            </a:r>
          </a:p>
        </p:txBody>
      </p:sp>
      <p:sp>
        <p:nvSpPr>
          <p:cNvPr id="4" name="Text Placeholder 3">
            <a:extLst>
              <a:ext uri="{FF2B5EF4-FFF2-40B4-BE49-F238E27FC236}">
                <a16:creationId xmlns:a16="http://schemas.microsoft.com/office/drawing/2014/main" id="{4BE274C8-BC1B-4073-8245-2815CD2C1239}"/>
              </a:ext>
            </a:extLst>
          </p:cNvPr>
          <p:cNvSpPr>
            <a:spLocks noGrp="1"/>
          </p:cNvSpPr>
          <p:nvPr>
            <p:ph type="body" idx="1"/>
          </p:nvPr>
        </p:nvSpPr>
        <p:spPr/>
        <p:txBody>
          <a:bodyPr/>
          <a:lstStyle/>
          <a:p>
            <a:r>
              <a:rPr lang="en-US" dirty="0"/>
              <a:t>How are we different and what our customers say</a:t>
            </a:r>
          </a:p>
        </p:txBody>
      </p:sp>
    </p:spTree>
    <p:extLst>
      <p:ext uri="{BB962C8B-B14F-4D97-AF65-F5344CB8AC3E}">
        <p14:creationId xmlns:p14="http://schemas.microsoft.com/office/powerpoint/2010/main" val="1542641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a:extLst>
              <a:ext uri="{FF2B5EF4-FFF2-40B4-BE49-F238E27FC236}">
                <a16:creationId xmlns:a16="http://schemas.microsoft.com/office/drawing/2014/main" id="{EB2F4088-A691-4C07-8E8B-D4358D49393D}"/>
              </a:ext>
            </a:extLst>
          </p:cNvPr>
          <p:cNvSpPr>
            <a:spLocks noChangeArrowheads="1"/>
          </p:cNvSpPr>
          <p:nvPr/>
        </p:nvSpPr>
        <p:spPr bwMode="auto">
          <a:xfrm>
            <a:off x="1313895" y="2430026"/>
            <a:ext cx="8243133" cy="3162300"/>
          </a:xfrm>
          <a:prstGeom prst="rect">
            <a:avLst/>
          </a:prstGeom>
          <a:solidFill>
            <a:srgbClr val="D9D9D9"/>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lstStyle/>
          <a:p>
            <a:pPr algn="ctr">
              <a:defRPr/>
            </a:pPr>
            <a:r>
              <a:rPr lang="en-US" b="1" dirty="0">
                <a:solidFill>
                  <a:srgbClr val="F79910"/>
                </a:solidFill>
                <a:latin typeface="Arial" panose="020B0604020202020204" pitchFamily="34" charset="0"/>
                <a:cs typeface="Arial" panose="020B0604020202020204" pitchFamily="34" charset="0"/>
              </a:rPr>
              <a:t>SpiraPlan®</a:t>
            </a:r>
          </a:p>
          <a:p>
            <a:pPr algn="ctr">
              <a:defRPr/>
            </a:pPr>
            <a:r>
              <a:rPr lang="en-US" dirty="0">
                <a:solidFill>
                  <a:srgbClr val="5F5F5F"/>
                </a:solidFill>
                <a:latin typeface="Arial" panose="020B0604020202020204" pitchFamily="34" charset="0"/>
                <a:cs typeface="Arial" panose="020B0604020202020204" pitchFamily="34" charset="0"/>
              </a:rPr>
              <a:t>Agile Program &amp; Portfolio Management</a:t>
            </a:r>
          </a:p>
        </p:txBody>
      </p:sp>
      <p:sp>
        <p:nvSpPr>
          <p:cNvPr id="10244" name="Rectangle 2">
            <a:extLst>
              <a:ext uri="{FF2B5EF4-FFF2-40B4-BE49-F238E27FC236}">
                <a16:creationId xmlns:a16="http://schemas.microsoft.com/office/drawing/2014/main" id="{756D4A94-446B-4F50-BE06-E119926CDFB8}"/>
              </a:ext>
            </a:extLst>
          </p:cNvPr>
          <p:cNvSpPr>
            <a:spLocks noChangeArrowheads="1"/>
          </p:cNvSpPr>
          <p:nvPr/>
        </p:nvSpPr>
        <p:spPr bwMode="auto">
          <a:xfrm>
            <a:off x="1535837" y="3230126"/>
            <a:ext cx="7792591" cy="2324100"/>
          </a:xfrm>
          <a:prstGeom prst="rect">
            <a:avLst/>
          </a:prstGeom>
          <a:solidFill>
            <a:srgbClr val="F2F2F2"/>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lstStyle/>
          <a:p>
            <a:pPr algn="ctr">
              <a:defRPr/>
            </a:pPr>
            <a:r>
              <a:rPr lang="en-US" b="1" dirty="0">
                <a:solidFill>
                  <a:srgbClr val="F79910"/>
                </a:solidFill>
                <a:latin typeface="Arial" panose="020B0604020202020204" pitchFamily="34" charset="0"/>
                <a:cs typeface="Arial" panose="020B0604020202020204" pitchFamily="34" charset="0"/>
              </a:rPr>
              <a:t>SpiraTeam®</a:t>
            </a:r>
          </a:p>
          <a:p>
            <a:pPr algn="ctr">
              <a:defRPr/>
            </a:pPr>
            <a:r>
              <a:rPr lang="en-US" dirty="0">
                <a:solidFill>
                  <a:srgbClr val="5F5F5F"/>
                </a:solidFill>
                <a:latin typeface="Arial" panose="020B0604020202020204" pitchFamily="34" charset="0"/>
                <a:cs typeface="Arial" panose="020B0604020202020204" pitchFamily="34" charset="0"/>
              </a:rPr>
              <a:t>Application Lifecycle Management (ALM)</a:t>
            </a:r>
          </a:p>
        </p:txBody>
      </p:sp>
      <p:sp>
        <p:nvSpPr>
          <p:cNvPr id="27652" name="Rectangle 3">
            <a:extLst>
              <a:ext uri="{FF2B5EF4-FFF2-40B4-BE49-F238E27FC236}">
                <a16:creationId xmlns:a16="http://schemas.microsoft.com/office/drawing/2014/main" id="{1E24CA4F-AF86-4466-A86F-A60D48E0317D}"/>
              </a:ext>
            </a:extLst>
          </p:cNvPr>
          <p:cNvSpPr>
            <a:spLocks noGrp="1" noChangeArrowheads="1"/>
          </p:cNvSpPr>
          <p:nvPr>
            <p:ph type="title"/>
          </p:nvPr>
        </p:nvSpPr>
        <p:spPr/>
        <p:txBody>
          <a:bodyPr/>
          <a:lstStyle/>
          <a:p>
            <a:pPr eaLnBrk="1" hangingPunct="1"/>
            <a:r>
              <a:rPr lang="en-US" altLang="en-US" dirty="0"/>
              <a:t>Introducing the Inflectra® Suite</a:t>
            </a:r>
          </a:p>
        </p:txBody>
      </p:sp>
      <p:sp>
        <p:nvSpPr>
          <p:cNvPr id="10246" name="Rectangle 4">
            <a:extLst>
              <a:ext uri="{FF2B5EF4-FFF2-40B4-BE49-F238E27FC236}">
                <a16:creationId xmlns:a16="http://schemas.microsoft.com/office/drawing/2014/main" id="{9055E9EA-EFB1-4AD8-B39C-B8236A33F016}"/>
              </a:ext>
            </a:extLst>
          </p:cNvPr>
          <p:cNvSpPr>
            <a:spLocks noChangeArrowheads="1"/>
          </p:cNvSpPr>
          <p:nvPr/>
        </p:nvSpPr>
        <p:spPr bwMode="auto">
          <a:xfrm>
            <a:off x="1819922" y="3951620"/>
            <a:ext cx="7337056" cy="971550"/>
          </a:xfrm>
          <a:prstGeom prst="rect">
            <a:avLst/>
          </a:prstGeom>
          <a:solidFill>
            <a:schemeClr val="bg2"/>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a:solidFill>
                  <a:srgbClr val="F79910"/>
                </a:solidFill>
                <a:latin typeface="Arial" panose="020B0604020202020204" pitchFamily="34" charset="0"/>
                <a:cs typeface="Arial" panose="020B0604020202020204" pitchFamily="34" charset="0"/>
              </a:rPr>
              <a:t>SpiraTest®</a:t>
            </a:r>
          </a:p>
          <a:p>
            <a:pPr algn="ctr">
              <a:defRPr/>
            </a:pPr>
            <a:r>
              <a:rPr lang="en-US" dirty="0">
                <a:solidFill>
                  <a:schemeClr val="tx1">
                    <a:lumMod val="95000"/>
                    <a:lumOff val="5000"/>
                  </a:schemeClr>
                </a:solidFill>
                <a:latin typeface="Arial" panose="020B0604020202020204" pitchFamily="34" charset="0"/>
                <a:cs typeface="Arial" panose="020B0604020202020204" pitchFamily="34" charset="0"/>
              </a:rPr>
              <a:t>Requirements, Test Management</a:t>
            </a:r>
          </a:p>
          <a:p>
            <a:pPr algn="ctr">
              <a:defRPr/>
            </a:pPr>
            <a:r>
              <a:rPr lang="en-US" dirty="0">
                <a:solidFill>
                  <a:schemeClr val="tx1">
                    <a:lumMod val="95000"/>
                    <a:lumOff val="5000"/>
                  </a:schemeClr>
                </a:solidFill>
                <a:latin typeface="Arial" panose="020B0604020202020204" pitchFamily="34" charset="0"/>
                <a:cs typeface="Arial" panose="020B0604020202020204" pitchFamily="34" charset="0"/>
              </a:rPr>
              <a:t>&amp; Bug Tracking</a:t>
            </a:r>
          </a:p>
        </p:txBody>
      </p:sp>
      <p:sp>
        <p:nvSpPr>
          <p:cNvPr id="10249" name="Rectangle 7">
            <a:extLst>
              <a:ext uri="{FF2B5EF4-FFF2-40B4-BE49-F238E27FC236}">
                <a16:creationId xmlns:a16="http://schemas.microsoft.com/office/drawing/2014/main" id="{54426C5B-A3BD-4222-AE5E-473B2D3765C8}"/>
              </a:ext>
            </a:extLst>
          </p:cNvPr>
          <p:cNvSpPr>
            <a:spLocks noChangeArrowheads="1"/>
          </p:cNvSpPr>
          <p:nvPr/>
        </p:nvSpPr>
        <p:spPr bwMode="auto">
          <a:xfrm>
            <a:off x="1313895" y="1591826"/>
            <a:ext cx="4110361" cy="685800"/>
          </a:xfrm>
          <a:prstGeom prst="rect">
            <a:avLst/>
          </a:prstGeom>
          <a:solidFill>
            <a:schemeClr val="bg2"/>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a:solidFill>
                  <a:srgbClr val="F79910"/>
                </a:solidFill>
                <a:latin typeface="Arial" panose="020B0604020202020204" pitchFamily="34" charset="0"/>
                <a:cs typeface="Arial" panose="020B0604020202020204" pitchFamily="34" charset="0"/>
              </a:rPr>
              <a:t>KronoDesk</a:t>
            </a:r>
            <a:r>
              <a:rPr lang="en-US" b="1" baseline="30000" dirty="0">
                <a:solidFill>
                  <a:srgbClr val="F79910"/>
                </a:solidFill>
                <a:latin typeface="Arial" panose="020B0604020202020204" pitchFamily="34" charset="0"/>
                <a:cs typeface="Arial" panose="020B0604020202020204" pitchFamily="34" charset="0"/>
              </a:rPr>
              <a:t>®</a:t>
            </a:r>
          </a:p>
          <a:p>
            <a:pPr algn="ctr">
              <a:defRPr/>
            </a:pPr>
            <a:r>
              <a:rPr lang="en-US" dirty="0">
                <a:solidFill>
                  <a:schemeClr val="tx1">
                    <a:lumMod val="95000"/>
                    <a:lumOff val="5000"/>
                  </a:schemeClr>
                </a:solidFill>
                <a:latin typeface="Arial" panose="020B0604020202020204" pitchFamily="34" charset="0"/>
                <a:cs typeface="Arial" panose="020B0604020202020204" pitchFamily="34" charset="0"/>
              </a:rPr>
              <a:t>IT Support &amp; Help Desk</a:t>
            </a:r>
          </a:p>
        </p:txBody>
      </p:sp>
      <p:sp>
        <p:nvSpPr>
          <p:cNvPr id="10" name="Rectangle 6">
            <a:extLst>
              <a:ext uri="{FF2B5EF4-FFF2-40B4-BE49-F238E27FC236}">
                <a16:creationId xmlns:a16="http://schemas.microsoft.com/office/drawing/2014/main" id="{64874D4B-79BB-478C-9C2A-57D283484541}"/>
              </a:ext>
            </a:extLst>
          </p:cNvPr>
          <p:cNvSpPr>
            <a:spLocks noChangeArrowheads="1"/>
          </p:cNvSpPr>
          <p:nvPr/>
        </p:nvSpPr>
        <p:spPr bwMode="auto">
          <a:xfrm>
            <a:off x="1313895" y="5706626"/>
            <a:ext cx="8243133" cy="685800"/>
          </a:xfrm>
          <a:prstGeom prst="rect">
            <a:avLst/>
          </a:prstGeom>
          <a:solidFill>
            <a:schemeClr val="bg2"/>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a:solidFill>
                  <a:srgbClr val="F79910"/>
                </a:solidFill>
                <a:latin typeface="Arial" panose="020B0604020202020204" pitchFamily="34" charset="0"/>
                <a:cs typeface="Arial" panose="020B0604020202020204" pitchFamily="34" charset="0"/>
              </a:rPr>
              <a:t>Rapise® </a:t>
            </a:r>
          </a:p>
          <a:p>
            <a:pPr algn="ctr">
              <a:defRPr/>
            </a:pPr>
            <a:r>
              <a:rPr lang="en-US" dirty="0">
                <a:solidFill>
                  <a:schemeClr val="tx1">
                    <a:lumMod val="95000"/>
                    <a:lumOff val="5000"/>
                  </a:schemeClr>
                </a:solidFill>
                <a:latin typeface="Arial" panose="020B0604020202020204" pitchFamily="34" charset="0"/>
                <a:cs typeface="Arial" panose="020B0604020202020204" pitchFamily="34" charset="0"/>
              </a:rPr>
              <a:t>Test Automation (Web, GUI, Services)</a:t>
            </a:r>
          </a:p>
        </p:txBody>
      </p:sp>
      <p:sp>
        <p:nvSpPr>
          <p:cNvPr id="9" name="Rectangle 4">
            <a:extLst>
              <a:ext uri="{FF2B5EF4-FFF2-40B4-BE49-F238E27FC236}">
                <a16:creationId xmlns:a16="http://schemas.microsoft.com/office/drawing/2014/main" id="{9BF977E3-A468-491D-BCAB-E6FB723BD6D1}"/>
              </a:ext>
            </a:extLst>
          </p:cNvPr>
          <p:cNvSpPr>
            <a:spLocks noChangeArrowheads="1"/>
          </p:cNvSpPr>
          <p:nvPr/>
        </p:nvSpPr>
        <p:spPr bwMode="auto">
          <a:xfrm>
            <a:off x="1819922" y="5037470"/>
            <a:ext cx="7337056" cy="402456"/>
          </a:xfrm>
          <a:prstGeom prst="rect">
            <a:avLst/>
          </a:prstGeom>
          <a:solidFill>
            <a:schemeClr val="bg2"/>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a:solidFill>
                  <a:srgbClr val="F79910"/>
                </a:solidFill>
                <a:latin typeface="Arial" panose="020B0604020202020204" pitchFamily="34" charset="0"/>
                <a:cs typeface="Arial" panose="020B0604020202020204" pitchFamily="34" charset="0"/>
              </a:rPr>
              <a:t>TaraVault® </a:t>
            </a:r>
            <a:r>
              <a:rPr lang="en-US" dirty="0">
                <a:solidFill>
                  <a:schemeClr val="tx1">
                    <a:lumMod val="95000"/>
                    <a:lumOff val="5000"/>
                  </a:schemeClr>
                </a:solidFill>
                <a:latin typeface="Arial" panose="020B0604020202020204" pitchFamily="34" charset="0"/>
                <a:cs typeface="Arial" panose="020B0604020202020204" pitchFamily="34" charset="0"/>
              </a:rPr>
              <a:t>- Source Code Management</a:t>
            </a:r>
          </a:p>
        </p:txBody>
      </p:sp>
      <p:sp>
        <p:nvSpPr>
          <p:cNvPr id="12" name="Rectangle 7">
            <a:extLst>
              <a:ext uri="{FF2B5EF4-FFF2-40B4-BE49-F238E27FC236}">
                <a16:creationId xmlns:a16="http://schemas.microsoft.com/office/drawing/2014/main" id="{C3B48694-C8AB-4A87-812E-EE76FABFED71}"/>
              </a:ext>
            </a:extLst>
          </p:cNvPr>
          <p:cNvSpPr>
            <a:spLocks noChangeArrowheads="1"/>
          </p:cNvSpPr>
          <p:nvPr/>
        </p:nvSpPr>
        <p:spPr bwMode="auto">
          <a:xfrm>
            <a:off x="5567779" y="1601071"/>
            <a:ext cx="3989250" cy="685800"/>
          </a:xfrm>
          <a:prstGeom prst="rect">
            <a:avLst/>
          </a:prstGeom>
          <a:solidFill>
            <a:schemeClr val="bg2"/>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err="1">
                <a:solidFill>
                  <a:srgbClr val="F79910"/>
                </a:solidFill>
                <a:latin typeface="Arial" panose="020B0604020202020204" pitchFamily="34" charset="0"/>
                <a:cs typeface="Arial" panose="020B0604020202020204" pitchFamily="34" charset="0"/>
              </a:rPr>
              <a:t>SpiraCapture</a:t>
            </a:r>
            <a:r>
              <a:rPr lang="en-US" b="1" baseline="30000" dirty="0">
                <a:solidFill>
                  <a:srgbClr val="F79910"/>
                </a:solidFill>
                <a:latin typeface="Arial" panose="020B0604020202020204" pitchFamily="34" charset="0"/>
                <a:cs typeface="Arial" panose="020B0604020202020204" pitchFamily="34" charset="0"/>
              </a:rPr>
              <a:t>™</a:t>
            </a:r>
          </a:p>
          <a:p>
            <a:pPr algn="ctr">
              <a:defRPr/>
            </a:pPr>
            <a:r>
              <a:rPr lang="en-US" dirty="0">
                <a:solidFill>
                  <a:schemeClr val="tx1">
                    <a:lumMod val="95000"/>
                    <a:lumOff val="5000"/>
                  </a:schemeClr>
                </a:solidFill>
                <a:latin typeface="Arial" panose="020B0604020202020204" pitchFamily="34" charset="0"/>
                <a:cs typeface="Arial" panose="020B0604020202020204" pitchFamily="34" charset="0"/>
              </a:rPr>
              <a:t>Exploratory Testing</a:t>
            </a:r>
          </a:p>
        </p:txBody>
      </p:sp>
      <p:pic>
        <p:nvPicPr>
          <p:cNvPr id="13" name="Graphic 12">
            <a:extLst>
              <a:ext uri="{FF2B5EF4-FFF2-40B4-BE49-F238E27FC236}">
                <a16:creationId xmlns:a16="http://schemas.microsoft.com/office/drawing/2014/main" id="{AE29B516-FD82-4BA5-B4A4-4B397B2EB5B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30067" y="1687046"/>
            <a:ext cx="532373" cy="532373"/>
          </a:xfrm>
          <a:prstGeom prst="rect">
            <a:avLst/>
          </a:prstGeom>
        </p:spPr>
      </p:pic>
      <p:pic>
        <p:nvPicPr>
          <p:cNvPr id="14" name="Graphic 13">
            <a:extLst>
              <a:ext uri="{FF2B5EF4-FFF2-40B4-BE49-F238E27FC236}">
                <a16:creationId xmlns:a16="http://schemas.microsoft.com/office/drawing/2014/main" id="{15C076DA-656D-41D1-9976-569CEA33E96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77490" y="5074277"/>
            <a:ext cx="296778" cy="342900"/>
          </a:xfrm>
          <a:prstGeom prst="rect">
            <a:avLst/>
          </a:prstGeom>
        </p:spPr>
      </p:pic>
      <p:pic>
        <p:nvPicPr>
          <p:cNvPr id="15" name="Graphic 14">
            <a:extLst>
              <a:ext uri="{FF2B5EF4-FFF2-40B4-BE49-F238E27FC236}">
                <a16:creationId xmlns:a16="http://schemas.microsoft.com/office/drawing/2014/main" id="{52CC6793-0F44-4B22-9ACC-F5209D570C2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423252" y="4167412"/>
            <a:ext cx="506815" cy="506815"/>
          </a:xfrm>
          <a:prstGeom prst="rect">
            <a:avLst/>
          </a:prstGeom>
        </p:spPr>
      </p:pic>
      <p:pic>
        <p:nvPicPr>
          <p:cNvPr id="16" name="Graphic 15">
            <a:extLst>
              <a:ext uri="{FF2B5EF4-FFF2-40B4-BE49-F238E27FC236}">
                <a16:creationId xmlns:a16="http://schemas.microsoft.com/office/drawing/2014/main" id="{96AE8223-6343-4B81-A3F1-EE1E33DB879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938947" y="5778896"/>
            <a:ext cx="506815" cy="506815"/>
          </a:xfrm>
          <a:prstGeom prst="rect">
            <a:avLst/>
          </a:prstGeom>
        </p:spPr>
      </p:pic>
      <p:pic>
        <p:nvPicPr>
          <p:cNvPr id="3" name="Graphic 2">
            <a:extLst>
              <a:ext uri="{FF2B5EF4-FFF2-40B4-BE49-F238E27FC236}">
                <a16:creationId xmlns:a16="http://schemas.microsoft.com/office/drawing/2014/main" id="{6E57CE5A-CF95-4433-9F15-D3C455D8A5B0}"/>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797657" y="1702104"/>
            <a:ext cx="465574" cy="465574"/>
          </a:xfrm>
          <a:prstGeom prst="rect">
            <a:avLst/>
          </a:prstGeom>
        </p:spPr>
      </p:pic>
      <p:pic>
        <p:nvPicPr>
          <p:cNvPr id="5" name="Graphic 4">
            <a:extLst>
              <a:ext uri="{FF2B5EF4-FFF2-40B4-BE49-F238E27FC236}">
                <a16:creationId xmlns:a16="http://schemas.microsoft.com/office/drawing/2014/main" id="{AC25DE11-49E3-44A9-8F86-18E1BD121410}"/>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423252" y="3361578"/>
            <a:ext cx="445135" cy="513842"/>
          </a:xfrm>
          <a:prstGeom prst="rect">
            <a:avLst/>
          </a:prstGeom>
        </p:spPr>
      </p:pic>
      <p:pic>
        <p:nvPicPr>
          <p:cNvPr id="7" name="Graphic 6">
            <a:extLst>
              <a:ext uri="{FF2B5EF4-FFF2-40B4-BE49-F238E27FC236}">
                <a16:creationId xmlns:a16="http://schemas.microsoft.com/office/drawing/2014/main" id="{BE00F379-6897-470D-AD03-E2F045125F49}"/>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412380" y="2552235"/>
            <a:ext cx="456007" cy="527293"/>
          </a:xfrm>
          <a:prstGeom prst="rect">
            <a:avLst/>
          </a:prstGeom>
        </p:spPr>
      </p:pic>
    </p:spTree>
    <p:extLst>
      <p:ext uri="{BB962C8B-B14F-4D97-AF65-F5344CB8AC3E}">
        <p14:creationId xmlns:p14="http://schemas.microsoft.com/office/powerpoint/2010/main" val="2054464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a:extLst>
              <a:ext uri="{FF2B5EF4-FFF2-40B4-BE49-F238E27FC236}">
                <a16:creationId xmlns:a16="http://schemas.microsoft.com/office/drawing/2014/main" id="{353F5278-2127-4C22-997A-2B6A4564CFD6}"/>
              </a:ext>
            </a:extLst>
          </p:cNvPr>
          <p:cNvSpPr>
            <a:spLocks noGrp="1" noChangeArrowheads="1"/>
          </p:cNvSpPr>
          <p:nvPr>
            <p:ph type="title"/>
          </p:nvPr>
        </p:nvSpPr>
        <p:spPr>
          <a:xfrm>
            <a:off x="838200" y="365125"/>
            <a:ext cx="10515600" cy="1325563"/>
          </a:xfrm>
        </p:spPr>
        <p:txBody>
          <a:bodyPr/>
          <a:lstStyle/>
          <a:p>
            <a:r>
              <a:rPr lang="en-US" altLang="en-US" dirty="0" err="1"/>
              <a:t>SpiraTest</a:t>
            </a:r>
            <a:r>
              <a:rPr lang="en-US" altLang="en-US" dirty="0"/>
              <a:t> – The Integrated QA Solution</a:t>
            </a:r>
          </a:p>
        </p:txBody>
      </p:sp>
      <p:sp>
        <p:nvSpPr>
          <p:cNvPr id="14" name="TextBox 13">
            <a:extLst>
              <a:ext uri="{FF2B5EF4-FFF2-40B4-BE49-F238E27FC236}">
                <a16:creationId xmlns:a16="http://schemas.microsoft.com/office/drawing/2014/main" id="{185784D0-2B47-4768-8EFD-47FB215B63AA}"/>
              </a:ext>
            </a:extLst>
          </p:cNvPr>
          <p:cNvSpPr txBox="1"/>
          <p:nvPr/>
        </p:nvSpPr>
        <p:spPr>
          <a:xfrm>
            <a:off x="719091" y="6107837"/>
            <a:ext cx="8336132" cy="369332"/>
          </a:xfrm>
          <a:prstGeom prst="rect">
            <a:avLst/>
          </a:prstGeom>
          <a:noFill/>
        </p:spPr>
        <p:txBody>
          <a:bodyPr wrap="square" rtlCol="0">
            <a:spAutoFit/>
          </a:bodyPr>
          <a:lstStyle/>
          <a:p>
            <a:r>
              <a:rPr lang="en-US" dirty="0"/>
              <a:t>See </a:t>
            </a:r>
            <a:r>
              <a:rPr lang="en-US" dirty="0" err="1">
                <a:hlinkClick r:id="rId2"/>
              </a:rPr>
              <a:t>Spira</a:t>
            </a:r>
            <a:r>
              <a:rPr lang="en-US" dirty="0">
                <a:hlinkClick r:id="rId2"/>
              </a:rPr>
              <a:t> Comparison Matrix</a:t>
            </a:r>
            <a:r>
              <a:rPr lang="en-US" dirty="0"/>
              <a:t> to compare </a:t>
            </a:r>
            <a:r>
              <a:rPr lang="en-US" dirty="0" err="1"/>
              <a:t>SpiraTest</a:t>
            </a:r>
            <a:r>
              <a:rPr lang="en-US" dirty="0"/>
              <a:t> vs. Other Editions</a:t>
            </a:r>
          </a:p>
        </p:txBody>
      </p:sp>
      <p:sp>
        <p:nvSpPr>
          <p:cNvPr id="15" name="Rectangle 2">
            <a:extLst>
              <a:ext uri="{FF2B5EF4-FFF2-40B4-BE49-F238E27FC236}">
                <a16:creationId xmlns:a16="http://schemas.microsoft.com/office/drawing/2014/main" id="{296A96E5-F91E-4B41-8082-A77443D07804}"/>
              </a:ext>
            </a:extLst>
          </p:cNvPr>
          <p:cNvSpPr>
            <a:spLocks noChangeArrowheads="1"/>
          </p:cNvSpPr>
          <p:nvPr/>
        </p:nvSpPr>
        <p:spPr bwMode="auto">
          <a:xfrm>
            <a:off x="2064397" y="2547938"/>
            <a:ext cx="8040653" cy="2131066"/>
          </a:xfrm>
          <a:prstGeom prst="rect">
            <a:avLst/>
          </a:prstGeom>
          <a:solidFill>
            <a:schemeClr val="bg2">
              <a:lumMod val="95000"/>
            </a:schemeClr>
          </a:solidFill>
          <a:ln w="25400">
            <a:solidFill>
              <a:schemeClr val="bg2">
                <a:lumMod val="95000"/>
              </a:schemeClr>
            </a:solidFill>
            <a:headEnd/>
            <a:tailEnd/>
          </a:ln>
        </p:spPr>
        <p:style>
          <a:lnRef idx="2">
            <a:schemeClr val="accent1"/>
          </a:lnRef>
          <a:fillRef idx="1">
            <a:schemeClr val="lt1"/>
          </a:fillRef>
          <a:effectRef idx="0">
            <a:schemeClr val="accent1"/>
          </a:effectRef>
          <a:fontRef idx="minor">
            <a:schemeClr val="dk1"/>
          </a:fontRef>
        </p:style>
        <p:txBody>
          <a:bodyPr/>
          <a:lstStyle/>
          <a:p>
            <a:pPr algn="ctr">
              <a:defRPr/>
            </a:pPr>
            <a:r>
              <a:rPr lang="en-US" b="1" dirty="0">
                <a:solidFill>
                  <a:schemeClr val="bg2">
                    <a:lumMod val="75000"/>
                  </a:schemeClr>
                </a:solidFill>
                <a:latin typeface="Arial" panose="020B0604020202020204" pitchFamily="34" charset="0"/>
                <a:cs typeface="Arial" panose="020B0604020202020204" pitchFamily="34" charset="0"/>
              </a:rPr>
              <a:t>SpiraTeam®</a:t>
            </a:r>
          </a:p>
        </p:txBody>
      </p:sp>
      <p:sp>
        <p:nvSpPr>
          <p:cNvPr id="16" name="Rectangle 4">
            <a:extLst>
              <a:ext uri="{FF2B5EF4-FFF2-40B4-BE49-F238E27FC236}">
                <a16:creationId xmlns:a16="http://schemas.microsoft.com/office/drawing/2014/main" id="{B41D30CA-E9A6-48F7-848C-80327048CF3F}"/>
              </a:ext>
            </a:extLst>
          </p:cNvPr>
          <p:cNvSpPr>
            <a:spLocks noChangeArrowheads="1"/>
          </p:cNvSpPr>
          <p:nvPr/>
        </p:nvSpPr>
        <p:spPr bwMode="auto">
          <a:xfrm>
            <a:off x="2350148" y="3005138"/>
            <a:ext cx="3545176" cy="971550"/>
          </a:xfrm>
          <a:prstGeom prst="rect">
            <a:avLst/>
          </a:prstGeom>
          <a:solidFill>
            <a:schemeClr val="bg2"/>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a:solidFill>
                  <a:srgbClr val="F79910"/>
                </a:solidFill>
                <a:latin typeface="Arial" panose="020B0604020202020204" pitchFamily="34" charset="0"/>
                <a:cs typeface="Arial" panose="020B0604020202020204" pitchFamily="34" charset="0"/>
              </a:rPr>
              <a:t>SpiraTest®</a:t>
            </a:r>
          </a:p>
          <a:p>
            <a:pPr algn="ctr">
              <a:defRPr/>
            </a:pPr>
            <a:r>
              <a:rPr lang="en-US" dirty="0">
                <a:solidFill>
                  <a:schemeClr val="tx1"/>
                </a:solidFill>
                <a:latin typeface="Arial" panose="020B0604020202020204" pitchFamily="34" charset="0"/>
                <a:cs typeface="Arial" panose="020B0604020202020204" pitchFamily="34" charset="0"/>
              </a:rPr>
              <a:t>Requirements, Test &amp;</a:t>
            </a:r>
            <a:br>
              <a:rPr lang="en-US" dirty="0">
                <a:solidFill>
                  <a:schemeClr val="tx1"/>
                </a:solidFill>
                <a:latin typeface="Arial" panose="020B0604020202020204" pitchFamily="34" charset="0"/>
                <a:cs typeface="Arial" panose="020B0604020202020204" pitchFamily="34" charset="0"/>
              </a:rPr>
            </a:br>
            <a:r>
              <a:rPr lang="en-US" dirty="0">
                <a:solidFill>
                  <a:schemeClr val="tx1"/>
                </a:solidFill>
                <a:latin typeface="Arial" panose="020B0604020202020204" pitchFamily="34" charset="0"/>
                <a:cs typeface="Arial" panose="020B0604020202020204" pitchFamily="34" charset="0"/>
              </a:rPr>
              <a:t>Defect Management</a:t>
            </a:r>
          </a:p>
        </p:txBody>
      </p:sp>
      <p:sp>
        <p:nvSpPr>
          <p:cNvPr id="18" name="Rectangle 5">
            <a:extLst>
              <a:ext uri="{FF2B5EF4-FFF2-40B4-BE49-F238E27FC236}">
                <a16:creationId xmlns:a16="http://schemas.microsoft.com/office/drawing/2014/main" id="{328A8008-0097-46A2-9620-7F6C20AE7D94}"/>
              </a:ext>
            </a:extLst>
          </p:cNvPr>
          <p:cNvSpPr>
            <a:spLocks noChangeArrowheads="1"/>
          </p:cNvSpPr>
          <p:nvPr/>
        </p:nvSpPr>
        <p:spPr bwMode="auto">
          <a:xfrm>
            <a:off x="6181075" y="3006920"/>
            <a:ext cx="3634727" cy="971550"/>
          </a:xfrm>
          <a:prstGeom prst="rect">
            <a:avLst/>
          </a:prstGeom>
          <a:solidFill>
            <a:schemeClr val="bg2">
              <a:lumMod val="95000"/>
            </a:schemeClr>
          </a:solidFill>
          <a:ln w="25400">
            <a:solidFill>
              <a:schemeClr val="bg2">
                <a:lumMod val="85000"/>
              </a:schemeClr>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dirty="0">
                <a:solidFill>
                  <a:schemeClr val="bg2">
                    <a:lumMod val="75000"/>
                  </a:schemeClr>
                </a:solidFill>
                <a:latin typeface="Arial" panose="020B0604020202020204" pitchFamily="34" charset="0"/>
                <a:cs typeface="Arial" panose="020B0604020202020204" pitchFamily="34" charset="0"/>
              </a:rPr>
              <a:t>Agile Project</a:t>
            </a:r>
            <a:br>
              <a:rPr lang="en-US" dirty="0">
                <a:solidFill>
                  <a:schemeClr val="bg2">
                    <a:lumMod val="75000"/>
                  </a:schemeClr>
                </a:solidFill>
                <a:latin typeface="Arial" panose="020B0604020202020204" pitchFamily="34" charset="0"/>
                <a:cs typeface="Arial" panose="020B0604020202020204" pitchFamily="34" charset="0"/>
              </a:rPr>
            </a:br>
            <a:r>
              <a:rPr lang="en-US" dirty="0">
                <a:solidFill>
                  <a:schemeClr val="bg2">
                    <a:lumMod val="75000"/>
                  </a:schemeClr>
                </a:solidFill>
                <a:latin typeface="Arial" panose="020B0604020202020204" pitchFamily="34" charset="0"/>
                <a:cs typeface="Arial" panose="020B0604020202020204" pitchFamily="34" charset="0"/>
              </a:rPr>
              <a:t>Management</a:t>
            </a:r>
          </a:p>
        </p:txBody>
      </p:sp>
      <p:sp>
        <p:nvSpPr>
          <p:cNvPr id="19" name="Rectangle 7">
            <a:extLst>
              <a:ext uri="{FF2B5EF4-FFF2-40B4-BE49-F238E27FC236}">
                <a16:creationId xmlns:a16="http://schemas.microsoft.com/office/drawing/2014/main" id="{8DCCE079-4C9C-44A0-8A7A-B22A6C9C82A7}"/>
              </a:ext>
            </a:extLst>
          </p:cNvPr>
          <p:cNvSpPr>
            <a:spLocks noChangeArrowheads="1"/>
          </p:cNvSpPr>
          <p:nvPr/>
        </p:nvSpPr>
        <p:spPr bwMode="auto">
          <a:xfrm>
            <a:off x="2064398" y="1690688"/>
            <a:ext cx="8040654" cy="685800"/>
          </a:xfrm>
          <a:prstGeom prst="rect">
            <a:avLst/>
          </a:prstGeom>
          <a:solidFill>
            <a:schemeClr val="bg2">
              <a:lumMod val="95000"/>
            </a:schemeClr>
          </a:solidFill>
          <a:ln>
            <a:solidFill>
              <a:schemeClr val="bg2">
                <a:lumMod val="95000"/>
              </a:schemeClr>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a:solidFill>
                  <a:schemeClr val="bg2">
                    <a:lumMod val="75000"/>
                  </a:schemeClr>
                </a:solidFill>
                <a:latin typeface="Arial" panose="020B0604020202020204" pitchFamily="34" charset="0"/>
                <a:cs typeface="Arial" panose="020B0604020202020204" pitchFamily="34" charset="0"/>
              </a:rPr>
              <a:t>KronoDesk</a:t>
            </a:r>
            <a:r>
              <a:rPr lang="en-US" b="1" baseline="30000" dirty="0">
                <a:solidFill>
                  <a:schemeClr val="bg2">
                    <a:lumMod val="75000"/>
                  </a:schemeClr>
                </a:solidFill>
                <a:latin typeface="Arial" panose="020B0604020202020204" pitchFamily="34" charset="0"/>
                <a:cs typeface="Arial" panose="020B0604020202020204" pitchFamily="34" charset="0"/>
              </a:rPr>
              <a:t>®</a:t>
            </a:r>
          </a:p>
          <a:p>
            <a:pPr algn="ctr">
              <a:defRPr/>
            </a:pPr>
            <a:r>
              <a:rPr lang="en-US" dirty="0">
                <a:solidFill>
                  <a:schemeClr val="bg2">
                    <a:lumMod val="75000"/>
                  </a:schemeClr>
                </a:solidFill>
                <a:latin typeface="Arial" panose="020B0604020202020204" pitchFamily="34" charset="0"/>
                <a:cs typeface="Arial" panose="020B0604020202020204" pitchFamily="34" charset="0"/>
              </a:rPr>
              <a:t>IT Support &amp; Help Desk Ticketing</a:t>
            </a:r>
          </a:p>
        </p:txBody>
      </p:sp>
      <p:sp>
        <p:nvSpPr>
          <p:cNvPr id="21" name="Rectangle 6">
            <a:extLst>
              <a:ext uri="{FF2B5EF4-FFF2-40B4-BE49-F238E27FC236}">
                <a16:creationId xmlns:a16="http://schemas.microsoft.com/office/drawing/2014/main" id="{20EAC4E4-8949-4AD8-99E3-1DD818A15C7B}"/>
              </a:ext>
            </a:extLst>
          </p:cNvPr>
          <p:cNvSpPr>
            <a:spLocks noChangeArrowheads="1"/>
          </p:cNvSpPr>
          <p:nvPr/>
        </p:nvSpPr>
        <p:spPr bwMode="auto">
          <a:xfrm>
            <a:off x="2064398" y="4914192"/>
            <a:ext cx="8040652" cy="685800"/>
          </a:xfrm>
          <a:prstGeom prst="rect">
            <a:avLst/>
          </a:prstGeom>
          <a:solidFill>
            <a:schemeClr val="bg2">
              <a:lumMod val="95000"/>
            </a:schemeClr>
          </a:solidFill>
          <a:ln>
            <a:solidFill>
              <a:schemeClr val="bg2">
                <a:lumMod val="95000"/>
              </a:schemeClr>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a:solidFill>
                  <a:schemeClr val="bg2">
                    <a:lumMod val="75000"/>
                  </a:schemeClr>
                </a:solidFill>
                <a:latin typeface="Arial" panose="020B0604020202020204" pitchFamily="34" charset="0"/>
                <a:cs typeface="Arial" panose="020B0604020202020204" pitchFamily="34" charset="0"/>
              </a:rPr>
              <a:t>Rapise® </a:t>
            </a:r>
          </a:p>
          <a:p>
            <a:pPr algn="ctr">
              <a:defRPr/>
            </a:pPr>
            <a:r>
              <a:rPr lang="en-US" dirty="0">
                <a:solidFill>
                  <a:schemeClr val="bg2">
                    <a:lumMod val="75000"/>
                  </a:schemeClr>
                </a:solidFill>
                <a:latin typeface="Arial" panose="020B0604020202020204" pitchFamily="34" charset="0"/>
                <a:cs typeface="Arial" panose="020B0604020202020204" pitchFamily="34" charset="0"/>
              </a:rPr>
              <a:t>Test Automation Platform (Web, GUI, Services)</a:t>
            </a:r>
          </a:p>
        </p:txBody>
      </p:sp>
      <p:sp>
        <p:nvSpPr>
          <p:cNvPr id="22" name="Rectangle 4">
            <a:extLst>
              <a:ext uri="{FF2B5EF4-FFF2-40B4-BE49-F238E27FC236}">
                <a16:creationId xmlns:a16="http://schemas.microsoft.com/office/drawing/2014/main" id="{29406610-A42D-4C5A-BC31-0570F3AF9F70}"/>
              </a:ext>
            </a:extLst>
          </p:cNvPr>
          <p:cNvSpPr>
            <a:spLocks noChangeArrowheads="1"/>
          </p:cNvSpPr>
          <p:nvPr/>
        </p:nvSpPr>
        <p:spPr bwMode="auto">
          <a:xfrm>
            <a:off x="2350147" y="4090987"/>
            <a:ext cx="7465655" cy="393545"/>
          </a:xfrm>
          <a:prstGeom prst="rect">
            <a:avLst/>
          </a:prstGeom>
          <a:solidFill>
            <a:schemeClr val="bg2">
              <a:lumMod val="95000"/>
            </a:schemeClr>
          </a:solidFill>
          <a:ln w="25400">
            <a:solidFill>
              <a:schemeClr val="bg2">
                <a:lumMod val="85000"/>
              </a:schemeClr>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a:solidFill>
                  <a:schemeClr val="bg2">
                    <a:lumMod val="75000"/>
                  </a:schemeClr>
                </a:solidFill>
                <a:latin typeface="Arial" panose="020B0604020202020204" pitchFamily="34" charset="0"/>
                <a:cs typeface="Arial" panose="020B0604020202020204" pitchFamily="34" charset="0"/>
              </a:rPr>
              <a:t>TaraVault® - </a:t>
            </a:r>
            <a:r>
              <a:rPr lang="en-US" dirty="0">
                <a:solidFill>
                  <a:schemeClr val="bg2">
                    <a:lumMod val="75000"/>
                  </a:schemeClr>
                </a:solidFill>
                <a:latin typeface="Arial" panose="020B0604020202020204" pitchFamily="34" charset="0"/>
                <a:cs typeface="Arial" panose="020B0604020202020204" pitchFamily="34" charset="0"/>
              </a:rPr>
              <a:t>Source Code Management &amp; DevOps</a:t>
            </a:r>
          </a:p>
        </p:txBody>
      </p:sp>
      <p:sp>
        <p:nvSpPr>
          <p:cNvPr id="23" name="TextBox 1">
            <a:extLst>
              <a:ext uri="{FF2B5EF4-FFF2-40B4-BE49-F238E27FC236}">
                <a16:creationId xmlns:a16="http://schemas.microsoft.com/office/drawing/2014/main" id="{394BB5F1-191D-4E70-B395-F4F91A605094}"/>
              </a:ext>
            </a:extLst>
          </p:cNvPr>
          <p:cNvSpPr txBox="1">
            <a:spLocks noChangeArrowheads="1"/>
          </p:cNvSpPr>
          <p:nvPr/>
        </p:nvSpPr>
        <p:spPr bwMode="auto">
          <a:xfrm>
            <a:off x="6464497" y="3198813"/>
            <a:ext cx="304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3200" b="1" dirty="0">
                <a:solidFill>
                  <a:schemeClr val="bg2">
                    <a:lumMod val="75000"/>
                  </a:schemeClr>
                </a:solidFill>
              </a:rPr>
              <a:t>+</a:t>
            </a:r>
          </a:p>
        </p:txBody>
      </p:sp>
    </p:spTree>
    <p:extLst>
      <p:ext uri="{BB962C8B-B14F-4D97-AF65-F5344CB8AC3E}">
        <p14:creationId xmlns:p14="http://schemas.microsoft.com/office/powerpoint/2010/main" val="3328540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5A20425E-498E-4679-BA82-257FA84C4217}"/>
              </a:ext>
            </a:extLst>
          </p:cNvPr>
          <p:cNvSpPr>
            <a:spLocks noGrp="1" noChangeArrowheads="1"/>
          </p:cNvSpPr>
          <p:nvPr>
            <p:ph type="title"/>
          </p:nvPr>
        </p:nvSpPr>
        <p:spPr/>
        <p:txBody>
          <a:bodyPr/>
          <a:lstStyle/>
          <a:p>
            <a:pPr eaLnBrk="1" hangingPunct="1"/>
            <a:r>
              <a:rPr lang="en-US" altLang="en-US" dirty="0"/>
              <a:t>Why Choose </a:t>
            </a:r>
            <a:r>
              <a:rPr lang="en-US" altLang="en-US" dirty="0" err="1"/>
              <a:t>SpiraTest</a:t>
            </a:r>
            <a:r>
              <a:rPr lang="en-US" altLang="en-US" dirty="0"/>
              <a:t>?</a:t>
            </a:r>
          </a:p>
        </p:txBody>
      </p:sp>
      <p:grpSp>
        <p:nvGrpSpPr>
          <p:cNvPr id="4" name="Group 3">
            <a:extLst>
              <a:ext uri="{FF2B5EF4-FFF2-40B4-BE49-F238E27FC236}">
                <a16:creationId xmlns:a16="http://schemas.microsoft.com/office/drawing/2014/main" id="{3AE5D577-55EE-480C-A071-A19868AF498B}"/>
              </a:ext>
            </a:extLst>
          </p:cNvPr>
          <p:cNvGrpSpPr/>
          <p:nvPr/>
        </p:nvGrpSpPr>
        <p:grpSpPr>
          <a:xfrm>
            <a:off x="1295400" y="2771192"/>
            <a:ext cx="8977604" cy="3357465"/>
            <a:chOff x="1295400" y="2509934"/>
            <a:chExt cx="8977604" cy="3357465"/>
          </a:xfrm>
        </p:grpSpPr>
        <p:sp>
          <p:nvSpPr>
            <p:cNvPr id="7" name="Rectangle 2">
              <a:extLst>
                <a:ext uri="{FF2B5EF4-FFF2-40B4-BE49-F238E27FC236}">
                  <a16:creationId xmlns:a16="http://schemas.microsoft.com/office/drawing/2014/main" id="{7EAA339A-3EFE-49F4-AEC3-E701AB519AB1}"/>
                </a:ext>
              </a:extLst>
            </p:cNvPr>
            <p:cNvSpPr>
              <a:spLocks noChangeArrowheads="1"/>
            </p:cNvSpPr>
            <p:nvPr/>
          </p:nvSpPr>
          <p:spPr bwMode="auto">
            <a:xfrm>
              <a:off x="1295400" y="3362624"/>
              <a:ext cx="8977604" cy="1488876"/>
            </a:xfrm>
            <a:prstGeom prst="rect">
              <a:avLst/>
            </a:prstGeom>
            <a:solidFill>
              <a:schemeClr val="bg2">
                <a:lumMod val="95000"/>
              </a:schemeClr>
            </a:solidFill>
            <a:ln w="28575">
              <a:solidFill>
                <a:srgbClr val="BBE0E3"/>
              </a:solidFill>
              <a:headEnd/>
              <a:tailEnd/>
            </a:ln>
          </p:spPr>
          <p:style>
            <a:lnRef idx="2">
              <a:schemeClr val="accent1"/>
            </a:lnRef>
            <a:fillRef idx="1">
              <a:schemeClr val="lt1"/>
            </a:fillRef>
            <a:effectRef idx="0">
              <a:schemeClr val="accent1"/>
            </a:effectRef>
            <a:fontRef idx="minor">
              <a:schemeClr val="dk1"/>
            </a:fontRef>
          </p:style>
          <p:txBody>
            <a:bodyPr/>
            <a:lstStyle/>
            <a:p>
              <a:pPr algn="ctr">
                <a:defRPr/>
              </a:pPr>
              <a:r>
                <a:rPr lang="en-US" sz="1500" dirty="0">
                  <a:latin typeface="Arial" panose="020B0604020202020204" pitchFamily="34" charset="0"/>
                  <a:cs typeface="Arial" panose="020B0604020202020204" pitchFamily="34" charset="0"/>
                </a:rPr>
                <a:t>Quality Assurance Management</a:t>
              </a:r>
            </a:p>
          </p:txBody>
        </p:sp>
        <p:sp>
          <p:nvSpPr>
            <p:cNvPr id="8" name="Rectangle 7">
              <a:extLst>
                <a:ext uri="{FF2B5EF4-FFF2-40B4-BE49-F238E27FC236}">
                  <a16:creationId xmlns:a16="http://schemas.microsoft.com/office/drawing/2014/main" id="{B6FA19E7-9AE7-4108-91C2-1439F0675E72}"/>
                </a:ext>
              </a:extLst>
            </p:cNvPr>
            <p:cNvSpPr>
              <a:spLocks noChangeArrowheads="1"/>
            </p:cNvSpPr>
            <p:nvPr/>
          </p:nvSpPr>
          <p:spPr bwMode="auto">
            <a:xfrm>
              <a:off x="1295400" y="2516596"/>
              <a:ext cx="5789992" cy="642848"/>
            </a:xfrm>
            <a:prstGeom prst="rect">
              <a:avLst/>
            </a:prstGeom>
            <a:solidFill>
              <a:schemeClr val="bg2">
                <a:lumMod val="95000"/>
              </a:schemeClr>
            </a:solidFill>
            <a:ln w="28575">
              <a:solidFill>
                <a:srgbClr val="BBE0E3"/>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500" dirty="0">
                  <a:latin typeface="Arial" panose="020B0604020202020204" pitchFamily="34" charset="0"/>
                  <a:cs typeface="Arial" panose="020B0604020202020204" pitchFamily="34" charset="0"/>
                </a:rPr>
                <a:t>Web-based User Interface</a:t>
              </a:r>
            </a:p>
          </p:txBody>
        </p:sp>
        <p:sp>
          <p:nvSpPr>
            <p:cNvPr id="9" name="Rectangle 6">
              <a:extLst>
                <a:ext uri="{FF2B5EF4-FFF2-40B4-BE49-F238E27FC236}">
                  <a16:creationId xmlns:a16="http://schemas.microsoft.com/office/drawing/2014/main" id="{293210BD-04C8-4399-8669-BF4A08C672C5}"/>
                </a:ext>
              </a:extLst>
            </p:cNvPr>
            <p:cNvSpPr>
              <a:spLocks noChangeArrowheads="1"/>
            </p:cNvSpPr>
            <p:nvPr/>
          </p:nvSpPr>
          <p:spPr bwMode="auto">
            <a:xfrm>
              <a:off x="1295400" y="5054679"/>
              <a:ext cx="8977604" cy="812720"/>
            </a:xfrm>
            <a:prstGeom prst="rect">
              <a:avLst/>
            </a:prstGeom>
            <a:solidFill>
              <a:schemeClr val="bg2">
                <a:lumMod val="95000"/>
              </a:schemeClr>
            </a:solidFill>
            <a:ln w="28575">
              <a:solidFill>
                <a:srgbClr val="BBE0E3"/>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500" dirty="0">
                  <a:latin typeface="Arial" panose="020B0604020202020204" pitchFamily="34" charset="0"/>
                  <a:cs typeface="Arial" panose="020B0604020202020204" pitchFamily="34" charset="0"/>
                </a:rPr>
                <a:t>Project and User Management Core Functionality</a:t>
              </a:r>
            </a:p>
          </p:txBody>
        </p:sp>
        <p:sp>
          <p:nvSpPr>
            <p:cNvPr id="10" name="Rectangle 7">
              <a:extLst>
                <a:ext uri="{FF2B5EF4-FFF2-40B4-BE49-F238E27FC236}">
                  <a16:creationId xmlns:a16="http://schemas.microsoft.com/office/drawing/2014/main" id="{AD8014C8-1900-4E30-91A5-650608F5B59F}"/>
                </a:ext>
              </a:extLst>
            </p:cNvPr>
            <p:cNvSpPr>
              <a:spLocks noChangeArrowheads="1"/>
            </p:cNvSpPr>
            <p:nvPr/>
          </p:nvSpPr>
          <p:spPr bwMode="auto">
            <a:xfrm>
              <a:off x="7336780" y="2509934"/>
              <a:ext cx="2936224" cy="642848"/>
            </a:xfrm>
            <a:prstGeom prst="rect">
              <a:avLst/>
            </a:prstGeom>
            <a:solidFill>
              <a:schemeClr val="bg2">
                <a:lumMod val="95000"/>
              </a:schemeClr>
            </a:solidFill>
            <a:ln w="28575">
              <a:solidFill>
                <a:srgbClr val="BBE0E3"/>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500" dirty="0">
                  <a:latin typeface="Arial" panose="020B0604020202020204" pitchFamily="34" charset="0"/>
                  <a:cs typeface="Arial" panose="020B0604020202020204" pitchFamily="34" charset="0"/>
                </a:rPr>
                <a:t>Robust APIs</a:t>
              </a:r>
            </a:p>
          </p:txBody>
        </p:sp>
        <p:sp>
          <p:nvSpPr>
            <p:cNvPr id="11" name="Rectangle 7">
              <a:extLst>
                <a:ext uri="{FF2B5EF4-FFF2-40B4-BE49-F238E27FC236}">
                  <a16:creationId xmlns:a16="http://schemas.microsoft.com/office/drawing/2014/main" id="{6BFD7297-F594-41ED-8A04-60901979497F}"/>
                </a:ext>
              </a:extLst>
            </p:cNvPr>
            <p:cNvSpPr>
              <a:spLocks noChangeArrowheads="1"/>
            </p:cNvSpPr>
            <p:nvPr/>
          </p:nvSpPr>
          <p:spPr bwMode="auto">
            <a:xfrm>
              <a:off x="1546789" y="3903882"/>
              <a:ext cx="2684834" cy="642848"/>
            </a:xfrm>
            <a:prstGeom prst="rect">
              <a:avLst/>
            </a:prstGeom>
            <a:solidFill>
              <a:schemeClr val="bg2"/>
            </a:solidFill>
            <a:ln w="28575">
              <a:solidFill>
                <a:srgbClr val="BBE0E3"/>
              </a:solidFill>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500" dirty="0">
                  <a:solidFill>
                    <a:schemeClr val="bg2">
                      <a:lumMod val="50000"/>
                    </a:schemeClr>
                  </a:solidFill>
                  <a:latin typeface="Arial" panose="020B0604020202020204" pitchFamily="34" charset="0"/>
                  <a:cs typeface="Arial" panose="020B0604020202020204" pitchFamily="34" charset="0"/>
                </a:rPr>
                <a:t>Requirements</a:t>
              </a:r>
            </a:p>
          </p:txBody>
        </p:sp>
        <p:sp>
          <p:nvSpPr>
            <p:cNvPr id="12" name="Rectangle 7">
              <a:extLst>
                <a:ext uri="{FF2B5EF4-FFF2-40B4-BE49-F238E27FC236}">
                  <a16:creationId xmlns:a16="http://schemas.microsoft.com/office/drawing/2014/main" id="{C2339D90-6425-43B8-ADB9-C3F769C02780}"/>
                </a:ext>
              </a:extLst>
            </p:cNvPr>
            <p:cNvSpPr>
              <a:spLocks noChangeArrowheads="1"/>
            </p:cNvSpPr>
            <p:nvPr/>
          </p:nvSpPr>
          <p:spPr bwMode="auto">
            <a:xfrm>
              <a:off x="4483013" y="3903882"/>
              <a:ext cx="2684834" cy="642848"/>
            </a:xfrm>
            <a:prstGeom prst="rect">
              <a:avLst/>
            </a:prstGeom>
            <a:solidFill>
              <a:schemeClr val="bg2"/>
            </a:solidFill>
            <a:ln w="28575">
              <a:solidFill>
                <a:srgbClr val="BBE0E3"/>
              </a:solidFill>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500" dirty="0">
                  <a:solidFill>
                    <a:schemeClr val="bg2">
                      <a:lumMod val="50000"/>
                    </a:schemeClr>
                  </a:solidFill>
                  <a:latin typeface="Arial" panose="020B0604020202020204" pitchFamily="34" charset="0"/>
                  <a:cs typeface="Arial" panose="020B0604020202020204" pitchFamily="34" charset="0"/>
                </a:rPr>
                <a:t>Test Cases</a:t>
              </a:r>
            </a:p>
          </p:txBody>
        </p:sp>
        <p:sp>
          <p:nvSpPr>
            <p:cNvPr id="13" name="Rectangle 7">
              <a:extLst>
                <a:ext uri="{FF2B5EF4-FFF2-40B4-BE49-F238E27FC236}">
                  <a16:creationId xmlns:a16="http://schemas.microsoft.com/office/drawing/2014/main" id="{572CE7BC-7917-42CA-B24E-718FF14C6FB4}"/>
                </a:ext>
              </a:extLst>
            </p:cNvPr>
            <p:cNvSpPr>
              <a:spLocks noChangeArrowheads="1"/>
            </p:cNvSpPr>
            <p:nvPr/>
          </p:nvSpPr>
          <p:spPr bwMode="auto">
            <a:xfrm>
              <a:off x="7421247" y="3903882"/>
              <a:ext cx="2684835" cy="642848"/>
            </a:xfrm>
            <a:prstGeom prst="rect">
              <a:avLst/>
            </a:prstGeom>
            <a:solidFill>
              <a:schemeClr val="bg2"/>
            </a:solidFill>
            <a:ln w="28575">
              <a:solidFill>
                <a:srgbClr val="BBE0E3"/>
              </a:solidFill>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500" dirty="0">
                  <a:solidFill>
                    <a:schemeClr val="bg2">
                      <a:lumMod val="50000"/>
                    </a:schemeClr>
                  </a:solidFill>
                  <a:latin typeface="Arial" panose="020B0604020202020204" pitchFamily="34" charset="0"/>
                  <a:cs typeface="Arial" panose="020B0604020202020204" pitchFamily="34" charset="0"/>
                </a:rPr>
                <a:t>Defects</a:t>
              </a:r>
            </a:p>
          </p:txBody>
        </p:sp>
      </p:grpSp>
      <p:sp>
        <p:nvSpPr>
          <p:cNvPr id="14" name="TextBox 10">
            <a:extLst>
              <a:ext uri="{FF2B5EF4-FFF2-40B4-BE49-F238E27FC236}">
                <a16:creationId xmlns:a16="http://schemas.microsoft.com/office/drawing/2014/main" id="{9177F609-2672-4AEB-820D-BD5C7420E267}"/>
              </a:ext>
            </a:extLst>
          </p:cNvPr>
          <p:cNvSpPr txBox="1">
            <a:spLocks noChangeArrowheads="1"/>
          </p:cNvSpPr>
          <p:nvPr/>
        </p:nvSpPr>
        <p:spPr bwMode="auto">
          <a:xfrm>
            <a:off x="1295400" y="1548810"/>
            <a:ext cx="918287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dirty="0" err="1">
                <a:solidFill>
                  <a:schemeClr val="tx1"/>
                </a:solidFill>
                <a:latin typeface="+mj-lt"/>
              </a:rPr>
              <a:t>SpiraTest</a:t>
            </a:r>
            <a:r>
              <a:rPr lang="en-US" altLang="en-US" dirty="0">
                <a:solidFill>
                  <a:schemeClr val="tx1"/>
                </a:solidFill>
                <a:latin typeface="+mj-lt"/>
              </a:rPr>
              <a:t> provides requirements, test case and defect management in a single package with end-to-end traceability:</a:t>
            </a:r>
          </a:p>
        </p:txBody>
      </p:sp>
    </p:spTree>
  </p:cSld>
  <p:clrMapOvr>
    <a:masterClrMapping/>
  </p:clrMapOvr>
  <mc:AlternateContent xmlns:mc="http://schemas.openxmlformats.org/markup-compatibility/2006" xmlns:p14="http://schemas.microsoft.com/office/powerpoint/2010/main">
    <mc:Choice Requires="p14">
      <p:transition p14:dur="0" advTm="7000"/>
    </mc:Choice>
    <mc:Fallback xmlns="">
      <p:transition advTm="7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3C277-E490-4557-B6BB-D9FA3666E83B}"/>
              </a:ext>
            </a:extLst>
          </p:cNvPr>
          <p:cNvSpPr>
            <a:spLocks noGrp="1"/>
          </p:cNvSpPr>
          <p:nvPr>
            <p:ph type="title"/>
          </p:nvPr>
        </p:nvSpPr>
        <p:spPr/>
        <p:txBody>
          <a:bodyPr>
            <a:noAutofit/>
          </a:bodyPr>
          <a:lstStyle/>
          <a:p>
            <a:r>
              <a:rPr lang="en-US" sz="17900" dirty="0">
                <a:solidFill>
                  <a:schemeClr val="bg2">
                    <a:lumMod val="65000"/>
                  </a:schemeClr>
                </a:solidFill>
              </a:rPr>
              <a:t>harmony</a:t>
            </a:r>
          </a:p>
        </p:txBody>
      </p:sp>
    </p:spTree>
    <p:extLst>
      <p:ext uri="{BB962C8B-B14F-4D97-AF65-F5344CB8AC3E}">
        <p14:creationId xmlns:p14="http://schemas.microsoft.com/office/powerpoint/2010/main" val="45200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1B4C1F-C664-4383-B843-2272B63A86F6}"/>
              </a:ext>
            </a:extLst>
          </p:cNvPr>
          <p:cNvSpPr>
            <a:spLocks noGrp="1"/>
          </p:cNvSpPr>
          <p:nvPr>
            <p:ph type="title"/>
          </p:nvPr>
        </p:nvSpPr>
        <p:spPr/>
        <p:txBody>
          <a:bodyPr/>
          <a:lstStyle/>
          <a:p>
            <a:r>
              <a:rPr lang="en-US" dirty="0"/>
              <a:t>How Do We Foster Harmony?</a:t>
            </a:r>
          </a:p>
        </p:txBody>
      </p:sp>
      <p:sp>
        <p:nvSpPr>
          <p:cNvPr id="4" name="Content Placeholder 3">
            <a:extLst>
              <a:ext uri="{FF2B5EF4-FFF2-40B4-BE49-F238E27FC236}">
                <a16:creationId xmlns:a16="http://schemas.microsoft.com/office/drawing/2014/main" id="{CCDC61FE-2311-482E-A59F-978A70FE5B5E}"/>
              </a:ext>
            </a:extLst>
          </p:cNvPr>
          <p:cNvSpPr>
            <a:spLocks noGrp="1"/>
          </p:cNvSpPr>
          <p:nvPr>
            <p:ph idx="1"/>
          </p:nvPr>
        </p:nvSpPr>
        <p:spPr/>
        <p:txBody>
          <a:bodyPr>
            <a:normAutofit/>
          </a:bodyPr>
          <a:lstStyle/>
          <a:p>
            <a:pPr marL="514350" indent="-514350">
              <a:spcAft>
                <a:spcPts val="1200"/>
              </a:spcAft>
              <a:buFont typeface="+mj-lt"/>
              <a:buAutoNum type="arabicPeriod"/>
            </a:pPr>
            <a:r>
              <a:rPr lang="en-US" sz="5400" dirty="0">
                <a:latin typeface="+mj-lt"/>
              </a:rPr>
              <a:t>Across Disciplines</a:t>
            </a:r>
          </a:p>
          <a:p>
            <a:pPr marL="514350" indent="-514350">
              <a:spcAft>
                <a:spcPts val="1200"/>
              </a:spcAft>
              <a:buFont typeface="+mj-lt"/>
              <a:buAutoNum type="arabicPeriod"/>
            </a:pPr>
            <a:r>
              <a:rPr lang="en-US" sz="5400" dirty="0">
                <a:latin typeface="+mj-lt"/>
              </a:rPr>
              <a:t>Through Simplicity </a:t>
            </a:r>
          </a:p>
          <a:p>
            <a:pPr marL="514350" indent="-514350">
              <a:spcAft>
                <a:spcPts val="1200"/>
              </a:spcAft>
              <a:buFont typeface="+mj-lt"/>
              <a:buAutoNum type="arabicPeriod"/>
            </a:pPr>
            <a:r>
              <a:rPr lang="en-US" sz="5400" dirty="0">
                <a:latin typeface="+mj-lt"/>
              </a:rPr>
              <a:t>Across Ecosystems</a:t>
            </a:r>
          </a:p>
        </p:txBody>
      </p:sp>
    </p:spTree>
    <p:extLst>
      <p:ext uri="{BB962C8B-B14F-4D97-AF65-F5344CB8AC3E}">
        <p14:creationId xmlns:p14="http://schemas.microsoft.com/office/powerpoint/2010/main" val="3241311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Harmony Across the Disciplines</a:t>
            </a:r>
          </a:p>
        </p:txBody>
      </p:sp>
      <p:pic>
        <p:nvPicPr>
          <p:cNvPr id="13" name="Picture 12">
            <a:extLst>
              <a:ext uri="{FF2B5EF4-FFF2-40B4-BE49-F238E27FC236}">
                <a16:creationId xmlns:a16="http://schemas.microsoft.com/office/drawing/2014/main" id="{30A73BC0-82F1-492C-9EAA-B00CB145DD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1752600"/>
            <a:ext cx="2552700" cy="1905000"/>
          </a:xfrm>
          <a:prstGeom prst="rect">
            <a:avLst/>
          </a:prstGeom>
        </p:spPr>
      </p:pic>
      <p:pic>
        <p:nvPicPr>
          <p:cNvPr id="15" name="Picture 14">
            <a:extLst>
              <a:ext uri="{FF2B5EF4-FFF2-40B4-BE49-F238E27FC236}">
                <a16:creationId xmlns:a16="http://schemas.microsoft.com/office/drawing/2014/main" id="{2B56AD0C-A120-4589-9A67-609A5B44CE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1752600"/>
            <a:ext cx="2533650" cy="1905000"/>
          </a:xfrm>
          <a:prstGeom prst="rect">
            <a:avLst/>
          </a:prstGeom>
        </p:spPr>
      </p:pic>
      <p:pic>
        <p:nvPicPr>
          <p:cNvPr id="17" name="Picture 16">
            <a:extLst>
              <a:ext uri="{FF2B5EF4-FFF2-40B4-BE49-F238E27FC236}">
                <a16:creationId xmlns:a16="http://schemas.microsoft.com/office/drawing/2014/main" id="{26ECB399-5AB0-4E70-8E75-88B62BC640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9450" y="1678800"/>
            <a:ext cx="2609850" cy="2055000"/>
          </a:xfrm>
          <a:prstGeom prst="rect">
            <a:avLst/>
          </a:prstGeom>
        </p:spPr>
      </p:pic>
      <p:sp>
        <p:nvSpPr>
          <p:cNvPr id="18" name="TextBox 17">
            <a:extLst>
              <a:ext uri="{FF2B5EF4-FFF2-40B4-BE49-F238E27FC236}">
                <a16:creationId xmlns:a16="http://schemas.microsoft.com/office/drawing/2014/main" id="{07852057-710D-44AB-AB19-A68C01885619}"/>
              </a:ext>
            </a:extLst>
          </p:cNvPr>
          <p:cNvSpPr txBox="1"/>
          <p:nvPr/>
        </p:nvSpPr>
        <p:spPr>
          <a:xfrm>
            <a:off x="2362200" y="3669438"/>
            <a:ext cx="2419350" cy="646331"/>
          </a:xfrm>
          <a:prstGeom prst="rect">
            <a:avLst/>
          </a:prstGeom>
          <a:noFill/>
        </p:spPr>
        <p:txBody>
          <a:bodyPr wrap="square" rtlCol="0">
            <a:spAutoFit/>
          </a:bodyPr>
          <a:lstStyle/>
          <a:p>
            <a:pPr algn="ctr"/>
            <a:r>
              <a:rPr lang="en-US" sz="3600" dirty="0">
                <a:solidFill>
                  <a:schemeClr val="bg1">
                    <a:lumMod val="50000"/>
                  </a:schemeClr>
                </a:solidFill>
                <a:latin typeface="Josefin Sans" pitchFamily="2" charset="0"/>
              </a:rPr>
              <a:t>Testers</a:t>
            </a:r>
          </a:p>
        </p:txBody>
      </p:sp>
      <p:sp>
        <p:nvSpPr>
          <p:cNvPr id="19" name="TextBox 18">
            <a:extLst>
              <a:ext uri="{FF2B5EF4-FFF2-40B4-BE49-F238E27FC236}">
                <a16:creationId xmlns:a16="http://schemas.microsoft.com/office/drawing/2014/main" id="{C7CE3791-2C19-4774-8FCD-0C622434AC74}"/>
              </a:ext>
            </a:extLst>
          </p:cNvPr>
          <p:cNvSpPr txBox="1"/>
          <p:nvPr/>
        </p:nvSpPr>
        <p:spPr>
          <a:xfrm>
            <a:off x="4743450" y="3657601"/>
            <a:ext cx="2419350" cy="646331"/>
          </a:xfrm>
          <a:prstGeom prst="rect">
            <a:avLst/>
          </a:prstGeom>
          <a:noFill/>
        </p:spPr>
        <p:txBody>
          <a:bodyPr wrap="square" rtlCol="0">
            <a:spAutoFit/>
          </a:bodyPr>
          <a:lstStyle/>
          <a:p>
            <a:pPr algn="ctr"/>
            <a:r>
              <a:rPr lang="en-US" sz="3600" dirty="0">
                <a:solidFill>
                  <a:schemeClr val="bg1">
                    <a:lumMod val="50000"/>
                  </a:schemeClr>
                </a:solidFill>
                <a:latin typeface="Josefin Sans" pitchFamily="2" charset="0"/>
              </a:rPr>
              <a:t>Developers</a:t>
            </a:r>
          </a:p>
        </p:txBody>
      </p:sp>
      <p:sp>
        <p:nvSpPr>
          <p:cNvPr id="20" name="TextBox 19">
            <a:extLst>
              <a:ext uri="{FF2B5EF4-FFF2-40B4-BE49-F238E27FC236}">
                <a16:creationId xmlns:a16="http://schemas.microsoft.com/office/drawing/2014/main" id="{C5E35398-5D2E-48DA-A434-BAFADD68E772}"/>
              </a:ext>
            </a:extLst>
          </p:cNvPr>
          <p:cNvSpPr txBox="1"/>
          <p:nvPr/>
        </p:nvSpPr>
        <p:spPr>
          <a:xfrm>
            <a:off x="7086600" y="3657601"/>
            <a:ext cx="2419350" cy="646331"/>
          </a:xfrm>
          <a:prstGeom prst="rect">
            <a:avLst/>
          </a:prstGeom>
          <a:noFill/>
        </p:spPr>
        <p:txBody>
          <a:bodyPr wrap="square" rtlCol="0">
            <a:spAutoFit/>
          </a:bodyPr>
          <a:lstStyle/>
          <a:p>
            <a:pPr algn="ctr"/>
            <a:r>
              <a:rPr lang="en-US" sz="3600" dirty="0">
                <a:solidFill>
                  <a:schemeClr val="bg1">
                    <a:lumMod val="50000"/>
                  </a:schemeClr>
                </a:solidFill>
                <a:latin typeface="Josefin Sans" pitchFamily="2" charset="0"/>
              </a:rPr>
              <a:t>Managers</a:t>
            </a:r>
          </a:p>
        </p:txBody>
      </p:sp>
      <p:sp>
        <p:nvSpPr>
          <p:cNvPr id="21" name="TextBox 20">
            <a:extLst>
              <a:ext uri="{FF2B5EF4-FFF2-40B4-BE49-F238E27FC236}">
                <a16:creationId xmlns:a16="http://schemas.microsoft.com/office/drawing/2014/main" id="{6BD21891-C233-439A-9101-66E0BB1EF2D6}"/>
              </a:ext>
            </a:extLst>
          </p:cNvPr>
          <p:cNvSpPr txBox="1"/>
          <p:nvPr/>
        </p:nvSpPr>
        <p:spPr>
          <a:xfrm>
            <a:off x="1349406" y="4840069"/>
            <a:ext cx="9889724" cy="1200329"/>
          </a:xfrm>
          <a:prstGeom prst="rect">
            <a:avLst/>
          </a:prstGeom>
          <a:noFill/>
        </p:spPr>
        <p:txBody>
          <a:bodyPr wrap="square" rtlCol="0">
            <a:spAutoFit/>
          </a:bodyPr>
          <a:lstStyle/>
          <a:p>
            <a:r>
              <a:rPr lang="en-US" sz="2400" dirty="0"/>
              <a:t>We consider each of these three stakeholders groups when designing features for </a:t>
            </a:r>
            <a:r>
              <a:rPr lang="en-US" sz="2400" dirty="0" err="1"/>
              <a:t>SpiraTest</a:t>
            </a:r>
            <a:r>
              <a:rPr lang="en-US" sz="2400" dirty="0"/>
              <a:t>, so that everyone in teams can get the most out of the system working together.</a:t>
            </a:r>
          </a:p>
        </p:txBody>
      </p:sp>
    </p:spTree>
    <p:extLst>
      <p:ext uri="{BB962C8B-B14F-4D97-AF65-F5344CB8AC3E}">
        <p14:creationId xmlns:p14="http://schemas.microsoft.com/office/powerpoint/2010/main" val="3498347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E65C29-421C-4DB8-B339-302B8F69A0DA}"/>
              </a:ext>
            </a:extLst>
          </p:cNvPr>
          <p:cNvSpPr>
            <a:spLocks noGrp="1"/>
          </p:cNvSpPr>
          <p:nvPr>
            <p:ph type="title"/>
          </p:nvPr>
        </p:nvSpPr>
        <p:spPr/>
        <p:txBody>
          <a:bodyPr/>
          <a:lstStyle/>
          <a:p>
            <a:r>
              <a:rPr lang="en-US" dirty="0"/>
              <a:t>Simplicity = Productivity from Day </a:t>
            </a:r>
            <a:r>
              <a:rPr lang="en-US" dirty="0">
                <a:solidFill>
                  <a:srgbClr val="FF0000"/>
                </a:solidFill>
              </a:rPr>
              <a:t>One</a:t>
            </a:r>
          </a:p>
        </p:txBody>
      </p:sp>
      <p:sp>
        <p:nvSpPr>
          <p:cNvPr id="4" name="Content Placeholder 3">
            <a:extLst>
              <a:ext uri="{FF2B5EF4-FFF2-40B4-BE49-F238E27FC236}">
                <a16:creationId xmlns:a16="http://schemas.microsoft.com/office/drawing/2014/main" id="{F801AE25-EC2C-4D3D-9F18-6350433C5606}"/>
              </a:ext>
            </a:extLst>
          </p:cNvPr>
          <p:cNvSpPr>
            <a:spLocks noGrp="1"/>
          </p:cNvSpPr>
          <p:nvPr>
            <p:ph sz="half" idx="1"/>
          </p:nvPr>
        </p:nvSpPr>
        <p:spPr/>
        <p:txBody>
          <a:bodyPr/>
          <a:lstStyle/>
          <a:p>
            <a:r>
              <a:rPr lang="en-US" dirty="0"/>
              <a:t>Less Time Doing:</a:t>
            </a:r>
          </a:p>
        </p:txBody>
      </p:sp>
      <p:sp>
        <p:nvSpPr>
          <p:cNvPr id="5" name="Content Placeholder 4">
            <a:extLst>
              <a:ext uri="{FF2B5EF4-FFF2-40B4-BE49-F238E27FC236}">
                <a16:creationId xmlns:a16="http://schemas.microsoft.com/office/drawing/2014/main" id="{427857A7-DC1A-4815-8361-22FD87BBD46F}"/>
              </a:ext>
            </a:extLst>
          </p:cNvPr>
          <p:cNvSpPr>
            <a:spLocks noGrp="1"/>
          </p:cNvSpPr>
          <p:nvPr>
            <p:ph sz="half" idx="2"/>
          </p:nvPr>
        </p:nvSpPr>
        <p:spPr/>
        <p:txBody>
          <a:bodyPr/>
          <a:lstStyle/>
          <a:p>
            <a:r>
              <a:rPr lang="en-US" dirty="0"/>
              <a:t>More Time Doing:</a:t>
            </a:r>
          </a:p>
        </p:txBody>
      </p:sp>
      <p:pic>
        <p:nvPicPr>
          <p:cNvPr id="7" name="Picture 6">
            <a:extLst>
              <a:ext uri="{FF2B5EF4-FFF2-40B4-BE49-F238E27FC236}">
                <a16:creationId xmlns:a16="http://schemas.microsoft.com/office/drawing/2014/main" id="{3E4DB348-8F0B-4263-AB81-B4634E2FC7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976" y="2430248"/>
            <a:ext cx="5076824" cy="2538412"/>
          </a:xfrm>
          <a:prstGeom prst="rect">
            <a:avLst/>
          </a:prstGeom>
        </p:spPr>
      </p:pic>
      <p:pic>
        <p:nvPicPr>
          <p:cNvPr id="11" name="Picture 10">
            <a:extLst>
              <a:ext uri="{FF2B5EF4-FFF2-40B4-BE49-F238E27FC236}">
                <a16:creationId xmlns:a16="http://schemas.microsoft.com/office/drawing/2014/main" id="{B29761D6-82D3-4ABE-8DD0-07A1E8D618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8900" y="2433422"/>
            <a:ext cx="5364956" cy="3576637"/>
          </a:xfrm>
          <a:prstGeom prst="rect">
            <a:avLst/>
          </a:prstGeom>
        </p:spPr>
      </p:pic>
      <p:sp>
        <p:nvSpPr>
          <p:cNvPr id="12" name="TextBox 11">
            <a:extLst>
              <a:ext uri="{FF2B5EF4-FFF2-40B4-BE49-F238E27FC236}">
                <a16:creationId xmlns:a16="http://schemas.microsoft.com/office/drawing/2014/main" id="{7E0DA48B-E386-4EC4-8496-05F6226651BC}"/>
              </a:ext>
            </a:extLst>
          </p:cNvPr>
          <p:cNvSpPr txBox="1"/>
          <p:nvPr/>
        </p:nvSpPr>
        <p:spPr>
          <a:xfrm>
            <a:off x="2486025" y="5238471"/>
            <a:ext cx="3533775" cy="646331"/>
          </a:xfrm>
          <a:prstGeom prst="rect">
            <a:avLst/>
          </a:prstGeom>
          <a:noFill/>
        </p:spPr>
        <p:txBody>
          <a:bodyPr wrap="square" rtlCol="0">
            <a:spAutoFit/>
          </a:bodyPr>
          <a:lstStyle/>
          <a:p>
            <a:r>
              <a:rPr lang="en-US" dirty="0"/>
              <a:t>No plugins, customization or configuration needed day </a:t>
            </a:r>
            <a:r>
              <a:rPr lang="en-US" dirty="0">
                <a:solidFill>
                  <a:srgbClr val="FF0000"/>
                </a:solidFill>
              </a:rPr>
              <a:t>one</a:t>
            </a:r>
          </a:p>
        </p:txBody>
      </p:sp>
    </p:spTree>
    <p:extLst>
      <p:ext uri="{BB962C8B-B14F-4D97-AF65-F5344CB8AC3E}">
        <p14:creationId xmlns:p14="http://schemas.microsoft.com/office/powerpoint/2010/main" val="3597451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20AE0-D407-42F9-A71D-C1BCAD46B2D5}"/>
              </a:ext>
            </a:extLst>
          </p:cNvPr>
          <p:cNvSpPr>
            <a:spLocks noGrp="1"/>
          </p:cNvSpPr>
          <p:nvPr>
            <p:ph type="title"/>
          </p:nvPr>
        </p:nvSpPr>
        <p:spPr/>
        <p:txBody>
          <a:bodyPr/>
          <a:lstStyle/>
          <a:p>
            <a:r>
              <a:rPr lang="en-US" dirty="0"/>
              <a:t>Agile Software Development</a:t>
            </a:r>
          </a:p>
        </p:txBody>
      </p:sp>
      <p:sp>
        <p:nvSpPr>
          <p:cNvPr id="4" name="Text Placeholder 3">
            <a:extLst>
              <a:ext uri="{FF2B5EF4-FFF2-40B4-BE49-F238E27FC236}">
                <a16:creationId xmlns:a16="http://schemas.microsoft.com/office/drawing/2014/main" id="{4BE274C8-BC1B-4073-8245-2815CD2C1239}"/>
              </a:ext>
            </a:extLst>
          </p:cNvPr>
          <p:cNvSpPr>
            <a:spLocks noGrp="1"/>
          </p:cNvSpPr>
          <p:nvPr>
            <p:ph type="body" idx="1"/>
          </p:nvPr>
        </p:nvSpPr>
        <p:spPr/>
        <p:txBody>
          <a:bodyPr/>
          <a:lstStyle/>
          <a:p>
            <a:r>
              <a:rPr lang="en-US" dirty="0"/>
              <a:t>How the Agile Manifesto Changed Everything</a:t>
            </a:r>
          </a:p>
        </p:txBody>
      </p:sp>
    </p:spTree>
    <p:extLst>
      <p:ext uri="{BB962C8B-B14F-4D97-AF65-F5344CB8AC3E}">
        <p14:creationId xmlns:p14="http://schemas.microsoft.com/office/powerpoint/2010/main" val="10927185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164BE00-F2CB-489B-BF22-1C33BD852A0F}"/>
              </a:ext>
            </a:extLst>
          </p:cNvPr>
          <p:cNvSpPr>
            <a:spLocks noGrp="1"/>
          </p:cNvSpPr>
          <p:nvPr>
            <p:ph type="title"/>
          </p:nvPr>
        </p:nvSpPr>
        <p:spPr/>
        <p:txBody>
          <a:bodyPr/>
          <a:lstStyle/>
          <a:p>
            <a:r>
              <a:rPr lang="en-US" dirty="0"/>
              <a:t>Harmony Across Ecosystems</a:t>
            </a:r>
          </a:p>
        </p:txBody>
      </p:sp>
      <p:pic>
        <p:nvPicPr>
          <p:cNvPr id="7" name="Picture 6">
            <a:extLst>
              <a:ext uri="{FF2B5EF4-FFF2-40B4-BE49-F238E27FC236}">
                <a16:creationId xmlns:a16="http://schemas.microsoft.com/office/drawing/2014/main" id="{1D8F5582-A1DA-40A4-8F62-FDEC2DA78F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855" y="1562470"/>
            <a:ext cx="5599176" cy="5029200"/>
          </a:xfrm>
          <a:prstGeom prst="rect">
            <a:avLst/>
          </a:prstGeom>
        </p:spPr>
      </p:pic>
      <p:sp>
        <p:nvSpPr>
          <p:cNvPr id="4" name="Content Placeholder 3">
            <a:extLst>
              <a:ext uri="{FF2B5EF4-FFF2-40B4-BE49-F238E27FC236}">
                <a16:creationId xmlns:a16="http://schemas.microsoft.com/office/drawing/2014/main" id="{BBABA465-C5CD-4A89-B232-B0D7505FA93D}"/>
              </a:ext>
            </a:extLst>
          </p:cNvPr>
          <p:cNvSpPr>
            <a:spLocks noGrp="1"/>
          </p:cNvSpPr>
          <p:nvPr>
            <p:ph idx="1"/>
          </p:nvPr>
        </p:nvSpPr>
        <p:spPr>
          <a:xfrm>
            <a:off x="6919404" y="1819922"/>
            <a:ext cx="5065450" cy="4282212"/>
          </a:xfrm>
        </p:spPr>
        <p:txBody>
          <a:bodyPr>
            <a:normAutofit/>
          </a:bodyPr>
          <a:lstStyle/>
          <a:p>
            <a:pPr marL="0" indent="0">
              <a:spcAft>
                <a:spcPts val="1200"/>
              </a:spcAft>
              <a:buNone/>
            </a:pPr>
            <a:r>
              <a:rPr lang="en-US" sz="3600" dirty="0">
                <a:latin typeface="+mj-lt"/>
              </a:rPr>
              <a:t>We recognize that you need to integrate</a:t>
            </a:r>
            <a:br>
              <a:rPr lang="en-US" sz="3600" dirty="0">
                <a:latin typeface="+mj-lt"/>
              </a:rPr>
            </a:br>
            <a:r>
              <a:rPr lang="en-US" sz="3600" dirty="0" err="1">
                <a:latin typeface="+mj-lt"/>
              </a:rPr>
              <a:t>SpiraTest</a:t>
            </a:r>
            <a:r>
              <a:rPr lang="en-US" sz="3600" dirty="0">
                <a:latin typeface="+mj-lt"/>
              </a:rPr>
              <a:t> with other tools and systems</a:t>
            </a:r>
          </a:p>
          <a:p>
            <a:pPr marL="0" indent="0">
              <a:spcAft>
                <a:spcPts val="1200"/>
              </a:spcAft>
              <a:buNone/>
            </a:pPr>
            <a:r>
              <a:rPr lang="en-US" sz="3600" dirty="0">
                <a:latin typeface="+mj-lt"/>
              </a:rPr>
              <a:t>We make this easy and straightforward so you can get working faster &amp; easier</a:t>
            </a:r>
          </a:p>
        </p:txBody>
      </p:sp>
      <p:sp>
        <p:nvSpPr>
          <p:cNvPr id="2" name="Rectangle 1">
            <a:extLst>
              <a:ext uri="{FF2B5EF4-FFF2-40B4-BE49-F238E27FC236}">
                <a16:creationId xmlns:a16="http://schemas.microsoft.com/office/drawing/2014/main" id="{424A6BE7-BC9C-4A05-8E29-570DA03D03C5}"/>
              </a:ext>
            </a:extLst>
          </p:cNvPr>
          <p:cNvSpPr/>
          <p:nvPr/>
        </p:nvSpPr>
        <p:spPr>
          <a:xfrm>
            <a:off x="3172408" y="3312367"/>
            <a:ext cx="1035698" cy="1007706"/>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468D822C-886A-4FC2-A295-52ECA64DBDF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41932" y="3578378"/>
            <a:ext cx="685710" cy="685710"/>
          </a:xfrm>
          <a:prstGeom prst="rect">
            <a:avLst/>
          </a:prstGeom>
        </p:spPr>
      </p:pic>
    </p:spTree>
    <p:extLst>
      <p:ext uri="{BB962C8B-B14F-4D97-AF65-F5344CB8AC3E}">
        <p14:creationId xmlns:p14="http://schemas.microsoft.com/office/powerpoint/2010/main" val="37919964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AB00B7-2D5C-4ABB-A75E-7334D99886DC}"/>
              </a:ext>
            </a:extLst>
          </p:cNvPr>
          <p:cNvSpPr>
            <a:spLocks noGrp="1"/>
          </p:cNvSpPr>
          <p:nvPr>
            <p:ph type="title"/>
          </p:nvPr>
        </p:nvSpPr>
        <p:spPr/>
        <p:txBody>
          <a:bodyPr/>
          <a:lstStyle/>
          <a:p>
            <a:r>
              <a:rPr lang="en-US" dirty="0"/>
              <a:t>Inflectra Core Values</a:t>
            </a:r>
          </a:p>
        </p:txBody>
      </p:sp>
      <p:sp>
        <p:nvSpPr>
          <p:cNvPr id="5" name="Content Placeholder 4">
            <a:extLst>
              <a:ext uri="{FF2B5EF4-FFF2-40B4-BE49-F238E27FC236}">
                <a16:creationId xmlns:a16="http://schemas.microsoft.com/office/drawing/2014/main" id="{324CB4CD-BA6D-43CA-98FC-B16302A40CCE}"/>
              </a:ext>
            </a:extLst>
          </p:cNvPr>
          <p:cNvSpPr>
            <a:spLocks noGrp="1"/>
          </p:cNvSpPr>
          <p:nvPr>
            <p:ph idx="1"/>
          </p:nvPr>
        </p:nvSpPr>
        <p:spPr/>
        <p:txBody>
          <a:bodyPr/>
          <a:lstStyle/>
          <a:p>
            <a:r>
              <a:rPr lang="en-US" dirty="0"/>
              <a:t>Great Products: Build for Our Users Not Investors</a:t>
            </a:r>
          </a:p>
          <a:p>
            <a:pPr lvl="1"/>
            <a:r>
              <a:rPr lang="en-US" dirty="0">
                <a:solidFill>
                  <a:srgbClr val="FFFFFF"/>
                </a:solidFill>
              </a:rPr>
              <a:t>Building great software for customers, not chasing the latest fad.</a:t>
            </a:r>
          </a:p>
          <a:p>
            <a:pPr>
              <a:spcBef>
                <a:spcPts val="1800"/>
              </a:spcBef>
            </a:pPr>
            <a:r>
              <a:rPr lang="en-US" dirty="0"/>
              <a:t>Great Team: We Just Get it Done</a:t>
            </a:r>
          </a:p>
          <a:p>
            <a:pPr lvl="1"/>
            <a:r>
              <a:rPr lang="en-US" dirty="0">
                <a:solidFill>
                  <a:srgbClr val="FFFFFF"/>
                </a:solidFill>
              </a:rPr>
              <a:t>Treat customers well, solve their problems, no drama or red tape.</a:t>
            </a:r>
          </a:p>
          <a:p>
            <a:pPr>
              <a:spcBef>
                <a:spcPts val="1800"/>
              </a:spcBef>
            </a:pPr>
            <a:r>
              <a:rPr lang="en-US" dirty="0"/>
              <a:t>Great Workplace: Family and Life Flexibility</a:t>
            </a:r>
          </a:p>
          <a:p>
            <a:pPr lvl="1"/>
            <a:r>
              <a:rPr lang="en-US" dirty="0">
                <a:solidFill>
                  <a:srgbClr val="FFFFFF"/>
                </a:solidFill>
              </a:rPr>
              <a:t>Unlimited vacation, amazing benefits, flex/part time welcomed.</a:t>
            </a:r>
          </a:p>
          <a:p>
            <a:pPr>
              <a:spcBef>
                <a:spcPts val="1800"/>
              </a:spcBef>
            </a:pPr>
            <a:r>
              <a:rPr lang="en-US" dirty="0"/>
              <a:t>Great Community: Enabling Second Acts</a:t>
            </a:r>
          </a:p>
          <a:p>
            <a:pPr lvl="1"/>
            <a:r>
              <a:rPr lang="en-US" dirty="0">
                <a:solidFill>
                  <a:srgbClr val="FFFFFF"/>
                </a:solidFill>
              </a:rPr>
              <a:t>Expanding opportunities for new/second careers in technology.</a:t>
            </a:r>
          </a:p>
          <a:p>
            <a:endParaRPr lang="en-US" dirty="0"/>
          </a:p>
          <a:p>
            <a:endParaRPr lang="en-US" dirty="0"/>
          </a:p>
        </p:txBody>
      </p:sp>
    </p:spTree>
    <p:extLst>
      <p:ext uri="{BB962C8B-B14F-4D97-AF65-F5344CB8AC3E}">
        <p14:creationId xmlns:p14="http://schemas.microsoft.com/office/powerpoint/2010/main" val="9223347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20AE0-D407-42F9-A71D-C1BCAD46B2D5}"/>
              </a:ext>
            </a:extLst>
          </p:cNvPr>
          <p:cNvSpPr>
            <a:spLocks noGrp="1"/>
          </p:cNvSpPr>
          <p:nvPr>
            <p:ph type="title"/>
          </p:nvPr>
        </p:nvSpPr>
        <p:spPr/>
        <p:txBody>
          <a:bodyPr/>
          <a:lstStyle/>
          <a:p>
            <a:r>
              <a:rPr lang="en-US" dirty="0"/>
              <a:t>How </a:t>
            </a:r>
            <a:r>
              <a:rPr lang="en-US" dirty="0" err="1"/>
              <a:t>SpiraTest</a:t>
            </a:r>
            <a:r>
              <a:rPr lang="en-US" dirty="0"/>
              <a:t> Works For You</a:t>
            </a:r>
          </a:p>
        </p:txBody>
      </p:sp>
      <p:sp>
        <p:nvSpPr>
          <p:cNvPr id="4" name="Text Placeholder 3">
            <a:extLst>
              <a:ext uri="{FF2B5EF4-FFF2-40B4-BE49-F238E27FC236}">
                <a16:creationId xmlns:a16="http://schemas.microsoft.com/office/drawing/2014/main" id="{4BE274C8-BC1B-4073-8245-2815CD2C1239}"/>
              </a:ext>
            </a:extLst>
          </p:cNvPr>
          <p:cNvSpPr>
            <a:spLocks noGrp="1"/>
          </p:cNvSpPr>
          <p:nvPr>
            <p:ph type="body" idx="1"/>
          </p:nvPr>
        </p:nvSpPr>
        <p:spPr/>
        <p:txBody>
          <a:bodyPr/>
          <a:lstStyle/>
          <a:p>
            <a:r>
              <a:rPr lang="en-US" dirty="0"/>
              <a:t>Features for different industries and methodologies</a:t>
            </a:r>
          </a:p>
        </p:txBody>
      </p:sp>
    </p:spTree>
    <p:extLst>
      <p:ext uri="{BB962C8B-B14F-4D97-AF65-F5344CB8AC3E}">
        <p14:creationId xmlns:p14="http://schemas.microsoft.com/office/powerpoint/2010/main" val="6514708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E5B223-7D1F-40C3-8CB8-39C187E064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036816"/>
          </a:xfrm>
          <a:prstGeom prst="rect">
            <a:avLst/>
          </a:prstGeom>
        </p:spPr>
      </p:pic>
      <p:sp>
        <p:nvSpPr>
          <p:cNvPr id="6" name="Title 5">
            <a:extLst>
              <a:ext uri="{FF2B5EF4-FFF2-40B4-BE49-F238E27FC236}">
                <a16:creationId xmlns:a16="http://schemas.microsoft.com/office/drawing/2014/main" id="{6E2E4EBA-7627-431F-B3BC-95B6720E380B}"/>
              </a:ext>
            </a:extLst>
          </p:cNvPr>
          <p:cNvSpPr>
            <a:spLocks noGrp="1"/>
          </p:cNvSpPr>
          <p:nvPr>
            <p:ph type="title"/>
          </p:nvPr>
        </p:nvSpPr>
        <p:spPr/>
        <p:txBody>
          <a:bodyPr/>
          <a:lstStyle/>
          <a:p>
            <a:r>
              <a:rPr lang="en-US" dirty="0"/>
              <a:t>Healthcare &amp; Life Sciences</a:t>
            </a:r>
          </a:p>
        </p:txBody>
      </p:sp>
      <p:sp>
        <p:nvSpPr>
          <p:cNvPr id="7" name="Content Placeholder 6">
            <a:extLst>
              <a:ext uri="{FF2B5EF4-FFF2-40B4-BE49-F238E27FC236}">
                <a16:creationId xmlns:a16="http://schemas.microsoft.com/office/drawing/2014/main" id="{16DC575C-6468-4E20-BF69-37ACB522F039}"/>
              </a:ext>
            </a:extLst>
          </p:cNvPr>
          <p:cNvSpPr>
            <a:spLocks noGrp="1"/>
          </p:cNvSpPr>
          <p:nvPr>
            <p:ph idx="1"/>
          </p:nvPr>
        </p:nvSpPr>
        <p:spPr/>
        <p:txBody>
          <a:bodyPr/>
          <a:lstStyle/>
          <a:p>
            <a:r>
              <a:rPr lang="en-US" dirty="0"/>
              <a:t>Electronic signatures for FDA 21 Part 11 compliance</a:t>
            </a:r>
          </a:p>
          <a:p>
            <a:r>
              <a:rPr lang="en-US" dirty="0"/>
              <a:t>Secure hosting with support for HIPAA BAA agreements</a:t>
            </a:r>
          </a:p>
          <a:p>
            <a:r>
              <a:rPr lang="en-US" dirty="0"/>
              <a:t>End to end traceability of requirements, tests, and defects</a:t>
            </a:r>
          </a:p>
          <a:p>
            <a:r>
              <a:rPr lang="en-US" dirty="0"/>
              <a:t>Validated platform where you control update cadence</a:t>
            </a:r>
          </a:p>
        </p:txBody>
      </p:sp>
    </p:spTree>
    <p:extLst>
      <p:ext uri="{BB962C8B-B14F-4D97-AF65-F5344CB8AC3E}">
        <p14:creationId xmlns:p14="http://schemas.microsoft.com/office/powerpoint/2010/main" val="18780560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00C6C6B-C837-4B80-B91B-D74946E2F167}"/>
              </a:ext>
            </a:extLst>
          </p:cNvPr>
          <p:cNvPicPr>
            <a:picLocks noChangeAspect="1"/>
          </p:cNvPicPr>
          <p:nvPr/>
        </p:nvPicPr>
        <p:blipFill>
          <a:blip r:embed="rId2"/>
          <a:stretch>
            <a:fillRect/>
          </a:stretch>
        </p:blipFill>
        <p:spPr>
          <a:xfrm>
            <a:off x="0" y="0"/>
            <a:ext cx="12192000" cy="5986548"/>
          </a:xfrm>
          <a:prstGeom prst="rect">
            <a:avLst/>
          </a:prstGeom>
        </p:spPr>
      </p:pic>
      <p:sp>
        <p:nvSpPr>
          <p:cNvPr id="6" name="Title 5">
            <a:extLst>
              <a:ext uri="{FF2B5EF4-FFF2-40B4-BE49-F238E27FC236}">
                <a16:creationId xmlns:a16="http://schemas.microsoft.com/office/drawing/2014/main" id="{6E2E4EBA-7627-431F-B3BC-95B6720E380B}"/>
              </a:ext>
            </a:extLst>
          </p:cNvPr>
          <p:cNvSpPr>
            <a:spLocks noGrp="1"/>
          </p:cNvSpPr>
          <p:nvPr>
            <p:ph type="title"/>
          </p:nvPr>
        </p:nvSpPr>
        <p:spPr/>
        <p:txBody>
          <a:bodyPr/>
          <a:lstStyle/>
          <a:p>
            <a:r>
              <a:rPr lang="en-US" dirty="0"/>
              <a:t>Financial Services &amp; Insurance</a:t>
            </a:r>
          </a:p>
        </p:txBody>
      </p:sp>
      <p:sp>
        <p:nvSpPr>
          <p:cNvPr id="7" name="Content Placeholder 6">
            <a:extLst>
              <a:ext uri="{FF2B5EF4-FFF2-40B4-BE49-F238E27FC236}">
                <a16:creationId xmlns:a16="http://schemas.microsoft.com/office/drawing/2014/main" id="{16DC575C-6468-4E20-BF69-37ACB522F039}"/>
              </a:ext>
            </a:extLst>
          </p:cNvPr>
          <p:cNvSpPr>
            <a:spLocks noGrp="1"/>
          </p:cNvSpPr>
          <p:nvPr>
            <p:ph idx="1"/>
          </p:nvPr>
        </p:nvSpPr>
        <p:spPr/>
        <p:txBody>
          <a:bodyPr/>
          <a:lstStyle/>
          <a:p>
            <a:r>
              <a:rPr lang="en-US" dirty="0"/>
              <a:t>Secure cloud platform (SOC2) or on-premise deployment</a:t>
            </a:r>
          </a:p>
          <a:p>
            <a:r>
              <a:rPr lang="en-US" dirty="0"/>
              <a:t>Generate financial compliance documentation automatically</a:t>
            </a:r>
          </a:p>
          <a:p>
            <a:r>
              <a:rPr lang="en-US" dirty="0"/>
              <a:t>Integration with automated testing and verification tools</a:t>
            </a:r>
          </a:p>
          <a:p>
            <a:r>
              <a:rPr lang="en-US" dirty="0"/>
              <a:t>End-to-end traceability and auditability of testing</a:t>
            </a:r>
          </a:p>
          <a:p>
            <a:endParaRPr lang="en-US" dirty="0"/>
          </a:p>
          <a:p>
            <a:endParaRPr lang="en-US" dirty="0"/>
          </a:p>
        </p:txBody>
      </p:sp>
    </p:spTree>
    <p:extLst>
      <p:ext uri="{BB962C8B-B14F-4D97-AF65-F5344CB8AC3E}">
        <p14:creationId xmlns:p14="http://schemas.microsoft.com/office/powerpoint/2010/main" val="13397206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F7625C-F205-4812-9A91-33E96CF2A4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1" cy="6003582"/>
          </a:xfrm>
          <a:prstGeom prst="rect">
            <a:avLst/>
          </a:prstGeom>
        </p:spPr>
      </p:pic>
      <p:sp>
        <p:nvSpPr>
          <p:cNvPr id="6" name="Title 5">
            <a:extLst>
              <a:ext uri="{FF2B5EF4-FFF2-40B4-BE49-F238E27FC236}">
                <a16:creationId xmlns:a16="http://schemas.microsoft.com/office/drawing/2014/main" id="{6E2E4EBA-7627-431F-B3BC-95B6720E380B}"/>
              </a:ext>
            </a:extLst>
          </p:cNvPr>
          <p:cNvSpPr>
            <a:spLocks noGrp="1"/>
          </p:cNvSpPr>
          <p:nvPr>
            <p:ph type="title"/>
          </p:nvPr>
        </p:nvSpPr>
        <p:spPr/>
        <p:txBody>
          <a:bodyPr/>
          <a:lstStyle/>
          <a:p>
            <a:r>
              <a:rPr lang="en-US" dirty="0"/>
              <a:t>Energy, Industrial, &amp; Automotive</a:t>
            </a:r>
          </a:p>
        </p:txBody>
      </p:sp>
      <p:sp>
        <p:nvSpPr>
          <p:cNvPr id="7" name="Content Placeholder 6">
            <a:extLst>
              <a:ext uri="{FF2B5EF4-FFF2-40B4-BE49-F238E27FC236}">
                <a16:creationId xmlns:a16="http://schemas.microsoft.com/office/drawing/2014/main" id="{16DC575C-6468-4E20-BF69-37ACB522F039}"/>
              </a:ext>
            </a:extLst>
          </p:cNvPr>
          <p:cNvSpPr>
            <a:spLocks noGrp="1"/>
          </p:cNvSpPr>
          <p:nvPr>
            <p:ph idx="1"/>
          </p:nvPr>
        </p:nvSpPr>
        <p:spPr/>
        <p:txBody>
          <a:bodyPr/>
          <a:lstStyle/>
          <a:p>
            <a:r>
              <a:rPr lang="en-US" dirty="0"/>
              <a:t>Testing for public safety with world class test management</a:t>
            </a:r>
          </a:p>
          <a:p>
            <a:r>
              <a:rPr lang="en-US" dirty="0"/>
              <a:t>Define requirements and test for compliance</a:t>
            </a:r>
          </a:p>
          <a:p>
            <a:r>
              <a:rPr lang="en-US" dirty="0"/>
              <a:t>Integrate standards and regulations into your test plans</a:t>
            </a:r>
          </a:p>
          <a:p>
            <a:r>
              <a:rPr lang="en-US" dirty="0"/>
              <a:t>Understand and manage risk of critical systems</a:t>
            </a:r>
          </a:p>
        </p:txBody>
      </p:sp>
    </p:spTree>
    <p:extLst>
      <p:ext uri="{BB962C8B-B14F-4D97-AF65-F5344CB8AC3E}">
        <p14:creationId xmlns:p14="http://schemas.microsoft.com/office/powerpoint/2010/main" val="18023073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633D93-EFDC-4B4D-BA0F-485AF803D7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202376" cy="6050605"/>
          </a:xfrm>
          <a:prstGeom prst="rect">
            <a:avLst/>
          </a:prstGeom>
        </p:spPr>
      </p:pic>
      <p:sp>
        <p:nvSpPr>
          <p:cNvPr id="6" name="Title 5">
            <a:extLst>
              <a:ext uri="{FF2B5EF4-FFF2-40B4-BE49-F238E27FC236}">
                <a16:creationId xmlns:a16="http://schemas.microsoft.com/office/drawing/2014/main" id="{6E2E4EBA-7627-431F-B3BC-95B6720E380B}"/>
              </a:ext>
            </a:extLst>
          </p:cNvPr>
          <p:cNvSpPr>
            <a:spLocks noGrp="1"/>
          </p:cNvSpPr>
          <p:nvPr>
            <p:ph type="title"/>
          </p:nvPr>
        </p:nvSpPr>
        <p:spPr/>
        <p:txBody>
          <a:bodyPr/>
          <a:lstStyle/>
          <a:p>
            <a:r>
              <a:rPr lang="en-US" dirty="0"/>
              <a:t>Defense, Government &amp; Aerospace</a:t>
            </a:r>
          </a:p>
        </p:txBody>
      </p:sp>
      <p:sp>
        <p:nvSpPr>
          <p:cNvPr id="7" name="Content Placeholder 6">
            <a:extLst>
              <a:ext uri="{FF2B5EF4-FFF2-40B4-BE49-F238E27FC236}">
                <a16:creationId xmlns:a16="http://schemas.microsoft.com/office/drawing/2014/main" id="{16DC575C-6468-4E20-BF69-37ACB522F039}"/>
              </a:ext>
            </a:extLst>
          </p:cNvPr>
          <p:cNvSpPr>
            <a:spLocks noGrp="1"/>
          </p:cNvSpPr>
          <p:nvPr>
            <p:ph idx="1"/>
          </p:nvPr>
        </p:nvSpPr>
        <p:spPr/>
        <p:txBody>
          <a:bodyPr/>
          <a:lstStyle/>
          <a:p>
            <a:r>
              <a:rPr lang="en-US" dirty="0"/>
              <a:t>Requirements management with secure workflows</a:t>
            </a:r>
          </a:p>
          <a:p>
            <a:r>
              <a:rPr lang="en-US" dirty="0"/>
              <a:t>Test step level traceability for mission systems</a:t>
            </a:r>
          </a:p>
          <a:p>
            <a:r>
              <a:rPr lang="en-US" dirty="0"/>
              <a:t>Automate testing and compliance with </a:t>
            </a:r>
            <a:r>
              <a:rPr lang="en-US" dirty="0" err="1"/>
              <a:t>RemoteLaunch</a:t>
            </a:r>
            <a:endParaRPr lang="en-US" dirty="0"/>
          </a:p>
          <a:p>
            <a:r>
              <a:rPr lang="en-US" dirty="0"/>
              <a:t>Security and privacy with on-premise and AWS GovCloud</a:t>
            </a:r>
          </a:p>
        </p:txBody>
      </p:sp>
    </p:spTree>
    <p:extLst>
      <p:ext uri="{BB962C8B-B14F-4D97-AF65-F5344CB8AC3E}">
        <p14:creationId xmlns:p14="http://schemas.microsoft.com/office/powerpoint/2010/main" val="33747327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7">
            <a:extLst>
              <a:ext uri="{FF2B5EF4-FFF2-40B4-BE49-F238E27FC236}">
                <a16:creationId xmlns:a16="http://schemas.microsoft.com/office/drawing/2014/main" id="{A64BD954-5848-46B0-BD6E-D6B3D5304606}"/>
              </a:ext>
            </a:extLst>
          </p:cNvPr>
          <p:cNvSpPr>
            <a:spLocks noGrp="1" noChangeArrowheads="1"/>
          </p:cNvSpPr>
          <p:nvPr>
            <p:ph type="title"/>
          </p:nvPr>
        </p:nvSpPr>
        <p:spPr/>
        <p:txBody>
          <a:bodyPr/>
          <a:lstStyle/>
          <a:p>
            <a:pPr eaLnBrk="1" hangingPunct="1"/>
            <a:r>
              <a:rPr lang="en-US" altLang="en-US" dirty="0"/>
              <a:t>Representative Customers by Industry</a:t>
            </a:r>
          </a:p>
        </p:txBody>
      </p:sp>
      <p:sp>
        <p:nvSpPr>
          <p:cNvPr id="24582" name="Rectangle 8">
            <a:extLst>
              <a:ext uri="{FF2B5EF4-FFF2-40B4-BE49-F238E27FC236}">
                <a16:creationId xmlns:a16="http://schemas.microsoft.com/office/drawing/2014/main" id="{9F2EB3BA-F3C5-4B07-A1AE-27DAF3FBD62F}"/>
              </a:ext>
            </a:extLst>
          </p:cNvPr>
          <p:cNvSpPr>
            <a:spLocks noGrp="1" noChangeArrowheads="1"/>
          </p:cNvSpPr>
          <p:nvPr>
            <p:ph idx="1"/>
          </p:nvPr>
        </p:nvSpPr>
        <p:spPr>
          <a:xfrm>
            <a:off x="838200" y="1482571"/>
            <a:ext cx="10515600" cy="357098"/>
          </a:xfrm>
        </p:spPr>
        <p:txBody>
          <a:bodyPr>
            <a:normAutofit lnSpcReduction="10000"/>
          </a:bodyPr>
          <a:lstStyle/>
          <a:p>
            <a:pPr eaLnBrk="1" hangingPunct="1"/>
            <a:r>
              <a:rPr lang="en-US" altLang="en-US" sz="2000" dirty="0"/>
              <a:t>We have ~ 80,000 users in 5,000+ companies worldwide:</a:t>
            </a:r>
          </a:p>
        </p:txBody>
      </p:sp>
      <p:sp>
        <p:nvSpPr>
          <p:cNvPr id="24616" name="Line 3">
            <a:extLst>
              <a:ext uri="{FF2B5EF4-FFF2-40B4-BE49-F238E27FC236}">
                <a16:creationId xmlns:a16="http://schemas.microsoft.com/office/drawing/2014/main" id="{BBCC6C8C-7E94-4963-83D9-57F2A36B5D94}"/>
              </a:ext>
            </a:extLst>
          </p:cNvPr>
          <p:cNvSpPr>
            <a:spLocks noChangeShapeType="1"/>
          </p:cNvSpPr>
          <p:nvPr/>
        </p:nvSpPr>
        <p:spPr bwMode="auto">
          <a:xfrm>
            <a:off x="1012054" y="4246320"/>
            <a:ext cx="10341746" cy="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17" name="Line 4">
            <a:extLst>
              <a:ext uri="{FF2B5EF4-FFF2-40B4-BE49-F238E27FC236}">
                <a16:creationId xmlns:a16="http://schemas.microsoft.com/office/drawing/2014/main" id="{B057A248-6E63-4852-86D7-E3434C8890DC}"/>
              </a:ext>
            </a:extLst>
          </p:cNvPr>
          <p:cNvSpPr>
            <a:spLocks noChangeShapeType="1"/>
          </p:cNvSpPr>
          <p:nvPr/>
        </p:nvSpPr>
        <p:spPr bwMode="auto">
          <a:xfrm>
            <a:off x="1038686" y="5297245"/>
            <a:ext cx="10315114" cy="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18" name="Line 5">
            <a:extLst>
              <a:ext uri="{FF2B5EF4-FFF2-40B4-BE49-F238E27FC236}">
                <a16:creationId xmlns:a16="http://schemas.microsoft.com/office/drawing/2014/main" id="{DC135AF7-FA72-4B9C-9962-277980676F83}"/>
              </a:ext>
            </a:extLst>
          </p:cNvPr>
          <p:cNvSpPr>
            <a:spLocks noChangeShapeType="1"/>
          </p:cNvSpPr>
          <p:nvPr/>
        </p:nvSpPr>
        <p:spPr bwMode="auto">
          <a:xfrm>
            <a:off x="966668" y="3195395"/>
            <a:ext cx="10387132" cy="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4" name="Text Box 11">
            <a:extLst>
              <a:ext uri="{FF2B5EF4-FFF2-40B4-BE49-F238E27FC236}">
                <a16:creationId xmlns:a16="http://schemas.microsoft.com/office/drawing/2014/main" id="{11E76993-FF47-4C4E-84D6-6CAD5B87226D}"/>
              </a:ext>
            </a:extLst>
          </p:cNvPr>
          <p:cNvSpPr txBox="1">
            <a:spLocks noChangeArrowheads="1"/>
          </p:cNvSpPr>
          <p:nvPr/>
        </p:nvSpPr>
        <p:spPr bwMode="auto">
          <a:xfrm>
            <a:off x="977566" y="2136532"/>
            <a:ext cx="2667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400" b="1" dirty="0">
                <a:solidFill>
                  <a:srgbClr val="586E75"/>
                </a:solidFill>
                <a:latin typeface="+mj-lt"/>
              </a:rPr>
              <a:t>Energy &amp; Industrial</a:t>
            </a:r>
          </a:p>
        </p:txBody>
      </p:sp>
      <p:sp>
        <p:nvSpPr>
          <p:cNvPr id="24585" name="Text Box 12">
            <a:extLst>
              <a:ext uri="{FF2B5EF4-FFF2-40B4-BE49-F238E27FC236}">
                <a16:creationId xmlns:a16="http://schemas.microsoft.com/office/drawing/2014/main" id="{01FED695-9B3E-4435-B619-F93A758F4115}"/>
              </a:ext>
            </a:extLst>
          </p:cNvPr>
          <p:cNvSpPr txBox="1">
            <a:spLocks noChangeArrowheads="1"/>
          </p:cNvSpPr>
          <p:nvPr/>
        </p:nvSpPr>
        <p:spPr bwMode="auto">
          <a:xfrm>
            <a:off x="977566" y="3212857"/>
            <a:ext cx="2667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400" b="1" dirty="0">
                <a:solidFill>
                  <a:srgbClr val="586E75"/>
                </a:solidFill>
                <a:latin typeface="+mj-lt"/>
              </a:rPr>
              <a:t>Government &amp; Defense</a:t>
            </a:r>
          </a:p>
        </p:txBody>
      </p:sp>
      <p:sp>
        <p:nvSpPr>
          <p:cNvPr id="24586" name="Text Box 13">
            <a:extLst>
              <a:ext uri="{FF2B5EF4-FFF2-40B4-BE49-F238E27FC236}">
                <a16:creationId xmlns:a16="http://schemas.microsoft.com/office/drawing/2014/main" id="{5064DCF7-A252-4218-AC9E-FB3DBAF4C065}"/>
              </a:ext>
            </a:extLst>
          </p:cNvPr>
          <p:cNvSpPr txBox="1">
            <a:spLocks noChangeArrowheads="1"/>
          </p:cNvSpPr>
          <p:nvPr/>
        </p:nvSpPr>
        <p:spPr bwMode="auto">
          <a:xfrm>
            <a:off x="977566" y="5367096"/>
            <a:ext cx="2667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400" b="1" dirty="0">
                <a:solidFill>
                  <a:srgbClr val="586E75"/>
                </a:solidFill>
                <a:latin typeface="+mj-lt"/>
              </a:rPr>
              <a:t>Retail &amp; Consumer Goods</a:t>
            </a:r>
          </a:p>
        </p:txBody>
      </p:sp>
      <p:sp>
        <p:nvSpPr>
          <p:cNvPr id="24587" name="Text Box 14">
            <a:extLst>
              <a:ext uri="{FF2B5EF4-FFF2-40B4-BE49-F238E27FC236}">
                <a16:creationId xmlns:a16="http://schemas.microsoft.com/office/drawing/2014/main" id="{CCE08E57-308E-4165-982F-788ECC0622EF}"/>
              </a:ext>
            </a:extLst>
          </p:cNvPr>
          <p:cNvSpPr txBox="1">
            <a:spLocks noChangeArrowheads="1"/>
          </p:cNvSpPr>
          <p:nvPr/>
        </p:nvSpPr>
        <p:spPr bwMode="auto">
          <a:xfrm>
            <a:off x="977566" y="4289182"/>
            <a:ext cx="2667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400" b="1">
                <a:solidFill>
                  <a:srgbClr val="586E75"/>
                </a:solidFill>
                <a:latin typeface="+mj-lt"/>
              </a:rPr>
              <a:t>Healthcare &amp; Bio-Technology</a:t>
            </a:r>
          </a:p>
        </p:txBody>
      </p:sp>
      <p:sp>
        <p:nvSpPr>
          <p:cNvPr id="24588" name="Text Box 15">
            <a:extLst>
              <a:ext uri="{FF2B5EF4-FFF2-40B4-BE49-F238E27FC236}">
                <a16:creationId xmlns:a16="http://schemas.microsoft.com/office/drawing/2014/main" id="{D9FF2599-1951-4D79-B284-6F3C7A717038}"/>
              </a:ext>
            </a:extLst>
          </p:cNvPr>
          <p:cNvSpPr txBox="1">
            <a:spLocks noChangeArrowheads="1"/>
          </p:cNvSpPr>
          <p:nvPr/>
        </p:nvSpPr>
        <p:spPr bwMode="auto">
          <a:xfrm>
            <a:off x="5486400" y="2136532"/>
            <a:ext cx="2667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400" b="1">
                <a:solidFill>
                  <a:srgbClr val="586E75"/>
                </a:solidFill>
                <a:latin typeface="+mj-lt"/>
              </a:rPr>
              <a:t>Financial &amp; Business Services </a:t>
            </a:r>
          </a:p>
        </p:txBody>
      </p:sp>
      <p:sp>
        <p:nvSpPr>
          <p:cNvPr id="24589" name="Text Box 16">
            <a:extLst>
              <a:ext uri="{FF2B5EF4-FFF2-40B4-BE49-F238E27FC236}">
                <a16:creationId xmlns:a16="http://schemas.microsoft.com/office/drawing/2014/main" id="{01D8D5AE-25DD-44BC-A731-1454549AFF24}"/>
              </a:ext>
            </a:extLst>
          </p:cNvPr>
          <p:cNvSpPr txBox="1">
            <a:spLocks noChangeArrowheads="1"/>
          </p:cNvSpPr>
          <p:nvPr/>
        </p:nvSpPr>
        <p:spPr bwMode="auto">
          <a:xfrm>
            <a:off x="5486400" y="3212857"/>
            <a:ext cx="2667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400" b="1">
                <a:solidFill>
                  <a:srgbClr val="586E75"/>
                </a:solidFill>
                <a:latin typeface="+mj-lt"/>
              </a:rPr>
              <a:t>Information Technology</a:t>
            </a:r>
          </a:p>
        </p:txBody>
      </p:sp>
      <p:sp>
        <p:nvSpPr>
          <p:cNvPr id="24590" name="Text Box 17">
            <a:extLst>
              <a:ext uri="{FF2B5EF4-FFF2-40B4-BE49-F238E27FC236}">
                <a16:creationId xmlns:a16="http://schemas.microsoft.com/office/drawing/2014/main" id="{E56CACC1-3CD2-43AF-A7FF-26631229B1E7}"/>
              </a:ext>
            </a:extLst>
          </p:cNvPr>
          <p:cNvSpPr txBox="1">
            <a:spLocks noChangeArrowheads="1"/>
          </p:cNvSpPr>
          <p:nvPr/>
        </p:nvSpPr>
        <p:spPr bwMode="auto">
          <a:xfrm>
            <a:off x="5486400" y="5367096"/>
            <a:ext cx="2667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400" b="1">
                <a:solidFill>
                  <a:srgbClr val="586E75"/>
                </a:solidFill>
                <a:latin typeface="+mj-lt"/>
              </a:rPr>
              <a:t>Transportation &amp; Hospitality</a:t>
            </a:r>
          </a:p>
        </p:txBody>
      </p:sp>
      <p:sp>
        <p:nvSpPr>
          <p:cNvPr id="24591" name="Text Box 18">
            <a:extLst>
              <a:ext uri="{FF2B5EF4-FFF2-40B4-BE49-F238E27FC236}">
                <a16:creationId xmlns:a16="http://schemas.microsoft.com/office/drawing/2014/main" id="{083299BE-8EAE-413B-BE9F-67309BA19B92}"/>
              </a:ext>
            </a:extLst>
          </p:cNvPr>
          <p:cNvSpPr txBox="1">
            <a:spLocks noChangeArrowheads="1"/>
          </p:cNvSpPr>
          <p:nvPr/>
        </p:nvSpPr>
        <p:spPr bwMode="auto">
          <a:xfrm>
            <a:off x="5486400" y="4289182"/>
            <a:ext cx="2667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400" b="1">
                <a:solidFill>
                  <a:srgbClr val="586E75"/>
                </a:solidFill>
                <a:latin typeface="+mj-lt"/>
              </a:rPr>
              <a:t>Telecommunications</a:t>
            </a:r>
          </a:p>
        </p:txBody>
      </p:sp>
      <p:pic>
        <p:nvPicPr>
          <p:cNvPr id="24594" name="Picture 33" descr="Alcatel-Lucent">
            <a:hlinkClick r:id="rId2"/>
            <a:extLst>
              <a:ext uri="{FF2B5EF4-FFF2-40B4-BE49-F238E27FC236}">
                <a16:creationId xmlns:a16="http://schemas.microsoft.com/office/drawing/2014/main" id="{1AE3D3BD-D748-4615-A238-32C49ED837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954" y="2517533"/>
            <a:ext cx="17621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6" name="Picture 36" descr="Rocky Brands">
            <a:hlinkClick r:id="rId4"/>
            <a:extLst>
              <a:ext uri="{FF2B5EF4-FFF2-40B4-BE49-F238E27FC236}">
                <a16:creationId xmlns:a16="http://schemas.microsoft.com/office/drawing/2014/main" id="{59D6EB7A-33C8-413E-90DF-6701077832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1180" y="5750477"/>
            <a:ext cx="61595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7" name="Picture 38" descr="Deutsch Bank">
            <a:hlinkClick r:id="rId6"/>
            <a:extLst>
              <a:ext uri="{FF2B5EF4-FFF2-40B4-BE49-F238E27FC236}">
                <a16:creationId xmlns:a16="http://schemas.microsoft.com/office/drawing/2014/main" id="{8C78F9CA-A1A4-497F-99FF-BF0F3A664BB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11501" y="2517533"/>
            <a:ext cx="19050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8" name="Picture 39" descr="Swiss Life Group">
            <a:hlinkClick r:id="rId8"/>
            <a:extLst>
              <a:ext uri="{FF2B5EF4-FFF2-40B4-BE49-F238E27FC236}">
                <a16:creationId xmlns:a16="http://schemas.microsoft.com/office/drawing/2014/main" id="{75E38330-814A-4699-8B1A-0C43C72E775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92702" y="2441332"/>
            <a:ext cx="7905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9" name="Picture 1">
            <a:extLst>
              <a:ext uri="{FF2B5EF4-FFF2-40B4-BE49-F238E27FC236}">
                <a16:creationId xmlns:a16="http://schemas.microsoft.com/office/drawing/2014/main" id="{08C5B682-9715-412D-88EE-CE634B6FF320}"/>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799817" y="2541346"/>
            <a:ext cx="1249363"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0" name="Picture 43">
            <a:extLst>
              <a:ext uri="{FF2B5EF4-FFF2-40B4-BE49-F238E27FC236}">
                <a16:creationId xmlns:a16="http://schemas.microsoft.com/office/drawing/2014/main" id="{1D8A9893-A9C5-49A7-B090-6F2C0230F5C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28430" y="1987308"/>
            <a:ext cx="9810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1" name="Picture 44">
            <a:extLst>
              <a:ext uri="{FF2B5EF4-FFF2-40B4-BE49-F238E27FC236}">
                <a16:creationId xmlns:a16="http://schemas.microsoft.com/office/drawing/2014/main" id="{1373D622-C621-4CDF-BE38-070EE51BED4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49900" y="2472397"/>
            <a:ext cx="1668222" cy="559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2" name="Picture 45">
            <a:extLst>
              <a:ext uri="{FF2B5EF4-FFF2-40B4-BE49-F238E27FC236}">
                <a16:creationId xmlns:a16="http://schemas.microsoft.com/office/drawing/2014/main" id="{86F8C112-A546-43F3-B4BF-BCF5E6B2B6C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98718" y="3289057"/>
            <a:ext cx="16192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3" name="Picture 46">
            <a:extLst>
              <a:ext uri="{FF2B5EF4-FFF2-40B4-BE49-F238E27FC236}">
                <a16:creationId xmlns:a16="http://schemas.microsoft.com/office/drawing/2014/main" id="{DD851A41-2069-48AA-8CCC-F2D28F89FB2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01894" y="3870083"/>
            <a:ext cx="1541463"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4" name="Picture 47">
            <a:extLst>
              <a:ext uri="{FF2B5EF4-FFF2-40B4-BE49-F238E27FC236}">
                <a16:creationId xmlns:a16="http://schemas.microsoft.com/office/drawing/2014/main" id="{9B7B5AC6-82F2-43CD-85B4-EEB89D750D7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92368" y="3654182"/>
            <a:ext cx="1619250" cy="10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5" name="Picture 2" descr="Active Network LLC">
            <a:extLst>
              <a:ext uri="{FF2B5EF4-FFF2-40B4-BE49-F238E27FC236}">
                <a16:creationId xmlns:a16="http://schemas.microsoft.com/office/drawing/2014/main" id="{B99F2179-A585-4793-AADF-AF81D195F43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499101" y="5716224"/>
            <a:ext cx="15287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6" name="Picture 49">
            <a:extLst>
              <a:ext uri="{FF2B5EF4-FFF2-40B4-BE49-F238E27FC236}">
                <a16:creationId xmlns:a16="http://schemas.microsoft.com/office/drawing/2014/main" id="{266B2849-353F-4FE8-9E97-6E846B821E1C}"/>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254876" y="5659075"/>
            <a:ext cx="66992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7" name="Picture 50">
            <a:extLst>
              <a:ext uri="{FF2B5EF4-FFF2-40B4-BE49-F238E27FC236}">
                <a16:creationId xmlns:a16="http://schemas.microsoft.com/office/drawing/2014/main" id="{6F18241D-1D71-4F0E-966A-579D83938DB2}"/>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153400" y="5730511"/>
            <a:ext cx="18875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8" name="Picture 51">
            <a:extLst>
              <a:ext uri="{FF2B5EF4-FFF2-40B4-BE49-F238E27FC236}">
                <a16:creationId xmlns:a16="http://schemas.microsoft.com/office/drawing/2014/main" id="{8354C5C8-E58B-40D2-BF93-4CE97625908F}"/>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251316" y="4558227"/>
            <a:ext cx="1544637"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9" name="Picture 52">
            <a:extLst>
              <a:ext uri="{FF2B5EF4-FFF2-40B4-BE49-F238E27FC236}">
                <a16:creationId xmlns:a16="http://schemas.microsoft.com/office/drawing/2014/main" id="{4B21088C-85CD-4495-9532-BCED2B170B95}"/>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569113" y="4671586"/>
            <a:ext cx="1427163"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1" name="Picture 54">
            <a:extLst>
              <a:ext uri="{FF2B5EF4-FFF2-40B4-BE49-F238E27FC236}">
                <a16:creationId xmlns:a16="http://schemas.microsoft.com/office/drawing/2014/main" id="{0BF58D5F-B810-4A1C-8636-E10312BC7AA9}"/>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102894" y="4633670"/>
            <a:ext cx="9080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2" name="Picture 55">
            <a:extLst>
              <a:ext uri="{FF2B5EF4-FFF2-40B4-BE49-F238E27FC236}">
                <a16:creationId xmlns:a16="http://schemas.microsoft.com/office/drawing/2014/main" id="{AFB72B2A-E28C-4899-A0A3-6CB517B0AF20}"/>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051860" y="5834468"/>
            <a:ext cx="14827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3" name="Picture 56">
            <a:extLst>
              <a:ext uri="{FF2B5EF4-FFF2-40B4-BE49-F238E27FC236}">
                <a16:creationId xmlns:a16="http://schemas.microsoft.com/office/drawing/2014/main" id="{EADC4F08-2CC6-435A-AD21-D42B44046972}"/>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9899388" y="3380244"/>
            <a:ext cx="14097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4" name="Picture 57">
            <a:extLst>
              <a:ext uri="{FF2B5EF4-FFF2-40B4-BE49-F238E27FC236}">
                <a16:creationId xmlns:a16="http://schemas.microsoft.com/office/drawing/2014/main" id="{3BE5B2A9-0684-4532-A740-569E581DC8F5}"/>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971131" y="3279343"/>
            <a:ext cx="14287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5" name="Picture 58">
            <a:extLst>
              <a:ext uri="{FF2B5EF4-FFF2-40B4-BE49-F238E27FC236}">
                <a16:creationId xmlns:a16="http://schemas.microsoft.com/office/drawing/2014/main" id="{6B1DCE60-3DBF-4AA9-81CB-ABD553C6B783}"/>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902433" y="3736732"/>
            <a:ext cx="170973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Line 6">
            <a:extLst>
              <a:ext uri="{FF2B5EF4-FFF2-40B4-BE49-F238E27FC236}">
                <a16:creationId xmlns:a16="http://schemas.microsoft.com/office/drawing/2014/main" id="{2F35BC21-423A-4B88-8A80-F05EE3A365AB}"/>
              </a:ext>
            </a:extLst>
          </p:cNvPr>
          <p:cNvSpPr>
            <a:spLocks noChangeShapeType="1"/>
          </p:cNvSpPr>
          <p:nvPr/>
        </p:nvSpPr>
        <p:spPr bwMode="auto">
          <a:xfrm flipH="1">
            <a:off x="5378733" y="1987307"/>
            <a:ext cx="0" cy="4493391"/>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3" name="Picture 2">
            <a:extLst>
              <a:ext uri="{FF2B5EF4-FFF2-40B4-BE49-F238E27FC236}">
                <a16:creationId xmlns:a16="http://schemas.microsoft.com/office/drawing/2014/main" id="{CC10DE99-E35B-4C92-8BB1-F3324B2A7C1D}"/>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0256555" y="2301631"/>
            <a:ext cx="1043942" cy="652464"/>
          </a:xfrm>
          <a:prstGeom prst="rect">
            <a:avLst/>
          </a:prstGeom>
        </p:spPr>
      </p:pic>
      <p:pic>
        <p:nvPicPr>
          <p:cNvPr id="5" name="Picture 4">
            <a:extLst>
              <a:ext uri="{FF2B5EF4-FFF2-40B4-BE49-F238E27FC236}">
                <a16:creationId xmlns:a16="http://schemas.microsoft.com/office/drawing/2014/main" id="{9E34792C-7C4F-4F7F-A598-E2112F094D9C}"/>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3052455" y="2384426"/>
            <a:ext cx="511006" cy="631581"/>
          </a:xfrm>
          <a:prstGeom prst="rect">
            <a:avLst/>
          </a:prstGeom>
        </p:spPr>
      </p:pic>
      <p:pic>
        <p:nvPicPr>
          <p:cNvPr id="7" name="Picture 6">
            <a:extLst>
              <a:ext uri="{FF2B5EF4-FFF2-40B4-BE49-F238E27FC236}">
                <a16:creationId xmlns:a16="http://schemas.microsoft.com/office/drawing/2014/main" id="{B5F342B0-CE3F-400D-8E91-E5687B008C48}"/>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1038686" y="3552887"/>
            <a:ext cx="1666875" cy="552450"/>
          </a:xfrm>
          <a:prstGeom prst="rect">
            <a:avLst/>
          </a:prstGeom>
        </p:spPr>
      </p:pic>
      <p:pic>
        <p:nvPicPr>
          <p:cNvPr id="11" name="Picture 10">
            <a:extLst>
              <a:ext uri="{FF2B5EF4-FFF2-40B4-BE49-F238E27FC236}">
                <a16:creationId xmlns:a16="http://schemas.microsoft.com/office/drawing/2014/main" id="{3E46DDA4-F76E-41F6-BD19-2F21FDE418E1}"/>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5577273" y="3534326"/>
            <a:ext cx="952500" cy="676275"/>
          </a:xfrm>
          <a:prstGeom prst="rect">
            <a:avLst/>
          </a:prstGeom>
        </p:spPr>
      </p:pic>
      <p:pic>
        <p:nvPicPr>
          <p:cNvPr id="13" name="Picture 12">
            <a:extLst>
              <a:ext uri="{FF2B5EF4-FFF2-40B4-BE49-F238E27FC236}">
                <a16:creationId xmlns:a16="http://schemas.microsoft.com/office/drawing/2014/main" id="{3F7665E4-4E17-4AEE-B2CF-8FBBDEBD92AA}"/>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6622342" y="3598620"/>
            <a:ext cx="1161224" cy="504880"/>
          </a:xfrm>
          <a:prstGeom prst="rect">
            <a:avLst/>
          </a:prstGeom>
        </p:spPr>
      </p:pic>
      <p:pic>
        <p:nvPicPr>
          <p:cNvPr id="15" name="Picture 14">
            <a:extLst>
              <a:ext uri="{FF2B5EF4-FFF2-40B4-BE49-F238E27FC236}">
                <a16:creationId xmlns:a16="http://schemas.microsoft.com/office/drawing/2014/main" id="{6AC98598-E8CD-4629-96DF-62C05857BBBD}"/>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10021279" y="4563820"/>
            <a:ext cx="1388354" cy="460228"/>
          </a:xfrm>
          <a:prstGeom prst="rect">
            <a:avLst/>
          </a:prstGeom>
        </p:spPr>
      </p:pic>
      <p:pic>
        <p:nvPicPr>
          <p:cNvPr id="24583" name="Picture 9" descr="Emergency Response Management Services">
            <a:hlinkClick r:id="rId32"/>
            <a:extLst>
              <a:ext uri="{FF2B5EF4-FFF2-40B4-BE49-F238E27FC236}">
                <a16:creationId xmlns:a16="http://schemas.microsoft.com/office/drawing/2014/main" id="{A5D5540C-44CF-46BD-8661-2D129B2ADB43}"/>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7169689" y="4541721"/>
            <a:ext cx="11525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FE257865-6D69-4869-8A32-12A1AA72E7C6}"/>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3642394" y="5357512"/>
            <a:ext cx="1552575" cy="476250"/>
          </a:xfrm>
          <a:prstGeom prst="rect">
            <a:avLst/>
          </a:prstGeom>
        </p:spPr>
      </p:pic>
      <p:pic>
        <p:nvPicPr>
          <p:cNvPr id="19" name="Picture 18">
            <a:extLst>
              <a:ext uri="{FF2B5EF4-FFF2-40B4-BE49-F238E27FC236}">
                <a16:creationId xmlns:a16="http://schemas.microsoft.com/office/drawing/2014/main" id="{C64F1988-366B-4B40-9949-6554D3C33D28}"/>
              </a:ext>
            </a:extLst>
          </p:cNvPr>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10153421" y="5548811"/>
            <a:ext cx="1124069" cy="479498"/>
          </a:xfrm>
          <a:prstGeom prst="rect">
            <a:avLst/>
          </a:prstGeom>
        </p:spPr>
      </p:pic>
      <p:pic>
        <p:nvPicPr>
          <p:cNvPr id="48" name="Picture 4" descr="AdventHealth | A Leader in Whole-Person Health Care">
            <a:extLst>
              <a:ext uri="{FF2B5EF4-FFF2-40B4-BE49-F238E27FC236}">
                <a16:creationId xmlns:a16="http://schemas.microsoft.com/office/drawing/2014/main" id="{603071A4-5BBF-40AE-B6BA-8FC25B5F997C}"/>
              </a:ext>
            </a:extLst>
          </p:cNvPr>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3569785" y="4752029"/>
            <a:ext cx="1706317" cy="47442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a:extLst>
              <a:ext uri="{FF2B5EF4-FFF2-40B4-BE49-F238E27FC236}">
                <a16:creationId xmlns:a16="http://schemas.microsoft.com/office/drawing/2014/main" id="{5DA47B96-73D4-473A-A318-1E3B13DEA140}"/>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3194656" y="4387409"/>
            <a:ext cx="1438275" cy="41910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9">
            <a:extLst>
              <a:ext uri="{FF2B5EF4-FFF2-40B4-BE49-F238E27FC236}">
                <a16:creationId xmlns:a16="http://schemas.microsoft.com/office/drawing/2014/main" id="{B0C2C718-B90B-4729-92D1-56361C964768}"/>
              </a:ext>
            </a:extLst>
          </p:cNvPr>
          <p:cNvPicPr>
            <a:picLocks noChangeAspect="1"/>
          </p:cNvPicPr>
          <p:nvPr/>
        </p:nvPicPr>
        <p:blipFill>
          <a:blip r:embed="rId38"/>
          <a:stretch>
            <a:fillRect/>
          </a:stretch>
        </p:blipFill>
        <p:spPr>
          <a:xfrm>
            <a:off x="2236270" y="4709699"/>
            <a:ext cx="981075" cy="473815"/>
          </a:xfrm>
          <a:prstGeom prst="rect">
            <a:avLst/>
          </a:prstGeom>
        </p:spPr>
      </p:pic>
      <p:pic>
        <p:nvPicPr>
          <p:cNvPr id="51" name="Picture 6">
            <a:extLst>
              <a:ext uri="{FF2B5EF4-FFF2-40B4-BE49-F238E27FC236}">
                <a16:creationId xmlns:a16="http://schemas.microsoft.com/office/drawing/2014/main" id="{2DF95EE4-EB6F-49FE-BBA4-B5AD9EF50240}"/>
              </a:ext>
            </a:extLst>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3879403" y="5859652"/>
            <a:ext cx="1097292" cy="559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03973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2863B-B928-4759-82D3-B70459BAD35D}"/>
              </a:ext>
            </a:extLst>
          </p:cNvPr>
          <p:cNvSpPr>
            <a:spLocks noGrp="1"/>
          </p:cNvSpPr>
          <p:nvPr>
            <p:ph type="title"/>
          </p:nvPr>
        </p:nvSpPr>
        <p:spPr/>
        <p:txBody>
          <a:bodyPr/>
          <a:lstStyle/>
          <a:p>
            <a:r>
              <a:rPr lang="en-US" dirty="0"/>
              <a:t>Regulated Industries - Automating Compliance</a:t>
            </a:r>
          </a:p>
        </p:txBody>
      </p:sp>
      <p:grpSp>
        <p:nvGrpSpPr>
          <p:cNvPr id="4" name="Group 3">
            <a:extLst>
              <a:ext uri="{FF2B5EF4-FFF2-40B4-BE49-F238E27FC236}">
                <a16:creationId xmlns:a16="http://schemas.microsoft.com/office/drawing/2014/main" id="{99993858-C648-4563-966B-C6367997A1F3}"/>
              </a:ext>
            </a:extLst>
          </p:cNvPr>
          <p:cNvGrpSpPr/>
          <p:nvPr/>
        </p:nvGrpSpPr>
        <p:grpSpPr>
          <a:xfrm>
            <a:off x="838200" y="1967721"/>
            <a:ext cx="3286125" cy="1971675"/>
            <a:chOff x="0" y="39687"/>
            <a:chExt cx="3286125" cy="1971675"/>
          </a:xfrm>
          <a:scene3d>
            <a:camera prst="orthographicFront"/>
            <a:lightRig rig="flat" dir="t"/>
          </a:scene3d>
        </p:grpSpPr>
        <p:sp>
          <p:nvSpPr>
            <p:cNvPr id="17" name="Rectangle 16">
              <a:extLst>
                <a:ext uri="{FF2B5EF4-FFF2-40B4-BE49-F238E27FC236}">
                  <a16:creationId xmlns:a16="http://schemas.microsoft.com/office/drawing/2014/main" id="{71F80664-8037-4BC8-B913-9BC2253AA429}"/>
                </a:ext>
              </a:extLst>
            </p:cNvPr>
            <p:cNvSpPr/>
            <p:nvPr/>
          </p:nvSpPr>
          <p:spPr>
            <a:xfrm>
              <a:off x="0" y="39687"/>
              <a:ext cx="3286125" cy="1971675"/>
            </a:xfrm>
            <a:prstGeom prst="rect">
              <a:avLst/>
            </a:prstGeom>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18" name="TextBox 17">
              <a:extLst>
                <a:ext uri="{FF2B5EF4-FFF2-40B4-BE49-F238E27FC236}">
                  <a16:creationId xmlns:a16="http://schemas.microsoft.com/office/drawing/2014/main" id="{199705FB-9773-461E-94F0-CB72D4E83F6C}"/>
                </a:ext>
              </a:extLst>
            </p:cNvPr>
            <p:cNvSpPr txBox="1"/>
            <p:nvPr/>
          </p:nvSpPr>
          <p:spPr>
            <a:xfrm>
              <a:off x="0" y="39687"/>
              <a:ext cx="3286125" cy="197167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End-to-end traceability out</a:t>
              </a:r>
              <a:br>
                <a:rPr lang="en-US" sz="2800" kern="1200" dirty="0"/>
              </a:br>
              <a:r>
                <a:rPr lang="en-US" sz="2800" kern="1200" dirty="0"/>
                <a:t>of the box</a:t>
              </a:r>
            </a:p>
          </p:txBody>
        </p:sp>
      </p:grpSp>
      <p:grpSp>
        <p:nvGrpSpPr>
          <p:cNvPr id="5" name="Group 4">
            <a:extLst>
              <a:ext uri="{FF2B5EF4-FFF2-40B4-BE49-F238E27FC236}">
                <a16:creationId xmlns:a16="http://schemas.microsoft.com/office/drawing/2014/main" id="{AA9C5EDC-E8D3-4AC9-BB56-375DA4877C06}"/>
              </a:ext>
            </a:extLst>
          </p:cNvPr>
          <p:cNvGrpSpPr/>
          <p:nvPr/>
        </p:nvGrpSpPr>
        <p:grpSpPr>
          <a:xfrm>
            <a:off x="4452937" y="1967721"/>
            <a:ext cx="3286125" cy="1971675"/>
            <a:chOff x="3614737" y="39687"/>
            <a:chExt cx="3286125" cy="1971675"/>
          </a:xfrm>
          <a:scene3d>
            <a:camera prst="orthographicFront"/>
            <a:lightRig rig="flat" dir="t"/>
          </a:scene3d>
        </p:grpSpPr>
        <p:sp>
          <p:nvSpPr>
            <p:cNvPr id="15" name="Rectangle 14">
              <a:extLst>
                <a:ext uri="{FF2B5EF4-FFF2-40B4-BE49-F238E27FC236}">
                  <a16:creationId xmlns:a16="http://schemas.microsoft.com/office/drawing/2014/main" id="{ED8A47E9-2B9A-4CD1-9569-E185CC1E3118}"/>
                </a:ext>
              </a:extLst>
            </p:cNvPr>
            <p:cNvSpPr/>
            <p:nvPr/>
          </p:nvSpPr>
          <p:spPr>
            <a:xfrm>
              <a:off x="3614737" y="39687"/>
              <a:ext cx="3286125" cy="1971675"/>
            </a:xfrm>
            <a:prstGeom prst="rect">
              <a:avLst/>
            </a:prstGeom>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sp>
        <p:sp>
          <p:nvSpPr>
            <p:cNvPr id="16" name="TextBox 15">
              <a:extLst>
                <a:ext uri="{FF2B5EF4-FFF2-40B4-BE49-F238E27FC236}">
                  <a16:creationId xmlns:a16="http://schemas.microsoft.com/office/drawing/2014/main" id="{E4A94BDB-CAA1-4D7E-9EB5-4E162993F07C}"/>
                </a:ext>
              </a:extLst>
            </p:cNvPr>
            <p:cNvSpPr txBox="1"/>
            <p:nvPr/>
          </p:nvSpPr>
          <p:spPr>
            <a:xfrm>
              <a:off x="3614737" y="39687"/>
              <a:ext cx="3286125" cy="197167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Data Privacy, Security</a:t>
              </a:r>
              <a:br>
                <a:rPr lang="en-US" sz="2800" kern="1200" dirty="0"/>
              </a:br>
              <a:r>
                <a:rPr lang="en-US" sz="2800" kern="1200" dirty="0"/>
                <a:t>baked in</a:t>
              </a:r>
            </a:p>
          </p:txBody>
        </p:sp>
      </p:grpSp>
      <p:grpSp>
        <p:nvGrpSpPr>
          <p:cNvPr id="6" name="Group 5">
            <a:extLst>
              <a:ext uri="{FF2B5EF4-FFF2-40B4-BE49-F238E27FC236}">
                <a16:creationId xmlns:a16="http://schemas.microsoft.com/office/drawing/2014/main" id="{9B1ED431-F2F1-4E73-A7F6-93F072DA6092}"/>
              </a:ext>
            </a:extLst>
          </p:cNvPr>
          <p:cNvGrpSpPr/>
          <p:nvPr/>
        </p:nvGrpSpPr>
        <p:grpSpPr>
          <a:xfrm>
            <a:off x="8067675" y="1967721"/>
            <a:ext cx="3286125" cy="1971675"/>
            <a:chOff x="7229475" y="39687"/>
            <a:chExt cx="3286125" cy="1971675"/>
          </a:xfrm>
          <a:scene3d>
            <a:camera prst="orthographicFront"/>
            <a:lightRig rig="flat" dir="t"/>
          </a:scene3d>
        </p:grpSpPr>
        <p:sp>
          <p:nvSpPr>
            <p:cNvPr id="13" name="Rectangle 12">
              <a:extLst>
                <a:ext uri="{FF2B5EF4-FFF2-40B4-BE49-F238E27FC236}">
                  <a16:creationId xmlns:a16="http://schemas.microsoft.com/office/drawing/2014/main" id="{C4870A2A-10AA-4283-9C77-2A78568BD79B}"/>
                </a:ext>
              </a:extLst>
            </p:cNvPr>
            <p:cNvSpPr/>
            <p:nvPr/>
          </p:nvSpPr>
          <p:spPr>
            <a:xfrm>
              <a:off x="7229475" y="39687"/>
              <a:ext cx="3286125" cy="1971675"/>
            </a:xfrm>
            <a:prstGeom prst="rect">
              <a:avLst/>
            </a:prstGeom>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sp>
        <p:sp>
          <p:nvSpPr>
            <p:cNvPr id="14" name="TextBox 13">
              <a:extLst>
                <a:ext uri="{FF2B5EF4-FFF2-40B4-BE49-F238E27FC236}">
                  <a16:creationId xmlns:a16="http://schemas.microsoft.com/office/drawing/2014/main" id="{AF7D0008-B2F1-4BCC-90A8-9341192F01E4}"/>
                </a:ext>
              </a:extLst>
            </p:cNvPr>
            <p:cNvSpPr txBox="1"/>
            <p:nvPr/>
          </p:nvSpPr>
          <p:spPr>
            <a:xfrm>
              <a:off x="7229475" y="39687"/>
              <a:ext cx="3286125" cy="197167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Generate Documentation from data</a:t>
              </a:r>
            </a:p>
          </p:txBody>
        </p:sp>
      </p:grpSp>
      <p:grpSp>
        <p:nvGrpSpPr>
          <p:cNvPr id="7" name="Group 6">
            <a:extLst>
              <a:ext uri="{FF2B5EF4-FFF2-40B4-BE49-F238E27FC236}">
                <a16:creationId xmlns:a16="http://schemas.microsoft.com/office/drawing/2014/main" id="{1ADF958D-674E-4255-B67C-92B58AAAC48A}"/>
              </a:ext>
            </a:extLst>
          </p:cNvPr>
          <p:cNvGrpSpPr/>
          <p:nvPr/>
        </p:nvGrpSpPr>
        <p:grpSpPr>
          <a:xfrm>
            <a:off x="2645568" y="4268009"/>
            <a:ext cx="3286125" cy="1971675"/>
            <a:chOff x="1807368" y="2339975"/>
            <a:chExt cx="3286125" cy="1971675"/>
          </a:xfrm>
          <a:scene3d>
            <a:camera prst="orthographicFront"/>
            <a:lightRig rig="flat" dir="t"/>
          </a:scene3d>
        </p:grpSpPr>
        <p:sp>
          <p:nvSpPr>
            <p:cNvPr id="11" name="Rectangle 10">
              <a:extLst>
                <a:ext uri="{FF2B5EF4-FFF2-40B4-BE49-F238E27FC236}">
                  <a16:creationId xmlns:a16="http://schemas.microsoft.com/office/drawing/2014/main" id="{BF335972-C0E5-48AD-BE53-D57776F61E70}"/>
                </a:ext>
              </a:extLst>
            </p:cNvPr>
            <p:cNvSpPr/>
            <p:nvPr/>
          </p:nvSpPr>
          <p:spPr>
            <a:xfrm>
              <a:off x="1807368" y="2339975"/>
              <a:ext cx="3286125" cy="1971675"/>
            </a:xfrm>
            <a:prstGeom prst="rect">
              <a:avLst/>
            </a:prstGeom>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sp>
        <p:sp>
          <p:nvSpPr>
            <p:cNvPr id="12" name="TextBox 11">
              <a:extLst>
                <a:ext uri="{FF2B5EF4-FFF2-40B4-BE49-F238E27FC236}">
                  <a16:creationId xmlns:a16="http://schemas.microsoft.com/office/drawing/2014/main" id="{D39CCF1D-14B9-479B-8A38-BBBB5CB0B5CA}"/>
                </a:ext>
              </a:extLst>
            </p:cNvPr>
            <p:cNvSpPr txBox="1"/>
            <p:nvPr/>
          </p:nvSpPr>
          <p:spPr>
            <a:xfrm>
              <a:off x="1807368" y="2339975"/>
              <a:ext cx="3286125" cy="197167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Workflows &amp; Electronic Signatures</a:t>
              </a:r>
            </a:p>
          </p:txBody>
        </p:sp>
      </p:grpSp>
      <p:grpSp>
        <p:nvGrpSpPr>
          <p:cNvPr id="8" name="Group 7">
            <a:extLst>
              <a:ext uri="{FF2B5EF4-FFF2-40B4-BE49-F238E27FC236}">
                <a16:creationId xmlns:a16="http://schemas.microsoft.com/office/drawing/2014/main" id="{C35E382E-BECD-46CA-A616-D6AE0D7FFA40}"/>
              </a:ext>
            </a:extLst>
          </p:cNvPr>
          <p:cNvGrpSpPr/>
          <p:nvPr/>
        </p:nvGrpSpPr>
        <p:grpSpPr>
          <a:xfrm>
            <a:off x="6260306" y="4268009"/>
            <a:ext cx="3286125" cy="1971675"/>
            <a:chOff x="5422106" y="2339975"/>
            <a:chExt cx="3286125" cy="1971675"/>
          </a:xfrm>
          <a:scene3d>
            <a:camera prst="orthographicFront"/>
            <a:lightRig rig="flat" dir="t"/>
          </a:scene3d>
        </p:grpSpPr>
        <p:sp>
          <p:nvSpPr>
            <p:cNvPr id="9" name="Rectangle 8">
              <a:extLst>
                <a:ext uri="{FF2B5EF4-FFF2-40B4-BE49-F238E27FC236}">
                  <a16:creationId xmlns:a16="http://schemas.microsoft.com/office/drawing/2014/main" id="{F6749A23-3167-48F0-9DBA-234BFADD90B8}"/>
                </a:ext>
              </a:extLst>
            </p:cNvPr>
            <p:cNvSpPr/>
            <p:nvPr/>
          </p:nvSpPr>
          <p:spPr>
            <a:xfrm>
              <a:off x="5422106" y="2339975"/>
              <a:ext cx="3286125" cy="1971675"/>
            </a:xfrm>
            <a:prstGeom prst="rect">
              <a:avLst/>
            </a:prstGeom>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sp>
        <p:sp>
          <p:nvSpPr>
            <p:cNvPr id="10" name="TextBox 9">
              <a:extLst>
                <a:ext uri="{FF2B5EF4-FFF2-40B4-BE49-F238E27FC236}">
                  <a16:creationId xmlns:a16="http://schemas.microsoft.com/office/drawing/2014/main" id="{BAB1BB1C-3276-435C-BBA2-16D26E691F8C}"/>
                </a:ext>
              </a:extLst>
            </p:cNvPr>
            <p:cNvSpPr txBox="1"/>
            <p:nvPr/>
          </p:nvSpPr>
          <p:spPr>
            <a:xfrm>
              <a:off x="5422106" y="2339975"/>
              <a:ext cx="3286125" cy="197167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Integration across the software value chain</a:t>
              </a:r>
            </a:p>
          </p:txBody>
        </p:sp>
      </p:grpSp>
    </p:spTree>
    <p:extLst>
      <p:ext uri="{BB962C8B-B14F-4D97-AF65-F5344CB8AC3E}">
        <p14:creationId xmlns:p14="http://schemas.microsoft.com/office/powerpoint/2010/main" val="41133586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67622B-A667-374A-99E0-EC7D05E505A4}"/>
              </a:ext>
            </a:extLst>
          </p:cNvPr>
          <p:cNvSpPr>
            <a:spLocks noGrp="1"/>
          </p:cNvSpPr>
          <p:nvPr>
            <p:ph type="title"/>
          </p:nvPr>
        </p:nvSpPr>
        <p:spPr>
          <a:xfrm>
            <a:off x="540690" y="365125"/>
            <a:ext cx="10813111" cy="1325600"/>
          </a:xfrm>
          <a:effectLst/>
        </p:spPr>
        <p:txBody>
          <a:bodyPr/>
          <a:lstStyle/>
          <a:p>
            <a:r>
              <a:rPr lang="fr-FR" spc="-150" dirty="0"/>
              <a:t>Compliance </a:t>
            </a:r>
            <a:r>
              <a:rPr lang="en-US" spc="-150" dirty="0"/>
              <a:t>with</a:t>
            </a:r>
            <a:r>
              <a:rPr lang="fr-FR" spc="-150" dirty="0"/>
              <a:t> International Standards</a:t>
            </a:r>
          </a:p>
        </p:txBody>
      </p:sp>
      <p:pic>
        <p:nvPicPr>
          <p:cNvPr id="2052" name="Picture 4" descr="Norme 21 CFR Part 11, le guide COMPLET pour les industriels">
            <a:extLst>
              <a:ext uri="{FF2B5EF4-FFF2-40B4-BE49-F238E27FC236}">
                <a16:creationId xmlns:a16="http://schemas.microsoft.com/office/drawing/2014/main" id="{FC93B4C5-B375-2D4C-ACAE-7B6CA6F906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261" y="2010939"/>
            <a:ext cx="1606248" cy="1011936"/>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e 7">
            <a:extLst>
              <a:ext uri="{FF2B5EF4-FFF2-40B4-BE49-F238E27FC236}">
                <a16:creationId xmlns:a16="http://schemas.microsoft.com/office/drawing/2014/main" id="{709DACE0-FFD3-6D4E-94F5-AE302504EFAF}"/>
              </a:ext>
            </a:extLst>
          </p:cNvPr>
          <p:cNvGrpSpPr/>
          <p:nvPr/>
        </p:nvGrpSpPr>
        <p:grpSpPr>
          <a:xfrm>
            <a:off x="2174627" y="1992966"/>
            <a:ext cx="3414776" cy="1012368"/>
            <a:chOff x="2477200" y="2000463"/>
            <a:chExt cx="2267600" cy="655984"/>
          </a:xfrm>
        </p:grpSpPr>
        <p:pic>
          <p:nvPicPr>
            <p:cNvPr id="7" name="Image 6">
              <a:extLst>
                <a:ext uri="{FF2B5EF4-FFF2-40B4-BE49-F238E27FC236}">
                  <a16:creationId xmlns:a16="http://schemas.microsoft.com/office/drawing/2014/main" id="{873FE71D-ADFC-0D4A-8F48-21940E8E4873}"/>
                </a:ext>
              </a:extLst>
            </p:cNvPr>
            <p:cNvPicPr>
              <a:picLocks noChangeAspect="1"/>
            </p:cNvPicPr>
            <p:nvPr/>
          </p:nvPicPr>
          <p:blipFill>
            <a:blip r:embed="rId3"/>
            <a:stretch>
              <a:fillRect/>
            </a:stretch>
          </p:blipFill>
          <p:spPr>
            <a:xfrm>
              <a:off x="2477200" y="2000463"/>
              <a:ext cx="2267600" cy="655984"/>
            </a:xfrm>
            <a:prstGeom prst="rect">
              <a:avLst/>
            </a:prstGeom>
          </p:spPr>
        </p:pic>
        <p:sp>
          <p:nvSpPr>
            <p:cNvPr id="6" name="ZoneTexte 5">
              <a:extLst>
                <a:ext uri="{FF2B5EF4-FFF2-40B4-BE49-F238E27FC236}">
                  <a16:creationId xmlns:a16="http://schemas.microsoft.com/office/drawing/2014/main" id="{E002736B-C33D-2E47-B5D7-FBD835DE197F}"/>
                </a:ext>
              </a:extLst>
            </p:cNvPr>
            <p:cNvSpPr txBox="1"/>
            <p:nvPr/>
          </p:nvSpPr>
          <p:spPr>
            <a:xfrm>
              <a:off x="3631355" y="2012108"/>
              <a:ext cx="922874" cy="618358"/>
            </a:xfrm>
            <a:prstGeom prst="rect">
              <a:avLst/>
            </a:prstGeom>
            <a:solidFill>
              <a:schemeClr val="lt2"/>
            </a:solidFill>
          </p:spPr>
          <p:txBody>
            <a:bodyPr wrap="square" rtlCol="0">
              <a:spAutoFit/>
            </a:bodyPr>
            <a:lstStyle/>
            <a:p>
              <a:r>
                <a:rPr lang="fr-FR" sz="1867" spc="-133" dirty="0" err="1">
                  <a:solidFill>
                    <a:schemeClr val="accent3">
                      <a:lumMod val="50000"/>
                    </a:schemeClr>
                  </a:solidFill>
                  <a:latin typeface="Josefin Sans" pitchFamily="2" charset="77"/>
                  <a:cs typeface="Damascus" pitchFamily="2" charset="-78"/>
                </a:rPr>
                <a:t>EudraLex</a:t>
              </a:r>
              <a:br>
                <a:rPr lang="fr-FR" sz="1867" spc="-133" dirty="0">
                  <a:solidFill>
                    <a:schemeClr val="accent3">
                      <a:lumMod val="50000"/>
                    </a:schemeClr>
                  </a:solidFill>
                  <a:latin typeface="Josefin Sans" pitchFamily="2" charset="77"/>
                  <a:cs typeface="Damascus" pitchFamily="2" charset="-78"/>
                </a:rPr>
              </a:br>
              <a:r>
                <a:rPr lang="fr-FR" sz="1867" spc="-133" dirty="0">
                  <a:solidFill>
                    <a:schemeClr val="accent3">
                      <a:lumMod val="50000"/>
                    </a:schemeClr>
                  </a:solidFill>
                  <a:latin typeface="Josefin Sans" pitchFamily="2" charset="77"/>
                  <a:cs typeface="Damascus" pitchFamily="2" charset="-78"/>
                </a:rPr>
                <a:t>Volume 4</a:t>
              </a:r>
              <a:br>
                <a:rPr lang="fr-FR" sz="1867" spc="-133" dirty="0">
                  <a:solidFill>
                    <a:schemeClr val="accent3">
                      <a:lumMod val="50000"/>
                    </a:schemeClr>
                  </a:solidFill>
                  <a:latin typeface="Josefin Sans" pitchFamily="2" charset="77"/>
                  <a:cs typeface="Damascus" pitchFamily="2" charset="-78"/>
                </a:rPr>
              </a:br>
              <a:r>
                <a:rPr lang="fr-FR" sz="1867" spc="-133" dirty="0">
                  <a:solidFill>
                    <a:schemeClr val="accent3">
                      <a:lumMod val="50000"/>
                    </a:schemeClr>
                  </a:solidFill>
                  <a:latin typeface="Josefin Sans" pitchFamily="2" charset="77"/>
                  <a:cs typeface="Damascus" pitchFamily="2" charset="-78"/>
                </a:rPr>
                <a:t>Part I &amp; II</a:t>
              </a:r>
            </a:p>
          </p:txBody>
        </p:sp>
      </p:grpSp>
      <p:pic>
        <p:nvPicPr>
          <p:cNvPr id="2056" name="Picture 8" descr="CERTIFICATION ISO 9001 | SMQ | Qualité | Management de la Qualité">
            <a:extLst>
              <a:ext uri="{FF2B5EF4-FFF2-40B4-BE49-F238E27FC236}">
                <a16:creationId xmlns:a16="http://schemas.microsoft.com/office/drawing/2014/main" id="{8F97032C-06BC-F74D-AF55-AE9679A7A7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1749" y="1817863"/>
            <a:ext cx="1328928" cy="132892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Audit pour ISO13485 fournisseurs dispositifs médicaux| Cplus">
            <a:extLst>
              <a:ext uri="{FF2B5EF4-FFF2-40B4-BE49-F238E27FC236}">
                <a16:creationId xmlns:a16="http://schemas.microsoft.com/office/drawing/2014/main" id="{D7243000-374C-CD4B-802A-EB7EFE2320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8092" y="1906330"/>
            <a:ext cx="1187861" cy="1119449"/>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La sécurité chez Ping Identity">
            <a:extLst>
              <a:ext uri="{FF2B5EF4-FFF2-40B4-BE49-F238E27FC236}">
                <a16:creationId xmlns:a16="http://schemas.microsoft.com/office/drawing/2014/main" id="{5039BB53-2AC9-4348-AB79-9D30BE62A2B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5857" r="15615"/>
          <a:stretch/>
        </p:blipFill>
        <p:spPr bwMode="auto">
          <a:xfrm>
            <a:off x="8784835" y="1744242"/>
            <a:ext cx="1325600" cy="1430413"/>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e 10">
            <a:extLst>
              <a:ext uri="{FF2B5EF4-FFF2-40B4-BE49-F238E27FC236}">
                <a16:creationId xmlns:a16="http://schemas.microsoft.com/office/drawing/2014/main" id="{DD94C362-1A10-2542-A0F0-AAEC3EAB6A60}"/>
              </a:ext>
            </a:extLst>
          </p:cNvPr>
          <p:cNvGrpSpPr/>
          <p:nvPr/>
        </p:nvGrpSpPr>
        <p:grpSpPr>
          <a:xfrm>
            <a:off x="458262" y="3969765"/>
            <a:ext cx="1664533" cy="1279120"/>
            <a:chOff x="2677200" y="2629719"/>
            <a:chExt cx="1248400" cy="959340"/>
          </a:xfrm>
        </p:grpSpPr>
        <p:pic>
          <p:nvPicPr>
            <p:cNvPr id="18" name="Picture 4" descr="Norme 21 CFR Part 11, le guide COMPLET pour les industriels">
              <a:extLst>
                <a:ext uri="{FF2B5EF4-FFF2-40B4-BE49-F238E27FC236}">
                  <a16:creationId xmlns:a16="http://schemas.microsoft.com/office/drawing/2014/main" id="{60EF8A41-9D5F-9B42-B418-9B34F9863CA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3093"/>
            <a:stretch/>
          </p:blipFill>
          <p:spPr bwMode="auto">
            <a:xfrm>
              <a:off x="2677200" y="2629719"/>
              <a:ext cx="1205200" cy="508010"/>
            </a:xfrm>
            <a:prstGeom prst="rect">
              <a:avLst/>
            </a:prstGeom>
            <a:noFill/>
            <a:extLst>
              <a:ext uri="{909E8E84-426E-40DD-AFC4-6F175D3DCCD1}">
                <a14:hiddenFill xmlns:a14="http://schemas.microsoft.com/office/drawing/2010/main">
                  <a:solidFill>
                    <a:srgbClr val="FFFFFF"/>
                  </a:solidFill>
                </a14:hiddenFill>
              </a:ext>
            </a:extLst>
          </p:spPr>
        </p:pic>
        <p:sp>
          <p:nvSpPr>
            <p:cNvPr id="19" name="ZoneTexte 18">
              <a:extLst>
                <a:ext uri="{FF2B5EF4-FFF2-40B4-BE49-F238E27FC236}">
                  <a16:creationId xmlns:a16="http://schemas.microsoft.com/office/drawing/2014/main" id="{29C636B1-3D58-894F-9E24-BC075096D345}"/>
                </a:ext>
              </a:extLst>
            </p:cNvPr>
            <p:cNvSpPr txBox="1"/>
            <p:nvPr/>
          </p:nvSpPr>
          <p:spPr>
            <a:xfrm>
              <a:off x="2677200" y="3088826"/>
              <a:ext cx="1248400" cy="500233"/>
            </a:xfrm>
            <a:prstGeom prst="rect">
              <a:avLst/>
            </a:prstGeom>
            <a:noFill/>
          </p:spPr>
          <p:txBody>
            <a:bodyPr wrap="square" rtlCol="0">
              <a:spAutoFit/>
            </a:bodyPr>
            <a:lstStyle/>
            <a:p>
              <a:r>
                <a:rPr lang="fr-FR" sz="1867" spc="-133" dirty="0">
                  <a:latin typeface="Josefin Sans" pitchFamily="2" charset="77"/>
                  <a:cs typeface="Damascus" pitchFamily="2" charset="-78"/>
                </a:rPr>
                <a:t>Guidance on Data Integrity</a:t>
              </a:r>
              <a:endParaRPr lang="fr-FR" sz="1600" spc="-133" dirty="0">
                <a:latin typeface="Josefin Sans" pitchFamily="2" charset="77"/>
                <a:cs typeface="Damascus" pitchFamily="2" charset="-78"/>
              </a:endParaRPr>
            </a:p>
          </p:txBody>
        </p:sp>
      </p:grpSp>
      <p:pic>
        <p:nvPicPr>
          <p:cNvPr id="2064" name="Picture 16" descr="National Institute of Standards and Technology - NIST - Intelligence  artificielle">
            <a:extLst>
              <a:ext uri="{FF2B5EF4-FFF2-40B4-BE49-F238E27FC236}">
                <a16:creationId xmlns:a16="http://schemas.microsoft.com/office/drawing/2014/main" id="{AEDF2074-EA4D-3940-96FA-D081AEF43C6F}"/>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23390"/>
          <a:stretch/>
        </p:blipFill>
        <p:spPr bwMode="auto">
          <a:xfrm>
            <a:off x="2577994" y="4158412"/>
            <a:ext cx="2663773" cy="975360"/>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GDPR, une opportunité à ne pas manquer - Netheos">
            <a:extLst>
              <a:ext uri="{FF2B5EF4-FFF2-40B4-BE49-F238E27FC236}">
                <a16:creationId xmlns:a16="http://schemas.microsoft.com/office/drawing/2014/main" id="{BDCD49C0-6207-4A44-B8DE-D8AD9AA23E8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60138" y="3832223"/>
            <a:ext cx="2163103" cy="1447312"/>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HIPAA Logo - HIPAA-Compliant-Logo - DivvyCloud">
            <a:extLst>
              <a:ext uri="{FF2B5EF4-FFF2-40B4-BE49-F238E27FC236}">
                <a16:creationId xmlns:a16="http://schemas.microsoft.com/office/drawing/2014/main" id="{7A2E1153-B905-E043-94CC-5E061DCD0F9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339564" y="3875480"/>
            <a:ext cx="2830057" cy="1543265"/>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ISO 14971 Definition | Arena">
            <a:extLst>
              <a:ext uri="{FF2B5EF4-FFF2-40B4-BE49-F238E27FC236}">
                <a16:creationId xmlns:a16="http://schemas.microsoft.com/office/drawing/2014/main" id="{94636824-D674-8C49-A38F-B5B84B2A779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309315" y="1817863"/>
            <a:ext cx="1229452" cy="13256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76AA173-0E6C-47A2-901D-31350FD987C9}"/>
              </a:ext>
            </a:extLst>
          </p:cNvPr>
          <p:cNvPicPr>
            <a:picLocks noChangeAspect="1"/>
          </p:cNvPicPr>
          <p:nvPr/>
        </p:nvPicPr>
        <p:blipFill>
          <a:blip r:embed="rId11"/>
          <a:stretch>
            <a:fillRect/>
          </a:stretch>
        </p:blipFill>
        <p:spPr>
          <a:xfrm>
            <a:off x="584277" y="5594770"/>
            <a:ext cx="2166067" cy="703972"/>
          </a:xfrm>
          <a:prstGeom prst="rect">
            <a:avLst/>
          </a:prstGeom>
        </p:spPr>
      </p:pic>
      <p:pic>
        <p:nvPicPr>
          <p:cNvPr id="5" name="Picture 4">
            <a:extLst>
              <a:ext uri="{FF2B5EF4-FFF2-40B4-BE49-F238E27FC236}">
                <a16:creationId xmlns:a16="http://schemas.microsoft.com/office/drawing/2014/main" id="{F9FFAA1F-758E-47D0-8183-80A92EC67AE3}"/>
              </a:ext>
            </a:extLst>
          </p:cNvPr>
          <p:cNvPicPr>
            <a:picLocks noChangeAspect="1"/>
          </p:cNvPicPr>
          <p:nvPr/>
        </p:nvPicPr>
        <p:blipFill>
          <a:blip r:embed="rId12"/>
          <a:stretch>
            <a:fillRect/>
          </a:stretch>
        </p:blipFill>
        <p:spPr>
          <a:xfrm>
            <a:off x="3079111" y="5298058"/>
            <a:ext cx="1010350" cy="1097861"/>
          </a:xfrm>
          <a:prstGeom prst="rect">
            <a:avLst/>
          </a:prstGeom>
        </p:spPr>
      </p:pic>
    </p:spTree>
    <p:extLst>
      <p:ext uri="{BB962C8B-B14F-4D97-AF65-F5344CB8AC3E}">
        <p14:creationId xmlns:p14="http://schemas.microsoft.com/office/powerpoint/2010/main" val="3269768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9E2BB3-2608-4781-B232-258B800893F4}"/>
              </a:ext>
            </a:extLst>
          </p:cNvPr>
          <p:cNvSpPr>
            <a:spLocks noGrp="1"/>
          </p:cNvSpPr>
          <p:nvPr>
            <p:ph type="title"/>
          </p:nvPr>
        </p:nvSpPr>
        <p:spPr/>
        <p:txBody>
          <a:bodyPr/>
          <a:lstStyle/>
          <a:p>
            <a:r>
              <a:rPr lang="en-US" dirty="0"/>
              <a:t>The Agile Manifesto Changed Development</a:t>
            </a:r>
          </a:p>
        </p:txBody>
      </p:sp>
      <p:grpSp>
        <p:nvGrpSpPr>
          <p:cNvPr id="46" name="Group 45">
            <a:extLst>
              <a:ext uri="{FF2B5EF4-FFF2-40B4-BE49-F238E27FC236}">
                <a16:creationId xmlns:a16="http://schemas.microsoft.com/office/drawing/2014/main" id="{59915BA7-E364-428C-BDDF-C0A482A795CF}"/>
              </a:ext>
            </a:extLst>
          </p:cNvPr>
          <p:cNvGrpSpPr/>
          <p:nvPr/>
        </p:nvGrpSpPr>
        <p:grpSpPr>
          <a:xfrm>
            <a:off x="1504561" y="2332088"/>
            <a:ext cx="9182877" cy="3889310"/>
            <a:chOff x="1500674" y="1886339"/>
            <a:chExt cx="8458200" cy="3581400"/>
          </a:xfrm>
        </p:grpSpPr>
        <p:sp>
          <p:nvSpPr>
            <p:cNvPr id="6" name="AutoShape 2">
              <a:extLst>
                <a:ext uri="{FF2B5EF4-FFF2-40B4-BE49-F238E27FC236}">
                  <a16:creationId xmlns:a16="http://schemas.microsoft.com/office/drawing/2014/main" id="{F82EC296-6458-4DE8-8D72-D12ABB0FDCA1}"/>
                </a:ext>
              </a:extLst>
            </p:cNvPr>
            <p:cNvSpPr>
              <a:spLocks noChangeArrowheads="1"/>
            </p:cNvSpPr>
            <p:nvPr/>
          </p:nvSpPr>
          <p:spPr bwMode="auto">
            <a:xfrm>
              <a:off x="4320074" y="4477139"/>
              <a:ext cx="228600" cy="228600"/>
            </a:xfrm>
            <a:prstGeom prst="diamond">
              <a:avLst/>
            </a:prstGeom>
            <a:solidFill>
              <a:srgbClr val="F7991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7" name="AutoShape 3">
              <a:extLst>
                <a:ext uri="{FF2B5EF4-FFF2-40B4-BE49-F238E27FC236}">
                  <a16:creationId xmlns:a16="http://schemas.microsoft.com/office/drawing/2014/main" id="{6EB41118-AE1A-4AC9-8C1C-03C3AF2F6372}"/>
                </a:ext>
              </a:extLst>
            </p:cNvPr>
            <p:cNvSpPr>
              <a:spLocks noChangeArrowheads="1"/>
            </p:cNvSpPr>
            <p:nvPr/>
          </p:nvSpPr>
          <p:spPr bwMode="auto">
            <a:xfrm>
              <a:off x="6148874" y="4477139"/>
              <a:ext cx="228600" cy="228600"/>
            </a:xfrm>
            <a:prstGeom prst="diamond">
              <a:avLst/>
            </a:prstGeom>
            <a:solidFill>
              <a:srgbClr val="F7991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8" name="Rectangle 6">
              <a:extLst>
                <a:ext uri="{FF2B5EF4-FFF2-40B4-BE49-F238E27FC236}">
                  <a16:creationId xmlns:a16="http://schemas.microsoft.com/office/drawing/2014/main" id="{125760B6-4FA4-4F7C-9B56-212734548DD5}"/>
                </a:ext>
              </a:extLst>
            </p:cNvPr>
            <p:cNvSpPr>
              <a:spLocks noChangeArrowheads="1"/>
            </p:cNvSpPr>
            <p:nvPr/>
          </p:nvSpPr>
          <p:spPr bwMode="auto">
            <a:xfrm>
              <a:off x="1500674" y="2114939"/>
              <a:ext cx="1219200" cy="762000"/>
            </a:xfrm>
            <a:prstGeom prst="rect">
              <a:avLst/>
            </a:prstGeom>
            <a:solidFill>
              <a:srgbClr val="EAEAEA"/>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Requirements</a:t>
              </a:r>
            </a:p>
            <a:p>
              <a:pPr algn="ctr">
                <a:spcBef>
                  <a:spcPct val="0"/>
                </a:spcBef>
                <a:buClrTx/>
                <a:buSzTx/>
                <a:buFontTx/>
                <a:buNone/>
              </a:pPr>
              <a:r>
                <a:rPr lang="en-US" altLang="en-US" sz="1400">
                  <a:solidFill>
                    <a:schemeClr val="tx1"/>
                  </a:solidFill>
                </a:rPr>
                <a:t>Gathering</a:t>
              </a:r>
              <a:endParaRPr lang="en-US" altLang="en-US" sz="2400">
                <a:solidFill>
                  <a:schemeClr val="tx1"/>
                </a:solidFill>
                <a:latin typeface="Times" panose="02020603050405020304" pitchFamily="18" charset="0"/>
              </a:endParaRPr>
            </a:p>
          </p:txBody>
        </p:sp>
        <p:sp>
          <p:nvSpPr>
            <p:cNvPr id="9" name="Rectangle 7">
              <a:extLst>
                <a:ext uri="{FF2B5EF4-FFF2-40B4-BE49-F238E27FC236}">
                  <a16:creationId xmlns:a16="http://schemas.microsoft.com/office/drawing/2014/main" id="{23C1E943-7079-4D0D-B2F0-6AD9FAFA75D0}"/>
                </a:ext>
              </a:extLst>
            </p:cNvPr>
            <p:cNvSpPr>
              <a:spLocks noChangeArrowheads="1"/>
            </p:cNvSpPr>
            <p:nvPr/>
          </p:nvSpPr>
          <p:spPr bwMode="auto">
            <a:xfrm>
              <a:off x="2719874" y="2114939"/>
              <a:ext cx="990600" cy="762000"/>
            </a:xfrm>
            <a:prstGeom prst="rect">
              <a:avLst/>
            </a:prstGeom>
            <a:solidFill>
              <a:srgbClr val="EAEAEA"/>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Business Design</a:t>
              </a:r>
              <a:endParaRPr lang="en-US" altLang="en-US" sz="2400">
                <a:solidFill>
                  <a:schemeClr val="tx1"/>
                </a:solidFill>
                <a:latin typeface="Times" panose="02020603050405020304" pitchFamily="18" charset="0"/>
              </a:endParaRPr>
            </a:p>
          </p:txBody>
        </p:sp>
        <p:sp>
          <p:nvSpPr>
            <p:cNvPr id="10" name="Rectangle 8">
              <a:extLst>
                <a:ext uri="{FF2B5EF4-FFF2-40B4-BE49-F238E27FC236}">
                  <a16:creationId xmlns:a16="http://schemas.microsoft.com/office/drawing/2014/main" id="{4CB47B72-ED6B-4D8D-97F0-DB0EAF8D9ACF}"/>
                </a:ext>
              </a:extLst>
            </p:cNvPr>
            <p:cNvSpPr>
              <a:spLocks noChangeArrowheads="1"/>
            </p:cNvSpPr>
            <p:nvPr/>
          </p:nvSpPr>
          <p:spPr bwMode="auto">
            <a:xfrm>
              <a:off x="6834674" y="2114939"/>
              <a:ext cx="838200" cy="762000"/>
            </a:xfrm>
            <a:prstGeom prst="rect">
              <a:avLst/>
            </a:prstGeom>
            <a:solidFill>
              <a:srgbClr val="EAEAEA"/>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Unit</a:t>
              </a:r>
            </a:p>
            <a:p>
              <a:pPr algn="ctr">
                <a:spcBef>
                  <a:spcPct val="0"/>
                </a:spcBef>
                <a:buClrTx/>
                <a:buSzTx/>
                <a:buFontTx/>
                <a:buNone/>
              </a:pPr>
              <a:r>
                <a:rPr lang="en-US" altLang="en-US" sz="1400">
                  <a:solidFill>
                    <a:schemeClr val="tx1"/>
                  </a:solidFill>
                </a:rPr>
                <a:t>Testing</a:t>
              </a:r>
              <a:endParaRPr lang="en-US" altLang="en-US" sz="2400">
                <a:solidFill>
                  <a:schemeClr val="tx1"/>
                </a:solidFill>
                <a:latin typeface="Times" panose="02020603050405020304" pitchFamily="18" charset="0"/>
              </a:endParaRPr>
            </a:p>
          </p:txBody>
        </p:sp>
        <p:sp>
          <p:nvSpPr>
            <p:cNvPr id="11" name="Rectangle 9">
              <a:extLst>
                <a:ext uri="{FF2B5EF4-FFF2-40B4-BE49-F238E27FC236}">
                  <a16:creationId xmlns:a16="http://schemas.microsoft.com/office/drawing/2014/main" id="{AE1CE3A3-D2D1-4A4D-93BE-495FB38F5ECD}"/>
                </a:ext>
              </a:extLst>
            </p:cNvPr>
            <p:cNvSpPr>
              <a:spLocks noChangeArrowheads="1"/>
            </p:cNvSpPr>
            <p:nvPr/>
          </p:nvSpPr>
          <p:spPr bwMode="auto">
            <a:xfrm>
              <a:off x="1500674" y="1886339"/>
              <a:ext cx="8382000" cy="228600"/>
            </a:xfrm>
            <a:prstGeom prst="rect">
              <a:avLst/>
            </a:prstGeom>
            <a:solidFill>
              <a:schemeClr val="tx1">
                <a:alpha val="50195"/>
              </a:schemeClr>
            </a:solidFill>
            <a:ln w="1905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200" b="1">
                  <a:solidFill>
                    <a:schemeClr val="bg1"/>
                  </a:solidFill>
                </a:rPr>
                <a:t>Traditional Waterfall Methodology</a:t>
              </a:r>
              <a:endParaRPr lang="en-US" altLang="en-US" sz="1200" b="1">
                <a:solidFill>
                  <a:schemeClr val="bg1"/>
                </a:solidFill>
                <a:latin typeface="Times" panose="02020603050405020304" pitchFamily="18" charset="0"/>
              </a:endParaRPr>
            </a:p>
          </p:txBody>
        </p:sp>
        <p:sp>
          <p:nvSpPr>
            <p:cNvPr id="12" name="AutoShape 10">
              <a:extLst>
                <a:ext uri="{FF2B5EF4-FFF2-40B4-BE49-F238E27FC236}">
                  <a16:creationId xmlns:a16="http://schemas.microsoft.com/office/drawing/2014/main" id="{9FBA484D-3537-4601-BEC2-6EDB415F9B2D}"/>
                </a:ext>
              </a:extLst>
            </p:cNvPr>
            <p:cNvSpPr>
              <a:spLocks noChangeArrowheads="1"/>
            </p:cNvSpPr>
            <p:nvPr/>
          </p:nvSpPr>
          <p:spPr bwMode="auto">
            <a:xfrm>
              <a:off x="9730274" y="2953139"/>
              <a:ext cx="228600" cy="228600"/>
            </a:xfrm>
            <a:prstGeom prst="diamond">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13" name="Text Box 11">
              <a:extLst>
                <a:ext uri="{FF2B5EF4-FFF2-40B4-BE49-F238E27FC236}">
                  <a16:creationId xmlns:a16="http://schemas.microsoft.com/office/drawing/2014/main" id="{5F3FA9D5-A865-467D-8E92-56A4DF287624}"/>
                </a:ext>
              </a:extLst>
            </p:cNvPr>
            <p:cNvSpPr txBox="1">
              <a:spLocks noChangeArrowheads="1"/>
            </p:cNvSpPr>
            <p:nvPr/>
          </p:nvSpPr>
          <p:spPr bwMode="auto">
            <a:xfrm>
              <a:off x="8457099" y="2953139"/>
              <a:ext cx="1273175"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r">
                <a:lnSpc>
                  <a:spcPct val="101000"/>
                </a:lnSpc>
                <a:spcBef>
                  <a:spcPct val="50000"/>
                </a:spcBef>
                <a:buClrTx/>
                <a:buSzTx/>
                <a:buFontTx/>
                <a:buNone/>
              </a:pPr>
              <a:r>
                <a:rPr lang="en-GB" altLang="en-US" sz="1000" b="1">
                  <a:solidFill>
                    <a:schemeClr val="tx1"/>
                  </a:solidFill>
                </a:rPr>
                <a:t>Release Complete</a:t>
              </a:r>
            </a:p>
          </p:txBody>
        </p:sp>
        <p:sp>
          <p:nvSpPr>
            <p:cNvPr id="14" name="Rectangle 12">
              <a:extLst>
                <a:ext uri="{FF2B5EF4-FFF2-40B4-BE49-F238E27FC236}">
                  <a16:creationId xmlns:a16="http://schemas.microsoft.com/office/drawing/2014/main" id="{1E132272-4074-460E-AE7E-5F6606AFC986}"/>
                </a:ext>
              </a:extLst>
            </p:cNvPr>
            <p:cNvSpPr>
              <a:spLocks noChangeArrowheads="1"/>
            </p:cNvSpPr>
            <p:nvPr/>
          </p:nvSpPr>
          <p:spPr bwMode="auto">
            <a:xfrm>
              <a:off x="3710474" y="2114939"/>
              <a:ext cx="990600" cy="762000"/>
            </a:xfrm>
            <a:prstGeom prst="rect">
              <a:avLst/>
            </a:prstGeom>
            <a:solidFill>
              <a:srgbClr val="EAEAEA"/>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Technical Design</a:t>
              </a:r>
              <a:endParaRPr lang="en-US" altLang="en-US" sz="2400">
                <a:solidFill>
                  <a:schemeClr val="tx1"/>
                </a:solidFill>
                <a:latin typeface="Times" panose="02020603050405020304" pitchFamily="18" charset="0"/>
              </a:endParaRPr>
            </a:p>
          </p:txBody>
        </p:sp>
        <p:sp>
          <p:nvSpPr>
            <p:cNvPr id="15" name="Rectangle 13">
              <a:extLst>
                <a:ext uri="{FF2B5EF4-FFF2-40B4-BE49-F238E27FC236}">
                  <a16:creationId xmlns:a16="http://schemas.microsoft.com/office/drawing/2014/main" id="{A82E0C20-5D6D-4E56-8AE1-D49EA64452C3}"/>
                </a:ext>
              </a:extLst>
            </p:cNvPr>
            <p:cNvSpPr>
              <a:spLocks noChangeArrowheads="1"/>
            </p:cNvSpPr>
            <p:nvPr/>
          </p:nvSpPr>
          <p:spPr bwMode="auto">
            <a:xfrm>
              <a:off x="4701074" y="2114939"/>
              <a:ext cx="2133600" cy="762000"/>
            </a:xfrm>
            <a:prstGeom prst="rect">
              <a:avLst/>
            </a:prstGeom>
            <a:solidFill>
              <a:srgbClr val="EAEAEA"/>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Systems Development</a:t>
              </a:r>
              <a:endParaRPr lang="en-US" altLang="en-US" sz="2400">
                <a:solidFill>
                  <a:schemeClr val="tx1"/>
                </a:solidFill>
                <a:latin typeface="Times" panose="02020603050405020304" pitchFamily="18" charset="0"/>
              </a:endParaRPr>
            </a:p>
          </p:txBody>
        </p:sp>
        <p:sp>
          <p:nvSpPr>
            <p:cNvPr id="16" name="Rectangle 14">
              <a:extLst>
                <a:ext uri="{FF2B5EF4-FFF2-40B4-BE49-F238E27FC236}">
                  <a16:creationId xmlns:a16="http://schemas.microsoft.com/office/drawing/2014/main" id="{84242C88-0F0A-4A6D-A734-8F80AA41782E}"/>
                </a:ext>
              </a:extLst>
            </p:cNvPr>
            <p:cNvSpPr>
              <a:spLocks noChangeArrowheads="1"/>
            </p:cNvSpPr>
            <p:nvPr/>
          </p:nvSpPr>
          <p:spPr bwMode="auto">
            <a:xfrm>
              <a:off x="7672874" y="2114939"/>
              <a:ext cx="1066800" cy="762000"/>
            </a:xfrm>
            <a:prstGeom prst="rect">
              <a:avLst/>
            </a:prstGeom>
            <a:solidFill>
              <a:srgbClr val="EAEAEA"/>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Integration</a:t>
              </a:r>
            </a:p>
            <a:p>
              <a:pPr algn="ctr">
                <a:spcBef>
                  <a:spcPct val="0"/>
                </a:spcBef>
                <a:buClrTx/>
                <a:buSzTx/>
                <a:buFontTx/>
                <a:buNone/>
              </a:pPr>
              <a:r>
                <a:rPr lang="en-US" altLang="en-US" sz="1400">
                  <a:solidFill>
                    <a:schemeClr val="tx1"/>
                  </a:solidFill>
                </a:rPr>
                <a:t>Testing</a:t>
              </a:r>
              <a:endParaRPr lang="en-US" altLang="en-US" sz="2400">
                <a:solidFill>
                  <a:schemeClr val="tx1"/>
                </a:solidFill>
                <a:latin typeface="Times" panose="02020603050405020304" pitchFamily="18" charset="0"/>
              </a:endParaRPr>
            </a:p>
          </p:txBody>
        </p:sp>
        <p:sp>
          <p:nvSpPr>
            <p:cNvPr id="17" name="Rectangle 15">
              <a:extLst>
                <a:ext uri="{FF2B5EF4-FFF2-40B4-BE49-F238E27FC236}">
                  <a16:creationId xmlns:a16="http://schemas.microsoft.com/office/drawing/2014/main" id="{4CB53A18-F5A4-4B17-9ABF-0C6D08F21E18}"/>
                </a:ext>
              </a:extLst>
            </p:cNvPr>
            <p:cNvSpPr>
              <a:spLocks noChangeArrowheads="1"/>
            </p:cNvSpPr>
            <p:nvPr/>
          </p:nvSpPr>
          <p:spPr bwMode="auto">
            <a:xfrm>
              <a:off x="8739674" y="2114939"/>
              <a:ext cx="1143000" cy="762000"/>
            </a:xfrm>
            <a:prstGeom prst="rect">
              <a:avLst/>
            </a:prstGeom>
            <a:solidFill>
              <a:srgbClr val="EAEAEA"/>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Acceptance</a:t>
              </a:r>
            </a:p>
            <a:p>
              <a:pPr algn="ctr">
                <a:spcBef>
                  <a:spcPct val="0"/>
                </a:spcBef>
                <a:buClrTx/>
                <a:buSzTx/>
                <a:buFontTx/>
                <a:buNone/>
              </a:pPr>
              <a:r>
                <a:rPr lang="en-US" altLang="en-US" sz="1400">
                  <a:solidFill>
                    <a:schemeClr val="tx1"/>
                  </a:solidFill>
                </a:rPr>
                <a:t>Testing (UAT)</a:t>
              </a:r>
              <a:endParaRPr lang="en-US" altLang="en-US" sz="2400">
                <a:solidFill>
                  <a:schemeClr val="tx1"/>
                </a:solidFill>
                <a:latin typeface="Times" panose="02020603050405020304" pitchFamily="18" charset="0"/>
              </a:endParaRPr>
            </a:p>
          </p:txBody>
        </p:sp>
        <p:sp>
          <p:nvSpPr>
            <p:cNvPr id="18" name="AutoShape 16">
              <a:extLst>
                <a:ext uri="{FF2B5EF4-FFF2-40B4-BE49-F238E27FC236}">
                  <a16:creationId xmlns:a16="http://schemas.microsoft.com/office/drawing/2014/main" id="{20B47384-B604-4551-8BCB-63511E82359A}"/>
                </a:ext>
              </a:extLst>
            </p:cNvPr>
            <p:cNvSpPr>
              <a:spLocks noChangeArrowheads="1"/>
            </p:cNvSpPr>
            <p:nvPr/>
          </p:nvSpPr>
          <p:spPr bwMode="auto">
            <a:xfrm>
              <a:off x="5386874" y="2953139"/>
              <a:ext cx="457200" cy="381000"/>
            </a:xfrm>
            <a:prstGeom prst="downArrow">
              <a:avLst>
                <a:gd name="adj1" fmla="val 50000"/>
                <a:gd name="adj2" fmla="val 25000"/>
              </a:avLst>
            </a:prstGeom>
            <a:solidFill>
              <a:srgbClr val="F79910"/>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anchor="ct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19" name="Rectangle 17">
              <a:extLst>
                <a:ext uri="{FF2B5EF4-FFF2-40B4-BE49-F238E27FC236}">
                  <a16:creationId xmlns:a16="http://schemas.microsoft.com/office/drawing/2014/main" id="{0EE5FEE2-FA39-456E-99B1-1B4598D3C010}"/>
                </a:ext>
              </a:extLst>
            </p:cNvPr>
            <p:cNvSpPr>
              <a:spLocks noChangeArrowheads="1"/>
            </p:cNvSpPr>
            <p:nvPr/>
          </p:nvSpPr>
          <p:spPr bwMode="auto">
            <a:xfrm>
              <a:off x="1500674" y="3638939"/>
              <a:ext cx="1066800" cy="762000"/>
            </a:xfrm>
            <a:prstGeom prst="rect">
              <a:avLst/>
            </a:prstGeom>
            <a:solidFill>
              <a:srgbClr val="FECC82"/>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Limited Upfront Planning</a:t>
              </a:r>
            </a:p>
          </p:txBody>
        </p:sp>
        <p:sp>
          <p:nvSpPr>
            <p:cNvPr id="20" name="Rectangle 18">
              <a:extLst>
                <a:ext uri="{FF2B5EF4-FFF2-40B4-BE49-F238E27FC236}">
                  <a16:creationId xmlns:a16="http://schemas.microsoft.com/office/drawing/2014/main" id="{B0BC8366-C597-4C1F-ADD0-D0D8759726D1}"/>
                </a:ext>
              </a:extLst>
            </p:cNvPr>
            <p:cNvSpPr>
              <a:spLocks noChangeArrowheads="1"/>
            </p:cNvSpPr>
            <p:nvPr/>
          </p:nvSpPr>
          <p:spPr bwMode="auto">
            <a:xfrm>
              <a:off x="2567474" y="3638939"/>
              <a:ext cx="1828800" cy="533400"/>
            </a:xfrm>
            <a:prstGeom prst="rect">
              <a:avLst/>
            </a:prstGeom>
            <a:solidFill>
              <a:srgbClr val="FECC82"/>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Release #1</a:t>
              </a:r>
              <a:endParaRPr lang="en-US" altLang="en-US" sz="2400">
                <a:solidFill>
                  <a:schemeClr val="tx1"/>
                </a:solidFill>
                <a:latin typeface="Times" panose="02020603050405020304" pitchFamily="18" charset="0"/>
              </a:endParaRPr>
            </a:p>
          </p:txBody>
        </p:sp>
        <p:sp>
          <p:nvSpPr>
            <p:cNvPr id="21" name="Rectangle 19">
              <a:extLst>
                <a:ext uri="{FF2B5EF4-FFF2-40B4-BE49-F238E27FC236}">
                  <a16:creationId xmlns:a16="http://schemas.microsoft.com/office/drawing/2014/main" id="{7E5BFEBC-F6AF-48C2-B8BD-61AA7F78DF9F}"/>
                </a:ext>
              </a:extLst>
            </p:cNvPr>
            <p:cNvSpPr>
              <a:spLocks noChangeArrowheads="1"/>
            </p:cNvSpPr>
            <p:nvPr/>
          </p:nvSpPr>
          <p:spPr bwMode="auto">
            <a:xfrm>
              <a:off x="4396274" y="3638939"/>
              <a:ext cx="1828800" cy="533400"/>
            </a:xfrm>
            <a:prstGeom prst="rect">
              <a:avLst/>
            </a:prstGeom>
            <a:solidFill>
              <a:srgbClr val="FECC82"/>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Release #2</a:t>
              </a:r>
              <a:endParaRPr lang="en-US" altLang="en-US" sz="2400">
                <a:solidFill>
                  <a:schemeClr val="tx1"/>
                </a:solidFill>
                <a:latin typeface="Times" panose="02020603050405020304" pitchFamily="18" charset="0"/>
              </a:endParaRPr>
            </a:p>
          </p:txBody>
        </p:sp>
        <p:sp>
          <p:nvSpPr>
            <p:cNvPr id="22" name="Rectangle 20">
              <a:extLst>
                <a:ext uri="{FF2B5EF4-FFF2-40B4-BE49-F238E27FC236}">
                  <a16:creationId xmlns:a16="http://schemas.microsoft.com/office/drawing/2014/main" id="{35A17594-BF7D-4C7E-ACEC-A434E588A896}"/>
                </a:ext>
              </a:extLst>
            </p:cNvPr>
            <p:cNvSpPr>
              <a:spLocks noChangeArrowheads="1"/>
            </p:cNvSpPr>
            <p:nvPr/>
          </p:nvSpPr>
          <p:spPr bwMode="auto">
            <a:xfrm>
              <a:off x="1500674" y="3410339"/>
              <a:ext cx="8382000" cy="228600"/>
            </a:xfrm>
            <a:prstGeom prst="rect">
              <a:avLst/>
            </a:prstGeom>
            <a:solidFill>
              <a:srgbClr val="F7991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200" b="1">
                  <a:solidFill>
                    <a:schemeClr val="tx1"/>
                  </a:solidFill>
                </a:rPr>
                <a:t>Agile Methodology</a:t>
              </a:r>
              <a:endParaRPr lang="en-US" altLang="en-US" sz="1200" b="1">
                <a:solidFill>
                  <a:schemeClr val="tx1"/>
                </a:solidFill>
                <a:latin typeface="Times" panose="02020603050405020304" pitchFamily="18" charset="0"/>
              </a:endParaRPr>
            </a:p>
          </p:txBody>
        </p:sp>
        <p:sp>
          <p:nvSpPr>
            <p:cNvPr id="23" name="Rectangle 21">
              <a:extLst>
                <a:ext uri="{FF2B5EF4-FFF2-40B4-BE49-F238E27FC236}">
                  <a16:creationId xmlns:a16="http://schemas.microsoft.com/office/drawing/2014/main" id="{4A3B0AE9-2EA6-4CE6-BD08-6C9423E41793}"/>
                </a:ext>
              </a:extLst>
            </p:cNvPr>
            <p:cNvSpPr>
              <a:spLocks noChangeArrowheads="1"/>
            </p:cNvSpPr>
            <p:nvPr/>
          </p:nvSpPr>
          <p:spPr bwMode="auto">
            <a:xfrm>
              <a:off x="25674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1</a:t>
              </a:r>
              <a:endParaRPr lang="en-US" altLang="en-US" sz="1000">
                <a:solidFill>
                  <a:schemeClr val="tx1"/>
                </a:solidFill>
                <a:latin typeface="Times" panose="02020603050405020304" pitchFamily="18" charset="0"/>
              </a:endParaRPr>
            </a:p>
          </p:txBody>
        </p:sp>
        <p:sp>
          <p:nvSpPr>
            <p:cNvPr id="24" name="Rectangle 22">
              <a:extLst>
                <a:ext uri="{FF2B5EF4-FFF2-40B4-BE49-F238E27FC236}">
                  <a16:creationId xmlns:a16="http://schemas.microsoft.com/office/drawing/2014/main" id="{1869A2B2-5364-4F2D-B5C0-FBA681BDD996}"/>
                </a:ext>
              </a:extLst>
            </p:cNvPr>
            <p:cNvSpPr>
              <a:spLocks noChangeArrowheads="1"/>
            </p:cNvSpPr>
            <p:nvPr/>
          </p:nvSpPr>
          <p:spPr bwMode="auto">
            <a:xfrm>
              <a:off x="31770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2</a:t>
              </a:r>
              <a:endParaRPr lang="en-US" altLang="en-US" sz="1000">
                <a:solidFill>
                  <a:schemeClr val="tx1"/>
                </a:solidFill>
                <a:latin typeface="Times" panose="02020603050405020304" pitchFamily="18" charset="0"/>
              </a:endParaRPr>
            </a:p>
          </p:txBody>
        </p:sp>
        <p:sp>
          <p:nvSpPr>
            <p:cNvPr id="25" name="Rectangle 23">
              <a:extLst>
                <a:ext uri="{FF2B5EF4-FFF2-40B4-BE49-F238E27FC236}">
                  <a16:creationId xmlns:a16="http://schemas.microsoft.com/office/drawing/2014/main" id="{8155FBE0-54E7-4A4D-97B4-2E896DE689C8}"/>
                </a:ext>
              </a:extLst>
            </p:cNvPr>
            <p:cNvSpPr>
              <a:spLocks noChangeArrowheads="1"/>
            </p:cNvSpPr>
            <p:nvPr/>
          </p:nvSpPr>
          <p:spPr bwMode="auto">
            <a:xfrm>
              <a:off x="37866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3</a:t>
              </a:r>
              <a:endParaRPr lang="en-US" altLang="en-US" sz="1000">
                <a:solidFill>
                  <a:schemeClr val="tx1"/>
                </a:solidFill>
                <a:latin typeface="Times" panose="02020603050405020304" pitchFamily="18" charset="0"/>
              </a:endParaRPr>
            </a:p>
          </p:txBody>
        </p:sp>
        <p:sp>
          <p:nvSpPr>
            <p:cNvPr id="26" name="Rectangle 24">
              <a:extLst>
                <a:ext uri="{FF2B5EF4-FFF2-40B4-BE49-F238E27FC236}">
                  <a16:creationId xmlns:a16="http://schemas.microsoft.com/office/drawing/2014/main" id="{A5F173DE-DB63-479A-A1A6-45AA9D13BBA2}"/>
                </a:ext>
              </a:extLst>
            </p:cNvPr>
            <p:cNvSpPr>
              <a:spLocks noChangeArrowheads="1"/>
            </p:cNvSpPr>
            <p:nvPr/>
          </p:nvSpPr>
          <p:spPr bwMode="auto">
            <a:xfrm>
              <a:off x="43962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4</a:t>
              </a:r>
              <a:endParaRPr lang="en-US" altLang="en-US" sz="1000">
                <a:solidFill>
                  <a:schemeClr val="tx1"/>
                </a:solidFill>
                <a:latin typeface="Times" panose="02020603050405020304" pitchFamily="18" charset="0"/>
              </a:endParaRPr>
            </a:p>
          </p:txBody>
        </p:sp>
        <p:sp>
          <p:nvSpPr>
            <p:cNvPr id="27" name="Rectangle 25">
              <a:extLst>
                <a:ext uri="{FF2B5EF4-FFF2-40B4-BE49-F238E27FC236}">
                  <a16:creationId xmlns:a16="http://schemas.microsoft.com/office/drawing/2014/main" id="{37803C51-DC69-40EB-ADA2-B9374283A45E}"/>
                </a:ext>
              </a:extLst>
            </p:cNvPr>
            <p:cNvSpPr>
              <a:spLocks noChangeArrowheads="1"/>
            </p:cNvSpPr>
            <p:nvPr/>
          </p:nvSpPr>
          <p:spPr bwMode="auto">
            <a:xfrm>
              <a:off x="50058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5</a:t>
              </a:r>
              <a:endParaRPr lang="en-US" altLang="en-US" sz="1000">
                <a:solidFill>
                  <a:schemeClr val="tx1"/>
                </a:solidFill>
                <a:latin typeface="Times" panose="02020603050405020304" pitchFamily="18" charset="0"/>
              </a:endParaRPr>
            </a:p>
          </p:txBody>
        </p:sp>
        <p:sp>
          <p:nvSpPr>
            <p:cNvPr id="28" name="Rectangle 26">
              <a:extLst>
                <a:ext uri="{FF2B5EF4-FFF2-40B4-BE49-F238E27FC236}">
                  <a16:creationId xmlns:a16="http://schemas.microsoft.com/office/drawing/2014/main" id="{AF5A676F-850E-4E08-8DA1-D614F22388D9}"/>
                </a:ext>
              </a:extLst>
            </p:cNvPr>
            <p:cNvSpPr>
              <a:spLocks noChangeArrowheads="1"/>
            </p:cNvSpPr>
            <p:nvPr/>
          </p:nvSpPr>
          <p:spPr bwMode="auto">
            <a:xfrm>
              <a:off x="56154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6</a:t>
              </a:r>
              <a:endParaRPr lang="en-US" altLang="en-US" sz="1000">
                <a:solidFill>
                  <a:schemeClr val="tx1"/>
                </a:solidFill>
                <a:latin typeface="Times" panose="02020603050405020304" pitchFamily="18" charset="0"/>
              </a:endParaRPr>
            </a:p>
          </p:txBody>
        </p:sp>
        <p:sp>
          <p:nvSpPr>
            <p:cNvPr id="29" name="Rectangle 27">
              <a:extLst>
                <a:ext uri="{FF2B5EF4-FFF2-40B4-BE49-F238E27FC236}">
                  <a16:creationId xmlns:a16="http://schemas.microsoft.com/office/drawing/2014/main" id="{24518180-877A-41B9-B943-7D1AEE3C5794}"/>
                </a:ext>
              </a:extLst>
            </p:cNvPr>
            <p:cNvSpPr>
              <a:spLocks noChangeArrowheads="1"/>
            </p:cNvSpPr>
            <p:nvPr/>
          </p:nvSpPr>
          <p:spPr bwMode="auto">
            <a:xfrm>
              <a:off x="6225074" y="3638939"/>
              <a:ext cx="1828800" cy="533400"/>
            </a:xfrm>
            <a:prstGeom prst="rect">
              <a:avLst/>
            </a:prstGeom>
            <a:solidFill>
              <a:srgbClr val="FECC82"/>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Release #3</a:t>
              </a:r>
              <a:endParaRPr lang="en-US" altLang="en-US" sz="2400">
                <a:solidFill>
                  <a:schemeClr val="tx1"/>
                </a:solidFill>
                <a:latin typeface="Times" panose="02020603050405020304" pitchFamily="18" charset="0"/>
              </a:endParaRPr>
            </a:p>
          </p:txBody>
        </p:sp>
        <p:sp>
          <p:nvSpPr>
            <p:cNvPr id="30" name="Rectangle 28">
              <a:extLst>
                <a:ext uri="{FF2B5EF4-FFF2-40B4-BE49-F238E27FC236}">
                  <a16:creationId xmlns:a16="http://schemas.microsoft.com/office/drawing/2014/main" id="{84537E04-020B-4E53-BC92-724621D68A1F}"/>
                </a:ext>
              </a:extLst>
            </p:cNvPr>
            <p:cNvSpPr>
              <a:spLocks noChangeArrowheads="1"/>
            </p:cNvSpPr>
            <p:nvPr/>
          </p:nvSpPr>
          <p:spPr bwMode="auto">
            <a:xfrm>
              <a:off x="62250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7</a:t>
              </a:r>
              <a:endParaRPr lang="en-US" altLang="en-US" sz="1000">
                <a:solidFill>
                  <a:schemeClr val="tx1"/>
                </a:solidFill>
                <a:latin typeface="Times" panose="02020603050405020304" pitchFamily="18" charset="0"/>
              </a:endParaRPr>
            </a:p>
          </p:txBody>
        </p:sp>
        <p:sp>
          <p:nvSpPr>
            <p:cNvPr id="31" name="Rectangle 29">
              <a:extLst>
                <a:ext uri="{FF2B5EF4-FFF2-40B4-BE49-F238E27FC236}">
                  <a16:creationId xmlns:a16="http://schemas.microsoft.com/office/drawing/2014/main" id="{C110DBC4-7E78-440F-901A-10C4317F7F50}"/>
                </a:ext>
              </a:extLst>
            </p:cNvPr>
            <p:cNvSpPr>
              <a:spLocks noChangeArrowheads="1"/>
            </p:cNvSpPr>
            <p:nvPr/>
          </p:nvSpPr>
          <p:spPr bwMode="auto">
            <a:xfrm>
              <a:off x="68346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8</a:t>
              </a:r>
              <a:endParaRPr lang="en-US" altLang="en-US" sz="1000">
                <a:solidFill>
                  <a:schemeClr val="tx1"/>
                </a:solidFill>
                <a:latin typeface="Times" panose="02020603050405020304" pitchFamily="18" charset="0"/>
              </a:endParaRPr>
            </a:p>
          </p:txBody>
        </p:sp>
        <p:sp>
          <p:nvSpPr>
            <p:cNvPr id="32" name="Rectangle 30">
              <a:extLst>
                <a:ext uri="{FF2B5EF4-FFF2-40B4-BE49-F238E27FC236}">
                  <a16:creationId xmlns:a16="http://schemas.microsoft.com/office/drawing/2014/main" id="{EB1C1BB3-EA7D-4664-ACC6-C385A6806BF1}"/>
                </a:ext>
              </a:extLst>
            </p:cNvPr>
            <p:cNvSpPr>
              <a:spLocks noChangeArrowheads="1"/>
            </p:cNvSpPr>
            <p:nvPr/>
          </p:nvSpPr>
          <p:spPr bwMode="auto">
            <a:xfrm>
              <a:off x="74442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9</a:t>
              </a:r>
              <a:endParaRPr lang="en-US" altLang="en-US" sz="1000">
                <a:solidFill>
                  <a:schemeClr val="tx1"/>
                </a:solidFill>
                <a:latin typeface="Times" panose="02020603050405020304" pitchFamily="18" charset="0"/>
              </a:endParaRPr>
            </a:p>
          </p:txBody>
        </p:sp>
        <p:sp>
          <p:nvSpPr>
            <p:cNvPr id="33" name="Rectangle 31">
              <a:extLst>
                <a:ext uri="{FF2B5EF4-FFF2-40B4-BE49-F238E27FC236}">
                  <a16:creationId xmlns:a16="http://schemas.microsoft.com/office/drawing/2014/main" id="{3F8E33A7-7380-460C-ACDB-CE06F1BA298E}"/>
                </a:ext>
              </a:extLst>
            </p:cNvPr>
            <p:cNvSpPr>
              <a:spLocks noChangeArrowheads="1"/>
            </p:cNvSpPr>
            <p:nvPr/>
          </p:nvSpPr>
          <p:spPr bwMode="auto">
            <a:xfrm>
              <a:off x="8053874" y="3638939"/>
              <a:ext cx="1828800" cy="533400"/>
            </a:xfrm>
            <a:prstGeom prst="rect">
              <a:avLst/>
            </a:prstGeom>
            <a:solidFill>
              <a:srgbClr val="FECC82"/>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Release #4</a:t>
              </a:r>
              <a:endParaRPr lang="en-US" altLang="en-US" sz="2400">
                <a:solidFill>
                  <a:schemeClr val="tx1"/>
                </a:solidFill>
                <a:latin typeface="Times" panose="02020603050405020304" pitchFamily="18" charset="0"/>
              </a:endParaRPr>
            </a:p>
          </p:txBody>
        </p:sp>
        <p:sp>
          <p:nvSpPr>
            <p:cNvPr id="34" name="Rectangle 32">
              <a:extLst>
                <a:ext uri="{FF2B5EF4-FFF2-40B4-BE49-F238E27FC236}">
                  <a16:creationId xmlns:a16="http://schemas.microsoft.com/office/drawing/2014/main" id="{A60927C3-19A4-4BA2-8B9E-1E8BD53EDD71}"/>
                </a:ext>
              </a:extLst>
            </p:cNvPr>
            <p:cNvSpPr>
              <a:spLocks noChangeArrowheads="1"/>
            </p:cNvSpPr>
            <p:nvPr/>
          </p:nvSpPr>
          <p:spPr bwMode="auto">
            <a:xfrm>
              <a:off x="80538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10</a:t>
              </a:r>
              <a:endParaRPr lang="en-US" altLang="en-US" sz="1000">
                <a:solidFill>
                  <a:schemeClr val="tx1"/>
                </a:solidFill>
                <a:latin typeface="Times" panose="02020603050405020304" pitchFamily="18" charset="0"/>
              </a:endParaRPr>
            </a:p>
          </p:txBody>
        </p:sp>
        <p:sp>
          <p:nvSpPr>
            <p:cNvPr id="35" name="Rectangle 33">
              <a:extLst>
                <a:ext uri="{FF2B5EF4-FFF2-40B4-BE49-F238E27FC236}">
                  <a16:creationId xmlns:a16="http://schemas.microsoft.com/office/drawing/2014/main" id="{1D86A1C1-0C33-4187-A992-1D8F949D6209}"/>
                </a:ext>
              </a:extLst>
            </p:cNvPr>
            <p:cNvSpPr>
              <a:spLocks noChangeArrowheads="1"/>
            </p:cNvSpPr>
            <p:nvPr/>
          </p:nvSpPr>
          <p:spPr bwMode="auto">
            <a:xfrm>
              <a:off x="86634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11</a:t>
              </a:r>
              <a:endParaRPr lang="en-US" altLang="en-US" sz="1000">
                <a:solidFill>
                  <a:schemeClr val="tx1"/>
                </a:solidFill>
                <a:latin typeface="Times" panose="02020603050405020304" pitchFamily="18" charset="0"/>
              </a:endParaRPr>
            </a:p>
          </p:txBody>
        </p:sp>
        <p:sp>
          <p:nvSpPr>
            <p:cNvPr id="36" name="Rectangle 34">
              <a:extLst>
                <a:ext uri="{FF2B5EF4-FFF2-40B4-BE49-F238E27FC236}">
                  <a16:creationId xmlns:a16="http://schemas.microsoft.com/office/drawing/2014/main" id="{D16BF183-511A-43CA-83F6-021DA1784118}"/>
                </a:ext>
              </a:extLst>
            </p:cNvPr>
            <p:cNvSpPr>
              <a:spLocks noChangeArrowheads="1"/>
            </p:cNvSpPr>
            <p:nvPr/>
          </p:nvSpPr>
          <p:spPr bwMode="auto">
            <a:xfrm>
              <a:off x="92730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12</a:t>
              </a:r>
              <a:endParaRPr lang="en-US" altLang="en-US" sz="1000">
                <a:solidFill>
                  <a:schemeClr val="tx1"/>
                </a:solidFill>
                <a:latin typeface="Times" panose="02020603050405020304" pitchFamily="18" charset="0"/>
              </a:endParaRPr>
            </a:p>
          </p:txBody>
        </p:sp>
        <p:sp>
          <p:nvSpPr>
            <p:cNvPr id="37" name="Line 35">
              <a:extLst>
                <a:ext uri="{FF2B5EF4-FFF2-40B4-BE49-F238E27FC236}">
                  <a16:creationId xmlns:a16="http://schemas.microsoft.com/office/drawing/2014/main" id="{0F607AA8-934F-401B-AFE3-778F608ED9D0}"/>
                </a:ext>
              </a:extLst>
            </p:cNvPr>
            <p:cNvSpPr>
              <a:spLocks noChangeShapeType="1"/>
            </p:cNvSpPr>
            <p:nvPr/>
          </p:nvSpPr>
          <p:spPr bwMode="auto">
            <a:xfrm flipH="1">
              <a:off x="4015274" y="4400939"/>
              <a:ext cx="990600" cy="457200"/>
            </a:xfrm>
            <a:prstGeom prst="line">
              <a:avLst/>
            </a:prstGeom>
            <a:noFill/>
            <a:ln w="28575">
              <a:solidFill>
                <a:schemeClr val="tx1"/>
              </a:solidFill>
              <a:prstDash val="dash"/>
              <a:round/>
              <a:headEnd/>
              <a:tailEnd/>
            </a:ln>
            <a:effectLst>
              <a:outerShdw dist="107763" dir="2700000" algn="ctr" rotWithShape="0">
                <a:schemeClr val="bg2">
                  <a:alpha val="50000"/>
                </a:schemeClr>
              </a:outerShdw>
            </a:effectLst>
            <a:extLst>
              <a:ext uri="{909E8E84-426E-40DD-AFC4-6F175D3DCCD1}">
                <a14:hiddenFill xmlns:a14="http://schemas.microsoft.com/office/drawing/2010/main">
                  <a:noFill/>
                </a14:hiddenFill>
              </a:ext>
            </a:extLst>
          </p:spPr>
          <p:txBody>
            <a:bodyPr anchor="ctr">
              <a:spAutoFit/>
            </a:bodyPr>
            <a:lstStyle/>
            <a:p>
              <a:endParaRPr lang="en-US"/>
            </a:p>
          </p:txBody>
        </p:sp>
        <p:sp>
          <p:nvSpPr>
            <p:cNvPr id="38" name="Line 36">
              <a:extLst>
                <a:ext uri="{FF2B5EF4-FFF2-40B4-BE49-F238E27FC236}">
                  <a16:creationId xmlns:a16="http://schemas.microsoft.com/office/drawing/2014/main" id="{0A5B9D90-2F97-4A38-89F4-C22739C8A842}"/>
                </a:ext>
              </a:extLst>
            </p:cNvPr>
            <p:cNvSpPr>
              <a:spLocks noChangeShapeType="1"/>
            </p:cNvSpPr>
            <p:nvPr/>
          </p:nvSpPr>
          <p:spPr bwMode="auto">
            <a:xfrm>
              <a:off x="5615474" y="4400939"/>
              <a:ext cx="1676400" cy="457200"/>
            </a:xfrm>
            <a:prstGeom prst="line">
              <a:avLst/>
            </a:prstGeom>
            <a:noFill/>
            <a:ln w="28575">
              <a:solidFill>
                <a:schemeClr val="tx1"/>
              </a:solidFill>
              <a:prstDash val="dash"/>
              <a:round/>
              <a:headEnd/>
              <a:tailEnd/>
            </a:ln>
            <a:effectLst>
              <a:outerShdw dist="107763" dir="2700000" algn="ctr" rotWithShape="0">
                <a:schemeClr val="bg2">
                  <a:alpha val="50000"/>
                </a:schemeClr>
              </a:outerShdw>
            </a:effectLst>
            <a:extLst>
              <a:ext uri="{909E8E84-426E-40DD-AFC4-6F175D3DCCD1}">
                <a14:hiddenFill xmlns:a14="http://schemas.microsoft.com/office/drawing/2010/main">
                  <a:noFill/>
                </a14:hiddenFill>
              </a:ext>
            </a:extLst>
          </p:spPr>
          <p:txBody>
            <a:bodyPr anchor="ctr">
              <a:spAutoFit/>
            </a:bodyPr>
            <a:lstStyle/>
            <a:p>
              <a:endParaRPr lang="en-US"/>
            </a:p>
          </p:txBody>
        </p:sp>
        <p:sp>
          <p:nvSpPr>
            <p:cNvPr id="39" name="Rectangle 37">
              <a:extLst>
                <a:ext uri="{FF2B5EF4-FFF2-40B4-BE49-F238E27FC236}">
                  <a16:creationId xmlns:a16="http://schemas.microsoft.com/office/drawing/2014/main" id="{BB4AC9D7-BD40-4C6B-82E6-41E27F86CF7A}"/>
                </a:ext>
              </a:extLst>
            </p:cNvPr>
            <p:cNvSpPr>
              <a:spLocks noChangeArrowheads="1"/>
            </p:cNvSpPr>
            <p:nvPr/>
          </p:nvSpPr>
          <p:spPr bwMode="auto">
            <a:xfrm>
              <a:off x="4396274" y="4858139"/>
              <a:ext cx="76200" cy="304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40" name="Rectangle 38">
              <a:extLst>
                <a:ext uri="{FF2B5EF4-FFF2-40B4-BE49-F238E27FC236}">
                  <a16:creationId xmlns:a16="http://schemas.microsoft.com/office/drawing/2014/main" id="{7592453D-44C1-48B3-9BBE-59AB0F596FC4}"/>
                </a:ext>
              </a:extLst>
            </p:cNvPr>
            <p:cNvSpPr>
              <a:spLocks noChangeArrowheads="1"/>
            </p:cNvSpPr>
            <p:nvPr/>
          </p:nvSpPr>
          <p:spPr bwMode="auto">
            <a:xfrm>
              <a:off x="3937487" y="4858139"/>
              <a:ext cx="3505200" cy="228600"/>
            </a:xfrm>
            <a:prstGeom prst="rect">
              <a:avLst/>
            </a:prstGeom>
            <a:solidFill>
              <a:srgbClr val="FFFF99"/>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lnSpc>
                  <a:spcPct val="101000"/>
                </a:lnSpc>
                <a:spcBef>
                  <a:spcPct val="50000"/>
                </a:spcBef>
                <a:buClrTx/>
                <a:buSzTx/>
                <a:buFontTx/>
                <a:buNone/>
              </a:pPr>
              <a:r>
                <a:rPr lang="en-GB" altLang="en-US" sz="1000" b="1">
                  <a:solidFill>
                    <a:schemeClr val="tx1"/>
                  </a:solidFill>
                </a:rPr>
                <a:t>Iteration N</a:t>
              </a:r>
              <a:r>
                <a:rPr lang="en-GB" altLang="en-US" sz="1000">
                  <a:solidFill>
                    <a:srgbClr val="000000"/>
                  </a:solidFill>
                </a:rPr>
                <a:t> </a:t>
              </a:r>
            </a:p>
          </p:txBody>
        </p:sp>
        <p:sp>
          <p:nvSpPr>
            <p:cNvPr id="41" name="Rectangle 39">
              <a:extLst>
                <a:ext uri="{FF2B5EF4-FFF2-40B4-BE49-F238E27FC236}">
                  <a16:creationId xmlns:a16="http://schemas.microsoft.com/office/drawing/2014/main" id="{FAB62058-F996-4328-88E3-2D4F4D5B0B59}"/>
                </a:ext>
              </a:extLst>
            </p:cNvPr>
            <p:cNvSpPr>
              <a:spLocks noChangeArrowheads="1"/>
            </p:cNvSpPr>
            <p:nvPr/>
          </p:nvSpPr>
          <p:spPr bwMode="auto">
            <a:xfrm>
              <a:off x="3937487" y="5086739"/>
              <a:ext cx="687387" cy="381000"/>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lnSpc>
                  <a:spcPct val="101000"/>
                </a:lnSpc>
                <a:spcBef>
                  <a:spcPct val="50000"/>
                </a:spcBef>
                <a:buClrTx/>
                <a:buSzTx/>
                <a:buFontTx/>
                <a:buNone/>
              </a:pPr>
              <a:r>
                <a:rPr lang="en-GB" altLang="en-US" sz="1000">
                  <a:solidFill>
                    <a:schemeClr val="tx1"/>
                  </a:solidFill>
                </a:rPr>
                <a:t>Iteration Planning</a:t>
              </a:r>
            </a:p>
          </p:txBody>
        </p:sp>
        <p:sp>
          <p:nvSpPr>
            <p:cNvPr id="42" name="AutoShape 40">
              <a:extLst>
                <a:ext uri="{FF2B5EF4-FFF2-40B4-BE49-F238E27FC236}">
                  <a16:creationId xmlns:a16="http://schemas.microsoft.com/office/drawing/2014/main" id="{236BCC55-7048-40C9-B362-F5CAEDAD16D4}"/>
                </a:ext>
              </a:extLst>
            </p:cNvPr>
            <p:cNvSpPr>
              <a:spLocks noChangeArrowheads="1"/>
            </p:cNvSpPr>
            <p:nvPr/>
          </p:nvSpPr>
          <p:spPr bwMode="auto">
            <a:xfrm>
              <a:off x="7961799" y="4477139"/>
              <a:ext cx="228600" cy="228600"/>
            </a:xfrm>
            <a:prstGeom prst="diamond">
              <a:avLst/>
            </a:prstGeom>
            <a:solidFill>
              <a:srgbClr val="F7991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43" name="AutoShape 41">
              <a:extLst>
                <a:ext uri="{FF2B5EF4-FFF2-40B4-BE49-F238E27FC236}">
                  <a16:creationId xmlns:a16="http://schemas.microsoft.com/office/drawing/2014/main" id="{DAFB0E1D-B8EE-4F31-9E52-C7FA789DD2DE}"/>
                </a:ext>
              </a:extLst>
            </p:cNvPr>
            <p:cNvSpPr>
              <a:spLocks noChangeArrowheads="1"/>
            </p:cNvSpPr>
            <p:nvPr/>
          </p:nvSpPr>
          <p:spPr bwMode="auto">
            <a:xfrm>
              <a:off x="9730274" y="4477139"/>
              <a:ext cx="228600" cy="228600"/>
            </a:xfrm>
            <a:prstGeom prst="diamond">
              <a:avLst/>
            </a:prstGeom>
            <a:solidFill>
              <a:srgbClr val="F7991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44" name="Text Box 42">
              <a:extLst>
                <a:ext uri="{FF2B5EF4-FFF2-40B4-BE49-F238E27FC236}">
                  <a16:creationId xmlns:a16="http://schemas.microsoft.com/office/drawing/2014/main" id="{8643B4D9-B55E-455A-8A2E-18F3BF28D157}"/>
                </a:ext>
              </a:extLst>
            </p:cNvPr>
            <p:cNvSpPr txBox="1">
              <a:spLocks noChangeArrowheads="1"/>
            </p:cNvSpPr>
            <p:nvPr/>
          </p:nvSpPr>
          <p:spPr bwMode="auto">
            <a:xfrm>
              <a:off x="8457099" y="4459677"/>
              <a:ext cx="1273175"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r">
                <a:lnSpc>
                  <a:spcPct val="101000"/>
                </a:lnSpc>
                <a:spcBef>
                  <a:spcPct val="50000"/>
                </a:spcBef>
                <a:buClrTx/>
                <a:buSzTx/>
                <a:buFontTx/>
                <a:buNone/>
              </a:pPr>
              <a:r>
                <a:rPr lang="en-GB" altLang="en-US" sz="1000" b="1">
                  <a:solidFill>
                    <a:schemeClr val="tx1"/>
                  </a:solidFill>
                </a:rPr>
                <a:t>Release Complete</a:t>
              </a:r>
            </a:p>
          </p:txBody>
        </p:sp>
        <p:sp>
          <p:nvSpPr>
            <p:cNvPr id="45" name="Rectangle 43">
              <a:extLst>
                <a:ext uri="{FF2B5EF4-FFF2-40B4-BE49-F238E27FC236}">
                  <a16:creationId xmlns:a16="http://schemas.microsoft.com/office/drawing/2014/main" id="{2C5C5E38-F7DC-4036-BF06-3870BED124E7}"/>
                </a:ext>
              </a:extLst>
            </p:cNvPr>
            <p:cNvSpPr>
              <a:spLocks noChangeArrowheads="1"/>
            </p:cNvSpPr>
            <p:nvPr/>
          </p:nvSpPr>
          <p:spPr bwMode="auto">
            <a:xfrm>
              <a:off x="4624874" y="5086739"/>
              <a:ext cx="2819400" cy="381000"/>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lnSpc>
                  <a:spcPct val="101000"/>
                </a:lnSpc>
                <a:spcBef>
                  <a:spcPct val="50000"/>
                </a:spcBef>
                <a:buClrTx/>
                <a:buSzTx/>
                <a:buFontTx/>
                <a:buNone/>
              </a:pPr>
              <a:r>
                <a:rPr lang="en-GB" altLang="en-US" sz="1000">
                  <a:solidFill>
                    <a:schemeClr val="tx1"/>
                  </a:solidFill>
                </a:rPr>
                <a:t>Development, Continuous Integration, Unit Testing, Functional &amp; Acceptance Testing</a:t>
              </a:r>
            </a:p>
          </p:txBody>
        </p:sp>
      </p:grpSp>
      <p:sp>
        <p:nvSpPr>
          <p:cNvPr id="47" name="TextBox 46">
            <a:extLst>
              <a:ext uri="{FF2B5EF4-FFF2-40B4-BE49-F238E27FC236}">
                <a16:creationId xmlns:a16="http://schemas.microsoft.com/office/drawing/2014/main" id="{886F654D-D552-4E2F-947E-64F67721484F}"/>
              </a:ext>
            </a:extLst>
          </p:cNvPr>
          <p:cNvSpPr txBox="1"/>
          <p:nvPr/>
        </p:nvSpPr>
        <p:spPr>
          <a:xfrm>
            <a:off x="905069" y="1380929"/>
            <a:ext cx="10627568" cy="830997"/>
          </a:xfrm>
          <a:prstGeom prst="rect">
            <a:avLst/>
          </a:prstGeom>
          <a:noFill/>
        </p:spPr>
        <p:txBody>
          <a:bodyPr wrap="square" rtlCol="0">
            <a:spAutoFit/>
          </a:bodyPr>
          <a:lstStyle/>
          <a:p>
            <a:r>
              <a:rPr lang="en-US" sz="2400" dirty="0">
                <a:latin typeface="+mj-lt"/>
              </a:rPr>
              <a:t>The agile manifesto challenged the orthodoxy around software development, freeing it from the tyranny of process and rigidity, and embracing user feedback and change.</a:t>
            </a:r>
          </a:p>
        </p:txBody>
      </p:sp>
    </p:spTree>
    <p:extLst>
      <p:ext uri="{BB962C8B-B14F-4D97-AF65-F5344CB8AC3E}">
        <p14:creationId xmlns:p14="http://schemas.microsoft.com/office/powerpoint/2010/main" val="25292102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7"/>
          <p:cNvSpPr>
            <a:spLocks noGrp="1" noChangeArrowheads="1"/>
          </p:cNvSpPr>
          <p:nvPr>
            <p:ph type="title"/>
          </p:nvPr>
        </p:nvSpPr>
        <p:spPr/>
        <p:txBody>
          <a:bodyPr/>
          <a:lstStyle/>
          <a:p>
            <a:pPr eaLnBrk="1" hangingPunct="1"/>
            <a:r>
              <a:rPr lang="en-US" dirty="0"/>
              <a:t>Global Partner Network</a:t>
            </a:r>
          </a:p>
        </p:txBody>
      </p:sp>
      <p:sp>
        <p:nvSpPr>
          <p:cNvPr id="39" name="Line 4"/>
          <p:cNvSpPr>
            <a:spLocks noChangeShapeType="1"/>
          </p:cNvSpPr>
          <p:nvPr/>
        </p:nvSpPr>
        <p:spPr bwMode="auto">
          <a:xfrm flipV="1">
            <a:off x="838199" y="4841555"/>
            <a:ext cx="10587359" cy="5021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 name="Line 5"/>
          <p:cNvSpPr>
            <a:spLocks noChangeShapeType="1"/>
          </p:cNvSpPr>
          <p:nvPr/>
        </p:nvSpPr>
        <p:spPr bwMode="auto">
          <a:xfrm flipV="1">
            <a:off x="838201" y="3052764"/>
            <a:ext cx="10587360" cy="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 name="Line 6"/>
          <p:cNvSpPr>
            <a:spLocks noChangeShapeType="1"/>
          </p:cNvSpPr>
          <p:nvPr/>
        </p:nvSpPr>
        <p:spPr bwMode="auto">
          <a:xfrm flipH="1">
            <a:off x="5791200" y="1676400"/>
            <a:ext cx="0" cy="472440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5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8613" y="3559322"/>
            <a:ext cx="958544" cy="899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2" name="Picture 47" descr="ValueLabs Global Solutions Pte Lt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1102" y="4138423"/>
            <a:ext cx="19113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49" descr="Access HQ"/>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20772" y="5050183"/>
            <a:ext cx="1561941" cy="468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51" descr="Linksoft In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3243" y="4091928"/>
            <a:ext cx="1281113"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Slide Number Placeholder 5"/>
          <p:cNvSpPr>
            <a:spLocks noGrp="1"/>
          </p:cNvSpPr>
          <p:nvPr>
            <p:ph type="sldNum" sz="quarter" idx="12"/>
          </p:nvPr>
        </p:nvSpPr>
        <p:spPr bwMode="auto">
          <a:xfrm>
            <a:off x="5638800" y="6400800"/>
            <a:ext cx="99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en-US" altLang="en-US"/>
              <a:t>Page: </a:t>
            </a:r>
            <a:fld id="{069E4B69-3EC5-465B-9719-354D7C91A9F6}" type="slidenum">
              <a:rPr lang="en-US" altLang="en-US" smtClean="0"/>
              <a:pPr/>
              <a:t>30</a:t>
            </a:fld>
            <a:endParaRPr lang="en-US" altLang="en-US" dirty="0"/>
          </a:p>
        </p:txBody>
      </p:sp>
      <p:pic>
        <p:nvPicPr>
          <p:cNvPr id="74" name="Picture 73">
            <a:extLst>
              <a:ext uri="{FF2B5EF4-FFF2-40B4-BE49-F238E27FC236}">
                <a16:creationId xmlns:a16="http://schemas.microsoft.com/office/drawing/2014/main" id="{70706015-06FB-4327-9B89-61B7FDEF9D1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2535" y="2106011"/>
            <a:ext cx="1246629" cy="630648"/>
          </a:xfrm>
          <a:prstGeom prst="rect">
            <a:avLst/>
          </a:prstGeom>
        </p:spPr>
      </p:pic>
      <p:pic>
        <p:nvPicPr>
          <p:cNvPr id="76" name="Picture 75">
            <a:extLst>
              <a:ext uri="{FF2B5EF4-FFF2-40B4-BE49-F238E27FC236}">
                <a16:creationId xmlns:a16="http://schemas.microsoft.com/office/drawing/2014/main" id="{6D4974A1-1F0E-447D-BEE8-90FF83641FF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68441" y="3365792"/>
            <a:ext cx="1061189" cy="579952"/>
          </a:xfrm>
          <a:prstGeom prst="rect">
            <a:avLst/>
          </a:prstGeom>
        </p:spPr>
      </p:pic>
      <p:pic>
        <p:nvPicPr>
          <p:cNvPr id="77" name="Picture 76">
            <a:extLst>
              <a:ext uri="{FF2B5EF4-FFF2-40B4-BE49-F238E27FC236}">
                <a16:creationId xmlns:a16="http://schemas.microsoft.com/office/drawing/2014/main" id="{0A78368E-9151-495B-8437-72A65BFD43C5}"/>
              </a:ext>
            </a:extLst>
          </p:cNvPr>
          <p:cNvPicPr>
            <a:picLocks noChangeAspect="1"/>
          </p:cNvPicPr>
          <p:nvPr/>
        </p:nvPicPr>
        <p:blipFill>
          <a:blip r:embed="rId9"/>
          <a:stretch>
            <a:fillRect/>
          </a:stretch>
        </p:blipFill>
        <p:spPr>
          <a:xfrm>
            <a:off x="8522246" y="3332520"/>
            <a:ext cx="1440201" cy="489334"/>
          </a:xfrm>
          <a:prstGeom prst="rect">
            <a:avLst/>
          </a:prstGeom>
        </p:spPr>
      </p:pic>
      <p:pic>
        <p:nvPicPr>
          <p:cNvPr id="5" name="Picture 4">
            <a:extLst>
              <a:ext uri="{FF2B5EF4-FFF2-40B4-BE49-F238E27FC236}">
                <a16:creationId xmlns:a16="http://schemas.microsoft.com/office/drawing/2014/main" id="{B924088B-1411-4EB8-8E99-DF419B4055E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780656" y="1957938"/>
            <a:ext cx="1598934" cy="351765"/>
          </a:xfrm>
          <a:prstGeom prst="rect">
            <a:avLst/>
          </a:prstGeom>
        </p:spPr>
      </p:pic>
      <p:pic>
        <p:nvPicPr>
          <p:cNvPr id="7" name="Picture 6">
            <a:extLst>
              <a:ext uri="{FF2B5EF4-FFF2-40B4-BE49-F238E27FC236}">
                <a16:creationId xmlns:a16="http://schemas.microsoft.com/office/drawing/2014/main" id="{DA11349D-E71A-445B-823D-B5655D19EB3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824585" y="2328021"/>
            <a:ext cx="2292668" cy="683947"/>
          </a:xfrm>
          <a:prstGeom prst="rect">
            <a:avLst/>
          </a:prstGeom>
        </p:spPr>
      </p:pic>
      <p:pic>
        <p:nvPicPr>
          <p:cNvPr id="11" name="Picture 10">
            <a:extLst>
              <a:ext uri="{FF2B5EF4-FFF2-40B4-BE49-F238E27FC236}">
                <a16:creationId xmlns:a16="http://schemas.microsoft.com/office/drawing/2014/main" id="{F2B75D0D-3EBA-49C8-A1D3-50C01A41166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201891" y="2072955"/>
            <a:ext cx="1136582" cy="828081"/>
          </a:xfrm>
          <a:prstGeom prst="rect">
            <a:avLst/>
          </a:prstGeom>
        </p:spPr>
      </p:pic>
      <p:pic>
        <p:nvPicPr>
          <p:cNvPr id="13" name="Picture 12">
            <a:extLst>
              <a:ext uri="{FF2B5EF4-FFF2-40B4-BE49-F238E27FC236}">
                <a16:creationId xmlns:a16="http://schemas.microsoft.com/office/drawing/2014/main" id="{E1D9D089-6EDA-4530-BAE4-69D25463DE9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399585" y="4134881"/>
            <a:ext cx="2040616" cy="326499"/>
          </a:xfrm>
          <a:prstGeom prst="rect">
            <a:avLst/>
          </a:prstGeom>
        </p:spPr>
      </p:pic>
      <p:pic>
        <p:nvPicPr>
          <p:cNvPr id="15" name="Picture 14">
            <a:extLst>
              <a:ext uri="{FF2B5EF4-FFF2-40B4-BE49-F238E27FC236}">
                <a16:creationId xmlns:a16="http://schemas.microsoft.com/office/drawing/2014/main" id="{DEEBB101-932B-46B5-9368-5F12FE20F4F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537441" y="4030342"/>
            <a:ext cx="1671406" cy="484708"/>
          </a:xfrm>
          <a:prstGeom prst="rect">
            <a:avLst/>
          </a:prstGeom>
        </p:spPr>
      </p:pic>
      <p:pic>
        <p:nvPicPr>
          <p:cNvPr id="17" name="Picture 16">
            <a:extLst>
              <a:ext uri="{FF2B5EF4-FFF2-40B4-BE49-F238E27FC236}">
                <a16:creationId xmlns:a16="http://schemas.microsoft.com/office/drawing/2014/main" id="{324DB97E-6EFF-4C2F-9C8E-77FCF7E4FEF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682155" y="3314292"/>
            <a:ext cx="1795937" cy="592659"/>
          </a:xfrm>
          <a:prstGeom prst="rect">
            <a:avLst/>
          </a:prstGeom>
        </p:spPr>
      </p:pic>
      <p:sp>
        <p:nvSpPr>
          <p:cNvPr id="42" name="Text Box 11"/>
          <p:cNvSpPr txBox="1">
            <a:spLocks noChangeArrowheads="1"/>
          </p:cNvSpPr>
          <p:nvPr/>
        </p:nvSpPr>
        <p:spPr bwMode="auto">
          <a:xfrm>
            <a:off x="839682" y="1676400"/>
            <a:ext cx="2667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600" b="1" dirty="0">
                <a:solidFill>
                  <a:srgbClr val="93A1A1"/>
                </a:solidFill>
                <a:latin typeface="+mj-lt"/>
              </a:rPr>
              <a:t>North America</a:t>
            </a:r>
          </a:p>
        </p:txBody>
      </p:sp>
      <p:sp>
        <p:nvSpPr>
          <p:cNvPr id="43" name="Text Box 12"/>
          <p:cNvSpPr txBox="1">
            <a:spLocks noChangeArrowheads="1"/>
          </p:cNvSpPr>
          <p:nvPr/>
        </p:nvSpPr>
        <p:spPr bwMode="auto">
          <a:xfrm>
            <a:off x="839682" y="3078164"/>
            <a:ext cx="2667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600" b="1">
                <a:solidFill>
                  <a:srgbClr val="93A1A1"/>
                </a:solidFill>
                <a:latin typeface="+mj-lt"/>
              </a:rPr>
              <a:t>Asia</a:t>
            </a:r>
          </a:p>
        </p:txBody>
      </p:sp>
      <p:sp>
        <p:nvSpPr>
          <p:cNvPr id="44" name="Text Box 14"/>
          <p:cNvSpPr txBox="1">
            <a:spLocks noChangeArrowheads="1"/>
          </p:cNvSpPr>
          <p:nvPr/>
        </p:nvSpPr>
        <p:spPr bwMode="auto">
          <a:xfrm>
            <a:off x="839682" y="4907873"/>
            <a:ext cx="2667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600" b="1" dirty="0">
                <a:solidFill>
                  <a:srgbClr val="93A1A1"/>
                </a:solidFill>
                <a:latin typeface="+mj-lt"/>
              </a:rPr>
              <a:t>Australia</a:t>
            </a:r>
          </a:p>
        </p:txBody>
      </p:sp>
      <p:sp>
        <p:nvSpPr>
          <p:cNvPr id="45" name="Text Box 15"/>
          <p:cNvSpPr txBox="1">
            <a:spLocks noChangeArrowheads="1"/>
          </p:cNvSpPr>
          <p:nvPr/>
        </p:nvSpPr>
        <p:spPr bwMode="auto">
          <a:xfrm>
            <a:off x="5867400" y="1676400"/>
            <a:ext cx="2667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600" b="1">
                <a:solidFill>
                  <a:srgbClr val="93A1A1"/>
                </a:solidFill>
                <a:latin typeface="+mj-lt"/>
              </a:rPr>
              <a:t>South America &amp; Mexico</a:t>
            </a:r>
          </a:p>
        </p:txBody>
      </p:sp>
      <p:sp>
        <p:nvSpPr>
          <p:cNvPr id="46" name="Text Box 16"/>
          <p:cNvSpPr txBox="1">
            <a:spLocks noChangeArrowheads="1"/>
          </p:cNvSpPr>
          <p:nvPr/>
        </p:nvSpPr>
        <p:spPr bwMode="auto">
          <a:xfrm>
            <a:off x="5867400" y="3078164"/>
            <a:ext cx="2667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600" b="1">
                <a:solidFill>
                  <a:srgbClr val="93A1A1"/>
                </a:solidFill>
                <a:latin typeface="+mj-lt"/>
              </a:rPr>
              <a:t>Europe</a:t>
            </a:r>
          </a:p>
        </p:txBody>
      </p:sp>
      <p:sp>
        <p:nvSpPr>
          <p:cNvPr id="47" name="Text Box 18"/>
          <p:cNvSpPr txBox="1">
            <a:spLocks noChangeArrowheads="1"/>
          </p:cNvSpPr>
          <p:nvPr/>
        </p:nvSpPr>
        <p:spPr bwMode="auto">
          <a:xfrm>
            <a:off x="5867400" y="4925629"/>
            <a:ext cx="2667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600" b="1" dirty="0">
                <a:solidFill>
                  <a:srgbClr val="93A1A1"/>
                </a:solidFill>
                <a:latin typeface="+mj-lt"/>
              </a:rPr>
              <a:t>Middle East &amp; Africa</a:t>
            </a:r>
          </a:p>
        </p:txBody>
      </p:sp>
      <p:pic>
        <p:nvPicPr>
          <p:cNvPr id="35" name="Picture 34">
            <a:extLst>
              <a:ext uri="{FF2B5EF4-FFF2-40B4-BE49-F238E27FC236}">
                <a16:creationId xmlns:a16="http://schemas.microsoft.com/office/drawing/2014/main" id="{A6904531-24E3-49FC-B1BC-C23002570398}"/>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184889" y="1876743"/>
            <a:ext cx="1507105" cy="387021"/>
          </a:xfrm>
          <a:prstGeom prst="rect">
            <a:avLst/>
          </a:prstGeom>
        </p:spPr>
      </p:pic>
      <p:pic>
        <p:nvPicPr>
          <p:cNvPr id="36" name="Picture 35">
            <a:extLst>
              <a:ext uri="{FF2B5EF4-FFF2-40B4-BE49-F238E27FC236}">
                <a16:creationId xmlns:a16="http://schemas.microsoft.com/office/drawing/2014/main" id="{392F80CD-AB76-4450-9E93-CC753E84BAA7}"/>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839292" y="2125073"/>
            <a:ext cx="1733782" cy="326217"/>
          </a:xfrm>
          <a:prstGeom prst="rect">
            <a:avLst/>
          </a:prstGeom>
        </p:spPr>
      </p:pic>
      <p:pic>
        <p:nvPicPr>
          <p:cNvPr id="37" name="Picture 36">
            <a:extLst>
              <a:ext uri="{FF2B5EF4-FFF2-40B4-BE49-F238E27FC236}">
                <a16:creationId xmlns:a16="http://schemas.microsoft.com/office/drawing/2014/main" id="{6DF4491D-9BEA-493B-A723-50BCA19B4580}"/>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575850" y="3279308"/>
            <a:ext cx="1672313" cy="652202"/>
          </a:xfrm>
          <a:prstGeom prst="rect">
            <a:avLst/>
          </a:prstGeom>
        </p:spPr>
      </p:pic>
      <p:pic>
        <p:nvPicPr>
          <p:cNvPr id="2" name="Picture 1">
            <a:extLst>
              <a:ext uri="{FF2B5EF4-FFF2-40B4-BE49-F238E27FC236}">
                <a16:creationId xmlns:a16="http://schemas.microsoft.com/office/drawing/2014/main" id="{71B8B5D6-29D2-4929-A9BC-390EEB1711F3}"/>
              </a:ext>
            </a:extLst>
          </p:cNvPr>
          <p:cNvPicPr>
            <a:picLocks noChangeAspect="1"/>
          </p:cNvPicPr>
          <p:nvPr/>
        </p:nvPicPr>
        <p:blipFill>
          <a:blip r:embed="rId19"/>
          <a:stretch>
            <a:fillRect/>
          </a:stretch>
        </p:blipFill>
        <p:spPr>
          <a:xfrm>
            <a:off x="3309727" y="4041362"/>
            <a:ext cx="933305" cy="642604"/>
          </a:xfrm>
          <a:prstGeom prst="rect">
            <a:avLst/>
          </a:prstGeom>
        </p:spPr>
      </p:pic>
      <p:pic>
        <p:nvPicPr>
          <p:cNvPr id="4" name="Picture 3">
            <a:extLst>
              <a:ext uri="{FF2B5EF4-FFF2-40B4-BE49-F238E27FC236}">
                <a16:creationId xmlns:a16="http://schemas.microsoft.com/office/drawing/2014/main" id="{B11EC7B6-5130-4208-930D-24333F05E0E6}"/>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745205" y="2457130"/>
            <a:ext cx="1559883" cy="451306"/>
          </a:xfrm>
          <a:prstGeom prst="rect">
            <a:avLst/>
          </a:prstGeom>
        </p:spPr>
      </p:pic>
      <p:graphicFrame>
        <p:nvGraphicFramePr>
          <p:cNvPr id="10" name="Object 9">
            <a:extLst>
              <a:ext uri="{FF2B5EF4-FFF2-40B4-BE49-F238E27FC236}">
                <a16:creationId xmlns:a16="http://schemas.microsoft.com/office/drawing/2014/main" id="{D7F8FDED-EF34-4E64-AA65-1872E7FA12E6}"/>
              </a:ext>
            </a:extLst>
          </p:cNvPr>
          <p:cNvGraphicFramePr>
            <a:graphicFrameLocks noChangeAspect="1"/>
          </p:cNvGraphicFramePr>
          <p:nvPr/>
        </p:nvGraphicFramePr>
        <p:xfrm>
          <a:off x="3482376" y="5588603"/>
          <a:ext cx="905222" cy="645725"/>
        </p:xfrm>
        <a:graphic>
          <a:graphicData uri="http://schemas.openxmlformats.org/presentationml/2006/ole">
            <mc:AlternateContent xmlns:mc="http://schemas.openxmlformats.org/markup-compatibility/2006">
              <mc:Choice xmlns:v="urn:schemas-microsoft-com:vml" Requires="v">
                <p:oleObj spid="_x0000_s1029" r:id="rId21" imgW="1904760" imgH="1358640" progId="">
                  <p:embed/>
                </p:oleObj>
              </mc:Choice>
              <mc:Fallback>
                <p:oleObj r:id="rId21" imgW="1904760" imgH="1358640" progId="">
                  <p:embed/>
                  <p:pic>
                    <p:nvPicPr>
                      <p:cNvPr id="10" name="Object 9">
                        <a:extLst>
                          <a:ext uri="{FF2B5EF4-FFF2-40B4-BE49-F238E27FC236}">
                            <a16:creationId xmlns:a16="http://schemas.microsoft.com/office/drawing/2014/main" id="{D7F8FDED-EF34-4E64-AA65-1872E7FA12E6}"/>
                          </a:ext>
                        </a:extLst>
                      </p:cNvPr>
                      <p:cNvPicPr/>
                      <p:nvPr/>
                    </p:nvPicPr>
                    <p:blipFill>
                      <a:blip r:embed="rId22"/>
                      <a:stretch>
                        <a:fillRect/>
                      </a:stretch>
                    </p:blipFill>
                    <p:spPr>
                      <a:xfrm>
                        <a:off x="3482376" y="5588603"/>
                        <a:ext cx="905222" cy="645725"/>
                      </a:xfrm>
                      <a:prstGeom prst="rect">
                        <a:avLst/>
                      </a:prstGeom>
                    </p:spPr>
                  </p:pic>
                </p:oleObj>
              </mc:Fallback>
            </mc:AlternateContent>
          </a:graphicData>
        </a:graphic>
      </p:graphicFrame>
      <p:pic>
        <p:nvPicPr>
          <p:cNvPr id="14" name="Picture 13">
            <a:extLst>
              <a:ext uri="{FF2B5EF4-FFF2-40B4-BE49-F238E27FC236}">
                <a16:creationId xmlns:a16="http://schemas.microsoft.com/office/drawing/2014/main" id="{77A5056E-9FE7-40A6-8A84-0BE7FCC77506}"/>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439938" y="1927226"/>
            <a:ext cx="920496" cy="304800"/>
          </a:xfrm>
          <a:prstGeom prst="rect">
            <a:avLst/>
          </a:prstGeom>
        </p:spPr>
      </p:pic>
      <p:pic>
        <p:nvPicPr>
          <p:cNvPr id="18" name="Picture 17">
            <a:extLst>
              <a:ext uri="{FF2B5EF4-FFF2-40B4-BE49-F238E27FC236}">
                <a16:creationId xmlns:a16="http://schemas.microsoft.com/office/drawing/2014/main" id="{F4A1FAFB-0560-45D1-9315-E792702F0DC9}"/>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2700796" y="2411652"/>
            <a:ext cx="499185" cy="499185"/>
          </a:xfrm>
          <a:prstGeom prst="rect">
            <a:avLst/>
          </a:prstGeom>
        </p:spPr>
      </p:pic>
      <p:pic>
        <p:nvPicPr>
          <p:cNvPr id="49" name="Picture 48">
            <a:extLst>
              <a:ext uri="{FF2B5EF4-FFF2-40B4-BE49-F238E27FC236}">
                <a16:creationId xmlns:a16="http://schemas.microsoft.com/office/drawing/2014/main" id="{5ACC3FB3-4694-4098-B85B-EC0980C55E13}"/>
              </a:ext>
            </a:extLst>
          </p:cNvPr>
          <p:cNvPicPr>
            <a:picLocks noChangeAspect="1"/>
          </p:cNvPicPr>
          <p:nvPr/>
        </p:nvPicPr>
        <p:blipFill>
          <a:blip r:embed="rId25"/>
          <a:stretch>
            <a:fillRect/>
          </a:stretch>
        </p:blipFill>
        <p:spPr>
          <a:xfrm>
            <a:off x="10003421" y="3308469"/>
            <a:ext cx="1161905" cy="476191"/>
          </a:xfrm>
          <a:prstGeom prst="rect">
            <a:avLst/>
          </a:prstGeom>
        </p:spPr>
      </p:pic>
      <p:pic>
        <p:nvPicPr>
          <p:cNvPr id="50" name="Picture 57" descr="Rubric Consulting (Pty) Ltd">
            <a:extLst>
              <a:ext uri="{FF2B5EF4-FFF2-40B4-BE49-F238E27FC236}">
                <a16:creationId xmlns:a16="http://schemas.microsoft.com/office/drawing/2014/main" id="{347BA8D0-41E3-4C98-BFA6-49C469D8A6A4}"/>
              </a:ext>
            </a:extLst>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7187859" y="5676244"/>
            <a:ext cx="1521865" cy="698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40" descr="ESL">
            <a:extLst>
              <a:ext uri="{FF2B5EF4-FFF2-40B4-BE49-F238E27FC236}">
                <a16:creationId xmlns:a16="http://schemas.microsoft.com/office/drawing/2014/main" id="{8BD3AE73-F9B4-492A-9BFC-D89DF485FB73}"/>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9007396" y="5272917"/>
            <a:ext cx="1521865" cy="532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59" descr="Tezza Business Solutions">
            <a:extLst>
              <a:ext uri="{FF2B5EF4-FFF2-40B4-BE49-F238E27FC236}">
                <a16:creationId xmlns:a16="http://schemas.microsoft.com/office/drawing/2014/main" id="{8BAD7ABA-D2C2-4D2E-9C9E-D052750B6E62}"/>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975532" y="5106104"/>
            <a:ext cx="1793867" cy="738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52">
            <a:extLst>
              <a:ext uri="{FF2B5EF4-FFF2-40B4-BE49-F238E27FC236}">
                <a16:creationId xmlns:a16="http://schemas.microsoft.com/office/drawing/2014/main" id="{51F7FE0C-910E-43C8-8C94-DF9B5D43E1FB}"/>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5943601" y="5218270"/>
            <a:ext cx="946586" cy="946586"/>
          </a:xfrm>
          <a:prstGeom prst="rect">
            <a:avLst/>
          </a:prstGeom>
        </p:spPr>
      </p:pic>
      <p:pic>
        <p:nvPicPr>
          <p:cNvPr id="48" name="Picture 47">
            <a:extLst>
              <a:ext uri="{FF2B5EF4-FFF2-40B4-BE49-F238E27FC236}">
                <a16:creationId xmlns:a16="http://schemas.microsoft.com/office/drawing/2014/main" id="{26FEBA23-997A-4CF7-A6C4-04CCC410EB5C}"/>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1250279" y="5143909"/>
            <a:ext cx="1670877" cy="1160820"/>
          </a:xfrm>
          <a:prstGeom prst="rect">
            <a:avLst/>
          </a:prstGeom>
        </p:spPr>
      </p:pic>
    </p:spTree>
    <p:extLst>
      <p:ext uri="{BB962C8B-B14F-4D97-AF65-F5344CB8AC3E}">
        <p14:creationId xmlns:p14="http://schemas.microsoft.com/office/powerpoint/2010/main" val="1274412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25FFA-C885-48B1-9811-45E3B39CF8B1}"/>
              </a:ext>
            </a:extLst>
          </p:cNvPr>
          <p:cNvSpPr>
            <a:spLocks noGrp="1"/>
          </p:cNvSpPr>
          <p:nvPr>
            <p:ph type="title"/>
          </p:nvPr>
        </p:nvSpPr>
        <p:spPr/>
        <p:txBody>
          <a:bodyPr/>
          <a:lstStyle/>
          <a:p>
            <a:r>
              <a:rPr lang="en-US" dirty="0"/>
              <a:t>Customer Testimonials</a:t>
            </a:r>
          </a:p>
        </p:txBody>
      </p:sp>
      <p:sp>
        <p:nvSpPr>
          <p:cNvPr id="4" name="Rectangle 3">
            <a:extLst>
              <a:ext uri="{FF2B5EF4-FFF2-40B4-BE49-F238E27FC236}">
                <a16:creationId xmlns:a16="http://schemas.microsoft.com/office/drawing/2014/main" id="{2F52F702-3FBD-45F7-B7D3-0EFB0DE93961}"/>
              </a:ext>
            </a:extLst>
          </p:cNvPr>
          <p:cNvSpPr/>
          <p:nvPr/>
        </p:nvSpPr>
        <p:spPr>
          <a:xfrm>
            <a:off x="1118587" y="1884185"/>
            <a:ext cx="9703294" cy="2031325"/>
          </a:xfrm>
          <a:prstGeom prst="rect">
            <a:avLst/>
          </a:prstGeom>
        </p:spPr>
        <p:txBody>
          <a:bodyPr wrap="square">
            <a:spAutoFit/>
          </a:bodyPr>
          <a:lstStyle/>
          <a:p>
            <a:pPr algn="ctr"/>
            <a:r>
              <a:rPr lang="en-US" dirty="0">
                <a:latin typeface="+mj-lt"/>
              </a:rPr>
              <a:t>Working with enterprise software in the Finance/Accounting area, I open many support tickets for issues. This time, it's different. I just had to let your team know what a great product </a:t>
            </a:r>
            <a:r>
              <a:rPr lang="en-US" dirty="0" err="1">
                <a:latin typeface="+mj-lt"/>
              </a:rPr>
              <a:t>SpiraTest</a:t>
            </a:r>
            <a:r>
              <a:rPr lang="en-US" dirty="0">
                <a:latin typeface="+mj-lt"/>
              </a:rPr>
              <a:t> is. We mostly need to perform manual tests of key system controls during the SaaS provider's upgrades throughout the year. I'm still learning the product. But, *every single time* I've thought "gee, I bet it doesn't do [fill in blank]," I'm proven wrong. Not only have I not experienced any pain points, but it's almost fun to use such a well-designed product that lets me get to work and get my job done efficiently. So, thank you.</a:t>
            </a:r>
          </a:p>
          <a:p>
            <a:pPr algn="ctr"/>
            <a:r>
              <a:rPr lang="en-US" dirty="0">
                <a:latin typeface="+mj-lt"/>
              </a:rPr>
              <a:t> </a:t>
            </a:r>
            <a:r>
              <a:rPr lang="en-US" b="1" i="1" dirty="0">
                <a:latin typeface="+mj-lt"/>
              </a:rPr>
              <a:t>	- Michael Aust, </a:t>
            </a:r>
            <a:r>
              <a:rPr lang="en-US" i="1" dirty="0">
                <a:latin typeface="+mj-lt"/>
              </a:rPr>
              <a:t>Plenty Unlimited Inc.</a:t>
            </a:r>
          </a:p>
        </p:txBody>
      </p:sp>
      <p:grpSp>
        <p:nvGrpSpPr>
          <p:cNvPr id="13" name="Group 12">
            <a:extLst>
              <a:ext uri="{FF2B5EF4-FFF2-40B4-BE49-F238E27FC236}">
                <a16:creationId xmlns:a16="http://schemas.microsoft.com/office/drawing/2014/main" id="{A660C974-89C2-46ED-A7C5-00FD55A6FF15}"/>
              </a:ext>
            </a:extLst>
          </p:cNvPr>
          <p:cNvGrpSpPr/>
          <p:nvPr/>
        </p:nvGrpSpPr>
        <p:grpSpPr>
          <a:xfrm>
            <a:off x="630315" y="1152194"/>
            <a:ext cx="10723484" cy="1323439"/>
            <a:chOff x="630315" y="1152194"/>
            <a:chExt cx="10723484" cy="1323439"/>
          </a:xfrm>
        </p:grpSpPr>
        <p:cxnSp>
          <p:nvCxnSpPr>
            <p:cNvPr id="5" name="Straight Connector 4">
              <a:extLst>
                <a:ext uri="{FF2B5EF4-FFF2-40B4-BE49-F238E27FC236}">
                  <a16:creationId xmlns:a16="http://schemas.microsoft.com/office/drawing/2014/main" id="{3FB0783E-C11A-4059-9EF2-20C521541332}"/>
                </a:ext>
              </a:extLst>
            </p:cNvPr>
            <p:cNvCxnSpPr>
              <a:cxnSpLocks/>
            </p:cNvCxnSpPr>
            <p:nvPr/>
          </p:nvCxnSpPr>
          <p:spPr>
            <a:xfrm>
              <a:off x="630315" y="1615736"/>
              <a:ext cx="4980372"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2303901-34BF-49E6-BDF2-B372757D1481}"/>
                </a:ext>
              </a:extLst>
            </p:cNvPr>
            <p:cNvCxnSpPr>
              <a:cxnSpLocks/>
            </p:cNvCxnSpPr>
            <p:nvPr/>
          </p:nvCxnSpPr>
          <p:spPr>
            <a:xfrm>
              <a:off x="6356412" y="1615736"/>
              <a:ext cx="4997387"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AFF51E1-2742-46B2-A7CE-737D6A569B96}"/>
                </a:ext>
              </a:extLst>
            </p:cNvPr>
            <p:cNvSpPr txBox="1"/>
            <p:nvPr/>
          </p:nvSpPr>
          <p:spPr>
            <a:xfrm>
              <a:off x="5610687" y="1152194"/>
              <a:ext cx="639919" cy="1323439"/>
            </a:xfrm>
            <a:prstGeom prst="rect">
              <a:avLst/>
            </a:prstGeom>
            <a:noFill/>
          </p:spPr>
          <p:txBody>
            <a:bodyPr wrap="none" rtlCol="0">
              <a:spAutoFit/>
            </a:bodyPr>
            <a:lstStyle/>
            <a:p>
              <a:r>
                <a:rPr lang="en-US" sz="8000" dirty="0">
                  <a:solidFill>
                    <a:schemeClr val="bg2">
                      <a:lumMod val="85000"/>
                    </a:schemeClr>
                  </a:solidFill>
                </a:rPr>
                <a:t>“</a:t>
              </a:r>
            </a:p>
          </p:txBody>
        </p:sp>
      </p:grpSp>
      <p:grpSp>
        <p:nvGrpSpPr>
          <p:cNvPr id="14" name="Group 13">
            <a:extLst>
              <a:ext uri="{FF2B5EF4-FFF2-40B4-BE49-F238E27FC236}">
                <a16:creationId xmlns:a16="http://schemas.microsoft.com/office/drawing/2014/main" id="{0320B3C0-BE6F-4758-8F29-C53B6B485460}"/>
              </a:ext>
            </a:extLst>
          </p:cNvPr>
          <p:cNvGrpSpPr/>
          <p:nvPr/>
        </p:nvGrpSpPr>
        <p:grpSpPr>
          <a:xfrm>
            <a:off x="631793" y="3701570"/>
            <a:ext cx="10723484" cy="1323439"/>
            <a:chOff x="630315" y="1152194"/>
            <a:chExt cx="10723484" cy="1323439"/>
          </a:xfrm>
        </p:grpSpPr>
        <p:cxnSp>
          <p:nvCxnSpPr>
            <p:cNvPr id="15" name="Straight Connector 14">
              <a:extLst>
                <a:ext uri="{FF2B5EF4-FFF2-40B4-BE49-F238E27FC236}">
                  <a16:creationId xmlns:a16="http://schemas.microsoft.com/office/drawing/2014/main" id="{2F442B63-B7C2-479E-AA1A-F721363C1AC5}"/>
                </a:ext>
              </a:extLst>
            </p:cNvPr>
            <p:cNvCxnSpPr>
              <a:cxnSpLocks/>
            </p:cNvCxnSpPr>
            <p:nvPr/>
          </p:nvCxnSpPr>
          <p:spPr>
            <a:xfrm>
              <a:off x="630315" y="1615736"/>
              <a:ext cx="4980372"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1FD9BBB-0F5A-4051-AF86-F92667554F3D}"/>
                </a:ext>
              </a:extLst>
            </p:cNvPr>
            <p:cNvCxnSpPr>
              <a:cxnSpLocks/>
            </p:cNvCxnSpPr>
            <p:nvPr/>
          </p:nvCxnSpPr>
          <p:spPr>
            <a:xfrm>
              <a:off x="6356412" y="1615736"/>
              <a:ext cx="4997387"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ACA2963-307D-42C5-954B-FF12DA6896DD}"/>
                </a:ext>
              </a:extLst>
            </p:cNvPr>
            <p:cNvSpPr txBox="1"/>
            <p:nvPr/>
          </p:nvSpPr>
          <p:spPr>
            <a:xfrm>
              <a:off x="5610687" y="1152194"/>
              <a:ext cx="639919" cy="1323439"/>
            </a:xfrm>
            <a:prstGeom prst="rect">
              <a:avLst/>
            </a:prstGeom>
            <a:noFill/>
          </p:spPr>
          <p:txBody>
            <a:bodyPr wrap="none" rtlCol="0">
              <a:spAutoFit/>
            </a:bodyPr>
            <a:lstStyle/>
            <a:p>
              <a:r>
                <a:rPr lang="en-US" sz="8000" dirty="0">
                  <a:solidFill>
                    <a:schemeClr val="bg2">
                      <a:lumMod val="85000"/>
                    </a:schemeClr>
                  </a:solidFill>
                </a:rPr>
                <a:t>“</a:t>
              </a:r>
            </a:p>
          </p:txBody>
        </p:sp>
      </p:grpSp>
      <p:grpSp>
        <p:nvGrpSpPr>
          <p:cNvPr id="18" name="Group 17">
            <a:extLst>
              <a:ext uri="{FF2B5EF4-FFF2-40B4-BE49-F238E27FC236}">
                <a16:creationId xmlns:a16="http://schemas.microsoft.com/office/drawing/2014/main" id="{E16C02FA-4396-4A29-8865-DF7929CFB252}"/>
              </a:ext>
            </a:extLst>
          </p:cNvPr>
          <p:cNvGrpSpPr/>
          <p:nvPr/>
        </p:nvGrpSpPr>
        <p:grpSpPr>
          <a:xfrm>
            <a:off x="640671" y="5755036"/>
            <a:ext cx="10723484" cy="1323439"/>
            <a:chOff x="630315" y="1152194"/>
            <a:chExt cx="10723484" cy="1323439"/>
          </a:xfrm>
        </p:grpSpPr>
        <p:cxnSp>
          <p:nvCxnSpPr>
            <p:cNvPr id="19" name="Straight Connector 18">
              <a:extLst>
                <a:ext uri="{FF2B5EF4-FFF2-40B4-BE49-F238E27FC236}">
                  <a16:creationId xmlns:a16="http://schemas.microsoft.com/office/drawing/2014/main" id="{A80FDF59-369E-4090-B36C-564872A79254}"/>
                </a:ext>
              </a:extLst>
            </p:cNvPr>
            <p:cNvCxnSpPr>
              <a:cxnSpLocks/>
            </p:cNvCxnSpPr>
            <p:nvPr/>
          </p:nvCxnSpPr>
          <p:spPr>
            <a:xfrm>
              <a:off x="630315" y="1615736"/>
              <a:ext cx="4980372"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227FD5F-B325-4B0A-9661-DE2AA124A21D}"/>
                </a:ext>
              </a:extLst>
            </p:cNvPr>
            <p:cNvCxnSpPr>
              <a:cxnSpLocks/>
            </p:cNvCxnSpPr>
            <p:nvPr/>
          </p:nvCxnSpPr>
          <p:spPr>
            <a:xfrm>
              <a:off x="6356412" y="1615736"/>
              <a:ext cx="4997387"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97379378-2CC5-4E47-BA82-C1DF94C95896}"/>
                </a:ext>
              </a:extLst>
            </p:cNvPr>
            <p:cNvSpPr txBox="1"/>
            <p:nvPr/>
          </p:nvSpPr>
          <p:spPr>
            <a:xfrm>
              <a:off x="5610687" y="1152194"/>
              <a:ext cx="639919" cy="1323439"/>
            </a:xfrm>
            <a:prstGeom prst="rect">
              <a:avLst/>
            </a:prstGeom>
            <a:noFill/>
          </p:spPr>
          <p:txBody>
            <a:bodyPr wrap="none" rtlCol="0">
              <a:spAutoFit/>
            </a:bodyPr>
            <a:lstStyle/>
            <a:p>
              <a:r>
                <a:rPr lang="en-US" sz="8000" dirty="0">
                  <a:solidFill>
                    <a:schemeClr val="bg2">
                      <a:lumMod val="85000"/>
                    </a:schemeClr>
                  </a:solidFill>
                </a:rPr>
                <a:t>“</a:t>
              </a:r>
            </a:p>
          </p:txBody>
        </p:sp>
      </p:grpSp>
      <p:sp>
        <p:nvSpPr>
          <p:cNvPr id="30" name="Rectangle 29">
            <a:extLst>
              <a:ext uri="{FF2B5EF4-FFF2-40B4-BE49-F238E27FC236}">
                <a16:creationId xmlns:a16="http://schemas.microsoft.com/office/drawing/2014/main" id="{8A8D70C6-22E9-43E3-8EBA-C8DA03CF7EEF}"/>
              </a:ext>
            </a:extLst>
          </p:cNvPr>
          <p:cNvSpPr/>
          <p:nvPr/>
        </p:nvSpPr>
        <p:spPr>
          <a:xfrm>
            <a:off x="1120067" y="4436099"/>
            <a:ext cx="9703294" cy="1477328"/>
          </a:xfrm>
          <a:prstGeom prst="rect">
            <a:avLst/>
          </a:prstGeom>
        </p:spPr>
        <p:txBody>
          <a:bodyPr wrap="square">
            <a:spAutoFit/>
          </a:bodyPr>
          <a:lstStyle/>
          <a:p>
            <a:pPr algn="ctr"/>
            <a:r>
              <a:rPr lang="en-US" dirty="0">
                <a:latin typeface="+mj-lt"/>
              </a:rPr>
              <a:t>I looked at more than a dozen products and the bottom line is that </a:t>
            </a:r>
            <a:r>
              <a:rPr lang="en-US" dirty="0" err="1">
                <a:latin typeface="+mj-lt"/>
              </a:rPr>
              <a:t>SpiraTest</a:t>
            </a:r>
            <a:r>
              <a:rPr lang="en-US" dirty="0">
                <a:latin typeface="+mj-lt"/>
              </a:rPr>
              <a:t> is hugely superior in value over everything I evaluated. The staff was a tremendous help and a big part of our decision. We are able to train quickly and let people take over as their own project owners in many cases and just stay in touch and help them along the way.</a:t>
            </a:r>
          </a:p>
          <a:p>
            <a:pPr algn="ctr"/>
            <a:r>
              <a:rPr lang="en-US" b="1" i="1" dirty="0">
                <a:latin typeface="+mj-lt"/>
              </a:rPr>
              <a:t>	- Chris Deaton, </a:t>
            </a:r>
            <a:r>
              <a:rPr lang="en-US" i="1" dirty="0">
                <a:latin typeface="+mj-lt"/>
              </a:rPr>
              <a:t>Arizona State University</a:t>
            </a:r>
          </a:p>
        </p:txBody>
      </p:sp>
    </p:spTree>
    <p:extLst>
      <p:ext uri="{BB962C8B-B14F-4D97-AF65-F5344CB8AC3E}">
        <p14:creationId xmlns:p14="http://schemas.microsoft.com/office/powerpoint/2010/main" val="27298889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4C621-C7E6-48C7-925B-6FD95DBC0AD3}"/>
              </a:ext>
            </a:extLst>
          </p:cNvPr>
          <p:cNvSpPr>
            <a:spLocks noGrp="1"/>
          </p:cNvSpPr>
          <p:nvPr>
            <p:ph type="title"/>
          </p:nvPr>
        </p:nvSpPr>
        <p:spPr/>
        <p:txBody>
          <a:bodyPr/>
          <a:lstStyle/>
          <a:p>
            <a:r>
              <a:rPr lang="en-US" dirty="0"/>
              <a:t>Awards and Recognition*</a:t>
            </a:r>
          </a:p>
        </p:txBody>
      </p:sp>
      <p:sp>
        <p:nvSpPr>
          <p:cNvPr id="10" name="TextBox 9">
            <a:extLst>
              <a:ext uri="{FF2B5EF4-FFF2-40B4-BE49-F238E27FC236}">
                <a16:creationId xmlns:a16="http://schemas.microsoft.com/office/drawing/2014/main" id="{01A70B9F-C7F4-425A-AC67-C45BFE8559F6}"/>
              </a:ext>
            </a:extLst>
          </p:cNvPr>
          <p:cNvSpPr txBox="1"/>
          <p:nvPr/>
        </p:nvSpPr>
        <p:spPr>
          <a:xfrm>
            <a:off x="5119503" y="6214369"/>
            <a:ext cx="5078856" cy="369332"/>
          </a:xfrm>
          <a:prstGeom prst="rect">
            <a:avLst/>
          </a:prstGeom>
          <a:noFill/>
        </p:spPr>
        <p:txBody>
          <a:bodyPr wrap="square" rtlCol="0">
            <a:spAutoFit/>
          </a:bodyPr>
          <a:lstStyle/>
          <a:p>
            <a:r>
              <a:rPr lang="en-US" dirty="0"/>
              <a:t>*IT Central Station, G2 Crowd, Capterra</a:t>
            </a:r>
          </a:p>
        </p:txBody>
      </p:sp>
      <p:pic>
        <p:nvPicPr>
          <p:cNvPr id="5" name="Picture 4">
            <a:extLst>
              <a:ext uri="{FF2B5EF4-FFF2-40B4-BE49-F238E27FC236}">
                <a16:creationId xmlns:a16="http://schemas.microsoft.com/office/drawing/2014/main" id="{F8F413AD-1380-4866-9954-28F4789F5A33}"/>
              </a:ext>
            </a:extLst>
          </p:cNvPr>
          <p:cNvPicPr>
            <a:picLocks noChangeAspect="1"/>
          </p:cNvPicPr>
          <p:nvPr/>
        </p:nvPicPr>
        <p:blipFill>
          <a:blip r:embed="rId2"/>
          <a:stretch>
            <a:fillRect/>
          </a:stretch>
        </p:blipFill>
        <p:spPr>
          <a:xfrm>
            <a:off x="981542" y="1447878"/>
            <a:ext cx="3994618" cy="2382027"/>
          </a:xfrm>
          <a:prstGeom prst="rect">
            <a:avLst/>
          </a:prstGeom>
          <a:ln>
            <a:solidFill>
              <a:srgbClr val="93A1A1"/>
            </a:solidFill>
          </a:ln>
        </p:spPr>
      </p:pic>
      <p:pic>
        <p:nvPicPr>
          <p:cNvPr id="7" name="Picture 6">
            <a:extLst>
              <a:ext uri="{FF2B5EF4-FFF2-40B4-BE49-F238E27FC236}">
                <a16:creationId xmlns:a16="http://schemas.microsoft.com/office/drawing/2014/main" id="{FAA0C39C-ED2D-4808-A009-0D22C7E6995B}"/>
              </a:ext>
            </a:extLst>
          </p:cNvPr>
          <p:cNvPicPr>
            <a:picLocks noChangeAspect="1"/>
          </p:cNvPicPr>
          <p:nvPr/>
        </p:nvPicPr>
        <p:blipFill>
          <a:blip r:embed="rId3"/>
          <a:stretch>
            <a:fillRect/>
          </a:stretch>
        </p:blipFill>
        <p:spPr>
          <a:xfrm>
            <a:off x="5119502" y="1447877"/>
            <a:ext cx="6090956" cy="4647435"/>
          </a:xfrm>
          <a:prstGeom prst="rect">
            <a:avLst/>
          </a:prstGeom>
          <a:ln>
            <a:solidFill>
              <a:srgbClr val="93A1A1"/>
            </a:solidFill>
          </a:ln>
        </p:spPr>
      </p:pic>
      <p:pic>
        <p:nvPicPr>
          <p:cNvPr id="8" name="Picture 7">
            <a:extLst>
              <a:ext uri="{FF2B5EF4-FFF2-40B4-BE49-F238E27FC236}">
                <a16:creationId xmlns:a16="http://schemas.microsoft.com/office/drawing/2014/main" id="{7F19B851-F18C-4783-9FBB-B34ADD74AA35}"/>
              </a:ext>
            </a:extLst>
          </p:cNvPr>
          <p:cNvPicPr>
            <a:picLocks noChangeAspect="1"/>
          </p:cNvPicPr>
          <p:nvPr/>
        </p:nvPicPr>
        <p:blipFill>
          <a:blip r:embed="rId4"/>
          <a:stretch>
            <a:fillRect/>
          </a:stretch>
        </p:blipFill>
        <p:spPr>
          <a:xfrm>
            <a:off x="981541" y="4007196"/>
            <a:ext cx="3994617" cy="2335651"/>
          </a:xfrm>
          <a:prstGeom prst="rect">
            <a:avLst/>
          </a:prstGeom>
          <a:ln>
            <a:solidFill>
              <a:srgbClr val="93A1A1"/>
            </a:solidFill>
          </a:ln>
        </p:spPr>
      </p:pic>
    </p:spTree>
    <p:extLst>
      <p:ext uri="{BB962C8B-B14F-4D97-AF65-F5344CB8AC3E}">
        <p14:creationId xmlns:p14="http://schemas.microsoft.com/office/powerpoint/2010/main" val="545289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20AE0-D407-42F9-A71D-C1BCAD46B2D5}"/>
              </a:ext>
            </a:extLst>
          </p:cNvPr>
          <p:cNvSpPr>
            <a:spLocks noGrp="1"/>
          </p:cNvSpPr>
          <p:nvPr>
            <p:ph type="title"/>
          </p:nvPr>
        </p:nvSpPr>
        <p:spPr/>
        <p:txBody>
          <a:bodyPr/>
          <a:lstStyle/>
          <a:p>
            <a:r>
              <a:rPr lang="en-US" dirty="0"/>
              <a:t>Feature Overview</a:t>
            </a:r>
          </a:p>
        </p:txBody>
      </p:sp>
      <p:sp>
        <p:nvSpPr>
          <p:cNvPr id="4" name="Text Placeholder 3">
            <a:extLst>
              <a:ext uri="{FF2B5EF4-FFF2-40B4-BE49-F238E27FC236}">
                <a16:creationId xmlns:a16="http://schemas.microsoft.com/office/drawing/2014/main" id="{4BE274C8-BC1B-4073-8245-2815CD2C1239}"/>
              </a:ext>
            </a:extLst>
          </p:cNvPr>
          <p:cNvSpPr>
            <a:spLocks noGrp="1"/>
          </p:cNvSpPr>
          <p:nvPr>
            <p:ph type="body" idx="1"/>
          </p:nvPr>
        </p:nvSpPr>
        <p:spPr/>
        <p:txBody>
          <a:bodyPr/>
          <a:lstStyle/>
          <a:p>
            <a:r>
              <a:rPr lang="en-US" dirty="0"/>
              <a:t>Lets Look at the Key Features in </a:t>
            </a:r>
            <a:r>
              <a:rPr lang="en-US" dirty="0" err="1"/>
              <a:t>SpiraTest</a:t>
            </a:r>
            <a:endParaRPr lang="en-US" dirty="0"/>
          </a:p>
        </p:txBody>
      </p:sp>
    </p:spTree>
    <p:extLst>
      <p:ext uri="{BB962C8B-B14F-4D97-AF65-F5344CB8AC3E}">
        <p14:creationId xmlns:p14="http://schemas.microsoft.com/office/powerpoint/2010/main" val="21417563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DFC0409-373F-43C0-A506-6B474D4446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237" y="474784"/>
            <a:ext cx="2127015" cy="1674815"/>
          </a:xfrm>
          <a:prstGeom prst="rect">
            <a:avLst/>
          </a:prstGeom>
        </p:spPr>
      </p:pic>
      <p:sp>
        <p:nvSpPr>
          <p:cNvPr id="4" name="Title 3">
            <a:extLst>
              <a:ext uri="{FF2B5EF4-FFF2-40B4-BE49-F238E27FC236}">
                <a16:creationId xmlns:a16="http://schemas.microsoft.com/office/drawing/2014/main" id="{4DB3FFA5-16A5-4793-8562-8311DA0B4DEA}"/>
              </a:ext>
            </a:extLst>
          </p:cNvPr>
          <p:cNvSpPr>
            <a:spLocks noGrp="1"/>
          </p:cNvSpPr>
          <p:nvPr>
            <p:ph type="title"/>
          </p:nvPr>
        </p:nvSpPr>
        <p:spPr>
          <a:xfrm>
            <a:off x="2076628" y="474786"/>
            <a:ext cx="4635586" cy="2338754"/>
          </a:xfrm>
        </p:spPr>
        <p:txBody>
          <a:bodyPr>
            <a:normAutofit/>
          </a:bodyPr>
          <a:lstStyle/>
          <a:p>
            <a:r>
              <a:rPr lang="en-US" sz="6000" b="0" dirty="0"/>
              <a:t>Managers</a:t>
            </a:r>
          </a:p>
        </p:txBody>
      </p:sp>
    </p:spTree>
    <p:extLst>
      <p:ext uri="{BB962C8B-B14F-4D97-AF65-F5344CB8AC3E}">
        <p14:creationId xmlns:p14="http://schemas.microsoft.com/office/powerpoint/2010/main" val="10593178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p:txBody>
          <a:bodyPr/>
          <a:lstStyle/>
          <a:p>
            <a:r>
              <a:rPr lang="en-US" dirty="0"/>
              <a:t>Personalized Reporting Dashboards</a:t>
            </a:r>
          </a:p>
        </p:txBody>
      </p:sp>
      <p:sp>
        <p:nvSpPr>
          <p:cNvPr id="5" name="Content Placeholder 4">
            <a:extLst>
              <a:ext uri="{FF2B5EF4-FFF2-40B4-BE49-F238E27FC236}">
                <a16:creationId xmlns:a16="http://schemas.microsoft.com/office/drawing/2014/main" id="{4917F4B8-BA9E-4B31-AA49-77E1CEB9ECD4}"/>
              </a:ext>
            </a:extLst>
          </p:cNvPr>
          <p:cNvSpPr>
            <a:spLocks noGrp="1"/>
          </p:cNvSpPr>
          <p:nvPr>
            <p:ph idx="1"/>
          </p:nvPr>
        </p:nvSpPr>
        <p:spPr>
          <a:xfrm>
            <a:off x="838200" y="5740168"/>
            <a:ext cx="8501109" cy="953595"/>
          </a:xfrm>
        </p:spPr>
        <p:txBody>
          <a:bodyPr>
            <a:noAutofit/>
          </a:bodyPr>
          <a:lstStyle/>
          <a:p>
            <a:pPr marL="0" indent="0">
              <a:buNone/>
            </a:pPr>
            <a:r>
              <a:rPr lang="en-US" dirty="0">
                <a:latin typeface="+mj-lt"/>
              </a:rPr>
              <a:t>Customizable reporting dashboards at the product, project, release and sprint levels.</a:t>
            </a:r>
          </a:p>
        </p:txBody>
      </p:sp>
      <p:pic>
        <p:nvPicPr>
          <p:cNvPr id="3" name="Picture 2">
            <a:extLst>
              <a:ext uri="{FF2B5EF4-FFF2-40B4-BE49-F238E27FC236}">
                <a16:creationId xmlns:a16="http://schemas.microsoft.com/office/drawing/2014/main" id="{F80D77F6-FC6F-43E0-AFCE-3EEF320421D7}"/>
              </a:ext>
            </a:extLst>
          </p:cNvPr>
          <p:cNvPicPr>
            <a:picLocks noChangeAspect="1"/>
          </p:cNvPicPr>
          <p:nvPr/>
        </p:nvPicPr>
        <p:blipFill>
          <a:blip r:embed="rId2"/>
          <a:stretch>
            <a:fillRect/>
          </a:stretch>
        </p:blipFill>
        <p:spPr>
          <a:xfrm>
            <a:off x="1017036" y="1546679"/>
            <a:ext cx="8098971" cy="3978892"/>
          </a:xfrm>
          <a:prstGeom prst="rect">
            <a:avLst/>
          </a:prstGeom>
          <a:ln>
            <a:solidFill>
              <a:schemeClr val="bg2">
                <a:lumMod val="50000"/>
              </a:schemeClr>
            </a:solidFill>
          </a:ln>
        </p:spPr>
      </p:pic>
    </p:spTree>
    <p:extLst>
      <p:ext uri="{BB962C8B-B14F-4D97-AF65-F5344CB8AC3E}">
        <p14:creationId xmlns:p14="http://schemas.microsoft.com/office/powerpoint/2010/main" val="29612859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p:txBody>
          <a:bodyPr/>
          <a:lstStyle/>
          <a:p>
            <a:r>
              <a:rPr lang="en-US" dirty="0"/>
              <a:t>Requirements Management</a:t>
            </a:r>
          </a:p>
        </p:txBody>
      </p:sp>
      <p:sp>
        <p:nvSpPr>
          <p:cNvPr id="7" name="Content Placeholder 4">
            <a:extLst>
              <a:ext uri="{FF2B5EF4-FFF2-40B4-BE49-F238E27FC236}">
                <a16:creationId xmlns:a16="http://schemas.microsoft.com/office/drawing/2014/main" id="{5670B179-7218-4CE4-8085-DA875CC2BCC3}"/>
              </a:ext>
            </a:extLst>
          </p:cNvPr>
          <p:cNvSpPr>
            <a:spLocks noGrp="1"/>
          </p:cNvSpPr>
          <p:nvPr>
            <p:ph idx="1"/>
          </p:nvPr>
        </p:nvSpPr>
        <p:spPr>
          <a:xfrm>
            <a:off x="838200" y="5986893"/>
            <a:ext cx="8501109" cy="585571"/>
          </a:xfrm>
        </p:spPr>
        <p:txBody>
          <a:bodyPr>
            <a:noAutofit/>
          </a:bodyPr>
          <a:lstStyle/>
          <a:p>
            <a:pPr marL="0" indent="0">
              <a:buNone/>
            </a:pPr>
            <a:r>
              <a:rPr lang="en-US" dirty="0">
                <a:latin typeface="+mj-lt"/>
              </a:rPr>
              <a:t>Requirements management with test &amp; defect traceability</a:t>
            </a:r>
          </a:p>
        </p:txBody>
      </p:sp>
      <p:pic>
        <p:nvPicPr>
          <p:cNvPr id="3" name="Picture 2">
            <a:extLst>
              <a:ext uri="{FF2B5EF4-FFF2-40B4-BE49-F238E27FC236}">
                <a16:creationId xmlns:a16="http://schemas.microsoft.com/office/drawing/2014/main" id="{671150C5-D79D-454E-A8D9-5F6ABB84A1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053" y="1551167"/>
            <a:ext cx="7360842" cy="3104810"/>
          </a:xfrm>
          <a:prstGeom prst="rect">
            <a:avLst/>
          </a:prstGeom>
          <a:ln>
            <a:solidFill>
              <a:schemeClr val="bg2">
                <a:lumMod val="50000"/>
              </a:schemeClr>
            </a:solidFill>
          </a:ln>
        </p:spPr>
      </p:pic>
      <p:pic>
        <p:nvPicPr>
          <p:cNvPr id="6" name="Picture 5">
            <a:extLst>
              <a:ext uri="{FF2B5EF4-FFF2-40B4-BE49-F238E27FC236}">
                <a16:creationId xmlns:a16="http://schemas.microsoft.com/office/drawing/2014/main" id="{2BF48B52-3329-438F-A696-8A46FB4A2C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9507" y="2800990"/>
            <a:ext cx="6484776" cy="2960894"/>
          </a:xfrm>
          <a:prstGeom prst="rect">
            <a:avLst/>
          </a:prstGeom>
          <a:ln>
            <a:solidFill>
              <a:schemeClr val="bg2">
                <a:lumMod val="50000"/>
              </a:schemeClr>
            </a:solidFill>
          </a:ln>
        </p:spPr>
      </p:pic>
    </p:spTree>
    <p:extLst>
      <p:ext uri="{BB962C8B-B14F-4D97-AF65-F5344CB8AC3E}">
        <p14:creationId xmlns:p14="http://schemas.microsoft.com/office/powerpoint/2010/main" val="28596072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98C0D7-EB32-4F21-B924-9CA3EA80C7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554832"/>
            <a:ext cx="9929327" cy="2595284"/>
          </a:xfrm>
          <a:prstGeom prst="rect">
            <a:avLst/>
          </a:prstGeom>
          <a:ln>
            <a:solidFill>
              <a:schemeClr val="bg2">
                <a:lumMod val="50000"/>
              </a:schemeClr>
            </a:solidFill>
          </a:ln>
        </p:spPr>
      </p:pic>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p:txBody>
          <a:bodyPr/>
          <a:lstStyle/>
          <a:p>
            <a:r>
              <a:rPr lang="en-US" dirty="0"/>
              <a:t>Document Management</a:t>
            </a:r>
          </a:p>
        </p:txBody>
      </p:sp>
      <p:sp>
        <p:nvSpPr>
          <p:cNvPr id="6" name="Content Placeholder 4">
            <a:extLst>
              <a:ext uri="{FF2B5EF4-FFF2-40B4-BE49-F238E27FC236}">
                <a16:creationId xmlns:a16="http://schemas.microsoft.com/office/drawing/2014/main" id="{7C6F8FD8-F8E1-4124-8FE5-63480A9E2A16}"/>
              </a:ext>
            </a:extLst>
          </p:cNvPr>
          <p:cNvSpPr txBox="1">
            <a:spLocks/>
          </p:cNvSpPr>
          <p:nvPr/>
        </p:nvSpPr>
        <p:spPr>
          <a:xfrm>
            <a:off x="838200" y="5726098"/>
            <a:ext cx="8989381" cy="9676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a:latin typeface="+mj-lt"/>
              </a:rPr>
              <a:t>Complete integrated document management system with versioning, check-in/out and approval workflows.</a:t>
            </a:r>
          </a:p>
        </p:txBody>
      </p:sp>
      <p:pic>
        <p:nvPicPr>
          <p:cNvPr id="12291" name="Picture 3">
            <a:extLst>
              <a:ext uri="{FF2B5EF4-FFF2-40B4-BE49-F238E27FC236}">
                <a16:creationId xmlns:a16="http://schemas.microsoft.com/office/drawing/2014/main" id="{DD9A2A41-A38B-4F23-A7D8-B936CDE526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4216" y="2675262"/>
            <a:ext cx="6794481" cy="2066262"/>
          </a:xfrm>
          <a:prstGeom prst="rect">
            <a:avLst/>
          </a:prstGeom>
          <a:noFill/>
          <a:ln w="9525">
            <a:solidFill>
              <a:srgbClr val="93A1A1"/>
            </a:solidFill>
            <a:miter lim="800000"/>
            <a:headEnd/>
            <a:tailEnd/>
          </a:ln>
          <a:extLst>
            <a:ext uri="{909E8E84-426E-40DD-AFC4-6F175D3DCCD1}">
              <a14:hiddenFill xmlns:a14="http://schemas.microsoft.com/office/drawing/2010/main">
                <a:solidFill>
                  <a:srgbClr val="FFFFFF"/>
                </a:solidFill>
              </a14:hiddenFill>
            </a:ext>
          </a:extLst>
        </p:spPr>
      </p:pic>
      <p:pic>
        <p:nvPicPr>
          <p:cNvPr id="12293" name="Picture 5">
            <a:extLst>
              <a:ext uri="{FF2B5EF4-FFF2-40B4-BE49-F238E27FC236}">
                <a16:creationId xmlns:a16="http://schemas.microsoft.com/office/drawing/2014/main" id="{9BBA5267-52B1-4AB3-8850-F79CF01FD9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5978" y="4343260"/>
            <a:ext cx="6496621" cy="131774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9107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p:txBody>
          <a:bodyPr/>
          <a:lstStyle/>
          <a:p>
            <a:r>
              <a:rPr lang="en-US" dirty="0"/>
              <a:t>Customizable Reporting</a:t>
            </a:r>
          </a:p>
        </p:txBody>
      </p:sp>
      <p:sp>
        <p:nvSpPr>
          <p:cNvPr id="6" name="Content Placeholder 4">
            <a:extLst>
              <a:ext uri="{FF2B5EF4-FFF2-40B4-BE49-F238E27FC236}">
                <a16:creationId xmlns:a16="http://schemas.microsoft.com/office/drawing/2014/main" id="{335FC95B-E95E-4D5D-9243-FA40041072CB}"/>
              </a:ext>
            </a:extLst>
          </p:cNvPr>
          <p:cNvSpPr txBox="1">
            <a:spLocks/>
          </p:cNvSpPr>
          <p:nvPr/>
        </p:nvSpPr>
        <p:spPr>
          <a:xfrm>
            <a:off x="838200" y="5959680"/>
            <a:ext cx="8501109" cy="73408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a:latin typeface="+mj-lt"/>
              </a:rPr>
              <a:t>Library of standard and custom reports, export in various formats including Word, PDF, Excel and PDF</a:t>
            </a:r>
          </a:p>
        </p:txBody>
      </p:sp>
      <p:pic>
        <p:nvPicPr>
          <p:cNvPr id="13315" name="Picture 3">
            <a:extLst>
              <a:ext uri="{FF2B5EF4-FFF2-40B4-BE49-F238E27FC236}">
                <a16:creationId xmlns:a16="http://schemas.microsoft.com/office/drawing/2014/main" id="{AB882F95-8E4E-45E1-962B-870DB1A1C0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784" y="1478512"/>
            <a:ext cx="5904008" cy="3854005"/>
          </a:xfrm>
          <a:prstGeom prst="rect">
            <a:avLst/>
          </a:prstGeom>
          <a:noFill/>
          <a:ln w="9525">
            <a:solidFill>
              <a:srgbClr val="93A1A1"/>
            </a:solidFill>
            <a:miter lim="800000"/>
            <a:headEnd/>
            <a:tailEnd/>
          </a:ln>
          <a:extLst>
            <a:ext uri="{909E8E84-426E-40DD-AFC4-6F175D3DCCD1}">
              <a14:hiddenFill xmlns:a14="http://schemas.microsoft.com/office/drawing/2010/main">
                <a:solidFill>
                  <a:srgbClr val="FFFFFF"/>
                </a:solidFill>
              </a14:hiddenFill>
            </a:ext>
          </a:extLst>
        </p:spPr>
      </p:pic>
      <p:pic>
        <p:nvPicPr>
          <p:cNvPr id="13314" name="Picture 1">
            <a:extLst>
              <a:ext uri="{FF2B5EF4-FFF2-40B4-BE49-F238E27FC236}">
                <a16:creationId xmlns:a16="http://schemas.microsoft.com/office/drawing/2014/main" id="{77DEF9DC-05BE-4DEE-B79E-3B07A4D0FD7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0204" y="2214323"/>
            <a:ext cx="7119877" cy="352079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3316" name="Picture 4">
            <a:extLst>
              <a:ext uri="{FF2B5EF4-FFF2-40B4-BE49-F238E27FC236}">
                <a16:creationId xmlns:a16="http://schemas.microsoft.com/office/drawing/2014/main" id="{8788F057-DE44-45CB-B694-D0123561065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62953" y="2881136"/>
            <a:ext cx="4695253" cy="3078543"/>
          </a:xfrm>
          <a:prstGeom prst="rect">
            <a:avLst/>
          </a:prstGeom>
          <a:noFill/>
          <a:ln w="9525">
            <a:solidFill>
              <a:srgbClr val="93A1A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9316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p:txBody>
          <a:bodyPr/>
          <a:lstStyle/>
          <a:p>
            <a:r>
              <a:rPr lang="en-US" dirty="0"/>
              <a:t>Cross Project Reporting</a:t>
            </a:r>
          </a:p>
        </p:txBody>
      </p:sp>
      <p:sp>
        <p:nvSpPr>
          <p:cNvPr id="5" name="Content Placeholder 4">
            <a:extLst>
              <a:ext uri="{FF2B5EF4-FFF2-40B4-BE49-F238E27FC236}">
                <a16:creationId xmlns:a16="http://schemas.microsoft.com/office/drawing/2014/main" id="{4917F4B8-BA9E-4B31-AA49-77E1CEB9ECD4}"/>
              </a:ext>
            </a:extLst>
          </p:cNvPr>
          <p:cNvSpPr>
            <a:spLocks noGrp="1"/>
          </p:cNvSpPr>
          <p:nvPr>
            <p:ph idx="1"/>
          </p:nvPr>
        </p:nvSpPr>
        <p:spPr>
          <a:xfrm>
            <a:off x="838200" y="5740168"/>
            <a:ext cx="8501109" cy="953595"/>
          </a:xfrm>
        </p:spPr>
        <p:txBody>
          <a:bodyPr>
            <a:noAutofit/>
          </a:bodyPr>
          <a:lstStyle/>
          <a:p>
            <a:pPr marL="0" indent="0">
              <a:buNone/>
            </a:pPr>
            <a:r>
              <a:rPr lang="en-US" dirty="0">
                <a:latin typeface="+mj-lt"/>
              </a:rPr>
              <a:t>Dashboards and reports let you see the health of your different projects, grouped by program.</a:t>
            </a:r>
          </a:p>
        </p:txBody>
      </p:sp>
      <p:pic>
        <p:nvPicPr>
          <p:cNvPr id="6" name="Picture 5">
            <a:extLst>
              <a:ext uri="{FF2B5EF4-FFF2-40B4-BE49-F238E27FC236}">
                <a16:creationId xmlns:a16="http://schemas.microsoft.com/office/drawing/2014/main" id="{16F8173A-185C-4340-833B-6449BE998F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1723" y="1483140"/>
            <a:ext cx="8714791" cy="4035647"/>
          </a:xfrm>
          <a:prstGeom prst="rect">
            <a:avLst/>
          </a:prstGeom>
          <a:ln>
            <a:solidFill>
              <a:schemeClr val="bg2">
                <a:lumMod val="50000"/>
              </a:schemeClr>
            </a:solidFill>
          </a:ln>
        </p:spPr>
      </p:pic>
    </p:spTree>
    <p:extLst>
      <p:ext uri="{BB962C8B-B14F-4D97-AF65-F5344CB8AC3E}">
        <p14:creationId xmlns:p14="http://schemas.microsoft.com/office/powerpoint/2010/main" val="1032982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9E2BB3-2608-4781-B232-258B800893F4}"/>
              </a:ext>
            </a:extLst>
          </p:cNvPr>
          <p:cNvSpPr>
            <a:spLocks noGrp="1"/>
          </p:cNvSpPr>
          <p:nvPr>
            <p:ph type="title"/>
          </p:nvPr>
        </p:nvSpPr>
        <p:spPr/>
        <p:txBody>
          <a:bodyPr/>
          <a:lstStyle/>
          <a:p>
            <a:r>
              <a:rPr lang="en-US" dirty="0"/>
              <a:t>Agile – Led to Continuous Delivery</a:t>
            </a:r>
          </a:p>
        </p:txBody>
      </p:sp>
      <p:grpSp>
        <p:nvGrpSpPr>
          <p:cNvPr id="2" name="Group 1">
            <a:extLst>
              <a:ext uri="{FF2B5EF4-FFF2-40B4-BE49-F238E27FC236}">
                <a16:creationId xmlns:a16="http://schemas.microsoft.com/office/drawing/2014/main" id="{28E08D57-2AD3-4022-B501-0322E848ED0F}"/>
              </a:ext>
            </a:extLst>
          </p:cNvPr>
          <p:cNvGrpSpPr/>
          <p:nvPr/>
        </p:nvGrpSpPr>
        <p:grpSpPr>
          <a:xfrm>
            <a:off x="1116563" y="2672639"/>
            <a:ext cx="9268407" cy="3709502"/>
            <a:chOff x="762000" y="2486025"/>
            <a:chExt cx="7924800" cy="3271838"/>
          </a:xfrm>
        </p:grpSpPr>
        <p:grpSp>
          <p:nvGrpSpPr>
            <p:cNvPr id="6" name="Group 4">
              <a:extLst>
                <a:ext uri="{FF2B5EF4-FFF2-40B4-BE49-F238E27FC236}">
                  <a16:creationId xmlns:a16="http://schemas.microsoft.com/office/drawing/2014/main" id="{0131F153-3B20-4219-9C11-998CFB8560D0}"/>
                </a:ext>
              </a:extLst>
            </p:cNvPr>
            <p:cNvGrpSpPr>
              <a:grpSpLocks/>
            </p:cNvGrpSpPr>
            <p:nvPr/>
          </p:nvGrpSpPr>
          <p:grpSpPr bwMode="auto">
            <a:xfrm>
              <a:off x="7239000" y="4127500"/>
              <a:ext cx="1447800" cy="990600"/>
              <a:chOff x="2784" y="3168"/>
              <a:chExt cx="912" cy="624"/>
            </a:xfrm>
          </p:grpSpPr>
          <p:sp>
            <p:nvSpPr>
              <p:cNvPr id="7" name="AutoShape 5">
                <a:extLst>
                  <a:ext uri="{FF2B5EF4-FFF2-40B4-BE49-F238E27FC236}">
                    <a16:creationId xmlns:a16="http://schemas.microsoft.com/office/drawing/2014/main" id="{C2C26434-E9DE-4AD8-ABDA-023D857048CE}"/>
                  </a:ext>
                </a:extLst>
              </p:cNvPr>
              <p:cNvSpPr>
                <a:spLocks noChangeArrowheads="1"/>
              </p:cNvSpPr>
              <p:nvPr/>
            </p:nvSpPr>
            <p:spPr bwMode="auto">
              <a:xfrm>
                <a:off x="3024" y="3216"/>
                <a:ext cx="672" cy="478"/>
              </a:xfrm>
              <a:prstGeom prst="rightArrow">
                <a:avLst>
                  <a:gd name="adj1" fmla="val 50000"/>
                  <a:gd name="adj2" fmla="val 35146"/>
                </a:avLst>
              </a:prstGeom>
              <a:solidFill>
                <a:srgbClr val="F96611"/>
              </a:solidFill>
              <a:ln w="317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8" name="Rectangle 6">
                <a:extLst>
                  <a:ext uri="{FF2B5EF4-FFF2-40B4-BE49-F238E27FC236}">
                    <a16:creationId xmlns:a16="http://schemas.microsoft.com/office/drawing/2014/main" id="{2B79E446-97EC-41D8-B1FF-EC2A9D95115C}"/>
                  </a:ext>
                </a:extLst>
              </p:cNvPr>
              <p:cNvSpPr>
                <a:spLocks noChangeArrowheads="1"/>
              </p:cNvSpPr>
              <p:nvPr/>
            </p:nvSpPr>
            <p:spPr bwMode="auto">
              <a:xfrm>
                <a:off x="2784" y="3168"/>
                <a:ext cx="576" cy="624"/>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grpSp>
        <p:sp>
          <p:nvSpPr>
            <p:cNvPr id="9" name="AutoShape 7">
              <a:extLst>
                <a:ext uri="{FF2B5EF4-FFF2-40B4-BE49-F238E27FC236}">
                  <a16:creationId xmlns:a16="http://schemas.microsoft.com/office/drawing/2014/main" id="{205BBEEA-81FE-4F57-AF9F-B383852D5E34}"/>
                </a:ext>
              </a:extLst>
            </p:cNvPr>
            <p:cNvSpPr>
              <a:spLocks noChangeArrowheads="1"/>
            </p:cNvSpPr>
            <p:nvPr/>
          </p:nvSpPr>
          <p:spPr bwMode="auto">
            <a:xfrm>
              <a:off x="5734050" y="4210050"/>
              <a:ext cx="1066800" cy="758825"/>
            </a:xfrm>
            <a:prstGeom prst="rightArrow">
              <a:avLst>
                <a:gd name="adj1" fmla="val 50000"/>
                <a:gd name="adj2" fmla="val 35146"/>
              </a:avLst>
            </a:prstGeom>
            <a:solidFill>
              <a:srgbClr val="F96611"/>
            </a:solidFill>
            <a:ln w="317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10" name="Rectangle 8">
              <a:extLst>
                <a:ext uri="{FF2B5EF4-FFF2-40B4-BE49-F238E27FC236}">
                  <a16:creationId xmlns:a16="http://schemas.microsoft.com/office/drawing/2014/main" id="{BF48DCBC-1ED9-4C9C-8489-B7EAB6ABE336}"/>
                </a:ext>
              </a:extLst>
            </p:cNvPr>
            <p:cNvSpPr>
              <a:spLocks noChangeArrowheads="1"/>
            </p:cNvSpPr>
            <p:nvPr/>
          </p:nvSpPr>
          <p:spPr bwMode="auto">
            <a:xfrm>
              <a:off x="4438650" y="4419600"/>
              <a:ext cx="838200" cy="381000"/>
            </a:xfrm>
            <a:prstGeom prst="rect">
              <a:avLst/>
            </a:prstGeom>
            <a:solidFill>
              <a:srgbClr val="F96611"/>
            </a:solidFill>
            <a:ln w="317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11" name="AutoShape 9">
              <a:extLst>
                <a:ext uri="{FF2B5EF4-FFF2-40B4-BE49-F238E27FC236}">
                  <a16:creationId xmlns:a16="http://schemas.microsoft.com/office/drawing/2014/main" id="{7F6E540C-27B2-41F3-BE0E-125A282F1D26}"/>
                </a:ext>
              </a:extLst>
            </p:cNvPr>
            <p:cNvSpPr>
              <a:spLocks noChangeAspect="1" noChangeArrowheads="1"/>
            </p:cNvSpPr>
            <p:nvPr/>
          </p:nvSpPr>
          <p:spPr bwMode="auto">
            <a:xfrm>
              <a:off x="762000" y="4953000"/>
              <a:ext cx="919163" cy="517525"/>
            </a:xfrm>
            <a:prstGeom prst="cube">
              <a:avLst>
                <a:gd name="adj" fmla="val 25000"/>
              </a:avLst>
            </a:prstGeom>
            <a:solidFill>
              <a:srgbClr val="FECC82"/>
            </a:solidFill>
            <a:ln w="317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12" name="AutoShape 10">
              <a:extLst>
                <a:ext uri="{FF2B5EF4-FFF2-40B4-BE49-F238E27FC236}">
                  <a16:creationId xmlns:a16="http://schemas.microsoft.com/office/drawing/2014/main" id="{5EAA6720-63D9-42CE-AF1A-2B695FD4061B}"/>
                </a:ext>
              </a:extLst>
            </p:cNvPr>
            <p:cNvSpPr>
              <a:spLocks noChangeAspect="1" noChangeArrowheads="1"/>
            </p:cNvSpPr>
            <p:nvPr/>
          </p:nvSpPr>
          <p:spPr bwMode="auto">
            <a:xfrm>
              <a:off x="1073150" y="4537075"/>
              <a:ext cx="919163" cy="517525"/>
            </a:xfrm>
            <a:prstGeom prst="cube">
              <a:avLst>
                <a:gd name="adj" fmla="val 25000"/>
              </a:avLst>
            </a:prstGeom>
            <a:solidFill>
              <a:srgbClr val="FECC82"/>
            </a:solidFill>
            <a:ln w="317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13" name="AutoShape 11">
              <a:extLst>
                <a:ext uri="{FF2B5EF4-FFF2-40B4-BE49-F238E27FC236}">
                  <a16:creationId xmlns:a16="http://schemas.microsoft.com/office/drawing/2014/main" id="{4667467E-3244-4446-950C-575C924D2278}"/>
                </a:ext>
              </a:extLst>
            </p:cNvPr>
            <p:cNvSpPr>
              <a:spLocks noChangeAspect="1" noChangeArrowheads="1"/>
            </p:cNvSpPr>
            <p:nvPr/>
          </p:nvSpPr>
          <p:spPr bwMode="auto">
            <a:xfrm>
              <a:off x="842963" y="4135438"/>
              <a:ext cx="919162" cy="517525"/>
            </a:xfrm>
            <a:prstGeom prst="cube">
              <a:avLst>
                <a:gd name="adj" fmla="val 25000"/>
              </a:avLst>
            </a:prstGeom>
            <a:solidFill>
              <a:srgbClr val="FECC82"/>
            </a:solidFill>
            <a:ln w="317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14" name="AutoShape 12">
              <a:extLst>
                <a:ext uri="{FF2B5EF4-FFF2-40B4-BE49-F238E27FC236}">
                  <a16:creationId xmlns:a16="http://schemas.microsoft.com/office/drawing/2014/main" id="{657D6F22-2B81-4339-B8CE-3FCF9D742EEF}"/>
                </a:ext>
              </a:extLst>
            </p:cNvPr>
            <p:cNvSpPr>
              <a:spLocks noChangeAspect="1" noChangeArrowheads="1"/>
            </p:cNvSpPr>
            <p:nvPr/>
          </p:nvSpPr>
          <p:spPr bwMode="auto">
            <a:xfrm>
              <a:off x="1300163" y="3733800"/>
              <a:ext cx="919162" cy="517525"/>
            </a:xfrm>
            <a:prstGeom prst="cube">
              <a:avLst>
                <a:gd name="adj" fmla="val 25000"/>
              </a:avLst>
            </a:prstGeom>
            <a:solidFill>
              <a:srgbClr val="F79910"/>
            </a:solidFill>
            <a:ln w="317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grpSp>
          <p:nvGrpSpPr>
            <p:cNvPr id="15" name="Group 13">
              <a:extLst>
                <a:ext uri="{FF2B5EF4-FFF2-40B4-BE49-F238E27FC236}">
                  <a16:creationId xmlns:a16="http://schemas.microsoft.com/office/drawing/2014/main" id="{4AEBE43A-0D32-4981-81B3-0D80A03A7A8B}"/>
                </a:ext>
              </a:extLst>
            </p:cNvPr>
            <p:cNvGrpSpPr>
              <a:grpSpLocks/>
            </p:cNvGrpSpPr>
            <p:nvPr/>
          </p:nvGrpSpPr>
          <p:grpSpPr bwMode="auto">
            <a:xfrm>
              <a:off x="3448050" y="4276725"/>
              <a:ext cx="895350" cy="665163"/>
              <a:chOff x="2229" y="2790"/>
              <a:chExt cx="564" cy="419"/>
            </a:xfrm>
          </p:grpSpPr>
          <p:sp>
            <p:nvSpPr>
              <p:cNvPr id="16" name="AutoShape 14">
                <a:extLst>
                  <a:ext uri="{FF2B5EF4-FFF2-40B4-BE49-F238E27FC236}">
                    <a16:creationId xmlns:a16="http://schemas.microsoft.com/office/drawing/2014/main" id="{EC8B6093-3793-491C-BFCB-AA6CC9688112}"/>
                  </a:ext>
                </a:extLst>
              </p:cNvPr>
              <p:cNvSpPr>
                <a:spLocks noChangeAspect="1" noChangeArrowheads="1"/>
              </p:cNvSpPr>
              <p:nvPr/>
            </p:nvSpPr>
            <p:spPr bwMode="auto">
              <a:xfrm>
                <a:off x="2325" y="2981"/>
                <a:ext cx="468" cy="228"/>
              </a:xfrm>
              <a:prstGeom prst="cube">
                <a:avLst>
                  <a:gd name="adj" fmla="val 81991"/>
                </a:avLst>
              </a:prstGeom>
              <a:solidFill>
                <a:srgbClr val="F79910"/>
              </a:solidFill>
              <a:ln w="317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17" name="AutoShape 15">
                <a:extLst>
                  <a:ext uri="{FF2B5EF4-FFF2-40B4-BE49-F238E27FC236}">
                    <a16:creationId xmlns:a16="http://schemas.microsoft.com/office/drawing/2014/main" id="{EB9AEFEC-5647-476C-88F5-F753A6C32693}"/>
                  </a:ext>
                </a:extLst>
              </p:cNvPr>
              <p:cNvSpPr>
                <a:spLocks noChangeAspect="1" noChangeArrowheads="1"/>
              </p:cNvSpPr>
              <p:nvPr/>
            </p:nvSpPr>
            <p:spPr bwMode="auto">
              <a:xfrm>
                <a:off x="2293" y="2917"/>
                <a:ext cx="468" cy="229"/>
              </a:xfrm>
              <a:prstGeom prst="cube">
                <a:avLst>
                  <a:gd name="adj" fmla="val 81991"/>
                </a:avLst>
              </a:prstGeom>
              <a:solidFill>
                <a:srgbClr val="F79910"/>
              </a:solidFill>
              <a:ln w="317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18" name="AutoShape 16">
                <a:extLst>
                  <a:ext uri="{FF2B5EF4-FFF2-40B4-BE49-F238E27FC236}">
                    <a16:creationId xmlns:a16="http://schemas.microsoft.com/office/drawing/2014/main" id="{93849DEE-40F6-4E64-9DC0-3F376F4BF5AE}"/>
                  </a:ext>
                </a:extLst>
              </p:cNvPr>
              <p:cNvSpPr>
                <a:spLocks noChangeAspect="1" noChangeArrowheads="1"/>
              </p:cNvSpPr>
              <p:nvPr/>
            </p:nvSpPr>
            <p:spPr bwMode="auto">
              <a:xfrm>
                <a:off x="2261" y="2854"/>
                <a:ext cx="468" cy="228"/>
              </a:xfrm>
              <a:prstGeom prst="cube">
                <a:avLst>
                  <a:gd name="adj" fmla="val 81991"/>
                </a:avLst>
              </a:prstGeom>
              <a:solidFill>
                <a:srgbClr val="F79910"/>
              </a:solidFill>
              <a:ln w="317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19" name="AutoShape 17">
                <a:extLst>
                  <a:ext uri="{FF2B5EF4-FFF2-40B4-BE49-F238E27FC236}">
                    <a16:creationId xmlns:a16="http://schemas.microsoft.com/office/drawing/2014/main" id="{15FACD50-E8D6-4369-9DE7-A0E047AD6093}"/>
                  </a:ext>
                </a:extLst>
              </p:cNvPr>
              <p:cNvSpPr>
                <a:spLocks noChangeAspect="1" noChangeArrowheads="1"/>
              </p:cNvSpPr>
              <p:nvPr/>
            </p:nvSpPr>
            <p:spPr bwMode="auto">
              <a:xfrm>
                <a:off x="2229" y="2790"/>
                <a:ext cx="468" cy="228"/>
              </a:xfrm>
              <a:prstGeom prst="cube">
                <a:avLst>
                  <a:gd name="adj" fmla="val 81991"/>
                </a:avLst>
              </a:prstGeom>
              <a:solidFill>
                <a:srgbClr val="F79910"/>
              </a:solidFill>
              <a:ln w="317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grpSp>
        <p:sp>
          <p:nvSpPr>
            <p:cNvPr id="20" name="Text Box 18">
              <a:extLst>
                <a:ext uri="{FF2B5EF4-FFF2-40B4-BE49-F238E27FC236}">
                  <a16:creationId xmlns:a16="http://schemas.microsoft.com/office/drawing/2014/main" id="{50ACFC3E-B338-40DE-ACAD-A8ED2C5E8E98}"/>
                </a:ext>
              </a:extLst>
            </p:cNvPr>
            <p:cNvSpPr txBox="1">
              <a:spLocks noChangeArrowheads="1"/>
            </p:cNvSpPr>
            <p:nvPr/>
          </p:nvSpPr>
          <p:spPr bwMode="auto">
            <a:xfrm>
              <a:off x="4899025" y="3478213"/>
              <a:ext cx="9874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n-US" sz="1600" b="1">
                  <a:solidFill>
                    <a:schemeClr val="tx1"/>
                  </a:solidFill>
                </a:rPr>
                <a:t>Iteration</a:t>
              </a:r>
            </a:p>
          </p:txBody>
        </p:sp>
        <p:sp>
          <p:nvSpPr>
            <p:cNvPr id="21" name="AutoShape 19">
              <a:extLst>
                <a:ext uri="{FF2B5EF4-FFF2-40B4-BE49-F238E27FC236}">
                  <a16:creationId xmlns:a16="http://schemas.microsoft.com/office/drawing/2014/main" id="{94774242-F9E7-4C53-8686-53C51743874E}"/>
                </a:ext>
              </a:extLst>
            </p:cNvPr>
            <p:cNvSpPr>
              <a:spLocks noChangeArrowheads="1"/>
            </p:cNvSpPr>
            <p:nvPr/>
          </p:nvSpPr>
          <p:spPr bwMode="auto">
            <a:xfrm rot="15490853" flipV="1">
              <a:off x="4220369" y="2599531"/>
              <a:ext cx="2312988" cy="20859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7273" y="17146"/>
                  </a:moveTo>
                  <a:cubicBezTo>
                    <a:pt x="8351" y="17746"/>
                    <a:pt x="9565" y="18061"/>
                    <a:pt x="10800" y="18061"/>
                  </a:cubicBezTo>
                  <a:cubicBezTo>
                    <a:pt x="14810" y="18061"/>
                    <a:pt x="18061" y="14810"/>
                    <a:pt x="18061" y="10800"/>
                  </a:cubicBezTo>
                  <a:cubicBezTo>
                    <a:pt x="18061" y="6789"/>
                    <a:pt x="14810" y="3539"/>
                    <a:pt x="10800" y="3539"/>
                  </a:cubicBezTo>
                  <a:cubicBezTo>
                    <a:pt x="6789" y="3539"/>
                    <a:pt x="3539" y="6789"/>
                    <a:pt x="3539" y="10800"/>
                  </a:cubicBezTo>
                  <a:cubicBezTo>
                    <a:pt x="3538" y="11333"/>
                    <a:pt x="3597" y="11866"/>
                    <a:pt x="3714" y="12386"/>
                  </a:cubicBezTo>
                  <a:lnTo>
                    <a:pt x="261" y="13160"/>
                  </a:lnTo>
                  <a:cubicBezTo>
                    <a:pt x="87" y="12385"/>
                    <a:pt x="0" y="11594"/>
                    <a:pt x="0" y="10800"/>
                  </a:cubicBezTo>
                  <a:cubicBezTo>
                    <a:pt x="0" y="4835"/>
                    <a:pt x="4835" y="0"/>
                    <a:pt x="10800" y="0"/>
                  </a:cubicBezTo>
                  <a:cubicBezTo>
                    <a:pt x="16764" y="0"/>
                    <a:pt x="21600" y="4835"/>
                    <a:pt x="21600" y="10800"/>
                  </a:cubicBezTo>
                  <a:cubicBezTo>
                    <a:pt x="21600" y="16764"/>
                    <a:pt x="16764" y="21600"/>
                    <a:pt x="10800" y="21600"/>
                  </a:cubicBezTo>
                  <a:cubicBezTo>
                    <a:pt x="8964" y="21600"/>
                    <a:pt x="7158" y="21132"/>
                    <a:pt x="5554" y="20240"/>
                  </a:cubicBezTo>
                  <a:lnTo>
                    <a:pt x="4242" y="22600"/>
                  </a:lnTo>
                  <a:lnTo>
                    <a:pt x="2505" y="16523"/>
                  </a:lnTo>
                  <a:lnTo>
                    <a:pt x="8584" y="14786"/>
                  </a:lnTo>
                  <a:lnTo>
                    <a:pt x="7273" y="17146"/>
                  </a:lnTo>
                  <a:close/>
                </a:path>
              </a:pathLst>
            </a:custGeom>
            <a:solidFill>
              <a:srgbClr val="F96611"/>
            </a:solidFill>
            <a:ln w="317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AutoShape 20">
              <a:extLst>
                <a:ext uri="{FF2B5EF4-FFF2-40B4-BE49-F238E27FC236}">
                  <a16:creationId xmlns:a16="http://schemas.microsoft.com/office/drawing/2014/main" id="{57514C2B-B428-4FF7-B797-7810CBAE1358}"/>
                </a:ext>
              </a:extLst>
            </p:cNvPr>
            <p:cNvSpPr>
              <a:spLocks noChangeArrowheads="1"/>
            </p:cNvSpPr>
            <p:nvPr/>
          </p:nvSpPr>
          <p:spPr bwMode="auto">
            <a:xfrm>
              <a:off x="2305050" y="4210050"/>
              <a:ext cx="1066800" cy="758825"/>
            </a:xfrm>
            <a:prstGeom prst="rightArrow">
              <a:avLst>
                <a:gd name="adj1" fmla="val 50000"/>
                <a:gd name="adj2" fmla="val 35146"/>
              </a:avLst>
            </a:prstGeom>
            <a:solidFill>
              <a:srgbClr val="F96611"/>
            </a:solidFill>
            <a:ln w="317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23" name="AutoShape 21">
              <a:extLst>
                <a:ext uri="{FF2B5EF4-FFF2-40B4-BE49-F238E27FC236}">
                  <a16:creationId xmlns:a16="http://schemas.microsoft.com/office/drawing/2014/main" id="{74225BC7-112A-4DB4-A346-65083CBDAECE}"/>
                </a:ext>
              </a:extLst>
            </p:cNvPr>
            <p:cNvSpPr>
              <a:spLocks noChangeAspect="1" noChangeArrowheads="1"/>
            </p:cNvSpPr>
            <p:nvPr/>
          </p:nvSpPr>
          <p:spPr bwMode="auto">
            <a:xfrm>
              <a:off x="6872288" y="4352925"/>
              <a:ext cx="919162" cy="517525"/>
            </a:xfrm>
            <a:prstGeom prst="cube">
              <a:avLst>
                <a:gd name="adj" fmla="val 25000"/>
              </a:avLst>
            </a:prstGeom>
            <a:solidFill>
              <a:srgbClr val="F79910"/>
            </a:solidFill>
            <a:ln w="317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24" name="AutoShape 22">
              <a:extLst>
                <a:ext uri="{FF2B5EF4-FFF2-40B4-BE49-F238E27FC236}">
                  <a16:creationId xmlns:a16="http://schemas.microsoft.com/office/drawing/2014/main" id="{59EB6949-C76A-4D0F-8DA1-6B0281B8A286}"/>
                </a:ext>
              </a:extLst>
            </p:cNvPr>
            <p:cNvSpPr>
              <a:spLocks/>
            </p:cNvSpPr>
            <p:nvPr/>
          </p:nvSpPr>
          <p:spPr bwMode="auto">
            <a:xfrm>
              <a:off x="2085975" y="4614863"/>
              <a:ext cx="304800" cy="1143000"/>
            </a:xfrm>
            <a:prstGeom prst="rightBrace">
              <a:avLst>
                <a:gd name="adj1" fmla="val 31250"/>
                <a:gd name="adj2" fmla="val 50000"/>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25" name="Text Box 23">
              <a:extLst>
                <a:ext uri="{FF2B5EF4-FFF2-40B4-BE49-F238E27FC236}">
                  <a16:creationId xmlns:a16="http://schemas.microsoft.com/office/drawing/2014/main" id="{C30FB59F-C5CA-4266-AD11-3DBCC655176E}"/>
                </a:ext>
              </a:extLst>
            </p:cNvPr>
            <p:cNvSpPr txBox="1">
              <a:spLocks noChangeArrowheads="1"/>
            </p:cNvSpPr>
            <p:nvPr/>
          </p:nvSpPr>
          <p:spPr bwMode="auto">
            <a:xfrm>
              <a:off x="2362200" y="4953000"/>
              <a:ext cx="785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de-DE" altLang="en-US" sz="1200" b="1">
                  <a:solidFill>
                    <a:schemeClr val="tx1"/>
                  </a:solidFill>
                </a:rPr>
                <a:t>Iteration</a:t>
              </a:r>
              <a:endParaRPr lang="en-US" altLang="en-US" sz="1200" b="1">
                <a:solidFill>
                  <a:schemeClr val="tx1"/>
                </a:solidFill>
              </a:endParaRPr>
            </a:p>
            <a:p>
              <a:pPr eaLnBrk="1" hangingPunct="1">
                <a:spcBef>
                  <a:spcPct val="0"/>
                </a:spcBef>
                <a:buClrTx/>
                <a:buSzTx/>
                <a:buFontTx/>
                <a:buNone/>
              </a:pPr>
              <a:r>
                <a:rPr lang="en-US" altLang="en-US" sz="1200" b="1">
                  <a:solidFill>
                    <a:schemeClr val="tx1"/>
                  </a:solidFill>
                </a:rPr>
                <a:t>Scope</a:t>
              </a:r>
              <a:endParaRPr lang="en-US" altLang="en-US" sz="1200">
                <a:solidFill>
                  <a:schemeClr val="tx1"/>
                </a:solidFill>
              </a:endParaRPr>
            </a:p>
          </p:txBody>
        </p:sp>
        <p:sp>
          <p:nvSpPr>
            <p:cNvPr id="26" name="Text Box 24">
              <a:extLst>
                <a:ext uri="{FF2B5EF4-FFF2-40B4-BE49-F238E27FC236}">
                  <a16:creationId xmlns:a16="http://schemas.microsoft.com/office/drawing/2014/main" id="{C06D0A75-D3C5-4C69-B996-F78106A14C14}"/>
                </a:ext>
              </a:extLst>
            </p:cNvPr>
            <p:cNvSpPr txBox="1">
              <a:spLocks noChangeArrowheads="1"/>
            </p:cNvSpPr>
            <p:nvPr/>
          </p:nvSpPr>
          <p:spPr bwMode="auto">
            <a:xfrm>
              <a:off x="6781800" y="4862513"/>
              <a:ext cx="9207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de-DE" altLang="en-US" sz="1200" b="1">
                  <a:solidFill>
                    <a:schemeClr val="tx1"/>
                  </a:solidFill>
                </a:rPr>
                <a:t>Tested,</a:t>
              </a:r>
            </a:p>
            <a:p>
              <a:pPr eaLnBrk="1" hangingPunct="1">
                <a:spcBef>
                  <a:spcPct val="0"/>
                </a:spcBef>
                <a:buClrTx/>
                <a:buSzTx/>
                <a:buFontTx/>
                <a:buNone/>
              </a:pPr>
              <a:r>
                <a:rPr lang="de-DE" altLang="en-US" sz="1200" b="1">
                  <a:solidFill>
                    <a:schemeClr val="tx1"/>
                  </a:solidFill>
                </a:rPr>
                <a:t>Integrated</a:t>
              </a:r>
            </a:p>
            <a:p>
              <a:pPr eaLnBrk="1" hangingPunct="1">
                <a:spcBef>
                  <a:spcPct val="0"/>
                </a:spcBef>
                <a:buClrTx/>
                <a:buSzTx/>
                <a:buFontTx/>
                <a:buNone/>
              </a:pPr>
              <a:r>
                <a:rPr lang="de-DE" altLang="en-US" sz="1200" b="1">
                  <a:solidFill>
                    <a:schemeClr val="tx1"/>
                  </a:solidFill>
                </a:rPr>
                <a:t>Working</a:t>
              </a:r>
            </a:p>
            <a:p>
              <a:pPr eaLnBrk="1" hangingPunct="1">
                <a:spcBef>
                  <a:spcPct val="0"/>
                </a:spcBef>
                <a:buClrTx/>
                <a:buSzTx/>
                <a:buFontTx/>
                <a:buNone/>
              </a:pPr>
              <a:r>
                <a:rPr lang="de-DE" altLang="en-US" sz="1200" b="1">
                  <a:solidFill>
                    <a:schemeClr val="tx1"/>
                  </a:solidFill>
                </a:rPr>
                <a:t>System</a:t>
              </a:r>
              <a:endParaRPr lang="en-US" altLang="en-US" sz="1200">
                <a:solidFill>
                  <a:schemeClr val="tx1"/>
                </a:solidFill>
              </a:endParaRPr>
            </a:p>
          </p:txBody>
        </p:sp>
        <p:sp>
          <p:nvSpPr>
            <p:cNvPr id="27" name="Text Box 25">
              <a:extLst>
                <a:ext uri="{FF2B5EF4-FFF2-40B4-BE49-F238E27FC236}">
                  <a16:creationId xmlns:a16="http://schemas.microsoft.com/office/drawing/2014/main" id="{C4E79BB4-5B42-4494-9A94-AE0637502728}"/>
                </a:ext>
              </a:extLst>
            </p:cNvPr>
            <p:cNvSpPr txBox="1">
              <a:spLocks noChangeArrowheads="1"/>
            </p:cNvSpPr>
            <p:nvPr/>
          </p:nvSpPr>
          <p:spPr bwMode="auto">
            <a:xfrm>
              <a:off x="3557588" y="4943475"/>
              <a:ext cx="785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de-DE" altLang="en-US" sz="1200" b="1">
                  <a:solidFill>
                    <a:schemeClr val="tx1"/>
                  </a:solidFill>
                </a:rPr>
                <a:t>Iteration</a:t>
              </a:r>
            </a:p>
            <a:p>
              <a:pPr eaLnBrk="1" hangingPunct="1">
                <a:spcBef>
                  <a:spcPct val="0"/>
                </a:spcBef>
                <a:buClrTx/>
                <a:buSzTx/>
                <a:buFontTx/>
                <a:buNone/>
              </a:pPr>
              <a:r>
                <a:rPr lang="de-DE" altLang="en-US" sz="1200" b="1">
                  <a:solidFill>
                    <a:schemeClr val="tx1"/>
                  </a:solidFill>
                </a:rPr>
                <a:t>Plan</a:t>
              </a:r>
              <a:endParaRPr lang="en-US" altLang="en-US" sz="1200">
                <a:solidFill>
                  <a:schemeClr val="tx1"/>
                </a:solidFill>
              </a:endParaRPr>
            </a:p>
          </p:txBody>
        </p:sp>
        <p:sp>
          <p:nvSpPr>
            <p:cNvPr id="28" name="AutoShape 26">
              <a:extLst>
                <a:ext uri="{FF2B5EF4-FFF2-40B4-BE49-F238E27FC236}">
                  <a16:creationId xmlns:a16="http://schemas.microsoft.com/office/drawing/2014/main" id="{154400EB-D566-4CF6-850D-2344F2A2347F}"/>
                </a:ext>
              </a:extLst>
            </p:cNvPr>
            <p:cNvSpPr>
              <a:spLocks/>
            </p:cNvSpPr>
            <p:nvPr/>
          </p:nvSpPr>
          <p:spPr bwMode="auto">
            <a:xfrm rot="16200000">
              <a:off x="1333500" y="2781300"/>
              <a:ext cx="304800" cy="1143000"/>
            </a:xfrm>
            <a:prstGeom prst="rightBrace">
              <a:avLst>
                <a:gd name="adj1" fmla="val 31250"/>
                <a:gd name="adj2" fmla="val 50000"/>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29" name="Text Box 27">
              <a:extLst>
                <a:ext uri="{FF2B5EF4-FFF2-40B4-BE49-F238E27FC236}">
                  <a16:creationId xmlns:a16="http://schemas.microsoft.com/office/drawing/2014/main" id="{54FD5F7A-5BF5-450E-98E7-13F95823D3F4}"/>
                </a:ext>
              </a:extLst>
            </p:cNvPr>
            <p:cNvSpPr txBox="1">
              <a:spLocks noChangeArrowheads="1"/>
            </p:cNvSpPr>
            <p:nvPr/>
          </p:nvSpPr>
          <p:spPr bwMode="auto">
            <a:xfrm>
              <a:off x="914400" y="2773363"/>
              <a:ext cx="12954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de-DE" altLang="en-US" sz="1200" b="1">
                  <a:solidFill>
                    <a:schemeClr val="tx1"/>
                  </a:solidFill>
                </a:rPr>
                <a:t>Release Plan</a:t>
              </a:r>
              <a:endParaRPr lang="en-US" altLang="en-US" sz="1200">
                <a:solidFill>
                  <a:schemeClr val="tx1"/>
                </a:solidFill>
              </a:endParaRPr>
            </a:p>
          </p:txBody>
        </p:sp>
      </p:grpSp>
      <p:sp>
        <p:nvSpPr>
          <p:cNvPr id="3" name="TextBox 2">
            <a:extLst>
              <a:ext uri="{FF2B5EF4-FFF2-40B4-BE49-F238E27FC236}">
                <a16:creationId xmlns:a16="http://schemas.microsoft.com/office/drawing/2014/main" id="{65ACD712-9860-41B7-9666-666E3FB607B1}"/>
              </a:ext>
            </a:extLst>
          </p:cNvPr>
          <p:cNvSpPr txBox="1"/>
          <p:nvPr/>
        </p:nvSpPr>
        <p:spPr>
          <a:xfrm>
            <a:off x="905069" y="1380929"/>
            <a:ext cx="10627568" cy="1200329"/>
          </a:xfrm>
          <a:prstGeom prst="rect">
            <a:avLst/>
          </a:prstGeom>
          <a:noFill/>
        </p:spPr>
        <p:txBody>
          <a:bodyPr wrap="square" rtlCol="0">
            <a:spAutoFit/>
          </a:bodyPr>
          <a:lstStyle/>
          <a:p>
            <a:r>
              <a:rPr lang="en-US" sz="2400" dirty="0">
                <a:latin typeface="+mj-lt"/>
              </a:rPr>
              <a:t>Organizations quickly realized how much more efficient they could be having integrated teams that collaboratively define the requirements, plan the releases and sprints, test the product during development and deploy the latest update in a seamless way</a:t>
            </a:r>
          </a:p>
        </p:txBody>
      </p:sp>
    </p:spTree>
    <p:extLst>
      <p:ext uri="{BB962C8B-B14F-4D97-AF65-F5344CB8AC3E}">
        <p14:creationId xmlns:p14="http://schemas.microsoft.com/office/powerpoint/2010/main" val="37941776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B3FFA5-16A5-4793-8562-8311DA0B4DEA}"/>
              </a:ext>
            </a:extLst>
          </p:cNvPr>
          <p:cNvSpPr>
            <a:spLocks noGrp="1"/>
          </p:cNvSpPr>
          <p:nvPr>
            <p:ph type="title"/>
          </p:nvPr>
        </p:nvSpPr>
        <p:spPr>
          <a:xfrm>
            <a:off x="2076628" y="474786"/>
            <a:ext cx="4635586" cy="2338754"/>
          </a:xfrm>
        </p:spPr>
        <p:txBody>
          <a:bodyPr>
            <a:normAutofit/>
          </a:bodyPr>
          <a:lstStyle/>
          <a:p>
            <a:r>
              <a:rPr lang="en-US" sz="6000" b="0" dirty="0"/>
              <a:t>Testers</a:t>
            </a:r>
          </a:p>
        </p:txBody>
      </p:sp>
      <p:pic>
        <p:nvPicPr>
          <p:cNvPr id="3" name="Picture 2">
            <a:extLst>
              <a:ext uri="{FF2B5EF4-FFF2-40B4-BE49-F238E27FC236}">
                <a16:creationId xmlns:a16="http://schemas.microsoft.com/office/drawing/2014/main" id="{28602D97-7333-4D24-8667-F9BF7F0CD5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74786"/>
            <a:ext cx="2244252" cy="1674815"/>
          </a:xfrm>
          <a:prstGeom prst="rect">
            <a:avLst/>
          </a:prstGeom>
        </p:spPr>
      </p:pic>
    </p:spTree>
    <p:extLst>
      <p:ext uri="{BB962C8B-B14F-4D97-AF65-F5344CB8AC3E}">
        <p14:creationId xmlns:p14="http://schemas.microsoft.com/office/powerpoint/2010/main" val="2400340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82FB15-43D4-43EC-AFD2-4B43ED0956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044" y="1524709"/>
            <a:ext cx="6836897" cy="3056622"/>
          </a:xfrm>
          <a:prstGeom prst="rect">
            <a:avLst/>
          </a:prstGeom>
          <a:ln>
            <a:solidFill>
              <a:schemeClr val="bg2">
                <a:lumMod val="50000"/>
              </a:schemeClr>
            </a:solidFill>
          </a:ln>
        </p:spPr>
      </p:pic>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p:txBody>
          <a:bodyPr/>
          <a:lstStyle/>
          <a:p>
            <a:r>
              <a:rPr lang="en-US" dirty="0"/>
              <a:t>Test Management &amp; QA</a:t>
            </a:r>
          </a:p>
        </p:txBody>
      </p:sp>
      <p:sp>
        <p:nvSpPr>
          <p:cNvPr id="6" name="Content Placeholder 4">
            <a:extLst>
              <a:ext uri="{FF2B5EF4-FFF2-40B4-BE49-F238E27FC236}">
                <a16:creationId xmlns:a16="http://schemas.microsoft.com/office/drawing/2014/main" id="{83375727-5982-4416-AF17-AA296F1954F5}"/>
              </a:ext>
            </a:extLst>
          </p:cNvPr>
          <p:cNvSpPr txBox="1">
            <a:spLocks/>
          </p:cNvSpPr>
          <p:nvPr/>
        </p:nvSpPr>
        <p:spPr>
          <a:xfrm>
            <a:off x="838200" y="5566300"/>
            <a:ext cx="8501109" cy="11274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a:latin typeface="+mj-lt"/>
              </a:rPr>
              <a:t>Manage your automated and manual test cases, test suites and testing artifacts in a central repository.</a:t>
            </a:r>
          </a:p>
        </p:txBody>
      </p:sp>
      <p:pic>
        <p:nvPicPr>
          <p:cNvPr id="4099" name="Picture 3">
            <a:extLst>
              <a:ext uri="{FF2B5EF4-FFF2-40B4-BE49-F238E27FC236}">
                <a16:creationId xmlns:a16="http://schemas.microsoft.com/office/drawing/2014/main" id="{E4121549-43BD-45DB-9248-C7F7BB5B71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5239" y="2830105"/>
            <a:ext cx="7917471" cy="2273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29703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B3A89-CBAC-44E3-99AA-BF1272B5F44E}"/>
              </a:ext>
            </a:extLst>
          </p:cNvPr>
          <p:cNvSpPr>
            <a:spLocks noGrp="1"/>
          </p:cNvSpPr>
          <p:nvPr>
            <p:ph type="title"/>
          </p:nvPr>
        </p:nvSpPr>
        <p:spPr/>
        <p:txBody>
          <a:bodyPr/>
          <a:lstStyle/>
          <a:p>
            <a:r>
              <a:rPr lang="en-US" dirty="0"/>
              <a:t>Manual Testing</a:t>
            </a:r>
          </a:p>
        </p:txBody>
      </p:sp>
      <p:pic>
        <p:nvPicPr>
          <p:cNvPr id="5" name="Picture 4">
            <a:extLst>
              <a:ext uri="{FF2B5EF4-FFF2-40B4-BE49-F238E27FC236}">
                <a16:creationId xmlns:a16="http://schemas.microsoft.com/office/drawing/2014/main" id="{D2C98EA6-8384-4A4E-ADD6-2A1F3FCD2F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036" y="1541824"/>
            <a:ext cx="10403633" cy="3013697"/>
          </a:xfrm>
          <a:prstGeom prst="rect">
            <a:avLst/>
          </a:prstGeom>
          <a:ln>
            <a:solidFill>
              <a:schemeClr val="bg2">
                <a:lumMod val="50000"/>
              </a:schemeClr>
            </a:solidFill>
          </a:ln>
        </p:spPr>
      </p:pic>
      <p:pic>
        <p:nvPicPr>
          <p:cNvPr id="7" name="Picture 6">
            <a:extLst>
              <a:ext uri="{FF2B5EF4-FFF2-40B4-BE49-F238E27FC236}">
                <a16:creationId xmlns:a16="http://schemas.microsoft.com/office/drawing/2014/main" id="{E8E69288-A140-437D-AAEA-848DEBBF43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6260" y="2218561"/>
            <a:ext cx="8182947" cy="3205754"/>
          </a:xfrm>
          <a:prstGeom prst="rect">
            <a:avLst/>
          </a:prstGeom>
          <a:ln>
            <a:solidFill>
              <a:schemeClr val="bg2">
                <a:lumMod val="50000"/>
              </a:schemeClr>
            </a:solidFill>
          </a:ln>
        </p:spPr>
      </p:pic>
      <p:sp>
        <p:nvSpPr>
          <p:cNvPr id="8" name="Content Placeholder 4">
            <a:extLst>
              <a:ext uri="{FF2B5EF4-FFF2-40B4-BE49-F238E27FC236}">
                <a16:creationId xmlns:a16="http://schemas.microsoft.com/office/drawing/2014/main" id="{24B0889E-FE41-4A67-AC46-F0FB1F6BC1E1}"/>
              </a:ext>
            </a:extLst>
          </p:cNvPr>
          <p:cNvSpPr>
            <a:spLocks noGrp="1"/>
          </p:cNvSpPr>
          <p:nvPr>
            <p:ph idx="1"/>
          </p:nvPr>
        </p:nvSpPr>
        <p:spPr>
          <a:xfrm>
            <a:off x="838200" y="5595009"/>
            <a:ext cx="9080241" cy="992404"/>
          </a:xfrm>
        </p:spPr>
        <p:txBody>
          <a:bodyPr>
            <a:noAutofit/>
          </a:bodyPr>
          <a:lstStyle/>
          <a:p>
            <a:pPr marL="0" indent="0">
              <a:buNone/>
            </a:pPr>
            <a:r>
              <a:rPr lang="en-US" dirty="0" err="1">
                <a:latin typeface="+mj-lt"/>
              </a:rPr>
              <a:t>SpiraTest</a:t>
            </a:r>
            <a:r>
              <a:rPr lang="en-US" dirty="0">
                <a:latin typeface="+mj-lt"/>
              </a:rPr>
              <a:t> lets you easily author test cases and test steps with a built in test execution wizard that makes running tests easy. </a:t>
            </a:r>
          </a:p>
        </p:txBody>
      </p:sp>
    </p:spTree>
    <p:extLst>
      <p:ext uri="{BB962C8B-B14F-4D97-AF65-F5344CB8AC3E}">
        <p14:creationId xmlns:p14="http://schemas.microsoft.com/office/powerpoint/2010/main" val="40921090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4E38CA-6D16-4B4B-94B3-172EAFD1BF26}"/>
              </a:ext>
            </a:extLst>
          </p:cNvPr>
          <p:cNvPicPr>
            <a:picLocks noChangeAspect="1"/>
          </p:cNvPicPr>
          <p:nvPr/>
        </p:nvPicPr>
        <p:blipFill>
          <a:blip r:embed="rId2"/>
          <a:stretch>
            <a:fillRect/>
          </a:stretch>
        </p:blipFill>
        <p:spPr>
          <a:xfrm>
            <a:off x="834609" y="1785590"/>
            <a:ext cx="5743478" cy="3867037"/>
          </a:xfrm>
          <a:prstGeom prst="rect">
            <a:avLst/>
          </a:prstGeom>
        </p:spPr>
      </p:pic>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p:txBody>
          <a:bodyPr/>
          <a:lstStyle/>
          <a:p>
            <a:r>
              <a:rPr lang="en-US" dirty="0"/>
              <a:t>Automated Testing</a:t>
            </a:r>
          </a:p>
        </p:txBody>
      </p:sp>
      <p:sp>
        <p:nvSpPr>
          <p:cNvPr id="6" name="Content Placeholder 4">
            <a:extLst>
              <a:ext uri="{FF2B5EF4-FFF2-40B4-BE49-F238E27FC236}">
                <a16:creationId xmlns:a16="http://schemas.microsoft.com/office/drawing/2014/main" id="{A2619821-3665-42A0-AEF9-5E58C51C11EA}"/>
              </a:ext>
            </a:extLst>
          </p:cNvPr>
          <p:cNvSpPr txBox="1">
            <a:spLocks/>
          </p:cNvSpPr>
          <p:nvPr/>
        </p:nvSpPr>
        <p:spPr>
          <a:xfrm>
            <a:off x="838200" y="5722100"/>
            <a:ext cx="9255711" cy="9716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a:latin typeface="+mj-lt"/>
              </a:rPr>
              <a:t>Orchestrate your automated tests from </a:t>
            </a:r>
            <a:r>
              <a:rPr lang="en-US" dirty="0" err="1">
                <a:latin typeface="+mj-lt"/>
              </a:rPr>
              <a:t>SpiraTest</a:t>
            </a:r>
            <a:r>
              <a:rPr lang="en-US" dirty="0">
                <a:latin typeface="+mj-lt"/>
              </a:rPr>
              <a:t>, with integrated test lab management and data-driven testing</a:t>
            </a:r>
          </a:p>
        </p:txBody>
      </p:sp>
      <p:pic>
        <p:nvPicPr>
          <p:cNvPr id="5124" name="Picture 4">
            <a:extLst>
              <a:ext uri="{FF2B5EF4-FFF2-40B4-BE49-F238E27FC236}">
                <a16:creationId xmlns:a16="http://schemas.microsoft.com/office/drawing/2014/main" id="{8AE7A906-4C45-4D3C-83E3-BABC7FFE41A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8952" y="3313766"/>
            <a:ext cx="4494982" cy="205722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71A47AA-7AD7-47EB-BF57-A6C093F172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43230" y="905067"/>
            <a:ext cx="6590704" cy="2186489"/>
          </a:xfrm>
          <a:prstGeom prst="rect">
            <a:avLst/>
          </a:prstGeom>
          <a:ln>
            <a:solidFill>
              <a:schemeClr val="bg2">
                <a:lumMod val="50000"/>
              </a:schemeClr>
            </a:solidFill>
          </a:ln>
        </p:spPr>
      </p:pic>
    </p:spTree>
    <p:extLst>
      <p:ext uri="{BB962C8B-B14F-4D97-AF65-F5344CB8AC3E}">
        <p14:creationId xmlns:p14="http://schemas.microsoft.com/office/powerpoint/2010/main" val="26835233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p:txBody>
          <a:bodyPr/>
          <a:lstStyle/>
          <a:p>
            <a:r>
              <a:rPr lang="en-US" dirty="0"/>
              <a:t>Exploratory &amp; Session-Based Testing</a:t>
            </a:r>
          </a:p>
        </p:txBody>
      </p:sp>
      <p:sp>
        <p:nvSpPr>
          <p:cNvPr id="6" name="Content Placeholder 4">
            <a:extLst>
              <a:ext uri="{FF2B5EF4-FFF2-40B4-BE49-F238E27FC236}">
                <a16:creationId xmlns:a16="http://schemas.microsoft.com/office/drawing/2014/main" id="{C48E9565-E82E-46BA-AAD2-644A25D9449B}"/>
              </a:ext>
            </a:extLst>
          </p:cNvPr>
          <p:cNvSpPr txBox="1">
            <a:spLocks/>
          </p:cNvSpPr>
          <p:nvPr/>
        </p:nvSpPr>
        <p:spPr>
          <a:xfrm>
            <a:off x="838200" y="5734976"/>
            <a:ext cx="9220200" cy="9587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err="1">
                <a:latin typeface="+mj-lt"/>
              </a:rPr>
              <a:t>SpiraTest</a:t>
            </a:r>
            <a:r>
              <a:rPr lang="en-US" dirty="0">
                <a:latin typeface="+mj-lt"/>
              </a:rPr>
              <a:t> provides an easy to use testing wizard for session and exploratory tests, with </a:t>
            </a:r>
            <a:r>
              <a:rPr lang="en-US" dirty="0" err="1">
                <a:latin typeface="+mj-lt"/>
              </a:rPr>
              <a:t>SpiraCapture</a:t>
            </a:r>
            <a:r>
              <a:rPr lang="en-US" dirty="0">
                <a:latin typeface="+mj-lt"/>
              </a:rPr>
              <a:t>™ for automated capture.</a:t>
            </a:r>
          </a:p>
        </p:txBody>
      </p:sp>
      <p:pic>
        <p:nvPicPr>
          <p:cNvPr id="6146" name="Picture 2">
            <a:extLst>
              <a:ext uri="{FF2B5EF4-FFF2-40B4-BE49-F238E27FC236}">
                <a16:creationId xmlns:a16="http://schemas.microsoft.com/office/drawing/2014/main" id="{B9097415-B09B-440F-99C7-EF8CC154E6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366" y="1540599"/>
            <a:ext cx="6403905" cy="391916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147" name="Picture 3">
            <a:extLst>
              <a:ext uri="{FF2B5EF4-FFF2-40B4-BE49-F238E27FC236}">
                <a16:creationId xmlns:a16="http://schemas.microsoft.com/office/drawing/2014/main" id="{9DF7C9B1-A366-4DCB-AC59-238AFD2DBF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5236" y="1690688"/>
            <a:ext cx="6981993" cy="352938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32420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92645-9694-414E-B0A9-2D527498A5C6}"/>
              </a:ext>
            </a:extLst>
          </p:cNvPr>
          <p:cNvSpPr>
            <a:spLocks noGrp="1"/>
          </p:cNvSpPr>
          <p:nvPr>
            <p:ph type="title"/>
          </p:nvPr>
        </p:nvSpPr>
        <p:spPr/>
        <p:txBody>
          <a:bodyPr/>
          <a:lstStyle/>
          <a:p>
            <a:r>
              <a:rPr lang="en-US" dirty="0" err="1"/>
              <a:t>RemoteLaunch</a:t>
            </a:r>
            <a:r>
              <a:rPr lang="en-US" dirty="0"/>
              <a:t>® - Automation Integration</a:t>
            </a:r>
          </a:p>
        </p:txBody>
      </p:sp>
      <p:sp>
        <p:nvSpPr>
          <p:cNvPr id="3" name="Content Placeholder 2">
            <a:extLst>
              <a:ext uri="{FF2B5EF4-FFF2-40B4-BE49-F238E27FC236}">
                <a16:creationId xmlns:a16="http://schemas.microsoft.com/office/drawing/2014/main" id="{E3A0541F-852E-44D1-BB01-9C2059A13794}"/>
              </a:ext>
            </a:extLst>
          </p:cNvPr>
          <p:cNvSpPr>
            <a:spLocks noGrp="1"/>
          </p:cNvSpPr>
          <p:nvPr>
            <p:ph idx="1"/>
          </p:nvPr>
        </p:nvSpPr>
        <p:spPr>
          <a:xfrm>
            <a:off x="838200" y="5817093"/>
            <a:ext cx="9042918" cy="914400"/>
          </a:xfrm>
        </p:spPr>
        <p:txBody>
          <a:bodyPr>
            <a:normAutofit/>
          </a:bodyPr>
          <a:lstStyle/>
          <a:p>
            <a:pPr marL="0" indent="0">
              <a:buNone/>
            </a:pPr>
            <a:r>
              <a:rPr lang="en-US" dirty="0" err="1">
                <a:latin typeface="+mj-lt"/>
              </a:rPr>
              <a:t>RemoteLaunch</a:t>
            </a:r>
            <a:r>
              <a:rPr lang="en-US" dirty="0">
                <a:latin typeface="+mj-lt"/>
              </a:rPr>
              <a:t> lets you integrate other automated testing tools with </a:t>
            </a:r>
            <a:r>
              <a:rPr lang="en-US" dirty="0" err="1">
                <a:latin typeface="+mj-lt"/>
              </a:rPr>
              <a:t>SpiraTest</a:t>
            </a:r>
            <a:r>
              <a:rPr lang="en-US" dirty="0">
                <a:latin typeface="+mj-lt"/>
              </a:rPr>
              <a:t> in addition to Rapise</a:t>
            </a:r>
          </a:p>
        </p:txBody>
      </p:sp>
      <p:pic>
        <p:nvPicPr>
          <p:cNvPr id="4" name="Graphic 3">
            <a:extLst>
              <a:ext uri="{FF2B5EF4-FFF2-40B4-BE49-F238E27FC236}">
                <a16:creationId xmlns:a16="http://schemas.microsoft.com/office/drawing/2014/main" id="{5C055A89-9AB8-4928-B25E-B2C541AF580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68821" y="627081"/>
            <a:ext cx="884979" cy="801650"/>
          </a:xfrm>
          <a:prstGeom prst="rect">
            <a:avLst/>
          </a:prstGeom>
        </p:spPr>
      </p:pic>
      <p:grpSp>
        <p:nvGrpSpPr>
          <p:cNvPr id="5" name="Group 4">
            <a:extLst>
              <a:ext uri="{FF2B5EF4-FFF2-40B4-BE49-F238E27FC236}">
                <a16:creationId xmlns:a16="http://schemas.microsoft.com/office/drawing/2014/main" id="{A5EFAF9E-F74F-4B6E-A00D-19B706DB8DC1}"/>
              </a:ext>
            </a:extLst>
          </p:cNvPr>
          <p:cNvGrpSpPr/>
          <p:nvPr/>
        </p:nvGrpSpPr>
        <p:grpSpPr>
          <a:xfrm>
            <a:off x="1477392" y="1549893"/>
            <a:ext cx="7696200" cy="4250173"/>
            <a:chOff x="2374037" y="2011532"/>
            <a:chExt cx="7696200" cy="4250173"/>
          </a:xfrm>
        </p:grpSpPr>
        <p:sp>
          <p:nvSpPr>
            <p:cNvPr id="6" name="AutoShape 6">
              <a:extLst>
                <a:ext uri="{FF2B5EF4-FFF2-40B4-BE49-F238E27FC236}">
                  <a16:creationId xmlns:a16="http://schemas.microsoft.com/office/drawing/2014/main" id="{31C97BA4-241F-4B9B-B021-5A9BAF339A9D}"/>
                </a:ext>
              </a:extLst>
            </p:cNvPr>
            <p:cNvSpPr>
              <a:spLocks noChangeArrowheads="1"/>
            </p:cNvSpPr>
            <p:nvPr/>
          </p:nvSpPr>
          <p:spPr bwMode="auto">
            <a:xfrm>
              <a:off x="2907437" y="2011532"/>
              <a:ext cx="1905000" cy="914400"/>
            </a:xfrm>
            <a:prstGeom prst="roundRect">
              <a:avLst>
                <a:gd name="adj" fmla="val 16667"/>
              </a:avLst>
            </a:prstGeom>
            <a:solidFill>
              <a:schemeClr val="accent1">
                <a:lumMod val="20000"/>
                <a:lumOff val="80000"/>
              </a:schemeClr>
            </a:solidFill>
            <a:ln w="9525">
              <a:solidFill>
                <a:schemeClr val="tx1"/>
              </a:solidFill>
              <a:round/>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600" b="1" dirty="0">
                  <a:solidFill>
                    <a:schemeClr val="tx1"/>
                  </a:solidFill>
                </a:rPr>
                <a:t>Host #1</a:t>
              </a:r>
            </a:p>
            <a:p>
              <a:pPr algn="ctr" eaLnBrk="1" hangingPunct="1">
                <a:spcBef>
                  <a:spcPct val="0"/>
                </a:spcBef>
                <a:buClrTx/>
                <a:buSzTx/>
                <a:buFontTx/>
                <a:buNone/>
              </a:pPr>
              <a:r>
                <a:rPr lang="en-US" altLang="en-US" sz="1600" dirty="0">
                  <a:solidFill>
                    <a:schemeClr val="tx1"/>
                  </a:solidFill>
                </a:rPr>
                <a:t>Windows 2008</a:t>
              </a:r>
            </a:p>
            <a:p>
              <a:pPr algn="ctr" eaLnBrk="1" hangingPunct="1">
                <a:spcBef>
                  <a:spcPct val="0"/>
                </a:spcBef>
                <a:buClrTx/>
                <a:buSzTx/>
                <a:buFontTx/>
                <a:buNone/>
              </a:pPr>
              <a:r>
                <a:rPr lang="en-US" altLang="en-US" sz="1600" dirty="0">
                  <a:solidFill>
                    <a:schemeClr val="tx1"/>
                  </a:solidFill>
                </a:rPr>
                <a:t>IE 8.0</a:t>
              </a:r>
            </a:p>
          </p:txBody>
        </p:sp>
        <p:sp>
          <p:nvSpPr>
            <p:cNvPr id="7" name="Rectangle 9">
              <a:extLst>
                <a:ext uri="{FF2B5EF4-FFF2-40B4-BE49-F238E27FC236}">
                  <a16:creationId xmlns:a16="http://schemas.microsoft.com/office/drawing/2014/main" id="{7D9EB64C-95F4-4A15-8F9C-7291863D2E5A}"/>
                </a:ext>
              </a:extLst>
            </p:cNvPr>
            <p:cNvSpPr>
              <a:spLocks noChangeArrowheads="1"/>
            </p:cNvSpPr>
            <p:nvPr/>
          </p:nvSpPr>
          <p:spPr bwMode="auto">
            <a:xfrm>
              <a:off x="3212237" y="2849732"/>
              <a:ext cx="2133600" cy="304800"/>
            </a:xfrm>
            <a:prstGeom prst="rect">
              <a:avLst/>
            </a:prstGeom>
            <a:solidFill>
              <a:schemeClr val="bg2">
                <a:lumMod val="95000"/>
              </a:schemeClr>
            </a:solidFill>
            <a:ln w="9525">
              <a:solidFill>
                <a:schemeClr val="tx1"/>
              </a:solidFill>
              <a:miter lim="800000"/>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600" b="1" dirty="0" err="1">
                  <a:solidFill>
                    <a:schemeClr val="tx1"/>
                  </a:solidFill>
                </a:rPr>
                <a:t>RemoteLaunch</a:t>
              </a:r>
              <a:r>
                <a:rPr lang="en-US" altLang="en-US" sz="1600" baseline="30000" dirty="0">
                  <a:solidFill>
                    <a:schemeClr val="tx1"/>
                  </a:solidFill>
                </a:rPr>
                <a:t>®</a:t>
              </a:r>
              <a:endParaRPr lang="en-US" altLang="en-US" sz="1600" b="1" dirty="0">
                <a:solidFill>
                  <a:schemeClr val="tx1"/>
                </a:solidFill>
              </a:endParaRPr>
            </a:p>
          </p:txBody>
        </p:sp>
        <p:sp>
          <p:nvSpPr>
            <p:cNvPr id="8" name="AutoShape 4">
              <a:extLst>
                <a:ext uri="{FF2B5EF4-FFF2-40B4-BE49-F238E27FC236}">
                  <a16:creationId xmlns:a16="http://schemas.microsoft.com/office/drawing/2014/main" id="{DCB716CB-45B1-46BD-A4D1-40C55D1A59B2}"/>
                </a:ext>
              </a:extLst>
            </p:cNvPr>
            <p:cNvSpPr>
              <a:spLocks noChangeArrowheads="1"/>
            </p:cNvSpPr>
            <p:nvPr/>
          </p:nvSpPr>
          <p:spPr bwMode="auto">
            <a:xfrm>
              <a:off x="5574437" y="3383132"/>
              <a:ext cx="1905000" cy="1066800"/>
            </a:xfrm>
            <a:prstGeom prst="can">
              <a:avLst>
                <a:gd name="adj" fmla="val 25000"/>
              </a:avLst>
            </a:prstGeom>
            <a:solidFill>
              <a:schemeClr val="accent6">
                <a:lumMod val="20000"/>
                <a:lumOff val="80000"/>
              </a:schemeClr>
            </a:solidFill>
            <a:ln w="9525">
              <a:solidFill>
                <a:schemeClr val="tx1"/>
              </a:solidFill>
              <a:round/>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b="1" dirty="0" err="1">
                  <a:solidFill>
                    <a:schemeClr val="tx1"/>
                  </a:solidFill>
                </a:rPr>
                <a:t>SpiraTest</a:t>
              </a:r>
              <a:r>
                <a:rPr lang="en-US" altLang="en-US" sz="1800" b="1" dirty="0">
                  <a:solidFill>
                    <a:schemeClr val="tx1"/>
                  </a:solidFill>
                </a:rPr>
                <a:t>®</a:t>
              </a:r>
            </a:p>
            <a:p>
              <a:pPr algn="ctr" eaLnBrk="1" hangingPunct="1">
                <a:spcBef>
                  <a:spcPct val="0"/>
                </a:spcBef>
                <a:buClrTx/>
                <a:buSzTx/>
                <a:buFontTx/>
                <a:buNone/>
              </a:pPr>
              <a:r>
                <a:rPr lang="en-US" altLang="en-US" sz="1800" dirty="0">
                  <a:solidFill>
                    <a:schemeClr val="tx1"/>
                  </a:solidFill>
                </a:rPr>
                <a:t>Repository</a:t>
              </a:r>
            </a:p>
          </p:txBody>
        </p:sp>
        <p:sp>
          <p:nvSpPr>
            <p:cNvPr id="9" name="AutoShape 7">
              <a:extLst>
                <a:ext uri="{FF2B5EF4-FFF2-40B4-BE49-F238E27FC236}">
                  <a16:creationId xmlns:a16="http://schemas.microsoft.com/office/drawing/2014/main" id="{79A0C7BD-88BF-40DD-8476-CAC18971B555}"/>
                </a:ext>
              </a:extLst>
            </p:cNvPr>
            <p:cNvSpPr>
              <a:spLocks noChangeArrowheads="1"/>
            </p:cNvSpPr>
            <p:nvPr/>
          </p:nvSpPr>
          <p:spPr bwMode="auto">
            <a:xfrm>
              <a:off x="2374037" y="3459332"/>
              <a:ext cx="1905000" cy="914400"/>
            </a:xfrm>
            <a:prstGeom prst="roundRect">
              <a:avLst>
                <a:gd name="adj" fmla="val 16667"/>
              </a:avLst>
            </a:prstGeom>
            <a:solidFill>
              <a:schemeClr val="accent1">
                <a:lumMod val="20000"/>
                <a:lumOff val="80000"/>
              </a:schemeClr>
            </a:solidFill>
            <a:ln w="9525">
              <a:solidFill>
                <a:schemeClr val="tx1"/>
              </a:solidFill>
              <a:round/>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600" b="1">
                  <a:solidFill>
                    <a:schemeClr val="tx1"/>
                  </a:solidFill>
                </a:rPr>
                <a:t>Host #2</a:t>
              </a:r>
            </a:p>
            <a:p>
              <a:pPr algn="ctr" eaLnBrk="1" hangingPunct="1">
                <a:spcBef>
                  <a:spcPct val="0"/>
                </a:spcBef>
                <a:buClrTx/>
                <a:buSzTx/>
                <a:buFontTx/>
                <a:buNone/>
              </a:pPr>
              <a:r>
                <a:rPr lang="en-US" altLang="en-US" sz="1600">
                  <a:solidFill>
                    <a:schemeClr val="tx1"/>
                  </a:solidFill>
                </a:rPr>
                <a:t>Windows Vista</a:t>
              </a:r>
            </a:p>
            <a:p>
              <a:pPr algn="ctr" eaLnBrk="1" hangingPunct="1">
                <a:spcBef>
                  <a:spcPct val="0"/>
                </a:spcBef>
                <a:buClrTx/>
                <a:buSzTx/>
                <a:buFontTx/>
                <a:buNone/>
              </a:pPr>
              <a:r>
                <a:rPr lang="en-US" altLang="en-US" sz="1600">
                  <a:solidFill>
                    <a:schemeClr val="tx1"/>
                  </a:solidFill>
                </a:rPr>
                <a:t>Mozilla Firefox</a:t>
              </a:r>
            </a:p>
          </p:txBody>
        </p:sp>
        <p:sp>
          <p:nvSpPr>
            <p:cNvPr id="10" name="AutoShape 8">
              <a:extLst>
                <a:ext uri="{FF2B5EF4-FFF2-40B4-BE49-F238E27FC236}">
                  <a16:creationId xmlns:a16="http://schemas.microsoft.com/office/drawing/2014/main" id="{C8A14784-083D-41B3-95C6-6E9F94640EB8}"/>
                </a:ext>
              </a:extLst>
            </p:cNvPr>
            <p:cNvSpPr>
              <a:spLocks noChangeArrowheads="1"/>
            </p:cNvSpPr>
            <p:nvPr/>
          </p:nvSpPr>
          <p:spPr bwMode="auto">
            <a:xfrm>
              <a:off x="3212237" y="4907132"/>
              <a:ext cx="1905000" cy="914400"/>
            </a:xfrm>
            <a:prstGeom prst="roundRect">
              <a:avLst>
                <a:gd name="adj" fmla="val 16667"/>
              </a:avLst>
            </a:prstGeom>
            <a:solidFill>
              <a:schemeClr val="accent1">
                <a:lumMod val="20000"/>
                <a:lumOff val="80000"/>
              </a:schemeClr>
            </a:solidFill>
            <a:ln w="9525">
              <a:solidFill>
                <a:schemeClr val="tx1"/>
              </a:solidFill>
              <a:round/>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600" b="1">
                  <a:solidFill>
                    <a:schemeClr val="tx1"/>
                  </a:solidFill>
                </a:rPr>
                <a:t>Host #3</a:t>
              </a:r>
            </a:p>
            <a:p>
              <a:pPr algn="ctr" eaLnBrk="1" hangingPunct="1">
                <a:spcBef>
                  <a:spcPct val="0"/>
                </a:spcBef>
                <a:buClrTx/>
                <a:buSzTx/>
                <a:buFontTx/>
                <a:buNone/>
              </a:pPr>
              <a:r>
                <a:rPr lang="en-US" altLang="en-US" sz="1600">
                  <a:solidFill>
                    <a:schemeClr val="tx1"/>
                  </a:solidFill>
                </a:rPr>
                <a:t>Ubuntu Linux</a:t>
              </a:r>
            </a:p>
            <a:p>
              <a:pPr algn="ctr" eaLnBrk="1" hangingPunct="1">
                <a:spcBef>
                  <a:spcPct val="0"/>
                </a:spcBef>
                <a:buClrTx/>
                <a:buSzTx/>
                <a:buFontTx/>
                <a:buNone/>
              </a:pPr>
              <a:r>
                <a:rPr lang="en-US" altLang="en-US" sz="1600">
                  <a:solidFill>
                    <a:schemeClr val="tx1"/>
                  </a:solidFill>
                </a:rPr>
                <a:t>Google Chrome</a:t>
              </a:r>
            </a:p>
          </p:txBody>
        </p:sp>
        <p:sp>
          <p:nvSpPr>
            <p:cNvPr id="11" name="Rectangle 10">
              <a:extLst>
                <a:ext uri="{FF2B5EF4-FFF2-40B4-BE49-F238E27FC236}">
                  <a16:creationId xmlns:a16="http://schemas.microsoft.com/office/drawing/2014/main" id="{855854E2-31BD-449E-A7D4-80E3A958C202}"/>
                </a:ext>
              </a:extLst>
            </p:cNvPr>
            <p:cNvSpPr>
              <a:spLocks noChangeArrowheads="1"/>
            </p:cNvSpPr>
            <p:nvPr/>
          </p:nvSpPr>
          <p:spPr bwMode="auto">
            <a:xfrm>
              <a:off x="2678837" y="4297532"/>
              <a:ext cx="2133600" cy="304800"/>
            </a:xfrm>
            <a:prstGeom prst="rect">
              <a:avLst/>
            </a:prstGeom>
            <a:solidFill>
              <a:schemeClr val="bg2">
                <a:lumMod val="95000"/>
              </a:schemeClr>
            </a:solidFill>
            <a:ln w="9525">
              <a:solidFill>
                <a:schemeClr val="tx1"/>
              </a:solidFill>
              <a:miter lim="800000"/>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600" b="1">
                  <a:solidFill>
                    <a:schemeClr val="tx1"/>
                  </a:solidFill>
                </a:rPr>
                <a:t>RemoteLaunch</a:t>
              </a:r>
              <a:r>
                <a:rPr lang="en-US" altLang="en-US" sz="1600" baseline="30000">
                  <a:solidFill>
                    <a:schemeClr val="tx1"/>
                  </a:solidFill>
                </a:rPr>
                <a:t>®</a:t>
              </a:r>
              <a:endParaRPr lang="en-US" altLang="en-US" sz="1600" b="1">
                <a:solidFill>
                  <a:schemeClr val="tx1"/>
                </a:solidFill>
              </a:endParaRPr>
            </a:p>
          </p:txBody>
        </p:sp>
        <p:sp>
          <p:nvSpPr>
            <p:cNvPr id="12" name="Rectangle 11">
              <a:extLst>
                <a:ext uri="{FF2B5EF4-FFF2-40B4-BE49-F238E27FC236}">
                  <a16:creationId xmlns:a16="http://schemas.microsoft.com/office/drawing/2014/main" id="{CE16B124-BD93-429D-8700-E0EF4F9EEC84}"/>
                </a:ext>
              </a:extLst>
            </p:cNvPr>
            <p:cNvSpPr>
              <a:spLocks noChangeArrowheads="1"/>
            </p:cNvSpPr>
            <p:nvPr/>
          </p:nvSpPr>
          <p:spPr bwMode="auto">
            <a:xfrm>
              <a:off x="3593237" y="5745332"/>
              <a:ext cx="2133600" cy="304800"/>
            </a:xfrm>
            <a:prstGeom prst="rect">
              <a:avLst/>
            </a:prstGeom>
            <a:solidFill>
              <a:schemeClr val="bg2">
                <a:lumMod val="95000"/>
              </a:schemeClr>
            </a:solidFill>
            <a:ln w="9525">
              <a:solidFill>
                <a:schemeClr val="tx1"/>
              </a:solidFill>
              <a:miter lim="800000"/>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600" b="1">
                  <a:solidFill>
                    <a:schemeClr val="tx1"/>
                  </a:solidFill>
                </a:rPr>
                <a:t>RemoteLaunchX</a:t>
              </a:r>
              <a:r>
                <a:rPr lang="en-US" altLang="en-US" sz="1600" baseline="30000">
                  <a:solidFill>
                    <a:schemeClr val="tx1"/>
                  </a:solidFill>
                </a:rPr>
                <a:t>®</a:t>
              </a:r>
              <a:endParaRPr lang="en-US" altLang="en-US" sz="1600" b="1">
                <a:solidFill>
                  <a:schemeClr val="tx1"/>
                </a:solidFill>
              </a:endParaRPr>
            </a:p>
          </p:txBody>
        </p:sp>
        <p:sp>
          <p:nvSpPr>
            <p:cNvPr id="13" name="AutoShape 17">
              <a:extLst>
                <a:ext uri="{FF2B5EF4-FFF2-40B4-BE49-F238E27FC236}">
                  <a16:creationId xmlns:a16="http://schemas.microsoft.com/office/drawing/2014/main" id="{D6051B00-8B11-45CC-B3B0-97C69424F564}"/>
                </a:ext>
              </a:extLst>
            </p:cNvPr>
            <p:cNvSpPr>
              <a:spLocks noChangeArrowheads="1"/>
            </p:cNvSpPr>
            <p:nvPr/>
          </p:nvSpPr>
          <p:spPr bwMode="auto">
            <a:xfrm>
              <a:off x="7784237" y="4907132"/>
              <a:ext cx="1905000" cy="914400"/>
            </a:xfrm>
            <a:prstGeom prst="roundRect">
              <a:avLst>
                <a:gd name="adj" fmla="val 16667"/>
              </a:avLst>
            </a:prstGeom>
            <a:solidFill>
              <a:schemeClr val="bg2">
                <a:lumMod val="95000"/>
              </a:schemeClr>
            </a:solidFill>
            <a:ln w="9525">
              <a:solidFill>
                <a:schemeClr val="tx1"/>
              </a:solidFill>
              <a:round/>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a:solidFill>
                    <a:schemeClr val="tx1"/>
                  </a:solidFill>
                </a:rPr>
                <a:t>Manual</a:t>
              </a:r>
            </a:p>
            <a:p>
              <a:pPr algn="ctr" eaLnBrk="1" hangingPunct="1">
                <a:spcBef>
                  <a:spcPct val="0"/>
                </a:spcBef>
                <a:buClrTx/>
                <a:buSzTx/>
                <a:buFontTx/>
                <a:buNone/>
              </a:pPr>
              <a:r>
                <a:rPr lang="en-US" altLang="en-US" sz="1800">
                  <a:solidFill>
                    <a:schemeClr val="tx1"/>
                  </a:solidFill>
                </a:rPr>
                <a:t>Tester #3</a:t>
              </a:r>
            </a:p>
          </p:txBody>
        </p:sp>
        <p:sp>
          <p:nvSpPr>
            <p:cNvPr id="14" name="AutoShape 18">
              <a:extLst>
                <a:ext uri="{FF2B5EF4-FFF2-40B4-BE49-F238E27FC236}">
                  <a16:creationId xmlns:a16="http://schemas.microsoft.com/office/drawing/2014/main" id="{4B5544E9-300D-4CFC-99EC-8A0E77877BCC}"/>
                </a:ext>
              </a:extLst>
            </p:cNvPr>
            <p:cNvSpPr>
              <a:spLocks noChangeArrowheads="1"/>
            </p:cNvSpPr>
            <p:nvPr/>
          </p:nvSpPr>
          <p:spPr bwMode="auto">
            <a:xfrm>
              <a:off x="8165237" y="3459332"/>
              <a:ext cx="1905000" cy="914400"/>
            </a:xfrm>
            <a:prstGeom prst="roundRect">
              <a:avLst>
                <a:gd name="adj" fmla="val 16667"/>
              </a:avLst>
            </a:prstGeom>
            <a:solidFill>
              <a:schemeClr val="bg2">
                <a:lumMod val="95000"/>
              </a:schemeClr>
            </a:solidFill>
            <a:ln w="9525">
              <a:solidFill>
                <a:schemeClr val="tx1"/>
              </a:solidFill>
              <a:round/>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a:solidFill>
                    <a:schemeClr val="tx1"/>
                  </a:solidFill>
                </a:rPr>
                <a:t>Manual</a:t>
              </a:r>
            </a:p>
            <a:p>
              <a:pPr algn="ctr" eaLnBrk="1" hangingPunct="1">
                <a:spcBef>
                  <a:spcPct val="0"/>
                </a:spcBef>
                <a:buClrTx/>
                <a:buSzTx/>
                <a:buFontTx/>
                <a:buNone/>
              </a:pPr>
              <a:r>
                <a:rPr lang="en-US" altLang="en-US" sz="1800">
                  <a:solidFill>
                    <a:schemeClr val="tx1"/>
                  </a:solidFill>
                </a:rPr>
                <a:t>Tester #2</a:t>
              </a:r>
            </a:p>
          </p:txBody>
        </p:sp>
        <p:sp>
          <p:nvSpPr>
            <p:cNvPr id="15" name="AutoShape 19">
              <a:extLst>
                <a:ext uri="{FF2B5EF4-FFF2-40B4-BE49-F238E27FC236}">
                  <a16:creationId xmlns:a16="http://schemas.microsoft.com/office/drawing/2014/main" id="{B753A649-6D3F-4540-A7BB-FE26F415F613}"/>
                </a:ext>
              </a:extLst>
            </p:cNvPr>
            <p:cNvSpPr>
              <a:spLocks noChangeArrowheads="1"/>
            </p:cNvSpPr>
            <p:nvPr/>
          </p:nvSpPr>
          <p:spPr bwMode="auto">
            <a:xfrm>
              <a:off x="7708037" y="2011532"/>
              <a:ext cx="1905000" cy="914400"/>
            </a:xfrm>
            <a:prstGeom prst="roundRect">
              <a:avLst>
                <a:gd name="adj" fmla="val 16667"/>
              </a:avLst>
            </a:prstGeom>
            <a:solidFill>
              <a:schemeClr val="bg2">
                <a:lumMod val="95000"/>
              </a:schemeClr>
            </a:solidFill>
            <a:ln w="9525">
              <a:solidFill>
                <a:schemeClr val="tx1"/>
              </a:solidFill>
              <a:round/>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a:solidFill>
                    <a:schemeClr val="tx1"/>
                  </a:solidFill>
                </a:rPr>
                <a:t>Manual</a:t>
              </a:r>
            </a:p>
            <a:p>
              <a:pPr algn="ctr" eaLnBrk="1" hangingPunct="1">
                <a:spcBef>
                  <a:spcPct val="0"/>
                </a:spcBef>
                <a:buClrTx/>
                <a:buSzTx/>
                <a:buFontTx/>
                <a:buNone/>
              </a:pPr>
              <a:r>
                <a:rPr lang="en-US" altLang="en-US" sz="1800">
                  <a:solidFill>
                    <a:schemeClr val="tx1"/>
                  </a:solidFill>
                </a:rPr>
                <a:t>Tester #1</a:t>
              </a:r>
            </a:p>
          </p:txBody>
        </p:sp>
        <p:sp>
          <p:nvSpPr>
            <p:cNvPr id="16" name="Line 33">
              <a:extLst>
                <a:ext uri="{FF2B5EF4-FFF2-40B4-BE49-F238E27FC236}">
                  <a16:creationId xmlns:a16="http://schemas.microsoft.com/office/drawing/2014/main" id="{F64F084E-8848-4B15-BF1C-AD7F7BFF0296}"/>
                </a:ext>
              </a:extLst>
            </p:cNvPr>
            <p:cNvSpPr>
              <a:spLocks noChangeShapeType="1"/>
            </p:cNvSpPr>
            <p:nvPr/>
          </p:nvSpPr>
          <p:spPr bwMode="auto">
            <a:xfrm flipH="1">
              <a:off x="7479437" y="3916532"/>
              <a:ext cx="6858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34">
              <a:extLst>
                <a:ext uri="{FF2B5EF4-FFF2-40B4-BE49-F238E27FC236}">
                  <a16:creationId xmlns:a16="http://schemas.microsoft.com/office/drawing/2014/main" id="{576B3A9D-F82B-4E5B-956B-1B72A122FAB3}"/>
                </a:ext>
              </a:extLst>
            </p:cNvPr>
            <p:cNvSpPr>
              <a:spLocks noChangeShapeType="1"/>
            </p:cNvSpPr>
            <p:nvPr/>
          </p:nvSpPr>
          <p:spPr bwMode="auto">
            <a:xfrm flipV="1">
              <a:off x="4812437" y="4068932"/>
              <a:ext cx="762000" cy="38100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35">
              <a:extLst>
                <a:ext uri="{FF2B5EF4-FFF2-40B4-BE49-F238E27FC236}">
                  <a16:creationId xmlns:a16="http://schemas.microsoft.com/office/drawing/2014/main" id="{F531A605-EFC2-4703-8DF3-9C1DDA8982F4}"/>
                </a:ext>
              </a:extLst>
            </p:cNvPr>
            <p:cNvSpPr>
              <a:spLocks noChangeShapeType="1"/>
            </p:cNvSpPr>
            <p:nvPr/>
          </p:nvSpPr>
          <p:spPr bwMode="auto">
            <a:xfrm>
              <a:off x="5345837" y="3002132"/>
              <a:ext cx="685800" cy="38100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36">
              <a:extLst>
                <a:ext uri="{FF2B5EF4-FFF2-40B4-BE49-F238E27FC236}">
                  <a16:creationId xmlns:a16="http://schemas.microsoft.com/office/drawing/2014/main" id="{5433A798-F00C-4694-84F9-0C49B7B3C111}"/>
                </a:ext>
              </a:extLst>
            </p:cNvPr>
            <p:cNvSpPr>
              <a:spLocks noChangeShapeType="1"/>
            </p:cNvSpPr>
            <p:nvPr/>
          </p:nvSpPr>
          <p:spPr bwMode="auto">
            <a:xfrm flipH="1">
              <a:off x="6717437" y="2468732"/>
              <a:ext cx="990600" cy="91440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37">
              <a:extLst>
                <a:ext uri="{FF2B5EF4-FFF2-40B4-BE49-F238E27FC236}">
                  <a16:creationId xmlns:a16="http://schemas.microsoft.com/office/drawing/2014/main" id="{72CE4500-A476-4877-A3B4-26899A352433}"/>
                </a:ext>
              </a:extLst>
            </p:cNvPr>
            <p:cNvSpPr>
              <a:spLocks noChangeShapeType="1"/>
            </p:cNvSpPr>
            <p:nvPr/>
          </p:nvSpPr>
          <p:spPr bwMode="auto">
            <a:xfrm flipV="1">
              <a:off x="5726837" y="4449932"/>
              <a:ext cx="533400" cy="144780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38">
              <a:extLst>
                <a:ext uri="{FF2B5EF4-FFF2-40B4-BE49-F238E27FC236}">
                  <a16:creationId xmlns:a16="http://schemas.microsoft.com/office/drawing/2014/main" id="{5DB45C67-354A-493D-9B94-F532197414B8}"/>
                </a:ext>
              </a:extLst>
            </p:cNvPr>
            <p:cNvSpPr>
              <a:spLocks noChangeShapeType="1"/>
            </p:cNvSpPr>
            <p:nvPr/>
          </p:nvSpPr>
          <p:spPr bwMode="auto">
            <a:xfrm flipH="1" flipV="1">
              <a:off x="6946037" y="4449932"/>
              <a:ext cx="838200" cy="91440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2" name="Group 21">
              <a:extLst>
                <a:ext uri="{FF2B5EF4-FFF2-40B4-BE49-F238E27FC236}">
                  <a16:creationId xmlns:a16="http://schemas.microsoft.com/office/drawing/2014/main" id="{BCB01F12-42B2-4EAB-B302-BCE064F5DF31}"/>
                </a:ext>
              </a:extLst>
            </p:cNvPr>
            <p:cNvGrpSpPr/>
            <p:nvPr/>
          </p:nvGrpSpPr>
          <p:grpSpPr>
            <a:xfrm>
              <a:off x="2969286" y="2925909"/>
              <a:ext cx="485902" cy="440173"/>
              <a:chOff x="2969286" y="2925909"/>
              <a:chExt cx="485902" cy="440173"/>
            </a:xfrm>
          </p:grpSpPr>
          <p:sp>
            <p:nvSpPr>
              <p:cNvPr id="30" name="Rectangle 29">
                <a:extLst>
                  <a:ext uri="{FF2B5EF4-FFF2-40B4-BE49-F238E27FC236}">
                    <a16:creationId xmlns:a16="http://schemas.microsoft.com/office/drawing/2014/main" id="{6588F7FA-1E6D-4761-A4AF-5D1A67C1988C}"/>
                  </a:ext>
                </a:extLst>
              </p:cNvPr>
              <p:cNvSpPr/>
              <p:nvPr/>
            </p:nvSpPr>
            <p:spPr>
              <a:xfrm>
                <a:off x="2969286" y="2925909"/>
                <a:ext cx="471551" cy="4401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Graphic 30">
                <a:extLst>
                  <a:ext uri="{FF2B5EF4-FFF2-40B4-BE49-F238E27FC236}">
                    <a16:creationId xmlns:a16="http://schemas.microsoft.com/office/drawing/2014/main" id="{5925CFC7-5CB0-4841-9C4E-385151109BD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69286" y="2925932"/>
                <a:ext cx="485902" cy="440150"/>
              </a:xfrm>
              <a:prstGeom prst="rect">
                <a:avLst/>
              </a:prstGeom>
            </p:spPr>
          </p:pic>
        </p:grpSp>
        <p:grpSp>
          <p:nvGrpSpPr>
            <p:cNvPr id="24" name="Group 23">
              <a:extLst>
                <a:ext uri="{FF2B5EF4-FFF2-40B4-BE49-F238E27FC236}">
                  <a16:creationId xmlns:a16="http://schemas.microsoft.com/office/drawing/2014/main" id="{60270CBD-0016-4638-9322-0DDFFA73637B}"/>
                </a:ext>
              </a:extLst>
            </p:cNvPr>
            <p:cNvGrpSpPr/>
            <p:nvPr/>
          </p:nvGrpSpPr>
          <p:grpSpPr>
            <a:xfrm>
              <a:off x="2450237" y="4373732"/>
              <a:ext cx="485902" cy="440173"/>
              <a:chOff x="2969286" y="2925909"/>
              <a:chExt cx="485902" cy="440173"/>
            </a:xfrm>
          </p:grpSpPr>
          <p:sp>
            <p:nvSpPr>
              <p:cNvPr id="28" name="Rectangle 27">
                <a:extLst>
                  <a:ext uri="{FF2B5EF4-FFF2-40B4-BE49-F238E27FC236}">
                    <a16:creationId xmlns:a16="http://schemas.microsoft.com/office/drawing/2014/main" id="{0C7A3520-F7FE-4287-AF2F-F081873B6C92}"/>
                  </a:ext>
                </a:extLst>
              </p:cNvPr>
              <p:cNvSpPr/>
              <p:nvPr/>
            </p:nvSpPr>
            <p:spPr>
              <a:xfrm>
                <a:off x="2969286" y="2925909"/>
                <a:ext cx="471551" cy="4401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Graphic 28">
                <a:extLst>
                  <a:ext uri="{FF2B5EF4-FFF2-40B4-BE49-F238E27FC236}">
                    <a16:creationId xmlns:a16="http://schemas.microsoft.com/office/drawing/2014/main" id="{C4C64580-6021-48D5-9B68-6BAD1AA61E3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69286" y="2925932"/>
                <a:ext cx="485902" cy="440150"/>
              </a:xfrm>
              <a:prstGeom prst="rect">
                <a:avLst/>
              </a:prstGeom>
            </p:spPr>
          </p:pic>
        </p:grpSp>
        <p:grpSp>
          <p:nvGrpSpPr>
            <p:cNvPr id="25" name="Group 24">
              <a:extLst>
                <a:ext uri="{FF2B5EF4-FFF2-40B4-BE49-F238E27FC236}">
                  <a16:creationId xmlns:a16="http://schemas.microsoft.com/office/drawing/2014/main" id="{A2E1A14B-7F8C-4E4E-B795-C3A8E045D663}"/>
                </a:ext>
              </a:extLst>
            </p:cNvPr>
            <p:cNvGrpSpPr/>
            <p:nvPr/>
          </p:nvGrpSpPr>
          <p:grpSpPr>
            <a:xfrm>
              <a:off x="3270680" y="5821532"/>
              <a:ext cx="485902" cy="440173"/>
              <a:chOff x="2969286" y="2925909"/>
              <a:chExt cx="485902" cy="440173"/>
            </a:xfrm>
          </p:grpSpPr>
          <p:sp>
            <p:nvSpPr>
              <p:cNvPr id="26" name="Rectangle 25">
                <a:extLst>
                  <a:ext uri="{FF2B5EF4-FFF2-40B4-BE49-F238E27FC236}">
                    <a16:creationId xmlns:a16="http://schemas.microsoft.com/office/drawing/2014/main" id="{236215A0-DFD8-4769-9049-E995BC3679EE}"/>
                  </a:ext>
                </a:extLst>
              </p:cNvPr>
              <p:cNvSpPr/>
              <p:nvPr/>
            </p:nvSpPr>
            <p:spPr>
              <a:xfrm>
                <a:off x="2969286" y="2925909"/>
                <a:ext cx="471551" cy="4401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Graphic 26">
                <a:extLst>
                  <a:ext uri="{FF2B5EF4-FFF2-40B4-BE49-F238E27FC236}">
                    <a16:creationId xmlns:a16="http://schemas.microsoft.com/office/drawing/2014/main" id="{86762479-484F-4E70-878F-7F3F783CDC9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69286" y="2925932"/>
                <a:ext cx="485902" cy="440150"/>
              </a:xfrm>
              <a:prstGeom prst="rect">
                <a:avLst/>
              </a:prstGeom>
            </p:spPr>
          </p:pic>
        </p:grpSp>
      </p:grpSp>
      <p:pic>
        <p:nvPicPr>
          <p:cNvPr id="32" name="Graphic 31">
            <a:extLst>
              <a:ext uri="{FF2B5EF4-FFF2-40B4-BE49-F238E27FC236}">
                <a16:creationId xmlns:a16="http://schemas.microsoft.com/office/drawing/2014/main" id="{14F9F0E3-2F28-4359-89DB-4AC3152AACE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73182" y="2388138"/>
            <a:ext cx="685710" cy="685710"/>
          </a:xfrm>
          <a:prstGeom prst="rect">
            <a:avLst/>
          </a:prstGeom>
        </p:spPr>
      </p:pic>
    </p:spTree>
    <p:extLst>
      <p:ext uri="{BB962C8B-B14F-4D97-AF65-F5344CB8AC3E}">
        <p14:creationId xmlns:p14="http://schemas.microsoft.com/office/powerpoint/2010/main" val="40625724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9B788-14A0-4C25-8A0B-5DCAE1ABDE24}"/>
              </a:ext>
            </a:extLst>
          </p:cNvPr>
          <p:cNvSpPr>
            <a:spLocks noGrp="1"/>
          </p:cNvSpPr>
          <p:nvPr>
            <p:ph type="title"/>
          </p:nvPr>
        </p:nvSpPr>
        <p:spPr/>
        <p:txBody>
          <a:bodyPr/>
          <a:lstStyle/>
          <a:p>
            <a:r>
              <a:rPr lang="en-US" dirty="0"/>
              <a:t>Data-Driven Testing</a:t>
            </a:r>
          </a:p>
        </p:txBody>
      </p:sp>
      <p:sp>
        <p:nvSpPr>
          <p:cNvPr id="4" name="Content Placeholder 2">
            <a:extLst>
              <a:ext uri="{FF2B5EF4-FFF2-40B4-BE49-F238E27FC236}">
                <a16:creationId xmlns:a16="http://schemas.microsoft.com/office/drawing/2014/main" id="{E4111D1A-A940-4C06-83B2-EFAAA751AB58}"/>
              </a:ext>
            </a:extLst>
          </p:cNvPr>
          <p:cNvSpPr>
            <a:spLocks noGrp="1"/>
          </p:cNvSpPr>
          <p:nvPr>
            <p:ph idx="1"/>
          </p:nvPr>
        </p:nvSpPr>
        <p:spPr>
          <a:xfrm>
            <a:off x="1164771" y="5499851"/>
            <a:ext cx="9042918" cy="914400"/>
          </a:xfrm>
        </p:spPr>
        <p:txBody>
          <a:bodyPr>
            <a:normAutofit/>
          </a:bodyPr>
          <a:lstStyle/>
          <a:p>
            <a:pPr marL="0" indent="0">
              <a:buNone/>
            </a:pPr>
            <a:r>
              <a:rPr lang="en-US" dirty="0" err="1">
                <a:latin typeface="+mj-lt"/>
              </a:rPr>
              <a:t>SpiraTest</a:t>
            </a:r>
            <a:r>
              <a:rPr lang="en-US" dirty="0">
                <a:latin typeface="+mj-lt"/>
              </a:rPr>
              <a:t> lets you parameterize your test cases and execute them using different data combinations for full coverage.</a:t>
            </a:r>
          </a:p>
        </p:txBody>
      </p:sp>
      <p:pic>
        <p:nvPicPr>
          <p:cNvPr id="6" name="Picture 5">
            <a:extLst>
              <a:ext uri="{FF2B5EF4-FFF2-40B4-BE49-F238E27FC236}">
                <a16:creationId xmlns:a16="http://schemas.microsoft.com/office/drawing/2014/main" id="{937B4CC8-F0E2-4BBF-B582-E1D72190AC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836" y="1589499"/>
            <a:ext cx="10310328" cy="2290580"/>
          </a:xfrm>
          <a:prstGeom prst="rect">
            <a:avLst/>
          </a:prstGeom>
          <a:ln>
            <a:solidFill>
              <a:schemeClr val="bg2">
                <a:lumMod val="50000"/>
              </a:schemeClr>
            </a:solidFill>
          </a:ln>
        </p:spPr>
      </p:pic>
      <p:pic>
        <p:nvPicPr>
          <p:cNvPr id="8" name="Picture 7">
            <a:extLst>
              <a:ext uri="{FF2B5EF4-FFF2-40B4-BE49-F238E27FC236}">
                <a16:creationId xmlns:a16="http://schemas.microsoft.com/office/drawing/2014/main" id="{B7A2978A-DBCF-4000-89FE-D06ED3738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6562" y="3271978"/>
            <a:ext cx="8621350" cy="1996523"/>
          </a:xfrm>
          <a:prstGeom prst="rect">
            <a:avLst/>
          </a:prstGeom>
          <a:ln>
            <a:solidFill>
              <a:schemeClr val="bg2">
                <a:lumMod val="50000"/>
              </a:schemeClr>
            </a:solidFill>
          </a:ln>
        </p:spPr>
      </p:pic>
    </p:spTree>
    <p:extLst>
      <p:ext uri="{BB962C8B-B14F-4D97-AF65-F5344CB8AC3E}">
        <p14:creationId xmlns:p14="http://schemas.microsoft.com/office/powerpoint/2010/main" val="33563998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8F5BA8-5DE0-4F55-8C11-0AF723383F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48" y="474785"/>
            <a:ext cx="2227504" cy="1674815"/>
          </a:xfrm>
          <a:prstGeom prst="rect">
            <a:avLst/>
          </a:prstGeom>
        </p:spPr>
      </p:pic>
      <p:sp>
        <p:nvSpPr>
          <p:cNvPr id="4" name="Title 3">
            <a:extLst>
              <a:ext uri="{FF2B5EF4-FFF2-40B4-BE49-F238E27FC236}">
                <a16:creationId xmlns:a16="http://schemas.microsoft.com/office/drawing/2014/main" id="{4DB3FFA5-16A5-4793-8562-8311DA0B4DEA}"/>
              </a:ext>
            </a:extLst>
          </p:cNvPr>
          <p:cNvSpPr>
            <a:spLocks noGrp="1"/>
          </p:cNvSpPr>
          <p:nvPr>
            <p:ph type="title"/>
          </p:nvPr>
        </p:nvSpPr>
        <p:spPr>
          <a:xfrm>
            <a:off x="2076628" y="474786"/>
            <a:ext cx="4635586" cy="2338754"/>
          </a:xfrm>
        </p:spPr>
        <p:txBody>
          <a:bodyPr>
            <a:normAutofit/>
          </a:bodyPr>
          <a:lstStyle/>
          <a:p>
            <a:r>
              <a:rPr lang="en-US" sz="6000" b="0" dirty="0"/>
              <a:t>Developers</a:t>
            </a:r>
          </a:p>
        </p:txBody>
      </p:sp>
    </p:spTree>
    <p:extLst>
      <p:ext uri="{BB962C8B-B14F-4D97-AF65-F5344CB8AC3E}">
        <p14:creationId xmlns:p14="http://schemas.microsoft.com/office/powerpoint/2010/main" val="27652328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p:txBody>
          <a:bodyPr/>
          <a:lstStyle/>
          <a:p>
            <a:r>
              <a:rPr lang="en-US" dirty="0"/>
              <a:t>Issue &amp; Defect Tracking</a:t>
            </a:r>
          </a:p>
        </p:txBody>
      </p:sp>
      <p:sp>
        <p:nvSpPr>
          <p:cNvPr id="6" name="Content Placeholder 4">
            <a:extLst>
              <a:ext uri="{FF2B5EF4-FFF2-40B4-BE49-F238E27FC236}">
                <a16:creationId xmlns:a16="http://schemas.microsoft.com/office/drawing/2014/main" id="{E6662412-06CB-4B89-A007-6F66D67E9947}"/>
              </a:ext>
            </a:extLst>
          </p:cNvPr>
          <p:cNvSpPr txBox="1">
            <a:spLocks/>
          </p:cNvSpPr>
          <p:nvPr/>
        </p:nvSpPr>
        <p:spPr>
          <a:xfrm>
            <a:off x="838200" y="5572894"/>
            <a:ext cx="8501109" cy="91998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err="1">
                <a:latin typeface="+mj-lt"/>
              </a:rPr>
              <a:t>SpiraTest</a:t>
            </a:r>
            <a:r>
              <a:rPr lang="en-US" dirty="0">
                <a:latin typeface="+mj-lt"/>
              </a:rPr>
              <a:t> includes a flexible bug and issue tracker with requirements traceability, and integrated workflow engine.</a:t>
            </a:r>
          </a:p>
        </p:txBody>
      </p:sp>
      <p:pic>
        <p:nvPicPr>
          <p:cNvPr id="3" name="Picture 2">
            <a:extLst>
              <a:ext uri="{FF2B5EF4-FFF2-40B4-BE49-F238E27FC236}">
                <a16:creationId xmlns:a16="http://schemas.microsoft.com/office/drawing/2014/main" id="{163DE73F-940F-42D5-A3DE-454C76CC2E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053" y="1479678"/>
            <a:ext cx="8285285" cy="3372240"/>
          </a:xfrm>
          <a:prstGeom prst="rect">
            <a:avLst/>
          </a:prstGeom>
          <a:ln>
            <a:solidFill>
              <a:schemeClr val="bg2">
                <a:lumMod val="50000"/>
              </a:schemeClr>
            </a:solidFill>
          </a:ln>
        </p:spPr>
      </p:pic>
      <p:pic>
        <p:nvPicPr>
          <p:cNvPr id="7" name="Picture 6">
            <a:extLst>
              <a:ext uri="{FF2B5EF4-FFF2-40B4-BE49-F238E27FC236}">
                <a16:creationId xmlns:a16="http://schemas.microsoft.com/office/drawing/2014/main" id="{C40FF52B-B2F9-4F06-9F99-6EE0D1B516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7230" y="2887060"/>
            <a:ext cx="8155562" cy="2628867"/>
          </a:xfrm>
          <a:prstGeom prst="rect">
            <a:avLst/>
          </a:prstGeom>
          <a:ln>
            <a:solidFill>
              <a:schemeClr val="bg2">
                <a:lumMod val="50000"/>
              </a:schemeClr>
            </a:solidFill>
          </a:ln>
        </p:spPr>
      </p:pic>
    </p:spTree>
    <p:extLst>
      <p:ext uri="{BB962C8B-B14F-4D97-AF65-F5344CB8AC3E}">
        <p14:creationId xmlns:p14="http://schemas.microsoft.com/office/powerpoint/2010/main" val="25593794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A1D9A-12A0-47AF-9689-71D323872231}"/>
              </a:ext>
            </a:extLst>
          </p:cNvPr>
          <p:cNvSpPr>
            <a:spLocks noGrp="1"/>
          </p:cNvSpPr>
          <p:nvPr>
            <p:ph type="title"/>
          </p:nvPr>
        </p:nvSpPr>
        <p:spPr/>
        <p:txBody>
          <a:bodyPr/>
          <a:lstStyle/>
          <a:p>
            <a:r>
              <a:rPr lang="en-US" dirty="0"/>
              <a:t>Build Integrated with CI / CD Tools</a:t>
            </a:r>
          </a:p>
        </p:txBody>
      </p:sp>
      <p:sp>
        <p:nvSpPr>
          <p:cNvPr id="4" name="Rectangle 3">
            <a:extLst>
              <a:ext uri="{FF2B5EF4-FFF2-40B4-BE49-F238E27FC236}">
                <a16:creationId xmlns:a16="http://schemas.microsoft.com/office/drawing/2014/main" id="{5D79E844-1D98-4ACA-A05B-9816D4F74B40}"/>
              </a:ext>
            </a:extLst>
          </p:cNvPr>
          <p:cNvSpPr/>
          <p:nvPr/>
        </p:nvSpPr>
        <p:spPr>
          <a:xfrm>
            <a:off x="734008" y="5490436"/>
            <a:ext cx="9417698" cy="954107"/>
          </a:xfrm>
          <a:prstGeom prst="rect">
            <a:avLst/>
          </a:prstGeom>
        </p:spPr>
        <p:txBody>
          <a:bodyPr wrap="square">
            <a:spAutoFit/>
          </a:bodyPr>
          <a:lstStyle/>
          <a:p>
            <a:r>
              <a:rPr lang="en-US" sz="2800" dirty="0">
                <a:latin typeface="+mj-lt"/>
              </a:rPr>
              <a:t>Build Management in </a:t>
            </a:r>
            <a:r>
              <a:rPr lang="en-US" sz="2800" dirty="0" err="1">
                <a:latin typeface="+mj-lt"/>
              </a:rPr>
              <a:t>SpiraTest</a:t>
            </a:r>
            <a:r>
              <a:rPr lang="en-US" sz="2800" dirty="0">
                <a:latin typeface="+mj-lt"/>
              </a:rPr>
              <a:t> lets you integrate with continuous integration build servers with full traceability for each build</a:t>
            </a:r>
          </a:p>
        </p:txBody>
      </p:sp>
      <p:pic>
        <p:nvPicPr>
          <p:cNvPr id="6" name="Picture 5">
            <a:extLst>
              <a:ext uri="{FF2B5EF4-FFF2-40B4-BE49-F238E27FC236}">
                <a16:creationId xmlns:a16="http://schemas.microsoft.com/office/drawing/2014/main" id="{73E89243-76E9-4EC4-94FA-DD1317AB7E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028" y="1596125"/>
            <a:ext cx="9664411" cy="2388045"/>
          </a:xfrm>
          <a:prstGeom prst="rect">
            <a:avLst/>
          </a:prstGeom>
          <a:ln>
            <a:solidFill>
              <a:schemeClr val="bg2">
                <a:lumMod val="50000"/>
              </a:schemeClr>
            </a:solidFill>
          </a:ln>
        </p:spPr>
      </p:pic>
      <p:pic>
        <p:nvPicPr>
          <p:cNvPr id="8" name="Picture 7">
            <a:extLst>
              <a:ext uri="{FF2B5EF4-FFF2-40B4-BE49-F238E27FC236}">
                <a16:creationId xmlns:a16="http://schemas.microsoft.com/office/drawing/2014/main" id="{4D02A1F0-D073-47E0-8366-88CD3B764E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5836" y="3125733"/>
            <a:ext cx="8770776" cy="2110136"/>
          </a:xfrm>
          <a:prstGeom prst="rect">
            <a:avLst/>
          </a:prstGeom>
          <a:ln>
            <a:solidFill>
              <a:schemeClr val="bg2">
                <a:lumMod val="50000"/>
              </a:schemeClr>
            </a:solidFill>
          </a:ln>
        </p:spPr>
      </p:pic>
    </p:spTree>
    <p:extLst>
      <p:ext uri="{BB962C8B-B14F-4D97-AF65-F5344CB8AC3E}">
        <p14:creationId xmlns:p14="http://schemas.microsoft.com/office/powerpoint/2010/main" val="46181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20AE0-D407-42F9-A71D-C1BCAD46B2D5}"/>
              </a:ext>
            </a:extLst>
          </p:cNvPr>
          <p:cNvSpPr>
            <a:spLocks noGrp="1"/>
          </p:cNvSpPr>
          <p:nvPr>
            <p:ph type="title"/>
          </p:nvPr>
        </p:nvSpPr>
        <p:spPr/>
        <p:txBody>
          <a:bodyPr/>
          <a:lstStyle/>
          <a:p>
            <a:r>
              <a:rPr lang="en-US" dirty="0"/>
              <a:t>Agile Test Management</a:t>
            </a:r>
          </a:p>
        </p:txBody>
      </p:sp>
      <p:sp>
        <p:nvSpPr>
          <p:cNvPr id="4" name="Text Placeholder 3">
            <a:extLst>
              <a:ext uri="{FF2B5EF4-FFF2-40B4-BE49-F238E27FC236}">
                <a16:creationId xmlns:a16="http://schemas.microsoft.com/office/drawing/2014/main" id="{4BE274C8-BC1B-4073-8245-2815CD2C1239}"/>
              </a:ext>
            </a:extLst>
          </p:cNvPr>
          <p:cNvSpPr>
            <a:spLocks noGrp="1"/>
          </p:cNvSpPr>
          <p:nvPr>
            <p:ph type="body" idx="1"/>
          </p:nvPr>
        </p:nvSpPr>
        <p:spPr/>
        <p:txBody>
          <a:bodyPr/>
          <a:lstStyle/>
          <a:p>
            <a:r>
              <a:rPr lang="en-US" dirty="0"/>
              <a:t>When you have continuous development, you need continuous testing</a:t>
            </a:r>
          </a:p>
        </p:txBody>
      </p:sp>
    </p:spTree>
    <p:extLst>
      <p:ext uri="{BB962C8B-B14F-4D97-AF65-F5344CB8AC3E}">
        <p14:creationId xmlns:p14="http://schemas.microsoft.com/office/powerpoint/2010/main" val="25969632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09118-C6AB-4A2C-876C-25D49F37961E}"/>
              </a:ext>
            </a:extLst>
          </p:cNvPr>
          <p:cNvSpPr>
            <a:spLocks noGrp="1"/>
          </p:cNvSpPr>
          <p:nvPr>
            <p:ph type="title"/>
          </p:nvPr>
        </p:nvSpPr>
        <p:spPr/>
        <p:txBody>
          <a:bodyPr/>
          <a:lstStyle/>
          <a:p>
            <a:r>
              <a:rPr lang="en-US" dirty="0"/>
              <a:t>Integration with your Favorite IDEs</a:t>
            </a:r>
          </a:p>
        </p:txBody>
      </p:sp>
      <p:pic>
        <p:nvPicPr>
          <p:cNvPr id="4" name="Picture 3">
            <a:extLst>
              <a:ext uri="{FF2B5EF4-FFF2-40B4-BE49-F238E27FC236}">
                <a16:creationId xmlns:a16="http://schemas.microsoft.com/office/drawing/2014/main" id="{6E5B5E5D-C9D4-45B2-A344-D1AA292B02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522750"/>
            <a:ext cx="4000000" cy="5161905"/>
          </a:xfrm>
          <a:prstGeom prst="rect">
            <a:avLst/>
          </a:prstGeom>
        </p:spPr>
      </p:pic>
      <p:pic>
        <p:nvPicPr>
          <p:cNvPr id="5" name="Picture 4">
            <a:extLst>
              <a:ext uri="{FF2B5EF4-FFF2-40B4-BE49-F238E27FC236}">
                <a16:creationId xmlns:a16="http://schemas.microsoft.com/office/drawing/2014/main" id="{E54AB7EB-8359-48AE-9FE3-5E3367D7D8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6962" y="1522750"/>
            <a:ext cx="3334215" cy="2410161"/>
          </a:xfrm>
          <a:prstGeom prst="rect">
            <a:avLst/>
          </a:prstGeom>
        </p:spPr>
      </p:pic>
      <p:pic>
        <p:nvPicPr>
          <p:cNvPr id="6" name="Picture 5">
            <a:extLst>
              <a:ext uri="{FF2B5EF4-FFF2-40B4-BE49-F238E27FC236}">
                <a16:creationId xmlns:a16="http://schemas.microsoft.com/office/drawing/2014/main" id="{F072F58A-BB2F-4FF7-9A0C-6FF2B12C3C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6961" y="4103701"/>
            <a:ext cx="4134093" cy="2580953"/>
          </a:xfrm>
          <a:prstGeom prst="rect">
            <a:avLst/>
          </a:prstGeom>
          <a:ln>
            <a:solidFill>
              <a:srgbClr val="93A1A1"/>
            </a:solidFill>
          </a:ln>
        </p:spPr>
      </p:pic>
      <p:pic>
        <p:nvPicPr>
          <p:cNvPr id="7" name="Picture 6">
            <a:extLst>
              <a:ext uri="{FF2B5EF4-FFF2-40B4-BE49-F238E27FC236}">
                <a16:creationId xmlns:a16="http://schemas.microsoft.com/office/drawing/2014/main" id="{92D7C3F1-DF81-4A69-8A83-494DECCBAA52}"/>
              </a:ext>
            </a:extLst>
          </p:cNvPr>
          <p:cNvPicPr>
            <a:picLocks noChangeAspect="1"/>
          </p:cNvPicPr>
          <p:nvPr/>
        </p:nvPicPr>
        <p:blipFill>
          <a:blip r:embed="rId5"/>
          <a:stretch>
            <a:fillRect/>
          </a:stretch>
        </p:blipFill>
        <p:spPr>
          <a:xfrm>
            <a:off x="8639639" y="1522750"/>
            <a:ext cx="3175431" cy="2410161"/>
          </a:xfrm>
          <a:prstGeom prst="rect">
            <a:avLst/>
          </a:prstGeom>
        </p:spPr>
      </p:pic>
      <p:pic>
        <p:nvPicPr>
          <p:cNvPr id="11" name="Picture 10">
            <a:extLst>
              <a:ext uri="{FF2B5EF4-FFF2-40B4-BE49-F238E27FC236}">
                <a16:creationId xmlns:a16="http://schemas.microsoft.com/office/drawing/2014/main" id="{CD9B009E-BF5C-4982-9430-06931529ACA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31771" y="1636552"/>
            <a:ext cx="453327" cy="453327"/>
          </a:xfrm>
          <a:prstGeom prst="rect">
            <a:avLst/>
          </a:prstGeom>
        </p:spPr>
      </p:pic>
      <p:pic>
        <p:nvPicPr>
          <p:cNvPr id="12" name="Picture 11">
            <a:extLst>
              <a:ext uri="{FF2B5EF4-FFF2-40B4-BE49-F238E27FC236}">
                <a16:creationId xmlns:a16="http://schemas.microsoft.com/office/drawing/2014/main" id="{13941BB7-EEDC-40FD-B5C8-812175CB5905}"/>
              </a:ext>
            </a:extLst>
          </p:cNvPr>
          <p:cNvPicPr>
            <a:picLocks noChangeAspect="1"/>
          </p:cNvPicPr>
          <p:nvPr/>
        </p:nvPicPr>
        <p:blipFill>
          <a:blip r:embed="rId7"/>
          <a:stretch>
            <a:fillRect/>
          </a:stretch>
        </p:blipFill>
        <p:spPr>
          <a:xfrm>
            <a:off x="3935511" y="2310636"/>
            <a:ext cx="589835" cy="586558"/>
          </a:xfrm>
          <a:prstGeom prst="rect">
            <a:avLst/>
          </a:prstGeom>
        </p:spPr>
      </p:pic>
      <p:pic>
        <p:nvPicPr>
          <p:cNvPr id="13" name="Picture 12">
            <a:extLst>
              <a:ext uri="{FF2B5EF4-FFF2-40B4-BE49-F238E27FC236}">
                <a16:creationId xmlns:a16="http://schemas.microsoft.com/office/drawing/2014/main" id="{D7AF53A7-AA6E-4FC4-A296-1589DE14AC1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16472" y="4201053"/>
            <a:ext cx="1621764" cy="381114"/>
          </a:xfrm>
          <a:prstGeom prst="rect">
            <a:avLst/>
          </a:prstGeom>
          <a:solidFill>
            <a:schemeClr val="bg2"/>
          </a:solidFill>
        </p:spPr>
      </p:pic>
      <p:pic>
        <p:nvPicPr>
          <p:cNvPr id="14" name="Picture 13">
            <a:extLst>
              <a:ext uri="{FF2B5EF4-FFF2-40B4-BE49-F238E27FC236}">
                <a16:creationId xmlns:a16="http://schemas.microsoft.com/office/drawing/2014/main" id="{D6C19589-40E6-44B0-89D7-00F7FE0015A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981316" y="1790892"/>
            <a:ext cx="597973" cy="597973"/>
          </a:xfrm>
          <a:prstGeom prst="rect">
            <a:avLst/>
          </a:prstGeom>
        </p:spPr>
      </p:pic>
    </p:spTree>
    <p:extLst>
      <p:ext uri="{BB962C8B-B14F-4D97-AF65-F5344CB8AC3E}">
        <p14:creationId xmlns:p14="http://schemas.microsoft.com/office/powerpoint/2010/main" val="4553533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20AE0-D407-42F9-A71D-C1BCAD46B2D5}"/>
              </a:ext>
            </a:extLst>
          </p:cNvPr>
          <p:cNvSpPr>
            <a:spLocks noGrp="1"/>
          </p:cNvSpPr>
          <p:nvPr>
            <p:ph type="title"/>
          </p:nvPr>
        </p:nvSpPr>
        <p:spPr/>
        <p:txBody>
          <a:bodyPr/>
          <a:lstStyle/>
          <a:p>
            <a:r>
              <a:rPr lang="en-US" dirty="0"/>
              <a:t>Integration Options</a:t>
            </a:r>
          </a:p>
        </p:txBody>
      </p:sp>
      <p:sp>
        <p:nvSpPr>
          <p:cNvPr id="4" name="Text Placeholder 3">
            <a:extLst>
              <a:ext uri="{FF2B5EF4-FFF2-40B4-BE49-F238E27FC236}">
                <a16:creationId xmlns:a16="http://schemas.microsoft.com/office/drawing/2014/main" id="{4BE274C8-BC1B-4073-8245-2815CD2C1239}"/>
              </a:ext>
            </a:extLst>
          </p:cNvPr>
          <p:cNvSpPr>
            <a:spLocks noGrp="1"/>
          </p:cNvSpPr>
          <p:nvPr>
            <p:ph type="body" idx="1"/>
          </p:nvPr>
        </p:nvSpPr>
        <p:spPr/>
        <p:txBody>
          <a:bodyPr/>
          <a:lstStyle/>
          <a:p>
            <a:r>
              <a:rPr lang="en-US" dirty="0" err="1"/>
              <a:t>SpiraTest</a:t>
            </a:r>
            <a:r>
              <a:rPr lang="en-US" dirty="0"/>
              <a:t> Fits into Your Ecosystem Seamlessly</a:t>
            </a:r>
          </a:p>
        </p:txBody>
      </p:sp>
    </p:spTree>
    <p:extLst>
      <p:ext uri="{BB962C8B-B14F-4D97-AF65-F5344CB8AC3E}">
        <p14:creationId xmlns:p14="http://schemas.microsoft.com/office/powerpoint/2010/main" val="18241166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164BE00-F2CB-489B-BF22-1C33BD852A0F}"/>
              </a:ext>
            </a:extLst>
          </p:cNvPr>
          <p:cNvSpPr>
            <a:spLocks noGrp="1"/>
          </p:cNvSpPr>
          <p:nvPr>
            <p:ph type="title"/>
          </p:nvPr>
        </p:nvSpPr>
        <p:spPr/>
        <p:txBody>
          <a:bodyPr/>
          <a:lstStyle/>
          <a:p>
            <a:r>
              <a:rPr lang="en-US" dirty="0"/>
              <a:t>Recap: Harmony Across Ecosystems</a:t>
            </a:r>
          </a:p>
        </p:txBody>
      </p:sp>
      <p:pic>
        <p:nvPicPr>
          <p:cNvPr id="7" name="Picture 6">
            <a:extLst>
              <a:ext uri="{FF2B5EF4-FFF2-40B4-BE49-F238E27FC236}">
                <a16:creationId xmlns:a16="http://schemas.microsoft.com/office/drawing/2014/main" id="{1D8F5582-A1DA-40A4-8F62-FDEC2DA78F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855" y="1562470"/>
            <a:ext cx="5599176" cy="5029200"/>
          </a:xfrm>
          <a:prstGeom prst="rect">
            <a:avLst/>
          </a:prstGeom>
        </p:spPr>
      </p:pic>
      <p:sp>
        <p:nvSpPr>
          <p:cNvPr id="4" name="Content Placeholder 3">
            <a:extLst>
              <a:ext uri="{FF2B5EF4-FFF2-40B4-BE49-F238E27FC236}">
                <a16:creationId xmlns:a16="http://schemas.microsoft.com/office/drawing/2014/main" id="{BBABA465-C5CD-4A89-B232-B0D7505FA93D}"/>
              </a:ext>
            </a:extLst>
          </p:cNvPr>
          <p:cNvSpPr>
            <a:spLocks noGrp="1"/>
          </p:cNvSpPr>
          <p:nvPr>
            <p:ph idx="1"/>
          </p:nvPr>
        </p:nvSpPr>
        <p:spPr>
          <a:xfrm>
            <a:off x="6919404" y="1819922"/>
            <a:ext cx="5065450" cy="4282212"/>
          </a:xfrm>
        </p:spPr>
        <p:txBody>
          <a:bodyPr>
            <a:normAutofit/>
          </a:bodyPr>
          <a:lstStyle/>
          <a:p>
            <a:pPr marL="0" indent="0">
              <a:spcAft>
                <a:spcPts val="1200"/>
              </a:spcAft>
              <a:buNone/>
            </a:pPr>
            <a:r>
              <a:rPr lang="en-US" sz="3600" dirty="0">
                <a:latin typeface="+mj-lt"/>
              </a:rPr>
              <a:t>We recognize that you need to integrate </a:t>
            </a:r>
            <a:r>
              <a:rPr lang="en-US" sz="3600" dirty="0" err="1">
                <a:latin typeface="+mj-lt"/>
              </a:rPr>
              <a:t>SpiraTest</a:t>
            </a:r>
            <a:r>
              <a:rPr lang="en-US" sz="3600" dirty="0">
                <a:latin typeface="+mj-lt"/>
              </a:rPr>
              <a:t> with other tools and systems</a:t>
            </a:r>
          </a:p>
          <a:p>
            <a:pPr marL="0" indent="0">
              <a:spcAft>
                <a:spcPts val="1200"/>
              </a:spcAft>
              <a:buNone/>
            </a:pPr>
            <a:r>
              <a:rPr lang="en-US" sz="3600" dirty="0">
                <a:latin typeface="+mj-lt"/>
              </a:rPr>
              <a:t>We make this easy and straightforward so you can get working faster &amp; easier</a:t>
            </a:r>
          </a:p>
        </p:txBody>
      </p:sp>
      <p:sp>
        <p:nvSpPr>
          <p:cNvPr id="6" name="Rectangle 5">
            <a:extLst>
              <a:ext uri="{FF2B5EF4-FFF2-40B4-BE49-F238E27FC236}">
                <a16:creationId xmlns:a16="http://schemas.microsoft.com/office/drawing/2014/main" id="{A6A41FFB-9433-4074-887B-4087D7242D96}"/>
              </a:ext>
            </a:extLst>
          </p:cNvPr>
          <p:cNvSpPr/>
          <p:nvPr/>
        </p:nvSpPr>
        <p:spPr>
          <a:xfrm>
            <a:off x="3172408" y="3312367"/>
            <a:ext cx="1035698" cy="1007706"/>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a:extLst>
              <a:ext uri="{FF2B5EF4-FFF2-40B4-BE49-F238E27FC236}">
                <a16:creationId xmlns:a16="http://schemas.microsoft.com/office/drawing/2014/main" id="{64056C43-740A-470E-8950-2E3DD327454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41932" y="3578378"/>
            <a:ext cx="685710" cy="685710"/>
          </a:xfrm>
          <a:prstGeom prst="rect">
            <a:avLst/>
          </a:prstGeom>
        </p:spPr>
      </p:pic>
    </p:spTree>
    <p:extLst>
      <p:ext uri="{BB962C8B-B14F-4D97-AF65-F5344CB8AC3E}">
        <p14:creationId xmlns:p14="http://schemas.microsoft.com/office/powerpoint/2010/main" val="22659725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9C9B76-63FA-497A-9661-71935429F2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4499" y="3190359"/>
            <a:ext cx="1174260" cy="880695"/>
          </a:xfrm>
          <a:prstGeom prst="rect">
            <a:avLst/>
          </a:prstGeom>
        </p:spPr>
      </p:pic>
      <p:sp>
        <p:nvSpPr>
          <p:cNvPr id="65541" name="Rectangle 2">
            <a:extLst>
              <a:ext uri="{FF2B5EF4-FFF2-40B4-BE49-F238E27FC236}">
                <a16:creationId xmlns:a16="http://schemas.microsoft.com/office/drawing/2014/main" id="{4E9979E1-8F40-4D01-B2B2-B9B47CF6C438}"/>
              </a:ext>
            </a:extLst>
          </p:cNvPr>
          <p:cNvSpPr>
            <a:spLocks noGrp="1" noChangeArrowheads="1"/>
          </p:cNvSpPr>
          <p:nvPr>
            <p:ph type="title"/>
          </p:nvPr>
        </p:nvSpPr>
        <p:spPr/>
        <p:txBody>
          <a:bodyPr/>
          <a:lstStyle/>
          <a:p>
            <a:pPr eaLnBrk="1" hangingPunct="1"/>
            <a:r>
              <a:rPr lang="en-US" altLang="en-US"/>
              <a:t>Integration Options</a:t>
            </a:r>
          </a:p>
        </p:txBody>
      </p:sp>
      <p:sp>
        <p:nvSpPr>
          <p:cNvPr id="65542" name="Rectangle 3">
            <a:extLst>
              <a:ext uri="{FF2B5EF4-FFF2-40B4-BE49-F238E27FC236}">
                <a16:creationId xmlns:a16="http://schemas.microsoft.com/office/drawing/2014/main" id="{7576122A-34AD-4315-A183-0EF0C6D65D3A}"/>
              </a:ext>
            </a:extLst>
          </p:cNvPr>
          <p:cNvSpPr>
            <a:spLocks noGrp="1" noChangeArrowheads="1"/>
          </p:cNvSpPr>
          <p:nvPr>
            <p:ph idx="1"/>
          </p:nvPr>
        </p:nvSpPr>
        <p:spPr>
          <a:xfrm>
            <a:off x="838200" y="1433146"/>
            <a:ext cx="10515600" cy="4743817"/>
          </a:xfrm>
        </p:spPr>
        <p:txBody>
          <a:bodyPr/>
          <a:lstStyle/>
          <a:p>
            <a:pPr eaLnBrk="1" hangingPunct="1"/>
            <a:r>
              <a:rPr lang="en-US" altLang="en-US" sz="2000" dirty="0"/>
              <a:t>Over 65 integrations and connectors, here’s some of the more popular ones:</a:t>
            </a:r>
          </a:p>
        </p:txBody>
      </p:sp>
      <p:grpSp>
        <p:nvGrpSpPr>
          <p:cNvPr id="65539" name="Group 39">
            <a:extLst>
              <a:ext uri="{FF2B5EF4-FFF2-40B4-BE49-F238E27FC236}">
                <a16:creationId xmlns:a16="http://schemas.microsoft.com/office/drawing/2014/main" id="{A1406726-B654-4C41-AD8F-574F878ED3B7}"/>
              </a:ext>
            </a:extLst>
          </p:cNvPr>
          <p:cNvGrpSpPr>
            <a:grpSpLocks/>
          </p:cNvGrpSpPr>
          <p:nvPr/>
        </p:nvGrpSpPr>
        <p:grpSpPr bwMode="auto">
          <a:xfrm>
            <a:off x="1981200" y="3111118"/>
            <a:ext cx="8229600" cy="2103438"/>
            <a:chOff x="288" y="1818"/>
            <a:chExt cx="5424" cy="1325"/>
          </a:xfrm>
        </p:grpSpPr>
        <p:sp>
          <p:nvSpPr>
            <p:cNvPr id="65582" name="Line 35">
              <a:extLst>
                <a:ext uri="{FF2B5EF4-FFF2-40B4-BE49-F238E27FC236}">
                  <a16:creationId xmlns:a16="http://schemas.microsoft.com/office/drawing/2014/main" id="{53A0596C-C351-4D5D-808C-8193524CC88C}"/>
                </a:ext>
              </a:extLst>
            </p:cNvPr>
            <p:cNvSpPr>
              <a:spLocks noChangeShapeType="1"/>
            </p:cNvSpPr>
            <p:nvPr/>
          </p:nvSpPr>
          <p:spPr bwMode="auto">
            <a:xfrm>
              <a:off x="288" y="2480"/>
              <a:ext cx="5424" cy="1"/>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83" name="Line 36">
              <a:extLst>
                <a:ext uri="{FF2B5EF4-FFF2-40B4-BE49-F238E27FC236}">
                  <a16:creationId xmlns:a16="http://schemas.microsoft.com/office/drawing/2014/main" id="{EB34D1B3-6BB3-4489-A43E-E301948F87EE}"/>
                </a:ext>
              </a:extLst>
            </p:cNvPr>
            <p:cNvSpPr>
              <a:spLocks noChangeShapeType="1"/>
            </p:cNvSpPr>
            <p:nvPr/>
          </p:nvSpPr>
          <p:spPr bwMode="auto">
            <a:xfrm>
              <a:off x="288" y="3142"/>
              <a:ext cx="5424" cy="1"/>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84" name="Line 37">
              <a:extLst>
                <a:ext uri="{FF2B5EF4-FFF2-40B4-BE49-F238E27FC236}">
                  <a16:creationId xmlns:a16="http://schemas.microsoft.com/office/drawing/2014/main" id="{2F7D8538-3072-4C5E-AA6A-4FC30E7D22F8}"/>
                </a:ext>
              </a:extLst>
            </p:cNvPr>
            <p:cNvSpPr>
              <a:spLocks noChangeShapeType="1"/>
            </p:cNvSpPr>
            <p:nvPr/>
          </p:nvSpPr>
          <p:spPr bwMode="auto">
            <a:xfrm>
              <a:off x="288" y="1818"/>
              <a:ext cx="5424" cy="1"/>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5540" name="Line 38">
            <a:extLst>
              <a:ext uri="{FF2B5EF4-FFF2-40B4-BE49-F238E27FC236}">
                <a16:creationId xmlns:a16="http://schemas.microsoft.com/office/drawing/2014/main" id="{3ED76B09-EE74-4B0F-86E9-F92AADC82D41}"/>
              </a:ext>
            </a:extLst>
          </p:cNvPr>
          <p:cNvSpPr>
            <a:spLocks noChangeShapeType="1"/>
          </p:cNvSpPr>
          <p:nvPr/>
        </p:nvSpPr>
        <p:spPr bwMode="auto">
          <a:xfrm flipH="1">
            <a:off x="5140569" y="2053843"/>
            <a:ext cx="0" cy="411480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43" name="Text Box 16">
            <a:extLst>
              <a:ext uri="{FF2B5EF4-FFF2-40B4-BE49-F238E27FC236}">
                <a16:creationId xmlns:a16="http://schemas.microsoft.com/office/drawing/2014/main" id="{D40B9BAF-2685-42AB-9A0E-01FBF40EF4A3}"/>
              </a:ext>
            </a:extLst>
          </p:cNvPr>
          <p:cNvSpPr txBox="1">
            <a:spLocks noChangeArrowheads="1"/>
          </p:cNvSpPr>
          <p:nvPr/>
        </p:nvSpPr>
        <p:spPr bwMode="auto">
          <a:xfrm>
            <a:off x="1474183" y="2053843"/>
            <a:ext cx="2667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200" b="1" dirty="0">
                <a:solidFill>
                  <a:srgbClr val="586E75"/>
                </a:solidFill>
              </a:rPr>
              <a:t>Developer IDEs</a:t>
            </a:r>
          </a:p>
        </p:txBody>
      </p:sp>
      <p:sp>
        <p:nvSpPr>
          <p:cNvPr id="65544" name="Text Box 17">
            <a:extLst>
              <a:ext uri="{FF2B5EF4-FFF2-40B4-BE49-F238E27FC236}">
                <a16:creationId xmlns:a16="http://schemas.microsoft.com/office/drawing/2014/main" id="{E4A3B788-A980-4233-A858-18EABAB3E51D}"/>
              </a:ext>
            </a:extLst>
          </p:cNvPr>
          <p:cNvSpPr txBox="1">
            <a:spLocks noChangeArrowheads="1"/>
          </p:cNvSpPr>
          <p:nvPr/>
        </p:nvSpPr>
        <p:spPr bwMode="auto">
          <a:xfrm>
            <a:off x="1439008" y="3130168"/>
            <a:ext cx="2667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200" b="1" dirty="0">
                <a:solidFill>
                  <a:srgbClr val="586E75"/>
                </a:solidFill>
              </a:rPr>
              <a:t>CI / Build Servers</a:t>
            </a:r>
          </a:p>
        </p:txBody>
      </p:sp>
      <p:sp>
        <p:nvSpPr>
          <p:cNvPr id="65545" name="Text Box 18">
            <a:extLst>
              <a:ext uri="{FF2B5EF4-FFF2-40B4-BE49-F238E27FC236}">
                <a16:creationId xmlns:a16="http://schemas.microsoft.com/office/drawing/2014/main" id="{FDC9201F-9BCC-4484-A279-5BAE18E91402}"/>
              </a:ext>
            </a:extLst>
          </p:cNvPr>
          <p:cNvSpPr txBox="1">
            <a:spLocks noChangeArrowheads="1"/>
          </p:cNvSpPr>
          <p:nvPr/>
        </p:nvSpPr>
        <p:spPr bwMode="auto">
          <a:xfrm>
            <a:off x="1439008" y="5284407"/>
            <a:ext cx="2667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200" b="1" dirty="0">
                <a:solidFill>
                  <a:srgbClr val="586E75"/>
                </a:solidFill>
              </a:rPr>
              <a:t>CRM &amp; Service Management</a:t>
            </a:r>
          </a:p>
        </p:txBody>
      </p:sp>
      <p:sp>
        <p:nvSpPr>
          <p:cNvPr id="65546" name="Text Box 19">
            <a:extLst>
              <a:ext uri="{FF2B5EF4-FFF2-40B4-BE49-F238E27FC236}">
                <a16:creationId xmlns:a16="http://schemas.microsoft.com/office/drawing/2014/main" id="{B811C9F9-0AFF-4B34-9B25-1138D2403465}"/>
              </a:ext>
            </a:extLst>
          </p:cNvPr>
          <p:cNvSpPr txBox="1">
            <a:spLocks noChangeArrowheads="1"/>
          </p:cNvSpPr>
          <p:nvPr/>
        </p:nvSpPr>
        <p:spPr bwMode="auto">
          <a:xfrm>
            <a:off x="1439008" y="4206493"/>
            <a:ext cx="2667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200" b="1">
                <a:solidFill>
                  <a:srgbClr val="586E75"/>
                </a:solidFill>
              </a:rPr>
              <a:t>Modelling Tools</a:t>
            </a:r>
          </a:p>
        </p:txBody>
      </p:sp>
      <p:sp>
        <p:nvSpPr>
          <p:cNvPr id="65547" name="Text Box 20">
            <a:extLst>
              <a:ext uri="{FF2B5EF4-FFF2-40B4-BE49-F238E27FC236}">
                <a16:creationId xmlns:a16="http://schemas.microsoft.com/office/drawing/2014/main" id="{9AC632A7-EFBD-49CA-9CB3-311C39ADD517}"/>
              </a:ext>
            </a:extLst>
          </p:cNvPr>
          <p:cNvSpPr txBox="1">
            <a:spLocks noChangeArrowheads="1"/>
          </p:cNvSpPr>
          <p:nvPr/>
        </p:nvSpPr>
        <p:spPr bwMode="auto">
          <a:xfrm>
            <a:off x="5486400" y="2053843"/>
            <a:ext cx="2667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200" b="1">
                <a:solidFill>
                  <a:srgbClr val="586E75"/>
                </a:solidFill>
              </a:rPr>
              <a:t>Unit Test Frameworks</a:t>
            </a:r>
          </a:p>
        </p:txBody>
      </p:sp>
      <p:sp>
        <p:nvSpPr>
          <p:cNvPr id="65548" name="Text Box 21">
            <a:extLst>
              <a:ext uri="{FF2B5EF4-FFF2-40B4-BE49-F238E27FC236}">
                <a16:creationId xmlns:a16="http://schemas.microsoft.com/office/drawing/2014/main" id="{F941B172-D98D-45C7-AE52-E047252C1324}"/>
              </a:ext>
            </a:extLst>
          </p:cNvPr>
          <p:cNvSpPr txBox="1">
            <a:spLocks noChangeArrowheads="1"/>
          </p:cNvSpPr>
          <p:nvPr/>
        </p:nvSpPr>
        <p:spPr bwMode="auto">
          <a:xfrm>
            <a:off x="5486400" y="3130168"/>
            <a:ext cx="2667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200" b="1" dirty="0">
                <a:solidFill>
                  <a:srgbClr val="586E75"/>
                </a:solidFill>
              </a:rPr>
              <a:t>Bug-Tracking Tools</a:t>
            </a:r>
          </a:p>
        </p:txBody>
      </p:sp>
      <p:sp>
        <p:nvSpPr>
          <p:cNvPr id="65549" name="Text Box 22">
            <a:extLst>
              <a:ext uri="{FF2B5EF4-FFF2-40B4-BE49-F238E27FC236}">
                <a16:creationId xmlns:a16="http://schemas.microsoft.com/office/drawing/2014/main" id="{98F56F7A-47E2-4226-8E22-21AD289B6865}"/>
              </a:ext>
            </a:extLst>
          </p:cNvPr>
          <p:cNvSpPr txBox="1">
            <a:spLocks noChangeArrowheads="1"/>
          </p:cNvSpPr>
          <p:nvPr/>
        </p:nvSpPr>
        <p:spPr bwMode="auto">
          <a:xfrm>
            <a:off x="5486400" y="5284407"/>
            <a:ext cx="2667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200" b="1">
                <a:solidFill>
                  <a:srgbClr val="586E75"/>
                </a:solidFill>
              </a:rPr>
              <a:t>Performance Testing Tools</a:t>
            </a:r>
          </a:p>
        </p:txBody>
      </p:sp>
      <p:sp>
        <p:nvSpPr>
          <p:cNvPr id="65550" name="Text Box 23">
            <a:extLst>
              <a:ext uri="{FF2B5EF4-FFF2-40B4-BE49-F238E27FC236}">
                <a16:creationId xmlns:a16="http://schemas.microsoft.com/office/drawing/2014/main" id="{39C5BD68-50CC-4BE1-B81B-292D34509FCD}"/>
              </a:ext>
            </a:extLst>
          </p:cNvPr>
          <p:cNvSpPr txBox="1">
            <a:spLocks noChangeArrowheads="1"/>
          </p:cNvSpPr>
          <p:nvPr/>
        </p:nvSpPr>
        <p:spPr bwMode="auto">
          <a:xfrm>
            <a:off x="5486400" y="4206493"/>
            <a:ext cx="2667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200" b="1">
                <a:solidFill>
                  <a:srgbClr val="586E75"/>
                </a:solidFill>
              </a:rPr>
              <a:t>Functional Testing Tools</a:t>
            </a:r>
          </a:p>
        </p:txBody>
      </p:sp>
      <p:pic>
        <p:nvPicPr>
          <p:cNvPr id="65551" name="Picture 2" descr="https://www.inflectra.com/GraphicsViewer.aspx?url=SpiraTest/Integrations/Automated-Testing-Tools.xml&amp;name=wordml://03000001.png">
            <a:extLst>
              <a:ext uri="{FF2B5EF4-FFF2-40B4-BE49-F238E27FC236}">
                <a16:creationId xmlns:a16="http://schemas.microsoft.com/office/drawing/2014/main" id="{66881E4D-3C9C-46F3-8EAF-FFB3DBC80B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5139" y="4539869"/>
            <a:ext cx="623887"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3" name="Picture 6" descr="https://www.inflectra.com/GraphicsViewer.aspx?url=SpiraTest/Integrations/Automated-Testing-Tools.xml&amp;name=wordml://03000003.png">
            <a:extLst>
              <a:ext uri="{FF2B5EF4-FFF2-40B4-BE49-F238E27FC236}">
                <a16:creationId xmlns:a16="http://schemas.microsoft.com/office/drawing/2014/main" id="{7F4C6314-1B04-45A1-8942-50ADD01378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6188" y="4631943"/>
            <a:ext cx="1370012"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4" name="Picture 8" descr="https://www.inflectra.com/GraphicsViewer.aspx?url=SpiraTest/Integrations/Automated-Testing-Tools.xml&amp;name=wordml://03000005.png">
            <a:extLst>
              <a:ext uri="{FF2B5EF4-FFF2-40B4-BE49-F238E27FC236}">
                <a16:creationId xmlns:a16="http://schemas.microsoft.com/office/drawing/2014/main" id="{743B4BC9-EAC5-418D-908F-0DB40E41494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03021" y="5619002"/>
            <a:ext cx="7112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5" name="Picture 10" descr="https://www.inflectra.com/GraphicsViewer.aspx?url=SpiraTest/Integrations/Automated-Testing-Tools.xml&amp;name=wordml://02000006.jpg">
            <a:extLst>
              <a:ext uri="{FF2B5EF4-FFF2-40B4-BE49-F238E27FC236}">
                <a16:creationId xmlns:a16="http://schemas.microsoft.com/office/drawing/2014/main" id="{43B205AC-848E-4508-9E2D-9B9575D92E5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24801" y="4247769"/>
            <a:ext cx="14319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6" name="Picture 12" descr="https://yt3.ggpht.com/-Sv7becnu9sI/AAAAAAAAAAI/AAAAAAAAAAA/OCDkFWGCKBw/s900-c-k-no-rj-c0xffffff/photo.jpg">
            <a:extLst>
              <a:ext uri="{FF2B5EF4-FFF2-40B4-BE49-F238E27FC236}">
                <a16:creationId xmlns:a16="http://schemas.microsoft.com/office/drawing/2014/main" id="{2D1BF8F8-1D73-4399-B8C9-38B2643111C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08027" y="4474781"/>
            <a:ext cx="474662"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0" name="Picture 20" descr="https://www.inflectra.com/GraphicsViewer.aspx?url=SpiraTest/Integrations/Unit-Test-Frameworks.xml&amp;name=wordml://03000003.png">
            <a:extLst>
              <a:ext uri="{FF2B5EF4-FFF2-40B4-BE49-F238E27FC236}">
                <a16:creationId xmlns:a16="http://schemas.microsoft.com/office/drawing/2014/main" id="{CE1B46C5-0027-416B-821A-78987C89569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12509" y="2439607"/>
            <a:ext cx="769938"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1" name="Picture 22" descr="https://www.inflectra.com/GraphicsViewer.aspx?url=SpiraTest/Integrations/Unit-Test-Frameworks.xml&amp;name=wordml://03000006.png">
            <a:extLst>
              <a:ext uri="{FF2B5EF4-FFF2-40B4-BE49-F238E27FC236}">
                <a16:creationId xmlns:a16="http://schemas.microsoft.com/office/drawing/2014/main" id="{CBD31758-5D59-4E29-AA44-C96ADE1AC85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53898" y="2452307"/>
            <a:ext cx="8350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2" name="Picture 24" descr="https://www.inflectra.com/GraphicsViewer.aspx?url=SpiraTest/Integrations/Unit-Test-Frameworks.xml&amp;name=wordml://03000008.png">
            <a:extLst>
              <a:ext uri="{FF2B5EF4-FFF2-40B4-BE49-F238E27FC236}">
                <a16:creationId xmlns:a16="http://schemas.microsoft.com/office/drawing/2014/main" id="{4CB42D6F-4169-46ED-B76B-E60BA53F900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55598" y="2364994"/>
            <a:ext cx="59213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3" name="Picture 26" descr="https://www.inflectra.com/GraphicsViewer.aspx?url=SpiraTest/Integrations/Unit-Test-Frameworks.xml&amp;name=wordml://03000005.png">
            <a:extLst>
              <a:ext uri="{FF2B5EF4-FFF2-40B4-BE49-F238E27FC236}">
                <a16:creationId xmlns:a16="http://schemas.microsoft.com/office/drawing/2014/main" id="{190B2427-E4F4-4430-B31B-3C0D99B42ED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23935" y="2452306"/>
            <a:ext cx="1255713"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8" name="Picture 38" descr="https://wiki.bitnami.com/@api/deki/files/335/=redmine.png?size=thumb">
            <a:extLst>
              <a:ext uri="{FF2B5EF4-FFF2-40B4-BE49-F238E27FC236}">
                <a16:creationId xmlns:a16="http://schemas.microsoft.com/office/drawing/2014/main" id="{6FE7287B-ECA1-4CE8-AD4A-7643B37704C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50744" y="3323843"/>
            <a:ext cx="530225"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9" name="Picture 40" descr="https://encrypted-tbn1.gstatic.com/images?q=tbn:ANd9GcS_UHVJ_lMaHoSLfrwnC_R7owYfEPmSfPT8HbtrD6zeSyIPdjef">
            <a:extLst>
              <a:ext uri="{FF2B5EF4-FFF2-40B4-BE49-F238E27FC236}">
                <a16:creationId xmlns:a16="http://schemas.microsoft.com/office/drawing/2014/main" id="{313D7FE0-AD52-4D1F-B9A2-2C57E189849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81593" y="3407981"/>
            <a:ext cx="53022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70" name="Picture 42" descr="https://www.inflectra.com/GraphicsViewer.aspx?url=SpiraTest/Integrations/Requirements-Management-Systems.xml&amp;name=wordml://03000001.png">
            <a:extLst>
              <a:ext uri="{FF2B5EF4-FFF2-40B4-BE49-F238E27FC236}">
                <a16:creationId xmlns:a16="http://schemas.microsoft.com/office/drawing/2014/main" id="{292D098E-2DFB-480D-90E6-84FF85D8815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99333" y="4530343"/>
            <a:ext cx="19050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72" name="Picture 46" descr="https://www.inflectra.com/GraphicsViewer.aspx?url=SpiraTest/Integrations/Requirements-Management-Systems.xml&amp;name=wordml://03000003.png">
            <a:extLst>
              <a:ext uri="{FF2B5EF4-FFF2-40B4-BE49-F238E27FC236}">
                <a16:creationId xmlns:a16="http://schemas.microsoft.com/office/drawing/2014/main" id="{6044D96E-7E61-4B1C-BA37-F2A8F1BE74D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591102" y="4474781"/>
            <a:ext cx="525463"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76" name="Picture 56" descr="https://www.inflectra.com/GraphicsViewer.aspx?url=SpiraTeam/Integrations/Integrated-Development-Environments.xml&amp;name=wordml://03000001.png">
            <a:extLst>
              <a:ext uri="{FF2B5EF4-FFF2-40B4-BE49-F238E27FC236}">
                <a16:creationId xmlns:a16="http://schemas.microsoft.com/office/drawing/2014/main" id="{4193FBEA-31FF-4002-BA79-C4FD31780807}"/>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515208" y="2403093"/>
            <a:ext cx="97155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77" name="Picture 58" descr="https://www.inflectra.com/GraphicsViewer.aspx?url=SpiraTeam/Integrations/Integrated-Development-Environments.xml&amp;name=wordml://03000007.png">
            <a:extLst>
              <a:ext uri="{FF2B5EF4-FFF2-40B4-BE49-F238E27FC236}">
                <a16:creationId xmlns:a16="http://schemas.microsoft.com/office/drawing/2014/main" id="{0DFC9BFB-9AA1-48DB-AACB-F783CFBBA02C}"/>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797909" y="2398331"/>
            <a:ext cx="1444625"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DD1C36EF-6AA3-4975-BF3C-6A4B01A3771B}"/>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244915" y="2403093"/>
            <a:ext cx="542924" cy="542924"/>
          </a:xfrm>
          <a:prstGeom prst="rect">
            <a:avLst/>
          </a:prstGeom>
        </p:spPr>
      </p:pic>
      <p:pic>
        <p:nvPicPr>
          <p:cNvPr id="1028" name="Picture 4" descr="Image result for azure devops logo">
            <a:extLst>
              <a:ext uri="{FF2B5EF4-FFF2-40B4-BE49-F238E27FC236}">
                <a16:creationId xmlns:a16="http://schemas.microsoft.com/office/drawing/2014/main" id="{259ED5E5-DA11-46EE-A605-FF2A1CCDBF95}"/>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9105634" y="3248871"/>
            <a:ext cx="755710" cy="75571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94E9E3D9-1627-47B8-91AE-90F51DFFE9DB}"/>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231753" y="4427035"/>
            <a:ext cx="552387" cy="550861"/>
          </a:xfrm>
          <a:prstGeom prst="rect">
            <a:avLst/>
          </a:prstGeom>
        </p:spPr>
      </p:pic>
      <p:pic>
        <p:nvPicPr>
          <p:cNvPr id="1032" name="Picture 8" descr="Image result for mochajs logo">
            <a:extLst>
              <a:ext uri="{FF2B5EF4-FFF2-40B4-BE49-F238E27FC236}">
                <a16:creationId xmlns:a16="http://schemas.microsoft.com/office/drawing/2014/main" id="{3FDF2B26-04B0-46A9-957A-793258656635}"/>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9313862" y="2217790"/>
            <a:ext cx="744538" cy="7445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054D16EF-2E29-4870-A0F4-129AA78D3338}"/>
              </a:ext>
            </a:extLst>
          </p:cNvPr>
          <p:cNvPicPr>
            <a:picLocks noChangeAspect="1"/>
          </p:cNvPicPr>
          <p:nvPr/>
        </p:nvPicPr>
        <p:blipFill>
          <a:blip r:embed="rId22"/>
          <a:stretch>
            <a:fillRect/>
          </a:stretch>
        </p:blipFill>
        <p:spPr>
          <a:xfrm>
            <a:off x="7858621" y="4768202"/>
            <a:ext cx="1841634" cy="252678"/>
          </a:xfrm>
          <a:prstGeom prst="rect">
            <a:avLst/>
          </a:prstGeom>
        </p:spPr>
      </p:pic>
      <p:pic>
        <p:nvPicPr>
          <p:cNvPr id="48" name="Picture 47">
            <a:extLst>
              <a:ext uri="{FF2B5EF4-FFF2-40B4-BE49-F238E27FC236}">
                <a16:creationId xmlns:a16="http://schemas.microsoft.com/office/drawing/2014/main" id="{0CAF83CA-3F25-4A8E-B88B-C4C7F94A6DC8}"/>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3010197" y="5598940"/>
            <a:ext cx="1417124" cy="316557"/>
          </a:xfrm>
          <a:prstGeom prst="rect">
            <a:avLst/>
          </a:prstGeom>
        </p:spPr>
      </p:pic>
      <p:pic>
        <p:nvPicPr>
          <p:cNvPr id="49" name="Picture 48">
            <a:extLst>
              <a:ext uri="{FF2B5EF4-FFF2-40B4-BE49-F238E27FC236}">
                <a16:creationId xmlns:a16="http://schemas.microsoft.com/office/drawing/2014/main" id="{EB050DAD-FC21-4A9D-AE7B-844F1A00FBF7}"/>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3571502" y="5874652"/>
            <a:ext cx="1366446" cy="204967"/>
          </a:xfrm>
          <a:prstGeom prst="rect">
            <a:avLst/>
          </a:prstGeom>
        </p:spPr>
      </p:pic>
      <p:pic>
        <p:nvPicPr>
          <p:cNvPr id="50" name="Picture 49">
            <a:extLst>
              <a:ext uri="{FF2B5EF4-FFF2-40B4-BE49-F238E27FC236}">
                <a16:creationId xmlns:a16="http://schemas.microsoft.com/office/drawing/2014/main" id="{3B854EEF-C15B-4F6B-8A60-E13B754916E4}"/>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1542196" y="5703209"/>
            <a:ext cx="1255307" cy="291231"/>
          </a:xfrm>
          <a:prstGeom prst="rect">
            <a:avLst/>
          </a:prstGeom>
        </p:spPr>
      </p:pic>
      <p:pic>
        <p:nvPicPr>
          <p:cNvPr id="47" name="Picture 118" descr="JIRA Plug-In">
            <a:extLst>
              <a:ext uri="{FF2B5EF4-FFF2-40B4-BE49-F238E27FC236}">
                <a16:creationId xmlns:a16="http://schemas.microsoft.com/office/drawing/2014/main" id="{53EB68F5-C5F7-477F-8FD6-E4FF668001EE}"/>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534202" y="3552605"/>
            <a:ext cx="444339" cy="44433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122" descr="GitHub Plug-In">
            <a:extLst>
              <a:ext uri="{FF2B5EF4-FFF2-40B4-BE49-F238E27FC236}">
                <a16:creationId xmlns:a16="http://schemas.microsoft.com/office/drawing/2014/main" id="{93DA649A-7531-4C07-8BDF-BFA01828E60B}"/>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224938" y="3566901"/>
            <a:ext cx="424716" cy="424716"/>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60" descr="NeoLoad Plug-In">
            <a:extLst>
              <a:ext uri="{FF2B5EF4-FFF2-40B4-BE49-F238E27FC236}">
                <a16:creationId xmlns:a16="http://schemas.microsoft.com/office/drawing/2014/main" id="{F26B017C-41FA-42F3-97F7-25368002BC9C}"/>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593665" y="5620733"/>
            <a:ext cx="468536" cy="468536"/>
          </a:xfrm>
          <a:prstGeom prst="rect">
            <a:avLst/>
          </a:prstGeom>
          <a:noFill/>
          <a:extLst>
            <a:ext uri="{909E8E84-426E-40DD-AFC4-6F175D3DCCD1}">
              <a14:hiddenFill xmlns:a14="http://schemas.microsoft.com/office/drawing/2010/main">
                <a:solidFill>
                  <a:srgbClr val="FFFFFF"/>
                </a:solidFill>
              </a14:hiddenFill>
            </a:ext>
          </a:extLst>
        </p:spPr>
      </p:pic>
      <p:pic>
        <p:nvPicPr>
          <p:cNvPr id="53" name="Image 7">
            <a:extLst>
              <a:ext uri="{FF2B5EF4-FFF2-40B4-BE49-F238E27FC236}">
                <a16:creationId xmlns:a16="http://schemas.microsoft.com/office/drawing/2014/main" id="{9C87A2C3-B226-404A-9C04-6EAD92D193F7}"/>
              </a:ext>
            </a:extLst>
          </p:cNvPr>
          <p:cNvPicPr>
            <a:picLocks noChangeAspect="1"/>
          </p:cNvPicPr>
          <p:nvPr/>
        </p:nvPicPr>
        <p:blipFill rotWithShape="1">
          <a:blip r:embed="rId29"/>
          <a:srcRect t="3807"/>
          <a:stretch/>
        </p:blipFill>
        <p:spPr>
          <a:xfrm>
            <a:off x="6163557" y="5676215"/>
            <a:ext cx="1212125" cy="387287"/>
          </a:xfrm>
          <a:prstGeom prst="rect">
            <a:avLst/>
          </a:prstGeom>
        </p:spPr>
      </p:pic>
      <p:pic>
        <p:nvPicPr>
          <p:cNvPr id="54" name="Picture 58" descr="LoadRunner Plug-In">
            <a:extLst>
              <a:ext uri="{FF2B5EF4-FFF2-40B4-BE49-F238E27FC236}">
                <a16:creationId xmlns:a16="http://schemas.microsoft.com/office/drawing/2014/main" id="{DF8EDEB9-90F4-474E-B6F7-2FFEEEBAC020}"/>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8954714" y="5619002"/>
            <a:ext cx="360119" cy="360119"/>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64" descr="WebLOAD Icon">
            <a:extLst>
              <a:ext uri="{FF2B5EF4-FFF2-40B4-BE49-F238E27FC236}">
                <a16:creationId xmlns:a16="http://schemas.microsoft.com/office/drawing/2014/main" id="{1F978253-2316-4542-809F-364763FA026B}"/>
              </a:ext>
            </a:extLst>
          </p:cNvPr>
          <p:cNvPicPr>
            <a:picLocks noChangeAspect="1" noChangeArrowheads="1"/>
          </p:cNvPicPr>
          <p:nvPr/>
        </p:nvPicPr>
        <p:blipFill rotWithShape="1">
          <a:blip r:embed="rId31">
            <a:extLst>
              <a:ext uri="{28A0092B-C50C-407E-A947-70E740481C1C}">
                <a14:useLocalDpi xmlns:a14="http://schemas.microsoft.com/office/drawing/2010/main" val="0"/>
              </a:ext>
            </a:extLst>
          </a:blip>
          <a:srcRect l="580" r="-1"/>
          <a:stretch/>
        </p:blipFill>
        <p:spPr bwMode="auto">
          <a:xfrm>
            <a:off x="8369183" y="5626550"/>
            <a:ext cx="430569" cy="421976"/>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66" descr="OctoPerf | OpsMatters">
            <a:extLst>
              <a:ext uri="{FF2B5EF4-FFF2-40B4-BE49-F238E27FC236}">
                <a16:creationId xmlns:a16="http://schemas.microsoft.com/office/drawing/2014/main" id="{518A1838-52AF-426F-880A-7746AECFE602}"/>
              </a:ext>
            </a:extLst>
          </p:cNvPr>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9463388" y="5554014"/>
            <a:ext cx="525605" cy="525605"/>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4" descr="Getting Started with Jenkins Plugin | Coralogix">
            <a:extLst>
              <a:ext uri="{FF2B5EF4-FFF2-40B4-BE49-F238E27FC236}">
                <a16:creationId xmlns:a16="http://schemas.microsoft.com/office/drawing/2014/main" id="{543C6554-E3C1-42E3-99C2-E12B316259BC}"/>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183023" y="3552605"/>
            <a:ext cx="478656" cy="478656"/>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10" descr="TeamCity on Behance">
            <a:extLst>
              <a:ext uri="{FF2B5EF4-FFF2-40B4-BE49-F238E27FC236}">
                <a16:creationId xmlns:a16="http://schemas.microsoft.com/office/drawing/2014/main" id="{D0D1BBC5-B9D3-4A8A-92DE-DFB93DDA32B2}"/>
              </a:ext>
            </a:extLst>
          </p:cNvPr>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1599709" y="3549823"/>
            <a:ext cx="401083" cy="401083"/>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12" descr="LayerCI Alternatives Review: best software - Compsmag">
            <a:extLst>
              <a:ext uri="{FF2B5EF4-FFF2-40B4-BE49-F238E27FC236}">
                <a16:creationId xmlns:a16="http://schemas.microsoft.com/office/drawing/2014/main" id="{D6F0BCDC-06E4-4855-88FA-898E22AB4EBA}"/>
              </a:ext>
            </a:extLst>
          </p:cNvPr>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2147085" y="3566464"/>
            <a:ext cx="361807" cy="361807"/>
          </a:xfrm>
          <a:prstGeom prst="rect">
            <a:avLst/>
          </a:prstGeom>
          <a:noFill/>
          <a:extLst>
            <a:ext uri="{909E8E84-426E-40DD-AFC4-6F175D3DCCD1}">
              <a14:hiddenFill xmlns:a14="http://schemas.microsoft.com/office/drawing/2010/main">
                <a:solidFill>
                  <a:srgbClr val="FFFFFF"/>
                </a:solidFill>
              </a14:hiddenFill>
            </a:ext>
          </a:extLst>
        </p:spPr>
      </p:pic>
      <p:pic>
        <p:nvPicPr>
          <p:cNvPr id="60" name="Image 18">
            <a:extLst>
              <a:ext uri="{FF2B5EF4-FFF2-40B4-BE49-F238E27FC236}">
                <a16:creationId xmlns:a16="http://schemas.microsoft.com/office/drawing/2014/main" id="{2F818F73-6217-4E85-978F-7FF16491DCC8}"/>
              </a:ext>
            </a:extLst>
          </p:cNvPr>
          <p:cNvPicPr>
            <a:picLocks noChangeAspect="1"/>
          </p:cNvPicPr>
          <p:nvPr/>
        </p:nvPicPr>
        <p:blipFill>
          <a:blip r:embed="rId36"/>
          <a:stretch>
            <a:fillRect/>
          </a:stretch>
        </p:blipFill>
        <p:spPr>
          <a:xfrm>
            <a:off x="2680362" y="3549823"/>
            <a:ext cx="410185" cy="399319"/>
          </a:xfrm>
          <a:prstGeom prst="rect">
            <a:avLst/>
          </a:prstGeom>
        </p:spPr>
      </p:pic>
      <p:pic>
        <p:nvPicPr>
          <p:cNvPr id="61" name="Picture 122" descr="GitHub Plug-In">
            <a:extLst>
              <a:ext uri="{FF2B5EF4-FFF2-40B4-BE49-F238E27FC236}">
                <a16:creationId xmlns:a16="http://schemas.microsoft.com/office/drawing/2014/main" id="{D2AEF1BC-F43E-447B-B6CA-61CEFDA8557B}"/>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737028" y="3560586"/>
            <a:ext cx="424716" cy="42471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60D31C0-FA67-47D2-997A-A79596F10378}"/>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4351928" y="3544605"/>
            <a:ext cx="420512" cy="424716"/>
          </a:xfrm>
          <a:prstGeom prst="rect">
            <a:avLst/>
          </a:prstGeom>
        </p:spPr>
      </p:pic>
    </p:spTree>
    <p:extLst>
      <p:ext uri="{BB962C8B-B14F-4D97-AF65-F5344CB8AC3E}">
        <p14:creationId xmlns:p14="http://schemas.microsoft.com/office/powerpoint/2010/main" val="35586630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EA40A5-E62E-4853-8267-E0E48384A216}"/>
              </a:ext>
            </a:extLst>
          </p:cNvPr>
          <p:cNvSpPr>
            <a:spLocks noGrp="1"/>
          </p:cNvSpPr>
          <p:nvPr>
            <p:ph type="ctrTitle"/>
          </p:nvPr>
        </p:nvSpPr>
        <p:spPr/>
        <p:txBody>
          <a:bodyPr/>
          <a:lstStyle/>
          <a:p>
            <a:r>
              <a:rPr lang="en-US" dirty="0"/>
              <a:t>Questions?</a:t>
            </a:r>
          </a:p>
        </p:txBody>
      </p:sp>
      <p:sp>
        <p:nvSpPr>
          <p:cNvPr id="5" name="Subtitle 4">
            <a:extLst>
              <a:ext uri="{FF2B5EF4-FFF2-40B4-BE49-F238E27FC236}">
                <a16:creationId xmlns:a16="http://schemas.microsoft.com/office/drawing/2014/main" id="{59356B01-3DD7-4298-9C86-B2216045D94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16374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Development &amp; Operations  (DevOps)</a:t>
            </a:r>
          </a:p>
        </p:txBody>
      </p:sp>
      <p:sp>
        <p:nvSpPr>
          <p:cNvPr id="4" name="Content Placeholder 4">
            <a:extLst>
              <a:ext uri="{FF2B5EF4-FFF2-40B4-BE49-F238E27FC236}">
                <a16:creationId xmlns:a16="http://schemas.microsoft.com/office/drawing/2014/main" id="{653C4D34-1177-46B6-B292-785314C1C225}"/>
              </a:ext>
            </a:extLst>
          </p:cNvPr>
          <p:cNvSpPr>
            <a:spLocks noGrp="1"/>
          </p:cNvSpPr>
          <p:nvPr>
            <p:ph idx="1"/>
          </p:nvPr>
        </p:nvSpPr>
        <p:spPr>
          <a:xfrm>
            <a:off x="838200" y="5986893"/>
            <a:ext cx="8501109" cy="585571"/>
          </a:xfrm>
        </p:spPr>
        <p:txBody>
          <a:bodyPr>
            <a:noAutofit/>
          </a:bodyPr>
          <a:lstStyle/>
          <a:p>
            <a:pPr marL="0" indent="0">
              <a:buNone/>
            </a:pPr>
            <a:r>
              <a:rPr lang="en-US" dirty="0">
                <a:latin typeface="+mj-lt"/>
              </a:rPr>
              <a:t>DevOps integrates Dev, Test &amp; Ops in a single process.</a:t>
            </a:r>
          </a:p>
        </p:txBody>
      </p:sp>
      <p:pic>
        <p:nvPicPr>
          <p:cNvPr id="5" name="Picture 4">
            <a:extLst>
              <a:ext uri="{FF2B5EF4-FFF2-40B4-BE49-F238E27FC236}">
                <a16:creationId xmlns:a16="http://schemas.microsoft.com/office/drawing/2014/main" id="{171609D1-D45E-4B3E-B17B-337AD9AC00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2250" y="1955430"/>
            <a:ext cx="6603018" cy="3691451"/>
          </a:xfrm>
          <a:prstGeom prst="rect">
            <a:avLst/>
          </a:prstGeom>
        </p:spPr>
      </p:pic>
    </p:spTree>
    <p:extLst>
      <p:ext uri="{BB962C8B-B14F-4D97-AF65-F5344CB8AC3E}">
        <p14:creationId xmlns:p14="http://schemas.microsoft.com/office/powerpoint/2010/main" val="2828863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BADE32-E7ED-44AB-B7CB-8C493B5D6F6F}"/>
              </a:ext>
            </a:extLst>
          </p:cNvPr>
          <p:cNvSpPr>
            <a:spLocks noGrp="1"/>
          </p:cNvSpPr>
          <p:nvPr>
            <p:ph type="title"/>
          </p:nvPr>
        </p:nvSpPr>
        <p:spPr/>
        <p:txBody>
          <a:bodyPr/>
          <a:lstStyle/>
          <a:p>
            <a:r>
              <a:rPr lang="en-US" dirty="0"/>
              <a:t>But Where Is Testing on the DevOps Diagram?</a:t>
            </a:r>
          </a:p>
        </p:txBody>
      </p:sp>
      <p:sp>
        <p:nvSpPr>
          <p:cNvPr id="3" name="Text Placeholder 2">
            <a:extLst>
              <a:ext uri="{FF2B5EF4-FFF2-40B4-BE49-F238E27FC236}">
                <a16:creationId xmlns:a16="http://schemas.microsoft.com/office/drawing/2014/main" id="{44834DE3-A81A-4F42-9F01-19D9204C37E4}"/>
              </a:ext>
            </a:extLst>
          </p:cNvPr>
          <p:cNvSpPr>
            <a:spLocks noGrp="1"/>
          </p:cNvSpPr>
          <p:nvPr>
            <p:ph type="body" idx="1"/>
          </p:nvPr>
        </p:nvSpPr>
        <p:spPr/>
        <p:txBody>
          <a:bodyPr/>
          <a:lstStyle/>
          <a:p>
            <a:r>
              <a:rPr lang="en-US" dirty="0"/>
              <a:t>Is it on the left hand-side or the right hand side?</a:t>
            </a:r>
          </a:p>
        </p:txBody>
      </p:sp>
    </p:spTree>
    <p:extLst>
      <p:ext uri="{BB962C8B-B14F-4D97-AF65-F5344CB8AC3E}">
        <p14:creationId xmlns:p14="http://schemas.microsoft.com/office/powerpoint/2010/main" val="619539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Both – It is Throughout the Process</a:t>
            </a:r>
          </a:p>
        </p:txBody>
      </p:sp>
      <p:sp>
        <p:nvSpPr>
          <p:cNvPr id="5" name="Content Placeholder 4">
            <a:extLst>
              <a:ext uri="{FF2B5EF4-FFF2-40B4-BE49-F238E27FC236}">
                <a16:creationId xmlns:a16="http://schemas.microsoft.com/office/drawing/2014/main" id="{32CE439C-5B74-4108-A15A-28F856710C3B}"/>
              </a:ext>
            </a:extLst>
          </p:cNvPr>
          <p:cNvSpPr>
            <a:spLocks noGrp="1"/>
          </p:cNvSpPr>
          <p:nvPr>
            <p:ph idx="1"/>
          </p:nvPr>
        </p:nvSpPr>
        <p:spPr>
          <a:xfrm>
            <a:off x="838200" y="5986893"/>
            <a:ext cx="8501109" cy="585571"/>
          </a:xfrm>
        </p:spPr>
        <p:txBody>
          <a:bodyPr>
            <a:noAutofit/>
          </a:bodyPr>
          <a:lstStyle/>
          <a:p>
            <a:pPr marL="0" indent="0">
              <a:buNone/>
            </a:pPr>
            <a:r>
              <a:rPr lang="en-US" dirty="0">
                <a:latin typeface="+mj-lt"/>
              </a:rPr>
              <a:t>This is what is meant by Continuous Testing in DevOps</a:t>
            </a:r>
          </a:p>
        </p:txBody>
      </p:sp>
      <p:grpSp>
        <p:nvGrpSpPr>
          <p:cNvPr id="7" name="Group 6">
            <a:extLst>
              <a:ext uri="{FF2B5EF4-FFF2-40B4-BE49-F238E27FC236}">
                <a16:creationId xmlns:a16="http://schemas.microsoft.com/office/drawing/2014/main" id="{8A2DAD1F-9B46-4DA4-8433-68C62134ACE3}"/>
              </a:ext>
            </a:extLst>
          </p:cNvPr>
          <p:cNvGrpSpPr/>
          <p:nvPr/>
        </p:nvGrpSpPr>
        <p:grpSpPr>
          <a:xfrm>
            <a:off x="2388070" y="1460387"/>
            <a:ext cx="6956925" cy="4131635"/>
            <a:chOff x="1864310" y="1690688"/>
            <a:chExt cx="7685960" cy="4532558"/>
          </a:xfrm>
        </p:grpSpPr>
        <p:sp>
          <p:nvSpPr>
            <p:cNvPr id="8" name="Oval 7">
              <a:extLst>
                <a:ext uri="{FF2B5EF4-FFF2-40B4-BE49-F238E27FC236}">
                  <a16:creationId xmlns:a16="http://schemas.microsoft.com/office/drawing/2014/main" id="{F7F3C492-5988-42E1-81C5-9668A82B0854}"/>
                </a:ext>
              </a:extLst>
            </p:cNvPr>
            <p:cNvSpPr/>
            <p:nvPr/>
          </p:nvSpPr>
          <p:spPr>
            <a:xfrm>
              <a:off x="1864310" y="1700070"/>
              <a:ext cx="4705165" cy="4523176"/>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F4A890C0-3D74-42C5-A25B-9C881A77A87D}"/>
                </a:ext>
              </a:extLst>
            </p:cNvPr>
            <p:cNvSpPr/>
            <p:nvPr/>
          </p:nvSpPr>
          <p:spPr>
            <a:xfrm>
              <a:off x="4845105" y="1690688"/>
              <a:ext cx="4705165" cy="4523176"/>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CC6F1D5-4FAE-476E-A216-8CE0CCFCD149}"/>
                </a:ext>
              </a:extLst>
            </p:cNvPr>
            <p:cNvSpPr/>
            <p:nvPr/>
          </p:nvSpPr>
          <p:spPr>
            <a:xfrm>
              <a:off x="5308317" y="2061835"/>
              <a:ext cx="3741844" cy="3746377"/>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07B21BA0-CFC3-4B85-98D6-731DE21041F9}"/>
                </a:ext>
              </a:extLst>
            </p:cNvPr>
            <p:cNvSpPr/>
            <p:nvPr/>
          </p:nvSpPr>
          <p:spPr>
            <a:xfrm>
              <a:off x="2354156" y="2068497"/>
              <a:ext cx="3741844" cy="3746377"/>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C96B8EAA-2C19-4A8C-8146-E287A9EE68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4156" y="2068497"/>
              <a:ext cx="6706268" cy="3746377"/>
            </a:xfrm>
            <a:prstGeom prst="rect">
              <a:avLst/>
            </a:prstGeom>
          </p:spPr>
        </p:pic>
        <p:sp>
          <p:nvSpPr>
            <p:cNvPr id="15" name="TextBox 14">
              <a:extLst>
                <a:ext uri="{FF2B5EF4-FFF2-40B4-BE49-F238E27FC236}">
                  <a16:creationId xmlns:a16="http://schemas.microsoft.com/office/drawing/2014/main" id="{467B1E0C-92B3-4ACE-8DE5-E412B6D7BF96}"/>
                </a:ext>
              </a:extLst>
            </p:cNvPr>
            <p:cNvSpPr txBox="1"/>
            <p:nvPr/>
          </p:nvSpPr>
          <p:spPr>
            <a:xfrm>
              <a:off x="3540804" y="1754341"/>
              <a:ext cx="1294037" cy="276999"/>
            </a:xfrm>
            <a:prstGeom prst="rect">
              <a:avLst/>
            </a:prstGeom>
            <a:noFill/>
          </p:spPr>
          <p:txBody>
            <a:bodyPr wrap="square" rtlCol="0">
              <a:spAutoFit/>
            </a:bodyPr>
            <a:lstStyle/>
            <a:p>
              <a:pPr algn="ctr"/>
              <a:r>
                <a:rPr lang="en-US" sz="1200" b="1" dirty="0">
                  <a:solidFill>
                    <a:schemeClr val="tx2"/>
                  </a:solidFill>
                  <a:latin typeface="Arial" panose="020B0604020202020204" pitchFamily="34" charset="0"/>
                  <a:cs typeface="Arial" panose="020B0604020202020204" pitchFamily="34" charset="0"/>
                </a:rPr>
                <a:t>TESTING</a:t>
              </a:r>
            </a:p>
          </p:txBody>
        </p:sp>
        <p:sp>
          <p:nvSpPr>
            <p:cNvPr id="16" name="TextBox 15">
              <a:extLst>
                <a:ext uri="{FF2B5EF4-FFF2-40B4-BE49-F238E27FC236}">
                  <a16:creationId xmlns:a16="http://schemas.microsoft.com/office/drawing/2014/main" id="{DD195575-5FEB-4C27-B26D-C545FAA8EB30}"/>
                </a:ext>
              </a:extLst>
            </p:cNvPr>
            <p:cNvSpPr txBox="1"/>
            <p:nvPr/>
          </p:nvSpPr>
          <p:spPr>
            <a:xfrm>
              <a:off x="3540803" y="5878665"/>
              <a:ext cx="1294037" cy="276999"/>
            </a:xfrm>
            <a:prstGeom prst="rect">
              <a:avLst/>
            </a:prstGeom>
            <a:noFill/>
          </p:spPr>
          <p:txBody>
            <a:bodyPr wrap="square" rtlCol="0">
              <a:spAutoFit/>
            </a:bodyPr>
            <a:lstStyle/>
            <a:p>
              <a:pPr algn="ctr"/>
              <a:r>
                <a:rPr lang="en-US" sz="1200" b="1" dirty="0">
                  <a:solidFill>
                    <a:schemeClr val="tx2"/>
                  </a:solidFill>
                  <a:latin typeface="Arial" panose="020B0604020202020204" pitchFamily="34" charset="0"/>
                  <a:cs typeface="Arial" panose="020B0604020202020204" pitchFamily="34" charset="0"/>
                </a:rPr>
                <a:t>TESTING</a:t>
              </a:r>
            </a:p>
          </p:txBody>
        </p:sp>
        <p:sp>
          <p:nvSpPr>
            <p:cNvPr id="17" name="TextBox 16">
              <a:extLst>
                <a:ext uri="{FF2B5EF4-FFF2-40B4-BE49-F238E27FC236}">
                  <a16:creationId xmlns:a16="http://schemas.microsoft.com/office/drawing/2014/main" id="{D46B8214-1EE2-4537-871D-98B33ECCD518}"/>
                </a:ext>
              </a:extLst>
            </p:cNvPr>
            <p:cNvSpPr txBox="1"/>
            <p:nvPr/>
          </p:nvSpPr>
          <p:spPr>
            <a:xfrm rot="18228314">
              <a:off x="1817743" y="2667448"/>
              <a:ext cx="1294037" cy="276999"/>
            </a:xfrm>
            <a:prstGeom prst="rect">
              <a:avLst/>
            </a:prstGeom>
            <a:noFill/>
          </p:spPr>
          <p:txBody>
            <a:bodyPr wrap="square" rtlCol="0">
              <a:spAutoFit/>
            </a:bodyPr>
            <a:lstStyle/>
            <a:p>
              <a:pPr algn="ctr"/>
              <a:r>
                <a:rPr lang="en-US" sz="1200" b="1" dirty="0">
                  <a:solidFill>
                    <a:schemeClr val="tx2"/>
                  </a:solidFill>
                  <a:latin typeface="Arial" panose="020B0604020202020204" pitchFamily="34" charset="0"/>
                  <a:cs typeface="Arial" panose="020B0604020202020204" pitchFamily="34" charset="0"/>
                </a:rPr>
                <a:t>TESTING</a:t>
              </a:r>
            </a:p>
          </p:txBody>
        </p:sp>
        <p:sp>
          <p:nvSpPr>
            <p:cNvPr id="18" name="TextBox 17">
              <a:extLst>
                <a:ext uri="{FF2B5EF4-FFF2-40B4-BE49-F238E27FC236}">
                  <a16:creationId xmlns:a16="http://schemas.microsoft.com/office/drawing/2014/main" id="{2A8B8B74-7253-457A-965D-BBF659136D4F}"/>
                </a:ext>
              </a:extLst>
            </p:cNvPr>
            <p:cNvSpPr txBox="1"/>
            <p:nvPr/>
          </p:nvSpPr>
          <p:spPr>
            <a:xfrm rot="3046519">
              <a:off x="1952269" y="5101789"/>
              <a:ext cx="1294037" cy="276999"/>
            </a:xfrm>
            <a:prstGeom prst="rect">
              <a:avLst/>
            </a:prstGeom>
            <a:noFill/>
          </p:spPr>
          <p:txBody>
            <a:bodyPr wrap="square" rtlCol="0">
              <a:spAutoFit/>
            </a:bodyPr>
            <a:lstStyle/>
            <a:p>
              <a:pPr algn="ctr"/>
              <a:r>
                <a:rPr lang="en-US" sz="1200" b="1" dirty="0">
                  <a:solidFill>
                    <a:schemeClr val="tx2"/>
                  </a:solidFill>
                  <a:latin typeface="Arial" panose="020B0604020202020204" pitchFamily="34" charset="0"/>
                  <a:cs typeface="Arial" panose="020B0604020202020204" pitchFamily="34" charset="0"/>
                </a:rPr>
                <a:t>TESTING</a:t>
              </a:r>
            </a:p>
          </p:txBody>
        </p:sp>
        <p:sp>
          <p:nvSpPr>
            <p:cNvPr id="19" name="TextBox 18">
              <a:extLst>
                <a:ext uri="{FF2B5EF4-FFF2-40B4-BE49-F238E27FC236}">
                  <a16:creationId xmlns:a16="http://schemas.microsoft.com/office/drawing/2014/main" id="{F0B5F789-9F58-4E6B-8F36-CFF1DA78E5DE}"/>
                </a:ext>
              </a:extLst>
            </p:cNvPr>
            <p:cNvSpPr txBox="1"/>
            <p:nvPr/>
          </p:nvSpPr>
          <p:spPr>
            <a:xfrm>
              <a:off x="6640165" y="1761171"/>
              <a:ext cx="1294037" cy="276999"/>
            </a:xfrm>
            <a:prstGeom prst="rect">
              <a:avLst/>
            </a:prstGeom>
            <a:noFill/>
          </p:spPr>
          <p:txBody>
            <a:bodyPr wrap="square" rtlCol="0">
              <a:spAutoFit/>
            </a:bodyPr>
            <a:lstStyle/>
            <a:p>
              <a:pPr algn="ctr"/>
              <a:r>
                <a:rPr lang="en-US" sz="1200" b="1" dirty="0">
                  <a:solidFill>
                    <a:schemeClr val="tx2"/>
                  </a:solidFill>
                  <a:latin typeface="Arial" panose="020B0604020202020204" pitchFamily="34" charset="0"/>
                  <a:cs typeface="Arial" panose="020B0604020202020204" pitchFamily="34" charset="0"/>
                </a:rPr>
                <a:t>TESTING</a:t>
              </a:r>
            </a:p>
          </p:txBody>
        </p:sp>
        <p:sp>
          <p:nvSpPr>
            <p:cNvPr id="20" name="TextBox 19">
              <a:extLst>
                <a:ext uri="{FF2B5EF4-FFF2-40B4-BE49-F238E27FC236}">
                  <a16:creationId xmlns:a16="http://schemas.microsoft.com/office/drawing/2014/main" id="{67650194-954C-435C-9A6C-669051D76AC7}"/>
                </a:ext>
              </a:extLst>
            </p:cNvPr>
            <p:cNvSpPr txBox="1"/>
            <p:nvPr/>
          </p:nvSpPr>
          <p:spPr>
            <a:xfrm>
              <a:off x="6640164" y="5885495"/>
              <a:ext cx="1294037" cy="276999"/>
            </a:xfrm>
            <a:prstGeom prst="rect">
              <a:avLst/>
            </a:prstGeom>
            <a:noFill/>
          </p:spPr>
          <p:txBody>
            <a:bodyPr wrap="square" rtlCol="0">
              <a:spAutoFit/>
            </a:bodyPr>
            <a:lstStyle/>
            <a:p>
              <a:pPr algn="ctr"/>
              <a:r>
                <a:rPr lang="en-US" sz="1200" b="1" dirty="0">
                  <a:solidFill>
                    <a:schemeClr val="tx2"/>
                  </a:solidFill>
                  <a:latin typeface="Arial" panose="020B0604020202020204" pitchFamily="34" charset="0"/>
                  <a:cs typeface="Arial" panose="020B0604020202020204" pitchFamily="34" charset="0"/>
                </a:rPr>
                <a:t>TESTING</a:t>
              </a:r>
            </a:p>
          </p:txBody>
        </p:sp>
        <p:sp>
          <p:nvSpPr>
            <p:cNvPr id="21" name="TextBox 20">
              <a:extLst>
                <a:ext uri="{FF2B5EF4-FFF2-40B4-BE49-F238E27FC236}">
                  <a16:creationId xmlns:a16="http://schemas.microsoft.com/office/drawing/2014/main" id="{8722557E-B4E1-4D01-99C2-A6124F152B84}"/>
                </a:ext>
              </a:extLst>
            </p:cNvPr>
            <p:cNvSpPr txBox="1"/>
            <p:nvPr/>
          </p:nvSpPr>
          <p:spPr>
            <a:xfrm rot="3332534">
              <a:off x="8277540" y="2650049"/>
              <a:ext cx="1294037" cy="276999"/>
            </a:xfrm>
            <a:prstGeom prst="rect">
              <a:avLst/>
            </a:prstGeom>
            <a:noFill/>
          </p:spPr>
          <p:txBody>
            <a:bodyPr wrap="square" rtlCol="0">
              <a:spAutoFit/>
            </a:bodyPr>
            <a:lstStyle/>
            <a:p>
              <a:pPr algn="ctr"/>
              <a:r>
                <a:rPr lang="en-US" sz="1200" b="1" dirty="0">
                  <a:solidFill>
                    <a:schemeClr val="tx2"/>
                  </a:solidFill>
                  <a:latin typeface="Arial" panose="020B0604020202020204" pitchFamily="34" charset="0"/>
                  <a:cs typeface="Arial" panose="020B0604020202020204" pitchFamily="34" charset="0"/>
                </a:rPr>
                <a:t>TESTING</a:t>
              </a:r>
            </a:p>
          </p:txBody>
        </p:sp>
        <p:sp>
          <p:nvSpPr>
            <p:cNvPr id="22" name="TextBox 21">
              <a:extLst>
                <a:ext uri="{FF2B5EF4-FFF2-40B4-BE49-F238E27FC236}">
                  <a16:creationId xmlns:a16="http://schemas.microsoft.com/office/drawing/2014/main" id="{2E2A71F6-0D65-4702-9EFC-DF71980B9171}"/>
                </a:ext>
              </a:extLst>
            </p:cNvPr>
            <p:cNvSpPr txBox="1"/>
            <p:nvPr/>
          </p:nvSpPr>
          <p:spPr>
            <a:xfrm rot="18649811">
              <a:off x="8229992" y="5028813"/>
              <a:ext cx="1294037" cy="276999"/>
            </a:xfrm>
            <a:prstGeom prst="rect">
              <a:avLst/>
            </a:prstGeom>
            <a:noFill/>
          </p:spPr>
          <p:txBody>
            <a:bodyPr wrap="square" rtlCol="0">
              <a:spAutoFit/>
            </a:bodyPr>
            <a:lstStyle/>
            <a:p>
              <a:pPr algn="ctr"/>
              <a:r>
                <a:rPr lang="en-US" sz="1200" b="1" dirty="0">
                  <a:solidFill>
                    <a:schemeClr val="tx2"/>
                  </a:solidFill>
                  <a:latin typeface="Arial" panose="020B0604020202020204" pitchFamily="34" charset="0"/>
                  <a:cs typeface="Arial" panose="020B0604020202020204" pitchFamily="34" charset="0"/>
                </a:rPr>
                <a:t>TESTING</a:t>
              </a:r>
            </a:p>
          </p:txBody>
        </p:sp>
      </p:grpSp>
    </p:spTree>
    <p:extLst>
      <p:ext uri="{BB962C8B-B14F-4D97-AF65-F5344CB8AC3E}">
        <p14:creationId xmlns:p14="http://schemas.microsoft.com/office/powerpoint/2010/main" val="18217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B3ABD-B5D8-4AD9-B952-B2408AA8BC19}"/>
              </a:ext>
            </a:extLst>
          </p:cNvPr>
          <p:cNvSpPr>
            <a:spLocks noGrp="1"/>
          </p:cNvSpPr>
          <p:nvPr>
            <p:ph type="title"/>
          </p:nvPr>
        </p:nvSpPr>
        <p:spPr/>
        <p:txBody>
          <a:bodyPr/>
          <a:lstStyle/>
          <a:p>
            <a:r>
              <a:rPr lang="en-US" dirty="0"/>
              <a:t>Testing Throughout the DevOps Toolchain</a:t>
            </a:r>
          </a:p>
        </p:txBody>
      </p:sp>
      <p:sp>
        <p:nvSpPr>
          <p:cNvPr id="3" name="Rectangle 2">
            <a:extLst>
              <a:ext uri="{FF2B5EF4-FFF2-40B4-BE49-F238E27FC236}">
                <a16:creationId xmlns:a16="http://schemas.microsoft.com/office/drawing/2014/main" id="{0DFC3C28-25ED-4C5A-AF8E-2D69CDC6FA0C}"/>
              </a:ext>
            </a:extLst>
          </p:cNvPr>
          <p:cNvSpPr/>
          <p:nvPr/>
        </p:nvSpPr>
        <p:spPr>
          <a:xfrm>
            <a:off x="2196751" y="3251389"/>
            <a:ext cx="2514600" cy="2499946"/>
          </a:xfrm>
          <a:prstGeom prst="rect">
            <a:avLst/>
          </a:prstGeom>
          <a:solidFill>
            <a:schemeClr val="tx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dirty="0">
                <a:solidFill>
                  <a:srgbClr val="586E75"/>
                </a:solidFill>
              </a:rPr>
              <a:t>Source Code Mgt.</a:t>
            </a:r>
          </a:p>
        </p:txBody>
      </p:sp>
      <p:sp>
        <p:nvSpPr>
          <p:cNvPr id="4" name="Rectangle 3">
            <a:extLst>
              <a:ext uri="{FF2B5EF4-FFF2-40B4-BE49-F238E27FC236}">
                <a16:creationId xmlns:a16="http://schemas.microsoft.com/office/drawing/2014/main" id="{B06ED643-23FB-4175-B9C0-F49AA1219F04}"/>
              </a:ext>
            </a:extLst>
          </p:cNvPr>
          <p:cNvSpPr/>
          <p:nvPr/>
        </p:nvSpPr>
        <p:spPr>
          <a:xfrm>
            <a:off x="2123482" y="1772817"/>
            <a:ext cx="2587869" cy="854319"/>
          </a:xfrm>
          <a:prstGeom prst="rect">
            <a:avLst/>
          </a:prstGeom>
          <a:solidFill>
            <a:srgbClr val="FFE3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6E75"/>
                </a:solidFill>
              </a:rPr>
              <a:t>Requirements, User Stories, etc.</a:t>
            </a:r>
          </a:p>
        </p:txBody>
      </p:sp>
      <p:sp>
        <p:nvSpPr>
          <p:cNvPr id="5" name="Rectangle 4">
            <a:extLst>
              <a:ext uri="{FF2B5EF4-FFF2-40B4-BE49-F238E27FC236}">
                <a16:creationId xmlns:a16="http://schemas.microsoft.com/office/drawing/2014/main" id="{DD63C50E-17F1-4BBF-A1B7-A772100A6AE7}"/>
              </a:ext>
            </a:extLst>
          </p:cNvPr>
          <p:cNvSpPr/>
          <p:nvPr/>
        </p:nvSpPr>
        <p:spPr>
          <a:xfrm>
            <a:off x="2425352" y="3465335"/>
            <a:ext cx="2133600" cy="762000"/>
          </a:xfrm>
          <a:prstGeom prst="rect">
            <a:avLst/>
          </a:prstGeom>
          <a:solidFill>
            <a:schemeClr val="tx1">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6E75"/>
                </a:solidFill>
              </a:rPr>
              <a:t>Subversion</a:t>
            </a:r>
          </a:p>
        </p:txBody>
      </p:sp>
      <p:sp>
        <p:nvSpPr>
          <p:cNvPr id="6" name="Rectangle 5">
            <a:extLst>
              <a:ext uri="{FF2B5EF4-FFF2-40B4-BE49-F238E27FC236}">
                <a16:creationId xmlns:a16="http://schemas.microsoft.com/office/drawing/2014/main" id="{DF4D9B12-9F04-400B-B5FE-934D2538E626}"/>
              </a:ext>
            </a:extLst>
          </p:cNvPr>
          <p:cNvSpPr/>
          <p:nvPr/>
        </p:nvSpPr>
        <p:spPr>
          <a:xfrm>
            <a:off x="2425352" y="4441281"/>
            <a:ext cx="2133601" cy="762000"/>
          </a:xfrm>
          <a:prstGeom prst="rect">
            <a:avLst/>
          </a:prstGeom>
          <a:solidFill>
            <a:schemeClr val="tx1">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586E75"/>
                </a:solidFill>
              </a:rPr>
              <a:t>Git</a:t>
            </a:r>
            <a:endParaRPr lang="en-US" dirty="0">
              <a:solidFill>
                <a:srgbClr val="586E75"/>
              </a:solidFill>
            </a:endParaRPr>
          </a:p>
        </p:txBody>
      </p:sp>
      <p:sp>
        <p:nvSpPr>
          <p:cNvPr id="7" name="Arrow: Down 6">
            <a:extLst>
              <a:ext uri="{FF2B5EF4-FFF2-40B4-BE49-F238E27FC236}">
                <a16:creationId xmlns:a16="http://schemas.microsoft.com/office/drawing/2014/main" id="{3E23C556-C152-4EAA-AB79-408D283EBBED}"/>
              </a:ext>
            </a:extLst>
          </p:cNvPr>
          <p:cNvSpPr/>
          <p:nvPr/>
        </p:nvSpPr>
        <p:spPr>
          <a:xfrm>
            <a:off x="3263551" y="2703335"/>
            <a:ext cx="304800" cy="457200"/>
          </a:xfrm>
          <a:prstGeom prst="downArrow">
            <a:avLst/>
          </a:prstGeom>
          <a:solidFill>
            <a:schemeClr val="tx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86E75"/>
              </a:solidFill>
            </a:endParaRPr>
          </a:p>
        </p:txBody>
      </p:sp>
      <p:sp>
        <p:nvSpPr>
          <p:cNvPr id="8" name="Rectangle 7">
            <a:extLst>
              <a:ext uri="{FF2B5EF4-FFF2-40B4-BE49-F238E27FC236}">
                <a16:creationId xmlns:a16="http://schemas.microsoft.com/office/drawing/2014/main" id="{86CD4555-33AE-4A1C-9445-124D6468533E}"/>
              </a:ext>
            </a:extLst>
          </p:cNvPr>
          <p:cNvSpPr/>
          <p:nvPr/>
        </p:nvSpPr>
        <p:spPr>
          <a:xfrm>
            <a:off x="5432321" y="4318189"/>
            <a:ext cx="1946031" cy="1433146"/>
          </a:xfrm>
          <a:prstGeom prst="rect">
            <a:avLst/>
          </a:prstGeom>
          <a:solidFill>
            <a:schemeClr val="tx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6E75"/>
                </a:solidFill>
              </a:rPr>
              <a:t>Continuous Integration</a:t>
            </a:r>
          </a:p>
          <a:p>
            <a:pPr algn="ctr"/>
            <a:r>
              <a:rPr lang="en-US" dirty="0">
                <a:solidFill>
                  <a:srgbClr val="586E75"/>
                </a:solidFill>
              </a:rPr>
              <a:t>(Jenkins)</a:t>
            </a:r>
          </a:p>
        </p:txBody>
      </p:sp>
      <p:sp>
        <p:nvSpPr>
          <p:cNvPr id="9" name="Rectangle 8">
            <a:extLst>
              <a:ext uri="{FF2B5EF4-FFF2-40B4-BE49-F238E27FC236}">
                <a16:creationId xmlns:a16="http://schemas.microsoft.com/office/drawing/2014/main" id="{49BBDB06-F739-4829-AF64-497FDFCBE919}"/>
              </a:ext>
            </a:extLst>
          </p:cNvPr>
          <p:cNvSpPr/>
          <p:nvPr/>
        </p:nvSpPr>
        <p:spPr>
          <a:xfrm>
            <a:off x="5432320" y="3251389"/>
            <a:ext cx="1946031" cy="885092"/>
          </a:xfrm>
          <a:prstGeom prst="rect">
            <a:avLst/>
          </a:prstGeom>
          <a:solidFill>
            <a:schemeClr val="tx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6E75"/>
                </a:solidFill>
              </a:rPr>
              <a:t>Automated</a:t>
            </a:r>
          </a:p>
          <a:p>
            <a:pPr algn="ctr"/>
            <a:r>
              <a:rPr lang="en-US" dirty="0">
                <a:solidFill>
                  <a:srgbClr val="586E75"/>
                </a:solidFill>
              </a:rPr>
              <a:t>Tests (Checks)</a:t>
            </a:r>
          </a:p>
        </p:txBody>
      </p:sp>
      <p:sp>
        <p:nvSpPr>
          <p:cNvPr id="10" name="Arrow: Right 9">
            <a:extLst>
              <a:ext uri="{FF2B5EF4-FFF2-40B4-BE49-F238E27FC236}">
                <a16:creationId xmlns:a16="http://schemas.microsoft.com/office/drawing/2014/main" id="{D34A92B4-C25A-4EB7-B182-362FE7F50690}"/>
              </a:ext>
            </a:extLst>
          </p:cNvPr>
          <p:cNvSpPr/>
          <p:nvPr/>
        </p:nvSpPr>
        <p:spPr>
          <a:xfrm>
            <a:off x="4787551" y="4989335"/>
            <a:ext cx="609600" cy="213946"/>
          </a:xfrm>
          <a:prstGeom prst="rightArrow">
            <a:avLst/>
          </a:prstGeom>
          <a:solidFill>
            <a:schemeClr val="tx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86E75"/>
              </a:solidFill>
            </a:endParaRPr>
          </a:p>
        </p:txBody>
      </p:sp>
      <p:sp>
        <p:nvSpPr>
          <p:cNvPr id="11" name="Arrow: Right 10">
            <a:extLst>
              <a:ext uri="{FF2B5EF4-FFF2-40B4-BE49-F238E27FC236}">
                <a16:creationId xmlns:a16="http://schemas.microsoft.com/office/drawing/2014/main" id="{0600D2CF-546E-4BFA-8C7B-F4D7CA04B17E}"/>
              </a:ext>
            </a:extLst>
          </p:cNvPr>
          <p:cNvSpPr/>
          <p:nvPr/>
        </p:nvSpPr>
        <p:spPr>
          <a:xfrm>
            <a:off x="7530751" y="4951235"/>
            <a:ext cx="609600" cy="213946"/>
          </a:xfrm>
          <a:prstGeom prst="rightArrow">
            <a:avLst/>
          </a:prstGeom>
          <a:solidFill>
            <a:schemeClr val="tx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86E75"/>
              </a:solidFill>
            </a:endParaRPr>
          </a:p>
        </p:txBody>
      </p:sp>
      <p:sp>
        <p:nvSpPr>
          <p:cNvPr id="12" name="Rectangle 11">
            <a:extLst>
              <a:ext uri="{FF2B5EF4-FFF2-40B4-BE49-F238E27FC236}">
                <a16:creationId xmlns:a16="http://schemas.microsoft.com/office/drawing/2014/main" id="{2FD93B97-8AC9-4C4B-A973-875348FA319B}"/>
              </a:ext>
            </a:extLst>
          </p:cNvPr>
          <p:cNvSpPr/>
          <p:nvPr/>
        </p:nvSpPr>
        <p:spPr>
          <a:xfrm>
            <a:off x="8175521" y="3242597"/>
            <a:ext cx="1946031" cy="1433146"/>
          </a:xfrm>
          <a:prstGeom prst="rect">
            <a:avLst/>
          </a:prstGeom>
          <a:solidFill>
            <a:schemeClr val="tx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6E75"/>
                </a:solidFill>
              </a:rPr>
              <a:t>Test Environments</a:t>
            </a:r>
          </a:p>
        </p:txBody>
      </p:sp>
      <p:sp>
        <p:nvSpPr>
          <p:cNvPr id="13" name="Arrow: Right 12">
            <a:extLst>
              <a:ext uri="{FF2B5EF4-FFF2-40B4-BE49-F238E27FC236}">
                <a16:creationId xmlns:a16="http://schemas.microsoft.com/office/drawing/2014/main" id="{50AB3D17-220F-460F-89C6-D9CFD7CAD4E9}"/>
              </a:ext>
            </a:extLst>
          </p:cNvPr>
          <p:cNvSpPr/>
          <p:nvPr/>
        </p:nvSpPr>
        <p:spPr>
          <a:xfrm>
            <a:off x="4787551" y="2108389"/>
            <a:ext cx="609600" cy="213946"/>
          </a:xfrm>
          <a:prstGeom prst="rightArrow">
            <a:avLst/>
          </a:prstGeom>
          <a:solidFill>
            <a:srgbClr val="FFE3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86E75"/>
              </a:solidFill>
            </a:endParaRPr>
          </a:p>
        </p:txBody>
      </p:sp>
      <p:sp>
        <p:nvSpPr>
          <p:cNvPr id="14" name="Rectangle 13">
            <a:extLst>
              <a:ext uri="{FF2B5EF4-FFF2-40B4-BE49-F238E27FC236}">
                <a16:creationId xmlns:a16="http://schemas.microsoft.com/office/drawing/2014/main" id="{FBC5A786-3ECA-4B13-8F83-631EC8A5C7A9}"/>
              </a:ext>
            </a:extLst>
          </p:cNvPr>
          <p:cNvSpPr/>
          <p:nvPr/>
        </p:nvSpPr>
        <p:spPr>
          <a:xfrm>
            <a:off x="5417666" y="1772816"/>
            <a:ext cx="1946031" cy="885092"/>
          </a:xfrm>
          <a:prstGeom prst="rect">
            <a:avLst/>
          </a:prstGeom>
          <a:solidFill>
            <a:srgbClr val="FFE3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6E75"/>
                </a:solidFill>
              </a:rPr>
              <a:t>Acceptance</a:t>
            </a:r>
          </a:p>
          <a:p>
            <a:pPr algn="ctr"/>
            <a:r>
              <a:rPr lang="en-US" dirty="0">
                <a:solidFill>
                  <a:srgbClr val="586E75"/>
                </a:solidFill>
              </a:rPr>
              <a:t>Tests</a:t>
            </a:r>
          </a:p>
        </p:txBody>
      </p:sp>
      <p:sp>
        <p:nvSpPr>
          <p:cNvPr id="15" name="Arrow: Down 14">
            <a:extLst>
              <a:ext uri="{FF2B5EF4-FFF2-40B4-BE49-F238E27FC236}">
                <a16:creationId xmlns:a16="http://schemas.microsoft.com/office/drawing/2014/main" id="{AEF4F3DB-DF95-441B-BA5C-FFE1E033643D}"/>
              </a:ext>
            </a:extLst>
          </p:cNvPr>
          <p:cNvSpPr/>
          <p:nvPr/>
        </p:nvSpPr>
        <p:spPr>
          <a:xfrm>
            <a:off x="6235351" y="2748762"/>
            <a:ext cx="304800" cy="457200"/>
          </a:xfrm>
          <a:prstGeom prst="downArrow">
            <a:avLst/>
          </a:prstGeom>
          <a:solidFill>
            <a:schemeClr val="tx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86E75"/>
              </a:solidFill>
            </a:endParaRPr>
          </a:p>
        </p:txBody>
      </p:sp>
      <p:sp>
        <p:nvSpPr>
          <p:cNvPr id="16" name="Rectangle 15">
            <a:extLst>
              <a:ext uri="{FF2B5EF4-FFF2-40B4-BE49-F238E27FC236}">
                <a16:creationId xmlns:a16="http://schemas.microsoft.com/office/drawing/2014/main" id="{15B63113-6F3E-4264-9EEA-3879309D9185}"/>
              </a:ext>
            </a:extLst>
          </p:cNvPr>
          <p:cNvSpPr/>
          <p:nvPr/>
        </p:nvSpPr>
        <p:spPr>
          <a:xfrm>
            <a:off x="8175521" y="4866243"/>
            <a:ext cx="1946031" cy="885092"/>
          </a:xfrm>
          <a:prstGeom prst="rect">
            <a:avLst/>
          </a:prstGeom>
          <a:solidFill>
            <a:schemeClr val="tx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6E75"/>
                </a:solidFill>
              </a:rPr>
              <a:t>Installation</a:t>
            </a:r>
          </a:p>
          <a:p>
            <a:pPr algn="ctr"/>
            <a:r>
              <a:rPr lang="en-US" dirty="0">
                <a:solidFill>
                  <a:srgbClr val="586E75"/>
                </a:solidFill>
              </a:rPr>
              <a:t>&amp; Deployment</a:t>
            </a:r>
          </a:p>
        </p:txBody>
      </p:sp>
      <p:sp>
        <p:nvSpPr>
          <p:cNvPr id="17" name="Rectangle 16">
            <a:extLst>
              <a:ext uri="{FF2B5EF4-FFF2-40B4-BE49-F238E27FC236}">
                <a16:creationId xmlns:a16="http://schemas.microsoft.com/office/drawing/2014/main" id="{DA7C3590-A08F-4CA4-92A7-B68A155DFBB0}"/>
              </a:ext>
            </a:extLst>
          </p:cNvPr>
          <p:cNvSpPr/>
          <p:nvPr/>
        </p:nvSpPr>
        <p:spPr>
          <a:xfrm>
            <a:off x="8172590" y="1772816"/>
            <a:ext cx="1946031" cy="885092"/>
          </a:xfrm>
          <a:prstGeom prst="rect">
            <a:avLst/>
          </a:prstGeom>
          <a:solidFill>
            <a:srgbClr val="FFE3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6E75"/>
                </a:solidFill>
              </a:rPr>
              <a:t>Exploratory</a:t>
            </a:r>
          </a:p>
          <a:p>
            <a:pPr algn="ctr"/>
            <a:r>
              <a:rPr lang="en-US" dirty="0">
                <a:solidFill>
                  <a:srgbClr val="586E75"/>
                </a:solidFill>
              </a:rPr>
              <a:t>Testing</a:t>
            </a:r>
          </a:p>
        </p:txBody>
      </p:sp>
      <p:sp>
        <p:nvSpPr>
          <p:cNvPr id="18" name="Arrow: Right 17">
            <a:extLst>
              <a:ext uri="{FF2B5EF4-FFF2-40B4-BE49-F238E27FC236}">
                <a16:creationId xmlns:a16="http://schemas.microsoft.com/office/drawing/2014/main" id="{58C8F641-E076-4218-A1E1-B4D12BE2601B}"/>
              </a:ext>
            </a:extLst>
          </p:cNvPr>
          <p:cNvSpPr/>
          <p:nvPr/>
        </p:nvSpPr>
        <p:spPr>
          <a:xfrm>
            <a:off x="7460411" y="2101062"/>
            <a:ext cx="609600" cy="213946"/>
          </a:xfrm>
          <a:prstGeom prst="rightArrow">
            <a:avLst/>
          </a:prstGeom>
          <a:solidFill>
            <a:srgbClr val="FFE3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86E75"/>
              </a:solidFill>
            </a:endParaRPr>
          </a:p>
        </p:txBody>
      </p:sp>
      <p:sp>
        <p:nvSpPr>
          <p:cNvPr id="19" name="Arrow: Down 18">
            <a:extLst>
              <a:ext uri="{FF2B5EF4-FFF2-40B4-BE49-F238E27FC236}">
                <a16:creationId xmlns:a16="http://schemas.microsoft.com/office/drawing/2014/main" id="{BCAD0A22-0834-4135-A976-A7DB8BE2B08C}"/>
              </a:ext>
            </a:extLst>
          </p:cNvPr>
          <p:cNvSpPr/>
          <p:nvPr/>
        </p:nvSpPr>
        <p:spPr>
          <a:xfrm>
            <a:off x="9054751" y="2721652"/>
            <a:ext cx="304800" cy="457200"/>
          </a:xfrm>
          <a:prstGeom prst="downArrow">
            <a:avLst/>
          </a:prstGeom>
          <a:solidFill>
            <a:schemeClr val="tx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86E75"/>
              </a:solidFill>
            </a:endParaRPr>
          </a:p>
        </p:txBody>
      </p:sp>
    </p:spTree>
    <p:extLst>
      <p:ext uri="{BB962C8B-B14F-4D97-AF65-F5344CB8AC3E}">
        <p14:creationId xmlns:p14="http://schemas.microsoft.com/office/powerpoint/2010/main" val="3448834035"/>
      </p:ext>
    </p:extLst>
  </p:cSld>
  <p:clrMapOvr>
    <a:masterClrMapping/>
  </p:clrMapOvr>
</p:sld>
</file>

<file path=ppt/theme/theme1.xml><?xml version="1.0" encoding="utf-8"?>
<a:theme xmlns:a="http://schemas.openxmlformats.org/drawingml/2006/main" name="Inflectra content">
  <a:themeElements>
    <a:clrScheme name="Custom 3">
      <a:dk1>
        <a:srgbClr val="073642"/>
      </a:dk1>
      <a:lt1>
        <a:srgbClr val="FDCB26"/>
      </a:lt1>
      <a:dk2>
        <a:srgbClr val="073642"/>
      </a:dk2>
      <a:lt2>
        <a:srgbClr val="FFFFFF"/>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nflectra fonts">
      <a:majorFont>
        <a:latin typeface="Josefin Sans"/>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lectra Powerpoint Template-Wide.potx" id="{C60C6943-42C1-4A19-9661-13C4386DFE4D}" vid="{069FC592-E20D-44F7-BA8A-96969F8231E4}"/>
    </a:ext>
  </a:extLst>
</a:theme>
</file>

<file path=ppt/theme/theme2.xml><?xml version="1.0" encoding="utf-8"?>
<a:theme xmlns:a="http://schemas.openxmlformats.org/drawingml/2006/main" name="Inflectra titles">
  <a:themeElements>
    <a:clrScheme name="Inflectra Colors">
      <a:dk1>
        <a:srgbClr val="073642"/>
      </a:dk1>
      <a:lt1>
        <a:srgbClr val="FDCB26"/>
      </a:lt1>
      <a:dk2>
        <a:srgbClr val="586E75"/>
      </a:dk2>
      <a:lt2>
        <a:srgbClr val="FFFFFF"/>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nflectra fonts">
      <a:majorFont>
        <a:latin typeface="Josefin Sans"/>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lectra Powerpoint Template-Wide.potx" id="{C60C6943-42C1-4A19-9661-13C4386DFE4D}" vid="{EB6E1207-8B08-4C7E-98F5-7D295CC2580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Inflectra Powerpoint Template-Wide</Template>
  <TotalTime>5803</TotalTime>
  <Words>1826</Words>
  <Application>Microsoft Office PowerPoint</Application>
  <PresentationFormat>Widescreen</PresentationFormat>
  <Paragraphs>317</Paragraphs>
  <Slides>54</Slides>
  <Notes>6</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0</vt:i4>
      </vt:variant>
      <vt:variant>
        <vt:lpstr>Slide Titles</vt:lpstr>
      </vt:variant>
      <vt:variant>
        <vt:i4>54</vt:i4>
      </vt:variant>
    </vt:vector>
  </HeadingPairs>
  <TitlesOfParts>
    <vt:vector size="62" baseType="lpstr">
      <vt:lpstr>Times</vt:lpstr>
      <vt:lpstr>Arial</vt:lpstr>
      <vt:lpstr>Calibri</vt:lpstr>
      <vt:lpstr>Kanit</vt:lpstr>
      <vt:lpstr>Josefin Sans</vt:lpstr>
      <vt:lpstr>Wingdings</vt:lpstr>
      <vt:lpstr>Inflectra content</vt:lpstr>
      <vt:lpstr>Inflectra titles</vt:lpstr>
      <vt:lpstr>Requirements, Test &amp; Defect Management</vt:lpstr>
      <vt:lpstr>Agile Software Development</vt:lpstr>
      <vt:lpstr>The Agile Manifesto Changed Development</vt:lpstr>
      <vt:lpstr>Agile – Led to Continuous Delivery</vt:lpstr>
      <vt:lpstr>Agile Test Management</vt:lpstr>
      <vt:lpstr>Development &amp; Operations  (DevOps)</vt:lpstr>
      <vt:lpstr>But Where Is Testing on the DevOps Diagram?</vt:lpstr>
      <vt:lpstr>Both – It is Throughout the Process</vt:lpstr>
      <vt:lpstr>Testing Throughout the DevOps Toolchain</vt:lpstr>
      <vt:lpstr>Shifting Left – Testing Earlier in the Process</vt:lpstr>
      <vt:lpstr>Shifting Right – Testing in Production</vt:lpstr>
      <vt:lpstr>The SpiraTest Difference</vt:lpstr>
      <vt:lpstr>Introducing the Inflectra® Suite</vt:lpstr>
      <vt:lpstr>SpiraTest – The Integrated QA Solution</vt:lpstr>
      <vt:lpstr>Why Choose SpiraTest?</vt:lpstr>
      <vt:lpstr>harmony</vt:lpstr>
      <vt:lpstr>How Do We Foster Harmony?</vt:lpstr>
      <vt:lpstr>Harmony Across the Disciplines</vt:lpstr>
      <vt:lpstr>Simplicity = Productivity from Day One</vt:lpstr>
      <vt:lpstr>Harmony Across Ecosystems</vt:lpstr>
      <vt:lpstr>Inflectra Core Values</vt:lpstr>
      <vt:lpstr>How SpiraTest Works For You</vt:lpstr>
      <vt:lpstr>Healthcare &amp; Life Sciences</vt:lpstr>
      <vt:lpstr>Financial Services &amp; Insurance</vt:lpstr>
      <vt:lpstr>Energy, Industrial, &amp; Automotive</vt:lpstr>
      <vt:lpstr>Defense, Government &amp; Aerospace</vt:lpstr>
      <vt:lpstr>Representative Customers by Industry</vt:lpstr>
      <vt:lpstr>Regulated Industries - Automating Compliance</vt:lpstr>
      <vt:lpstr>Compliance with International Standards</vt:lpstr>
      <vt:lpstr>Global Partner Network</vt:lpstr>
      <vt:lpstr>Customer Testimonials</vt:lpstr>
      <vt:lpstr>Awards and Recognition*</vt:lpstr>
      <vt:lpstr>Feature Overview</vt:lpstr>
      <vt:lpstr>Managers</vt:lpstr>
      <vt:lpstr>Personalized Reporting Dashboards</vt:lpstr>
      <vt:lpstr>Requirements Management</vt:lpstr>
      <vt:lpstr>Document Management</vt:lpstr>
      <vt:lpstr>Customizable Reporting</vt:lpstr>
      <vt:lpstr>Cross Project Reporting</vt:lpstr>
      <vt:lpstr>Testers</vt:lpstr>
      <vt:lpstr>Test Management &amp; QA</vt:lpstr>
      <vt:lpstr>Manual Testing</vt:lpstr>
      <vt:lpstr>Automated Testing</vt:lpstr>
      <vt:lpstr>Exploratory &amp; Session-Based Testing</vt:lpstr>
      <vt:lpstr>RemoteLaunch® - Automation Integration</vt:lpstr>
      <vt:lpstr>Data-Driven Testing</vt:lpstr>
      <vt:lpstr>Developers</vt:lpstr>
      <vt:lpstr>Issue &amp; Defect Tracking</vt:lpstr>
      <vt:lpstr>Build Integrated with CI / CD Tools</vt:lpstr>
      <vt:lpstr>Integration with your Favorite IDEs</vt:lpstr>
      <vt:lpstr>Integration Options</vt:lpstr>
      <vt:lpstr>Recap: Harmony Across Ecosystems</vt:lpstr>
      <vt:lpstr>Integration Options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Sandman</dc:creator>
  <cp:lastModifiedBy>Adam M. Sandman</cp:lastModifiedBy>
  <cp:revision>193</cp:revision>
  <cp:lastPrinted>2017-03-07T16:58:37Z</cp:lastPrinted>
  <dcterms:created xsi:type="dcterms:W3CDTF">2018-04-12T05:30:22Z</dcterms:created>
  <dcterms:modified xsi:type="dcterms:W3CDTF">2022-01-25T19:04:29Z</dcterms:modified>
</cp:coreProperties>
</file>