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20"/>
  </p:notesMasterIdLst>
  <p:sldIdLst>
    <p:sldId id="258" r:id="rId3"/>
    <p:sldId id="275" r:id="rId4"/>
    <p:sldId id="276" r:id="rId5"/>
    <p:sldId id="260" r:id="rId6"/>
    <p:sldId id="261" r:id="rId7"/>
    <p:sldId id="262" r:id="rId8"/>
    <p:sldId id="263" r:id="rId9"/>
    <p:sldId id="264" r:id="rId10"/>
    <p:sldId id="265" r:id="rId11"/>
    <p:sldId id="266" r:id="rId12"/>
    <p:sldId id="267" r:id="rId13"/>
    <p:sldId id="268" r:id="rId14"/>
    <p:sldId id="274"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Josefin Sans" pitchFamily="2" charset="0"/>
      <p:regular r:id="rId25"/>
      <p:bold r:id="rId26"/>
      <p:italic r:id="rId27"/>
      <p:boldItalic r:id="rId28"/>
    </p:embeddedFont>
    <p:embeddedFont>
      <p:font typeface="Kanit" panose="020B0604020202020204" charset="-34"/>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6/20/2019</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92F3-2857-488D-B678-68EC8E1F7BFB}"/>
              </a:ext>
            </a:extLst>
          </p:cNvPr>
          <p:cNvSpPr>
            <a:spLocks noGrp="1"/>
          </p:cNvSpPr>
          <p:nvPr>
            <p:ph type="ctrTitle"/>
          </p:nvPr>
        </p:nvSpPr>
        <p:spPr/>
        <p:txBody>
          <a:bodyPr/>
          <a:lstStyle/>
          <a:p>
            <a:r>
              <a:rPr lang="en-US" dirty="0"/>
              <a:t>On-Premise Deployment</a:t>
            </a:r>
          </a:p>
        </p:txBody>
      </p:sp>
      <p:sp>
        <p:nvSpPr>
          <p:cNvPr id="3" name="Subtitle 2">
            <a:extLst>
              <a:ext uri="{FF2B5EF4-FFF2-40B4-BE49-F238E27FC236}">
                <a16:creationId xmlns:a16="http://schemas.microsoft.com/office/drawing/2014/main" id="{2AC8388C-5450-46BF-898B-81F522E52E77}"/>
              </a:ext>
            </a:extLst>
          </p:cNvPr>
          <p:cNvSpPr>
            <a:spLocks noGrp="1"/>
          </p:cNvSpPr>
          <p:nvPr>
            <p:ph type="subTitle" idx="1"/>
          </p:nvPr>
        </p:nvSpPr>
        <p:spPr/>
        <p:txBody>
          <a:bodyPr/>
          <a:lstStyle/>
          <a:p>
            <a:r>
              <a:rPr lang="en-US" dirty="0">
                <a:solidFill>
                  <a:srgbClr val="FFFFFF"/>
                </a:solidFill>
              </a:rPr>
              <a:t>How to deploy for high-availability</a:t>
            </a:r>
            <a:br>
              <a:rPr lang="en-US" dirty="0">
                <a:solidFill>
                  <a:srgbClr val="FFFFFF"/>
                </a:solidFill>
              </a:rPr>
            </a:br>
            <a:r>
              <a:rPr lang="en-US" dirty="0">
                <a:solidFill>
                  <a:srgbClr val="FFFFFF"/>
                </a:solidFill>
              </a:rPr>
              <a:t>and strategies for backup and recovery</a:t>
            </a:r>
          </a:p>
          <a:p>
            <a:endParaRPr lang="en-US" dirty="0">
              <a:solidFill>
                <a:srgbClr val="FFFFFF"/>
              </a:solidFill>
            </a:endParaRPr>
          </a:p>
        </p:txBody>
      </p:sp>
      <p:pic>
        <p:nvPicPr>
          <p:cNvPr id="5" name="Picture 4">
            <a:extLst>
              <a:ext uri="{FF2B5EF4-FFF2-40B4-BE49-F238E27FC236}">
                <a16:creationId xmlns:a16="http://schemas.microsoft.com/office/drawing/2014/main" id="{B9B2B1B6-4EE6-4455-9EF1-6B3CEDA17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30" y="243544"/>
            <a:ext cx="1815320" cy="666852"/>
          </a:xfrm>
          <a:prstGeom prst="rect">
            <a:avLst/>
          </a:prstGeom>
        </p:spPr>
      </p:pic>
      <p:pic>
        <p:nvPicPr>
          <p:cNvPr id="7" name="Picture 6">
            <a:extLst>
              <a:ext uri="{FF2B5EF4-FFF2-40B4-BE49-F238E27FC236}">
                <a16:creationId xmlns:a16="http://schemas.microsoft.com/office/drawing/2014/main" id="{C774B5A9-908F-4B0D-8C74-219E9535C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350" y="201881"/>
            <a:ext cx="1835755" cy="750179"/>
          </a:xfrm>
          <a:prstGeom prst="rect">
            <a:avLst/>
          </a:prstGeom>
        </p:spPr>
      </p:pic>
      <p:pic>
        <p:nvPicPr>
          <p:cNvPr id="9" name="Picture 8">
            <a:extLst>
              <a:ext uri="{FF2B5EF4-FFF2-40B4-BE49-F238E27FC236}">
                <a16:creationId xmlns:a16="http://schemas.microsoft.com/office/drawing/2014/main" id="{1E149200-CEAF-45CC-A588-2CFF1AABE0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054" y="280110"/>
            <a:ext cx="1557949" cy="669210"/>
          </a:xfrm>
          <a:prstGeom prst="rect">
            <a:avLst/>
          </a:prstGeom>
        </p:spPr>
      </p:pic>
    </p:spTree>
    <p:extLst>
      <p:ext uri="{BB962C8B-B14F-4D97-AF65-F5344CB8AC3E}">
        <p14:creationId xmlns:p14="http://schemas.microsoft.com/office/powerpoint/2010/main" val="168291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7ABC1AE9-1253-4B45-B87E-BF2FA1461A45}"/>
              </a:ext>
            </a:extLst>
          </p:cNvPr>
          <p:cNvSpPr>
            <a:spLocks noGrp="1" noChangeArrowheads="1"/>
          </p:cNvSpPr>
          <p:nvPr>
            <p:ph type="title"/>
          </p:nvPr>
        </p:nvSpPr>
        <p:spPr/>
        <p:txBody>
          <a:bodyPr/>
          <a:lstStyle/>
          <a:p>
            <a:pPr eaLnBrk="1" hangingPunct="1"/>
            <a:r>
              <a:rPr lang="en-US" altLang="en-US"/>
              <a:t>Multiple IIS Web Servers &amp; Network Routes</a:t>
            </a:r>
          </a:p>
        </p:txBody>
      </p:sp>
      <p:sp>
        <p:nvSpPr>
          <p:cNvPr id="22532" name="Rectangle 3">
            <a:extLst>
              <a:ext uri="{FF2B5EF4-FFF2-40B4-BE49-F238E27FC236}">
                <a16:creationId xmlns:a16="http://schemas.microsoft.com/office/drawing/2014/main" id="{CF95A00F-F2AE-4FA3-BDBC-3B7BA2DE3606}"/>
              </a:ext>
            </a:extLst>
          </p:cNvPr>
          <p:cNvSpPr>
            <a:spLocks noGrp="1" noChangeArrowheads="1"/>
          </p:cNvSpPr>
          <p:nvPr>
            <p:ph idx="1"/>
          </p:nvPr>
        </p:nvSpPr>
        <p:spPr>
          <a:xfrm>
            <a:off x="838200" y="1589103"/>
            <a:ext cx="10515600" cy="4587860"/>
          </a:xfrm>
        </p:spPr>
        <p:txBody>
          <a:bodyPr/>
          <a:lstStyle/>
          <a:p>
            <a:pPr eaLnBrk="1" hangingPunct="1"/>
            <a:r>
              <a:rPr lang="en-US" altLang="en-US" dirty="0"/>
              <a:t>This gives redundancy of the web servers and the network between the browser and the web servers:</a:t>
            </a:r>
          </a:p>
        </p:txBody>
      </p:sp>
      <p:sp>
        <p:nvSpPr>
          <p:cNvPr id="22533" name="AutoShape 4">
            <a:extLst>
              <a:ext uri="{FF2B5EF4-FFF2-40B4-BE49-F238E27FC236}">
                <a16:creationId xmlns:a16="http://schemas.microsoft.com/office/drawing/2014/main" id="{1EDB7D81-79D9-4E4C-8C09-E44FDBC1E801}"/>
              </a:ext>
            </a:extLst>
          </p:cNvPr>
          <p:cNvSpPr>
            <a:spLocks noChangeArrowheads="1"/>
          </p:cNvSpPr>
          <p:nvPr/>
        </p:nvSpPr>
        <p:spPr bwMode="auto">
          <a:xfrm>
            <a:off x="8305800" y="4101482"/>
            <a:ext cx="1828800" cy="1066800"/>
          </a:xfrm>
          <a:prstGeom prst="flowChartMagneticDisk">
            <a:avLst/>
          </a:prstGeom>
          <a:solidFill>
            <a:srgbClr val="FECC8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SQL Server</a:t>
            </a:r>
          </a:p>
          <a:p>
            <a:pPr algn="ctr" eaLnBrk="1" hangingPunct="1">
              <a:spcBef>
                <a:spcPct val="0"/>
              </a:spcBef>
              <a:buClrTx/>
              <a:buSzTx/>
              <a:buFontTx/>
              <a:buNone/>
            </a:pPr>
            <a:r>
              <a:rPr lang="en-US" altLang="en-US" sz="1800">
                <a:solidFill>
                  <a:schemeClr val="tx1"/>
                </a:solidFill>
                <a:latin typeface="+mn-lt"/>
              </a:rPr>
              <a:t>Database Server</a:t>
            </a:r>
          </a:p>
        </p:txBody>
      </p:sp>
      <p:sp>
        <p:nvSpPr>
          <p:cNvPr id="22534" name="AutoShape 5">
            <a:extLst>
              <a:ext uri="{FF2B5EF4-FFF2-40B4-BE49-F238E27FC236}">
                <a16:creationId xmlns:a16="http://schemas.microsoft.com/office/drawing/2014/main" id="{BED54C8B-225F-4172-BAB3-B09B12409AD9}"/>
              </a:ext>
            </a:extLst>
          </p:cNvPr>
          <p:cNvSpPr>
            <a:spLocks noChangeArrowheads="1"/>
          </p:cNvSpPr>
          <p:nvPr/>
        </p:nvSpPr>
        <p:spPr bwMode="auto">
          <a:xfrm>
            <a:off x="5410200" y="4863482"/>
            <a:ext cx="2057400" cy="1371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2535" name="Rectangle 6">
            <a:extLst>
              <a:ext uri="{FF2B5EF4-FFF2-40B4-BE49-F238E27FC236}">
                <a16:creationId xmlns:a16="http://schemas.microsoft.com/office/drawing/2014/main" id="{D7CBEDBA-A1E7-41AD-B274-FB567B8B8974}"/>
              </a:ext>
            </a:extLst>
          </p:cNvPr>
          <p:cNvSpPr>
            <a:spLocks noChangeArrowheads="1"/>
          </p:cNvSpPr>
          <p:nvPr/>
        </p:nvSpPr>
        <p:spPr bwMode="auto">
          <a:xfrm>
            <a:off x="5791200" y="5244482"/>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2536" name="Line 7">
            <a:extLst>
              <a:ext uri="{FF2B5EF4-FFF2-40B4-BE49-F238E27FC236}">
                <a16:creationId xmlns:a16="http://schemas.microsoft.com/office/drawing/2014/main" id="{6C039EAF-1B8F-4D45-8A23-E09835726B12}"/>
              </a:ext>
            </a:extLst>
          </p:cNvPr>
          <p:cNvSpPr>
            <a:spLocks noChangeShapeType="1"/>
          </p:cNvSpPr>
          <p:nvPr/>
        </p:nvSpPr>
        <p:spPr bwMode="auto">
          <a:xfrm>
            <a:off x="7924800" y="2501282"/>
            <a:ext cx="0" cy="388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Text Box 8">
            <a:extLst>
              <a:ext uri="{FF2B5EF4-FFF2-40B4-BE49-F238E27FC236}">
                <a16:creationId xmlns:a16="http://schemas.microsoft.com/office/drawing/2014/main" id="{18B265B6-BEE9-4841-BA65-09D463B67B37}"/>
              </a:ext>
            </a:extLst>
          </p:cNvPr>
          <p:cNvSpPr txBox="1">
            <a:spLocks noChangeArrowheads="1"/>
          </p:cNvSpPr>
          <p:nvPr/>
        </p:nvSpPr>
        <p:spPr bwMode="auto">
          <a:xfrm>
            <a:off x="7467600" y="2577483"/>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2538" name="Line 9">
            <a:extLst>
              <a:ext uri="{FF2B5EF4-FFF2-40B4-BE49-F238E27FC236}">
                <a16:creationId xmlns:a16="http://schemas.microsoft.com/office/drawing/2014/main" id="{0CB53A1E-E602-4E04-917F-1A7089B9E2D1}"/>
              </a:ext>
            </a:extLst>
          </p:cNvPr>
          <p:cNvSpPr>
            <a:spLocks noChangeShapeType="1"/>
          </p:cNvSpPr>
          <p:nvPr/>
        </p:nvSpPr>
        <p:spPr bwMode="auto">
          <a:xfrm>
            <a:off x="4953000" y="2501282"/>
            <a:ext cx="0" cy="388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Text Box 10">
            <a:extLst>
              <a:ext uri="{FF2B5EF4-FFF2-40B4-BE49-F238E27FC236}">
                <a16:creationId xmlns:a16="http://schemas.microsoft.com/office/drawing/2014/main" id="{F7ADC39A-D172-453C-8BFC-B81733CF2BB1}"/>
              </a:ext>
            </a:extLst>
          </p:cNvPr>
          <p:cNvSpPr txBox="1">
            <a:spLocks noChangeArrowheads="1"/>
          </p:cNvSpPr>
          <p:nvPr/>
        </p:nvSpPr>
        <p:spPr bwMode="auto">
          <a:xfrm>
            <a:off x="4495800" y="2577483"/>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2540" name="AutoShape 11">
            <a:extLst>
              <a:ext uri="{FF2B5EF4-FFF2-40B4-BE49-F238E27FC236}">
                <a16:creationId xmlns:a16="http://schemas.microsoft.com/office/drawing/2014/main" id="{6DD67461-F010-4239-BCF8-C602F7054301}"/>
              </a:ext>
            </a:extLst>
          </p:cNvPr>
          <p:cNvSpPr>
            <a:spLocks noChangeArrowheads="1"/>
          </p:cNvSpPr>
          <p:nvPr/>
        </p:nvSpPr>
        <p:spPr bwMode="auto">
          <a:xfrm>
            <a:off x="1828800" y="4330082"/>
            <a:ext cx="1905000" cy="914400"/>
          </a:xfrm>
          <a:prstGeom prst="flowChartDisplay">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Web Browser</a:t>
            </a:r>
          </a:p>
          <a:p>
            <a:pPr algn="ctr" eaLnBrk="1" hangingPunct="1">
              <a:spcBef>
                <a:spcPct val="0"/>
              </a:spcBef>
              <a:buClrTx/>
              <a:buSzTx/>
              <a:buFontTx/>
              <a:buNone/>
            </a:pPr>
            <a:r>
              <a:rPr lang="en-US" altLang="en-US" sz="1800">
                <a:solidFill>
                  <a:schemeClr val="tx1"/>
                </a:solidFill>
                <a:latin typeface="+mn-lt"/>
              </a:rPr>
              <a:t>(IE, Firefox,...)</a:t>
            </a:r>
          </a:p>
        </p:txBody>
      </p:sp>
      <p:sp>
        <p:nvSpPr>
          <p:cNvPr id="22541" name="Line 12">
            <a:extLst>
              <a:ext uri="{FF2B5EF4-FFF2-40B4-BE49-F238E27FC236}">
                <a16:creationId xmlns:a16="http://schemas.microsoft.com/office/drawing/2014/main" id="{72F56B94-FC5D-47B2-96F8-BA530C149F7B}"/>
              </a:ext>
            </a:extLst>
          </p:cNvPr>
          <p:cNvSpPr>
            <a:spLocks noChangeShapeType="1"/>
          </p:cNvSpPr>
          <p:nvPr/>
        </p:nvSpPr>
        <p:spPr bwMode="auto">
          <a:xfrm>
            <a:off x="3733800" y="4787282"/>
            <a:ext cx="533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Rectangle 14">
            <a:extLst>
              <a:ext uri="{FF2B5EF4-FFF2-40B4-BE49-F238E27FC236}">
                <a16:creationId xmlns:a16="http://schemas.microsoft.com/office/drawing/2014/main" id="{EC7E35BC-AAA9-4AC4-B025-0E419A1A2432}"/>
              </a:ext>
            </a:extLst>
          </p:cNvPr>
          <p:cNvSpPr>
            <a:spLocks noChangeArrowheads="1"/>
          </p:cNvSpPr>
          <p:nvPr/>
        </p:nvSpPr>
        <p:spPr bwMode="auto">
          <a:xfrm>
            <a:off x="5791200" y="5701682"/>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2543" name="Rectangle 15">
            <a:extLst>
              <a:ext uri="{FF2B5EF4-FFF2-40B4-BE49-F238E27FC236}">
                <a16:creationId xmlns:a16="http://schemas.microsoft.com/office/drawing/2014/main" id="{092A8912-D66B-49BE-BA08-D9E0058F9F45}"/>
              </a:ext>
            </a:extLst>
          </p:cNvPr>
          <p:cNvSpPr>
            <a:spLocks noChangeArrowheads="1"/>
          </p:cNvSpPr>
          <p:nvPr/>
        </p:nvSpPr>
        <p:spPr bwMode="auto">
          <a:xfrm>
            <a:off x="4267200" y="3339482"/>
            <a:ext cx="457200" cy="28956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Load Balancer</a:t>
            </a:r>
          </a:p>
        </p:txBody>
      </p:sp>
      <p:sp>
        <p:nvSpPr>
          <p:cNvPr id="22544" name="Line 17">
            <a:extLst>
              <a:ext uri="{FF2B5EF4-FFF2-40B4-BE49-F238E27FC236}">
                <a16:creationId xmlns:a16="http://schemas.microsoft.com/office/drawing/2014/main" id="{312039E5-2A5F-47D2-8E3F-C6BF0C037D53}"/>
              </a:ext>
            </a:extLst>
          </p:cNvPr>
          <p:cNvSpPr>
            <a:spLocks noChangeShapeType="1"/>
          </p:cNvSpPr>
          <p:nvPr/>
        </p:nvSpPr>
        <p:spPr bwMode="auto">
          <a:xfrm>
            <a:off x="4724400" y="5473082"/>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8">
            <a:extLst>
              <a:ext uri="{FF2B5EF4-FFF2-40B4-BE49-F238E27FC236}">
                <a16:creationId xmlns:a16="http://schemas.microsoft.com/office/drawing/2014/main" id="{B8AE6334-8614-4FB6-B511-D45BB562C176}"/>
              </a:ext>
            </a:extLst>
          </p:cNvPr>
          <p:cNvSpPr>
            <a:spLocks noChangeShapeType="1"/>
          </p:cNvSpPr>
          <p:nvPr/>
        </p:nvSpPr>
        <p:spPr bwMode="auto">
          <a:xfrm flipV="1">
            <a:off x="7162800" y="4939682"/>
            <a:ext cx="1066800" cy="914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AutoShape 22">
            <a:extLst>
              <a:ext uri="{FF2B5EF4-FFF2-40B4-BE49-F238E27FC236}">
                <a16:creationId xmlns:a16="http://schemas.microsoft.com/office/drawing/2014/main" id="{5F6A0590-115D-4542-A9AC-5F64646856B5}"/>
              </a:ext>
            </a:extLst>
          </p:cNvPr>
          <p:cNvSpPr>
            <a:spLocks noChangeArrowheads="1"/>
          </p:cNvSpPr>
          <p:nvPr/>
        </p:nvSpPr>
        <p:spPr bwMode="auto">
          <a:xfrm>
            <a:off x="5410200" y="3339482"/>
            <a:ext cx="2057400" cy="1371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2547" name="Rectangle 23">
            <a:extLst>
              <a:ext uri="{FF2B5EF4-FFF2-40B4-BE49-F238E27FC236}">
                <a16:creationId xmlns:a16="http://schemas.microsoft.com/office/drawing/2014/main" id="{8DE10AAB-42AD-4831-9A3B-D887EDD8C99A}"/>
              </a:ext>
            </a:extLst>
          </p:cNvPr>
          <p:cNvSpPr>
            <a:spLocks noChangeArrowheads="1"/>
          </p:cNvSpPr>
          <p:nvPr/>
        </p:nvSpPr>
        <p:spPr bwMode="auto">
          <a:xfrm>
            <a:off x="5791200" y="3720482"/>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2548" name="Rectangle 24">
            <a:extLst>
              <a:ext uri="{FF2B5EF4-FFF2-40B4-BE49-F238E27FC236}">
                <a16:creationId xmlns:a16="http://schemas.microsoft.com/office/drawing/2014/main" id="{4C4A85FC-E81B-4B1A-A350-869171573F47}"/>
              </a:ext>
            </a:extLst>
          </p:cNvPr>
          <p:cNvSpPr>
            <a:spLocks noChangeArrowheads="1"/>
          </p:cNvSpPr>
          <p:nvPr/>
        </p:nvSpPr>
        <p:spPr bwMode="auto">
          <a:xfrm>
            <a:off x="5791200" y="4177682"/>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2549" name="Line 13">
            <a:extLst>
              <a:ext uri="{FF2B5EF4-FFF2-40B4-BE49-F238E27FC236}">
                <a16:creationId xmlns:a16="http://schemas.microsoft.com/office/drawing/2014/main" id="{8372E269-9791-4647-B555-7FC87B72F373}"/>
              </a:ext>
            </a:extLst>
          </p:cNvPr>
          <p:cNvSpPr>
            <a:spLocks noChangeShapeType="1"/>
          </p:cNvSpPr>
          <p:nvPr/>
        </p:nvSpPr>
        <p:spPr bwMode="auto">
          <a:xfrm>
            <a:off x="7162800" y="3872882"/>
            <a:ext cx="114300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25">
            <a:extLst>
              <a:ext uri="{FF2B5EF4-FFF2-40B4-BE49-F238E27FC236}">
                <a16:creationId xmlns:a16="http://schemas.microsoft.com/office/drawing/2014/main" id="{4230EA36-D8A3-4218-A1F9-3E3536D59AA0}"/>
              </a:ext>
            </a:extLst>
          </p:cNvPr>
          <p:cNvSpPr>
            <a:spLocks noChangeShapeType="1"/>
          </p:cNvSpPr>
          <p:nvPr/>
        </p:nvSpPr>
        <p:spPr bwMode="auto">
          <a:xfrm>
            <a:off x="7162800" y="4330082"/>
            <a:ext cx="12192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Line 26">
            <a:extLst>
              <a:ext uri="{FF2B5EF4-FFF2-40B4-BE49-F238E27FC236}">
                <a16:creationId xmlns:a16="http://schemas.microsoft.com/office/drawing/2014/main" id="{E308A14D-DB39-40B9-8567-92D4335B0A16}"/>
              </a:ext>
            </a:extLst>
          </p:cNvPr>
          <p:cNvSpPr>
            <a:spLocks noChangeShapeType="1"/>
          </p:cNvSpPr>
          <p:nvPr/>
        </p:nvSpPr>
        <p:spPr bwMode="auto">
          <a:xfrm flipV="1">
            <a:off x="7162800" y="4711082"/>
            <a:ext cx="11430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16">
            <a:extLst>
              <a:ext uri="{FF2B5EF4-FFF2-40B4-BE49-F238E27FC236}">
                <a16:creationId xmlns:a16="http://schemas.microsoft.com/office/drawing/2014/main" id="{02109306-AD55-4A36-8948-646000C24363}"/>
              </a:ext>
            </a:extLst>
          </p:cNvPr>
          <p:cNvSpPr>
            <a:spLocks noChangeShapeType="1"/>
          </p:cNvSpPr>
          <p:nvPr/>
        </p:nvSpPr>
        <p:spPr bwMode="auto">
          <a:xfrm>
            <a:off x="4724400" y="3872882"/>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7">
            <a:extLst>
              <a:ext uri="{FF2B5EF4-FFF2-40B4-BE49-F238E27FC236}">
                <a16:creationId xmlns:a16="http://schemas.microsoft.com/office/drawing/2014/main" id="{346ED97A-83FE-4923-817E-ADE6E1BC684F}"/>
              </a:ext>
            </a:extLst>
          </p:cNvPr>
          <p:cNvSpPr>
            <a:spLocks noChangeShapeType="1"/>
          </p:cNvSpPr>
          <p:nvPr/>
        </p:nvSpPr>
        <p:spPr bwMode="auto">
          <a:xfrm>
            <a:off x="4724400" y="4406282"/>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28">
            <a:extLst>
              <a:ext uri="{FF2B5EF4-FFF2-40B4-BE49-F238E27FC236}">
                <a16:creationId xmlns:a16="http://schemas.microsoft.com/office/drawing/2014/main" id="{063A6A58-4B5E-40A4-8F88-0DC68DCAAA17}"/>
              </a:ext>
            </a:extLst>
          </p:cNvPr>
          <p:cNvSpPr>
            <a:spLocks noChangeShapeType="1"/>
          </p:cNvSpPr>
          <p:nvPr/>
        </p:nvSpPr>
        <p:spPr bwMode="auto">
          <a:xfrm>
            <a:off x="4724400" y="5930282"/>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BBD99C95-6C77-44E9-B392-E6156C6E9AE3}"/>
              </a:ext>
            </a:extLst>
          </p:cNvPr>
          <p:cNvSpPr>
            <a:spLocks noGrp="1" noChangeArrowheads="1"/>
          </p:cNvSpPr>
          <p:nvPr>
            <p:ph type="title"/>
          </p:nvPr>
        </p:nvSpPr>
        <p:spPr/>
        <p:txBody>
          <a:bodyPr/>
          <a:lstStyle/>
          <a:p>
            <a:pPr eaLnBrk="1" hangingPunct="1"/>
            <a:r>
              <a:rPr lang="en-US" altLang="en-US"/>
              <a:t>Limitations of This Approach</a:t>
            </a:r>
          </a:p>
        </p:txBody>
      </p:sp>
      <p:sp>
        <p:nvSpPr>
          <p:cNvPr id="23556" name="Rectangle 3">
            <a:extLst>
              <a:ext uri="{FF2B5EF4-FFF2-40B4-BE49-F238E27FC236}">
                <a16:creationId xmlns:a16="http://schemas.microsoft.com/office/drawing/2014/main" id="{707F83E7-1FD2-406E-A2FC-E305CFBF23B1}"/>
              </a:ext>
            </a:extLst>
          </p:cNvPr>
          <p:cNvSpPr>
            <a:spLocks noGrp="1" noChangeArrowheads="1"/>
          </p:cNvSpPr>
          <p:nvPr>
            <p:ph idx="1"/>
          </p:nvPr>
        </p:nvSpPr>
        <p:spPr/>
        <p:txBody>
          <a:bodyPr/>
          <a:lstStyle/>
          <a:p>
            <a:pPr eaLnBrk="1" hangingPunct="1"/>
            <a:r>
              <a:rPr lang="en-US" altLang="en-US" sz="2400"/>
              <a:t>With this approach, the only single point of failure is the database server. Assuming that the database is stored on a RAID hard-disk, the issue is not the disk being unavailable, but the actual Database Management System (in this case SQL Server) going offline.</a:t>
            </a:r>
          </a:p>
          <a:p>
            <a:pPr eaLnBrk="1" hangingPunct="1"/>
            <a:r>
              <a:rPr lang="en-US" altLang="en-US" sz="2400"/>
              <a:t>The solution to this is to use a shared disk array and multiple SQL Server instances accessing it. This is known as SQL Server Clustering: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B5C2CEAD-D6EC-45F8-8469-691B753C162D}"/>
              </a:ext>
            </a:extLst>
          </p:cNvPr>
          <p:cNvSpPr>
            <a:spLocks noGrp="1" noChangeArrowheads="1"/>
          </p:cNvSpPr>
          <p:nvPr>
            <p:ph type="title"/>
          </p:nvPr>
        </p:nvSpPr>
        <p:spPr/>
        <p:txBody>
          <a:bodyPr/>
          <a:lstStyle/>
          <a:p>
            <a:pPr eaLnBrk="1" hangingPunct="1"/>
            <a:r>
              <a:rPr lang="en-US" altLang="en-US"/>
              <a:t>Fully Load-Balanced &amp; Clustered Solution</a:t>
            </a:r>
          </a:p>
        </p:txBody>
      </p:sp>
      <p:sp>
        <p:nvSpPr>
          <p:cNvPr id="24581" name="Rectangle 3">
            <a:extLst>
              <a:ext uri="{FF2B5EF4-FFF2-40B4-BE49-F238E27FC236}">
                <a16:creationId xmlns:a16="http://schemas.microsoft.com/office/drawing/2014/main" id="{A486EC1D-7820-485B-A598-EEF8C17B9572}"/>
              </a:ext>
            </a:extLst>
          </p:cNvPr>
          <p:cNvSpPr>
            <a:spLocks noGrp="1" noChangeArrowheads="1"/>
          </p:cNvSpPr>
          <p:nvPr>
            <p:ph idx="1"/>
          </p:nvPr>
        </p:nvSpPr>
        <p:spPr>
          <a:xfrm>
            <a:off x="838200" y="1562470"/>
            <a:ext cx="10515600" cy="4614493"/>
          </a:xfrm>
        </p:spPr>
        <p:txBody>
          <a:bodyPr/>
          <a:lstStyle/>
          <a:p>
            <a:pPr eaLnBrk="1" hangingPunct="1"/>
            <a:r>
              <a:rPr lang="en-US" altLang="en-US" dirty="0"/>
              <a:t>This includes redundancy in both the application and data tiers:</a:t>
            </a:r>
          </a:p>
        </p:txBody>
      </p:sp>
      <p:sp>
        <p:nvSpPr>
          <p:cNvPr id="24579" name="Rectangle 26">
            <a:extLst>
              <a:ext uri="{FF2B5EF4-FFF2-40B4-BE49-F238E27FC236}">
                <a16:creationId xmlns:a16="http://schemas.microsoft.com/office/drawing/2014/main" id="{C1CF5B11-4818-485F-9C85-5D1D3B49C5B8}"/>
              </a:ext>
            </a:extLst>
          </p:cNvPr>
          <p:cNvSpPr>
            <a:spLocks noChangeArrowheads="1"/>
          </p:cNvSpPr>
          <p:nvPr/>
        </p:nvSpPr>
        <p:spPr bwMode="auto">
          <a:xfrm>
            <a:off x="8153400" y="2895600"/>
            <a:ext cx="2209800" cy="2895600"/>
          </a:xfrm>
          <a:prstGeom prst="rect">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SQL Server Cluster</a:t>
            </a:r>
          </a:p>
        </p:txBody>
      </p:sp>
      <p:sp>
        <p:nvSpPr>
          <p:cNvPr id="24582" name="AutoShape 4">
            <a:extLst>
              <a:ext uri="{FF2B5EF4-FFF2-40B4-BE49-F238E27FC236}">
                <a16:creationId xmlns:a16="http://schemas.microsoft.com/office/drawing/2014/main" id="{BD12B07E-28B3-4643-9F12-65A4DF6FA282}"/>
              </a:ext>
            </a:extLst>
          </p:cNvPr>
          <p:cNvSpPr>
            <a:spLocks noChangeArrowheads="1"/>
          </p:cNvSpPr>
          <p:nvPr/>
        </p:nvSpPr>
        <p:spPr bwMode="auto">
          <a:xfrm>
            <a:off x="8382000" y="4724400"/>
            <a:ext cx="1828800" cy="914400"/>
          </a:xfrm>
          <a:prstGeom prst="flowChartMagneticDisk">
            <a:avLst/>
          </a:prstGeom>
          <a:solidFill>
            <a:srgbClr val="FFE38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Shared Disk</a:t>
            </a:r>
          </a:p>
          <a:p>
            <a:pPr algn="ctr" eaLnBrk="1" hangingPunct="1">
              <a:spcBef>
                <a:spcPct val="0"/>
              </a:spcBef>
              <a:buClrTx/>
              <a:buSzTx/>
              <a:buFontTx/>
              <a:buNone/>
            </a:pPr>
            <a:r>
              <a:rPr lang="en-US" altLang="en-US" sz="1800">
                <a:solidFill>
                  <a:schemeClr val="tx1"/>
                </a:solidFill>
                <a:latin typeface="+mn-lt"/>
              </a:rPr>
              <a:t>(RAID 5/10)</a:t>
            </a:r>
          </a:p>
        </p:txBody>
      </p:sp>
      <p:sp>
        <p:nvSpPr>
          <p:cNvPr id="24583" name="AutoShape 5">
            <a:extLst>
              <a:ext uri="{FF2B5EF4-FFF2-40B4-BE49-F238E27FC236}">
                <a16:creationId xmlns:a16="http://schemas.microsoft.com/office/drawing/2014/main" id="{68A15743-49CA-44CA-BA7B-F141DCA538B9}"/>
              </a:ext>
            </a:extLst>
          </p:cNvPr>
          <p:cNvSpPr>
            <a:spLocks noChangeArrowheads="1"/>
          </p:cNvSpPr>
          <p:nvPr/>
        </p:nvSpPr>
        <p:spPr bwMode="auto">
          <a:xfrm>
            <a:off x="5410200" y="4419600"/>
            <a:ext cx="2057400" cy="1371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4584" name="Rectangle 6">
            <a:extLst>
              <a:ext uri="{FF2B5EF4-FFF2-40B4-BE49-F238E27FC236}">
                <a16:creationId xmlns:a16="http://schemas.microsoft.com/office/drawing/2014/main" id="{085EC0DC-A33C-460A-8F0A-A4C23226A0FD}"/>
              </a:ext>
            </a:extLst>
          </p:cNvPr>
          <p:cNvSpPr>
            <a:spLocks noChangeArrowheads="1"/>
          </p:cNvSpPr>
          <p:nvPr/>
        </p:nvSpPr>
        <p:spPr bwMode="auto">
          <a:xfrm>
            <a:off x="5791200" y="4800600"/>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4585" name="Line 7">
            <a:extLst>
              <a:ext uri="{FF2B5EF4-FFF2-40B4-BE49-F238E27FC236}">
                <a16:creationId xmlns:a16="http://schemas.microsoft.com/office/drawing/2014/main" id="{4D1C8287-DCE1-421E-87D9-C9FBA7F278FA}"/>
              </a:ext>
            </a:extLst>
          </p:cNvPr>
          <p:cNvSpPr>
            <a:spLocks noChangeShapeType="1"/>
          </p:cNvSpPr>
          <p:nvPr/>
        </p:nvSpPr>
        <p:spPr bwMode="auto">
          <a:xfrm>
            <a:off x="7924800" y="2057400"/>
            <a:ext cx="0" cy="388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Text Box 8">
            <a:extLst>
              <a:ext uri="{FF2B5EF4-FFF2-40B4-BE49-F238E27FC236}">
                <a16:creationId xmlns:a16="http://schemas.microsoft.com/office/drawing/2014/main" id="{4415CDAD-C721-44DD-A832-C4FA5A5A7987}"/>
              </a:ext>
            </a:extLst>
          </p:cNvPr>
          <p:cNvSpPr txBox="1">
            <a:spLocks noChangeArrowheads="1"/>
          </p:cNvSpPr>
          <p:nvPr/>
        </p:nvSpPr>
        <p:spPr bwMode="auto">
          <a:xfrm>
            <a:off x="7467600" y="21336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4587" name="Line 9">
            <a:extLst>
              <a:ext uri="{FF2B5EF4-FFF2-40B4-BE49-F238E27FC236}">
                <a16:creationId xmlns:a16="http://schemas.microsoft.com/office/drawing/2014/main" id="{96F8A3C6-AC36-44D2-905F-DC4A66981006}"/>
              </a:ext>
            </a:extLst>
          </p:cNvPr>
          <p:cNvSpPr>
            <a:spLocks noChangeShapeType="1"/>
          </p:cNvSpPr>
          <p:nvPr/>
        </p:nvSpPr>
        <p:spPr bwMode="auto">
          <a:xfrm>
            <a:off x="4953000" y="2057400"/>
            <a:ext cx="0" cy="388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Text Box 10">
            <a:extLst>
              <a:ext uri="{FF2B5EF4-FFF2-40B4-BE49-F238E27FC236}">
                <a16:creationId xmlns:a16="http://schemas.microsoft.com/office/drawing/2014/main" id="{74E19AB9-0406-4079-AECD-343A236DFBCE}"/>
              </a:ext>
            </a:extLst>
          </p:cNvPr>
          <p:cNvSpPr txBox="1">
            <a:spLocks noChangeArrowheads="1"/>
          </p:cNvSpPr>
          <p:nvPr/>
        </p:nvSpPr>
        <p:spPr bwMode="auto">
          <a:xfrm>
            <a:off x="4495800" y="21336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dirty="0">
                <a:solidFill>
                  <a:schemeClr val="tx1"/>
                </a:solidFill>
                <a:latin typeface="+mn-lt"/>
              </a:rPr>
              <a:t>Firewall</a:t>
            </a:r>
          </a:p>
        </p:txBody>
      </p:sp>
      <p:sp>
        <p:nvSpPr>
          <p:cNvPr id="24589" name="AutoShape 11">
            <a:extLst>
              <a:ext uri="{FF2B5EF4-FFF2-40B4-BE49-F238E27FC236}">
                <a16:creationId xmlns:a16="http://schemas.microsoft.com/office/drawing/2014/main" id="{3EAADB33-94C0-4EAC-AAA8-87849134DB8C}"/>
              </a:ext>
            </a:extLst>
          </p:cNvPr>
          <p:cNvSpPr>
            <a:spLocks noChangeArrowheads="1"/>
          </p:cNvSpPr>
          <p:nvPr/>
        </p:nvSpPr>
        <p:spPr bwMode="auto">
          <a:xfrm>
            <a:off x="1828800" y="3886200"/>
            <a:ext cx="1905000" cy="914400"/>
          </a:xfrm>
          <a:prstGeom prst="flowChartDisplay">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Web Browser</a:t>
            </a:r>
          </a:p>
          <a:p>
            <a:pPr algn="ctr" eaLnBrk="1" hangingPunct="1">
              <a:spcBef>
                <a:spcPct val="0"/>
              </a:spcBef>
              <a:buClrTx/>
              <a:buSzTx/>
              <a:buFontTx/>
              <a:buNone/>
            </a:pPr>
            <a:r>
              <a:rPr lang="en-US" altLang="en-US" sz="1800">
                <a:solidFill>
                  <a:schemeClr val="tx1"/>
                </a:solidFill>
                <a:latin typeface="+mn-lt"/>
              </a:rPr>
              <a:t>(IE, Firefox,...)</a:t>
            </a:r>
          </a:p>
        </p:txBody>
      </p:sp>
      <p:sp>
        <p:nvSpPr>
          <p:cNvPr id="24590" name="Line 12">
            <a:extLst>
              <a:ext uri="{FF2B5EF4-FFF2-40B4-BE49-F238E27FC236}">
                <a16:creationId xmlns:a16="http://schemas.microsoft.com/office/drawing/2014/main" id="{16C118D3-ED70-4501-B9AF-3E1D8310487E}"/>
              </a:ext>
            </a:extLst>
          </p:cNvPr>
          <p:cNvSpPr>
            <a:spLocks noChangeShapeType="1"/>
          </p:cNvSpPr>
          <p:nvPr/>
        </p:nvSpPr>
        <p:spPr bwMode="auto">
          <a:xfrm>
            <a:off x="3733800" y="4343400"/>
            <a:ext cx="533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Rectangle 13">
            <a:extLst>
              <a:ext uri="{FF2B5EF4-FFF2-40B4-BE49-F238E27FC236}">
                <a16:creationId xmlns:a16="http://schemas.microsoft.com/office/drawing/2014/main" id="{B41F62CA-B9B3-41CE-A89C-51C02E032224}"/>
              </a:ext>
            </a:extLst>
          </p:cNvPr>
          <p:cNvSpPr>
            <a:spLocks noChangeArrowheads="1"/>
          </p:cNvSpPr>
          <p:nvPr/>
        </p:nvSpPr>
        <p:spPr bwMode="auto">
          <a:xfrm>
            <a:off x="5791200" y="5257800"/>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4592" name="Rectangle 14">
            <a:extLst>
              <a:ext uri="{FF2B5EF4-FFF2-40B4-BE49-F238E27FC236}">
                <a16:creationId xmlns:a16="http://schemas.microsoft.com/office/drawing/2014/main" id="{E75E40AD-334F-439E-BFAD-CA73628F3FB3}"/>
              </a:ext>
            </a:extLst>
          </p:cNvPr>
          <p:cNvSpPr>
            <a:spLocks noChangeArrowheads="1"/>
          </p:cNvSpPr>
          <p:nvPr/>
        </p:nvSpPr>
        <p:spPr bwMode="auto">
          <a:xfrm>
            <a:off x="4267200" y="2895600"/>
            <a:ext cx="457200" cy="28956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Load Balancer</a:t>
            </a:r>
          </a:p>
        </p:txBody>
      </p:sp>
      <p:sp>
        <p:nvSpPr>
          <p:cNvPr id="24593" name="Line 15">
            <a:extLst>
              <a:ext uri="{FF2B5EF4-FFF2-40B4-BE49-F238E27FC236}">
                <a16:creationId xmlns:a16="http://schemas.microsoft.com/office/drawing/2014/main" id="{3D48205C-FEFE-45D8-AD57-F03C4E73F54A}"/>
              </a:ext>
            </a:extLst>
          </p:cNvPr>
          <p:cNvSpPr>
            <a:spLocks noChangeShapeType="1"/>
          </p:cNvSpPr>
          <p:nvPr/>
        </p:nvSpPr>
        <p:spPr bwMode="auto">
          <a:xfrm>
            <a:off x="4724400" y="5029200"/>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AutoShape 17">
            <a:extLst>
              <a:ext uri="{FF2B5EF4-FFF2-40B4-BE49-F238E27FC236}">
                <a16:creationId xmlns:a16="http://schemas.microsoft.com/office/drawing/2014/main" id="{A30F5879-500C-442E-B9F4-A5F8F21F4978}"/>
              </a:ext>
            </a:extLst>
          </p:cNvPr>
          <p:cNvSpPr>
            <a:spLocks noChangeArrowheads="1"/>
          </p:cNvSpPr>
          <p:nvPr/>
        </p:nvSpPr>
        <p:spPr bwMode="auto">
          <a:xfrm>
            <a:off x="5410200" y="2895600"/>
            <a:ext cx="2057400" cy="1371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4595" name="Rectangle 18">
            <a:extLst>
              <a:ext uri="{FF2B5EF4-FFF2-40B4-BE49-F238E27FC236}">
                <a16:creationId xmlns:a16="http://schemas.microsoft.com/office/drawing/2014/main" id="{4F028B71-A862-40B4-91AB-25665DB95EF2}"/>
              </a:ext>
            </a:extLst>
          </p:cNvPr>
          <p:cNvSpPr>
            <a:spLocks noChangeArrowheads="1"/>
          </p:cNvSpPr>
          <p:nvPr/>
        </p:nvSpPr>
        <p:spPr bwMode="auto">
          <a:xfrm>
            <a:off x="5791200" y="3276600"/>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4596" name="Rectangle 19">
            <a:extLst>
              <a:ext uri="{FF2B5EF4-FFF2-40B4-BE49-F238E27FC236}">
                <a16:creationId xmlns:a16="http://schemas.microsoft.com/office/drawing/2014/main" id="{81E0ED31-40B5-4F1B-BB6F-89CC2D30A6E8}"/>
              </a:ext>
            </a:extLst>
          </p:cNvPr>
          <p:cNvSpPr>
            <a:spLocks noChangeArrowheads="1"/>
          </p:cNvSpPr>
          <p:nvPr/>
        </p:nvSpPr>
        <p:spPr bwMode="auto">
          <a:xfrm>
            <a:off x="5791200" y="3733800"/>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4597" name="Line 21">
            <a:extLst>
              <a:ext uri="{FF2B5EF4-FFF2-40B4-BE49-F238E27FC236}">
                <a16:creationId xmlns:a16="http://schemas.microsoft.com/office/drawing/2014/main" id="{B0A6B0F1-F548-40B6-9882-734286600DA1}"/>
              </a:ext>
            </a:extLst>
          </p:cNvPr>
          <p:cNvSpPr>
            <a:spLocks noChangeShapeType="1"/>
          </p:cNvSpPr>
          <p:nvPr/>
        </p:nvSpPr>
        <p:spPr bwMode="auto">
          <a:xfrm>
            <a:off x="7162800" y="3886200"/>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Line 23">
            <a:extLst>
              <a:ext uri="{FF2B5EF4-FFF2-40B4-BE49-F238E27FC236}">
                <a16:creationId xmlns:a16="http://schemas.microsoft.com/office/drawing/2014/main" id="{2B925175-66B1-4D27-BD4B-A2F1F2DE591E}"/>
              </a:ext>
            </a:extLst>
          </p:cNvPr>
          <p:cNvSpPr>
            <a:spLocks noChangeShapeType="1"/>
          </p:cNvSpPr>
          <p:nvPr/>
        </p:nvSpPr>
        <p:spPr bwMode="auto">
          <a:xfrm>
            <a:off x="4724400" y="3429000"/>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Line 24">
            <a:extLst>
              <a:ext uri="{FF2B5EF4-FFF2-40B4-BE49-F238E27FC236}">
                <a16:creationId xmlns:a16="http://schemas.microsoft.com/office/drawing/2014/main" id="{26FE7E6E-4BC4-477A-A7BA-BF8143DB4055}"/>
              </a:ext>
            </a:extLst>
          </p:cNvPr>
          <p:cNvSpPr>
            <a:spLocks noChangeShapeType="1"/>
          </p:cNvSpPr>
          <p:nvPr/>
        </p:nvSpPr>
        <p:spPr bwMode="auto">
          <a:xfrm>
            <a:off x="4724400" y="3962400"/>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5">
            <a:extLst>
              <a:ext uri="{FF2B5EF4-FFF2-40B4-BE49-F238E27FC236}">
                <a16:creationId xmlns:a16="http://schemas.microsoft.com/office/drawing/2014/main" id="{9B1F756D-1249-4E83-9A18-A5120579D648}"/>
              </a:ext>
            </a:extLst>
          </p:cNvPr>
          <p:cNvSpPr>
            <a:spLocks noChangeShapeType="1"/>
          </p:cNvSpPr>
          <p:nvPr/>
        </p:nvSpPr>
        <p:spPr bwMode="auto">
          <a:xfrm>
            <a:off x="4724400" y="5486400"/>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7">
            <a:extLst>
              <a:ext uri="{FF2B5EF4-FFF2-40B4-BE49-F238E27FC236}">
                <a16:creationId xmlns:a16="http://schemas.microsoft.com/office/drawing/2014/main" id="{4C44F393-7477-405C-B3CC-36E0208A1ABD}"/>
              </a:ext>
            </a:extLst>
          </p:cNvPr>
          <p:cNvSpPr>
            <a:spLocks noChangeShapeType="1"/>
          </p:cNvSpPr>
          <p:nvPr/>
        </p:nvSpPr>
        <p:spPr bwMode="auto">
          <a:xfrm>
            <a:off x="7162800" y="3505200"/>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8">
            <a:extLst>
              <a:ext uri="{FF2B5EF4-FFF2-40B4-BE49-F238E27FC236}">
                <a16:creationId xmlns:a16="http://schemas.microsoft.com/office/drawing/2014/main" id="{BC42EC35-F75D-441F-B4B3-2B85389394B2}"/>
              </a:ext>
            </a:extLst>
          </p:cNvPr>
          <p:cNvSpPr>
            <a:spLocks noChangeShapeType="1"/>
          </p:cNvSpPr>
          <p:nvPr/>
        </p:nvSpPr>
        <p:spPr bwMode="auto">
          <a:xfrm>
            <a:off x="7162800" y="4953000"/>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9">
            <a:extLst>
              <a:ext uri="{FF2B5EF4-FFF2-40B4-BE49-F238E27FC236}">
                <a16:creationId xmlns:a16="http://schemas.microsoft.com/office/drawing/2014/main" id="{E1CE9BC7-84EE-40DA-A005-2EDE7CAC3A5F}"/>
              </a:ext>
            </a:extLst>
          </p:cNvPr>
          <p:cNvSpPr>
            <a:spLocks noChangeShapeType="1"/>
          </p:cNvSpPr>
          <p:nvPr/>
        </p:nvSpPr>
        <p:spPr bwMode="auto">
          <a:xfrm>
            <a:off x="7162800" y="5410200"/>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Rectangle 30">
            <a:extLst>
              <a:ext uri="{FF2B5EF4-FFF2-40B4-BE49-F238E27FC236}">
                <a16:creationId xmlns:a16="http://schemas.microsoft.com/office/drawing/2014/main" id="{D6C1AAD6-739A-477C-A063-5748B6D2ABAE}"/>
              </a:ext>
            </a:extLst>
          </p:cNvPr>
          <p:cNvSpPr>
            <a:spLocks noChangeArrowheads="1"/>
          </p:cNvSpPr>
          <p:nvPr/>
        </p:nvSpPr>
        <p:spPr bwMode="auto">
          <a:xfrm>
            <a:off x="8305800" y="3505200"/>
            <a:ext cx="18288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Server #1</a:t>
            </a:r>
          </a:p>
        </p:txBody>
      </p:sp>
      <p:sp>
        <p:nvSpPr>
          <p:cNvPr id="24605" name="Rectangle 31">
            <a:extLst>
              <a:ext uri="{FF2B5EF4-FFF2-40B4-BE49-F238E27FC236}">
                <a16:creationId xmlns:a16="http://schemas.microsoft.com/office/drawing/2014/main" id="{E465AF57-1993-4A7F-AEDF-7F013BFC0E60}"/>
              </a:ext>
            </a:extLst>
          </p:cNvPr>
          <p:cNvSpPr>
            <a:spLocks noChangeArrowheads="1"/>
          </p:cNvSpPr>
          <p:nvPr/>
        </p:nvSpPr>
        <p:spPr bwMode="auto">
          <a:xfrm>
            <a:off x="8305800" y="4038600"/>
            <a:ext cx="18288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Server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24F90-F8C3-4F68-A039-E9F9F0120A5C}"/>
              </a:ext>
            </a:extLst>
          </p:cNvPr>
          <p:cNvSpPr>
            <a:spLocks noGrp="1"/>
          </p:cNvSpPr>
          <p:nvPr>
            <p:ph type="ctrTitle"/>
          </p:nvPr>
        </p:nvSpPr>
        <p:spPr/>
        <p:txBody>
          <a:bodyPr/>
          <a:lstStyle/>
          <a:p>
            <a:r>
              <a:rPr lang="en-US" dirty="0"/>
              <a:t>Backup &amp; Recovery Considerations</a:t>
            </a:r>
          </a:p>
        </p:txBody>
      </p:sp>
      <p:sp>
        <p:nvSpPr>
          <p:cNvPr id="5" name="Subtitle 4">
            <a:extLst>
              <a:ext uri="{FF2B5EF4-FFF2-40B4-BE49-F238E27FC236}">
                <a16:creationId xmlns:a16="http://schemas.microsoft.com/office/drawing/2014/main" id="{B22871F4-7B7A-47AB-B458-7165222FAF2E}"/>
              </a:ext>
            </a:extLst>
          </p:cNvPr>
          <p:cNvSpPr>
            <a:spLocks noGrp="1"/>
          </p:cNvSpPr>
          <p:nvPr>
            <p:ph type="subTitle" idx="1"/>
          </p:nvPr>
        </p:nvSpPr>
        <p:spPr/>
        <p:txBody>
          <a:bodyPr/>
          <a:lstStyle/>
          <a:p>
            <a:r>
              <a:rPr lang="en-US" dirty="0">
                <a:solidFill>
                  <a:srgbClr val="FFFFFF"/>
                </a:solidFill>
              </a:rPr>
              <a:t>Different Configuration Scenarios</a:t>
            </a:r>
          </a:p>
          <a:p>
            <a:endParaRPr lang="en-US" dirty="0"/>
          </a:p>
        </p:txBody>
      </p:sp>
    </p:spTree>
    <p:extLst>
      <p:ext uri="{BB962C8B-B14F-4D97-AF65-F5344CB8AC3E}">
        <p14:creationId xmlns:p14="http://schemas.microsoft.com/office/powerpoint/2010/main" val="61872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a:extLst>
              <a:ext uri="{FF2B5EF4-FFF2-40B4-BE49-F238E27FC236}">
                <a16:creationId xmlns:a16="http://schemas.microsoft.com/office/drawing/2014/main" id="{83C2F408-1018-4DD6-92BB-0F7DC2EF2244}"/>
              </a:ext>
            </a:extLst>
          </p:cNvPr>
          <p:cNvSpPr>
            <a:spLocks noGrp="1" noChangeArrowheads="1"/>
          </p:cNvSpPr>
          <p:nvPr>
            <p:ph type="title"/>
          </p:nvPr>
        </p:nvSpPr>
        <p:spPr/>
        <p:txBody>
          <a:bodyPr/>
          <a:lstStyle/>
          <a:p>
            <a:pPr eaLnBrk="1" hangingPunct="1"/>
            <a:r>
              <a:rPr lang="en-US" altLang="en-US"/>
              <a:t>Fully Load-Balanced &amp; Clustered Scenario</a:t>
            </a:r>
          </a:p>
        </p:txBody>
      </p:sp>
      <p:sp>
        <p:nvSpPr>
          <p:cNvPr id="26629" name="Rectangle 4">
            <a:extLst>
              <a:ext uri="{FF2B5EF4-FFF2-40B4-BE49-F238E27FC236}">
                <a16:creationId xmlns:a16="http://schemas.microsoft.com/office/drawing/2014/main" id="{AF27A553-5567-4016-BB7D-37602B962356}"/>
              </a:ext>
            </a:extLst>
          </p:cNvPr>
          <p:cNvSpPr>
            <a:spLocks noGrp="1" noChangeArrowheads="1"/>
          </p:cNvSpPr>
          <p:nvPr>
            <p:ph idx="1"/>
          </p:nvPr>
        </p:nvSpPr>
        <p:spPr>
          <a:xfrm>
            <a:off x="838200" y="1447799"/>
            <a:ext cx="10515600" cy="4729164"/>
          </a:xfrm>
        </p:spPr>
        <p:txBody>
          <a:bodyPr/>
          <a:lstStyle/>
          <a:p>
            <a:pPr eaLnBrk="1" hangingPunct="1"/>
            <a:r>
              <a:rPr lang="en-US" altLang="en-US" dirty="0"/>
              <a:t>Assuming that we have the system configured in the following configuration</a:t>
            </a:r>
          </a:p>
        </p:txBody>
      </p:sp>
      <p:sp>
        <p:nvSpPr>
          <p:cNvPr id="26627" name="Rectangle 2">
            <a:extLst>
              <a:ext uri="{FF2B5EF4-FFF2-40B4-BE49-F238E27FC236}">
                <a16:creationId xmlns:a16="http://schemas.microsoft.com/office/drawing/2014/main" id="{0154C613-E57C-4A98-ABD9-A173832F0D82}"/>
              </a:ext>
            </a:extLst>
          </p:cNvPr>
          <p:cNvSpPr>
            <a:spLocks noChangeArrowheads="1"/>
          </p:cNvSpPr>
          <p:nvPr/>
        </p:nvSpPr>
        <p:spPr bwMode="auto">
          <a:xfrm>
            <a:off x="8153400" y="3099787"/>
            <a:ext cx="2209800" cy="2895600"/>
          </a:xfrm>
          <a:prstGeom prst="rect">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SQL Server Cluster</a:t>
            </a:r>
          </a:p>
        </p:txBody>
      </p:sp>
      <p:sp>
        <p:nvSpPr>
          <p:cNvPr id="26630" name="AutoShape 5">
            <a:extLst>
              <a:ext uri="{FF2B5EF4-FFF2-40B4-BE49-F238E27FC236}">
                <a16:creationId xmlns:a16="http://schemas.microsoft.com/office/drawing/2014/main" id="{D94C4D48-938C-459B-AB2C-6406664C1D8D}"/>
              </a:ext>
            </a:extLst>
          </p:cNvPr>
          <p:cNvSpPr>
            <a:spLocks noChangeArrowheads="1"/>
          </p:cNvSpPr>
          <p:nvPr/>
        </p:nvSpPr>
        <p:spPr bwMode="auto">
          <a:xfrm>
            <a:off x="8382000" y="4928587"/>
            <a:ext cx="1828800" cy="914400"/>
          </a:xfrm>
          <a:prstGeom prst="flowChartMagneticDisk">
            <a:avLst/>
          </a:prstGeom>
          <a:solidFill>
            <a:srgbClr val="FFE38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Shared Disk</a:t>
            </a:r>
          </a:p>
          <a:p>
            <a:pPr algn="ctr" eaLnBrk="1" hangingPunct="1">
              <a:spcBef>
                <a:spcPct val="0"/>
              </a:spcBef>
              <a:buClrTx/>
              <a:buSzTx/>
              <a:buFontTx/>
              <a:buNone/>
            </a:pPr>
            <a:r>
              <a:rPr lang="en-US" altLang="en-US" sz="1800">
                <a:solidFill>
                  <a:schemeClr val="tx1"/>
                </a:solidFill>
                <a:latin typeface="+mn-lt"/>
              </a:rPr>
              <a:t>(RAID 5/10)</a:t>
            </a:r>
          </a:p>
        </p:txBody>
      </p:sp>
      <p:sp>
        <p:nvSpPr>
          <p:cNvPr id="26631" name="AutoShape 6">
            <a:extLst>
              <a:ext uri="{FF2B5EF4-FFF2-40B4-BE49-F238E27FC236}">
                <a16:creationId xmlns:a16="http://schemas.microsoft.com/office/drawing/2014/main" id="{EBAD8D4E-253F-4C32-BA79-8BEE18CA9807}"/>
              </a:ext>
            </a:extLst>
          </p:cNvPr>
          <p:cNvSpPr>
            <a:spLocks noChangeArrowheads="1"/>
          </p:cNvSpPr>
          <p:nvPr/>
        </p:nvSpPr>
        <p:spPr bwMode="auto">
          <a:xfrm>
            <a:off x="5410200" y="4623787"/>
            <a:ext cx="2057400" cy="1371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6632" name="Rectangle 7">
            <a:extLst>
              <a:ext uri="{FF2B5EF4-FFF2-40B4-BE49-F238E27FC236}">
                <a16:creationId xmlns:a16="http://schemas.microsoft.com/office/drawing/2014/main" id="{FAFE5798-6026-458F-8009-ED06C9AFA213}"/>
              </a:ext>
            </a:extLst>
          </p:cNvPr>
          <p:cNvSpPr>
            <a:spLocks noChangeArrowheads="1"/>
          </p:cNvSpPr>
          <p:nvPr/>
        </p:nvSpPr>
        <p:spPr bwMode="auto">
          <a:xfrm>
            <a:off x="5791200" y="5004787"/>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6633" name="Line 8">
            <a:extLst>
              <a:ext uri="{FF2B5EF4-FFF2-40B4-BE49-F238E27FC236}">
                <a16:creationId xmlns:a16="http://schemas.microsoft.com/office/drawing/2014/main" id="{6B1E78DD-11BF-4B35-A568-A783BACE9BC5}"/>
              </a:ext>
            </a:extLst>
          </p:cNvPr>
          <p:cNvSpPr>
            <a:spLocks noChangeShapeType="1"/>
          </p:cNvSpPr>
          <p:nvPr/>
        </p:nvSpPr>
        <p:spPr bwMode="auto">
          <a:xfrm>
            <a:off x="7924800" y="2261587"/>
            <a:ext cx="0" cy="388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Text Box 9">
            <a:extLst>
              <a:ext uri="{FF2B5EF4-FFF2-40B4-BE49-F238E27FC236}">
                <a16:creationId xmlns:a16="http://schemas.microsoft.com/office/drawing/2014/main" id="{29C51322-0FE8-4291-AC4D-543289E487E4}"/>
              </a:ext>
            </a:extLst>
          </p:cNvPr>
          <p:cNvSpPr txBox="1">
            <a:spLocks noChangeArrowheads="1"/>
          </p:cNvSpPr>
          <p:nvPr/>
        </p:nvSpPr>
        <p:spPr bwMode="auto">
          <a:xfrm>
            <a:off x="7467600" y="2337788"/>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6635" name="Line 10">
            <a:extLst>
              <a:ext uri="{FF2B5EF4-FFF2-40B4-BE49-F238E27FC236}">
                <a16:creationId xmlns:a16="http://schemas.microsoft.com/office/drawing/2014/main" id="{EF7E016B-BADD-48D0-A3DF-1123F4BDE8C6}"/>
              </a:ext>
            </a:extLst>
          </p:cNvPr>
          <p:cNvSpPr>
            <a:spLocks noChangeShapeType="1"/>
          </p:cNvSpPr>
          <p:nvPr/>
        </p:nvSpPr>
        <p:spPr bwMode="auto">
          <a:xfrm>
            <a:off x="4953000" y="2261587"/>
            <a:ext cx="0" cy="388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Text Box 11">
            <a:extLst>
              <a:ext uri="{FF2B5EF4-FFF2-40B4-BE49-F238E27FC236}">
                <a16:creationId xmlns:a16="http://schemas.microsoft.com/office/drawing/2014/main" id="{5078656A-42C4-405F-ABF4-3C4DCF4110BE}"/>
              </a:ext>
            </a:extLst>
          </p:cNvPr>
          <p:cNvSpPr txBox="1">
            <a:spLocks noChangeArrowheads="1"/>
          </p:cNvSpPr>
          <p:nvPr/>
        </p:nvSpPr>
        <p:spPr bwMode="auto">
          <a:xfrm>
            <a:off x="4495800" y="2337788"/>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6637" name="AutoShape 12">
            <a:extLst>
              <a:ext uri="{FF2B5EF4-FFF2-40B4-BE49-F238E27FC236}">
                <a16:creationId xmlns:a16="http://schemas.microsoft.com/office/drawing/2014/main" id="{41F34C26-BE25-4D60-876F-8E0675D52242}"/>
              </a:ext>
            </a:extLst>
          </p:cNvPr>
          <p:cNvSpPr>
            <a:spLocks noChangeArrowheads="1"/>
          </p:cNvSpPr>
          <p:nvPr/>
        </p:nvSpPr>
        <p:spPr bwMode="auto">
          <a:xfrm>
            <a:off x="1828800" y="4090387"/>
            <a:ext cx="1905000" cy="914400"/>
          </a:xfrm>
          <a:prstGeom prst="flowChartDisplay">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Web Browser</a:t>
            </a:r>
          </a:p>
          <a:p>
            <a:pPr algn="ctr" eaLnBrk="1" hangingPunct="1">
              <a:spcBef>
                <a:spcPct val="0"/>
              </a:spcBef>
              <a:buClrTx/>
              <a:buSzTx/>
              <a:buFontTx/>
              <a:buNone/>
            </a:pPr>
            <a:r>
              <a:rPr lang="en-US" altLang="en-US" sz="1800">
                <a:solidFill>
                  <a:schemeClr val="tx1"/>
                </a:solidFill>
                <a:latin typeface="+mn-lt"/>
              </a:rPr>
              <a:t>(IE, Firefox,...)</a:t>
            </a:r>
          </a:p>
        </p:txBody>
      </p:sp>
      <p:sp>
        <p:nvSpPr>
          <p:cNvPr id="26638" name="Line 13">
            <a:extLst>
              <a:ext uri="{FF2B5EF4-FFF2-40B4-BE49-F238E27FC236}">
                <a16:creationId xmlns:a16="http://schemas.microsoft.com/office/drawing/2014/main" id="{035301BD-6F5B-494B-8176-BB240D7997D8}"/>
              </a:ext>
            </a:extLst>
          </p:cNvPr>
          <p:cNvSpPr>
            <a:spLocks noChangeShapeType="1"/>
          </p:cNvSpPr>
          <p:nvPr/>
        </p:nvSpPr>
        <p:spPr bwMode="auto">
          <a:xfrm>
            <a:off x="3733800" y="4547587"/>
            <a:ext cx="533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Rectangle 14">
            <a:extLst>
              <a:ext uri="{FF2B5EF4-FFF2-40B4-BE49-F238E27FC236}">
                <a16:creationId xmlns:a16="http://schemas.microsoft.com/office/drawing/2014/main" id="{7AE33A3A-8308-4A95-A3BD-C7F0B09E34F9}"/>
              </a:ext>
            </a:extLst>
          </p:cNvPr>
          <p:cNvSpPr>
            <a:spLocks noChangeArrowheads="1"/>
          </p:cNvSpPr>
          <p:nvPr/>
        </p:nvSpPr>
        <p:spPr bwMode="auto">
          <a:xfrm>
            <a:off x="5791200" y="5461987"/>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6640" name="Rectangle 15">
            <a:extLst>
              <a:ext uri="{FF2B5EF4-FFF2-40B4-BE49-F238E27FC236}">
                <a16:creationId xmlns:a16="http://schemas.microsoft.com/office/drawing/2014/main" id="{A9E52459-C1CB-4757-8EEC-6C51484B1157}"/>
              </a:ext>
            </a:extLst>
          </p:cNvPr>
          <p:cNvSpPr>
            <a:spLocks noChangeArrowheads="1"/>
          </p:cNvSpPr>
          <p:nvPr/>
        </p:nvSpPr>
        <p:spPr bwMode="auto">
          <a:xfrm>
            <a:off x="4267200" y="3099787"/>
            <a:ext cx="457200" cy="28956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Load Balancer</a:t>
            </a:r>
          </a:p>
        </p:txBody>
      </p:sp>
      <p:sp>
        <p:nvSpPr>
          <p:cNvPr id="26641" name="Line 16">
            <a:extLst>
              <a:ext uri="{FF2B5EF4-FFF2-40B4-BE49-F238E27FC236}">
                <a16:creationId xmlns:a16="http://schemas.microsoft.com/office/drawing/2014/main" id="{02C940AE-8EE8-42D1-B0B2-E7F031447960}"/>
              </a:ext>
            </a:extLst>
          </p:cNvPr>
          <p:cNvSpPr>
            <a:spLocks noChangeShapeType="1"/>
          </p:cNvSpPr>
          <p:nvPr/>
        </p:nvSpPr>
        <p:spPr bwMode="auto">
          <a:xfrm>
            <a:off x="4724400" y="5233387"/>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AutoShape 17">
            <a:extLst>
              <a:ext uri="{FF2B5EF4-FFF2-40B4-BE49-F238E27FC236}">
                <a16:creationId xmlns:a16="http://schemas.microsoft.com/office/drawing/2014/main" id="{BCB7E201-A66C-44C6-A4E8-3A3AD0342639}"/>
              </a:ext>
            </a:extLst>
          </p:cNvPr>
          <p:cNvSpPr>
            <a:spLocks noChangeArrowheads="1"/>
          </p:cNvSpPr>
          <p:nvPr/>
        </p:nvSpPr>
        <p:spPr bwMode="auto">
          <a:xfrm>
            <a:off x="5410200" y="3099787"/>
            <a:ext cx="2057400" cy="1371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6643" name="Rectangle 18">
            <a:extLst>
              <a:ext uri="{FF2B5EF4-FFF2-40B4-BE49-F238E27FC236}">
                <a16:creationId xmlns:a16="http://schemas.microsoft.com/office/drawing/2014/main" id="{BC51F98B-263B-466A-8194-2D56C982CB91}"/>
              </a:ext>
            </a:extLst>
          </p:cNvPr>
          <p:cNvSpPr>
            <a:spLocks noChangeArrowheads="1"/>
          </p:cNvSpPr>
          <p:nvPr/>
        </p:nvSpPr>
        <p:spPr bwMode="auto">
          <a:xfrm>
            <a:off x="5791200" y="3480787"/>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6644" name="Rectangle 19">
            <a:extLst>
              <a:ext uri="{FF2B5EF4-FFF2-40B4-BE49-F238E27FC236}">
                <a16:creationId xmlns:a16="http://schemas.microsoft.com/office/drawing/2014/main" id="{D2B7E7F0-D9AE-47DE-8B0D-BD70C7AAB4E0}"/>
              </a:ext>
            </a:extLst>
          </p:cNvPr>
          <p:cNvSpPr>
            <a:spLocks noChangeArrowheads="1"/>
          </p:cNvSpPr>
          <p:nvPr/>
        </p:nvSpPr>
        <p:spPr bwMode="auto">
          <a:xfrm>
            <a:off x="5791200" y="3937987"/>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6645" name="Line 20">
            <a:extLst>
              <a:ext uri="{FF2B5EF4-FFF2-40B4-BE49-F238E27FC236}">
                <a16:creationId xmlns:a16="http://schemas.microsoft.com/office/drawing/2014/main" id="{053B8755-F9A1-465A-A3A9-1FBDFCE56B69}"/>
              </a:ext>
            </a:extLst>
          </p:cNvPr>
          <p:cNvSpPr>
            <a:spLocks noChangeShapeType="1"/>
          </p:cNvSpPr>
          <p:nvPr/>
        </p:nvSpPr>
        <p:spPr bwMode="auto">
          <a:xfrm>
            <a:off x="7162800" y="4090387"/>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6" name="Line 21">
            <a:extLst>
              <a:ext uri="{FF2B5EF4-FFF2-40B4-BE49-F238E27FC236}">
                <a16:creationId xmlns:a16="http://schemas.microsoft.com/office/drawing/2014/main" id="{D9F4732F-666D-402B-81D2-3D1CB52CACA8}"/>
              </a:ext>
            </a:extLst>
          </p:cNvPr>
          <p:cNvSpPr>
            <a:spLocks noChangeShapeType="1"/>
          </p:cNvSpPr>
          <p:nvPr/>
        </p:nvSpPr>
        <p:spPr bwMode="auto">
          <a:xfrm>
            <a:off x="4724400" y="3633187"/>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Line 22">
            <a:extLst>
              <a:ext uri="{FF2B5EF4-FFF2-40B4-BE49-F238E27FC236}">
                <a16:creationId xmlns:a16="http://schemas.microsoft.com/office/drawing/2014/main" id="{998BAF0F-FFC2-4C54-92E4-44F615D6ABEF}"/>
              </a:ext>
            </a:extLst>
          </p:cNvPr>
          <p:cNvSpPr>
            <a:spLocks noChangeShapeType="1"/>
          </p:cNvSpPr>
          <p:nvPr/>
        </p:nvSpPr>
        <p:spPr bwMode="auto">
          <a:xfrm>
            <a:off x="4724400" y="4166587"/>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8" name="Line 23">
            <a:extLst>
              <a:ext uri="{FF2B5EF4-FFF2-40B4-BE49-F238E27FC236}">
                <a16:creationId xmlns:a16="http://schemas.microsoft.com/office/drawing/2014/main" id="{1251B3D0-BF18-4193-BD6C-DE7A616A2BE2}"/>
              </a:ext>
            </a:extLst>
          </p:cNvPr>
          <p:cNvSpPr>
            <a:spLocks noChangeShapeType="1"/>
          </p:cNvSpPr>
          <p:nvPr/>
        </p:nvSpPr>
        <p:spPr bwMode="auto">
          <a:xfrm>
            <a:off x="4724400" y="5690587"/>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9" name="Line 24">
            <a:extLst>
              <a:ext uri="{FF2B5EF4-FFF2-40B4-BE49-F238E27FC236}">
                <a16:creationId xmlns:a16="http://schemas.microsoft.com/office/drawing/2014/main" id="{2C746E8E-C4CE-47AA-B8ED-D4773121B1ED}"/>
              </a:ext>
            </a:extLst>
          </p:cNvPr>
          <p:cNvSpPr>
            <a:spLocks noChangeShapeType="1"/>
          </p:cNvSpPr>
          <p:nvPr/>
        </p:nvSpPr>
        <p:spPr bwMode="auto">
          <a:xfrm>
            <a:off x="7162800" y="3709387"/>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0" name="Line 25">
            <a:extLst>
              <a:ext uri="{FF2B5EF4-FFF2-40B4-BE49-F238E27FC236}">
                <a16:creationId xmlns:a16="http://schemas.microsoft.com/office/drawing/2014/main" id="{E92A4460-3BCD-43C4-A606-A34176BDBC3D}"/>
              </a:ext>
            </a:extLst>
          </p:cNvPr>
          <p:cNvSpPr>
            <a:spLocks noChangeShapeType="1"/>
          </p:cNvSpPr>
          <p:nvPr/>
        </p:nvSpPr>
        <p:spPr bwMode="auto">
          <a:xfrm>
            <a:off x="7162800" y="5157187"/>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Line 26">
            <a:extLst>
              <a:ext uri="{FF2B5EF4-FFF2-40B4-BE49-F238E27FC236}">
                <a16:creationId xmlns:a16="http://schemas.microsoft.com/office/drawing/2014/main" id="{F3E06E5C-6B6B-4C14-BBDC-7E761EE56390}"/>
              </a:ext>
            </a:extLst>
          </p:cNvPr>
          <p:cNvSpPr>
            <a:spLocks noChangeShapeType="1"/>
          </p:cNvSpPr>
          <p:nvPr/>
        </p:nvSpPr>
        <p:spPr bwMode="auto">
          <a:xfrm>
            <a:off x="7162800" y="5614387"/>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2" name="Rectangle 27">
            <a:extLst>
              <a:ext uri="{FF2B5EF4-FFF2-40B4-BE49-F238E27FC236}">
                <a16:creationId xmlns:a16="http://schemas.microsoft.com/office/drawing/2014/main" id="{811438EC-40C1-42BF-A35C-02D24AC09F50}"/>
              </a:ext>
            </a:extLst>
          </p:cNvPr>
          <p:cNvSpPr>
            <a:spLocks noChangeArrowheads="1"/>
          </p:cNvSpPr>
          <p:nvPr/>
        </p:nvSpPr>
        <p:spPr bwMode="auto">
          <a:xfrm>
            <a:off x="8305800" y="3709387"/>
            <a:ext cx="18288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Server #1</a:t>
            </a:r>
          </a:p>
        </p:txBody>
      </p:sp>
      <p:sp>
        <p:nvSpPr>
          <p:cNvPr id="26653" name="Rectangle 28">
            <a:extLst>
              <a:ext uri="{FF2B5EF4-FFF2-40B4-BE49-F238E27FC236}">
                <a16:creationId xmlns:a16="http://schemas.microsoft.com/office/drawing/2014/main" id="{64FF1F46-23C1-40F7-94BC-1D1A9DCB1C9F}"/>
              </a:ext>
            </a:extLst>
          </p:cNvPr>
          <p:cNvSpPr>
            <a:spLocks noChangeArrowheads="1"/>
          </p:cNvSpPr>
          <p:nvPr/>
        </p:nvSpPr>
        <p:spPr bwMode="auto">
          <a:xfrm>
            <a:off x="8305800" y="4242787"/>
            <a:ext cx="18288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Server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3D5894EC-7863-4F3B-B48B-DAE6BBE6C88A}"/>
              </a:ext>
            </a:extLst>
          </p:cNvPr>
          <p:cNvSpPr>
            <a:spLocks noGrp="1" noChangeArrowheads="1"/>
          </p:cNvSpPr>
          <p:nvPr>
            <p:ph type="title"/>
          </p:nvPr>
        </p:nvSpPr>
        <p:spPr/>
        <p:txBody>
          <a:bodyPr/>
          <a:lstStyle/>
          <a:p>
            <a:pPr eaLnBrk="1" hangingPunct="1"/>
            <a:r>
              <a:rPr lang="en-US" altLang="en-US"/>
              <a:t>Backup &amp; Recovery Considerations</a:t>
            </a:r>
          </a:p>
        </p:txBody>
      </p:sp>
      <p:sp>
        <p:nvSpPr>
          <p:cNvPr id="27652" name="Rectangle 3">
            <a:extLst>
              <a:ext uri="{FF2B5EF4-FFF2-40B4-BE49-F238E27FC236}">
                <a16:creationId xmlns:a16="http://schemas.microsoft.com/office/drawing/2014/main" id="{11C0EA6D-416F-4DA9-97F5-013C99AF6921}"/>
              </a:ext>
            </a:extLst>
          </p:cNvPr>
          <p:cNvSpPr>
            <a:spLocks noGrp="1" noChangeArrowheads="1"/>
          </p:cNvSpPr>
          <p:nvPr>
            <p:ph idx="1"/>
          </p:nvPr>
        </p:nvSpPr>
        <p:spPr/>
        <p:txBody>
          <a:bodyPr/>
          <a:lstStyle/>
          <a:p>
            <a:pPr eaLnBrk="1" hangingPunct="1"/>
            <a:r>
              <a:rPr lang="en-US" altLang="en-US"/>
              <a:t>In such a configuration, the database is being stored on a RAID5/10 shared disk-array which offers redundancy and high-availability</a:t>
            </a:r>
          </a:p>
          <a:p>
            <a:pPr eaLnBrk="1" hangingPunct="1"/>
            <a:r>
              <a:rPr lang="en-US" altLang="en-US"/>
              <a:t>The file attachments should be stored on a separate remote Network Area Storage device that is also configured for RAID5/10.</a:t>
            </a:r>
          </a:p>
          <a:p>
            <a:pPr eaLnBrk="1" hangingPunct="1"/>
            <a:r>
              <a:rPr lang="en-US" altLang="en-US"/>
              <a:t>Now the application has immediate failover from one IIS web-server to another and from one clustered database server to another</a:t>
            </a:r>
          </a:p>
          <a:p>
            <a:pPr eaLnBrk="1" hangingPunct="1"/>
            <a:r>
              <a:rPr lang="en-US" altLang="en-US"/>
              <a:t>However we still need to consider the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82C7C50-63CC-4983-9960-79DDDFFE705A}"/>
              </a:ext>
            </a:extLst>
          </p:cNvPr>
          <p:cNvSpPr>
            <a:spLocks noGrp="1" noChangeArrowheads="1"/>
          </p:cNvSpPr>
          <p:nvPr>
            <p:ph type="title"/>
          </p:nvPr>
        </p:nvSpPr>
        <p:spPr/>
        <p:txBody>
          <a:bodyPr/>
          <a:lstStyle/>
          <a:p>
            <a:pPr eaLnBrk="1" hangingPunct="1"/>
            <a:r>
              <a:rPr lang="en-US" altLang="en-US"/>
              <a:t>Data Backup Considerations</a:t>
            </a:r>
          </a:p>
        </p:txBody>
      </p:sp>
      <p:sp>
        <p:nvSpPr>
          <p:cNvPr id="28676" name="Rectangle 3">
            <a:extLst>
              <a:ext uri="{FF2B5EF4-FFF2-40B4-BE49-F238E27FC236}">
                <a16:creationId xmlns:a16="http://schemas.microsoft.com/office/drawing/2014/main" id="{B781DCDD-DF2C-43CD-A417-4101E419A163}"/>
              </a:ext>
            </a:extLst>
          </p:cNvPr>
          <p:cNvSpPr>
            <a:spLocks noGrp="1" noChangeArrowheads="1"/>
          </p:cNvSpPr>
          <p:nvPr>
            <p:ph idx="1"/>
          </p:nvPr>
        </p:nvSpPr>
        <p:spPr/>
        <p:txBody>
          <a:bodyPr/>
          <a:lstStyle/>
          <a:p>
            <a:pPr eaLnBrk="1" hangingPunct="1"/>
            <a:r>
              <a:rPr lang="en-US" altLang="en-US" sz="2400" dirty="0"/>
              <a:t>The simplest backup option would be to perform a daily tape backup of the shared SQL Server disk array and the file attachments disk array and store offsite</a:t>
            </a:r>
          </a:p>
          <a:p>
            <a:pPr eaLnBrk="1" hangingPunct="1"/>
            <a:r>
              <a:rPr lang="en-US" altLang="en-US" sz="2400" dirty="0"/>
              <a:t>To obtain a more granular recovery, you can augment this solution with hourly differential backups of the SQL Server followed by the full daily backup</a:t>
            </a:r>
          </a:p>
          <a:p>
            <a:pPr eaLnBrk="1" hangingPunct="1"/>
            <a:r>
              <a:rPr lang="en-US" altLang="en-US" sz="2400" dirty="0"/>
              <a:t>These are both using the “Simple Recovery Model”</a:t>
            </a:r>
          </a:p>
          <a:p>
            <a:pPr eaLnBrk="1" hangingPunct="1"/>
            <a:r>
              <a:rPr lang="en-US" altLang="en-US" sz="2400" dirty="0"/>
              <a:t>The next level of recovery would be to use the database backups (full and differential) and also backup the database transaction logs so that you can restore back to the exact point of failure.</a:t>
            </a:r>
          </a:p>
          <a:p>
            <a:pPr eaLnBrk="1" hangingPunct="1"/>
            <a:r>
              <a:rPr lang="en-US" altLang="en-US" sz="2400" dirty="0"/>
              <a:t>This is called the “Full Recovery Model”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F71D736B-FE3D-4058-8A88-2789A21CEF0A}"/>
              </a:ext>
            </a:extLst>
          </p:cNvPr>
          <p:cNvSpPr>
            <a:spLocks noGrp="1" noChangeArrowheads="1"/>
          </p:cNvSpPr>
          <p:nvPr>
            <p:ph type="title"/>
          </p:nvPr>
        </p:nvSpPr>
        <p:spPr/>
        <p:txBody>
          <a:bodyPr/>
          <a:lstStyle/>
          <a:p>
            <a:pPr eaLnBrk="1" hangingPunct="1"/>
            <a:r>
              <a:rPr lang="en-US" altLang="en-US"/>
              <a:t>Recovery Situations</a:t>
            </a:r>
          </a:p>
        </p:txBody>
      </p:sp>
      <p:sp>
        <p:nvSpPr>
          <p:cNvPr id="29700" name="Rectangle 3">
            <a:extLst>
              <a:ext uri="{FF2B5EF4-FFF2-40B4-BE49-F238E27FC236}">
                <a16:creationId xmlns:a16="http://schemas.microsoft.com/office/drawing/2014/main" id="{4E5F3121-B826-456D-8B54-6B5FD3EFC576}"/>
              </a:ext>
            </a:extLst>
          </p:cNvPr>
          <p:cNvSpPr>
            <a:spLocks noGrp="1" noChangeArrowheads="1"/>
          </p:cNvSpPr>
          <p:nvPr>
            <p:ph idx="1"/>
          </p:nvPr>
        </p:nvSpPr>
        <p:spPr/>
        <p:txBody>
          <a:bodyPr/>
          <a:lstStyle/>
          <a:p>
            <a:pPr eaLnBrk="1" hangingPunct="1"/>
            <a:r>
              <a:rPr lang="en-US" altLang="en-US" sz="2400"/>
              <a:t>To ensure a rapid recovery of the system, it would be recommended to maintain a separate “warm” standby database server, separate from the primary cluster, to which the restored data can be restored to while the primary disk array is repaired.</a:t>
            </a:r>
          </a:p>
          <a:p>
            <a:pPr eaLnBrk="1" hangingPunct="1"/>
            <a:r>
              <a:rPr lang="en-US" altLang="en-US" sz="2400"/>
              <a:t>For the file attachments, a similar process could be used with a separate warm file server in place that could be used to host the file attachments in the event that the primary file disk array went offline.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590668B0-09BA-45F7-B2D3-40A19EEE8D8A}"/>
              </a:ext>
            </a:extLst>
          </p:cNvPr>
          <p:cNvSpPr>
            <a:spLocks noGrp="1" noChangeArrowheads="1"/>
          </p:cNvSpPr>
          <p:nvPr>
            <p:ph type="title"/>
          </p:nvPr>
        </p:nvSpPr>
        <p:spPr/>
        <p:txBody>
          <a:bodyPr/>
          <a:lstStyle/>
          <a:p>
            <a:pPr eaLnBrk="1" hangingPunct="1"/>
            <a:r>
              <a:rPr lang="en-US" altLang="en-US" dirty="0"/>
              <a:t>Overview</a:t>
            </a:r>
          </a:p>
        </p:txBody>
      </p:sp>
      <p:sp>
        <p:nvSpPr>
          <p:cNvPr id="14340" name="Rectangle 3">
            <a:extLst>
              <a:ext uri="{FF2B5EF4-FFF2-40B4-BE49-F238E27FC236}">
                <a16:creationId xmlns:a16="http://schemas.microsoft.com/office/drawing/2014/main" id="{91435876-94B9-4D9B-9A46-8F35B471F312}"/>
              </a:ext>
            </a:extLst>
          </p:cNvPr>
          <p:cNvSpPr>
            <a:spLocks noGrp="1" noChangeArrowheads="1"/>
          </p:cNvSpPr>
          <p:nvPr>
            <p:ph idx="1"/>
          </p:nvPr>
        </p:nvSpPr>
        <p:spPr>
          <a:xfrm>
            <a:off x="838200" y="1553592"/>
            <a:ext cx="10515600" cy="4623371"/>
          </a:xfrm>
        </p:spPr>
        <p:txBody>
          <a:bodyPr/>
          <a:lstStyle/>
          <a:p>
            <a:pPr eaLnBrk="1" hangingPunct="1"/>
            <a:r>
              <a:rPr lang="en-US" altLang="en-US" sz="2400" dirty="0"/>
              <a:t>This presentation outlines different approaches for deploying the following Inflectra software products:</a:t>
            </a:r>
          </a:p>
          <a:p>
            <a:pPr lvl="1" eaLnBrk="1" hangingPunct="1"/>
            <a:r>
              <a:rPr lang="en-US" altLang="en-US" sz="2000" dirty="0" err="1">
                <a:solidFill>
                  <a:schemeClr val="accent2"/>
                </a:solidFill>
              </a:rPr>
              <a:t>SpiraTest</a:t>
            </a:r>
            <a:r>
              <a:rPr lang="en-US" altLang="en-US" sz="2000" dirty="0"/>
              <a:t> (Test Management &amp; Quality Assurance)</a:t>
            </a:r>
          </a:p>
          <a:p>
            <a:pPr lvl="1" eaLnBrk="1" hangingPunct="1"/>
            <a:r>
              <a:rPr lang="en-US" altLang="en-US" sz="2000" dirty="0" err="1">
                <a:solidFill>
                  <a:schemeClr val="accent2"/>
                </a:solidFill>
              </a:rPr>
              <a:t>SpiraPlan</a:t>
            </a:r>
            <a:r>
              <a:rPr lang="en-US" altLang="en-US" sz="2000" dirty="0"/>
              <a:t> (Agile Project Planning &amp; Execution)</a:t>
            </a:r>
          </a:p>
          <a:p>
            <a:pPr lvl="1" eaLnBrk="1" hangingPunct="1"/>
            <a:r>
              <a:rPr lang="en-US" altLang="en-US" sz="2000" dirty="0" err="1">
                <a:solidFill>
                  <a:schemeClr val="accent2"/>
                </a:solidFill>
              </a:rPr>
              <a:t>SpiraTeam</a:t>
            </a:r>
            <a:r>
              <a:rPr lang="en-US" altLang="en-US" sz="2000" dirty="0"/>
              <a:t> (Application Lifecycle Management)</a:t>
            </a:r>
            <a:br>
              <a:rPr lang="en-US" altLang="en-US" sz="2000" dirty="0"/>
            </a:br>
            <a:endParaRPr lang="en-US" altLang="en-US" sz="2000" dirty="0"/>
          </a:p>
          <a:p>
            <a:pPr eaLnBrk="1" hangingPunct="1"/>
            <a:r>
              <a:rPr lang="en-US" altLang="en-US" sz="2400" dirty="0"/>
              <a:t>It describes different configurations that balance availability of the application with cost and complexity.</a:t>
            </a:r>
          </a:p>
          <a:p>
            <a:pPr eaLnBrk="1" hangingPunct="1"/>
            <a:r>
              <a:rPr lang="en-US" altLang="en-US" sz="2400" dirty="0"/>
              <a:t>It describes different backup and recovery approaches that can be used depending on the level of acceptable downtime should there be a hardware or software failure.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24F90-F8C3-4F68-A039-E9F9F0120A5C}"/>
              </a:ext>
            </a:extLst>
          </p:cNvPr>
          <p:cNvSpPr>
            <a:spLocks noGrp="1"/>
          </p:cNvSpPr>
          <p:nvPr>
            <p:ph type="ctrTitle"/>
          </p:nvPr>
        </p:nvSpPr>
        <p:spPr/>
        <p:txBody>
          <a:bodyPr/>
          <a:lstStyle/>
          <a:p>
            <a:r>
              <a:rPr lang="en-US" dirty="0"/>
              <a:t>Configuring for High Availability</a:t>
            </a:r>
          </a:p>
        </p:txBody>
      </p:sp>
      <p:sp>
        <p:nvSpPr>
          <p:cNvPr id="5" name="Subtitle 4">
            <a:extLst>
              <a:ext uri="{FF2B5EF4-FFF2-40B4-BE49-F238E27FC236}">
                <a16:creationId xmlns:a16="http://schemas.microsoft.com/office/drawing/2014/main" id="{B22871F4-7B7A-47AB-B458-7165222FAF2E}"/>
              </a:ext>
            </a:extLst>
          </p:cNvPr>
          <p:cNvSpPr>
            <a:spLocks noGrp="1"/>
          </p:cNvSpPr>
          <p:nvPr>
            <p:ph type="subTitle" idx="1"/>
          </p:nvPr>
        </p:nvSpPr>
        <p:spPr/>
        <p:txBody>
          <a:bodyPr/>
          <a:lstStyle/>
          <a:p>
            <a:r>
              <a:rPr lang="en-US" dirty="0">
                <a:solidFill>
                  <a:srgbClr val="FFFFFF"/>
                </a:solidFill>
              </a:rPr>
              <a:t>Different Configuration Scenarios</a:t>
            </a:r>
          </a:p>
          <a:p>
            <a:endParaRPr lang="en-US" dirty="0"/>
          </a:p>
        </p:txBody>
      </p:sp>
    </p:spTree>
    <p:extLst>
      <p:ext uri="{BB962C8B-B14F-4D97-AF65-F5344CB8AC3E}">
        <p14:creationId xmlns:p14="http://schemas.microsoft.com/office/powerpoint/2010/main" val="34729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9EAAFA05-84B7-433D-8A8C-864E35F4A3DC}"/>
              </a:ext>
            </a:extLst>
          </p:cNvPr>
          <p:cNvSpPr>
            <a:spLocks noGrp="1" noChangeArrowheads="1"/>
          </p:cNvSpPr>
          <p:nvPr>
            <p:ph type="title"/>
          </p:nvPr>
        </p:nvSpPr>
        <p:spPr/>
        <p:txBody>
          <a:bodyPr/>
          <a:lstStyle/>
          <a:p>
            <a:pPr eaLnBrk="1" hangingPunct="1"/>
            <a:r>
              <a:rPr lang="en-US" altLang="en-US"/>
              <a:t>Basic Configuration</a:t>
            </a:r>
          </a:p>
        </p:txBody>
      </p:sp>
      <p:sp>
        <p:nvSpPr>
          <p:cNvPr id="16389" name="Rectangle 3">
            <a:extLst>
              <a:ext uri="{FF2B5EF4-FFF2-40B4-BE49-F238E27FC236}">
                <a16:creationId xmlns:a16="http://schemas.microsoft.com/office/drawing/2014/main" id="{360D70D7-2BCB-47C4-8BCE-F46DB3AEF095}"/>
              </a:ext>
            </a:extLst>
          </p:cNvPr>
          <p:cNvSpPr>
            <a:spLocks noGrp="1" noChangeArrowheads="1"/>
          </p:cNvSpPr>
          <p:nvPr>
            <p:ph idx="1"/>
          </p:nvPr>
        </p:nvSpPr>
        <p:spPr/>
        <p:txBody>
          <a:bodyPr/>
          <a:lstStyle/>
          <a:p>
            <a:pPr eaLnBrk="1" hangingPunct="1"/>
            <a:r>
              <a:rPr lang="en-US" altLang="en-US" sz="2400" dirty="0"/>
              <a:t>The most basic configuration is to have the application and database installed on a single combined IIS / database server:</a:t>
            </a:r>
          </a:p>
        </p:txBody>
      </p:sp>
      <p:sp>
        <p:nvSpPr>
          <p:cNvPr id="16387" name="AutoShape 5">
            <a:extLst>
              <a:ext uri="{FF2B5EF4-FFF2-40B4-BE49-F238E27FC236}">
                <a16:creationId xmlns:a16="http://schemas.microsoft.com/office/drawing/2014/main" id="{C9BDBD83-D83F-4D4E-B7BD-B7BCCE5E5063}"/>
              </a:ext>
            </a:extLst>
          </p:cNvPr>
          <p:cNvSpPr>
            <a:spLocks noChangeArrowheads="1"/>
          </p:cNvSpPr>
          <p:nvPr/>
        </p:nvSpPr>
        <p:spPr bwMode="auto">
          <a:xfrm>
            <a:off x="5029200" y="3810000"/>
            <a:ext cx="5257800" cy="1752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Combined IIS Web/Database server</a:t>
            </a:r>
          </a:p>
        </p:txBody>
      </p:sp>
      <p:sp>
        <p:nvSpPr>
          <p:cNvPr id="16390" name="AutoShape 4">
            <a:extLst>
              <a:ext uri="{FF2B5EF4-FFF2-40B4-BE49-F238E27FC236}">
                <a16:creationId xmlns:a16="http://schemas.microsoft.com/office/drawing/2014/main" id="{208EE22A-FF30-48A6-9DB7-B0022D4D3D51}"/>
              </a:ext>
            </a:extLst>
          </p:cNvPr>
          <p:cNvSpPr>
            <a:spLocks noChangeArrowheads="1"/>
          </p:cNvSpPr>
          <p:nvPr/>
        </p:nvSpPr>
        <p:spPr bwMode="auto">
          <a:xfrm>
            <a:off x="8001000" y="4343400"/>
            <a:ext cx="1828800" cy="1066800"/>
          </a:xfrm>
          <a:prstGeom prst="flowChartMagneticDisk">
            <a:avLst/>
          </a:prstGeom>
          <a:solidFill>
            <a:srgbClr val="FFE38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SQL Server</a:t>
            </a:r>
          </a:p>
          <a:p>
            <a:pPr algn="ctr" eaLnBrk="1" hangingPunct="1">
              <a:spcBef>
                <a:spcPct val="0"/>
              </a:spcBef>
              <a:buClrTx/>
              <a:buSzTx/>
              <a:buFontTx/>
              <a:buNone/>
            </a:pPr>
            <a:r>
              <a:rPr lang="en-US" altLang="en-US" sz="1800">
                <a:solidFill>
                  <a:schemeClr val="tx1"/>
                </a:solidFill>
                <a:latin typeface="+mn-lt"/>
              </a:rPr>
              <a:t>Database</a:t>
            </a:r>
          </a:p>
        </p:txBody>
      </p:sp>
      <p:sp>
        <p:nvSpPr>
          <p:cNvPr id="16391" name="Rectangle 6">
            <a:extLst>
              <a:ext uri="{FF2B5EF4-FFF2-40B4-BE49-F238E27FC236}">
                <a16:creationId xmlns:a16="http://schemas.microsoft.com/office/drawing/2014/main" id="{7651EAC3-C83D-43AA-A38C-24FF595FE657}"/>
              </a:ext>
            </a:extLst>
          </p:cNvPr>
          <p:cNvSpPr>
            <a:spLocks noChangeArrowheads="1"/>
          </p:cNvSpPr>
          <p:nvPr/>
        </p:nvSpPr>
        <p:spPr bwMode="auto">
          <a:xfrm>
            <a:off x="5410200" y="4419600"/>
            <a:ext cx="1371600" cy="9144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SpiraTeam</a:t>
            </a:r>
          </a:p>
          <a:p>
            <a:pPr algn="ctr" eaLnBrk="1" hangingPunct="1">
              <a:spcBef>
                <a:spcPct val="0"/>
              </a:spcBef>
              <a:buClrTx/>
              <a:buSzTx/>
              <a:buFontTx/>
              <a:buNone/>
            </a:pPr>
            <a:r>
              <a:rPr lang="en-US" altLang="en-US" sz="1800">
                <a:solidFill>
                  <a:schemeClr val="tx1"/>
                </a:solidFill>
                <a:latin typeface="+mn-lt"/>
              </a:rPr>
              <a:t>App Pool</a:t>
            </a:r>
          </a:p>
        </p:txBody>
      </p:sp>
      <p:sp>
        <p:nvSpPr>
          <p:cNvPr id="16392" name="Line 9">
            <a:extLst>
              <a:ext uri="{FF2B5EF4-FFF2-40B4-BE49-F238E27FC236}">
                <a16:creationId xmlns:a16="http://schemas.microsoft.com/office/drawing/2014/main" id="{D65C06C0-C938-4C04-8331-827CCDA3B3A8}"/>
              </a:ext>
            </a:extLst>
          </p:cNvPr>
          <p:cNvSpPr>
            <a:spLocks noChangeShapeType="1"/>
          </p:cNvSpPr>
          <p:nvPr/>
        </p:nvSpPr>
        <p:spPr bwMode="auto">
          <a:xfrm>
            <a:off x="4572000" y="2743200"/>
            <a:ext cx="0" cy="3200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Text Box 10">
            <a:extLst>
              <a:ext uri="{FF2B5EF4-FFF2-40B4-BE49-F238E27FC236}">
                <a16:creationId xmlns:a16="http://schemas.microsoft.com/office/drawing/2014/main" id="{7466C730-6DD2-4EF8-8499-F0FB68B383C4}"/>
              </a:ext>
            </a:extLst>
          </p:cNvPr>
          <p:cNvSpPr txBox="1">
            <a:spLocks noChangeArrowheads="1"/>
          </p:cNvSpPr>
          <p:nvPr/>
        </p:nvSpPr>
        <p:spPr bwMode="auto">
          <a:xfrm>
            <a:off x="4114800" y="29718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16394" name="AutoShape 11">
            <a:extLst>
              <a:ext uri="{FF2B5EF4-FFF2-40B4-BE49-F238E27FC236}">
                <a16:creationId xmlns:a16="http://schemas.microsoft.com/office/drawing/2014/main" id="{A87C9426-0144-481C-8A11-E455C45CC614}"/>
              </a:ext>
            </a:extLst>
          </p:cNvPr>
          <p:cNvSpPr>
            <a:spLocks noChangeArrowheads="1"/>
          </p:cNvSpPr>
          <p:nvPr/>
        </p:nvSpPr>
        <p:spPr bwMode="auto">
          <a:xfrm>
            <a:off x="1981200" y="4419600"/>
            <a:ext cx="1905000" cy="914400"/>
          </a:xfrm>
          <a:prstGeom prst="flowChartDisplay">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dirty="0">
                <a:solidFill>
                  <a:schemeClr val="tx1"/>
                </a:solidFill>
                <a:latin typeface="+mn-lt"/>
              </a:rPr>
              <a:t>Web Browser</a:t>
            </a:r>
          </a:p>
          <a:p>
            <a:pPr algn="ctr" eaLnBrk="1" hangingPunct="1">
              <a:spcBef>
                <a:spcPct val="0"/>
              </a:spcBef>
              <a:buClrTx/>
              <a:buSzTx/>
              <a:buFontTx/>
              <a:buNone/>
            </a:pPr>
            <a:r>
              <a:rPr lang="en-US" altLang="en-US" sz="1800" dirty="0">
                <a:solidFill>
                  <a:schemeClr val="tx1"/>
                </a:solidFill>
                <a:latin typeface="+mn-lt"/>
              </a:rPr>
              <a:t>(IE, Firefox,...)</a:t>
            </a:r>
          </a:p>
        </p:txBody>
      </p:sp>
      <p:sp>
        <p:nvSpPr>
          <p:cNvPr id="16395" name="Line 12">
            <a:extLst>
              <a:ext uri="{FF2B5EF4-FFF2-40B4-BE49-F238E27FC236}">
                <a16:creationId xmlns:a16="http://schemas.microsoft.com/office/drawing/2014/main" id="{5D1BC673-4F64-4561-B6AB-FF06737090F4}"/>
              </a:ext>
            </a:extLst>
          </p:cNvPr>
          <p:cNvSpPr>
            <a:spLocks noChangeShapeType="1"/>
          </p:cNvSpPr>
          <p:nvPr/>
        </p:nvSpPr>
        <p:spPr bwMode="auto">
          <a:xfrm>
            <a:off x="3886200" y="4876800"/>
            <a:ext cx="152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3">
            <a:extLst>
              <a:ext uri="{FF2B5EF4-FFF2-40B4-BE49-F238E27FC236}">
                <a16:creationId xmlns:a16="http://schemas.microsoft.com/office/drawing/2014/main" id="{EF944236-2C9E-4840-94F4-B5D0EEC0CFB4}"/>
              </a:ext>
            </a:extLst>
          </p:cNvPr>
          <p:cNvSpPr>
            <a:spLocks noChangeShapeType="1"/>
          </p:cNvSpPr>
          <p:nvPr/>
        </p:nvSpPr>
        <p:spPr bwMode="auto">
          <a:xfrm>
            <a:off x="6781800" y="4876800"/>
            <a:ext cx="1219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952C04D-B249-483D-BDF6-BD406B319683}"/>
              </a:ext>
            </a:extLst>
          </p:cNvPr>
          <p:cNvSpPr>
            <a:spLocks noGrp="1" noChangeArrowheads="1"/>
          </p:cNvSpPr>
          <p:nvPr>
            <p:ph type="title"/>
          </p:nvPr>
        </p:nvSpPr>
        <p:spPr/>
        <p:txBody>
          <a:bodyPr/>
          <a:lstStyle/>
          <a:p>
            <a:pPr eaLnBrk="1" hangingPunct="1"/>
            <a:r>
              <a:rPr lang="en-US" altLang="en-US"/>
              <a:t>Limitations of Basic Configuration</a:t>
            </a:r>
          </a:p>
        </p:txBody>
      </p:sp>
      <p:sp>
        <p:nvSpPr>
          <p:cNvPr id="17412" name="Rectangle 3">
            <a:extLst>
              <a:ext uri="{FF2B5EF4-FFF2-40B4-BE49-F238E27FC236}">
                <a16:creationId xmlns:a16="http://schemas.microsoft.com/office/drawing/2014/main" id="{02D2BBA6-EE92-4581-A517-F4F44AF35B5E}"/>
              </a:ext>
            </a:extLst>
          </p:cNvPr>
          <p:cNvSpPr>
            <a:spLocks noGrp="1" noChangeArrowheads="1"/>
          </p:cNvSpPr>
          <p:nvPr>
            <p:ph idx="1"/>
          </p:nvPr>
        </p:nvSpPr>
        <p:spPr/>
        <p:txBody>
          <a:bodyPr/>
          <a:lstStyle/>
          <a:p>
            <a:pPr eaLnBrk="1" hangingPunct="1"/>
            <a:r>
              <a:rPr lang="en-US" altLang="en-US" sz="2400"/>
              <a:t>There is no firewall protection between the web server and the database.</a:t>
            </a:r>
          </a:p>
          <a:p>
            <a:pPr lvl="1" eaLnBrk="1" hangingPunct="1"/>
            <a:r>
              <a:rPr lang="en-US" altLang="en-US" sz="2000"/>
              <a:t>Should a hacker compromise the IIS web server, they will have full access to the SQL database.</a:t>
            </a:r>
          </a:p>
          <a:p>
            <a:pPr eaLnBrk="1" hangingPunct="1"/>
            <a:r>
              <a:rPr lang="en-US" altLang="en-US" sz="2400"/>
              <a:t>In addition, should a failure occur on any of the following, the application will no longer be available:</a:t>
            </a:r>
          </a:p>
          <a:p>
            <a:pPr lvl="1" eaLnBrk="1" hangingPunct="1"/>
            <a:r>
              <a:rPr lang="en-US" altLang="en-US" sz="2000"/>
              <a:t>Network outage</a:t>
            </a:r>
          </a:p>
          <a:p>
            <a:pPr lvl="1" eaLnBrk="1" hangingPunct="1"/>
            <a:r>
              <a:rPr lang="en-US" altLang="en-US" sz="2000"/>
              <a:t>SQL Server outage</a:t>
            </a:r>
          </a:p>
          <a:p>
            <a:pPr lvl="1" eaLnBrk="1" hangingPunct="1"/>
            <a:r>
              <a:rPr lang="en-US" altLang="en-US" sz="2000"/>
              <a:t>IIS Application pool outage</a:t>
            </a:r>
          </a:p>
          <a:p>
            <a:pPr lvl="1" eaLnBrk="1" hangingPunct="1"/>
            <a:r>
              <a:rPr lang="en-US" altLang="en-US" sz="2000"/>
              <a:t>Web Server outage</a:t>
            </a:r>
          </a:p>
          <a:p>
            <a:pPr eaLnBrk="1" hangingPunct="1"/>
            <a:r>
              <a:rPr lang="en-US" altLang="en-US" sz="2400"/>
              <a:t>In general we do not recommend this configuration except for the smallest deployments.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a:extLst>
              <a:ext uri="{FF2B5EF4-FFF2-40B4-BE49-F238E27FC236}">
                <a16:creationId xmlns:a16="http://schemas.microsoft.com/office/drawing/2014/main" id="{001484C2-70ED-4709-BB9E-D548302EE621}"/>
              </a:ext>
            </a:extLst>
          </p:cNvPr>
          <p:cNvSpPr>
            <a:spLocks noGrp="1" noChangeArrowheads="1"/>
          </p:cNvSpPr>
          <p:nvPr>
            <p:ph type="title"/>
          </p:nvPr>
        </p:nvSpPr>
        <p:spPr/>
        <p:txBody>
          <a:bodyPr/>
          <a:lstStyle/>
          <a:p>
            <a:pPr eaLnBrk="1" hangingPunct="1"/>
            <a:r>
              <a:rPr lang="en-US" altLang="en-US" dirty="0"/>
              <a:t>Standard Configuration</a:t>
            </a:r>
          </a:p>
        </p:txBody>
      </p:sp>
      <p:sp>
        <p:nvSpPr>
          <p:cNvPr id="18436" name="Rectangle 7">
            <a:extLst>
              <a:ext uri="{FF2B5EF4-FFF2-40B4-BE49-F238E27FC236}">
                <a16:creationId xmlns:a16="http://schemas.microsoft.com/office/drawing/2014/main" id="{AF6A0662-BA6D-4942-AC49-975847C30238}"/>
              </a:ext>
            </a:extLst>
          </p:cNvPr>
          <p:cNvSpPr>
            <a:spLocks noGrp="1" noChangeArrowheads="1"/>
          </p:cNvSpPr>
          <p:nvPr>
            <p:ph idx="1"/>
          </p:nvPr>
        </p:nvSpPr>
        <p:spPr>
          <a:xfrm>
            <a:off x="838200" y="1600200"/>
            <a:ext cx="10515600" cy="4576763"/>
          </a:xfrm>
        </p:spPr>
        <p:txBody>
          <a:bodyPr/>
          <a:lstStyle/>
          <a:p>
            <a:pPr eaLnBrk="1" hangingPunct="1"/>
            <a:r>
              <a:rPr lang="en-US" altLang="en-US" sz="2400" dirty="0"/>
              <a:t>For most deployments, the application is installed with a single IIS web-server running on a single Application Pool, connected to a single remote database server:</a:t>
            </a:r>
          </a:p>
        </p:txBody>
      </p:sp>
      <p:sp>
        <p:nvSpPr>
          <p:cNvPr id="18437" name="AutoShape 8">
            <a:extLst>
              <a:ext uri="{FF2B5EF4-FFF2-40B4-BE49-F238E27FC236}">
                <a16:creationId xmlns:a16="http://schemas.microsoft.com/office/drawing/2014/main" id="{7DC56334-81CF-46D1-93AF-70029A35969F}"/>
              </a:ext>
            </a:extLst>
          </p:cNvPr>
          <p:cNvSpPr>
            <a:spLocks noChangeArrowheads="1"/>
          </p:cNvSpPr>
          <p:nvPr/>
        </p:nvSpPr>
        <p:spPr bwMode="auto">
          <a:xfrm>
            <a:off x="8001000" y="4191000"/>
            <a:ext cx="1828800" cy="1066800"/>
          </a:xfrm>
          <a:prstGeom prst="flowChartMagneticDisk">
            <a:avLst/>
          </a:prstGeom>
          <a:solidFill>
            <a:srgbClr val="FECC8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SQL Server</a:t>
            </a:r>
          </a:p>
          <a:p>
            <a:pPr algn="ctr" eaLnBrk="1" hangingPunct="1">
              <a:spcBef>
                <a:spcPct val="0"/>
              </a:spcBef>
              <a:buClrTx/>
              <a:buSzTx/>
              <a:buFontTx/>
              <a:buNone/>
            </a:pPr>
            <a:r>
              <a:rPr lang="en-US" altLang="en-US" sz="1800">
                <a:solidFill>
                  <a:schemeClr val="tx1"/>
                </a:solidFill>
                <a:latin typeface="+mn-lt"/>
              </a:rPr>
              <a:t>Database Server</a:t>
            </a:r>
          </a:p>
        </p:txBody>
      </p:sp>
      <p:sp>
        <p:nvSpPr>
          <p:cNvPr id="18438" name="AutoShape 9">
            <a:extLst>
              <a:ext uri="{FF2B5EF4-FFF2-40B4-BE49-F238E27FC236}">
                <a16:creationId xmlns:a16="http://schemas.microsoft.com/office/drawing/2014/main" id="{C37A9F89-939D-427C-8CE8-808068C0BB67}"/>
              </a:ext>
            </a:extLst>
          </p:cNvPr>
          <p:cNvSpPr>
            <a:spLocks noChangeArrowheads="1"/>
          </p:cNvSpPr>
          <p:nvPr/>
        </p:nvSpPr>
        <p:spPr bwMode="auto">
          <a:xfrm>
            <a:off x="5029200" y="3810000"/>
            <a:ext cx="2057400" cy="1752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18439" name="Rectangle 10">
            <a:extLst>
              <a:ext uri="{FF2B5EF4-FFF2-40B4-BE49-F238E27FC236}">
                <a16:creationId xmlns:a16="http://schemas.microsoft.com/office/drawing/2014/main" id="{EC461013-5061-4689-A785-20A3DE7180B3}"/>
              </a:ext>
            </a:extLst>
          </p:cNvPr>
          <p:cNvSpPr>
            <a:spLocks noChangeArrowheads="1"/>
          </p:cNvSpPr>
          <p:nvPr/>
        </p:nvSpPr>
        <p:spPr bwMode="auto">
          <a:xfrm>
            <a:off x="5410200" y="4419600"/>
            <a:ext cx="1371600" cy="9144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SpiraTeam</a:t>
            </a:r>
          </a:p>
          <a:p>
            <a:pPr algn="ctr" eaLnBrk="1" hangingPunct="1">
              <a:spcBef>
                <a:spcPct val="0"/>
              </a:spcBef>
              <a:buClrTx/>
              <a:buSzTx/>
              <a:buFontTx/>
              <a:buNone/>
            </a:pPr>
            <a:r>
              <a:rPr lang="en-US" altLang="en-US" sz="1800">
                <a:solidFill>
                  <a:schemeClr val="tx1"/>
                </a:solidFill>
                <a:latin typeface="+mn-lt"/>
              </a:rPr>
              <a:t>App Pool</a:t>
            </a:r>
          </a:p>
        </p:txBody>
      </p:sp>
      <p:sp>
        <p:nvSpPr>
          <p:cNvPr id="18440" name="Line 11">
            <a:extLst>
              <a:ext uri="{FF2B5EF4-FFF2-40B4-BE49-F238E27FC236}">
                <a16:creationId xmlns:a16="http://schemas.microsoft.com/office/drawing/2014/main" id="{8158FC13-A9F8-4B26-A545-F0D9FF4F5339}"/>
              </a:ext>
            </a:extLst>
          </p:cNvPr>
          <p:cNvSpPr>
            <a:spLocks noChangeShapeType="1"/>
          </p:cNvSpPr>
          <p:nvPr/>
        </p:nvSpPr>
        <p:spPr bwMode="auto">
          <a:xfrm>
            <a:off x="7543800" y="2743200"/>
            <a:ext cx="0" cy="3200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2">
            <a:extLst>
              <a:ext uri="{FF2B5EF4-FFF2-40B4-BE49-F238E27FC236}">
                <a16:creationId xmlns:a16="http://schemas.microsoft.com/office/drawing/2014/main" id="{7E084769-AF3E-4770-B134-158BA7AC34EF}"/>
              </a:ext>
            </a:extLst>
          </p:cNvPr>
          <p:cNvSpPr txBox="1">
            <a:spLocks noChangeArrowheads="1"/>
          </p:cNvSpPr>
          <p:nvPr/>
        </p:nvSpPr>
        <p:spPr bwMode="auto">
          <a:xfrm>
            <a:off x="7086600" y="29718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18442" name="Line 13">
            <a:extLst>
              <a:ext uri="{FF2B5EF4-FFF2-40B4-BE49-F238E27FC236}">
                <a16:creationId xmlns:a16="http://schemas.microsoft.com/office/drawing/2014/main" id="{64132AF7-42B6-45DB-A6A0-4084E5D64ABF}"/>
              </a:ext>
            </a:extLst>
          </p:cNvPr>
          <p:cNvSpPr>
            <a:spLocks noChangeShapeType="1"/>
          </p:cNvSpPr>
          <p:nvPr/>
        </p:nvSpPr>
        <p:spPr bwMode="auto">
          <a:xfrm>
            <a:off x="4572000" y="2743200"/>
            <a:ext cx="0" cy="3200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Text Box 14">
            <a:extLst>
              <a:ext uri="{FF2B5EF4-FFF2-40B4-BE49-F238E27FC236}">
                <a16:creationId xmlns:a16="http://schemas.microsoft.com/office/drawing/2014/main" id="{EFA857FE-5720-4B0F-91E7-F6E968144011}"/>
              </a:ext>
            </a:extLst>
          </p:cNvPr>
          <p:cNvSpPr txBox="1">
            <a:spLocks noChangeArrowheads="1"/>
          </p:cNvSpPr>
          <p:nvPr/>
        </p:nvSpPr>
        <p:spPr bwMode="auto">
          <a:xfrm>
            <a:off x="4114800" y="29718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18444" name="AutoShape 15">
            <a:extLst>
              <a:ext uri="{FF2B5EF4-FFF2-40B4-BE49-F238E27FC236}">
                <a16:creationId xmlns:a16="http://schemas.microsoft.com/office/drawing/2014/main" id="{D51AD379-0F15-4E99-9965-ADA81F5029AB}"/>
              </a:ext>
            </a:extLst>
          </p:cNvPr>
          <p:cNvSpPr>
            <a:spLocks noChangeArrowheads="1"/>
          </p:cNvSpPr>
          <p:nvPr/>
        </p:nvSpPr>
        <p:spPr bwMode="auto">
          <a:xfrm>
            <a:off x="1981200" y="4419600"/>
            <a:ext cx="1905000" cy="914400"/>
          </a:xfrm>
          <a:prstGeom prst="flowChartDisplay">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Web Browser</a:t>
            </a:r>
          </a:p>
          <a:p>
            <a:pPr algn="ctr" eaLnBrk="1" hangingPunct="1">
              <a:spcBef>
                <a:spcPct val="0"/>
              </a:spcBef>
              <a:buClrTx/>
              <a:buSzTx/>
              <a:buFontTx/>
              <a:buNone/>
            </a:pPr>
            <a:r>
              <a:rPr lang="en-US" altLang="en-US" sz="1800">
                <a:solidFill>
                  <a:schemeClr val="tx1"/>
                </a:solidFill>
                <a:latin typeface="+mn-lt"/>
              </a:rPr>
              <a:t>(IE, Firefox,...)</a:t>
            </a:r>
          </a:p>
        </p:txBody>
      </p:sp>
      <p:sp>
        <p:nvSpPr>
          <p:cNvPr id="18445" name="Line 16">
            <a:extLst>
              <a:ext uri="{FF2B5EF4-FFF2-40B4-BE49-F238E27FC236}">
                <a16:creationId xmlns:a16="http://schemas.microsoft.com/office/drawing/2014/main" id="{E4311342-B9FF-4D0E-BA0B-12474474BB8B}"/>
              </a:ext>
            </a:extLst>
          </p:cNvPr>
          <p:cNvSpPr>
            <a:spLocks noChangeShapeType="1"/>
          </p:cNvSpPr>
          <p:nvPr/>
        </p:nvSpPr>
        <p:spPr bwMode="auto">
          <a:xfrm>
            <a:off x="3886200" y="4876800"/>
            <a:ext cx="152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17">
            <a:extLst>
              <a:ext uri="{FF2B5EF4-FFF2-40B4-BE49-F238E27FC236}">
                <a16:creationId xmlns:a16="http://schemas.microsoft.com/office/drawing/2014/main" id="{31081C64-2B61-46AF-A068-1E244B43B00C}"/>
              </a:ext>
            </a:extLst>
          </p:cNvPr>
          <p:cNvSpPr>
            <a:spLocks noChangeShapeType="1"/>
          </p:cNvSpPr>
          <p:nvPr/>
        </p:nvSpPr>
        <p:spPr bwMode="auto">
          <a:xfrm>
            <a:off x="6781800" y="4876800"/>
            <a:ext cx="1219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87155B45-DDA8-45BE-A442-8FD098583165}"/>
              </a:ext>
            </a:extLst>
          </p:cNvPr>
          <p:cNvSpPr>
            <a:spLocks noGrp="1" noChangeArrowheads="1"/>
          </p:cNvSpPr>
          <p:nvPr>
            <p:ph type="title"/>
          </p:nvPr>
        </p:nvSpPr>
        <p:spPr/>
        <p:txBody>
          <a:bodyPr/>
          <a:lstStyle/>
          <a:p>
            <a:pPr eaLnBrk="1" hangingPunct="1"/>
            <a:r>
              <a:rPr lang="en-US" altLang="en-US"/>
              <a:t>Limitations of Standard Configuration</a:t>
            </a:r>
          </a:p>
        </p:txBody>
      </p:sp>
      <p:sp>
        <p:nvSpPr>
          <p:cNvPr id="19460" name="Rectangle 3">
            <a:extLst>
              <a:ext uri="{FF2B5EF4-FFF2-40B4-BE49-F238E27FC236}">
                <a16:creationId xmlns:a16="http://schemas.microsoft.com/office/drawing/2014/main" id="{011F5D5C-DE30-4DAB-A729-655877130074}"/>
              </a:ext>
            </a:extLst>
          </p:cNvPr>
          <p:cNvSpPr>
            <a:spLocks noGrp="1" noChangeArrowheads="1"/>
          </p:cNvSpPr>
          <p:nvPr>
            <p:ph idx="1"/>
          </p:nvPr>
        </p:nvSpPr>
        <p:spPr/>
        <p:txBody>
          <a:bodyPr>
            <a:normAutofit lnSpcReduction="10000"/>
          </a:bodyPr>
          <a:lstStyle/>
          <a:p>
            <a:pPr eaLnBrk="1" hangingPunct="1">
              <a:lnSpc>
                <a:spcPct val="90000"/>
              </a:lnSpc>
            </a:pPr>
            <a:r>
              <a:rPr lang="en-US" altLang="en-US" sz="2400"/>
              <a:t>This offers greater hacker protection than the Basic Configuration</a:t>
            </a:r>
          </a:p>
          <a:p>
            <a:pPr eaLnBrk="1" hangingPunct="1">
              <a:lnSpc>
                <a:spcPct val="90000"/>
              </a:lnSpc>
            </a:pPr>
            <a:r>
              <a:rPr lang="en-US" altLang="en-US" sz="2400"/>
              <a:t>Also, since IIS and SQL server are on separate servers, there is less competition for resources between the two sets of processes.</a:t>
            </a:r>
          </a:p>
          <a:p>
            <a:pPr eaLnBrk="1" hangingPunct="1">
              <a:lnSpc>
                <a:spcPct val="90000"/>
              </a:lnSpc>
            </a:pPr>
            <a:r>
              <a:rPr lang="en-US" altLang="en-US" sz="2400"/>
              <a:t>However, should a failure occur on any of the following, the application will no longer be available:</a:t>
            </a:r>
          </a:p>
          <a:p>
            <a:pPr lvl="1" eaLnBrk="1" hangingPunct="1">
              <a:lnSpc>
                <a:spcPct val="90000"/>
              </a:lnSpc>
            </a:pPr>
            <a:r>
              <a:rPr lang="en-US" altLang="en-US" sz="2000"/>
              <a:t>Network outage</a:t>
            </a:r>
          </a:p>
          <a:p>
            <a:pPr lvl="1" eaLnBrk="1" hangingPunct="1">
              <a:lnSpc>
                <a:spcPct val="90000"/>
              </a:lnSpc>
            </a:pPr>
            <a:r>
              <a:rPr lang="en-US" altLang="en-US" sz="2000"/>
              <a:t>SQL Server outage</a:t>
            </a:r>
          </a:p>
          <a:p>
            <a:pPr lvl="1" eaLnBrk="1" hangingPunct="1">
              <a:lnSpc>
                <a:spcPct val="90000"/>
              </a:lnSpc>
            </a:pPr>
            <a:r>
              <a:rPr lang="en-US" altLang="en-US" sz="2000"/>
              <a:t>IIS Application pool outage</a:t>
            </a:r>
          </a:p>
          <a:p>
            <a:pPr lvl="1" eaLnBrk="1" hangingPunct="1">
              <a:lnSpc>
                <a:spcPct val="90000"/>
              </a:lnSpc>
            </a:pPr>
            <a:r>
              <a:rPr lang="en-US" altLang="en-US" sz="2000"/>
              <a:t>Web Server outage</a:t>
            </a:r>
          </a:p>
          <a:p>
            <a:pPr eaLnBrk="1" hangingPunct="1">
              <a:lnSpc>
                <a:spcPct val="90000"/>
              </a:lnSpc>
            </a:pPr>
            <a:r>
              <a:rPr lang="en-US" altLang="en-US" sz="2400"/>
              <a:t>One easy way to boost availability would be to setup multiple IIS application pools with different IP addresses and have a load balancer distribute the traffic: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3FBB956-3B44-4DBB-8791-DA6560DA591C}"/>
              </a:ext>
            </a:extLst>
          </p:cNvPr>
          <p:cNvSpPr>
            <a:spLocks noGrp="1" noChangeArrowheads="1"/>
          </p:cNvSpPr>
          <p:nvPr>
            <p:ph type="title"/>
          </p:nvPr>
        </p:nvSpPr>
        <p:spPr/>
        <p:txBody>
          <a:bodyPr/>
          <a:lstStyle/>
          <a:p>
            <a:pPr eaLnBrk="1" hangingPunct="1"/>
            <a:r>
              <a:rPr lang="en-US" altLang="en-US"/>
              <a:t>Multiple IIS Application Pools</a:t>
            </a:r>
          </a:p>
        </p:txBody>
      </p:sp>
      <p:sp>
        <p:nvSpPr>
          <p:cNvPr id="20484" name="Rectangle 3">
            <a:extLst>
              <a:ext uri="{FF2B5EF4-FFF2-40B4-BE49-F238E27FC236}">
                <a16:creationId xmlns:a16="http://schemas.microsoft.com/office/drawing/2014/main" id="{89C09E19-93AE-46B4-9691-FC9339C6A348}"/>
              </a:ext>
            </a:extLst>
          </p:cNvPr>
          <p:cNvSpPr>
            <a:spLocks noGrp="1" noChangeArrowheads="1"/>
          </p:cNvSpPr>
          <p:nvPr>
            <p:ph idx="1"/>
          </p:nvPr>
        </p:nvSpPr>
        <p:spPr/>
        <p:txBody>
          <a:bodyPr/>
          <a:lstStyle/>
          <a:p>
            <a:pPr eaLnBrk="1" hangingPunct="1"/>
            <a:r>
              <a:rPr lang="en-US" altLang="en-US"/>
              <a:t>With minimal additional hardware, you can significantly increase the availability by using multiple application pools:</a:t>
            </a:r>
          </a:p>
        </p:txBody>
      </p:sp>
      <p:sp>
        <p:nvSpPr>
          <p:cNvPr id="20485" name="AutoShape 4">
            <a:extLst>
              <a:ext uri="{FF2B5EF4-FFF2-40B4-BE49-F238E27FC236}">
                <a16:creationId xmlns:a16="http://schemas.microsoft.com/office/drawing/2014/main" id="{5188417D-4BCB-4A6B-8CF2-FACF74CA65ED}"/>
              </a:ext>
            </a:extLst>
          </p:cNvPr>
          <p:cNvSpPr>
            <a:spLocks noChangeArrowheads="1"/>
          </p:cNvSpPr>
          <p:nvPr/>
        </p:nvSpPr>
        <p:spPr bwMode="auto">
          <a:xfrm>
            <a:off x="8382000" y="4191000"/>
            <a:ext cx="1828800" cy="1066800"/>
          </a:xfrm>
          <a:prstGeom prst="flowChartMagneticDisk">
            <a:avLst/>
          </a:prstGeom>
          <a:solidFill>
            <a:srgbClr val="FECC8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SQL Server</a:t>
            </a:r>
          </a:p>
          <a:p>
            <a:pPr algn="ctr" eaLnBrk="1" hangingPunct="1">
              <a:spcBef>
                <a:spcPct val="0"/>
              </a:spcBef>
              <a:buClrTx/>
              <a:buSzTx/>
              <a:buFontTx/>
              <a:buNone/>
            </a:pPr>
            <a:r>
              <a:rPr lang="en-US" altLang="en-US" sz="1800">
                <a:solidFill>
                  <a:schemeClr val="tx1"/>
                </a:solidFill>
                <a:latin typeface="+mn-lt"/>
              </a:rPr>
              <a:t>Database Server</a:t>
            </a:r>
          </a:p>
        </p:txBody>
      </p:sp>
      <p:sp>
        <p:nvSpPr>
          <p:cNvPr id="20486" name="AutoShape 5">
            <a:extLst>
              <a:ext uri="{FF2B5EF4-FFF2-40B4-BE49-F238E27FC236}">
                <a16:creationId xmlns:a16="http://schemas.microsoft.com/office/drawing/2014/main" id="{3266C967-435B-4163-912B-E62BEF2B55B1}"/>
              </a:ext>
            </a:extLst>
          </p:cNvPr>
          <p:cNvSpPr>
            <a:spLocks noChangeArrowheads="1"/>
          </p:cNvSpPr>
          <p:nvPr/>
        </p:nvSpPr>
        <p:spPr bwMode="auto">
          <a:xfrm>
            <a:off x="5410200" y="3810000"/>
            <a:ext cx="2057400" cy="1752600"/>
          </a:xfrm>
          <a:prstGeom prst="flowChartProcess">
            <a:avLst/>
          </a:prstGeom>
          <a:solidFill>
            <a:srgbClr val="FECC8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IIS Web Server</a:t>
            </a:r>
          </a:p>
        </p:txBody>
      </p:sp>
      <p:sp>
        <p:nvSpPr>
          <p:cNvPr id="20487" name="Rectangle 6">
            <a:extLst>
              <a:ext uri="{FF2B5EF4-FFF2-40B4-BE49-F238E27FC236}">
                <a16:creationId xmlns:a16="http://schemas.microsoft.com/office/drawing/2014/main" id="{76E9FEED-4567-4E43-95C6-961555715FAF}"/>
              </a:ext>
            </a:extLst>
          </p:cNvPr>
          <p:cNvSpPr>
            <a:spLocks noChangeArrowheads="1"/>
          </p:cNvSpPr>
          <p:nvPr/>
        </p:nvSpPr>
        <p:spPr bwMode="auto">
          <a:xfrm>
            <a:off x="5791200" y="4419600"/>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#1</a:t>
            </a:r>
          </a:p>
        </p:txBody>
      </p:sp>
      <p:sp>
        <p:nvSpPr>
          <p:cNvPr id="20488" name="Line 7">
            <a:extLst>
              <a:ext uri="{FF2B5EF4-FFF2-40B4-BE49-F238E27FC236}">
                <a16:creationId xmlns:a16="http://schemas.microsoft.com/office/drawing/2014/main" id="{28ABFF1F-B51A-4657-A64B-F65B52495DAA}"/>
              </a:ext>
            </a:extLst>
          </p:cNvPr>
          <p:cNvSpPr>
            <a:spLocks noChangeShapeType="1"/>
          </p:cNvSpPr>
          <p:nvPr/>
        </p:nvSpPr>
        <p:spPr bwMode="auto">
          <a:xfrm>
            <a:off x="7924800" y="2743200"/>
            <a:ext cx="0" cy="3200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Text Box 8">
            <a:extLst>
              <a:ext uri="{FF2B5EF4-FFF2-40B4-BE49-F238E27FC236}">
                <a16:creationId xmlns:a16="http://schemas.microsoft.com/office/drawing/2014/main" id="{1CD0FE4E-DD36-4660-9B5A-5CC22A2CC5B7}"/>
              </a:ext>
            </a:extLst>
          </p:cNvPr>
          <p:cNvSpPr txBox="1">
            <a:spLocks noChangeArrowheads="1"/>
          </p:cNvSpPr>
          <p:nvPr/>
        </p:nvSpPr>
        <p:spPr bwMode="auto">
          <a:xfrm>
            <a:off x="7467600" y="29718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0490" name="Line 9">
            <a:extLst>
              <a:ext uri="{FF2B5EF4-FFF2-40B4-BE49-F238E27FC236}">
                <a16:creationId xmlns:a16="http://schemas.microsoft.com/office/drawing/2014/main" id="{525D158E-8835-4497-86C1-CD793DD64F97}"/>
              </a:ext>
            </a:extLst>
          </p:cNvPr>
          <p:cNvSpPr>
            <a:spLocks noChangeShapeType="1"/>
          </p:cNvSpPr>
          <p:nvPr/>
        </p:nvSpPr>
        <p:spPr bwMode="auto">
          <a:xfrm>
            <a:off x="4953000" y="2743200"/>
            <a:ext cx="0" cy="3200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Text Box 10">
            <a:extLst>
              <a:ext uri="{FF2B5EF4-FFF2-40B4-BE49-F238E27FC236}">
                <a16:creationId xmlns:a16="http://schemas.microsoft.com/office/drawing/2014/main" id="{E6AB211D-5606-4108-A49A-3239102AC88D}"/>
              </a:ext>
            </a:extLst>
          </p:cNvPr>
          <p:cNvSpPr txBox="1">
            <a:spLocks noChangeArrowheads="1"/>
          </p:cNvSpPr>
          <p:nvPr/>
        </p:nvSpPr>
        <p:spPr bwMode="auto">
          <a:xfrm>
            <a:off x="4495800" y="2971801"/>
            <a:ext cx="1295400" cy="366713"/>
          </a:xfrm>
          <a:prstGeom prst="rect">
            <a:avLst/>
          </a:prstGeom>
          <a:solidFill>
            <a:srgbClr val="FFFFFF"/>
          </a:solidFill>
          <a:ln>
            <a:noFill/>
          </a:ln>
          <a:effec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800">
                <a:solidFill>
                  <a:schemeClr val="tx1"/>
                </a:solidFill>
                <a:latin typeface="+mn-lt"/>
              </a:rPr>
              <a:t>Firewall</a:t>
            </a:r>
          </a:p>
        </p:txBody>
      </p:sp>
      <p:sp>
        <p:nvSpPr>
          <p:cNvPr id="20492" name="AutoShape 11">
            <a:extLst>
              <a:ext uri="{FF2B5EF4-FFF2-40B4-BE49-F238E27FC236}">
                <a16:creationId xmlns:a16="http://schemas.microsoft.com/office/drawing/2014/main" id="{6851D69F-C3D8-4865-9ED3-04311C7AE2EF}"/>
              </a:ext>
            </a:extLst>
          </p:cNvPr>
          <p:cNvSpPr>
            <a:spLocks noChangeArrowheads="1"/>
          </p:cNvSpPr>
          <p:nvPr/>
        </p:nvSpPr>
        <p:spPr bwMode="auto">
          <a:xfrm>
            <a:off x="1828800" y="4419600"/>
            <a:ext cx="1905000" cy="914400"/>
          </a:xfrm>
          <a:prstGeom prst="flowChartDisplay">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Web Browser</a:t>
            </a:r>
          </a:p>
          <a:p>
            <a:pPr algn="ctr" eaLnBrk="1" hangingPunct="1">
              <a:spcBef>
                <a:spcPct val="0"/>
              </a:spcBef>
              <a:buClrTx/>
              <a:buSzTx/>
              <a:buFontTx/>
              <a:buNone/>
            </a:pPr>
            <a:r>
              <a:rPr lang="en-US" altLang="en-US" sz="1800">
                <a:solidFill>
                  <a:schemeClr val="tx1"/>
                </a:solidFill>
                <a:latin typeface="+mn-lt"/>
              </a:rPr>
              <a:t>(IE, Firefox,...)</a:t>
            </a:r>
          </a:p>
        </p:txBody>
      </p:sp>
      <p:sp>
        <p:nvSpPr>
          <p:cNvPr id="20493" name="Line 12">
            <a:extLst>
              <a:ext uri="{FF2B5EF4-FFF2-40B4-BE49-F238E27FC236}">
                <a16:creationId xmlns:a16="http://schemas.microsoft.com/office/drawing/2014/main" id="{6BCDAFD6-4C12-42B3-9F87-EE8CEE5617FE}"/>
              </a:ext>
            </a:extLst>
          </p:cNvPr>
          <p:cNvSpPr>
            <a:spLocks noChangeShapeType="1"/>
          </p:cNvSpPr>
          <p:nvPr/>
        </p:nvSpPr>
        <p:spPr bwMode="auto">
          <a:xfrm>
            <a:off x="3733800" y="4876800"/>
            <a:ext cx="533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3">
            <a:extLst>
              <a:ext uri="{FF2B5EF4-FFF2-40B4-BE49-F238E27FC236}">
                <a16:creationId xmlns:a16="http://schemas.microsoft.com/office/drawing/2014/main" id="{AE9474AE-2BD5-4D07-90E5-177C7C338AD6}"/>
              </a:ext>
            </a:extLst>
          </p:cNvPr>
          <p:cNvSpPr>
            <a:spLocks noChangeShapeType="1"/>
          </p:cNvSpPr>
          <p:nvPr/>
        </p:nvSpPr>
        <p:spPr bwMode="auto">
          <a:xfrm>
            <a:off x="7162800" y="4572000"/>
            <a:ext cx="1219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Rectangle 14">
            <a:extLst>
              <a:ext uri="{FF2B5EF4-FFF2-40B4-BE49-F238E27FC236}">
                <a16:creationId xmlns:a16="http://schemas.microsoft.com/office/drawing/2014/main" id="{3A8BFBB6-797E-4F48-9675-06F7A2C5B60A}"/>
              </a:ext>
            </a:extLst>
          </p:cNvPr>
          <p:cNvSpPr>
            <a:spLocks noChangeArrowheads="1"/>
          </p:cNvSpPr>
          <p:nvPr/>
        </p:nvSpPr>
        <p:spPr bwMode="auto">
          <a:xfrm>
            <a:off x="5791200" y="4876800"/>
            <a:ext cx="1371600" cy="381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App Pool #2</a:t>
            </a:r>
          </a:p>
        </p:txBody>
      </p:sp>
      <p:sp>
        <p:nvSpPr>
          <p:cNvPr id="20496" name="Rectangle 15">
            <a:extLst>
              <a:ext uri="{FF2B5EF4-FFF2-40B4-BE49-F238E27FC236}">
                <a16:creationId xmlns:a16="http://schemas.microsoft.com/office/drawing/2014/main" id="{2E277097-9B18-4561-8900-C1ADE75BEADC}"/>
              </a:ext>
            </a:extLst>
          </p:cNvPr>
          <p:cNvSpPr>
            <a:spLocks noChangeArrowheads="1"/>
          </p:cNvSpPr>
          <p:nvPr/>
        </p:nvSpPr>
        <p:spPr bwMode="auto">
          <a:xfrm>
            <a:off x="4267200" y="3733800"/>
            <a:ext cx="457200" cy="1905000"/>
          </a:xfrm>
          <a:prstGeom prst="rect">
            <a:avLst/>
          </a:prstGeom>
          <a:solidFill>
            <a:srgbClr val="FFE3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latin typeface="+mn-lt"/>
              </a:rPr>
              <a:t>Load Balancer</a:t>
            </a:r>
          </a:p>
        </p:txBody>
      </p:sp>
      <p:sp>
        <p:nvSpPr>
          <p:cNvPr id="20497" name="Line 16">
            <a:extLst>
              <a:ext uri="{FF2B5EF4-FFF2-40B4-BE49-F238E27FC236}">
                <a16:creationId xmlns:a16="http://schemas.microsoft.com/office/drawing/2014/main" id="{F83A6E5F-DCF2-4B67-A37C-E5FAFEB491AC}"/>
              </a:ext>
            </a:extLst>
          </p:cNvPr>
          <p:cNvSpPr>
            <a:spLocks noChangeShapeType="1"/>
          </p:cNvSpPr>
          <p:nvPr/>
        </p:nvSpPr>
        <p:spPr bwMode="auto">
          <a:xfrm>
            <a:off x="4724400" y="4572000"/>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Line 17">
            <a:extLst>
              <a:ext uri="{FF2B5EF4-FFF2-40B4-BE49-F238E27FC236}">
                <a16:creationId xmlns:a16="http://schemas.microsoft.com/office/drawing/2014/main" id="{D5435883-DEBE-4F86-99EA-FE5174375726}"/>
              </a:ext>
            </a:extLst>
          </p:cNvPr>
          <p:cNvSpPr>
            <a:spLocks noChangeShapeType="1"/>
          </p:cNvSpPr>
          <p:nvPr/>
        </p:nvSpPr>
        <p:spPr bwMode="auto">
          <a:xfrm>
            <a:off x="4724400" y="5029200"/>
            <a:ext cx="106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18">
            <a:extLst>
              <a:ext uri="{FF2B5EF4-FFF2-40B4-BE49-F238E27FC236}">
                <a16:creationId xmlns:a16="http://schemas.microsoft.com/office/drawing/2014/main" id="{5C60C338-197A-4BFB-8BCA-3664926E5E5B}"/>
              </a:ext>
            </a:extLst>
          </p:cNvPr>
          <p:cNvSpPr>
            <a:spLocks noChangeShapeType="1"/>
          </p:cNvSpPr>
          <p:nvPr/>
        </p:nvSpPr>
        <p:spPr bwMode="auto">
          <a:xfrm>
            <a:off x="7162800" y="4953000"/>
            <a:ext cx="1219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9D8B6C5-876E-49BE-B47C-DF336669C439}"/>
              </a:ext>
            </a:extLst>
          </p:cNvPr>
          <p:cNvSpPr>
            <a:spLocks noGrp="1" noChangeArrowheads="1"/>
          </p:cNvSpPr>
          <p:nvPr>
            <p:ph type="title"/>
          </p:nvPr>
        </p:nvSpPr>
        <p:spPr/>
        <p:txBody>
          <a:bodyPr/>
          <a:lstStyle/>
          <a:p>
            <a:pPr eaLnBrk="1" hangingPunct="1"/>
            <a:r>
              <a:rPr lang="en-US" altLang="en-US"/>
              <a:t>Limitations of Multiple Application Pools</a:t>
            </a:r>
          </a:p>
        </p:txBody>
      </p:sp>
      <p:sp>
        <p:nvSpPr>
          <p:cNvPr id="21508" name="Rectangle 3">
            <a:extLst>
              <a:ext uri="{FF2B5EF4-FFF2-40B4-BE49-F238E27FC236}">
                <a16:creationId xmlns:a16="http://schemas.microsoft.com/office/drawing/2014/main" id="{012BD6D4-0998-42EC-BFF8-E2549797CC23}"/>
              </a:ext>
            </a:extLst>
          </p:cNvPr>
          <p:cNvSpPr>
            <a:spLocks noGrp="1" noChangeArrowheads="1"/>
          </p:cNvSpPr>
          <p:nvPr>
            <p:ph idx="1"/>
          </p:nvPr>
        </p:nvSpPr>
        <p:spPr/>
        <p:txBody>
          <a:bodyPr/>
          <a:lstStyle/>
          <a:p>
            <a:pPr eaLnBrk="1" hangingPunct="1"/>
            <a:r>
              <a:rPr lang="en-US" altLang="en-US"/>
              <a:t>However, even with multiple application pools, should a failure occur on any of the following, the application will no longer be available:</a:t>
            </a:r>
          </a:p>
          <a:p>
            <a:pPr lvl="1" eaLnBrk="1" hangingPunct="1"/>
            <a:r>
              <a:rPr lang="en-US" altLang="en-US"/>
              <a:t>Network outage</a:t>
            </a:r>
          </a:p>
          <a:p>
            <a:pPr lvl="1" eaLnBrk="1" hangingPunct="1"/>
            <a:r>
              <a:rPr lang="en-US" altLang="en-US"/>
              <a:t>SQL Server outage</a:t>
            </a:r>
          </a:p>
          <a:p>
            <a:pPr lvl="1" eaLnBrk="1" hangingPunct="1"/>
            <a:r>
              <a:rPr lang="en-US" altLang="en-US"/>
              <a:t>Web Server outage</a:t>
            </a:r>
          </a:p>
          <a:p>
            <a:pPr eaLnBrk="1" hangingPunct="1"/>
            <a:r>
              <a:rPr lang="en-US" altLang="en-US"/>
              <a:t>The next level of availability would be to use multiple web servers, each with multiple application pools, and have network redundancy with multiple independent networks:</a:t>
            </a:r>
          </a:p>
        </p:txBody>
      </p:sp>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248</TotalTime>
  <Words>991</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Josefin Sans</vt:lpstr>
      <vt:lpstr>Calibri</vt:lpstr>
      <vt:lpstr>Arial</vt:lpstr>
      <vt:lpstr>Wingdings</vt:lpstr>
      <vt:lpstr>Kanit</vt:lpstr>
      <vt:lpstr>Inflectra content</vt:lpstr>
      <vt:lpstr>Inflectra titles</vt:lpstr>
      <vt:lpstr>On-Premise Deployment</vt:lpstr>
      <vt:lpstr>Overview</vt:lpstr>
      <vt:lpstr>Configuring for High Availability</vt:lpstr>
      <vt:lpstr>Basic Configuration</vt:lpstr>
      <vt:lpstr>Limitations of Basic Configuration</vt:lpstr>
      <vt:lpstr>Standard Configuration</vt:lpstr>
      <vt:lpstr>Limitations of Standard Configuration</vt:lpstr>
      <vt:lpstr>Multiple IIS Application Pools</vt:lpstr>
      <vt:lpstr>Limitations of Multiple Application Pools</vt:lpstr>
      <vt:lpstr>Multiple IIS Web Servers &amp; Network Routes</vt:lpstr>
      <vt:lpstr>Limitations of This Approach</vt:lpstr>
      <vt:lpstr>Fully Load-Balanced &amp; Clustered Solution</vt:lpstr>
      <vt:lpstr>Backup &amp; Recovery Considerations</vt:lpstr>
      <vt:lpstr>Fully Load-Balanced &amp; Clustered Scenario</vt:lpstr>
      <vt:lpstr>Backup &amp; Recovery Considerations</vt:lpstr>
      <vt:lpstr>Data Backup Considerations</vt:lpstr>
      <vt:lpstr>Recovery Situations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Deployment Considerations</dc:title>
  <dc:creator>Adam M. Sandman</dc:creator>
  <cp:lastModifiedBy>Adam M. Sandman</cp:lastModifiedBy>
  <cp:revision>12</cp:revision>
  <cp:lastPrinted>2017-03-07T16:58:37Z</cp:lastPrinted>
  <dcterms:created xsi:type="dcterms:W3CDTF">2019-06-20T21:50:09Z</dcterms:created>
  <dcterms:modified xsi:type="dcterms:W3CDTF">2019-06-21T01:59:08Z</dcterms:modified>
</cp:coreProperties>
</file>