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46"/>
  </p:notesMasterIdLst>
  <p:sldIdLst>
    <p:sldId id="535" r:id="rId3"/>
    <p:sldId id="367" r:id="rId4"/>
    <p:sldId id="477" r:id="rId5"/>
    <p:sldId id="328" r:id="rId6"/>
    <p:sldId id="538" r:id="rId7"/>
    <p:sldId id="275" r:id="rId8"/>
    <p:sldId id="369" r:id="rId9"/>
    <p:sldId id="289" r:id="rId10"/>
    <p:sldId id="603" r:id="rId11"/>
    <p:sldId id="539" r:id="rId12"/>
    <p:sldId id="604" r:id="rId13"/>
    <p:sldId id="554" r:id="rId14"/>
    <p:sldId id="557" r:id="rId15"/>
    <p:sldId id="555" r:id="rId16"/>
    <p:sldId id="556" r:id="rId17"/>
    <p:sldId id="558" r:id="rId18"/>
    <p:sldId id="559" r:id="rId19"/>
    <p:sldId id="295" r:id="rId20"/>
    <p:sldId id="606" r:id="rId21"/>
    <p:sldId id="607" r:id="rId22"/>
    <p:sldId id="297" r:id="rId23"/>
    <p:sldId id="299" r:id="rId24"/>
    <p:sldId id="605" r:id="rId25"/>
    <p:sldId id="560" r:id="rId26"/>
    <p:sldId id="301" r:id="rId27"/>
    <p:sldId id="305" r:id="rId28"/>
    <p:sldId id="303" r:id="rId29"/>
    <p:sldId id="306" r:id="rId30"/>
    <p:sldId id="561" r:id="rId31"/>
    <p:sldId id="308" r:id="rId32"/>
    <p:sldId id="318" r:id="rId33"/>
    <p:sldId id="309" r:id="rId34"/>
    <p:sldId id="310" r:id="rId35"/>
    <p:sldId id="311" r:id="rId36"/>
    <p:sldId id="319" r:id="rId37"/>
    <p:sldId id="312" r:id="rId38"/>
    <p:sldId id="314" r:id="rId39"/>
    <p:sldId id="608" r:id="rId40"/>
    <p:sldId id="315" r:id="rId41"/>
    <p:sldId id="321" r:id="rId42"/>
    <p:sldId id="316" r:id="rId43"/>
    <p:sldId id="609" r:id="rId44"/>
    <p:sldId id="533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Josefin Sans" pitchFamily="2" charset="0"/>
      <p:regular r:id="rId51"/>
      <p:bold r:id="rId52"/>
      <p:italic r:id="rId53"/>
      <p:boldItalic r:id="rId54"/>
    </p:embeddedFont>
    <p:embeddedFont>
      <p:font typeface="Kanit" panose="020B0604020202020204" charset="-34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F8CBAD"/>
    <a:srgbClr val="BBE0E3"/>
    <a:srgbClr val="93A1A1"/>
    <a:srgbClr val="FFFFFF"/>
    <a:srgbClr val="FDC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38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SpiraTeam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1.jpeg"/><Relationship Id="rId3" Type="http://schemas.openxmlformats.org/officeDocument/2006/relationships/image" Target="../media/image59.png"/><Relationship Id="rId21" Type="http://schemas.openxmlformats.org/officeDocument/2006/relationships/image" Target="../media/image76.wmf"/><Relationship Id="rId7" Type="http://schemas.openxmlformats.org/officeDocument/2006/relationships/image" Target="../media/image63.jp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0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79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jpeg"/><Relationship Id="rId9" Type="http://schemas.openxmlformats.org/officeDocument/2006/relationships/image" Target="../media/image65.jpg"/><Relationship Id="rId14" Type="http://schemas.openxmlformats.org/officeDocument/2006/relationships/image" Target="../media/image70.png"/><Relationship Id="rId22" Type="http://schemas.openxmlformats.org/officeDocument/2006/relationships/image" Target="../media/image77.jpeg"/><Relationship Id="rId27" Type="http://schemas.openxmlformats.org/officeDocument/2006/relationships/image" Target="../media/image8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isslife.com/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7.png"/><Relationship Id="rId3" Type="http://schemas.openxmlformats.org/officeDocument/2006/relationships/image" Target="../media/image25.jpeg"/><Relationship Id="rId21" Type="http://schemas.openxmlformats.org/officeDocument/2006/relationships/image" Target="../media/image40.png"/><Relationship Id="rId34" Type="http://schemas.openxmlformats.org/officeDocument/2006/relationships/image" Target="../media/image52.gif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gif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db.com/" TargetMode="External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hyperlink" Target="http://www.ermscorp.com/" TargetMode="External"/><Relationship Id="rId37" Type="http://schemas.openxmlformats.org/officeDocument/2006/relationships/image" Target="../media/image55.jpe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hyperlink" Target="http://www.rockybrands.com/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3093" y="4591050"/>
            <a:ext cx="6798907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Source Code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4852F-1220-4424-A691-94474EEF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94" y="1049633"/>
            <a:ext cx="950042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2" y="5050183"/>
            <a:ext cx="1561941" cy="4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5" y="2106011"/>
            <a:ext cx="1246629" cy="6306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365792"/>
            <a:ext cx="1061189" cy="579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246" y="3332520"/>
            <a:ext cx="1440201" cy="48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56" y="1957938"/>
            <a:ext cx="1598934" cy="35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904531-24E3-49FC-B1BC-C230025703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89" y="1876743"/>
            <a:ext cx="1507105" cy="3870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2F80CD-AB76-4450-9E93-CC753E84BA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92" y="2125073"/>
            <a:ext cx="1733782" cy="3262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F4491D-9BEA-493B-A723-50BCA19B45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50" y="3279308"/>
            <a:ext cx="1672313" cy="652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B8B5D6-29D2-4929-A9BC-390EEB171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9727" y="4041362"/>
            <a:ext cx="933305" cy="64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EC7B6-5130-4208-930D-24333F05E0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05" y="2457130"/>
            <a:ext cx="1559883" cy="4513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7F8FDED-EF34-4E64-AA65-1872E7FA1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376" y="5588603"/>
          <a:ext cx="905222" cy="64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904760" imgH="1358640" progId="">
                  <p:embed/>
                </p:oleObj>
              </mc:Choice>
              <mc:Fallback>
                <p:oleObj r:id="rId20" imgW="1904760" imgH="135864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7F8FDED-EF34-4E64-AA65-1872E7FA1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82376" y="5588603"/>
                        <a:ext cx="905222" cy="64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A5056E-9FE7-40A6-8A84-0BE7FCC775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38" y="1927226"/>
            <a:ext cx="920496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1FAFB-0560-45D1-9315-E792702F0DC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6" y="2411652"/>
            <a:ext cx="499185" cy="499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CC3FB3-4694-4098-B85B-EC0980C55E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03421" y="3308469"/>
            <a:ext cx="1161905" cy="476191"/>
          </a:xfrm>
          <a:prstGeom prst="rect">
            <a:avLst/>
          </a:prstGeom>
        </p:spPr>
      </p:pic>
      <p:pic>
        <p:nvPicPr>
          <p:cNvPr id="50" name="Picture 57" descr="Rubric Consulting (Pty) Ltd">
            <a:extLst>
              <a:ext uri="{FF2B5EF4-FFF2-40B4-BE49-F238E27FC236}">
                <a16:creationId xmlns:a16="http://schemas.microsoft.com/office/drawing/2014/main" id="{347BA8D0-41E3-4C98-BFA6-49C469D8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9" y="5676244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ESL">
            <a:extLst>
              <a:ext uri="{FF2B5EF4-FFF2-40B4-BE49-F238E27FC236}">
                <a16:creationId xmlns:a16="http://schemas.microsoft.com/office/drawing/2014/main" id="{8BD3AE73-F9B4-492A-9BFC-D89DF485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96" y="5272917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 descr="Tezza Business Solutions">
            <a:extLst>
              <a:ext uri="{FF2B5EF4-FFF2-40B4-BE49-F238E27FC236}">
                <a16:creationId xmlns:a16="http://schemas.microsoft.com/office/drawing/2014/main" id="{8BAD7ABA-D2C2-4D2E-9C9E-D052750B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2" y="5106104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F7FE0C-910E-43C8-8C94-DF9B5D43E1F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218270"/>
            <a:ext cx="946586" cy="9465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6904D3E-5F74-4034-BDA3-9DBE5C26DD7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79" y="5181233"/>
            <a:ext cx="1670877" cy="1160820"/>
          </a:xfrm>
          <a:prstGeom prst="rect">
            <a:avLst/>
          </a:prstGeom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2744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TaraVault</a:t>
            </a:r>
            <a:r>
              <a:rPr lang="en-US" dirty="0"/>
              <a:t>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you should choose </a:t>
            </a:r>
            <a:r>
              <a:rPr lang="en-US" dirty="0" err="1"/>
              <a:t>TaraVault</a:t>
            </a:r>
            <a:r>
              <a:rPr lang="en-US" dirty="0"/>
              <a:t> for your source code management</a:t>
            </a:r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err="1"/>
              <a:t>TaraVault</a:t>
            </a:r>
            <a:r>
              <a:rPr lang="en-US" dirty="0"/>
              <a:t>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A517B-1AF2-4156-9283-AE6755BA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Enterprise-grade source code repository hosting.</a:t>
            </a:r>
          </a:p>
          <a:p>
            <a:r>
              <a:rPr lang="en-US" dirty="0"/>
              <a:t>Integrates with </a:t>
            </a:r>
            <a:r>
              <a:rPr lang="en-US" dirty="0" err="1"/>
              <a:t>SpiraPlan</a:t>
            </a:r>
            <a:r>
              <a:rPr lang="en-US" dirty="0"/>
              <a:t> and </a:t>
            </a:r>
            <a:r>
              <a:rPr lang="en-US" dirty="0" err="1"/>
              <a:t>SpiraTeam</a:t>
            </a:r>
            <a:r>
              <a:rPr lang="en-US" dirty="0"/>
              <a:t> systems for source code browsing, including inline code DIFF viewing.</a:t>
            </a:r>
          </a:p>
          <a:p>
            <a:r>
              <a:rPr lang="en-US" dirty="0"/>
              <a:t>Your choice of Git or Subversion Hosting for each project.</a:t>
            </a:r>
          </a:p>
          <a:p>
            <a:r>
              <a:rPr lang="en-US" dirty="0"/>
              <a:t>Requirements, tasks, defects and issues can be linked to source code files and revisions for maximum traceability.</a:t>
            </a:r>
          </a:p>
          <a:p>
            <a:r>
              <a:rPr lang="en-US" dirty="0"/>
              <a:t>Support for Git branching and merging workflows with integrated pull / merge request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575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Git Hosting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9559F-778B-41B6-A771-78DCA34B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90" y="1690688"/>
            <a:ext cx="6450901" cy="431822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6B7A09D-AC13-4117-8CED-A40A5FDA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406" y="1440609"/>
            <a:ext cx="3564488" cy="505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includes enterprise-grade Git repository hosting. Each </a:t>
            </a: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project comes with its own private Git source code repository.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When you need distributed version control that is lightning fast, with powerful branching and merging out of the box, support for disconnected teams and users, </a:t>
            </a:r>
            <a:r>
              <a:rPr lang="en-US" sz="2400" dirty="0" err="1">
                <a:latin typeface="+mj-lt"/>
              </a:rPr>
              <a:t>TaraVault</a:t>
            </a:r>
            <a:r>
              <a:rPr lang="en-US" sz="2400" dirty="0">
                <a:latin typeface="+mj-lt"/>
              </a:rPr>
              <a:t> Git is your best choice. </a:t>
            </a:r>
          </a:p>
        </p:txBody>
      </p:sp>
    </p:spTree>
    <p:extLst>
      <p:ext uri="{BB962C8B-B14F-4D97-AF65-F5344CB8AC3E}">
        <p14:creationId xmlns:p14="http://schemas.microsoft.com/office/powerpoint/2010/main" val="361680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Subversion Hosting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4A517B-1AF2-4156-9283-AE6755BA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31" y="5205863"/>
            <a:ext cx="921086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provides enterprise-grade Subversion repository hosting. Each </a:t>
            </a: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project comes with its own private Subversion source code repository with fine-grained security.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64DD-DBCF-4319-9436-13DE4FC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22" y="1574637"/>
            <a:ext cx="7321229" cy="33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181D5-6752-46A1-BFB0-847BEDA7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Viewing with </a:t>
            </a:r>
            <a:r>
              <a:rPr lang="en-US" dirty="0" err="1"/>
              <a:t>Spira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2A9F0-2D7C-4CD5-849E-30C1D6A77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7" y="1517142"/>
            <a:ext cx="10422294" cy="4098221"/>
          </a:xfrm>
          <a:prstGeom prst="rect">
            <a:avLst/>
          </a:prstGeom>
          <a:ln>
            <a:solidFill>
              <a:srgbClr val="586E75"/>
            </a:solidFill>
          </a:ln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D1ECBC4-7197-4CAE-95BE-59E2EF4E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37" y="5787044"/>
            <a:ext cx="9210869" cy="90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Spira</a:t>
            </a:r>
            <a:r>
              <a:rPr lang="en-US" dirty="0">
                <a:latin typeface="+mj-lt"/>
              </a:rPr>
              <a:t> lets you view branches, files and folders from the convenient web interface.</a:t>
            </a:r>
          </a:p>
        </p:txBody>
      </p:sp>
    </p:spTree>
    <p:extLst>
      <p:ext uri="{BB962C8B-B14F-4D97-AF65-F5344CB8AC3E}">
        <p14:creationId xmlns:p14="http://schemas.microsoft.com/office/powerpoint/2010/main" val="293432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Code Files with Syntax Highlighting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60312-B798-492F-98E9-61FD094C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1488692"/>
            <a:ext cx="9731828" cy="4691398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39240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Code Commits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221BC-2F3D-4B7D-82A6-F9B14C1B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5" y="1495431"/>
            <a:ext cx="10652735" cy="4373524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377083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File Changes in Commits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8670-E6EE-4D71-AC5D-BEEB9A4B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1690688"/>
            <a:ext cx="10860833" cy="3698629"/>
          </a:xfrm>
          <a:prstGeom prst="rect">
            <a:avLst/>
          </a:prstGeom>
          <a:ln>
            <a:solidFill>
              <a:srgbClr val="586E75"/>
            </a:solidFill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FE314DE-EFEA-41AA-8ABF-127660F5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37" y="5787044"/>
            <a:ext cx="9210869" cy="90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View the individual code files changed in each atomic commit.</a:t>
            </a:r>
          </a:p>
        </p:txBody>
      </p:sp>
    </p:spTree>
    <p:extLst>
      <p:ext uri="{BB962C8B-B14F-4D97-AF65-F5344CB8AC3E}">
        <p14:creationId xmlns:p14="http://schemas.microsoft.com/office/powerpoint/2010/main" val="366453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Code Changes in Difference Views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FE314DE-EFEA-41AA-8ABF-127660F5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37" y="5787044"/>
            <a:ext cx="9210869" cy="90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Drill-down to show the lines of code changed. </a:t>
            </a: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has unified and side-by-side views available of code changes.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DE3F2-620B-44B0-BD7E-ACED3FC92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2" y="1435242"/>
            <a:ext cx="8444204" cy="4157489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396792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6667-2DF9-4875-BFE0-5692D15E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Associations &amp; Traceability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36783-3DC6-44B6-935A-C593B20F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84" y="1608478"/>
            <a:ext cx="10515600" cy="3641043"/>
          </a:xfrm>
          <a:prstGeom prst="rect">
            <a:avLst/>
          </a:prstGeom>
          <a:ln>
            <a:solidFill>
              <a:srgbClr val="586E75"/>
            </a:solidFill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DC02AB-141C-406A-A9F0-004E036C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4" y="5479134"/>
            <a:ext cx="9210869" cy="90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View the artifacts affected by code changes. Can be linked inside Git using artifact tokens or afterwards in </a:t>
            </a:r>
            <a:r>
              <a:rPr lang="en-US" dirty="0" err="1">
                <a:latin typeface="+mj-lt"/>
              </a:rPr>
              <a:t>Spira</a:t>
            </a:r>
            <a:r>
              <a:rPr lang="en-US" dirty="0">
                <a:latin typeface="+mj-lt"/>
              </a:rPr>
              <a:t>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954583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2ABB-4CC1-4EAF-B610-56D29EC0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to End Traceability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EAC5-C85E-4FE5-AAA6-A466B99F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9000"/>
            <a:ext cx="10162592" cy="428784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025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A84407-0EA2-4A99-9087-A1BFDBDB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448064"/>
            <a:ext cx="7333861" cy="373928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Reviews &amp; Pull Requests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69D04B-61ED-4855-AB30-EDCDB14BFAB3}"/>
              </a:ext>
            </a:extLst>
          </p:cNvPr>
          <p:cNvSpPr txBox="1">
            <a:spLocks/>
          </p:cNvSpPr>
          <p:nvPr/>
        </p:nvSpPr>
        <p:spPr>
          <a:xfrm>
            <a:off x="838200" y="5773476"/>
            <a:ext cx="9158056" cy="79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development workflows including merge/pull requests and code reviews with </a:t>
            </a:r>
            <a:r>
              <a:rPr lang="en-US">
                <a:latin typeface="+mj-lt"/>
              </a:rPr>
              <a:t>full traceability.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B972-89E2-4F34-AA8A-3B5EFE11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8" y="1791076"/>
            <a:ext cx="7725747" cy="377863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464459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5303D5-73B7-48E2-8BFB-A53307F6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Workflows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64779-C00D-4066-B6BE-54B999CC0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94CE-CE6C-4960-9CF5-6DBD52C2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Subversion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DD8A-10DD-40AD-9375-ECF4D2044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36F80-AABA-4540-BDA9-28A8B4DD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8379"/>
            <a:ext cx="2933700" cy="27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99E19-3E7B-4619-BF54-B27DF38A6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68" y="1852889"/>
            <a:ext cx="3483002" cy="4639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B84B6D-C51F-4919-81CB-3C2B87EFCD82}"/>
              </a:ext>
            </a:extLst>
          </p:cNvPr>
          <p:cNvSpPr txBox="1"/>
          <p:nvPr/>
        </p:nvSpPr>
        <p:spPr>
          <a:xfrm>
            <a:off x="8131946" y="2183907"/>
            <a:ext cx="3746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Primary Development is done in </a:t>
            </a:r>
            <a:r>
              <a:rPr lang="en-US" dirty="0">
                <a:solidFill>
                  <a:srgbClr val="FF0000"/>
                </a:solidFill>
              </a:rPr>
              <a:t>Trunk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Trunk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used for older versions being maintained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Commit into Branches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Tags</a:t>
            </a:r>
            <a:r>
              <a:rPr lang="en-US" dirty="0"/>
              <a:t> used for milestones and mark releases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/>
              <a:t>Cannot commit into tags</a:t>
            </a:r>
          </a:p>
        </p:txBody>
      </p:sp>
    </p:spTree>
    <p:extLst>
      <p:ext uri="{BB962C8B-B14F-4D97-AF65-F5344CB8AC3E}">
        <p14:creationId xmlns:p14="http://schemas.microsoft.com/office/powerpoint/2010/main" val="16153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31C2-7434-4EE3-A6B0-7C0A5450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4D71-B31F-4D7B-8A33-6E4D0EAC8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BBA7A-7D82-486E-A737-25F26579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6" y="1690688"/>
            <a:ext cx="586468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A8AA-09F8-4C00-AB67-BDB2AD05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B51D-6FB6-45B7-A252-F2499066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possible models: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Git Flow (recommended)</a:t>
            </a:r>
          </a:p>
          <a:p>
            <a:pPr lvl="1"/>
            <a:r>
              <a:rPr lang="en-US" dirty="0"/>
              <a:t>GitHub Flow</a:t>
            </a:r>
          </a:p>
          <a:p>
            <a:pPr lvl="1"/>
            <a:r>
              <a:rPr lang="en-US" dirty="0"/>
              <a:t>GitLab Flow</a:t>
            </a:r>
          </a:p>
          <a:p>
            <a:pPr lvl="1"/>
            <a:r>
              <a:rPr lang="en-US" dirty="0"/>
              <a:t>One Flow</a:t>
            </a:r>
          </a:p>
          <a:p>
            <a:pPr lvl="1"/>
            <a:r>
              <a:rPr lang="en-US" dirty="0"/>
              <a:t>Trunk-based development (like SVN)</a:t>
            </a:r>
          </a:p>
        </p:txBody>
      </p:sp>
    </p:spTree>
    <p:extLst>
      <p:ext uri="{BB962C8B-B14F-4D97-AF65-F5344CB8AC3E}">
        <p14:creationId xmlns:p14="http://schemas.microsoft.com/office/powerpoint/2010/main" val="281152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179E-992E-4315-9A37-3425E124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Flow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5BE37E-2771-4D92-BA2F-49C8579ED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2D01A-8B72-47D9-B85E-8ED5DBA4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7585"/>
            <a:ext cx="3478915" cy="5237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50631-73F3-46A5-B3B5-F9A99EFDE881}"/>
              </a:ext>
            </a:extLst>
          </p:cNvPr>
          <p:cNvSpPr txBox="1"/>
          <p:nvPr/>
        </p:nvSpPr>
        <p:spPr>
          <a:xfrm>
            <a:off x="4811697" y="1997476"/>
            <a:ext cx="6880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master</a:t>
            </a:r>
            <a:r>
              <a:rPr lang="en-US" dirty="0"/>
              <a:t> — this branch contains production code. All development code is merged into master in sometime.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develop</a:t>
            </a:r>
            <a:r>
              <a:rPr lang="en-US" dirty="0"/>
              <a:t> — this branch contains pre-production code. When the features are finished then they are merged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feature/* </a:t>
            </a:r>
            <a:r>
              <a:rPr lang="en-US" dirty="0"/>
              <a:t>— feature branches are used to develop new features for the upcoming releases. May branch off from develop and must merge into develop.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hotfix/* </a:t>
            </a:r>
            <a:r>
              <a:rPr lang="en-US" dirty="0"/>
              <a:t>— hotfix branches are necessary to act immediately upon an undesired status of master. May branch off from master and must merge into master and develop.</a:t>
            </a:r>
          </a:p>
        </p:txBody>
      </p:sp>
    </p:spTree>
    <p:extLst>
      <p:ext uri="{BB962C8B-B14F-4D97-AF65-F5344CB8AC3E}">
        <p14:creationId xmlns:p14="http://schemas.microsoft.com/office/powerpoint/2010/main" val="158317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316D8-A83A-490A-82FF-9B8B4660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using </a:t>
            </a:r>
            <a:r>
              <a:rPr lang="en-US" dirty="0" err="1"/>
              <a:t>Spira</a:t>
            </a:r>
            <a:r>
              <a:rPr lang="en-US" dirty="0"/>
              <a:t> and Git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04E2E-FE1A-4D98-A99E-8389C34C8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TaraVault</a:t>
            </a:r>
            <a:r>
              <a:rPr lang="en-US" altLang="en-US" dirty="0"/>
              <a:t> – Source Code Mgt for </a:t>
            </a:r>
            <a:r>
              <a:rPr lang="en-US" altLang="en-US" dirty="0" err="1"/>
              <a:t>Spira</a:t>
            </a:r>
            <a:endParaRPr lang="en-US" alt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6A96E5-F91E-4B41-8082-A77443D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7" y="2547938"/>
            <a:ext cx="8040653" cy="2131066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1D30CA-E9A6-48F7-848C-80327048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8" y="3005138"/>
            <a:ext cx="3545176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&amp;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Management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28A8008-0097-46A2-9620-7F6C20AE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075" y="3006920"/>
            <a:ext cx="3634727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DCCE079-4C9C-44A0-8A7A-B22A6C9C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1690688"/>
            <a:ext cx="8040654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0EAC4E4-8949-4AD8-99E3-1DD818A1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4914192"/>
            <a:ext cx="8040652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Platform (Web, GUI, Services)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9406610-A42D-4C5A-BC31-0570F3AF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7" y="4090987"/>
            <a:ext cx="7465655" cy="393545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-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Management &amp; DevOps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94BB5F1-191D-4E70-B395-F4F91A60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97" y="31988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EE564-6804-4531-9A4E-DAC40AE5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80061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Feature Branch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CCD1A-2209-4EAB-A168-29D666A74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4202-007D-474E-90B6-ED604317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33" y="1621726"/>
            <a:ext cx="6236311" cy="39356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B9F89-3035-47B8-B9D4-9282F5F4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23" y="2994672"/>
            <a:ext cx="6158730" cy="328888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1B69B-4F7F-402A-8DEF-B8877C42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834" y="1468965"/>
            <a:ext cx="2216119" cy="4814596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2920659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4C0F0-2F1F-4D54-B706-D752EF41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1690688"/>
            <a:ext cx="10932597" cy="4346128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User Stories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35ACF-2DAB-44E7-B273-14512CE8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45" y="1304807"/>
            <a:ext cx="4139682" cy="1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91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Tasks (if necessary)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31C8B-0E07-437D-BAE5-B3CDFC039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909CF-EBD3-4CF7-BA31-BD8C9D1C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480"/>
            <a:ext cx="10134600" cy="436023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6558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32670-18F0-4CA8-96FD-C23563167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D890-D11D-492D-9323-BC4559D3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476160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Test Cases (always)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D827D-CA06-4472-8AE2-6865492B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08268-3E8C-48B5-A8B0-6ED2EA0D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0" y="1815780"/>
            <a:ext cx="10781887" cy="312020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77A50-C05D-49F9-A9B3-15B350CB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6" y="1472117"/>
            <a:ext cx="10213562" cy="530154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032204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in IDE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7641E-8D7B-489A-B518-D29B29BAD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91C84-44AB-4B8D-9FC2-CEEC3764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FEDD3-D192-45D0-8E29-A28AF01B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1D5A3-0E08-421A-906A-79BDAD0C3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EB012-B4D0-4339-BA2C-D8F55794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8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and Push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757F1B-64A0-418E-AF77-B4F4996B1792}"/>
              </a:ext>
            </a:extLst>
          </p:cNvPr>
          <p:cNvGrpSpPr/>
          <p:nvPr/>
        </p:nvGrpSpPr>
        <p:grpSpPr>
          <a:xfrm>
            <a:off x="529701" y="1557426"/>
            <a:ext cx="10639042" cy="4619439"/>
            <a:chOff x="529701" y="1557426"/>
            <a:chExt cx="11132598" cy="4853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5A4998-19D9-4974-B4D8-07C18632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557426"/>
              <a:ext cx="9250532" cy="2567520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0CE6AF-0C49-4BFC-BF12-AA2670679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701" y="2841186"/>
              <a:ext cx="11132598" cy="3570202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3C9FB0-CF17-457A-893F-A11D97C10F9E}"/>
                </a:ext>
              </a:extLst>
            </p:cNvPr>
            <p:cNvSpPr/>
            <p:nvPr/>
          </p:nvSpPr>
          <p:spPr>
            <a:xfrm>
              <a:off x="8504808" y="4270159"/>
              <a:ext cx="745724" cy="292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296656-3DE9-4645-8660-0172A2CB8FA7}"/>
                </a:ext>
              </a:extLst>
            </p:cNvPr>
            <p:cNvSpPr/>
            <p:nvPr/>
          </p:nvSpPr>
          <p:spPr>
            <a:xfrm>
              <a:off x="1295398" y="1981851"/>
              <a:ext cx="798991" cy="292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14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E4D3-FE6F-4A86-8096-F6D8848D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0" y="1453745"/>
            <a:ext cx="10674220" cy="2939279"/>
          </a:xfrm>
          <a:prstGeom prst="rect">
            <a:avLst/>
          </a:prstGeom>
          <a:ln>
            <a:solidFill>
              <a:srgbClr val="586E75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Merge / Pull Request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CCD44-521A-4488-B805-7AF5AE71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19" y="2198971"/>
            <a:ext cx="3767107" cy="3072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41091-2606-42EF-BD59-B42B3F16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25017"/>
            <a:ext cx="6027576" cy="2758476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388562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Merge / Pull Request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A0A605-5482-4C22-83A7-5B0CD1D26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6D8A3-0058-45E8-8E52-8471BE1C8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2" y="1533903"/>
            <a:ext cx="6600831" cy="417443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571F1-E254-4B6A-8955-D15C276B7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53" y="1533903"/>
            <a:ext cx="3478915" cy="52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FDEB5-D965-4EEF-ACBF-AE4C96FFA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61069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Builds ‘develop’ Branch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88F19B-BEF5-493F-B493-164962B4DE07}"/>
              </a:ext>
            </a:extLst>
          </p:cNvPr>
          <p:cNvGrpSpPr/>
          <p:nvPr/>
        </p:nvGrpSpPr>
        <p:grpSpPr>
          <a:xfrm>
            <a:off x="900997" y="1564174"/>
            <a:ext cx="10239758" cy="4563398"/>
            <a:chOff x="537099" y="1638821"/>
            <a:chExt cx="11117802" cy="49547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5B24B4-BFE7-41AB-B760-5AFEB689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099" y="1638821"/>
              <a:ext cx="9978501" cy="4188995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D77D4A-3B32-481C-BBF6-259B9EA5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3662" y="2595985"/>
              <a:ext cx="8691239" cy="3997539"/>
            </a:xfrm>
            <a:prstGeom prst="rect">
              <a:avLst/>
            </a:prstGeom>
            <a:ln>
              <a:solidFill>
                <a:srgbClr val="93A1A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22185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Show Associated CI Builds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F09F2-21E9-47D9-95FE-33EFAF25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1" y="1533226"/>
            <a:ext cx="10647843" cy="4354390"/>
          </a:xfrm>
          <a:prstGeom prst="rect">
            <a:avLst/>
          </a:prstGeom>
          <a:ln>
            <a:solidFill>
              <a:srgbClr val="586E75"/>
            </a:solidFill>
          </a:ln>
        </p:spPr>
      </p:pic>
    </p:spTree>
    <p:extLst>
      <p:ext uri="{BB962C8B-B14F-4D97-AF65-F5344CB8AC3E}">
        <p14:creationId xmlns:p14="http://schemas.microsoft.com/office/powerpoint/2010/main" val="60792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groups when designing features for the </a:t>
            </a:r>
            <a:r>
              <a:rPr lang="en-US" sz="2400" dirty="0" err="1"/>
              <a:t>Spira</a:t>
            </a:r>
            <a:r>
              <a:rPr lang="en-US" sz="2400" dirty="0"/>
              <a:t> ecosystem, so that everyone in teams can get the most out of the system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7CEF70-D040-49E4-8645-443FBC9E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0" y="1606858"/>
            <a:ext cx="4953740" cy="4953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981438-68B4-483B-836C-D9232C6FFDBE}"/>
              </a:ext>
            </a:extLst>
          </p:cNvPr>
          <p:cNvSpPr/>
          <p:nvPr/>
        </p:nvSpPr>
        <p:spPr>
          <a:xfrm>
            <a:off x="3262301" y="3457175"/>
            <a:ext cx="1035698" cy="1007706"/>
          </a:xfrm>
          <a:prstGeom prst="rect">
            <a:avLst/>
          </a:prstGeom>
          <a:solidFill>
            <a:srgbClr val="0D4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</a:t>
            </a:r>
            <a:br>
              <a:rPr lang="en-US" sz="3600" dirty="0">
                <a:latin typeface="+mj-lt"/>
              </a:rPr>
            </a:br>
            <a:r>
              <a:rPr lang="en-US" sz="3600" dirty="0" err="1">
                <a:latin typeface="+mj-lt"/>
              </a:rPr>
              <a:t>Spira</a:t>
            </a:r>
            <a:r>
              <a:rPr lang="en-US" sz="3600" dirty="0">
                <a:latin typeface="+mj-lt"/>
              </a:rPr>
              <a:t> with other tools.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 err="1">
                <a:latin typeface="+mj-lt"/>
              </a:rPr>
              <a:t>Spira</a:t>
            </a:r>
            <a:r>
              <a:rPr lang="en-US" sz="3600" dirty="0">
                <a:latin typeface="+mj-lt"/>
              </a:rPr>
              <a:t> comes with its own integrated source code management system, or you can use your own.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1C6AFF-A948-4242-A89B-CC6C4A134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2147" y="3656667"/>
            <a:ext cx="526845" cy="6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4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6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8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60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2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  <p:pic>
        <p:nvPicPr>
          <p:cNvPr id="48" name="Picture 4" descr="AdventHealth | A Leader in Whole-Person Health Care">
            <a:extLst>
              <a:ext uri="{FF2B5EF4-FFF2-40B4-BE49-F238E27FC236}">
                <a16:creationId xmlns:a16="http://schemas.microsoft.com/office/drawing/2014/main" id="{603071A4-5BBF-40AE-B6BA-8FC25B5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85" y="4752029"/>
            <a:ext cx="1706317" cy="4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5DA47B96-73D4-473A-A318-1E3B13DE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56" y="4387409"/>
            <a:ext cx="1438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C2C718-B90B-4729-92D1-56361C96476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36270" y="4709699"/>
            <a:ext cx="981075" cy="473815"/>
          </a:xfrm>
          <a:prstGeom prst="rect">
            <a:avLst/>
          </a:prstGeom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DF95EE4-EB6F-49FE-BBA4-B5AD9EF5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3" y="5859652"/>
            <a:ext cx="1097292" cy="5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6913</TotalTime>
  <Words>921</Words>
  <Application>Microsoft Office PowerPoint</Application>
  <PresentationFormat>Widescreen</PresentationFormat>
  <Paragraphs>140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Courier New</vt:lpstr>
      <vt:lpstr>Josefin Sans</vt:lpstr>
      <vt:lpstr>Arial</vt:lpstr>
      <vt:lpstr>Wingdings</vt:lpstr>
      <vt:lpstr>Kanit</vt:lpstr>
      <vt:lpstr>Calibri</vt:lpstr>
      <vt:lpstr>Inflectra content</vt:lpstr>
      <vt:lpstr>Inflectra titles</vt:lpstr>
      <vt:lpstr>Source Code Management</vt:lpstr>
      <vt:lpstr>The Inflectra® Suite</vt:lpstr>
      <vt:lpstr>TaraVault – Source Code Mgt for Spira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Representative Customers by Industry</vt:lpstr>
      <vt:lpstr>Regulated Industries - Automating Compliance</vt:lpstr>
      <vt:lpstr>Global Partner Network</vt:lpstr>
      <vt:lpstr>TaraVault Features</vt:lpstr>
      <vt:lpstr>Key TaraVault Features</vt:lpstr>
      <vt:lpstr>Enterprise Git Hosting</vt:lpstr>
      <vt:lpstr>Enterprise Subversion Hosting</vt:lpstr>
      <vt:lpstr>Code Viewing with Spira</vt:lpstr>
      <vt:lpstr>Preview Code Files with Syntax Highlighting</vt:lpstr>
      <vt:lpstr>View Code Commits</vt:lpstr>
      <vt:lpstr>View File Changes in Commits</vt:lpstr>
      <vt:lpstr>Show Code Changes in Difference Views</vt:lpstr>
      <vt:lpstr>Artifact Associations &amp; Traceability</vt:lpstr>
      <vt:lpstr>End to End Traceability</vt:lpstr>
      <vt:lpstr>Code Reviews &amp; Pull Requests</vt:lpstr>
      <vt:lpstr>Source Code Workflows</vt:lpstr>
      <vt:lpstr>Subversion Workflow</vt:lpstr>
      <vt:lpstr>Git Architecture</vt:lpstr>
      <vt:lpstr>Git Workflows</vt:lpstr>
      <vt:lpstr>Git Flow Workflow</vt:lpstr>
      <vt:lpstr>Workflow using Spira and Git</vt:lpstr>
      <vt:lpstr>Create Feature Branch</vt:lpstr>
      <vt:lpstr>Create Feature Branch</vt:lpstr>
      <vt:lpstr>Write User Stories</vt:lpstr>
      <vt:lpstr>Create Tasks (if necessary)</vt:lpstr>
      <vt:lpstr>Create Test Cases (always)</vt:lpstr>
      <vt:lpstr>Create Test Cases (always)</vt:lpstr>
      <vt:lpstr>Write Code in IDE</vt:lpstr>
      <vt:lpstr>Commit and Push</vt:lpstr>
      <vt:lpstr>Create Merge / Pull Request</vt:lpstr>
      <vt:lpstr>Complete Merge / Pull Request</vt:lpstr>
      <vt:lpstr>CI Builds ‘develop’ Branch</vt:lpstr>
      <vt:lpstr>CI Builds ‘develop’ Branch</vt:lpstr>
      <vt:lpstr>Requirements Show Associated CI Builds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217</cp:revision>
  <cp:lastPrinted>2017-03-07T16:58:37Z</cp:lastPrinted>
  <dcterms:created xsi:type="dcterms:W3CDTF">2018-04-12T05:30:22Z</dcterms:created>
  <dcterms:modified xsi:type="dcterms:W3CDTF">2021-05-06T20:58:57Z</dcterms:modified>
</cp:coreProperties>
</file>