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92" r:id="rId2"/>
  </p:sldMasterIdLst>
  <p:notesMasterIdLst>
    <p:notesMasterId r:id="rId22"/>
  </p:notesMasterIdLst>
  <p:sldIdLst>
    <p:sldId id="259" r:id="rId3"/>
    <p:sldId id="257" r:id="rId4"/>
    <p:sldId id="268" r:id="rId5"/>
    <p:sldId id="260" r:id="rId6"/>
    <p:sldId id="265" r:id="rId7"/>
    <p:sldId id="266" r:id="rId8"/>
    <p:sldId id="271" r:id="rId9"/>
    <p:sldId id="272" r:id="rId10"/>
    <p:sldId id="273" r:id="rId11"/>
    <p:sldId id="267" r:id="rId12"/>
    <p:sldId id="261" r:id="rId13"/>
    <p:sldId id="262" r:id="rId14"/>
    <p:sldId id="269" r:id="rId15"/>
    <p:sldId id="263" r:id="rId16"/>
    <p:sldId id="274" r:id="rId17"/>
    <p:sldId id="264" r:id="rId18"/>
    <p:sldId id="276" r:id="rId19"/>
    <p:sldId id="275" r:id="rId20"/>
    <p:sldId id="270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Josefin Sans" pitchFamily="2" charset="0"/>
      <p:regular r:id="rId27"/>
      <p:bold r:id="rId28"/>
      <p:italic r:id="rId29"/>
      <p:boldItalic r:id="rId30"/>
    </p:embeddedFont>
    <p:embeddedFont>
      <p:font typeface="Kanit" panose="020B0604020202020204" charset="-34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3A1A1"/>
    <a:srgbClr val="586E75"/>
    <a:srgbClr val="FDC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58EEC-8263-439B-8673-DDEFCBAD3A93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4103B-8296-4801-B849-D9F9F8D68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147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1274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40BFE7-216F-4BD5-BAA5-3D72B2900E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73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7D1C10-9DF2-48CB-8F0C-A5304B31B7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8E39AC-8862-450C-A349-E3C9481FE2D9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69364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2787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445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968AE6-0857-4224-9EE2-34FF77D785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8F748F-DAD7-40DA-BD4D-3784C10E4A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F22CC5-A30F-4E65-B9D3-181473A241E1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694259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249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631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9D3BA8-4802-4F5B-B889-F5F43175F2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1C719D-6813-4566-8D6F-2AA2147828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A7FB36-AF06-4234-9979-599DDA24802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247944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604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7663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989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66301D-6688-4CC7-B5B7-5F33F447C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EA25E4-F60B-4C9C-BBDE-32C6763D2E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CE89BC-A3C1-4465-A2DF-152EB92895E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021887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6024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8399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DCF253-9C6A-4026-8868-C8244144D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8655D-E3E0-438C-A34B-8D421B0209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399E9C-9465-434B-A7D7-AE3BDE41EF9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573208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4361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79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06766E-FB35-4606-8CAE-08C6294C36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519EAF-800D-434C-856B-26AE45E447D4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042321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2322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74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B2D81F-5FF3-4EC4-905F-F66AB1235E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BCB100-20C9-4AAC-8399-DCAB64D621A4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1237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180E51-002E-4CDA-9FF3-0BC0F50755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26707F-D24A-4AAA-BC07-F9404EF8CE70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87377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2174DD-53D9-4F27-81F3-3E9CC01A68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2" y="6056980"/>
            <a:ext cx="1738166" cy="70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78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8860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40739-0A60-4A68-AE91-F6957930B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7709E5-EE39-489C-86E1-67F953F0E48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62839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20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708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822737-3403-4E4E-97FA-DD67FE6F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EF1D94-856A-45A0-8C4D-2F603644BFAC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288083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89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44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3283F6-49A1-41A3-AA01-AF24D564F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213BD6-1DDE-4C11-9D3B-F9325C09CB2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62953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8378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331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5D2E43-E794-4452-9ED3-665DAB782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324876-EC72-4CE9-9481-340E0EFD25D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477192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37BA77-6ACA-496F-9308-EA3A00D73AB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B5EDC6-E01D-44EB-A03F-BD9BB310D8E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7" y="6202535"/>
            <a:ext cx="1689452" cy="573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09E5E9-118C-4B1E-B3A3-60AF8DE7E815}"/>
              </a:ext>
            </a:extLst>
          </p:cNvPr>
          <p:cNvSpPr txBox="1"/>
          <p:nvPr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F29F9C-7538-46C5-9B3E-2EA73F61640A}"/>
              </a:ext>
            </a:extLst>
          </p:cNvPr>
          <p:cNvSpPr txBox="1"/>
          <p:nvPr/>
        </p:nvSpPr>
        <p:spPr>
          <a:xfrm>
            <a:off x="838200" y="6396335"/>
            <a:ext cx="6827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792D4-7F8A-4118-98CD-7F56A285D539}" type="slidenum">
              <a:rPr lang="en-US" sz="12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dirty="0">
                <a:solidFill>
                  <a:srgbClr val="93A1A1"/>
                </a:solidFill>
              </a:rPr>
              <a:t>  |  </a:t>
            </a:r>
            <a:fld id="{AEFFB1E4-9BDB-4B08-8D8D-2B25DF1C9305}" type="datetime1">
              <a:rPr lang="en-US" sz="10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10/11/2018</a:t>
            </a:fld>
            <a:r>
              <a:rPr lang="en-US" sz="1000" dirty="0"/>
              <a:t>  </a:t>
            </a:r>
            <a:r>
              <a:rPr lang="en-US" sz="1000" dirty="0">
                <a:solidFill>
                  <a:srgbClr val="93A1A1"/>
                </a:solidFill>
              </a:rPr>
              <a:t>  © Copyright 2006-2018 </a:t>
            </a:r>
            <a:r>
              <a:rPr lang="en-US" sz="1000" dirty="0" err="1">
                <a:solidFill>
                  <a:srgbClr val="93A1A1"/>
                </a:solidFill>
              </a:rPr>
              <a:t>Inflectra</a:t>
            </a:r>
            <a:r>
              <a:rPr lang="en-US" sz="1000" dirty="0">
                <a:solidFill>
                  <a:srgbClr val="93A1A1"/>
                </a:solidFill>
              </a:rPr>
              <a:t> Corporation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64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5" r:id="rId2"/>
    <p:sldLayoutId id="2147483716" r:id="rId3"/>
    <p:sldLayoutId id="2147483673" r:id="rId4"/>
    <p:sldLayoutId id="2147483660" r:id="rId5"/>
    <p:sldLayoutId id="2147483709" r:id="rId6"/>
    <p:sldLayoutId id="2147483652" r:id="rId7"/>
    <p:sldLayoutId id="2147483674" r:id="rId8"/>
    <p:sldLayoutId id="2147483663" r:id="rId9"/>
    <p:sldLayoutId id="2147483653" r:id="rId10"/>
    <p:sldLayoutId id="2147483675" r:id="rId11"/>
    <p:sldLayoutId id="2147483710" r:id="rId12"/>
    <p:sldLayoutId id="2147483656" r:id="rId13"/>
    <p:sldLayoutId id="2147483676" r:id="rId14"/>
    <p:sldLayoutId id="2147483711" r:id="rId15"/>
    <p:sldLayoutId id="2147483657" r:id="rId16"/>
    <p:sldLayoutId id="2147483677" r:id="rId17"/>
    <p:sldLayoutId id="2147483712" r:id="rId18"/>
    <p:sldLayoutId id="2147483658" r:id="rId19"/>
    <p:sldLayoutId id="2147483678" r:id="rId20"/>
    <p:sldLayoutId id="2147483713" r:id="rId21"/>
    <p:sldLayoutId id="2147483659" r:id="rId22"/>
    <p:sldLayoutId id="2147483679" r:id="rId23"/>
    <p:sldLayoutId id="2147483714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23B726-209D-4554-B472-76CF768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498183-2849-4ACD-A774-3B0DF4A2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E97783-AB4C-4ACD-A270-4A4DCB75F5F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7" y="6202535"/>
            <a:ext cx="1689452" cy="573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F2E3DA-8A09-40A3-BBD4-63E8A4249472}"/>
              </a:ext>
            </a:extLst>
          </p:cNvPr>
          <p:cNvSpPr txBox="1"/>
          <p:nvPr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13445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0" r:id="rId2"/>
    <p:sldLayoutId id="2147483701" r:id="rId3"/>
    <p:sldLayoutId id="2147483695" r:id="rId4"/>
    <p:sldLayoutId id="2147483704" r:id="rId5"/>
    <p:sldLayoutId id="2147483703" r:id="rId6"/>
    <p:sldLayoutId id="2147483654" r:id="rId7"/>
    <p:sldLayoutId id="2147483705" r:id="rId8"/>
    <p:sldLayoutId id="2147483706" r:id="rId9"/>
    <p:sldLayoutId id="2147483699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WEBINAR: Robotic Process Automation </a:t>
            </a:r>
            <a:r>
              <a:rPr lang="en-US"/>
              <a:t>(RPA) of </a:t>
            </a:r>
            <a:r>
              <a:rPr lang="en-US" dirty="0"/>
              <a:t>Dynamics NAV with Rapise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84200" y="5153731"/>
            <a:ext cx="11074400" cy="5346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Josefin Sans" pitchFamily="2" charset="0"/>
              </a:rPr>
              <a:t>October 4th, 2018 – Denis Markovtsev, @</a:t>
            </a:r>
            <a:r>
              <a:rPr lang="en-US" sz="3200" dirty="0" err="1">
                <a:latin typeface="Josefin Sans" pitchFamily="2" charset="0"/>
              </a:rPr>
              <a:t>dmarkovtsev</a:t>
            </a:r>
            <a:endParaRPr lang="en-US" sz="3200" dirty="0">
              <a:latin typeface="Josefin Sans" pitchFamily="2" charset="0"/>
            </a:endParaRPr>
          </a:p>
          <a:p>
            <a:pPr lvl="7"/>
            <a:r>
              <a:rPr lang="en-US" sz="2200" dirty="0">
                <a:latin typeface="Josefin Sans" pitchFamily="2" charset="0"/>
              </a:rPr>
              <a:t>Introduced by Adam Sandman, @</a:t>
            </a:r>
            <a:r>
              <a:rPr lang="en-US" sz="2200" dirty="0" err="1">
                <a:latin typeface="Josefin Sans" pitchFamily="2" charset="0"/>
              </a:rPr>
              <a:t>adammarksandman</a:t>
            </a:r>
            <a:endParaRPr lang="en-US" sz="2200" dirty="0">
              <a:latin typeface="Josefi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263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F7DBF-8F66-4C1A-B46F-90E78E5A4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Orchestration with SpiraTeam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DBC2F5D2-606E-4A7F-9702-8A187590F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87" y="1814975"/>
            <a:ext cx="7799173" cy="405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590C61-A23C-4BE4-A007-C52A3E53C1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406" y="1438182"/>
            <a:ext cx="4206752" cy="25975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0926F4-76CC-4199-963A-747B88DBC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406" y="4189766"/>
            <a:ext cx="4329622" cy="199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37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0251F-0F6E-4A23-8CB8-7E66D6E36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RPA Scenarios &amp;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655AE-9CB9-408C-8B3F-935B1CC00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Fill a form based on data in external file</a:t>
            </a:r>
          </a:p>
          <a:p>
            <a:r>
              <a:rPr lang="en-US" dirty="0"/>
              <a:t>Create a record from incoming email</a:t>
            </a:r>
          </a:p>
          <a:p>
            <a:r>
              <a:rPr lang="en-US" dirty="0"/>
              <a:t>Import data from a spreadsheet or third-party system</a:t>
            </a:r>
          </a:p>
          <a:p>
            <a:r>
              <a:rPr lang="en-US" dirty="0"/>
              <a:t>Web scraping</a:t>
            </a:r>
          </a:p>
          <a:p>
            <a:r>
              <a:rPr lang="en-US" dirty="0"/>
              <a:t>Screen scraping</a:t>
            </a:r>
          </a:p>
          <a:p>
            <a:r>
              <a:rPr lang="en-US" dirty="0"/>
              <a:t>Terminal automation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6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C2582-6D60-47CE-B737-FCD92A2F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9E569-0A18-4E3F-A0E9-2959D5C71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3313"/>
            <a:ext cx="10515600" cy="1798360"/>
          </a:xfrm>
        </p:spPr>
        <p:txBody>
          <a:bodyPr/>
          <a:lstStyle/>
          <a:p>
            <a:r>
              <a:rPr lang="en-US" dirty="0"/>
              <a:t>Importing categories, vendors and items from Excel spreadsheet</a:t>
            </a:r>
          </a:p>
          <a:p>
            <a:pPr lvl="1"/>
            <a:r>
              <a:rPr lang="en-US" dirty="0"/>
              <a:t>Do not create a new record if data already exists</a:t>
            </a:r>
          </a:p>
          <a:p>
            <a:pPr lvl="1"/>
            <a:r>
              <a:rPr lang="en-US" dirty="0"/>
              <a:t>Output important information into the same spreadsheet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AA824F-11CC-4BD2-A41A-EBFC1ACFA1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889" y="3720645"/>
            <a:ext cx="3836213" cy="2456318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86B7EC-9451-4465-B35B-86C785CE1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56" y="3568003"/>
            <a:ext cx="4984487" cy="2608960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A0422BEA-E2DD-4453-8A56-3ECC99882F4F}"/>
              </a:ext>
            </a:extLst>
          </p:cNvPr>
          <p:cNvSpPr/>
          <p:nvPr/>
        </p:nvSpPr>
        <p:spPr>
          <a:xfrm>
            <a:off x="5823751" y="4678532"/>
            <a:ext cx="870012" cy="443884"/>
          </a:xfrm>
          <a:prstGeom prst="rightArrow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179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E4B7E8-1973-483E-8BA5-A324934BD7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Live Demo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941F3B-C246-41B5-A517-FFFC823061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66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D75C2-56AE-4DDD-ACC4-4680B25CA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Necessary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D4007-FC8B-4503-A8F7-917770CB7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Knowledge of a programming language is not required for most scenarios</a:t>
            </a:r>
          </a:p>
          <a:p>
            <a:pPr lvl="1"/>
            <a:r>
              <a:rPr lang="en-US" dirty="0" err="1"/>
              <a:t>Rapise</a:t>
            </a:r>
            <a:r>
              <a:rPr lang="en-US" dirty="0"/>
              <a:t> Visual Language</a:t>
            </a:r>
          </a:p>
          <a:p>
            <a:r>
              <a:rPr lang="en-US" dirty="0"/>
              <a:t>For advanced scenarios</a:t>
            </a:r>
          </a:p>
          <a:p>
            <a:pPr lvl="1"/>
            <a:r>
              <a:rPr lang="en-US" dirty="0"/>
              <a:t> basic knowledge of JavaScript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05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FA4814-55C9-4B8A-9964-6F28A334B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Rapise Visual Language (RVL)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787026-0667-4C0A-8E4C-7A7440C0F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31293"/>
            <a:ext cx="10515600" cy="1045670"/>
          </a:xfrm>
        </p:spPr>
        <p:txBody>
          <a:bodyPr/>
          <a:lstStyle/>
          <a:p>
            <a:r>
              <a:rPr lang="en-US" dirty="0"/>
              <a:t>Easier to use, Easier to maintain.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C5006A-FAEA-40B8-9FA2-8D5ACA95A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764" y="1526959"/>
            <a:ext cx="8279167" cy="33625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63616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89D95-9854-4820-BD38-441ED33DA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Offering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E6073-CAAB-4A57-AB38-0FEB4DB06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Rapise</a:t>
            </a:r>
            <a:r>
              <a:rPr lang="en-US" dirty="0"/>
              <a:t> RPA tool</a:t>
            </a:r>
          </a:p>
          <a:p>
            <a:r>
              <a:rPr lang="en-US" dirty="0"/>
              <a:t>Training services</a:t>
            </a:r>
          </a:p>
          <a:p>
            <a:r>
              <a:rPr lang="en-US" dirty="0"/>
              <a:t>Implementation services</a:t>
            </a:r>
          </a:p>
        </p:txBody>
      </p:sp>
    </p:spTree>
    <p:extLst>
      <p:ext uri="{BB962C8B-B14F-4D97-AF65-F5344CB8AC3E}">
        <p14:creationId xmlns:p14="http://schemas.microsoft.com/office/powerpoint/2010/main" val="3828732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– Rapise 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Automation for Desktop and Web applications</a:t>
            </a:r>
          </a:p>
          <a:p>
            <a:pPr lvl="1"/>
            <a:r>
              <a:rPr lang="en-US" dirty="0"/>
              <a:t>Independent of screen resolution and coordinates</a:t>
            </a:r>
          </a:p>
          <a:p>
            <a:r>
              <a:rPr lang="en-US" dirty="0"/>
              <a:t>REST and SOAP calls to third-party systems</a:t>
            </a:r>
          </a:p>
          <a:p>
            <a:r>
              <a:rPr lang="en-US" dirty="0"/>
              <a:t>Database connection</a:t>
            </a:r>
          </a:p>
          <a:p>
            <a:r>
              <a:rPr lang="en-US" dirty="0"/>
              <a:t>Email processing</a:t>
            </a:r>
          </a:p>
          <a:p>
            <a:r>
              <a:rPr lang="en-US" dirty="0"/>
              <a:t>File &amp; Command Line operations</a:t>
            </a:r>
          </a:p>
          <a:p>
            <a:r>
              <a:rPr lang="en-US" dirty="0"/>
              <a:t>Text manipulation</a:t>
            </a:r>
          </a:p>
          <a:p>
            <a:r>
              <a:rPr lang="en-US" dirty="0"/>
              <a:t>Full support for Excel spreadsheets</a:t>
            </a:r>
          </a:p>
          <a:p>
            <a:r>
              <a:rPr lang="en-US" dirty="0"/>
              <a:t>Flexible reporting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8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D54E51-6D85-432B-9AAE-90B4AD334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5D111B-3651-4509-AF6F-E82908C3B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like what you saw today: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Sign Up to Our Partner Program</a:t>
            </a:r>
          </a:p>
          <a:p>
            <a:pPr lvl="1"/>
            <a:r>
              <a:rPr lang="en-US" dirty="0"/>
              <a:t>Reseller and/or</a:t>
            </a:r>
          </a:p>
          <a:p>
            <a:pPr lvl="1"/>
            <a:r>
              <a:rPr lang="en-US" dirty="0"/>
              <a:t>Affiliate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Purchase a heavily discounted partner license</a:t>
            </a:r>
          </a:p>
          <a:p>
            <a:pPr lvl="1"/>
            <a:r>
              <a:rPr lang="en-US" dirty="0"/>
              <a:t>Discounts of 75% if you sign up to be a partner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We are offering free training for a limited time</a:t>
            </a:r>
          </a:p>
          <a:p>
            <a:pPr lvl="1"/>
            <a:r>
              <a:rPr lang="en-US" dirty="0"/>
              <a:t>If you become a partner and purchase partner license,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03E23BB-4D61-403F-A31F-FADDEDBCA75C}"/>
              </a:ext>
            </a:extLst>
          </p:cNvPr>
          <p:cNvGrpSpPr/>
          <p:nvPr/>
        </p:nvGrpSpPr>
        <p:grpSpPr>
          <a:xfrm>
            <a:off x="7535923" y="535332"/>
            <a:ext cx="4253624" cy="1751958"/>
            <a:chOff x="7535923" y="535332"/>
            <a:chExt cx="4253624" cy="175195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FFAC95B-7223-4907-859C-DBA4D0F56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5923" y="535332"/>
              <a:ext cx="4253624" cy="144410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210DB60-BC8A-44BB-A96D-C5ADAB10CEE0}"/>
                </a:ext>
              </a:extLst>
            </p:cNvPr>
            <p:cNvSpPr txBox="1"/>
            <p:nvPr/>
          </p:nvSpPr>
          <p:spPr>
            <a:xfrm>
              <a:off x="7910004" y="1825625"/>
              <a:ext cx="34437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+mj-lt"/>
                </a:rPr>
                <a:t>Certified Partner Program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8639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EAEF4E-1F2D-416C-8932-AA64C7E35C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ABF8F55-FC0A-4E9D-BDAC-CBC9B4E983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Please Use the Chat Window or Unmute Your Line</a:t>
            </a:r>
          </a:p>
        </p:txBody>
      </p:sp>
    </p:spTree>
    <p:extLst>
      <p:ext uri="{BB962C8B-B14F-4D97-AF65-F5344CB8AC3E}">
        <p14:creationId xmlns:p14="http://schemas.microsoft.com/office/powerpoint/2010/main" val="3870057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47636-55BA-43DB-87FE-3AB962AD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AE8DC-B260-45A2-B36E-61A47FF5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Rapise capabilities</a:t>
            </a:r>
          </a:p>
          <a:p>
            <a:r>
              <a:rPr lang="en-US" dirty="0"/>
              <a:t>RPA &amp; Test scenarios you can do with Rapise</a:t>
            </a:r>
          </a:p>
          <a:p>
            <a:r>
              <a:rPr lang="en-US" dirty="0"/>
              <a:t>Demo scenario</a:t>
            </a:r>
          </a:p>
          <a:p>
            <a:r>
              <a:rPr lang="en-US" dirty="0"/>
              <a:t>Necessary skills</a:t>
            </a:r>
          </a:p>
          <a:p>
            <a:r>
              <a:rPr lang="en-US" dirty="0"/>
              <a:t>Our offering</a:t>
            </a:r>
          </a:p>
          <a:p>
            <a:r>
              <a:rPr lang="en-US" dirty="0"/>
              <a:t>Q&amp;A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733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BCA212-831E-47F1-8904-B59752FED9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Rapise Capabilities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EACAFEE-7892-449F-A0CB-9AA46CCCF5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9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Rapise</a:t>
            </a:r>
            <a:r>
              <a:rPr lang="en-US" dirty="0"/>
              <a:t> 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Automation for Desktop, Mobile and Web applications</a:t>
            </a:r>
          </a:p>
          <a:p>
            <a:pPr lvl="1"/>
            <a:r>
              <a:rPr lang="en-US" dirty="0"/>
              <a:t>Independent of screen resolution and coordinates</a:t>
            </a:r>
          </a:p>
          <a:p>
            <a:r>
              <a:rPr lang="en-US" dirty="0"/>
              <a:t>REST and SOAP calls to third-party systems</a:t>
            </a:r>
          </a:p>
          <a:p>
            <a:r>
              <a:rPr lang="en-US" dirty="0"/>
              <a:t>Database connection</a:t>
            </a:r>
          </a:p>
          <a:p>
            <a:r>
              <a:rPr lang="en-US" dirty="0"/>
              <a:t>Email processing</a:t>
            </a:r>
          </a:p>
          <a:p>
            <a:r>
              <a:rPr lang="en-US" dirty="0"/>
              <a:t>File &amp; Command Line operations</a:t>
            </a:r>
          </a:p>
          <a:p>
            <a:r>
              <a:rPr lang="en-US" dirty="0"/>
              <a:t>Text manipulation</a:t>
            </a:r>
          </a:p>
          <a:p>
            <a:r>
              <a:rPr lang="en-US" dirty="0"/>
              <a:t>Full support for Excel spreadsheets</a:t>
            </a:r>
          </a:p>
          <a:p>
            <a:r>
              <a:rPr lang="en-US" dirty="0"/>
              <a:t>Flexible reporting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477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63388D-9C9C-44F2-AE1D-E7FFF7A79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Supports Multiple Platforms &amp; Technologies</a:t>
            </a:r>
            <a:endParaRPr lang="en-US" dirty="0"/>
          </a:p>
        </p:txBody>
      </p:sp>
      <p:grpSp>
        <p:nvGrpSpPr>
          <p:cNvPr id="6" name="Group 39">
            <a:extLst>
              <a:ext uri="{FF2B5EF4-FFF2-40B4-BE49-F238E27FC236}">
                <a16:creationId xmlns:a16="http://schemas.microsoft.com/office/drawing/2014/main" id="{9B6239A0-ABF9-4F5A-AEB8-C9AD0F7729F6}"/>
              </a:ext>
            </a:extLst>
          </p:cNvPr>
          <p:cNvGrpSpPr>
            <a:grpSpLocks/>
          </p:cNvGrpSpPr>
          <p:nvPr/>
        </p:nvGrpSpPr>
        <p:grpSpPr bwMode="auto">
          <a:xfrm>
            <a:off x="1930893" y="2909749"/>
            <a:ext cx="8229600" cy="2103438"/>
            <a:chOff x="288" y="1818"/>
            <a:chExt cx="5424" cy="1325"/>
          </a:xfrm>
        </p:grpSpPr>
        <p:sp>
          <p:nvSpPr>
            <p:cNvPr id="7" name="Line 35">
              <a:extLst>
                <a:ext uri="{FF2B5EF4-FFF2-40B4-BE49-F238E27FC236}">
                  <a16:creationId xmlns:a16="http://schemas.microsoft.com/office/drawing/2014/main" id="{620F6289-9035-44C2-B043-C239253E11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2480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8" name="Line 36">
              <a:extLst>
                <a:ext uri="{FF2B5EF4-FFF2-40B4-BE49-F238E27FC236}">
                  <a16:creationId xmlns:a16="http://schemas.microsoft.com/office/drawing/2014/main" id="{832396FF-0152-4BAA-8ECD-F7DDCAEE7F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3142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9" name="Line 37">
              <a:extLst>
                <a:ext uri="{FF2B5EF4-FFF2-40B4-BE49-F238E27FC236}">
                  <a16:creationId xmlns:a16="http://schemas.microsoft.com/office/drawing/2014/main" id="{29AF93EE-7453-494E-8AAD-2E05822C71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1818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10" name="Line 38">
            <a:extLst>
              <a:ext uri="{FF2B5EF4-FFF2-40B4-BE49-F238E27FC236}">
                <a16:creationId xmlns:a16="http://schemas.microsoft.com/office/drawing/2014/main" id="{C90F1486-F10A-4850-A9AB-8404393E82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83693" y="1852474"/>
            <a:ext cx="0" cy="41148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0B36F915-3DD3-4724-BBAE-37E4B2829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693" y="1852474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accent5">
                    <a:lumMod val="75000"/>
                  </a:schemeClr>
                </a:solidFill>
              </a:rPr>
              <a:t>Web Applications</a:t>
            </a: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1C77AA5F-180E-4003-AF39-7BA14A0E7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693" y="2928799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accent5">
                    <a:lumMod val="75000"/>
                  </a:schemeClr>
                </a:solidFill>
              </a:rPr>
              <a:t>Cross-Platform Technologies</a:t>
            </a: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9CA88F02-5FC3-4D55-8180-71FFE303A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693" y="5083037"/>
            <a:ext cx="266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accent5">
                    <a:lumMod val="75000"/>
                  </a:schemeClr>
                </a:solidFill>
              </a:rPr>
              <a:t>Unit Test Frameworks</a:t>
            </a: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89200971-9258-4D16-9E6D-5E6E2E8B9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693" y="4005124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 dirty="0">
                <a:solidFill>
                  <a:schemeClr val="accent5">
                    <a:lumMod val="75000"/>
                  </a:schemeClr>
                </a:solidFill>
              </a:rPr>
              <a:t>Desktop Applications</a:t>
            </a: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139828D7-41A8-40B5-B1EF-AB2C7042B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3" y="1852474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accent5">
                    <a:lumMod val="75000"/>
                  </a:schemeClr>
                </a:solidFill>
              </a:rPr>
              <a:t>Mobile Applications</a:t>
            </a:r>
          </a:p>
        </p:txBody>
      </p:sp>
      <p:sp>
        <p:nvSpPr>
          <p:cNvPr id="16" name="Text Box 21">
            <a:extLst>
              <a:ext uri="{FF2B5EF4-FFF2-40B4-BE49-F238E27FC236}">
                <a16:creationId xmlns:a16="http://schemas.microsoft.com/office/drawing/2014/main" id="{68D46700-2259-4F2E-8415-17372F573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3" y="2928799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accent5">
                    <a:lumMod val="75000"/>
                  </a:schemeClr>
                </a:solidFill>
              </a:rPr>
              <a:t>Windows Applications</a:t>
            </a:r>
          </a:p>
        </p:txBody>
      </p:sp>
      <p:sp>
        <p:nvSpPr>
          <p:cNvPr id="17" name="Text Box 22">
            <a:extLst>
              <a:ext uri="{FF2B5EF4-FFF2-40B4-BE49-F238E27FC236}">
                <a16:creationId xmlns:a16="http://schemas.microsoft.com/office/drawing/2014/main" id="{E2C63DFE-2D70-468E-B67A-C9B21D393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3" y="5083037"/>
            <a:ext cx="266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accent5">
                    <a:lumMod val="75000"/>
                  </a:schemeClr>
                </a:solidFill>
              </a:rPr>
              <a:t>Integrations</a:t>
            </a:r>
          </a:p>
        </p:txBody>
      </p:sp>
      <p:sp>
        <p:nvSpPr>
          <p:cNvPr id="18" name="Text Box 23">
            <a:extLst>
              <a:ext uri="{FF2B5EF4-FFF2-40B4-BE49-F238E27FC236}">
                <a16:creationId xmlns:a16="http://schemas.microsoft.com/office/drawing/2014/main" id="{9F8F3C99-E121-43EC-AB16-F57F4C8FF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3" y="4005124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 dirty="0">
                <a:solidFill>
                  <a:schemeClr val="accent5">
                    <a:lumMod val="75000"/>
                  </a:schemeClr>
                </a:solidFill>
              </a:rPr>
              <a:t>Web Applications</a:t>
            </a:r>
          </a:p>
        </p:txBody>
      </p:sp>
      <p:pic>
        <p:nvPicPr>
          <p:cNvPr id="19" name="Picture 2" descr="https://www.inflectra.com/GraphicsViewer.aspx?url=SpiraTest/Integrations/Automated-Testing-Tools.xml&amp;name=wordml://03000001.png">
            <a:extLst>
              <a:ext uri="{FF2B5EF4-FFF2-40B4-BE49-F238E27FC236}">
                <a16:creationId xmlns:a16="http://schemas.microsoft.com/office/drawing/2014/main" id="{C6774DF7-40B2-4F58-884D-5EF47A7AD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493" y="5357674"/>
            <a:ext cx="6238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https://www.inflectra.com/GraphicsViewer.aspx?url=SpiraTest/Integrations/Automated-Testing-Tools.xml&amp;name=wordml://03000002.png">
            <a:extLst>
              <a:ext uri="{FF2B5EF4-FFF2-40B4-BE49-F238E27FC236}">
                <a16:creationId xmlns:a16="http://schemas.microsoft.com/office/drawing/2014/main" id="{E5EA01E8-7B1A-4193-A763-B2390D605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56" y="5448162"/>
            <a:ext cx="14382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8" descr="https://www.inflectra.com/GraphicsViewer.aspx?url=SpiraTest/Integrations/Unit-Test-Frameworks.xml&amp;name=wordml://03000001.png">
            <a:extLst>
              <a:ext uri="{FF2B5EF4-FFF2-40B4-BE49-F238E27FC236}">
                <a16:creationId xmlns:a16="http://schemas.microsoft.com/office/drawing/2014/main" id="{DFA75443-428A-483E-B865-FBDC9AE5D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893" y="5433874"/>
            <a:ext cx="835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Windows">
            <a:extLst>
              <a:ext uri="{FF2B5EF4-FFF2-40B4-BE49-F238E27FC236}">
                <a16:creationId xmlns:a16="http://schemas.microsoft.com/office/drawing/2014/main" id="{80658E85-14CC-4CE9-93C0-4FE44E505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31" y="3300274"/>
            <a:ext cx="18383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EC25BB7C-B943-47E9-91D2-83416E9DF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406" y="3036749"/>
            <a:ext cx="15017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D124033F-EE86-4298-AE65-C4DD3E518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518" y="3568562"/>
            <a:ext cx="17716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1">
            <a:extLst>
              <a:ext uri="{FF2B5EF4-FFF2-40B4-BE49-F238E27FC236}">
                <a16:creationId xmlns:a16="http://schemas.microsoft.com/office/drawing/2014/main" id="{5A07204D-CE4D-4A8F-AB64-5594D16A8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818" y="2235062"/>
            <a:ext cx="268922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Apple iOS">
            <a:extLst>
              <a:ext uri="{FF2B5EF4-FFF2-40B4-BE49-F238E27FC236}">
                <a16:creationId xmlns:a16="http://schemas.microsoft.com/office/drawing/2014/main" id="{A5FF3407-118F-4B80-8C62-A2140794C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593" y="2160449"/>
            <a:ext cx="1417638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4000D300-2673-48F1-B534-8CFBE9079E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143" y="5360849"/>
            <a:ext cx="17557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CF4806F6-8E6D-4826-AC78-73DC1697FBF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893" y="3257412"/>
            <a:ext cx="7794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D4F6B04C-1C36-4C91-80EA-77E04FBF23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06" y="3243124"/>
            <a:ext cx="1117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8" descr="https://www.inflectra.com/GraphicsViewer.aspx?url=SpiraTeam/Integrations/Integrated-Development-Environments.xml&amp;name=wordml://03000007.png">
            <a:extLst>
              <a:ext uri="{FF2B5EF4-FFF2-40B4-BE49-F238E27FC236}">
                <a16:creationId xmlns:a16="http://schemas.microsoft.com/office/drawing/2014/main" id="{2C2B5DCF-B631-4901-8FDC-2E1042C3E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293" y="3271699"/>
            <a:ext cx="1320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>
            <a:extLst>
              <a:ext uri="{FF2B5EF4-FFF2-40B4-BE49-F238E27FC236}">
                <a16:creationId xmlns:a16="http://schemas.microsoft.com/office/drawing/2014/main" id="{F387A9DE-97A0-43A4-A451-58E71367A80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968" y="4305162"/>
            <a:ext cx="1574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>
            <a:extLst>
              <a:ext uri="{FF2B5EF4-FFF2-40B4-BE49-F238E27FC236}">
                <a16:creationId xmlns:a16="http://schemas.microsoft.com/office/drawing/2014/main" id="{D50C69EB-CBA5-4170-A586-C44854C8AE6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218" y="4367074"/>
            <a:ext cx="169227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8">
            <a:extLst>
              <a:ext uri="{FF2B5EF4-FFF2-40B4-BE49-F238E27FC236}">
                <a16:creationId xmlns:a16="http://schemas.microsoft.com/office/drawing/2014/main" id="{8EC795E8-4A1F-40FC-8FEC-220ECBC82EF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68" y="5433874"/>
            <a:ext cx="22320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30DB9A1-C4EB-493D-8479-A74F9DAEA77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72818" y="2136583"/>
            <a:ext cx="1963082" cy="60965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5AF28A2-0FE5-46EE-905B-9BC92F68107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593" y="4263563"/>
            <a:ext cx="1222378" cy="76738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074C4B0-CAD7-4C17-941E-268F271EFEB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4284524"/>
            <a:ext cx="1961055" cy="61684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2FEA5B5-6E8B-46DD-8C1B-498C4B33C8B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096" y="4058019"/>
            <a:ext cx="1038074" cy="88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3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318BB-FA93-4BF5-AB29-EC674652C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Applications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33807C0C-0C57-465C-A36D-073B2BB07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331006"/>
            <a:ext cx="3048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EA014D57-1506-4B08-9E4F-4503D9C50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67" y="2046920"/>
            <a:ext cx="4030663" cy="237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49E6910-A4A3-4F4F-AEB2-D4132DB3E988}"/>
              </a:ext>
            </a:extLst>
          </p:cNvPr>
          <p:cNvCxnSpPr/>
          <p:nvPr/>
        </p:nvCxnSpPr>
        <p:spPr>
          <a:xfrm>
            <a:off x="4816876" y="2843051"/>
            <a:ext cx="2895600" cy="782637"/>
          </a:xfrm>
          <a:prstGeom prst="straightConnector1">
            <a:avLst/>
          </a:prstGeom>
          <a:ln w="57150">
            <a:solidFill>
              <a:srgbClr val="F7991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9675BD-3671-4BA6-A398-9DFD23441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94325"/>
            <a:ext cx="10515600" cy="782638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Rapise supports multiple versions of </a:t>
            </a:r>
            <a:r>
              <a:rPr lang="en-US" altLang="en-US" b="1" dirty="0"/>
              <a:t>IE</a:t>
            </a:r>
            <a:r>
              <a:rPr lang="en-US" altLang="en-US" dirty="0"/>
              <a:t>, </a:t>
            </a:r>
            <a:r>
              <a:rPr lang="en-US" altLang="en-US" b="1" dirty="0"/>
              <a:t>Edge</a:t>
            </a:r>
            <a:r>
              <a:rPr lang="en-US" altLang="en-US" dirty="0"/>
              <a:t>, </a:t>
            </a:r>
            <a:r>
              <a:rPr lang="en-US" altLang="en-US" b="1" dirty="0"/>
              <a:t>Firefox Chrome, Safari</a:t>
            </a:r>
            <a:r>
              <a:rPr lang="en-US" altLang="en-US" dirty="0"/>
              <a:t> and </a:t>
            </a:r>
            <a:r>
              <a:rPr lang="en-US" altLang="en-US" b="1" dirty="0"/>
              <a:t>Opera</a:t>
            </a:r>
            <a:r>
              <a:rPr lang="en-US" alt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343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EEBF8-A922-4F89-BC92-C338C025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CA68F-3349-4437-B7DD-8AC46C4EE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70989"/>
            <a:ext cx="10515600" cy="805973"/>
          </a:xfrm>
        </p:spPr>
        <p:txBody>
          <a:bodyPr/>
          <a:lstStyle/>
          <a:p>
            <a:r>
              <a:rPr lang="en-US" dirty="0"/>
              <a:t>Rapise can automate most desktop applications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7157F0-2261-4ADB-BAE9-31D19269D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15" y="1639796"/>
            <a:ext cx="7162800" cy="33401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A7E97B-A4D0-4FF4-96B4-CE4637226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115" y="1209583"/>
            <a:ext cx="4419600" cy="277971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49620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EEBF8-A922-4F89-BC92-C338C025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Apps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CA68F-3349-4437-B7DD-8AC46C4EE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82213"/>
            <a:ext cx="10515600" cy="894749"/>
          </a:xfrm>
        </p:spPr>
        <p:txBody>
          <a:bodyPr/>
          <a:lstStyle/>
          <a:p>
            <a:r>
              <a:rPr lang="en-US" dirty="0"/>
              <a:t>Automate Mobile Apps (native, web, iOS, Android)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AE59BB-7A28-43C9-B8F9-0CD0B9912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461225"/>
            <a:ext cx="8088914" cy="34932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346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EEBF8-A922-4F89-BC92-C338C025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Services &amp; APIs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CA68F-3349-4437-B7DD-8AC46C4EE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97623"/>
            <a:ext cx="10515600" cy="779340"/>
          </a:xfrm>
        </p:spPr>
        <p:txBody>
          <a:bodyPr/>
          <a:lstStyle/>
          <a:p>
            <a:r>
              <a:rPr lang="en-US" dirty="0"/>
              <a:t>Automate REST and SOAP APIs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15F729-36F2-4B14-8F6B-730590A1C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210" y="1527607"/>
            <a:ext cx="7824695" cy="34913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74939505"/>
      </p:ext>
    </p:extLst>
  </p:cSld>
  <p:clrMapOvr>
    <a:masterClrMapping/>
  </p:clrMapOvr>
</p:sld>
</file>

<file path=ppt/theme/theme1.xml><?xml version="1.0" encoding="utf-8"?>
<a:theme xmlns:a="http://schemas.openxmlformats.org/drawingml/2006/main" name="Inflectra Powerpoint Template-Wide">
  <a:themeElements>
    <a:clrScheme name="Custom 3">
      <a:dk1>
        <a:srgbClr val="073642"/>
      </a:dk1>
      <a:lt1>
        <a:srgbClr val="FDCB26"/>
      </a:lt1>
      <a:dk2>
        <a:srgbClr val="073642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069FC592-E20D-44F7-BA8A-96969F8231E4}"/>
    </a:ext>
  </a:extLst>
</a:theme>
</file>

<file path=ppt/theme/theme2.xml><?xml version="1.0" encoding="utf-8"?>
<a:theme xmlns:a="http://schemas.openxmlformats.org/drawingml/2006/main" name="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EB6E1207-8B08-4C7E-98F5-7D295CC2580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Inflectra Powerpoint Template-Wide</Template>
  <TotalTime>280</TotalTime>
  <Words>392</Words>
  <Application>Microsoft Office PowerPoint</Application>
  <PresentationFormat>Widescreen</PresentationFormat>
  <Paragraphs>84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Josefin Sans</vt:lpstr>
      <vt:lpstr>Calibri</vt:lpstr>
      <vt:lpstr>Wingdings</vt:lpstr>
      <vt:lpstr>Arial</vt:lpstr>
      <vt:lpstr>Kanit</vt:lpstr>
      <vt:lpstr>Inflectra Powerpoint Template-Wide</vt:lpstr>
      <vt:lpstr>Inflectra titles</vt:lpstr>
      <vt:lpstr>WEBINAR: Robotic Process Automation (RPA) of Dynamics NAV with Rapise</vt:lpstr>
      <vt:lpstr>Agenda</vt:lpstr>
      <vt:lpstr>Rapise Capabilities</vt:lpstr>
      <vt:lpstr>Rapise Capabilities</vt:lpstr>
      <vt:lpstr>Supports Multiple Platforms &amp; Technologies</vt:lpstr>
      <vt:lpstr>Web Applications</vt:lpstr>
      <vt:lpstr>Desktop Applications</vt:lpstr>
      <vt:lpstr>Mobile Apps</vt:lpstr>
      <vt:lpstr>Web Services &amp; APIs</vt:lpstr>
      <vt:lpstr>Process Orchestration with SpiraTeam</vt:lpstr>
      <vt:lpstr>RPA Scenarios &amp; Tasks</vt:lpstr>
      <vt:lpstr>Demo</vt:lpstr>
      <vt:lpstr>Live Demo</vt:lpstr>
      <vt:lpstr>Necessary Skills</vt:lpstr>
      <vt:lpstr>Rapise Visual Language (RVL)</vt:lpstr>
      <vt:lpstr>Our Offering</vt:lpstr>
      <vt:lpstr>Recap – Rapise Capabilities</vt:lpstr>
      <vt:lpstr>Next Steps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 Markovtsev</dc:creator>
  <cp:lastModifiedBy>Adam Sandman</cp:lastModifiedBy>
  <cp:revision>83</cp:revision>
  <cp:lastPrinted>2017-03-07T16:58:37Z</cp:lastPrinted>
  <dcterms:created xsi:type="dcterms:W3CDTF">2018-02-28T10:45:00Z</dcterms:created>
  <dcterms:modified xsi:type="dcterms:W3CDTF">2018-10-12T01:49:03Z</dcterms:modified>
</cp:coreProperties>
</file>